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83" r:id="rId3"/>
    <p:sldId id="284" r:id="rId4"/>
    <p:sldId id="285" r:id="rId5"/>
    <p:sldId id="286" r:id="rId6"/>
    <p:sldId id="28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3" autoAdjust="0"/>
    <p:restoredTop sz="84844" autoAdjust="0"/>
  </p:normalViewPr>
  <p:slideViewPr>
    <p:cSldViewPr snapToGrid="0">
      <p:cViewPr varScale="1">
        <p:scale>
          <a:sx n="72" d="100"/>
          <a:sy n="72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3A7B4-3884-4475-AB64-B278F3EFFA4D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EE12-F333-4755-9FDF-9C9CAD7CC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6EE12-F333-4755-9FDF-9C9CAD7CC5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1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nap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17200" y="1052514"/>
            <a:ext cx="15748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nap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133" y="6669088"/>
            <a:ext cx="10320867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nap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62650"/>
            <a:ext cx="18415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b="0"/>
            </a:lvl1pPr>
          </a:lstStyle>
          <a:p>
            <a:fld id="{3910B3BE-CCD1-4F68-82E5-C4135640ED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130" name="Picture 10" descr="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30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83958-285E-4729-8EB0-4A239E9EA6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8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6ADF8-3BF2-4B13-8001-8162A0002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7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AF8C-AD85-4ADF-AA49-2506FB76DA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DFCFA-D7E2-4756-82AE-1AD575F7CF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5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B7A45-191F-486B-AEDC-C5AD271AAA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1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BD57F-0247-4816-A5B0-7C37FCE1CC0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2EC82-DC73-4ACB-9E61-01442FCDA4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4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F4D85-42E8-4D5F-BADB-405FF5714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0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6D11-4F27-479D-930C-3AC22EFDA6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2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9EDA-4187-4734-9A07-33C7BAFDE8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nap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133" y="6669088"/>
            <a:ext cx="10320867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Snap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17200" y="1052514"/>
            <a:ext cx="15748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18" y="1412876"/>
            <a:ext cx="3839633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ba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76251"/>
            <a:ext cx="121920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3" name="Picture 7" descr="Snap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62650"/>
            <a:ext cx="18415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97650"/>
            <a:ext cx="2844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F31A8D-1915-48DF-9C74-5CFF9D5CE0EA}" type="slidenum">
              <a:rPr lang="en-US" altLang="zh-CN">
                <a:solidFill>
                  <a:srgbClr val="000000"/>
                </a:solidFill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9" name="Picture 13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9452" y="1412876"/>
            <a:ext cx="3839633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652" y="1412876"/>
            <a:ext cx="3839633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0618" y="1412876"/>
            <a:ext cx="3839633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418" y="1412876"/>
            <a:ext cx="3839633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tree/master/research/adversarial_text" TargetMode="External"/><Relationship Id="rId2" Type="http://schemas.openxmlformats.org/officeDocument/2006/relationships/hyperlink" Target="https://github.com/fastai/fastai/tree/master/courses/dl2/imdb_script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aRe-Technologies/gensim/blob/develop/docs/notebooks/doc2vec-IMDB.ipynb" TargetMode="External"/><Relationship Id="rId5" Type="http://schemas.openxmlformats.org/officeDocument/2006/relationships/hyperlink" Target="https://github.com/salesforce/cove" TargetMode="External"/><Relationship Id="rId4" Type="http://schemas.openxmlformats.org/officeDocument/2006/relationships/hyperlink" Target="https://github.com/riejohnson/Con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0515"/>
            <a:ext cx="10363200" cy="1470025"/>
          </a:xfrm>
        </p:spPr>
        <p:txBody>
          <a:bodyPr/>
          <a:lstStyle/>
          <a:p>
            <a:r>
              <a:rPr lang="zh-CN" altLang="en-US" sz="4400" dirty="0"/>
              <a:t>情感分析</a:t>
            </a:r>
          </a:p>
        </p:txBody>
      </p:sp>
    </p:spTree>
    <p:extLst>
      <p:ext uri="{BB962C8B-B14F-4D97-AF65-F5344CB8AC3E}">
        <p14:creationId xmlns:p14="http://schemas.microsoft.com/office/powerpoint/2010/main" val="2972005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81762" y="1443452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395FA0"/>
                </a:solidFill>
                <a:latin typeface="+mj-lt"/>
                <a:cs typeface="Times New Roman" panose="02020603050405020304" pitchFamily="18" charset="0"/>
              </a:rPr>
              <a:t>数据分析</a:t>
            </a:r>
            <a:endParaRPr lang="en-US" altLang="zh-CN" sz="2800" dirty="0">
              <a:solidFill>
                <a:srgbClr val="395FA0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94" y="3348718"/>
            <a:ext cx="3963810" cy="2778129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47" y="3539218"/>
            <a:ext cx="4305901" cy="3134162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12" y="1443452"/>
            <a:ext cx="3029373" cy="190526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5723" y="2396085"/>
            <a:ext cx="338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20k train + 5k test + 50k unsup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5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81762" y="1443452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395FA0"/>
                </a:solidFill>
                <a:latin typeface="+mj-lt"/>
                <a:cs typeface="Times New Roman" panose="02020603050405020304" pitchFamily="18" charset="0"/>
              </a:rPr>
              <a:t>解决方案</a:t>
            </a:r>
            <a:endParaRPr lang="en-US" altLang="zh-CN" sz="2800" dirty="0">
              <a:solidFill>
                <a:srgbClr val="395FA0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762" y="2096649"/>
            <a:ext cx="7586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395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  <a:p>
            <a:pPr marL="800100" lvl="1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分类器可以用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SVM,  LogReg,  MLP…</a:t>
            </a:r>
          </a:p>
          <a:p>
            <a:pPr marL="800100" lvl="1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简单，速度快，效果好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/>
          <a:stretch/>
        </p:blipFill>
        <p:spPr>
          <a:xfrm>
            <a:off x="1041399" y="3497824"/>
            <a:ext cx="8912819" cy="21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9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81762" y="1443452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395FA0"/>
                </a:solidFill>
                <a:latin typeface="+mj-lt"/>
                <a:cs typeface="Times New Roman" panose="02020603050405020304" pitchFamily="18" charset="0"/>
              </a:rPr>
              <a:t>解决方案</a:t>
            </a:r>
            <a:endParaRPr lang="en-US" altLang="zh-CN" sz="2800" dirty="0">
              <a:solidFill>
                <a:srgbClr val="395FA0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762" y="2096649"/>
            <a:ext cx="75860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395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800100" lvl="1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</a:p>
          <a:p>
            <a:pPr marL="1257300" lvl="2" indent="-3429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texts_to_sequences…</a:t>
            </a:r>
          </a:p>
          <a:p>
            <a:pPr marL="1257300" lvl="2" indent="-3429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Word2vec, Glove…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CNN,  LSTM,  CNN+LSTM,  Bi_LSTM,  Attention…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"/>
          <a:stretch/>
        </p:blipFill>
        <p:spPr>
          <a:xfrm>
            <a:off x="7037752" y="3217997"/>
            <a:ext cx="3019846" cy="277197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6" t="15643" r="26522"/>
          <a:stretch/>
        </p:blipFill>
        <p:spPr>
          <a:xfrm>
            <a:off x="10178620" y="2638504"/>
            <a:ext cx="1815152" cy="3608225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9"/>
          <a:stretch/>
        </p:blipFill>
        <p:spPr>
          <a:xfrm>
            <a:off x="720721" y="4080948"/>
            <a:ext cx="5234781" cy="14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21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81762" y="1443452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395FA0"/>
                </a:solidFill>
                <a:latin typeface="+mj-lt"/>
                <a:cs typeface="Times New Roman" panose="02020603050405020304" pitchFamily="18" charset="0"/>
              </a:rPr>
              <a:t>解决方案</a:t>
            </a:r>
            <a:endParaRPr lang="en-US" altLang="zh-CN" sz="2800" dirty="0">
              <a:solidFill>
                <a:srgbClr val="395FA0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762" y="2096649"/>
            <a:ext cx="7586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395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embedding</a:t>
            </a:r>
            <a:endParaRPr lang="en-US" altLang="zh-CN" sz="2400" dirty="0">
              <a:solidFill>
                <a:srgbClr val="395F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向量取平均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+TF-IDF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Doc2vec…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1762" y="3696843"/>
            <a:ext cx="75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u"/>
            </a:pPr>
            <a:r>
              <a:rPr lang="en-US" altLang="zh-CN" sz="2400" i="1" dirty="0" smtClean="0">
                <a:solidFill>
                  <a:srgbClr val="395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395F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-gram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"/>
          <a:stretch/>
        </p:blipFill>
        <p:spPr>
          <a:xfrm>
            <a:off x="7109778" y="4134841"/>
            <a:ext cx="4028102" cy="2149547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5" y="4654916"/>
            <a:ext cx="4905811" cy="7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47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81762" y="1443452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395FA0"/>
                </a:solidFill>
                <a:latin typeface="+mj-lt"/>
                <a:cs typeface="Times New Roman" panose="02020603050405020304" pitchFamily="18" charset="0"/>
              </a:rPr>
              <a:t>一些调研</a:t>
            </a:r>
            <a:endParaRPr lang="en-US" altLang="zh-CN" sz="2800" dirty="0">
              <a:solidFill>
                <a:srgbClr val="395FA0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64892"/>
              </p:ext>
            </p:extLst>
          </p:nvPr>
        </p:nvGraphicFramePr>
        <p:xfrm>
          <a:off x="315545" y="2119228"/>
          <a:ext cx="11490633" cy="4297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30211"/>
                <a:gridCol w="3830211"/>
                <a:gridCol w="38302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Universal Language Model Fine-tuning for Text Classification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18</a:t>
                      </a:r>
                      <a:r>
                        <a:rPr lang="zh-CN" altLang="en-US" sz="1800" b="0" dirty="0" smtClean="0"/>
                        <a:t>年，错误率只有</a:t>
                      </a:r>
                      <a:r>
                        <a:rPr lang="en-US" altLang="zh-CN" sz="1800" b="0" dirty="0" smtClean="0"/>
                        <a:t>4.6%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hlinkClick r:id="rId2"/>
                        </a:rPr>
                        <a:t>https://github.com/fastai/fastai/tree/master/courses/dl2/imdb_scripts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Adversarial Training Methods for Semi-Supervised Text Classification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17</a:t>
                      </a:r>
                      <a:r>
                        <a:rPr lang="zh-CN" altLang="en-US" sz="1800" b="0" dirty="0" smtClean="0"/>
                        <a:t>年，提出了</a:t>
                      </a:r>
                      <a:r>
                        <a:rPr lang="en-US" altLang="zh-CN" sz="1800" b="0" dirty="0" smtClean="0"/>
                        <a:t>Adversarial</a:t>
                      </a:r>
                      <a:r>
                        <a:rPr lang="zh-CN" altLang="en-US" sz="1800" b="0" dirty="0" smtClean="0"/>
                        <a:t>模型，半监督，错误率</a:t>
                      </a:r>
                      <a:r>
                        <a:rPr lang="en-US" altLang="zh-CN" sz="1800" b="0" dirty="0" smtClean="0"/>
                        <a:t>5.91%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hlinkClick r:id="rId3"/>
                        </a:rPr>
                        <a:t>https://github.com/tensorflow/models/tree/master/research/adversarial_text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Supervised and semi-supervised text categorization using LSTM for region embeddings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16</a:t>
                      </a:r>
                      <a:r>
                        <a:rPr lang="zh-CN" altLang="en-US" sz="1800" b="0" dirty="0" smtClean="0"/>
                        <a:t>年，作者发了一系列论文，提出了</a:t>
                      </a:r>
                      <a:r>
                        <a:rPr lang="en-US" altLang="zh-CN" sz="1800" b="0" dirty="0" smtClean="0"/>
                        <a:t>ConText</a:t>
                      </a:r>
                      <a:r>
                        <a:rPr lang="zh-CN" altLang="en-US" sz="1800" b="0" dirty="0" smtClean="0"/>
                        <a:t>模型 ，错误率</a:t>
                      </a:r>
                      <a:r>
                        <a:rPr lang="en-US" altLang="zh-CN" sz="1800" b="0" dirty="0" smtClean="0"/>
                        <a:t>5.94%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hlinkClick r:id="rId4"/>
                        </a:rPr>
                        <a:t>https://github.com/riejohnson/ConText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Learned in Translation: Contextualized Word Vectors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17</a:t>
                      </a:r>
                      <a:r>
                        <a:rPr lang="zh-CN" altLang="en-US" sz="1800" b="0" dirty="0" smtClean="0"/>
                        <a:t>年，提出了</a:t>
                      </a:r>
                      <a:r>
                        <a:rPr lang="en-US" altLang="zh-CN" sz="1800" b="0" dirty="0" smtClean="0"/>
                        <a:t>CoVe</a:t>
                      </a:r>
                      <a:r>
                        <a:rPr lang="zh-CN" altLang="en-US" sz="1800" b="0" dirty="0" smtClean="0"/>
                        <a:t>模型，错误率</a:t>
                      </a:r>
                      <a:r>
                        <a:rPr lang="en-US" altLang="zh-CN" sz="1800" b="0" dirty="0" smtClean="0"/>
                        <a:t>8.2%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hlinkClick r:id="rId5"/>
                        </a:rPr>
                        <a:t>https://github.com/salesforce/cove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Distributed Representations of Sentences and Documents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/>
                        <a:t>14</a:t>
                      </a:r>
                      <a:r>
                        <a:rPr lang="zh-CN" altLang="en-US" sz="1800" b="0" dirty="0" smtClean="0"/>
                        <a:t>年，作者是</a:t>
                      </a:r>
                      <a:r>
                        <a:rPr lang="en-US" altLang="zh-CN" sz="1800" b="0" dirty="0" smtClean="0"/>
                        <a:t>Mikolov</a:t>
                      </a:r>
                      <a:r>
                        <a:rPr lang="zh-CN" altLang="en-US" sz="1800" b="0" dirty="0" smtClean="0"/>
                        <a:t>，错误率在</a:t>
                      </a:r>
                      <a:r>
                        <a:rPr lang="en-US" altLang="zh-CN" sz="1800" b="0" dirty="0" smtClean="0"/>
                        <a:t>7.4%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hlinkClick r:id="rId6"/>
                        </a:rPr>
                        <a:t>https://github.com/RaRe-Technologies/gensim/blob/develop/docs/notebooks/doc2vec-IMDB.ipynb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664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t-v1">
  <a:themeElements>
    <a:clrScheme name="act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t-v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t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50837</TotalTime>
  <Words>182</Words>
  <Application>Microsoft Office PowerPoint</Application>
  <PresentationFormat>宽屏</PresentationFormat>
  <Paragraphs>36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act-v1</vt:lpstr>
      <vt:lpstr>情感分析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shijie</dc:creator>
  <cp:lastModifiedBy>zhu shijie</cp:lastModifiedBy>
  <cp:revision>124</cp:revision>
  <dcterms:created xsi:type="dcterms:W3CDTF">2018-11-04T04:59:20Z</dcterms:created>
  <dcterms:modified xsi:type="dcterms:W3CDTF">2018-12-27T10:10:04Z</dcterms:modified>
</cp:coreProperties>
</file>