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4246-C11D-4BE4-BB3D-B60B1129B15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1EF-A887-46E8-9ACD-5A4F25EE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6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4246-C11D-4BE4-BB3D-B60B1129B15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1EF-A887-46E8-9ACD-5A4F25EE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4246-C11D-4BE4-BB3D-B60B1129B15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1EF-A887-46E8-9ACD-5A4F25EE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4246-C11D-4BE4-BB3D-B60B1129B15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1EF-A887-46E8-9ACD-5A4F25EE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4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4246-C11D-4BE4-BB3D-B60B1129B15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1EF-A887-46E8-9ACD-5A4F25EE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5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4246-C11D-4BE4-BB3D-B60B1129B15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1EF-A887-46E8-9ACD-5A4F25EE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4246-C11D-4BE4-BB3D-B60B1129B15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1EF-A887-46E8-9ACD-5A4F25EE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4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4246-C11D-4BE4-BB3D-B60B1129B15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1EF-A887-46E8-9ACD-5A4F25EE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4246-C11D-4BE4-BB3D-B60B1129B15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1EF-A887-46E8-9ACD-5A4F25EE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4246-C11D-4BE4-BB3D-B60B1129B15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1EF-A887-46E8-9ACD-5A4F25EE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3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4246-C11D-4BE4-BB3D-B60B1129B15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1EF-A887-46E8-9ACD-5A4F25EE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2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B4246-C11D-4BE4-BB3D-B60B1129B150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01EF-A887-46E8-9ACD-5A4F25EE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5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473309903006091#!" TargetMode="External"/><Relationship Id="rId2" Type="http://schemas.openxmlformats.org/officeDocument/2006/relationships/hyperlink" Target="https://doi.org/10.1586/erm.10.6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371/journal.pone.0000757" TargetMode="External"/><Relationship Id="rId5" Type="http://schemas.openxmlformats.org/officeDocument/2006/relationships/hyperlink" Target="https://www.ncbi.nlm.nih.gov/pubmed/17712405" TargetMode="External"/><Relationship Id="rId4" Type="http://schemas.openxmlformats.org/officeDocument/2006/relationships/hyperlink" Target="https://doi.org/10.1016/S1473-3099(03)00609-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RESEARCH CONCEPT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A presentation by </a:t>
            </a:r>
            <a:r>
              <a:rPr lang="en-US" dirty="0" err="1" smtClean="0"/>
              <a:t>Windros</a:t>
            </a:r>
            <a:r>
              <a:rPr lang="en-US" dirty="0" smtClean="0"/>
              <a:t> </a:t>
            </a:r>
            <a:r>
              <a:rPr lang="en-US" dirty="0" err="1" smtClean="0"/>
              <a:t>Dulanya</a:t>
            </a:r>
            <a:endParaRPr lang="en-US" dirty="0" smtClean="0"/>
          </a:p>
          <a:p>
            <a:pPr algn="r"/>
            <a:r>
              <a:rPr lang="en-US" dirty="0" smtClean="0"/>
              <a:t>MSc </a:t>
            </a:r>
            <a:r>
              <a:rPr lang="en-US" dirty="0" smtClean="0"/>
              <a:t>Student </a:t>
            </a:r>
            <a:r>
              <a:rPr lang="en-US" dirty="0" smtClean="0"/>
              <a:t>in Bioinformatics</a:t>
            </a:r>
          </a:p>
          <a:p>
            <a:pPr algn="r"/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March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3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31416"/>
            <a:ext cx="6732677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SampleData$mCount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&lt;-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ifelse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SampleData$Mobile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==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SampleData$Confirmed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, TRUE, FALSE)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SampleData$sCount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&lt;-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ifelse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SampleData$Sputum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==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SampleData$Confirmed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, TRUE, FALSE)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p1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nrow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(subset(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SampleData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mCount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== TRUE)) 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p2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nrow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(subset(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SampleData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sCount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== TRUE))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4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# p1 = 60 and p2 = 57. These values are used in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Resultstable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below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ResultsTable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&lt;- matrix(c(60,57,40,43),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ncol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=2)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colnames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ResultsTable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 &lt;- c('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Mobile','Sputum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')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rownames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ResultsTable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 &lt;- c('Positive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Test','Negative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Test')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prop.test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ResultsTable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conf.level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= 0.95)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400" dirty="0">
              <a:latin typeface="+mn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2-sample test for equality of proportions with continuity correction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data: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ResultsTable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X-squared = 0.082381,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df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= 1, p-value = 0.7741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alternative hypothesis: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two.sided</a:t>
            </a: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95 percent confidence interval: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-0.1165098  0.1765098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sample estimates: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prop 1 prop 2   0.60   0.57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400" dirty="0">
              <a:latin typeface="+mn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Based on the p-value (0.77), the null hypothesis would not be rejected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098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43000" y="3048794"/>
          <a:ext cx="9906000" cy="1905000"/>
        </p:xfrm>
        <a:graphic>
          <a:graphicData uri="http://schemas.openxmlformats.org/drawingml/2006/table">
            <a:tbl>
              <a:tblPr/>
              <a:tblGrid>
                <a:gridCol w="2059220"/>
                <a:gridCol w="316557"/>
                <a:gridCol w="278187"/>
                <a:gridCol w="287779"/>
                <a:gridCol w="297372"/>
                <a:gridCol w="287779"/>
                <a:gridCol w="278187"/>
                <a:gridCol w="287779"/>
                <a:gridCol w="278187"/>
                <a:gridCol w="287779"/>
                <a:gridCol w="268594"/>
                <a:gridCol w="259001"/>
                <a:gridCol w="287779"/>
                <a:gridCol w="268594"/>
                <a:gridCol w="297372"/>
                <a:gridCol w="259001"/>
                <a:gridCol w="287779"/>
                <a:gridCol w="287779"/>
                <a:gridCol w="297372"/>
                <a:gridCol w="249409"/>
                <a:gridCol w="278187"/>
                <a:gridCol w="287779"/>
                <a:gridCol w="297372"/>
                <a:gridCol w="306964"/>
                <a:gridCol w="239816"/>
                <a:gridCol w="268594"/>
                <a:gridCol w="249409"/>
                <a:gridCol w="268594"/>
                <a:gridCol w="28777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Jul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Aug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ACTIVITY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Research Concept Submission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Research Concept Presentation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Draft Proposal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Draft Proposal Submission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Data Collection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Data Analysis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Thesis Writing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Thesis Submission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14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dirty="0" err="1"/>
              <a:t>Annelies</a:t>
            </a:r>
            <a:r>
              <a:rPr lang="en-US" dirty="0"/>
              <a:t> Van </a:t>
            </a:r>
            <a:r>
              <a:rPr lang="en-US" dirty="0" err="1"/>
              <a:t>Rie</a:t>
            </a:r>
            <a:r>
              <a:rPr lang="en-US" dirty="0"/>
              <a:t>, </a:t>
            </a:r>
            <a:r>
              <a:rPr lang="en-US" dirty="0" err="1"/>
              <a:t>Liesl</a:t>
            </a:r>
            <a:r>
              <a:rPr lang="en-US" dirty="0"/>
              <a:t> Page-Shipp, Lesley Scott, Ian </a:t>
            </a:r>
            <a:r>
              <a:rPr lang="en-US" dirty="0" err="1"/>
              <a:t>Sanne</a:t>
            </a:r>
            <a:r>
              <a:rPr lang="en-US" dirty="0"/>
              <a:t> &amp; Wendy Stevens (2010). </a:t>
            </a:r>
            <a:r>
              <a:rPr lang="en-US" dirty="0" err="1"/>
              <a:t>Xpert</a:t>
            </a:r>
            <a:r>
              <a:rPr lang="en-US" baseline="30000" dirty="0"/>
              <a:t>®</a:t>
            </a:r>
            <a:r>
              <a:rPr lang="en-US" dirty="0"/>
              <a:t> MTB/RIF for point-of-care diagnosis of TB in high-HIV burden, resource-limited countries: hype or hope?, </a:t>
            </a:r>
            <a:r>
              <a:rPr lang="en-US" i="1" dirty="0"/>
              <a:t>Expert Review of Molecular Diagnostics</a:t>
            </a:r>
            <a:r>
              <a:rPr lang="en-US" dirty="0"/>
              <a:t>, 10:7, 937-946,DOI: </a:t>
            </a:r>
            <a:r>
              <a:rPr lang="en-US" u="sng" dirty="0">
                <a:hlinkClick r:id="rId2"/>
              </a:rPr>
              <a:t>10.1586/erm.10.67</a:t>
            </a:r>
            <a:r>
              <a:rPr lang="en-US" u="sng" dirty="0"/>
              <a:t/>
            </a:r>
            <a:br>
              <a:rPr lang="en-US" u="sng" dirty="0"/>
            </a:br>
            <a:endParaRPr lang="en-US" dirty="0"/>
          </a:p>
          <a:p>
            <a:pPr lvl="0"/>
            <a:r>
              <a:rPr lang="en-US" dirty="0"/>
              <a:t>Corbett EL, Watt CJ, Walker N, Maher D, Williams BG, </a:t>
            </a:r>
            <a:r>
              <a:rPr lang="en-US" dirty="0" err="1"/>
              <a:t>Raviglione</a:t>
            </a:r>
            <a:r>
              <a:rPr lang="en-US" dirty="0"/>
              <a:t> MC, Dye </a:t>
            </a:r>
            <a:r>
              <a:rPr lang="en-US" dirty="0" err="1"/>
              <a:t>C.Arch</a:t>
            </a:r>
            <a:r>
              <a:rPr lang="en-US" dirty="0"/>
              <a:t>  (2003</a:t>
            </a:r>
            <a:r>
              <a:rPr lang="en-US" i="1" dirty="0"/>
              <a:t>). </a:t>
            </a:r>
            <a:r>
              <a:rPr lang="en-US" dirty="0"/>
              <a:t>The growing burden of tuberculosis: global trends and interactions with the HIV epidemic.</a:t>
            </a:r>
          </a:p>
          <a:p>
            <a:r>
              <a:rPr lang="en-US" i="1" dirty="0"/>
              <a:t>Internal Medicine; 163(9):1009-21.</a:t>
            </a:r>
            <a:endParaRPr lang="en-US" dirty="0"/>
          </a:p>
          <a:p>
            <a:r>
              <a:rPr lang="en-US" i="1" dirty="0"/>
              <a:t> </a:t>
            </a:r>
            <a:endParaRPr lang="en-US" dirty="0"/>
          </a:p>
          <a:p>
            <a:pPr lvl="0"/>
            <a:r>
              <a:rPr lang="en-US" dirty="0" err="1">
                <a:hlinkClick r:id="rId3"/>
              </a:rPr>
              <a:t>KamranSiddiqi</a:t>
            </a:r>
            <a:r>
              <a:rPr lang="en-US" u="sng" dirty="0"/>
              <a:t>,</a:t>
            </a:r>
            <a:r>
              <a:rPr lang="en-US" dirty="0"/>
              <a:t> Marie-Laurence Lambert, John </a:t>
            </a:r>
            <a:r>
              <a:rPr lang="en-US" dirty="0" err="1"/>
              <a:t>Walley</a:t>
            </a:r>
            <a:r>
              <a:rPr lang="en-US" dirty="0"/>
              <a:t> (2003).Clinical diagnosis of smear-negative pulmonary tuberculosis in low-income countries: the current evidence. </a:t>
            </a:r>
            <a:r>
              <a:rPr lang="en-US" i="1" dirty="0"/>
              <a:t>The Lancet Infectious Diseases 3</a:t>
            </a:r>
            <a:r>
              <a:rPr lang="en-US" dirty="0"/>
              <a:t>(5):288-96. </a:t>
            </a:r>
            <a:r>
              <a:rPr lang="en-US" dirty="0">
                <a:hlinkClick r:id="rId4" tooltip="Persistent link using digital object identifier"/>
              </a:rPr>
              <a:t>https://doi.org/10.1016/S1473-3099(03)00609-1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 err="1"/>
              <a:t>Ngwatu</a:t>
            </a:r>
            <a:r>
              <a:rPr lang="en-US" dirty="0"/>
              <a:t>, B. K., </a:t>
            </a:r>
            <a:r>
              <a:rPr lang="en-US" dirty="0" err="1"/>
              <a:t>Nsengiyumva</a:t>
            </a:r>
            <a:r>
              <a:rPr lang="en-US" dirty="0"/>
              <a:t>, N. P., </a:t>
            </a:r>
            <a:r>
              <a:rPr lang="en-US" dirty="0" err="1"/>
              <a:t>Oxlade</a:t>
            </a:r>
            <a:r>
              <a:rPr lang="en-US" dirty="0"/>
              <a:t>, O., </a:t>
            </a:r>
            <a:r>
              <a:rPr lang="en-US" dirty="0" err="1"/>
              <a:t>Mappin-Kasirer</a:t>
            </a:r>
            <a:r>
              <a:rPr lang="en-US" dirty="0"/>
              <a:t>, B., Nguyen, N. L., Jaramillo, E., </a:t>
            </a:r>
            <a:r>
              <a:rPr lang="en-US" dirty="0" err="1"/>
              <a:t>Falzon</a:t>
            </a:r>
            <a:r>
              <a:rPr lang="en-US" dirty="0"/>
              <a:t>, D., Schwartzman, K. (2017). Collaborative group on the impact of digital technologies on TB (2018). The impact of digital health technologies on tuberculosis treatment: a systematic review. </a:t>
            </a:r>
            <a:r>
              <a:rPr lang="en-US" i="1" dirty="0"/>
              <a:t>The European respiratory journal</a:t>
            </a:r>
            <a:r>
              <a:rPr lang="en-US" dirty="0"/>
              <a:t>, </a:t>
            </a:r>
            <a:r>
              <a:rPr lang="en-US" i="1" dirty="0"/>
              <a:t>51</a:t>
            </a:r>
            <a:r>
              <a:rPr lang="en-US" dirty="0"/>
              <a:t>(1), 1701596. doi:10.1183/13993003.01596-2017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National Tuberculosis Control Program Manual, 7</a:t>
            </a:r>
            <a:r>
              <a:rPr lang="en-US" baseline="30000" dirty="0"/>
              <a:t>th</a:t>
            </a:r>
            <a:r>
              <a:rPr lang="en-US" dirty="0"/>
              <a:t> Edition, Lilongwe, January 2012, Ministry of Health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Pieter W. </a:t>
            </a:r>
            <a:r>
              <a:rPr lang="en-US" dirty="0" err="1"/>
              <a:t>Uys</a:t>
            </a:r>
            <a:r>
              <a:rPr lang="en-US" dirty="0"/>
              <a:t>, Robin M. </a:t>
            </a:r>
            <a:r>
              <a:rPr lang="en-US" dirty="0" err="1"/>
              <a:t>Warren,Paul</a:t>
            </a:r>
            <a:r>
              <a:rPr lang="en-US" dirty="0"/>
              <a:t> D. van </a:t>
            </a:r>
            <a:r>
              <a:rPr lang="en-US" dirty="0" err="1"/>
              <a:t>Helden</a:t>
            </a:r>
            <a:r>
              <a:rPr lang="en-US" dirty="0"/>
              <a:t> (2007). A Threshold Value for the Time Delay to TB Diagnosis. </a:t>
            </a:r>
            <a:r>
              <a:rPr lang="en-US" i="1" dirty="0" err="1">
                <a:hlinkClick r:id="rId5" tooltip="PloS one."/>
              </a:rPr>
              <a:t>PLoS</a:t>
            </a:r>
            <a:r>
              <a:rPr lang="en-US" i="1" dirty="0">
                <a:hlinkClick r:id="rId5" tooltip="PloS one."/>
              </a:rPr>
              <a:t> One.</a:t>
            </a:r>
            <a:r>
              <a:rPr lang="en-US" i="1" dirty="0"/>
              <a:t> 2</a:t>
            </a:r>
            <a:r>
              <a:rPr lang="en-US" dirty="0"/>
              <a:t>(8):e757. </a:t>
            </a:r>
            <a:r>
              <a:rPr lang="en-US" dirty="0">
                <a:hlinkClick r:id="rId6"/>
              </a:rPr>
              <a:t>https://doi.org/10.1371/journal.pone.0000757</a:t>
            </a:r>
            <a:r>
              <a:rPr lang="en-US" u="sng" dirty="0"/>
              <a:t/>
            </a:r>
            <a:br>
              <a:rPr lang="en-US" u="sng" dirty="0"/>
            </a:br>
            <a:endParaRPr lang="en-US" dirty="0"/>
          </a:p>
          <a:p>
            <a:pPr lvl="0"/>
            <a:r>
              <a:rPr lang="en-US" dirty="0"/>
              <a:t>WHO Global Tuberculosis Report 2018, Document number: </a:t>
            </a:r>
            <a:r>
              <a:rPr lang="en-US" dirty="0" smtClean="0"/>
              <a:t>WHO/CDS/TB/2018.25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Title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Use of a mobile app as a tool for primary diagnosis of TB at </a:t>
            </a:r>
            <a:r>
              <a:rPr lang="en-US" i="1" dirty="0" err="1"/>
              <a:t>Bangwe</a:t>
            </a:r>
            <a:r>
              <a:rPr lang="en-US" i="1" dirty="0"/>
              <a:t> Clinic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9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Tuberculosis </a:t>
            </a:r>
            <a:r>
              <a:rPr lang="en-US" dirty="0"/>
              <a:t>(TB) continues to be a leading cause of mortality by infectious diseases </a:t>
            </a:r>
            <a:r>
              <a:rPr lang="en-US" dirty="0" smtClean="0"/>
              <a:t>globally.</a:t>
            </a:r>
            <a:endParaRPr lang="en-US" i="1" dirty="0" smtClean="0"/>
          </a:p>
          <a:p>
            <a:r>
              <a:rPr lang="en-US" dirty="0" smtClean="0"/>
              <a:t>TB </a:t>
            </a:r>
            <a:r>
              <a:rPr lang="en-US" dirty="0"/>
              <a:t>killed 1.3 million people in </a:t>
            </a:r>
            <a:r>
              <a:rPr lang="en-US" dirty="0" smtClean="0"/>
              <a:t>2017.</a:t>
            </a:r>
          </a:p>
          <a:p>
            <a:r>
              <a:rPr lang="en-US" dirty="0" smtClean="0"/>
              <a:t>High TB </a:t>
            </a:r>
            <a:r>
              <a:rPr lang="en-US" dirty="0"/>
              <a:t>prevalence </a:t>
            </a:r>
            <a:r>
              <a:rPr lang="en-US" dirty="0" smtClean="0"/>
              <a:t>in Malawi, </a:t>
            </a:r>
            <a:r>
              <a:rPr lang="en-US" dirty="0"/>
              <a:t>estimated at </a:t>
            </a:r>
            <a:r>
              <a:rPr lang="en-US" dirty="0" smtClean="0"/>
              <a:t>1014/100,000.</a:t>
            </a:r>
          </a:p>
          <a:p>
            <a:r>
              <a:rPr lang="en-US" dirty="0" smtClean="0"/>
              <a:t>Delays </a:t>
            </a:r>
            <a:r>
              <a:rPr lang="en-US" dirty="0"/>
              <a:t>in diagnosis is a major obstacle in the control of TB. </a:t>
            </a:r>
            <a:endParaRPr lang="en-US" dirty="0" smtClean="0"/>
          </a:p>
          <a:p>
            <a:r>
              <a:rPr lang="en-US" dirty="0" smtClean="0"/>
              <a:t>TB </a:t>
            </a:r>
            <a:r>
              <a:rPr lang="en-US" dirty="0"/>
              <a:t>case notification as a focus area in its fight against TB </a:t>
            </a:r>
            <a:endParaRPr lang="en-US" dirty="0" smtClean="0"/>
          </a:p>
          <a:p>
            <a:r>
              <a:rPr lang="en-US" dirty="0" smtClean="0"/>
              <a:t>Current </a:t>
            </a:r>
            <a:r>
              <a:rPr lang="en-US" dirty="0"/>
              <a:t>primary diagnostic </a:t>
            </a:r>
            <a:r>
              <a:rPr lang="en-US" dirty="0" smtClean="0"/>
              <a:t>techniques: sputum </a:t>
            </a:r>
            <a:r>
              <a:rPr lang="en-US" dirty="0"/>
              <a:t>smear microscopy, chest radiography, solid media culture, </a:t>
            </a:r>
            <a:r>
              <a:rPr lang="en-US" dirty="0" err="1"/>
              <a:t>Xpert</a:t>
            </a:r>
            <a:r>
              <a:rPr lang="en-US" dirty="0"/>
              <a:t> MTB/RIF. </a:t>
            </a:r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/>
              <a:t>to develop a cheaper, universally-accessible primary diagnostic technique </a:t>
            </a:r>
            <a:r>
              <a:rPr lang="en-US" dirty="0" smtClean="0"/>
              <a:t>to achieve WHO NTP targets.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3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4452"/>
            <a:ext cx="10515600" cy="4351338"/>
          </a:xfrm>
        </p:spPr>
        <p:txBody>
          <a:bodyPr/>
          <a:lstStyle/>
          <a:p>
            <a:pPr lvl="0"/>
            <a:r>
              <a:rPr lang="en-US" dirty="0" smtClean="0"/>
              <a:t>To determine if a mobile app can be used as an alternative primary diagnostic tool for Tuberculosis.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1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provide a cheaper, high-throughput TB diagnosis technique</a:t>
            </a:r>
          </a:p>
          <a:p>
            <a:pPr lvl="0"/>
            <a:r>
              <a:rPr lang="en-US" dirty="0"/>
              <a:t>To increase access to primary diagnosis to resource-limited populations</a:t>
            </a:r>
          </a:p>
        </p:txBody>
      </p:sp>
    </p:spTree>
    <p:extLst>
      <p:ext uri="{BB962C8B-B14F-4D97-AF65-F5344CB8AC3E}">
        <p14:creationId xmlns:p14="http://schemas.microsoft.com/office/powerpoint/2010/main" val="418326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mobile app for diagnosing TB gives </a:t>
            </a:r>
            <a:r>
              <a:rPr lang="en-US" dirty="0" smtClean="0"/>
              <a:t>similar </a:t>
            </a:r>
            <a:r>
              <a:rPr lang="en-US" dirty="0"/>
              <a:t>results </a:t>
            </a:r>
            <a:r>
              <a:rPr lang="en-US" dirty="0" smtClean="0"/>
              <a:t>to sputum </a:t>
            </a:r>
            <a:r>
              <a:rPr lang="en-US" dirty="0"/>
              <a:t>smear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	p</a:t>
            </a:r>
            <a:r>
              <a:rPr lang="en-US" baseline="-25000" dirty="0"/>
              <a:t>1</a:t>
            </a:r>
            <a:r>
              <a:rPr lang="en-US" dirty="0"/>
              <a:t> = p</a:t>
            </a:r>
            <a:r>
              <a:rPr lang="en-US" baseline="-25000" dirty="0"/>
              <a:t>2</a:t>
            </a:r>
          </a:p>
          <a:p>
            <a:pPr marL="914400" lvl="2" indent="0">
              <a:buNone/>
            </a:pP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	p</a:t>
            </a:r>
            <a:r>
              <a:rPr lang="en-US" baseline="-25000" dirty="0"/>
              <a:t>1</a:t>
            </a:r>
            <a:r>
              <a:rPr lang="en-US" dirty="0"/>
              <a:t> &gt; p</a:t>
            </a:r>
            <a:r>
              <a:rPr lang="en-US" baseline="-25000" dirty="0"/>
              <a:t>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Microtitter</a:t>
            </a:r>
            <a:r>
              <a:rPr lang="en-US" dirty="0" smtClean="0"/>
              <a:t> </a:t>
            </a:r>
            <a:r>
              <a:rPr lang="en-US" dirty="0" err="1" smtClean="0"/>
              <a:t>alamar</a:t>
            </a:r>
            <a:r>
              <a:rPr lang="en-US" dirty="0" smtClean="0"/>
              <a:t> blue assay (MABA)</a:t>
            </a:r>
          </a:p>
          <a:p>
            <a:r>
              <a:rPr lang="en-US" dirty="0" err="1" smtClean="0"/>
              <a:t>Pythode</a:t>
            </a:r>
            <a:r>
              <a:rPr lang="en-US" dirty="0" smtClean="0"/>
              <a:t> code using </a:t>
            </a:r>
            <a:r>
              <a:rPr lang="en-US" dirty="0" err="1" smtClean="0"/>
              <a:t>OpenCV</a:t>
            </a:r>
            <a:r>
              <a:rPr lang="en-US" dirty="0" smtClean="0"/>
              <a:t> for image processing</a:t>
            </a:r>
          </a:p>
          <a:p>
            <a:r>
              <a:rPr lang="en-US" dirty="0" smtClean="0"/>
              <a:t>Statistical Analysis: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Calculate </a:t>
            </a:r>
            <a:r>
              <a:rPr lang="en-US" dirty="0"/>
              <a:t>the proportion, p</a:t>
            </a:r>
            <a:r>
              <a:rPr lang="en-US" baseline="-25000" dirty="0"/>
              <a:t>1</a:t>
            </a:r>
            <a:r>
              <a:rPr lang="en-US" dirty="0"/>
              <a:t>, of correct diagnosis for the mobile app results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Calculate the proportion, p</a:t>
            </a:r>
            <a:r>
              <a:rPr lang="en-US" baseline="-25000" dirty="0"/>
              <a:t>2</a:t>
            </a:r>
            <a:r>
              <a:rPr lang="en-US" dirty="0"/>
              <a:t>, of correct diagnosis for the sputum test results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Use a two-sample test for proportions to compare the </a:t>
            </a:r>
            <a:r>
              <a:rPr lang="en-US" dirty="0" smtClean="0"/>
              <a:t>samples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	p</a:t>
            </a:r>
            <a:r>
              <a:rPr lang="en-US" baseline="-25000" dirty="0" smtClean="0"/>
              <a:t>1</a:t>
            </a:r>
            <a:r>
              <a:rPr lang="en-US" dirty="0" smtClean="0"/>
              <a:t> = p</a:t>
            </a:r>
            <a:r>
              <a:rPr lang="en-US" baseline="-25000" dirty="0" smtClean="0"/>
              <a:t>2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/>
              <a:t>:	p</a:t>
            </a:r>
            <a:r>
              <a:rPr lang="en-US" baseline="-25000" dirty="0"/>
              <a:t>1</a:t>
            </a:r>
            <a:r>
              <a:rPr lang="en-US" dirty="0"/>
              <a:t> &gt; p</a:t>
            </a:r>
            <a:r>
              <a:rPr lang="en-US" baseline="-25000" dirty="0"/>
              <a:t>2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Make a decision based on the test statistic and a 95% confidence interval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7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6298"/>
            <a:ext cx="10515600" cy="1325563"/>
          </a:xfrm>
        </p:spPr>
        <p:txBody>
          <a:bodyPr/>
          <a:lstStyle/>
          <a:p>
            <a:r>
              <a:rPr lang="en-US" dirty="0" smtClean="0"/>
              <a:t>Materials and Methods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765231"/>
              </p:ext>
            </p:extLst>
          </p:nvPr>
        </p:nvGraphicFramePr>
        <p:xfrm>
          <a:off x="1840923" y="1815739"/>
          <a:ext cx="5600700" cy="3352800"/>
        </p:xfrm>
        <a:graphic>
          <a:graphicData uri="http://schemas.openxmlformats.org/drawingml/2006/table">
            <a:tbl>
              <a:tblPr firstRow="1" firstCol="1" bandRow="1"/>
              <a:tblGrid>
                <a:gridCol w="1483995"/>
                <a:gridCol w="1372235"/>
                <a:gridCol w="1372235"/>
                <a:gridCol w="1372235"/>
              </a:tblGrid>
              <a:tr h="21653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Patent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Results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 App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Sputum Smear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Confirmed Diagnosis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40704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20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 – Simulation using 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7056" y="602298"/>
            <a:ext cx="9188652" cy="48628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 &lt;-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rbinom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(100,size=1,prob=0.24)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y &lt;-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rbinom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(100,size=1,prob=0.24)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z &lt;-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rbinom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(100,size=1,prob=0.24)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SampleData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&lt;-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data.frame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PatientNo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" = 1:100, "Mobile" = x, "Sputum" = y, "Confirmed" = z)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SampleData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PatientNo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Mobile Sputum Confirmed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1           1      0      0         0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2           2      0      0         1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3           3      0      0         0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4           4      0      0         0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5           5      0      0         1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6           6      0      0         0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7           7      0      0         0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8           8      1      0         1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9           9      1      0         0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10         10      0      0         1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82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570</Words>
  <Application>Microsoft Office PowerPoint</Application>
  <PresentationFormat>Widescreen</PresentationFormat>
  <Paragraphs>204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Bodoni MT</vt:lpstr>
      <vt:lpstr>Calibri</vt:lpstr>
      <vt:lpstr>Calibri Light</vt:lpstr>
      <vt:lpstr>Courier New</vt:lpstr>
      <vt:lpstr>Lucida Console</vt:lpstr>
      <vt:lpstr>Times New Roman</vt:lpstr>
      <vt:lpstr>Wingdings</vt:lpstr>
      <vt:lpstr>Office Theme</vt:lpstr>
      <vt:lpstr>RESEARCH CONCEPT</vt:lpstr>
      <vt:lpstr>Title</vt:lpstr>
      <vt:lpstr>Introduction</vt:lpstr>
      <vt:lpstr>Aim </vt:lpstr>
      <vt:lpstr>Objectives</vt:lpstr>
      <vt:lpstr>Null Hypothesis</vt:lpstr>
      <vt:lpstr>Materials and Methods</vt:lpstr>
      <vt:lpstr>Materials and Methods (cont)</vt:lpstr>
      <vt:lpstr>Expected Results – Simulation using R</vt:lpstr>
      <vt:lpstr>Statistical Analysis</vt:lpstr>
      <vt:lpstr>Project Schedule</vt:lpstr>
      <vt:lpstr>References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RESEARCH CONCEPT</dc:title>
  <dc:creator>User</dc:creator>
  <cp:lastModifiedBy>User</cp:lastModifiedBy>
  <cp:revision>15</cp:revision>
  <dcterms:created xsi:type="dcterms:W3CDTF">2018-11-15T15:05:46Z</dcterms:created>
  <dcterms:modified xsi:type="dcterms:W3CDTF">2019-03-05T06:57:36Z</dcterms:modified>
</cp:coreProperties>
</file>