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99" r:id="rId4"/>
    <p:sldId id="277" r:id="rId5"/>
    <p:sldId id="276" r:id="rId6"/>
    <p:sldId id="278" r:id="rId7"/>
    <p:sldId id="27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9F245-10EF-476E-9369-D727D630261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E63FA-7FCA-4B9E-9E1F-FBB2E358AC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9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0000" tIns="45000" rIns="90000" bIns="45000" anchor="t"/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en-US" dirty="0"/>
              <a:t>CSA, </a:t>
            </a:r>
            <a:r>
              <a:rPr lang="en-US" b="1" i="1" dirty="0"/>
              <a:t>Security guidance for critical areas of focus in cloud computing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Tx/>
              <a:buChar char="-"/>
              <a:defRPr/>
            </a:pPr>
            <a:r>
              <a:rPr lang="en-US" dirty="0"/>
              <a:t>There are so many different cloud deployment options. This is a popular service model. It is called SPI service models.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/>
              <a:t>SPI refers to Software as a Service, Platform as a Service, or Infrastructure as a Service, explained in depth in next slides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/>
              <a:t>Higher layers are built on lower layers. Higher abstractions include lower ones.</a:t>
            </a:r>
          </a:p>
          <a:p>
            <a:pPr>
              <a:defRPr/>
            </a:pPr>
            <a:endParaRPr lang="en-US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ea typeface="宋体"/>
                <a:cs typeface="Times New Roman"/>
              </a:rPr>
              <a:t>IaaS</a:t>
            </a:r>
            <a:r>
              <a:rPr lang="en-US" dirty="0">
                <a:ea typeface="宋体"/>
                <a:cs typeface="Times New Roman"/>
              </a:rPr>
              <a:t>:</a:t>
            </a:r>
            <a:endParaRPr lang="en-US" sz="1600" dirty="0">
              <a:ea typeface="宋体"/>
              <a:cs typeface="Times New Roman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  <a:defRPr/>
            </a:pPr>
            <a:r>
              <a:rPr lang="en-US" dirty="0">
                <a:ea typeface="宋体"/>
                <a:cs typeface="Times New Roman"/>
              </a:rPr>
              <a:t>Customer rent fundamental computing resources from service providers (for example: processing, storage, networks and so on). </a:t>
            </a:r>
            <a:endParaRPr lang="en-US" sz="1600" dirty="0">
              <a:ea typeface="宋体"/>
              <a:cs typeface="Times New Roman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  <a:defRPr/>
            </a:pPr>
            <a:r>
              <a:rPr lang="en-US" dirty="0">
                <a:ea typeface="宋体"/>
                <a:cs typeface="Times New Roman"/>
              </a:rPr>
              <a:t>And they are able to run their own operation system and applications. While they do not need manage and maintain hardware. </a:t>
            </a:r>
            <a:endParaRPr lang="en-US" sz="1600" dirty="0">
              <a:ea typeface="宋体"/>
              <a:cs typeface="Times New Roman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"/>
              <a:defRPr/>
            </a:pPr>
            <a:r>
              <a:rPr lang="en-US" dirty="0">
                <a:ea typeface="宋体"/>
                <a:cs typeface="Times New Roman"/>
              </a:rPr>
              <a:t>Example: Amazon EC2 provides resizable compute capacity in the cloud.</a:t>
            </a:r>
            <a:endParaRPr lang="en-US" sz="1600" dirty="0">
              <a:ea typeface="宋体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ea typeface="宋体"/>
                <a:cs typeface="Times New Roman"/>
              </a:rPr>
              <a:t>PaaS</a:t>
            </a:r>
            <a:r>
              <a:rPr lang="en-US" dirty="0">
                <a:ea typeface="宋体"/>
                <a:cs typeface="Times New Roman"/>
              </a:rPr>
              <a:t>:</a:t>
            </a:r>
            <a:endParaRPr lang="en-US" sz="1600" dirty="0">
              <a:ea typeface="宋体"/>
              <a:cs typeface="Times New Roman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  <a:defRPr/>
            </a:pPr>
            <a:r>
              <a:rPr lang="en-US" dirty="0">
                <a:ea typeface="宋体"/>
                <a:cs typeface="Times New Roman"/>
              </a:rPr>
              <a:t>Customers deploy applications onto the provider’s infrastructure. These applications are created using programming languages and tools supported by the providers.</a:t>
            </a:r>
            <a:endParaRPr lang="en-US" sz="1600" dirty="0">
              <a:ea typeface="宋体"/>
              <a:cs typeface="Times New Roman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  <a:defRPr/>
            </a:pPr>
            <a:r>
              <a:rPr lang="en-US" dirty="0">
                <a:ea typeface="宋体"/>
                <a:cs typeface="Times New Roman"/>
              </a:rPr>
              <a:t>Beside the hardware, customers do not manage operation systems.</a:t>
            </a:r>
            <a:endParaRPr lang="en-US" sz="1600" dirty="0">
              <a:ea typeface="宋体"/>
              <a:cs typeface="Times New Roman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"/>
              <a:defRPr/>
            </a:pPr>
            <a:r>
              <a:rPr lang="en-US" dirty="0">
                <a:ea typeface="宋体"/>
                <a:cs typeface="Times New Roman"/>
              </a:rPr>
              <a:t>Example: Google App Engine supports two application environments: Java and Python</a:t>
            </a:r>
            <a:endParaRPr lang="en-US" sz="1600" dirty="0">
              <a:ea typeface="宋体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ea typeface="宋体"/>
                <a:cs typeface="Times New Roman"/>
              </a:rPr>
              <a:t>SaaS</a:t>
            </a:r>
            <a:r>
              <a:rPr lang="en-US" dirty="0">
                <a:ea typeface="宋体"/>
                <a:cs typeface="Times New Roman"/>
              </a:rPr>
              <a:t>:</a:t>
            </a:r>
            <a:endParaRPr lang="en-US" sz="1600" dirty="0">
              <a:ea typeface="宋体"/>
              <a:cs typeface="Times New Roman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  <a:defRPr/>
            </a:pPr>
            <a:r>
              <a:rPr lang="en-US" dirty="0">
                <a:ea typeface="宋体"/>
                <a:cs typeface="Times New Roman"/>
              </a:rPr>
              <a:t>Customers use the provider’s application which is accessible over the Internet.</a:t>
            </a:r>
            <a:endParaRPr lang="en-US" sz="1600" dirty="0">
              <a:ea typeface="宋体"/>
              <a:cs typeface="Times New Roman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  <a:defRPr/>
            </a:pPr>
            <a:r>
              <a:rPr lang="en-US" dirty="0">
                <a:ea typeface="宋体"/>
                <a:cs typeface="Times New Roman"/>
              </a:rPr>
              <a:t>Customers only need control limited user-specific application configuration setting.</a:t>
            </a:r>
            <a:endParaRPr lang="en-US" sz="1600" dirty="0">
              <a:ea typeface="宋体"/>
              <a:cs typeface="Times New Roman"/>
            </a:endParaRPr>
          </a:p>
          <a:p>
            <a:pPr>
              <a:defRPr/>
            </a:pPr>
            <a:r>
              <a:rPr lang="en-US" dirty="0">
                <a:ea typeface="宋体"/>
                <a:cs typeface="Times New Roman"/>
              </a:rPr>
              <a:t>Example: </a:t>
            </a:r>
            <a:r>
              <a:rPr lang="en-US" dirty="0" err="1">
                <a:ea typeface="宋体"/>
                <a:cs typeface="Times New Roman"/>
              </a:rPr>
              <a:t>Salesforce.Com</a:t>
            </a:r>
            <a:r>
              <a:rPr lang="en-US" dirty="0">
                <a:ea typeface="宋体"/>
                <a:cs typeface="Times New Roman"/>
              </a:rPr>
              <a:t> offers CRM application. </a:t>
            </a:r>
            <a:r>
              <a:rPr lang="en-US" dirty="0"/>
              <a:t>Customers use the CRM system as web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EA80C-0CFA-4EEB-9AA4-A7BC6CF339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589E2-0559-4EBB-896B-936DC41FB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99A9F2-6505-48D6-AA4C-CFFC4DF2D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50474-EDEE-48EA-8B59-71A5F3F8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FA94-72CD-4BFC-B429-7D3E0CA3D906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91C78-EEB2-4384-872C-F2F816A4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D8560-57EA-4833-AED6-39D3678C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CEE6-0351-463C-97E1-E99E95613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95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1441E-18BA-445E-8AC9-FFD047AD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327AED-F003-4DD3-97DA-32BD1445D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8F77E-5ACC-4861-8F0B-8BB7E00D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FA94-72CD-4BFC-B429-7D3E0CA3D906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A9EDD-852C-4E0A-9FBF-054D4C8A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1276C-13FE-496C-83CF-AE7E0C91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CEE6-0351-463C-97E1-E99E95613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8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C16E4B-E9B7-4DF6-8083-004FB71E5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DF20D4-0B30-42D2-8BA1-645672241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03D05-A031-4FC9-BA66-375DE9A1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FA94-72CD-4BFC-B429-7D3E0CA3D906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E745-F11A-469F-8EE4-62B0E6D7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7B809-A431-446D-9AEB-A83C27F2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CEE6-0351-463C-97E1-E99E95613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CB548-2C83-46FB-B1D7-4D6E98AB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6E9D0-C984-46CE-8C1A-8AEE0DF3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0C832-C0BB-4270-A5A9-3D45E7C3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FA94-72CD-4BFC-B429-7D3E0CA3D906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9B403-CD72-4FF4-9907-EF92D4BC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64675-8F98-4817-871F-F0820FAA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CEE6-0351-463C-97E1-E99E95613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0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8C2BF-82E2-4156-BCFB-DC3A7DC7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08B32E-844B-415A-8448-59443E68A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69CB8-A046-4FEF-8621-833FF6F8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FA94-72CD-4BFC-B429-7D3E0CA3D906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91CEF-07F2-448B-8D6F-D63C53A0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8F4A9-293B-4A9D-99EE-9AFF4B09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CEE6-0351-463C-97E1-E99E95613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3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1AF96-2342-4F48-A40F-A5B881C9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E89F2-274D-46B3-BD88-61D065069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B1177D-16B9-46F8-973C-C77F251BD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25C01B-9416-4050-95D9-08038F8E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FA94-72CD-4BFC-B429-7D3E0CA3D906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15174C-D807-405D-AD18-4B541B45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E50A50-9E5C-458B-9E60-06DF8B47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CEE6-0351-463C-97E1-E99E95613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8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963D3-E6F4-4E0C-8007-416D8FEB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87E7A0-FCDA-4BC7-8420-1A07C4AE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13127C-9EC1-48A2-A386-97CE79605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41689C-C589-438E-A72F-C3A7E4E0F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970884-019D-4822-87E7-817DB7CB1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0601DB-9994-4B16-8A3F-523C6C1D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FA94-72CD-4BFC-B429-7D3E0CA3D906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9078B3-248C-427C-BBDF-A17DCE10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5FD2D1-59EA-483C-8CF6-0BC37522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CEE6-0351-463C-97E1-E99E95613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D48AB-B028-4378-AEA3-6DAF3789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393690-AB54-4DE3-A1A3-3727E966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FA94-72CD-4BFC-B429-7D3E0CA3D906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8680F8-4B1A-4D86-94F8-FB65077A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6C4D29-5331-4A3B-AED2-A4803264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CEE6-0351-463C-97E1-E99E95613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3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6F9A0E-38B9-4256-AB3F-133C7D20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FA94-72CD-4BFC-B429-7D3E0CA3D906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B8A281-3251-4193-BDDB-9810E286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C81B15-73B6-438F-83D7-59E83720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CEE6-0351-463C-97E1-E99E95613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6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68A9E-75E1-4778-BFA9-B43A9E57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D7E7E-3439-4F9A-82B5-1C36B7BE5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4C36D8-DB5D-4BC1-9B53-0DFB03485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05BC33-2E7C-451E-85EA-A3C95ADA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FA94-72CD-4BFC-B429-7D3E0CA3D906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572AD-AAB5-47F5-AE2C-7D5E2DEC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6CD6CF-E4AC-490E-BF98-B2B2BE71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CEE6-0351-463C-97E1-E99E95613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01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9D834-D3B0-4FD4-BE1C-D4672AA0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B23ABA-9861-42C3-8BB3-558CD1B04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07B4F5-C11A-4977-94DB-A9F6E292C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A62BF-6202-4A48-B3D1-11F191BF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FA94-72CD-4BFC-B429-7D3E0CA3D906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5A011-58EA-4B63-8C06-31BDE22E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1615B-202B-476D-B0A2-2244F40D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CEE6-0351-463C-97E1-E99E95613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5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7511D2-CF37-4B79-A3E7-5153061C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653B4-5948-4767-89A7-18AD4EC61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F531A-85F3-4790-8EAE-8B9631839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CFA94-72CD-4BFC-B429-7D3E0CA3D906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1E485-7EC7-4CE8-9909-FB153426A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8BB01-D306-4F8F-A90A-DAEB56AEA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DCEE6-0351-463C-97E1-E99E95613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08727CEB-FF64-4026-A5E7-DDF37674D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48" y="2850563"/>
            <a:ext cx="4305625" cy="297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5305107-88A3-46A3-9FD2-CB2B8112855E}"/>
              </a:ext>
            </a:extLst>
          </p:cNvPr>
          <p:cNvSpPr/>
          <p:nvPr/>
        </p:nvSpPr>
        <p:spPr>
          <a:xfrm>
            <a:off x="3064561" y="1584210"/>
            <a:ext cx="60628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/>
              <a:t>Cloud Computing</a:t>
            </a:r>
            <a:endParaRPr lang="zh-CN" altLang="en-US" sz="60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56C58C0-8EBB-4DF7-9E97-CD727C18944B}"/>
              </a:ext>
            </a:extLst>
          </p:cNvPr>
          <p:cNvCxnSpPr>
            <a:cxnSpLocks/>
          </p:cNvCxnSpPr>
          <p:nvPr/>
        </p:nvCxnSpPr>
        <p:spPr>
          <a:xfrm>
            <a:off x="5965794" y="2908097"/>
            <a:ext cx="0" cy="2912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90" name="Picture 2" descr="See the source image">
            <a:extLst>
              <a:ext uri="{FF2B5EF4-FFF2-40B4-BE49-F238E27FC236}">
                <a16:creationId xmlns:a16="http://schemas.microsoft.com/office/drawing/2014/main" id="{87CCA372-6FC4-451E-8025-C518A31BA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67" y="2850563"/>
            <a:ext cx="4305625" cy="302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98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71623" y="200492"/>
            <a:ext cx="8229301" cy="1144682"/>
          </a:xfrm>
        </p:spPr>
        <p:txBody>
          <a:bodyPr wrap="square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/>
              <a:t>What is Cloud Computing?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650356" y="1604842"/>
            <a:ext cx="559683" cy="4525821"/>
          </a:xfrm>
        </p:spPr>
        <p:txBody>
          <a:bodyPr wrap="square" anchor="t">
            <a:normAutofit fontScale="25000" lnSpcReduction="2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marL="0" indent="0"/>
            <a:r>
              <a:rPr lang="en-US" dirty="0"/>
              <a:t>Cloud computing:(noun)</a:t>
            </a:r>
          </a:p>
          <a:p>
            <a:pPr marL="391910" lvl="1" indent="0"/>
            <a:r>
              <a:rPr lang="en-US" sz="2540" dirty="0"/>
              <a:t>Internet-based computing in which large groups of remote servers are networked so as to allow sharing of data-processing tasks, centralized data storage, and online access to computer services or resources.</a:t>
            </a:r>
          </a:p>
          <a:p>
            <a:pPr marL="391910" lvl="1" indent="0"/>
            <a:r>
              <a:rPr lang="en-US" dirty="0"/>
              <a:t>Any computer related task that is done entirely on the Internet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6B9AC2-01DE-4D86-8C92-23FC15BD70BB}"/>
              </a:ext>
            </a:extLst>
          </p:cNvPr>
          <p:cNvSpPr txBox="1"/>
          <p:nvPr/>
        </p:nvSpPr>
        <p:spPr>
          <a:xfrm>
            <a:off x="656948" y="1604842"/>
            <a:ext cx="458975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Cloud computing is a model for enabling ubiquitous, convenient, on-demand network access to a shared pool of configurable computing resources (e.g., networks, servers, storage, applications, and services) that can be rapidly provisioned and released with minimal management effort or service provider interaction.(</a:t>
            </a:r>
            <a:r>
              <a:rPr lang="en-US" altLang="zh-CN" i="1" dirty="0"/>
              <a:t>source: The NIST Definition of Cloud Computing)</a:t>
            </a:r>
            <a:endParaRPr lang="zh-CN" altLang="en-US" i="1" dirty="0"/>
          </a:p>
        </p:txBody>
      </p:sp>
      <p:pic>
        <p:nvPicPr>
          <p:cNvPr id="13314" name="Picture 2" descr="âcloud computingâçå¾çæç´¢ç»æ">
            <a:extLst>
              <a:ext uri="{FF2B5EF4-FFF2-40B4-BE49-F238E27FC236}">
                <a16:creationId xmlns:a16="http://schemas.microsoft.com/office/drawing/2014/main" id="{03E01D53-C328-4C2E-95CF-F026833A0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608" y="1345174"/>
            <a:ext cx="5478632" cy="49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0D2DADD1-D48A-40BF-92BC-3FD99DD8B1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6662" y="310356"/>
            <a:ext cx="10515600" cy="1325563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Essential Characteristics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525A2B6A-924E-4340-AC67-465ECBF6E6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4"/>
            <a:ext cx="4923408" cy="442277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6300" dirty="0">
                <a:ea typeface="宋体" panose="02010600030101010101" pitchFamily="2" charset="-122"/>
              </a:rPr>
              <a:t>On-demand self-service</a:t>
            </a:r>
          </a:p>
          <a:p>
            <a:pPr>
              <a:lnSpc>
                <a:spcPct val="90000"/>
              </a:lnSpc>
            </a:pPr>
            <a:endParaRPr lang="en-US" altLang="zh-CN" sz="63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6300" dirty="0">
                <a:ea typeface="宋体" panose="02010600030101010101" pitchFamily="2" charset="-122"/>
              </a:rPr>
              <a:t>Broad network access</a:t>
            </a:r>
          </a:p>
          <a:p>
            <a:pPr>
              <a:lnSpc>
                <a:spcPct val="90000"/>
              </a:lnSpc>
            </a:pPr>
            <a:endParaRPr lang="en-US" altLang="zh-CN" sz="6300" dirty="0">
              <a:ea typeface="宋体" panose="02010600030101010101" pitchFamily="2" charset="-122"/>
            </a:endParaRPr>
          </a:p>
          <a:p>
            <a:r>
              <a:rPr lang="en-US" altLang="zh-CN" sz="6300" dirty="0">
                <a:ea typeface="宋体" panose="02010600030101010101" pitchFamily="2" charset="-122"/>
              </a:rPr>
              <a:t>Resource pooling</a:t>
            </a:r>
          </a:p>
          <a:p>
            <a:endParaRPr lang="en-US" altLang="zh-CN" sz="6300" dirty="0">
              <a:ea typeface="宋体" panose="02010600030101010101" pitchFamily="2" charset="-122"/>
            </a:endParaRPr>
          </a:p>
          <a:p>
            <a:r>
              <a:rPr lang="en-US" altLang="zh-CN" sz="6300" dirty="0">
                <a:ea typeface="宋体" panose="02010600030101010101" pitchFamily="2" charset="-122"/>
              </a:rPr>
              <a:t>Rapid elasticity</a:t>
            </a:r>
          </a:p>
          <a:p>
            <a:endParaRPr lang="en-US" altLang="zh-CN" sz="6300" dirty="0">
              <a:ea typeface="宋体" panose="02010600030101010101" pitchFamily="2" charset="-122"/>
            </a:endParaRPr>
          </a:p>
          <a:p>
            <a:r>
              <a:rPr lang="en-US" altLang="zh-CN" sz="6300" dirty="0">
                <a:ea typeface="宋体" panose="02010600030101010101" pitchFamily="2" charset="-122"/>
              </a:rPr>
              <a:t>Measured service</a:t>
            </a:r>
          </a:p>
          <a:p>
            <a:endParaRPr lang="en-US" altLang="zh-CN" sz="2400" i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i="1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BD4AD52-F597-453D-AF4C-4CD1F52EE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608" y="1717321"/>
            <a:ext cx="6097017" cy="4448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b="1" dirty="0"/>
              <a:t>Cloud Service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6738" y="1149406"/>
            <a:ext cx="3749675" cy="5323812"/>
          </a:xfrm>
        </p:spPr>
        <p:txBody>
          <a:bodyPr>
            <a:normAutofit/>
          </a:bodyPr>
          <a:lstStyle/>
          <a:p>
            <a:pPr marL="118872" indent="0">
              <a:spcBef>
                <a:spcPts val="580"/>
              </a:spcBef>
              <a:buNone/>
              <a:defRPr/>
            </a:pPr>
            <a:endParaRPr lang="en-US" dirty="0"/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/>
              <a:t>Software as a Service (SaaS)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/>
              <a:t>Platform as a Service (PaaS)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/>
              <a:t>Infrastructure as a Service (IaaS)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/>
          </a:p>
          <a:p>
            <a:pPr marL="118872" indent="0">
              <a:spcBef>
                <a:spcPts val="580"/>
              </a:spcBef>
              <a:buNone/>
              <a:defRPr/>
            </a:pPr>
            <a:endParaRPr lang="en-US" sz="1800" dirty="0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2510BADD-11A9-4BC6-B0A8-3449EF54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4922" y="1512549"/>
            <a:ext cx="6157912" cy="1219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E89CC0EB-0AC3-4C25-BFF1-FE813404A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94919" y="3236609"/>
            <a:ext cx="6157913" cy="13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55DFB439-1C78-4FDA-ABF1-1D604217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94920" y="5107619"/>
            <a:ext cx="6157913" cy="1219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9899" y="97655"/>
            <a:ext cx="10515600" cy="13255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/>
              <a:t>Deployment Models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BAD4DA-EEA1-404D-9C7D-38D834005424}"/>
              </a:ext>
            </a:extLst>
          </p:cNvPr>
          <p:cNvSpPr txBox="1"/>
          <p:nvPr/>
        </p:nvSpPr>
        <p:spPr>
          <a:xfrm>
            <a:off x="346229" y="1742799"/>
            <a:ext cx="5646198" cy="4432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ＭＳ Ｐゴシック" panose="020B0600070205080204" pitchFamily="34" charset="-128"/>
              </a:rPr>
              <a:t>Private Cloud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ＭＳ Ｐゴシック" panose="020B0600070205080204" pitchFamily="34" charset="-128"/>
              </a:rPr>
              <a:t>      -Done by service providers</a:t>
            </a:r>
          </a:p>
          <a:p>
            <a:pPr lvl="1">
              <a:lnSpc>
                <a:spcPct val="80000"/>
              </a:lnSpc>
            </a:pPr>
            <a:endParaRPr lang="en-US" altLang="zh-CN" dirty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endParaRPr lang="en-US" altLang="zh-CN" dirty="0">
              <a:ea typeface="ＭＳ Ｐゴシック" panose="020B0600070205080204" pitchFamily="34" charset="-128"/>
            </a:endParaRPr>
          </a:p>
          <a:p>
            <a:pPr marL="800100" lvl="1" indent="-34290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Community Cloud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solidFill>
                  <a:prstClr val="black"/>
                </a:solidFill>
                <a:ea typeface="ＭＳ Ｐゴシック" panose="020B0600070205080204" pitchFamily="34" charset="-128"/>
              </a:rPr>
              <a:t>      -</a:t>
            </a:r>
            <a:r>
              <a:rPr lang="en-US" altLang="zh-CN" dirty="0">
                <a:solidFill>
                  <a:prstClr val="black"/>
                </a:solidFill>
              </a:rPr>
              <a:t>organizations from a specific community with      common concerns</a:t>
            </a:r>
          </a:p>
          <a:p>
            <a:pPr lvl="1">
              <a:lnSpc>
                <a:spcPct val="80000"/>
              </a:lnSpc>
            </a:pPr>
            <a:endParaRPr lang="en-US" altLang="zh-CN" dirty="0">
              <a:solidFill>
                <a:prstClr val="black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dirty="0">
              <a:ea typeface="ＭＳ Ｐゴシック" panose="020B0600070205080204" pitchFamily="34" charset="-128"/>
            </a:endParaRPr>
          </a:p>
          <a:p>
            <a:pPr marL="800100" lvl="1" indent="-34290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Public Cloud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     -</a:t>
            </a:r>
            <a:r>
              <a:rPr lang="en-US" altLang="zh-CN" sz="2000" dirty="0">
                <a:solidFill>
                  <a:prstClr val="black"/>
                </a:solidFill>
              </a:rPr>
              <a:t>operated solely for a single organization</a:t>
            </a:r>
          </a:p>
          <a:p>
            <a:pPr lvl="1">
              <a:lnSpc>
                <a:spcPct val="80000"/>
              </a:lnSpc>
            </a:pPr>
            <a:endParaRPr lang="en-US" altLang="zh-CN" sz="2000" dirty="0">
              <a:solidFill>
                <a:prstClr val="black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endParaRPr lang="en-US" altLang="zh-CN" sz="2000" dirty="0">
              <a:ea typeface="ＭＳ Ｐゴシック" panose="020B0600070205080204" pitchFamily="34" charset="-128"/>
            </a:endParaRPr>
          </a:p>
          <a:p>
            <a:pPr marL="800100" lvl="1" indent="-34290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ＭＳ Ｐゴシック" panose="020B0600070205080204" pitchFamily="34" charset="-128"/>
              </a:rPr>
              <a:t>Hybrid Cloud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ＭＳ Ｐゴシック" panose="020B0600070205080204" pitchFamily="34" charset="-128"/>
              </a:rPr>
              <a:t>      -</a:t>
            </a:r>
            <a:r>
              <a:rPr lang="en-US" altLang="zh-CN" dirty="0"/>
              <a:t>composition of two or more clouds (private, community or public)</a:t>
            </a:r>
          </a:p>
          <a:p>
            <a:pPr lvl="1">
              <a:lnSpc>
                <a:spcPct val="80000"/>
              </a:lnSpc>
            </a:pPr>
            <a:endParaRPr lang="en-US" altLang="zh-CN" dirty="0">
              <a:ea typeface="ＭＳ Ｐゴシック" panose="020B0600070205080204" pitchFamily="34" charset="-128"/>
            </a:endParaRPr>
          </a:p>
        </p:txBody>
      </p:sp>
      <p:pic>
        <p:nvPicPr>
          <p:cNvPr id="7" name="Picture Placeholder 3">
            <a:extLst>
              <a:ext uri="{FF2B5EF4-FFF2-40B4-BE49-F238E27FC236}">
                <a16:creationId xmlns:a16="http://schemas.microsoft.com/office/drawing/2014/main" id="{3E38BEEB-62F5-4CF1-ABCB-31972FD5F8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7315080" y="2263691"/>
            <a:ext cx="4876920" cy="32918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B45F5F2-D4F2-4EB9-9A51-09DE70128A9B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The impact of cloud computing on the applicability of information systems</a:t>
            </a:r>
            <a:endParaRPr lang="zh-CN" altLang="en-US" sz="4000" b="1" dirty="0"/>
          </a:p>
        </p:txBody>
      </p:sp>
      <p:pic>
        <p:nvPicPr>
          <p:cNvPr id="14338" name="Picture 2" descr="âProspects for Cloud Computingâçå¾çæç´¢ç»æ">
            <a:extLst>
              <a:ext uri="{FF2B5EF4-FFF2-40B4-BE49-F238E27FC236}">
                <a16:creationId xmlns:a16="http://schemas.microsoft.com/office/drawing/2014/main" id="{5CE38819-DDA1-48E6-8301-0EAAD81CD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604" y="1742123"/>
            <a:ext cx="5196396" cy="445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BE83DDB-6CC0-43D1-8FEB-36805D87F91E}"/>
              </a:ext>
            </a:extLst>
          </p:cNvPr>
          <p:cNvSpPr txBox="1"/>
          <p:nvPr/>
        </p:nvSpPr>
        <p:spPr>
          <a:xfrm>
            <a:off x="0" y="1742123"/>
            <a:ext cx="70843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Improve users' confidence in responding to unexpected changes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Grasp the effectiveness of new opportunities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Maintain consistency between IT strategy and business strategy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Reduce support and maintenance time and effort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Simplifying new branch integration</a:t>
            </a:r>
          </a:p>
        </p:txBody>
      </p:sp>
    </p:spTree>
    <p:extLst>
      <p:ext uri="{BB962C8B-B14F-4D97-AF65-F5344CB8AC3E}">
        <p14:creationId xmlns:p14="http://schemas.microsoft.com/office/powerpoint/2010/main" val="276021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789E8B2-E88D-4996-8C8E-B404564D9850}"/>
              </a:ext>
            </a:extLst>
          </p:cNvPr>
          <p:cNvSpPr txBox="1"/>
          <p:nvPr/>
        </p:nvSpPr>
        <p:spPr>
          <a:xfrm>
            <a:off x="702815" y="2818206"/>
            <a:ext cx="10786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6000" b="1" dirty="0"/>
              <a:t>Thank you for your Attention!</a:t>
            </a:r>
            <a:endParaRPr lang="en-US" altLang="zh-CN" sz="6000" b="1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22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479</Words>
  <Application>Microsoft Office PowerPoint</Application>
  <PresentationFormat>宽屏</PresentationFormat>
  <Paragraphs>73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Lohit Hindi</vt:lpstr>
      <vt:lpstr>ＭＳ Ｐゴシック</vt:lpstr>
      <vt:lpstr>StarSymbol</vt:lpstr>
      <vt:lpstr>WenQuanYi Micro Hei</vt:lpstr>
      <vt:lpstr>等线</vt:lpstr>
      <vt:lpstr>等线 Light</vt:lpstr>
      <vt:lpstr>宋体</vt:lpstr>
      <vt:lpstr>Arial</vt:lpstr>
      <vt:lpstr>Symbol</vt:lpstr>
      <vt:lpstr>Times New Roman</vt:lpstr>
      <vt:lpstr>Wingdings</vt:lpstr>
      <vt:lpstr>Wingdings 2</vt:lpstr>
      <vt:lpstr>Office 主题​​</vt:lpstr>
      <vt:lpstr>PowerPoint 演示文稿</vt:lpstr>
      <vt:lpstr>What is Cloud Computing?</vt:lpstr>
      <vt:lpstr>Essential Characteristics</vt:lpstr>
      <vt:lpstr>Cloud Service Models</vt:lpstr>
      <vt:lpstr>Deployment Models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y</dc:creator>
  <cp:lastModifiedBy>z y</cp:lastModifiedBy>
  <cp:revision>32</cp:revision>
  <dcterms:created xsi:type="dcterms:W3CDTF">2018-10-20T06:56:12Z</dcterms:created>
  <dcterms:modified xsi:type="dcterms:W3CDTF">2018-11-18T05:13:17Z</dcterms:modified>
</cp:coreProperties>
</file>