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262" r:id="rId3"/>
    <p:sldId id="261" r:id="rId4"/>
    <p:sldId id="264" r:id="rId5"/>
    <p:sldId id="259" r:id="rId6"/>
    <p:sldId id="263" r:id="rId7"/>
    <p:sldId id="285" r:id="rId8"/>
    <p:sldId id="266" r:id="rId9"/>
    <p:sldId id="265" r:id="rId10"/>
    <p:sldId id="281" r:id="rId11"/>
    <p:sldId id="280" r:id="rId12"/>
    <p:sldId id="279" r:id="rId13"/>
    <p:sldId id="291" r:id="rId14"/>
    <p:sldId id="293" r:id="rId15"/>
    <p:sldId id="284" r:id="rId16"/>
    <p:sldId id="286" r:id="rId17"/>
    <p:sldId id="287" r:id="rId18"/>
    <p:sldId id="288" r:id="rId19"/>
    <p:sldId id="289" r:id="rId20"/>
    <p:sldId id="290" r:id="rId21"/>
    <p:sldId id="295" r:id="rId22"/>
    <p:sldId id="294" r:id="rId23"/>
    <p:sldId id="296" r:id="rId24"/>
    <p:sldId id="297" r:id="rId25"/>
    <p:sldId id="298" r:id="rId26"/>
    <p:sldId id="313" r:id="rId27"/>
    <p:sldId id="308" r:id="rId28"/>
    <p:sldId id="312" r:id="rId29"/>
    <p:sldId id="309" r:id="rId30"/>
    <p:sldId id="310" r:id="rId31"/>
    <p:sldId id="314" r:id="rId32"/>
    <p:sldId id="315" r:id="rId33"/>
    <p:sldId id="311" r:id="rId34"/>
    <p:sldId id="318" r:id="rId35"/>
    <p:sldId id="319" r:id="rId36"/>
    <p:sldId id="300" r:id="rId37"/>
    <p:sldId id="301" r:id="rId38"/>
    <p:sldId id="316" r:id="rId39"/>
    <p:sldId id="306" r:id="rId40"/>
    <p:sldId id="317" r:id="rId41"/>
    <p:sldId id="303" r:id="rId42"/>
    <p:sldId id="320" r:id="rId43"/>
  </p:sldIdLst>
  <p:sldSz cx="12192000" cy="6858000"/>
  <p:notesSz cx="6858000" cy="9144000"/>
  <p:embeddedFontLst>
    <p:embeddedFont>
      <p:font typeface="Century Gothic" panose="020B0502020202020204" pitchFamily="34" charset="0"/>
      <p:regular r:id="rId46"/>
      <p:bold r:id="rId47"/>
      <p:italic r:id="rId48"/>
      <p:boldItalic r:id="rId49"/>
    </p:embeddedFont>
    <p:embeddedFont>
      <p:font typeface="Tahoma" panose="020B0604030504040204" pitchFamily="34" charset="0"/>
      <p:regular r:id="rId50"/>
      <p:bold r:id="rId51"/>
    </p:embeddedFont>
    <p:embeddedFont>
      <p:font typeface="맑은 고딕" panose="020B0503020000020004" pitchFamily="50" charset="-127"/>
      <p:regular r:id="rId52"/>
      <p:bold r:id="rId5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A97DD02-6714-4D0B-9D5C-F85DE7633A7D}">
          <p14:sldIdLst>
            <p14:sldId id="256"/>
          </p14:sldIdLst>
        </p14:section>
        <p14:section name="서비스 개요" id="{A01F233D-7C43-45F8-B03E-6776305FF31F}">
          <p14:sldIdLst>
            <p14:sldId id="262"/>
            <p14:sldId id="261"/>
            <p14:sldId id="264"/>
            <p14:sldId id="259"/>
          </p14:sldIdLst>
        </p14:section>
        <p14:section name="서비스 플로우" id="{6D807512-90E1-4030-896B-D40594429818}">
          <p14:sldIdLst>
            <p14:sldId id="263"/>
          </p14:sldIdLst>
        </p14:section>
        <p14:section name="flow&gt; 서비스 이용" id="{82B685C6-F8B5-429D-B05F-204A06FAA799}">
          <p14:sldIdLst>
            <p14:sldId id="285"/>
          </p14:sldIdLst>
        </p14:section>
        <p14:section name="flow&gt; 혈당" id="{EA0952CB-1717-4ADB-99AC-8E845E4BBBA0}">
          <p14:sldIdLst>
            <p14:sldId id="266"/>
            <p14:sldId id="265"/>
            <p14:sldId id="281"/>
            <p14:sldId id="280"/>
            <p14:sldId id="279"/>
            <p14:sldId id="291"/>
            <p14:sldId id="293"/>
          </p14:sldIdLst>
        </p14:section>
        <p14:section name="flow&gt; 복약" id="{00F0BC78-883F-42D1-BB00-30E67AE04835}">
          <p14:sldIdLst>
            <p14:sldId id="284"/>
            <p14:sldId id="286"/>
            <p14:sldId id="287"/>
            <p14:sldId id="288"/>
          </p14:sldIdLst>
        </p14:section>
        <p14:section name="flow&gt; 식이" id="{097CC61A-3560-435D-9604-852C92C66599}">
          <p14:sldIdLst>
            <p14:sldId id="289"/>
            <p14:sldId id="290"/>
          </p14:sldIdLst>
        </p14:section>
        <p14:section name="flow&gt; 걷기" id="{6E73A3E5-9CB5-4633-9077-DA2E394B041B}">
          <p14:sldIdLst>
            <p14:sldId id="295"/>
            <p14:sldId id="294"/>
          </p14:sldIdLst>
        </p14:section>
        <p14:section name="flow&gt; 운동" id="{CF1B2894-D998-4329-8AD4-14E2E2DDF2B9}">
          <p14:sldIdLst>
            <p14:sldId id="296"/>
            <p14:sldId id="297"/>
          </p14:sldIdLst>
        </p14:section>
        <p14:section name="flow&gt;리포트" id="{E4237388-F866-4159-9E05-4A51C118E597}">
          <p14:sldIdLst>
            <p14:sldId id="298"/>
            <p14:sldId id="313"/>
          </p14:sldIdLst>
        </p14:section>
        <p14:section name="flow&gt;의사 상담" id="{5846267A-56D0-4A5F-B5F1-E1773FA6E30A}">
          <p14:sldIdLst>
            <p14:sldId id="308"/>
            <p14:sldId id="312"/>
            <p14:sldId id="309"/>
            <p14:sldId id="310"/>
            <p14:sldId id="314"/>
            <p14:sldId id="315"/>
            <p14:sldId id="311"/>
            <p14:sldId id="318"/>
          </p14:sldIdLst>
        </p14:section>
        <p14:section name="flow&gt; 병원예약" id="{0CDA19ED-8686-4F8D-AAC7-FAB2B3CE7317}">
          <p14:sldIdLst>
            <p14:sldId id="319"/>
            <p14:sldId id="300"/>
          </p14:sldIdLst>
        </p14:section>
        <p14:section name="flow&gt; 커뮤니티" id="{95AB9765-1EFE-4E96-8991-CD8BEA00E774}">
          <p14:sldIdLst>
            <p14:sldId id="301"/>
            <p14:sldId id="316"/>
          </p14:sldIdLst>
        </p14:section>
        <p14:section name="flow&gt; 콘텐츠" id="{F89A40D9-4621-4792-80CE-597D68C17AB3}">
          <p14:sldIdLst>
            <p14:sldId id="306"/>
            <p14:sldId id="317"/>
          </p14:sldIdLst>
        </p14:section>
        <p14:section name="flow&gt; 커머스" id="{86C188CD-C409-4931-BF27-065F0767F509}">
          <p14:sldIdLst>
            <p14:sldId id="303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njnchae@gmail.com" initials="h" lastIdx="11" clrIdx="0">
    <p:extLst>
      <p:ext uri="{19B8F6BF-5375-455C-9EA6-DF929625EA0E}">
        <p15:presenceInfo xmlns:p15="http://schemas.microsoft.com/office/powerpoint/2012/main" userId="c12427121a9c8d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5E65"/>
    <a:srgbClr val="5BC4BE"/>
    <a:srgbClr val="00AEE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20" autoAdjust="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949"/>
    </p:cViewPr>
  </p:sorter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font" Target="fonts/font8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7BDC-F1A2-4418-A73D-1AF0F0F4EF66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7E19F-6876-4927-8483-29B111735C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39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E19E-3788-4F05-88E4-C9D3156A794C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C7543-7316-4BFE-8BF2-01386CA97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433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1558832" y="1698166"/>
            <a:ext cx="9144000" cy="757646"/>
          </a:xfrm>
        </p:spPr>
        <p:txBody>
          <a:bodyPr anchor="ctr">
            <a:normAutofit/>
          </a:bodyPr>
          <a:lstStyle>
            <a:lvl1pPr algn="l">
              <a:defRPr sz="4000" b="1" spc="-15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9" name="직사각형 18"/>
          <p:cNvSpPr/>
          <p:nvPr userDrawn="1"/>
        </p:nvSpPr>
        <p:spPr>
          <a:xfrm>
            <a:off x="1569698" y="4172569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1569698" y="3697950"/>
            <a:ext cx="143960" cy="17994"/>
          </a:xfrm>
          <a:prstGeom prst="rect">
            <a:avLst/>
          </a:prstGeom>
          <a:solidFill>
            <a:srgbClr val="5BC4BE"/>
          </a:solidFill>
          <a:ln w="9525">
            <a:solidFill>
              <a:srgbClr val="5BC4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1503485" y="4223654"/>
            <a:ext cx="2084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Created by SK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Telecom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494693" y="4604239"/>
            <a:ext cx="5059531" cy="437877"/>
          </a:xfrm>
          <a:prstGeom prst="rect">
            <a:avLst/>
          </a:prstGeom>
          <a:noFill/>
          <a:ln>
            <a:noFill/>
            <a:prstDash val="sysDot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사전</a:t>
            </a:r>
            <a:r>
              <a:rPr lang="en-US" altLang="ko-KR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승인 없이 본 </a:t>
            </a:r>
            <a:r>
              <a:rPr lang="ko-KR" altLang="en-US" sz="800" dirty="0" smtClean="0">
                <a:solidFill>
                  <a:srgbClr val="515E65"/>
                </a:solidFill>
                <a:latin typeface="+mn-ea"/>
                <a:cs typeface="Tahoma" pitchFamily="34" charset="0"/>
              </a:rPr>
              <a:t>문서의 내용을 </a:t>
            </a: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도용 혹은 임의로 사용할 수 없으며 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무단 사용 시 그에 대한 피해에 대해 법적인 책임이 있습니다</a:t>
            </a:r>
            <a:r>
              <a:rPr lang="en-US" altLang="ko-KR" sz="800" dirty="0">
                <a:solidFill>
                  <a:srgbClr val="515E65"/>
                </a:solidFill>
                <a:latin typeface="+mn-ea"/>
                <a:cs typeface="Tahoma" pitchFamily="34" charset="0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85" y="5418667"/>
            <a:ext cx="836928" cy="34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48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99063"/>
            <a:ext cx="10515600" cy="628242"/>
          </a:xfrm>
        </p:spPr>
        <p:txBody>
          <a:bodyPr>
            <a:normAutofit/>
          </a:bodyPr>
          <a:lstStyle>
            <a:lvl1pPr>
              <a:defRPr sz="4000" b="1" spc="-150">
                <a:solidFill>
                  <a:srgbClr val="515E65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572397" y="2944720"/>
            <a:ext cx="5371658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 userDrawn="1"/>
        </p:nvCxnSpPr>
        <p:spPr>
          <a:xfrm>
            <a:off x="590519" y="2944720"/>
            <a:ext cx="8255625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372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(선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565" y="139335"/>
            <a:ext cx="524080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63432" y="176539"/>
            <a:ext cx="10515600" cy="360384"/>
          </a:xfrm>
        </p:spPr>
        <p:txBody>
          <a:bodyPr>
            <a:normAutofit/>
          </a:bodyPr>
          <a:lstStyle>
            <a:lvl1pPr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4429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측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35130" y="119778"/>
            <a:ext cx="11277600" cy="400202"/>
          </a:xfrm>
        </p:spPr>
        <p:txBody>
          <a:bodyPr>
            <a:noAutofit/>
          </a:bodyPr>
          <a:lstStyle>
            <a:lvl1pPr algn="l">
              <a:defRPr sz="16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778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앙 큰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2620813" y="1010564"/>
            <a:ext cx="6822831" cy="0"/>
          </a:xfrm>
          <a:prstGeom prst="line">
            <a:avLst/>
          </a:prstGeom>
          <a:ln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 userDrawn="1"/>
        </p:nvCxnSpPr>
        <p:spPr>
          <a:xfrm flipV="1">
            <a:off x="3684296" y="1001847"/>
            <a:ext cx="4695863" cy="17417"/>
          </a:xfrm>
          <a:prstGeom prst="line">
            <a:avLst/>
          </a:prstGeom>
          <a:ln w="5715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692"/>
          </a:xfrm>
        </p:spPr>
        <p:txBody>
          <a:bodyPr>
            <a:normAutofit/>
          </a:bodyPr>
          <a:lstStyle>
            <a:lvl1pPr algn="ctr">
              <a:defRPr sz="2400" b="1" spc="-120" baseline="0">
                <a:solidFill>
                  <a:srgbClr val="515E65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236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5426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614EA-84FE-43A2-AC3F-5769DD2DCB9D}" type="datetimeFigureOut">
              <a:rPr lang="ko-KR" altLang="en-US" smtClean="0"/>
              <a:t>2019-10-07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5F-1F01-4B43-96AD-A1A286E765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5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3" r:id="rId3"/>
    <p:sldLayoutId id="2147483660" r:id="rId4"/>
    <p:sldLayoutId id="2147483661" r:id="rId5"/>
    <p:sldLayoutId id="2147483664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58832" y="1169894"/>
            <a:ext cx="9144000" cy="1285918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ko-KR" altLang="en-US" spc="-120" dirty="0" smtClean="0"/>
              <a:t>건강</a:t>
            </a:r>
            <a:r>
              <a:rPr lang="en-US" altLang="ko-KR" spc="-120" dirty="0" smtClean="0"/>
              <a:t>160 </a:t>
            </a:r>
            <a:r>
              <a:rPr lang="ko-KR" altLang="en-US" spc="-120" dirty="0" smtClean="0"/>
              <a:t>당뇨</a:t>
            </a:r>
            <a:r>
              <a:rPr lang="en-US" altLang="ko-KR" spc="-120" dirty="0" smtClean="0"/>
              <a:t/>
            </a:r>
            <a:br>
              <a:rPr lang="en-US" altLang="ko-KR" spc="-120" dirty="0" smtClean="0"/>
            </a:br>
            <a:r>
              <a:rPr lang="en-US" altLang="ko-KR" sz="3600" spc="-120" dirty="0">
                <a:solidFill>
                  <a:srgbClr val="5BC4BE"/>
                </a:solidFill>
              </a:rPr>
              <a:t>_</a:t>
            </a:r>
            <a:r>
              <a:rPr lang="en-US" altLang="ko-KR" sz="3600" spc="-120" dirty="0" smtClean="0">
                <a:solidFill>
                  <a:srgbClr val="5BC4BE"/>
                </a:solidFill>
              </a:rPr>
              <a:t>Service Flow </a:t>
            </a:r>
            <a:endParaRPr lang="ko-KR" altLang="en-US" sz="2800" spc="-120" dirty="0">
              <a:solidFill>
                <a:srgbClr val="5BC4B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3485" y="3746859"/>
            <a:ext cx="1512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515E65"/>
                </a:solidFill>
              </a:rPr>
              <a:t>v0.1 / 2019.</a:t>
            </a:r>
            <a:r>
              <a:rPr lang="en-US" altLang="ko-KR" sz="1000" baseline="0" dirty="0" smtClean="0">
                <a:solidFill>
                  <a:srgbClr val="515E65"/>
                </a:solidFill>
              </a:rPr>
              <a:t> </a:t>
            </a:r>
            <a:r>
              <a:rPr lang="en-US" altLang="ko-KR" sz="1000" dirty="0" smtClean="0">
                <a:solidFill>
                  <a:srgbClr val="515E65"/>
                </a:solidFill>
              </a:rPr>
              <a:t>10. 07.</a:t>
            </a:r>
            <a:endParaRPr lang="ko-KR" altLang="en-US" sz="1000" dirty="0">
              <a:solidFill>
                <a:srgbClr val="515E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6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247023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자동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입력하기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(by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연동된 블루투스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혈당측정기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순서도: 수행의 시작/종료 4"/>
          <p:cNvSpPr/>
          <p:nvPr/>
        </p:nvSpPr>
        <p:spPr>
          <a:xfrm>
            <a:off x="610991" y="215678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준비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125208" y="2068936"/>
            <a:ext cx="1312536" cy="67855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연동된 혈당측정기로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측정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5" idx="3"/>
            <a:endCxn id="6" idx="1"/>
          </p:cNvCxnSpPr>
          <p:nvPr/>
        </p:nvCxnSpPr>
        <p:spPr>
          <a:xfrm flipV="1">
            <a:off x="1703949" y="2408216"/>
            <a:ext cx="421259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5825382" y="206893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 측정 결과 푸시 수신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내용으로 표시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3"/>
            <a:endCxn id="26" idx="1"/>
          </p:cNvCxnSpPr>
          <p:nvPr/>
        </p:nvCxnSpPr>
        <p:spPr>
          <a:xfrm flipV="1">
            <a:off x="3437744" y="2406973"/>
            <a:ext cx="512155" cy="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순서도: 판단 11"/>
          <p:cNvSpPr/>
          <p:nvPr/>
        </p:nvSpPr>
        <p:spPr>
          <a:xfrm>
            <a:off x="8043622" y="2010480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3" name="순서도: 처리 12"/>
          <p:cNvSpPr/>
          <p:nvPr/>
        </p:nvSpPr>
        <p:spPr>
          <a:xfrm>
            <a:off x="8121818" y="337235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8" idx="3"/>
            <a:endCxn id="12" idx="1"/>
          </p:cNvCxnSpPr>
          <p:nvPr/>
        </p:nvCxnSpPr>
        <p:spPr>
          <a:xfrm>
            <a:off x="7269172" y="2409458"/>
            <a:ext cx="774450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12" idx="2"/>
            <a:endCxn id="13" idx="0"/>
          </p:cNvCxnSpPr>
          <p:nvPr/>
        </p:nvCxnSpPr>
        <p:spPr>
          <a:xfrm>
            <a:off x="8769620" y="2808443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9618" y="2776585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17" name="직선 화살표 연결선 16"/>
          <p:cNvCxnSpPr>
            <a:stCxn id="12" idx="3"/>
            <a:endCxn id="21" idx="1"/>
          </p:cNvCxnSpPr>
          <p:nvPr/>
        </p:nvCxnSpPr>
        <p:spPr>
          <a:xfrm flipV="1">
            <a:off x="9495617" y="2406973"/>
            <a:ext cx="587377" cy="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276859" y="2129973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9506040" y="2097415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21" name="순서도: 처리 20"/>
          <p:cNvSpPr/>
          <p:nvPr/>
        </p:nvSpPr>
        <p:spPr>
          <a:xfrm>
            <a:off x="10082994" y="206645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6" name="순서도: 처리 25"/>
          <p:cNvSpPr/>
          <p:nvPr/>
        </p:nvSpPr>
        <p:spPr>
          <a:xfrm>
            <a:off x="3949899" y="2066450"/>
            <a:ext cx="1363074" cy="681045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*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결과 자동 저장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8121818" y="461731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자동 저장된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조회됨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3" idx="2"/>
            <a:endCxn id="28" idx="0"/>
          </p:cNvCxnSpPr>
          <p:nvPr/>
        </p:nvCxnSpPr>
        <p:spPr>
          <a:xfrm>
            <a:off x="8778086" y="4053399"/>
            <a:ext cx="0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6" idx="3"/>
            <a:endCxn id="8" idx="1"/>
          </p:cNvCxnSpPr>
          <p:nvPr/>
        </p:nvCxnSpPr>
        <p:spPr>
          <a:xfrm>
            <a:off x="5312973" y="2406973"/>
            <a:ext cx="512409" cy="2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9059917" y="6087290"/>
            <a:ext cx="3132084" cy="770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 </a:t>
            </a:r>
            <a:r>
              <a:rPr lang="en-US" altLang="ko-KR" sz="1000" spc="-120" dirty="0" smtClean="0">
                <a:solidFill>
                  <a:srgbClr val="FF0000"/>
                </a:solidFill>
              </a:rPr>
              <a:t>(w/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건강 </a:t>
            </a:r>
            <a:r>
              <a:rPr lang="en-US" altLang="ko-KR" sz="1000" spc="-120" dirty="0" smtClean="0">
                <a:solidFill>
                  <a:srgbClr val="FF0000"/>
                </a:solidFill>
              </a:rPr>
              <a:t>160))</a:t>
            </a:r>
            <a:endParaRPr lang="ko-KR" altLang="en-US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연동할 혈당측정기 존재 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구체적인 입력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flow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논의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푸시 선택 시 앱 실행되고 해당 화면으로 이동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52129" y="2826743"/>
            <a:ext cx="2107238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 블루투스 설정 </a:t>
            </a: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시 저장  안됨</a:t>
            </a:r>
            <a:endParaRPr lang="en-US" altLang="ko-KR" sz="1000" spc="-120" dirty="0" smtClean="0"/>
          </a:p>
        </p:txBody>
      </p:sp>
    </p:spTree>
    <p:extLst>
      <p:ext uri="{BB962C8B-B14F-4D97-AF65-F5344CB8AC3E}">
        <p14:creationId xmlns:p14="http://schemas.microsoft.com/office/powerpoint/2010/main" val="24952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수정하기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936649" y="164201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혈당 이력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2452972" y="155415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편집하고자 하는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정보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순서도: 판단 10"/>
          <p:cNvSpPr/>
          <p:nvPr/>
        </p:nvSpPr>
        <p:spPr>
          <a:xfrm>
            <a:off x="6292022" y="1495929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입력 방법 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spc="-120" dirty="0" err="1" smtClean="0">
                <a:solidFill>
                  <a:schemeClr val="tx1"/>
                </a:solidFill>
              </a:rPr>
              <a:t>수기입력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혈당측정기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23" idx="1"/>
          </p:cNvCxnSpPr>
          <p:nvPr/>
        </p:nvCxnSpPr>
        <p:spPr>
          <a:xfrm flipV="1">
            <a:off x="3896762" y="1894680"/>
            <a:ext cx="3697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029607" y="1894682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76281" y="1604268"/>
            <a:ext cx="809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혈당측정기</a:t>
            </a:r>
            <a:endParaRPr lang="en-US" altLang="ko-KR" sz="1000" spc="-120" dirty="0" smtClean="0"/>
          </a:p>
        </p:txBody>
      </p:sp>
      <p:sp>
        <p:nvSpPr>
          <p:cNvPr id="32" name="TextBox 31"/>
          <p:cNvSpPr txBox="1"/>
          <p:nvPr/>
        </p:nvSpPr>
        <p:spPr>
          <a:xfrm>
            <a:off x="7001963" y="2291832"/>
            <a:ext cx="724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수기 입력</a:t>
            </a:r>
            <a:endParaRPr lang="ko-KR" altLang="en-US" sz="1000" spc="-120" dirty="0"/>
          </a:p>
        </p:txBody>
      </p:sp>
      <p:sp>
        <p:nvSpPr>
          <p:cNvPr id="23" name="순서도: 처리 22"/>
          <p:cNvSpPr/>
          <p:nvPr/>
        </p:nvSpPr>
        <p:spPr>
          <a:xfrm>
            <a:off x="4266488" y="1554157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상세 팝업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입력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버튼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1" name="순서도: 처리 50"/>
          <p:cNvSpPr/>
          <p:nvPr/>
        </p:nvSpPr>
        <p:spPr>
          <a:xfrm>
            <a:off x="6363745" y="2818090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 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8502155" y="155906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수정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>
            <a:stCxn id="23" idx="3"/>
            <a:endCxn id="11" idx="1"/>
          </p:cNvCxnSpPr>
          <p:nvPr/>
        </p:nvCxnSpPr>
        <p:spPr>
          <a:xfrm>
            <a:off x="5653942" y="1894680"/>
            <a:ext cx="638080" cy="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40834" y="4196585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118" name="순서도: 처리 117"/>
          <p:cNvSpPr/>
          <p:nvPr/>
        </p:nvSpPr>
        <p:spPr>
          <a:xfrm>
            <a:off x="8504509" y="417204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수정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20" name="직선 화살표 연결선 119"/>
          <p:cNvCxnSpPr>
            <a:stCxn id="39" idx="3"/>
            <a:endCxn id="118" idx="1"/>
          </p:cNvCxnSpPr>
          <p:nvPr/>
        </p:nvCxnSpPr>
        <p:spPr>
          <a:xfrm flipV="1">
            <a:off x="7753499" y="4512572"/>
            <a:ext cx="751010" cy="1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직선 화살표 연결선 139"/>
          <p:cNvCxnSpPr>
            <a:stCxn id="11" idx="2"/>
            <a:endCxn id="51" idx="0"/>
          </p:cNvCxnSpPr>
          <p:nvPr/>
        </p:nvCxnSpPr>
        <p:spPr>
          <a:xfrm>
            <a:off x="7018020" y="2293892"/>
            <a:ext cx="1993" cy="524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11" idx="3"/>
            <a:endCxn id="68" idx="1"/>
          </p:cNvCxnSpPr>
          <p:nvPr/>
        </p:nvCxnSpPr>
        <p:spPr>
          <a:xfrm>
            <a:off x="7744017" y="1894911"/>
            <a:ext cx="758138" cy="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화살표 연결선 147"/>
          <p:cNvCxnSpPr>
            <a:stCxn id="68" idx="2"/>
            <a:endCxn id="118" idx="0"/>
          </p:cNvCxnSpPr>
          <p:nvPr/>
        </p:nvCxnSpPr>
        <p:spPr>
          <a:xfrm>
            <a:off x="9158423" y="2240114"/>
            <a:ext cx="2354" cy="193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처리 35"/>
          <p:cNvSpPr/>
          <p:nvPr/>
        </p:nvSpPr>
        <p:spPr>
          <a:xfrm>
            <a:off x="3868789" y="2695000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/>
          <p:cNvCxnSpPr>
            <a:stCxn id="36" idx="3"/>
          </p:cNvCxnSpPr>
          <p:nvPr/>
        </p:nvCxnSpPr>
        <p:spPr>
          <a:xfrm>
            <a:off x="5181325" y="3035523"/>
            <a:ext cx="1182420" cy="1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판단 38"/>
          <p:cNvSpPr/>
          <p:nvPr/>
        </p:nvSpPr>
        <p:spPr>
          <a:xfrm>
            <a:off x="6301504" y="4127932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15103" y="1588435"/>
            <a:ext cx="809543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[</a:t>
            </a:r>
            <a:r>
              <a:rPr lang="ko-KR" altLang="en-US" sz="1000" spc="-120" dirty="0" smtClean="0"/>
              <a:t>수정</a:t>
            </a:r>
            <a:r>
              <a:rPr lang="en-US" altLang="ko-KR" sz="1000" spc="-120" dirty="0" smtClean="0"/>
              <a:t>]</a:t>
            </a:r>
            <a:r>
              <a:rPr lang="ko-KR" altLang="en-US" sz="1000" spc="-120" dirty="0" smtClean="0"/>
              <a:t>버튼</a:t>
            </a:r>
            <a:endParaRPr lang="en-US" altLang="ko-KR" sz="1000" spc="-120" dirty="0" smtClean="0"/>
          </a:p>
        </p:txBody>
      </p:sp>
      <p:cxnSp>
        <p:nvCxnSpPr>
          <p:cNvPr id="44" name="직선 화살표 연결선 43"/>
          <p:cNvCxnSpPr>
            <a:stCxn id="51" idx="2"/>
            <a:endCxn id="39" idx="0"/>
          </p:cNvCxnSpPr>
          <p:nvPr/>
        </p:nvCxnSpPr>
        <p:spPr>
          <a:xfrm>
            <a:off x="7020013" y="3499135"/>
            <a:ext cx="7489" cy="628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80077" y="3679366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52" name="순서도: 처리 51"/>
          <p:cNvSpPr/>
          <p:nvPr/>
        </p:nvSpPr>
        <p:spPr>
          <a:xfrm>
            <a:off x="6380863" y="5414481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037131" y="4939221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55" name="직선 화살표 연결선 54"/>
          <p:cNvCxnSpPr>
            <a:stCxn id="39" idx="2"/>
            <a:endCxn id="52" idx="0"/>
          </p:cNvCxnSpPr>
          <p:nvPr/>
        </p:nvCxnSpPr>
        <p:spPr>
          <a:xfrm>
            <a:off x="7027502" y="4925895"/>
            <a:ext cx="9629" cy="48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920481" y="2957342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00520" y="2676480"/>
            <a:ext cx="12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4" name="꺾인 연결선 33"/>
          <p:cNvCxnSpPr>
            <a:stCxn id="52" idx="1"/>
            <a:endCxn id="51" idx="1"/>
          </p:cNvCxnSpPr>
          <p:nvPr/>
        </p:nvCxnSpPr>
        <p:spPr>
          <a:xfrm rot="10800000">
            <a:off x="6363745" y="3158614"/>
            <a:ext cx="17118" cy="2596391"/>
          </a:xfrm>
          <a:prstGeom prst="bentConnector3">
            <a:avLst>
              <a:gd name="adj1" fmla="val 38265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6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0" y="570791"/>
            <a:ext cx="43525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블루투스 혈당측정기 앱과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연동하기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순서도: 수행의 시작/종료 25"/>
          <p:cNvSpPr/>
          <p:nvPr/>
        </p:nvSpPr>
        <p:spPr>
          <a:xfrm>
            <a:off x="263431" y="178425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혈당측정기 설정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1777648" y="169640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가능한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List</a:t>
            </a:r>
          </a:p>
        </p:txBody>
      </p:sp>
      <p:cxnSp>
        <p:nvCxnSpPr>
          <p:cNvPr id="28" name="직선 화살표 연결선 27"/>
          <p:cNvCxnSpPr>
            <a:stCxn id="26" idx="3"/>
            <a:endCxn id="27" idx="1"/>
          </p:cNvCxnSpPr>
          <p:nvPr/>
        </p:nvCxnSpPr>
        <p:spPr>
          <a:xfrm>
            <a:off x="1356389" y="2036925"/>
            <a:ext cx="42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3494511" y="16964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연동하기 원하는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7" name="순서도: 판단 36"/>
          <p:cNvSpPr/>
          <p:nvPr/>
        </p:nvSpPr>
        <p:spPr>
          <a:xfrm>
            <a:off x="5185518" y="1637941"/>
            <a:ext cx="15971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시스템에서 사용자 폰의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on/.off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8" name="순서도: 처리 37"/>
          <p:cNvSpPr/>
          <p:nvPr/>
        </p:nvSpPr>
        <p:spPr>
          <a:xfrm>
            <a:off x="5327847" y="288487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권한 요청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27" idx="3"/>
            <a:endCxn id="33" idx="1"/>
          </p:cNvCxnSpPr>
          <p:nvPr/>
        </p:nvCxnSpPr>
        <p:spPr>
          <a:xfrm flipV="1">
            <a:off x="3090184" y="2036924"/>
            <a:ext cx="4043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33" idx="3"/>
            <a:endCxn id="37" idx="1"/>
          </p:cNvCxnSpPr>
          <p:nvPr/>
        </p:nvCxnSpPr>
        <p:spPr>
          <a:xfrm flipV="1">
            <a:off x="4807047" y="2036923"/>
            <a:ext cx="3784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012483" y="2400356"/>
            <a:ext cx="656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Off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44" name="순서도: 처리 43"/>
          <p:cNvSpPr/>
          <p:nvPr/>
        </p:nvSpPr>
        <p:spPr>
          <a:xfrm>
            <a:off x="7169263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설정 가이드에 따라 진행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6" name="순서도: 처리 45"/>
          <p:cNvSpPr/>
          <p:nvPr/>
        </p:nvSpPr>
        <p:spPr>
          <a:xfrm>
            <a:off x="8871589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5258118" y="4006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사용자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허용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/>
          <p:cNvCxnSpPr>
            <a:stCxn id="37" idx="3"/>
            <a:endCxn id="44" idx="1"/>
          </p:cNvCxnSpPr>
          <p:nvPr/>
        </p:nvCxnSpPr>
        <p:spPr>
          <a:xfrm flipV="1">
            <a:off x="6782713" y="2036922"/>
            <a:ext cx="3865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3"/>
            <a:endCxn id="46" idx="1"/>
          </p:cNvCxnSpPr>
          <p:nvPr/>
        </p:nvCxnSpPr>
        <p:spPr>
          <a:xfrm>
            <a:off x="8481799" y="2036922"/>
            <a:ext cx="389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2"/>
            <a:endCxn id="38" idx="0"/>
          </p:cNvCxnSpPr>
          <p:nvPr/>
        </p:nvCxnSpPr>
        <p:spPr>
          <a:xfrm flipH="1">
            <a:off x="5984115" y="2435904"/>
            <a:ext cx="1" cy="448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꺾인 연결선 53"/>
          <p:cNvCxnSpPr>
            <a:stCxn id="47" idx="3"/>
            <a:endCxn id="44" idx="2"/>
          </p:cNvCxnSpPr>
          <p:nvPr/>
        </p:nvCxnSpPr>
        <p:spPr>
          <a:xfrm flipV="1">
            <a:off x="6710113" y="2377444"/>
            <a:ext cx="1115418" cy="2027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713126" y="41006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59" name="직선 화살표 연결선 58"/>
          <p:cNvCxnSpPr>
            <a:stCxn id="38" idx="2"/>
            <a:endCxn id="47" idx="0"/>
          </p:cNvCxnSpPr>
          <p:nvPr/>
        </p:nvCxnSpPr>
        <p:spPr>
          <a:xfrm>
            <a:off x="5984115" y="3565922"/>
            <a:ext cx="1" cy="44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순서도: 처리 61"/>
          <p:cNvSpPr/>
          <p:nvPr/>
        </p:nvSpPr>
        <p:spPr>
          <a:xfrm>
            <a:off x="5327847" y="5327183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Alert 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혈당측정기 연동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실패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10601230" y="1696399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블루투스 혈당측정기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연동 상태 확인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>
            <a:stCxn id="46" idx="3"/>
            <a:endCxn id="68" idx="1"/>
          </p:cNvCxnSpPr>
          <p:nvPr/>
        </p:nvCxnSpPr>
        <p:spPr>
          <a:xfrm>
            <a:off x="10184125" y="2036922"/>
            <a:ext cx="417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563505" y="1554539"/>
            <a:ext cx="7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블루투스 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On </a:t>
            </a:r>
            <a:r>
              <a:rPr lang="ko-KR" altLang="en-US" sz="1000" spc="-120" dirty="0" smtClean="0"/>
              <a:t>상태</a:t>
            </a:r>
            <a:endParaRPr lang="ko-KR" altLang="en-US" sz="1000" spc="-120" dirty="0"/>
          </a:p>
        </p:txBody>
      </p:sp>
      <p:sp>
        <p:nvSpPr>
          <p:cNvPr id="30" name="TextBox 29"/>
          <p:cNvSpPr txBox="1"/>
          <p:nvPr/>
        </p:nvSpPr>
        <p:spPr>
          <a:xfrm>
            <a:off x="6075139" y="4805322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cxnSp>
        <p:nvCxnSpPr>
          <p:cNvPr id="31" name="직선 화살표 연결선 30"/>
          <p:cNvCxnSpPr>
            <a:stCxn id="47" idx="2"/>
            <a:endCxn id="62" idx="0"/>
          </p:cNvCxnSpPr>
          <p:nvPr/>
        </p:nvCxnSpPr>
        <p:spPr>
          <a:xfrm flipH="1">
            <a:off x="5984115" y="4804390"/>
            <a:ext cx="1" cy="52279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73167" y="6306207"/>
            <a:ext cx="2811729" cy="55179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>
                <a:solidFill>
                  <a:schemeClr val="tx1"/>
                </a:solidFill>
              </a:rPr>
              <a:t>연동할 혈당측정기 존재 시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구체적인 연동 </a:t>
            </a:r>
            <a:r>
              <a:rPr lang="en-US" altLang="ko-KR" sz="1000" spc="-120" dirty="0">
                <a:solidFill>
                  <a:schemeClr val="tx1"/>
                </a:solidFill>
              </a:rPr>
              <a:t>flow</a:t>
            </a:r>
            <a:r>
              <a:rPr lang="ko-KR" altLang="en-US" sz="1000" spc="-120" dirty="0">
                <a:solidFill>
                  <a:schemeClr val="tx1"/>
                </a:solidFill>
              </a:rPr>
              <a:t> 논의</a:t>
            </a:r>
          </a:p>
        </p:txBody>
      </p:sp>
      <p:cxnSp>
        <p:nvCxnSpPr>
          <p:cNvPr id="34" name="꺾인 연결선 33"/>
          <p:cNvCxnSpPr>
            <a:stCxn id="62" idx="1"/>
            <a:endCxn id="33" idx="2"/>
          </p:cNvCxnSpPr>
          <p:nvPr/>
        </p:nvCxnSpPr>
        <p:spPr>
          <a:xfrm rot="10800000">
            <a:off x="4150779" y="2377446"/>
            <a:ext cx="1177068" cy="3290260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26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3431" y="560281"/>
            <a:ext cx="11602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피드백은 모든 사용자에게 노출되는 것이 아닌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 혈당 피드백을 제공 받을 수 있는 대상자 조건 및 권고 프로세스가 있음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FF0000"/>
                </a:solidFill>
              </a:rPr>
              <a:t>‘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건강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160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당뇨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’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의 경우 해당 조건 및 프로세스를 동일하게 적용할 수 없으므로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논의가 필요함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26935"/>
              </p:ext>
            </p:extLst>
          </p:nvPr>
        </p:nvGraphicFramePr>
        <p:xfrm>
          <a:off x="284451" y="1445487"/>
          <a:ext cx="11602748" cy="5219654"/>
        </p:xfrm>
        <a:graphic>
          <a:graphicData uri="http://schemas.openxmlformats.org/drawingml/2006/table">
            <a:tbl>
              <a:tblPr/>
              <a:tblGrid>
                <a:gridCol w="1183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9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557">
                  <a:extLst>
                    <a:ext uri="{9D8B030D-6E8A-4147-A177-3AD203B41FA5}">
                      <a16:colId xmlns:a16="http://schemas.microsoft.com/office/drawing/2014/main" val="1453007112"/>
                    </a:ext>
                  </a:extLst>
                </a:gridCol>
              </a:tblGrid>
              <a:tr h="382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200" b="1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1200" b="1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코치코치당뇨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200" b="1" kern="1200" spc="-12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당뇨 이슈</a:t>
                      </a:r>
                      <a:endParaRPr lang="en-US" altLang="ko-KR" sz="1200" b="1" kern="1200" spc="-120" baseline="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342661"/>
                  </a:ext>
                </a:extLst>
              </a:tr>
              <a:tr h="461341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 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대상자 조건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latin typeface="+mn-ea"/>
                        </a:rPr>
                        <a:t>회원가입을 완료한 사용자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중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병원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 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1</a:t>
                      </a:r>
                      <a:r>
                        <a:rPr lang="ko-KR" altLang="en-US" sz="1000" spc="-120" baseline="0" dirty="0" smtClean="0">
                          <a:latin typeface="+mn-ea"/>
                        </a:rPr>
                        <a:t>곳을</a:t>
                      </a:r>
                      <a:r>
                        <a:rPr lang="ko-KR" altLang="en-US" sz="1000" spc="-120" dirty="0" smtClean="0">
                          <a:latin typeface="+mn-ea"/>
                        </a:rPr>
                        <a:t> 등록한 후</a:t>
                      </a:r>
                      <a:r>
                        <a:rPr lang="en-US" altLang="ko-KR" sz="1000" spc="-120" dirty="0" smtClean="0">
                          <a:latin typeface="+mn-ea"/>
                        </a:rPr>
                        <a:t>,</a:t>
                      </a:r>
                      <a:r>
                        <a:rPr lang="en-US" altLang="ko-KR" sz="1000" spc="-120" baseline="0" dirty="0" smtClean="0">
                          <a:latin typeface="+mn-ea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등록한 병원의 담당 의사로부터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처방 받으면서 혈당 타입을 권고 받은 사용자에 한해 혈당 수치 입력 시 혈당피드백이 제공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혈당 피드백 제공 대상을 동일하게 적용할 수 있는 프로세스가 아님</a:t>
                      </a:r>
                      <a:r>
                        <a:rPr lang="en-US" altLang="ko-KR" sz="1000" spc="-120" dirty="0" smtClean="0">
                          <a:solidFill>
                            <a:srgbClr val="FF0000"/>
                          </a:solidFill>
                          <a:latin typeface="+mn-ea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786081"/>
                  </a:ext>
                </a:extLst>
              </a:tr>
              <a:tr h="2414799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</a:t>
                      </a:r>
                      <a:endParaRPr lang="en-US" altLang="ko-KR" sz="1000" b="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권고 프로세스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사전에 병원 관리자가 해당 병원에서 주로 사용하는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리스트와 해당 약품과 매칭되는 혈당 타입을 관리자 웹에 등록함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.. (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아래 분류 정의를 기준으로 의사가 결정함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.)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B,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중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택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고정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의사가 진료 후 약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시 처방된 약에 매칭된 혈당 타입이 권고 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동일한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경구약만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매칭된 혈당 타입이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다른 혈당 타입이 매칭된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 &lt; C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순위 순으로 권고됨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 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판단 하에 수정할 수 있음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-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경구약과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인슐린 함께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인슐린만 처방 시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권고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의사 수정 불가능 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처방이 없는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자동으로 혈당 타입이 권고되지 않고 의사가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를 권고해야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병원 단위의 서비스가 아닌 개별 의사와의 서비스로 의사 별로 혈당 타입에 대한 소견이 다를 수 있는데 누가 어떤 기준으로 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인슐린에 혈당 타입을 매칭하고 관리할 것인지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관리자 웹에 해당 관리 기능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약 처방 시 권고되는데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 해당 서비스 내에서 처방 기능이 없으므로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타입을 권고하기 위한 다른 프로세스가 필요하다 판단됨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약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처방이 없으나 혈당 관리가 필요하다고 판단 되는 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에 대한 권고도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타입은 사용자가 약 처방을 받은 기간 동안 유지 되고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 종료 시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담당 의사에게 재진을 보면서 다시 처방을 받으면서 혈당 타입을 권고 받는 프로세스를 갖는다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건강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160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은 담당 의사가 아닌 다수의 의사에게 진료를 받을 수 있고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처방 기간이 겹칠 수 있다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765313"/>
                  </a:ext>
                </a:extLst>
              </a:tr>
              <a:tr h="952247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타입 분류 </a:t>
                      </a:r>
                      <a:r>
                        <a:rPr lang="ko-KR" altLang="en-US" sz="1000" b="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정의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처방 없음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투여 없이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B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유발하지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않는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저혈당을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유발할 수 </a:t>
                      </a:r>
                      <a:r>
                        <a:rPr lang="ko-KR" altLang="en-US" sz="1000" b="0" kern="1200" spc="-120" baseline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있는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경구 </a:t>
                      </a:r>
                      <a:r>
                        <a:rPr lang="ko-KR" altLang="en-US" sz="1000" b="0" kern="1200" spc="-12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당뇨약으로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관리가 가능한 환자군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처방 </a:t>
                      </a:r>
                      <a:r>
                        <a:rPr lang="en-US" altLang="ko-KR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000" b="0" kern="1200" spc="-12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인슐린을 사용하여 관리를 해야 하는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환자군 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endParaRPr lang="en-US" altLang="ko-KR" sz="1000" b="0" kern="1200" spc="-120" baseline="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503"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  <a:spcBef>
                          <a:spcPts val="70"/>
                        </a:spcBef>
                      </a:pPr>
                      <a:r>
                        <a:rPr lang="ko-KR" altLang="en-US" sz="1000" b="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혈당 피드백</a:t>
                      </a:r>
                      <a:endParaRPr lang="en-US" altLang="ko-KR" sz="1000" b="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1" marR="7200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타입을 크게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(A/B, C/D)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1000" b="0" kern="1200" spc="-12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그룹핑하여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피드백이 제공됨</a:t>
                      </a:r>
                      <a:endParaRPr lang="en-US" altLang="ko-KR" sz="1000" b="0" kern="1200" spc="-12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알고리즘이 함께 적용되어 인슐린 용량이 조절되므로 의료진의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monitoring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이 필요함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위급한 상황이라고 판단되는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case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콜센터 자동 연결 및 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보호자에게 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SMS</a:t>
                      </a:r>
                      <a:r>
                        <a:rPr lang="ko-KR" altLang="en-US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가 발송되기도 함</a:t>
                      </a:r>
                      <a:r>
                        <a:rPr lang="en-US" altLang="ko-KR" sz="1000" b="0" kern="1200" spc="-12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en-US" altLang="ko-KR" sz="1000" b="0" kern="1200" spc="-12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피드백은 크게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A/B, C/D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군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개 그룹으로 묶어 제공됨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혈당 타입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D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인슐린 용량 조절 알고리즘 적용으로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CFDA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승인이 필요하므로 사용 불가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228600" marR="0" indent="-228600" algn="l" defTabSz="934700" rtl="0" eaLnBrk="1" fontAlgn="auto" latinLnBrk="1" hangingPunct="1">
                        <a:lnSpc>
                          <a:spcPct val="12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R"/>
                        <a:tabLst/>
                        <a:defRPr/>
                      </a:pP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좌측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번 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case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처럼 담당 의료진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및 보호자에게 연락이 가는 피드백의 경우</a:t>
                      </a:r>
                      <a:r>
                        <a:rPr lang="en-US" altLang="ko-KR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0" kern="1200" spc="-12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관련 연락처를 수집하지 않으므로 대인 필요</a:t>
                      </a:r>
                      <a:endParaRPr lang="en-US" altLang="ko-KR" sz="1000" b="0" kern="1200" spc="-12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2001" marR="72001" marT="9218" marB="108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0586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10131972" y="6295697"/>
            <a:ext cx="2060028" cy="5623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해당 서비스는 중국에서 논의 필요</a:t>
            </a:r>
          </a:p>
        </p:txBody>
      </p:sp>
    </p:spTree>
    <p:extLst>
      <p:ext uri="{BB962C8B-B14F-4D97-AF65-F5344CB8AC3E}">
        <p14:creationId xmlns:p14="http://schemas.microsoft.com/office/powerpoint/2010/main" val="269307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혈당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59659"/>
              </p:ext>
            </p:extLst>
          </p:nvPr>
        </p:nvGraphicFramePr>
        <p:xfrm>
          <a:off x="166715" y="1379825"/>
          <a:ext cx="11771386" cy="525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584761955"/>
                    </a:ext>
                  </a:extLst>
                </a:gridCol>
                <a:gridCol w="3800129">
                  <a:extLst>
                    <a:ext uri="{9D8B030D-6E8A-4147-A177-3AD203B41FA5}">
                      <a16:colId xmlns:a16="http://schemas.microsoft.com/office/drawing/2014/main" val="2015149981"/>
                    </a:ext>
                  </a:extLst>
                </a:gridCol>
                <a:gridCol w="2980593">
                  <a:extLst>
                    <a:ext uri="{9D8B030D-6E8A-4147-A177-3AD203B41FA5}">
                      <a16:colId xmlns:a16="http://schemas.microsoft.com/office/drawing/2014/main" val="3122382461"/>
                    </a:ext>
                  </a:extLst>
                </a:gridCol>
                <a:gridCol w="3261946">
                  <a:extLst>
                    <a:ext uri="{9D8B030D-6E8A-4147-A177-3AD203B41FA5}">
                      <a16:colId xmlns:a16="http://schemas.microsoft.com/office/drawing/2014/main" val="227379250"/>
                    </a:ext>
                  </a:extLst>
                </a:gridCol>
                <a:gridCol w="1123563">
                  <a:extLst>
                    <a:ext uri="{9D8B030D-6E8A-4147-A177-3AD203B41FA5}">
                      <a16:colId xmlns:a16="http://schemas.microsoft.com/office/drawing/2014/main" val="1998097232"/>
                    </a:ext>
                  </a:extLst>
                </a:gridCol>
              </a:tblGrid>
              <a:tr h="21235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</a:t>
                      </a:r>
                      <a:r>
                        <a:rPr lang="ko-KR" altLang="en-US" sz="900" b="1" baseline="0" dirty="0" smtClean="0">
                          <a:solidFill>
                            <a:schemeClr val="bg1"/>
                          </a:solidFill>
                        </a:rPr>
                        <a:t> 범위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혈당 피드백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67539"/>
                  </a:ext>
                </a:extLst>
              </a:tr>
              <a:tr h="2123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구분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범위 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단위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:</a:t>
                      </a:r>
                      <a:r>
                        <a:rPr lang="en-US" altLang="ko-KR" sz="900" b="1" dirty="0" err="1" smtClean="0">
                          <a:solidFill>
                            <a:schemeClr val="bg1"/>
                          </a:solidFill>
                        </a:rPr>
                        <a:t>mmol</a:t>
                      </a:r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A/B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bg1"/>
                          </a:solidFill>
                        </a:rPr>
                        <a:t>C/D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bg1"/>
                          </a:solidFill>
                        </a:rPr>
                        <a:t>이슈</a:t>
                      </a:r>
                      <a:endParaRPr lang="ko-KR" alt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5E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754299"/>
                  </a:ext>
                </a:extLst>
              </a:tr>
              <a:tr h="467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3.9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증상이 없는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권고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증상 있거나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 이상 발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생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응답 없이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분 초과하거나 저 혈당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미회복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시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92765"/>
                  </a:ext>
                </a:extLst>
              </a:tr>
              <a:tr h="35697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/>
                        <a:t>저혈당</a:t>
                      </a:r>
                      <a:r>
                        <a:rPr lang="ko-KR" altLang="en-US" sz="900" dirty="0" smtClean="0"/>
                        <a:t>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회복 시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저혈당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입력 후 동일 측정 시점에 정상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고혈당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입력 시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측정 시점 별 정상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기준 범위 다름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구체적인 프로세스는 알고리즘 참조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819841"/>
                  </a:ext>
                </a:extLst>
              </a:tr>
              <a:tr h="339759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en-US" altLang="ko-KR" sz="900" dirty="0" smtClean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&lt;7.2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: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&lt;10.0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51476"/>
                  </a:ext>
                </a:extLst>
              </a:tr>
              <a:tr h="46716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(A,B)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5.6≤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정상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305722"/>
                  </a:ext>
                </a:extLst>
              </a:tr>
              <a:tr h="212350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낮은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정상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회복 방안 재시 및 새벽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451959"/>
                  </a:ext>
                </a:extLst>
              </a:tr>
              <a:tr h="2123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3.9≤</a:t>
                      </a:r>
                      <a:r>
                        <a:rPr lang="ko-KR" altLang="en-US" sz="900" dirty="0" smtClean="0">
                          <a:latin typeface="+mn-ea"/>
                          <a:ea typeface="+mn-ea"/>
                        </a:rPr>
                        <a:t>혈당</a:t>
                      </a:r>
                      <a:r>
                        <a:rPr lang="en-US" altLang="ko-KR" sz="900" dirty="0" smtClean="0">
                          <a:latin typeface="+mn-ea"/>
                          <a:ea typeface="+mn-ea"/>
                        </a:rPr>
                        <a:t>&lt;5.6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간식 섭취 후 운동 권장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536798"/>
                  </a:ext>
                </a:extLst>
              </a:tr>
              <a:tr h="594578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고혈당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7.2≤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&lt;10.0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③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③이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일 연속 발생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콜센터와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미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응답 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350733"/>
                  </a:ext>
                </a:extLst>
              </a:tr>
              <a:tr h="467169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식후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 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①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10.0≤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&lt;13.9</a:t>
                      </a: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범위 ②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① 고혈당 안내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범위 ② 간단한 운동 권유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040726"/>
                  </a:ext>
                </a:extLst>
              </a:tr>
              <a:tr h="2123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취침전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13.9≤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고혈당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423129"/>
                  </a:ext>
                </a:extLst>
              </a:tr>
              <a:tr h="212350"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운동전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C,D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13.9≤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&lt;17.8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시간 이상 운동 시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재측정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권장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882176"/>
                  </a:ext>
                </a:extLst>
              </a:tr>
              <a:tr h="4671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위험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모든 시점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(A,B,C,D):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17.8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≤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바로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콜센터 자동 연결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콜센터  미 응답 시</a:t>
                      </a:r>
                      <a:r>
                        <a:rPr lang="en-US" altLang="ko-KR" sz="900" baseline="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담당 의료진에게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SMS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발송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콜센터 자동 연결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담당 의료진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보호자에게 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SMS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발송</a:t>
                      </a:r>
                      <a:endParaRPr lang="en-US" altLang="ko-KR" sz="9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880089"/>
                  </a:ext>
                </a:extLst>
              </a:tr>
              <a:tr h="4397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/>
                        <a:t>높은 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혈당</a:t>
                      </a:r>
                      <a:endParaRPr lang="ko-KR" altLang="en-US" sz="900" dirty="0"/>
                    </a:p>
                  </a:txBody>
                  <a:tcPr anchor="ctr"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‘높은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</a:rPr>
                        <a:t>혈당’은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 상대적 수치로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『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컬럼 별 인슐린 용량 조절 단위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』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에 따라 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현 용량 유지 구간을 초과한 혈당 수치를 의미</a:t>
                      </a:r>
                      <a:endParaRPr lang="en-US" altLang="ko-KR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높은 혈당이 발생한 당시의 측정 시점과</a:t>
                      </a:r>
                      <a:r>
                        <a:rPr lang="ko-KR" altLang="en-US" sz="9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혈당 수치 기준 범위에 따라 혈당 피드백이 노출 </a:t>
                      </a:r>
                    </a:p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군의 경우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인슐린 용량 조절 피드백 함께 제공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높은 혈당 기준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군</a:t>
                      </a:r>
                      <a:r>
                        <a:rPr lang="en-US" altLang="ko-KR" sz="900" dirty="0" smtClean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900" dirty="0" smtClean="0">
                          <a:solidFill>
                            <a:srgbClr val="FF0000"/>
                          </a:solidFill>
                        </a:rPr>
                        <a:t>인슐린 용량 조절 피드백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38747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31" y="560281"/>
            <a:ext cx="11602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FF0000"/>
                </a:solidFill>
              </a:rPr>
              <a:t>혈당 피드백은 상황에 따라 인슐린 용량 조절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콜센터 자동 연결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,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 담당 의료진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/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보호자에게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SMS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연락 등의 대처 방안이 있음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FF0000"/>
                </a:solidFill>
              </a:rPr>
              <a:t>건강 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160 </a:t>
            </a:r>
            <a:r>
              <a:rPr lang="ko-KR" altLang="en-US" sz="1400" b="1" spc="-120" dirty="0" smtClean="0">
                <a:solidFill>
                  <a:srgbClr val="FF0000"/>
                </a:solidFill>
              </a:rPr>
              <a:t>당뇨에서 적용할 수 있는 범위로 수정이 필요함</a:t>
            </a:r>
            <a:r>
              <a:rPr lang="en-US" altLang="ko-KR" sz="1400" b="1" spc="-12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690538" y="6295696"/>
            <a:ext cx="2501462" cy="5623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혈당 피드백 제공 범위 및 대응 방안 논의 필요</a:t>
            </a:r>
          </a:p>
        </p:txBody>
      </p:sp>
    </p:spTree>
    <p:extLst>
      <p:ext uri="{BB962C8B-B14F-4D97-AF65-F5344CB8AC3E}">
        <p14:creationId xmlns:p14="http://schemas.microsoft.com/office/powerpoint/2010/main" val="3077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1356" y="914403"/>
            <a:ext cx="1127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(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경구약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)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약 등록하기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약명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리스트 중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택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1 or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직접 입력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횟수</a:t>
            </a:r>
            <a:r>
              <a:rPr lang="en-US" altLang="ko-KR" sz="1200" spc="-120" dirty="0" smtClean="0">
                <a:latin typeface="+mn-ea"/>
              </a:rPr>
              <a:t>(1~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4</a:t>
            </a:r>
            <a:r>
              <a:rPr lang="ko-KR" altLang="en-US" sz="1200" spc="-120" dirty="0" smtClean="0">
                <a:latin typeface="+mn-ea"/>
              </a:rPr>
              <a:t>회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알</a:t>
            </a:r>
            <a:r>
              <a:rPr lang="ko-KR" altLang="en-US" sz="1200" spc="-120" dirty="0" smtClean="0">
                <a:latin typeface="+mn-ea"/>
              </a:rPr>
              <a:t>림 설정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약 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직접 입력한 약명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복용 시간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알림 설정 수정 가능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수정사항은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이전 이력에 반영 </a:t>
            </a:r>
            <a:r>
              <a:rPr lang="en-US" altLang="ko-KR" sz="1200" spc="-120" dirty="0" smtClean="0">
                <a:latin typeface="+mn-ea"/>
              </a:rPr>
              <a:t>X,</a:t>
            </a:r>
            <a:r>
              <a:rPr lang="ko-KR" altLang="en-US" sz="1200" spc="-120" dirty="0" smtClean="0">
                <a:latin typeface="+mn-ea"/>
              </a:rPr>
              <a:t> 오늘 날짜부터 반영</a:t>
            </a:r>
            <a:r>
              <a:rPr lang="en-US" altLang="ko-KR" sz="1200" spc="-120" dirty="0" smtClean="0">
                <a:latin typeface="+mn-ea"/>
              </a:rPr>
              <a:t>O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등록한 약 정보 삭제하기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이전 이력 유지 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 오늘 이력부터 삭제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복약 기록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등록한 약의 복약 여부 체크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체크 해제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알람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받기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사용자가 설정한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알림 시간에 맞춰 푸시 수신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(or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알람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등록된 복용 시간 순으로 정렬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미체크</a:t>
            </a:r>
            <a:r>
              <a:rPr lang="ko-KR" altLang="en-US" sz="1200" spc="-120" dirty="0" smtClean="0">
                <a:latin typeface="+mn-ea"/>
              </a:rPr>
              <a:t> 상태 포함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복약 체크 여부에 따라 구분될 수 있도록 표시</a:t>
            </a:r>
            <a:endParaRPr lang="en-US" altLang="ko-KR" sz="1200" spc="-12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933509" y="6035041"/>
            <a:ext cx="4258491" cy="822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처방 내용 동기화 및 약 배송 기능 추가 논의 및 그에 따라 </a:t>
            </a:r>
            <a:r>
              <a:rPr lang="ko-KR" altLang="en-US" sz="1000" spc="-120" dirty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 협의 필요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FontTx/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약 등록 및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받기는 개별 </a:t>
            </a:r>
            <a:r>
              <a:rPr lang="en-US" altLang="ko-KR" sz="1000" spc="-120" dirty="0">
                <a:solidFill>
                  <a:schemeClr val="tx1"/>
                </a:solidFill>
              </a:rPr>
              <a:t>Service flow </a:t>
            </a:r>
            <a:r>
              <a:rPr lang="ko-KR" altLang="en-US" sz="1000" spc="-120" dirty="0">
                <a:solidFill>
                  <a:schemeClr val="tx1"/>
                </a:solidFill>
              </a:rPr>
              <a:t>내 논의 사항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기재함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2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등록하기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순서도: 처리 6"/>
          <p:cNvSpPr/>
          <p:nvPr/>
        </p:nvSpPr>
        <p:spPr>
          <a:xfrm>
            <a:off x="3340312" y="21256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784102" y="2466181"/>
            <a:ext cx="44982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3" idx="3"/>
            <a:endCxn id="7" idx="1"/>
          </p:cNvCxnSpPr>
          <p:nvPr/>
        </p:nvCxnSpPr>
        <p:spPr>
          <a:xfrm>
            <a:off x="2866277" y="2462832"/>
            <a:ext cx="474035" cy="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5233925" y="2125658"/>
            <a:ext cx="152619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횟수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  <a:endCxn id="17" idx="1"/>
          </p:cNvCxnSpPr>
          <p:nvPr/>
        </p:nvCxnSpPr>
        <p:spPr>
          <a:xfrm>
            <a:off x="6760124" y="2466181"/>
            <a:ext cx="484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4466" y="3400044"/>
            <a:ext cx="1767436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약 등록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약명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리스트 중 </a:t>
            </a:r>
            <a:r>
              <a:rPr lang="en-US" altLang="ko-KR" sz="900" spc="-120" dirty="0" smtClean="0"/>
              <a:t>1</a:t>
            </a:r>
            <a:r>
              <a:rPr lang="ko-KR" altLang="en-US" sz="900" spc="-120" dirty="0" smtClean="0"/>
              <a:t>가지 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직접 입력 가능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복용 횟수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하루 </a:t>
            </a:r>
            <a:r>
              <a:rPr lang="en-US" altLang="ko-KR" sz="900" spc="-120" dirty="0" smtClean="0"/>
              <a:t>1~4</a:t>
            </a:r>
            <a:r>
              <a:rPr lang="ko-KR" altLang="en-US" sz="900" spc="-120" dirty="0" smtClean="0"/>
              <a:t>회 중 </a:t>
            </a:r>
            <a:r>
              <a:rPr lang="ko-KR" altLang="en-US" sz="900" spc="-120" dirty="0" err="1" smtClean="0"/>
              <a:t>택</a:t>
            </a:r>
            <a:r>
              <a:rPr lang="ko-KR" altLang="en-US" sz="900" spc="-120" dirty="0" smtClean="0"/>
              <a:t> </a:t>
            </a:r>
            <a:r>
              <a:rPr lang="en-US" altLang="ko-KR" sz="900" spc="-120" dirty="0" smtClean="0"/>
              <a:t>1</a:t>
            </a:r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복용 시간 </a:t>
            </a:r>
            <a:r>
              <a:rPr lang="en-US" altLang="ko-KR" sz="900" b="1" spc="-120" dirty="0" smtClean="0"/>
              <a:t>(=</a:t>
            </a:r>
            <a:r>
              <a:rPr lang="ko-KR" altLang="en-US" sz="900" b="1" spc="-120" dirty="0" smtClean="0"/>
              <a:t>알림 시간</a:t>
            </a:r>
            <a:r>
              <a:rPr lang="en-US" altLang="ko-KR" sz="9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</a:t>
            </a:r>
            <a:r>
              <a:rPr lang="ko-KR" altLang="en-US" sz="900" spc="-120" dirty="0" smtClean="0"/>
              <a:t> 오전 </a:t>
            </a:r>
            <a:r>
              <a:rPr lang="en-US" altLang="ko-KR" sz="900" spc="-120" dirty="0" smtClean="0"/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사용자 수정 가능 </a:t>
            </a:r>
            <a:r>
              <a:rPr lang="en-US" altLang="ko-KR" sz="900" spc="-120" dirty="0" smtClean="0"/>
              <a:t>(</a:t>
            </a:r>
            <a:r>
              <a:rPr lang="ko-KR" altLang="en-US" sz="900" spc="-120" dirty="0" smtClean="0"/>
              <a:t>시간 중복 허용</a:t>
            </a:r>
            <a:r>
              <a:rPr lang="en-US" altLang="ko-KR" sz="900" spc="-120" dirty="0" smtClean="0"/>
              <a:t>)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알림 </a:t>
            </a:r>
            <a:r>
              <a:rPr lang="ko-KR" altLang="en-US" sz="900" b="1" spc="-120" dirty="0" err="1" smtClean="0"/>
              <a:t>설졍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복용 시간 별 알림 설정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On</a:t>
            </a:r>
          </a:p>
        </p:txBody>
      </p:sp>
      <p:sp>
        <p:nvSpPr>
          <p:cNvPr id="14" name="순서도: 처리 13"/>
          <p:cNvSpPr/>
          <p:nvPr/>
        </p:nvSpPr>
        <p:spPr>
          <a:xfrm>
            <a:off x="9466496" y="212565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7245114" y="212565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등록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횟수 별 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알림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On/Off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1773319" y="221016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약 등록</a:t>
            </a:r>
            <a:r>
              <a:rPr lang="en-US" altLang="ko-KR" sz="1000" spc="-15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추가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14" idx="1"/>
          </p:cNvCxnSpPr>
          <p:nvPr/>
        </p:nvCxnSpPr>
        <p:spPr>
          <a:xfrm>
            <a:off x="8632568" y="2466181"/>
            <a:ext cx="833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80105" y="236205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40312" y="2847011"/>
            <a:ext cx="13895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리스트 중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  <a:r>
              <a:rPr lang="ko-KR" altLang="en-US" sz="900" spc="-120" dirty="0">
                <a:solidFill>
                  <a:srgbClr val="515E65"/>
                </a:solidFill>
              </a:rPr>
              <a:t>가지 선택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spc="-120" dirty="0" smtClean="0">
                <a:solidFill>
                  <a:srgbClr val="515E65"/>
                </a:solidFill>
              </a:rPr>
              <a:t>Or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직접 </a:t>
            </a:r>
            <a:r>
              <a:rPr lang="ko-KR" altLang="en-US" sz="900" spc="-120" dirty="0">
                <a:solidFill>
                  <a:srgbClr val="515E65"/>
                </a:solidFill>
              </a:rPr>
              <a:t>입력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33925" y="2847011"/>
            <a:ext cx="1389575" cy="242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하루 </a:t>
            </a:r>
            <a:r>
              <a:rPr lang="en-US" altLang="ko-KR" sz="900" spc="-120" dirty="0">
                <a:solidFill>
                  <a:srgbClr val="515E65"/>
                </a:solidFill>
              </a:rPr>
              <a:t>1~4</a:t>
            </a:r>
            <a:r>
              <a:rPr lang="ko-KR" altLang="en-US" sz="900" spc="-120" dirty="0">
                <a:solidFill>
                  <a:srgbClr val="515E65"/>
                </a:solidFill>
              </a:rPr>
              <a:t>회 중 </a:t>
            </a:r>
            <a:r>
              <a:rPr lang="ko-KR" altLang="en-US" sz="900" spc="-120" dirty="0" err="1">
                <a:solidFill>
                  <a:srgbClr val="515E65"/>
                </a:solidFill>
              </a:rPr>
              <a:t>택</a:t>
            </a:r>
            <a:r>
              <a:rPr lang="ko-KR" altLang="en-US" sz="900" spc="-120" dirty="0">
                <a:solidFill>
                  <a:srgbClr val="515E65"/>
                </a:solidFill>
              </a:rPr>
              <a:t> </a:t>
            </a:r>
            <a:r>
              <a:rPr lang="en-US" altLang="ko-KR" sz="900" spc="-120" dirty="0">
                <a:solidFill>
                  <a:srgbClr val="515E65"/>
                </a:solidFill>
              </a:rPr>
              <a:t>1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242993" y="2855904"/>
            <a:ext cx="173395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>
                <a:solidFill>
                  <a:srgbClr val="515E65"/>
                </a:solidFill>
              </a:rPr>
              <a:t>: </a:t>
            </a:r>
            <a:r>
              <a:rPr lang="ko-KR" altLang="en-US" sz="900" spc="-120" dirty="0">
                <a:solidFill>
                  <a:srgbClr val="515E65"/>
                </a:solidFill>
              </a:rPr>
              <a:t>오전 </a:t>
            </a:r>
            <a:r>
              <a:rPr lang="en-US" altLang="ko-KR" sz="900" spc="-120" dirty="0">
                <a:solidFill>
                  <a:srgbClr val="515E65"/>
                </a:solidFill>
              </a:rPr>
              <a:t>08:00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>
                <a:solidFill>
                  <a:srgbClr val="515E65"/>
                </a:solidFill>
              </a:rPr>
              <a:t>사용자 수정 가능 </a:t>
            </a:r>
            <a:r>
              <a:rPr lang="en-US" altLang="ko-KR" sz="900" spc="-120" dirty="0">
                <a:solidFill>
                  <a:srgbClr val="515E65"/>
                </a:solidFill>
              </a:rPr>
              <a:t>(</a:t>
            </a:r>
            <a:r>
              <a:rPr lang="ko-KR" altLang="en-US" sz="900" spc="-120" dirty="0">
                <a:solidFill>
                  <a:srgbClr val="515E65"/>
                </a:solidFill>
              </a:rPr>
              <a:t>시간 중복 허용</a:t>
            </a:r>
            <a:r>
              <a:rPr lang="en-US" altLang="ko-KR" sz="900" spc="-120" dirty="0">
                <a:solidFill>
                  <a:srgbClr val="515E65"/>
                </a:solidFill>
              </a:rPr>
              <a:t>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203474" y="6151566"/>
            <a:ext cx="3988525" cy="7064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약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리스트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일반적인 약명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구체적인 약명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노출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직접 입력만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제공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리스트로 제공 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리스트 제공 요청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3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수정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삭제하기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순서도: 수행의 시작/종료 5"/>
          <p:cNvSpPr/>
          <p:nvPr/>
        </p:nvSpPr>
        <p:spPr>
          <a:xfrm>
            <a:off x="1232578" y="2074798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순서도: 처리 6"/>
          <p:cNvSpPr/>
          <p:nvPr/>
        </p:nvSpPr>
        <p:spPr>
          <a:xfrm>
            <a:off x="2748901" y="198694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변경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>
            <a:stCxn id="7" idx="3"/>
            <a:endCxn id="10" idx="1"/>
          </p:cNvCxnSpPr>
          <p:nvPr/>
        </p:nvCxnSpPr>
        <p:spPr>
          <a:xfrm flipV="1">
            <a:off x="4192691" y="232550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6" idx="3"/>
            <a:endCxn id="7" idx="1"/>
          </p:cNvCxnSpPr>
          <p:nvPr/>
        </p:nvCxnSpPr>
        <p:spPr>
          <a:xfrm>
            <a:off x="2325536" y="2327470"/>
            <a:ext cx="423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708188" y="198498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편집 화면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직접 입력한 약명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복용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수정 가능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2" name="직선 화살표 연결선 11"/>
          <p:cNvCxnSpPr>
            <a:stCxn id="10" idx="3"/>
            <a:endCxn id="14" idx="1"/>
          </p:cNvCxnSpPr>
          <p:nvPr/>
        </p:nvCxnSpPr>
        <p:spPr>
          <a:xfrm>
            <a:off x="6095642" y="2325509"/>
            <a:ext cx="1296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7391867" y="1984986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수정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7324" y="2228637"/>
            <a:ext cx="475884" cy="19610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수정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93153" y="2685877"/>
            <a:ext cx="14167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이력에 반영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X</a:t>
            </a:r>
            <a:endParaRPr lang="en-US" altLang="ko-KR" sz="900" spc="-120" dirty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</a:t>
            </a:r>
            <a:r>
              <a:rPr lang="ko-KR" altLang="en-US" sz="900" spc="-120" dirty="0">
                <a:solidFill>
                  <a:srgbClr val="515E65"/>
                </a:solidFill>
              </a:rPr>
              <a:t>날짜부터 반영</a:t>
            </a:r>
            <a:r>
              <a:rPr lang="en-US" altLang="ko-KR" sz="900" spc="-120" dirty="0">
                <a:solidFill>
                  <a:srgbClr val="515E65"/>
                </a:solidFill>
              </a:rPr>
              <a:t>O</a:t>
            </a:r>
          </a:p>
        </p:txBody>
      </p:sp>
      <p:sp>
        <p:nvSpPr>
          <p:cNvPr id="36" name="순서도: 처리 35"/>
          <p:cNvSpPr/>
          <p:nvPr/>
        </p:nvSpPr>
        <p:spPr>
          <a:xfrm>
            <a:off x="7391867" y="4093414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삭제 완료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91868" y="4795583"/>
            <a:ext cx="12158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이전 이력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유지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오늘 이력부터 </a:t>
            </a:r>
            <a:r>
              <a:rPr lang="ko-KR" altLang="en-US" sz="900" spc="-120" dirty="0">
                <a:solidFill>
                  <a:srgbClr val="515E65"/>
                </a:solidFill>
              </a:rPr>
              <a:t>삭제 </a:t>
            </a:r>
          </a:p>
        </p:txBody>
      </p:sp>
      <p:cxnSp>
        <p:nvCxnSpPr>
          <p:cNvPr id="42" name="꺾인 연결선 41"/>
          <p:cNvCxnSpPr>
            <a:stCxn id="10" idx="3"/>
            <a:endCxn id="36" idx="1"/>
          </p:cNvCxnSpPr>
          <p:nvPr/>
        </p:nvCxnSpPr>
        <p:spPr>
          <a:xfrm>
            <a:off x="6095642" y="2325509"/>
            <a:ext cx="1296225" cy="2108428"/>
          </a:xfrm>
          <a:prstGeom prst="bentConnector3">
            <a:avLst>
              <a:gd name="adj1" fmla="val 2693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727324" y="4345249"/>
            <a:ext cx="475884" cy="215712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삭제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9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복약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약 알림 받기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순서도: 수행의 시작/종료 28"/>
          <p:cNvSpPr/>
          <p:nvPr/>
        </p:nvSpPr>
        <p:spPr>
          <a:xfrm>
            <a:off x="1501731" y="2210470"/>
            <a:ext cx="1202254" cy="555877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약 정보 존재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30" name="순서도: 처리 29"/>
          <p:cNvSpPr/>
          <p:nvPr/>
        </p:nvSpPr>
        <p:spPr>
          <a:xfrm>
            <a:off x="3188515" y="21478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푸시 수신 </a:t>
            </a:r>
            <a:r>
              <a:rPr lang="en-US" altLang="ko-KR" sz="1000" spc="-12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알림 시간에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약 복용 알림 수신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>
            <a:stCxn id="29" idx="3"/>
            <a:endCxn id="30" idx="1"/>
          </p:cNvCxnSpPr>
          <p:nvPr/>
        </p:nvCxnSpPr>
        <p:spPr>
          <a:xfrm>
            <a:off x="2703985" y="2488409"/>
            <a:ext cx="4845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32621" y="3302886"/>
            <a:ext cx="2287445" cy="7201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spc="-120" dirty="0" smtClean="0">
                <a:solidFill>
                  <a:srgbClr val="515E65"/>
                </a:solidFill>
              </a:rPr>
              <a:t>건가</a:t>
            </a:r>
            <a:r>
              <a:rPr lang="en-US" altLang="ko-KR" sz="700" spc="-120" dirty="0" smtClean="0">
                <a:solidFill>
                  <a:srgbClr val="515E65"/>
                </a:solidFill>
              </a:rPr>
              <a:t>160 </a:t>
            </a:r>
            <a:r>
              <a:rPr lang="ko-KR" altLang="en-US" sz="700" spc="-120" dirty="0" smtClean="0">
                <a:solidFill>
                  <a:srgbClr val="515E65"/>
                </a:solidFill>
              </a:rPr>
              <a:t>당뇨</a:t>
            </a:r>
            <a:endParaRPr lang="en-US" altLang="ko-KR" sz="700" spc="-120" dirty="0">
              <a:solidFill>
                <a:srgbClr val="515E65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오전 </a:t>
            </a:r>
            <a:r>
              <a:rPr lang="en-US" altLang="ko-KR" sz="900" spc="-120" dirty="0" smtClean="0"/>
              <a:t>11:00 , </a:t>
            </a:r>
            <a:r>
              <a:rPr lang="ko-KR" altLang="en-US" sz="900" spc="-120" dirty="0" smtClean="0"/>
              <a:t>약명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약 복용하세요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.</a:t>
            </a:r>
            <a:br>
              <a:rPr lang="en-US" altLang="ko-KR" sz="900" spc="-120" dirty="0" smtClean="0">
                <a:solidFill>
                  <a:srgbClr val="FF0000"/>
                </a:solidFill>
              </a:rPr>
            </a:br>
            <a:r>
              <a:rPr lang="en-US" altLang="ko-KR" sz="900" spc="-120" dirty="0" smtClean="0">
                <a:solidFill>
                  <a:srgbClr val="FF0000"/>
                </a:solidFill>
              </a:rPr>
              <a:t>                                                          </a:t>
            </a:r>
            <a:r>
              <a:rPr lang="ko-KR" altLang="en-US" sz="900" spc="-120" dirty="0" smtClean="0">
                <a:solidFill>
                  <a:srgbClr val="C00000"/>
                </a:solidFill>
              </a:rPr>
              <a:t>건너 띔      복용</a:t>
            </a:r>
            <a:endParaRPr lang="en-US" altLang="ko-KR" sz="900" spc="-120" dirty="0" smtClean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32621" y="3027134"/>
            <a:ext cx="8823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/>
              <a:t>푸시 문구 예시</a:t>
            </a:r>
          </a:p>
        </p:txBody>
      </p:sp>
      <p:sp>
        <p:nvSpPr>
          <p:cNvPr id="44" name="순서도: 판단 43"/>
          <p:cNvSpPr/>
          <p:nvPr/>
        </p:nvSpPr>
        <p:spPr>
          <a:xfrm>
            <a:off x="6065353" y="2089427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실행 상태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6143549" y="3451301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실행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복약 체크 화면으로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30" idx="3"/>
            <a:endCxn id="44" idx="1"/>
          </p:cNvCxnSpPr>
          <p:nvPr/>
        </p:nvCxnSpPr>
        <p:spPr>
          <a:xfrm>
            <a:off x="4632305" y="2488409"/>
            <a:ext cx="143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44" idx="2"/>
            <a:endCxn id="45" idx="0"/>
          </p:cNvCxnSpPr>
          <p:nvPr/>
        </p:nvCxnSpPr>
        <p:spPr>
          <a:xfrm>
            <a:off x="6791351" y="2887390"/>
            <a:ext cx="8466" cy="56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6791349" y="2855532"/>
            <a:ext cx="66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미 실행</a:t>
            </a:r>
            <a:endParaRPr lang="ko-KR" altLang="en-US" sz="1000" spc="-120" dirty="0"/>
          </a:p>
        </p:txBody>
      </p:sp>
      <p:cxnSp>
        <p:nvCxnSpPr>
          <p:cNvPr id="53" name="직선 화살표 연결선 52"/>
          <p:cNvCxnSpPr>
            <a:stCxn id="44" idx="3"/>
            <a:endCxn id="56" idx="1"/>
          </p:cNvCxnSpPr>
          <p:nvPr/>
        </p:nvCxnSpPr>
        <p:spPr>
          <a:xfrm flipV="1">
            <a:off x="7517348" y="2488408"/>
            <a:ext cx="815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657018" y="2211409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푸시 선택</a:t>
            </a:r>
            <a:endParaRPr lang="ko-KR" altLang="en-US" sz="1000" spc="-120" dirty="0"/>
          </a:p>
        </p:txBody>
      </p:sp>
      <p:sp>
        <p:nvSpPr>
          <p:cNvPr id="55" name="TextBox 54"/>
          <p:cNvSpPr txBox="1"/>
          <p:nvPr/>
        </p:nvSpPr>
        <p:spPr>
          <a:xfrm>
            <a:off x="7527771" y="2176362"/>
            <a:ext cx="576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/>
              <a:t>실행 중</a:t>
            </a:r>
            <a:endParaRPr lang="ko-KR" altLang="en-US" sz="1000" spc="-120" dirty="0"/>
          </a:p>
        </p:txBody>
      </p:sp>
      <p:sp>
        <p:nvSpPr>
          <p:cNvPr id="56" name="순서도: 처리 55"/>
          <p:cNvSpPr/>
          <p:nvPr/>
        </p:nvSpPr>
        <p:spPr>
          <a:xfrm>
            <a:off x="8333325" y="214788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앱 화면 이동 없음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132621" y="4132345"/>
            <a:ext cx="214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건너 띔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미 체크 상태 유지</a:t>
            </a:r>
            <a:endParaRPr lang="en-US" altLang="ko-KR" sz="900" spc="-120" dirty="0" smtClean="0"/>
          </a:p>
          <a:p>
            <a:r>
              <a:rPr lang="en-US" altLang="ko-KR" sz="900" spc="-120" dirty="0" smtClean="0"/>
              <a:t>[</a:t>
            </a:r>
            <a:r>
              <a:rPr lang="ko-KR" altLang="en-US" sz="900" spc="-120" dirty="0" smtClean="0"/>
              <a:t>복용</a:t>
            </a:r>
            <a:r>
              <a:rPr lang="en-US" altLang="ko-KR" sz="900" spc="-120" dirty="0" smtClean="0"/>
              <a:t>]: </a:t>
            </a:r>
            <a:r>
              <a:rPr lang="ko-KR" altLang="en-US" sz="900" spc="-120" dirty="0" smtClean="0"/>
              <a:t>복용 체크 상태로 변경됨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944303" y="6295696"/>
            <a:ext cx="3247697" cy="5623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복약 알림 방법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푸시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알람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선호하는 방법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>
                <a:solidFill>
                  <a:schemeClr val="tx1"/>
                </a:solidFill>
              </a:rPr>
              <a:t>푸시 선택 시 앱 실행되고 해당 화면으로 이동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50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512" y="957547"/>
            <a:ext cx="11272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검색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키워드 검색 </a:t>
            </a:r>
            <a:r>
              <a:rPr lang="en-US" altLang="ko-KR" sz="1200" spc="-120" dirty="0" smtClean="0">
                <a:latin typeface="+mn-ea"/>
              </a:rPr>
              <a:t>: ‘</a:t>
            </a:r>
            <a:r>
              <a:rPr lang="ko-KR" altLang="en-US" sz="1200" spc="-120" dirty="0" smtClean="0">
                <a:latin typeface="+mn-ea"/>
              </a:rPr>
              <a:t>자동 완성 </a:t>
            </a:r>
            <a:r>
              <a:rPr lang="ko-KR" altLang="en-US" sz="1200" spc="-120" dirty="0" err="1" smtClean="0">
                <a:latin typeface="+mn-ea"/>
              </a:rPr>
              <a:t>검색어</a:t>
            </a:r>
            <a:r>
              <a:rPr lang="en-US" altLang="ko-KR" sz="1200" spc="-120" dirty="0" smtClean="0">
                <a:latin typeface="+mn-ea"/>
              </a:rPr>
              <a:t>’</a:t>
            </a:r>
            <a:r>
              <a:rPr lang="ko-KR" altLang="en-US" sz="1200" spc="-120" dirty="0" smtClean="0">
                <a:latin typeface="+mn-ea"/>
              </a:rPr>
              <a:t> 기능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자주 찾는 음식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최근 </a:t>
            </a:r>
            <a:r>
              <a:rPr lang="en-US" altLang="ko-KR" sz="1200" spc="-120" dirty="0" smtClean="0">
                <a:latin typeface="+mn-ea"/>
              </a:rPr>
              <a:t>3</a:t>
            </a:r>
            <a:r>
              <a:rPr lang="ko-KR" altLang="en-US" sz="1200" spc="-120" dirty="0" smtClean="0">
                <a:latin typeface="+mn-ea"/>
              </a:rPr>
              <a:t>개월 동안 </a:t>
            </a:r>
            <a:r>
              <a:rPr lang="ko-KR" altLang="en-US" sz="1200" spc="-120" dirty="0" err="1" smtClean="0">
                <a:latin typeface="+mn-ea"/>
              </a:rPr>
              <a:t>최빈도</a:t>
            </a:r>
            <a:r>
              <a:rPr lang="ko-KR" altLang="en-US" sz="1200" spc="-120" dirty="0" smtClean="0">
                <a:latin typeface="+mn-ea"/>
              </a:rPr>
              <a:t> 입력 음식 </a:t>
            </a:r>
            <a:r>
              <a:rPr lang="en-US" altLang="ko-KR" sz="1200" spc="-120" dirty="0" smtClean="0">
                <a:latin typeface="+mn-ea"/>
              </a:rPr>
              <a:t>20</a:t>
            </a:r>
            <a:r>
              <a:rPr lang="ko-KR" altLang="en-US" sz="1200" spc="-120" dirty="0" smtClean="0">
                <a:latin typeface="+mn-ea"/>
              </a:rPr>
              <a:t>개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등록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등록하기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끼니 선택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err="1" smtClean="0">
                <a:latin typeface="+mn-ea"/>
              </a:rPr>
              <a:t>음식명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</a:t>
            </a:r>
            <a:r>
              <a:rPr lang="ko-KR" altLang="en-US" sz="1200" spc="-120" dirty="0" smtClean="0">
                <a:latin typeface="+mn-ea"/>
              </a:rPr>
              <a:t>회 분량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칼로리 정보 확인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섭취량 조절 가능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총 칼로리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끼니 선택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아침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점심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저녁</a:t>
            </a:r>
            <a:r>
              <a:rPr lang="en-US" altLang="ko-KR" sz="1200" spc="-120" dirty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간식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사용자가 입력한 시간 함께 관리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섭취량 조절 </a:t>
            </a:r>
            <a:r>
              <a:rPr lang="en-US" altLang="ko-KR" sz="1200" spc="-120" dirty="0" smtClean="0">
                <a:latin typeface="+mn-ea"/>
              </a:rPr>
              <a:t>: 0.1~5.0 </a:t>
            </a:r>
            <a:r>
              <a:rPr lang="ko-KR" altLang="en-US" sz="1200" spc="-120" dirty="0" smtClean="0">
                <a:latin typeface="+mn-ea"/>
              </a:rPr>
              <a:t>범위에서 </a:t>
            </a:r>
            <a:r>
              <a:rPr lang="en-US" altLang="ko-KR" sz="1200" spc="-120" dirty="0" smtClean="0">
                <a:latin typeface="+mn-ea"/>
              </a:rPr>
              <a:t>0.1 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식사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식사 수정하기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음식 추가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음식 별 상세 정보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)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음식명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대 영양소 비율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그래프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제공량에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포함된 영양소 정보 제공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칼로리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탄수화물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당분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단백질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지방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포화지방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),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나트륨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474926" y="6179486"/>
            <a:ext cx="2717074" cy="67851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endParaRPr lang="ko-KR" altLang="en-US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보유한 </a:t>
            </a:r>
            <a:r>
              <a:rPr lang="ko-KR" altLang="en-US" sz="1000" spc="-120" dirty="0">
                <a:solidFill>
                  <a:schemeClr val="tx1"/>
                </a:solidFill>
              </a:rPr>
              <a:t>식이 </a:t>
            </a:r>
            <a:r>
              <a:rPr lang="en-US" altLang="ko-KR" sz="1000" spc="-120" dirty="0">
                <a:solidFill>
                  <a:schemeClr val="tx1"/>
                </a:solidFill>
              </a:rPr>
              <a:t>DB </a:t>
            </a:r>
            <a:r>
              <a:rPr lang="ko-KR" altLang="en-US" sz="1000" spc="-120" dirty="0">
                <a:solidFill>
                  <a:schemeClr val="tx1"/>
                </a:solidFill>
              </a:rPr>
              <a:t>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영양소 항목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항목에 따라 음식 상세 정보가 달라질 수 있음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36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5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>
                <a:solidFill>
                  <a:schemeClr val="bg1"/>
                </a:solidFill>
              </a:rPr>
              <a:t>1</a:t>
            </a:r>
            <a:r>
              <a:rPr lang="en-US" altLang="ko-KR" sz="3200" b="1" spc="-120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개요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2"/>
            <a:ext cx="247063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컨셉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채널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사용자 주요 기능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91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순서도: 처리 60"/>
          <p:cNvSpPr/>
          <p:nvPr/>
        </p:nvSpPr>
        <p:spPr>
          <a:xfrm>
            <a:off x="8224118" y="5260173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음식 리스트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추가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삭제 가능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식이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96427" y="147695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식사 입력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425516" y="240017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검색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869306" y="2738739"/>
            <a:ext cx="515497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2"/>
          </p:cNvCxnSpPr>
          <p:nvPr/>
        </p:nvCxnSpPr>
        <p:spPr>
          <a:xfrm>
            <a:off x="1142906" y="1982302"/>
            <a:ext cx="0" cy="40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84803" y="2398216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키워드 입력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자동 완성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검색어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기능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2425516" y="36604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검색하기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자주 찾는 음식 리스트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3"/>
            <a:endCxn id="18" idx="1"/>
          </p:cNvCxnSpPr>
          <p:nvPr/>
        </p:nvCxnSpPr>
        <p:spPr>
          <a:xfrm>
            <a:off x="3869306" y="4000990"/>
            <a:ext cx="2408778" cy="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6278084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섭취량 조절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순서도: 처리 18"/>
          <p:cNvSpPr/>
          <p:nvPr/>
        </p:nvSpPr>
        <p:spPr>
          <a:xfrm>
            <a:off x="6278084" y="2400178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검색 결과 리스트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8224118" y="3669259"/>
            <a:ext cx="1387454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내가 먹은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리스트에 담기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>
            <a:stCxn id="9" idx="3"/>
            <a:endCxn id="19" idx="1"/>
          </p:cNvCxnSpPr>
          <p:nvPr/>
        </p:nvCxnSpPr>
        <p:spPr>
          <a:xfrm>
            <a:off x="5772257" y="2738739"/>
            <a:ext cx="505827" cy="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75" idx="3"/>
            <a:endCxn id="15" idx="1"/>
          </p:cNvCxnSpPr>
          <p:nvPr/>
        </p:nvCxnSpPr>
        <p:spPr>
          <a:xfrm>
            <a:off x="1838424" y="2743327"/>
            <a:ext cx="587092" cy="1257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19" idx="2"/>
            <a:endCxn id="18" idx="0"/>
          </p:cNvCxnSpPr>
          <p:nvPr/>
        </p:nvCxnSpPr>
        <p:spPr>
          <a:xfrm>
            <a:off x="6971811" y="3081223"/>
            <a:ext cx="0" cy="58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8" idx="3"/>
            <a:endCxn id="20" idx="1"/>
          </p:cNvCxnSpPr>
          <p:nvPr/>
        </p:nvCxnSpPr>
        <p:spPr>
          <a:xfrm>
            <a:off x="7665538" y="4009782"/>
            <a:ext cx="55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08573" y="4381944"/>
            <a:ext cx="178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 smtClean="0">
                <a:solidFill>
                  <a:srgbClr val="515E65"/>
                </a:solidFill>
              </a:rPr>
              <a:t>0.1~</a:t>
            </a:r>
            <a:r>
              <a:rPr lang="en-US" altLang="ko-KR" sz="900" dirty="0">
                <a:solidFill>
                  <a:srgbClr val="515E65"/>
                </a:solidFill>
              </a:rPr>
              <a:t>5</a:t>
            </a:r>
            <a:r>
              <a:rPr lang="en-US" altLang="ko-KR" sz="900" dirty="0" smtClean="0">
                <a:solidFill>
                  <a:srgbClr val="515E65"/>
                </a:solidFill>
              </a:rPr>
              <a:t>.0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>
                <a:solidFill>
                  <a:srgbClr val="515E65"/>
                </a:solidFill>
              </a:rPr>
              <a:t>범위에서 </a:t>
            </a:r>
            <a:r>
              <a:rPr lang="en-US" altLang="ko-KR" sz="900" spc="-120" dirty="0">
                <a:solidFill>
                  <a:srgbClr val="515E65"/>
                </a:solidFill>
              </a:rPr>
              <a:t>0.1 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조절 시 칼로리 함께 변경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2278295" y="2233238"/>
            <a:ext cx="1704620" cy="2752000"/>
          </a:xfrm>
          <a:prstGeom prst="rect">
            <a:avLst/>
          </a:prstGeom>
          <a:noFill/>
          <a:ln w="19050">
            <a:solidFill>
              <a:srgbClr val="00A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꺾인 연결선 49"/>
          <p:cNvCxnSpPr>
            <a:stCxn id="61" idx="1"/>
            <a:endCxn id="49" idx="2"/>
          </p:cNvCxnSpPr>
          <p:nvPr/>
        </p:nvCxnSpPr>
        <p:spPr>
          <a:xfrm rot="10800000">
            <a:off x="3130606" y="4985238"/>
            <a:ext cx="5093513" cy="615458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749046" y="5401626"/>
            <a:ext cx="10538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추가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검색 화면으로 이동</a:t>
            </a:r>
          </a:p>
        </p:txBody>
      </p:sp>
      <p:sp>
        <p:nvSpPr>
          <p:cNvPr id="62" name="순서도: 처리 61"/>
          <p:cNvSpPr/>
          <p:nvPr/>
        </p:nvSpPr>
        <p:spPr>
          <a:xfrm>
            <a:off x="10403349" y="526017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3" name="직선 화살표 연결선 62"/>
          <p:cNvCxnSpPr>
            <a:stCxn id="61" idx="3"/>
            <a:endCxn id="62" idx="1"/>
          </p:cNvCxnSpPr>
          <p:nvPr/>
        </p:nvCxnSpPr>
        <p:spPr>
          <a:xfrm>
            <a:off x="9611572" y="5600696"/>
            <a:ext cx="791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9752130" y="549657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68" name="직선 화살표 연결선 67"/>
          <p:cNvCxnSpPr>
            <a:stCxn id="20" idx="2"/>
            <a:endCxn id="61" idx="0"/>
          </p:cNvCxnSpPr>
          <p:nvPr/>
        </p:nvCxnSpPr>
        <p:spPr>
          <a:xfrm>
            <a:off x="8917845" y="4350304"/>
            <a:ext cx="0" cy="9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순서도: 처리 74"/>
          <p:cNvSpPr/>
          <p:nvPr/>
        </p:nvSpPr>
        <p:spPr>
          <a:xfrm>
            <a:off x="394634" y="2402804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 및 끼니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>
            <a:stCxn id="75" idx="3"/>
            <a:endCxn id="6" idx="1"/>
          </p:cNvCxnSpPr>
          <p:nvPr/>
        </p:nvCxnSpPr>
        <p:spPr>
          <a:xfrm flipV="1">
            <a:off x="1838424" y="2740700"/>
            <a:ext cx="587092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6190" y="3112873"/>
            <a:ext cx="1520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기본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끼니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아침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점심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저녁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간식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8184897" y="5996062"/>
            <a:ext cx="17064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날짜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끼니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/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총 칼로리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섭취량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,/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  확인 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</p:txBody>
      </p:sp>
      <p:sp>
        <p:nvSpPr>
          <p:cNvPr id="89" name="순서도: 처리 88"/>
          <p:cNvSpPr/>
          <p:nvPr/>
        </p:nvSpPr>
        <p:spPr>
          <a:xfrm>
            <a:off x="9461625" y="1124740"/>
            <a:ext cx="1846701" cy="74915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음식 상세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err="1">
                <a:solidFill>
                  <a:schemeClr val="tx1"/>
                </a:solidFill>
              </a:rPr>
              <a:t>음식명</a:t>
            </a:r>
            <a:r>
              <a:rPr lang="en-US" altLang="ko-KR" sz="1000" spc="-120" dirty="0">
                <a:solidFill>
                  <a:schemeClr val="tx1"/>
                </a:solidFill>
              </a:rPr>
              <a:t>,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3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대 영양소 </a:t>
            </a:r>
            <a:r>
              <a:rPr lang="ko-KR" altLang="en-US" sz="1000" spc="-120" dirty="0">
                <a:solidFill>
                  <a:schemeClr val="tx1"/>
                </a:solidFill>
              </a:rPr>
              <a:t>비율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그래프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1</a:t>
            </a:r>
            <a:r>
              <a:rPr lang="ko-KR" altLang="en-US" sz="1000" spc="-120" dirty="0">
                <a:solidFill>
                  <a:schemeClr val="tx1"/>
                </a:solidFill>
              </a:rPr>
              <a:t>회 </a:t>
            </a:r>
            <a:r>
              <a:rPr lang="ko-KR" altLang="en-US" sz="1000" spc="-120" dirty="0" err="1">
                <a:solidFill>
                  <a:schemeClr val="tx1"/>
                </a:solidFill>
              </a:rPr>
              <a:t>제공량에</a:t>
            </a:r>
            <a:r>
              <a:rPr lang="ko-KR" altLang="en-US" sz="1000" spc="-120" dirty="0">
                <a:solidFill>
                  <a:schemeClr val="tx1"/>
                </a:solidFill>
              </a:rPr>
              <a:t> 포함된 영양소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정보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8" name="꺾인 연결선 97"/>
          <p:cNvCxnSpPr>
            <a:stCxn id="19" idx="3"/>
            <a:endCxn id="89" idx="1"/>
          </p:cNvCxnSpPr>
          <p:nvPr/>
        </p:nvCxnSpPr>
        <p:spPr>
          <a:xfrm flipV="1">
            <a:off x="7665538" y="1499315"/>
            <a:ext cx="1796087" cy="1241386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endCxn id="89" idx="2"/>
          </p:cNvCxnSpPr>
          <p:nvPr/>
        </p:nvCxnSpPr>
        <p:spPr>
          <a:xfrm rot="5400000" flipH="1" flipV="1">
            <a:off x="8132838" y="3008035"/>
            <a:ext cx="3386283" cy="1117994"/>
          </a:xfrm>
          <a:prstGeom prst="bentConnector3">
            <a:avLst>
              <a:gd name="adj1" fmla="val 16506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084500" y="2153503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3431" y="570791"/>
            <a:ext cx="33238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식사 등록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검색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음식 상세 정보 조회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35020" y="436436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187584" y="1824400"/>
            <a:ext cx="1354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리스트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음식명</a:t>
            </a:r>
            <a:r>
              <a:rPr lang="en-US" altLang="ko-KR" sz="900" spc="-120" dirty="0">
                <a:solidFill>
                  <a:srgbClr val="515E65"/>
                </a:solidFill>
              </a:rPr>
              <a:t>, 1</a:t>
            </a:r>
            <a:r>
              <a:rPr lang="ko-KR" altLang="en-US" sz="900" spc="-120" dirty="0">
                <a:solidFill>
                  <a:srgbClr val="515E65"/>
                </a:solidFill>
              </a:rPr>
              <a:t>회 분량</a:t>
            </a:r>
            <a:r>
              <a:rPr lang="en-US" altLang="ko-KR" sz="900" spc="-120" dirty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칼로리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섭취량 </a:t>
            </a:r>
            <a:r>
              <a:rPr lang="ko-KR" altLang="en-US" sz="900" spc="-120" dirty="0">
                <a:solidFill>
                  <a:srgbClr val="515E65"/>
                </a:solidFill>
              </a:rPr>
              <a:t>조절</a:t>
            </a:r>
            <a:r>
              <a:rPr lang="en-US" altLang="ko-KR" sz="900" spc="-120" dirty="0">
                <a:solidFill>
                  <a:srgbClr val="515E65"/>
                </a:solidFill>
              </a:rPr>
              <a:t>, [</a:t>
            </a:r>
            <a:r>
              <a:rPr lang="ko-KR" altLang="en-US" sz="900" spc="-120" dirty="0">
                <a:solidFill>
                  <a:srgbClr val="515E65"/>
                </a:solidFill>
              </a:rPr>
              <a:t>담기</a:t>
            </a:r>
            <a:r>
              <a:rPr lang="en-US" altLang="ko-KR" sz="900" spc="-120" dirty="0">
                <a:solidFill>
                  <a:srgbClr val="515E65"/>
                </a:solidFill>
              </a:rPr>
              <a:t>])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18682" y="2842772"/>
            <a:ext cx="138631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리스트 선택 시 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음식 상세 화면 노출 </a:t>
            </a:r>
          </a:p>
        </p:txBody>
      </p:sp>
    </p:spTree>
    <p:extLst>
      <p:ext uri="{BB962C8B-B14F-4D97-AF65-F5344CB8AC3E}">
        <p14:creationId xmlns:p14="http://schemas.microsoft.com/office/powerpoint/2010/main" val="5235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4888" y="945910"/>
            <a:ext cx="112720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및 소모 칼로리 정보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건강 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받은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제공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일일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en-US" altLang="ko-KR" sz="1200" spc="-120" dirty="0" smtClean="0">
                <a:latin typeface="+mn-ea"/>
              </a:rPr>
              <a:t>,</a:t>
            </a:r>
            <a:r>
              <a:rPr lang="ko-KR" altLang="en-US" sz="1200" spc="-120" dirty="0" smtClean="0">
                <a:latin typeface="+mn-ea"/>
              </a:rPr>
              <a:t> 거리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소모 칼로리로 환산한 정보 제공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목표 </a:t>
            </a: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걸음수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설정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>
                <a:latin typeface="+mn-ea"/>
              </a:rPr>
              <a:t>기본 목표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기존 </a:t>
            </a:r>
            <a:r>
              <a:rPr lang="en-US" altLang="ko-KR" sz="1200" spc="-120" dirty="0">
                <a:latin typeface="+mn-ea"/>
              </a:rPr>
              <a:t>DM </a:t>
            </a:r>
            <a:r>
              <a:rPr lang="ko-KR" altLang="en-US" sz="1200" spc="-120" dirty="0">
                <a:latin typeface="+mn-ea"/>
              </a:rPr>
              <a:t>목표 제공 </a:t>
            </a:r>
            <a:r>
              <a:rPr lang="ko-KR" altLang="en-US" sz="1200" spc="-120" dirty="0" err="1">
                <a:latin typeface="+mn-ea"/>
              </a:rPr>
              <a:t>로직</a:t>
            </a:r>
            <a:r>
              <a:rPr lang="ko-KR" altLang="en-US" sz="1200" spc="-120" dirty="0">
                <a:latin typeface="+mn-ea"/>
              </a:rPr>
              <a:t> 동일하게 적용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사용자가 직접 목표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설정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1,000~ 50,000 </a:t>
            </a:r>
            <a:r>
              <a:rPr lang="ko-KR" altLang="en-US" sz="1200" spc="-120" dirty="0" smtClean="0">
                <a:latin typeface="+mn-ea"/>
              </a:rPr>
              <a:t>범위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100</a:t>
            </a:r>
            <a:r>
              <a:rPr lang="ko-KR" altLang="en-US" sz="1200" spc="-120" dirty="0" smtClean="0">
                <a:latin typeface="+mn-ea"/>
              </a:rPr>
              <a:t>단위로 조절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및 목표 달성일 조회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달력 형태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 smtClean="0">
                <a:latin typeface="+mn-ea"/>
              </a:rPr>
              <a:t>일별 </a:t>
            </a:r>
            <a:r>
              <a:rPr lang="ko-KR" altLang="en-US" sz="1200" spc="-120" dirty="0" err="1" smtClean="0">
                <a:latin typeface="+mn-ea"/>
              </a:rPr>
              <a:t>걸음수</a:t>
            </a:r>
            <a:r>
              <a:rPr lang="ko-KR" altLang="en-US" sz="1200" spc="-120" dirty="0" smtClean="0">
                <a:latin typeface="+mn-ea"/>
              </a:rPr>
              <a:t> 표시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목표 달성 일자에는 달성 아이콘 함께 표시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월별 총 달성 횟수 제시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재미 요소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걸음수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순위 표시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193279" y="5193227"/>
            <a:ext cx="4998721" cy="16542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>
                <a:solidFill>
                  <a:schemeClr val="tx1"/>
                </a:solidFill>
              </a:rPr>
              <a:t>data </a:t>
            </a:r>
            <a:r>
              <a:rPr lang="ko-KR" altLang="en-US" sz="1000" spc="-120" dirty="0">
                <a:solidFill>
                  <a:schemeClr val="tx1"/>
                </a:solidFill>
              </a:rPr>
              <a:t>연동 방안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 - ‘</a:t>
            </a:r>
            <a:r>
              <a:rPr lang="ko-KR" altLang="en-US" sz="1000" spc="-120" dirty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>
                <a:solidFill>
                  <a:schemeClr val="tx1"/>
                </a:solidFill>
              </a:rPr>
              <a:t>’</a:t>
            </a:r>
            <a:r>
              <a:rPr lang="ko-KR" altLang="en-US" sz="1000" spc="-120" dirty="0">
                <a:solidFill>
                  <a:schemeClr val="tx1"/>
                </a:solidFill>
              </a:rPr>
              <a:t>서비스가 별도 서비스로 전환할 경우를 고려하여 개발 논의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시간대 </a:t>
            </a:r>
            <a:r>
              <a:rPr lang="ko-KR" altLang="en-US" sz="1000" spc="-120" dirty="0">
                <a:solidFill>
                  <a:schemeClr val="tx1"/>
                </a:solidFill>
              </a:rPr>
              <a:t>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>
                <a:solidFill>
                  <a:schemeClr val="tx1"/>
                </a:solidFill>
              </a:rPr>
              <a:t>확인 가능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가능 </a:t>
            </a:r>
            <a:r>
              <a:rPr lang="ko-KR" altLang="en-US" sz="1000" spc="-120" dirty="0">
                <a:solidFill>
                  <a:schemeClr val="tx1"/>
                </a:solidFill>
              </a:rPr>
              <a:t>시 리포트</a:t>
            </a:r>
            <a:r>
              <a:rPr lang="en-US" altLang="ko-KR" sz="1000" spc="-120" dirty="0">
                <a:solidFill>
                  <a:schemeClr val="tx1"/>
                </a:solidFill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</a:rPr>
              <a:t>유료</a:t>
            </a:r>
            <a:r>
              <a:rPr lang="en-US" altLang="ko-KR" sz="1000" spc="-120" dirty="0">
                <a:solidFill>
                  <a:schemeClr val="tx1"/>
                </a:solidFill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</a:rPr>
              <a:t>에 적용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방안 모색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3)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재미 요소를 위한 방안 논의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: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순위 경쟁이 적절한지 확인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당뇨가 있는 사람의 경우 걷기 운동을 무조건으로 독려하기 보다 안전하게 하는 것이 중요함</a:t>
            </a:r>
            <a:r>
              <a:rPr lang="en-US" altLang="ko-KR" sz="1000" spc="-120" dirty="0">
                <a:solidFill>
                  <a:schemeClr val="tx1"/>
                </a:solidFill>
              </a:rPr>
              <a:t>.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운동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중 쇼크가 올 경우 대비가 필요하며 적합한 운동 강도와 시간이 중요함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.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7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걷기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738216" y="1464150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50" dirty="0" smtClean="0">
                <a:solidFill>
                  <a:schemeClr val="tx1"/>
                </a:solidFill>
              </a:rPr>
              <a:t> 확인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2182350" y="1376299"/>
            <a:ext cx="158816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오늘의 걷기 정보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대비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일일걸음수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환산한 거리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소모 칼로리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3770519" y="1714861"/>
            <a:ext cx="601574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1831174" y="1716822"/>
            <a:ext cx="351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4372093" y="1374338"/>
            <a:ext cx="1921213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이력 및 목표 달성일 확인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일별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및 목표 달성 여부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월별 달성 횟수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6103" y="2090371"/>
            <a:ext cx="170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오늘이 포함된 월 제공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과거 이력 조회 가능</a:t>
            </a:r>
          </a:p>
        </p:txBody>
      </p:sp>
      <p:sp>
        <p:nvSpPr>
          <p:cNvPr id="15" name="순서도: 처리 14"/>
          <p:cNvSpPr/>
          <p:nvPr/>
        </p:nvSpPr>
        <p:spPr>
          <a:xfrm>
            <a:off x="334334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52688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설정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일일 목표 걸음 설정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15" idx="3"/>
            <a:endCxn id="17" idx="1"/>
          </p:cNvCxnSpPr>
          <p:nvPr/>
        </p:nvCxnSpPr>
        <p:spPr>
          <a:xfrm>
            <a:off x="4787139" y="4340372"/>
            <a:ext cx="481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7440569" y="399984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목표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변경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/>
          <p:cNvCxnSpPr>
            <a:stCxn id="17" idx="3"/>
            <a:endCxn id="25" idx="1"/>
          </p:cNvCxnSpPr>
          <p:nvPr/>
        </p:nvCxnSpPr>
        <p:spPr>
          <a:xfrm>
            <a:off x="6712659" y="4340372"/>
            <a:ext cx="7279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3432" y="570791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걸음수</a:t>
            </a:r>
            <a:r>
              <a:rPr lang="ko-KR" altLang="en-US" sz="1400" b="1" spc="-12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확인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40866" y="1422665"/>
            <a:ext cx="624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상세 화면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68869" y="4751050"/>
            <a:ext cx="17049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pc="-120" dirty="0">
                <a:solidFill>
                  <a:srgbClr val="515E65"/>
                </a:solidFill>
              </a:rPr>
              <a:t>1,000~ 50,000 </a:t>
            </a:r>
            <a:r>
              <a:rPr lang="ko-KR" altLang="en-US" sz="900" spc="-120" dirty="0">
                <a:solidFill>
                  <a:srgbClr val="515E65"/>
                </a:solidFill>
              </a:rPr>
              <a:t>범위 </a:t>
            </a:r>
            <a:r>
              <a:rPr lang="en-US" altLang="ko-KR" sz="900" spc="-120" dirty="0">
                <a:solidFill>
                  <a:srgbClr val="515E65"/>
                </a:solidFill>
              </a:rPr>
              <a:t>/ 100</a:t>
            </a:r>
            <a:r>
              <a:rPr lang="ko-KR" altLang="en-US" sz="900" spc="-120" dirty="0">
                <a:solidFill>
                  <a:srgbClr val="515E65"/>
                </a:solidFill>
              </a:rPr>
              <a:t>단위로 조절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12294" y="42350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cxnSp>
        <p:nvCxnSpPr>
          <p:cNvPr id="21" name="꺾인 연결선 20"/>
          <p:cNvCxnSpPr>
            <a:stCxn id="9" idx="3"/>
            <a:endCxn id="15" idx="0"/>
          </p:cNvCxnSpPr>
          <p:nvPr/>
        </p:nvCxnSpPr>
        <p:spPr>
          <a:xfrm flipH="1">
            <a:off x="4065244" y="1714861"/>
            <a:ext cx="2228062" cy="2284988"/>
          </a:xfrm>
          <a:prstGeom prst="bentConnector4">
            <a:avLst>
              <a:gd name="adj1" fmla="val -10260"/>
              <a:gd name="adj2" fmla="val 57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63432" y="3484819"/>
            <a:ext cx="13631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목표 설정 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rot="10800000">
            <a:off x="232872" y="3431389"/>
            <a:ext cx="11587301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5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운동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입력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입력하기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운동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시작 시간</a:t>
            </a:r>
            <a:r>
              <a:rPr lang="en-US" altLang="ko-KR" sz="1200" spc="-120" dirty="0" smtClean="0">
                <a:latin typeface="+mn-ea"/>
              </a:rPr>
              <a:t>, </a:t>
            </a:r>
            <a:r>
              <a:rPr lang="ko-KR" altLang="en-US" sz="1200" spc="-120" dirty="0" smtClean="0">
                <a:latin typeface="+mn-ea"/>
              </a:rPr>
              <a:t>운동 수행 시간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운동 리스트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중국 사람들이 선호하는 운동 리스트 필요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운동 시간 조절</a:t>
            </a:r>
            <a:r>
              <a:rPr lang="en-US" altLang="ko-KR" sz="1200" spc="-120" dirty="0" smtClean="0">
                <a:latin typeface="+mn-ea"/>
              </a:rPr>
              <a:t> :  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>
                <a:latin typeface="+mn-ea"/>
              </a:rPr>
              <a:t>1</a:t>
            </a:r>
            <a:r>
              <a:rPr lang="en-US" altLang="ko-KR" sz="1200" spc="-120" dirty="0" smtClean="0">
                <a:latin typeface="+mn-ea"/>
              </a:rPr>
              <a:t>0</a:t>
            </a:r>
            <a:r>
              <a:rPr lang="ko-KR" altLang="en-US" sz="1200" spc="-120" dirty="0" smtClean="0">
                <a:latin typeface="+mn-ea"/>
              </a:rPr>
              <a:t>분</a:t>
            </a:r>
            <a:r>
              <a:rPr lang="en-US" altLang="ko-KR" sz="1200" spc="-120" dirty="0" smtClean="0">
                <a:latin typeface="+mn-ea"/>
              </a:rPr>
              <a:t>, 10</a:t>
            </a:r>
            <a:r>
              <a:rPr lang="ko-KR" altLang="en-US" sz="1200" spc="-120" dirty="0" smtClean="0">
                <a:latin typeface="+mn-ea"/>
              </a:rPr>
              <a:t>분 단위로 조절 가능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일일 운동 시간 총합 최대 </a:t>
            </a:r>
            <a:r>
              <a:rPr lang="en-US" altLang="ko-KR" sz="1200" spc="-120" dirty="0" smtClean="0">
                <a:latin typeface="+mn-ea"/>
              </a:rPr>
              <a:t>24</a:t>
            </a:r>
            <a:r>
              <a:rPr lang="ko-KR" altLang="en-US" sz="1200" spc="-120" dirty="0" smtClean="0">
                <a:latin typeface="+mn-ea"/>
              </a:rPr>
              <a:t>시간 입력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운동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수정 불가</a:t>
            </a:r>
            <a:r>
              <a:rPr lang="en-US" altLang="ko-KR" sz="1200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삭제만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운동 시작 시간 순으로 정렬 </a:t>
            </a:r>
            <a:endParaRPr lang="en-US" altLang="ko-KR" sz="1200" spc="-12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3541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운동</a:t>
            </a:r>
          </a:p>
        </p:txBody>
      </p:sp>
      <p:sp>
        <p:nvSpPr>
          <p:cNvPr id="4" name="순서도: 수행의 시작/종료 3"/>
          <p:cNvSpPr/>
          <p:nvPr/>
        </p:nvSpPr>
        <p:spPr>
          <a:xfrm>
            <a:off x="2118611" y="2707842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3714062" y="2619991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리스트에서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수행한 운동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3"/>
            <a:endCxn id="9" idx="1"/>
          </p:cNvCxnSpPr>
          <p:nvPr/>
        </p:nvCxnSpPr>
        <p:spPr>
          <a:xfrm flipV="1">
            <a:off x="5157852" y="2958553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4" idx="3"/>
            <a:endCxn id="6" idx="1"/>
          </p:cNvCxnSpPr>
          <p:nvPr/>
        </p:nvCxnSpPr>
        <p:spPr>
          <a:xfrm>
            <a:off x="3211569" y="2960514"/>
            <a:ext cx="502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5771568" y="2618030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날짜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운동 시작 시간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운동 수행 시간 입력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531" y="3380302"/>
            <a:ext cx="16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>
                <a:solidFill>
                  <a:srgbClr val="515E65"/>
                </a:solidFill>
              </a:rPr>
              <a:t>기본 </a:t>
            </a:r>
            <a:r>
              <a:rPr lang="en-US" altLang="ko-KR" sz="900" spc="-120" dirty="0">
                <a:solidFill>
                  <a:srgbClr val="515E65"/>
                </a:solidFill>
              </a:rPr>
              <a:t>10</a:t>
            </a:r>
            <a:r>
              <a:rPr lang="ko-KR" altLang="en-US" sz="900" spc="-120" dirty="0">
                <a:solidFill>
                  <a:srgbClr val="515E65"/>
                </a:solidFill>
              </a:rPr>
              <a:t>분</a:t>
            </a:r>
            <a:r>
              <a:rPr lang="en-US" altLang="ko-KR" sz="900" spc="-120" dirty="0">
                <a:solidFill>
                  <a:srgbClr val="515E65"/>
                </a:solidFill>
              </a:rPr>
              <a:t>, 10</a:t>
            </a:r>
            <a:r>
              <a:rPr lang="ko-KR" altLang="en-US" sz="900" spc="-120" dirty="0">
                <a:solidFill>
                  <a:srgbClr val="515E65"/>
                </a:solidFill>
              </a:rPr>
              <a:t>분 단위로 조절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가능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일일 운동 시간 </a:t>
            </a:r>
            <a:r>
              <a:rPr lang="ko-KR" altLang="en-US" sz="900" spc="-120" dirty="0">
                <a:solidFill>
                  <a:srgbClr val="515E65"/>
                </a:solidFill>
              </a:rPr>
              <a:t>총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합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24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시간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8224441" y="261803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431" y="570791"/>
            <a:ext cx="263216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운동 입력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0" name="직선 화살표 연결선 29"/>
          <p:cNvCxnSpPr>
            <a:stCxn id="9" idx="3"/>
            <a:endCxn id="15" idx="1"/>
          </p:cNvCxnSpPr>
          <p:nvPr/>
        </p:nvCxnSpPr>
        <p:spPr>
          <a:xfrm>
            <a:off x="7215003" y="2958553"/>
            <a:ext cx="1009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493513" y="285777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70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리포트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0148" y="808895"/>
            <a:ext cx="11272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무료 리포트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최근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주 동안의 사용자 자가 관리 기록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식사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걷기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운동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복약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 Review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유료 리포트 결제 및 결제 취소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유료 리포트 정의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구매일로부터 최근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주 동안의 사용자 자가 관리 기록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식사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걷기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운동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복약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을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의사가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Review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하고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피드백을 작성한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Report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리포트 결제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사용자가 질문이 있을 경우 질문 입력 가능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ko-KR" altLang="en-US" sz="1200" spc="-120" dirty="0">
                <a:latin typeface="+mn-ea"/>
              </a:rPr>
              <a:t>완료 후 알림 수신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의사 공식 계정으로부터 결제 완료 메시지 </a:t>
            </a:r>
            <a:r>
              <a:rPr lang="ko-KR" altLang="en-US" sz="1200" spc="-120" dirty="0" smtClean="0">
                <a:latin typeface="+mn-ea"/>
              </a:rPr>
              <a:t>수신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4) </a:t>
            </a:r>
            <a:r>
              <a:rPr lang="ko-KR" altLang="en-US" sz="1200" spc="-120" dirty="0" smtClean="0">
                <a:latin typeface="+mn-ea"/>
              </a:rPr>
              <a:t>상담 </a:t>
            </a:r>
            <a:r>
              <a:rPr lang="ko-KR" altLang="en-US" sz="1200" spc="-120" dirty="0">
                <a:latin typeface="+mn-ea"/>
              </a:rPr>
              <a:t>리스트 확인 가능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의사가 피드백을 완료해야 하는 기한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상담과 동일하게 적용 예정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완료 시 사용자에게 알림 발송 </a:t>
            </a:r>
            <a:r>
              <a:rPr lang="en-US" altLang="ko-KR" sz="1200" spc="-120" dirty="0" smtClean="0">
                <a:latin typeface="+mn-ea"/>
              </a:rPr>
              <a:t>: 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상담과 동일하게 적용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예정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 피드백 작성 기한 초과 시 사용자에게 기타 스타 의료진에게 이전 여부 확인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문자 상담과 동일하게 적용 예정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9257211" y="5947955"/>
            <a:ext cx="2934789" cy="91004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무료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유료 리포트 서비스에 대해 논의 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10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리포트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211183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  <a:latin typeface="+mn-ea"/>
              </a:rPr>
              <a:t>리포트 구매</a:t>
            </a:r>
            <a:endParaRPr lang="en-US" altLang="ko-KR" sz="1000" spc="-1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263432" y="23815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7" y="4154077"/>
            <a:ext cx="1344459" cy="5440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14" idx="0"/>
          </p:cNvCxnSpPr>
          <p:nvPr/>
        </p:nvCxnSpPr>
        <p:spPr>
          <a:xfrm flipH="1">
            <a:off x="1666125" y="4698125"/>
            <a:ext cx="5452" cy="53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순서도: 처리 8"/>
          <p:cNvSpPr/>
          <p:nvPr/>
        </p:nvSpPr>
        <p:spPr>
          <a:xfrm>
            <a:off x="1778640" y="23815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912181" y="1598374"/>
            <a:ext cx="790710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669785" y="1616442"/>
            <a:ext cx="790710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665222" y="3147721"/>
            <a:ext cx="1260833" cy="7518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422827" y="3141995"/>
            <a:ext cx="1260833" cy="763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1009857" y="523709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4073211" y="262923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05287" y="3158645"/>
            <a:ext cx="226362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리포트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3"/>
            <a:endCxn id="16" idx="1"/>
          </p:cNvCxnSpPr>
          <p:nvPr/>
        </p:nvCxnSpPr>
        <p:spPr>
          <a:xfrm flipV="1">
            <a:off x="2322393" y="1723429"/>
            <a:ext cx="1750818" cy="3769504"/>
          </a:xfrm>
          <a:prstGeom prst="bentConnector3">
            <a:avLst>
              <a:gd name="adj1" fmla="val 596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6" idx="2"/>
            <a:endCxn id="18" idx="0"/>
          </p:cNvCxnSpPr>
          <p:nvPr/>
        </p:nvCxnSpPr>
        <p:spPr>
          <a:xfrm>
            <a:off x="4729479" y="1979268"/>
            <a:ext cx="0" cy="649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처리 2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순서도: 처리 2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답변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6" name="직선 화살표 연결선 25"/>
          <p:cNvCxnSpPr>
            <a:stCxn id="24" idx="2"/>
            <a:endCxn id="2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순서도: 처리 26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리포트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직선 화살표 연결선 27"/>
          <p:cNvCxnSpPr>
            <a:endCxn id="27" idx="0"/>
          </p:cNvCxnSpPr>
          <p:nvPr/>
        </p:nvCxnSpPr>
        <p:spPr>
          <a:xfrm>
            <a:off x="10706884" y="2670070"/>
            <a:ext cx="0" cy="4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순서도: 처리 28"/>
          <p:cNvSpPr/>
          <p:nvPr/>
        </p:nvSpPr>
        <p:spPr>
          <a:xfrm>
            <a:off x="10050616" y="391946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자가 관리 기록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27" idx="2"/>
            <a:endCxn id="29" idx="0"/>
          </p:cNvCxnSpPr>
          <p:nvPr/>
        </p:nvCxnSpPr>
        <p:spPr>
          <a:xfrm>
            <a:off x="10706884" y="3598613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순서도: 처리 30"/>
          <p:cNvSpPr/>
          <p:nvPr/>
        </p:nvSpPr>
        <p:spPr>
          <a:xfrm>
            <a:off x="10050616" y="475199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직선 화살표 연결선 31"/>
          <p:cNvCxnSpPr>
            <a:stCxn id="29" idx="2"/>
            <a:endCxn id="31" idx="0"/>
          </p:cNvCxnSpPr>
          <p:nvPr/>
        </p:nvCxnSpPr>
        <p:spPr>
          <a:xfrm>
            <a:off x="10706884" y="4431144"/>
            <a:ext cx="0" cy="32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18" idx="3"/>
            <a:endCxn id="23" idx="1"/>
          </p:cNvCxnSpPr>
          <p:nvPr/>
        </p:nvCxnSpPr>
        <p:spPr>
          <a:xfrm flipV="1">
            <a:off x="5385747" y="1677712"/>
            <a:ext cx="2818126" cy="1207360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순서도: 처리 34"/>
          <p:cNvSpPr/>
          <p:nvPr/>
        </p:nvSpPr>
        <p:spPr>
          <a:xfrm>
            <a:off x="5820280" y="475224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앱 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꺾인 연결선 35"/>
          <p:cNvCxnSpPr>
            <a:stCxn id="23" idx="2"/>
            <a:endCxn id="2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39" name="꺾인 연결선 38"/>
          <p:cNvCxnSpPr>
            <a:stCxn id="31" idx="1"/>
            <a:endCxn id="35" idx="3"/>
          </p:cNvCxnSpPr>
          <p:nvPr/>
        </p:nvCxnSpPr>
        <p:spPr>
          <a:xfrm rot="10800000" flipV="1">
            <a:off x="7132816" y="5007836"/>
            <a:ext cx="2917800" cy="247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순서도: 처리 39"/>
          <p:cNvSpPr/>
          <p:nvPr/>
        </p:nvSpPr>
        <p:spPr>
          <a:xfrm>
            <a:off x="5820280" y="558404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1" name="직선 화살표 연결선 40"/>
          <p:cNvCxnSpPr>
            <a:stCxn id="35" idx="2"/>
            <a:endCxn id="40" idx="0"/>
          </p:cNvCxnSpPr>
          <p:nvPr/>
        </p:nvCxnSpPr>
        <p:spPr>
          <a:xfrm>
            <a:off x="6476548" y="5263923"/>
            <a:ext cx="0" cy="320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모서리가 둥근 직사각형 4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cxnSp>
        <p:nvCxnSpPr>
          <p:cNvPr id="42" name="직선 연결선 4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182104" y="1217425"/>
            <a:ext cx="12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진료과는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제한적이므로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선택 제외</a:t>
            </a:r>
          </a:p>
        </p:txBody>
      </p:sp>
    </p:spTree>
    <p:extLst>
      <p:ext uri="{BB962C8B-B14F-4D97-AF65-F5344CB8AC3E}">
        <p14:creationId xmlns:p14="http://schemas.microsoft.com/office/powerpoint/2010/main" val="3529131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2" y="852856"/>
            <a:ext cx="11272076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</a:t>
            </a:r>
            <a:r>
              <a:rPr lang="en-US" altLang="ko-KR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 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20" dirty="0" smtClean="0">
                <a:latin typeface="+mn-ea"/>
              </a:rPr>
              <a:t>Service</a:t>
            </a:r>
            <a:r>
              <a:rPr lang="ko-KR" altLang="en-US" sz="1200" b="1" spc="-120" dirty="0" smtClean="0">
                <a:latin typeface="+mn-ea"/>
              </a:rPr>
              <a:t> </a:t>
            </a:r>
            <a:r>
              <a:rPr lang="en-US" altLang="ko-KR" sz="1200" b="1" spc="-120" dirty="0" smtClean="0">
                <a:latin typeface="+mn-ea"/>
              </a:rPr>
              <a:t>Flow</a:t>
            </a:r>
            <a:r>
              <a:rPr lang="ko-KR" altLang="en-US" sz="1200" b="1" spc="-120" dirty="0" smtClean="0">
                <a:latin typeface="+mn-ea"/>
              </a:rPr>
              <a:t>는 </a:t>
            </a:r>
            <a:r>
              <a:rPr lang="en-US" altLang="ko-KR" sz="1200" b="1" spc="-120" dirty="0" smtClean="0">
                <a:latin typeface="+mn-ea"/>
              </a:rPr>
              <a:t>‘</a:t>
            </a:r>
            <a:r>
              <a:rPr lang="ko-KR" altLang="en-US" sz="1200" b="1" spc="-120" dirty="0" smtClean="0">
                <a:latin typeface="+mn-ea"/>
              </a:rPr>
              <a:t>건강 </a:t>
            </a:r>
            <a:r>
              <a:rPr lang="en-US" altLang="ko-KR" sz="1200" b="1" spc="-120" dirty="0" smtClean="0">
                <a:latin typeface="+mn-ea"/>
              </a:rPr>
              <a:t>160’</a:t>
            </a:r>
            <a:r>
              <a:rPr lang="ko-KR" altLang="en-US" sz="1200" b="1" spc="-120" dirty="0" smtClean="0">
                <a:latin typeface="+mn-ea"/>
              </a:rPr>
              <a:t>을 따른다</a:t>
            </a:r>
            <a:r>
              <a:rPr lang="en-US" altLang="ko-KR" sz="1200" b="1" spc="-120" dirty="0" smtClean="0">
                <a:latin typeface="+mn-ea"/>
              </a:rPr>
              <a:t>.</a:t>
            </a:r>
            <a:r>
              <a:rPr lang="ko-KR" altLang="en-US" sz="1200" b="1" spc="-120" dirty="0" smtClean="0">
                <a:latin typeface="+mn-ea"/>
              </a:rPr>
              <a:t> </a:t>
            </a:r>
            <a:r>
              <a:rPr lang="en-US" altLang="ko-KR" sz="1200" b="1" spc="-120" dirty="0" smtClean="0">
                <a:latin typeface="+mn-ea"/>
              </a:rPr>
              <a:t>(</a:t>
            </a:r>
            <a:r>
              <a:rPr lang="ko-KR" altLang="en-US" sz="1200" b="1" spc="-120" dirty="0" smtClean="0">
                <a:latin typeface="+mn-ea"/>
              </a:rPr>
              <a:t>구체적인 정책 확인 필요</a:t>
            </a:r>
            <a:r>
              <a:rPr lang="en-US" altLang="ko-KR" sz="1200" b="1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구현 방법 선택</a:t>
            </a:r>
            <a:endParaRPr lang="en-US" altLang="ko-KR" sz="1200" b="1" u="sng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방법 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1)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건강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160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기존 화면 이용</a:t>
            </a:r>
            <a:endParaRPr lang="en-US" altLang="ko-KR" sz="1200" b="1" u="sng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      1. </a:t>
            </a:r>
            <a:r>
              <a:rPr lang="ko-KR" altLang="en-US" sz="1200" spc="-120" dirty="0" smtClean="0">
                <a:latin typeface="+mn-ea"/>
              </a:rPr>
              <a:t>개발 공수가 적음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      2.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불필요한 요소 제거 및 필요한 기능 추가에 대한 협의가 필요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힘들것으로</a:t>
            </a:r>
            <a:r>
              <a:rPr lang="ko-KR" altLang="en-US" sz="1200" spc="-120" dirty="0" smtClean="0">
                <a:latin typeface="+mn-ea"/>
              </a:rPr>
              <a:t> 예상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3. </a:t>
            </a:r>
            <a:r>
              <a:rPr lang="ko-KR" altLang="en-US" sz="1200" spc="-120" dirty="0" smtClean="0">
                <a:latin typeface="+mn-ea"/>
              </a:rPr>
              <a:t>협의가 안될 시 문제되는 사항 예측하기 어려움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4. </a:t>
            </a:r>
            <a:r>
              <a:rPr lang="ko-KR" altLang="en-US" sz="1200" spc="-120" dirty="0" smtClean="0">
                <a:latin typeface="+mn-ea"/>
              </a:rPr>
              <a:t>결과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를 </a:t>
            </a:r>
            <a:r>
              <a:rPr lang="en-US" altLang="ko-KR" sz="1200" spc="-120" dirty="0" smtClean="0">
                <a:latin typeface="+mn-ea"/>
              </a:rPr>
              <a:t>SKT</a:t>
            </a:r>
            <a:r>
              <a:rPr lang="ko-KR" altLang="en-US" sz="1200" spc="-120" dirty="0" smtClean="0">
                <a:latin typeface="+mn-ea"/>
              </a:rPr>
              <a:t>에서 개발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               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방법 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2)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별도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 화면 구성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개발</a:t>
            </a:r>
            <a:endParaRPr lang="en-US" altLang="ko-KR" sz="1200" b="1" u="sng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1.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화면구성에 따른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를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2. </a:t>
            </a:r>
            <a:r>
              <a:rPr lang="ko-KR" altLang="en-US" sz="1200" spc="-120" dirty="0" smtClean="0">
                <a:latin typeface="+mn-ea"/>
              </a:rPr>
              <a:t>양측 다 개발해야되는 범위가 많음</a:t>
            </a:r>
            <a:r>
              <a:rPr lang="en-US" altLang="ko-KR" sz="1200" spc="-120" dirty="0" smtClean="0">
                <a:latin typeface="+mn-ea"/>
              </a:rPr>
              <a:t>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은 다수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개발</a:t>
            </a:r>
            <a:r>
              <a:rPr lang="en-US" altLang="ko-KR" sz="1200" spc="-120" dirty="0" smtClean="0">
                <a:latin typeface="+mn-ea"/>
              </a:rPr>
              <a:t>, SKT</a:t>
            </a:r>
            <a:r>
              <a:rPr lang="ko-KR" altLang="en-US" sz="1200" spc="-120" dirty="0" smtClean="0">
                <a:latin typeface="+mn-ea"/>
              </a:rPr>
              <a:t>는 상담 서비스에 대한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연결 및 화면 구현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    (</a:t>
            </a:r>
            <a:r>
              <a:rPr lang="ko-KR" altLang="en-US" sz="1200" spc="-120" dirty="0" smtClean="0">
                <a:latin typeface="+mn-ea"/>
              </a:rPr>
              <a:t>기존 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의 </a:t>
            </a:r>
            <a:r>
              <a:rPr lang="ko-KR" altLang="en-US" sz="1200" spc="-120" dirty="0" err="1" smtClean="0">
                <a:latin typeface="+mn-ea"/>
              </a:rPr>
              <a:t>상담화면과</a:t>
            </a:r>
            <a:r>
              <a:rPr lang="ko-KR" altLang="en-US" sz="1200" spc="-120" dirty="0" smtClean="0">
                <a:latin typeface="+mn-ea"/>
              </a:rPr>
              <a:t> 유사한 개발을 해야함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3. </a:t>
            </a:r>
            <a:r>
              <a:rPr lang="ko-KR" altLang="en-US" sz="1200" spc="-120" dirty="0" smtClean="0">
                <a:latin typeface="+mn-ea"/>
              </a:rPr>
              <a:t>개발 공수는 많으나 문제되는 사항에 대해서 예측 및 예방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**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해당 구현 방법 논의는 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의사 상담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＇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뿐만 아니라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, ‘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병원 예약 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결제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’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에도 동일한 내용으로 논의가 필요하다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b="1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13966" y="6217920"/>
            <a:ext cx="2778034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 서비스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구현 방법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21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의사 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latin typeface="+mn-ea"/>
              </a:rPr>
              <a:t>보내주신 </a:t>
            </a:r>
            <a:r>
              <a:rPr lang="en-US" altLang="ko-KR" sz="1200" b="1" spc="-120" dirty="0" smtClean="0">
                <a:latin typeface="+mn-ea"/>
              </a:rPr>
              <a:t>Flow </a:t>
            </a:r>
            <a:r>
              <a:rPr lang="ko-KR" altLang="en-US" sz="1200" b="1" spc="-120" dirty="0" smtClean="0">
                <a:latin typeface="+mn-ea"/>
              </a:rPr>
              <a:t>를 통해 확인한 내용과 문의사항 정리하였습니다</a:t>
            </a:r>
            <a:r>
              <a:rPr lang="en-US" altLang="ko-KR" sz="1200" b="1" spc="-120" dirty="0" smtClean="0">
                <a:latin typeface="+mn-ea"/>
              </a:rPr>
              <a:t>. </a:t>
            </a:r>
            <a:endParaRPr lang="en-US" altLang="ko-KR" sz="1200" b="1" spc="-120" dirty="0"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563" y="1028700"/>
            <a:ext cx="112720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문자 상담 결제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문자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상담 받고 싶은 질문 입력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이미지 첨부 가능</a:t>
            </a:r>
            <a:r>
              <a:rPr lang="en-US" altLang="ko-KR" sz="1200" spc="-120" dirty="0" smtClean="0">
                <a:latin typeface="+mn-ea"/>
              </a:rPr>
              <a:t>)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결제 완료 후 알림 수신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의사 </a:t>
            </a:r>
            <a:r>
              <a:rPr lang="ko-KR" altLang="en-US" sz="1200" spc="-120" dirty="0">
                <a:latin typeface="+mn-ea"/>
              </a:rPr>
              <a:t>공식 계정으로부터 결제 완료 메시지 </a:t>
            </a:r>
            <a:r>
              <a:rPr lang="ko-KR" altLang="en-US" sz="1200" spc="-120" dirty="0" smtClean="0">
                <a:latin typeface="+mn-ea"/>
              </a:rPr>
              <a:t>수신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상담 </a:t>
            </a:r>
            <a:r>
              <a:rPr lang="ko-KR" altLang="en-US" sz="1200" spc="-120" dirty="0">
                <a:latin typeface="+mn-ea"/>
              </a:rPr>
              <a:t>리스트 </a:t>
            </a:r>
            <a:r>
              <a:rPr lang="ko-KR" altLang="en-US" sz="1200" spc="-120" dirty="0" smtClean="0">
                <a:latin typeface="+mn-ea"/>
              </a:rPr>
              <a:t>확인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피드백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의사가 피드백을 완료해야 하는 기한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기한은 얼마인지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미답변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시 처리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flow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는 어떻게 되는지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의사 피드백 완료 시 사용자에게 알림 발송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- </a:t>
            </a:r>
            <a:r>
              <a:rPr lang="ko-KR" altLang="en-US" sz="1200" spc="-120" dirty="0">
                <a:latin typeface="+mn-ea"/>
              </a:rPr>
              <a:t>환자 공식계정으로 </a:t>
            </a:r>
            <a:r>
              <a:rPr lang="ko-KR" altLang="en-US" sz="1200" spc="-120" dirty="0" err="1" smtClean="0">
                <a:latin typeface="+mn-ea"/>
              </a:rPr>
              <a:t>알람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및 </a:t>
            </a:r>
            <a:r>
              <a:rPr lang="en-US" altLang="ko-KR" sz="1200" spc="-120" dirty="0">
                <a:latin typeface="+mn-ea"/>
              </a:rPr>
              <a:t>SMS </a:t>
            </a:r>
            <a:r>
              <a:rPr lang="ko-KR" altLang="en-US" sz="1200" spc="-120" dirty="0" smtClean="0">
                <a:latin typeface="+mn-ea"/>
              </a:rPr>
              <a:t>수신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공식 계정이 무엇인지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공식계정으로만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알람이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발송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앱 푸시 발송은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 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공식 </a:t>
            </a:r>
            <a:r>
              <a:rPr lang="ko-KR" altLang="en-US" sz="1200" spc="-120" dirty="0" smtClean="0">
                <a:latin typeface="+mn-ea"/>
              </a:rPr>
              <a:t>계정 </a:t>
            </a:r>
            <a:r>
              <a:rPr lang="ko-KR" altLang="en-US" sz="1200" spc="-120" dirty="0" err="1">
                <a:latin typeface="+mn-ea"/>
              </a:rPr>
              <a:t>팔로우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된 </a:t>
            </a:r>
            <a:r>
              <a:rPr lang="ko-KR" altLang="en-US" sz="1200" spc="-120" dirty="0">
                <a:latin typeface="+mn-ea"/>
              </a:rPr>
              <a:t>상황에서 공식계정으로 푸시 가능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latin typeface="+mn-ea"/>
              </a:rPr>
              <a:t>팔로우하지</a:t>
            </a:r>
            <a:r>
              <a:rPr lang="ko-KR" altLang="en-US" sz="1200" spc="-120" dirty="0">
                <a:latin typeface="+mn-ea"/>
              </a:rPr>
              <a:t> 않으면 앱만 푸시 전달 </a:t>
            </a:r>
            <a:r>
              <a:rPr lang="ko-KR" altLang="en-US" sz="1200" spc="-120" dirty="0" smtClean="0">
                <a:latin typeface="+mn-ea"/>
              </a:rPr>
              <a:t>됨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공식계정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팔로우가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무엇인지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공식계정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앱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다른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   - </a:t>
            </a:r>
            <a:r>
              <a:rPr lang="ko-KR" altLang="en-US" sz="1200" spc="-120" dirty="0">
                <a:latin typeface="+mn-ea"/>
              </a:rPr>
              <a:t>첫 피드백 경우에는</a:t>
            </a:r>
            <a:r>
              <a:rPr lang="en-US" altLang="ko-KR" sz="1200" spc="-120" dirty="0">
                <a:latin typeface="+mn-ea"/>
              </a:rPr>
              <a:t> SMS/</a:t>
            </a:r>
            <a:r>
              <a:rPr lang="ko-KR" altLang="en-US" sz="1200" spc="-120" dirty="0">
                <a:latin typeface="+mn-ea"/>
              </a:rPr>
              <a:t>푸시 발송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추가 질문에 대한 피드백 경우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 err="1">
                <a:solidFill>
                  <a:srgbClr val="FF0000"/>
                </a:solidFill>
                <a:latin typeface="+mn-ea"/>
              </a:rPr>
              <a:t>푸시</a:t>
            </a:r>
            <a:r>
              <a:rPr lang="ko-KR" altLang="en-US" sz="1200" spc="-120" dirty="0" err="1">
                <a:latin typeface="+mn-ea"/>
              </a:rPr>
              <a:t>만</a:t>
            </a:r>
            <a:r>
              <a:rPr lang="ko-KR" altLang="en-US" sz="1200" spc="-120" dirty="0">
                <a:latin typeface="+mn-ea"/>
              </a:rPr>
              <a:t> 발송 </a:t>
            </a:r>
            <a:r>
              <a:rPr lang="en-US" altLang="ko-KR" sz="1200" spc="-120" dirty="0" smtClean="0">
                <a:latin typeface="+mn-ea"/>
              </a:rPr>
              <a:t>:</a:t>
            </a:r>
            <a:r>
              <a:rPr lang="ko-KR" altLang="en-US" sz="1200" spc="-120" dirty="0" smtClean="0">
                <a:latin typeface="+mn-ea"/>
              </a:rPr>
              <a:t> </a:t>
            </a:r>
            <a:r>
              <a:rPr lang="ko-KR" altLang="en-US" sz="1200" spc="-120" dirty="0" err="1" smtClean="0">
                <a:solidFill>
                  <a:srgbClr val="FF0000"/>
                </a:solidFill>
                <a:latin typeface="+mn-ea"/>
              </a:rPr>
              <a:t>푸시가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 앱 푸시 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앱 푸시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+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공식 계정 푸시 모두를 가리키는 것 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3) </a:t>
            </a:r>
            <a:r>
              <a:rPr lang="ko-KR" altLang="en-US" sz="1200" spc="-120" dirty="0">
                <a:latin typeface="+mn-ea"/>
              </a:rPr>
              <a:t>의사 미 답변 시 사용자에게 기타 스타 의료진에게 이전 여부 확인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확인 시점이 언제인지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추가 질문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설정에 따라 추가 질문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사용자는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추가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질문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설정을 언제 확인할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수 있는지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결제 전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Or 1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차 피드백 시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추가 질문 설정 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일반 상담</a:t>
            </a:r>
            <a:r>
              <a:rPr lang="en-US" altLang="ko-KR" sz="1200" spc="-120" dirty="0">
                <a:latin typeface="+mn-ea"/>
              </a:rPr>
              <a:t>: 24</a:t>
            </a:r>
            <a:r>
              <a:rPr lang="ko-KR" altLang="en-US" sz="1200" spc="-120" dirty="0">
                <a:latin typeface="+mn-ea"/>
              </a:rPr>
              <a:t>시간 내 한 질문에 대해 무제한 질문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- </a:t>
            </a:r>
            <a:r>
              <a:rPr lang="ko-KR" altLang="en-US" sz="1200" spc="-120" dirty="0">
                <a:latin typeface="+mn-ea"/>
              </a:rPr>
              <a:t>상담 제한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몇 원에 몇 건 상담 가능 제한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- </a:t>
            </a:r>
            <a:r>
              <a:rPr lang="ko-KR" altLang="en-US" sz="1200" spc="-120" dirty="0" smtClean="0">
                <a:latin typeface="+mn-ea"/>
              </a:rPr>
              <a:t>추가 </a:t>
            </a:r>
            <a:r>
              <a:rPr lang="ko-KR" altLang="en-US" sz="1200" spc="-120" dirty="0">
                <a:latin typeface="+mn-ea"/>
              </a:rPr>
              <a:t>서비스 패키지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상담 서비스 완료 후 추가로 부가되는 </a:t>
            </a:r>
            <a:r>
              <a:rPr lang="ko-KR" altLang="en-US" sz="1200" spc="-120" dirty="0" smtClean="0">
                <a:latin typeface="+mn-ea"/>
              </a:rPr>
              <a:t>서비스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추가 서비스 패키지에 대한 상세 설명 요청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07367" y="5791199"/>
            <a:ext cx="3181264" cy="10607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붉은 색 문구 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지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있다면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상담 등록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70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/>
              <a:t>_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 상담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1158817" y="1228257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  <a:latin typeface="+mn-ea"/>
              </a:rPr>
              <a:t>문자 상담 구매</a:t>
            </a:r>
            <a:endParaRPr lang="en-US" altLang="ko-KR" sz="1000" spc="-1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27665" y="5191200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문자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직선 화살표 연결선 20"/>
          <p:cNvCxnSpPr>
            <a:stCxn id="10" idx="2"/>
            <a:endCxn id="24" idx="0"/>
          </p:cNvCxnSpPr>
          <p:nvPr/>
        </p:nvCxnSpPr>
        <p:spPr>
          <a:xfrm>
            <a:off x="1655616" y="3990769"/>
            <a:ext cx="1" cy="49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판단 23"/>
          <p:cNvSpPr/>
          <p:nvPr/>
        </p:nvSpPr>
        <p:spPr>
          <a:xfrm>
            <a:off x="486389" y="4486151"/>
            <a:ext cx="233845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8" name="순서도: 처리 27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9" name="꺾인 연결선 28"/>
          <p:cNvCxnSpPr>
            <a:stCxn id="4" idx="2"/>
            <a:endCxn id="5" idx="0"/>
          </p:cNvCxnSpPr>
          <p:nvPr/>
        </p:nvCxnSpPr>
        <p:spPr>
          <a:xfrm rot="5400000">
            <a:off x="911350" y="1616279"/>
            <a:ext cx="75261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4" idx="2"/>
            <a:endCxn id="28" idx="0"/>
          </p:cNvCxnSpPr>
          <p:nvPr/>
        </p:nvCxnSpPr>
        <p:spPr>
          <a:xfrm rot="16200000" flipH="1">
            <a:off x="1668954" y="1594591"/>
            <a:ext cx="75261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5" idx="2"/>
            <a:endCxn id="10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28" idx="2"/>
            <a:endCxn id="10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순서도: 처리 42"/>
          <p:cNvSpPr/>
          <p:nvPr/>
        </p:nvSpPr>
        <p:spPr>
          <a:xfrm>
            <a:off x="999348" y="5633086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서비스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34773" y="6152685"/>
            <a:ext cx="128238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질문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최소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20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자 이상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이미지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개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미응답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시 이전 의사 선택 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5" name="순서도: 처리 44"/>
          <p:cNvSpPr/>
          <p:nvPr/>
        </p:nvSpPr>
        <p:spPr>
          <a:xfrm>
            <a:off x="4073211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9142789" y="6295292"/>
            <a:ext cx="3045842" cy="55669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피드백 작성 시 푸시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앱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공식계정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환자가 추가 질문 입력 시 의료진에게 푸시 발송 여부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순서도: 처리 47"/>
          <p:cNvSpPr/>
          <p:nvPr/>
        </p:nvSpPr>
        <p:spPr>
          <a:xfrm>
            <a:off x="4073211" y="232149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005287" y="2850911"/>
            <a:ext cx="2263628" cy="408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의사 공식 계정으로부터 결제 완료 메시지 수신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상담 리스트에서  확인 가능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50" name="직선 화살표 연결선 49"/>
          <p:cNvCxnSpPr>
            <a:stCxn id="24" idx="2"/>
            <a:endCxn id="43" idx="0"/>
          </p:cNvCxnSpPr>
          <p:nvPr/>
        </p:nvCxnSpPr>
        <p:spPr>
          <a:xfrm flipH="1">
            <a:off x="1655616" y="5145625"/>
            <a:ext cx="1" cy="487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꺾인 연결선 54"/>
          <p:cNvCxnSpPr>
            <a:stCxn id="43" idx="3"/>
            <a:endCxn id="45" idx="1"/>
          </p:cNvCxnSpPr>
          <p:nvPr/>
        </p:nvCxnSpPr>
        <p:spPr>
          <a:xfrm flipV="1">
            <a:off x="2311884" y="1723429"/>
            <a:ext cx="1761327" cy="4165497"/>
          </a:xfrm>
          <a:prstGeom prst="bentConnector3">
            <a:avLst>
              <a:gd name="adj1" fmla="val 734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45" idx="2"/>
            <a:endCxn id="48" idx="0"/>
          </p:cNvCxnSpPr>
          <p:nvPr/>
        </p:nvCxnSpPr>
        <p:spPr>
          <a:xfrm>
            <a:off x="4729479" y="1979268"/>
            <a:ext cx="0" cy="34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순서도: 처리 64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6" name="순서도: 처리 65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미 답변 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문자 상담 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2" name="순서도: 처리 71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리스트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상태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74" name="직선 화살표 연결선 73"/>
          <p:cNvCxnSpPr>
            <a:stCxn id="66" idx="2"/>
            <a:endCxn id="72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순서도: 처리 75"/>
          <p:cNvSpPr/>
          <p:nvPr/>
        </p:nvSpPr>
        <p:spPr>
          <a:xfrm>
            <a:off x="10050616" y="3086934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미 답변 상담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7" name="직선 화살표 연결선 76"/>
          <p:cNvCxnSpPr>
            <a:stCxn id="72" idx="2"/>
            <a:endCxn id="76" idx="0"/>
          </p:cNvCxnSpPr>
          <p:nvPr/>
        </p:nvCxnSpPr>
        <p:spPr>
          <a:xfrm>
            <a:off x="10706884" y="2766082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순서도: 판단 77"/>
          <p:cNvSpPr/>
          <p:nvPr/>
        </p:nvSpPr>
        <p:spPr>
          <a:xfrm>
            <a:off x="9912800" y="3889921"/>
            <a:ext cx="1588169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질문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첫  질문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추가 질문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9" name="직선 화살표 연결선 78"/>
          <p:cNvCxnSpPr>
            <a:stCxn id="76" idx="2"/>
            <a:endCxn id="78" idx="0"/>
          </p:cNvCxnSpPr>
          <p:nvPr/>
        </p:nvCxnSpPr>
        <p:spPr>
          <a:xfrm>
            <a:off x="10706884" y="3598613"/>
            <a:ext cx="1" cy="291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순서도: 처리 81"/>
          <p:cNvSpPr/>
          <p:nvPr/>
        </p:nvSpPr>
        <p:spPr>
          <a:xfrm>
            <a:off x="10050616" y="488472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3" name="직선 화살표 연결선 82"/>
          <p:cNvCxnSpPr>
            <a:stCxn id="78" idx="2"/>
            <a:endCxn id="82" idx="0"/>
          </p:cNvCxnSpPr>
          <p:nvPr/>
        </p:nvCxnSpPr>
        <p:spPr>
          <a:xfrm flipH="1">
            <a:off x="10706884" y="4509053"/>
            <a:ext cx="1" cy="37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48" idx="3"/>
            <a:endCxn id="65" idx="1"/>
          </p:cNvCxnSpPr>
          <p:nvPr/>
        </p:nvCxnSpPr>
        <p:spPr>
          <a:xfrm flipV="1">
            <a:off x="5385747" y="1677712"/>
            <a:ext cx="2818126" cy="899626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순서도: 처리 103"/>
          <p:cNvSpPr/>
          <p:nvPr/>
        </p:nvSpPr>
        <p:spPr>
          <a:xfrm>
            <a:off x="4637683" y="3988121"/>
            <a:ext cx="1312537" cy="31771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11" name="꺾인 연결선 110"/>
          <p:cNvCxnSpPr>
            <a:stCxn id="65" idx="2"/>
            <a:endCxn id="72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118" name="꺾인 연결선 117"/>
          <p:cNvCxnSpPr>
            <a:stCxn id="82" idx="1"/>
            <a:endCxn id="56" idx="3"/>
          </p:cNvCxnSpPr>
          <p:nvPr/>
        </p:nvCxnSpPr>
        <p:spPr>
          <a:xfrm rot="10800000">
            <a:off x="5961944" y="4604427"/>
            <a:ext cx="4088673" cy="536142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순서도: 처리 122"/>
          <p:cNvSpPr/>
          <p:nvPr/>
        </p:nvSpPr>
        <p:spPr>
          <a:xfrm>
            <a:off x="4655102" y="516244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피드백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24" name="직선 화살표 연결선 123"/>
          <p:cNvCxnSpPr>
            <a:stCxn id="73" idx="2"/>
            <a:endCxn id="123" idx="0"/>
          </p:cNvCxnSpPr>
          <p:nvPr/>
        </p:nvCxnSpPr>
        <p:spPr>
          <a:xfrm>
            <a:off x="5307745" y="4873880"/>
            <a:ext cx="3625" cy="288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순서도: 처리 127"/>
          <p:cNvSpPr/>
          <p:nvPr/>
        </p:nvSpPr>
        <p:spPr>
          <a:xfrm>
            <a:off x="4648148" y="602595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 질문이 있을 경우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추가 질문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추가 질문 설정에 따름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</p:txBody>
      </p:sp>
      <p:cxnSp>
        <p:nvCxnSpPr>
          <p:cNvPr id="129" name="직선 화살표 연결선 128"/>
          <p:cNvCxnSpPr>
            <a:stCxn id="123" idx="2"/>
            <a:endCxn id="128" idx="0"/>
          </p:cNvCxnSpPr>
          <p:nvPr/>
        </p:nvCxnSpPr>
        <p:spPr>
          <a:xfrm flipH="1">
            <a:off x="5304416" y="5674126"/>
            <a:ext cx="6954" cy="35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28" idx="3"/>
            <a:endCxn id="78" idx="3"/>
          </p:cNvCxnSpPr>
          <p:nvPr/>
        </p:nvCxnSpPr>
        <p:spPr>
          <a:xfrm flipV="1">
            <a:off x="5960684" y="4199487"/>
            <a:ext cx="5540285" cy="2082304"/>
          </a:xfrm>
          <a:prstGeom prst="bentConnector3">
            <a:avLst>
              <a:gd name="adj1" fmla="val 104126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51" name="TextBox 50"/>
          <p:cNvSpPr txBox="1"/>
          <p:nvPr/>
        </p:nvSpPr>
        <p:spPr>
          <a:xfrm>
            <a:off x="2159205" y="1233427"/>
            <a:ext cx="12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진료과는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제한적이므로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선택 제외</a:t>
            </a:r>
          </a:p>
        </p:txBody>
      </p:sp>
      <p:sp>
        <p:nvSpPr>
          <p:cNvPr id="52" name="순서도: 처리 51"/>
          <p:cNvSpPr/>
          <p:nvPr/>
        </p:nvSpPr>
        <p:spPr>
          <a:xfrm>
            <a:off x="8199966" y="39493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피드백 작성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순서도: 처리 55"/>
          <p:cNvSpPr/>
          <p:nvPr/>
        </p:nvSpPr>
        <p:spPr>
          <a:xfrm>
            <a:off x="4649406" y="4412211"/>
            <a:ext cx="1312537" cy="38443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공식 계정 푸시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앱 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78" idx="1"/>
            <a:endCxn id="52" idx="3"/>
          </p:cNvCxnSpPr>
          <p:nvPr/>
        </p:nvCxnSpPr>
        <p:spPr>
          <a:xfrm flipH="1">
            <a:off x="9512502" y="4199487"/>
            <a:ext cx="400298" cy="5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0744705" y="4525098"/>
            <a:ext cx="790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추가 질문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96581" y="3913155"/>
            <a:ext cx="554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첫 질문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67" name="꺾인 연결선 66"/>
          <p:cNvCxnSpPr>
            <a:stCxn id="52" idx="1"/>
            <a:endCxn id="73" idx="3"/>
          </p:cNvCxnSpPr>
          <p:nvPr/>
        </p:nvCxnSpPr>
        <p:spPr>
          <a:xfrm rot="10800000" flipV="1">
            <a:off x="6040736" y="4205213"/>
            <a:ext cx="2159231" cy="191514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4574755" y="3919573"/>
            <a:ext cx="1465980" cy="954307"/>
          </a:xfrm>
          <a:prstGeom prst="rect">
            <a:avLst/>
          </a:prstGeom>
          <a:noFill/>
          <a:ln w="19050">
            <a:solidFill>
              <a:srgbClr val="00AEE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8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서비스 컨셉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12364" y="2182699"/>
            <a:ext cx="973371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1) Self-care : </a:t>
            </a:r>
            <a:r>
              <a:rPr lang="ko-KR" altLang="en-US" sz="1400" spc="-120" dirty="0" smtClean="0"/>
              <a:t>당뇨 관리에 필요한 생활습관을 </a:t>
            </a:r>
            <a:r>
              <a:rPr lang="ko-KR" altLang="en-US" sz="1400" spc="-120" dirty="0"/>
              <a:t>기록하여 스스로 건강 상태를 </a:t>
            </a:r>
            <a:r>
              <a:rPr lang="en-US" altLang="ko-KR" sz="1400" spc="-120" dirty="0" smtClean="0"/>
              <a:t>monitoring</a:t>
            </a:r>
            <a:r>
              <a:rPr lang="ko-KR" altLang="en-US" sz="1400" spc="-120" dirty="0" smtClean="0"/>
              <a:t>하거나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상담</a:t>
            </a:r>
            <a:r>
              <a:rPr lang="en-US" altLang="ko-KR" sz="1400" spc="-120" dirty="0" smtClean="0"/>
              <a:t>/</a:t>
            </a:r>
            <a:r>
              <a:rPr lang="ko-KR" altLang="en-US" sz="1400" spc="-120" dirty="0" smtClean="0"/>
              <a:t>리포트 시 </a:t>
            </a:r>
            <a:r>
              <a:rPr lang="en-US" altLang="ko-KR" sz="1400" spc="-120" dirty="0" smtClean="0"/>
              <a:t>Data</a:t>
            </a:r>
            <a:r>
              <a:rPr lang="ko-KR" altLang="en-US" sz="1400" spc="-120" dirty="0" smtClean="0"/>
              <a:t>로 활용한다</a:t>
            </a:r>
            <a:r>
              <a:rPr lang="en-US" altLang="ko-KR" sz="1400" spc="-12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2) Check-up</a:t>
            </a:r>
            <a:r>
              <a:rPr lang="ko-KR" altLang="en-US" sz="1400" spc="-120" dirty="0"/>
              <a:t> </a:t>
            </a:r>
            <a:r>
              <a:rPr lang="en-US" altLang="ko-KR" sz="1400" spc="-120" dirty="0" smtClean="0"/>
              <a:t>: </a:t>
            </a:r>
            <a:r>
              <a:rPr lang="ko-KR" altLang="en-US" sz="1400" spc="-120" dirty="0" smtClean="0"/>
              <a:t>자가 관리를 잘 하고 있는지 의사에게 리포트를 요청하여 평가 받을 수 있다</a:t>
            </a:r>
            <a:r>
              <a:rPr lang="en-US" altLang="ko-KR" sz="1400" spc="-12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400" spc="-120" dirty="0" smtClean="0"/>
              <a:t>3) Consulting : </a:t>
            </a:r>
            <a:r>
              <a:rPr lang="ko-KR" altLang="en-US" sz="1400" spc="-120" dirty="0" smtClean="0"/>
              <a:t>검증된 의사들 중 원하는 의사를 선택하여 시간</a:t>
            </a:r>
            <a:r>
              <a:rPr lang="en-US" altLang="ko-KR" sz="1400" spc="-120" dirty="0" smtClean="0"/>
              <a:t>, </a:t>
            </a:r>
            <a:r>
              <a:rPr lang="ko-KR" altLang="en-US" sz="1400" spc="-120" dirty="0" smtClean="0"/>
              <a:t>장소에 구애 받지 않고 모바일로 편리하게 상담을 </a:t>
            </a:r>
            <a:r>
              <a:rPr lang="ko-KR" altLang="en-US" sz="1400" spc="-120" dirty="0"/>
              <a:t>받을 </a:t>
            </a:r>
            <a:r>
              <a:rPr lang="ko-KR" altLang="en-US" sz="1400" spc="-120" dirty="0" smtClean="0"/>
              <a:t>수 있다</a:t>
            </a:r>
            <a:r>
              <a:rPr lang="en-US" altLang="ko-KR" sz="1400" spc="-120" dirty="0" smtClean="0"/>
              <a:t>.</a:t>
            </a:r>
            <a:endParaRPr lang="en-US" altLang="ko-KR" sz="1400" spc="-120" dirty="0"/>
          </a:p>
        </p:txBody>
      </p:sp>
      <p:sp>
        <p:nvSpPr>
          <p:cNvPr id="5" name="object 116"/>
          <p:cNvSpPr/>
          <p:nvPr/>
        </p:nvSpPr>
        <p:spPr>
          <a:xfrm>
            <a:off x="1871640" y="4080729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6" name="object 117"/>
          <p:cNvSpPr/>
          <p:nvPr/>
        </p:nvSpPr>
        <p:spPr>
          <a:xfrm>
            <a:off x="1871640" y="4080729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80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7" name="object 118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29" y="0"/>
                </a:moveTo>
                <a:lnTo>
                  <a:pt x="107118" y="7984"/>
                </a:lnTo>
                <a:lnTo>
                  <a:pt x="64122" y="30217"/>
                </a:lnTo>
                <a:lnTo>
                  <a:pt x="30217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7" y="249135"/>
                </a:lnTo>
                <a:lnTo>
                  <a:pt x="64122" y="283040"/>
                </a:lnTo>
                <a:lnTo>
                  <a:pt x="107118" y="305273"/>
                </a:lnTo>
                <a:lnTo>
                  <a:pt x="156629" y="313258"/>
                </a:lnTo>
                <a:lnTo>
                  <a:pt x="206139" y="305273"/>
                </a:lnTo>
                <a:lnTo>
                  <a:pt x="249135" y="283040"/>
                </a:lnTo>
                <a:lnTo>
                  <a:pt x="283040" y="249135"/>
                </a:lnTo>
                <a:lnTo>
                  <a:pt x="305273" y="206139"/>
                </a:lnTo>
                <a:lnTo>
                  <a:pt x="313258" y="156629"/>
                </a:lnTo>
                <a:lnTo>
                  <a:pt x="305273" y="107118"/>
                </a:lnTo>
                <a:lnTo>
                  <a:pt x="283040" y="64122"/>
                </a:lnTo>
                <a:lnTo>
                  <a:pt x="249135" y="30217"/>
                </a:lnTo>
                <a:lnTo>
                  <a:pt x="206139" y="7984"/>
                </a:lnTo>
                <a:lnTo>
                  <a:pt x="156629" y="0"/>
                </a:lnTo>
                <a:close/>
              </a:path>
            </a:pathLst>
          </a:custGeom>
          <a:solidFill>
            <a:srgbClr val="00AEE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8" name="object 119"/>
          <p:cNvSpPr/>
          <p:nvPr/>
        </p:nvSpPr>
        <p:spPr>
          <a:xfrm>
            <a:off x="1715010" y="4080729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3" y="206139"/>
                </a:lnTo>
                <a:lnTo>
                  <a:pt x="283040" y="249135"/>
                </a:lnTo>
                <a:lnTo>
                  <a:pt x="249135" y="283040"/>
                </a:lnTo>
                <a:lnTo>
                  <a:pt x="206139" y="305273"/>
                </a:lnTo>
                <a:lnTo>
                  <a:pt x="156629" y="313258"/>
                </a:lnTo>
                <a:lnTo>
                  <a:pt x="107118" y="305273"/>
                </a:lnTo>
                <a:lnTo>
                  <a:pt x="64122" y="283040"/>
                </a:lnTo>
                <a:lnTo>
                  <a:pt x="30217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7" y="64122"/>
                </a:lnTo>
                <a:lnTo>
                  <a:pt x="64122" y="30217"/>
                </a:lnTo>
                <a:lnTo>
                  <a:pt x="107118" y="7984"/>
                </a:lnTo>
                <a:lnTo>
                  <a:pt x="156629" y="0"/>
                </a:lnTo>
                <a:lnTo>
                  <a:pt x="206139" y="7984"/>
                </a:lnTo>
                <a:lnTo>
                  <a:pt x="249135" y="30217"/>
                </a:lnTo>
                <a:lnTo>
                  <a:pt x="283040" y="64122"/>
                </a:lnTo>
                <a:lnTo>
                  <a:pt x="305273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9" name="object 120"/>
          <p:cNvSpPr txBox="1"/>
          <p:nvPr/>
        </p:nvSpPr>
        <p:spPr>
          <a:xfrm>
            <a:off x="1796873" y="4080411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1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0" name="object 124"/>
          <p:cNvSpPr txBox="1"/>
          <p:nvPr/>
        </p:nvSpPr>
        <p:spPr>
          <a:xfrm>
            <a:off x="2092209" y="4142671"/>
            <a:ext cx="1936946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서비스 이용 동의 및 건강 기록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1" name="object 126"/>
          <p:cNvSpPr/>
          <p:nvPr/>
        </p:nvSpPr>
        <p:spPr>
          <a:xfrm>
            <a:off x="5048700" y="4079571"/>
            <a:ext cx="2102485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0"/>
                </a:moveTo>
                <a:lnTo>
                  <a:pt x="0" y="0"/>
                </a:lnTo>
                <a:lnTo>
                  <a:pt x="0" y="309562"/>
                </a:lnTo>
                <a:lnTo>
                  <a:pt x="1975142" y="309562"/>
                </a:lnTo>
                <a:lnTo>
                  <a:pt x="2102142" y="155028"/>
                </a:lnTo>
                <a:lnTo>
                  <a:pt x="19751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2" name="object 127"/>
          <p:cNvSpPr/>
          <p:nvPr/>
        </p:nvSpPr>
        <p:spPr>
          <a:xfrm>
            <a:off x="5048700" y="4079571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102484" h="309880">
                <a:moveTo>
                  <a:pt x="19751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975142" y="0"/>
                </a:lnTo>
                <a:lnTo>
                  <a:pt x="2102142" y="155028"/>
                </a:lnTo>
                <a:lnTo>
                  <a:pt x="19751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3" name="object 128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F7941E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4" name="object 129"/>
          <p:cNvSpPr/>
          <p:nvPr/>
        </p:nvSpPr>
        <p:spPr>
          <a:xfrm>
            <a:off x="4892045" y="4079571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5" name="object 130"/>
          <p:cNvSpPr txBox="1"/>
          <p:nvPr/>
        </p:nvSpPr>
        <p:spPr>
          <a:xfrm>
            <a:off x="4973922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2</a:t>
            </a:r>
            <a:endParaRPr sz="1800" dirty="0">
              <a:latin typeface="+mn-ea"/>
              <a:cs typeface="Century Gothic"/>
            </a:endParaRPr>
          </a:p>
        </p:txBody>
      </p:sp>
      <p:sp>
        <p:nvSpPr>
          <p:cNvPr id="16" name="object 131"/>
          <p:cNvSpPr txBox="1"/>
          <p:nvPr/>
        </p:nvSpPr>
        <p:spPr>
          <a:xfrm>
            <a:off x="5285732" y="4137176"/>
            <a:ext cx="2022095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의사 상담 및 리포트  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17" name="object 154"/>
          <p:cNvSpPr/>
          <p:nvPr/>
        </p:nvSpPr>
        <p:spPr>
          <a:xfrm>
            <a:off x="8616045" y="4079583"/>
            <a:ext cx="2000885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0"/>
                </a:moveTo>
                <a:lnTo>
                  <a:pt x="0" y="0"/>
                </a:lnTo>
                <a:lnTo>
                  <a:pt x="0" y="309562"/>
                </a:lnTo>
                <a:lnTo>
                  <a:pt x="1873542" y="309562"/>
                </a:lnTo>
                <a:lnTo>
                  <a:pt x="2000542" y="155028"/>
                </a:lnTo>
                <a:lnTo>
                  <a:pt x="187354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srgbClr val="515E65"/>
              </a:solidFill>
              <a:latin typeface="+mn-ea"/>
            </a:endParaRPr>
          </a:p>
        </p:txBody>
      </p:sp>
      <p:sp>
        <p:nvSpPr>
          <p:cNvPr id="18" name="object 155"/>
          <p:cNvSpPr/>
          <p:nvPr/>
        </p:nvSpPr>
        <p:spPr>
          <a:xfrm>
            <a:off x="8616045" y="4079583"/>
            <a:ext cx="2376000" cy="309880"/>
          </a:xfrm>
          <a:custGeom>
            <a:avLst/>
            <a:gdLst/>
            <a:ahLst/>
            <a:cxnLst/>
            <a:rect l="l" t="t" r="r" b="b"/>
            <a:pathLst>
              <a:path w="2000885" h="309879">
                <a:moveTo>
                  <a:pt x="1873542" y="309562"/>
                </a:moveTo>
                <a:lnTo>
                  <a:pt x="0" y="309562"/>
                </a:lnTo>
                <a:lnTo>
                  <a:pt x="0" y="0"/>
                </a:lnTo>
                <a:lnTo>
                  <a:pt x="1873542" y="0"/>
                </a:lnTo>
                <a:lnTo>
                  <a:pt x="2000542" y="155028"/>
                </a:lnTo>
                <a:lnTo>
                  <a:pt x="1873542" y="309562"/>
                </a:lnTo>
                <a:close/>
              </a:path>
            </a:pathLst>
          </a:custGeom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19" name="object 156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156641" y="0"/>
                </a:moveTo>
                <a:lnTo>
                  <a:pt x="107125" y="7984"/>
                </a:lnTo>
                <a:lnTo>
                  <a:pt x="64125" y="30217"/>
                </a:lnTo>
                <a:lnTo>
                  <a:pt x="30218" y="64122"/>
                </a:lnTo>
                <a:lnTo>
                  <a:pt x="7984" y="107118"/>
                </a:lnTo>
                <a:lnTo>
                  <a:pt x="0" y="156629"/>
                </a:lnTo>
                <a:lnTo>
                  <a:pt x="7984" y="206139"/>
                </a:lnTo>
                <a:lnTo>
                  <a:pt x="30218" y="249135"/>
                </a:lnTo>
                <a:lnTo>
                  <a:pt x="64125" y="283040"/>
                </a:lnTo>
                <a:lnTo>
                  <a:pt x="107125" y="305273"/>
                </a:lnTo>
                <a:lnTo>
                  <a:pt x="156641" y="313258"/>
                </a:lnTo>
                <a:lnTo>
                  <a:pt x="206145" y="305273"/>
                </a:lnTo>
                <a:lnTo>
                  <a:pt x="249138" y="283040"/>
                </a:lnTo>
                <a:lnTo>
                  <a:pt x="283041" y="249135"/>
                </a:lnTo>
                <a:lnTo>
                  <a:pt x="305274" y="206139"/>
                </a:lnTo>
                <a:lnTo>
                  <a:pt x="313258" y="156629"/>
                </a:lnTo>
                <a:lnTo>
                  <a:pt x="305274" y="107118"/>
                </a:lnTo>
                <a:lnTo>
                  <a:pt x="283041" y="64122"/>
                </a:lnTo>
                <a:lnTo>
                  <a:pt x="249138" y="30217"/>
                </a:lnTo>
                <a:lnTo>
                  <a:pt x="206145" y="7984"/>
                </a:lnTo>
                <a:lnTo>
                  <a:pt x="156641" y="0"/>
                </a:lnTo>
                <a:close/>
              </a:path>
            </a:pathLst>
          </a:custGeom>
          <a:solidFill>
            <a:srgbClr val="BFD730"/>
          </a:solid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0" name="object 157"/>
          <p:cNvSpPr/>
          <p:nvPr/>
        </p:nvSpPr>
        <p:spPr>
          <a:xfrm>
            <a:off x="8459403" y="4079583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90" h="313689">
                <a:moveTo>
                  <a:pt x="313258" y="156629"/>
                </a:moveTo>
                <a:lnTo>
                  <a:pt x="305274" y="206139"/>
                </a:lnTo>
                <a:lnTo>
                  <a:pt x="283041" y="249135"/>
                </a:lnTo>
                <a:lnTo>
                  <a:pt x="249138" y="283040"/>
                </a:lnTo>
                <a:lnTo>
                  <a:pt x="206145" y="305273"/>
                </a:lnTo>
                <a:lnTo>
                  <a:pt x="156641" y="313258"/>
                </a:lnTo>
                <a:lnTo>
                  <a:pt x="107125" y="305273"/>
                </a:lnTo>
                <a:lnTo>
                  <a:pt x="64125" y="283040"/>
                </a:lnTo>
                <a:lnTo>
                  <a:pt x="30218" y="249135"/>
                </a:lnTo>
                <a:lnTo>
                  <a:pt x="7984" y="206139"/>
                </a:lnTo>
                <a:lnTo>
                  <a:pt x="0" y="156629"/>
                </a:lnTo>
                <a:lnTo>
                  <a:pt x="7984" y="107118"/>
                </a:lnTo>
                <a:lnTo>
                  <a:pt x="30218" y="64122"/>
                </a:lnTo>
                <a:lnTo>
                  <a:pt x="64125" y="30217"/>
                </a:lnTo>
                <a:lnTo>
                  <a:pt x="107125" y="7984"/>
                </a:lnTo>
                <a:lnTo>
                  <a:pt x="156641" y="0"/>
                </a:lnTo>
                <a:lnTo>
                  <a:pt x="206145" y="7984"/>
                </a:lnTo>
                <a:lnTo>
                  <a:pt x="249138" y="30217"/>
                </a:lnTo>
                <a:lnTo>
                  <a:pt x="283041" y="64122"/>
                </a:lnTo>
                <a:lnTo>
                  <a:pt x="305274" y="107118"/>
                </a:lnTo>
                <a:lnTo>
                  <a:pt x="313258" y="156629"/>
                </a:lnTo>
                <a:close/>
              </a:path>
            </a:pathLst>
          </a:custGeom>
          <a:solidFill>
            <a:srgbClr val="515E65"/>
          </a:solidFill>
          <a:ln w="25400">
            <a:solidFill>
              <a:srgbClr val="515E65"/>
            </a:solidFill>
          </a:ln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sp>
        <p:nvSpPr>
          <p:cNvPr id="21" name="object 158"/>
          <p:cNvSpPr txBox="1"/>
          <p:nvPr/>
        </p:nvSpPr>
        <p:spPr>
          <a:xfrm>
            <a:off x="8541306" y="4079253"/>
            <a:ext cx="149860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35" dirty="0">
                <a:solidFill>
                  <a:srgbClr val="FFFFFF"/>
                </a:solidFill>
                <a:latin typeface="+mn-ea"/>
                <a:cs typeface="Century Gothic"/>
              </a:rPr>
              <a:t>3</a:t>
            </a:r>
            <a:endParaRPr sz="1800">
              <a:latin typeface="+mn-ea"/>
              <a:cs typeface="Century Gothic"/>
            </a:endParaRPr>
          </a:p>
        </p:txBody>
      </p:sp>
      <p:sp>
        <p:nvSpPr>
          <p:cNvPr id="22" name="object 159"/>
          <p:cNvSpPr txBox="1"/>
          <p:nvPr/>
        </p:nvSpPr>
        <p:spPr>
          <a:xfrm>
            <a:off x="8829367" y="4151361"/>
            <a:ext cx="155067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200" b="1" spc="-120" dirty="0" smtClean="0">
                <a:solidFill>
                  <a:srgbClr val="515E65"/>
                </a:solidFill>
                <a:latin typeface="+mn-ea"/>
                <a:cs typeface="Century Gothic"/>
              </a:rPr>
              <a:t>콘텐츠 및 인프라 제공</a:t>
            </a:r>
            <a:endParaRPr sz="1200" spc="-120" dirty="0">
              <a:solidFill>
                <a:srgbClr val="515E65"/>
              </a:solidFill>
              <a:latin typeface="+mn-ea"/>
              <a:cs typeface="Century Gothic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73719" y="4549508"/>
            <a:ext cx="269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건강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160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앱에서 서비스 이용 동의 후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‘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 이용 가능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자가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관리를 위한 건강 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data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기록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 알고리즘에 따른 피드백 제공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78490" y="4547917"/>
            <a:ext cx="3181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자가 관리 점검을 위한 의사 리포트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모바일로 편리하게 검증된 의사와</a:t>
            </a:r>
            <a:r>
              <a:rPr lang="en-US" altLang="ko-KR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상담 가능 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병원 진료 예약 서비스</a:t>
            </a:r>
            <a:endParaRPr lang="en-US" altLang="ko-KR" sz="1200" spc="-12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41307" y="4548362"/>
            <a:ext cx="2525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관리에 유용한 정보 제공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latin typeface="+mn-ea"/>
              </a:rPr>
              <a:t>당뇨 사용자끼리 정보 공유</a:t>
            </a:r>
            <a:endParaRPr lang="en-US" altLang="ko-KR" sz="1200" spc="-120" dirty="0" smtClean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당뇨 포함 건강 용품 </a:t>
            </a:r>
            <a:r>
              <a:rPr lang="ko-KR" altLang="en-US" sz="1200" spc="-120" dirty="0" err="1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커머스</a:t>
            </a:r>
            <a:r>
              <a:rPr lang="ko-KR" altLang="en-US" sz="1200" spc="-12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 연계</a:t>
            </a:r>
            <a:endParaRPr lang="en-US" altLang="ko-KR" sz="1200" spc="-120" dirty="0" smtClean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26" name="모서리가 둥근 직사각형 25"/>
          <p:cNvSpPr>
            <a:spLocks/>
          </p:cNvSpPr>
          <p:nvPr/>
        </p:nvSpPr>
        <p:spPr>
          <a:xfrm>
            <a:off x="256209" y="1008205"/>
            <a:ext cx="815303" cy="72615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핵심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대상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265436" y="1884290"/>
            <a:ext cx="815303" cy="1636718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고객</a:t>
            </a:r>
            <a:r>
              <a:rPr lang="en-US" altLang="ko-KR" sz="12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가치</a:t>
            </a:r>
            <a:endParaRPr lang="ko-KR" altLang="en-US" sz="12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2364" y="1144312"/>
            <a:ext cx="94549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pc="-120" dirty="0" smtClean="0"/>
              <a:t>당뇨 </a:t>
            </a:r>
            <a:r>
              <a:rPr lang="ko-KR" altLang="en-US" sz="1400" spc="-120" dirty="0"/>
              <a:t>자가 관리 및 의사 </a:t>
            </a:r>
            <a:r>
              <a:rPr lang="ko-KR" altLang="en-US" sz="1400" spc="-120" dirty="0" smtClean="0"/>
              <a:t>상담을 원하는 사용자</a:t>
            </a:r>
            <a:endParaRPr lang="en-US" altLang="ko-KR" sz="1400" spc="-120" dirty="0" smtClean="0"/>
          </a:p>
        </p:txBody>
      </p:sp>
      <p:cxnSp>
        <p:nvCxnSpPr>
          <p:cNvPr id="29" name="직선 연결선 28"/>
          <p:cNvCxnSpPr/>
          <p:nvPr/>
        </p:nvCxnSpPr>
        <p:spPr>
          <a:xfrm>
            <a:off x="316224" y="1815667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>
            <a:spLocks/>
          </p:cNvSpPr>
          <p:nvPr/>
        </p:nvSpPr>
        <p:spPr>
          <a:xfrm>
            <a:off x="265436" y="3731359"/>
            <a:ext cx="815303" cy="2097940"/>
          </a:xfrm>
          <a:prstGeom prst="roundRect">
            <a:avLst/>
          </a:prstGeom>
          <a:solidFill>
            <a:schemeClr val="bg1"/>
          </a:solidFill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서비스</a:t>
            </a:r>
            <a:endParaRPr lang="en-US" altLang="ko-KR" sz="12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200" spc="-120" dirty="0" smtClean="0">
                <a:solidFill>
                  <a:schemeClr val="tx1"/>
                </a:solidFill>
                <a:latin typeface="+mn-ea"/>
              </a:rPr>
              <a:t>구성</a:t>
            </a:r>
            <a:endParaRPr lang="en-US" altLang="ko-KR" sz="12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316224" y="3619732"/>
            <a:ext cx="11287309" cy="0"/>
          </a:xfrm>
          <a:prstGeom prst="line">
            <a:avLst/>
          </a:prstGeom>
          <a:ln>
            <a:solidFill>
              <a:srgbClr val="515E65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9354206" y="5939246"/>
            <a:ext cx="2837793" cy="92746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 알고리즘에 따른 피드백 제공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방법 논의 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     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사용자 서비스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플로우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&gt;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내 상세 내용 정리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Service Flow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별 논의 필요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각 화면에 기재함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09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563" y="1028700"/>
            <a:ext cx="11272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전화 상담 결제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사용자가 원하는 의사를 선택하여 전화 상담 결제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결제 전 사용자 필수 정보 수집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어떤 항목을 수집하는지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결제 완료 후 알림 수신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상담에서는 의사 공식계정으로 결제 완료 메시지를 수신 받는다고 적혀 있는데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전화 상담에는 적혀있지 않음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.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4) </a:t>
            </a:r>
            <a:r>
              <a:rPr lang="ko-KR" altLang="en-US" sz="1200" spc="-120" dirty="0" smtClean="0">
                <a:latin typeface="+mn-ea"/>
              </a:rPr>
              <a:t>상담 </a:t>
            </a:r>
            <a:r>
              <a:rPr lang="ko-KR" altLang="en-US" sz="1200" spc="-120" dirty="0">
                <a:latin typeface="+mn-ea"/>
              </a:rPr>
              <a:t>리스트 확인 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전화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거절하기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거절 시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flow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는 어떻게 되는지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전화하기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회 부재 시 환자가 약속을 어긴 것으로 정의하고 그 이후 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flow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어떻게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(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환불 없이 상담 취소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 smtClean="0">
                <a:latin typeface="+mn-ea"/>
              </a:rPr>
              <a:t>메시지 보내기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예약 시간 변경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의사가 일방적으로 전화 상담을 하지 않은 경우는 어떻게 되는지</a:t>
            </a: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007367" y="5791199"/>
            <a:ext cx="3181264" cy="10607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붉은 색 문구 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지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있다면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상담 등록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latin typeface="+mn-ea"/>
              </a:rPr>
              <a:t>보내주신 </a:t>
            </a:r>
            <a:r>
              <a:rPr lang="en-US" altLang="ko-KR" sz="1200" b="1" spc="-120" dirty="0" smtClean="0">
                <a:latin typeface="+mn-ea"/>
              </a:rPr>
              <a:t>Flow </a:t>
            </a:r>
            <a:r>
              <a:rPr lang="ko-KR" altLang="en-US" sz="1200" b="1" spc="-120" dirty="0" smtClean="0">
                <a:latin typeface="+mn-ea"/>
              </a:rPr>
              <a:t>를 통해 확인한 내용과 문의사항 정리하였습니다</a:t>
            </a:r>
            <a:r>
              <a:rPr lang="en-US" altLang="ko-KR" sz="1200" b="1" spc="-120" dirty="0" smtClean="0">
                <a:latin typeface="+mn-ea"/>
              </a:rPr>
              <a:t>. </a:t>
            </a:r>
            <a:endParaRPr lang="en-US" altLang="ko-KR" sz="1200" b="1" spc="-12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242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 </a:t>
            </a:r>
            <a:r>
              <a:rPr lang="en-US" altLang="ko-KR" dirty="0"/>
              <a:t>_ </a:t>
            </a:r>
            <a:r>
              <a:rPr lang="ko-KR" altLang="en-US" dirty="0" smtClean="0"/>
              <a:t>전화 </a:t>
            </a:r>
            <a:r>
              <a:rPr lang="ko-KR" altLang="en-US" dirty="0"/>
              <a:t>상담</a:t>
            </a:r>
          </a:p>
        </p:txBody>
      </p:sp>
      <p:sp>
        <p:nvSpPr>
          <p:cNvPr id="14" name="순서도: 수행의 시작/종료 13"/>
          <p:cNvSpPr/>
          <p:nvPr/>
        </p:nvSpPr>
        <p:spPr>
          <a:xfrm>
            <a:off x="1198573" y="1173944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  <a:latin typeface="+mn-ea"/>
              </a:rPr>
              <a:t>전화 상담 구매</a:t>
            </a:r>
            <a:endParaRPr lang="en-US" altLang="ko-KR" sz="1000" spc="-1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순서도: 처리 14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17" idx="2"/>
            <a:endCxn id="19" idx="0"/>
          </p:cNvCxnSpPr>
          <p:nvPr/>
        </p:nvCxnSpPr>
        <p:spPr>
          <a:xfrm>
            <a:off x="1655616" y="3990769"/>
            <a:ext cx="0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판단 18"/>
          <p:cNvSpPr/>
          <p:nvPr/>
        </p:nvSpPr>
        <p:spPr>
          <a:xfrm>
            <a:off x="592682" y="4292721"/>
            <a:ext cx="2125868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20" name="순서도: 처리 19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4" idx="2"/>
            <a:endCxn id="15" idx="0"/>
          </p:cNvCxnSpPr>
          <p:nvPr/>
        </p:nvCxnSpPr>
        <p:spPr>
          <a:xfrm rot="5400000">
            <a:off x="904072" y="1569244"/>
            <a:ext cx="806929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4" idx="2"/>
            <a:endCxn id="20" idx="0"/>
          </p:cNvCxnSpPr>
          <p:nvPr/>
        </p:nvCxnSpPr>
        <p:spPr>
          <a:xfrm rot="16200000" flipH="1">
            <a:off x="1661676" y="1587312"/>
            <a:ext cx="806929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15" idx="2"/>
            <a:endCxn id="17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꺾인 연결선 23"/>
          <p:cNvCxnSpPr>
            <a:stCxn id="20" idx="2"/>
            <a:endCxn id="17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처리 24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전화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27" name="순서도: 처리 26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8" name="순서도: 처리 27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/>
          <p:cNvCxnSpPr>
            <a:stCxn id="19" idx="2"/>
            <a:endCxn id="25" idx="0"/>
          </p:cNvCxnSpPr>
          <p:nvPr/>
        </p:nvCxnSpPr>
        <p:spPr>
          <a:xfrm>
            <a:off x="1655616" y="4952195"/>
            <a:ext cx="0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3"/>
            <a:endCxn id="27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  <a:endCxn id="28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처리 32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순서도: 처리 33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구매 건수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순서도: 처리 34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6" name="직선 화살표 연결선 35"/>
          <p:cNvCxnSpPr>
            <a:stCxn id="34" idx="2"/>
            <a:endCxn id="35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순서도: 판단 36"/>
          <p:cNvSpPr/>
          <p:nvPr/>
        </p:nvSpPr>
        <p:spPr>
          <a:xfrm>
            <a:off x="9544265" y="3024415"/>
            <a:ext cx="2325239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35" idx="2"/>
            <a:endCxn id="37" idx="0"/>
          </p:cNvCxnSpPr>
          <p:nvPr/>
        </p:nvCxnSpPr>
        <p:spPr>
          <a:xfrm>
            <a:off x="10706884" y="2766082"/>
            <a:ext cx="1" cy="25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10050616" y="391067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통화 시 주의사항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팝업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 flipH="1">
            <a:off x="10706884" y="3643547"/>
            <a:ext cx="1" cy="26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10050616" y="470803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플랫폼 통한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양측 전화 연결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10706884" y="4422352"/>
            <a:ext cx="0" cy="285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58" idx="3"/>
            <a:endCxn id="33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꺾인 연결선 44"/>
          <p:cNvCxnSpPr>
            <a:stCxn id="33" idx="2"/>
            <a:endCxn id="35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58" name="순서도: 처리 57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9" name="직선 화살표 연결선 58"/>
          <p:cNvCxnSpPr>
            <a:stCxn id="28" idx="2"/>
            <a:endCxn id="58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순서도: 처리 60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2" name="직선 화살표 연결선 61"/>
          <p:cNvCxnSpPr>
            <a:stCxn id="58" idx="2"/>
            <a:endCxn id="61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순서도: 처리 63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5" name="직선 화살표 연결선 64"/>
          <p:cNvCxnSpPr>
            <a:stCxn id="61" idx="2"/>
            <a:endCxn id="64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049889" y="5162657"/>
            <a:ext cx="1607183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 시간 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5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분전 </a:t>
            </a: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알림창</a:t>
            </a:r>
            <a:r>
              <a:rPr lang="ko-KR" altLang="en-US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노출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55" y="3120997"/>
            <a:ext cx="318590" cy="318590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10706884" y="3590221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전화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0" name="순서도: 판단 79"/>
          <p:cNvSpPr/>
          <p:nvPr/>
        </p:nvSpPr>
        <p:spPr>
          <a:xfrm>
            <a:off x="9987428" y="5438971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cxnSp>
        <p:nvCxnSpPr>
          <p:cNvPr id="81" name="직선 화살표 연결선 80"/>
          <p:cNvCxnSpPr>
            <a:stCxn id="41" idx="2"/>
            <a:endCxn id="80" idx="0"/>
          </p:cNvCxnSpPr>
          <p:nvPr/>
        </p:nvCxnSpPr>
        <p:spPr>
          <a:xfrm>
            <a:off x="10706884" y="5219716"/>
            <a:ext cx="2439" cy="219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0706884" y="6012313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85" name="순서도: 처리 84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88" name="직선 연결선 87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80" idx="2"/>
            <a:endCxn id="85" idx="3"/>
          </p:cNvCxnSpPr>
          <p:nvPr/>
        </p:nvCxnSpPr>
        <p:spPr>
          <a:xfrm rot="5400000">
            <a:off x="8970852" y="4412880"/>
            <a:ext cx="93248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304784" y="5460713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810372" y="5748537"/>
            <a:ext cx="3381628" cy="1103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결제 완료 시 결제 완료 메시지는 받지 않는지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구매정보 푸시 발송 시점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보내주신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에서는 결제 완료 시 의사 앱에 발송되는데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화면캡쳐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에서는 주문 상세 내용 확인 시 발송됨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거절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 시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159205" y="1207300"/>
            <a:ext cx="12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진료과는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제한적이므로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선택 제외</a:t>
            </a:r>
          </a:p>
        </p:txBody>
      </p:sp>
      <p:cxnSp>
        <p:nvCxnSpPr>
          <p:cNvPr id="67" name="꺾인 연결선 66"/>
          <p:cNvCxnSpPr>
            <a:stCxn id="80" idx="1"/>
            <a:endCxn id="89" idx="3"/>
          </p:cNvCxnSpPr>
          <p:nvPr/>
        </p:nvCxnSpPr>
        <p:spPr>
          <a:xfrm rot="10800000">
            <a:off x="7321196" y="5494499"/>
            <a:ext cx="2666232" cy="254039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15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2563" y="1028700"/>
            <a:ext cx="112720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화상 상담 결제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결제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사용자가 원하는 의사를 선택하여 전화 상담 결제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결제 전 사용자 필수 정보 수집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어떤 항목을 수집하는지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결제 완료 후 알림 수신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문자 상담에서는 의사 공식계정으로 결제 완료 메시지를 수신 받는다고 적혀 있는데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화상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상담에는 적혀있지 않음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4</a:t>
            </a:r>
            <a:r>
              <a:rPr lang="en-US" altLang="ko-KR" sz="1200" spc="-120" dirty="0">
                <a:latin typeface="+mn-ea"/>
              </a:rPr>
              <a:t>) </a:t>
            </a:r>
            <a:r>
              <a:rPr lang="ko-KR" altLang="en-US" sz="1200" spc="-120" dirty="0">
                <a:latin typeface="+mn-ea"/>
              </a:rPr>
              <a:t>상담 리스트 확인 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solidFill>
                  <a:srgbClr val="FF0000"/>
                </a:solidFill>
                <a:latin typeface="+mn-ea"/>
              </a:rPr>
              <a:t>                                                                              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의사 화상 상담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의사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상담 대응 방법</a:t>
            </a:r>
            <a:endParaRPr lang="en-US" altLang="ko-KR" sz="1200" spc="-12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>
                <a:latin typeface="+mn-ea"/>
              </a:rPr>
              <a:t>거절하기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거절 시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flow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는 어떻게 되는지</a:t>
            </a: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>
                <a:latin typeface="+mn-ea"/>
              </a:rPr>
              <a:t>전화하기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의사가 통화를 시도했으나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3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회 부재 시 환자가 약속을 어긴 것으로 정의하고 그 이후 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flow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는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어떻게 되는지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(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환불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환불 없이 상담 취소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                     3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번 부재 전까지는 환자가 앱에서 의료진에게 즉시 연결 가능하다고 쓰여 있는데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상담 예약 시간과 무관하게 의료진에게 전화 시도를 계속 할 수 있는 것인지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spc="-120" dirty="0">
                <a:latin typeface="+mn-ea"/>
              </a:rPr>
              <a:t>메시지 보내기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메시지 보내는 용도는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예약 시간 변경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의사가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일방적으로 화상 </a:t>
            </a:r>
            <a:r>
              <a:rPr lang="ko-KR" altLang="en-US" sz="1200" spc="-120" dirty="0">
                <a:solidFill>
                  <a:srgbClr val="FF0000"/>
                </a:solidFill>
                <a:latin typeface="+mn-ea"/>
              </a:rPr>
              <a:t>상담을 하지 않은 경우는 어떻게 되는지</a:t>
            </a:r>
            <a:r>
              <a:rPr lang="en-US" altLang="ko-KR" sz="1200" spc="-120" dirty="0">
                <a:solidFill>
                  <a:srgbClr val="FF0000"/>
                </a:solidFill>
                <a:latin typeface="+mn-ea"/>
              </a:rPr>
              <a:t>?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9007367" y="5791199"/>
            <a:ext cx="3181264" cy="10607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붉은 색 문구 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취소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환불 요청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후 평점 평가는 없는 지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있다면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4)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정책과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의사 상담 등록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요청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563" y="624846"/>
            <a:ext cx="11272076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latin typeface="+mn-ea"/>
              </a:rPr>
              <a:t>보내주신 </a:t>
            </a:r>
            <a:r>
              <a:rPr lang="en-US" altLang="ko-KR" sz="1200" b="1" spc="-120" dirty="0" smtClean="0">
                <a:latin typeface="+mn-ea"/>
              </a:rPr>
              <a:t>Flow </a:t>
            </a:r>
            <a:r>
              <a:rPr lang="ko-KR" altLang="en-US" sz="1200" b="1" spc="-120" dirty="0" smtClean="0">
                <a:latin typeface="+mn-ea"/>
              </a:rPr>
              <a:t>를 통해 확인한 내용과 문의사항 정리하였습니다</a:t>
            </a:r>
            <a:r>
              <a:rPr lang="en-US" altLang="ko-KR" sz="1200" b="1" spc="-120" dirty="0" smtClean="0">
                <a:latin typeface="+mn-ea"/>
              </a:rPr>
              <a:t>. </a:t>
            </a:r>
            <a:endParaRPr lang="en-US" altLang="ko-KR" sz="1200" b="1" spc="-12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447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_ </a:t>
            </a:r>
            <a:r>
              <a:rPr lang="ko-KR" altLang="en-US" dirty="0" smtClean="0"/>
              <a:t>화상 상담</a:t>
            </a:r>
            <a:endParaRPr lang="ko-KR" altLang="en-US" dirty="0"/>
          </a:p>
        </p:txBody>
      </p:sp>
      <p:sp>
        <p:nvSpPr>
          <p:cNvPr id="3" name="순서도: 수행의 시작/종료 2"/>
          <p:cNvSpPr/>
          <p:nvPr/>
        </p:nvSpPr>
        <p:spPr>
          <a:xfrm>
            <a:off x="1198573" y="1226191"/>
            <a:ext cx="993598" cy="37967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+mn-ea"/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  <a:latin typeface="+mn-ea"/>
              </a:rPr>
              <a:t>화상 상담 구매</a:t>
            </a:r>
            <a:endParaRPr lang="en-US" altLang="ko-KR" sz="1000" spc="-15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순서도: 처리 3"/>
          <p:cNvSpPr/>
          <p:nvPr/>
        </p:nvSpPr>
        <p:spPr>
          <a:xfrm>
            <a:off x="263432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검색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7665" y="499777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상담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6" name="순서도: 처리 5"/>
          <p:cNvSpPr/>
          <p:nvPr/>
        </p:nvSpPr>
        <p:spPr>
          <a:xfrm>
            <a:off x="999348" y="347909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" name="직선 화살표 연결선 6"/>
          <p:cNvCxnSpPr>
            <a:stCxn id="6" idx="2"/>
            <a:endCxn id="8" idx="0"/>
          </p:cNvCxnSpPr>
          <p:nvPr/>
        </p:nvCxnSpPr>
        <p:spPr>
          <a:xfrm>
            <a:off x="1655616" y="3990769"/>
            <a:ext cx="1" cy="301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판단 7"/>
          <p:cNvSpPr/>
          <p:nvPr/>
        </p:nvSpPr>
        <p:spPr>
          <a:xfrm>
            <a:off x="486389" y="4292721"/>
            <a:ext cx="2338455" cy="65947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서비스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문자 상담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전화 상담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화상 상담</a:t>
            </a:r>
            <a:r>
              <a:rPr lang="en-US" altLang="ko-KR" sz="900" spc="-120" dirty="0">
                <a:solidFill>
                  <a:schemeClr val="tx1"/>
                </a:solidFill>
              </a:rPr>
              <a:t> 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중 </a:t>
            </a:r>
            <a:r>
              <a:rPr lang="ko-KR" altLang="en-US" sz="900" spc="-120" dirty="0" err="1" smtClean="0">
                <a:solidFill>
                  <a:schemeClr val="tx1"/>
                </a:solidFill>
              </a:rPr>
              <a:t>택</a:t>
            </a:r>
            <a:r>
              <a:rPr lang="ko-KR" altLang="en-US" sz="900" spc="-120" dirty="0" smtClean="0">
                <a:solidFill>
                  <a:schemeClr val="tx1"/>
                </a:solidFill>
              </a:rPr>
              <a:t> </a:t>
            </a:r>
            <a:r>
              <a:rPr lang="en-US" altLang="ko-KR" sz="900" spc="-120" dirty="0" smtClean="0">
                <a:solidFill>
                  <a:schemeClr val="tx1"/>
                </a:solidFill>
              </a:rPr>
              <a:t>1)</a:t>
            </a:r>
          </a:p>
        </p:txBody>
      </p:sp>
      <p:sp>
        <p:nvSpPr>
          <p:cNvPr id="9" name="순서도: 처리 8"/>
          <p:cNvSpPr/>
          <p:nvPr/>
        </p:nvSpPr>
        <p:spPr>
          <a:xfrm>
            <a:off x="1778640" y="236054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의료진 리스트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9"/>
          <p:cNvCxnSpPr>
            <a:stCxn id="3" idx="2"/>
            <a:endCxn id="4" idx="0"/>
          </p:cNvCxnSpPr>
          <p:nvPr/>
        </p:nvCxnSpPr>
        <p:spPr>
          <a:xfrm rot="5400000">
            <a:off x="930195" y="1595368"/>
            <a:ext cx="754682" cy="7756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stCxn id="3" idx="2"/>
            <a:endCxn id="9" idx="0"/>
          </p:cNvCxnSpPr>
          <p:nvPr/>
        </p:nvCxnSpPr>
        <p:spPr>
          <a:xfrm rot="16200000" flipH="1">
            <a:off x="1687799" y="1613436"/>
            <a:ext cx="754682" cy="7395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4" idx="2"/>
            <a:endCxn id="6" idx="0"/>
          </p:cNvCxnSpPr>
          <p:nvPr/>
        </p:nvCxnSpPr>
        <p:spPr>
          <a:xfrm rot="16200000" flipH="1">
            <a:off x="984225" y="2807699"/>
            <a:ext cx="606866" cy="7359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꺾인 연결선 12"/>
          <p:cNvCxnSpPr>
            <a:stCxn id="9" idx="2"/>
            <a:endCxn id="6" idx="0"/>
          </p:cNvCxnSpPr>
          <p:nvPr/>
        </p:nvCxnSpPr>
        <p:spPr>
          <a:xfrm rot="5400000">
            <a:off x="1741829" y="2786011"/>
            <a:ext cx="606866" cy="7792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순서도: 처리 13"/>
          <p:cNvSpPr/>
          <p:nvPr/>
        </p:nvSpPr>
        <p:spPr>
          <a:xfrm>
            <a:off x="999348" y="5325360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상담 신청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 및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19699" y="5862835"/>
            <a:ext cx="2421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서비스 선택</a:t>
            </a:r>
            <a:r>
              <a:rPr lang="en-US" altLang="ko-KR" sz="900" spc="-12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및 서비스에 대한 설명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화상 상담 시간 예약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err="1" smtClean="0">
                <a:solidFill>
                  <a:srgbClr val="515E65"/>
                </a:solidFill>
                <a:latin typeface="+mn-ea"/>
              </a:rPr>
              <a:t>요청자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 정보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이름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성별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나이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연락 받을 전화번호</a:t>
            </a:r>
            <a:r>
              <a:rPr lang="en-US" altLang="ko-KR" sz="900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예약한 시간 이전에 연락 수신 가능 여부</a:t>
            </a:r>
            <a:endParaRPr lang="en-US" altLang="ko-KR" sz="9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ko-KR" altLang="en-US" sz="900" spc="-120" dirty="0" smtClean="0">
                <a:solidFill>
                  <a:srgbClr val="515E65"/>
                </a:solidFill>
                <a:latin typeface="+mn-ea"/>
              </a:rPr>
              <a:t>비용</a:t>
            </a:r>
            <a:endParaRPr lang="ko-KR" altLang="en-US" sz="9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16" name="순서도: 처리 15"/>
          <p:cNvSpPr/>
          <p:nvPr/>
        </p:nvSpPr>
        <p:spPr>
          <a:xfrm>
            <a:off x="4057868" y="1467589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연락 받을 전화번호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재확인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순서도: 처리 16"/>
          <p:cNvSpPr/>
          <p:nvPr/>
        </p:nvSpPr>
        <p:spPr>
          <a:xfrm>
            <a:off x="4057868" y="224602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정보 확인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금액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 및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결제 방식 선택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8" name="직선 화살표 연결선 17"/>
          <p:cNvCxnSpPr>
            <a:stCxn id="8" idx="2"/>
            <a:endCxn id="14" idx="0"/>
          </p:cNvCxnSpPr>
          <p:nvPr/>
        </p:nvCxnSpPr>
        <p:spPr>
          <a:xfrm flipH="1">
            <a:off x="1655616" y="4952195"/>
            <a:ext cx="1" cy="37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꺾인 연결선 18"/>
          <p:cNvCxnSpPr>
            <a:stCxn id="14" idx="3"/>
            <a:endCxn id="16" idx="1"/>
          </p:cNvCxnSpPr>
          <p:nvPr/>
        </p:nvCxnSpPr>
        <p:spPr>
          <a:xfrm flipV="1">
            <a:off x="2311884" y="1723429"/>
            <a:ext cx="1745984" cy="3857771"/>
          </a:xfrm>
          <a:prstGeom prst="bentConnector3">
            <a:avLst>
              <a:gd name="adj1" fmla="val 646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6" idx="2"/>
            <a:endCxn id="17" idx="0"/>
          </p:cNvCxnSpPr>
          <p:nvPr/>
        </p:nvCxnSpPr>
        <p:spPr>
          <a:xfrm>
            <a:off x="4714136" y="1979268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순서도: 처리 20"/>
          <p:cNvSpPr/>
          <p:nvPr/>
        </p:nvSpPr>
        <p:spPr>
          <a:xfrm>
            <a:off x="8203873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서비스 구매정보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푸시 수신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처리 21"/>
          <p:cNvSpPr/>
          <p:nvPr/>
        </p:nvSpPr>
        <p:spPr>
          <a:xfrm>
            <a:off x="10050616" y="1421872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메인 화면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화상상담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구매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알람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팝업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10050616" y="225440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주문 상세 내용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환자정보 확인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>
            <a:stCxn id="22" idx="2"/>
            <a:endCxn id="23" idx="0"/>
          </p:cNvCxnSpPr>
          <p:nvPr/>
        </p:nvCxnSpPr>
        <p:spPr>
          <a:xfrm>
            <a:off x="10706884" y="1933551"/>
            <a:ext cx="0" cy="32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판단 24"/>
          <p:cNvSpPr/>
          <p:nvPr/>
        </p:nvSpPr>
        <p:spPr>
          <a:xfrm>
            <a:off x="9544265" y="3376104"/>
            <a:ext cx="2325239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상담 대응방법 선택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거절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6" name="직선 화살표 연결선 25"/>
          <p:cNvCxnSpPr>
            <a:stCxn id="23" idx="2"/>
            <a:endCxn id="25" idx="0"/>
          </p:cNvCxnSpPr>
          <p:nvPr/>
        </p:nvCxnSpPr>
        <p:spPr>
          <a:xfrm>
            <a:off x="10706884" y="2766082"/>
            <a:ext cx="1" cy="61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5" idx="2"/>
            <a:endCxn id="47" idx="0"/>
          </p:cNvCxnSpPr>
          <p:nvPr/>
        </p:nvCxnSpPr>
        <p:spPr>
          <a:xfrm>
            <a:off x="10706885" y="3995236"/>
            <a:ext cx="2438" cy="617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37" idx="3"/>
            <a:endCxn id="21" idx="1"/>
          </p:cNvCxnSpPr>
          <p:nvPr/>
        </p:nvCxnSpPr>
        <p:spPr>
          <a:xfrm flipV="1">
            <a:off x="5370404" y="1677712"/>
            <a:ext cx="2833469" cy="1602581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1" idx="2"/>
            <a:endCxn id="23" idx="1"/>
          </p:cNvCxnSpPr>
          <p:nvPr/>
        </p:nvCxnSpPr>
        <p:spPr>
          <a:xfrm rot="16200000" flipH="1">
            <a:off x="9167032" y="1626659"/>
            <a:ext cx="576692" cy="1190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69071" y="2097142"/>
            <a:ext cx="129595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푸시 선택 시 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25247" y="1141094"/>
            <a:ext cx="637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앱 실행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사용자</a:t>
            </a:r>
            <a:endParaRPr lang="ko-KR" altLang="en-US" sz="12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/>
              <a:t>의사</a:t>
            </a:r>
            <a:endParaRPr lang="ko-KR" altLang="en-US" sz="1200"/>
          </a:p>
        </p:txBody>
      </p:sp>
      <p:sp>
        <p:nvSpPr>
          <p:cNvPr id="37" name="순서도: 처리 36"/>
          <p:cNvSpPr/>
          <p:nvPr/>
        </p:nvSpPr>
        <p:spPr>
          <a:xfrm>
            <a:off x="4057868" y="3024453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결제 완료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>
            <a:stCxn id="17" idx="2"/>
            <a:endCxn id="37" idx="0"/>
          </p:cNvCxnSpPr>
          <p:nvPr/>
        </p:nvCxnSpPr>
        <p:spPr>
          <a:xfrm>
            <a:off x="4714136" y="2757700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순서도: 처리 38"/>
          <p:cNvSpPr/>
          <p:nvPr/>
        </p:nvSpPr>
        <p:spPr>
          <a:xfrm>
            <a:off x="4057868" y="3802885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서비스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필수 정보 입력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직선 화살표 연결선 39"/>
          <p:cNvCxnSpPr>
            <a:stCxn id="37" idx="2"/>
            <a:endCxn id="39" idx="0"/>
          </p:cNvCxnSpPr>
          <p:nvPr/>
        </p:nvCxnSpPr>
        <p:spPr>
          <a:xfrm>
            <a:off x="4714136" y="3536132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순서도: 처리 40"/>
          <p:cNvSpPr/>
          <p:nvPr/>
        </p:nvSpPr>
        <p:spPr>
          <a:xfrm>
            <a:off x="4057868" y="4581317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주문 상세 내용 확인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직선 화살표 연결선 41"/>
          <p:cNvCxnSpPr>
            <a:stCxn id="39" idx="2"/>
            <a:endCxn id="41" idx="0"/>
          </p:cNvCxnSpPr>
          <p:nvPr/>
        </p:nvCxnSpPr>
        <p:spPr>
          <a:xfrm>
            <a:off x="4714136" y="4314564"/>
            <a:ext cx="0" cy="266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그림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70" y="3155092"/>
            <a:ext cx="318590" cy="318590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3911088" y="2891076"/>
            <a:ext cx="1610144" cy="2271581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10706884" y="3941910"/>
            <a:ext cx="74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화상 하기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47" name="순서도: 판단 46"/>
          <p:cNvSpPr/>
          <p:nvPr/>
        </p:nvSpPr>
        <p:spPr>
          <a:xfrm>
            <a:off x="9987428" y="4612493"/>
            <a:ext cx="1443790" cy="619132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연결 성공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42112" y="5272769"/>
            <a:ext cx="745832" cy="443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실패</a:t>
            </a:r>
            <a:endParaRPr lang="en-US" altLang="ko-KR" sz="1000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(1~3</a:t>
            </a: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회</a:t>
            </a:r>
            <a:r>
              <a:rPr lang="en-US" altLang="ko-KR" sz="1000" spc="-120" dirty="0" smtClean="0">
                <a:solidFill>
                  <a:srgbClr val="515E65"/>
                </a:solidFill>
                <a:latin typeface="+mn-ea"/>
              </a:rPr>
              <a:t>)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0" name="순서도: 처리 49"/>
          <p:cNvSpPr/>
          <p:nvPr/>
        </p:nvSpPr>
        <p:spPr>
          <a:xfrm>
            <a:off x="6013092" y="5895511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사용자에게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SMS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발송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(3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회까지 발송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51" name="직선 연결선 50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2" name="순서도: 처리 51"/>
          <p:cNvSpPr/>
          <p:nvPr/>
        </p:nvSpPr>
        <p:spPr>
          <a:xfrm>
            <a:off x="6008660" y="5238658"/>
            <a:ext cx="1312536" cy="5116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화상 상담 진행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3" name="꺾인 연결선 52"/>
          <p:cNvCxnSpPr>
            <a:stCxn id="47" idx="2"/>
            <a:endCxn id="50" idx="3"/>
          </p:cNvCxnSpPr>
          <p:nvPr/>
        </p:nvCxnSpPr>
        <p:spPr>
          <a:xfrm rot="5400000">
            <a:off x="8557613" y="3999641"/>
            <a:ext cx="919726" cy="3383695"/>
          </a:xfrm>
          <a:prstGeom prst="bentConnector2">
            <a:avLst/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362263" y="4666219"/>
            <a:ext cx="745832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rgbClr val="515E65"/>
                </a:solidFill>
                <a:latin typeface="+mn-ea"/>
              </a:rPr>
              <a:t>연결 성공</a:t>
            </a:r>
            <a:endParaRPr lang="ko-KR" altLang="en-US" sz="1000" spc="-120" dirty="0">
              <a:solidFill>
                <a:srgbClr val="515E65"/>
              </a:solidFill>
              <a:latin typeface="+mn-ea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176623" y="1207300"/>
            <a:ext cx="1252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진료과는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제한적이므로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진료과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선택 제외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8810372" y="5748537"/>
            <a:ext cx="3381628" cy="110344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  <a:latin typeface="+mn-ea"/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  <a:latin typeface="+mn-ea"/>
              </a:rPr>
              <a:t>확인 사항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결제 완료 시 결제 완료 메시지는 받지 않는지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구매정보 푸시 발송 시점 확인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보내주신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에서는 결제 완료 시 의사 앱에 발송되는데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화면캡쳐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에서는 주문 상세 내용 확인 시 발송됨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3)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거절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메시지 보내기 시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flow</a:t>
            </a:r>
            <a:endParaRPr lang="ko-KR" altLang="en-US" sz="1000" spc="-120" dirty="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8" name="꺾인 연결선 57"/>
          <p:cNvCxnSpPr>
            <a:stCxn id="47" idx="1"/>
            <a:endCxn id="52" idx="3"/>
          </p:cNvCxnSpPr>
          <p:nvPr/>
        </p:nvCxnSpPr>
        <p:spPr>
          <a:xfrm rot="10800000" flipV="1">
            <a:off x="7321196" y="4922058"/>
            <a:ext cx="2666232" cy="572439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85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07. </a:t>
            </a:r>
            <a:r>
              <a:rPr lang="ko-KR" altLang="en-US" dirty="0"/>
              <a:t>의사 상담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0856" y="1273644"/>
            <a:ext cx="76796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 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2000" b="1" spc="-120" dirty="0" smtClean="0">
                <a:solidFill>
                  <a:srgbClr val="515E65"/>
                </a:solidFill>
                <a:latin typeface="+mn-ea"/>
              </a:rPr>
              <a:t>문자</a:t>
            </a:r>
            <a:r>
              <a:rPr lang="en-US" altLang="ko-KR" sz="20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2000" b="1" spc="-120" dirty="0" smtClean="0">
                <a:solidFill>
                  <a:srgbClr val="515E65"/>
                </a:solidFill>
                <a:latin typeface="+mn-ea"/>
              </a:rPr>
              <a:t>전화</a:t>
            </a:r>
            <a:r>
              <a:rPr lang="en-US" altLang="ko-KR" sz="20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2000" b="1" spc="-120" dirty="0" smtClean="0">
                <a:solidFill>
                  <a:srgbClr val="515E65"/>
                </a:solidFill>
                <a:latin typeface="+mn-ea"/>
              </a:rPr>
              <a:t>화상 상담</a:t>
            </a:r>
            <a:r>
              <a:rPr lang="en-US" altLang="ko-KR" sz="20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결제 취소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환불 요청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 완료 후 평점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의사가 의사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앱에서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상담을 등록하는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 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본인 소개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err="1">
                <a:solidFill>
                  <a:srgbClr val="515E65"/>
                </a:solidFill>
                <a:latin typeface="+mn-ea"/>
              </a:rPr>
              <a:t>소속병원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>
                <a:solidFill>
                  <a:srgbClr val="515E65"/>
                </a:solidFill>
                <a:latin typeface="+mn-ea"/>
              </a:rPr>
              <a:t>전문분야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서비스 설정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상담 가능 일자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수량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비용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등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의사 처방 </a:t>
            </a: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flow</a:t>
            </a:r>
          </a:p>
          <a:p>
            <a:pPr>
              <a:lnSpc>
                <a:spcPct val="150000"/>
              </a:lnSpc>
            </a:pP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666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</a:t>
            </a:r>
            <a:r>
              <a:rPr lang="ko-KR" altLang="en-US" dirty="0" smtClean="0"/>
              <a:t>병원 예약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562" y="852856"/>
            <a:ext cx="112720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spc="-120" dirty="0" smtClean="0">
                <a:latin typeface="+mn-ea"/>
              </a:rPr>
              <a:t>Service</a:t>
            </a:r>
            <a:r>
              <a:rPr lang="ko-KR" altLang="en-US" sz="1200" b="1" spc="-120" dirty="0" smtClean="0">
                <a:latin typeface="+mn-ea"/>
              </a:rPr>
              <a:t> </a:t>
            </a:r>
            <a:r>
              <a:rPr lang="en-US" altLang="ko-KR" sz="1200" b="1" spc="-120" dirty="0" smtClean="0">
                <a:latin typeface="+mn-ea"/>
              </a:rPr>
              <a:t>Flow</a:t>
            </a:r>
            <a:r>
              <a:rPr lang="ko-KR" altLang="en-US" sz="1200" b="1" spc="-120" dirty="0" smtClean="0">
                <a:latin typeface="+mn-ea"/>
              </a:rPr>
              <a:t>는 </a:t>
            </a:r>
            <a:r>
              <a:rPr lang="en-US" altLang="ko-KR" sz="1200" b="1" spc="-120" dirty="0" smtClean="0">
                <a:latin typeface="+mn-ea"/>
              </a:rPr>
              <a:t>‘</a:t>
            </a:r>
            <a:r>
              <a:rPr lang="ko-KR" altLang="en-US" sz="1200" b="1" spc="-120" dirty="0" smtClean="0">
                <a:latin typeface="+mn-ea"/>
              </a:rPr>
              <a:t>건강 </a:t>
            </a:r>
            <a:r>
              <a:rPr lang="en-US" altLang="ko-KR" sz="1200" b="1" spc="-120" dirty="0" smtClean="0">
                <a:latin typeface="+mn-ea"/>
              </a:rPr>
              <a:t>160’</a:t>
            </a:r>
            <a:r>
              <a:rPr lang="ko-KR" altLang="en-US" sz="1200" b="1" spc="-120" dirty="0" smtClean="0">
                <a:latin typeface="+mn-ea"/>
              </a:rPr>
              <a:t>을 따른다</a:t>
            </a:r>
            <a:r>
              <a:rPr lang="en-US" altLang="ko-KR" sz="1200" b="1" spc="-120" dirty="0" smtClean="0">
                <a:latin typeface="+mn-ea"/>
              </a:rPr>
              <a:t>.</a:t>
            </a:r>
            <a:r>
              <a:rPr lang="ko-KR" altLang="en-US" sz="1200" b="1" spc="-120" dirty="0" smtClean="0">
                <a:latin typeface="+mn-ea"/>
              </a:rPr>
              <a:t> </a:t>
            </a:r>
            <a:r>
              <a:rPr lang="en-US" altLang="ko-KR" sz="1200" b="1" spc="-120" dirty="0" smtClean="0">
                <a:latin typeface="+mn-ea"/>
              </a:rPr>
              <a:t>(</a:t>
            </a:r>
            <a:r>
              <a:rPr lang="ko-KR" altLang="en-US" sz="1200" b="1" spc="-120" dirty="0" smtClean="0">
                <a:latin typeface="+mn-ea"/>
              </a:rPr>
              <a:t>구체적인 정책 확인 필요</a:t>
            </a:r>
            <a:r>
              <a:rPr lang="en-US" altLang="ko-KR" sz="1200" b="1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구현 방법 선택</a:t>
            </a:r>
            <a:endParaRPr lang="en-US" altLang="ko-KR" sz="1200" b="1" u="sng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방법 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1)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건강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160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기존 화면 이용</a:t>
            </a:r>
            <a:endParaRPr lang="en-US" altLang="ko-KR" sz="1200" b="1" u="sng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      1. </a:t>
            </a:r>
            <a:r>
              <a:rPr lang="ko-KR" altLang="en-US" sz="1200" spc="-120" dirty="0" smtClean="0">
                <a:latin typeface="+mn-ea"/>
              </a:rPr>
              <a:t>개발 공수가 적음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      2.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불필요한 요소 제거 및 필요한 기능 추가에 대한 협의가 필요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err="1" smtClean="0">
                <a:latin typeface="+mn-ea"/>
              </a:rPr>
              <a:t>힘들것으로</a:t>
            </a:r>
            <a:r>
              <a:rPr lang="ko-KR" altLang="en-US" sz="1200" spc="-120" dirty="0" smtClean="0">
                <a:latin typeface="+mn-ea"/>
              </a:rPr>
              <a:t> 예상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3. </a:t>
            </a:r>
            <a:r>
              <a:rPr lang="ko-KR" altLang="en-US" sz="1200" spc="-120" dirty="0" smtClean="0">
                <a:latin typeface="+mn-ea"/>
              </a:rPr>
              <a:t>협의가 안될 시 문제되는 사항 예측하기 어려움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4. </a:t>
            </a:r>
            <a:r>
              <a:rPr lang="ko-KR" altLang="en-US" sz="1200" spc="-120" dirty="0" smtClean="0">
                <a:latin typeface="+mn-ea"/>
              </a:rPr>
              <a:t>결과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를 </a:t>
            </a:r>
            <a:r>
              <a:rPr lang="en-US" altLang="ko-KR" sz="1200" spc="-120" dirty="0" smtClean="0">
                <a:latin typeface="+mn-ea"/>
              </a:rPr>
              <a:t>SKT</a:t>
            </a:r>
            <a:r>
              <a:rPr lang="ko-KR" altLang="en-US" sz="1200" spc="-120" dirty="0" smtClean="0">
                <a:latin typeface="+mn-ea"/>
              </a:rPr>
              <a:t>에서 개발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               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방법 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2) 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별도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 화면 구성</a:t>
            </a:r>
            <a:r>
              <a:rPr lang="en-US" altLang="ko-KR" sz="1200" b="1" u="sng" spc="-12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200" b="1" u="sng" spc="-120" dirty="0" smtClean="0">
                <a:solidFill>
                  <a:srgbClr val="FF0000"/>
                </a:solidFill>
                <a:latin typeface="+mn-ea"/>
              </a:rPr>
              <a:t>개발</a:t>
            </a:r>
            <a:endParaRPr lang="en-US" altLang="ko-KR" sz="1200" b="1" u="sng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1.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에서 화면구성에 따른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를 제공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2. </a:t>
            </a:r>
            <a:r>
              <a:rPr lang="ko-KR" altLang="en-US" sz="1200" spc="-120" dirty="0" smtClean="0">
                <a:latin typeface="+mn-ea"/>
              </a:rPr>
              <a:t>양측 다 개발해야되는 범위가 많음</a:t>
            </a:r>
            <a:r>
              <a:rPr lang="en-US" altLang="ko-KR" sz="1200" spc="-120" dirty="0" smtClean="0">
                <a:latin typeface="+mn-ea"/>
              </a:rPr>
              <a:t>. </a:t>
            </a:r>
            <a:r>
              <a:rPr lang="ko-KR" altLang="en-US" sz="1200" spc="-120" dirty="0" smtClean="0">
                <a:latin typeface="+mn-ea"/>
              </a:rPr>
              <a:t>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은 다수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개발</a:t>
            </a:r>
            <a:r>
              <a:rPr lang="en-US" altLang="ko-KR" sz="1200" spc="-120" dirty="0" smtClean="0">
                <a:latin typeface="+mn-ea"/>
              </a:rPr>
              <a:t>, SKT</a:t>
            </a:r>
            <a:r>
              <a:rPr lang="ko-KR" altLang="en-US" sz="1200" spc="-120" dirty="0" smtClean="0">
                <a:latin typeface="+mn-ea"/>
              </a:rPr>
              <a:t>는 상담 서비스에 대한 </a:t>
            </a:r>
            <a:r>
              <a:rPr lang="en-US" altLang="ko-KR" sz="1200" spc="-120" dirty="0" smtClean="0">
                <a:latin typeface="+mn-ea"/>
              </a:rPr>
              <a:t>API</a:t>
            </a:r>
            <a:r>
              <a:rPr lang="ko-KR" altLang="en-US" sz="1200" spc="-120" dirty="0" smtClean="0">
                <a:latin typeface="+mn-ea"/>
              </a:rPr>
              <a:t>연결 및 화면 구현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    (</a:t>
            </a:r>
            <a:r>
              <a:rPr lang="ko-KR" altLang="en-US" sz="1200" spc="-120" dirty="0" smtClean="0">
                <a:latin typeface="+mn-ea"/>
              </a:rPr>
              <a:t>기존 건강</a:t>
            </a:r>
            <a:r>
              <a:rPr lang="en-US" altLang="ko-KR" sz="1200" spc="-120" dirty="0" smtClean="0">
                <a:latin typeface="+mn-ea"/>
              </a:rPr>
              <a:t>160</a:t>
            </a:r>
            <a:r>
              <a:rPr lang="ko-KR" altLang="en-US" sz="1200" spc="-120" dirty="0" smtClean="0">
                <a:latin typeface="+mn-ea"/>
              </a:rPr>
              <a:t>의 </a:t>
            </a:r>
            <a:r>
              <a:rPr lang="ko-KR" altLang="en-US" sz="1200" spc="-120" dirty="0" err="1" smtClean="0">
                <a:latin typeface="+mn-ea"/>
              </a:rPr>
              <a:t>상담화면과</a:t>
            </a:r>
            <a:r>
              <a:rPr lang="ko-KR" altLang="en-US" sz="1200" spc="-120" dirty="0" smtClean="0">
                <a:latin typeface="+mn-ea"/>
              </a:rPr>
              <a:t> 유사한 개발을 해야함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          3. </a:t>
            </a:r>
            <a:r>
              <a:rPr lang="ko-KR" altLang="en-US" sz="1200" spc="-120" dirty="0" smtClean="0">
                <a:latin typeface="+mn-ea"/>
              </a:rPr>
              <a:t>개발 공수는 많으나 문제되는 사항에 대해서 예측 및 예방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**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해당 구현 방법 논의는 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의사 상담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＇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뿐만 아니라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, ‘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병원 예약 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/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결제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’ </a:t>
            </a:r>
            <a:r>
              <a:rPr lang="ko-KR" altLang="en-US" sz="1200" b="1" spc="-120" dirty="0" smtClean="0">
                <a:solidFill>
                  <a:srgbClr val="FF0000"/>
                </a:solidFill>
                <a:latin typeface="+mn-ea"/>
              </a:rPr>
              <a:t>에도 동일한 내용으로 논의가 필요하다</a:t>
            </a:r>
            <a:r>
              <a:rPr lang="en-US" altLang="ko-KR" sz="1200" b="1" spc="-120" dirty="0" smtClean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200" b="1" spc="-12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413966" y="6217920"/>
            <a:ext cx="2778034" cy="6400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 서비스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구현 방법 논의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필요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의사 상담 서비스에 기재한 내용과 동일함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06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병원 예약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2069" y="1273644"/>
            <a:ext cx="549917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3000" b="1" spc="-120" dirty="0" smtClean="0">
                <a:solidFill>
                  <a:srgbClr val="515E65"/>
                </a:solidFill>
                <a:latin typeface="+mn-ea"/>
              </a:rPr>
              <a:t>160 </a:t>
            </a:r>
            <a:r>
              <a:rPr lang="ko-KR" altLang="en-US" sz="3000" b="1" spc="-120" dirty="0" smtClean="0">
                <a:solidFill>
                  <a:srgbClr val="515E65"/>
                </a:solidFill>
                <a:latin typeface="+mn-ea"/>
              </a:rPr>
              <a:t>프로세스 확인</a:t>
            </a:r>
            <a:endParaRPr lang="en-US" altLang="ko-KR" sz="30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예약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 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예약 취소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병원 평점 주기 </a:t>
            </a:r>
            <a:r>
              <a:rPr lang="en-US" altLang="ko-KR" sz="1400" b="1" spc="-120" dirty="0">
                <a:solidFill>
                  <a:srgbClr val="515E65"/>
                </a:solidFill>
                <a:latin typeface="+mn-ea"/>
              </a:rPr>
              <a:t>flow</a:t>
            </a:r>
            <a:r>
              <a:rPr lang="ko-KR" altLang="en-US" sz="1400" b="1" spc="-12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400" b="1" spc="-120" dirty="0" smtClean="0">
              <a:solidFill>
                <a:srgbClr val="515E65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spc="-120" dirty="0" smtClean="0">
                <a:solidFill>
                  <a:srgbClr val="515E65"/>
                </a:solidFill>
                <a:latin typeface="+mn-ea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3709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커뮤니티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2564" y="536923"/>
            <a:ext cx="795670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커뮤니티 관리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spc="-120" dirty="0" smtClean="0">
                <a:latin typeface="+mn-ea"/>
              </a:rPr>
              <a:t>전체 사용자 대상의 커뮤니티 </a:t>
            </a:r>
            <a:r>
              <a:rPr lang="en-US" altLang="ko-KR" sz="1200" spc="-120" dirty="0" smtClean="0">
                <a:latin typeface="+mn-ea"/>
              </a:rPr>
              <a:t>1</a:t>
            </a:r>
            <a:r>
              <a:rPr lang="ko-KR" altLang="en-US" sz="1200" spc="-120" dirty="0" smtClean="0">
                <a:latin typeface="+mn-ea"/>
              </a:rPr>
              <a:t>개 운영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오픈형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err="1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게시글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 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회원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사용자 앱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과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관리자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관리자 웹</a:t>
            </a:r>
            <a:r>
              <a:rPr lang="en-US" altLang="ko-KR" sz="1200" spc="-120" dirty="0" smtClean="0">
                <a:latin typeface="+mn-ea"/>
              </a:rPr>
              <a:t>)</a:t>
            </a:r>
            <a:r>
              <a:rPr lang="ko-KR" altLang="en-US" sz="1200" spc="-120" dirty="0" smtClean="0">
                <a:latin typeface="+mn-ea"/>
              </a:rPr>
              <a:t> 글쓰기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err="1">
                <a:latin typeface="+mn-ea"/>
              </a:rPr>
              <a:t>게시글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 smtClean="0">
                <a:latin typeface="+mn-ea"/>
              </a:rPr>
              <a:t>1,000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9</a:t>
            </a:r>
            <a:r>
              <a:rPr lang="ko-KR" altLang="en-US" sz="1200" spc="-120" dirty="0" smtClean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글 수정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수정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글 삭제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en-US" altLang="ko-KR" sz="1200" spc="-120" dirty="0" smtClean="0">
                <a:latin typeface="+mn-ea"/>
              </a:rPr>
              <a:t>or </a:t>
            </a:r>
            <a:r>
              <a:rPr lang="ko-KR" altLang="en-US" sz="1200" spc="-120" dirty="0" smtClean="0">
                <a:latin typeface="+mn-ea"/>
              </a:rPr>
              <a:t>관리자이면서 타인이 작성한 </a:t>
            </a:r>
            <a:r>
              <a:rPr lang="ko-KR" altLang="en-US" sz="1200" spc="-120" dirty="0" err="1" smtClean="0">
                <a:latin typeface="+mn-ea"/>
              </a:rPr>
              <a:t>게시글의</a:t>
            </a:r>
            <a:r>
              <a:rPr lang="ko-KR" altLang="en-US" sz="1200" spc="-120" dirty="0" smtClean="0">
                <a:latin typeface="+mn-ea"/>
              </a:rPr>
              <a:t> 경우 삭제 가능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삭제 </a:t>
            </a:r>
            <a:r>
              <a:rPr lang="ko-KR" altLang="en-US" sz="1200" spc="-120" dirty="0">
                <a:latin typeface="+mn-ea"/>
              </a:rPr>
              <a:t>시 댓글도 함께 </a:t>
            </a:r>
            <a:r>
              <a:rPr lang="ko-KR" altLang="en-US" sz="1200" spc="-120" dirty="0" smtClean="0">
                <a:latin typeface="+mn-ea"/>
              </a:rPr>
              <a:t>삭제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댓글 등록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회원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사용자 앱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과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>
                <a:latin typeface="+mn-ea"/>
              </a:rPr>
              <a:t>관리자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관리자 웹</a:t>
            </a:r>
            <a:r>
              <a:rPr lang="en-US" altLang="ko-KR" sz="1200" spc="-120" dirty="0">
                <a:latin typeface="+mn-ea"/>
              </a:rPr>
              <a:t>)</a:t>
            </a:r>
            <a:r>
              <a:rPr lang="ko-KR" altLang="en-US" sz="1200" spc="-120" dirty="0">
                <a:latin typeface="+mn-ea"/>
              </a:rPr>
              <a:t> </a:t>
            </a:r>
            <a:r>
              <a:rPr lang="ko-KR" altLang="en-US" sz="1200" spc="-120" dirty="0" err="1" smtClean="0">
                <a:latin typeface="+mn-ea"/>
              </a:rPr>
              <a:t>댓글쓰기</a:t>
            </a:r>
            <a:r>
              <a:rPr lang="ko-KR" altLang="en-US" sz="1200" spc="-120" dirty="0" smtClean="0">
                <a:latin typeface="+mn-ea"/>
              </a:rPr>
              <a:t> 가능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>
                <a:latin typeface="+mn-ea"/>
              </a:rPr>
              <a:t>댓글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 </a:t>
            </a:r>
            <a:r>
              <a:rPr lang="ko-KR" altLang="en-US" sz="1200" spc="-120" dirty="0" smtClean="0">
                <a:latin typeface="+mn-ea"/>
              </a:rPr>
              <a:t>입력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최대 </a:t>
            </a:r>
            <a:r>
              <a:rPr lang="en-US" altLang="ko-KR" sz="1200" spc="-120" dirty="0">
                <a:latin typeface="+mn-ea"/>
              </a:rPr>
              <a:t>5</a:t>
            </a:r>
            <a:r>
              <a:rPr lang="en-US" altLang="ko-KR" sz="1200" spc="-120" dirty="0" smtClean="0">
                <a:latin typeface="+mn-ea"/>
              </a:rPr>
              <a:t>00</a:t>
            </a:r>
            <a:r>
              <a:rPr lang="ko-KR" altLang="en-US" sz="1200" spc="-120" dirty="0" smtClean="0">
                <a:latin typeface="+mn-ea"/>
              </a:rPr>
              <a:t>자</a:t>
            </a:r>
            <a:r>
              <a:rPr lang="en-US" altLang="ko-KR" sz="1200" spc="-120" dirty="0" smtClean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사진 첨부</a:t>
            </a:r>
            <a:r>
              <a:rPr lang="en-US" altLang="ko-KR" sz="1200" spc="-120" dirty="0">
                <a:latin typeface="+mn-ea"/>
              </a:rPr>
              <a:t>(</a:t>
            </a:r>
            <a:r>
              <a:rPr lang="ko-KR" altLang="en-US" sz="1200" spc="-120" dirty="0">
                <a:latin typeface="+mn-ea"/>
              </a:rPr>
              <a:t>이미지 최대 </a:t>
            </a:r>
            <a:r>
              <a:rPr lang="en-US" altLang="ko-KR" sz="1200" spc="-120" dirty="0">
                <a:latin typeface="+mn-ea"/>
              </a:rPr>
              <a:t>3</a:t>
            </a:r>
            <a:r>
              <a:rPr lang="ko-KR" altLang="en-US" sz="1200" spc="-120" dirty="0">
                <a:latin typeface="+mn-ea"/>
              </a:rPr>
              <a:t>장</a:t>
            </a:r>
            <a:r>
              <a:rPr lang="en-US" altLang="ko-KR" sz="1200" spc="-120" dirty="0">
                <a:latin typeface="+mn-ea"/>
              </a:rPr>
              <a:t>), </a:t>
            </a:r>
            <a:r>
              <a:rPr lang="ko-KR" altLang="en-US" sz="1200" spc="-120" dirty="0">
                <a:latin typeface="+mn-ea"/>
              </a:rPr>
              <a:t>링크 등록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수정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댓</a:t>
            </a:r>
            <a:r>
              <a:rPr lang="ko-KR" altLang="en-US" sz="1200" spc="-120" dirty="0" smtClean="0">
                <a:latin typeface="+mn-ea"/>
              </a:rPr>
              <a:t>글의 </a:t>
            </a:r>
            <a:r>
              <a:rPr lang="ko-KR" altLang="en-US" sz="1200" spc="-120" dirty="0">
                <a:latin typeface="+mn-ea"/>
              </a:rPr>
              <a:t>경우 수정 가능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FontTx/>
              <a:buAutoNum type="arabicParenR"/>
            </a:pPr>
            <a:r>
              <a:rPr lang="ko-KR" altLang="en-US" sz="1200" spc="-120" dirty="0" smtClean="0">
                <a:latin typeface="+mn-ea"/>
              </a:rPr>
              <a:t>댓글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en-US" altLang="ko-KR" sz="1200" spc="-120" dirty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본인이 작성한 </a:t>
            </a:r>
            <a:r>
              <a:rPr lang="ko-KR" altLang="en-US" sz="1200" spc="-120" dirty="0" smtClean="0">
                <a:latin typeface="+mn-ea"/>
              </a:rPr>
              <a:t>댓글</a:t>
            </a:r>
            <a:r>
              <a:rPr lang="en-US" altLang="ko-KR" sz="1200" spc="-120" dirty="0" smtClean="0">
                <a:latin typeface="+mn-ea"/>
              </a:rPr>
              <a:t> </a:t>
            </a:r>
            <a:r>
              <a:rPr lang="en-US" altLang="ko-KR" sz="1200" spc="-120" dirty="0">
                <a:latin typeface="+mn-ea"/>
              </a:rPr>
              <a:t>or </a:t>
            </a:r>
            <a:r>
              <a:rPr lang="ko-KR" altLang="en-US" sz="1200" spc="-120" dirty="0">
                <a:latin typeface="+mn-ea"/>
              </a:rPr>
              <a:t>관리자이면서 타인이 작성한 </a:t>
            </a:r>
            <a:r>
              <a:rPr lang="ko-KR" altLang="en-US" sz="1200" spc="-120" dirty="0" smtClean="0">
                <a:latin typeface="+mn-ea"/>
              </a:rPr>
              <a:t>댓글의 </a:t>
            </a:r>
            <a:r>
              <a:rPr lang="ko-KR" altLang="en-US" sz="1200" spc="-120" dirty="0">
                <a:latin typeface="+mn-ea"/>
              </a:rPr>
              <a:t>경우 삭제 가능 </a:t>
            </a:r>
            <a:endParaRPr lang="en-US" altLang="ko-KR" sz="1200" spc="-120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좋아요</a:t>
            </a:r>
            <a:r>
              <a:rPr lang="en-US" altLang="ko-KR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공유하기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좋아요 기능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공유 기능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공유 대상이 비회원일 경우 회원가입 후 글 조회 가능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알림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커뮤니티에 새 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Off/ 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본인이 작성한 </a:t>
            </a:r>
            <a:r>
              <a:rPr lang="ko-KR" altLang="en-US" sz="1200" spc="-120" dirty="0" err="1" smtClean="0">
                <a:latin typeface="+mn-ea"/>
              </a:rPr>
              <a:t>게시글</a:t>
            </a:r>
            <a:r>
              <a:rPr lang="en-US" altLang="ko-KR" sz="1200" spc="-120" dirty="0" smtClean="0">
                <a:latin typeface="+mn-ea"/>
              </a:rPr>
              <a:t>/</a:t>
            </a:r>
            <a:r>
              <a:rPr lang="ko-KR" altLang="en-US" sz="1200" spc="-120" dirty="0" smtClean="0">
                <a:latin typeface="+mn-ea"/>
              </a:rPr>
              <a:t>댓글에 댓글 등록 시 푸시 수신 </a:t>
            </a:r>
            <a:r>
              <a:rPr lang="en-US" altLang="ko-KR" sz="1200" spc="-120" dirty="0" smtClean="0">
                <a:latin typeface="+mn-ea"/>
              </a:rPr>
              <a:t>(</a:t>
            </a:r>
            <a:r>
              <a:rPr lang="ko-KR" altLang="en-US" sz="1200" spc="-120" dirty="0" smtClean="0">
                <a:latin typeface="+mn-ea"/>
              </a:rPr>
              <a:t>기본 </a:t>
            </a:r>
            <a:r>
              <a:rPr lang="en-US" altLang="ko-KR" sz="1200" spc="-120" dirty="0" smtClean="0">
                <a:latin typeface="+mn-ea"/>
              </a:rPr>
              <a:t>On /</a:t>
            </a:r>
            <a:r>
              <a:rPr lang="ko-KR" altLang="en-US" sz="1200" spc="-120" dirty="0" smtClean="0">
                <a:latin typeface="+mn-ea"/>
              </a:rPr>
              <a:t>설정에서 변경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89074" y="5347063"/>
            <a:ext cx="4902925" cy="15109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커뮤니티는 개발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후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지속적인 관리</a:t>
            </a:r>
            <a:r>
              <a:rPr lang="ko-KR" altLang="en-US" sz="1000" spc="-120" dirty="0">
                <a:solidFill>
                  <a:schemeClr val="tx1"/>
                </a:solidFill>
              </a:rPr>
              <a:t>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운영이 필요하여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관련 관리 기능 개발 및 운영 정책까지 함께 고려되어야 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. 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개발 </a:t>
            </a:r>
            <a:r>
              <a:rPr lang="en-US" altLang="ko-KR" sz="1000" spc="-120" dirty="0">
                <a:solidFill>
                  <a:schemeClr val="tx1"/>
                </a:solidFill>
              </a:rPr>
              <a:t>: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푸시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화면 랜딩에 대한 규약 협의 필요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(w/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160)  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운영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댓글 관리 등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   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의견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콘텐츠와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커뮤니티를 함께 제공하기 보다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콘텐츠에 댓글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좋아요 기능을 추가하여 콘텐츠 기능을 강화하는 것이 운영 면에서 효율적일 수 있음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.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91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09. </a:t>
            </a:r>
            <a:r>
              <a:rPr lang="ko-KR" altLang="en-US" dirty="0"/>
              <a:t>커뮤니티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</a:t>
            </a:r>
            <a:endParaRPr lang="ko-KR" altLang="en-US" sz="1200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타사용자</a:t>
            </a:r>
            <a:endParaRPr lang="ko-KR" altLang="en-US" sz="1200" dirty="0"/>
          </a:p>
        </p:txBody>
      </p:sp>
      <p:cxnSp>
        <p:nvCxnSpPr>
          <p:cNvPr id="5" name="직선 연결선 4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순서도: 수행의 시작/종료 5"/>
          <p:cNvSpPr/>
          <p:nvPr/>
        </p:nvSpPr>
        <p:spPr>
          <a:xfrm>
            <a:off x="453515" y="23648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" name="직선 화살표 연결선 6"/>
          <p:cNvCxnSpPr>
            <a:stCxn id="6" idx="3"/>
            <a:endCxn id="8" idx="1"/>
          </p:cNvCxnSpPr>
          <p:nvPr/>
        </p:nvCxnSpPr>
        <p:spPr>
          <a:xfrm>
            <a:off x="1546473" y="2617521"/>
            <a:ext cx="633340" cy="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217981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8" idx="3"/>
            <a:endCxn id="10" idx="1"/>
          </p:cNvCxnSpPr>
          <p:nvPr/>
        </p:nvCxnSpPr>
        <p:spPr>
          <a:xfrm>
            <a:off x="3623603" y="2621709"/>
            <a:ext cx="800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처리 9"/>
          <p:cNvSpPr/>
          <p:nvPr/>
        </p:nvSpPr>
        <p:spPr>
          <a:xfrm>
            <a:off x="4424143" y="2281186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54117" y="2516748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83098" y="3096509"/>
            <a:ext cx="20589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err="1" smtClean="0"/>
              <a:t>게시글</a:t>
            </a:r>
            <a:r>
              <a:rPr lang="ko-KR" altLang="en-US" sz="900" b="1" spc="-120" dirty="0" smtClean="0"/>
              <a:t>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택스트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1,000</a:t>
            </a:r>
            <a:r>
              <a:rPr lang="ko-KR" altLang="en-US" sz="900" spc="-120" dirty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>
                <a:solidFill>
                  <a:srgbClr val="515E65"/>
                </a:solidFill>
              </a:rPr>
              <a:t>9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8578160" y="177017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리스트에서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  <a:endCxn id="22" idx="0"/>
          </p:cNvCxnSpPr>
          <p:nvPr/>
        </p:nvCxnSpPr>
        <p:spPr>
          <a:xfrm>
            <a:off x="9300055" y="2451222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순서도: 처리 21"/>
          <p:cNvSpPr/>
          <p:nvPr/>
        </p:nvSpPr>
        <p:spPr>
          <a:xfrm>
            <a:off x="8578160" y="280161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2" idx="2"/>
            <a:endCxn id="24" idx="0"/>
          </p:cNvCxnSpPr>
          <p:nvPr/>
        </p:nvCxnSpPr>
        <p:spPr>
          <a:xfrm>
            <a:off x="9300055" y="3482663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순서도: 처리 23"/>
          <p:cNvSpPr/>
          <p:nvPr/>
        </p:nvSpPr>
        <p:spPr>
          <a:xfrm>
            <a:off x="8578160" y="3833059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24" idx="2"/>
            <a:endCxn id="26" idx="0"/>
          </p:cNvCxnSpPr>
          <p:nvPr/>
        </p:nvCxnSpPr>
        <p:spPr>
          <a:xfrm>
            <a:off x="9300055" y="4514104"/>
            <a:ext cx="0" cy="35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순서도: 처리 25"/>
          <p:cNvSpPr/>
          <p:nvPr/>
        </p:nvSpPr>
        <p:spPr>
          <a:xfrm>
            <a:off x="8578160" y="486450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댓글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104492" y="4899214"/>
            <a:ext cx="217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댓글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500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자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최대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3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장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링크 등록 가능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cxnSp>
        <p:nvCxnSpPr>
          <p:cNvPr id="52" name="꺾인 연결선 51"/>
          <p:cNvCxnSpPr>
            <a:stCxn id="10" idx="3"/>
            <a:endCxn id="20" idx="1"/>
          </p:cNvCxnSpPr>
          <p:nvPr/>
        </p:nvCxnSpPr>
        <p:spPr>
          <a:xfrm flipV="1">
            <a:off x="5867933" y="2110700"/>
            <a:ext cx="2710227" cy="511009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순서도: 처리 57"/>
          <p:cNvSpPr/>
          <p:nvPr/>
        </p:nvSpPr>
        <p:spPr>
          <a:xfrm>
            <a:off x="5287401" y="4863476"/>
            <a:ext cx="1588169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내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댓글 등록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알림 수신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앱 푸시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9" name="꺾인 연결선 58"/>
          <p:cNvCxnSpPr>
            <a:stCxn id="26" idx="1"/>
            <a:endCxn id="58" idx="3"/>
          </p:cNvCxnSpPr>
          <p:nvPr/>
        </p:nvCxnSpPr>
        <p:spPr>
          <a:xfrm rot="10800000">
            <a:off x="6875570" y="5203999"/>
            <a:ext cx="1702590" cy="1024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386354" y="6287589"/>
            <a:ext cx="3805647" cy="5704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푸시 선택 시 앱 실행되고 해당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게시글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및 댓글 위치로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이동 가능 여부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48188" y="1924743"/>
            <a:ext cx="1305409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</a:t>
            </a: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커뮤니티 리스트에 노출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알림 설정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On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시 푸시 수신 </a:t>
            </a:r>
          </a:p>
        </p:txBody>
      </p:sp>
    </p:spTree>
    <p:extLst>
      <p:ext uri="{BB962C8B-B14F-4D97-AF65-F5344CB8AC3E}">
        <p14:creationId xmlns:p14="http://schemas.microsoft.com/office/powerpoint/2010/main" val="2327159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032" y="958364"/>
            <a:ext cx="112720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정의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성격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당뇨 및 건강관리에 도움이 되는 정보 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생산자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관리자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형식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 only, </a:t>
            </a:r>
            <a:r>
              <a:rPr lang="ko-KR" altLang="en-US" sz="1200" spc="-120" dirty="0">
                <a:latin typeface="+mn-ea"/>
              </a:rPr>
              <a:t>이미지</a:t>
            </a:r>
            <a:r>
              <a:rPr lang="en-US" altLang="ko-KR" sz="1200" spc="-120" dirty="0">
                <a:latin typeface="+mn-ea"/>
              </a:rPr>
              <a:t>+</a:t>
            </a:r>
            <a:r>
              <a:rPr lang="ko-KR" altLang="en-US" sz="1200" spc="-120" dirty="0">
                <a:latin typeface="+mn-ea"/>
              </a:rPr>
              <a:t>텍스트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텍스트 </a:t>
            </a:r>
            <a:r>
              <a:rPr lang="en-US" altLang="ko-KR" sz="1200" spc="-120" dirty="0">
                <a:latin typeface="+mn-ea"/>
              </a:rPr>
              <a:t>only </a:t>
            </a:r>
            <a:r>
              <a:rPr lang="en-US" altLang="ko-KR" sz="1200" spc="-120" dirty="0" smtClean="0">
                <a:latin typeface="+mn-ea"/>
              </a:rPr>
              <a:t> (</a:t>
            </a:r>
            <a:r>
              <a:rPr lang="ko-KR" altLang="en-US" sz="1200" spc="-120" dirty="0" smtClean="0">
                <a:latin typeface="+mn-ea"/>
              </a:rPr>
              <a:t>에디터 적용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이미지 최대 </a:t>
            </a:r>
            <a:r>
              <a:rPr lang="en-US" altLang="ko-KR" sz="1200" spc="-120" dirty="0" smtClean="0">
                <a:latin typeface="+mn-ea"/>
              </a:rPr>
              <a:t>10</a:t>
            </a:r>
            <a:r>
              <a:rPr lang="ko-KR" altLang="en-US" sz="1200" spc="-120" dirty="0" smtClean="0">
                <a:latin typeface="+mn-ea"/>
              </a:rPr>
              <a:t>장 업로드 가능</a:t>
            </a:r>
            <a:r>
              <a:rPr lang="en-US" altLang="ko-KR" sz="1200" spc="-120" dirty="0" smtClean="0">
                <a:latin typeface="+mn-ea"/>
              </a:rPr>
              <a:t>)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업데이트 주기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운영 정책에 따름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노출 기간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업로드 일로부터 최대 </a:t>
            </a:r>
            <a:r>
              <a:rPr lang="en-US" altLang="ko-KR" sz="1200" spc="-120" dirty="0" smtClean="0">
                <a:latin typeface="+mn-ea"/>
              </a:rPr>
              <a:t>30</a:t>
            </a:r>
            <a:r>
              <a:rPr lang="ko-KR" altLang="en-US" sz="1200" spc="-120" dirty="0" smtClean="0">
                <a:latin typeface="+mn-ea"/>
              </a:rPr>
              <a:t>일까지 노출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노출 기간 이후에도 서버에는 보관됨</a:t>
            </a:r>
            <a:endParaRPr lang="en-US" altLang="ko-KR" sz="1200" spc="-120" dirty="0" smtClean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endParaRPr lang="en-US" altLang="ko-KR" sz="1200" b="1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콘텐츠 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등록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수정</a:t>
            </a:r>
            <a:r>
              <a:rPr lang="en-US" altLang="ko-KR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/</a:t>
            </a:r>
            <a:r>
              <a:rPr lang="ko-KR" altLang="en-US" sz="1200" b="1" spc="-12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삭제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>
                <a:latin typeface="+mn-ea"/>
              </a:rPr>
              <a:t>관리자 웹에서 콘텐츠 등록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수정</a:t>
            </a:r>
            <a:r>
              <a:rPr lang="en-US" altLang="ko-KR" sz="1200" spc="-120" dirty="0">
                <a:latin typeface="+mn-ea"/>
              </a:rPr>
              <a:t>, </a:t>
            </a:r>
            <a:r>
              <a:rPr lang="ko-KR" altLang="en-US" sz="1200" spc="-120" dirty="0">
                <a:latin typeface="+mn-ea"/>
              </a:rPr>
              <a:t>삭제 </a:t>
            </a:r>
            <a:r>
              <a:rPr lang="ko-KR" altLang="en-US" sz="1200" spc="-120" dirty="0" smtClean="0">
                <a:latin typeface="+mn-ea"/>
              </a:rPr>
              <a:t>가능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통계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latin typeface="+mn-ea"/>
              </a:rPr>
              <a:t>콘텐츠 조회수 관리</a:t>
            </a:r>
            <a:endParaRPr lang="en-US" altLang="ko-KR" sz="1200" spc="-120" dirty="0" smtClean="0"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692640" y="6261462"/>
            <a:ext cx="2499360" cy="5965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콘텐츠 운영 주체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3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서비스 채널</a:t>
            </a:r>
            <a:endParaRPr lang="ko-KR" alt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05" y="1065389"/>
            <a:ext cx="297260" cy="2972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026817" y="1038587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사용</a:t>
            </a:r>
            <a:r>
              <a:rPr lang="ko-KR" altLang="en-US" sz="1400" b="1" spc="-120" dirty="0">
                <a:latin typeface="+mn-ea"/>
              </a:rPr>
              <a:t>자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7136498" y="1064967"/>
            <a:ext cx="1840464" cy="307777"/>
            <a:chOff x="5691330" y="4242827"/>
            <a:chExt cx="1840464" cy="307777"/>
          </a:xfrm>
        </p:grpSpPr>
        <p:sp>
          <p:nvSpPr>
            <p:cNvPr id="20" name="직사각형 19"/>
            <p:cNvSpPr/>
            <p:nvPr/>
          </p:nvSpPr>
          <p:spPr>
            <a:xfrm>
              <a:off x="5964211" y="4242827"/>
              <a:ext cx="156758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fontAlgn="auto">
                <a:spcBef>
                  <a:spcPct val="20000"/>
                </a:spcBef>
                <a:spcAft>
                  <a:spcPts val="0"/>
                </a:spcAft>
                <a:defRPr/>
              </a:pPr>
              <a:r>
                <a:rPr lang="ko-KR" altLang="en-US" sz="1400" b="1" spc="-120" dirty="0" smtClean="0">
                  <a:latin typeface="+mn-ea"/>
                </a:rPr>
                <a:t>관리자</a:t>
              </a:r>
              <a:r>
                <a:rPr lang="en-US" altLang="ko-KR" sz="1400" b="1" spc="-120" dirty="0">
                  <a:latin typeface="+mn-ea"/>
                </a:rPr>
                <a:t> </a:t>
              </a:r>
              <a:r>
                <a:rPr lang="en-US" altLang="ko-KR" sz="1400" b="1" spc="-120" dirty="0" smtClean="0">
                  <a:latin typeface="+mn-ea"/>
                </a:rPr>
                <a:t>/ </a:t>
              </a:r>
              <a:r>
                <a:rPr lang="ko-KR" altLang="en-US" sz="1200" spc="-120" dirty="0" smtClean="0">
                  <a:latin typeface="+mn-ea"/>
                </a:rPr>
                <a:t>관리자 웹</a:t>
              </a:r>
              <a:endParaRPr lang="en-US" altLang="ko-KR" sz="1200" spc="-120" dirty="0" smtClean="0">
                <a:latin typeface="+mn-ea"/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1330" y="4268986"/>
              <a:ext cx="264306" cy="264306"/>
            </a:xfrm>
            <a:prstGeom prst="rect">
              <a:avLst/>
            </a:prstGeom>
          </p:spPr>
        </p:pic>
      </p:grpSp>
      <p:cxnSp>
        <p:nvCxnSpPr>
          <p:cNvPr id="22" name="직선 연결선 21"/>
          <p:cNvCxnSpPr/>
          <p:nvPr/>
        </p:nvCxnSpPr>
        <p:spPr>
          <a:xfrm>
            <a:off x="788360" y="1418847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 설명선 22"/>
          <p:cNvSpPr/>
          <p:nvPr/>
        </p:nvSpPr>
        <p:spPr>
          <a:xfrm>
            <a:off x="820091" y="1422172"/>
            <a:ext cx="3303502" cy="3105466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건강 </a:t>
            </a:r>
            <a:r>
              <a:rPr lang="en-US" altLang="ko-KR" sz="1100" b="1" dirty="0" smtClean="0">
                <a:solidFill>
                  <a:srgbClr val="515E65"/>
                </a:solidFill>
                <a:latin typeface="+mn-ea"/>
              </a:rPr>
              <a:t>data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혈당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 혈당측정기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연동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복약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식이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걷기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운동</a:t>
            </a:r>
            <a:endParaRPr lang="en-US" altLang="ko-KR" sz="5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의료 서비스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서비스 구매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리포트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예약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현황 확인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처방전 조회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기능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취소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환불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기능 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및 인프라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커뮤니티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, 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커머스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고객지원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공지사항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 FAQ</a:t>
            </a:r>
            <a:endParaRPr lang="ko-KR" altLang="en-US" sz="1100" spc="-13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908959" y="4881469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741905" y="1402618"/>
            <a:ext cx="4328403" cy="1661289"/>
            <a:chOff x="319846" y="1278494"/>
            <a:chExt cx="4328403" cy="12252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4" name="직선 연결선 13"/>
            <p:cNvCxnSpPr>
              <a:stCxn id="35" idx="1"/>
            </p:cNvCxnSpPr>
            <p:nvPr/>
          </p:nvCxnSpPr>
          <p:spPr>
            <a:xfrm flipH="1" flipV="1">
              <a:off x="3903785" y="1278494"/>
              <a:ext cx="744464" cy="122526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/>
          <p:cNvGrpSpPr/>
          <p:nvPr/>
        </p:nvGrpSpPr>
        <p:grpSpPr>
          <a:xfrm flipV="1">
            <a:off x="823967" y="3663035"/>
            <a:ext cx="4246341" cy="1233542"/>
            <a:chOff x="319846" y="1278494"/>
            <a:chExt cx="4246341" cy="12335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5" name="직선 연결선 24"/>
            <p:cNvCxnSpPr>
              <a:stCxn id="35" idx="3"/>
            </p:cNvCxnSpPr>
            <p:nvPr/>
          </p:nvCxnSpPr>
          <p:spPr>
            <a:xfrm flipH="1" flipV="1">
              <a:off x="3903785" y="1278494"/>
              <a:ext cx="662402" cy="1233542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 flipH="1">
              <a:off x="319846" y="1278494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flipH="1">
            <a:off x="6425578" y="1448255"/>
            <a:ext cx="4294866" cy="1615652"/>
            <a:chOff x="407766" y="1260910"/>
            <a:chExt cx="4294866" cy="161565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0" name="직선 연결선 29"/>
            <p:cNvCxnSpPr>
              <a:stCxn id="35" idx="7"/>
            </p:cNvCxnSpPr>
            <p:nvPr/>
          </p:nvCxnSpPr>
          <p:spPr>
            <a:xfrm flipH="1" flipV="1">
              <a:off x="3991712" y="1264563"/>
              <a:ext cx="710920" cy="1611999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H="1">
              <a:off x="407766" y="1260910"/>
              <a:ext cx="3583939" cy="15108"/>
            </a:xfrm>
            <a:prstGeom prst="line">
              <a:avLst/>
            </a:prstGeom>
            <a:ln w="12700">
              <a:solidFill>
                <a:srgbClr val="515E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타원 34"/>
          <p:cNvSpPr>
            <a:spLocks noChangeAspect="1"/>
          </p:cNvSpPr>
          <p:nvPr/>
        </p:nvSpPr>
        <p:spPr>
          <a:xfrm>
            <a:off x="4789623" y="2378775"/>
            <a:ext cx="1916640" cy="1916640"/>
          </a:xfrm>
          <a:prstGeom prst="ellipse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건강</a:t>
            </a:r>
            <a:r>
              <a:rPr lang="en-US" altLang="ko-KR" sz="1600" b="1" spc="-120" dirty="0" smtClean="0">
                <a:solidFill>
                  <a:schemeClr val="bg1"/>
                </a:solidFill>
                <a:latin typeface="+mn-ea"/>
              </a:rPr>
              <a:t>160</a:t>
            </a:r>
          </a:p>
          <a:p>
            <a:pPr algn="ctr"/>
            <a:r>
              <a:rPr lang="ko-KR" altLang="en-US" sz="1600" b="1" spc="-120" dirty="0" smtClean="0">
                <a:solidFill>
                  <a:schemeClr val="bg1"/>
                </a:solidFill>
                <a:latin typeface="+mn-ea"/>
              </a:rPr>
              <a:t>당뇨</a:t>
            </a:r>
            <a:endParaRPr lang="ko-KR" altLang="en-US" sz="1600" b="1" spc="-120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7224421" y="1463753"/>
            <a:ext cx="1658997" cy="0"/>
          </a:xfrm>
          <a:prstGeom prst="line">
            <a:avLst/>
          </a:prstGeom>
          <a:ln w="381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95" y="4529745"/>
            <a:ext cx="297260" cy="29726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078007" y="4502943"/>
            <a:ext cx="221366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spc="-120" dirty="0" smtClean="0">
                <a:latin typeface="+mn-ea"/>
              </a:rPr>
              <a:t>의사</a:t>
            </a:r>
            <a:r>
              <a:rPr lang="en-US" altLang="ko-KR" sz="1400" b="1" spc="-120" dirty="0" smtClean="0">
                <a:latin typeface="+mn-ea"/>
              </a:rPr>
              <a:t> / </a:t>
            </a:r>
            <a:r>
              <a:rPr lang="ko-KR" altLang="en-US" sz="1200" spc="-120" dirty="0" smtClean="0">
                <a:latin typeface="+mn-ea"/>
              </a:rPr>
              <a:t>모바일 웹</a:t>
            </a:r>
            <a:endParaRPr lang="en-US" altLang="ko-KR" sz="1200" spc="-120" dirty="0">
              <a:latin typeface="+mn-ea"/>
            </a:endParaRPr>
          </a:p>
        </p:txBody>
      </p:sp>
      <p:sp>
        <p:nvSpPr>
          <p:cNvPr id="53" name="사각형 설명선 52"/>
          <p:cNvSpPr/>
          <p:nvPr/>
        </p:nvSpPr>
        <p:spPr>
          <a:xfrm>
            <a:off x="820090" y="4981236"/>
            <a:ext cx="3735802" cy="1480405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 관리 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</a:t>
            </a:r>
            <a:r>
              <a:rPr lang="en-US" altLang="ko-KR" sz="1100" spc="-13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일정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접수 가능 건수 및 비용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진료 시 완료 처리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상담 예약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>
                <a:solidFill>
                  <a:srgbClr val="FF0000"/>
                </a:solidFill>
                <a:latin typeface="+mn-ea"/>
              </a:rPr>
              <a:t>상담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기록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요청 건 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건강 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확인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 코멘트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작성</a:t>
            </a:r>
            <a:r>
              <a:rPr lang="en-US" altLang="ko-KR" sz="1100" spc="-130" dirty="0" smtClea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발송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사각형 설명선 57"/>
          <p:cNvSpPr/>
          <p:nvPr/>
        </p:nvSpPr>
        <p:spPr>
          <a:xfrm>
            <a:off x="7298995" y="1525726"/>
            <a:ext cx="2251406" cy="5339923"/>
          </a:xfrm>
          <a:prstGeom prst="wedgeRectCallout">
            <a:avLst>
              <a:gd name="adj1" fmla="val -20239"/>
              <a:gd name="adj2" fmla="val -40933"/>
            </a:avLst>
          </a:prstGeom>
          <a:noFill/>
        </p:spPr>
        <p:txBody>
          <a:bodyPr wrap="squar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회원 관리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</a:t>
            </a: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회원정보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사용자 건강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data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회원정보 관리</a:t>
            </a:r>
            <a:endParaRPr lang="en-US" altLang="ko-KR" sz="1100" spc="-130" dirty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관리자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운영자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예약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상담</a:t>
            </a:r>
            <a:r>
              <a:rPr lang="en-US" altLang="ko-KR" sz="1100" b="1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리포트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병원 예약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의사 상담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리포트 현황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콘텐츠 관리</a:t>
            </a:r>
            <a:endParaRPr lang="en-US" altLang="ko-KR" sz="1100" b="1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건강 콘텐츠 등록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/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관리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운영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커뮤니티 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운영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marL="171450" indent="-171450"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고객 상담 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spc="-130" dirty="0" err="1" smtClean="0">
                <a:solidFill>
                  <a:srgbClr val="515E65"/>
                </a:solidFill>
                <a:latin typeface="+mn-ea"/>
              </a:rPr>
              <a:t>인바운드</a:t>
            </a: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 콜</a:t>
            </a:r>
            <a:r>
              <a:rPr lang="en-US" altLang="ko-KR" sz="1100" spc="-13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공지사항 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ko-KR" sz="1100" spc="-130" dirty="0">
                <a:solidFill>
                  <a:srgbClr val="515E65"/>
                </a:solidFill>
                <a:latin typeface="+mn-ea"/>
              </a:rPr>
              <a:t>FAQ </a:t>
            </a:r>
            <a:r>
              <a:rPr lang="ko-KR" altLang="en-US" sz="1100" spc="-130" dirty="0">
                <a:solidFill>
                  <a:srgbClr val="515E65"/>
                </a:solidFill>
                <a:latin typeface="+mn-ea"/>
              </a:rPr>
              <a:t>관리</a:t>
            </a: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b="1" spc="-13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FF0000"/>
                </a:solidFill>
                <a:latin typeface="+mn-ea"/>
              </a:rPr>
              <a:t>결제 관리</a:t>
            </a:r>
            <a:endParaRPr lang="en-US" altLang="ko-KR" sz="1100" spc="-130" dirty="0" smtClean="0">
              <a:solidFill>
                <a:srgbClr val="FF0000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30" dirty="0" smtClean="0">
                <a:solidFill>
                  <a:srgbClr val="515E65"/>
                </a:solidFill>
                <a:latin typeface="+mn-ea"/>
              </a:rPr>
              <a:t>정산 관리</a:t>
            </a:r>
            <a:endParaRPr lang="en-US" altLang="ko-KR" sz="1100" spc="-130" dirty="0" smtClean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1100" spc="-130" dirty="0">
              <a:solidFill>
                <a:srgbClr val="515E65"/>
              </a:solidFill>
              <a:latin typeface="+mn-ea"/>
            </a:endParaRPr>
          </a:p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30" dirty="0" smtClean="0">
                <a:solidFill>
                  <a:srgbClr val="FF0000"/>
                </a:solidFill>
                <a:latin typeface="+mn-ea"/>
              </a:rPr>
              <a:t>통계</a:t>
            </a:r>
            <a:endParaRPr lang="en-US" altLang="ko-KR" sz="1100" b="1" spc="-13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72327" y="1091126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84051" y="4549430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090832" y="1098343"/>
            <a:ext cx="1903058" cy="264306"/>
          </a:xfrm>
          <a:prstGeom prst="roundRect">
            <a:avLst/>
          </a:prstGeom>
          <a:solidFill>
            <a:srgbClr val="5BC4BE">
              <a:alpha val="40000"/>
            </a:srgb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175025" y="1096500"/>
            <a:ext cx="234872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spc="-120" dirty="0" smtClean="0">
                <a:latin typeface="+mn-ea"/>
              </a:rPr>
              <a:t>* </a:t>
            </a:r>
            <a:r>
              <a:rPr lang="ko-KR" altLang="en-US" sz="1000" spc="-120" dirty="0" smtClean="0">
                <a:latin typeface="+mn-ea"/>
              </a:rPr>
              <a:t>로그인 </a:t>
            </a:r>
            <a:r>
              <a:rPr lang="ko-KR" altLang="en-US" sz="1000" spc="-120" dirty="0">
                <a:latin typeface="+mn-ea"/>
              </a:rPr>
              <a:t>시 권한에 따라 노출되는 메뉴 </a:t>
            </a:r>
            <a:r>
              <a:rPr lang="ko-KR" altLang="en-US" sz="1000" spc="-120" dirty="0" smtClean="0">
                <a:latin typeface="+mn-ea"/>
              </a:rPr>
              <a:t>다름</a:t>
            </a:r>
            <a:endParaRPr lang="en-US" altLang="ko-KR" sz="700" spc="-120" dirty="0">
              <a:latin typeface="+mn-ea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758560" y="1525726"/>
            <a:ext cx="1020472" cy="8710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권한 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rgbClr val="515E65"/>
                </a:solidFill>
                <a:latin typeface="+mn-ea"/>
              </a:rPr>
              <a:t>예시</a:t>
            </a:r>
            <a:r>
              <a:rPr lang="en-US" altLang="ko-KR" sz="1100" b="1" spc="-120" dirty="0" smtClean="0">
                <a:solidFill>
                  <a:srgbClr val="515E65"/>
                </a:solidFill>
                <a:latin typeface="+mn-ea"/>
              </a:rPr>
              <a:t>)</a:t>
            </a: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슈퍼 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관리자</a:t>
            </a:r>
            <a:endParaRPr lang="en-US" altLang="ko-KR" sz="1100" spc="-120" dirty="0" smtClean="0">
              <a:solidFill>
                <a:srgbClr val="515E65"/>
              </a:solidFill>
              <a:latin typeface="+mn-ea"/>
            </a:endParaRPr>
          </a:p>
          <a:p>
            <a:pPr marL="171450" lvl="0" indent="-171450" fontAlgn="auto"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100" spc="-120" dirty="0" smtClean="0">
                <a:solidFill>
                  <a:srgbClr val="515E65"/>
                </a:solidFill>
                <a:latin typeface="+mn-ea"/>
              </a:rPr>
              <a:t>운영자</a:t>
            </a:r>
            <a:endParaRPr lang="en-US" altLang="ko-KR" sz="1100" spc="-120" dirty="0">
              <a:solidFill>
                <a:srgbClr val="515E65"/>
              </a:solidFill>
              <a:latin typeface="+mn-ea"/>
            </a:endParaRPr>
          </a:p>
        </p:txBody>
      </p:sp>
      <p:cxnSp>
        <p:nvCxnSpPr>
          <p:cNvPr id="46" name="직선 연결선 45"/>
          <p:cNvCxnSpPr>
            <a:stCxn id="35" idx="5"/>
          </p:cNvCxnSpPr>
          <p:nvPr/>
        </p:nvCxnSpPr>
        <p:spPr>
          <a:xfrm>
            <a:off x="6425578" y="4014730"/>
            <a:ext cx="710920" cy="2665470"/>
          </a:xfrm>
          <a:prstGeom prst="line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9343697" y="5329646"/>
            <a:ext cx="2848302" cy="152835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>
                <a:solidFill>
                  <a:srgbClr val="FF0000"/>
                </a:solidFill>
              </a:rPr>
              <a:t> 논의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en-US" altLang="ko-KR" sz="1000" spc="-120" dirty="0">
                <a:solidFill>
                  <a:schemeClr val="tx1"/>
                </a:solidFill>
              </a:rPr>
              <a:t>‘</a:t>
            </a:r>
            <a:r>
              <a:rPr lang="ko-KR" altLang="en-US" sz="1000" spc="-120" dirty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>
                <a:solidFill>
                  <a:schemeClr val="tx1"/>
                </a:solidFill>
              </a:rPr>
              <a:t>160’</a:t>
            </a:r>
            <a:r>
              <a:rPr lang="ko-KR" altLang="en-US" sz="1000" spc="-120" dirty="0">
                <a:solidFill>
                  <a:schemeClr val="tx1"/>
                </a:solidFill>
              </a:rPr>
              <a:t> 과 중복되는</a:t>
            </a:r>
            <a:r>
              <a:rPr lang="en-US" altLang="ko-KR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구현 방법 논의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기존 화면 이용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별도 개발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자세한 사항은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의사 상담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],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병원 예약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에서 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 관리 및 운영 범위에 따라 구현 범위 논의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-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콘텐츠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커뮤니티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리포트 등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6812" y="531579"/>
            <a:ext cx="53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</a:rPr>
              <a:t>서비스 채널 및 채널 별 주요 기능 정의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8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콘텐츠</a:t>
            </a:r>
          </a:p>
        </p:txBody>
      </p:sp>
      <p:sp>
        <p:nvSpPr>
          <p:cNvPr id="3" name="순서도: 수행의 시작/종료 2"/>
          <p:cNvSpPr/>
          <p:nvPr/>
        </p:nvSpPr>
        <p:spPr>
          <a:xfrm>
            <a:off x="879039" y="2156227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" name="직선 화살표 연결선 3"/>
          <p:cNvCxnSpPr>
            <a:stCxn id="3" idx="3"/>
            <a:endCxn id="5" idx="1"/>
          </p:cNvCxnSpPr>
          <p:nvPr/>
        </p:nvCxnSpPr>
        <p:spPr>
          <a:xfrm flipV="1">
            <a:off x="1971997" y="2408898"/>
            <a:ext cx="564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처리 4"/>
          <p:cNvSpPr/>
          <p:nvPr/>
        </p:nvSpPr>
        <p:spPr>
          <a:xfrm>
            <a:off x="253603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등록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7" idx="1"/>
          </p:cNvCxnSpPr>
          <p:nvPr/>
        </p:nvCxnSpPr>
        <p:spPr>
          <a:xfrm>
            <a:off x="3979823" y="2408898"/>
            <a:ext cx="809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순서도: 처리 6"/>
          <p:cNvSpPr/>
          <p:nvPr/>
        </p:nvSpPr>
        <p:spPr>
          <a:xfrm>
            <a:off x="4789793" y="2068375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등록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9129" y="2303937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dirty="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6033" y="2783745"/>
            <a:ext cx="1443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spc="-120" dirty="0" smtClean="0"/>
              <a:t>&lt;</a:t>
            </a:r>
            <a:r>
              <a:rPr lang="ko-KR" altLang="en-US" sz="900" b="1" spc="-120" dirty="0" smtClean="0"/>
              <a:t>콘텐츠 등록 항목</a:t>
            </a:r>
            <a:r>
              <a:rPr lang="en-US" altLang="ko-KR" sz="900" b="1" spc="-120" dirty="0" smtClean="0"/>
              <a:t>&gt;</a:t>
            </a:r>
          </a:p>
          <a:p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제목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내용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(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,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텍스트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)</a:t>
            </a: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err="1" smtClean="0">
                <a:solidFill>
                  <a:srgbClr val="515E65"/>
                </a:solidFill>
              </a:rPr>
              <a:t>썸네일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: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이미지 입력 시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en-US" altLang="ko-KR" sz="900" spc="-120" dirty="0" smtClean="0">
                <a:solidFill>
                  <a:srgbClr val="515E65"/>
                </a:solidFill>
              </a:rPr>
              <a:t>*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게시 일자</a:t>
            </a:r>
            <a:endParaRPr lang="en-US" altLang="ko-KR" sz="900" spc="-120" dirty="0">
              <a:solidFill>
                <a:srgbClr val="515E65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264069" y="678347"/>
            <a:ext cx="7294038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관리자 웹</a:t>
            </a:r>
            <a:endParaRPr lang="ko-KR" altLang="en-US" sz="1200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7872316" y="678347"/>
            <a:ext cx="4117295" cy="301050"/>
          </a:xfrm>
          <a:prstGeom prst="roundRect">
            <a:avLst/>
          </a:prstGeom>
          <a:solidFill>
            <a:srgbClr val="515E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사용자 앱</a:t>
            </a:r>
            <a:endParaRPr lang="ko-KR" altLang="en-US" sz="1200" dirty="0"/>
          </a:p>
        </p:txBody>
      </p:sp>
      <p:cxnSp>
        <p:nvCxnSpPr>
          <p:cNvPr id="12" name="직선 연결선 11"/>
          <p:cNvCxnSpPr/>
          <p:nvPr/>
        </p:nvCxnSpPr>
        <p:spPr>
          <a:xfrm rot="5400000">
            <a:off x="4715627" y="3703953"/>
            <a:ext cx="5980449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" name="순서도: 처리 12"/>
          <p:cNvSpPr/>
          <p:nvPr/>
        </p:nvSpPr>
        <p:spPr>
          <a:xfrm>
            <a:off x="9178120" y="230393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리스트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13" idx="2"/>
            <a:endCxn id="15" idx="0"/>
          </p:cNvCxnSpPr>
          <p:nvPr/>
        </p:nvCxnSpPr>
        <p:spPr>
          <a:xfrm flipH="1">
            <a:off x="9898782" y="2984982"/>
            <a:ext cx="1233" cy="50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순서도: 처리 14"/>
          <p:cNvSpPr/>
          <p:nvPr/>
        </p:nvSpPr>
        <p:spPr>
          <a:xfrm>
            <a:off x="9176887" y="3485160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선택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>
            <a:stCxn id="15" idx="2"/>
            <a:endCxn id="18" idx="0"/>
          </p:cNvCxnSpPr>
          <p:nvPr/>
        </p:nvCxnSpPr>
        <p:spPr>
          <a:xfrm>
            <a:off x="9898782" y="4166205"/>
            <a:ext cx="0" cy="528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순서도: 처리 17"/>
          <p:cNvSpPr/>
          <p:nvPr/>
        </p:nvSpPr>
        <p:spPr>
          <a:xfrm>
            <a:off x="9176887" y="4694667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콘텐츠 상세 내용 확인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7" name="꺾인 연결선 26"/>
          <p:cNvCxnSpPr>
            <a:stCxn id="7" idx="3"/>
            <a:endCxn id="13" idx="1"/>
          </p:cNvCxnSpPr>
          <p:nvPr/>
        </p:nvCxnSpPr>
        <p:spPr>
          <a:xfrm>
            <a:off x="6233583" y="2408898"/>
            <a:ext cx="2944537" cy="235562"/>
          </a:xfrm>
          <a:prstGeom prst="bentConnector3">
            <a:avLst>
              <a:gd name="adj1" fmla="val 50000"/>
            </a:avLst>
          </a:prstGeom>
          <a:ln w="19050">
            <a:solidFill>
              <a:srgbClr val="00AEEF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98389" y="2029368"/>
            <a:ext cx="111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pc="-120" dirty="0" err="1" smtClean="0">
                <a:solidFill>
                  <a:srgbClr val="515E65"/>
                </a:solidFill>
              </a:rPr>
              <a:t>게시일자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 이후부터</a:t>
            </a:r>
            <a:endParaRPr lang="en-US" altLang="ko-KR" sz="900" spc="-120" dirty="0" smtClean="0">
              <a:solidFill>
                <a:srgbClr val="515E65"/>
              </a:solidFill>
            </a:endParaRPr>
          </a:p>
          <a:p>
            <a:r>
              <a:rPr lang="ko-KR" altLang="en-US" sz="900" spc="-120" dirty="0" smtClean="0">
                <a:solidFill>
                  <a:srgbClr val="515E65"/>
                </a:solidFill>
              </a:rPr>
              <a:t>사용자 </a:t>
            </a:r>
            <a:r>
              <a:rPr lang="en-US" altLang="ko-KR" sz="900" spc="-120" dirty="0" smtClean="0">
                <a:solidFill>
                  <a:srgbClr val="515E65"/>
                </a:solidFill>
              </a:rPr>
              <a:t>App. </a:t>
            </a:r>
            <a:r>
              <a:rPr lang="ko-KR" altLang="en-US" sz="900" spc="-120" dirty="0" smtClean="0">
                <a:solidFill>
                  <a:srgbClr val="515E65"/>
                </a:solidFill>
              </a:rPr>
              <a:t>에 노출</a:t>
            </a:r>
          </a:p>
        </p:txBody>
      </p:sp>
    </p:spTree>
    <p:extLst>
      <p:ext uri="{BB962C8B-B14F-4D97-AF65-F5344CB8AC3E}">
        <p14:creationId xmlns:p14="http://schemas.microsoft.com/office/powerpoint/2010/main" val="2192852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커머스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2989053" y="2584749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순서도: 처리 4"/>
          <p:cNvSpPr/>
          <p:nvPr/>
        </p:nvSpPr>
        <p:spPr>
          <a:xfrm>
            <a:off x="4672424" y="2496898"/>
            <a:ext cx="1443790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>
            <a:stCxn id="5" idx="3"/>
            <a:endCxn id="8" idx="1"/>
          </p:cNvCxnSpPr>
          <p:nvPr/>
        </p:nvCxnSpPr>
        <p:spPr>
          <a:xfrm flipV="1">
            <a:off x="6116214" y="2835460"/>
            <a:ext cx="613716" cy="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>
            <a:stCxn id="4" idx="3"/>
            <a:endCxn id="5" idx="1"/>
          </p:cNvCxnSpPr>
          <p:nvPr/>
        </p:nvCxnSpPr>
        <p:spPr>
          <a:xfrm>
            <a:off x="4082011" y="2837421"/>
            <a:ext cx="590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순서도: 처리 7"/>
          <p:cNvSpPr/>
          <p:nvPr/>
        </p:nvSpPr>
        <p:spPr>
          <a:xfrm>
            <a:off x="6729930" y="2494937"/>
            <a:ext cx="1443435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과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연계된 몰로 이동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8245" y="570791"/>
            <a:ext cx="160053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err="1" smtClean="0">
                <a:solidFill>
                  <a:schemeClr val="accent5">
                    <a:lumMod val="75000"/>
                  </a:schemeClr>
                </a:solidFill>
              </a:rPr>
              <a:t>커머스</a:t>
            </a: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 이동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63887" y="5817326"/>
            <a:ext cx="4616148" cy="104884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1)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연계 가능한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유무 확인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2)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 사이트를 타고 </a:t>
            </a:r>
            <a:r>
              <a:rPr lang="ko-KR" altLang="en-US" sz="1000" spc="-120" dirty="0" err="1" smtClean="0">
                <a:solidFill>
                  <a:schemeClr val="tx1"/>
                </a:solidFill>
              </a:rPr>
              <a:t>커머스에서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 구매가 일어난 경우 구매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정산 정보를 받을 수 있어야 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배치 방식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or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실시간 방식인지 확인 필요 등 구현 방법 논의 필요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356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12. </a:t>
            </a:r>
            <a:r>
              <a:rPr lang="ko-KR" altLang="en-US" dirty="0" smtClean="0"/>
              <a:t>그 외 논의 사항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2032" y="958364"/>
            <a:ext cx="11272076" cy="292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b="1" spc="-120" dirty="0">
                <a:solidFill>
                  <a:srgbClr val="FF0000"/>
                </a:solidFill>
              </a:rPr>
              <a:t>관리자 웹에서 푸시 발송 기능 </a:t>
            </a:r>
            <a:r>
              <a:rPr lang="en-US" altLang="ko-KR" sz="1200" b="1" spc="-120" dirty="0">
                <a:solidFill>
                  <a:srgbClr val="FF0000"/>
                </a:solidFill>
              </a:rPr>
              <a:t>(</a:t>
            </a:r>
            <a:r>
              <a:rPr lang="ko-KR" altLang="en-US" sz="1200" b="1" spc="-120" dirty="0">
                <a:solidFill>
                  <a:srgbClr val="FF0000"/>
                </a:solidFill>
              </a:rPr>
              <a:t>건강</a:t>
            </a:r>
            <a:r>
              <a:rPr lang="en-US" altLang="ko-KR" sz="1200" b="1" spc="-120" dirty="0">
                <a:solidFill>
                  <a:srgbClr val="FF0000"/>
                </a:solidFill>
              </a:rPr>
              <a:t>160</a:t>
            </a:r>
            <a:r>
              <a:rPr lang="ko-KR" altLang="en-US" sz="1200" b="1" spc="-120" dirty="0">
                <a:solidFill>
                  <a:srgbClr val="FF0000"/>
                </a:solidFill>
              </a:rPr>
              <a:t>과 협의 필요</a:t>
            </a:r>
            <a:r>
              <a:rPr lang="en-US" altLang="ko-KR" sz="1200" b="1" spc="-120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855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사용자 주요 기능</a:t>
            </a:r>
            <a:endParaRPr lang="ko-KR" altLang="en-US" dirty="0"/>
          </a:p>
        </p:txBody>
      </p:sp>
      <p:sp>
        <p:nvSpPr>
          <p:cNvPr id="19" name="모서리가 둥근 직사각형 18"/>
          <p:cNvSpPr>
            <a:spLocks/>
          </p:cNvSpPr>
          <p:nvPr/>
        </p:nvSpPr>
        <p:spPr>
          <a:xfrm>
            <a:off x="333768" y="1185992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01.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건강 </a:t>
            </a:r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data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관리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>
            <a:spLocks/>
          </p:cNvSpPr>
          <p:nvPr/>
        </p:nvSpPr>
        <p:spPr>
          <a:xfrm>
            <a:off x="1272268" y="2066001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혈당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1" name="꺾인 연결선 20"/>
          <p:cNvCxnSpPr>
            <a:stCxn id="19" idx="2"/>
            <a:endCxn id="20" idx="1"/>
          </p:cNvCxnSpPr>
          <p:nvPr/>
        </p:nvCxnSpPr>
        <p:spPr>
          <a:xfrm rot="16200000" flipH="1">
            <a:off x="859172" y="1808412"/>
            <a:ext cx="542239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21"/>
          <p:cNvSpPr>
            <a:spLocks/>
          </p:cNvSpPr>
          <p:nvPr/>
        </p:nvSpPr>
        <p:spPr>
          <a:xfrm>
            <a:off x="1272268" y="2887144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복약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3" name="꺾인 연결선 22"/>
          <p:cNvCxnSpPr>
            <a:stCxn id="19" idx="2"/>
            <a:endCxn id="22" idx="1"/>
          </p:cNvCxnSpPr>
          <p:nvPr/>
        </p:nvCxnSpPr>
        <p:spPr>
          <a:xfrm rot="16200000" flipH="1">
            <a:off x="448600" y="2218984"/>
            <a:ext cx="1363382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>
            <a:spLocks/>
          </p:cNvSpPr>
          <p:nvPr/>
        </p:nvSpPr>
        <p:spPr>
          <a:xfrm>
            <a:off x="1272268" y="3653585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식이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5" name="꺾인 연결선 24"/>
          <p:cNvCxnSpPr>
            <a:stCxn id="19" idx="2"/>
            <a:endCxn id="24" idx="1"/>
          </p:cNvCxnSpPr>
          <p:nvPr/>
        </p:nvCxnSpPr>
        <p:spPr>
          <a:xfrm rot="16200000" flipH="1">
            <a:off x="65380" y="2602204"/>
            <a:ext cx="2129823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>
            <a:spLocks/>
          </p:cNvSpPr>
          <p:nvPr/>
        </p:nvSpPr>
        <p:spPr>
          <a:xfrm>
            <a:off x="8259529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03.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정보 공유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모서리가 둥근 직사각형 26"/>
          <p:cNvSpPr>
            <a:spLocks/>
          </p:cNvSpPr>
          <p:nvPr/>
        </p:nvSpPr>
        <p:spPr>
          <a:xfrm>
            <a:off x="9157012" y="198087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커뮤니티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8" name="꺾인 연결선 27"/>
          <p:cNvCxnSpPr>
            <a:stCxn id="26" idx="2"/>
            <a:endCxn id="27" idx="1"/>
          </p:cNvCxnSpPr>
          <p:nvPr/>
        </p:nvCxnSpPr>
        <p:spPr>
          <a:xfrm rot="16200000" flipH="1">
            <a:off x="8807603" y="1785740"/>
            <a:ext cx="455881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>
            <a:spLocks/>
          </p:cNvSpPr>
          <p:nvPr/>
        </p:nvSpPr>
        <p:spPr>
          <a:xfrm>
            <a:off x="9157012" y="247094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콘텐츠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꺾인 연결선 29"/>
          <p:cNvCxnSpPr>
            <a:stCxn id="26" idx="2"/>
            <a:endCxn id="29" idx="1"/>
          </p:cNvCxnSpPr>
          <p:nvPr/>
        </p:nvCxnSpPr>
        <p:spPr>
          <a:xfrm rot="16200000" flipH="1">
            <a:off x="8562571" y="2030772"/>
            <a:ext cx="945944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>
            <a:spLocks/>
          </p:cNvSpPr>
          <p:nvPr/>
        </p:nvSpPr>
        <p:spPr>
          <a:xfrm>
            <a:off x="9157012" y="288123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2" name="꺾인 연결선 31"/>
          <p:cNvCxnSpPr>
            <a:stCxn id="26" idx="2"/>
            <a:endCxn id="31" idx="1"/>
          </p:cNvCxnSpPr>
          <p:nvPr/>
        </p:nvCxnSpPr>
        <p:spPr>
          <a:xfrm rot="16200000" flipH="1">
            <a:off x="8357425" y="2235918"/>
            <a:ext cx="1356236" cy="24293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>
            <a:spLocks/>
          </p:cNvSpPr>
          <p:nvPr/>
        </p:nvSpPr>
        <p:spPr>
          <a:xfrm>
            <a:off x="1272268" y="4420026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걷기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모서리가 둥근 직사각형 33"/>
          <p:cNvSpPr>
            <a:spLocks/>
          </p:cNvSpPr>
          <p:nvPr/>
        </p:nvSpPr>
        <p:spPr>
          <a:xfrm>
            <a:off x="1272268" y="5080962"/>
            <a:ext cx="458103" cy="31101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운동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5" name="꺾인 연결선 34"/>
          <p:cNvCxnSpPr>
            <a:stCxn id="19" idx="2"/>
            <a:endCxn id="33" idx="1"/>
          </p:cNvCxnSpPr>
          <p:nvPr/>
        </p:nvCxnSpPr>
        <p:spPr>
          <a:xfrm rot="16200000" flipH="1">
            <a:off x="-317841" y="2985425"/>
            <a:ext cx="2896264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19" idx="2"/>
            <a:endCxn id="34" idx="1"/>
          </p:cNvCxnSpPr>
          <p:nvPr/>
        </p:nvCxnSpPr>
        <p:spPr>
          <a:xfrm rot="16200000" flipH="1">
            <a:off x="-648309" y="3315893"/>
            <a:ext cx="3557200" cy="283954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>
            <a:spLocks/>
          </p:cNvSpPr>
          <p:nvPr/>
        </p:nvSpPr>
        <p:spPr>
          <a:xfrm>
            <a:off x="1802988" y="1912529"/>
            <a:ext cx="2070507" cy="718386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혈당측정기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혈당 범위에 따른 혈당 피드백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블루투스 혈당측정기 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연동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7" name="모서리가 둥근 직사각형 46"/>
          <p:cNvSpPr>
            <a:spLocks/>
          </p:cNvSpPr>
          <p:nvPr/>
        </p:nvSpPr>
        <p:spPr>
          <a:xfrm>
            <a:off x="1802988" y="2698284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경구약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알림 설정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복약 기록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모서리가 둥근 직사각형 47"/>
          <p:cNvSpPr>
            <a:spLocks/>
          </p:cNvSpPr>
          <p:nvPr/>
        </p:nvSpPr>
        <p:spPr>
          <a:xfrm>
            <a:off x="1802988" y="3469207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식사 입력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음식 별 칼로리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영양소 정보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>
            <a:off x="1802988" y="4240130"/>
            <a:ext cx="2070507" cy="697699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일일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걸음수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칼로리 정보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목표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개인 설정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및 목표 달성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 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달력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50" name="모서리가 둥근 직사각형 49"/>
          <p:cNvSpPr>
            <a:spLocks/>
          </p:cNvSpPr>
          <p:nvPr/>
        </p:nvSpPr>
        <p:spPr>
          <a:xfrm>
            <a:off x="1802988" y="5016130"/>
            <a:ext cx="2070507" cy="476538"/>
          </a:xfrm>
          <a:prstGeom prst="roundRect">
            <a:avLst/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운동 입력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운동명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시간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이력 조회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7" name="모서리가 둥근 직사각형 36"/>
          <p:cNvSpPr>
            <a:spLocks/>
          </p:cNvSpPr>
          <p:nvPr/>
        </p:nvSpPr>
        <p:spPr>
          <a:xfrm>
            <a:off x="4080581" y="1185991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02.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의료 서비스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9" name="모서리가 둥근 직사각형 38"/>
          <p:cNvSpPr>
            <a:spLocks/>
          </p:cNvSpPr>
          <p:nvPr/>
        </p:nvSpPr>
        <p:spPr>
          <a:xfrm>
            <a:off x="4932406" y="4333378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병원 예약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0" name="꺾인 연결선 39"/>
          <p:cNvCxnSpPr>
            <a:endCxn id="39" idx="1"/>
          </p:cNvCxnSpPr>
          <p:nvPr/>
        </p:nvCxnSpPr>
        <p:spPr>
          <a:xfrm rot="16200000" flipH="1">
            <a:off x="3482329" y="3037571"/>
            <a:ext cx="2702875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>
            <a:spLocks/>
          </p:cNvSpPr>
          <p:nvPr/>
        </p:nvSpPr>
        <p:spPr>
          <a:xfrm>
            <a:off x="4932406" y="340682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의사 상담</a:t>
            </a:r>
            <a:endParaRPr lang="en-US" altLang="ko-KR" sz="1100" b="1" spc="-120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2" name="꺾인 연결선 41"/>
          <p:cNvCxnSpPr>
            <a:endCxn id="41" idx="1"/>
          </p:cNvCxnSpPr>
          <p:nvPr/>
        </p:nvCxnSpPr>
        <p:spPr>
          <a:xfrm rot="16200000" flipH="1">
            <a:off x="3945603" y="2574297"/>
            <a:ext cx="1776326" cy="197279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>
            <a:spLocks/>
          </p:cNvSpPr>
          <p:nvPr/>
        </p:nvSpPr>
        <p:spPr>
          <a:xfrm>
            <a:off x="4937930" y="2741225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유료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44" name="꺾인 연결선 43"/>
          <p:cNvCxnSpPr>
            <a:endCxn id="43" idx="1"/>
          </p:cNvCxnSpPr>
          <p:nvPr/>
        </p:nvCxnSpPr>
        <p:spPr>
          <a:xfrm rot="16200000" flipH="1">
            <a:off x="4281167" y="2238733"/>
            <a:ext cx="1110722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>
            <a:spLocks/>
          </p:cNvSpPr>
          <p:nvPr/>
        </p:nvSpPr>
        <p:spPr>
          <a:xfrm>
            <a:off x="5737844" y="4321616"/>
            <a:ext cx="2199667" cy="589836"/>
          </a:xfrm>
          <a:prstGeom prst="roundRect">
            <a:avLst>
              <a:gd name="adj" fmla="val 910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병원 진료 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병원 예약 현황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예약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취소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모서리가 둥근 직사각형 51"/>
          <p:cNvSpPr>
            <a:spLocks/>
          </p:cNvSpPr>
          <p:nvPr/>
        </p:nvSpPr>
        <p:spPr>
          <a:xfrm>
            <a:off x="5737844" y="3163172"/>
            <a:ext cx="2199667" cy="1035411"/>
          </a:xfrm>
          <a:prstGeom prst="roundRect">
            <a:avLst>
              <a:gd name="adj" fmla="val 885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원격진료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예약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전화 상담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텍스트 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예약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의사 상담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내역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,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내용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처방전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상담 취소</a:t>
            </a:r>
            <a:r>
              <a:rPr lang="en-US" altLang="ko-KR" sz="1000" spc="-120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환불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요청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모서리가 둥근 직사각형 52"/>
          <p:cNvSpPr>
            <a:spLocks/>
          </p:cNvSpPr>
          <p:nvPr/>
        </p:nvSpPr>
        <p:spPr>
          <a:xfrm>
            <a:off x="5743368" y="2480487"/>
            <a:ext cx="2199667" cy="598979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리포트 구매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리포트 현황 및 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결과 조회</a:t>
            </a:r>
            <a:endParaRPr lang="en-US" altLang="ko-KR" sz="1000" spc="-12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>
                <a:solidFill>
                  <a:schemeClr val="tx1"/>
                </a:solidFill>
                <a:latin typeface="+mn-ea"/>
              </a:rPr>
              <a:t>구매 내역 확인 및  취소</a:t>
            </a:r>
          </a:p>
        </p:txBody>
      </p:sp>
      <p:sp>
        <p:nvSpPr>
          <p:cNvPr id="54" name="모서리가 둥근 직사각형 53"/>
          <p:cNvSpPr>
            <a:spLocks/>
          </p:cNvSpPr>
          <p:nvPr/>
        </p:nvSpPr>
        <p:spPr>
          <a:xfrm>
            <a:off x="9883841" y="1907663"/>
            <a:ext cx="1950603" cy="446281"/>
          </a:xfrm>
          <a:prstGeom prst="roundRect">
            <a:avLst>
              <a:gd name="adj" fmla="val 1162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글 등록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수정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삭제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전체 공개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사용자 간 정보 공유</a:t>
            </a: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>
            <a:spLocks/>
          </p:cNvSpPr>
          <p:nvPr/>
        </p:nvSpPr>
        <p:spPr>
          <a:xfrm>
            <a:off x="9883841" y="241937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전문가 추천 콘텐츠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>
            <a:spLocks/>
          </p:cNvSpPr>
          <p:nvPr/>
        </p:nvSpPr>
        <p:spPr>
          <a:xfrm>
            <a:off x="9883841" y="2850356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건강 용품 </a:t>
            </a:r>
            <a:r>
              <a:rPr lang="ko-KR" altLang="en-US" sz="1000" spc="-120" dirty="0" err="1" smtClean="0">
                <a:solidFill>
                  <a:schemeClr val="tx1"/>
                </a:solidFill>
                <a:latin typeface="+mn-ea"/>
              </a:rPr>
              <a:t>커머스</a:t>
            </a: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 연계</a:t>
            </a:r>
            <a:endParaRPr lang="ko-KR" altLang="en-US" sz="1000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3" name="모서리가 둥근 직사각형 62"/>
          <p:cNvSpPr>
            <a:spLocks/>
          </p:cNvSpPr>
          <p:nvPr/>
        </p:nvSpPr>
        <p:spPr>
          <a:xfrm>
            <a:off x="8259530" y="3759014"/>
            <a:ext cx="1309091" cy="493278"/>
          </a:xfrm>
          <a:prstGeom prst="roundRect">
            <a:avLst/>
          </a:prstGeom>
          <a:solidFill>
            <a:srgbClr val="515E6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spc="-120" dirty="0" smtClean="0">
                <a:solidFill>
                  <a:schemeClr val="bg1"/>
                </a:solidFill>
                <a:latin typeface="+mn-ea"/>
              </a:rPr>
              <a:t>04. </a:t>
            </a:r>
            <a:r>
              <a:rPr lang="ko-KR" altLang="en-US" sz="1200" b="1" spc="-120" dirty="0" smtClean="0">
                <a:solidFill>
                  <a:schemeClr val="bg1"/>
                </a:solidFill>
                <a:latin typeface="+mn-ea"/>
              </a:rPr>
              <a:t>고객 지원</a:t>
            </a:r>
            <a:endParaRPr lang="ko-KR" altLang="en-US" sz="1200" b="1" spc="-12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4" name="모서리가 둥근 직사각형 73"/>
          <p:cNvSpPr>
            <a:spLocks/>
          </p:cNvSpPr>
          <p:nvPr/>
        </p:nvSpPr>
        <p:spPr>
          <a:xfrm>
            <a:off x="4937930" y="2048504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리포트</a:t>
            </a:r>
            <a:endParaRPr lang="en-US" altLang="ko-KR" sz="1100" b="1" dirty="0" smtClean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무</a:t>
            </a:r>
            <a:r>
              <a:rPr lang="ko-KR" altLang="en-US" sz="1100" b="1" dirty="0" smtClean="0">
                <a:solidFill>
                  <a:schemeClr val="tx1"/>
                </a:solidFill>
                <a:latin typeface="+mn-ea"/>
              </a:rPr>
              <a:t>료</a:t>
            </a:r>
            <a:r>
              <a:rPr lang="en-US" altLang="ko-KR" sz="11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모서리가 둥근 직사각형 74"/>
          <p:cNvSpPr>
            <a:spLocks/>
          </p:cNvSpPr>
          <p:nvPr/>
        </p:nvSpPr>
        <p:spPr>
          <a:xfrm>
            <a:off x="5728162" y="1937940"/>
            <a:ext cx="2199667" cy="470723"/>
          </a:xfrm>
          <a:prstGeom prst="roundRect">
            <a:avLst>
              <a:gd name="adj" fmla="val 8041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자가 관리 현황 주간 리포트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76" name="꺾인 연결선 75"/>
          <p:cNvCxnSpPr>
            <a:endCxn id="74" idx="1"/>
          </p:cNvCxnSpPr>
          <p:nvPr/>
        </p:nvCxnSpPr>
        <p:spPr>
          <a:xfrm rot="16200000" flipH="1">
            <a:off x="4627528" y="1892372"/>
            <a:ext cx="418001" cy="202803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>
            <a:spLocks/>
          </p:cNvSpPr>
          <p:nvPr/>
        </p:nvSpPr>
        <p:spPr>
          <a:xfrm>
            <a:off x="9035543" y="4690689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ko-KR" altLang="en-US" sz="1100" b="1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7" name="모서리가 둥근 직사각형 86"/>
          <p:cNvSpPr>
            <a:spLocks/>
          </p:cNvSpPr>
          <p:nvPr/>
        </p:nvSpPr>
        <p:spPr>
          <a:xfrm>
            <a:off x="9817853" y="4674398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pc="-120" dirty="0" smtClean="0">
                <a:solidFill>
                  <a:schemeClr val="tx1"/>
                </a:solidFill>
                <a:latin typeface="+mn-ea"/>
              </a:rPr>
              <a:t>공지사항</a:t>
            </a:r>
            <a:endParaRPr lang="en-US" altLang="ko-KR" sz="1000" spc="-120" dirty="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8" name="꺾인 연결선 87"/>
          <p:cNvCxnSpPr>
            <a:stCxn id="63" idx="2"/>
            <a:endCxn id="86" idx="1"/>
          </p:cNvCxnSpPr>
          <p:nvPr/>
        </p:nvCxnSpPr>
        <p:spPr>
          <a:xfrm rot="16200000" flipH="1">
            <a:off x="8678475" y="4487892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>
            <a:spLocks/>
          </p:cNvSpPr>
          <p:nvPr/>
        </p:nvSpPr>
        <p:spPr>
          <a:xfrm>
            <a:off x="9038474" y="5194782"/>
            <a:ext cx="659580" cy="308541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altLang="ko-KR" sz="1100" b="1" spc="-120" dirty="0" smtClean="0">
                <a:solidFill>
                  <a:schemeClr val="tx1"/>
                </a:solidFill>
                <a:latin typeface="+mn-ea"/>
              </a:rPr>
              <a:t>FAQ</a:t>
            </a:r>
            <a:endParaRPr lang="ko-KR" altLang="en-US" sz="1100" b="1" spc="-12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4" name="꺾인 연결선 83"/>
          <p:cNvCxnSpPr>
            <a:endCxn id="83" idx="1"/>
          </p:cNvCxnSpPr>
          <p:nvPr/>
        </p:nvCxnSpPr>
        <p:spPr>
          <a:xfrm rot="16200000" flipH="1">
            <a:off x="8681406" y="4991985"/>
            <a:ext cx="592668" cy="121467"/>
          </a:xfrm>
          <a:prstGeom prst="bentConnector2">
            <a:avLst/>
          </a:prstGeom>
          <a:ln w="12700">
            <a:solidFill>
              <a:srgbClr val="515E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>
            <a:spLocks/>
          </p:cNvSpPr>
          <p:nvPr/>
        </p:nvSpPr>
        <p:spPr>
          <a:xfrm>
            <a:off x="9816592" y="5153582"/>
            <a:ext cx="1950603" cy="360000"/>
          </a:xfrm>
          <a:prstGeom prst="roundRect">
            <a:avLst>
              <a:gd name="adj" fmla="val 10366"/>
            </a:avLst>
          </a:prstGeom>
          <a:noFill/>
          <a:ln>
            <a:solidFill>
              <a:srgbClr val="515E6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pc="-120" dirty="0" smtClean="0">
                <a:solidFill>
                  <a:schemeClr val="tx1"/>
                </a:solidFill>
                <a:latin typeface="+mn-ea"/>
              </a:rPr>
              <a:t>FAQ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690539" y="6295697"/>
            <a:ext cx="2501462" cy="56230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확인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초안으로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Service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변경에 따라 내용 수정 예정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0733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5E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1069" y="1402374"/>
            <a:ext cx="472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pc="-12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b="1" spc="-120" dirty="0" smtClean="0">
                <a:solidFill>
                  <a:schemeClr val="bg1"/>
                </a:solidFill>
              </a:rPr>
              <a:t>서비스 </a:t>
            </a:r>
            <a:r>
              <a:rPr lang="ko-KR" altLang="en-US" sz="3200" b="1" spc="-120" dirty="0" err="1" smtClean="0">
                <a:solidFill>
                  <a:schemeClr val="bg1"/>
                </a:solidFill>
              </a:rPr>
              <a:t>플로우</a:t>
            </a:r>
            <a:endParaRPr lang="ko-KR" altLang="en-US" sz="3200" b="1" spc="-12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3821" y="2365131"/>
            <a:ext cx="2470638" cy="319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서비스 이용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혈당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복약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식이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걷기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운동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리포트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>
                <a:solidFill>
                  <a:schemeClr val="bg1"/>
                </a:solidFill>
              </a:rPr>
              <a:t>의사 </a:t>
            </a:r>
            <a:r>
              <a:rPr lang="ko-KR" altLang="en-US" sz="1400" dirty="0" smtClean="0">
                <a:solidFill>
                  <a:schemeClr val="bg1"/>
                </a:solidFill>
              </a:rPr>
              <a:t>상담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병원 예약</a:t>
            </a:r>
            <a:endParaRPr lang="en-US" altLang="ko-KR" sz="14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커뮤니티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smtClean="0">
                <a:solidFill>
                  <a:schemeClr val="bg1"/>
                </a:solidFill>
              </a:rPr>
              <a:t>콘텐츠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400" dirty="0" err="1" smtClean="0">
                <a:solidFill>
                  <a:schemeClr val="bg1"/>
                </a:solidFill>
              </a:rPr>
              <a:t>커머스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0.</a:t>
            </a:r>
            <a:r>
              <a:rPr lang="ko-KR" altLang="en-US" dirty="0"/>
              <a:t> </a:t>
            </a:r>
            <a:r>
              <a:rPr lang="ko-KR" altLang="en-US" dirty="0" smtClean="0"/>
              <a:t>서비스 이용</a:t>
            </a:r>
            <a:endParaRPr lang="ko-KR" altLang="en-US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513851" y="1313061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처리 4"/>
          <p:cNvSpPr/>
          <p:nvPr/>
        </p:nvSpPr>
        <p:spPr>
          <a:xfrm>
            <a:off x="2332868" y="1225205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160 </a:t>
            </a:r>
            <a:r>
              <a:rPr lang="ko-KR" altLang="en-US" sz="1000" spc="-120" dirty="0">
                <a:solidFill>
                  <a:schemeClr val="tx1"/>
                </a:solidFill>
              </a:rPr>
              <a:t>앱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ko-KR" sz="1000" spc="-120" dirty="0" smtClean="0">
                <a:solidFill>
                  <a:schemeClr val="tx1"/>
                </a:solidFill>
              </a:rPr>
              <a:t>[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]</a:t>
            </a:r>
            <a:r>
              <a:rPr lang="ko-KR" altLang="en-US" sz="1000" spc="-120" dirty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메뉴 선택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6" name="순서도: 판단 5"/>
          <p:cNvSpPr/>
          <p:nvPr/>
        </p:nvSpPr>
        <p:spPr>
          <a:xfrm>
            <a:off x="4326330" y="1166744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가입 여부 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4" idx="3"/>
            <a:endCxn id="5" idx="1"/>
          </p:cNvCxnSpPr>
          <p:nvPr/>
        </p:nvCxnSpPr>
        <p:spPr>
          <a:xfrm flipV="1">
            <a:off x="1606809" y="1565728"/>
            <a:ext cx="726059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  <a:endCxn id="6" idx="1"/>
          </p:cNvCxnSpPr>
          <p:nvPr/>
        </p:nvCxnSpPr>
        <p:spPr>
          <a:xfrm flipV="1">
            <a:off x="3645404" y="1565726"/>
            <a:ext cx="6809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3"/>
            <a:endCxn id="52" idx="1"/>
          </p:cNvCxnSpPr>
          <p:nvPr/>
        </p:nvCxnSpPr>
        <p:spPr>
          <a:xfrm>
            <a:off x="5778325" y="1565726"/>
            <a:ext cx="4146878" cy="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052326" y="1946924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20" name="TextBox 19"/>
          <p:cNvSpPr txBox="1"/>
          <p:nvPr/>
        </p:nvSpPr>
        <p:spPr>
          <a:xfrm>
            <a:off x="5754504" y="127787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cxnSp>
        <p:nvCxnSpPr>
          <p:cNvPr id="22" name="꺾인 연결선 21"/>
          <p:cNvCxnSpPr>
            <a:stCxn id="38" idx="2"/>
            <a:endCxn id="5" idx="2"/>
          </p:cNvCxnSpPr>
          <p:nvPr/>
        </p:nvCxnSpPr>
        <p:spPr>
          <a:xfrm rot="5400000" flipH="1">
            <a:off x="2721788" y="2173599"/>
            <a:ext cx="2597888" cy="2063191"/>
          </a:xfrm>
          <a:prstGeom prst="bentConnector3">
            <a:avLst>
              <a:gd name="adj1" fmla="val -87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처리 31"/>
          <p:cNvSpPr/>
          <p:nvPr/>
        </p:nvSpPr>
        <p:spPr>
          <a:xfrm>
            <a:off x="4396059" y="2552268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 동의 화면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30283" y="4479100"/>
            <a:ext cx="2592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000" b="1" spc="-120" dirty="0" smtClean="0"/>
              <a:t>건강</a:t>
            </a:r>
            <a:r>
              <a:rPr lang="en-US" altLang="ko-KR" sz="1000" b="1" spc="-120" dirty="0" smtClean="0"/>
              <a:t>160</a:t>
            </a:r>
            <a:r>
              <a:rPr lang="ko-KR" altLang="en-US" sz="1000" b="1" spc="-120" dirty="0" smtClean="0"/>
              <a:t>에서 제공해야 하는 개인정보</a:t>
            </a:r>
            <a:r>
              <a:rPr lang="en-US" altLang="ko-KR" sz="1000" b="1" spc="-120" dirty="0" smtClean="0"/>
              <a:t>(</a:t>
            </a:r>
            <a:r>
              <a:rPr lang="ko-KR" altLang="en-US" sz="1000" b="1" spc="-120" dirty="0" smtClean="0"/>
              <a:t>기본</a:t>
            </a:r>
            <a:r>
              <a:rPr lang="en-US" altLang="ko-KR" sz="1000" b="1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이름</a:t>
            </a:r>
            <a:r>
              <a:rPr lang="en-US" altLang="ko-KR" sz="1000" spc="-120" dirty="0" smtClean="0"/>
              <a:t>(</a:t>
            </a:r>
            <a:r>
              <a:rPr lang="ko-KR" altLang="en-US" sz="1000" spc="-120" dirty="0" smtClean="0"/>
              <a:t>실명</a:t>
            </a:r>
            <a:r>
              <a:rPr lang="en-US" altLang="ko-KR" sz="1000" spc="-120" dirty="0" smtClean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휴대폰번호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성별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smtClean="0"/>
              <a:t>생년월일</a:t>
            </a:r>
            <a:endParaRPr lang="en-US" altLang="ko-KR" sz="1000" spc="-120" dirty="0" smtClean="0"/>
          </a:p>
          <a:p>
            <a:pPr>
              <a:lnSpc>
                <a:spcPct val="120000"/>
              </a:lnSpc>
            </a:pPr>
            <a:r>
              <a:rPr lang="ko-KR" altLang="en-US" sz="1000" spc="-120" dirty="0" err="1" smtClean="0"/>
              <a:t>걸음수</a:t>
            </a:r>
            <a:r>
              <a:rPr lang="ko-KR" altLang="en-US" sz="1000" spc="-120" dirty="0" smtClean="0"/>
              <a:t> </a:t>
            </a:r>
            <a:r>
              <a:rPr lang="en-US" altLang="ko-KR" sz="1000" spc="-120" dirty="0" smtClean="0"/>
              <a:t>data  </a:t>
            </a:r>
          </a:p>
        </p:txBody>
      </p:sp>
      <p:cxnSp>
        <p:nvCxnSpPr>
          <p:cNvPr id="35" name="직선 화살표 연결선 34"/>
          <p:cNvCxnSpPr>
            <a:stCxn id="6" idx="2"/>
            <a:endCxn id="32" idx="0"/>
          </p:cNvCxnSpPr>
          <p:nvPr/>
        </p:nvCxnSpPr>
        <p:spPr>
          <a:xfrm flipH="1">
            <a:off x="5052327" y="1964707"/>
            <a:ext cx="1" cy="58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순서도: 판단 37"/>
          <p:cNvSpPr/>
          <p:nvPr/>
        </p:nvSpPr>
        <p:spPr>
          <a:xfrm>
            <a:off x="4326329" y="3706175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이용 약관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(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필수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동의 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/>
          <p:cNvCxnSpPr>
            <a:stCxn id="32" idx="2"/>
            <a:endCxn id="38" idx="0"/>
          </p:cNvCxnSpPr>
          <p:nvPr/>
        </p:nvCxnSpPr>
        <p:spPr>
          <a:xfrm>
            <a:off x="5052327" y="3233313"/>
            <a:ext cx="0" cy="472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22656" y="3777680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50" name="TextBox 49"/>
          <p:cNvSpPr txBox="1"/>
          <p:nvPr/>
        </p:nvSpPr>
        <p:spPr>
          <a:xfrm>
            <a:off x="5069236" y="4482652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52" name="순서도: 처리 51"/>
          <p:cNvSpPr/>
          <p:nvPr/>
        </p:nvSpPr>
        <p:spPr>
          <a:xfrm>
            <a:off x="9925203" y="1225703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메인 화면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68" name="순서도: 처리 67"/>
          <p:cNvSpPr/>
          <p:nvPr/>
        </p:nvSpPr>
        <p:spPr>
          <a:xfrm>
            <a:off x="6433848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추가 정보 입력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당뇨 유형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70" name="꺾인 연결선 69"/>
          <p:cNvCxnSpPr>
            <a:stCxn id="80" idx="3"/>
            <a:endCxn id="52" idx="2"/>
          </p:cNvCxnSpPr>
          <p:nvPr/>
        </p:nvCxnSpPr>
        <p:spPr>
          <a:xfrm flipV="1">
            <a:off x="9595912" y="1906748"/>
            <a:ext cx="985559" cy="21976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38" idx="3"/>
            <a:endCxn id="68" idx="1"/>
          </p:cNvCxnSpPr>
          <p:nvPr/>
        </p:nvCxnSpPr>
        <p:spPr>
          <a:xfrm flipV="1">
            <a:off x="5778324" y="4104430"/>
            <a:ext cx="655524" cy="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순서도: 처리 79"/>
          <p:cNvSpPr/>
          <p:nvPr/>
        </p:nvSpPr>
        <p:spPr>
          <a:xfrm>
            <a:off x="8283376" y="3763907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회원가입 완료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/>
          <p:cNvCxnSpPr>
            <a:stCxn id="68" idx="3"/>
            <a:endCxn id="80" idx="1"/>
          </p:cNvCxnSpPr>
          <p:nvPr/>
        </p:nvCxnSpPr>
        <p:spPr>
          <a:xfrm>
            <a:off x="7746384" y="4104430"/>
            <a:ext cx="53699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855131" y="6054098"/>
            <a:ext cx="4336869" cy="8039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</a:t>
            </a:r>
            <a:r>
              <a:rPr lang="en-US" altLang="ko-KR" sz="1000" spc="-120" dirty="0" smtClean="0">
                <a:solidFill>
                  <a:srgbClr val="FF0000"/>
                </a:solidFill>
              </a:rPr>
              <a:t>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사항</a:t>
            </a:r>
            <a:r>
              <a:rPr lang="en-US" altLang="ko-KR" sz="1000" spc="-120" dirty="0" smtClean="0">
                <a:solidFill>
                  <a:srgbClr val="FF0000"/>
                </a:solidFill>
              </a:rPr>
              <a:t>(w/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건강 </a:t>
            </a:r>
            <a:r>
              <a:rPr lang="en-US" altLang="ko-KR" sz="1000" spc="-120" dirty="0" smtClean="0">
                <a:solidFill>
                  <a:srgbClr val="FF0000"/>
                </a:solidFill>
              </a:rPr>
              <a:t>160)</a:t>
            </a:r>
            <a:endParaRPr lang="ko-KR" altLang="en-US" sz="1000" spc="-120" dirty="0" smtClean="0">
              <a:solidFill>
                <a:srgbClr val="FF0000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가입 시 수집되는 항목 체크</a:t>
            </a:r>
            <a:endParaRPr lang="en-US" altLang="ko-KR" sz="1000" spc="-120" dirty="0" smtClean="0">
              <a:solidFill>
                <a:schemeClr val="tx1"/>
              </a:solidFill>
            </a:endParaRPr>
          </a:p>
          <a:p>
            <a:pPr marL="228600" indent="-228600">
              <a:lnSpc>
                <a:spcPct val="120000"/>
              </a:lnSpc>
              <a:buAutoNum type="arabicParenR"/>
            </a:pPr>
            <a:r>
              <a:rPr lang="en-US" altLang="ko-KR" sz="1000" spc="-120" dirty="0" smtClean="0">
                <a:solidFill>
                  <a:schemeClr val="tx1"/>
                </a:solidFill>
              </a:rPr>
              <a:t>‘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건강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160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당뇨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’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서비스가 별도 서비스로 전환할 경우를 고려하여 개발 논의 필요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03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3770" y="888025"/>
            <a:ext cx="87135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입력 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혈당 수기 입력</a:t>
            </a:r>
            <a:r>
              <a:rPr lang="en-US" altLang="ko-KR" sz="1200" spc="-120" dirty="0" smtClean="0">
                <a:latin typeface="+mn-ea"/>
              </a:rPr>
              <a:t> 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연동된 블루투스 혈당측정기로 혈당 자동 입력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자동 입력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     		</a:t>
            </a: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수정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수기로 입력한 경우 모든 항목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일시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>
                <a:latin typeface="+mn-ea"/>
              </a:rPr>
              <a:t>측정 </a:t>
            </a:r>
            <a:r>
              <a:rPr lang="ko-KR" altLang="en-US" sz="1200" spc="-120" dirty="0" smtClean="0">
                <a:latin typeface="+mn-ea"/>
              </a:rPr>
              <a:t>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혈당 수치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2) </a:t>
            </a:r>
            <a:r>
              <a:rPr lang="ko-KR" altLang="en-US" sz="1200" spc="-120" dirty="0" smtClean="0">
                <a:latin typeface="+mn-ea"/>
              </a:rPr>
              <a:t>혈당측정기로 입력한 경우 일부 항목만 수정 가능 </a:t>
            </a:r>
            <a:r>
              <a:rPr lang="en-US" altLang="ko-KR" sz="1200" spc="-120" dirty="0" smtClean="0">
                <a:latin typeface="+mn-ea"/>
              </a:rPr>
              <a:t>: </a:t>
            </a:r>
            <a:r>
              <a:rPr lang="ko-KR" altLang="en-US" sz="1200" spc="-120" dirty="0" smtClean="0">
                <a:latin typeface="+mn-ea"/>
              </a:rPr>
              <a:t>측정 시점 </a:t>
            </a:r>
            <a:r>
              <a:rPr lang="en-US" altLang="ko-KR" sz="1200" spc="-120" dirty="0" smtClean="0">
                <a:latin typeface="+mn-ea"/>
              </a:rPr>
              <a:t>/ </a:t>
            </a:r>
            <a:r>
              <a:rPr lang="ko-KR" altLang="en-US" sz="1200" spc="-120" dirty="0" smtClean="0">
                <a:latin typeface="+mn-ea"/>
              </a:rPr>
              <a:t>메모</a:t>
            </a:r>
            <a:endParaRPr lang="en-US" altLang="ko-KR" sz="1200" spc="-120" dirty="0" smtClean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삭제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latin typeface="+mn-ea"/>
              </a:rPr>
              <a:t>입력 방법에 상관없이 삭제 불가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 피드백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spc="-120" dirty="0" smtClean="0">
                <a:latin typeface="+mn-ea"/>
              </a:rPr>
              <a:t>1) </a:t>
            </a: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혈당 범위에 따른 혈당 피드백 제공 </a:t>
            </a: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 smtClean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혈당측정기 연동</a:t>
            </a:r>
            <a:endParaRPr lang="en-US" altLang="ko-KR" sz="1200" b="1" spc="-120" dirty="0" smtClean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ko-KR" altLang="en-US" sz="1200" spc="-120" dirty="0" smtClean="0">
                <a:solidFill>
                  <a:srgbClr val="FF0000"/>
                </a:solidFill>
                <a:latin typeface="+mn-ea"/>
              </a:rPr>
              <a:t>블루투스 혈당측정기 앱과 연동</a:t>
            </a:r>
            <a:r>
              <a:rPr lang="ko-KR" altLang="en-US" sz="1200" spc="-120" dirty="0" smtClean="0">
                <a:latin typeface="+mn-ea"/>
              </a:rPr>
              <a:t> </a:t>
            </a:r>
            <a:endParaRPr lang="en-US" altLang="ko-KR" sz="1200" spc="-12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spc="-12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spc="-120" dirty="0" smtClean="0">
                <a:solidFill>
                  <a:schemeClr val="accent5">
                    <a:lumMod val="75000"/>
                  </a:schemeClr>
                </a:solidFill>
                <a:latin typeface="+mn-ea"/>
              </a:rPr>
              <a:t>이력 조회</a:t>
            </a:r>
            <a:endParaRPr lang="en-US" altLang="ko-KR" sz="1200" b="1" spc="-12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701049" y="6327229"/>
            <a:ext cx="2490951" cy="53077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1000" spc="-120" dirty="0" smtClean="0">
                <a:solidFill>
                  <a:schemeClr val="tx1"/>
                </a:solidFill>
              </a:rPr>
              <a:t>개별 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Service flow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내 논의 사항 기재함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71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혈당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3432" y="570791"/>
            <a:ext cx="16270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spc="-120" dirty="0" smtClean="0">
                <a:solidFill>
                  <a:schemeClr val="accent5">
                    <a:lumMod val="75000"/>
                  </a:schemeClr>
                </a:solidFill>
              </a:rPr>
              <a:t>혈당 수기 입력하기</a:t>
            </a:r>
            <a:endParaRPr lang="en-US" altLang="ko-KR" sz="1400" b="1" spc="-12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순서도: 수행의 시작/종료 8"/>
          <p:cNvSpPr/>
          <p:nvPr/>
        </p:nvSpPr>
        <p:spPr>
          <a:xfrm>
            <a:off x="1722888" y="1843313"/>
            <a:ext cx="1092958" cy="505343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Start</a:t>
            </a:r>
          </a:p>
          <a:p>
            <a:pPr algn="ctr"/>
            <a:r>
              <a:rPr lang="ko-KR" altLang="en-US" sz="1000" spc="-150" dirty="0" smtClean="0">
                <a:solidFill>
                  <a:schemeClr val="tx1"/>
                </a:solidFill>
              </a:rPr>
              <a:t>혈당 입력</a:t>
            </a:r>
            <a:endParaRPr lang="en-US" altLang="ko-KR" sz="1000" spc="-150" dirty="0" smtClean="0">
              <a:solidFill>
                <a:schemeClr val="tx1"/>
              </a:solidFill>
            </a:endParaRPr>
          </a:p>
        </p:txBody>
      </p:sp>
      <p:sp>
        <p:nvSpPr>
          <p:cNvPr id="10" name="순서도: 처리 9"/>
          <p:cNvSpPr/>
          <p:nvPr/>
        </p:nvSpPr>
        <p:spPr>
          <a:xfrm>
            <a:off x="3241665" y="1755462"/>
            <a:ext cx="1355531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화면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측정 일시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측정 시점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수치</a:t>
            </a:r>
            <a:r>
              <a:rPr lang="en-US" altLang="ko-KR" sz="1000" spc="-120" dirty="0" smtClean="0">
                <a:solidFill>
                  <a:schemeClr val="tx1"/>
                </a:solidFill>
              </a:rPr>
              <a:t>,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메모 입력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9" idx="3"/>
            <a:endCxn id="10" idx="1"/>
          </p:cNvCxnSpPr>
          <p:nvPr/>
        </p:nvCxnSpPr>
        <p:spPr>
          <a:xfrm>
            <a:off x="2815846" y="2095985"/>
            <a:ext cx="4258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676" y="3389812"/>
            <a:ext cx="1606773" cy="325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900" b="1" spc="-120" dirty="0"/>
              <a:t>&lt;</a:t>
            </a:r>
            <a:r>
              <a:rPr lang="ko-KR" altLang="en-US" sz="900" b="1" spc="-120" dirty="0" smtClean="0"/>
              <a:t>혈당 입력 항목</a:t>
            </a:r>
            <a:r>
              <a:rPr lang="en-US" altLang="ko-KR" sz="900" b="1" spc="-120" dirty="0" smtClean="0"/>
              <a:t>&gt;</a:t>
            </a:r>
          </a:p>
          <a:p>
            <a:pPr>
              <a:lnSpc>
                <a:spcPct val="120000"/>
              </a:lnSpc>
            </a:pPr>
            <a:endParaRPr lang="en-US" altLang="ko-KR" sz="900" b="1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측정 일시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현재</a:t>
            </a:r>
            <a:endParaRPr lang="en-US" altLang="ko-KR" sz="900" spc="-120" dirty="0" smtClean="0"/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900" b="1" spc="-120" dirty="0" smtClean="0"/>
              <a:t>측정 시점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기본</a:t>
            </a:r>
            <a:r>
              <a:rPr lang="en-US" altLang="ko-KR" sz="900" spc="-120" dirty="0" smtClean="0"/>
              <a:t>: </a:t>
            </a:r>
            <a:r>
              <a:rPr lang="ko-KR" altLang="en-US" sz="900" spc="-120" dirty="0" smtClean="0"/>
              <a:t>선택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아침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점심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저녁 식전</a:t>
            </a:r>
            <a:r>
              <a:rPr lang="en-US" altLang="ko-KR" sz="900" spc="-120" dirty="0" smtClean="0"/>
              <a:t>/</a:t>
            </a:r>
            <a:r>
              <a:rPr lang="ko-KR" altLang="en-US" sz="900" spc="-120" dirty="0" smtClean="0"/>
              <a:t>식후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취침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운동 전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>
                <a:solidFill>
                  <a:srgbClr val="FF0000"/>
                </a:solidFill>
              </a:rPr>
              <a:t>*</a:t>
            </a:r>
            <a:r>
              <a:rPr lang="en-US" altLang="ko-KR" sz="900" b="1" spc="-120" dirty="0" smtClean="0"/>
              <a:t> </a:t>
            </a:r>
            <a:r>
              <a:rPr lang="ko-KR" altLang="en-US" sz="900" b="1" spc="-120" dirty="0" smtClean="0"/>
              <a:t>혈당 수치</a:t>
            </a:r>
            <a:endParaRPr lang="en-US" altLang="ko-KR" sz="900" b="1" spc="-120" dirty="0" smtClean="0"/>
          </a:p>
          <a:p>
            <a:pPr>
              <a:lnSpc>
                <a:spcPct val="120000"/>
              </a:lnSpc>
            </a:pPr>
            <a:r>
              <a:rPr lang="ko-KR" altLang="en-US" sz="900" spc="-120" dirty="0" smtClean="0"/>
              <a:t>단위</a:t>
            </a:r>
            <a:r>
              <a:rPr lang="en-US" altLang="ko-KR" sz="900" spc="-120" dirty="0" smtClean="0"/>
              <a:t>: </a:t>
            </a:r>
            <a:r>
              <a:rPr lang="en-US" altLang="ko-KR" sz="900" spc="-120" dirty="0" err="1" smtClean="0"/>
              <a:t>mmol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r>
              <a:rPr lang="en-US" altLang="ko-KR" sz="900" dirty="0" smtClean="0"/>
              <a:t>0.0 ~ 50.0 </a:t>
            </a:r>
            <a:r>
              <a:rPr lang="ko-KR" altLang="en-US" sz="900" spc="-120" dirty="0" smtClean="0"/>
              <a:t>범위까지 입력 가능</a:t>
            </a:r>
            <a:endParaRPr lang="en-US" altLang="ko-KR" sz="900" spc="-120" dirty="0" smtClean="0"/>
          </a:p>
          <a:p>
            <a:pPr>
              <a:lnSpc>
                <a:spcPct val="120000"/>
              </a:lnSpc>
            </a:pPr>
            <a:endParaRPr lang="en-US" altLang="ko-KR" sz="900" spc="-120" dirty="0"/>
          </a:p>
          <a:p>
            <a:pPr>
              <a:lnSpc>
                <a:spcPct val="120000"/>
              </a:lnSpc>
            </a:pPr>
            <a:r>
              <a:rPr lang="en-US" altLang="ko-KR" sz="900" b="1" spc="-120" dirty="0" smtClean="0"/>
              <a:t>* </a:t>
            </a:r>
            <a:r>
              <a:rPr lang="ko-KR" altLang="en-US" sz="900" b="1" spc="-120" dirty="0" smtClean="0"/>
              <a:t>메모</a:t>
            </a:r>
            <a:endParaRPr lang="en-US" altLang="ko-KR" sz="900" b="1" spc="-120" dirty="0"/>
          </a:p>
          <a:p>
            <a:pPr>
              <a:lnSpc>
                <a:spcPct val="120000"/>
              </a:lnSpc>
            </a:pPr>
            <a:r>
              <a:rPr lang="en-US" altLang="ko-KR" sz="900" spc="-120" dirty="0" smtClean="0"/>
              <a:t>30</a:t>
            </a:r>
            <a:r>
              <a:rPr lang="ko-KR" altLang="en-US" sz="900" spc="-120" dirty="0" smtClean="0"/>
              <a:t>자까지 입력 가능</a:t>
            </a:r>
            <a:endParaRPr lang="en-US" altLang="ko-KR" sz="900" spc="-120" dirty="0" smtClean="0"/>
          </a:p>
        </p:txBody>
      </p:sp>
      <p:sp>
        <p:nvSpPr>
          <p:cNvPr id="16" name="순서도: 처리 15"/>
          <p:cNvSpPr/>
          <p:nvPr/>
        </p:nvSpPr>
        <p:spPr>
          <a:xfrm>
            <a:off x="5578778" y="3290325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 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필수 항목 입력 안내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sp>
        <p:nvSpPr>
          <p:cNvPr id="17" name="순서도: 판단 16"/>
          <p:cNvSpPr/>
          <p:nvPr/>
        </p:nvSpPr>
        <p:spPr>
          <a:xfrm>
            <a:off x="5509049" y="1697003"/>
            <a:ext cx="1451995" cy="797963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필수 항목 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spc="-120" dirty="0">
                <a:solidFill>
                  <a:schemeClr val="tx1"/>
                </a:solidFill>
              </a:rPr>
              <a:t>입력 </a:t>
            </a:r>
            <a:r>
              <a:rPr lang="ko-KR" altLang="en-US" sz="1000" spc="-120" dirty="0" smtClean="0">
                <a:solidFill>
                  <a:schemeClr val="tx1"/>
                </a:solidFill>
              </a:rPr>
              <a:t>여부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sp>
        <p:nvSpPr>
          <p:cNvPr id="18" name="순서도: 처리 17"/>
          <p:cNvSpPr/>
          <p:nvPr/>
        </p:nvSpPr>
        <p:spPr>
          <a:xfrm>
            <a:off x="3263162" y="3967473"/>
            <a:ext cx="1312536" cy="681045"/>
          </a:xfrm>
          <a:prstGeom prst="flowChartProcess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Alert:</a:t>
            </a:r>
          </a:p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수치 에러 메시지</a:t>
            </a:r>
            <a:endParaRPr lang="en-US" altLang="ko-KR" sz="1000" spc="-120" dirty="0" smtClean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18" idx="0"/>
            <a:endCxn id="10" idx="2"/>
          </p:cNvCxnSpPr>
          <p:nvPr/>
        </p:nvCxnSpPr>
        <p:spPr>
          <a:xfrm flipV="1">
            <a:off x="3919430" y="2436507"/>
            <a:ext cx="1" cy="1530966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839583" y="1783938"/>
            <a:ext cx="47422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Yes</a:t>
            </a:r>
            <a:endParaRPr lang="ko-KR" altLang="en-US" sz="1000" spc="-120" dirty="0"/>
          </a:p>
        </p:txBody>
      </p:sp>
      <p:sp>
        <p:nvSpPr>
          <p:cNvPr id="31" name="TextBox 30"/>
          <p:cNvSpPr txBox="1"/>
          <p:nvPr/>
        </p:nvSpPr>
        <p:spPr>
          <a:xfrm>
            <a:off x="6241209" y="2475845"/>
            <a:ext cx="474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/>
              <a:t>No</a:t>
            </a:r>
            <a:endParaRPr lang="ko-KR" altLang="en-US" sz="1000" spc="-120" dirty="0"/>
          </a:p>
        </p:txBody>
      </p:sp>
      <p:sp>
        <p:nvSpPr>
          <p:cNvPr id="34" name="순서도: 처리 33"/>
          <p:cNvSpPr/>
          <p:nvPr/>
        </p:nvSpPr>
        <p:spPr>
          <a:xfrm>
            <a:off x="7601628" y="1755462"/>
            <a:ext cx="1312536" cy="6810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chemeClr val="tx1"/>
                </a:solidFill>
              </a:rPr>
              <a:t>혈당 입력 완료</a:t>
            </a:r>
            <a:endParaRPr lang="ko-KR" altLang="en-US" sz="1000" spc="-120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>
            <a:stCxn id="17" idx="3"/>
            <a:endCxn id="34" idx="1"/>
          </p:cNvCxnSpPr>
          <p:nvPr/>
        </p:nvCxnSpPr>
        <p:spPr>
          <a:xfrm>
            <a:off x="6961044" y="2095985"/>
            <a:ext cx="6405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0" idx="3"/>
            <a:endCxn id="17" idx="1"/>
          </p:cNvCxnSpPr>
          <p:nvPr/>
        </p:nvCxnSpPr>
        <p:spPr>
          <a:xfrm>
            <a:off x="4597196" y="2095985"/>
            <a:ext cx="911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269710" y="3149412"/>
            <a:ext cx="1223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spc="-120" dirty="0" smtClean="0">
                <a:solidFill>
                  <a:srgbClr val="FF0000"/>
                </a:solidFill>
              </a:rPr>
              <a:t>혈당 수치 입력 시</a:t>
            </a:r>
            <a:endParaRPr lang="en-US" altLang="ko-KR" sz="900" spc="-120" dirty="0" smtClean="0">
              <a:solidFill>
                <a:srgbClr val="FF0000"/>
              </a:solidFill>
            </a:endParaRPr>
          </a:p>
          <a:p>
            <a:r>
              <a:rPr lang="ko-KR" altLang="en-US" sz="900" spc="-120" dirty="0" smtClean="0">
                <a:solidFill>
                  <a:srgbClr val="FF0000"/>
                </a:solidFill>
              </a:rPr>
              <a:t>유효성 체크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(</a:t>
            </a:r>
            <a:r>
              <a:rPr lang="en-US" altLang="ko-KR" sz="900" dirty="0" smtClean="0">
                <a:solidFill>
                  <a:srgbClr val="FF0000"/>
                </a:solidFill>
              </a:rPr>
              <a:t>0.0~50.0</a:t>
            </a:r>
            <a:r>
              <a:rPr lang="en-US" altLang="ko-KR" sz="900" spc="-120" dirty="0" smtClean="0">
                <a:solidFill>
                  <a:srgbClr val="FF0000"/>
                </a:solidFill>
              </a:rPr>
              <a:t>)</a:t>
            </a:r>
            <a:endParaRPr lang="ko-KR" altLang="en-US" sz="900" spc="-120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/>
          <p:cNvCxnSpPr>
            <a:stCxn id="17" idx="2"/>
            <a:endCxn id="16" idx="0"/>
          </p:cNvCxnSpPr>
          <p:nvPr/>
        </p:nvCxnSpPr>
        <p:spPr>
          <a:xfrm flipH="1">
            <a:off x="6235046" y="2494966"/>
            <a:ext cx="1" cy="79535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806744" y="1998652"/>
            <a:ext cx="475884" cy="201547"/>
          </a:xfrm>
          <a:prstGeom prst="roundRect">
            <a:avLst>
              <a:gd name="adj" fmla="val 50000"/>
            </a:avLst>
          </a:prstGeom>
          <a:solidFill>
            <a:srgbClr val="515E65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900" spc="-120" smtClean="0">
                <a:solidFill>
                  <a:schemeClr val="bg1"/>
                </a:solidFill>
              </a:rPr>
              <a:t>저장</a:t>
            </a:r>
            <a:endParaRPr lang="ko-KR" altLang="en-US" sz="900" spc="-120" dirty="0">
              <a:solidFill>
                <a:schemeClr val="bg1"/>
              </a:solidFill>
            </a:endParaRPr>
          </a:p>
        </p:txBody>
      </p:sp>
      <p:sp>
        <p:nvSpPr>
          <p:cNvPr id="20" name="순서도: 처리 19"/>
          <p:cNvSpPr/>
          <p:nvPr/>
        </p:nvSpPr>
        <p:spPr>
          <a:xfrm>
            <a:off x="9554748" y="1768223"/>
            <a:ext cx="1312536" cy="66828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혈당 피드백 존재 시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00" spc="-120" dirty="0" smtClean="0">
                <a:solidFill>
                  <a:srgbClr val="FF0000"/>
                </a:solidFill>
              </a:rPr>
              <a:t>노출</a:t>
            </a:r>
            <a:endParaRPr lang="ko-KR" altLang="en-US" sz="1000" spc="-120" dirty="0">
              <a:solidFill>
                <a:srgbClr val="FF0000"/>
              </a:solidFill>
            </a:endParaRPr>
          </a:p>
        </p:txBody>
      </p:sp>
      <p:cxnSp>
        <p:nvCxnSpPr>
          <p:cNvPr id="22" name="직선 화살표 연결선 21"/>
          <p:cNvCxnSpPr>
            <a:stCxn id="34" idx="3"/>
            <a:endCxn id="20" idx="1"/>
          </p:cNvCxnSpPr>
          <p:nvPr/>
        </p:nvCxnSpPr>
        <p:spPr>
          <a:xfrm>
            <a:off x="8914164" y="2095985"/>
            <a:ext cx="640584" cy="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680028" y="6169572"/>
            <a:ext cx="2511971" cy="68842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000" spc="-120" dirty="0" smtClean="0">
                <a:solidFill>
                  <a:srgbClr val="FF0000"/>
                </a:solidFill>
              </a:rPr>
              <a:t>* </a:t>
            </a:r>
            <a:r>
              <a:rPr lang="ko-KR" altLang="en-US" sz="1000" spc="-120" dirty="0" smtClean="0">
                <a:solidFill>
                  <a:srgbClr val="FF0000"/>
                </a:solidFill>
              </a:rPr>
              <a:t>논의 사항</a:t>
            </a:r>
            <a:endParaRPr lang="en-US" altLang="ko-KR" sz="1000" spc="-120" dirty="0" smtClean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</a:rPr>
              <a:t>1) </a:t>
            </a:r>
            <a:r>
              <a:rPr lang="ko-KR" altLang="en-US" sz="1000" spc="-120" dirty="0">
                <a:solidFill>
                  <a:schemeClr val="tx1"/>
                </a:solidFill>
              </a:rPr>
              <a:t>혈당 피드백 제공 방안 논의 필요</a:t>
            </a:r>
            <a:endParaRPr lang="en-US" altLang="ko-KR" sz="1000" spc="-12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1000" spc="-120" dirty="0">
                <a:solidFill>
                  <a:schemeClr val="tx1"/>
                </a:solidFill>
              </a:rPr>
              <a:t> -  </a:t>
            </a:r>
            <a:r>
              <a:rPr lang="ko-KR" altLang="en-US" sz="1000" spc="-120" dirty="0">
                <a:solidFill>
                  <a:schemeClr val="tx1"/>
                </a:solidFill>
              </a:rPr>
              <a:t>뒤에 정리한 상세 내용 참조</a:t>
            </a:r>
            <a:endParaRPr lang="en-US" altLang="ko-KR" sz="1000" spc="-120" dirty="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16" idx="1"/>
          </p:cNvCxnSpPr>
          <p:nvPr/>
        </p:nvCxnSpPr>
        <p:spPr>
          <a:xfrm rot="10800000">
            <a:off x="4492870" y="2475846"/>
            <a:ext cx="1085908" cy="115500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8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7410</TotalTime>
  <Words>6145</Words>
  <Application>Microsoft Office PowerPoint</Application>
  <PresentationFormat>와이드스크린</PresentationFormat>
  <Paragraphs>1133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Century Gothic</vt:lpstr>
      <vt:lpstr>Arial</vt:lpstr>
      <vt:lpstr>Wingdings</vt:lpstr>
      <vt:lpstr>Tahoma</vt:lpstr>
      <vt:lpstr>맑은 고딕</vt:lpstr>
      <vt:lpstr>Office 테마</vt:lpstr>
      <vt:lpstr>건강160 당뇨 _Service Flow </vt:lpstr>
      <vt:lpstr>PowerPoint 프레젠테이션</vt:lpstr>
      <vt:lpstr>1. 서비스 컨셉</vt:lpstr>
      <vt:lpstr>2. 서비스 채널</vt:lpstr>
      <vt:lpstr>3. 사용자 주요 기능</vt:lpstr>
      <vt:lpstr>PowerPoint 프레젠테이션</vt:lpstr>
      <vt:lpstr>0. 서비스 이용</vt:lpstr>
      <vt:lpstr>01. 혈당</vt:lpstr>
      <vt:lpstr>01. 혈당</vt:lpstr>
      <vt:lpstr>01. 혈당</vt:lpstr>
      <vt:lpstr>01. 혈당</vt:lpstr>
      <vt:lpstr>01. 혈당</vt:lpstr>
      <vt:lpstr>01. 혈당</vt:lpstr>
      <vt:lpstr>01. 혈당</vt:lpstr>
      <vt:lpstr>02. 복약</vt:lpstr>
      <vt:lpstr>02. 복약</vt:lpstr>
      <vt:lpstr>02. 복약</vt:lpstr>
      <vt:lpstr>02. 복약</vt:lpstr>
      <vt:lpstr>03. 식이</vt:lpstr>
      <vt:lpstr>03. 식이</vt:lpstr>
      <vt:lpstr>04. 걷기</vt:lpstr>
      <vt:lpstr>04. 걷기</vt:lpstr>
      <vt:lpstr>05. 운동</vt:lpstr>
      <vt:lpstr>05. 운동</vt:lpstr>
      <vt:lpstr>06. 리포트</vt:lpstr>
      <vt:lpstr>06. 리포트</vt:lpstr>
      <vt:lpstr>07. 의사 상담</vt:lpstr>
      <vt:lpstr>07. 의사 상담 _ 문자 상담</vt:lpstr>
      <vt:lpstr>07. 의사 상담 _ 문자 상담</vt:lpstr>
      <vt:lpstr>07. 의사 상담 _ 전화 상담</vt:lpstr>
      <vt:lpstr>07. 의사 상담 _ 전화 상담</vt:lpstr>
      <vt:lpstr>07. 의사 상담 _ 화상 상담</vt:lpstr>
      <vt:lpstr>07. 의사 상담 _ 화상 상담</vt:lpstr>
      <vt:lpstr>07. 의사 상담</vt:lpstr>
      <vt:lpstr>08.병원 예약</vt:lpstr>
      <vt:lpstr>08. 병원 예약</vt:lpstr>
      <vt:lpstr>09. 커뮤니티</vt:lpstr>
      <vt:lpstr>09. 커뮤니티</vt:lpstr>
      <vt:lpstr>10. 콘텐츠</vt:lpstr>
      <vt:lpstr>10. 콘텐츠</vt:lpstr>
      <vt:lpstr>11. 커머스</vt:lpstr>
      <vt:lpstr>12. 그 외 논의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야채</dc:creator>
  <cp:lastModifiedBy>hnjnchae@gmail.com</cp:lastModifiedBy>
  <cp:revision>561</cp:revision>
  <dcterms:created xsi:type="dcterms:W3CDTF">2019-08-20T00:47:17Z</dcterms:created>
  <dcterms:modified xsi:type="dcterms:W3CDTF">2019-10-07T08:39:23Z</dcterms:modified>
</cp:coreProperties>
</file>