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10" r:id="rId1"/>
  </p:sldMasterIdLst>
  <p:notesMasterIdLst>
    <p:notesMasterId r:id="rId20"/>
  </p:notesMasterIdLst>
  <p:handoutMasterIdLst>
    <p:handoutMasterId r:id="rId21"/>
  </p:handoutMasterIdLst>
  <p:sldIdLst>
    <p:sldId id="3419" r:id="rId2"/>
    <p:sldId id="3424" r:id="rId3"/>
    <p:sldId id="3409" r:id="rId4"/>
    <p:sldId id="3410" r:id="rId5"/>
    <p:sldId id="3411" r:id="rId6"/>
    <p:sldId id="3412" r:id="rId7"/>
    <p:sldId id="3434" r:id="rId8"/>
    <p:sldId id="3425" r:id="rId9"/>
    <p:sldId id="3422" r:id="rId10"/>
    <p:sldId id="3428" r:id="rId11"/>
    <p:sldId id="3427" r:id="rId12"/>
    <p:sldId id="3431" r:id="rId13"/>
    <p:sldId id="3432" r:id="rId14"/>
    <p:sldId id="3426" r:id="rId15"/>
    <p:sldId id="3423" r:id="rId16"/>
    <p:sldId id="3429" r:id="rId17"/>
    <p:sldId id="3430" r:id="rId18"/>
    <p:sldId id="3433" r:id="rId19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850DB4-B334-4DCD-B90D-7C2E91E51514}">
          <p14:sldIdLst>
            <p14:sldId id="3419"/>
            <p14:sldId id="3424"/>
            <p14:sldId id="3409"/>
            <p14:sldId id="3410"/>
            <p14:sldId id="3411"/>
            <p14:sldId id="3412"/>
            <p14:sldId id="3434"/>
          </p14:sldIdLst>
        </p14:section>
        <p14:section name="제목 없는 구역" id="{BBE8A264-4364-4EB8-991A-638F89A010E9}">
          <p14:sldIdLst>
            <p14:sldId id="3425"/>
            <p14:sldId id="3422"/>
            <p14:sldId id="3428"/>
            <p14:sldId id="3427"/>
            <p14:sldId id="3431"/>
            <p14:sldId id="3432"/>
          </p14:sldIdLst>
        </p14:section>
        <p14:section name="제목 없는 구역" id="{9D1FB070-F83D-4482-BCD8-2E21A7F6BC77}">
          <p14:sldIdLst>
            <p14:sldId id="3426"/>
            <p14:sldId id="3423"/>
            <p14:sldId id="3429"/>
            <p14:sldId id="3430"/>
            <p14:sldId id="3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17">
          <p15:clr>
            <a:srgbClr val="A4A3A4"/>
          </p15:clr>
        </p15:guide>
        <p15:guide id="4" pos="6023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ECFF"/>
    <a:srgbClr val="FF9900"/>
    <a:srgbClr val="E1FCFF"/>
    <a:srgbClr val="FFFF66"/>
    <a:srgbClr val="3333CC"/>
    <a:srgbClr val="0033CC"/>
    <a:srgbClr val="26262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6667" autoAdjust="0"/>
  </p:normalViewPr>
  <p:slideViewPr>
    <p:cSldViewPr snapToObjects="1">
      <p:cViewPr varScale="1">
        <p:scale>
          <a:sx n="88" d="100"/>
          <a:sy n="88" d="100"/>
        </p:scale>
        <p:origin x="1056" y="77"/>
      </p:cViewPr>
      <p:guideLst>
        <p:guide orient="horz"/>
        <p:guide pos="3120"/>
        <p:guide pos="217"/>
        <p:guide pos="6023"/>
        <p:guide orient="horz" pos="3543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90DBC462-EF8A-4423-B7DC-4C1131A165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87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54063"/>
            <a:ext cx="5408612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96" y="4748860"/>
            <a:ext cx="5034580" cy="449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BB0789B2-7D04-4262-ADE6-EE78F3664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14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41088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lnSpc>
                <a:spcPct val="110000"/>
              </a:lnSpc>
              <a:spcBef>
                <a:spcPts val="300"/>
              </a:spcBef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172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36759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6204316" y="1439671"/>
            <a:ext cx="1405571" cy="2931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157356" y="1439671"/>
            <a:ext cx="1405571" cy="2931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343072" y="1439671"/>
            <a:ext cx="1405571" cy="293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250922" y="1439671"/>
            <a:ext cx="1405571" cy="2931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297174" y="1439671"/>
            <a:ext cx="1405571" cy="2931129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4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1">
            <a:extLst>
              <a:ext uri="{FF2B5EF4-FFF2-40B4-BE49-F238E27FC236}">
                <a16:creationId xmlns:a16="http://schemas.microsoft.com/office/drawing/2014/main" id="{48331F20-3CC8-4AAA-9A6C-4DAAC3604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113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1">
            <a:extLst>
              <a:ext uri="{FF2B5EF4-FFF2-40B4-BE49-F238E27FC236}">
                <a16:creationId xmlns:a16="http://schemas.microsoft.com/office/drawing/2014/main" id="{740B65B3-A806-4C56-A485-4CDD22F88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03352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1">
            <a:extLst>
              <a:ext uri="{FF2B5EF4-FFF2-40B4-BE49-F238E27FC236}">
                <a16:creationId xmlns:a16="http://schemas.microsoft.com/office/drawing/2014/main" id="{5DCDE610-BB5C-4CEF-936A-918566C17F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5659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1">
            <a:extLst>
              <a:ext uri="{FF2B5EF4-FFF2-40B4-BE49-F238E27FC236}">
                <a16:creationId xmlns:a16="http://schemas.microsoft.com/office/drawing/2014/main" id="{008EC342-1080-43AC-8556-40D575CA9B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983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4ADD4C-A0AC-432C-BCDE-D99E21C7C514}"/>
              </a:ext>
            </a:extLst>
          </p:cNvPr>
          <p:cNvSpPr/>
          <p:nvPr userDrawn="1"/>
        </p:nvSpPr>
        <p:spPr bwMode="auto">
          <a:xfrm rot="5400000">
            <a:off x="161771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86BC74-6571-46B5-89F6-C2C1129D1892}"/>
              </a:ext>
            </a:extLst>
          </p:cNvPr>
          <p:cNvSpPr/>
          <p:nvPr userDrawn="1"/>
        </p:nvSpPr>
        <p:spPr bwMode="auto">
          <a:xfrm rot="5400000">
            <a:off x="3576383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2704F7B-09CA-4BBC-BC40-04A9E06BA219}"/>
              </a:ext>
            </a:extLst>
          </p:cNvPr>
          <p:cNvSpPr/>
          <p:nvPr userDrawn="1"/>
        </p:nvSpPr>
        <p:spPr bwMode="auto">
          <a:xfrm rot="5400000">
            <a:off x="553504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9D74C1E-9346-4FE1-B27E-542A4EB4CB17}"/>
              </a:ext>
            </a:extLst>
          </p:cNvPr>
          <p:cNvSpPr/>
          <p:nvPr userDrawn="1"/>
        </p:nvSpPr>
        <p:spPr bwMode="auto">
          <a:xfrm rot="5400000">
            <a:off x="7493712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7082450" y="1439672"/>
            <a:ext cx="1212923" cy="252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456601" y="1439672"/>
            <a:ext cx="1212923" cy="2529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11685" y="1439672"/>
            <a:ext cx="1212923" cy="2529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5708297" y="1439672"/>
            <a:ext cx="1212923" cy="252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334144" y="1439672"/>
            <a:ext cx="1212923" cy="2529388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350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2FB4F3-AA61-4DC5-AD3C-E0F15B713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1585838" y="1439672"/>
            <a:ext cx="1212923" cy="25293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266129-93D9-4ECB-9E1F-D8CE58512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959991" y="1439672"/>
            <a:ext cx="1212923" cy="2529388"/>
          </a:xfrm>
          <a:prstGeom prst="rect">
            <a:avLst/>
          </a:prstGeom>
        </p:spPr>
      </p:pic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686941B6-498F-4F12-93DA-3A46F6193B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447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B461D489-3471-4D2D-9DDC-7144FAF14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654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11">
            <a:extLst>
              <a:ext uri="{FF2B5EF4-FFF2-40B4-BE49-F238E27FC236}">
                <a16:creationId xmlns:a16="http://schemas.microsoft.com/office/drawing/2014/main" id="{F9B9BCFD-29C3-4B1F-82AB-DB1F887EB3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9641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6" name="图片占位符 11">
            <a:extLst>
              <a:ext uri="{FF2B5EF4-FFF2-40B4-BE49-F238E27FC236}">
                <a16:creationId xmlns:a16="http://schemas.microsoft.com/office/drawing/2014/main" id="{7677CA63-6D6A-4764-AB35-4487FFCEFC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52738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11">
            <a:extLst>
              <a:ext uri="{FF2B5EF4-FFF2-40B4-BE49-F238E27FC236}">
                <a16:creationId xmlns:a16="http://schemas.microsoft.com/office/drawing/2014/main" id="{60BF028C-C35F-4B38-83F6-986B9813D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25835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11">
            <a:extLst>
              <a:ext uri="{FF2B5EF4-FFF2-40B4-BE49-F238E27FC236}">
                <a16:creationId xmlns:a16="http://schemas.microsoft.com/office/drawing/2014/main" id="{60B1AA70-58CE-4974-8B42-BE594B3C18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9893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4652963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33604" y="4149080"/>
            <a:ext cx="1585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6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</a:rPr>
              <a:t>Appendix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4" y="2144991"/>
            <a:ext cx="7090991" cy="786495"/>
          </a:xfrm>
          <a:prstGeom prst="rect">
            <a:avLst/>
          </a:prstGeo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4" y="2998517"/>
            <a:ext cx="7090991" cy="54071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0536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14156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5091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449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0803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9366250" y="6688138"/>
            <a:ext cx="500063" cy="46037"/>
          </a:xfrm>
          <a:prstGeom prst="rect">
            <a:avLst/>
          </a:prstGeom>
        </p:spPr>
        <p:txBody>
          <a:bodyPr wrap="none" lIns="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E6C8DC-BD89-43D9-A8C8-3B70089026BA}" type="slidenum">
              <a:rPr kumimoji="0" lang="ko-KR" altLang="en-US" sz="900" b="0">
                <a:solidFill>
                  <a:prstClr val="black"/>
                </a:solidFill>
                <a:latin typeface="맑은 고딕"/>
                <a:ea typeface="맑은 고딕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62" r:id="rId2"/>
    <p:sldLayoutId id="2147484063" r:id="rId3"/>
    <p:sldLayoutId id="214748402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952500" indent="-1952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17907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2479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7051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1623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6195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jpeg"/><Relationship Id="rId7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slide" Target="slide16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slide" Target="slide1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2.jpeg"/><Relationship Id="rId7" Type="http://schemas.openxmlformats.org/officeDocument/2006/relationships/slide" Target="slide14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8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5.jpeg"/><Relationship Id="rId7" Type="http://schemas.openxmlformats.org/officeDocument/2006/relationships/image" Target="../media/image31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46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5.xml"/><Relationship Id="rId7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Layout" Target="../slideLayouts/slideLayout5.xml"/><Relationship Id="rId7" Type="http://schemas.openxmlformats.org/officeDocument/2006/relationships/slide" Target="slide1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679753"/>
            <a:ext cx="369332" cy="369332"/>
          </a:xfrm>
          <a:prstGeom prst="rect">
            <a:avLst/>
          </a:prstGeom>
        </p:spPr>
      </p:pic>
      <p:pic>
        <p:nvPicPr>
          <p:cNvPr id="15" name="그림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4F01460B-FDDA-466A-BF8A-0AF8702C53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4" name="그림 개체 틀 23" descr="스크린샷이(가) 표시된 사진&#10;&#10;자동 생성된 설명">
            <a:extLst>
              <a:ext uri="{FF2B5EF4-FFF2-40B4-BE49-F238E27FC236}">
                <a16:creationId xmlns:a16="http://schemas.microsoft.com/office/drawing/2014/main" id="{C05D9598-CF45-47E1-B4BC-A592D84559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861594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301785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710592"/>
            <a:ext cx="108012" cy="33118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470937" y="37544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3400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지정 시간 전에 연락 가능여부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의사가 예약전에 전화해도 되는지 </a:t>
            </a:r>
            <a:r>
              <a:rPr lang="en-US" altLang="ko-KR" sz="800" b="0" dirty="0"/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비용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E69A0A2C-06EE-4F64-8ABE-136FA95ED61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4773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7" name="그림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A4C4CF12-BF86-40A0-80BF-10A984BAD9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AAA89406-0E43-4C14-919D-2A3AC3A692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그림 개체 틀 39" descr="스크린샷이(가) 표시된 사진&#10;&#10;자동 생성된 설명">
            <a:extLst>
              <a:ext uri="{FF2B5EF4-FFF2-40B4-BE49-F238E27FC236}">
                <a16:creationId xmlns:a16="http://schemas.microsoft.com/office/drawing/2014/main" id="{73DEDF40-96B4-4EFA-B899-760EF31A10F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20" y="1772816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Alipay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3147501" y="1589124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개체 틀 28" descr="스크린샷이(가) 표시된 사진&#10;&#10;자동 생성된 설명">
            <a:extLst>
              <a:ext uri="{FF2B5EF4-FFF2-40B4-BE49-F238E27FC236}">
                <a16:creationId xmlns:a16="http://schemas.microsoft.com/office/drawing/2014/main" id="{4E89F40A-AAF1-4F65-A5B4-2C4FE0544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C529E5-DC0C-41C1-985E-D479D14EA0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48" y="2556284"/>
            <a:ext cx="1361750" cy="242088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2DB9E-27CE-4FD0-80B0-CCA59314705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702152" y="2187926"/>
            <a:ext cx="149571" cy="368358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507186" y="4447443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전화상담에 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E22E07B7-2A74-48A6-8AED-647414D51E22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08">
            <a:extLst>
              <a:ext uri="{FF2B5EF4-FFF2-40B4-BE49-F238E27FC236}">
                <a16:creationId xmlns:a16="http://schemas.microsoft.com/office/drawing/2014/main" id="{9E965A3B-4145-4600-A792-B624B6F0B8EC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6" name="副标题 2">
            <a:extLst>
              <a:ext uri="{FF2B5EF4-FFF2-40B4-BE49-F238E27FC236}">
                <a16:creationId xmlns:a16="http://schemas.microsoft.com/office/drawing/2014/main" id="{CEF1D2B8-A67A-443A-ACAE-BB3EFD6F66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76536" y="5198500"/>
            <a:ext cx="8749060" cy="150696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수집하는 정보가 무엇인지 번역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입력이 결제 완료 후에 진행되는 것이 맞는지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확인 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앞의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의료진 앱에 구매 정보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발송된다고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에 명시되어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푸시 발송 시점이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지불 처리 완료 시점인지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9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주문 상세 정보 확인 시 인지 확인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10. 5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의사 공식계정으로 결제 완료 메시지 발송 없이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알림창만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제공하는 것인지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D6882B-81EA-4E8D-A168-C7F0B4D248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9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2BC4839A-9943-4ADE-B68A-6794DA6136E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전화상담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플랫폼 사용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572509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전화상담은 플랫폼에서 양측으로 전화를 거는 것으로 확인 됨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의료진 전화번호 변경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버튼을 클릭하면 먼저 환자와 </a:t>
            </a:r>
            <a:endParaRPr lang="en-US" altLang="ko-KR" sz="800" b="0" dirty="0"/>
          </a:p>
          <a:p>
            <a:r>
              <a:rPr lang="ko-KR" altLang="en-US" sz="800" b="0" dirty="0"/>
              <a:t>연결하고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다시 의료진과 연결한다</a:t>
            </a:r>
            <a:r>
              <a:rPr lang="en-US" altLang="ko-KR" sz="800" b="0" dirty="0"/>
              <a:t>.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096753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전화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 서비스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09662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60" y="2992511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8FFB8-4E7C-401B-803E-2F64F6CBC6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81D7E-0186-4FF4-B070-11AA59E4DD26}"/>
              </a:ext>
            </a:extLst>
          </p:cNvPr>
          <p:cNvSpPr/>
          <p:nvPr/>
        </p:nvSpPr>
        <p:spPr bwMode="auto">
          <a:xfrm>
            <a:off x="4303352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48278-7C8F-47A8-B564-030E7A1FAC46}"/>
              </a:ext>
            </a:extLst>
          </p:cNvPr>
          <p:cNvSpPr txBox="1"/>
          <p:nvPr/>
        </p:nvSpPr>
        <p:spPr>
          <a:xfrm>
            <a:off x="4054478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55E5A-5E83-4932-8251-3E461F42EBA5}"/>
              </a:ext>
            </a:extLst>
          </p:cNvPr>
          <p:cNvSpPr txBox="1"/>
          <p:nvPr/>
        </p:nvSpPr>
        <p:spPr>
          <a:xfrm>
            <a:off x="4626517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전화하기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070C9-32F0-4BC7-9B7B-CD0B142F6908}"/>
              </a:ext>
            </a:extLst>
          </p:cNvPr>
          <p:cNvSpPr txBox="1"/>
          <p:nvPr/>
        </p:nvSpPr>
        <p:spPr>
          <a:xfrm>
            <a:off x="5161785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C79171E-B070-46A2-9AED-379FBC5007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52" y="3963833"/>
            <a:ext cx="369332" cy="369332"/>
          </a:xfrm>
          <a:prstGeom prst="rect">
            <a:avLst/>
          </a:prstGeom>
        </p:spPr>
      </p:pic>
      <p:pic>
        <p:nvPicPr>
          <p:cNvPr id="20" name="그림 개체 틀 19" descr="스크린샷이(가) 표시된 사진&#10;&#10;자동 생성된 설명">
            <a:extLst>
              <a:ext uri="{FF2B5EF4-FFF2-40B4-BE49-F238E27FC236}">
                <a16:creationId xmlns:a16="http://schemas.microsoft.com/office/drawing/2014/main" id="{6EAC0C40-B6AE-4A32-A59F-68BC2635549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2" name="그림 개체 틀 31" descr="전자기기, 장치이(가) 표시된 사진&#10;&#10;자동 생성된 설명">
            <a:extLst>
              <a:ext uri="{FF2B5EF4-FFF2-40B4-BE49-F238E27FC236}">
                <a16:creationId xmlns:a16="http://schemas.microsoft.com/office/drawing/2014/main" id="{BD8AFAD2-A33F-4F0D-8D22-B3C8844EDD0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114B3E-E9F6-4A76-BA0B-DF315D781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53" y="3178872"/>
            <a:ext cx="369332" cy="369332"/>
          </a:xfrm>
          <a:prstGeom prst="rect">
            <a:avLst/>
          </a:prstGeom>
        </p:spPr>
      </p:pic>
      <p:sp>
        <p:nvSpPr>
          <p:cNvPr id="54" name="文本框 58">
            <a:extLst>
              <a:ext uri="{FF2B5EF4-FFF2-40B4-BE49-F238E27FC236}">
                <a16:creationId xmlns:a16="http://schemas.microsoft.com/office/drawing/2014/main" id="{0FA42939-F35B-492D-8D6F-F5722E503229}"/>
              </a:ext>
            </a:extLst>
          </p:cNvPr>
          <p:cNvSpPr txBox="1"/>
          <p:nvPr/>
        </p:nvSpPr>
        <p:spPr>
          <a:xfrm>
            <a:off x="6157695" y="43807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전화하기 버튼을 클릭하면 </a:t>
            </a:r>
            <a:endParaRPr lang="en-US" altLang="ko-KR" sz="800" b="0" dirty="0"/>
          </a:p>
          <a:p>
            <a:r>
              <a:rPr lang="ko-KR" altLang="en-US" sz="800" b="0" dirty="0"/>
              <a:t>환자와 통화시의 주의사항을</a:t>
            </a:r>
            <a:endParaRPr lang="en-US" altLang="ko-KR" sz="800" b="0" dirty="0"/>
          </a:p>
          <a:p>
            <a:r>
              <a:rPr lang="ko-KR" altLang="en-US" sz="800" b="0" dirty="0"/>
              <a:t>팝업창으로 알림</a:t>
            </a:r>
            <a:endParaRPr lang="en-US" altLang="ko-KR" sz="8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C473FEE-0E7E-4E5D-A4CA-56C5BB004A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0" y="3363538"/>
            <a:ext cx="369332" cy="369332"/>
          </a:xfrm>
          <a:prstGeom prst="rect">
            <a:avLst/>
          </a:prstGeom>
        </p:spPr>
      </p:pic>
      <p:sp>
        <p:nvSpPr>
          <p:cNvPr id="58" name="副标题 2">
            <a:extLst>
              <a:ext uri="{FF2B5EF4-FFF2-40B4-BE49-F238E27FC236}">
                <a16:creationId xmlns:a16="http://schemas.microsoft.com/office/drawing/2014/main" id="{F214EFC9-ED55-459E-8A40-9C6D33F664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상담을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거절하면 어떻게 되는 것 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환불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메시지 보내기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기능의 용도는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9" name="그림 개체 틀 18" descr="스크린샷이(가) 표시된 사진&#10;&#10;자동 생성된 설명">
            <a:extLst>
              <a:ext uri="{FF2B5EF4-FFF2-40B4-BE49-F238E27FC236}">
                <a16:creationId xmlns:a16="http://schemas.microsoft.com/office/drawing/2014/main" id="{47427273-837D-4E69-9DB4-28280EE9E0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7" name="그림 개체 틀 26" descr="스크린샷이(가) 표시된 사진&#10;&#10;자동 생성된 설명">
            <a:extLst>
              <a:ext uri="{FF2B5EF4-FFF2-40B4-BE49-F238E27FC236}">
                <a16:creationId xmlns:a16="http://schemas.microsoft.com/office/drawing/2014/main" id="{3BF300F2-6F83-437E-AFE2-91E505EBFB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1" name="그림 개체 틀 30" descr="스크린샷이(가) 표시된 사진&#10;&#10;자동 생성된 설명">
            <a:extLst>
              <a:ext uri="{FF2B5EF4-FFF2-40B4-BE49-F238E27FC236}">
                <a16:creationId xmlns:a16="http://schemas.microsoft.com/office/drawing/2014/main" id="{136281B7-9040-4E4E-9F8A-236AC0A029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45114C86-AB19-4998-8277-EC274F01C26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5" name="그림 개체 틀 44" descr="스크린샷이(가) 표시된 사진&#10;&#10;자동 생성된 설명">
            <a:extLst>
              <a:ext uri="{FF2B5EF4-FFF2-40B4-BE49-F238E27FC236}">
                <a16:creationId xmlns:a16="http://schemas.microsoft.com/office/drawing/2014/main" id="{827FBB6B-3681-4CA9-B591-2EE7207A73A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재시도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화상상담의 상태 확인은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대기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2)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재시도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3)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 로 구분된다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60">
            <a:extLst>
              <a:ext uri="{FF2B5EF4-FFF2-40B4-BE49-F238E27FC236}">
                <a16:creationId xmlns:a16="http://schemas.microsoft.com/office/drawing/2014/main" id="{2099A576-C1E0-426D-AF38-1FC84988650F}"/>
              </a:ext>
            </a:extLst>
          </p:cNvPr>
          <p:cNvSpPr txBox="1"/>
          <p:nvPr/>
        </p:nvSpPr>
        <p:spPr>
          <a:xfrm>
            <a:off x="2112876" y="4396148"/>
            <a:ext cx="4089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재시도나 전체 상태를 확인하고 클릭하면 </a:t>
            </a:r>
            <a:r>
              <a:rPr lang="en-US" altLang="ko-KR" sz="800" b="0" dirty="0"/>
              <a:t>        </a:t>
            </a:r>
            <a:r>
              <a:rPr lang="ko-KR" altLang="en-US" sz="800" b="0" dirty="0"/>
              <a:t>에서 상세정보를 확인한다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zh-CN" altLang="en-US" sz="800" b="0" dirty="0"/>
          </a:p>
        </p:txBody>
      </p:sp>
      <p:sp>
        <p:nvSpPr>
          <p:cNvPr id="57" name="文本框 60">
            <a:extLst>
              <a:ext uri="{FF2B5EF4-FFF2-40B4-BE49-F238E27FC236}">
                <a16:creationId xmlns:a16="http://schemas.microsoft.com/office/drawing/2014/main" id="{22C1912C-7DD2-4C38-ACF2-363C123757E7}"/>
              </a:ext>
            </a:extLst>
          </p:cNvPr>
          <p:cNvSpPr txBox="1"/>
          <p:nvPr/>
        </p:nvSpPr>
        <p:spPr>
          <a:xfrm>
            <a:off x="287749" y="440645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화상상담이 완료되면</a:t>
            </a:r>
            <a:endParaRPr lang="en-US" altLang="ko-KR" sz="800" b="0" dirty="0"/>
          </a:p>
          <a:p>
            <a:r>
              <a:rPr lang="ko-KR" altLang="en-US" sz="800" b="0" dirty="0"/>
              <a:t>통화 대기 리스트에서 빠진다</a:t>
            </a:r>
            <a:endParaRPr lang="zh-CN" altLang="en-US" sz="800" b="0" dirty="0"/>
          </a:p>
        </p:txBody>
      </p:sp>
      <p:sp>
        <p:nvSpPr>
          <p:cNvPr id="58" name="文本框 60">
            <a:extLst>
              <a:ext uri="{FF2B5EF4-FFF2-40B4-BE49-F238E27FC236}">
                <a16:creationId xmlns:a16="http://schemas.microsoft.com/office/drawing/2014/main" id="{7580D506-0E25-44A2-9B9E-44E1D4E83CC6}"/>
              </a:ext>
            </a:extLst>
          </p:cNvPr>
          <p:cNvSpPr txBox="1"/>
          <p:nvPr/>
        </p:nvSpPr>
        <p:spPr>
          <a:xfrm>
            <a:off x="2112876" y="4835902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연결이 </a:t>
            </a:r>
            <a:r>
              <a:rPr lang="en-US" altLang="ko-KR" sz="800" b="0" dirty="0"/>
              <a:t>30</a:t>
            </a:r>
            <a:r>
              <a:rPr lang="ko-KR" altLang="en-US" sz="800" b="0" dirty="0"/>
              <a:t>초 미만일 경우</a:t>
            </a:r>
            <a:r>
              <a:rPr lang="en-US" altLang="ko-KR" sz="800" b="0" dirty="0"/>
              <a:t>, </a:t>
            </a:r>
          </a:p>
          <a:p>
            <a:r>
              <a:rPr lang="ko-KR" altLang="en-US" sz="800" b="0" dirty="0"/>
              <a:t>의료진이 전화 또는 화상 재시도를 한다</a:t>
            </a:r>
            <a:endParaRPr lang="zh-CN" altLang="en-US" sz="800" b="0" dirty="0"/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AB0A5C64-E5F3-4AAE-ADB5-B09C7747B7E6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10">
            <a:extLst>
              <a:ext uri="{FF2B5EF4-FFF2-40B4-BE49-F238E27FC236}">
                <a16:creationId xmlns:a16="http://schemas.microsoft.com/office/drawing/2014/main" id="{C2B9CC4C-04D2-46C8-9CC7-97C078238C40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110">
            <a:extLst>
              <a:ext uri="{FF2B5EF4-FFF2-40B4-BE49-F238E27FC236}">
                <a16:creationId xmlns:a16="http://schemas.microsoft.com/office/drawing/2014/main" id="{5D65E064-17F4-4EB8-B6C4-E228DC61AD6C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환자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110">
            <a:extLst>
              <a:ext uri="{FF2B5EF4-FFF2-40B4-BE49-F238E27FC236}">
                <a16:creationId xmlns:a16="http://schemas.microsoft.com/office/drawing/2014/main" id="{1BBCB92B-9EB3-4B9D-A147-CBD8F45E1966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159E170-1971-4227-A458-7C23E9DEC3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6" y="2075761"/>
            <a:ext cx="369332" cy="36933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64662-76FB-4D29-AE1C-745FEA3752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6" y="2075761"/>
            <a:ext cx="369332" cy="36933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420B70A-4AF8-49D7-8952-93C4A702F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" y="2075761"/>
            <a:ext cx="369332" cy="36933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D985900-86FC-4F00-A9E7-898A70863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95" y="1902510"/>
            <a:ext cx="369332" cy="369332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0360F2D-1D76-476D-A20E-4A7FB289E07C}"/>
              </a:ext>
            </a:extLst>
          </p:cNvPr>
          <p:cNvSpPr/>
          <p:nvPr/>
        </p:nvSpPr>
        <p:spPr bwMode="auto">
          <a:xfrm>
            <a:off x="7212316" y="1623770"/>
            <a:ext cx="494111" cy="451991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7A577E4-5530-4FE2-947A-141091A91D9A}"/>
              </a:ext>
            </a:extLst>
          </p:cNvPr>
          <p:cNvCxnSpPr>
            <a:cxnSpLocks/>
            <a:stCxn id="73" idx="6"/>
          </p:cNvCxnSpPr>
          <p:nvPr/>
        </p:nvCxnSpPr>
        <p:spPr bwMode="auto">
          <a:xfrm flipV="1">
            <a:off x="7706427" y="1708150"/>
            <a:ext cx="369332" cy="14161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7" name="矩形 110">
            <a:extLst>
              <a:ext uri="{FF2B5EF4-FFF2-40B4-BE49-F238E27FC236}">
                <a16:creationId xmlns:a16="http://schemas.microsoft.com/office/drawing/2014/main" id="{EF29C13E-3C44-4E53-B664-6C28AC3371C5}"/>
              </a:ext>
            </a:extLst>
          </p:cNvPr>
          <p:cNvSpPr/>
          <p:nvPr/>
        </p:nvSpPr>
        <p:spPr bwMode="auto">
          <a:xfrm>
            <a:off x="4643616" y="4352642"/>
            <a:ext cx="212576" cy="2918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8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636C22-F0F7-4D80-A11A-22FE2D8ADC67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367882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환자정보</a:t>
            </a:r>
            <a:r>
              <a:rPr lang="en-US" altLang="ko-KR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예약시간 등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942447" y="1729035"/>
            <a:ext cx="395593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824546" y="1729037"/>
            <a:ext cx="395593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 bwMode="auto">
          <a:xfrm flipH="1">
            <a:off x="7581291" y="2701257"/>
            <a:ext cx="2" cy="97977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681028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서비스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125724" y="3571391"/>
            <a:ext cx="1803940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3952023"/>
            <a:ext cx="4385337" cy="2241622"/>
          </a:xfrm>
          <a:prstGeom prst="bentConnector4">
            <a:avLst>
              <a:gd name="adj1" fmla="val -5213"/>
              <a:gd name="adj2" fmla="val 110198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화상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세번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세번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4DCC4BAF-114B-42CB-ACE6-5AFC0330C87B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CB15DB58-B4D2-4ACE-A6E9-7C4EFC91D161}"/>
              </a:ext>
            </a:extLst>
          </p:cNvPr>
          <p:cNvSpPr/>
          <p:nvPr/>
        </p:nvSpPr>
        <p:spPr bwMode="auto">
          <a:xfrm>
            <a:off x="2540284" y="1503826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E9FE1345-270B-4DAE-8A24-8BB918DD5EE0}"/>
              </a:ext>
            </a:extLst>
          </p:cNvPr>
          <p:cNvSpPr/>
          <p:nvPr/>
        </p:nvSpPr>
        <p:spPr bwMode="auto">
          <a:xfrm>
            <a:off x="596516" y="2164430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7" action="ppaction://hlinksldjump"/>
            <a:extLst>
              <a:ext uri="{FF2B5EF4-FFF2-40B4-BE49-F238E27FC236}">
                <a16:creationId xmlns:a16="http://schemas.microsoft.com/office/drawing/2014/main" id="{137411C0-29AC-438F-949D-76F00C0F5E91}"/>
              </a:ext>
            </a:extLst>
          </p:cNvPr>
          <p:cNvSpPr/>
          <p:nvPr/>
        </p:nvSpPr>
        <p:spPr bwMode="auto">
          <a:xfrm>
            <a:off x="2486167" y="2982612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7" action="ppaction://hlinksldjump"/>
            <a:extLst>
              <a:ext uri="{FF2B5EF4-FFF2-40B4-BE49-F238E27FC236}">
                <a16:creationId xmlns:a16="http://schemas.microsoft.com/office/drawing/2014/main" id="{CC89D723-9AED-4423-90BC-23B019E0B69C}"/>
              </a:ext>
            </a:extLst>
          </p:cNvPr>
          <p:cNvSpPr/>
          <p:nvPr/>
        </p:nvSpPr>
        <p:spPr bwMode="auto">
          <a:xfrm>
            <a:off x="612059" y="3870693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415DC550-3E7D-4A50-B3B1-45E29DAEC28D}"/>
              </a:ext>
            </a:extLst>
          </p:cNvPr>
          <p:cNvSpPr/>
          <p:nvPr/>
        </p:nvSpPr>
        <p:spPr bwMode="auto">
          <a:xfrm>
            <a:off x="2232629" y="4516820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09564" y="4953109"/>
            <a:ext cx="7771440" cy="103736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4,6,7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화면 캡쳐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구매 정보 푸시 발송 시점 확인 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화면 캡쳐에서는 결제 완료 후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필수 정보 입력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＇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단계에서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의료진 앱으로 구매정보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발송되는 것인지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환자와의 전화 연결이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실패하면 상담이 자동적으로 취소가 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부재 전까지는 환자가 앱에서 의료진에게 즉시 연결이 가능하다고 쓰여 있는데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상담예약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시간과 무관하게 계속 전화를 시도할 수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있는것인지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1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9820AEE5-34F4-44A8-A3CF-16BC64DD2F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40" y="2679753"/>
            <a:ext cx="369332" cy="369332"/>
          </a:xfrm>
          <a:prstGeom prst="rect">
            <a:avLst/>
          </a:prstGeom>
        </p:spPr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618507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636912"/>
            <a:ext cx="108012" cy="649502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279317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339782"/>
            <a:ext cx="108012" cy="70199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화상상담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 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서비스설명과 비용정보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화상상담 서비스 설명</a:t>
            </a:r>
            <a:endParaRPr lang="en-US" altLang="zh-CN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pic>
        <p:nvPicPr>
          <p:cNvPr id="22" name="그림 개체 틀 21" descr="스크린샷이(가) 표시된 사진&#10;&#10;자동 생성된 설명">
            <a:extLst>
              <a:ext uri="{FF2B5EF4-FFF2-40B4-BE49-F238E27FC236}">
                <a16:creationId xmlns:a16="http://schemas.microsoft.com/office/drawing/2014/main" id="{D83ACB03-9D39-48B6-9A5D-5FC81BBB3B2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388639" y="3453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서비스설명과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비용정보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3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C03070-03BD-4AA5-9C3A-C44151677B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" name="그림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384EEE5-6393-498F-B7D9-1E1061071F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50113" y="1708150"/>
            <a:ext cx="1315765" cy="2332918"/>
          </a:xfrm>
        </p:spPr>
      </p:pic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9" y="3684684"/>
            <a:ext cx="369332" cy="36933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2648744" y="3429000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189810" y="4339721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/>
              <a:t>화상상담에 </a:t>
            </a:r>
            <a:r>
              <a:rPr lang="ko-KR" altLang="en-US" sz="800" b="0" dirty="0"/>
              <a:t>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E22D-7392-404C-86CD-E5289254A75B}"/>
              </a:ext>
            </a:extLst>
          </p:cNvPr>
          <p:cNvSpPr txBox="1"/>
          <p:nvPr/>
        </p:nvSpPr>
        <p:spPr>
          <a:xfrm>
            <a:off x="458083" y="2071228"/>
            <a:ext cx="205184" cy="6155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" b="0" dirty="0">
                <a:latin typeface="+mn-ea"/>
                <a:ea typeface="+mn-ea"/>
              </a:rPr>
              <a:t>视频咨询</a:t>
            </a:r>
            <a:endParaRPr lang="zh-CN" altLang="en-US" sz="900" b="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위챗</a:t>
            </a:r>
            <a:r>
              <a:rPr lang="en-US" altLang="zh-CN" dirty="0">
                <a:solidFill>
                  <a:srgbClr val="0000FF"/>
                </a:solidFill>
              </a:rPr>
              <a:t>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3" name="그림 개체 틀 22" descr="스크린샷이(가) 표시된 사진&#10;&#10;자동 생성된 설명">
            <a:extLst>
              <a:ext uri="{FF2B5EF4-FFF2-40B4-BE49-F238E27FC236}">
                <a16:creationId xmlns:a16="http://schemas.microsoft.com/office/drawing/2014/main" id="{15A00E5D-B28D-431B-921A-372885C5DAE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44" name="副标题 2">
            <a:extLst>
              <a:ext uri="{FF2B5EF4-FFF2-40B4-BE49-F238E27FC236}">
                <a16:creationId xmlns:a16="http://schemas.microsoft.com/office/drawing/2014/main" id="{9F557BD6-E5B3-4D4D-BC7C-6A53E913B9A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그림 3" descr="자연이(가) 표시된 사진&#10;&#10;자동 생성된 설명">
            <a:extLst>
              <a:ext uri="{FF2B5EF4-FFF2-40B4-BE49-F238E27FC236}">
                <a16:creationId xmlns:a16="http://schemas.microsoft.com/office/drawing/2014/main" id="{DCF98A91-C36A-4F2E-A1CA-A4C5CCB054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08" y="1708150"/>
            <a:ext cx="1312200" cy="2332800"/>
          </a:xfrm>
          <a:prstGeom prst="rect">
            <a:avLst/>
          </a:prstGeom>
        </p:spPr>
      </p:pic>
      <p:sp>
        <p:nvSpPr>
          <p:cNvPr id="24" name="矩形 108">
            <a:extLst>
              <a:ext uri="{FF2B5EF4-FFF2-40B4-BE49-F238E27FC236}">
                <a16:creationId xmlns:a16="http://schemas.microsoft.com/office/drawing/2014/main" id="{36EE7E04-6D4C-45D3-9B09-C49265C5EEDF}"/>
              </a:ext>
            </a:extLst>
          </p:cNvPr>
          <p:cNvSpPr/>
          <p:nvPr/>
        </p:nvSpPr>
        <p:spPr bwMode="auto">
          <a:xfrm>
            <a:off x="815275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C287AC2C-6BEF-4A4D-A396-F8F8FADDC1EE}"/>
              </a:ext>
            </a:extLst>
          </p:cNvPr>
          <p:cNvSpPr/>
          <p:nvPr/>
        </p:nvSpPr>
        <p:spPr bwMode="auto">
          <a:xfrm>
            <a:off x="815275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화상 상담 신청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화상 상담 신청을 환자가 먼저 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예약시간에 맞춰 의사가 전화 연결을 시도하는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21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57020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53650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화상상담이 완료되면 전화상담과 같이 동일하게 처리된다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1B8DB6E-2B0B-4754-AEC8-0F6F2D8C3F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3E40CEFD-B9DE-4B83-9A41-CB87EAEB43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8DC3055-CB4F-4C40-8377-7D1CD215E5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8" name="矩形 7172">
            <a:extLst>
              <a:ext uri="{FF2B5EF4-FFF2-40B4-BE49-F238E27FC236}">
                <a16:creationId xmlns:a16="http://schemas.microsoft.com/office/drawing/2014/main" id="{27DB59D2-CBC2-4A94-B6BF-17D10306AFD4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62810667-8409-4880-92E0-C35443575B36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대기리스트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08">
            <a:extLst>
              <a:ext uri="{FF2B5EF4-FFF2-40B4-BE49-F238E27FC236}">
                <a16:creationId xmlns:a16="http://schemas.microsoft.com/office/drawing/2014/main" id="{EF0F2B61-A029-4552-AF5E-FC21E3905E9F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占位符 16">
            <a:extLst>
              <a:ext uri="{FF2B5EF4-FFF2-40B4-BE49-F238E27FC236}">
                <a16:creationId xmlns:a16="http://schemas.microsoft.com/office/drawing/2014/main" id="{19099D12-914A-4139-A0EE-0FE33CC44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sp>
        <p:nvSpPr>
          <p:cNvPr id="68" name="文本框 59">
            <a:extLst>
              <a:ext uri="{FF2B5EF4-FFF2-40B4-BE49-F238E27FC236}">
                <a16:creationId xmlns:a16="http://schemas.microsoft.com/office/drawing/2014/main" id="{93E91557-B74B-49B9-8721-834507C83662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9" name="文本框 60">
            <a:extLst>
              <a:ext uri="{FF2B5EF4-FFF2-40B4-BE49-F238E27FC236}">
                <a16:creationId xmlns:a16="http://schemas.microsoft.com/office/drawing/2014/main" id="{6CD0B385-7CFA-4827-A94A-BFB5EF518EAA}"/>
              </a:ext>
            </a:extLst>
          </p:cNvPr>
          <p:cNvSpPr txBox="1"/>
          <p:nvPr/>
        </p:nvSpPr>
        <p:spPr>
          <a:xfrm>
            <a:off x="2280835" y="4396148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화상상담 서비스 구매 알람</a:t>
            </a:r>
            <a:endParaRPr lang="zh-CN" altLang="en-US" sz="800" b="0" dirty="0"/>
          </a:p>
        </p:txBody>
      </p:sp>
      <p:sp>
        <p:nvSpPr>
          <p:cNvPr id="70" name="矩形 61">
            <a:extLst>
              <a:ext uri="{FF2B5EF4-FFF2-40B4-BE49-F238E27FC236}">
                <a16:creationId xmlns:a16="http://schemas.microsoft.com/office/drawing/2014/main" id="{24860136-CE26-45EE-BDEB-0E62E87E4B7D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62">
            <a:extLst>
              <a:ext uri="{FF2B5EF4-FFF2-40B4-BE49-F238E27FC236}">
                <a16:creationId xmlns:a16="http://schemas.microsoft.com/office/drawing/2014/main" id="{938C15F4-43B0-43BA-A2CC-5C3514318CB4}"/>
              </a:ext>
            </a:extLst>
          </p:cNvPr>
          <p:cNvSpPr/>
          <p:nvPr/>
        </p:nvSpPr>
        <p:spPr bwMode="auto">
          <a:xfrm>
            <a:off x="3044788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72">
            <a:extLst>
              <a:ext uri="{FF2B5EF4-FFF2-40B4-BE49-F238E27FC236}">
                <a16:creationId xmlns:a16="http://schemas.microsoft.com/office/drawing/2014/main" id="{D3B6A36F-AB00-49C9-B465-5DF6BCAB22A2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extLst>
              <a:ext uri="{FF2B5EF4-FFF2-40B4-BE49-F238E27FC236}">
                <a16:creationId xmlns:a16="http://schemas.microsoft.com/office/drawing/2014/main" id="{0D6FB8A1-71CC-4B81-B6B9-FFE0F4CF4898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108">
            <a:extLst>
              <a:ext uri="{FF2B5EF4-FFF2-40B4-BE49-F238E27FC236}">
                <a16:creationId xmlns:a16="http://schemas.microsoft.com/office/drawing/2014/main" id="{D67C18FD-0B73-4544-B549-08540D54BDE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72FD30F-DCDE-434E-86F4-8FF18401CA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6" y="2992511"/>
            <a:ext cx="369332" cy="36933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C1C7B7F-E522-4786-992C-1168512930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2EC802E-26C2-42EA-AEF0-7E745476D7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34" name="矩形 110">
            <a:extLst>
              <a:ext uri="{FF2B5EF4-FFF2-40B4-BE49-F238E27FC236}">
                <a16:creationId xmlns:a16="http://schemas.microsoft.com/office/drawing/2014/main" id="{943EA62A-4A56-44F9-AF8C-0A711DE4D4A5}"/>
              </a:ext>
            </a:extLst>
          </p:cNvPr>
          <p:cNvSpPr/>
          <p:nvPr/>
        </p:nvSpPr>
        <p:spPr bwMode="auto">
          <a:xfrm>
            <a:off x="6202192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환자정보확인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110">
            <a:extLst>
              <a:ext uri="{FF2B5EF4-FFF2-40B4-BE49-F238E27FC236}">
                <a16:creationId xmlns:a16="http://schemas.microsoft.com/office/drawing/2014/main" id="{1BB36C2F-6DFF-48D2-BFFC-E169D570AE8C}"/>
              </a:ext>
            </a:extLst>
          </p:cNvPr>
          <p:cNvSpPr/>
          <p:nvPr/>
        </p:nvSpPr>
        <p:spPr bwMode="auto">
          <a:xfrm>
            <a:off x="6202192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개체 틀 3" descr="화이트보드, 냉장고, 하얀색이(가) 표시된 사진&#10;&#10;자동 생성된 설명">
            <a:extLst>
              <a:ext uri="{FF2B5EF4-FFF2-40B4-BE49-F238E27FC236}">
                <a16:creationId xmlns:a16="http://schemas.microsoft.com/office/drawing/2014/main" id="{AAE2B5E9-8A44-4095-BFEE-A9B8CFEE8E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pic>
        <p:nvPicPr>
          <p:cNvPr id="43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6FD8E18-7CDC-4AA8-8DCA-0A268B518E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" b="148"/>
          <a:stretch>
            <a:fillRect/>
          </a:stretch>
        </p:blipFill>
        <p:spPr>
          <a:xfrm>
            <a:off x="6256338" y="1708150"/>
            <a:ext cx="1316037" cy="2333625"/>
          </a:xfrm>
          <a:prstGeom prst="rect">
            <a:avLst/>
          </a:prstGeom>
        </p:spPr>
      </p:pic>
      <p:sp>
        <p:nvSpPr>
          <p:cNvPr id="46" name="矩形 110">
            <a:extLst>
              <a:ext uri="{FF2B5EF4-FFF2-40B4-BE49-F238E27FC236}">
                <a16:creationId xmlns:a16="http://schemas.microsoft.com/office/drawing/2014/main" id="{71C44A15-BC03-4336-BC79-7BE637A45283}"/>
              </a:ext>
            </a:extLst>
          </p:cNvPr>
          <p:cNvSpPr/>
          <p:nvPr/>
        </p:nvSpPr>
        <p:spPr bwMode="auto">
          <a:xfrm>
            <a:off x="8155941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 진행 중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10">
            <a:extLst>
              <a:ext uri="{FF2B5EF4-FFF2-40B4-BE49-F238E27FC236}">
                <a16:creationId xmlns:a16="http://schemas.microsoft.com/office/drawing/2014/main" id="{8B79CA44-156C-45DF-9FFC-A0CB99E653C7}"/>
              </a:ext>
            </a:extLst>
          </p:cNvPr>
          <p:cNvSpPr/>
          <p:nvPr/>
        </p:nvSpPr>
        <p:spPr bwMode="auto">
          <a:xfrm>
            <a:off x="8155941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58">
            <a:extLst>
              <a:ext uri="{FF2B5EF4-FFF2-40B4-BE49-F238E27FC236}">
                <a16:creationId xmlns:a16="http://schemas.microsoft.com/office/drawing/2014/main" id="{E637CCDD-F6A6-4112-BE57-56EFFF6C8E31}"/>
              </a:ext>
            </a:extLst>
          </p:cNvPr>
          <p:cNvSpPr txBox="1"/>
          <p:nvPr/>
        </p:nvSpPr>
        <p:spPr>
          <a:xfrm>
            <a:off x="6039391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화상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33D208-5FD1-48AB-8C65-B9938B65FB2C}"/>
              </a:ext>
            </a:extLst>
          </p:cNvPr>
          <p:cNvSpPr/>
          <p:nvPr/>
        </p:nvSpPr>
        <p:spPr bwMode="auto">
          <a:xfrm>
            <a:off x="6245990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F1D382-FB58-46CD-92BE-CBF0EEAE8B2C}"/>
              </a:ext>
            </a:extLst>
          </p:cNvPr>
          <p:cNvSpPr txBox="1"/>
          <p:nvPr/>
        </p:nvSpPr>
        <p:spPr>
          <a:xfrm>
            <a:off x="5997116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D99126-961F-4120-B078-5233E24C1659}"/>
              </a:ext>
            </a:extLst>
          </p:cNvPr>
          <p:cNvSpPr txBox="1"/>
          <p:nvPr/>
        </p:nvSpPr>
        <p:spPr>
          <a:xfrm>
            <a:off x="6569155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600197-0A86-4BA8-B8E2-CF1B1515DBDD}"/>
              </a:ext>
            </a:extLst>
          </p:cNvPr>
          <p:cNvSpPr txBox="1"/>
          <p:nvPr/>
        </p:nvSpPr>
        <p:spPr>
          <a:xfrm>
            <a:off x="7104423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E49EAF0-BEF8-4467-8900-1CAB1EEFC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90" y="3963833"/>
            <a:ext cx="369332" cy="369332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 bwMode="auto">
          <a:xfrm>
            <a:off x="5096394" y="555323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상담을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거절하면 어떻게 되는 것 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환불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메시지 보내기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기능의 용도는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7005228" y="2367882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리스트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E6947A-B41D-4F25-9E94-BE8E20A12BE2}"/>
              </a:ext>
            </a:extLst>
          </p:cNvPr>
          <p:cNvSpPr/>
          <p:nvPr/>
        </p:nvSpPr>
        <p:spPr bwMode="auto">
          <a:xfrm>
            <a:off x="7005228" y="2981310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 질문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16200000" flipH="1">
            <a:off x="6960449" y="1711034"/>
            <a:ext cx="395593" cy="9181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stCxn id="62" idx="2"/>
            <a:endCxn id="60" idx="0"/>
          </p:cNvCxnSpPr>
          <p:nvPr/>
        </p:nvCxnSpPr>
        <p:spPr bwMode="auto">
          <a:xfrm rot="5400000">
            <a:off x="7842547" y="1747038"/>
            <a:ext cx="395593" cy="8460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3618DF-27A1-4553-B17E-36990D684F8B}"/>
              </a:ext>
            </a:extLst>
          </p:cNvPr>
          <p:cNvSpPr/>
          <p:nvPr/>
        </p:nvSpPr>
        <p:spPr bwMode="auto">
          <a:xfrm>
            <a:off x="7005228" y="3673365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피드백 작성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F9267-E5E9-4998-9D43-2391E2A5FBCD}"/>
              </a:ext>
            </a:extLst>
          </p:cNvPr>
          <p:cNvCxnSpPr>
            <a:cxnSpLocks/>
            <a:stCxn id="73" idx="2"/>
            <a:endCxn id="74" idx="3"/>
          </p:cNvCxnSpPr>
          <p:nvPr/>
        </p:nvCxnSpPr>
        <p:spPr bwMode="auto">
          <a:xfrm rot="5400000">
            <a:off x="5035587" y="3445249"/>
            <a:ext cx="2020218" cy="3143200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>
            <a:off x="7617296" y="2701257"/>
            <a:ext cx="0" cy="280053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0EF228-4E22-4633-82DB-AAA44014CDBE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 bwMode="auto">
          <a:xfrm>
            <a:off x="7617296" y="3314685"/>
            <a:ext cx="0" cy="358680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4AD6CE-0081-402D-BBB8-1A19B05422A3}"/>
              </a:ext>
            </a:extLst>
          </p:cNvPr>
          <p:cNvSpPr/>
          <p:nvPr/>
        </p:nvSpPr>
        <p:spPr bwMode="auto">
          <a:xfrm>
            <a:off x="4772980" y="5809055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첫 피드백 경우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및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메시지 알람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F5A2CC0-4E36-482D-8FD0-63050C083E10}"/>
              </a:ext>
            </a:extLst>
          </p:cNvPr>
          <p:cNvCxnSpPr>
            <a:cxnSpLocks/>
            <a:stCxn id="74" idx="2"/>
            <a:endCxn id="61" idx="3"/>
          </p:cNvCxnSpPr>
          <p:nvPr/>
        </p:nvCxnSpPr>
        <p:spPr bwMode="auto">
          <a:xfrm rot="5400000" flipH="1" flipV="1">
            <a:off x="4585879" y="2550161"/>
            <a:ext cx="3045647" cy="4241322"/>
          </a:xfrm>
          <a:prstGeom prst="bentConnector4">
            <a:avLst>
              <a:gd name="adj1" fmla="val -7506"/>
              <a:gd name="adj2" fmla="val 110960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F042DD-6D8B-45F8-A794-00A4FC6A632B}"/>
              </a:ext>
            </a:extLst>
          </p:cNvPr>
          <p:cNvSpPr/>
          <p:nvPr/>
        </p:nvSpPr>
        <p:spPr bwMode="auto">
          <a:xfrm>
            <a:off x="4772980" y="6229279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재 질문이 있을 경우 추가 질문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3B060A-975A-4835-A7F1-17AF9588483F}"/>
              </a:ext>
            </a:extLst>
          </p:cNvPr>
          <p:cNvCxnSpPr>
            <a:cxnSpLocks/>
          </p:cNvCxnSpPr>
          <p:nvPr/>
        </p:nvCxnSpPr>
        <p:spPr bwMode="auto">
          <a:xfrm>
            <a:off x="7869324" y="3314685"/>
            <a:ext cx="0" cy="358680"/>
          </a:xfrm>
          <a:prstGeom prst="straightConnector1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AB45098B-18D4-40B5-8EFC-03F60D1F3B59}"/>
              </a:ext>
            </a:extLst>
          </p:cNvPr>
          <p:cNvSpPr/>
          <p:nvPr/>
        </p:nvSpPr>
        <p:spPr bwMode="auto">
          <a:xfrm>
            <a:off x="4451237" y="61195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3FD493-4999-4E7A-A653-93F64D04F43B}"/>
              </a:ext>
            </a:extLst>
          </p:cNvPr>
          <p:cNvCxnSpPr>
            <a:cxnSpLocks/>
            <a:stCxn id="63" idx="4"/>
            <a:endCxn id="56" idx="6"/>
          </p:cNvCxnSpPr>
          <p:nvPr/>
        </p:nvCxnSpPr>
        <p:spPr bwMode="auto">
          <a:xfrm rot="5400000">
            <a:off x="5119694" y="3405958"/>
            <a:ext cx="2113749" cy="3359224"/>
          </a:xfrm>
          <a:prstGeom prst="bentConnector2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65F3FEF-4EE5-45CB-A745-8224B9789F05}"/>
              </a:ext>
            </a:extLst>
          </p:cNvPr>
          <p:cNvSpPr/>
          <p:nvPr/>
        </p:nvSpPr>
        <p:spPr bwMode="auto">
          <a:xfrm>
            <a:off x="7833320" y="3982977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6B0F307F-7CFE-42BE-8DE7-588F08B01984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36E6E1-BC21-4884-BA9D-06CCFC1906AE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57B97827-8F21-461C-83C2-23D56D51D86B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B096ECC6-01D5-4E4E-BBBB-624A50F7DC4F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D48E6F25-188A-4E5C-82E3-DD4A0898247B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59EB6DE2-2D2E-43D1-A871-0A652EE2345D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6DF044DA-3A4C-4F8B-8DE4-B3F2C9D1E5E2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172">
            <a:hlinkClick r:id="rId8" action="ppaction://hlinksldjump"/>
            <a:extLst>
              <a:ext uri="{FF2B5EF4-FFF2-40B4-BE49-F238E27FC236}">
                <a16:creationId xmlns:a16="http://schemas.microsoft.com/office/drawing/2014/main" id="{4A749EA5-B9D2-4D87-BD30-1463E458DC00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3BDA4A0-1D39-4055-8916-508F279A26F1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E790F109-D670-4C51-894D-9B154EAAAB0B}"/>
              </a:ext>
            </a:extLst>
          </p:cNvPr>
          <p:cNvSpPr/>
          <p:nvPr/>
        </p:nvSpPr>
        <p:spPr bwMode="auto">
          <a:xfrm>
            <a:off x="6880395" y="2228005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2AA0814C-41E1-4117-8FE7-E63874F701F8}"/>
              </a:ext>
            </a:extLst>
          </p:cNvPr>
          <p:cNvSpPr/>
          <p:nvPr/>
        </p:nvSpPr>
        <p:spPr bwMode="auto">
          <a:xfrm>
            <a:off x="6880395" y="352505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637E3807-2D3E-4746-94E1-A106FC26D98C}"/>
              </a:ext>
            </a:extLst>
          </p:cNvPr>
          <p:cNvSpPr/>
          <p:nvPr/>
        </p:nvSpPr>
        <p:spPr bwMode="auto">
          <a:xfrm>
            <a:off x="4861661" y="6273632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608954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–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4680521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7" name="图片占位符 36">
            <a:extLst>
              <a:ext uri="{FF2B5EF4-FFF2-40B4-BE49-F238E27FC236}">
                <a16:creationId xmlns:a16="http://schemas.microsoft.com/office/drawing/2014/main" id="{3383DF33-884D-40CE-A0C4-25E885DE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图片占位符 39">
            <a:extLst>
              <a:ext uri="{FF2B5EF4-FFF2-40B4-BE49-F238E27FC236}">
                <a16:creationId xmlns:a16="http://schemas.microsoft.com/office/drawing/2014/main" id="{89C2EF69-E831-4C21-9700-9A35460E142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3AB521-A36B-4D06-AC49-66DFF73EC64E}"/>
              </a:ext>
            </a:extLst>
          </p:cNvPr>
          <p:cNvSpPr txBox="1"/>
          <p:nvPr/>
        </p:nvSpPr>
        <p:spPr>
          <a:xfrm>
            <a:off x="5684204" y="43906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최대 </a:t>
            </a:r>
            <a:r>
              <a:rPr lang="en-US" altLang="ko-KR" sz="800" b="0" dirty="0"/>
              <a:t>9</a:t>
            </a:r>
            <a:r>
              <a:rPr lang="ko-KR" altLang="en-US" sz="800" b="0" dirty="0"/>
              <a:t>개 이미지 업로드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특수 문자 지원 안됨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식별불가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588129-988E-492D-89A6-4B058DF13072}"/>
              </a:ext>
            </a:extLst>
          </p:cNvPr>
          <p:cNvSpPr txBox="1"/>
          <p:nvPr/>
        </p:nvSpPr>
        <p:spPr>
          <a:xfrm>
            <a:off x="8157356" y="439067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응답이 없을 경우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기타 </a:t>
            </a:r>
            <a:endParaRPr lang="en-US" altLang="ko-KR" sz="800" b="0" dirty="0"/>
          </a:p>
          <a:p>
            <a:r>
              <a:rPr lang="ko-KR" altLang="en-US" sz="800" b="0" dirty="0"/>
              <a:t>스타 의료진에게 이전할 건지 </a:t>
            </a:r>
            <a:endParaRPr lang="en-US" altLang="ko-KR" sz="800" b="0" dirty="0"/>
          </a:p>
          <a:p>
            <a:r>
              <a:rPr lang="ko-KR" altLang="en-US" sz="800" b="0" dirty="0"/>
              <a:t>선택</a:t>
            </a:r>
            <a:endParaRPr lang="zh-CN" altLang="en-US" sz="8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75BAA-F525-4B2F-89E9-E56AC6AD690F}"/>
              </a:ext>
            </a:extLst>
          </p:cNvPr>
          <p:cNvSpPr txBox="1"/>
          <p:nvPr/>
        </p:nvSpPr>
        <p:spPr>
          <a:xfrm>
            <a:off x="5997116" y="234421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 내역은 최소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전화상담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1C9E8F8C-0635-44FB-914F-E120F6A49885}"/>
              </a:ext>
            </a:extLst>
          </p:cNvPr>
          <p:cNvSpPr txBox="1"/>
          <p:nvPr/>
        </p:nvSpPr>
        <p:spPr>
          <a:xfrm>
            <a:off x="6528115" y="353435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개 이미지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74" y="2679753"/>
            <a:ext cx="369332" cy="369332"/>
          </a:xfrm>
          <a:prstGeom prst="rect">
            <a:avLst/>
          </a:prstGeom>
        </p:spPr>
      </p:pic>
      <p:sp>
        <p:nvSpPr>
          <p:cNvPr id="46" name="副标题 2">
            <a:extLst>
              <a:ext uri="{FF2B5EF4-FFF2-40B4-BE49-F238E27FC236}">
                <a16:creationId xmlns:a16="http://schemas.microsoft.com/office/drawing/2014/main" id="{D869677B-16A4-4BE4-9419-A646945BCB7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추가 서비스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응답이 없을 경우는 의료진이 피드백 작성 기한을 초과한 경우를 의미하는지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작성 기한은 얼마인지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사용자가 이전을 원하지 않을 경우 환불해주는지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r" latinLnBrk="0">
              <a:spcBef>
                <a:spcPct val="2000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피드백 알람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의료진 피드백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결제 후처리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8" y="5624513"/>
            <a:ext cx="4608512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환자의 질문에 대해 최초 답변시에만 환자에게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전송하고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질문에 대한 답변은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전송 안함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44949B8B-1C45-403A-A9F9-F551A1256C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8D6CF0B9-74EE-41D2-9231-09318C6846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416A60D6-F185-4934-AB3C-361F5FF76BB7}"/>
              </a:ext>
            </a:extLst>
          </p:cNvPr>
          <p:cNvSpPr txBox="1"/>
          <p:nvPr/>
        </p:nvSpPr>
        <p:spPr>
          <a:xfrm>
            <a:off x="1136576" y="2990424"/>
            <a:ext cx="4571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Alipay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53AD6C-FE52-49F6-9058-7902D7F01420}"/>
              </a:ext>
            </a:extLst>
          </p:cNvPr>
          <p:cNvSpPr txBox="1"/>
          <p:nvPr/>
        </p:nvSpPr>
        <p:spPr>
          <a:xfrm>
            <a:off x="1136576" y="3142824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Tencent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42EB01-A202-439A-BA32-B6197BEA222B}"/>
              </a:ext>
            </a:extLst>
          </p:cNvPr>
          <p:cNvSpPr txBox="1"/>
          <p:nvPr/>
        </p:nvSpPr>
        <p:spPr>
          <a:xfrm>
            <a:off x="1136576" y="3340592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초상은행 협력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5B265-4615-4E47-8116-3BA7E37B7B7E}"/>
              </a:ext>
            </a:extLst>
          </p:cNvPr>
          <p:cNvSpPr txBox="1"/>
          <p:nvPr/>
        </p:nvSpPr>
        <p:spPr>
          <a:xfrm>
            <a:off x="1136576" y="3520612"/>
            <a:ext cx="63030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농업은행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2DA2DF-0B9C-46F6-A4D6-6FC1FC85BFD7}"/>
              </a:ext>
            </a:extLst>
          </p:cNvPr>
          <p:cNvSpPr txBox="1"/>
          <p:nvPr/>
        </p:nvSpPr>
        <p:spPr>
          <a:xfrm>
            <a:off x="2157963" y="4371491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결제완료 즉시 의료진 </a:t>
            </a:r>
            <a:endParaRPr lang="en-US" altLang="ko-KR" sz="800" b="0" dirty="0"/>
          </a:p>
          <a:p>
            <a:r>
              <a:rPr lang="ko-KR" altLang="en-US" sz="800" b="0" dirty="0"/>
              <a:t>공식 계정으로 결제완료 메시지 전송</a:t>
            </a:r>
            <a:endParaRPr lang="zh-CN" altLang="en-US" sz="800" b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8A9C3B-C5EC-417D-AE1C-B117514D0C59}"/>
              </a:ext>
            </a:extLst>
          </p:cNvPr>
          <p:cNvSpPr txBox="1"/>
          <p:nvPr/>
        </p:nvSpPr>
        <p:spPr>
          <a:xfrm>
            <a:off x="5961112" y="43714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공식 계정으로 알람 및 </a:t>
            </a:r>
            <a:r>
              <a:rPr lang="en-US" altLang="ko-KR" sz="800" b="0" dirty="0"/>
              <a:t>SMS </a:t>
            </a:r>
            <a:r>
              <a:rPr lang="ko-KR" altLang="en-US" sz="800" b="0" dirty="0"/>
              <a:t>전송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사전에 공식 계정 </a:t>
            </a:r>
            <a:r>
              <a:rPr lang="ko-KR" altLang="en-US" sz="800" b="0" dirty="0" err="1"/>
              <a:t>팔로우</a:t>
            </a:r>
            <a:r>
              <a:rPr lang="ko-KR" altLang="en-US" sz="800" b="0" dirty="0"/>
              <a:t> 된 상태에서</a:t>
            </a:r>
            <a:endParaRPr lang="en-US" altLang="ko-KR" sz="800" b="0" dirty="0"/>
          </a:p>
          <a:p>
            <a:r>
              <a:rPr lang="ko-KR" altLang="en-US" sz="800" b="0" dirty="0"/>
              <a:t>알람 수신 가능</a:t>
            </a:r>
            <a:r>
              <a:rPr lang="en-US" altLang="ko-KR" sz="800" b="0" dirty="0"/>
              <a:t> </a:t>
            </a:r>
            <a:endParaRPr lang="zh-CN" altLang="en-US" sz="800" b="0" dirty="0"/>
          </a:p>
        </p:txBody>
      </p:sp>
      <p:pic>
        <p:nvPicPr>
          <p:cNvPr id="79" name="图片占位符 35">
            <a:extLst>
              <a:ext uri="{FF2B5EF4-FFF2-40B4-BE49-F238E27FC236}">
                <a16:creationId xmlns:a16="http://schemas.microsoft.com/office/drawing/2014/main" id="{EDA5EA10-1D29-4FC7-B387-A66299DC38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303713" y="1708150"/>
            <a:ext cx="1316037" cy="2333625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C5EB7C-4B9C-4E7D-98CF-45C1255E1F0F}"/>
              </a:ext>
            </a:extLst>
          </p:cNvPr>
          <p:cNvSpPr txBox="1"/>
          <p:nvPr/>
        </p:nvSpPr>
        <p:spPr>
          <a:xfrm>
            <a:off x="1136576" y="2780329"/>
            <a:ext cx="52770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계정 정보 매핑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D9334E-DD61-4A0A-A815-FCCA5309A3A9}"/>
              </a:ext>
            </a:extLst>
          </p:cNvPr>
          <p:cNvSpPr txBox="1"/>
          <p:nvPr/>
        </p:nvSpPr>
        <p:spPr>
          <a:xfrm>
            <a:off x="1136576" y="2090352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D813D-F871-44A2-8A6B-EB8B1143756F}"/>
              </a:ext>
            </a:extLst>
          </p:cNvPr>
          <p:cNvSpPr txBox="1"/>
          <p:nvPr/>
        </p:nvSpPr>
        <p:spPr>
          <a:xfrm>
            <a:off x="899126" y="22946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사용가능 쿠폰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DB000-C8F2-4C55-9649-27F69135EAA3}"/>
              </a:ext>
            </a:extLst>
          </p:cNvPr>
          <p:cNvSpPr txBox="1"/>
          <p:nvPr/>
        </p:nvSpPr>
        <p:spPr>
          <a:xfrm>
            <a:off x="1051526" y="2447041"/>
            <a:ext cx="4587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총 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989EDD-635C-4111-A370-D6B07D5F768D}"/>
              </a:ext>
            </a:extLst>
          </p:cNvPr>
          <p:cNvSpPr/>
          <p:nvPr/>
        </p:nvSpPr>
        <p:spPr bwMode="auto">
          <a:xfrm>
            <a:off x="2350113" y="1708149"/>
            <a:ext cx="1315406" cy="232635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占位符 23">
            <a:extLst>
              <a:ext uri="{FF2B5EF4-FFF2-40B4-BE49-F238E27FC236}">
                <a16:creationId xmlns:a16="http://schemas.microsoft.com/office/drawing/2014/main" id="{DDEA35B3-0777-4A8A-B5CF-F53C11CB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85310"/>
          <a:stretch/>
        </p:blipFill>
        <p:spPr>
          <a:xfrm>
            <a:off x="2236607" y="1665269"/>
            <a:ext cx="1528261" cy="3955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5CDB69-8797-4EB4-83FE-5703F2E1AB03}"/>
              </a:ext>
            </a:extLst>
          </p:cNvPr>
          <p:cNvSpPr txBox="1"/>
          <p:nvPr/>
        </p:nvSpPr>
        <p:spPr>
          <a:xfrm>
            <a:off x="1594549" y="5271011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조건 </a:t>
            </a:r>
            <a:r>
              <a:rPr lang="en-US" altLang="ko-KR" dirty="0"/>
              <a:t>: </a:t>
            </a:r>
            <a:r>
              <a:rPr lang="ko-KR" altLang="en-US" dirty="0"/>
              <a:t>공식 계정을 </a:t>
            </a:r>
            <a:r>
              <a:rPr lang="ko-KR" altLang="en-US" dirty="0" err="1"/>
              <a:t>팔로우</a:t>
            </a:r>
            <a:r>
              <a:rPr lang="ko-KR" altLang="en-US" dirty="0"/>
              <a:t> 된 상황에서 공식 계정으로 푸시 가능 </a:t>
            </a:r>
            <a:r>
              <a:rPr lang="en-US" altLang="ko-KR" dirty="0"/>
              <a:t>( </a:t>
            </a:r>
            <a:r>
              <a:rPr lang="ko-KR" altLang="en-US" dirty="0" err="1"/>
              <a:t>팔로우</a:t>
            </a:r>
            <a:r>
              <a:rPr lang="ko-KR" altLang="en-US" dirty="0"/>
              <a:t> 하지 않으면 </a:t>
            </a:r>
            <a:r>
              <a:rPr lang="en-US" altLang="ko-KR" dirty="0"/>
              <a:t>App</a:t>
            </a:r>
            <a:r>
              <a:rPr lang="ko-KR" altLang="en-US" dirty="0"/>
              <a:t> 만 푸시 전달 됨</a:t>
            </a:r>
            <a:r>
              <a:rPr lang="en-US" altLang="ko-KR" dirty="0"/>
              <a:t> )</a:t>
            </a:r>
            <a:endParaRPr lang="zh-CN" altLang="en-US" dirty="0"/>
          </a:p>
        </p:txBody>
      </p:sp>
      <p:sp>
        <p:nvSpPr>
          <p:cNvPr id="29" name="矩形 111">
            <a:extLst>
              <a:ext uri="{FF2B5EF4-FFF2-40B4-BE49-F238E27FC236}">
                <a16:creationId xmlns:a16="http://schemas.microsoft.com/office/drawing/2014/main" id="{24944B1A-299C-49E6-B2AA-E3347DB22CFD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14">
            <a:extLst>
              <a:ext uri="{FF2B5EF4-FFF2-40B4-BE49-F238E27FC236}">
                <a16:creationId xmlns:a16="http://schemas.microsoft.com/office/drawing/2014/main" id="{C05BD86F-4534-4061-BB41-89563BB1240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7172">
            <a:extLst>
              <a:ext uri="{FF2B5EF4-FFF2-40B4-BE49-F238E27FC236}">
                <a16:creationId xmlns:a16="http://schemas.microsoft.com/office/drawing/2014/main" id="{37C9047C-8C35-4709-A836-CDAE4F091781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10">
            <a:extLst>
              <a:ext uri="{FF2B5EF4-FFF2-40B4-BE49-F238E27FC236}">
                <a16:creationId xmlns:a16="http://schemas.microsoft.com/office/drawing/2014/main" id="{B1CD95E0-0576-4729-9F66-B8FAADA2DEB2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8">
            <a:extLst>
              <a:ext uri="{FF2B5EF4-FFF2-40B4-BE49-F238E27FC236}">
                <a16:creationId xmlns:a16="http://schemas.microsoft.com/office/drawing/2014/main" id="{0590FC5E-17A0-4C9B-AF30-2749FCAEE58F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75">
            <a:extLst>
              <a:ext uri="{FF2B5EF4-FFF2-40B4-BE49-F238E27FC236}">
                <a16:creationId xmlns:a16="http://schemas.microsoft.com/office/drawing/2014/main" id="{6676AF74-6628-4CA0-B72A-97A0EDA1BBC9}"/>
              </a:ext>
            </a:extLst>
          </p:cNvPr>
          <p:cNvSpPr txBox="1"/>
          <p:nvPr/>
        </p:nvSpPr>
        <p:spPr>
          <a:xfrm>
            <a:off x="8143144" y="4371491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의료진의 피드백 내용을 확인</a:t>
            </a:r>
            <a:endParaRPr lang="en-US" altLang="ko-KR" sz="800" b="0" dirty="0"/>
          </a:p>
          <a:p>
            <a:r>
              <a:rPr lang="ko-KR" altLang="en-US" sz="800" b="0" dirty="0"/>
              <a:t>하는 화면</a:t>
            </a:r>
            <a:endParaRPr lang="zh-CN" altLang="en-US" sz="800" b="0" dirty="0"/>
          </a:p>
        </p:txBody>
      </p:sp>
      <p:pic>
        <p:nvPicPr>
          <p:cNvPr id="36" name="图片占位符 7167">
            <a:extLst>
              <a:ext uri="{FF2B5EF4-FFF2-40B4-BE49-F238E27FC236}">
                <a16:creationId xmlns:a16="http://schemas.microsoft.com/office/drawing/2014/main" id="{007D6838-A9CF-44F2-BC12-8FD0B29EC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6256591" y="1708150"/>
            <a:ext cx="1314450" cy="2333625"/>
          </a:xfrm>
          <a:prstGeom prst="rect">
            <a:avLst/>
          </a:prstGeom>
        </p:spPr>
      </p:pic>
      <p:pic>
        <p:nvPicPr>
          <p:cNvPr id="44" name="图片占位符 7182">
            <a:extLst>
              <a:ext uri="{FF2B5EF4-FFF2-40B4-BE49-F238E27FC236}">
                <a16:creationId xmlns:a16="http://schemas.microsoft.com/office/drawing/2014/main" id="{47FC311C-5AFE-4B50-8C7C-867D2961387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sp>
        <p:nvSpPr>
          <p:cNvPr id="35" name="文本框 54">
            <a:extLst>
              <a:ext uri="{FF2B5EF4-FFF2-40B4-BE49-F238E27FC236}">
                <a16:creationId xmlns:a16="http://schemas.microsoft.com/office/drawing/2014/main" id="{C8E5A867-3BA2-4483-9239-A2A2F2F32886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37" name="副标题 2">
            <a:extLst>
              <a:ext uri="{FF2B5EF4-FFF2-40B4-BE49-F238E27FC236}">
                <a16:creationId xmlns:a16="http://schemas.microsoft.com/office/drawing/2014/main" id="{4D0F976A-F777-42A7-928E-24FEBFCEEC4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알람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공식 계정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팔로우는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무엇을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의미지하는지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2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흔히 질문하는 답변을 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단축화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하여 의료진의 답변 시간 감소 가능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16BAA58B-1A64-4F5B-9103-D1CC19045B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图片占位符 14">
            <a:extLst>
              <a:ext uri="{FF2B5EF4-FFF2-40B4-BE49-F238E27FC236}">
                <a16:creationId xmlns:a16="http://schemas.microsoft.com/office/drawing/2014/main" id="{F4403CBC-38F0-42C7-9C7A-A22FC04E6E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49500" y="1708150"/>
            <a:ext cx="1316038" cy="2333625"/>
          </a:xfrm>
        </p:spPr>
      </p:pic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3CA3CE63-99BD-4B74-9815-B26C7316E71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BFEF689B-58DC-40F0-9AF7-E903DB290B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흔히 하는 답변을 </a:t>
            </a:r>
            <a:endParaRPr lang="en-US" altLang="ko-KR" sz="800" b="0" dirty="0"/>
          </a:p>
          <a:p>
            <a:r>
              <a:rPr lang="ko-KR" altLang="en-US" sz="800" b="0" dirty="0"/>
              <a:t>단축하여 관리 가능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153961" y="4385082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상담 상태 확인 가능</a:t>
            </a:r>
            <a:endParaRPr lang="zh-CN" altLang="en-US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미답변수 표시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86926" y="2540725"/>
            <a:ext cx="693865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0" y="2646039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044AF5-7633-45D6-A5E2-F05CCB9038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7" y="2382006"/>
            <a:ext cx="369332" cy="369332"/>
          </a:xfrm>
          <a:prstGeom prst="rect">
            <a:avLst/>
          </a:prstGeom>
        </p:spPr>
      </p:pic>
      <p:sp>
        <p:nvSpPr>
          <p:cNvPr id="35" name="副标题 2">
            <a:extLst>
              <a:ext uri="{FF2B5EF4-FFF2-40B4-BE49-F238E27FC236}">
                <a16:creationId xmlns:a16="http://schemas.microsoft.com/office/drawing/2014/main" id="{44C425B5-644E-44E5-8FA5-B1C70E4E96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사각형 설명선 35"/>
          <p:cNvSpPr/>
          <p:nvPr/>
        </p:nvSpPr>
        <p:spPr bwMode="auto">
          <a:xfrm>
            <a:off x="4051026" y="3764258"/>
            <a:ext cx="2232248" cy="706261"/>
          </a:xfrm>
          <a:prstGeom prst="wedgeRectCallout">
            <a:avLst>
              <a:gd name="adj1" fmla="val 57596"/>
              <a:gd name="adj2" fmla="val -39363"/>
            </a:avLst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영역은 무엇인지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이미지 첨부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사진 촬영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약 처방 등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87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14">
            <a:extLst>
              <a:ext uri="{FF2B5EF4-FFF2-40B4-BE49-F238E27FC236}">
                <a16:creationId xmlns:a16="http://schemas.microsoft.com/office/drawing/2014/main" id="{D401568A-A665-4761-98D0-C0C1ECD35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293062" y="1708150"/>
            <a:ext cx="1316037" cy="2333625"/>
          </a:xfrm>
          <a:prstGeom prst="rect">
            <a:avLst/>
          </a:prstGeom>
        </p:spPr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3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D0B2BEF2-FF3D-4D8F-A17E-4E31975255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6919BB2-A002-49C1-ABE9-16629CCFC816}"/>
              </a:ext>
            </a:extLst>
          </p:cNvPr>
          <p:cNvSpPr/>
          <p:nvPr/>
        </p:nvSpPr>
        <p:spPr bwMode="auto">
          <a:xfrm>
            <a:off x="396874" y="3032956"/>
            <a:ext cx="1279762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7284D-7A0C-4C63-BBA6-0B308A859EE1}"/>
              </a:ext>
            </a:extLst>
          </p:cNvPr>
          <p:cNvSpPr txBox="1"/>
          <p:nvPr/>
        </p:nvSpPr>
        <p:spPr>
          <a:xfrm>
            <a:off x="4196916" y="4400100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환자가 추가 질문 가능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설정에 따름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23" name="矩形 7172">
            <a:extLst>
              <a:ext uri="{FF2B5EF4-FFF2-40B4-BE49-F238E27FC236}">
                <a16:creationId xmlns:a16="http://schemas.microsoft.com/office/drawing/2014/main" id="{5231C0ED-C505-4D4C-AB00-E345835BAF2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3AD17EDD-6412-4139-A6AD-6202D1046419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861553-F8ED-469B-9083-AA0631356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80" y="1701040"/>
            <a:ext cx="1312200" cy="2332800"/>
          </a:xfrm>
          <a:prstGeom prst="rect">
            <a:avLst/>
          </a:prstGeom>
        </p:spPr>
      </p:pic>
      <p:sp>
        <p:nvSpPr>
          <p:cNvPr id="39" name="矩形 108">
            <a:extLst>
              <a:ext uri="{FF2B5EF4-FFF2-40B4-BE49-F238E27FC236}">
                <a16:creationId xmlns:a16="http://schemas.microsoft.com/office/drawing/2014/main" id="{372B736B-9BC6-4E17-A225-DA66444A8A7A}"/>
              </a:ext>
            </a:extLst>
          </p:cNvPr>
          <p:cNvSpPr/>
          <p:nvPr/>
        </p:nvSpPr>
        <p:spPr bwMode="auto">
          <a:xfrm>
            <a:off x="425021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답변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C6BA1D9A-C302-463B-967C-898A3AC6FB07}"/>
              </a:ext>
            </a:extLst>
          </p:cNvPr>
          <p:cNvSpPr/>
          <p:nvPr/>
        </p:nvSpPr>
        <p:spPr bwMode="auto">
          <a:xfrm>
            <a:off x="425021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6A7A4245-3F34-4A8E-B226-0DAED73289C6}"/>
              </a:ext>
            </a:extLst>
          </p:cNvPr>
          <p:cNvSpPr txBox="1"/>
          <p:nvPr/>
        </p:nvSpPr>
        <p:spPr>
          <a:xfrm>
            <a:off x="344488" y="44001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정한 시간내 </a:t>
            </a:r>
            <a:endParaRPr lang="en-US" altLang="ko-KR" sz="800" b="0" dirty="0"/>
          </a:p>
          <a:p>
            <a:r>
              <a:rPr lang="ko-KR" altLang="en-US" sz="800" b="0" dirty="0"/>
              <a:t>피드백 작성</a:t>
            </a:r>
            <a:endParaRPr lang="en-US" altLang="ko-KR" sz="800" b="0" dirty="0"/>
          </a:p>
        </p:txBody>
      </p:sp>
      <p:sp>
        <p:nvSpPr>
          <p:cNvPr id="43" name="文本框 34">
            <a:extLst>
              <a:ext uri="{FF2B5EF4-FFF2-40B4-BE49-F238E27FC236}">
                <a16:creationId xmlns:a16="http://schemas.microsoft.com/office/drawing/2014/main" id="{B5603FE9-1F2B-44BA-B0AB-36ED1BE245AC}"/>
              </a:ext>
            </a:extLst>
          </p:cNvPr>
          <p:cNvSpPr txBox="1"/>
          <p:nvPr/>
        </p:nvSpPr>
        <p:spPr>
          <a:xfrm>
            <a:off x="2270702" y="440018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처음으로 의료진이 답변 시 </a:t>
            </a:r>
            <a:r>
              <a:rPr lang="en-US" altLang="ko-KR" sz="800" b="0" dirty="0"/>
              <a:t>SMS</a:t>
            </a:r>
          </a:p>
          <a:p>
            <a:r>
              <a:rPr lang="ko-KR" altLang="en-US" sz="800" b="0" dirty="0"/>
              <a:t>와 환자 </a:t>
            </a:r>
            <a:r>
              <a:rPr lang="en-US" altLang="ko-KR" sz="800" b="0" dirty="0"/>
              <a:t>App </a:t>
            </a:r>
            <a:r>
              <a:rPr lang="ko-KR" altLang="en-US" sz="800" b="0" dirty="0"/>
              <a:t>으로 동시에 메시지 전달</a:t>
            </a:r>
            <a:endParaRPr lang="en-US" altLang="ko-KR" sz="800" b="0" dirty="0"/>
          </a:p>
        </p:txBody>
      </p:sp>
      <p:sp>
        <p:nvSpPr>
          <p:cNvPr id="44" name="文本框 34">
            <a:extLst>
              <a:ext uri="{FF2B5EF4-FFF2-40B4-BE49-F238E27FC236}">
                <a16:creationId xmlns:a16="http://schemas.microsoft.com/office/drawing/2014/main" id="{F9446D74-3E38-4FAB-A955-49DFA421F60E}"/>
              </a:ext>
            </a:extLst>
          </p:cNvPr>
          <p:cNvSpPr txBox="1"/>
          <p:nvPr/>
        </p:nvSpPr>
        <p:spPr>
          <a:xfrm>
            <a:off x="4250214" y="456428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/>
              <a:t>일반 상담 </a:t>
            </a:r>
            <a:r>
              <a:rPr lang="en-US" altLang="ko-KR" sz="800" b="0" dirty="0"/>
              <a:t>( 24</a:t>
            </a:r>
            <a:r>
              <a:rPr lang="ko-KR" altLang="en-US" sz="800" b="0" dirty="0"/>
              <a:t>시간 내 한 질문에 대해 무제한 질문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상담 제한 </a:t>
            </a:r>
            <a:r>
              <a:rPr lang="en-US" altLang="ko-KR" sz="800" b="0" dirty="0"/>
              <a:t>( </a:t>
            </a:r>
            <a:r>
              <a:rPr lang="ko-KR" altLang="en-US" sz="800" b="0" dirty="0" err="1"/>
              <a:t>몇원에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몇건</a:t>
            </a:r>
            <a:r>
              <a:rPr lang="ko-KR" altLang="en-US" sz="800" b="0" dirty="0"/>
              <a:t> 상담 가능 제한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추가 서비스 패키지 </a:t>
            </a:r>
            <a:r>
              <a:rPr lang="en-US" altLang="ko-KR" sz="800" b="0" dirty="0"/>
              <a:t>: (</a:t>
            </a:r>
            <a:r>
              <a:rPr lang="ko-KR" altLang="en-US" sz="800" b="0" dirty="0"/>
              <a:t>상담 서비스 완료 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추가로 부가되는 서비스</a:t>
            </a:r>
            <a:endParaRPr lang="zh-CN" altLang="en-US" sz="800" b="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정한 시간은 얼마인지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초과 시 사용자에게 추가 서비스가 제공되는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재질문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추가 질문 설정은 어디서 확인할 수 있는지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추가  서비스 패키지는 어떤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상품인건지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72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42211" y="1376772"/>
            <a:ext cx="9359900" cy="372987"/>
          </a:xfrm>
        </p:spPr>
        <p:txBody>
          <a:bodyPr/>
          <a:lstStyle/>
          <a:p>
            <a:r>
              <a:rPr lang="ko-KR" altLang="en-US" dirty="0" smtClean="0"/>
              <a:t>결제 취소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환불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581976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주문상세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835400" y="1836082"/>
            <a:ext cx="609687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717499" y="1836084"/>
            <a:ext cx="609687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 bwMode="auto">
          <a:xfrm>
            <a:off x="7581293" y="2915351"/>
            <a:ext cx="8442" cy="29962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2C8E1A-C7C9-4CC0-847D-AB58A7212C76}"/>
              </a:ext>
            </a:extLst>
          </p:cNvPr>
          <p:cNvSpPr/>
          <p:nvPr/>
        </p:nvSpPr>
        <p:spPr bwMode="auto">
          <a:xfrm>
            <a:off x="6230026" y="3214972"/>
            <a:ext cx="2719417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플랫폼을 통해 양측 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895122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3F53EE-17F7-4190-9DEC-BC897809620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 bwMode="auto">
          <a:xfrm flipH="1">
            <a:off x="7581291" y="3548347"/>
            <a:ext cx="8444" cy="34677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232771" y="3678438"/>
            <a:ext cx="1589846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4166117"/>
            <a:ext cx="4385337" cy="2027528"/>
          </a:xfrm>
          <a:prstGeom prst="bentConnector4">
            <a:avLst>
              <a:gd name="adj1" fmla="val -5213"/>
              <a:gd name="adj2" fmla="val 111275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9735DA-E862-4B2E-AA71-FFAA74EE3D03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07179-6093-4F19-A48B-727DDD12B21B}"/>
              </a:ext>
            </a:extLst>
          </p:cNvPr>
          <p:cNvSpPr/>
          <p:nvPr/>
        </p:nvSpPr>
        <p:spPr bwMode="auto">
          <a:xfrm>
            <a:off x="6896100" y="42230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1A4C79-AB54-44FD-B0C1-974308AF2C71}"/>
              </a:ext>
            </a:extLst>
          </p:cNvPr>
          <p:cNvSpPr/>
          <p:nvPr/>
        </p:nvSpPr>
        <p:spPr bwMode="auto">
          <a:xfrm>
            <a:off x="8053045" y="3742812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연결실패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B7032CA5-72BF-473B-B438-B16485B8C028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6F65798F-E93F-46D9-A2C2-4DC4063F1A7F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E44E68E9-4550-454A-8E2B-0F3DF840FF93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4A83F5DD-E3F8-4870-BF20-5A24BF6298E3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EAC3AF97-1147-42A7-86B0-CBB27418B432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F801F857-F267-4FCE-B40F-BE9E836372B3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C4C35D2-8C17-4995-9366-A0390362FF64}"/>
              </a:ext>
            </a:extLst>
          </p:cNvPr>
          <p:cNvCxnSpPr/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6FE5AD1-3D06-4789-9B7C-EA05326EDF64}"/>
              </a:ext>
            </a:extLst>
          </p:cNvPr>
          <p:cNvCxnSpPr>
            <a:cxnSpLocks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FBE034DC-44BA-4037-9992-DF1D91E95D48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215BCB1-4227-4E41-AF13-2C7ED7F6DC92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992AE8B-13B6-4F10-B18F-57818577F9BB}"/>
              </a:ext>
            </a:extLst>
          </p:cNvPr>
          <p:cNvSpPr/>
          <p:nvPr/>
        </p:nvSpPr>
        <p:spPr bwMode="auto">
          <a:xfrm>
            <a:off x="6069294" y="244889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1389697-3B3F-41DB-A886-244F82486645}"/>
              </a:ext>
            </a:extLst>
          </p:cNvPr>
          <p:cNvSpPr/>
          <p:nvPr/>
        </p:nvSpPr>
        <p:spPr bwMode="auto">
          <a:xfrm>
            <a:off x="6065897" y="3059430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00141CCF-83C6-4E0C-B050-2A5B8D45DE1D}"/>
              </a:ext>
            </a:extLst>
          </p:cNvPr>
          <p:cNvSpPr/>
          <p:nvPr/>
        </p:nvSpPr>
        <p:spPr bwMode="auto">
          <a:xfrm>
            <a:off x="4244928" y="6284511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109564" y="4953109"/>
            <a:ext cx="7771440" cy="103736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4,6,7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화면 캡쳐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구매 정보 푸시 발송 시점 확인 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화면 캡쳐에서는 결제 완료 후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필수 정보 입력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＇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단계에서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의료진 앱으로 구매정보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발송되는 것인지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환자와의 전화 연결이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실패하면 상담이 자동적으로 취소가 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부재 전까지는 환자가 앱에서 의료진에게 즉시 연결이 가능하다고 쓰여 있는데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상담예약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시간과 무관하게 계속 전화를 시도할 수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있는것인지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7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noFill/>
        <a:ln w="9525">
          <a:solidFill>
            <a:srgbClr val="4D4D4D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110501</TotalTime>
  <Words>1736</Words>
  <Application>Microsoft Office PowerPoint</Application>
  <PresentationFormat>A4 용지(210x297mm)</PresentationFormat>
  <Paragraphs>440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HY태고딕</vt:lpstr>
      <vt:lpstr>微软雅黑</vt:lpstr>
      <vt:lpstr>黑体</vt:lpstr>
      <vt:lpstr>굴림</vt:lpstr>
      <vt:lpstr>Arial</vt:lpstr>
      <vt:lpstr>Wingdings</vt:lpstr>
      <vt:lpstr>맑은 고딕</vt:lpstr>
      <vt:lpstr>맑은 고딕</vt:lpstr>
      <vt:lpstr>10_기본 디자인</vt:lpstr>
      <vt:lpstr>think-cell Slide</vt:lpstr>
      <vt:lpstr>PowerPoint 프레젠테이션</vt:lpstr>
      <vt:lpstr>PowerPoint 프레젠테이션</vt:lpstr>
      <vt:lpstr>환자 App – 문자상담 서비스 신청 상세 2-1</vt:lpstr>
      <vt:lpstr>환자 App - 문자상담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PowerPoint 프레젠테이션</vt:lpstr>
      <vt:lpstr>환자 App - 전화상담 서비스 신청 상세 2-1</vt:lpstr>
      <vt:lpstr>환자 App - 전화상담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화상상담 서비스 신청 상세 2-1</vt:lpstr>
      <vt:lpstr>환자 App - 화상상담 서비스 신청 상세 2-2</vt:lpstr>
      <vt:lpstr>의료진 App - 의료진 상세 페이지</vt:lpstr>
    </vt:vector>
  </TitlesOfParts>
  <Company>sktelecom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노신호</dc:creator>
  <cp:lastModifiedBy>hnjnchae@gmail.com</cp:lastModifiedBy>
  <cp:revision>10663</cp:revision>
  <cp:lastPrinted>2018-05-03T02:39:11Z</cp:lastPrinted>
  <dcterms:created xsi:type="dcterms:W3CDTF">2003-04-04T05:27:05Z</dcterms:created>
  <dcterms:modified xsi:type="dcterms:W3CDTF">2019-10-02T03:47:20Z</dcterms:modified>
</cp:coreProperties>
</file>