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4010" r:id="rId1"/>
  </p:sldMasterIdLst>
  <p:notesMasterIdLst>
    <p:notesMasterId r:id="rId20"/>
  </p:notesMasterIdLst>
  <p:handoutMasterIdLst>
    <p:handoutMasterId r:id="rId21"/>
  </p:handoutMasterIdLst>
  <p:sldIdLst>
    <p:sldId id="3419" r:id="rId2"/>
    <p:sldId id="3424" r:id="rId3"/>
    <p:sldId id="3409" r:id="rId4"/>
    <p:sldId id="3410" r:id="rId5"/>
    <p:sldId id="3411" r:id="rId6"/>
    <p:sldId id="3412" r:id="rId7"/>
    <p:sldId id="3434" r:id="rId8"/>
    <p:sldId id="3425" r:id="rId9"/>
    <p:sldId id="3422" r:id="rId10"/>
    <p:sldId id="3428" r:id="rId11"/>
    <p:sldId id="3427" r:id="rId12"/>
    <p:sldId id="3431" r:id="rId13"/>
    <p:sldId id="3432" r:id="rId14"/>
    <p:sldId id="3426" r:id="rId15"/>
    <p:sldId id="3423" r:id="rId16"/>
    <p:sldId id="3429" r:id="rId17"/>
    <p:sldId id="3430" r:id="rId18"/>
    <p:sldId id="3433" r:id="rId19"/>
  </p:sldIdLst>
  <p:sldSz cx="9906000" cy="6858000" type="A4"/>
  <p:notesSz cx="6865938" cy="99980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0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F850DB4-B334-4DCD-B90D-7C2E91E51514}">
          <p14:sldIdLst>
            <p14:sldId id="3419"/>
            <p14:sldId id="3424"/>
            <p14:sldId id="3409"/>
            <p14:sldId id="3410"/>
            <p14:sldId id="3411"/>
            <p14:sldId id="3412"/>
            <p14:sldId id="3434"/>
          </p14:sldIdLst>
        </p14:section>
        <p14:section name="제목 없는 구역" id="{BBE8A264-4364-4EB8-991A-638F89A010E9}">
          <p14:sldIdLst>
            <p14:sldId id="3425"/>
            <p14:sldId id="3422"/>
            <p14:sldId id="3428"/>
            <p14:sldId id="3427"/>
            <p14:sldId id="3431"/>
            <p14:sldId id="3432"/>
          </p14:sldIdLst>
        </p14:section>
        <p14:section name="제목 없는 구역" id="{9D1FB070-F83D-4482-BCD8-2E21A7F6BC77}">
          <p14:sldIdLst>
            <p14:sldId id="3426"/>
            <p14:sldId id="3423"/>
            <p14:sldId id="3429"/>
            <p14:sldId id="3430"/>
            <p14:sldId id="34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pos="217">
          <p15:clr>
            <a:srgbClr val="A4A3A4"/>
          </p15:clr>
        </p15:guide>
        <p15:guide id="4" pos="6023" userDrawn="1">
          <p15:clr>
            <a:srgbClr val="A4A3A4"/>
          </p15:clr>
        </p15:guide>
        <p15:guide id="5" orient="horz" pos="35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CCECFF"/>
    <a:srgbClr val="FF9900"/>
    <a:srgbClr val="E1FCFF"/>
    <a:srgbClr val="FFFF66"/>
    <a:srgbClr val="3333CC"/>
    <a:srgbClr val="0033CC"/>
    <a:srgbClr val="26262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2" autoAdjust="0"/>
    <p:restoredTop sz="96667" autoAdjust="0"/>
  </p:normalViewPr>
  <p:slideViewPr>
    <p:cSldViewPr snapToObjects="1">
      <p:cViewPr varScale="1">
        <p:scale>
          <a:sx n="88" d="100"/>
          <a:sy n="88" d="100"/>
        </p:scale>
        <p:origin x="1056" y="77"/>
      </p:cViewPr>
      <p:guideLst>
        <p:guide orient="horz"/>
        <p:guide pos="3120"/>
        <p:guide pos="217"/>
        <p:guide pos="6023"/>
        <p:guide orient="horz" pos="3543"/>
      </p:guideLst>
    </p:cSldViewPr>
  </p:slideViewPr>
  <p:outlineViewPr>
    <p:cViewPr>
      <p:scale>
        <a:sx n="33" d="100"/>
        <a:sy n="33" d="100"/>
      </p:scale>
      <p:origin x="0" y="21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" y="27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>
            <a:lvl1pPr algn="l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9718" y="27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>
            <a:lvl1pPr algn="r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2" y="9497700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b" anchorCtr="0" compatLnSpc="1">
            <a:prstTxWarp prst="textNoShape">
              <a:avLst/>
            </a:prstTxWarp>
          </a:bodyPr>
          <a:lstStyle>
            <a:lvl1pPr algn="l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9718" y="9497700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b" anchorCtr="0" compatLnSpc="1">
            <a:prstTxWarp prst="textNoShape">
              <a:avLst/>
            </a:prstTxWarp>
          </a:bodyPr>
          <a:lstStyle>
            <a:lvl1pPr algn="r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fld id="{90DBC462-EF8A-4423-B7DC-4C1131A1650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3875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2" y="27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>
            <a:lvl1pPr algn="l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718" y="27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>
            <a:lvl1pPr algn="r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28663" y="754063"/>
            <a:ext cx="5408612" cy="37449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696" y="4748860"/>
            <a:ext cx="5034580" cy="4499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2" y="9497700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b" anchorCtr="0" compatLnSpc="1">
            <a:prstTxWarp prst="textNoShape">
              <a:avLst/>
            </a:prstTxWarp>
          </a:bodyPr>
          <a:lstStyle>
            <a:lvl1pPr algn="l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718" y="9497700"/>
            <a:ext cx="2976227" cy="500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9" tIns="45713" rIns="91429" bIns="45713" numCol="1" anchor="b" anchorCtr="0" compatLnSpc="1">
            <a:prstTxWarp prst="textNoShape">
              <a:avLst/>
            </a:prstTxWarp>
          </a:bodyPr>
          <a:lstStyle>
            <a:lvl1pPr algn="r" defTabSz="915419" latinLnBrk="1">
              <a:spcBef>
                <a:spcPct val="0"/>
              </a:spcBef>
              <a:spcAft>
                <a:spcPct val="0"/>
              </a:spcAft>
              <a:buFontTx/>
              <a:buNone/>
              <a:defRPr sz="1200" b="0">
                <a:latin typeface="HY태고딕" pitchFamily="18" charset="-127"/>
                <a:ea typeface="HY태고딕" pitchFamily="18" charset="-127"/>
              </a:defRPr>
            </a:lvl1pPr>
          </a:lstStyle>
          <a:p>
            <a:pPr>
              <a:defRPr/>
            </a:pPr>
            <a:fld id="{BB0789B2-7D04-4262-ADE6-EE78F3664D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71422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HY태고딕" pitchFamily="18" charset="-127"/>
        <a:ea typeface="HY태고딕" pitchFamily="18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600" dirty="0">
              <a:ln>
                <a:solidFill>
                  <a:prstClr val="black"/>
                </a:solidFill>
              </a:ln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7118900" y="312911"/>
            <a:ext cx="2658100" cy="37548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600" b="1" baseline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41088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lnSpc>
                <a:spcPct val="110000"/>
              </a:lnSpc>
              <a:spcBef>
                <a:spcPts val="300"/>
              </a:spcBef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2317278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36759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09F0E7-70FD-4286-8031-6F1B42ACF1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6204316" y="1439671"/>
            <a:ext cx="1405571" cy="29311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327D1D-F69A-459C-9544-3F2EE282D2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8157356" y="1439671"/>
            <a:ext cx="1405571" cy="293112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57E51A-0426-47DE-8C9B-525B23541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343072" y="1439671"/>
            <a:ext cx="1405571" cy="293112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E3087E-A319-4B1F-BABE-D3F0C55F2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4250922" y="1439671"/>
            <a:ext cx="1405571" cy="29311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AED79-661B-430C-8F92-6E9724D79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2297174" y="1439671"/>
            <a:ext cx="1405571" cy="2931129"/>
          </a:xfrm>
          <a:prstGeom prst="rect">
            <a:avLst/>
          </a:prstGeom>
        </p:spPr>
      </p:pic>
      <p:sp>
        <p:nvSpPr>
          <p:cNvPr id="8" name="Line 14">
            <a:extLst>
              <a:ext uri="{FF2B5EF4-FFF2-40B4-BE49-F238E27FC236}">
                <a16:creationId xmlns:a16="http://schemas.microsoft.com/office/drawing/2014/main" id="{D3A55A31-A080-420A-A714-31BC5FD22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600" dirty="0">
              <a:ln>
                <a:solidFill>
                  <a:prstClr val="black"/>
                </a:solidFill>
              </a:ln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2094E0C-CA79-45AE-9144-83BF843D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28EAABDA-213B-4B3D-BEC4-D30197EF7BC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18900" y="312911"/>
            <a:ext cx="2658100" cy="37548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600" b="1" baseline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29D25AF3-2E8C-4520-B5BC-AEC1CA272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74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3" name="图片占位符 11">
            <a:extLst>
              <a:ext uri="{FF2B5EF4-FFF2-40B4-BE49-F238E27FC236}">
                <a16:creationId xmlns:a16="http://schemas.microsoft.com/office/drawing/2014/main" id="{48331F20-3CC8-4AAA-9A6C-4DAAC360488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350113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4" name="图片占位符 11">
            <a:extLst>
              <a:ext uri="{FF2B5EF4-FFF2-40B4-BE49-F238E27FC236}">
                <a16:creationId xmlns:a16="http://schemas.microsoft.com/office/drawing/2014/main" id="{740B65B3-A806-4C56-A485-4CDD22F88FA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03352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图片占位符 11">
            <a:extLst>
              <a:ext uri="{FF2B5EF4-FFF2-40B4-BE49-F238E27FC236}">
                <a16:creationId xmlns:a16="http://schemas.microsoft.com/office/drawing/2014/main" id="{5DCDE610-BB5C-4CEF-936A-918566C17FB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56591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6" name="图片占位符 11">
            <a:extLst>
              <a:ext uri="{FF2B5EF4-FFF2-40B4-BE49-F238E27FC236}">
                <a16:creationId xmlns:a16="http://schemas.microsoft.com/office/drawing/2014/main" id="{008EC342-1080-43AC-8556-40D575CA9B0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09831" y="1708150"/>
            <a:ext cx="1315765" cy="2332918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2A4ADD4C-A0AC-432C-BCDE-D99E21C7C514}"/>
              </a:ext>
            </a:extLst>
          </p:cNvPr>
          <p:cNvSpPr/>
          <p:nvPr userDrawn="1"/>
        </p:nvSpPr>
        <p:spPr bwMode="auto">
          <a:xfrm rot="5400000">
            <a:off x="1617718" y="2818896"/>
            <a:ext cx="794570" cy="172678"/>
          </a:xfrm>
          <a:prstGeom prst="triangle">
            <a:avLst/>
          </a:prstGeom>
          <a:gradFill>
            <a:gsLst>
              <a:gs pos="0">
                <a:srgbClr val="92D050"/>
              </a:gs>
              <a:gs pos="9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等腰三角形 16">
            <a:extLst>
              <a:ext uri="{FF2B5EF4-FFF2-40B4-BE49-F238E27FC236}">
                <a16:creationId xmlns:a16="http://schemas.microsoft.com/office/drawing/2014/main" id="{F886BC74-6571-46B5-89F6-C2C1129D1892}"/>
              </a:ext>
            </a:extLst>
          </p:cNvPr>
          <p:cNvSpPr/>
          <p:nvPr userDrawn="1"/>
        </p:nvSpPr>
        <p:spPr bwMode="auto">
          <a:xfrm rot="5400000">
            <a:off x="3576383" y="2818896"/>
            <a:ext cx="794570" cy="172678"/>
          </a:xfrm>
          <a:prstGeom prst="triangle">
            <a:avLst/>
          </a:prstGeom>
          <a:gradFill>
            <a:gsLst>
              <a:gs pos="0">
                <a:srgbClr val="92D050"/>
              </a:gs>
              <a:gs pos="9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等腰三角形 17">
            <a:extLst>
              <a:ext uri="{FF2B5EF4-FFF2-40B4-BE49-F238E27FC236}">
                <a16:creationId xmlns:a16="http://schemas.microsoft.com/office/drawing/2014/main" id="{02704F7B-09CA-4BBC-BC40-04A9E06BA219}"/>
              </a:ext>
            </a:extLst>
          </p:cNvPr>
          <p:cNvSpPr/>
          <p:nvPr userDrawn="1"/>
        </p:nvSpPr>
        <p:spPr bwMode="auto">
          <a:xfrm rot="5400000">
            <a:off x="5535048" y="2818896"/>
            <a:ext cx="794570" cy="172678"/>
          </a:xfrm>
          <a:prstGeom prst="triangle">
            <a:avLst/>
          </a:prstGeom>
          <a:gradFill>
            <a:gsLst>
              <a:gs pos="0">
                <a:srgbClr val="92D050"/>
              </a:gs>
              <a:gs pos="9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09D74C1E-9346-4FE1-B27E-542A4EB4CB17}"/>
              </a:ext>
            </a:extLst>
          </p:cNvPr>
          <p:cNvSpPr/>
          <p:nvPr userDrawn="1"/>
        </p:nvSpPr>
        <p:spPr bwMode="auto">
          <a:xfrm rot="5400000">
            <a:off x="7493712" y="2818896"/>
            <a:ext cx="794570" cy="172678"/>
          </a:xfrm>
          <a:prstGeom prst="triangle">
            <a:avLst/>
          </a:prstGeom>
          <a:gradFill>
            <a:gsLst>
              <a:gs pos="0">
                <a:srgbClr val="92D050"/>
              </a:gs>
              <a:gs pos="90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71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109F0E7-70FD-4286-8031-6F1B42ACF1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7082450" y="1439672"/>
            <a:ext cx="1212923" cy="25293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C327D1D-F69A-459C-9544-3F2EE282D2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8456601" y="1439672"/>
            <a:ext cx="1212923" cy="25293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257E51A-0426-47DE-8C9B-525B235414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211685" y="1439672"/>
            <a:ext cx="1212923" cy="25293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E3087E-A319-4B1F-BABE-D3F0C55F26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5708297" y="1439672"/>
            <a:ext cx="1212923" cy="252938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92AED79-661B-430C-8F92-6E9724D79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4334144" y="1439672"/>
            <a:ext cx="1212923" cy="2529388"/>
          </a:xfrm>
          <a:prstGeom prst="rect">
            <a:avLst/>
          </a:prstGeom>
        </p:spPr>
      </p:pic>
      <p:sp>
        <p:nvSpPr>
          <p:cNvPr id="8" name="Line 14">
            <a:extLst>
              <a:ext uri="{FF2B5EF4-FFF2-40B4-BE49-F238E27FC236}">
                <a16:creationId xmlns:a16="http://schemas.microsoft.com/office/drawing/2014/main" id="{D3A55A31-A080-420A-A714-31BC5FD22C9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600" dirty="0">
              <a:ln>
                <a:solidFill>
                  <a:prstClr val="black"/>
                </a:solidFill>
              </a:ln>
              <a:solidFill>
                <a:srgbClr val="808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2094E0C-CA79-45AE-9144-83BF843D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28EAABDA-213B-4B3D-BEC4-D30197EF7BC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7118900" y="312911"/>
            <a:ext cx="2658100" cy="37548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600" b="1" baseline="0">
                <a:solidFill>
                  <a:schemeClr val="tx1"/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29D25AF3-2E8C-4520-B5BC-AEC1CA272F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0350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B2FB4F3-AA61-4DC5-AD3C-E0F15B7138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1585838" y="1439672"/>
            <a:ext cx="1212923" cy="252938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7266129-93D9-4ECB-9E1F-D8CE585129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46" t="5318" r="10526" b="4908"/>
          <a:stretch/>
        </p:blipFill>
        <p:spPr>
          <a:xfrm>
            <a:off x="2959991" y="1439672"/>
            <a:ext cx="1212923" cy="2529388"/>
          </a:xfrm>
          <a:prstGeom prst="rect">
            <a:avLst/>
          </a:prstGeom>
        </p:spPr>
      </p:pic>
      <p:sp>
        <p:nvSpPr>
          <p:cNvPr id="23" name="图片占位符 11">
            <a:extLst>
              <a:ext uri="{FF2B5EF4-FFF2-40B4-BE49-F238E27FC236}">
                <a16:creationId xmlns:a16="http://schemas.microsoft.com/office/drawing/2014/main" id="{686941B6-498F-4F12-93DA-3A46F6193B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33447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4" name="图片占位符 11">
            <a:extLst>
              <a:ext uri="{FF2B5EF4-FFF2-40B4-BE49-F238E27FC236}">
                <a16:creationId xmlns:a16="http://schemas.microsoft.com/office/drawing/2014/main" id="{B461D489-3471-4D2D-9DDC-7144FAF14D7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006544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5" name="图片占位符 11">
            <a:extLst>
              <a:ext uri="{FF2B5EF4-FFF2-40B4-BE49-F238E27FC236}">
                <a16:creationId xmlns:a16="http://schemas.microsoft.com/office/drawing/2014/main" id="{F9B9BCFD-29C3-4B1F-82AB-DB1F887EB3E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79641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6" name="图片占位符 11">
            <a:extLst>
              <a:ext uri="{FF2B5EF4-FFF2-40B4-BE49-F238E27FC236}">
                <a16:creationId xmlns:a16="http://schemas.microsoft.com/office/drawing/2014/main" id="{7677CA63-6D6A-4764-AB35-4487FFCEFC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52738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7" name="图片占位符 11">
            <a:extLst>
              <a:ext uri="{FF2B5EF4-FFF2-40B4-BE49-F238E27FC236}">
                <a16:creationId xmlns:a16="http://schemas.microsoft.com/office/drawing/2014/main" id="{60BF028C-C35F-4B38-83F6-986B9813D20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25835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28" name="图片占位符 11">
            <a:extLst>
              <a:ext uri="{FF2B5EF4-FFF2-40B4-BE49-F238E27FC236}">
                <a16:creationId xmlns:a16="http://schemas.microsoft.com/office/drawing/2014/main" id="{60B1AA70-58CE-4974-8B42-BE594B3C18B6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498934" y="1676400"/>
            <a:ext cx="1128255" cy="2006600"/>
          </a:xfrm>
          <a:prstGeom prst="rect">
            <a:avLst/>
          </a:prstGeom>
        </p:spPr>
        <p:txBody>
          <a:bodyPr/>
          <a:lstStyle>
            <a:lvl1pPr>
              <a:defRPr sz="1000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882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0" y="4652963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33604" y="4149080"/>
            <a:ext cx="15856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latinLnBrk="0" hangingPunct="0">
              <a:spcBef>
                <a:spcPts val="600"/>
              </a:spcBef>
              <a:defRPr/>
            </a:pPr>
            <a:r>
              <a:rPr lang="en-US" altLang="ko-KR" sz="2400" dirty="0">
                <a:solidFill>
                  <a:prstClr val="black"/>
                </a:solidFill>
              </a:rPr>
              <a:t>Appendix</a:t>
            </a:r>
            <a:endParaRPr lang="ko-KR" altLang="en-US" sz="2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5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14284" y="2144991"/>
            <a:ext cx="7090991" cy="786495"/>
          </a:xfrm>
          <a:prstGeom prst="rect">
            <a:avLst/>
          </a:prstGeom>
        </p:spPr>
        <p:txBody>
          <a:bodyPr/>
          <a:lstStyle>
            <a:lvl1pPr>
              <a:defRPr sz="4000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altLang="ko-KR" dirty="0"/>
          </a:p>
        </p:txBody>
      </p:sp>
      <p:sp>
        <p:nvSpPr>
          <p:cNvPr id="297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14284" y="2998517"/>
            <a:ext cx="7090991" cy="540715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 sz="20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en-US" altLang="ko-KR"/>
              <a:t>Click to edit Master subtitle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240536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141564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509126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234496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4"/>
          <p:cNvSpPr>
            <a:spLocks noChangeShapeType="1"/>
          </p:cNvSpPr>
          <p:nvPr userDrawn="1"/>
        </p:nvSpPr>
        <p:spPr bwMode="auto">
          <a:xfrm>
            <a:off x="0" y="714375"/>
            <a:ext cx="9906000" cy="0"/>
          </a:xfrm>
          <a:prstGeom prst="line">
            <a:avLst/>
          </a:prstGeom>
          <a:noFill/>
          <a:ln w="57150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latinLnBrk="0" hangingPunct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en-US" sz="1200" dirty="0">
              <a:ln>
                <a:solidFill>
                  <a:prstClr val="black"/>
                </a:solidFill>
              </a:ln>
              <a:solidFill>
                <a:srgbClr val="808080"/>
              </a:solidFill>
            </a:endParaRPr>
          </a:p>
        </p:txBody>
      </p:sp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129000" y="251354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1800" b="1" baseline="0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부제목 2"/>
          <p:cNvSpPr>
            <a:spLocks noGrp="1"/>
          </p:cNvSpPr>
          <p:nvPr>
            <p:ph type="subTitle" idx="13"/>
          </p:nvPr>
        </p:nvSpPr>
        <p:spPr>
          <a:xfrm>
            <a:off x="8596870" y="312911"/>
            <a:ext cx="1180130" cy="307777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 algn="r">
              <a:buNone/>
              <a:defRPr sz="1400" b="1" baseline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273050" y="872716"/>
            <a:ext cx="9359900" cy="369332"/>
          </a:xfrm>
          <a:prstGeom prst="rect">
            <a:avLst/>
          </a:prstGeom>
        </p:spPr>
        <p:txBody>
          <a:bodyPr wrap="square" rtlCol="0">
            <a:spAutoFit/>
          </a:bodyPr>
          <a:lstStyle>
            <a:lvl1pPr marL="0" indent="0" eaLnBrk="1" latinLnBrk="0" hangingPunct="1">
              <a:buNone/>
              <a:def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2"/>
          <p:cNvSpPr>
            <a:spLocks noGrp="1"/>
          </p:cNvSpPr>
          <p:nvPr>
            <p:ph idx="18"/>
          </p:nvPr>
        </p:nvSpPr>
        <p:spPr>
          <a:xfrm>
            <a:off x="265125" y="1493811"/>
            <a:ext cx="2160000" cy="984885"/>
          </a:xfrm>
          <a:prstGeom prst="rect">
            <a:avLst/>
          </a:prstGeom>
        </p:spPr>
        <p:txBody>
          <a:bodyPr>
            <a:spAutoFit/>
          </a:bodyPr>
          <a:lstStyle>
            <a:lvl1pPr marL="147638" indent="-147638" latinLnBrk="0">
              <a:buFont typeface="Wingdings" pitchFamily="2" charset="2"/>
              <a:buChar char="§"/>
              <a:defRPr sz="1400" baseline="0">
                <a:latin typeface="맑은 고딕" pitchFamily="50" charset="-127"/>
                <a:ea typeface="맑은 고딕" pitchFamily="50" charset="-127"/>
              </a:defRPr>
            </a:lvl1pPr>
            <a:lvl2pPr marL="314325" indent="-138113" latinLnBrk="0">
              <a:defRPr sz="1300" baseline="0">
                <a:latin typeface="맑은 고딕" pitchFamily="50" charset="-127"/>
                <a:ea typeface="맑은 고딕" pitchFamily="50" charset="-127"/>
              </a:defRPr>
            </a:lvl2pPr>
            <a:lvl3pPr marL="498475" indent="-138113" latinLnBrk="0">
              <a:buFont typeface="Arial" pitchFamily="34" charset="0"/>
              <a:buChar char="•"/>
              <a:defRPr sz="1200" baseline="0">
                <a:latin typeface="맑은 고딕" pitchFamily="50" charset="-127"/>
                <a:ea typeface="맑은 고딕" pitchFamily="50" charset="-127"/>
              </a:defRPr>
            </a:lvl3pPr>
            <a:lvl4pPr marL="684213" indent="-149225" latinLnBrk="0">
              <a:buFont typeface="Wingdings" pitchFamily="2" charset="2"/>
              <a:buChar char="Ø"/>
              <a:defRPr sz="1200" baseline="0">
                <a:latin typeface="맑은 고딕" pitchFamily="50" charset="-127"/>
                <a:ea typeface="맑은 고딕" pitchFamily="50" charset="-127"/>
              </a:defRPr>
            </a:lvl4pPr>
            <a:lvl5pPr marL="858838" indent="-138113" latinLnBrk="0">
              <a:tabLst/>
              <a:defRPr sz="1200" baseline="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</a:t>
            </a:r>
          </a:p>
        </p:txBody>
      </p:sp>
    </p:spTree>
    <p:extLst>
      <p:ext uri="{BB962C8B-B14F-4D97-AF65-F5344CB8AC3E}">
        <p14:creationId xmlns:p14="http://schemas.microsoft.com/office/powerpoint/2010/main" val="2080335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 txBox="1">
            <a:spLocks/>
          </p:cNvSpPr>
          <p:nvPr/>
        </p:nvSpPr>
        <p:spPr>
          <a:xfrm>
            <a:off x="9366250" y="6688138"/>
            <a:ext cx="500063" cy="46037"/>
          </a:xfrm>
          <a:prstGeom prst="rect">
            <a:avLst/>
          </a:prstGeom>
        </p:spPr>
        <p:txBody>
          <a:bodyPr wrap="none" lIns="0" rIns="0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BE6C8DC-BD89-43D9-A8C8-3B70089026BA}" type="slidenum">
              <a:rPr kumimoji="0" lang="ko-KR" altLang="en-US" sz="900" b="0">
                <a:solidFill>
                  <a:prstClr val="black"/>
                </a:solidFill>
                <a:latin typeface="맑은 고딕"/>
                <a:ea typeface="맑은 고딕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900" b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62" r:id="rId2"/>
    <p:sldLayoutId id="2147484063" r:id="rId3"/>
    <p:sldLayoutId id="2147484024" r:id="rId4"/>
    <p:sldLayoutId id="2147484055" r:id="rId5"/>
    <p:sldLayoutId id="2147484056" r:id="rId6"/>
    <p:sldLayoutId id="2147484057" r:id="rId7"/>
    <p:sldLayoutId id="2147484058" r:id="rId8"/>
    <p:sldLayoutId id="2147484059" r:id="rId9"/>
    <p:sldLayoutId id="2147484060" r:id="rId10"/>
    <p:sldLayoutId id="214748406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Font typeface="Wingdings" pitchFamily="2" charset="2"/>
        <a:buChar char="•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566738" indent="-182563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Char char="–"/>
        <a:defRPr kumimoji="1" sz="2800" b="1">
          <a:solidFill>
            <a:schemeClr val="tx1"/>
          </a:solidFill>
          <a:latin typeface="+mn-lt"/>
          <a:ea typeface="+mn-ea"/>
        </a:defRPr>
      </a:lvl2pPr>
      <a:lvl3pPr marL="952500" indent="-195263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•"/>
        <a:defRPr kumimoji="1" sz="2400" b="1">
          <a:solidFill>
            <a:schemeClr val="tx1"/>
          </a:solidFill>
          <a:latin typeface="+mn-lt"/>
          <a:ea typeface="+mn-ea"/>
        </a:defRPr>
      </a:lvl3pPr>
      <a:lvl4pPr marL="1371600" indent="-22860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70000"/>
        <a:buChar char="–"/>
        <a:defRPr kumimoji="1" sz="2000" b="1">
          <a:solidFill>
            <a:schemeClr val="tx1"/>
          </a:solidFill>
          <a:latin typeface="+mn-lt"/>
          <a:ea typeface="+mn-ea"/>
        </a:defRPr>
      </a:lvl4pPr>
      <a:lvl5pPr marL="1790700" indent="-228600" algn="l" rtl="0" eaLnBrk="0" fontAlgn="base" latinLnBrk="1" hangingPunct="0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5pPr>
      <a:lvl6pPr marL="22479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6pPr>
      <a:lvl7pPr marL="27051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7pPr>
      <a:lvl8pPr marL="31623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8pPr>
      <a:lvl9pPr marL="3619500" indent="-228600" algn="l" rtl="0" fontAlgn="base" latinLnBrk="1">
        <a:lnSpc>
          <a:spcPct val="115000"/>
        </a:lnSpc>
        <a:spcBef>
          <a:spcPct val="15000"/>
        </a:spcBef>
        <a:spcAft>
          <a:spcPct val="0"/>
        </a:spcAft>
        <a:buSzPct val="50000"/>
        <a:buChar char="•"/>
        <a:defRPr kumimoji="1"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4.jpeg"/><Relationship Id="rId7" Type="http://schemas.openxmlformats.org/officeDocument/2006/relationships/image" Target="../media/image2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4.jpeg"/><Relationship Id="rId7" Type="http://schemas.openxmlformats.org/officeDocument/2006/relationships/image" Target="../media/image2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slide" Target="slide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30.jpeg"/><Relationship Id="rId7" Type="http://schemas.openxmlformats.org/officeDocument/2006/relationships/image" Target="../media/image32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jpeg"/><Relationship Id="rId5" Type="http://schemas.openxmlformats.org/officeDocument/2006/relationships/image" Target="../media/image8.png"/><Relationship Id="rId4" Type="http://schemas.openxmlformats.org/officeDocument/2006/relationships/image" Target="../media/image16.jpeg"/><Relationship Id="rId9" Type="http://schemas.openxmlformats.org/officeDocument/2006/relationships/slide" Target="slide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slide" Target="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slide" Target="slide16.xml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slide" Target="slide1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slide" Target="slide14.xml"/><Relationship Id="rId7" Type="http://schemas.openxmlformats.org/officeDocument/2006/relationships/image" Target="../media/image8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42.jpeg"/><Relationship Id="rId7" Type="http://schemas.openxmlformats.org/officeDocument/2006/relationships/slide" Target="slide14.xm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8.png"/><Relationship Id="rId4" Type="http://schemas.openxmlformats.org/officeDocument/2006/relationships/image" Target="../media/image23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jpeg"/><Relationship Id="rId3" Type="http://schemas.openxmlformats.org/officeDocument/2006/relationships/image" Target="../media/image45.jpeg"/><Relationship Id="rId7" Type="http://schemas.openxmlformats.org/officeDocument/2006/relationships/image" Target="../media/image31.jpe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6.jpeg"/><Relationship Id="rId4" Type="http://schemas.openxmlformats.org/officeDocument/2006/relationships/image" Target="../media/image46.jpeg"/><Relationship Id="rId9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openxmlformats.org/officeDocument/2006/relationships/slideLayout" Target="../slideLayouts/slideLayout5.xml"/><Relationship Id="rId7" Type="http://schemas.openxmlformats.org/officeDocument/2006/relationships/slide" Target="slide4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slide" Target="slide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1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15.jpe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Layout" Target="../slideLayouts/slideLayout5.xml"/><Relationship Id="rId7" Type="http://schemas.openxmlformats.org/officeDocument/2006/relationships/slide" Target="slide1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slide" Target="slide1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Relationship Id="rId9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3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3276482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문자상담 서비스</a:t>
            </a:r>
            <a:endParaRPr kumimoji="1" lang="zh-CN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34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전화상담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전화상담 신청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연락처 확인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모듈 선택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검색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3"/>
            <a:ext cx="9217025" cy="961400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50F713-94C5-4259-A62E-13694B473467}"/>
              </a:ext>
            </a:extLst>
          </p:cNvPr>
          <p:cNvSpPr/>
          <p:nvPr/>
        </p:nvSpPr>
        <p:spPr bwMode="auto">
          <a:xfrm>
            <a:off x="236476" y="1891582"/>
            <a:ext cx="1620180" cy="4212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占位符 143">
            <a:extLst>
              <a:ext uri="{FF2B5EF4-FFF2-40B4-BE49-F238E27FC236}">
                <a16:creationId xmlns:a16="http://schemas.microsoft.com/office/drawing/2014/main" id="{98E7B6F2-BECC-4A16-93E2-555E4157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8" b="73104"/>
          <a:stretch/>
        </p:blipFill>
        <p:spPr>
          <a:xfrm>
            <a:off x="379277" y="1901864"/>
            <a:ext cx="1316037" cy="389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D64823-C1FF-41A4-8AD0-966336801C7F}"/>
              </a:ext>
            </a:extLst>
          </p:cNvPr>
          <p:cNvSpPr txBox="1"/>
          <p:nvPr/>
        </p:nvSpPr>
        <p:spPr>
          <a:xfrm>
            <a:off x="339875" y="1891582"/>
            <a:ext cx="5132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문자 </a:t>
            </a:r>
            <a:r>
              <a:rPr lang="en-US" altLang="ko-KR" sz="400" dirty="0">
                <a:solidFill>
                  <a:srgbClr val="FF0000"/>
                </a:solidFill>
              </a:rPr>
              <a:t>+ </a:t>
            </a:r>
            <a:r>
              <a:rPr lang="ko-KR" altLang="en-US" sz="400" dirty="0">
                <a:solidFill>
                  <a:srgbClr val="FF0000"/>
                </a:solidFill>
              </a:rPr>
              <a:t>이미지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77D96D-2B31-4B13-8854-E88EAE364CEC}"/>
              </a:ext>
            </a:extLst>
          </p:cNvPr>
          <p:cNvSpPr txBox="1"/>
          <p:nvPr/>
        </p:nvSpPr>
        <p:spPr>
          <a:xfrm>
            <a:off x="835637" y="1887689"/>
            <a:ext cx="4074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전화 상담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DB5E87-8986-454E-A85C-DBACB0557850}"/>
              </a:ext>
            </a:extLst>
          </p:cNvPr>
          <p:cNvSpPr txBox="1"/>
          <p:nvPr/>
        </p:nvSpPr>
        <p:spPr>
          <a:xfrm>
            <a:off x="1163006" y="1883796"/>
            <a:ext cx="63831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personal physician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pic>
        <p:nvPicPr>
          <p:cNvPr id="23" name="图片占位符 22">
            <a:extLst>
              <a:ext uri="{FF2B5EF4-FFF2-40B4-BE49-F238E27FC236}">
                <a16:creationId xmlns:a16="http://schemas.microsoft.com/office/drawing/2014/main" id="{8445B3DA-120D-42A5-9F44-9F370FF62F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9" name="图片占位符 143">
            <a:extLst>
              <a:ext uri="{FF2B5EF4-FFF2-40B4-BE49-F238E27FC236}">
                <a16:creationId xmlns:a16="http://schemas.microsoft.com/office/drawing/2014/main" id="{C2E99C34-8642-4556-BD56-17E1485E32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  <a:prstGeom prst="rect">
            <a:avLst/>
          </a:prstGeom>
        </p:spPr>
      </p:pic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5DAA46DD-F0A9-4EF0-9826-61F8546600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6B712E-CD13-4204-A3F4-120B318F0F59}"/>
              </a:ext>
            </a:extLst>
          </p:cNvPr>
          <p:cNvSpPr/>
          <p:nvPr/>
        </p:nvSpPr>
        <p:spPr bwMode="auto">
          <a:xfrm>
            <a:off x="596516" y="3789040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437ABAF-D6EB-4F83-A4A5-FBBED5CAF636}"/>
              </a:ext>
            </a:extLst>
          </p:cNvPr>
          <p:cNvSpPr/>
          <p:nvPr/>
        </p:nvSpPr>
        <p:spPr bwMode="auto">
          <a:xfrm>
            <a:off x="339875" y="1908174"/>
            <a:ext cx="1390636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11">
            <a:extLst>
              <a:ext uri="{FF2B5EF4-FFF2-40B4-BE49-F238E27FC236}">
                <a16:creationId xmlns:a16="http://schemas.microsoft.com/office/drawing/2014/main" id="{31B38832-624D-4BFB-B885-7A726306FC20}"/>
              </a:ext>
            </a:extLst>
          </p:cNvPr>
          <p:cNvSpPr/>
          <p:nvPr/>
        </p:nvSpPr>
        <p:spPr bwMode="auto">
          <a:xfrm>
            <a:off x="614113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114">
            <a:extLst>
              <a:ext uri="{FF2B5EF4-FFF2-40B4-BE49-F238E27FC236}">
                <a16:creationId xmlns:a16="http://schemas.microsoft.com/office/drawing/2014/main" id="{E8FDEDDC-94E8-4961-961A-E30210E7938A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7172">
            <a:extLst>
              <a:ext uri="{FF2B5EF4-FFF2-40B4-BE49-F238E27FC236}">
                <a16:creationId xmlns:a16="http://schemas.microsoft.com/office/drawing/2014/main" id="{BF5E9EA1-ECB9-4DDE-BDCA-17ED4A01363F}"/>
              </a:ext>
            </a:extLst>
          </p:cNvPr>
          <p:cNvSpPr/>
          <p:nvPr/>
        </p:nvSpPr>
        <p:spPr bwMode="auto">
          <a:xfrm>
            <a:off x="23647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110">
            <a:extLst>
              <a:ext uri="{FF2B5EF4-FFF2-40B4-BE49-F238E27FC236}">
                <a16:creationId xmlns:a16="http://schemas.microsoft.com/office/drawing/2014/main" id="{50835DC1-8772-41A3-ADAB-765457CEE0E7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108">
            <a:extLst>
              <a:ext uri="{FF2B5EF4-FFF2-40B4-BE49-F238E27FC236}">
                <a16:creationId xmlns:a16="http://schemas.microsoft.com/office/drawing/2014/main" id="{9F295B2D-F4B2-4B64-A9AF-96478820208A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40">
            <a:extLst>
              <a:ext uri="{FF2B5EF4-FFF2-40B4-BE49-F238E27FC236}">
                <a16:creationId xmlns:a16="http://schemas.microsoft.com/office/drawing/2014/main" id="{8C9A7741-C9C6-4E35-AF47-6AD94A3C2A65}"/>
              </a:ext>
            </a:extLst>
          </p:cNvPr>
          <p:cNvSpPr txBox="1"/>
          <p:nvPr/>
        </p:nvSpPr>
        <p:spPr>
          <a:xfrm>
            <a:off x="2144936" y="439067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직접 의료진 선택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진료과를 선택 후 추천 의료진 선택 가능</a:t>
            </a:r>
            <a:endParaRPr lang="zh-CN" altLang="en-US" sz="8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5EEAB4-8142-4685-A857-43D411C7D8A2}"/>
              </a:ext>
            </a:extLst>
          </p:cNvPr>
          <p:cNvSpPr/>
          <p:nvPr/>
        </p:nvSpPr>
        <p:spPr bwMode="auto">
          <a:xfrm>
            <a:off x="4303352" y="2590432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0753C-8085-4653-98A7-D9D0BA6D305C}"/>
              </a:ext>
            </a:extLst>
          </p:cNvPr>
          <p:cNvSpPr txBox="1"/>
          <p:nvPr/>
        </p:nvSpPr>
        <p:spPr>
          <a:xfrm>
            <a:off x="4054478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문자상담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01A96-1D70-47BF-9AA0-D4EB28462492}"/>
              </a:ext>
            </a:extLst>
          </p:cNvPr>
          <p:cNvSpPr txBox="1"/>
          <p:nvPr/>
        </p:nvSpPr>
        <p:spPr>
          <a:xfrm>
            <a:off x="4626517" y="286441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전화상담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D07B7A-0B05-4BC2-8591-8A483DA8CB17}"/>
              </a:ext>
            </a:extLst>
          </p:cNvPr>
          <p:cNvSpPr txBox="1"/>
          <p:nvPr/>
        </p:nvSpPr>
        <p:spPr>
          <a:xfrm>
            <a:off x="5161785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화상상담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文本框 40">
            <a:extLst>
              <a:ext uri="{FF2B5EF4-FFF2-40B4-BE49-F238E27FC236}">
                <a16:creationId xmlns:a16="http://schemas.microsoft.com/office/drawing/2014/main" id="{E9D21593-4863-4F54-95F4-2C56C8DC7A58}"/>
              </a:ext>
            </a:extLst>
          </p:cNvPr>
          <p:cNvSpPr txBox="1"/>
          <p:nvPr/>
        </p:nvSpPr>
        <p:spPr>
          <a:xfrm>
            <a:off x="4282060" y="4390678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3</a:t>
            </a:r>
            <a:r>
              <a:rPr lang="ko-KR" altLang="en-US" sz="800" b="0" dirty="0"/>
              <a:t>가지 상담 서비스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문자상담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>
                <a:solidFill>
                  <a:srgbClr val="0000FF"/>
                </a:solidFill>
              </a:rPr>
              <a:t>- </a:t>
            </a:r>
            <a:r>
              <a:rPr lang="ko-KR" altLang="en-US" sz="800" b="0" dirty="0">
                <a:solidFill>
                  <a:srgbClr val="0000FF"/>
                </a:solidFill>
              </a:rPr>
              <a:t>전화상담</a:t>
            </a:r>
            <a:endParaRPr lang="en-US" altLang="ko-KR" sz="800" b="0" dirty="0">
              <a:solidFill>
                <a:srgbClr val="0000FF"/>
              </a:solidFill>
            </a:endParaRPr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화상상담</a:t>
            </a:r>
            <a:endParaRPr lang="zh-CN" altLang="en-US" sz="800" b="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E1007F8-3994-44C7-B45D-F14A721FE5C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60" y="2013470"/>
            <a:ext cx="369332" cy="3693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92BF338-0986-4E69-B086-BA9F505F3C0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64" y="1943544"/>
            <a:ext cx="369332" cy="3693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7418F36-D151-407E-9071-229B101255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84" y="2679753"/>
            <a:ext cx="369332" cy="369332"/>
          </a:xfrm>
          <a:prstGeom prst="rect">
            <a:avLst/>
          </a:prstGeom>
        </p:spPr>
      </p:pic>
      <p:pic>
        <p:nvPicPr>
          <p:cNvPr id="15" name="그림 개체 틀 14" descr="스크린샷이(가) 표시된 사진&#10;&#10;자동 생성된 설명">
            <a:extLst>
              <a:ext uri="{FF2B5EF4-FFF2-40B4-BE49-F238E27FC236}">
                <a16:creationId xmlns:a16="http://schemas.microsoft.com/office/drawing/2014/main" id="{4F01460B-FDDA-466A-BF8A-0AF8702C53F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4" name="그림 개체 틀 23" descr="스크린샷이(가) 표시된 사진&#10;&#10;자동 생성된 설명">
            <a:extLst>
              <a:ext uri="{FF2B5EF4-FFF2-40B4-BE49-F238E27FC236}">
                <a16:creationId xmlns:a16="http://schemas.microsoft.com/office/drawing/2014/main" id="{C05D9598-CF45-47E1-B4BC-A592D84559FE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AA9794B9-EC79-423E-BC6D-0DE4F1FFDDE2}"/>
              </a:ext>
            </a:extLst>
          </p:cNvPr>
          <p:cNvSpPr/>
          <p:nvPr/>
        </p:nvSpPr>
        <p:spPr bwMode="auto">
          <a:xfrm>
            <a:off x="7365268" y="1952836"/>
            <a:ext cx="108012" cy="792088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C8195-DE8B-4D90-AB3C-1E72037C7137}"/>
              </a:ext>
            </a:extLst>
          </p:cNvPr>
          <p:cNvSpPr txBox="1"/>
          <p:nvPr/>
        </p:nvSpPr>
        <p:spPr>
          <a:xfrm>
            <a:off x="7365268" y="210909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서비스 선택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B63BC1AA-20EA-4B50-8865-E1805D4644CE}"/>
              </a:ext>
            </a:extLst>
          </p:cNvPr>
          <p:cNvSpPr/>
          <p:nvPr/>
        </p:nvSpPr>
        <p:spPr bwMode="auto">
          <a:xfrm>
            <a:off x="7363898" y="2861594"/>
            <a:ext cx="108012" cy="792088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F4B4D3-794E-4AB8-A793-74E3D30FA412}"/>
              </a:ext>
            </a:extLst>
          </p:cNvPr>
          <p:cNvSpPr txBox="1"/>
          <p:nvPr/>
        </p:nvSpPr>
        <p:spPr>
          <a:xfrm>
            <a:off x="7363898" y="301785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요청자</a:t>
            </a:r>
            <a:r>
              <a:rPr lang="ko-KR" altLang="en-US" dirty="0">
                <a:solidFill>
                  <a:srgbClr val="0000FF"/>
                </a:solidFill>
              </a:rPr>
              <a:t> 정보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3" name="오른쪽 중괄호 52">
            <a:extLst>
              <a:ext uri="{FF2B5EF4-FFF2-40B4-BE49-F238E27FC236}">
                <a16:creationId xmlns:a16="http://schemas.microsoft.com/office/drawing/2014/main" id="{513ADB08-C549-4EBD-90FE-2E688DD3D813}"/>
              </a:ext>
            </a:extLst>
          </p:cNvPr>
          <p:cNvSpPr/>
          <p:nvPr/>
        </p:nvSpPr>
        <p:spPr bwMode="auto">
          <a:xfrm>
            <a:off x="7365268" y="3710592"/>
            <a:ext cx="108012" cy="331183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9D4C7-8ACE-4842-9669-364FA389EB8C}"/>
              </a:ext>
            </a:extLst>
          </p:cNvPr>
          <p:cNvSpPr txBox="1"/>
          <p:nvPr/>
        </p:nvSpPr>
        <p:spPr>
          <a:xfrm>
            <a:off x="7470937" y="3754467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비용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4E307CD8-057F-4EDC-9328-B5284AFBAD9A}"/>
              </a:ext>
            </a:extLst>
          </p:cNvPr>
          <p:cNvSpPr txBox="1"/>
          <p:nvPr/>
        </p:nvSpPr>
        <p:spPr>
          <a:xfrm>
            <a:off x="5841462" y="4341454"/>
            <a:ext cx="34002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/>
              <a:t>서비스 선택</a:t>
            </a:r>
            <a:endParaRPr lang="en-US" altLang="ko-KR" sz="80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서비스 지정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다단계의 서비스 정의 가능 </a:t>
            </a:r>
            <a:r>
              <a:rPr lang="en-US" altLang="ko-KR" sz="800" b="0" dirty="0"/>
              <a:t>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전화상담 설명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 err="1"/>
              <a:t>요청자</a:t>
            </a:r>
            <a:r>
              <a:rPr lang="ko-KR" altLang="en-US" sz="800" dirty="0"/>
              <a:t> 자료</a:t>
            </a:r>
            <a:endParaRPr lang="en-US" altLang="ko-KR" sz="80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전화상담 예약 시간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양식</a:t>
            </a:r>
            <a:r>
              <a:rPr lang="en-US" altLang="ko-KR" sz="800" b="0" dirty="0"/>
              <a:t>: X</a:t>
            </a:r>
            <a:r>
              <a:rPr lang="ko-KR" altLang="en-US" sz="800" b="0" dirty="0"/>
              <a:t>월</a:t>
            </a:r>
            <a:r>
              <a:rPr lang="en-US" altLang="ko-KR" sz="800" b="0" dirty="0"/>
              <a:t>X</a:t>
            </a:r>
            <a:r>
              <a:rPr lang="ko-KR" altLang="en-US" sz="800" b="0" dirty="0"/>
              <a:t>일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요일</a:t>
            </a:r>
            <a:r>
              <a:rPr lang="en-US" altLang="ko-KR" sz="800" b="0" dirty="0"/>
              <a:t>) 00:00)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 err="1"/>
              <a:t>요청자</a:t>
            </a:r>
            <a:r>
              <a:rPr lang="ko-KR" altLang="en-US" sz="800" b="0" dirty="0"/>
              <a:t> 성명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성별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나이</a:t>
            </a:r>
            <a:endParaRPr lang="en-US" altLang="ko-KR" sz="800" b="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연락방식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수신 전화번호</a:t>
            </a:r>
            <a:r>
              <a:rPr lang="en-US" altLang="ko-KR" sz="800" b="0" dirty="0"/>
              <a:t>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지정 시간 전에 연락 가능여부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의사가 예약전에 전화해도 되는지 </a:t>
            </a:r>
            <a:r>
              <a:rPr lang="en-US" altLang="ko-KR" sz="800" b="0" dirty="0"/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/>
              <a:t>비용</a:t>
            </a:r>
            <a:endParaRPr lang="en-US" altLang="ko-KR" sz="800" dirty="0"/>
          </a:p>
          <a:p>
            <a:r>
              <a:rPr lang="en-US" altLang="zh-CN" sz="800" b="0" dirty="0"/>
              <a:t>  - </a:t>
            </a:r>
            <a:r>
              <a:rPr lang="ko-KR" altLang="en-US" sz="800" b="0" dirty="0"/>
              <a:t>총 금액</a:t>
            </a:r>
            <a:endParaRPr lang="zh-CN" altLang="en-US" sz="800" b="0" dirty="0"/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F4B41C80-2F11-4C36-93F4-16B9B566BFAA}"/>
              </a:ext>
            </a:extLst>
          </p:cNvPr>
          <p:cNvSpPr txBox="1"/>
          <p:nvPr/>
        </p:nvSpPr>
        <p:spPr>
          <a:xfrm>
            <a:off x="8234649" y="4390677"/>
            <a:ext cx="16161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의사가 연락할 전화번호 확인</a:t>
            </a:r>
            <a:endParaRPr lang="zh-CN" altLang="en-US" sz="800" b="0" dirty="0"/>
          </a:p>
        </p:txBody>
      </p:sp>
      <p:sp>
        <p:nvSpPr>
          <p:cNvPr id="61" name="副标题 2">
            <a:extLst>
              <a:ext uri="{FF2B5EF4-FFF2-40B4-BE49-F238E27FC236}">
                <a16:creationId xmlns:a16="http://schemas.microsoft.com/office/drawing/2014/main" id="{E69A0A2C-06EE-4F64-8ABE-136FA95ED61F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전화상담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8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354773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개체 틀 11" descr="스크린샷이(가) 표시된 사진&#10;&#10;자동 생성된 설명">
            <a:extLst>
              <a:ext uri="{FF2B5EF4-FFF2-40B4-BE49-F238E27FC236}">
                <a16:creationId xmlns:a16="http://schemas.microsoft.com/office/drawing/2014/main" id="{5D0E1483-0B8D-4DEA-AEC4-7D7118366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17" name="그림 개체 틀 16" descr="스크린샷이(가) 표시된 사진&#10;&#10;자동 생성된 설명">
            <a:extLst>
              <a:ext uri="{FF2B5EF4-FFF2-40B4-BE49-F238E27FC236}">
                <a16:creationId xmlns:a16="http://schemas.microsoft.com/office/drawing/2014/main" id="{A4C4CF12-BF86-40A0-80BF-10A984BAD97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6" name="그림 개체 틀 35" descr="스크린샷이(가) 표시된 사진&#10;&#10;자동 생성된 설명">
            <a:extLst>
              <a:ext uri="{FF2B5EF4-FFF2-40B4-BE49-F238E27FC236}">
                <a16:creationId xmlns:a16="http://schemas.microsoft.com/office/drawing/2014/main" id="{AAA89406-0E43-4C14-919D-2A3AC3A692FC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40" name="그림 개체 틀 39" descr="스크린샷이(가) 표시된 사진&#10;&#10;자동 생성된 설명">
            <a:extLst>
              <a:ext uri="{FF2B5EF4-FFF2-40B4-BE49-F238E27FC236}">
                <a16:creationId xmlns:a16="http://schemas.microsoft.com/office/drawing/2014/main" id="{73DEDF40-96B4-4EFA-B899-760EF31A10F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13" name="矩形 7172">
            <a:extLst>
              <a:ext uri="{FF2B5EF4-FFF2-40B4-BE49-F238E27FC236}">
                <a16:creationId xmlns:a16="http://schemas.microsoft.com/office/drawing/2014/main" id="{52C93314-AE82-4305-96FD-965B9DEE29A8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결제방식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7172">
            <a:extLst>
              <a:ext uri="{FF2B5EF4-FFF2-40B4-BE49-F238E27FC236}">
                <a16:creationId xmlns:a16="http://schemas.microsoft.com/office/drawing/2014/main" id="{2FAAB1C2-2911-4E90-A58A-690E52C48B5A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54">
            <a:extLst>
              <a:ext uri="{FF2B5EF4-FFF2-40B4-BE49-F238E27FC236}">
                <a16:creationId xmlns:a16="http://schemas.microsoft.com/office/drawing/2014/main" id="{1B682D47-1953-4C78-9B1A-57469513B437}"/>
              </a:ext>
            </a:extLst>
          </p:cNvPr>
          <p:cNvSpPr txBox="1"/>
          <p:nvPr/>
        </p:nvSpPr>
        <p:spPr>
          <a:xfrm>
            <a:off x="344487" y="4447443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결제방식에 따라 </a:t>
            </a:r>
            <a:r>
              <a:rPr lang="ko-KR" altLang="en-US" sz="800" b="0" dirty="0" err="1"/>
              <a:t>서드</a:t>
            </a:r>
            <a:r>
              <a:rPr lang="ko-KR" altLang="en-US" sz="800" b="0" dirty="0"/>
              <a:t> 파티로</a:t>
            </a:r>
            <a:endParaRPr lang="en-US" altLang="ko-KR" sz="800" b="0" dirty="0"/>
          </a:p>
          <a:p>
            <a:r>
              <a:rPr lang="ko-KR" altLang="en-US" sz="800" b="0" dirty="0"/>
              <a:t>이동 후 결제 진행</a:t>
            </a:r>
            <a:endParaRPr lang="en-US" altLang="ko-KR" sz="800" b="0" dirty="0"/>
          </a:p>
          <a:p>
            <a:r>
              <a:rPr lang="ko-KR" altLang="en-US" sz="800" b="0" dirty="0"/>
              <a:t>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결제가 완료되면 다음 </a:t>
            </a:r>
            <a:r>
              <a:rPr lang="en-US" altLang="ko-KR" sz="800" b="0" dirty="0"/>
              <a:t>STEP </a:t>
            </a:r>
            <a:r>
              <a:rPr lang="ko-KR" altLang="en-US" sz="800" b="0" dirty="0"/>
              <a:t>으로 이동 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96A91DD-ED39-4D48-A076-7630F60230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820" y="1772816"/>
            <a:ext cx="369332" cy="3693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983EC08-2D7E-47CC-96EA-BB9933BE1E2C}"/>
              </a:ext>
            </a:extLst>
          </p:cNvPr>
          <p:cNvSpPr txBox="1"/>
          <p:nvPr/>
        </p:nvSpPr>
        <p:spPr>
          <a:xfrm>
            <a:off x="2359182" y="3028890"/>
            <a:ext cx="915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본차</a:t>
            </a:r>
            <a:r>
              <a:rPr lang="ko-KR" altLang="en-US" dirty="0">
                <a:solidFill>
                  <a:srgbClr val="0000FF"/>
                </a:solidFill>
              </a:rPr>
              <a:t> 지불은 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zh-CN" dirty="0">
                <a:solidFill>
                  <a:srgbClr val="0000FF"/>
                </a:solidFill>
              </a:rPr>
              <a:t>Alipay </a:t>
            </a:r>
            <a:r>
              <a:rPr lang="ko-KR" altLang="en-US" dirty="0">
                <a:solidFill>
                  <a:srgbClr val="0000FF"/>
                </a:solidFill>
              </a:rPr>
              <a:t>사용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8394104-F2A5-43C7-A0C6-A3B552F63C5F}"/>
              </a:ext>
            </a:extLst>
          </p:cNvPr>
          <p:cNvSpPr/>
          <p:nvPr/>
        </p:nvSpPr>
        <p:spPr bwMode="auto">
          <a:xfrm>
            <a:off x="3147501" y="1589124"/>
            <a:ext cx="720080" cy="64807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그림 개체 틀 28" descr="스크린샷이(가) 표시된 사진&#10;&#10;자동 생성된 설명">
            <a:extLst>
              <a:ext uri="{FF2B5EF4-FFF2-40B4-BE49-F238E27FC236}">
                <a16:creationId xmlns:a16="http://schemas.microsoft.com/office/drawing/2014/main" id="{4E89F40A-AAF1-4F65-A5B4-2C4FE054495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EC529E5-DC0C-41C1-985E-D479D14EA0C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848" y="2556284"/>
            <a:ext cx="1361750" cy="2420888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5F2DB9E-27CE-4FD0-80B0-CCA59314705C}"/>
              </a:ext>
            </a:extLst>
          </p:cNvPr>
          <p:cNvCxnSpPr>
            <a:cxnSpLocks/>
            <a:endCxn id="25" idx="0"/>
          </p:cNvCxnSpPr>
          <p:nvPr/>
        </p:nvCxnSpPr>
        <p:spPr bwMode="auto">
          <a:xfrm>
            <a:off x="3702152" y="2187926"/>
            <a:ext cx="149571" cy="368358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0" name="文本框 54">
            <a:extLst>
              <a:ext uri="{FF2B5EF4-FFF2-40B4-BE49-F238E27FC236}">
                <a16:creationId xmlns:a16="http://schemas.microsoft.com/office/drawing/2014/main" id="{F189DA43-10F5-4556-9703-0DC93C628518}"/>
              </a:ext>
            </a:extLst>
          </p:cNvPr>
          <p:cNvSpPr txBox="1"/>
          <p:nvPr/>
        </p:nvSpPr>
        <p:spPr>
          <a:xfrm>
            <a:off x="4507186" y="4447443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/>
              <a:t>전화상담에 필요한 정보 입력</a:t>
            </a:r>
            <a:endParaRPr lang="zh-CN" altLang="en-US" sz="800" b="0" dirty="0"/>
          </a:p>
        </p:txBody>
      </p:sp>
      <p:sp>
        <p:nvSpPr>
          <p:cNvPr id="31" name="矩形 108">
            <a:extLst>
              <a:ext uri="{FF2B5EF4-FFF2-40B4-BE49-F238E27FC236}">
                <a16:creationId xmlns:a16="http://schemas.microsoft.com/office/drawing/2014/main" id="{EFEF61A9-A01D-4210-A7EF-65F0E87EA667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지불처리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108">
            <a:extLst>
              <a:ext uri="{FF2B5EF4-FFF2-40B4-BE49-F238E27FC236}">
                <a16:creationId xmlns:a16="http://schemas.microsoft.com/office/drawing/2014/main" id="{6B34D021-05B9-4EFF-8A9E-33CBA086586B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10">
            <a:extLst>
              <a:ext uri="{FF2B5EF4-FFF2-40B4-BE49-F238E27FC236}">
                <a16:creationId xmlns:a16="http://schemas.microsoft.com/office/drawing/2014/main" id="{D3083017-F818-4714-B267-325C8AC34EFF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필요한 정보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110">
            <a:extLst>
              <a:ext uri="{FF2B5EF4-FFF2-40B4-BE49-F238E27FC236}">
                <a16:creationId xmlns:a16="http://schemas.microsoft.com/office/drawing/2014/main" id="{C6A7AE26-090C-4DB4-AA53-600663B66E4F}"/>
              </a:ext>
            </a:extLst>
          </p:cNvPr>
          <p:cNvSpPr/>
          <p:nvPr/>
        </p:nvSpPr>
        <p:spPr bwMode="auto">
          <a:xfrm>
            <a:off x="401689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108">
            <a:extLst>
              <a:ext uri="{FF2B5EF4-FFF2-40B4-BE49-F238E27FC236}">
                <a16:creationId xmlns:a16="http://schemas.microsoft.com/office/drawing/2014/main" id="{122E7DE2-EF54-4AAB-A4B3-9634A6BB299D}"/>
              </a:ext>
            </a:extLst>
          </p:cNvPr>
          <p:cNvSpPr/>
          <p:nvPr/>
        </p:nvSpPr>
        <p:spPr bwMode="auto">
          <a:xfrm>
            <a:off x="6202192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주문상세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108">
            <a:extLst>
              <a:ext uri="{FF2B5EF4-FFF2-40B4-BE49-F238E27FC236}">
                <a16:creationId xmlns:a16="http://schemas.microsoft.com/office/drawing/2014/main" id="{3ABF562D-EEBB-453D-B4F8-9272E1A8BED7}"/>
              </a:ext>
            </a:extLst>
          </p:cNvPr>
          <p:cNvSpPr/>
          <p:nvPr/>
        </p:nvSpPr>
        <p:spPr bwMode="auto">
          <a:xfrm>
            <a:off x="620219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108">
            <a:extLst>
              <a:ext uri="{FF2B5EF4-FFF2-40B4-BE49-F238E27FC236}">
                <a16:creationId xmlns:a16="http://schemas.microsoft.com/office/drawing/2014/main" id="{E22E07B7-2A74-48A6-8AED-647414D51E22}"/>
              </a:ext>
            </a:extLst>
          </p:cNvPr>
          <p:cNvSpPr/>
          <p:nvPr/>
        </p:nvSpPr>
        <p:spPr bwMode="auto">
          <a:xfrm>
            <a:off x="8155941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분전 </a:t>
            </a:r>
            <a:r>
              <a:rPr kumimoji="1" lang="ko-KR" altLang="en-US" sz="14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알림창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108">
            <a:extLst>
              <a:ext uri="{FF2B5EF4-FFF2-40B4-BE49-F238E27FC236}">
                <a16:creationId xmlns:a16="http://schemas.microsoft.com/office/drawing/2014/main" id="{9E965A3B-4145-4600-A792-B624B6F0B8EC}"/>
              </a:ext>
            </a:extLst>
          </p:cNvPr>
          <p:cNvSpPr/>
          <p:nvPr/>
        </p:nvSpPr>
        <p:spPr bwMode="auto">
          <a:xfrm>
            <a:off x="8155941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标题 7191">
            <a:extLst>
              <a:ext uri="{FF2B5EF4-FFF2-40B4-BE49-F238E27FC236}">
                <a16:creationId xmlns:a16="http://schemas.microsoft.com/office/drawing/2014/main" id="{D52D3F0F-4794-413E-9FD0-61BB960C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전화상담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46" name="副标题 2">
            <a:extLst>
              <a:ext uri="{FF2B5EF4-FFF2-40B4-BE49-F238E27FC236}">
                <a16:creationId xmlns:a16="http://schemas.microsoft.com/office/drawing/2014/main" id="{CEF1D2B8-A67A-443A-ACAE-BB3EFD6F664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전화상담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9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776536" y="5198500"/>
            <a:ext cx="8749060" cy="1506965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필요한 정보 입력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수집하는 정보가 무엇인지 번역 요청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필요한 정보 입력이 결제 완료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후에 진행되는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것이 맞는지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확인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요청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앞의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service flow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와 일치하지 않음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결제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완료 시 의료진 앱에 구매 정보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푸시가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발송된다고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에 명시되어 있는데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푸시 발송 시점이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번 지불 처리 완료 시점인지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번 주문 상세 정보 확인 시 인지 확인 요청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10. 5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분전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알림창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결제 완료 시 의사 공식계정으로 결제 완료 메시지 발송 없이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분전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알림창만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제공하는 것인지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31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AED6882B-81EA-4E8D-A168-C7F0B4D248B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9" name="그림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2BC4839A-9943-4ADE-B68A-6794DA6136E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3967753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전화상담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플랫폼 사용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시스템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주문상세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메인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4572509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전화상담은 플랫폼에서 양측으로 전화를 거는 것으로 확인 됨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" name="图片占位符 16">
            <a:extLst>
              <a:ext uri="{FF2B5EF4-FFF2-40B4-BE49-F238E27FC236}">
                <a16:creationId xmlns:a16="http://schemas.microsoft.com/office/drawing/2014/main" id="{6618257C-F408-4969-95C1-A190F4287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FACD05F1-1DE9-4A46-9CD0-7785C5685AA4}"/>
              </a:ext>
            </a:extLst>
          </p:cNvPr>
          <p:cNvSpPr txBox="1"/>
          <p:nvPr/>
        </p:nvSpPr>
        <p:spPr>
          <a:xfrm>
            <a:off x="8111737" y="4399037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의료진 전화번호 변경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버튼을 클릭하면 먼저 환자와 </a:t>
            </a:r>
            <a:endParaRPr lang="en-US" altLang="ko-KR" sz="800" b="0" dirty="0"/>
          </a:p>
          <a:p>
            <a:r>
              <a:rPr lang="ko-KR" altLang="en-US" sz="800" b="0" dirty="0"/>
              <a:t>연결하고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다시 의료진과 연결한다</a:t>
            </a:r>
            <a:r>
              <a:rPr lang="en-US" altLang="ko-KR" sz="800" b="0" dirty="0"/>
              <a:t>.</a:t>
            </a:r>
            <a:endParaRPr lang="zh-CN" altLang="en-US" sz="800" b="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DC71C49-EBDF-4E8B-9E13-E3FDD3195265}"/>
              </a:ext>
            </a:extLst>
          </p:cNvPr>
          <p:cNvSpPr txBox="1"/>
          <p:nvPr/>
        </p:nvSpPr>
        <p:spPr>
          <a:xfrm>
            <a:off x="4096753" y="4361960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환자정보 확인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1)</a:t>
            </a:r>
            <a:r>
              <a:rPr lang="ko-KR" altLang="en-US" sz="800" b="0" dirty="0"/>
              <a:t> 의료진이 거절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2) </a:t>
            </a:r>
            <a:r>
              <a:rPr lang="ko-KR" altLang="en-US" sz="800" b="0" dirty="0"/>
              <a:t>의료진 </a:t>
            </a:r>
            <a:r>
              <a:rPr lang="en-US" altLang="ko-KR" sz="800" b="0" dirty="0"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sym typeface="Wingdings" panose="05000000000000000000" pitchFamily="2" charset="2"/>
              </a:rPr>
              <a:t>환자 전화 호출</a:t>
            </a:r>
            <a:endParaRPr lang="en-US" altLang="ko-KR" sz="800" b="0" dirty="0">
              <a:sym typeface="Wingdings" panose="05000000000000000000" pitchFamily="2" charset="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>
                <a:sym typeface="Wingdings" panose="05000000000000000000" pitchFamily="2" charset="2"/>
              </a:rPr>
              <a:t>3) </a:t>
            </a:r>
            <a:r>
              <a:rPr lang="ko-KR" altLang="en-US" sz="800" b="0" dirty="0">
                <a:sym typeface="Wingdings" panose="05000000000000000000" pitchFamily="2" charset="2"/>
              </a:rPr>
              <a:t>의료진 </a:t>
            </a:r>
            <a:r>
              <a:rPr lang="en-US" altLang="ko-KR" sz="800" b="0" dirty="0"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sym typeface="Wingdings" panose="05000000000000000000" pitchFamily="2" charset="2"/>
              </a:rPr>
              <a:t>환자 메시지 보내기</a:t>
            </a:r>
            <a:endParaRPr lang="en-US" altLang="ko-KR" sz="800" b="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7AA9DD-8E3F-47C5-94E8-FC95042A9C84}"/>
              </a:ext>
            </a:extLst>
          </p:cNvPr>
          <p:cNvSpPr txBox="1"/>
          <p:nvPr/>
        </p:nvSpPr>
        <p:spPr>
          <a:xfrm>
            <a:off x="344487" y="4378433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시스템 </a:t>
            </a:r>
            <a:r>
              <a:rPr lang="en-US" altLang="ko-KR" sz="800" b="0" dirty="0"/>
              <a:t>Icon </a:t>
            </a:r>
            <a:r>
              <a:rPr lang="ko-KR" altLang="en-US" sz="800" b="0" dirty="0"/>
              <a:t>표시</a:t>
            </a:r>
            <a:endParaRPr lang="zh-CN" altLang="en-US" sz="800" b="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34EE405-C3CD-4910-A459-EF47C8E6967D}"/>
              </a:ext>
            </a:extLst>
          </p:cNvPr>
          <p:cNvSpPr txBox="1"/>
          <p:nvPr/>
        </p:nvSpPr>
        <p:spPr>
          <a:xfrm>
            <a:off x="2280835" y="4396148"/>
            <a:ext cx="16834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전화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화상상담 서비스</a:t>
            </a:r>
            <a:endParaRPr lang="zh-CN" altLang="en-US" sz="800" b="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271EA91-0232-44E1-9591-7D6A5894A56F}"/>
              </a:ext>
            </a:extLst>
          </p:cNvPr>
          <p:cNvSpPr/>
          <p:nvPr/>
        </p:nvSpPr>
        <p:spPr bwMode="auto">
          <a:xfrm>
            <a:off x="992560" y="2085466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3DD3979-E83E-4022-9113-6A178FEEFBE0}"/>
              </a:ext>
            </a:extLst>
          </p:cNvPr>
          <p:cNvSpPr/>
          <p:nvPr/>
        </p:nvSpPr>
        <p:spPr bwMode="auto">
          <a:xfrm>
            <a:off x="2309662" y="2830493"/>
            <a:ext cx="369333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111">
            <a:extLst>
              <a:ext uri="{FF2B5EF4-FFF2-40B4-BE49-F238E27FC236}">
                <a16:creationId xmlns:a16="http://schemas.microsoft.com/office/drawing/2014/main" id="{A31A339E-98C2-4448-B25D-6B031C65C9DA}"/>
              </a:ext>
            </a:extLst>
          </p:cNvPr>
          <p:cNvSpPr/>
          <p:nvPr/>
        </p:nvSpPr>
        <p:spPr bwMode="auto">
          <a:xfrm>
            <a:off x="620467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114">
            <a:extLst>
              <a:ext uri="{FF2B5EF4-FFF2-40B4-BE49-F238E27FC236}">
                <a16:creationId xmlns:a16="http://schemas.microsoft.com/office/drawing/2014/main" id="{CED64721-14D8-4AC7-A841-A755403FF864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7172">
            <a:extLst>
              <a:ext uri="{FF2B5EF4-FFF2-40B4-BE49-F238E27FC236}">
                <a16:creationId xmlns:a16="http://schemas.microsoft.com/office/drawing/2014/main" id="{A3FC0257-2093-427F-A6D8-FE633ECE3B16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10">
            <a:extLst>
              <a:ext uri="{FF2B5EF4-FFF2-40B4-BE49-F238E27FC236}">
                <a16:creationId xmlns:a16="http://schemas.microsoft.com/office/drawing/2014/main" id="{C174773F-3E86-4503-AEFE-E2DA08C0258E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08">
            <a:extLst>
              <a:ext uri="{FF2B5EF4-FFF2-40B4-BE49-F238E27FC236}">
                <a16:creationId xmlns:a16="http://schemas.microsoft.com/office/drawing/2014/main" id="{99E17CD9-F7C0-49A7-9457-233F7732F570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0CB2D08-DD2C-40B4-A1EA-8239AA8D48F8}"/>
              </a:ext>
            </a:extLst>
          </p:cNvPr>
          <p:cNvCxnSpPr/>
          <p:nvPr/>
        </p:nvCxnSpPr>
        <p:spPr bwMode="auto">
          <a:xfrm flipV="1">
            <a:off x="6897216" y="4737591"/>
            <a:ext cx="1214521" cy="815645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1E81661A-5060-4D79-A40C-64D991EB78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760" y="2992511"/>
            <a:ext cx="369332" cy="3693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A0B26DC-4200-409E-A5CA-AFEA4112DD4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8" y="2197340"/>
            <a:ext cx="369332" cy="3693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E8FFB8-4E7C-401B-803E-2F64F6CBC67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53"/>
          <a:stretch/>
        </p:blipFill>
        <p:spPr>
          <a:xfrm>
            <a:off x="836620" y="2524909"/>
            <a:ext cx="1412945" cy="1194320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681D7E-0186-4FF4-B070-11AA59E4DD26}"/>
              </a:ext>
            </a:extLst>
          </p:cNvPr>
          <p:cNvSpPr/>
          <p:nvPr/>
        </p:nvSpPr>
        <p:spPr bwMode="auto">
          <a:xfrm>
            <a:off x="4303352" y="3681028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2048278-7C8F-47A8-B564-030E7A1FAC46}"/>
              </a:ext>
            </a:extLst>
          </p:cNvPr>
          <p:cNvSpPr txBox="1"/>
          <p:nvPr/>
        </p:nvSpPr>
        <p:spPr>
          <a:xfrm>
            <a:off x="4054478" y="39219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거절하기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4E55E5A-5E83-4932-8251-3E461F42EBA5}"/>
              </a:ext>
            </a:extLst>
          </p:cNvPr>
          <p:cNvSpPr txBox="1"/>
          <p:nvPr/>
        </p:nvSpPr>
        <p:spPr>
          <a:xfrm>
            <a:off x="4626517" y="39550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전화하기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E0070C9-32F0-4BC7-9B7B-CD0B142F6908}"/>
              </a:ext>
            </a:extLst>
          </p:cNvPr>
          <p:cNvSpPr txBox="1"/>
          <p:nvPr/>
        </p:nvSpPr>
        <p:spPr>
          <a:xfrm>
            <a:off x="5161785" y="392196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메시지 보내기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C79171E-B070-46A2-9AED-379FBC5007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52" y="3963833"/>
            <a:ext cx="369332" cy="369332"/>
          </a:xfrm>
          <a:prstGeom prst="rect">
            <a:avLst/>
          </a:prstGeom>
        </p:spPr>
      </p:pic>
      <p:pic>
        <p:nvPicPr>
          <p:cNvPr id="20" name="그림 개체 틀 19" descr="스크린샷이(가) 표시된 사진&#10;&#10;자동 생성된 설명">
            <a:extLst>
              <a:ext uri="{FF2B5EF4-FFF2-40B4-BE49-F238E27FC236}">
                <a16:creationId xmlns:a16="http://schemas.microsoft.com/office/drawing/2014/main" id="{6EAC0C40-B6AE-4A32-A59F-68BC2635549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2" name="그림 개체 틀 31" descr="전자기기, 장치이(가) 표시된 사진&#10;&#10;자동 생성된 설명">
            <a:extLst>
              <a:ext uri="{FF2B5EF4-FFF2-40B4-BE49-F238E27FC236}">
                <a16:creationId xmlns:a16="http://schemas.microsoft.com/office/drawing/2014/main" id="{BD8AFAD2-A33F-4F0D-8D22-B3C8844EDD0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5A114B3E-E9F6-4A76-BA0B-DF315D781D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953" y="3178872"/>
            <a:ext cx="369332" cy="369332"/>
          </a:xfrm>
          <a:prstGeom prst="rect">
            <a:avLst/>
          </a:prstGeom>
        </p:spPr>
      </p:pic>
      <p:sp>
        <p:nvSpPr>
          <p:cNvPr id="54" name="文本框 58">
            <a:extLst>
              <a:ext uri="{FF2B5EF4-FFF2-40B4-BE49-F238E27FC236}">
                <a16:creationId xmlns:a16="http://schemas.microsoft.com/office/drawing/2014/main" id="{0FA42939-F35B-492D-8D6F-F5722E503229}"/>
              </a:ext>
            </a:extLst>
          </p:cNvPr>
          <p:cNvSpPr txBox="1"/>
          <p:nvPr/>
        </p:nvSpPr>
        <p:spPr>
          <a:xfrm>
            <a:off x="6157695" y="4380759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전화하기 버튼을 클릭하면 </a:t>
            </a:r>
            <a:endParaRPr lang="en-US" altLang="ko-KR" sz="800" b="0" dirty="0"/>
          </a:p>
          <a:p>
            <a:r>
              <a:rPr lang="ko-KR" altLang="en-US" sz="800" b="0" dirty="0"/>
              <a:t>환자와 통화시의 주의사항을</a:t>
            </a:r>
            <a:endParaRPr lang="en-US" altLang="ko-KR" sz="800" b="0" dirty="0"/>
          </a:p>
          <a:p>
            <a:r>
              <a:rPr lang="ko-KR" altLang="en-US" sz="800" b="0" dirty="0"/>
              <a:t>팝업창으로 알림</a:t>
            </a:r>
            <a:endParaRPr lang="en-US" altLang="ko-KR" sz="800" b="0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6C473FEE-0E7E-4E5D-A4CA-56C5BB004AF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3400" y="3363538"/>
            <a:ext cx="369332" cy="369332"/>
          </a:xfrm>
          <a:prstGeom prst="rect">
            <a:avLst/>
          </a:prstGeom>
        </p:spPr>
      </p:pic>
      <p:sp>
        <p:nvSpPr>
          <p:cNvPr id="58" name="副标题 2">
            <a:extLst>
              <a:ext uri="{FF2B5EF4-FFF2-40B4-BE49-F238E27FC236}">
                <a16:creationId xmlns:a16="http://schemas.microsoft.com/office/drawing/2014/main" id="{F214EFC9-ED55-459E-8A40-9C6D33F6646C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전화상담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9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39" name="모서리가 둥근 직사각형 38"/>
          <p:cNvSpPr/>
          <p:nvPr/>
        </p:nvSpPr>
        <p:spPr bwMode="auto">
          <a:xfrm>
            <a:off x="5096394" y="5637456"/>
            <a:ext cx="4429202" cy="106790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주문 상세</a:t>
            </a:r>
            <a:endParaRPr lang="en-US" altLang="ko-KR" sz="9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상담을 거절하면 어떻게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되는 것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환불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47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전화상담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pic>
        <p:nvPicPr>
          <p:cNvPr id="19" name="그림 개체 틀 18" descr="스크린샷이(가) 표시된 사진&#10;&#10;자동 생성된 설명">
            <a:extLst>
              <a:ext uri="{FF2B5EF4-FFF2-40B4-BE49-F238E27FC236}">
                <a16:creationId xmlns:a16="http://schemas.microsoft.com/office/drawing/2014/main" id="{47427273-837D-4E69-9DB4-28280EE9E01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7" name="그림 개체 틀 26" descr="스크린샷이(가) 표시된 사진&#10;&#10;자동 생성된 설명">
            <a:extLst>
              <a:ext uri="{FF2B5EF4-FFF2-40B4-BE49-F238E27FC236}">
                <a16:creationId xmlns:a16="http://schemas.microsoft.com/office/drawing/2014/main" id="{3BF300F2-6F83-437E-AFE2-91E505EBFB0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1" name="그림 개체 틀 30" descr="스크린샷이(가) 표시된 사진&#10;&#10;자동 생성된 설명">
            <a:extLst>
              <a:ext uri="{FF2B5EF4-FFF2-40B4-BE49-F238E27FC236}">
                <a16:creationId xmlns:a16="http://schemas.microsoft.com/office/drawing/2014/main" id="{136281B7-9040-4E4E-9F8A-236AC0A0290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6" name="그림 개체 틀 35" descr="스크린샷이(가) 표시된 사진&#10;&#10;자동 생성된 설명">
            <a:extLst>
              <a:ext uri="{FF2B5EF4-FFF2-40B4-BE49-F238E27FC236}">
                <a16:creationId xmlns:a16="http://schemas.microsoft.com/office/drawing/2014/main" id="{45114C86-AB19-4998-8277-EC274F01C26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45" name="그림 개체 틀 44" descr="스크린샷이(가) 표시된 사진&#10;&#10;자동 생성된 설명">
            <a:extLst>
              <a:ext uri="{FF2B5EF4-FFF2-40B4-BE49-F238E27FC236}">
                <a16:creationId xmlns:a16="http://schemas.microsoft.com/office/drawing/2014/main" id="{827FBB6B-3681-4CA9-B591-2EE7207A73A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상태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대기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상태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전체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상태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재시도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9217025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전화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화상상담의 상태 확인은 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통화 대기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2)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통화 재시도</a:t>
            </a:r>
            <a:r>
              <a:rPr kumimoji="1" lang="en-US" altLang="ko-KR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3) </a:t>
            </a:r>
            <a:r>
              <a:rPr kumimoji="1" lang="ko-KR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전체 로 구분된다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7172">
            <a:extLst>
              <a:ext uri="{FF2B5EF4-FFF2-40B4-BE49-F238E27FC236}">
                <a16:creationId xmlns:a16="http://schemas.microsoft.com/office/drawing/2014/main" id="{A3FC0257-2093-427F-A6D8-FE633ECE3B16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10">
            <a:extLst>
              <a:ext uri="{FF2B5EF4-FFF2-40B4-BE49-F238E27FC236}">
                <a16:creationId xmlns:a16="http://schemas.microsoft.com/office/drawing/2014/main" id="{C174773F-3E86-4503-AEFE-E2DA08C0258E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08">
            <a:extLst>
              <a:ext uri="{FF2B5EF4-FFF2-40B4-BE49-F238E27FC236}">
                <a16:creationId xmlns:a16="http://schemas.microsoft.com/office/drawing/2014/main" id="{99E17CD9-F7C0-49A7-9457-233F7732F570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文本框 60">
            <a:extLst>
              <a:ext uri="{FF2B5EF4-FFF2-40B4-BE49-F238E27FC236}">
                <a16:creationId xmlns:a16="http://schemas.microsoft.com/office/drawing/2014/main" id="{2099A576-C1E0-426D-AF38-1FC84988650F}"/>
              </a:ext>
            </a:extLst>
          </p:cNvPr>
          <p:cNvSpPr txBox="1"/>
          <p:nvPr/>
        </p:nvSpPr>
        <p:spPr>
          <a:xfrm>
            <a:off x="2112876" y="4396148"/>
            <a:ext cx="40893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재시도나 전체 상태를 확인하고 클릭하면 </a:t>
            </a:r>
            <a:r>
              <a:rPr lang="en-US" altLang="ko-KR" sz="800" b="0" dirty="0"/>
              <a:t>        </a:t>
            </a:r>
            <a:r>
              <a:rPr lang="ko-KR" altLang="en-US" sz="800" b="0" dirty="0"/>
              <a:t>에서 상세정보를 확인한다</a:t>
            </a:r>
            <a:r>
              <a:rPr lang="en-US" altLang="ko-KR" sz="800" b="0" dirty="0"/>
              <a:t>.</a:t>
            </a:r>
            <a:r>
              <a:rPr lang="ko-KR" altLang="en-US" sz="800" b="0" dirty="0"/>
              <a:t> </a:t>
            </a:r>
            <a:endParaRPr lang="zh-CN" altLang="en-US" sz="800" b="0" dirty="0"/>
          </a:p>
        </p:txBody>
      </p:sp>
      <p:sp>
        <p:nvSpPr>
          <p:cNvPr id="57" name="文本框 60">
            <a:extLst>
              <a:ext uri="{FF2B5EF4-FFF2-40B4-BE49-F238E27FC236}">
                <a16:creationId xmlns:a16="http://schemas.microsoft.com/office/drawing/2014/main" id="{22C1912C-7DD2-4C38-ACF2-363C123757E7}"/>
              </a:ext>
            </a:extLst>
          </p:cNvPr>
          <p:cNvSpPr txBox="1"/>
          <p:nvPr/>
        </p:nvSpPr>
        <p:spPr>
          <a:xfrm>
            <a:off x="287749" y="4406450"/>
            <a:ext cx="1888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전화</a:t>
            </a:r>
            <a:r>
              <a:rPr lang="en-US" altLang="ko-KR" sz="800" b="0" dirty="0"/>
              <a:t>/</a:t>
            </a:r>
            <a:r>
              <a:rPr lang="ko-KR" altLang="en-US" sz="800" b="0" dirty="0"/>
              <a:t>화상상담이 완료되면</a:t>
            </a:r>
            <a:endParaRPr lang="en-US" altLang="ko-KR" sz="800" b="0" dirty="0"/>
          </a:p>
          <a:p>
            <a:r>
              <a:rPr lang="ko-KR" altLang="en-US" sz="800" b="0" dirty="0"/>
              <a:t>통화 대기 리스트에서 빠진다</a:t>
            </a:r>
            <a:endParaRPr lang="zh-CN" altLang="en-US" sz="800" b="0" dirty="0"/>
          </a:p>
        </p:txBody>
      </p:sp>
      <p:sp>
        <p:nvSpPr>
          <p:cNvPr id="58" name="文本框 60">
            <a:extLst>
              <a:ext uri="{FF2B5EF4-FFF2-40B4-BE49-F238E27FC236}">
                <a16:creationId xmlns:a16="http://schemas.microsoft.com/office/drawing/2014/main" id="{7580D506-0E25-44A2-9B9E-44E1D4E83CC6}"/>
              </a:ext>
            </a:extLst>
          </p:cNvPr>
          <p:cNvSpPr txBox="1"/>
          <p:nvPr/>
        </p:nvSpPr>
        <p:spPr>
          <a:xfrm>
            <a:off x="2112876" y="4835902"/>
            <a:ext cx="2010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연결이 </a:t>
            </a:r>
            <a:r>
              <a:rPr lang="en-US" altLang="ko-KR" sz="800" b="0" dirty="0"/>
              <a:t>30</a:t>
            </a:r>
            <a:r>
              <a:rPr lang="ko-KR" altLang="en-US" sz="800" b="0" dirty="0"/>
              <a:t>초 미만일 경우</a:t>
            </a:r>
            <a:r>
              <a:rPr lang="en-US" altLang="ko-KR" sz="800" b="0" dirty="0"/>
              <a:t>, </a:t>
            </a:r>
          </a:p>
          <a:p>
            <a:r>
              <a:rPr lang="ko-KR" altLang="en-US" sz="800" b="0" dirty="0"/>
              <a:t>의료진이 전화 또는 화상 재시도를 한다</a:t>
            </a:r>
            <a:endParaRPr lang="zh-CN" altLang="en-US" sz="800" b="0" dirty="0"/>
          </a:p>
        </p:txBody>
      </p:sp>
      <p:sp>
        <p:nvSpPr>
          <p:cNvPr id="64" name="矩形 110">
            <a:extLst>
              <a:ext uri="{FF2B5EF4-FFF2-40B4-BE49-F238E27FC236}">
                <a16:creationId xmlns:a16="http://schemas.microsoft.com/office/drawing/2014/main" id="{AB0A5C64-E5F3-4AAE-ADB5-B09C7747B7E6}"/>
              </a:ext>
            </a:extLst>
          </p:cNvPr>
          <p:cNvSpPr/>
          <p:nvPr/>
        </p:nvSpPr>
        <p:spPr bwMode="auto">
          <a:xfrm>
            <a:off x="6202192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서비스 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110">
            <a:extLst>
              <a:ext uri="{FF2B5EF4-FFF2-40B4-BE49-F238E27FC236}">
                <a16:creationId xmlns:a16="http://schemas.microsoft.com/office/drawing/2014/main" id="{C2B9CC4C-04D2-46C8-9CC7-97C078238C40}"/>
              </a:ext>
            </a:extLst>
          </p:cNvPr>
          <p:cNvSpPr/>
          <p:nvPr/>
        </p:nvSpPr>
        <p:spPr bwMode="auto">
          <a:xfrm>
            <a:off x="620219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110">
            <a:extLst>
              <a:ext uri="{FF2B5EF4-FFF2-40B4-BE49-F238E27FC236}">
                <a16:creationId xmlns:a16="http://schemas.microsoft.com/office/drawing/2014/main" id="{5D65E064-17F4-4EB8-B6C4-E228DC61AD6C}"/>
              </a:ext>
            </a:extLst>
          </p:cNvPr>
          <p:cNvSpPr/>
          <p:nvPr/>
        </p:nvSpPr>
        <p:spPr bwMode="auto">
          <a:xfrm>
            <a:off x="8155941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환자 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110">
            <a:extLst>
              <a:ext uri="{FF2B5EF4-FFF2-40B4-BE49-F238E27FC236}">
                <a16:creationId xmlns:a16="http://schemas.microsoft.com/office/drawing/2014/main" id="{1BBCB92B-9EB3-4B9D-A147-CBD8F45E1966}"/>
              </a:ext>
            </a:extLst>
          </p:cNvPr>
          <p:cNvSpPr/>
          <p:nvPr/>
        </p:nvSpPr>
        <p:spPr bwMode="auto">
          <a:xfrm>
            <a:off x="8155941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2159E170-1971-4227-A458-7C23E9DEC36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86" y="2075761"/>
            <a:ext cx="369332" cy="369332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41C64662-76FB-4D29-AE1C-745FEA3752A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856" y="2075761"/>
            <a:ext cx="369332" cy="369332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8420B70A-4AF8-49D7-8952-93C4A702FCF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44" y="2075761"/>
            <a:ext cx="369332" cy="369332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BD985900-86FC-4F00-A9E7-898A7086387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095" y="1902510"/>
            <a:ext cx="369332" cy="369332"/>
          </a:xfrm>
          <a:prstGeom prst="rect">
            <a:avLst/>
          </a:prstGeom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80360F2D-1D76-476D-A20E-4A7FB289E07C}"/>
              </a:ext>
            </a:extLst>
          </p:cNvPr>
          <p:cNvSpPr/>
          <p:nvPr/>
        </p:nvSpPr>
        <p:spPr bwMode="auto">
          <a:xfrm>
            <a:off x="7212316" y="1623770"/>
            <a:ext cx="494111" cy="451991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B7A577E4-5530-4FE2-947A-141091A91D9A}"/>
              </a:ext>
            </a:extLst>
          </p:cNvPr>
          <p:cNvCxnSpPr>
            <a:cxnSpLocks/>
            <a:stCxn id="73" idx="6"/>
          </p:cNvCxnSpPr>
          <p:nvPr/>
        </p:nvCxnSpPr>
        <p:spPr bwMode="auto">
          <a:xfrm flipV="1">
            <a:off x="7706427" y="1708150"/>
            <a:ext cx="369332" cy="141616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77" name="矩形 110">
            <a:extLst>
              <a:ext uri="{FF2B5EF4-FFF2-40B4-BE49-F238E27FC236}">
                <a16:creationId xmlns:a16="http://schemas.microsoft.com/office/drawing/2014/main" id="{EF29C13E-3C44-4E53-B664-6C28AC3371C5}"/>
              </a:ext>
            </a:extLst>
          </p:cNvPr>
          <p:cNvSpPr/>
          <p:nvPr/>
        </p:nvSpPr>
        <p:spPr bwMode="auto">
          <a:xfrm>
            <a:off x="4643616" y="4352642"/>
            <a:ext cx="212576" cy="2918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83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3276482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화상 상담 서비스</a:t>
            </a:r>
            <a:endParaRPr kumimoji="1" lang="zh-CN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767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F4CC921-E318-4D89-A432-A35198FEE6BD}"/>
              </a:ext>
            </a:extLst>
          </p:cNvPr>
          <p:cNvSpPr/>
          <p:nvPr/>
        </p:nvSpPr>
        <p:spPr bwMode="auto">
          <a:xfrm>
            <a:off x="344488" y="1018406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43A125-A612-44BE-BB01-96E544624A1E}"/>
              </a:ext>
            </a:extLst>
          </p:cNvPr>
          <p:cNvSpPr/>
          <p:nvPr/>
        </p:nvSpPr>
        <p:spPr bwMode="auto">
          <a:xfrm>
            <a:off x="344488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3C7E8A-148D-4AAE-ABB2-E8E9D72D9EF4}"/>
              </a:ext>
            </a:extLst>
          </p:cNvPr>
          <p:cNvSpPr/>
          <p:nvPr/>
        </p:nvSpPr>
        <p:spPr bwMode="auto">
          <a:xfrm>
            <a:off x="4953000" y="1018407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333C0-4101-4EAF-9B2E-4F709E8F7D39}"/>
              </a:ext>
            </a:extLst>
          </p:cNvPr>
          <p:cNvSpPr/>
          <p:nvPr/>
        </p:nvSpPr>
        <p:spPr bwMode="auto">
          <a:xfrm>
            <a:off x="4953000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BDF35D-219F-4AC0-8AC1-4D88D3E75BBC}"/>
              </a:ext>
            </a:extLst>
          </p:cNvPr>
          <p:cNvSpPr/>
          <p:nvPr/>
        </p:nvSpPr>
        <p:spPr bwMode="auto">
          <a:xfrm>
            <a:off x="488504" y="1225093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8F269A34-2C9A-48C4-9A65-82D80F83B428}"/>
              </a:ext>
            </a:extLst>
          </p:cNvPr>
          <p:cNvSpPr/>
          <p:nvPr/>
        </p:nvSpPr>
        <p:spPr bwMode="auto">
          <a:xfrm>
            <a:off x="2108684" y="1621137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개인의사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39840D5-44E5-41E3-B8DF-B4B61BAA9E94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 bwMode="auto">
          <a:xfrm>
            <a:off x="1460612" y="1391781"/>
            <a:ext cx="1440160" cy="229356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E0DAFE-F8DD-4060-913F-FC4D7F78DF11}"/>
              </a:ext>
            </a:extLst>
          </p:cNvPr>
          <p:cNvSpPr/>
          <p:nvPr/>
        </p:nvSpPr>
        <p:spPr bwMode="auto">
          <a:xfrm>
            <a:off x="776536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FD7A0A-2773-459D-8B6F-D6838384BB70}"/>
              </a:ext>
            </a:extLst>
          </p:cNvPr>
          <p:cNvSpPr/>
          <p:nvPr/>
        </p:nvSpPr>
        <p:spPr bwMode="auto">
          <a:xfrm>
            <a:off x="3872880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 err="1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5ECCDA4-8AB8-46DB-A67B-B0CD8D574312}"/>
              </a:ext>
            </a:extLst>
          </p:cNvPr>
          <p:cNvCxnSpPr>
            <a:cxnSpLocks/>
            <a:stCxn id="11" idx="1"/>
            <a:endCxn id="19" idx="0"/>
          </p:cNvCxnSpPr>
          <p:nvPr/>
        </p:nvCxnSpPr>
        <p:spPr bwMode="auto">
          <a:xfrm rot="10800000" flipV="1">
            <a:off x="1262590" y="1892131"/>
            <a:ext cx="84609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F127559-773C-4275-8658-D2667759C2AD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 bwMode="auto">
          <a:xfrm>
            <a:off x="3692860" y="1892132"/>
            <a:ext cx="66607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C779901-AA38-44BE-8CDA-AEEA24473069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 bwMode="auto">
          <a:xfrm rot="10800000">
            <a:off x="1748644" y="2471901"/>
            <a:ext cx="2124236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25AFD3-D7B2-4EC1-B5EE-F8E4E2BD975D}"/>
              </a:ext>
            </a:extLst>
          </p:cNvPr>
          <p:cNvSpPr/>
          <p:nvPr/>
        </p:nvSpPr>
        <p:spPr bwMode="auto">
          <a:xfrm>
            <a:off x="782519" y="1707741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직접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3277CF-8217-436E-99B8-BB21B78F8B5A}"/>
              </a:ext>
            </a:extLst>
          </p:cNvPr>
          <p:cNvSpPr/>
          <p:nvPr/>
        </p:nvSpPr>
        <p:spPr bwMode="auto">
          <a:xfrm>
            <a:off x="3977444" y="16237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진료과를 통한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5955ADF7-3D78-4C8B-952B-B1BD4E56B712}"/>
              </a:ext>
            </a:extLst>
          </p:cNvPr>
          <p:cNvSpPr/>
          <p:nvPr/>
        </p:nvSpPr>
        <p:spPr bwMode="auto">
          <a:xfrm>
            <a:off x="2108684" y="3067355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화상상담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F51443E-67BC-442F-98B9-32285CCD4045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 bwMode="auto">
          <a:xfrm rot="16200000" flipH="1">
            <a:off x="1867298" y="2033880"/>
            <a:ext cx="428767" cy="16381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636C22-F0F7-4D80-A11A-22FE2D8ADC67}"/>
              </a:ext>
            </a:extLst>
          </p:cNvPr>
          <p:cNvSpPr/>
          <p:nvPr/>
        </p:nvSpPr>
        <p:spPr bwMode="auto">
          <a:xfrm>
            <a:off x="2191544" y="1180554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모듈선택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D9B799-C051-42C3-9F15-562CFB9DA32A}"/>
              </a:ext>
            </a:extLst>
          </p:cNvPr>
          <p:cNvSpPr/>
          <p:nvPr/>
        </p:nvSpPr>
        <p:spPr bwMode="auto">
          <a:xfrm>
            <a:off x="2130388" y="266525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서비스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2442C2-1DBF-4CA3-98FE-9120A0402F94}"/>
              </a:ext>
            </a:extLst>
          </p:cNvPr>
          <p:cNvSpPr/>
          <p:nvPr/>
        </p:nvSpPr>
        <p:spPr bwMode="auto">
          <a:xfrm>
            <a:off x="776536" y="3997401"/>
            <a:ext cx="1332147" cy="51811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 상담 서비스</a:t>
            </a:r>
            <a:endParaRPr lang="en-US" altLang="ko-KR" b="0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필수 정보 입력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EAFF0F3-31EF-4401-8B1A-D751C19F28A4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auto">
          <a:xfrm rot="5400000">
            <a:off x="1977663" y="3074292"/>
            <a:ext cx="388056" cy="14581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F9072F-3B1E-4E12-8BAB-5EB55C012AE5}"/>
              </a:ext>
            </a:extLst>
          </p:cNvPr>
          <p:cNvSpPr/>
          <p:nvPr/>
        </p:nvSpPr>
        <p:spPr bwMode="auto">
          <a:xfrm>
            <a:off x="2414718" y="4654821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지불방식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9C95BCC-17BC-4AFD-BDBA-4075BFD48BE2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 bwMode="auto">
          <a:xfrm>
            <a:off x="2108683" y="4256459"/>
            <a:ext cx="792089" cy="39836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8EC592-A623-4BC1-B294-F843DB84E158}"/>
              </a:ext>
            </a:extLst>
          </p:cNvPr>
          <p:cNvSpPr/>
          <p:nvPr/>
        </p:nvSpPr>
        <p:spPr bwMode="auto">
          <a:xfrm>
            <a:off x="2413602" y="5248202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지불완료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8A26297-53C0-40C4-B108-7A4AF5A3C35E}"/>
              </a:ext>
            </a:extLst>
          </p:cNvPr>
          <p:cNvCxnSpPr>
            <a:stCxn id="47" idx="2"/>
            <a:endCxn id="51" idx="0"/>
          </p:cNvCxnSpPr>
          <p:nvPr/>
        </p:nvCxnSpPr>
        <p:spPr bwMode="auto">
          <a:xfrm flipH="1">
            <a:off x="2899656" y="4988196"/>
            <a:ext cx="1116" cy="260006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7D865B-8ECE-4CD1-87C9-34C701DDD423}"/>
              </a:ext>
            </a:extLst>
          </p:cNvPr>
          <p:cNvSpPr/>
          <p:nvPr/>
        </p:nvSpPr>
        <p:spPr bwMode="auto">
          <a:xfrm>
            <a:off x="5133020" y="122550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D5E1D0A-A84C-43F2-907A-1B1B1E6ADFCB}"/>
              </a:ext>
            </a:extLst>
          </p:cNvPr>
          <p:cNvCxnSpPr>
            <a:cxnSpLocks/>
            <a:stCxn id="51" idx="3"/>
            <a:endCxn id="54" idx="2"/>
          </p:cNvCxnSpPr>
          <p:nvPr/>
        </p:nvCxnSpPr>
        <p:spPr bwMode="auto">
          <a:xfrm flipV="1">
            <a:off x="3385710" y="1558879"/>
            <a:ext cx="2233364" cy="385601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8448D7-4139-4F96-91D6-250FEC9EAF16}"/>
              </a:ext>
            </a:extLst>
          </p:cNvPr>
          <p:cNvSpPr/>
          <p:nvPr/>
        </p:nvSpPr>
        <p:spPr bwMode="auto">
          <a:xfrm>
            <a:off x="4016896" y="518553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으로 서비스 구매정보 푸시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CBC6BF-30B3-4B56-91D4-CC8E937676AE}"/>
              </a:ext>
            </a:extLst>
          </p:cNvPr>
          <p:cNvSpPr/>
          <p:nvPr/>
        </p:nvSpPr>
        <p:spPr bwMode="auto">
          <a:xfrm>
            <a:off x="6213140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푸시 메시지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D44EAA-C63F-4A68-B406-71156AE2612D}"/>
              </a:ext>
            </a:extLst>
          </p:cNvPr>
          <p:cNvSpPr/>
          <p:nvPr/>
        </p:nvSpPr>
        <p:spPr bwMode="auto">
          <a:xfrm>
            <a:off x="6213141" y="2367882"/>
            <a:ext cx="2736304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환자정보</a:t>
            </a:r>
            <a:r>
              <a:rPr lang="en-US" altLang="ko-KR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, </a:t>
            </a: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 상담 예약시간 등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C2F40-3D9A-4744-B835-C6759812AF3A}"/>
              </a:ext>
            </a:extLst>
          </p:cNvPr>
          <p:cNvSpPr/>
          <p:nvPr/>
        </p:nvSpPr>
        <p:spPr bwMode="auto">
          <a:xfrm>
            <a:off x="7977336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상담 모듈확인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9572A1E-D644-4603-B49B-66C55C4D8C73}"/>
              </a:ext>
            </a:extLst>
          </p:cNvPr>
          <p:cNvCxnSpPr>
            <a:stCxn id="54" idx="3"/>
            <a:endCxn id="59" idx="0"/>
          </p:cNvCxnSpPr>
          <p:nvPr/>
        </p:nvCxnSpPr>
        <p:spPr bwMode="auto">
          <a:xfrm>
            <a:off x="6105128" y="1392192"/>
            <a:ext cx="594066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9CF3D94-C0BE-4289-9F9D-AD1BD41A5101}"/>
              </a:ext>
            </a:extLst>
          </p:cNvPr>
          <p:cNvCxnSpPr>
            <a:cxnSpLocks/>
            <a:stCxn id="54" idx="3"/>
            <a:endCxn id="62" idx="0"/>
          </p:cNvCxnSpPr>
          <p:nvPr/>
        </p:nvCxnSpPr>
        <p:spPr bwMode="auto">
          <a:xfrm>
            <a:off x="6105128" y="1392192"/>
            <a:ext cx="2358262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BC5D03B-58E2-42DA-BDEF-BD160B5FE23C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 bwMode="auto">
          <a:xfrm rot="16200000" flipH="1">
            <a:off x="6942447" y="1729035"/>
            <a:ext cx="395593" cy="88209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BB9F184-C255-4DC0-8F8A-E240454C91CC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 bwMode="auto">
          <a:xfrm rot="5400000">
            <a:off x="7824546" y="1729037"/>
            <a:ext cx="395593" cy="88209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8FA3C49-1844-4AD8-AF85-2FA5BEA2E938}"/>
              </a:ext>
            </a:extLst>
          </p:cNvPr>
          <p:cNvSpPr/>
          <p:nvPr/>
        </p:nvSpPr>
        <p:spPr bwMode="auto">
          <a:xfrm>
            <a:off x="3501988" y="5860270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37001BE-AAA5-4F3C-9777-F3A338E0BC28}"/>
              </a:ext>
            </a:extLst>
          </p:cNvPr>
          <p:cNvCxnSpPr>
            <a:cxnSpLocks/>
            <a:stCxn id="60" idx="2"/>
            <a:endCxn id="52" idx="0"/>
          </p:cNvCxnSpPr>
          <p:nvPr/>
        </p:nvCxnSpPr>
        <p:spPr bwMode="auto">
          <a:xfrm flipH="1">
            <a:off x="7581291" y="2701257"/>
            <a:ext cx="2" cy="979771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272509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화상 상담 서비스 프로세스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0AD20C-F8FA-458D-825A-D281D09216A7}"/>
              </a:ext>
            </a:extLst>
          </p:cNvPr>
          <p:cNvSpPr/>
          <p:nvPr/>
        </p:nvSpPr>
        <p:spPr bwMode="auto">
          <a:xfrm>
            <a:off x="1428135" y="35652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상담 서비스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ED0280B5-F274-4012-8D48-D0D0B79C7E89}"/>
              </a:ext>
            </a:extLst>
          </p:cNvPr>
          <p:cNvSpPr/>
          <p:nvPr/>
        </p:nvSpPr>
        <p:spPr bwMode="auto">
          <a:xfrm>
            <a:off x="6789203" y="3681028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 서비스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연결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2AF6FDE-21FA-4DA9-B010-CC62EB8A77A4}"/>
              </a:ext>
            </a:extLst>
          </p:cNvPr>
          <p:cNvCxnSpPr>
            <a:cxnSpLocks/>
            <a:stCxn id="52" idx="2"/>
            <a:endCxn id="74" idx="3"/>
          </p:cNvCxnSpPr>
          <p:nvPr/>
        </p:nvCxnSpPr>
        <p:spPr bwMode="auto">
          <a:xfrm rot="5400000">
            <a:off x="5125724" y="3571391"/>
            <a:ext cx="1803940" cy="3107195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E29F560-8CC2-4EB2-8CE2-866ADD9BF22B}"/>
              </a:ext>
            </a:extLst>
          </p:cNvPr>
          <p:cNvCxnSpPr>
            <a:cxnSpLocks/>
            <a:stCxn id="52" idx="3"/>
            <a:endCxn id="74" idx="2"/>
          </p:cNvCxnSpPr>
          <p:nvPr/>
        </p:nvCxnSpPr>
        <p:spPr bwMode="auto">
          <a:xfrm flipH="1">
            <a:off x="3988042" y="3952023"/>
            <a:ext cx="4385337" cy="2241622"/>
          </a:xfrm>
          <a:prstGeom prst="bentConnector4">
            <a:avLst>
              <a:gd name="adj1" fmla="val -5213"/>
              <a:gd name="adj2" fmla="val 110198"/>
            </a:avLst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37C11AC-10AC-48CD-A5F4-26EB9555138E}"/>
              </a:ext>
            </a:extLst>
          </p:cNvPr>
          <p:cNvSpPr/>
          <p:nvPr/>
        </p:nvSpPr>
        <p:spPr bwMode="auto">
          <a:xfrm>
            <a:off x="4451237" y="5913909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6C0005C-FA01-4F06-A01E-5A2352DD5B5B}"/>
              </a:ext>
            </a:extLst>
          </p:cNvPr>
          <p:cNvSpPr/>
          <p:nvPr/>
        </p:nvSpPr>
        <p:spPr bwMode="auto">
          <a:xfrm>
            <a:off x="5161874" y="5789420"/>
            <a:ext cx="126729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상담 서비스 진행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A1B7DB-54DE-4C57-9C84-5CE507010BCA}"/>
              </a:ext>
            </a:extLst>
          </p:cNvPr>
          <p:cNvSpPr/>
          <p:nvPr/>
        </p:nvSpPr>
        <p:spPr bwMode="auto">
          <a:xfrm>
            <a:off x="4582107" y="6189261"/>
            <a:ext cx="4014447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 화상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상담 실패 시 실패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SMS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전송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세번 </a:t>
            </a:r>
            <a:r>
              <a:rPr lang="ko-KR" altLang="en-US" sz="900" b="0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부재시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환자가 약속 어긴 것으로 정의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)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EE0C18-D5A7-4AD6-9BDB-5F9BC67ABCA5}"/>
              </a:ext>
            </a:extLst>
          </p:cNvPr>
          <p:cNvSpPr/>
          <p:nvPr/>
        </p:nvSpPr>
        <p:spPr bwMode="auto">
          <a:xfrm>
            <a:off x="4582107" y="6470315"/>
            <a:ext cx="4014447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세번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부재 전까지는 환자가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에서 의료진에게 즉시 연결 가능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3" name="矩形 108">
            <a:hlinkClick r:id="rId6" action="ppaction://hlinksldjump"/>
            <a:extLst>
              <a:ext uri="{FF2B5EF4-FFF2-40B4-BE49-F238E27FC236}">
                <a16:creationId xmlns:a16="http://schemas.microsoft.com/office/drawing/2014/main" id="{4DCC4BAF-114B-42CB-ACE6-5AFC0330C87B}"/>
              </a:ext>
            </a:extLst>
          </p:cNvPr>
          <p:cNvSpPr/>
          <p:nvPr/>
        </p:nvSpPr>
        <p:spPr bwMode="auto">
          <a:xfrm>
            <a:off x="2273161" y="5121188"/>
            <a:ext cx="252028" cy="250725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7172">
            <a:hlinkClick r:id="rId7" action="ppaction://hlinksldjump"/>
            <a:extLst>
              <a:ext uri="{FF2B5EF4-FFF2-40B4-BE49-F238E27FC236}">
                <a16:creationId xmlns:a16="http://schemas.microsoft.com/office/drawing/2014/main" id="{CB15DB58-B4D2-4ACE-A6E9-7C4EFC91D161}"/>
              </a:ext>
            </a:extLst>
          </p:cNvPr>
          <p:cNvSpPr/>
          <p:nvPr/>
        </p:nvSpPr>
        <p:spPr bwMode="auto">
          <a:xfrm>
            <a:off x="2540284" y="1503826"/>
            <a:ext cx="252028" cy="234289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108">
            <a:hlinkClick r:id="rId7" action="ppaction://hlinksldjump"/>
            <a:extLst>
              <a:ext uri="{FF2B5EF4-FFF2-40B4-BE49-F238E27FC236}">
                <a16:creationId xmlns:a16="http://schemas.microsoft.com/office/drawing/2014/main" id="{E9FE1345-270B-4DAE-8A24-8BB918DD5EE0}"/>
              </a:ext>
            </a:extLst>
          </p:cNvPr>
          <p:cNvSpPr/>
          <p:nvPr/>
        </p:nvSpPr>
        <p:spPr bwMode="auto">
          <a:xfrm>
            <a:off x="596516" y="2164430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110">
            <a:hlinkClick r:id="rId7" action="ppaction://hlinksldjump"/>
            <a:extLst>
              <a:ext uri="{FF2B5EF4-FFF2-40B4-BE49-F238E27FC236}">
                <a16:creationId xmlns:a16="http://schemas.microsoft.com/office/drawing/2014/main" id="{137411C0-29AC-438F-949D-76F00C0F5E91}"/>
              </a:ext>
            </a:extLst>
          </p:cNvPr>
          <p:cNvSpPr/>
          <p:nvPr/>
        </p:nvSpPr>
        <p:spPr bwMode="auto">
          <a:xfrm>
            <a:off x="2486167" y="2982612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111">
            <a:hlinkClick r:id="rId7" action="ppaction://hlinksldjump"/>
            <a:extLst>
              <a:ext uri="{FF2B5EF4-FFF2-40B4-BE49-F238E27FC236}">
                <a16:creationId xmlns:a16="http://schemas.microsoft.com/office/drawing/2014/main" id="{CC89D723-9AED-4423-90BC-23B019E0B69C}"/>
              </a:ext>
            </a:extLst>
          </p:cNvPr>
          <p:cNvSpPr/>
          <p:nvPr/>
        </p:nvSpPr>
        <p:spPr bwMode="auto">
          <a:xfrm>
            <a:off x="612059" y="3870693"/>
            <a:ext cx="252028" cy="227174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172">
            <a:hlinkClick r:id="rId6" action="ppaction://hlinksldjump"/>
            <a:extLst>
              <a:ext uri="{FF2B5EF4-FFF2-40B4-BE49-F238E27FC236}">
                <a16:creationId xmlns:a16="http://schemas.microsoft.com/office/drawing/2014/main" id="{415DC550-3E7D-4A50-B3B1-45E29DAEC28D}"/>
              </a:ext>
            </a:extLst>
          </p:cNvPr>
          <p:cNvSpPr/>
          <p:nvPr/>
        </p:nvSpPr>
        <p:spPr bwMode="auto">
          <a:xfrm>
            <a:off x="2232629" y="4516820"/>
            <a:ext cx="252028" cy="241982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719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9820AEE5-34F4-44A8-A3CF-16BC64DD2F3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화상상담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화상상담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화상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 신청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연락처 확인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모듈 선택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검색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3"/>
            <a:ext cx="9217025" cy="961400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50F713-94C5-4259-A62E-13694B473467}"/>
              </a:ext>
            </a:extLst>
          </p:cNvPr>
          <p:cNvSpPr/>
          <p:nvPr/>
        </p:nvSpPr>
        <p:spPr bwMode="auto">
          <a:xfrm>
            <a:off x="236476" y="1891582"/>
            <a:ext cx="1620180" cy="4212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占位符 143">
            <a:extLst>
              <a:ext uri="{FF2B5EF4-FFF2-40B4-BE49-F238E27FC236}">
                <a16:creationId xmlns:a16="http://schemas.microsoft.com/office/drawing/2014/main" id="{98E7B6F2-BECC-4A16-93E2-555E4157E37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8" b="73104"/>
          <a:stretch/>
        </p:blipFill>
        <p:spPr>
          <a:xfrm>
            <a:off x="379277" y="1901864"/>
            <a:ext cx="1316037" cy="389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D64823-C1FF-41A4-8AD0-966336801C7F}"/>
              </a:ext>
            </a:extLst>
          </p:cNvPr>
          <p:cNvSpPr txBox="1"/>
          <p:nvPr/>
        </p:nvSpPr>
        <p:spPr>
          <a:xfrm>
            <a:off x="339875" y="1891582"/>
            <a:ext cx="5132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문자 </a:t>
            </a:r>
            <a:r>
              <a:rPr lang="en-US" altLang="ko-KR" sz="400" dirty="0">
                <a:solidFill>
                  <a:srgbClr val="FF0000"/>
                </a:solidFill>
              </a:rPr>
              <a:t>+ </a:t>
            </a:r>
            <a:r>
              <a:rPr lang="ko-KR" altLang="en-US" sz="400" dirty="0">
                <a:solidFill>
                  <a:srgbClr val="FF0000"/>
                </a:solidFill>
              </a:rPr>
              <a:t>이미지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77D96D-2B31-4B13-8854-E88EAE364CEC}"/>
              </a:ext>
            </a:extLst>
          </p:cNvPr>
          <p:cNvSpPr txBox="1"/>
          <p:nvPr/>
        </p:nvSpPr>
        <p:spPr>
          <a:xfrm>
            <a:off x="835637" y="1887689"/>
            <a:ext cx="4074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전화 상담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DB5E87-8986-454E-A85C-DBACB0557850}"/>
              </a:ext>
            </a:extLst>
          </p:cNvPr>
          <p:cNvSpPr txBox="1"/>
          <p:nvPr/>
        </p:nvSpPr>
        <p:spPr>
          <a:xfrm>
            <a:off x="1163006" y="1883796"/>
            <a:ext cx="63831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personal physician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pic>
        <p:nvPicPr>
          <p:cNvPr id="23" name="图片占位符 22">
            <a:extLst>
              <a:ext uri="{FF2B5EF4-FFF2-40B4-BE49-F238E27FC236}">
                <a16:creationId xmlns:a16="http://schemas.microsoft.com/office/drawing/2014/main" id="{8445B3DA-120D-42A5-9F44-9F370FF62F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9" name="图片占位符 143">
            <a:extLst>
              <a:ext uri="{FF2B5EF4-FFF2-40B4-BE49-F238E27FC236}">
                <a16:creationId xmlns:a16="http://schemas.microsoft.com/office/drawing/2014/main" id="{C2E99C34-8642-4556-BD56-17E1485E32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  <a:prstGeom prst="rect">
            <a:avLst/>
          </a:prstGeom>
        </p:spPr>
      </p:pic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5DAA46DD-F0A9-4EF0-9826-61F8546600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6B712E-CD13-4204-A3F4-120B318F0F59}"/>
              </a:ext>
            </a:extLst>
          </p:cNvPr>
          <p:cNvSpPr/>
          <p:nvPr/>
        </p:nvSpPr>
        <p:spPr bwMode="auto">
          <a:xfrm>
            <a:off x="596516" y="3789040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437ABAF-D6EB-4F83-A4A5-FBBED5CAF636}"/>
              </a:ext>
            </a:extLst>
          </p:cNvPr>
          <p:cNvSpPr/>
          <p:nvPr/>
        </p:nvSpPr>
        <p:spPr bwMode="auto">
          <a:xfrm>
            <a:off x="339875" y="1908174"/>
            <a:ext cx="1390636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11">
            <a:extLst>
              <a:ext uri="{FF2B5EF4-FFF2-40B4-BE49-F238E27FC236}">
                <a16:creationId xmlns:a16="http://schemas.microsoft.com/office/drawing/2014/main" id="{31B38832-624D-4BFB-B885-7A726306FC20}"/>
              </a:ext>
            </a:extLst>
          </p:cNvPr>
          <p:cNvSpPr/>
          <p:nvPr/>
        </p:nvSpPr>
        <p:spPr bwMode="auto">
          <a:xfrm>
            <a:off x="614113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114">
            <a:extLst>
              <a:ext uri="{FF2B5EF4-FFF2-40B4-BE49-F238E27FC236}">
                <a16:creationId xmlns:a16="http://schemas.microsoft.com/office/drawing/2014/main" id="{E8FDEDDC-94E8-4961-961A-E30210E7938A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7172">
            <a:extLst>
              <a:ext uri="{FF2B5EF4-FFF2-40B4-BE49-F238E27FC236}">
                <a16:creationId xmlns:a16="http://schemas.microsoft.com/office/drawing/2014/main" id="{BF5E9EA1-ECB9-4DDE-BDCA-17ED4A01363F}"/>
              </a:ext>
            </a:extLst>
          </p:cNvPr>
          <p:cNvSpPr/>
          <p:nvPr/>
        </p:nvSpPr>
        <p:spPr bwMode="auto">
          <a:xfrm>
            <a:off x="23647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110">
            <a:extLst>
              <a:ext uri="{FF2B5EF4-FFF2-40B4-BE49-F238E27FC236}">
                <a16:creationId xmlns:a16="http://schemas.microsoft.com/office/drawing/2014/main" id="{50835DC1-8772-41A3-ADAB-765457CEE0E7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108">
            <a:extLst>
              <a:ext uri="{FF2B5EF4-FFF2-40B4-BE49-F238E27FC236}">
                <a16:creationId xmlns:a16="http://schemas.microsoft.com/office/drawing/2014/main" id="{9F295B2D-F4B2-4B64-A9AF-96478820208A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40">
            <a:extLst>
              <a:ext uri="{FF2B5EF4-FFF2-40B4-BE49-F238E27FC236}">
                <a16:creationId xmlns:a16="http://schemas.microsoft.com/office/drawing/2014/main" id="{8C9A7741-C9C6-4E35-AF47-6AD94A3C2A65}"/>
              </a:ext>
            </a:extLst>
          </p:cNvPr>
          <p:cNvSpPr txBox="1"/>
          <p:nvPr/>
        </p:nvSpPr>
        <p:spPr>
          <a:xfrm>
            <a:off x="2144936" y="439067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직접 의료진 선택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진료과를 선택 후 추천 의료진 선택 가능</a:t>
            </a:r>
            <a:endParaRPr lang="zh-CN" altLang="en-US" sz="8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5EEAB4-8142-4685-A857-43D411C7D8A2}"/>
              </a:ext>
            </a:extLst>
          </p:cNvPr>
          <p:cNvSpPr/>
          <p:nvPr/>
        </p:nvSpPr>
        <p:spPr bwMode="auto">
          <a:xfrm>
            <a:off x="4303352" y="2590432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0753C-8085-4653-98A7-D9D0BA6D305C}"/>
              </a:ext>
            </a:extLst>
          </p:cNvPr>
          <p:cNvSpPr txBox="1"/>
          <p:nvPr/>
        </p:nvSpPr>
        <p:spPr>
          <a:xfrm>
            <a:off x="4054478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문자상담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01A96-1D70-47BF-9AA0-D4EB28462492}"/>
              </a:ext>
            </a:extLst>
          </p:cNvPr>
          <p:cNvSpPr txBox="1"/>
          <p:nvPr/>
        </p:nvSpPr>
        <p:spPr>
          <a:xfrm>
            <a:off x="4626517" y="286441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전화상담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D07B7A-0B05-4BC2-8591-8A483DA8CB17}"/>
              </a:ext>
            </a:extLst>
          </p:cNvPr>
          <p:cNvSpPr txBox="1"/>
          <p:nvPr/>
        </p:nvSpPr>
        <p:spPr>
          <a:xfrm>
            <a:off x="5161785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화상상담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文本框 40">
            <a:extLst>
              <a:ext uri="{FF2B5EF4-FFF2-40B4-BE49-F238E27FC236}">
                <a16:creationId xmlns:a16="http://schemas.microsoft.com/office/drawing/2014/main" id="{E9D21593-4863-4F54-95F4-2C56C8DC7A58}"/>
              </a:ext>
            </a:extLst>
          </p:cNvPr>
          <p:cNvSpPr txBox="1"/>
          <p:nvPr/>
        </p:nvSpPr>
        <p:spPr>
          <a:xfrm>
            <a:off x="4282060" y="4390678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3</a:t>
            </a:r>
            <a:r>
              <a:rPr lang="ko-KR" altLang="en-US" sz="800" b="0" dirty="0"/>
              <a:t>가지 상담 서비스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문자상담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>
                <a:solidFill>
                  <a:srgbClr val="0000FF"/>
                </a:solidFill>
              </a:rPr>
              <a:t>- </a:t>
            </a:r>
            <a:r>
              <a:rPr lang="ko-KR" altLang="en-US" sz="800" b="0" dirty="0">
                <a:solidFill>
                  <a:srgbClr val="0000FF"/>
                </a:solidFill>
              </a:rPr>
              <a:t>전화상담</a:t>
            </a:r>
            <a:endParaRPr lang="en-US" altLang="ko-KR" sz="800" b="0" dirty="0">
              <a:solidFill>
                <a:srgbClr val="0000FF"/>
              </a:solidFill>
            </a:endParaRPr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화상상담</a:t>
            </a:r>
            <a:endParaRPr lang="zh-CN" altLang="en-US" sz="800" b="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E1007F8-3994-44C7-B45D-F14A721FE5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260" y="2013470"/>
            <a:ext cx="369332" cy="3693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92BF338-0986-4E69-B086-BA9F505F3C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64" y="1943544"/>
            <a:ext cx="369332" cy="3693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7418F36-D151-407E-9071-229B101255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740" y="2679753"/>
            <a:ext cx="369332" cy="369332"/>
          </a:xfrm>
          <a:prstGeom prst="rect">
            <a:avLst/>
          </a:prstGeom>
        </p:spPr>
      </p:pic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AA9794B9-EC79-423E-BC6D-0DE4F1FFDDE2}"/>
              </a:ext>
            </a:extLst>
          </p:cNvPr>
          <p:cNvSpPr/>
          <p:nvPr/>
        </p:nvSpPr>
        <p:spPr bwMode="auto">
          <a:xfrm>
            <a:off x="7365268" y="1952836"/>
            <a:ext cx="108012" cy="618507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DC8195-DE8B-4D90-AB3C-1E72037C7137}"/>
              </a:ext>
            </a:extLst>
          </p:cNvPr>
          <p:cNvSpPr txBox="1"/>
          <p:nvPr/>
        </p:nvSpPr>
        <p:spPr>
          <a:xfrm>
            <a:off x="7365268" y="2109099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서비스 선택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0" name="오른쪽 중괄호 49">
            <a:extLst>
              <a:ext uri="{FF2B5EF4-FFF2-40B4-BE49-F238E27FC236}">
                <a16:creationId xmlns:a16="http://schemas.microsoft.com/office/drawing/2014/main" id="{B63BC1AA-20EA-4B50-8865-E1805D4644CE}"/>
              </a:ext>
            </a:extLst>
          </p:cNvPr>
          <p:cNvSpPr/>
          <p:nvPr/>
        </p:nvSpPr>
        <p:spPr bwMode="auto">
          <a:xfrm>
            <a:off x="7363898" y="2636912"/>
            <a:ext cx="108012" cy="649502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7F4B4D3-794E-4AB8-A793-74E3D30FA412}"/>
              </a:ext>
            </a:extLst>
          </p:cNvPr>
          <p:cNvSpPr txBox="1"/>
          <p:nvPr/>
        </p:nvSpPr>
        <p:spPr>
          <a:xfrm>
            <a:off x="7363898" y="2793175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요청자</a:t>
            </a:r>
            <a:r>
              <a:rPr lang="ko-KR" altLang="en-US" dirty="0">
                <a:solidFill>
                  <a:srgbClr val="0000FF"/>
                </a:solidFill>
              </a:rPr>
              <a:t> 정보</a:t>
            </a:r>
            <a:endParaRPr lang="en-US" altLang="ko-KR" dirty="0">
              <a:solidFill>
                <a:srgbClr val="0000FF"/>
              </a:solidFill>
            </a:endParaRPr>
          </a:p>
        </p:txBody>
      </p:sp>
      <p:sp>
        <p:nvSpPr>
          <p:cNvPr id="53" name="오른쪽 중괄호 52">
            <a:extLst>
              <a:ext uri="{FF2B5EF4-FFF2-40B4-BE49-F238E27FC236}">
                <a16:creationId xmlns:a16="http://schemas.microsoft.com/office/drawing/2014/main" id="{513ADB08-C549-4EBD-90FE-2E688DD3D813}"/>
              </a:ext>
            </a:extLst>
          </p:cNvPr>
          <p:cNvSpPr/>
          <p:nvPr/>
        </p:nvSpPr>
        <p:spPr bwMode="auto">
          <a:xfrm>
            <a:off x="7365268" y="3339782"/>
            <a:ext cx="108012" cy="701993"/>
          </a:xfrm>
          <a:prstGeom prst="rightBrace">
            <a:avLst>
              <a:gd name="adj1" fmla="val 64184"/>
              <a:gd name="adj2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文本框 40">
            <a:extLst>
              <a:ext uri="{FF2B5EF4-FFF2-40B4-BE49-F238E27FC236}">
                <a16:creationId xmlns:a16="http://schemas.microsoft.com/office/drawing/2014/main" id="{4E307CD8-057F-4EDC-9328-B5284AFBAD9A}"/>
              </a:ext>
            </a:extLst>
          </p:cNvPr>
          <p:cNvSpPr txBox="1"/>
          <p:nvPr/>
        </p:nvSpPr>
        <p:spPr>
          <a:xfrm>
            <a:off x="5841462" y="4341454"/>
            <a:ext cx="247696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/>
              <a:t>서비스 선택</a:t>
            </a:r>
            <a:endParaRPr lang="en-US" altLang="ko-KR" sz="80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서비스 지정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다단계의 서비스 정의 가능 </a:t>
            </a:r>
            <a:r>
              <a:rPr lang="en-US" altLang="ko-KR" sz="800" b="0" dirty="0"/>
              <a:t>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화상상담 설명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 err="1"/>
              <a:t>요청자</a:t>
            </a:r>
            <a:r>
              <a:rPr lang="ko-KR" altLang="en-US" sz="800" dirty="0"/>
              <a:t> 자료</a:t>
            </a:r>
            <a:endParaRPr lang="en-US" altLang="ko-KR" sz="80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전화상담 예약 시간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양식</a:t>
            </a:r>
            <a:r>
              <a:rPr lang="en-US" altLang="ko-KR" sz="800" b="0" dirty="0"/>
              <a:t>: X</a:t>
            </a:r>
            <a:r>
              <a:rPr lang="ko-KR" altLang="en-US" sz="800" b="0" dirty="0"/>
              <a:t>월</a:t>
            </a:r>
            <a:r>
              <a:rPr lang="en-US" altLang="ko-KR" sz="800" b="0" dirty="0"/>
              <a:t>X</a:t>
            </a:r>
            <a:r>
              <a:rPr lang="ko-KR" altLang="en-US" sz="800" b="0" dirty="0"/>
              <a:t>일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요일</a:t>
            </a:r>
            <a:r>
              <a:rPr lang="en-US" altLang="ko-KR" sz="800" b="0" dirty="0"/>
              <a:t>) 00:00)</a:t>
            </a:r>
          </a:p>
          <a:p>
            <a:r>
              <a:rPr lang="en-US" altLang="ko-KR" sz="800" b="0" dirty="0"/>
              <a:t>  - </a:t>
            </a:r>
            <a:r>
              <a:rPr lang="ko-KR" altLang="en-US" sz="800" b="0" dirty="0" err="1"/>
              <a:t>요청자</a:t>
            </a:r>
            <a:r>
              <a:rPr lang="ko-KR" altLang="en-US" sz="800" b="0" dirty="0"/>
              <a:t> 성명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성별</a:t>
            </a:r>
            <a:r>
              <a:rPr lang="en-US" altLang="ko-KR" sz="800" b="0" dirty="0"/>
              <a:t>, </a:t>
            </a:r>
            <a:r>
              <a:rPr lang="ko-KR" altLang="en-US" sz="800" b="0" dirty="0"/>
              <a:t>나이</a:t>
            </a:r>
            <a:endParaRPr lang="en-US" altLang="ko-KR" sz="800" b="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연락방식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수신 전화번호</a:t>
            </a:r>
            <a:r>
              <a:rPr lang="en-US" altLang="ko-KR" sz="800" b="0" dirty="0"/>
              <a:t>) 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/>
              <a:t>서비스설명과 비용정보</a:t>
            </a:r>
            <a:endParaRPr lang="en-US" altLang="ko-KR" sz="800" dirty="0"/>
          </a:p>
          <a:p>
            <a:r>
              <a:rPr lang="en-US" altLang="zh-CN" sz="800" b="0" dirty="0"/>
              <a:t>  - </a:t>
            </a:r>
            <a:r>
              <a:rPr lang="ko-KR" altLang="en-US" sz="800" b="0" dirty="0"/>
              <a:t>화상상담 서비스 설명</a:t>
            </a:r>
            <a:endParaRPr lang="en-US" altLang="zh-CN" sz="800" b="0" dirty="0"/>
          </a:p>
          <a:p>
            <a:r>
              <a:rPr lang="en-US" altLang="ko-KR" sz="800" b="0" dirty="0"/>
              <a:t>  - </a:t>
            </a:r>
            <a:r>
              <a:rPr lang="ko-KR" altLang="en-US" sz="800" b="0" dirty="0"/>
              <a:t>총 금액</a:t>
            </a:r>
            <a:endParaRPr lang="zh-CN" altLang="en-US" sz="800" b="0" dirty="0"/>
          </a:p>
        </p:txBody>
      </p:sp>
      <p:sp>
        <p:nvSpPr>
          <p:cNvPr id="58" name="文本框 40">
            <a:extLst>
              <a:ext uri="{FF2B5EF4-FFF2-40B4-BE49-F238E27FC236}">
                <a16:creationId xmlns:a16="http://schemas.microsoft.com/office/drawing/2014/main" id="{F4B41C80-2F11-4C36-93F4-16B9B566BFAA}"/>
              </a:ext>
            </a:extLst>
          </p:cNvPr>
          <p:cNvSpPr txBox="1"/>
          <p:nvPr/>
        </p:nvSpPr>
        <p:spPr>
          <a:xfrm>
            <a:off x="8234649" y="4390677"/>
            <a:ext cx="16161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의사가 연락할 전화번호 확인</a:t>
            </a:r>
            <a:endParaRPr lang="zh-CN" altLang="en-US" sz="800" b="0" dirty="0"/>
          </a:p>
        </p:txBody>
      </p:sp>
      <p:pic>
        <p:nvPicPr>
          <p:cNvPr id="22" name="그림 개체 틀 21" descr="스크린샷이(가) 표시된 사진&#10;&#10;자동 생성된 설명">
            <a:extLst>
              <a:ext uri="{FF2B5EF4-FFF2-40B4-BE49-F238E27FC236}">
                <a16:creationId xmlns:a16="http://schemas.microsoft.com/office/drawing/2014/main" id="{D83ACB03-9D39-48B6-9A5D-5FC81BBB3B2F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AD9D4C7-8ACE-4842-9669-364FA389EB8C}"/>
              </a:ext>
            </a:extLst>
          </p:cNvPr>
          <p:cNvSpPr txBox="1"/>
          <p:nvPr/>
        </p:nvSpPr>
        <p:spPr>
          <a:xfrm>
            <a:off x="7388639" y="3453703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00FF"/>
                </a:solidFill>
              </a:rPr>
              <a:t>서비스설명과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비용정보</a:t>
            </a:r>
            <a:endParaRPr lang="en-US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933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개체 틀 10" descr="스크린샷이(가) 표시된 사진&#10;&#10;자동 생성된 설명">
            <a:extLst>
              <a:ext uri="{FF2B5EF4-FFF2-40B4-BE49-F238E27FC236}">
                <a16:creationId xmlns:a16="http://schemas.microsoft.com/office/drawing/2014/main" id="{7BC03070-03BD-4AA5-9C3A-C44151677B7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7" name="그림 개체 틀 6" descr="스크린샷이(가) 표시된 사진&#10;&#10;자동 생성된 설명">
            <a:extLst>
              <a:ext uri="{FF2B5EF4-FFF2-40B4-BE49-F238E27FC236}">
                <a16:creationId xmlns:a16="http://schemas.microsoft.com/office/drawing/2014/main" id="{E384EEE5-6393-498F-B7D9-1E1061071FC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2350113" y="1708150"/>
            <a:ext cx="1315765" cy="2332918"/>
          </a:xfrm>
        </p:spPr>
      </p:pic>
      <p:pic>
        <p:nvPicPr>
          <p:cNvPr id="12" name="그림 개체 틀 11" descr="스크린샷이(가) 표시된 사진&#10;&#10;자동 생성된 설명">
            <a:extLst>
              <a:ext uri="{FF2B5EF4-FFF2-40B4-BE49-F238E27FC236}">
                <a16:creationId xmlns:a16="http://schemas.microsoft.com/office/drawing/2014/main" id="{5D0E1483-0B8D-4DEA-AEC4-7D71183666A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13" name="矩形 7172">
            <a:extLst>
              <a:ext uri="{FF2B5EF4-FFF2-40B4-BE49-F238E27FC236}">
                <a16:creationId xmlns:a16="http://schemas.microsoft.com/office/drawing/2014/main" id="{52C93314-AE82-4305-96FD-965B9DEE29A8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결제방식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7172">
            <a:extLst>
              <a:ext uri="{FF2B5EF4-FFF2-40B4-BE49-F238E27FC236}">
                <a16:creationId xmlns:a16="http://schemas.microsoft.com/office/drawing/2014/main" id="{2FAAB1C2-2911-4E90-A58A-690E52C48B5A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54">
            <a:extLst>
              <a:ext uri="{FF2B5EF4-FFF2-40B4-BE49-F238E27FC236}">
                <a16:creationId xmlns:a16="http://schemas.microsoft.com/office/drawing/2014/main" id="{1B682D47-1953-4C78-9B1A-57469513B437}"/>
              </a:ext>
            </a:extLst>
          </p:cNvPr>
          <p:cNvSpPr txBox="1"/>
          <p:nvPr/>
        </p:nvSpPr>
        <p:spPr>
          <a:xfrm>
            <a:off x="344487" y="4447443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결제방식에 따라 </a:t>
            </a:r>
            <a:r>
              <a:rPr lang="ko-KR" altLang="en-US" sz="800" b="0" dirty="0" err="1"/>
              <a:t>서드</a:t>
            </a:r>
            <a:r>
              <a:rPr lang="ko-KR" altLang="en-US" sz="800" b="0" dirty="0"/>
              <a:t> 파티로</a:t>
            </a:r>
            <a:endParaRPr lang="en-US" altLang="ko-KR" sz="800" b="0" dirty="0"/>
          </a:p>
          <a:p>
            <a:r>
              <a:rPr lang="ko-KR" altLang="en-US" sz="800" b="0" dirty="0"/>
              <a:t>이동 후 결제 진행</a:t>
            </a:r>
            <a:endParaRPr lang="en-US" altLang="ko-KR" sz="800" b="0" dirty="0"/>
          </a:p>
          <a:p>
            <a:r>
              <a:rPr lang="ko-KR" altLang="en-US" sz="800" b="0" dirty="0"/>
              <a:t>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결제가 완료되면 다음 </a:t>
            </a:r>
            <a:r>
              <a:rPr lang="en-US" altLang="ko-KR" sz="800" b="0" dirty="0"/>
              <a:t>STEP </a:t>
            </a:r>
            <a:r>
              <a:rPr lang="ko-KR" altLang="en-US" sz="800" b="0" dirty="0"/>
              <a:t>으로 이동 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96A91DD-ED39-4D48-A076-7630F60230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29" y="3684684"/>
            <a:ext cx="369332" cy="369332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88394104-F2A5-43C7-A0C6-A3B552F63C5F}"/>
              </a:ext>
            </a:extLst>
          </p:cNvPr>
          <p:cNvSpPr/>
          <p:nvPr/>
        </p:nvSpPr>
        <p:spPr bwMode="auto">
          <a:xfrm>
            <a:off x="2648744" y="3429000"/>
            <a:ext cx="720080" cy="64807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54">
            <a:extLst>
              <a:ext uri="{FF2B5EF4-FFF2-40B4-BE49-F238E27FC236}">
                <a16:creationId xmlns:a16="http://schemas.microsoft.com/office/drawing/2014/main" id="{F189DA43-10F5-4556-9703-0DC93C628518}"/>
              </a:ext>
            </a:extLst>
          </p:cNvPr>
          <p:cNvSpPr txBox="1"/>
          <p:nvPr/>
        </p:nvSpPr>
        <p:spPr>
          <a:xfrm>
            <a:off x="4189810" y="4339721"/>
            <a:ext cx="15263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/>
              <a:t>화상상담에 </a:t>
            </a:r>
            <a:r>
              <a:rPr lang="ko-KR" altLang="en-US" sz="800" b="0" dirty="0"/>
              <a:t>필요한 정보 입력</a:t>
            </a:r>
            <a:endParaRPr lang="zh-CN" altLang="en-US" sz="800" b="0" dirty="0"/>
          </a:p>
        </p:txBody>
      </p:sp>
      <p:sp>
        <p:nvSpPr>
          <p:cNvPr id="31" name="矩形 108">
            <a:extLst>
              <a:ext uri="{FF2B5EF4-FFF2-40B4-BE49-F238E27FC236}">
                <a16:creationId xmlns:a16="http://schemas.microsoft.com/office/drawing/2014/main" id="{EFEF61A9-A01D-4210-A7EF-65F0E87EA667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지불처리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108">
            <a:extLst>
              <a:ext uri="{FF2B5EF4-FFF2-40B4-BE49-F238E27FC236}">
                <a16:creationId xmlns:a16="http://schemas.microsoft.com/office/drawing/2014/main" id="{6B34D021-05B9-4EFF-8A9E-33CBA086586B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10">
            <a:extLst>
              <a:ext uri="{FF2B5EF4-FFF2-40B4-BE49-F238E27FC236}">
                <a16:creationId xmlns:a16="http://schemas.microsoft.com/office/drawing/2014/main" id="{D3083017-F818-4714-B267-325C8AC34EFF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필요한 정보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110">
            <a:extLst>
              <a:ext uri="{FF2B5EF4-FFF2-40B4-BE49-F238E27FC236}">
                <a16:creationId xmlns:a16="http://schemas.microsoft.com/office/drawing/2014/main" id="{C6A7AE26-090C-4DB4-AA53-600663B66E4F}"/>
              </a:ext>
            </a:extLst>
          </p:cNvPr>
          <p:cNvSpPr/>
          <p:nvPr/>
        </p:nvSpPr>
        <p:spPr bwMode="auto">
          <a:xfrm>
            <a:off x="401689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108">
            <a:extLst>
              <a:ext uri="{FF2B5EF4-FFF2-40B4-BE49-F238E27FC236}">
                <a16:creationId xmlns:a16="http://schemas.microsoft.com/office/drawing/2014/main" id="{122E7DE2-EF54-4AAB-A4B3-9634A6BB299D}"/>
              </a:ext>
            </a:extLst>
          </p:cNvPr>
          <p:cNvSpPr/>
          <p:nvPr/>
        </p:nvSpPr>
        <p:spPr bwMode="auto">
          <a:xfrm>
            <a:off x="6202192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주문상세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108">
            <a:extLst>
              <a:ext uri="{FF2B5EF4-FFF2-40B4-BE49-F238E27FC236}">
                <a16:creationId xmlns:a16="http://schemas.microsoft.com/office/drawing/2014/main" id="{3ABF562D-EEBB-453D-B4F8-9272E1A8BED7}"/>
              </a:ext>
            </a:extLst>
          </p:cNvPr>
          <p:cNvSpPr/>
          <p:nvPr/>
        </p:nvSpPr>
        <p:spPr bwMode="auto">
          <a:xfrm>
            <a:off x="6202192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标题 7191">
            <a:extLst>
              <a:ext uri="{FF2B5EF4-FFF2-40B4-BE49-F238E27FC236}">
                <a16:creationId xmlns:a16="http://schemas.microsoft.com/office/drawing/2014/main" id="{D52D3F0F-4794-413E-9FD0-61BB960C0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화상상담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EE22D-7392-404C-86CD-E5289254A75B}"/>
              </a:ext>
            </a:extLst>
          </p:cNvPr>
          <p:cNvSpPr txBox="1"/>
          <p:nvPr/>
        </p:nvSpPr>
        <p:spPr>
          <a:xfrm>
            <a:off x="458083" y="2071228"/>
            <a:ext cx="205184" cy="61555"/>
          </a:xfrm>
          <a:prstGeom prst="rect">
            <a:avLst/>
          </a:prstGeom>
          <a:solidFill>
            <a:srgbClr val="FFFFFF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zh-CN" altLang="en-US" sz="400" b="0" dirty="0">
                <a:latin typeface="+mn-ea"/>
                <a:ea typeface="+mn-ea"/>
              </a:rPr>
              <a:t>视频咨询</a:t>
            </a:r>
            <a:endParaRPr lang="zh-CN" altLang="en-US" sz="900" b="0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83EC08-2D7E-47CC-96EA-BB9933BE1E2C}"/>
              </a:ext>
            </a:extLst>
          </p:cNvPr>
          <p:cNvSpPr txBox="1"/>
          <p:nvPr/>
        </p:nvSpPr>
        <p:spPr>
          <a:xfrm>
            <a:off x="2359182" y="3028890"/>
            <a:ext cx="960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solidFill>
                  <a:srgbClr val="0000FF"/>
                </a:solidFill>
              </a:rPr>
              <a:t>본차</a:t>
            </a:r>
            <a:r>
              <a:rPr lang="ko-KR" altLang="en-US" dirty="0">
                <a:solidFill>
                  <a:srgbClr val="0000FF"/>
                </a:solidFill>
              </a:rPr>
              <a:t> 지불은 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>
                <a:solidFill>
                  <a:srgbClr val="0000FF"/>
                </a:solidFill>
              </a:rPr>
              <a:t>위챗</a:t>
            </a:r>
            <a:r>
              <a:rPr lang="en-US" altLang="zh-CN" dirty="0">
                <a:solidFill>
                  <a:srgbClr val="0000FF"/>
                </a:solidFill>
              </a:rPr>
              <a:t>pay </a:t>
            </a:r>
            <a:r>
              <a:rPr lang="ko-KR" altLang="en-US" dirty="0">
                <a:solidFill>
                  <a:srgbClr val="0000FF"/>
                </a:solidFill>
              </a:rPr>
              <a:t>사용</a:t>
            </a:r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23" name="그림 개체 틀 22" descr="스크린샷이(가) 표시된 사진&#10;&#10;자동 생성된 설명">
            <a:extLst>
              <a:ext uri="{FF2B5EF4-FFF2-40B4-BE49-F238E27FC236}">
                <a16:creationId xmlns:a16="http://schemas.microsoft.com/office/drawing/2014/main" id="{15A00E5D-B28D-431B-921A-372885C5DAE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44" name="副标题 2">
            <a:extLst>
              <a:ext uri="{FF2B5EF4-FFF2-40B4-BE49-F238E27FC236}">
                <a16:creationId xmlns:a16="http://schemas.microsoft.com/office/drawing/2014/main" id="{9F557BD6-E5B3-4D4D-BC7C-6A53E913B9A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화상상담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7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pic>
        <p:nvPicPr>
          <p:cNvPr id="4" name="그림 3" descr="자연이(가) 표시된 사진&#10;&#10;자동 생성된 설명">
            <a:extLst>
              <a:ext uri="{FF2B5EF4-FFF2-40B4-BE49-F238E27FC236}">
                <a16:creationId xmlns:a16="http://schemas.microsoft.com/office/drawing/2014/main" id="{DCF98A91-C36A-4F2E-A1CA-A4C5CCB054A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308" y="1708150"/>
            <a:ext cx="1312200" cy="2332800"/>
          </a:xfrm>
          <a:prstGeom prst="rect">
            <a:avLst/>
          </a:prstGeom>
        </p:spPr>
      </p:pic>
      <p:sp>
        <p:nvSpPr>
          <p:cNvPr id="24" name="矩形 108">
            <a:extLst>
              <a:ext uri="{FF2B5EF4-FFF2-40B4-BE49-F238E27FC236}">
                <a16:creationId xmlns:a16="http://schemas.microsoft.com/office/drawing/2014/main" id="{36EE7E04-6D4C-45D3-9B09-C49265C5EEDF}"/>
              </a:ext>
            </a:extLst>
          </p:cNvPr>
          <p:cNvSpPr/>
          <p:nvPr/>
        </p:nvSpPr>
        <p:spPr bwMode="auto">
          <a:xfrm>
            <a:off x="8152754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화상상담신청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08">
            <a:extLst>
              <a:ext uri="{FF2B5EF4-FFF2-40B4-BE49-F238E27FC236}">
                <a16:creationId xmlns:a16="http://schemas.microsoft.com/office/drawing/2014/main" id="{C287AC2C-6BEF-4A4D-A396-F8F8FADDC1EE}"/>
              </a:ext>
            </a:extLst>
          </p:cNvPr>
          <p:cNvSpPr/>
          <p:nvPr/>
        </p:nvSpPr>
        <p:spPr bwMode="auto">
          <a:xfrm>
            <a:off x="8152754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118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357020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화상상담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2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9217025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화상상담이 완료되면 전화상담과 같이 동일하게 처리된다</a:t>
            </a:r>
            <a:r>
              <a:rPr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그림 개체 틀 7" descr="스크린샷이(가) 표시된 사진&#10;&#10;자동 생성된 설명">
            <a:extLst>
              <a:ext uri="{FF2B5EF4-FFF2-40B4-BE49-F238E27FC236}">
                <a16:creationId xmlns:a16="http://schemas.microsoft.com/office/drawing/2014/main" id="{61B8DB6E-2B0B-4754-AEC8-0F6F2D8C3F2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13" name="그림 개체 틀 12" descr="스크린샷이(가) 표시된 사진&#10;&#10;자동 생성된 설명">
            <a:extLst>
              <a:ext uri="{FF2B5EF4-FFF2-40B4-BE49-F238E27FC236}">
                <a16:creationId xmlns:a16="http://schemas.microsoft.com/office/drawing/2014/main" id="{3E40CEFD-B9DE-4B83-9A41-CB87EAEB4392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17" name="그림 개체 틀 16">
            <a:extLst>
              <a:ext uri="{FF2B5EF4-FFF2-40B4-BE49-F238E27FC236}">
                <a16:creationId xmlns:a16="http://schemas.microsoft.com/office/drawing/2014/main" id="{08DC3055-CB4F-4C40-8377-7D1CD215E55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58" name="矩形 7172">
            <a:extLst>
              <a:ext uri="{FF2B5EF4-FFF2-40B4-BE49-F238E27FC236}">
                <a16:creationId xmlns:a16="http://schemas.microsoft.com/office/drawing/2014/main" id="{27DB59D2-CBC2-4A94-B6BF-17D10306AFD4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시스템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110">
            <a:extLst>
              <a:ext uri="{FF2B5EF4-FFF2-40B4-BE49-F238E27FC236}">
                <a16:creationId xmlns:a16="http://schemas.microsoft.com/office/drawing/2014/main" id="{62810667-8409-4880-92E0-C35443575B36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대기리스트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108">
            <a:extLst>
              <a:ext uri="{FF2B5EF4-FFF2-40B4-BE49-F238E27FC236}">
                <a16:creationId xmlns:a16="http://schemas.microsoft.com/office/drawing/2014/main" id="{EF0F2B61-A029-4552-AF5E-FC21E3905E9F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메인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" name="图片占位符 16">
            <a:extLst>
              <a:ext uri="{FF2B5EF4-FFF2-40B4-BE49-F238E27FC236}">
                <a16:creationId xmlns:a16="http://schemas.microsoft.com/office/drawing/2014/main" id="{19099D12-914A-4139-A0EE-0FE33CC4422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  <a:prstGeom prst="rect">
            <a:avLst/>
          </a:prstGeom>
        </p:spPr>
      </p:pic>
      <p:sp>
        <p:nvSpPr>
          <p:cNvPr id="68" name="文本框 59">
            <a:extLst>
              <a:ext uri="{FF2B5EF4-FFF2-40B4-BE49-F238E27FC236}">
                <a16:creationId xmlns:a16="http://schemas.microsoft.com/office/drawing/2014/main" id="{93E91557-B74B-49B9-8721-834507C83662}"/>
              </a:ext>
            </a:extLst>
          </p:cNvPr>
          <p:cNvSpPr txBox="1"/>
          <p:nvPr/>
        </p:nvSpPr>
        <p:spPr>
          <a:xfrm>
            <a:off x="344487" y="4378433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시스템 </a:t>
            </a:r>
            <a:r>
              <a:rPr lang="en-US" altLang="ko-KR" sz="800" b="0" dirty="0"/>
              <a:t>Icon </a:t>
            </a:r>
            <a:r>
              <a:rPr lang="ko-KR" altLang="en-US" sz="800" b="0" dirty="0"/>
              <a:t>표시</a:t>
            </a:r>
            <a:endParaRPr lang="zh-CN" altLang="en-US" sz="800" b="0" dirty="0"/>
          </a:p>
        </p:txBody>
      </p:sp>
      <p:sp>
        <p:nvSpPr>
          <p:cNvPr id="69" name="文本框 60">
            <a:extLst>
              <a:ext uri="{FF2B5EF4-FFF2-40B4-BE49-F238E27FC236}">
                <a16:creationId xmlns:a16="http://schemas.microsoft.com/office/drawing/2014/main" id="{6CD0B385-7CFA-4827-A94A-BFB5EF518EAA}"/>
              </a:ext>
            </a:extLst>
          </p:cNvPr>
          <p:cNvSpPr txBox="1"/>
          <p:nvPr/>
        </p:nvSpPr>
        <p:spPr>
          <a:xfrm>
            <a:off x="2280835" y="4396148"/>
            <a:ext cx="19223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화상상담 서비스 구매 알람</a:t>
            </a:r>
            <a:endParaRPr lang="zh-CN" altLang="en-US" sz="800" b="0" dirty="0"/>
          </a:p>
        </p:txBody>
      </p:sp>
      <p:sp>
        <p:nvSpPr>
          <p:cNvPr id="70" name="矩形 61">
            <a:extLst>
              <a:ext uri="{FF2B5EF4-FFF2-40B4-BE49-F238E27FC236}">
                <a16:creationId xmlns:a16="http://schemas.microsoft.com/office/drawing/2014/main" id="{24860136-CE26-45EE-BDEB-0E62E87E4B7D}"/>
              </a:ext>
            </a:extLst>
          </p:cNvPr>
          <p:cNvSpPr/>
          <p:nvPr/>
        </p:nvSpPr>
        <p:spPr bwMode="auto">
          <a:xfrm>
            <a:off x="992560" y="2085466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62">
            <a:extLst>
              <a:ext uri="{FF2B5EF4-FFF2-40B4-BE49-F238E27FC236}">
                <a16:creationId xmlns:a16="http://schemas.microsoft.com/office/drawing/2014/main" id="{938C15F4-43B0-43BA-A2CC-5C3514318CB4}"/>
              </a:ext>
            </a:extLst>
          </p:cNvPr>
          <p:cNvSpPr/>
          <p:nvPr/>
        </p:nvSpPr>
        <p:spPr bwMode="auto">
          <a:xfrm>
            <a:off x="3044788" y="2830493"/>
            <a:ext cx="369333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72">
            <a:extLst>
              <a:ext uri="{FF2B5EF4-FFF2-40B4-BE49-F238E27FC236}">
                <a16:creationId xmlns:a16="http://schemas.microsoft.com/office/drawing/2014/main" id="{D3B6A36F-AB00-49C9-B465-5DF6BCAB22A2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110">
            <a:extLst>
              <a:ext uri="{FF2B5EF4-FFF2-40B4-BE49-F238E27FC236}">
                <a16:creationId xmlns:a16="http://schemas.microsoft.com/office/drawing/2014/main" id="{0D6FB8A1-71CC-4B81-B6B9-FFE0F4CF4898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 108">
            <a:extLst>
              <a:ext uri="{FF2B5EF4-FFF2-40B4-BE49-F238E27FC236}">
                <a16:creationId xmlns:a16="http://schemas.microsoft.com/office/drawing/2014/main" id="{D67C18FD-0B73-4544-B549-08540D54BDEB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372FD30F-DCDE-434E-86F4-8FF18401CA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886" y="2992511"/>
            <a:ext cx="369332" cy="369332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BC1C7B7F-E522-4786-992C-11685129302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8" y="2197340"/>
            <a:ext cx="369332" cy="369332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2EC802E-26C2-42EA-AEF0-7E745476D74D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453"/>
          <a:stretch/>
        </p:blipFill>
        <p:spPr>
          <a:xfrm>
            <a:off x="836620" y="2524909"/>
            <a:ext cx="1412945" cy="1194320"/>
          </a:xfrm>
          <a:prstGeom prst="rect">
            <a:avLst/>
          </a:prstGeom>
        </p:spPr>
      </p:pic>
      <p:sp>
        <p:nvSpPr>
          <p:cNvPr id="34" name="矩形 110">
            <a:extLst>
              <a:ext uri="{FF2B5EF4-FFF2-40B4-BE49-F238E27FC236}">
                <a16:creationId xmlns:a16="http://schemas.microsoft.com/office/drawing/2014/main" id="{943EA62A-4A56-44F9-AF8C-0A711DE4D4A5}"/>
              </a:ext>
            </a:extLst>
          </p:cNvPr>
          <p:cNvSpPr/>
          <p:nvPr/>
        </p:nvSpPr>
        <p:spPr bwMode="auto">
          <a:xfrm>
            <a:off x="6202192" y="1030816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환자정보확인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110">
            <a:extLst>
              <a:ext uri="{FF2B5EF4-FFF2-40B4-BE49-F238E27FC236}">
                <a16:creationId xmlns:a16="http://schemas.microsoft.com/office/drawing/2014/main" id="{1BB36C2F-6DFF-48D2-BFFC-E169D570AE8C}"/>
              </a:ext>
            </a:extLst>
          </p:cNvPr>
          <p:cNvSpPr/>
          <p:nvPr/>
        </p:nvSpPr>
        <p:spPr bwMode="auto">
          <a:xfrm>
            <a:off x="6202192" y="1030816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그림 개체 틀 3" descr="화이트보드, 냉장고, 하얀색이(가) 표시된 사진&#10;&#10;자동 생성된 설명">
            <a:extLst>
              <a:ext uri="{FF2B5EF4-FFF2-40B4-BE49-F238E27FC236}">
                <a16:creationId xmlns:a16="http://schemas.microsoft.com/office/drawing/2014/main" id="{AAE2B5E9-8A44-4095-BFEE-A9B8CFEE8ED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>
          <a:xfrm>
            <a:off x="8210550" y="1708150"/>
            <a:ext cx="1314450" cy="2333625"/>
          </a:xfrm>
        </p:spPr>
      </p:pic>
      <p:pic>
        <p:nvPicPr>
          <p:cNvPr id="43" name="그림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76FD8E18-7CDC-4AA8-8DCA-0A268B518E77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" b="148"/>
          <a:stretch>
            <a:fillRect/>
          </a:stretch>
        </p:blipFill>
        <p:spPr>
          <a:xfrm>
            <a:off x="6256338" y="1708150"/>
            <a:ext cx="1316037" cy="2333625"/>
          </a:xfrm>
          <a:prstGeom prst="rect">
            <a:avLst/>
          </a:prstGeom>
        </p:spPr>
      </p:pic>
      <p:sp>
        <p:nvSpPr>
          <p:cNvPr id="46" name="矩形 110">
            <a:extLst>
              <a:ext uri="{FF2B5EF4-FFF2-40B4-BE49-F238E27FC236}">
                <a16:creationId xmlns:a16="http://schemas.microsoft.com/office/drawing/2014/main" id="{71C44A15-BC03-4336-BC79-7BE637A45283}"/>
              </a:ext>
            </a:extLst>
          </p:cNvPr>
          <p:cNvSpPr/>
          <p:nvPr/>
        </p:nvSpPr>
        <p:spPr bwMode="auto">
          <a:xfrm>
            <a:off x="8155941" y="1030816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화상 진행 중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110">
            <a:extLst>
              <a:ext uri="{FF2B5EF4-FFF2-40B4-BE49-F238E27FC236}">
                <a16:creationId xmlns:a16="http://schemas.microsoft.com/office/drawing/2014/main" id="{8B79CA44-156C-45DF-9FFC-A0CB99E653C7}"/>
              </a:ext>
            </a:extLst>
          </p:cNvPr>
          <p:cNvSpPr/>
          <p:nvPr/>
        </p:nvSpPr>
        <p:spPr bwMode="auto">
          <a:xfrm>
            <a:off x="8155941" y="1030816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文本框 58">
            <a:extLst>
              <a:ext uri="{FF2B5EF4-FFF2-40B4-BE49-F238E27FC236}">
                <a16:creationId xmlns:a16="http://schemas.microsoft.com/office/drawing/2014/main" id="{E637CCDD-F6A6-4112-BE57-56EFFF6C8E31}"/>
              </a:ext>
            </a:extLst>
          </p:cNvPr>
          <p:cNvSpPr txBox="1"/>
          <p:nvPr/>
        </p:nvSpPr>
        <p:spPr>
          <a:xfrm>
            <a:off x="6039391" y="4361960"/>
            <a:ext cx="1776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환자정보 확인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1)</a:t>
            </a:r>
            <a:r>
              <a:rPr lang="ko-KR" altLang="en-US" sz="800" b="0" dirty="0"/>
              <a:t> 의료진이 거절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2) </a:t>
            </a:r>
            <a:r>
              <a:rPr lang="ko-KR" altLang="en-US" sz="800" b="0" dirty="0"/>
              <a:t>의료진 </a:t>
            </a:r>
            <a:r>
              <a:rPr lang="en-US" altLang="ko-KR" sz="800" b="0" dirty="0"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sym typeface="Wingdings" panose="05000000000000000000" pitchFamily="2" charset="2"/>
              </a:rPr>
              <a:t>환자 화상 호출</a:t>
            </a:r>
            <a:endParaRPr lang="en-US" altLang="ko-KR" sz="800" b="0" dirty="0">
              <a:sym typeface="Wingdings" panose="05000000000000000000" pitchFamily="2" charset="2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>
                <a:sym typeface="Wingdings" panose="05000000000000000000" pitchFamily="2" charset="2"/>
              </a:rPr>
              <a:t>3) </a:t>
            </a:r>
            <a:r>
              <a:rPr lang="ko-KR" altLang="en-US" sz="800" b="0" dirty="0">
                <a:sym typeface="Wingdings" panose="05000000000000000000" pitchFamily="2" charset="2"/>
              </a:rPr>
              <a:t>의료진 </a:t>
            </a:r>
            <a:r>
              <a:rPr lang="en-US" altLang="ko-KR" sz="800" b="0" dirty="0">
                <a:sym typeface="Wingdings" panose="05000000000000000000" pitchFamily="2" charset="2"/>
              </a:rPr>
              <a:t> </a:t>
            </a:r>
            <a:r>
              <a:rPr lang="ko-KR" altLang="en-US" sz="800" b="0" dirty="0">
                <a:sym typeface="Wingdings" panose="05000000000000000000" pitchFamily="2" charset="2"/>
              </a:rPr>
              <a:t>환자 메시지 보내기</a:t>
            </a:r>
            <a:endParaRPr lang="en-US" altLang="ko-KR" sz="800" b="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6833D208-5FD1-48AB-8C65-B9938B65FB2C}"/>
              </a:ext>
            </a:extLst>
          </p:cNvPr>
          <p:cNvSpPr/>
          <p:nvPr/>
        </p:nvSpPr>
        <p:spPr bwMode="auto">
          <a:xfrm>
            <a:off x="6245990" y="3681028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F1D382-FB58-46CD-92BE-CBF0EEAE8B2C}"/>
              </a:ext>
            </a:extLst>
          </p:cNvPr>
          <p:cNvSpPr txBox="1"/>
          <p:nvPr/>
        </p:nvSpPr>
        <p:spPr>
          <a:xfrm>
            <a:off x="5997116" y="3921964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거절하기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ED99126-961F-4120-B078-5233E24C1659}"/>
              </a:ext>
            </a:extLst>
          </p:cNvPr>
          <p:cNvSpPr txBox="1"/>
          <p:nvPr/>
        </p:nvSpPr>
        <p:spPr>
          <a:xfrm>
            <a:off x="6569155" y="3955015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화상하기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0600197-0A86-4BA8-B8E2-CF1B1515DBDD}"/>
              </a:ext>
            </a:extLst>
          </p:cNvPr>
          <p:cNvSpPr txBox="1"/>
          <p:nvPr/>
        </p:nvSpPr>
        <p:spPr>
          <a:xfrm>
            <a:off x="7104423" y="3921964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메시지 보내기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pic>
        <p:nvPicPr>
          <p:cNvPr id="82" name="그림 81">
            <a:extLst>
              <a:ext uri="{FF2B5EF4-FFF2-40B4-BE49-F238E27FC236}">
                <a16:creationId xmlns:a16="http://schemas.microsoft.com/office/drawing/2014/main" id="{FE49EAF0-BEF8-4467-8900-1CAB1EEFC3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190" y="3963833"/>
            <a:ext cx="369332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7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F4CC921-E318-4D89-A432-A35198FEE6BD}"/>
              </a:ext>
            </a:extLst>
          </p:cNvPr>
          <p:cNvSpPr/>
          <p:nvPr/>
        </p:nvSpPr>
        <p:spPr bwMode="auto">
          <a:xfrm>
            <a:off x="344488" y="1018406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43A125-A612-44BE-BB01-96E544624A1E}"/>
              </a:ext>
            </a:extLst>
          </p:cNvPr>
          <p:cNvSpPr/>
          <p:nvPr/>
        </p:nvSpPr>
        <p:spPr bwMode="auto">
          <a:xfrm>
            <a:off x="344488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3C7E8A-148D-4AAE-ABB2-E8E9D72D9EF4}"/>
              </a:ext>
            </a:extLst>
          </p:cNvPr>
          <p:cNvSpPr/>
          <p:nvPr/>
        </p:nvSpPr>
        <p:spPr bwMode="auto">
          <a:xfrm>
            <a:off x="4953000" y="1018407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333C0-4101-4EAF-9B2E-4F709E8F7D39}"/>
              </a:ext>
            </a:extLst>
          </p:cNvPr>
          <p:cNvSpPr/>
          <p:nvPr/>
        </p:nvSpPr>
        <p:spPr bwMode="auto">
          <a:xfrm>
            <a:off x="4953000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BDF35D-219F-4AC0-8AC1-4D88D3E75BBC}"/>
              </a:ext>
            </a:extLst>
          </p:cNvPr>
          <p:cNvSpPr/>
          <p:nvPr/>
        </p:nvSpPr>
        <p:spPr bwMode="auto">
          <a:xfrm>
            <a:off x="488504" y="1225093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8F269A34-2C9A-48C4-9A65-82D80F83B428}"/>
              </a:ext>
            </a:extLst>
          </p:cNvPr>
          <p:cNvSpPr/>
          <p:nvPr/>
        </p:nvSpPr>
        <p:spPr bwMode="auto">
          <a:xfrm>
            <a:off x="2108684" y="1621137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개인의사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39840D5-44E5-41E3-B8DF-B4B61BAA9E94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 bwMode="auto">
          <a:xfrm>
            <a:off x="1460612" y="1391781"/>
            <a:ext cx="1440160" cy="229356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E0DAFE-F8DD-4060-913F-FC4D7F78DF11}"/>
              </a:ext>
            </a:extLst>
          </p:cNvPr>
          <p:cNvSpPr/>
          <p:nvPr/>
        </p:nvSpPr>
        <p:spPr bwMode="auto">
          <a:xfrm>
            <a:off x="776536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FD7A0A-2773-459D-8B6F-D6838384BB70}"/>
              </a:ext>
            </a:extLst>
          </p:cNvPr>
          <p:cNvSpPr/>
          <p:nvPr/>
        </p:nvSpPr>
        <p:spPr bwMode="auto">
          <a:xfrm>
            <a:off x="3872880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 err="1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5ECCDA4-8AB8-46DB-A67B-B0CD8D574312}"/>
              </a:ext>
            </a:extLst>
          </p:cNvPr>
          <p:cNvCxnSpPr>
            <a:cxnSpLocks/>
            <a:stCxn id="11" idx="1"/>
            <a:endCxn id="19" idx="0"/>
          </p:cNvCxnSpPr>
          <p:nvPr/>
        </p:nvCxnSpPr>
        <p:spPr bwMode="auto">
          <a:xfrm rot="10800000" flipV="1">
            <a:off x="1262590" y="1892131"/>
            <a:ext cx="84609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F127559-773C-4275-8658-D2667759C2AD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 bwMode="auto">
          <a:xfrm>
            <a:off x="3692860" y="1892132"/>
            <a:ext cx="66607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C779901-AA38-44BE-8CDA-AEEA24473069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 bwMode="auto">
          <a:xfrm rot="10800000">
            <a:off x="1748644" y="2471901"/>
            <a:ext cx="2124236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25AFD3-D7B2-4EC1-B5EE-F8E4E2BD975D}"/>
              </a:ext>
            </a:extLst>
          </p:cNvPr>
          <p:cNvSpPr/>
          <p:nvPr/>
        </p:nvSpPr>
        <p:spPr bwMode="auto">
          <a:xfrm>
            <a:off x="782519" y="1707741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직접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3277CF-8217-436E-99B8-BB21B78F8B5A}"/>
              </a:ext>
            </a:extLst>
          </p:cNvPr>
          <p:cNvSpPr/>
          <p:nvPr/>
        </p:nvSpPr>
        <p:spPr bwMode="auto">
          <a:xfrm>
            <a:off x="3977444" y="16237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진료과를 통한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5955ADF7-3D78-4C8B-952B-B1BD4E56B712}"/>
              </a:ext>
            </a:extLst>
          </p:cNvPr>
          <p:cNvSpPr/>
          <p:nvPr/>
        </p:nvSpPr>
        <p:spPr bwMode="auto">
          <a:xfrm>
            <a:off x="2108684" y="3067355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화상상담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F51443E-67BC-442F-98B9-32285CCD4045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 bwMode="auto">
          <a:xfrm rot="16200000" flipH="1">
            <a:off x="1867298" y="2033880"/>
            <a:ext cx="428767" cy="16381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D9B799-C051-42C3-9F15-562CFB9DA32A}"/>
              </a:ext>
            </a:extLst>
          </p:cNvPr>
          <p:cNvSpPr/>
          <p:nvPr/>
        </p:nvSpPr>
        <p:spPr bwMode="auto">
          <a:xfrm>
            <a:off x="2130388" y="266525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서비스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2442C2-1DBF-4CA3-98FE-9120A0402F94}"/>
              </a:ext>
            </a:extLst>
          </p:cNvPr>
          <p:cNvSpPr/>
          <p:nvPr/>
        </p:nvSpPr>
        <p:spPr bwMode="auto">
          <a:xfrm>
            <a:off x="776536" y="3997401"/>
            <a:ext cx="1332147" cy="51811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서비스</a:t>
            </a:r>
            <a:endParaRPr lang="en-US" altLang="ko-KR" b="0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필수 정보 입력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EAFF0F3-31EF-4401-8B1A-D751C19F28A4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auto">
          <a:xfrm rot="5400000">
            <a:off x="1977663" y="3074292"/>
            <a:ext cx="388056" cy="14581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F9072F-3B1E-4E12-8BAB-5EB55C012AE5}"/>
              </a:ext>
            </a:extLst>
          </p:cNvPr>
          <p:cNvSpPr/>
          <p:nvPr/>
        </p:nvSpPr>
        <p:spPr bwMode="auto">
          <a:xfrm>
            <a:off x="2414718" y="4654821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지불방식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9C95BCC-17BC-4AFD-BDBA-4075BFD48BE2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 bwMode="auto">
          <a:xfrm>
            <a:off x="2108683" y="4256459"/>
            <a:ext cx="792089" cy="39836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8EC592-A623-4BC1-B294-F843DB84E158}"/>
              </a:ext>
            </a:extLst>
          </p:cNvPr>
          <p:cNvSpPr/>
          <p:nvPr/>
        </p:nvSpPr>
        <p:spPr bwMode="auto">
          <a:xfrm>
            <a:off x="2413602" y="5248202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지불완료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8A26297-53C0-40C4-B108-7A4AF5A3C35E}"/>
              </a:ext>
            </a:extLst>
          </p:cNvPr>
          <p:cNvCxnSpPr>
            <a:stCxn id="47" idx="2"/>
            <a:endCxn id="51" idx="0"/>
          </p:cNvCxnSpPr>
          <p:nvPr/>
        </p:nvCxnSpPr>
        <p:spPr bwMode="auto">
          <a:xfrm flipH="1">
            <a:off x="2899656" y="4988196"/>
            <a:ext cx="1116" cy="260006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7D865B-8ECE-4CD1-87C9-34C701DDD423}"/>
              </a:ext>
            </a:extLst>
          </p:cNvPr>
          <p:cNvSpPr/>
          <p:nvPr/>
        </p:nvSpPr>
        <p:spPr bwMode="auto">
          <a:xfrm>
            <a:off x="5133020" y="122550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D5E1D0A-A84C-43F2-907A-1B1B1E6ADFCB}"/>
              </a:ext>
            </a:extLst>
          </p:cNvPr>
          <p:cNvCxnSpPr>
            <a:cxnSpLocks/>
            <a:stCxn id="51" idx="3"/>
            <a:endCxn id="54" idx="2"/>
          </p:cNvCxnSpPr>
          <p:nvPr/>
        </p:nvCxnSpPr>
        <p:spPr bwMode="auto">
          <a:xfrm flipV="1">
            <a:off x="3385710" y="1558879"/>
            <a:ext cx="2233364" cy="385601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8448D7-4139-4F96-91D6-250FEC9EAF16}"/>
              </a:ext>
            </a:extLst>
          </p:cNvPr>
          <p:cNvSpPr/>
          <p:nvPr/>
        </p:nvSpPr>
        <p:spPr bwMode="auto">
          <a:xfrm>
            <a:off x="4016896" y="518553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로 서비스 구매정보 푸시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CBC6BF-30B3-4B56-91D4-CC8E937676AE}"/>
              </a:ext>
            </a:extLst>
          </p:cNvPr>
          <p:cNvSpPr/>
          <p:nvPr/>
        </p:nvSpPr>
        <p:spPr bwMode="auto">
          <a:xfrm>
            <a:off x="6213140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푸시 메시지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D44EAA-C63F-4A68-B406-71156AE2612D}"/>
              </a:ext>
            </a:extLst>
          </p:cNvPr>
          <p:cNvSpPr/>
          <p:nvPr/>
        </p:nvSpPr>
        <p:spPr bwMode="auto">
          <a:xfrm>
            <a:off x="7005228" y="2367882"/>
            <a:ext cx="1224136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상담 리스트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2E6947A-B41D-4F25-9E94-BE8E20A12BE2}"/>
              </a:ext>
            </a:extLst>
          </p:cNvPr>
          <p:cNvSpPr/>
          <p:nvPr/>
        </p:nvSpPr>
        <p:spPr bwMode="auto">
          <a:xfrm>
            <a:off x="7005228" y="2981310"/>
            <a:ext cx="1224136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 질문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C2F40-3D9A-4744-B835-C6759812AF3A}"/>
              </a:ext>
            </a:extLst>
          </p:cNvPr>
          <p:cNvSpPr/>
          <p:nvPr/>
        </p:nvSpPr>
        <p:spPr bwMode="auto">
          <a:xfrm>
            <a:off x="7977336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상담 모듈확인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9572A1E-D644-4603-B49B-66C55C4D8C73}"/>
              </a:ext>
            </a:extLst>
          </p:cNvPr>
          <p:cNvCxnSpPr>
            <a:stCxn id="54" idx="3"/>
            <a:endCxn id="59" idx="0"/>
          </p:cNvCxnSpPr>
          <p:nvPr/>
        </p:nvCxnSpPr>
        <p:spPr bwMode="auto">
          <a:xfrm>
            <a:off x="6105128" y="1392192"/>
            <a:ext cx="594066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9CF3D94-C0BE-4289-9F9D-AD1BD41A5101}"/>
              </a:ext>
            </a:extLst>
          </p:cNvPr>
          <p:cNvCxnSpPr>
            <a:cxnSpLocks/>
            <a:stCxn id="54" idx="3"/>
            <a:endCxn id="62" idx="0"/>
          </p:cNvCxnSpPr>
          <p:nvPr/>
        </p:nvCxnSpPr>
        <p:spPr bwMode="auto">
          <a:xfrm>
            <a:off x="6105128" y="1392192"/>
            <a:ext cx="2358262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BC5D03B-58E2-42DA-BDEF-BD160B5FE23C}"/>
              </a:ext>
            </a:extLst>
          </p:cNvPr>
          <p:cNvCxnSpPr>
            <a:stCxn id="59" idx="2"/>
            <a:endCxn id="60" idx="0"/>
          </p:cNvCxnSpPr>
          <p:nvPr/>
        </p:nvCxnSpPr>
        <p:spPr bwMode="auto">
          <a:xfrm rot="16200000" flipH="1">
            <a:off x="6960449" y="1711034"/>
            <a:ext cx="395593" cy="91810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BB9F184-C255-4DC0-8F8A-E240454C91CC}"/>
              </a:ext>
            </a:extLst>
          </p:cNvPr>
          <p:cNvCxnSpPr>
            <a:stCxn id="62" idx="2"/>
            <a:endCxn id="60" idx="0"/>
          </p:cNvCxnSpPr>
          <p:nvPr/>
        </p:nvCxnSpPr>
        <p:spPr bwMode="auto">
          <a:xfrm rot="5400000">
            <a:off x="7842547" y="1747038"/>
            <a:ext cx="395593" cy="84609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B3618DF-27A1-4553-B17E-36990D684F8B}"/>
              </a:ext>
            </a:extLst>
          </p:cNvPr>
          <p:cNvSpPr/>
          <p:nvPr/>
        </p:nvSpPr>
        <p:spPr bwMode="auto">
          <a:xfrm>
            <a:off x="7005228" y="3673365"/>
            <a:ext cx="1224136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피드백 작성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8FA3C49-1844-4AD8-AF85-2FA5BEA2E938}"/>
              </a:ext>
            </a:extLst>
          </p:cNvPr>
          <p:cNvSpPr/>
          <p:nvPr/>
        </p:nvSpPr>
        <p:spPr bwMode="auto">
          <a:xfrm>
            <a:off x="3501988" y="5860270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245F9267-E5E9-4998-9D43-2391E2A5FBCD}"/>
              </a:ext>
            </a:extLst>
          </p:cNvPr>
          <p:cNvCxnSpPr>
            <a:cxnSpLocks/>
            <a:stCxn id="73" idx="2"/>
            <a:endCxn id="74" idx="3"/>
          </p:cNvCxnSpPr>
          <p:nvPr/>
        </p:nvCxnSpPr>
        <p:spPr bwMode="auto">
          <a:xfrm rot="5400000">
            <a:off x="5035587" y="3445249"/>
            <a:ext cx="2020218" cy="3143200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37001BE-AAA5-4F3C-9777-F3A338E0BC28}"/>
              </a:ext>
            </a:extLst>
          </p:cNvPr>
          <p:cNvCxnSpPr>
            <a:stCxn id="60" idx="2"/>
            <a:endCxn id="61" idx="0"/>
          </p:cNvCxnSpPr>
          <p:nvPr/>
        </p:nvCxnSpPr>
        <p:spPr bwMode="auto">
          <a:xfrm>
            <a:off x="7617296" y="2701257"/>
            <a:ext cx="0" cy="280053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880EF228-4E22-4633-82DB-AAA44014CDBE}"/>
              </a:ext>
            </a:extLst>
          </p:cNvPr>
          <p:cNvCxnSpPr>
            <a:cxnSpLocks/>
            <a:stCxn id="61" idx="2"/>
            <a:endCxn id="73" idx="0"/>
          </p:cNvCxnSpPr>
          <p:nvPr/>
        </p:nvCxnSpPr>
        <p:spPr bwMode="auto">
          <a:xfrm>
            <a:off x="7617296" y="3314685"/>
            <a:ext cx="0" cy="358680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A24AD6CE-0081-402D-BBB8-1A19B05422A3}"/>
              </a:ext>
            </a:extLst>
          </p:cNvPr>
          <p:cNvSpPr/>
          <p:nvPr/>
        </p:nvSpPr>
        <p:spPr bwMode="auto">
          <a:xfrm>
            <a:off x="4772980" y="5809055"/>
            <a:ext cx="2732602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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첫 피드백 경우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, SMS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및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으로 메시지 알람 푸시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6F5A2CC0-4E36-482D-8FD0-63050C083E10}"/>
              </a:ext>
            </a:extLst>
          </p:cNvPr>
          <p:cNvCxnSpPr>
            <a:cxnSpLocks/>
            <a:stCxn id="74" idx="2"/>
            <a:endCxn id="61" idx="3"/>
          </p:cNvCxnSpPr>
          <p:nvPr/>
        </p:nvCxnSpPr>
        <p:spPr bwMode="auto">
          <a:xfrm rot="5400000" flipH="1" flipV="1">
            <a:off x="4585879" y="2550161"/>
            <a:ext cx="3045647" cy="4241322"/>
          </a:xfrm>
          <a:prstGeom prst="bentConnector4">
            <a:avLst>
              <a:gd name="adj1" fmla="val -7506"/>
              <a:gd name="adj2" fmla="val 110960"/>
            </a:avLst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C0F042DD-6D8B-45F8-A794-00A4FC6A632B}"/>
              </a:ext>
            </a:extLst>
          </p:cNvPr>
          <p:cNvSpPr/>
          <p:nvPr/>
        </p:nvSpPr>
        <p:spPr bwMode="auto">
          <a:xfrm>
            <a:off x="4772980" y="6229279"/>
            <a:ext cx="2732602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재 질문이 있을 경우 추가 질문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272509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문자상담 서비스 프로세스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0AD20C-F8FA-458D-825A-D281D09216A7}"/>
              </a:ext>
            </a:extLst>
          </p:cNvPr>
          <p:cNvSpPr/>
          <p:nvPr/>
        </p:nvSpPr>
        <p:spPr bwMode="auto">
          <a:xfrm>
            <a:off x="1428135" y="35652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서비스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3B060A-975A-4835-A7F1-17AF9588483F}"/>
              </a:ext>
            </a:extLst>
          </p:cNvPr>
          <p:cNvCxnSpPr>
            <a:cxnSpLocks/>
          </p:cNvCxnSpPr>
          <p:nvPr/>
        </p:nvCxnSpPr>
        <p:spPr bwMode="auto">
          <a:xfrm>
            <a:off x="7869324" y="3314685"/>
            <a:ext cx="0" cy="358680"/>
          </a:xfrm>
          <a:prstGeom prst="straightConnector1">
            <a:avLst/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AB45098B-18D4-40B5-8EFC-03F60D1F3B59}"/>
              </a:ext>
            </a:extLst>
          </p:cNvPr>
          <p:cNvSpPr/>
          <p:nvPr/>
        </p:nvSpPr>
        <p:spPr bwMode="auto">
          <a:xfrm>
            <a:off x="4451237" y="6119585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23FD493-4999-4E7A-A653-93F64D04F43B}"/>
              </a:ext>
            </a:extLst>
          </p:cNvPr>
          <p:cNvCxnSpPr>
            <a:cxnSpLocks/>
            <a:stCxn id="63" idx="4"/>
            <a:endCxn id="56" idx="6"/>
          </p:cNvCxnSpPr>
          <p:nvPr/>
        </p:nvCxnSpPr>
        <p:spPr bwMode="auto">
          <a:xfrm rot="5400000">
            <a:off x="5119694" y="3405958"/>
            <a:ext cx="2113749" cy="3359224"/>
          </a:xfrm>
          <a:prstGeom prst="bentConnector2">
            <a:avLst/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63" name="타원 62">
            <a:extLst>
              <a:ext uri="{FF2B5EF4-FFF2-40B4-BE49-F238E27FC236}">
                <a16:creationId xmlns:a16="http://schemas.microsoft.com/office/drawing/2014/main" id="{765F3FEF-4EE5-45CB-A745-8224B9789F05}"/>
              </a:ext>
            </a:extLst>
          </p:cNvPr>
          <p:cNvSpPr/>
          <p:nvPr/>
        </p:nvSpPr>
        <p:spPr bwMode="auto">
          <a:xfrm>
            <a:off x="7833320" y="3982977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7172">
            <a:hlinkClick r:id="rId6" action="ppaction://hlinksldjump"/>
            <a:extLst>
              <a:ext uri="{FF2B5EF4-FFF2-40B4-BE49-F238E27FC236}">
                <a16:creationId xmlns:a16="http://schemas.microsoft.com/office/drawing/2014/main" id="{6B0F307F-7CFE-42BE-8DE7-588F08B01984}"/>
              </a:ext>
            </a:extLst>
          </p:cNvPr>
          <p:cNvSpPr/>
          <p:nvPr/>
        </p:nvSpPr>
        <p:spPr bwMode="auto">
          <a:xfrm>
            <a:off x="2584730" y="1502523"/>
            <a:ext cx="252028" cy="234289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236E6E1-BC21-4884-BA9D-06CCFC1906AE}"/>
              </a:ext>
            </a:extLst>
          </p:cNvPr>
          <p:cNvSpPr/>
          <p:nvPr/>
        </p:nvSpPr>
        <p:spPr bwMode="auto">
          <a:xfrm>
            <a:off x="2191544" y="1180554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모듈선택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8" name="矩形 108">
            <a:hlinkClick r:id="rId6" action="ppaction://hlinksldjump"/>
            <a:extLst>
              <a:ext uri="{FF2B5EF4-FFF2-40B4-BE49-F238E27FC236}">
                <a16:creationId xmlns:a16="http://schemas.microsoft.com/office/drawing/2014/main" id="{57B97827-8F21-461C-83C2-23D56D51D86B}"/>
              </a:ext>
            </a:extLst>
          </p:cNvPr>
          <p:cNvSpPr/>
          <p:nvPr/>
        </p:nvSpPr>
        <p:spPr bwMode="auto">
          <a:xfrm>
            <a:off x="640962" y="2163127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110">
            <a:hlinkClick r:id="rId6" action="ppaction://hlinksldjump"/>
            <a:extLst>
              <a:ext uri="{FF2B5EF4-FFF2-40B4-BE49-F238E27FC236}">
                <a16:creationId xmlns:a16="http://schemas.microsoft.com/office/drawing/2014/main" id="{B096ECC6-01D5-4E4E-BBBB-624A50F7DC4F}"/>
              </a:ext>
            </a:extLst>
          </p:cNvPr>
          <p:cNvSpPr/>
          <p:nvPr/>
        </p:nvSpPr>
        <p:spPr bwMode="auto">
          <a:xfrm>
            <a:off x="2530613" y="2981309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111">
            <a:hlinkClick r:id="rId6" action="ppaction://hlinksldjump"/>
            <a:extLst>
              <a:ext uri="{FF2B5EF4-FFF2-40B4-BE49-F238E27FC236}">
                <a16:creationId xmlns:a16="http://schemas.microsoft.com/office/drawing/2014/main" id="{D48E6F25-188A-4E5C-82E3-DD4A0898247B}"/>
              </a:ext>
            </a:extLst>
          </p:cNvPr>
          <p:cNvSpPr/>
          <p:nvPr/>
        </p:nvSpPr>
        <p:spPr bwMode="auto">
          <a:xfrm>
            <a:off x="656505" y="3869390"/>
            <a:ext cx="252028" cy="227174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172">
            <a:hlinkClick r:id="rId7" action="ppaction://hlinksldjump"/>
            <a:extLst>
              <a:ext uri="{FF2B5EF4-FFF2-40B4-BE49-F238E27FC236}">
                <a16:creationId xmlns:a16="http://schemas.microsoft.com/office/drawing/2014/main" id="{59EB6DE2-2D2E-43D1-A871-0A652EE2345D}"/>
              </a:ext>
            </a:extLst>
          </p:cNvPr>
          <p:cNvSpPr/>
          <p:nvPr/>
        </p:nvSpPr>
        <p:spPr bwMode="auto">
          <a:xfrm>
            <a:off x="2277075" y="4515517"/>
            <a:ext cx="252028" cy="241982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108">
            <a:hlinkClick r:id="rId7" action="ppaction://hlinksldjump"/>
            <a:extLst>
              <a:ext uri="{FF2B5EF4-FFF2-40B4-BE49-F238E27FC236}">
                <a16:creationId xmlns:a16="http://schemas.microsoft.com/office/drawing/2014/main" id="{6DF044DA-3A4C-4F8B-8DE4-B3F2C9D1E5E2}"/>
              </a:ext>
            </a:extLst>
          </p:cNvPr>
          <p:cNvSpPr/>
          <p:nvPr/>
        </p:nvSpPr>
        <p:spPr bwMode="auto">
          <a:xfrm>
            <a:off x="2273161" y="5121188"/>
            <a:ext cx="252028" cy="250725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矩形 7172">
            <a:hlinkClick r:id="rId8" action="ppaction://hlinksldjump"/>
            <a:extLst>
              <a:ext uri="{FF2B5EF4-FFF2-40B4-BE49-F238E27FC236}">
                <a16:creationId xmlns:a16="http://schemas.microsoft.com/office/drawing/2014/main" id="{4A749EA5-B9D2-4D87-BD30-1463E458DC00}"/>
              </a:ext>
            </a:extLst>
          </p:cNvPr>
          <p:cNvSpPr/>
          <p:nvPr/>
        </p:nvSpPr>
        <p:spPr bwMode="auto">
          <a:xfrm>
            <a:off x="6069294" y="1485134"/>
            <a:ext cx="252028" cy="246723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108">
            <a:hlinkClick r:id="rId8" action="ppaction://hlinksldjump"/>
            <a:extLst>
              <a:ext uri="{FF2B5EF4-FFF2-40B4-BE49-F238E27FC236}">
                <a16:creationId xmlns:a16="http://schemas.microsoft.com/office/drawing/2014/main" id="{A3BDA4A0-1D39-4055-8916-508F279A26F1}"/>
              </a:ext>
            </a:extLst>
          </p:cNvPr>
          <p:cNvSpPr/>
          <p:nvPr/>
        </p:nvSpPr>
        <p:spPr bwMode="auto">
          <a:xfrm>
            <a:off x="7826170" y="1485134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矩形 110">
            <a:hlinkClick r:id="rId8" action="ppaction://hlinksldjump"/>
            <a:extLst>
              <a:ext uri="{FF2B5EF4-FFF2-40B4-BE49-F238E27FC236}">
                <a16:creationId xmlns:a16="http://schemas.microsoft.com/office/drawing/2014/main" id="{E790F109-D670-4C51-894D-9B154EAAAB0B}"/>
              </a:ext>
            </a:extLst>
          </p:cNvPr>
          <p:cNvSpPr/>
          <p:nvPr/>
        </p:nvSpPr>
        <p:spPr bwMode="auto">
          <a:xfrm>
            <a:off x="6880395" y="2228005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矩形 110">
            <a:hlinkClick r:id="rId8" action="ppaction://hlinksldjump"/>
            <a:extLst>
              <a:ext uri="{FF2B5EF4-FFF2-40B4-BE49-F238E27FC236}">
                <a16:creationId xmlns:a16="http://schemas.microsoft.com/office/drawing/2014/main" id="{2AA0814C-41E1-4117-8FE7-E63874F701F8}"/>
              </a:ext>
            </a:extLst>
          </p:cNvPr>
          <p:cNvSpPr/>
          <p:nvPr/>
        </p:nvSpPr>
        <p:spPr bwMode="auto">
          <a:xfrm>
            <a:off x="6880395" y="3525058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7172">
            <a:hlinkClick r:id="rId9" action="ppaction://hlinksldjump"/>
            <a:extLst>
              <a:ext uri="{FF2B5EF4-FFF2-40B4-BE49-F238E27FC236}">
                <a16:creationId xmlns:a16="http://schemas.microsoft.com/office/drawing/2014/main" id="{637E3807-2D3E-4746-94E1-A106FC26D98C}"/>
              </a:ext>
            </a:extLst>
          </p:cNvPr>
          <p:cNvSpPr/>
          <p:nvPr/>
        </p:nvSpPr>
        <p:spPr bwMode="auto">
          <a:xfrm>
            <a:off x="4861661" y="6273632"/>
            <a:ext cx="252028" cy="26303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73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608954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– </a:t>
            </a:r>
            <a:r>
              <a:rPr lang="ko-KR" altLang="en-US" dirty="0">
                <a:solidFill>
                  <a:srgbClr val="0000FF"/>
                </a:solidFill>
              </a:rPr>
              <a:t>문자상담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추가 서비스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모듈 선택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검색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3"/>
            <a:ext cx="4680521" cy="961400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A50F713-94C5-4259-A62E-13694B473467}"/>
              </a:ext>
            </a:extLst>
          </p:cNvPr>
          <p:cNvSpPr/>
          <p:nvPr/>
        </p:nvSpPr>
        <p:spPr bwMode="auto">
          <a:xfrm>
            <a:off x="236476" y="1891582"/>
            <a:ext cx="1620180" cy="42129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图片占位符 143">
            <a:extLst>
              <a:ext uri="{FF2B5EF4-FFF2-40B4-BE49-F238E27FC236}">
                <a16:creationId xmlns:a16="http://schemas.microsoft.com/office/drawing/2014/main" id="{98E7B6F2-BECC-4A16-93E2-555E4157E37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8" b="73104"/>
          <a:stretch/>
        </p:blipFill>
        <p:spPr>
          <a:xfrm>
            <a:off x="379277" y="1901864"/>
            <a:ext cx="1316037" cy="3899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D64823-C1FF-41A4-8AD0-966336801C7F}"/>
              </a:ext>
            </a:extLst>
          </p:cNvPr>
          <p:cNvSpPr txBox="1"/>
          <p:nvPr/>
        </p:nvSpPr>
        <p:spPr>
          <a:xfrm>
            <a:off x="339875" y="1891582"/>
            <a:ext cx="51328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문자 </a:t>
            </a:r>
            <a:r>
              <a:rPr lang="en-US" altLang="ko-KR" sz="400" dirty="0">
                <a:solidFill>
                  <a:srgbClr val="FF0000"/>
                </a:solidFill>
              </a:rPr>
              <a:t>+ </a:t>
            </a:r>
            <a:r>
              <a:rPr lang="ko-KR" altLang="en-US" sz="400" dirty="0">
                <a:solidFill>
                  <a:srgbClr val="FF0000"/>
                </a:solidFill>
              </a:rPr>
              <a:t>이미지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C77D96D-2B31-4B13-8854-E88EAE364CEC}"/>
              </a:ext>
            </a:extLst>
          </p:cNvPr>
          <p:cNvSpPr txBox="1"/>
          <p:nvPr/>
        </p:nvSpPr>
        <p:spPr>
          <a:xfrm>
            <a:off x="835637" y="1887689"/>
            <a:ext cx="407484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전화 상담</a:t>
            </a:r>
            <a:endParaRPr lang="zh-CN" altLang="en-US" sz="400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DB5E87-8986-454E-A85C-DBACB0557850}"/>
              </a:ext>
            </a:extLst>
          </p:cNvPr>
          <p:cNvSpPr txBox="1"/>
          <p:nvPr/>
        </p:nvSpPr>
        <p:spPr>
          <a:xfrm>
            <a:off x="1163006" y="1883796"/>
            <a:ext cx="63831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personal physician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pic>
        <p:nvPicPr>
          <p:cNvPr id="23" name="图片占位符 22">
            <a:extLst>
              <a:ext uri="{FF2B5EF4-FFF2-40B4-BE49-F238E27FC236}">
                <a16:creationId xmlns:a16="http://schemas.microsoft.com/office/drawing/2014/main" id="{8445B3DA-120D-42A5-9F44-9F370FF62F0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7" name="图片占位符 36">
            <a:extLst>
              <a:ext uri="{FF2B5EF4-FFF2-40B4-BE49-F238E27FC236}">
                <a16:creationId xmlns:a16="http://schemas.microsoft.com/office/drawing/2014/main" id="{3383DF33-884D-40CE-A0C4-25E885DE0748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40" name="图片占位符 39">
            <a:extLst>
              <a:ext uri="{FF2B5EF4-FFF2-40B4-BE49-F238E27FC236}">
                <a16:creationId xmlns:a16="http://schemas.microsoft.com/office/drawing/2014/main" id="{89C2EF69-E831-4C21-9700-9A35460E142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pic>
        <p:nvPicPr>
          <p:cNvPr id="39" name="图片占位符 143">
            <a:extLst>
              <a:ext uri="{FF2B5EF4-FFF2-40B4-BE49-F238E27FC236}">
                <a16:creationId xmlns:a16="http://schemas.microsoft.com/office/drawing/2014/main" id="{C2E99C34-8642-4556-BD56-17E1485E327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  <a:prstGeom prst="rect">
            <a:avLst/>
          </a:prstGeom>
        </p:spPr>
      </p:pic>
      <p:pic>
        <p:nvPicPr>
          <p:cNvPr id="25" name="图片占位符 24">
            <a:extLst>
              <a:ext uri="{FF2B5EF4-FFF2-40B4-BE49-F238E27FC236}">
                <a16:creationId xmlns:a16="http://schemas.microsoft.com/office/drawing/2014/main" id="{5DAA46DD-F0A9-4EF0-9826-61F8546600F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86B712E-CD13-4204-A3F4-120B318F0F59}"/>
              </a:ext>
            </a:extLst>
          </p:cNvPr>
          <p:cNvSpPr/>
          <p:nvPr/>
        </p:nvSpPr>
        <p:spPr bwMode="auto">
          <a:xfrm>
            <a:off x="596516" y="3789040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437ABAF-D6EB-4F83-A4A5-FBBED5CAF636}"/>
              </a:ext>
            </a:extLst>
          </p:cNvPr>
          <p:cNvSpPr/>
          <p:nvPr/>
        </p:nvSpPr>
        <p:spPr bwMode="auto">
          <a:xfrm>
            <a:off x="339875" y="1908174"/>
            <a:ext cx="1390636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73AB521-A36B-4D06-AC49-66DFF73EC64E}"/>
              </a:ext>
            </a:extLst>
          </p:cNvPr>
          <p:cNvSpPr txBox="1"/>
          <p:nvPr/>
        </p:nvSpPr>
        <p:spPr>
          <a:xfrm>
            <a:off x="5684204" y="4390678"/>
            <a:ext cx="20233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최대 </a:t>
            </a:r>
            <a:r>
              <a:rPr lang="en-US" altLang="ko-KR" sz="800" b="0" dirty="0"/>
              <a:t>9</a:t>
            </a:r>
            <a:r>
              <a:rPr lang="ko-KR" altLang="en-US" sz="800" b="0" dirty="0"/>
              <a:t>개 이미지 업로드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특수 문자 지원 안됨 </a:t>
            </a:r>
            <a:r>
              <a:rPr lang="en-US" altLang="ko-KR" sz="800" b="0" dirty="0"/>
              <a:t>(</a:t>
            </a:r>
            <a:r>
              <a:rPr lang="ko-KR" altLang="en-US" sz="800" b="0" dirty="0"/>
              <a:t>식별불가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5588129-988E-492D-89A6-4B058DF13072}"/>
              </a:ext>
            </a:extLst>
          </p:cNvPr>
          <p:cNvSpPr txBox="1"/>
          <p:nvPr/>
        </p:nvSpPr>
        <p:spPr>
          <a:xfrm>
            <a:off x="8157356" y="4390678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응답이 없을 경우</a:t>
            </a:r>
            <a:r>
              <a:rPr lang="en-US" altLang="ko-KR" sz="800" b="0" dirty="0"/>
              <a:t> </a:t>
            </a:r>
            <a:r>
              <a:rPr lang="ko-KR" altLang="en-US" sz="800" b="0" dirty="0"/>
              <a:t>기타 </a:t>
            </a:r>
            <a:endParaRPr lang="en-US" altLang="ko-KR" sz="800" b="0" dirty="0"/>
          </a:p>
          <a:p>
            <a:r>
              <a:rPr lang="ko-KR" altLang="en-US" sz="800" b="0" dirty="0"/>
              <a:t>스타 의료진에게 이전할 건지 </a:t>
            </a:r>
            <a:endParaRPr lang="en-US" altLang="ko-KR" sz="800" b="0" dirty="0"/>
          </a:p>
          <a:p>
            <a:r>
              <a:rPr lang="ko-KR" altLang="en-US" sz="800" b="0" dirty="0"/>
              <a:t>선택</a:t>
            </a:r>
            <a:endParaRPr lang="zh-CN" altLang="en-US" sz="800" b="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FC75BAA-F525-4B2F-89E9-E56AC6AD690F}"/>
              </a:ext>
            </a:extLst>
          </p:cNvPr>
          <p:cNvSpPr txBox="1"/>
          <p:nvPr/>
        </p:nvSpPr>
        <p:spPr>
          <a:xfrm>
            <a:off x="5997116" y="2344211"/>
            <a:ext cx="1492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질문 내역은 최소 </a:t>
            </a:r>
            <a:r>
              <a:rPr lang="en-US" altLang="ko-KR" dirty="0">
                <a:solidFill>
                  <a:srgbClr val="FF0000"/>
                </a:solidFill>
              </a:rPr>
              <a:t>20</a:t>
            </a:r>
            <a:r>
              <a:rPr lang="ko-KR" altLang="en-US" dirty="0">
                <a:solidFill>
                  <a:srgbClr val="FF0000"/>
                </a:solidFill>
              </a:rPr>
              <a:t>자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矩形 111">
            <a:extLst>
              <a:ext uri="{FF2B5EF4-FFF2-40B4-BE49-F238E27FC236}">
                <a16:creationId xmlns:a16="http://schemas.microsoft.com/office/drawing/2014/main" id="{31B38832-624D-4BFB-B885-7A726306FC20}"/>
              </a:ext>
            </a:extLst>
          </p:cNvPr>
          <p:cNvSpPr/>
          <p:nvPr/>
        </p:nvSpPr>
        <p:spPr bwMode="auto">
          <a:xfrm>
            <a:off x="620467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114">
            <a:extLst>
              <a:ext uri="{FF2B5EF4-FFF2-40B4-BE49-F238E27FC236}">
                <a16:creationId xmlns:a16="http://schemas.microsoft.com/office/drawing/2014/main" id="{E8FDEDDC-94E8-4961-961A-E30210E7938A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7172">
            <a:extLst>
              <a:ext uri="{FF2B5EF4-FFF2-40B4-BE49-F238E27FC236}">
                <a16:creationId xmlns:a16="http://schemas.microsoft.com/office/drawing/2014/main" id="{BF5E9EA1-ECB9-4DDE-BDCA-17ED4A01363F}"/>
              </a:ext>
            </a:extLst>
          </p:cNvPr>
          <p:cNvSpPr/>
          <p:nvPr/>
        </p:nvSpPr>
        <p:spPr bwMode="auto">
          <a:xfrm>
            <a:off x="23647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110">
            <a:extLst>
              <a:ext uri="{FF2B5EF4-FFF2-40B4-BE49-F238E27FC236}">
                <a16:creationId xmlns:a16="http://schemas.microsoft.com/office/drawing/2014/main" id="{50835DC1-8772-41A3-ADAB-765457CEE0E7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108">
            <a:extLst>
              <a:ext uri="{FF2B5EF4-FFF2-40B4-BE49-F238E27FC236}">
                <a16:creationId xmlns:a16="http://schemas.microsoft.com/office/drawing/2014/main" id="{9F295B2D-F4B2-4B64-A9AF-96478820208A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40">
            <a:extLst>
              <a:ext uri="{FF2B5EF4-FFF2-40B4-BE49-F238E27FC236}">
                <a16:creationId xmlns:a16="http://schemas.microsoft.com/office/drawing/2014/main" id="{8C9A7741-C9C6-4E35-AF47-6AD94A3C2A65}"/>
              </a:ext>
            </a:extLst>
          </p:cNvPr>
          <p:cNvSpPr txBox="1"/>
          <p:nvPr/>
        </p:nvSpPr>
        <p:spPr>
          <a:xfrm>
            <a:off x="2144936" y="4390678"/>
            <a:ext cx="2137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직접 의료진 선택 가능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진료과를 선택 후 추천 의료진 선택 가능</a:t>
            </a:r>
            <a:endParaRPr lang="zh-CN" altLang="en-US" sz="800" b="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5EEAB4-8142-4685-A857-43D411C7D8A2}"/>
              </a:ext>
            </a:extLst>
          </p:cNvPr>
          <p:cNvSpPr/>
          <p:nvPr/>
        </p:nvSpPr>
        <p:spPr bwMode="auto">
          <a:xfrm>
            <a:off x="4303352" y="2590432"/>
            <a:ext cx="1315765" cy="550536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30753C-8085-4653-98A7-D9D0BA6D305C}"/>
              </a:ext>
            </a:extLst>
          </p:cNvPr>
          <p:cNvSpPr txBox="1"/>
          <p:nvPr/>
        </p:nvSpPr>
        <p:spPr>
          <a:xfrm>
            <a:off x="4054478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문자상담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501A96-1D70-47BF-9AA0-D4EB28462492}"/>
              </a:ext>
            </a:extLst>
          </p:cNvPr>
          <p:cNvSpPr txBox="1"/>
          <p:nvPr/>
        </p:nvSpPr>
        <p:spPr>
          <a:xfrm>
            <a:off x="4626517" y="286441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solidFill>
                  <a:srgbClr val="FF0000"/>
                </a:solidFill>
              </a:rPr>
              <a:t>전화상담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2D07B7A-0B05-4BC2-8591-8A483DA8CB17}"/>
              </a:ext>
            </a:extLst>
          </p:cNvPr>
          <p:cNvSpPr txBox="1"/>
          <p:nvPr/>
        </p:nvSpPr>
        <p:spPr>
          <a:xfrm>
            <a:off x="5161785" y="283136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화상상담</a:t>
            </a:r>
            <a:endParaRPr lang="zh-CN" altLang="en-US" sz="900" dirty="0">
              <a:solidFill>
                <a:srgbClr val="FF0000"/>
              </a:solidFill>
            </a:endParaRPr>
          </a:p>
        </p:txBody>
      </p:sp>
      <p:sp>
        <p:nvSpPr>
          <p:cNvPr id="36" name="文本框 40">
            <a:extLst>
              <a:ext uri="{FF2B5EF4-FFF2-40B4-BE49-F238E27FC236}">
                <a16:creationId xmlns:a16="http://schemas.microsoft.com/office/drawing/2014/main" id="{E9D21593-4863-4F54-95F4-2C56C8DC7A58}"/>
              </a:ext>
            </a:extLst>
          </p:cNvPr>
          <p:cNvSpPr txBox="1"/>
          <p:nvPr/>
        </p:nvSpPr>
        <p:spPr>
          <a:xfrm>
            <a:off x="4282060" y="4390678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3</a:t>
            </a:r>
            <a:r>
              <a:rPr lang="ko-KR" altLang="en-US" sz="800" b="0" dirty="0"/>
              <a:t>가지 상담 서비스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문자상담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전화상담</a:t>
            </a:r>
            <a:endParaRPr lang="en-US" altLang="ko-KR" sz="800" b="0" dirty="0"/>
          </a:p>
          <a:p>
            <a:r>
              <a:rPr lang="ko-KR" altLang="en-US" sz="800" b="0" dirty="0"/>
              <a:t>  </a:t>
            </a:r>
            <a:r>
              <a:rPr lang="en-US" altLang="ko-KR" sz="800" b="0" dirty="0"/>
              <a:t>- </a:t>
            </a:r>
            <a:r>
              <a:rPr lang="ko-KR" altLang="en-US" sz="800" b="0" dirty="0"/>
              <a:t>화상상담</a:t>
            </a:r>
            <a:endParaRPr lang="zh-CN" altLang="en-US" sz="800" b="0" dirty="0"/>
          </a:p>
        </p:txBody>
      </p:sp>
      <p:sp>
        <p:nvSpPr>
          <p:cNvPr id="38" name="文本框 5">
            <a:extLst>
              <a:ext uri="{FF2B5EF4-FFF2-40B4-BE49-F238E27FC236}">
                <a16:creationId xmlns:a16="http://schemas.microsoft.com/office/drawing/2014/main" id="{1C9E8F8C-0635-44FB-914F-E120F6A49885}"/>
              </a:ext>
            </a:extLst>
          </p:cNvPr>
          <p:cNvSpPr txBox="1"/>
          <p:nvPr/>
        </p:nvSpPr>
        <p:spPr>
          <a:xfrm>
            <a:off x="6528115" y="3534359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최대 </a:t>
            </a:r>
            <a:r>
              <a:rPr lang="en-US" altLang="ko-KR" dirty="0">
                <a:solidFill>
                  <a:srgbClr val="FF0000"/>
                </a:solidFill>
              </a:rPr>
              <a:t>9</a:t>
            </a:r>
            <a:r>
              <a:rPr lang="ko-KR" altLang="en-US" dirty="0">
                <a:solidFill>
                  <a:srgbClr val="FF0000"/>
                </a:solidFill>
              </a:rPr>
              <a:t>개 이미지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0E1007F8-3994-44C7-B45D-F14A721FE5C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84" y="2013470"/>
            <a:ext cx="369332" cy="36933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92BF338-0986-4E69-B086-BA9F505F3C0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264" y="1943544"/>
            <a:ext cx="369332" cy="36933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27418F36-D151-407E-9071-229B101255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374" y="2679753"/>
            <a:ext cx="369332" cy="369332"/>
          </a:xfrm>
          <a:prstGeom prst="rect">
            <a:avLst/>
          </a:prstGeom>
        </p:spPr>
      </p:pic>
      <p:sp>
        <p:nvSpPr>
          <p:cNvPr id="46" name="副标题 2">
            <a:extLst>
              <a:ext uri="{FF2B5EF4-FFF2-40B4-BE49-F238E27FC236}">
                <a16:creationId xmlns:a16="http://schemas.microsoft.com/office/drawing/2014/main" id="{D869677B-16A4-4BE4-9419-A646945BCB7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문자상담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8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5096394" y="5637457"/>
            <a:ext cx="4429202" cy="93877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8600" marR="0" indent="-228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AutoNum type="arabicPeriod"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 추가 서비스</a:t>
            </a:r>
            <a:endParaRPr lang="en-US" altLang="ko-KR" sz="9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응답이 없을 경우는 의료진이 피드백 작성 기한을 초과한 경우를 의미하는지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피드백 작성 기한은 얼마인지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사용자가 이전을 원하지 않을 경우 환불해주는지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706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4493538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환자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문자상담 서비스 신청 상세 </a:t>
            </a:r>
            <a:r>
              <a:rPr lang="en-US" altLang="ko-KR" dirty="0">
                <a:solidFill>
                  <a:srgbClr val="0000FF"/>
                </a:solidFill>
              </a:rPr>
              <a:t>2-2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r" latinLnBrk="0">
              <a:spcBef>
                <a:spcPct val="20000"/>
              </a:spcBef>
              <a:spcAft>
                <a:spcPct val="20000"/>
              </a:spcAft>
            </a:pPr>
            <a:r>
              <a:rPr lang="ko-KR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피드백 알람</a:t>
            </a:r>
            <a:endParaRPr lang="zh-CN" altLang="en-US" sz="1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의료진 피드백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결제방식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 리스트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결제 후처리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8" y="5624513"/>
            <a:ext cx="4608512" cy="961400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환자의 질문에 대해 최초 답변시에만 환자에게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SMS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를 전송하고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kumimoji="1" lang="en-US" altLang="ko-KR" b="1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추가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질문에 대한 답변은 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SMS 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전송 안함</a:t>
            </a:r>
            <a:r>
              <a:rPr kumimoji="1" lang="en-US" altLang="ko-KR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1" lang="zh-CN" altLang="en-U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" name="图片占位符 23">
            <a:extLst>
              <a:ext uri="{FF2B5EF4-FFF2-40B4-BE49-F238E27FC236}">
                <a16:creationId xmlns:a16="http://schemas.microsoft.com/office/drawing/2014/main" id="{44949B8B-1C45-403A-A9F9-F551A1256C7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20" name="图片占位符 19">
            <a:extLst>
              <a:ext uri="{FF2B5EF4-FFF2-40B4-BE49-F238E27FC236}">
                <a16:creationId xmlns:a16="http://schemas.microsoft.com/office/drawing/2014/main" id="{8D6CF0B9-74EE-41D2-9231-09318C68460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50" name="文本框 49">
            <a:extLst>
              <a:ext uri="{FF2B5EF4-FFF2-40B4-BE49-F238E27FC236}">
                <a16:creationId xmlns:a16="http://schemas.microsoft.com/office/drawing/2014/main" id="{416A60D6-F185-4934-AB3C-361F5FF76BB7}"/>
              </a:ext>
            </a:extLst>
          </p:cNvPr>
          <p:cNvSpPr txBox="1"/>
          <p:nvPr/>
        </p:nvSpPr>
        <p:spPr>
          <a:xfrm>
            <a:off x="1136576" y="2990424"/>
            <a:ext cx="45717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Alipay </a:t>
            </a:r>
            <a:r>
              <a:rPr lang="ko-KR" altLang="en-US" sz="400" dirty="0">
                <a:solidFill>
                  <a:srgbClr val="FF0000"/>
                </a:solidFill>
              </a:rPr>
              <a:t>지불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353AD6C-FE52-49F6-9058-7902D7F01420}"/>
              </a:ext>
            </a:extLst>
          </p:cNvPr>
          <p:cNvSpPr txBox="1"/>
          <p:nvPr/>
        </p:nvSpPr>
        <p:spPr>
          <a:xfrm>
            <a:off x="1136576" y="3142824"/>
            <a:ext cx="498855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" dirty="0">
                <a:solidFill>
                  <a:srgbClr val="FF0000"/>
                </a:solidFill>
              </a:rPr>
              <a:t>Tencent </a:t>
            </a:r>
            <a:r>
              <a:rPr lang="ko-KR" altLang="en-US" sz="400" dirty="0">
                <a:solidFill>
                  <a:srgbClr val="FF0000"/>
                </a:solidFill>
              </a:rPr>
              <a:t>지불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0642EB01-A202-439A-BA32-B6197BEA222B}"/>
              </a:ext>
            </a:extLst>
          </p:cNvPr>
          <p:cNvSpPr txBox="1"/>
          <p:nvPr/>
        </p:nvSpPr>
        <p:spPr>
          <a:xfrm>
            <a:off x="1136576" y="3340592"/>
            <a:ext cx="75052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초상은행 협력 카드</a:t>
            </a:r>
            <a:r>
              <a:rPr lang="en-US" altLang="zh-CN" sz="400" dirty="0">
                <a:solidFill>
                  <a:srgbClr val="FF0000"/>
                </a:solidFill>
              </a:rPr>
              <a:t> </a:t>
            </a:r>
            <a:r>
              <a:rPr lang="ko-KR" altLang="en-US" sz="400" dirty="0">
                <a:solidFill>
                  <a:srgbClr val="FF0000"/>
                </a:solidFill>
              </a:rPr>
              <a:t>지불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475B265-4615-4E47-8116-3BA7E37B7B7E}"/>
              </a:ext>
            </a:extLst>
          </p:cNvPr>
          <p:cNvSpPr txBox="1"/>
          <p:nvPr/>
        </p:nvSpPr>
        <p:spPr>
          <a:xfrm>
            <a:off x="1136576" y="3520612"/>
            <a:ext cx="630301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농업은행 카드</a:t>
            </a:r>
            <a:r>
              <a:rPr lang="en-US" altLang="zh-CN" sz="400" dirty="0">
                <a:solidFill>
                  <a:srgbClr val="FF0000"/>
                </a:solidFill>
              </a:rPr>
              <a:t> </a:t>
            </a:r>
            <a:r>
              <a:rPr lang="ko-KR" altLang="en-US" sz="400" dirty="0">
                <a:solidFill>
                  <a:srgbClr val="FF0000"/>
                </a:solidFill>
              </a:rPr>
              <a:t>지불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B2DA2DF-0B9C-46F6-A4D6-6FC1FC85BFD7}"/>
              </a:ext>
            </a:extLst>
          </p:cNvPr>
          <p:cNvSpPr txBox="1"/>
          <p:nvPr/>
        </p:nvSpPr>
        <p:spPr>
          <a:xfrm>
            <a:off x="2157963" y="4371491"/>
            <a:ext cx="1871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결제완료 즉시 의료진 </a:t>
            </a:r>
            <a:endParaRPr lang="en-US" altLang="ko-KR" sz="800" b="0" dirty="0"/>
          </a:p>
          <a:p>
            <a:r>
              <a:rPr lang="ko-KR" altLang="en-US" sz="800" b="0" dirty="0"/>
              <a:t>공식 계정으로 결제완료 메시지 전송</a:t>
            </a:r>
            <a:endParaRPr lang="zh-CN" altLang="en-US" sz="800" b="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168A9C3B-C5EC-417D-AE1C-B117514D0C59}"/>
              </a:ext>
            </a:extLst>
          </p:cNvPr>
          <p:cNvSpPr txBox="1"/>
          <p:nvPr/>
        </p:nvSpPr>
        <p:spPr>
          <a:xfrm>
            <a:off x="5961112" y="4371491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환자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공식 계정으로 알람 및 </a:t>
            </a:r>
            <a:r>
              <a:rPr lang="en-US" altLang="ko-KR" sz="800" b="0" dirty="0"/>
              <a:t>SMS </a:t>
            </a:r>
            <a:r>
              <a:rPr lang="ko-KR" altLang="en-US" sz="800" b="0" dirty="0"/>
              <a:t>전송</a:t>
            </a:r>
            <a:endParaRPr lang="en-US" altLang="ko-KR" sz="800" b="0" dirty="0"/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사전에 공식 계정 </a:t>
            </a:r>
            <a:r>
              <a:rPr lang="ko-KR" altLang="en-US" sz="800" b="0" dirty="0" err="1"/>
              <a:t>팔로우</a:t>
            </a:r>
            <a:r>
              <a:rPr lang="ko-KR" altLang="en-US" sz="800" b="0" dirty="0"/>
              <a:t> 된 상태에서</a:t>
            </a:r>
            <a:endParaRPr lang="en-US" altLang="ko-KR" sz="800" b="0" dirty="0"/>
          </a:p>
          <a:p>
            <a:r>
              <a:rPr lang="ko-KR" altLang="en-US" sz="800" b="0" dirty="0"/>
              <a:t>알람 수신 가능</a:t>
            </a:r>
            <a:r>
              <a:rPr lang="en-US" altLang="ko-KR" sz="800" b="0" dirty="0"/>
              <a:t> </a:t>
            </a:r>
            <a:endParaRPr lang="zh-CN" altLang="en-US" sz="800" b="0" dirty="0"/>
          </a:p>
        </p:txBody>
      </p:sp>
      <p:pic>
        <p:nvPicPr>
          <p:cNvPr id="79" name="图片占位符 35">
            <a:extLst>
              <a:ext uri="{FF2B5EF4-FFF2-40B4-BE49-F238E27FC236}">
                <a16:creationId xmlns:a16="http://schemas.microsoft.com/office/drawing/2014/main" id="{EDA5EA10-1D29-4FC7-B387-A66299DC3820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4303713" y="1708150"/>
            <a:ext cx="1316037" cy="2333625"/>
          </a:xfr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DC5EB7C-4B9C-4E7D-98CF-45C1255E1F0F}"/>
              </a:ext>
            </a:extLst>
          </p:cNvPr>
          <p:cNvSpPr txBox="1"/>
          <p:nvPr/>
        </p:nvSpPr>
        <p:spPr>
          <a:xfrm>
            <a:off x="1136576" y="2780329"/>
            <a:ext cx="52770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계정 정보 매핑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9D9334E-DD61-4A0A-A815-FCCA5309A3A9}"/>
              </a:ext>
            </a:extLst>
          </p:cNvPr>
          <p:cNvSpPr txBox="1"/>
          <p:nvPr/>
        </p:nvSpPr>
        <p:spPr>
          <a:xfrm>
            <a:off x="1136576" y="2090352"/>
            <a:ext cx="38985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>
                <a:solidFill>
                  <a:srgbClr val="FF0000"/>
                </a:solidFill>
              </a:rPr>
              <a:t>지불금액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0D813D-F871-44A2-8A6B-EB8B1143756F}"/>
              </a:ext>
            </a:extLst>
          </p:cNvPr>
          <p:cNvSpPr txBox="1"/>
          <p:nvPr/>
        </p:nvSpPr>
        <p:spPr>
          <a:xfrm>
            <a:off x="899126" y="2294641"/>
            <a:ext cx="510076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>
                <a:solidFill>
                  <a:srgbClr val="FF0000"/>
                </a:solidFill>
              </a:rPr>
              <a:t>사용가능 쿠폰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6ADB000-C8F2-4C55-9649-27F69135EAA3}"/>
              </a:ext>
            </a:extLst>
          </p:cNvPr>
          <p:cNvSpPr txBox="1"/>
          <p:nvPr/>
        </p:nvSpPr>
        <p:spPr>
          <a:xfrm>
            <a:off x="1051526" y="2447041"/>
            <a:ext cx="458780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" dirty="0">
                <a:solidFill>
                  <a:srgbClr val="FF0000"/>
                </a:solidFill>
              </a:rPr>
              <a:t>총 지불금액</a:t>
            </a:r>
            <a:endParaRPr lang="zh-CN" altLang="en-US" sz="100" dirty="0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6989EDD-635C-4111-A370-D6B07D5F768D}"/>
              </a:ext>
            </a:extLst>
          </p:cNvPr>
          <p:cNvSpPr/>
          <p:nvPr/>
        </p:nvSpPr>
        <p:spPr bwMode="auto">
          <a:xfrm>
            <a:off x="2350113" y="1708149"/>
            <a:ext cx="1315406" cy="2326355"/>
          </a:xfrm>
          <a:prstGeom prst="rect">
            <a:avLst/>
          </a:prstGeom>
          <a:solidFill>
            <a:schemeClr val="bg1">
              <a:lumMod val="95000"/>
              <a:alpha val="80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图片占位符 23">
            <a:extLst>
              <a:ext uri="{FF2B5EF4-FFF2-40B4-BE49-F238E27FC236}">
                <a16:creationId xmlns:a16="http://schemas.microsoft.com/office/drawing/2014/main" id="{DDEA35B3-0777-4A8A-B5CF-F53C11CB8A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85310"/>
          <a:stretch/>
        </p:blipFill>
        <p:spPr>
          <a:xfrm>
            <a:off x="2236607" y="1665269"/>
            <a:ext cx="1528261" cy="39557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A5CDB69-8797-4EB4-83FE-5703F2E1AB03}"/>
              </a:ext>
            </a:extLst>
          </p:cNvPr>
          <p:cNvSpPr txBox="1"/>
          <p:nvPr/>
        </p:nvSpPr>
        <p:spPr>
          <a:xfrm>
            <a:off x="1594549" y="5271011"/>
            <a:ext cx="67169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사전 조건 </a:t>
            </a:r>
            <a:r>
              <a:rPr lang="en-US" altLang="ko-KR" dirty="0"/>
              <a:t>: </a:t>
            </a:r>
            <a:r>
              <a:rPr lang="ko-KR" altLang="en-US" dirty="0"/>
              <a:t>공식 계정을 </a:t>
            </a:r>
            <a:r>
              <a:rPr lang="ko-KR" altLang="en-US" dirty="0" err="1"/>
              <a:t>팔로우</a:t>
            </a:r>
            <a:r>
              <a:rPr lang="ko-KR" altLang="en-US" dirty="0"/>
              <a:t> 된 상황에서 공식 계정으로 푸시 가능 </a:t>
            </a:r>
            <a:r>
              <a:rPr lang="en-US" altLang="ko-KR" dirty="0"/>
              <a:t>( </a:t>
            </a:r>
            <a:r>
              <a:rPr lang="ko-KR" altLang="en-US" dirty="0" err="1"/>
              <a:t>팔로우</a:t>
            </a:r>
            <a:r>
              <a:rPr lang="ko-KR" altLang="en-US" dirty="0"/>
              <a:t> 하지 않으면 </a:t>
            </a:r>
            <a:r>
              <a:rPr lang="en-US" altLang="ko-KR" dirty="0"/>
              <a:t>App</a:t>
            </a:r>
            <a:r>
              <a:rPr lang="ko-KR" altLang="en-US" dirty="0"/>
              <a:t> 만 푸시 전달 됨</a:t>
            </a:r>
            <a:r>
              <a:rPr lang="en-US" altLang="ko-KR" dirty="0"/>
              <a:t> )</a:t>
            </a:r>
            <a:endParaRPr lang="zh-CN" altLang="en-US" dirty="0"/>
          </a:p>
        </p:txBody>
      </p:sp>
      <p:sp>
        <p:nvSpPr>
          <p:cNvPr id="29" name="矩形 111">
            <a:extLst>
              <a:ext uri="{FF2B5EF4-FFF2-40B4-BE49-F238E27FC236}">
                <a16:creationId xmlns:a16="http://schemas.microsoft.com/office/drawing/2014/main" id="{24944B1A-299C-49E6-B2AA-E3347DB22CFD}"/>
              </a:ext>
            </a:extLst>
          </p:cNvPr>
          <p:cNvSpPr/>
          <p:nvPr/>
        </p:nvSpPr>
        <p:spPr bwMode="auto">
          <a:xfrm>
            <a:off x="620467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114">
            <a:extLst>
              <a:ext uri="{FF2B5EF4-FFF2-40B4-BE49-F238E27FC236}">
                <a16:creationId xmlns:a16="http://schemas.microsoft.com/office/drawing/2014/main" id="{C05BD86F-4534-4061-BB41-89563BB1240A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en-US" altLang="zh-CN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7172">
            <a:extLst>
              <a:ext uri="{FF2B5EF4-FFF2-40B4-BE49-F238E27FC236}">
                <a16:creationId xmlns:a16="http://schemas.microsoft.com/office/drawing/2014/main" id="{37C9047C-8C35-4709-A836-CDAE4F091781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110">
            <a:extLst>
              <a:ext uri="{FF2B5EF4-FFF2-40B4-BE49-F238E27FC236}">
                <a16:creationId xmlns:a16="http://schemas.microsoft.com/office/drawing/2014/main" id="{B1CD95E0-0576-4729-9F66-B8FAADA2DEB2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108">
            <a:extLst>
              <a:ext uri="{FF2B5EF4-FFF2-40B4-BE49-F238E27FC236}">
                <a16:creationId xmlns:a16="http://schemas.microsoft.com/office/drawing/2014/main" id="{0590FC5E-17A0-4C9B-AF30-2749FCAEE58F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75">
            <a:extLst>
              <a:ext uri="{FF2B5EF4-FFF2-40B4-BE49-F238E27FC236}">
                <a16:creationId xmlns:a16="http://schemas.microsoft.com/office/drawing/2014/main" id="{6676AF74-6628-4CA0-B72A-97A0EDA1BBC9}"/>
              </a:ext>
            </a:extLst>
          </p:cNvPr>
          <p:cNvSpPr txBox="1"/>
          <p:nvPr/>
        </p:nvSpPr>
        <p:spPr>
          <a:xfrm>
            <a:off x="8143144" y="4371491"/>
            <a:ext cx="152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/>
              <a:t>의료진의 피드백 내용을 확인</a:t>
            </a:r>
            <a:endParaRPr lang="en-US" altLang="ko-KR" sz="800" b="0" dirty="0"/>
          </a:p>
          <a:p>
            <a:r>
              <a:rPr lang="ko-KR" altLang="en-US" sz="800" b="0" dirty="0"/>
              <a:t>하는 화면</a:t>
            </a:r>
            <a:endParaRPr lang="zh-CN" altLang="en-US" sz="800" b="0" dirty="0"/>
          </a:p>
        </p:txBody>
      </p:sp>
      <p:pic>
        <p:nvPicPr>
          <p:cNvPr id="36" name="图片占位符 7167">
            <a:extLst>
              <a:ext uri="{FF2B5EF4-FFF2-40B4-BE49-F238E27FC236}">
                <a16:creationId xmlns:a16="http://schemas.microsoft.com/office/drawing/2014/main" id="{007D6838-A9CF-44F2-BC12-8FD0B29ECC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>
          <a:xfrm>
            <a:off x="6256591" y="1708150"/>
            <a:ext cx="1314450" cy="2333625"/>
          </a:xfrm>
          <a:prstGeom prst="rect">
            <a:avLst/>
          </a:prstGeom>
        </p:spPr>
      </p:pic>
      <p:pic>
        <p:nvPicPr>
          <p:cNvPr id="44" name="图片占位符 7182">
            <a:extLst>
              <a:ext uri="{FF2B5EF4-FFF2-40B4-BE49-F238E27FC236}">
                <a16:creationId xmlns:a16="http://schemas.microsoft.com/office/drawing/2014/main" id="{47FC311C-5AFE-4B50-8C7C-867D2961387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 b="19"/>
          <a:stretch>
            <a:fillRect/>
          </a:stretch>
        </p:blipFill>
        <p:spPr>
          <a:xfrm>
            <a:off x="8210550" y="1708150"/>
            <a:ext cx="1314450" cy="2333625"/>
          </a:xfrm>
        </p:spPr>
      </p:pic>
      <p:sp>
        <p:nvSpPr>
          <p:cNvPr id="35" name="文本框 54">
            <a:extLst>
              <a:ext uri="{FF2B5EF4-FFF2-40B4-BE49-F238E27FC236}">
                <a16:creationId xmlns:a16="http://schemas.microsoft.com/office/drawing/2014/main" id="{C8E5A867-3BA2-4483-9239-A2A2F2F32886}"/>
              </a:ext>
            </a:extLst>
          </p:cNvPr>
          <p:cNvSpPr txBox="1"/>
          <p:nvPr/>
        </p:nvSpPr>
        <p:spPr>
          <a:xfrm>
            <a:off x="344487" y="4447443"/>
            <a:ext cx="2100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b="0" dirty="0"/>
              <a:t>결제방식에 따라 </a:t>
            </a:r>
            <a:r>
              <a:rPr lang="ko-KR" altLang="en-US" sz="800" b="0" dirty="0" err="1"/>
              <a:t>서드</a:t>
            </a:r>
            <a:r>
              <a:rPr lang="ko-KR" altLang="en-US" sz="800" b="0" dirty="0"/>
              <a:t> 파티로</a:t>
            </a:r>
            <a:endParaRPr lang="en-US" altLang="ko-KR" sz="800" b="0" dirty="0"/>
          </a:p>
          <a:p>
            <a:r>
              <a:rPr lang="ko-KR" altLang="en-US" sz="800" b="0" dirty="0"/>
              <a:t>이동 후 결제 진행</a:t>
            </a:r>
            <a:endParaRPr lang="en-US" altLang="ko-KR" sz="800" b="0" dirty="0"/>
          </a:p>
          <a:p>
            <a:r>
              <a:rPr lang="ko-KR" altLang="en-US" sz="800" b="0" dirty="0"/>
              <a:t>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결제가 완료되면 다음 </a:t>
            </a:r>
            <a:r>
              <a:rPr lang="en-US" altLang="ko-KR" sz="800" b="0" dirty="0"/>
              <a:t>STEP </a:t>
            </a:r>
            <a:r>
              <a:rPr lang="ko-KR" altLang="en-US" sz="800" b="0" dirty="0"/>
              <a:t>으로 이동 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sp>
        <p:nvSpPr>
          <p:cNvPr id="37" name="副标题 2">
            <a:extLst>
              <a:ext uri="{FF2B5EF4-FFF2-40B4-BE49-F238E27FC236}">
                <a16:creationId xmlns:a16="http://schemas.microsoft.com/office/drawing/2014/main" id="{4D0F976A-F777-42A7-928E-24FEBFCEEC4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문자상담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7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38" name="모서리가 둥근 직사각형 37"/>
          <p:cNvSpPr/>
          <p:nvPr/>
        </p:nvSpPr>
        <p:spPr bwMode="auto">
          <a:xfrm>
            <a:off x="5096394" y="5637457"/>
            <a:ext cx="4429202" cy="93877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피드백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알람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공식 계정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팔로우는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무엇을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의미지하는지</a:t>
            </a: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36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3967753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 </a:t>
            </a:r>
            <a:r>
              <a:rPr lang="en-US" altLang="ko-KR" dirty="0">
                <a:solidFill>
                  <a:srgbClr val="0000FF"/>
                </a:solidFill>
              </a:rPr>
              <a:t>2</a:t>
            </a:r>
            <a:r>
              <a:rPr lang="en-US" altLang="zh-CN" dirty="0">
                <a:solidFill>
                  <a:srgbClr val="0000FF"/>
                </a:solidFill>
              </a:rPr>
              <a:t>-1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18F6E918-7A56-40E8-9E0C-8CBD9133B15B}"/>
              </a:ext>
            </a:extLst>
          </p:cNvPr>
          <p:cNvSpPr/>
          <p:nvPr/>
        </p:nvSpPr>
        <p:spPr bwMode="auto">
          <a:xfrm>
            <a:off x="620467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피드백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CC26E718-4F44-4C4C-92E3-ED477B81C989}"/>
              </a:ext>
            </a:extLst>
          </p:cNvPr>
          <p:cNvSpPr/>
          <p:nvPr/>
        </p:nvSpPr>
        <p:spPr bwMode="auto">
          <a:xfrm>
            <a:off x="815735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추가 서비스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시스템 화면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52EA6734-4FA0-48A7-9719-7D20F03068D8}"/>
              </a:ext>
            </a:extLst>
          </p:cNvPr>
          <p:cNvSpPr/>
          <p:nvPr/>
        </p:nvSpPr>
        <p:spPr bwMode="auto">
          <a:xfrm>
            <a:off x="4251630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 리스트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의료진 메인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4608512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흔히 질문하는 답변을 </a:t>
            </a:r>
            <a:r>
              <a:rPr kumimoji="1" lang="ko-KR" altLang="en-US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단축화</a:t>
            </a:r>
            <a:r>
              <a:rPr kumimoji="1" lang="ko-KR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하여 의료진의 답변 시간 감소 가능</a:t>
            </a:r>
            <a:endParaRPr kumimoji="1" lang="zh-CN" altLang="en-US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图片占位符 21">
            <a:extLst>
              <a:ext uri="{FF2B5EF4-FFF2-40B4-BE49-F238E27FC236}">
                <a16:creationId xmlns:a16="http://schemas.microsoft.com/office/drawing/2014/main" id="{16BAA58B-1A64-4F5B-9103-D1CC19045B7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pic>
        <p:nvPicPr>
          <p:cNvPr id="34" name="图片占位符 14">
            <a:extLst>
              <a:ext uri="{FF2B5EF4-FFF2-40B4-BE49-F238E27FC236}">
                <a16:creationId xmlns:a16="http://schemas.microsoft.com/office/drawing/2014/main" id="{F4403CBC-38F0-42C7-9C7A-A22FC04E6E5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2349500" y="1708150"/>
            <a:ext cx="1316038" cy="2333625"/>
          </a:xfrm>
        </p:spPr>
      </p:pic>
      <p:pic>
        <p:nvPicPr>
          <p:cNvPr id="38" name="图片占位符 16">
            <a:extLst>
              <a:ext uri="{FF2B5EF4-FFF2-40B4-BE49-F238E27FC236}">
                <a16:creationId xmlns:a16="http://schemas.microsoft.com/office/drawing/2014/main" id="{6618257C-F408-4969-95C1-A190F4287CB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396875" y="1708150"/>
            <a:ext cx="1316038" cy="2333625"/>
          </a:xfrm>
        </p:spPr>
      </p:pic>
      <p:pic>
        <p:nvPicPr>
          <p:cNvPr id="33" name="图片占位符 32">
            <a:extLst>
              <a:ext uri="{FF2B5EF4-FFF2-40B4-BE49-F238E27FC236}">
                <a16:creationId xmlns:a16="http://schemas.microsoft.com/office/drawing/2014/main" id="{3CA3CE63-99BD-4B74-9815-B26C7316E71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" b="68"/>
          <a:stretch>
            <a:fillRect/>
          </a:stretch>
        </p:blipFill>
        <p:spPr/>
      </p:pic>
      <p:pic>
        <p:nvPicPr>
          <p:cNvPr id="31" name="图片占位符 30">
            <a:extLst>
              <a:ext uri="{FF2B5EF4-FFF2-40B4-BE49-F238E27FC236}">
                <a16:creationId xmlns:a16="http://schemas.microsoft.com/office/drawing/2014/main" id="{BFEF689B-58DC-40F0-9AF7-E903DB290B3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FACD05F1-1DE9-4A46-9CD0-7785C5685AA4}"/>
              </a:ext>
            </a:extLst>
          </p:cNvPr>
          <p:cNvSpPr txBox="1"/>
          <p:nvPr/>
        </p:nvSpPr>
        <p:spPr>
          <a:xfrm>
            <a:off x="8111737" y="4399037"/>
            <a:ext cx="15119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흔히 하는 답변을 </a:t>
            </a:r>
            <a:endParaRPr lang="en-US" altLang="ko-KR" sz="800" b="0" dirty="0"/>
          </a:p>
          <a:p>
            <a:r>
              <a:rPr lang="ko-KR" altLang="en-US" sz="800" b="0" dirty="0"/>
              <a:t>단축하여 관리 가능</a:t>
            </a:r>
            <a:endParaRPr lang="zh-CN" altLang="en-US" sz="800" b="0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DC71C49-EBDF-4E8B-9E13-E3FDD3195265}"/>
              </a:ext>
            </a:extLst>
          </p:cNvPr>
          <p:cNvSpPr txBox="1"/>
          <p:nvPr/>
        </p:nvSpPr>
        <p:spPr>
          <a:xfrm>
            <a:off x="4153961" y="4385082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상담 상태 확인 가능</a:t>
            </a:r>
            <a:endParaRPr lang="zh-CN" altLang="en-US" sz="800" b="0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737AA9DD-8E3F-47C5-94E8-FC95042A9C84}"/>
              </a:ext>
            </a:extLst>
          </p:cNvPr>
          <p:cNvSpPr txBox="1"/>
          <p:nvPr/>
        </p:nvSpPr>
        <p:spPr>
          <a:xfrm>
            <a:off x="344487" y="4378433"/>
            <a:ext cx="14654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시스템 </a:t>
            </a:r>
            <a:r>
              <a:rPr lang="en-US" altLang="ko-KR" sz="800" b="0" dirty="0"/>
              <a:t>Icon </a:t>
            </a:r>
            <a:r>
              <a:rPr lang="ko-KR" altLang="en-US" sz="800" b="0" dirty="0"/>
              <a:t>표시</a:t>
            </a:r>
            <a:endParaRPr lang="zh-CN" altLang="en-US" sz="800" b="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34EE405-C3CD-4910-A459-EF47C8E6967D}"/>
              </a:ext>
            </a:extLst>
          </p:cNvPr>
          <p:cNvSpPr txBox="1"/>
          <p:nvPr/>
        </p:nvSpPr>
        <p:spPr>
          <a:xfrm>
            <a:off x="2280835" y="4396148"/>
            <a:ext cx="13356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미답변수 표시</a:t>
            </a:r>
            <a:endParaRPr lang="zh-CN" altLang="en-US" sz="800" b="0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E271EA91-0232-44E1-9591-7D6A5894A56F}"/>
              </a:ext>
            </a:extLst>
          </p:cNvPr>
          <p:cNvSpPr/>
          <p:nvPr/>
        </p:nvSpPr>
        <p:spPr bwMode="auto">
          <a:xfrm>
            <a:off x="992560" y="2085466"/>
            <a:ext cx="396044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23DD3979-E83E-4022-9113-6A178FEEFBE0}"/>
              </a:ext>
            </a:extLst>
          </p:cNvPr>
          <p:cNvSpPr/>
          <p:nvPr/>
        </p:nvSpPr>
        <p:spPr bwMode="auto">
          <a:xfrm>
            <a:off x="2386926" y="2540725"/>
            <a:ext cx="693865" cy="324036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111">
            <a:extLst>
              <a:ext uri="{FF2B5EF4-FFF2-40B4-BE49-F238E27FC236}">
                <a16:creationId xmlns:a16="http://schemas.microsoft.com/office/drawing/2014/main" id="{A31A339E-98C2-4448-B25D-6B031C65C9DA}"/>
              </a:ext>
            </a:extLst>
          </p:cNvPr>
          <p:cNvSpPr/>
          <p:nvPr/>
        </p:nvSpPr>
        <p:spPr bwMode="auto">
          <a:xfrm>
            <a:off x="620467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114">
            <a:extLst>
              <a:ext uri="{FF2B5EF4-FFF2-40B4-BE49-F238E27FC236}">
                <a16:creationId xmlns:a16="http://schemas.microsoft.com/office/drawing/2014/main" id="{CED64721-14D8-4AC7-A841-A755403FF864}"/>
              </a:ext>
            </a:extLst>
          </p:cNvPr>
          <p:cNvSpPr/>
          <p:nvPr/>
        </p:nvSpPr>
        <p:spPr bwMode="auto">
          <a:xfrm>
            <a:off x="815735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7172">
            <a:extLst>
              <a:ext uri="{FF2B5EF4-FFF2-40B4-BE49-F238E27FC236}">
                <a16:creationId xmlns:a16="http://schemas.microsoft.com/office/drawing/2014/main" id="{A3FC0257-2093-427F-A6D8-FE633ECE3B16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10">
            <a:extLst>
              <a:ext uri="{FF2B5EF4-FFF2-40B4-BE49-F238E27FC236}">
                <a16:creationId xmlns:a16="http://schemas.microsoft.com/office/drawing/2014/main" id="{C174773F-3E86-4503-AEFE-E2DA08C0258E}"/>
              </a:ext>
            </a:extLst>
          </p:cNvPr>
          <p:cNvSpPr/>
          <p:nvPr/>
        </p:nvSpPr>
        <p:spPr bwMode="auto">
          <a:xfrm>
            <a:off x="4251630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108">
            <a:extLst>
              <a:ext uri="{FF2B5EF4-FFF2-40B4-BE49-F238E27FC236}">
                <a16:creationId xmlns:a16="http://schemas.microsoft.com/office/drawing/2014/main" id="{99E17CD9-F7C0-49A7-9457-233F7732F570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40CB2D08-DD2C-40B4-A1EA-8239AA8D48F8}"/>
              </a:ext>
            </a:extLst>
          </p:cNvPr>
          <p:cNvCxnSpPr/>
          <p:nvPr/>
        </p:nvCxnSpPr>
        <p:spPr bwMode="auto">
          <a:xfrm flipV="1">
            <a:off x="6897216" y="4737591"/>
            <a:ext cx="1214521" cy="815645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1E81661A-5060-4D79-A40C-64D991EB781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690" y="2646039"/>
            <a:ext cx="369332" cy="369332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FA0B26DC-4200-409E-A5CA-AFEA4112DD4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698" y="2197340"/>
            <a:ext cx="369332" cy="36933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63044AF5-7633-45D6-A5E2-F05CCB90385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667" y="2382006"/>
            <a:ext cx="369332" cy="369332"/>
          </a:xfrm>
          <a:prstGeom prst="rect">
            <a:avLst/>
          </a:prstGeom>
        </p:spPr>
      </p:pic>
      <p:sp>
        <p:nvSpPr>
          <p:cNvPr id="35" name="副标题 2">
            <a:extLst>
              <a:ext uri="{FF2B5EF4-FFF2-40B4-BE49-F238E27FC236}">
                <a16:creationId xmlns:a16="http://schemas.microsoft.com/office/drawing/2014/main" id="{44C425B5-644E-44E5-8FA5-B1C70E4E96A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문자상담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8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32" name="모서리가 둥근 직사각형 31"/>
          <p:cNvSpPr/>
          <p:nvPr/>
        </p:nvSpPr>
        <p:spPr bwMode="auto">
          <a:xfrm>
            <a:off x="5096394" y="5637457"/>
            <a:ext cx="4429202" cy="938770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사각형 설명선 35"/>
          <p:cNvSpPr/>
          <p:nvPr/>
        </p:nvSpPr>
        <p:spPr bwMode="auto">
          <a:xfrm>
            <a:off x="4051026" y="3764258"/>
            <a:ext cx="2232248" cy="706261"/>
          </a:xfrm>
          <a:prstGeom prst="wedgeRectCallout">
            <a:avLst>
              <a:gd name="adj1" fmla="val 57596"/>
              <a:gd name="adj2" fmla="val -39363"/>
            </a:avLst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피드백 입력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해당 영역은 무엇인지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이미지 첨부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사진 촬영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약 처방 등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8769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占位符 14">
            <a:extLst>
              <a:ext uri="{FF2B5EF4-FFF2-40B4-BE49-F238E27FC236}">
                <a16:creationId xmlns:a16="http://schemas.microsoft.com/office/drawing/2014/main" id="{D401568A-A665-4761-98D0-C0C1ECD355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>
          <a:xfrm>
            <a:off x="4293062" y="1708150"/>
            <a:ext cx="1316037" cy="2333625"/>
          </a:xfrm>
          <a:prstGeom prst="rect">
            <a:avLst/>
          </a:prstGeom>
        </p:spPr>
      </p:pic>
      <p:sp>
        <p:nvSpPr>
          <p:cNvPr id="7192" name="标题 7191">
            <a:extLst>
              <a:ext uri="{FF2B5EF4-FFF2-40B4-BE49-F238E27FC236}">
                <a16:creationId xmlns:a16="http://schemas.microsoft.com/office/drawing/2014/main" id="{7230DDBB-FFA3-40D1-B826-9B2C430C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00" y="251354"/>
            <a:ext cx="3967753" cy="369332"/>
          </a:xfrm>
        </p:spPr>
        <p:txBody>
          <a:bodyPr/>
          <a:lstStyle/>
          <a:p>
            <a:r>
              <a:rPr lang="ko-KR" altLang="en-US" dirty="0">
                <a:solidFill>
                  <a:srgbClr val="0000FF"/>
                </a:solidFill>
              </a:rPr>
              <a:t>의료진 </a:t>
            </a:r>
            <a:r>
              <a:rPr lang="en-US" altLang="ko-KR" dirty="0">
                <a:solidFill>
                  <a:srgbClr val="0000FF"/>
                </a:solidFill>
              </a:rPr>
              <a:t>App - </a:t>
            </a:r>
            <a:r>
              <a:rPr lang="ko-KR" altLang="en-US" dirty="0">
                <a:solidFill>
                  <a:srgbClr val="0000FF"/>
                </a:solidFill>
              </a:rPr>
              <a:t>의료진 상세 페이지 </a:t>
            </a:r>
            <a:r>
              <a:rPr lang="en-US" altLang="ko-KR" dirty="0">
                <a:solidFill>
                  <a:srgbClr val="0000FF"/>
                </a:solidFill>
              </a:rPr>
              <a:t>2-2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3"/>
          </p:nvPr>
        </p:nvSpPr>
        <p:spPr>
          <a:xfrm>
            <a:off x="8771597" y="312911"/>
            <a:ext cx="1005403" cy="352725"/>
          </a:xfrm>
        </p:spPr>
        <p:txBody>
          <a:bodyPr/>
          <a:lstStyle/>
          <a:p>
            <a:r>
              <a:rPr lang="ko-KR" altLang="en-US" dirty="0">
                <a:latin typeface="微软雅黑" panose="020B0503020204020204" pitchFamily="34" charset="-122"/>
                <a:ea typeface="微软雅黑" panose="020B0503020204020204" pitchFamily="34" charset="-122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문자상담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xmlns="" val="tx"/>
                  </a:ext>
                </a:extLst>
              </a:hlinkClick>
            </a:endParaRPr>
          </a:p>
        </p:txBody>
      </p:sp>
      <p:sp>
        <p:nvSpPr>
          <p:cNvPr id="7173" name="矩形 7172">
            <a:extLst>
              <a:ext uri="{FF2B5EF4-FFF2-40B4-BE49-F238E27FC236}">
                <a16:creationId xmlns:a16="http://schemas.microsoft.com/office/drawing/2014/main" id="{65ACFA35-5708-473F-93AB-7774326A8B69}"/>
              </a:ext>
            </a:extLst>
          </p:cNvPr>
          <p:cNvSpPr/>
          <p:nvPr/>
        </p:nvSpPr>
        <p:spPr bwMode="auto">
          <a:xfrm>
            <a:off x="344488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피드백 입력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A91FF0FE-2165-4569-A889-685CA4FE68A6}"/>
              </a:ext>
            </a:extLst>
          </p:cNvPr>
          <p:cNvSpPr/>
          <p:nvPr/>
        </p:nvSpPr>
        <p:spPr bwMode="auto">
          <a:xfrm>
            <a:off x="2298236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SMS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전송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4B007D4-1197-4132-B796-D6D58E3057C3}"/>
              </a:ext>
            </a:extLst>
          </p:cNvPr>
          <p:cNvSpPr/>
          <p:nvPr/>
        </p:nvSpPr>
        <p:spPr bwMode="auto">
          <a:xfrm>
            <a:off x="344487" y="5624512"/>
            <a:ext cx="4608513" cy="979615"/>
          </a:xfrm>
          <a:prstGeom prst="roundRect">
            <a:avLst>
              <a:gd name="adj" fmla="val 986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图片占位符 14">
            <a:extLst>
              <a:ext uri="{FF2B5EF4-FFF2-40B4-BE49-F238E27FC236}">
                <a16:creationId xmlns:a16="http://schemas.microsoft.com/office/drawing/2014/main" id="{D0B2BEF2-FF3D-4D8F-A17E-4E319752558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" b="128"/>
          <a:stretch>
            <a:fillRect/>
          </a:stretch>
        </p:blipFill>
        <p:spPr/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36919BB2-A002-49C1-ABE9-16629CCFC816}"/>
              </a:ext>
            </a:extLst>
          </p:cNvPr>
          <p:cNvSpPr/>
          <p:nvPr/>
        </p:nvSpPr>
        <p:spPr bwMode="auto">
          <a:xfrm>
            <a:off x="396874" y="3032956"/>
            <a:ext cx="1279762" cy="68407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087284D-7A0C-4C63-BBA6-0B308A859EE1}"/>
              </a:ext>
            </a:extLst>
          </p:cNvPr>
          <p:cNvSpPr txBox="1"/>
          <p:nvPr/>
        </p:nvSpPr>
        <p:spPr>
          <a:xfrm>
            <a:off x="4196916" y="4400100"/>
            <a:ext cx="194316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/>
              <a:t>환자가 추가 질문 가능 </a:t>
            </a:r>
            <a:r>
              <a:rPr lang="en-US" altLang="ko-KR" sz="800" b="0" dirty="0"/>
              <a:t>( </a:t>
            </a:r>
            <a:r>
              <a:rPr lang="ko-KR" altLang="en-US" sz="800" b="0" dirty="0"/>
              <a:t>설정에 따름 </a:t>
            </a:r>
            <a:r>
              <a:rPr lang="en-US" altLang="ko-KR" sz="800" b="0" dirty="0"/>
              <a:t>)</a:t>
            </a:r>
            <a:endParaRPr lang="zh-CN" altLang="en-US" sz="800" b="0" dirty="0"/>
          </a:p>
        </p:txBody>
      </p:sp>
      <p:sp>
        <p:nvSpPr>
          <p:cNvPr id="23" name="矩形 7172">
            <a:extLst>
              <a:ext uri="{FF2B5EF4-FFF2-40B4-BE49-F238E27FC236}">
                <a16:creationId xmlns:a16="http://schemas.microsoft.com/office/drawing/2014/main" id="{5231C0ED-C505-4D4C-AB00-E345835BAF26}"/>
              </a:ext>
            </a:extLst>
          </p:cNvPr>
          <p:cNvSpPr/>
          <p:nvPr/>
        </p:nvSpPr>
        <p:spPr bwMode="auto">
          <a:xfrm>
            <a:off x="344488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108">
            <a:extLst>
              <a:ext uri="{FF2B5EF4-FFF2-40B4-BE49-F238E27FC236}">
                <a16:creationId xmlns:a16="http://schemas.microsoft.com/office/drawing/2014/main" id="{3AD17EDD-6412-4139-A6AD-6202D1046419}"/>
              </a:ext>
            </a:extLst>
          </p:cNvPr>
          <p:cNvSpPr/>
          <p:nvPr/>
        </p:nvSpPr>
        <p:spPr bwMode="auto">
          <a:xfrm>
            <a:off x="2298236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A2861553-F8ED-469B-9083-AA0631356C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80" y="1701040"/>
            <a:ext cx="1312200" cy="2332800"/>
          </a:xfrm>
          <a:prstGeom prst="rect">
            <a:avLst/>
          </a:prstGeom>
        </p:spPr>
      </p:pic>
      <p:sp>
        <p:nvSpPr>
          <p:cNvPr id="39" name="矩形 108">
            <a:extLst>
              <a:ext uri="{FF2B5EF4-FFF2-40B4-BE49-F238E27FC236}">
                <a16:creationId xmlns:a16="http://schemas.microsoft.com/office/drawing/2014/main" id="{372B736B-9BC6-4E17-A225-DA66444A8A7A}"/>
              </a:ext>
            </a:extLst>
          </p:cNvPr>
          <p:cNvSpPr/>
          <p:nvPr/>
        </p:nvSpPr>
        <p:spPr bwMode="auto">
          <a:xfrm>
            <a:off x="4250214" y="1007114"/>
            <a:ext cx="1405572" cy="3459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답변 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재 질문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矩形 108">
            <a:extLst>
              <a:ext uri="{FF2B5EF4-FFF2-40B4-BE49-F238E27FC236}">
                <a16:creationId xmlns:a16="http://schemas.microsoft.com/office/drawing/2014/main" id="{C6BA1D9A-C302-463B-967C-898A3AC6FB07}"/>
              </a:ext>
            </a:extLst>
          </p:cNvPr>
          <p:cNvSpPr/>
          <p:nvPr/>
        </p:nvSpPr>
        <p:spPr bwMode="auto">
          <a:xfrm>
            <a:off x="4250214" y="1007114"/>
            <a:ext cx="252028" cy="345956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34">
            <a:extLst>
              <a:ext uri="{FF2B5EF4-FFF2-40B4-BE49-F238E27FC236}">
                <a16:creationId xmlns:a16="http://schemas.microsoft.com/office/drawing/2014/main" id="{6A7A4245-3F34-4A8E-B226-0DAED73289C6}"/>
              </a:ext>
            </a:extLst>
          </p:cNvPr>
          <p:cNvSpPr txBox="1"/>
          <p:nvPr/>
        </p:nvSpPr>
        <p:spPr>
          <a:xfrm>
            <a:off x="344488" y="4400100"/>
            <a:ext cx="12698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b="0" dirty="0"/>
              <a:t>(</a:t>
            </a:r>
            <a:r>
              <a:rPr lang="ko-KR" altLang="en-US" sz="800" b="0" dirty="0"/>
              <a:t>의료진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정한 시간내 </a:t>
            </a:r>
            <a:endParaRPr lang="en-US" altLang="ko-KR" sz="800" b="0" dirty="0"/>
          </a:p>
          <a:p>
            <a:r>
              <a:rPr lang="ko-KR" altLang="en-US" sz="800" b="0" dirty="0"/>
              <a:t>피드백 작성</a:t>
            </a:r>
            <a:endParaRPr lang="en-US" altLang="ko-KR" sz="800" b="0" dirty="0"/>
          </a:p>
        </p:txBody>
      </p:sp>
      <p:sp>
        <p:nvSpPr>
          <p:cNvPr id="43" name="文本框 34">
            <a:extLst>
              <a:ext uri="{FF2B5EF4-FFF2-40B4-BE49-F238E27FC236}">
                <a16:creationId xmlns:a16="http://schemas.microsoft.com/office/drawing/2014/main" id="{B5603FE9-1F2B-44BA-B0AB-36ED1BE245AC}"/>
              </a:ext>
            </a:extLst>
          </p:cNvPr>
          <p:cNvSpPr txBox="1"/>
          <p:nvPr/>
        </p:nvSpPr>
        <p:spPr>
          <a:xfrm>
            <a:off x="2270702" y="4400188"/>
            <a:ext cx="19287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/>
              <a:t>처음으로 의료진이 답변 시 </a:t>
            </a:r>
            <a:r>
              <a:rPr lang="en-US" altLang="ko-KR" sz="800" b="0" dirty="0"/>
              <a:t>SMS</a:t>
            </a:r>
          </a:p>
          <a:p>
            <a:r>
              <a:rPr lang="ko-KR" altLang="en-US" sz="800" b="0" dirty="0"/>
              <a:t>와 환자 </a:t>
            </a:r>
            <a:r>
              <a:rPr lang="en-US" altLang="ko-KR" sz="800" b="0" dirty="0"/>
              <a:t>App </a:t>
            </a:r>
            <a:r>
              <a:rPr lang="ko-KR" altLang="en-US" sz="800" b="0" dirty="0"/>
              <a:t>으로 동시에 메시지 전달</a:t>
            </a:r>
            <a:endParaRPr lang="en-US" altLang="ko-KR" sz="800" b="0" dirty="0"/>
          </a:p>
        </p:txBody>
      </p:sp>
      <p:sp>
        <p:nvSpPr>
          <p:cNvPr id="44" name="文本框 34">
            <a:extLst>
              <a:ext uri="{FF2B5EF4-FFF2-40B4-BE49-F238E27FC236}">
                <a16:creationId xmlns:a16="http://schemas.microsoft.com/office/drawing/2014/main" id="{F9446D74-3E38-4FAB-A955-49DFA421F60E}"/>
              </a:ext>
            </a:extLst>
          </p:cNvPr>
          <p:cNvSpPr txBox="1"/>
          <p:nvPr/>
        </p:nvSpPr>
        <p:spPr>
          <a:xfrm>
            <a:off x="4250214" y="4564282"/>
            <a:ext cx="3480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800" b="0" dirty="0"/>
              <a:t>일반 상담 </a:t>
            </a:r>
            <a:r>
              <a:rPr lang="en-US" altLang="ko-KR" sz="800" b="0" dirty="0"/>
              <a:t>( 24</a:t>
            </a:r>
            <a:r>
              <a:rPr lang="ko-KR" altLang="en-US" sz="800" b="0" dirty="0"/>
              <a:t>시간 내 한 질문에 대해 무제한 질문 </a:t>
            </a:r>
            <a:r>
              <a:rPr lang="en-US" altLang="ko-KR" sz="800" b="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800" b="0" dirty="0"/>
              <a:t>상담 제한 </a:t>
            </a:r>
            <a:r>
              <a:rPr lang="en-US" altLang="ko-KR" sz="800" b="0" dirty="0"/>
              <a:t>( </a:t>
            </a:r>
            <a:r>
              <a:rPr lang="ko-KR" altLang="en-US" sz="800" b="0" dirty="0" err="1"/>
              <a:t>몇원에</a:t>
            </a:r>
            <a:r>
              <a:rPr lang="ko-KR" altLang="en-US" sz="800" b="0" dirty="0"/>
              <a:t> </a:t>
            </a:r>
            <a:r>
              <a:rPr lang="ko-KR" altLang="en-US" sz="800" b="0" dirty="0" err="1"/>
              <a:t>몇건</a:t>
            </a:r>
            <a:r>
              <a:rPr lang="ko-KR" altLang="en-US" sz="800" b="0" dirty="0"/>
              <a:t> 상담 가능 제한 </a:t>
            </a:r>
            <a:r>
              <a:rPr lang="en-US" altLang="ko-KR" sz="800" b="0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800" b="0" dirty="0"/>
              <a:t>추가 서비스 패키지 </a:t>
            </a:r>
            <a:r>
              <a:rPr lang="en-US" altLang="ko-KR" sz="800" b="0" dirty="0"/>
              <a:t>: (</a:t>
            </a:r>
            <a:r>
              <a:rPr lang="ko-KR" altLang="en-US" sz="800" b="0" dirty="0"/>
              <a:t>상담 서비스 완료 후</a:t>
            </a:r>
            <a:r>
              <a:rPr lang="en-US" altLang="ko-KR" sz="800" b="0" dirty="0"/>
              <a:t>) </a:t>
            </a:r>
            <a:r>
              <a:rPr lang="ko-KR" altLang="en-US" sz="800" b="0" dirty="0"/>
              <a:t>추가로 부가되는 서비스</a:t>
            </a:r>
            <a:endParaRPr lang="zh-CN" altLang="en-US" sz="800" b="0" dirty="0"/>
          </a:p>
        </p:txBody>
      </p:sp>
      <p:sp>
        <p:nvSpPr>
          <p:cNvPr id="19" name="모서리가 둥근 직사각형 18"/>
          <p:cNvSpPr/>
          <p:nvPr/>
        </p:nvSpPr>
        <p:spPr bwMode="auto">
          <a:xfrm>
            <a:off x="5096394" y="5637456"/>
            <a:ext cx="4429202" cy="1067907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피드백 입력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정한 시간은 얼마인지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초과 시 사용자에게 추가 서비스가 제공되는 것인지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재질문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추가 질문 설정은 어디서 확인할 수 있는지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171450" marR="0" indent="-17145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Char char="-"/>
              <a:tabLst/>
            </a:pP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추가  서비스 패키지는 어떤 </a:t>
            </a:r>
            <a:r>
              <a:rPr lang="ko-KR" altLang="en-US" sz="900" b="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상품인건지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70726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>
          <a:xfrm>
            <a:off x="142211" y="1376772"/>
            <a:ext cx="9359900" cy="372987"/>
          </a:xfrm>
        </p:spPr>
        <p:txBody>
          <a:bodyPr/>
          <a:lstStyle/>
          <a:p>
            <a:r>
              <a:rPr lang="ko-KR" altLang="en-US" dirty="0" smtClean="0"/>
              <a:t>결제 취소</a:t>
            </a:r>
            <a:r>
              <a:rPr lang="en-US" altLang="ko-KR" dirty="0" smtClean="0"/>
              <a:t>/</a:t>
            </a:r>
            <a:r>
              <a:rPr lang="ko-KR" altLang="en-US" dirty="0" smtClean="0"/>
              <a:t>환불 </a:t>
            </a:r>
            <a:r>
              <a:rPr lang="en-US" altLang="ko-KR" dirty="0" smtClean="0"/>
              <a:t>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46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3276482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전화</a:t>
            </a:r>
            <a:r>
              <a:rPr kumimoji="1" lang="ko-KR" altLang="en-U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상담 서비스</a:t>
            </a:r>
            <a:endParaRPr kumimoji="1" lang="zh-CN" altLang="en-US" sz="2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94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개체 7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229306" cy="109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think-cell Slide" r:id="rId4" imgW="180" imgH="180" progId="TCLayout.ActiveDocument.1">
                  <p:embed/>
                </p:oleObj>
              </mc:Choice>
              <mc:Fallback>
                <p:oleObj name="think-cell Slide" r:id="rId4" imgW="180" imgH="180" progId="TCLayout.ActiveDocument.1">
                  <p:embed/>
                  <p:pic>
                    <p:nvPicPr>
                      <p:cNvPr id="8" name="개체 7" hidden="1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229306" cy="1099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6F4CC921-E318-4D89-A432-A35198FEE6BD}"/>
              </a:ext>
            </a:extLst>
          </p:cNvPr>
          <p:cNvSpPr/>
          <p:nvPr/>
        </p:nvSpPr>
        <p:spPr bwMode="auto">
          <a:xfrm>
            <a:off x="344488" y="1018406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43A125-A612-44BE-BB01-96E544624A1E}"/>
              </a:ext>
            </a:extLst>
          </p:cNvPr>
          <p:cNvSpPr/>
          <p:nvPr/>
        </p:nvSpPr>
        <p:spPr bwMode="auto">
          <a:xfrm>
            <a:off x="344488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63C7E8A-148D-4AAE-ABB2-E8E9D72D9EF4}"/>
              </a:ext>
            </a:extLst>
          </p:cNvPr>
          <p:cNvSpPr/>
          <p:nvPr/>
        </p:nvSpPr>
        <p:spPr bwMode="auto">
          <a:xfrm>
            <a:off x="4953000" y="1018407"/>
            <a:ext cx="4608512" cy="5686957"/>
          </a:xfrm>
          <a:prstGeom prst="rect">
            <a:avLst/>
          </a:prstGeom>
          <a:noFill/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5333C0-4101-4EAF-9B2E-4F709E8F7D39}"/>
              </a:ext>
            </a:extLst>
          </p:cNvPr>
          <p:cNvSpPr/>
          <p:nvPr/>
        </p:nvSpPr>
        <p:spPr bwMode="auto">
          <a:xfrm>
            <a:off x="4953000" y="685033"/>
            <a:ext cx="4608512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0BDF35D-219F-4AC0-8AC1-4D88D3E75BBC}"/>
              </a:ext>
            </a:extLst>
          </p:cNvPr>
          <p:cNvSpPr/>
          <p:nvPr/>
        </p:nvSpPr>
        <p:spPr bwMode="auto">
          <a:xfrm>
            <a:off x="488504" y="1225093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11" name="다이아몬드 10">
            <a:extLst>
              <a:ext uri="{FF2B5EF4-FFF2-40B4-BE49-F238E27FC236}">
                <a16:creationId xmlns:a16="http://schemas.microsoft.com/office/drawing/2014/main" id="{8F269A34-2C9A-48C4-9A65-82D80F83B428}"/>
              </a:ext>
            </a:extLst>
          </p:cNvPr>
          <p:cNvSpPr/>
          <p:nvPr/>
        </p:nvSpPr>
        <p:spPr bwMode="auto">
          <a:xfrm>
            <a:off x="2108684" y="1621137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개인의사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39840D5-44E5-41E3-B8DF-B4B61BAA9E94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 bwMode="auto">
          <a:xfrm>
            <a:off x="1460612" y="1391781"/>
            <a:ext cx="1440160" cy="229356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E0DAFE-F8DD-4060-913F-FC4D7F78DF11}"/>
              </a:ext>
            </a:extLst>
          </p:cNvPr>
          <p:cNvSpPr/>
          <p:nvPr/>
        </p:nvSpPr>
        <p:spPr bwMode="auto">
          <a:xfrm>
            <a:off x="776536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FD7A0A-2773-459D-8B6F-D6838384BB70}"/>
              </a:ext>
            </a:extLst>
          </p:cNvPr>
          <p:cNvSpPr/>
          <p:nvPr/>
        </p:nvSpPr>
        <p:spPr bwMode="auto">
          <a:xfrm>
            <a:off x="3872880" y="2305213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 err="1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5ECCDA4-8AB8-46DB-A67B-B0CD8D574312}"/>
              </a:ext>
            </a:extLst>
          </p:cNvPr>
          <p:cNvCxnSpPr>
            <a:cxnSpLocks/>
            <a:stCxn id="11" idx="1"/>
            <a:endCxn id="19" idx="0"/>
          </p:cNvCxnSpPr>
          <p:nvPr/>
        </p:nvCxnSpPr>
        <p:spPr bwMode="auto">
          <a:xfrm rot="10800000" flipV="1">
            <a:off x="1262590" y="1892131"/>
            <a:ext cx="84609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FF127559-773C-4275-8658-D2667759C2AD}"/>
              </a:ext>
            </a:extLst>
          </p:cNvPr>
          <p:cNvCxnSpPr>
            <a:cxnSpLocks/>
            <a:stCxn id="11" idx="3"/>
            <a:endCxn id="21" idx="0"/>
          </p:cNvCxnSpPr>
          <p:nvPr/>
        </p:nvCxnSpPr>
        <p:spPr bwMode="auto">
          <a:xfrm>
            <a:off x="3692860" y="1892132"/>
            <a:ext cx="666074" cy="41308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8C779901-AA38-44BE-8CDA-AEEA24473069}"/>
              </a:ext>
            </a:extLst>
          </p:cNvPr>
          <p:cNvCxnSpPr>
            <a:cxnSpLocks/>
            <a:stCxn id="21" idx="1"/>
            <a:endCxn id="19" idx="3"/>
          </p:cNvCxnSpPr>
          <p:nvPr/>
        </p:nvCxnSpPr>
        <p:spPr bwMode="auto">
          <a:xfrm rot="10800000">
            <a:off x="1748644" y="2471901"/>
            <a:ext cx="2124236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925AFD3-D7B2-4EC1-B5EE-F8E4E2BD975D}"/>
              </a:ext>
            </a:extLst>
          </p:cNvPr>
          <p:cNvSpPr/>
          <p:nvPr/>
        </p:nvSpPr>
        <p:spPr bwMode="auto">
          <a:xfrm>
            <a:off x="782519" y="1707741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직접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33277CF-8217-436E-99B8-BB21B78F8B5A}"/>
              </a:ext>
            </a:extLst>
          </p:cNvPr>
          <p:cNvSpPr/>
          <p:nvPr/>
        </p:nvSpPr>
        <p:spPr bwMode="auto">
          <a:xfrm>
            <a:off x="3977444" y="16237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진료과를 통한</a:t>
            </a:r>
            <a:endParaRPr kumimoji="1" lang="en-US" altLang="ko-KR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5955ADF7-3D78-4C8B-952B-B1BD4E56B712}"/>
              </a:ext>
            </a:extLst>
          </p:cNvPr>
          <p:cNvSpPr/>
          <p:nvPr/>
        </p:nvSpPr>
        <p:spPr bwMode="auto">
          <a:xfrm>
            <a:off x="2108684" y="3067355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문자상담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전화상담 </a:t>
            </a:r>
            <a:r>
              <a:rPr kumimoji="1" lang="en-US" altLang="ko-KR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/ </a:t>
            </a: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화상상담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AF51443E-67BC-442F-98B9-32285CCD4045}"/>
              </a:ext>
            </a:extLst>
          </p:cNvPr>
          <p:cNvCxnSpPr>
            <a:cxnSpLocks/>
            <a:stCxn id="19" idx="2"/>
            <a:endCxn id="33" idx="0"/>
          </p:cNvCxnSpPr>
          <p:nvPr/>
        </p:nvCxnSpPr>
        <p:spPr bwMode="auto">
          <a:xfrm rot="16200000" flipH="1">
            <a:off x="1867298" y="2033880"/>
            <a:ext cx="428767" cy="163818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1D9B799-C051-42C3-9F15-562CFB9DA32A}"/>
              </a:ext>
            </a:extLst>
          </p:cNvPr>
          <p:cNvSpPr/>
          <p:nvPr/>
        </p:nvSpPr>
        <p:spPr bwMode="auto">
          <a:xfrm>
            <a:off x="2130388" y="266525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서비스 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72442C2-1DBF-4CA3-98FE-9120A0402F94}"/>
              </a:ext>
            </a:extLst>
          </p:cNvPr>
          <p:cNvSpPr/>
          <p:nvPr/>
        </p:nvSpPr>
        <p:spPr bwMode="auto">
          <a:xfrm>
            <a:off x="776536" y="3997401"/>
            <a:ext cx="1332147" cy="518116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 상담 서비스</a:t>
            </a:r>
            <a:endParaRPr lang="en-US" altLang="ko-KR" b="0" dirty="0"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필수 정보 입력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6EAFF0F3-31EF-4401-8B1A-D751C19F28A4}"/>
              </a:ext>
            </a:extLst>
          </p:cNvPr>
          <p:cNvCxnSpPr>
            <a:cxnSpLocks/>
            <a:stCxn id="33" idx="2"/>
            <a:endCxn id="39" idx="0"/>
          </p:cNvCxnSpPr>
          <p:nvPr/>
        </p:nvCxnSpPr>
        <p:spPr bwMode="auto">
          <a:xfrm rot="5400000">
            <a:off x="1977663" y="3074292"/>
            <a:ext cx="388056" cy="145816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1F9072F-3B1E-4E12-8BAB-5EB55C012AE5}"/>
              </a:ext>
            </a:extLst>
          </p:cNvPr>
          <p:cNvSpPr/>
          <p:nvPr/>
        </p:nvSpPr>
        <p:spPr bwMode="auto">
          <a:xfrm>
            <a:off x="2414718" y="4654821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지불방식 선택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9C95BCC-17BC-4AFD-BDBA-4075BFD48BE2}"/>
              </a:ext>
            </a:extLst>
          </p:cNvPr>
          <p:cNvCxnSpPr>
            <a:cxnSpLocks/>
            <a:stCxn id="39" idx="3"/>
            <a:endCxn id="47" idx="0"/>
          </p:cNvCxnSpPr>
          <p:nvPr/>
        </p:nvCxnSpPr>
        <p:spPr bwMode="auto">
          <a:xfrm>
            <a:off x="2108683" y="4256459"/>
            <a:ext cx="792089" cy="39836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28EC592-A623-4BC1-B294-F843DB84E158}"/>
              </a:ext>
            </a:extLst>
          </p:cNvPr>
          <p:cNvSpPr/>
          <p:nvPr/>
        </p:nvSpPr>
        <p:spPr bwMode="auto">
          <a:xfrm>
            <a:off x="2413602" y="5248202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지불완료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8A26297-53C0-40C4-B108-7A4AF5A3C35E}"/>
              </a:ext>
            </a:extLst>
          </p:cNvPr>
          <p:cNvCxnSpPr>
            <a:stCxn id="47" idx="2"/>
            <a:endCxn id="51" idx="0"/>
          </p:cNvCxnSpPr>
          <p:nvPr/>
        </p:nvCxnSpPr>
        <p:spPr bwMode="auto">
          <a:xfrm flipH="1">
            <a:off x="2899656" y="4988196"/>
            <a:ext cx="1116" cy="260006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87D865B-8ECE-4CD1-87C9-34C701DDD423}"/>
              </a:ext>
            </a:extLst>
          </p:cNvPr>
          <p:cNvSpPr/>
          <p:nvPr/>
        </p:nvSpPr>
        <p:spPr bwMode="auto">
          <a:xfrm>
            <a:off x="5133020" y="122550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6D5E1D0A-A84C-43F2-907A-1B1B1E6ADFCB}"/>
              </a:ext>
            </a:extLst>
          </p:cNvPr>
          <p:cNvCxnSpPr>
            <a:cxnSpLocks/>
            <a:stCxn id="51" idx="3"/>
            <a:endCxn id="54" idx="2"/>
          </p:cNvCxnSpPr>
          <p:nvPr/>
        </p:nvCxnSpPr>
        <p:spPr bwMode="auto">
          <a:xfrm flipV="1">
            <a:off x="3385710" y="1558879"/>
            <a:ext cx="2233364" cy="3856011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1D8448D7-4139-4F96-91D6-250FEC9EAF16}"/>
              </a:ext>
            </a:extLst>
          </p:cNvPr>
          <p:cNvSpPr/>
          <p:nvPr/>
        </p:nvSpPr>
        <p:spPr bwMode="auto">
          <a:xfrm>
            <a:off x="4016896" y="5185533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의료진 </a:t>
            </a:r>
            <a:r>
              <a:rPr kumimoji="1" lang="en-US" altLang="ko-KR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으로 서비스 구매정보 푸시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CBC6BF-30B3-4B56-91D4-CC8E937676AE}"/>
              </a:ext>
            </a:extLst>
          </p:cNvPr>
          <p:cNvSpPr/>
          <p:nvPr/>
        </p:nvSpPr>
        <p:spPr bwMode="auto">
          <a:xfrm>
            <a:off x="6213140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푸시 메시지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0D44EAA-C63F-4A68-B406-71156AE2612D}"/>
              </a:ext>
            </a:extLst>
          </p:cNvPr>
          <p:cNvSpPr/>
          <p:nvPr/>
        </p:nvSpPr>
        <p:spPr bwMode="auto">
          <a:xfrm>
            <a:off x="6213141" y="2581976"/>
            <a:ext cx="2736304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주문상세 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E1C2F40-3D9A-4744-B835-C6759812AF3A}"/>
              </a:ext>
            </a:extLst>
          </p:cNvPr>
          <p:cNvSpPr/>
          <p:nvPr/>
        </p:nvSpPr>
        <p:spPr bwMode="auto">
          <a:xfrm>
            <a:off x="7977336" y="1638914"/>
            <a:ext cx="972108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상담 모듈확인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99572A1E-D644-4603-B49B-66C55C4D8C73}"/>
              </a:ext>
            </a:extLst>
          </p:cNvPr>
          <p:cNvCxnSpPr>
            <a:stCxn id="54" idx="3"/>
            <a:endCxn id="59" idx="0"/>
          </p:cNvCxnSpPr>
          <p:nvPr/>
        </p:nvCxnSpPr>
        <p:spPr bwMode="auto">
          <a:xfrm>
            <a:off x="6105128" y="1392192"/>
            <a:ext cx="594066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09CF3D94-C0BE-4289-9F9D-AD1BD41A5101}"/>
              </a:ext>
            </a:extLst>
          </p:cNvPr>
          <p:cNvCxnSpPr>
            <a:cxnSpLocks/>
            <a:stCxn id="54" idx="3"/>
            <a:endCxn id="62" idx="0"/>
          </p:cNvCxnSpPr>
          <p:nvPr/>
        </p:nvCxnSpPr>
        <p:spPr bwMode="auto">
          <a:xfrm>
            <a:off x="6105128" y="1392192"/>
            <a:ext cx="2358262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FBC5D03B-58E2-42DA-BDEF-BD160B5FE23C}"/>
              </a:ext>
            </a:extLst>
          </p:cNvPr>
          <p:cNvCxnSpPr>
            <a:cxnSpLocks/>
            <a:stCxn id="59" idx="2"/>
            <a:endCxn id="60" idx="0"/>
          </p:cNvCxnSpPr>
          <p:nvPr/>
        </p:nvCxnSpPr>
        <p:spPr bwMode="auto">
          <a:xfrm rot="16200000" flipH="1">
            <a:off x="6835400" y="1836082"/>
            <a:ext cx="609687" cy="882099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7BB9F184-C255-4DC0-8F8A-E240454C91CC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 bwMode="auto">
          <a:xfrm rot="5400000">
            <a:off x="7717499" y="1836084"/>
            <a:ext cx="609687" cy="88209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8FA3C49-1844-4AD8-AF85-2FA5BEA2E938}"/>
              </a:ext>
            </a:extLst>
          </p:cNvPr>
          <p:cNvSpPr/>
          <p:nvPr/>
        </p:nvSpPr>
        <p:spPr bwMode="auto">
          <a:xfrm>
            <a:off x="3501988" y="5860270"/>
            <a:ext cx="972108" cy="3333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환자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37001BE-AAA5-4F3C-9777-F3A338E0BC28}"/>
              </a:ext>
            </a:extLst>
          </p:cNvPr>
          <p:cNvCxnSpPr>
            <a:cxnSpLocks/>
            <a:stCxn id="60" idx="2"/>
            <a:endCxn id="50" idx="0"/>
          </p:cNvCxnSpPr>
          <p:nvPr/>
        </p:nvCxnSpPr>
        <p:spPr bwMode="auto">
          <a:xfrm>
            <a:off x="7581293" y="2915351"/>
            <a:ext cx="8442" cy="299621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AF6D872-3B03-40F1-A1DB-31A67FDFFF4A}"/>
              </a:ext>
            </a:extLst>
          </p:cNvPr>
          <p:cNvSpPr/>
          <p:nvPr/>
        </p:nvSpPr>
        <p:spPr bwMode="auto">
          <a:xfrm>
            <a:off x="3291390" y="272509"/>
            <a:ext cx="3323220" cy="305036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전화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상담 서비스 프로세스</a:t>
            </a:r>
            <a:endParaRPr kumimoji="1" lang="zh-CN" altLang="en-US" sz="14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0AD20C-F8FA-458D-825A-D281D09216A7}"/>
              </a:ext>
            </a:extLst>
          </p:cNvPr>
          <p:cNvSpPr/>
          <p:nvPr/>
        </p:nvSpPr>
        <p:spPr bwMode="auto">
          <a:xfrm>
            <a:off x="1428135" y="35652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</a:t>
            </a: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상담 서비스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D2C8E1A-C7C9-4CC0-847D-AB58A7212C76}"/>
              </a:ext>
            </a:extLst>
          </p:cNvPr>
          <p:cNvSpPr/>
          <p:nvPr/>
        </p:nvSpPr>
        <p:spPr bwMode="auto">
          <a:xfrm>
            <a:off x="6230026" y="3214972"/>
            <a:ext cx="2719417" cy="333375"/>
          </a:xfrm>
          <a:prstGeom prst="rect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플랫폼을 통해 양측 전화 연결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2" name="다이아몬드 51">
            <a:extLst>
              <a:ext uri="{FF2B5EF4-FFF2-40B4-BE49-F238E27FC236}">
                <a16:creationId xmlns:a16="http://schemas.microsoft.com/office/drawing/2014/main" id="{ED0280B5-F274-4012-8D48-D0D0B79C7E89}"/>
              </a:ext>
            </a:extLst>
          </p:cNvPr>
          <p:cNvSpPr/>
          <p:nvPr/>
        </p:nvSpPr>
        <p:spPr bwMode="auto">
          <a:xfrm>
            <a:off x="6789203" y="3895122"/>
            <a:ext cx="1584176" cy="541990"/>
          </a:xfrm>
          <a:prstGeom prst="diamond">
            <a:avLst/>
          </a:prstGeom>
          <a:noFill/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 연결</a:t>
            </a:r>
            <a:endParaRPr kumimoji="1" lang="zh-CN" altLang="en-US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A3F53EE-17F7-4190-9DEC-BC8978096201}"/>
              </a:ext>
            </a:extLst>
          </p:cNvPr>
          <p:cNvCxnSpPr>
            <a:cxnSpLocks/>
            <a:stCxn id="50" idx="2"/>
            <a:endCxn id="52" idx="0"/>
          </p:cNvCxnSpPr>
          <p:nvPr/>
        </p:nvCxnSpPr>
        <p:spPr bwMode="auto">
          <a:xfrm flipH="1">
            <a:off x="7581291" y="3548347"/>
            <a:ext cx="8444" cy="346775"/>
          </a:xfrm>
          <a:prstGeom prst="straightConnector1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32AF6FDE-21FA-4DA9-B010-CC62EB8A77A4}"/>
              </a:ext>
            </a:extLst>
          </p:cNvPr>
          <p:cNvCxnSpPr>
            <a:cxnSpLocks/>
            <a:stCxn id="52" idx="2"/>
            <a:endCxn id="74" idx="3"/>
          </p:cNvCxnSpPr>
          <p:nvPr/>
        </p:nvCxnSpPr>
        <p:spPr bwMode="auto">
          <a:xfrm rot="5400000">
            <a:off x="5232771" y="3678438"/>
            <a:ext cx="1589846" cy="3107195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8E29F560-8CC2-4EB2-8CE2-866ADD9BF22B}"/>
              </a:ext>
            </a:extLst>
          </p:cNvPr>
          <p:cNvCxnSpPr>
            <a:cxnSpLocks/>
            <a:stCxn id="52" idx="3"/>
            <a:endCxn id="74" idx="2"/>
          </p:cNvCxnSpPr>
          <p:nvPr/>
        </p:nvCxnSpPr>
        <p:spPr bwMode="auto">
          <a:xfrm flipH="1">
            <a:off x="3988042" y="4166117"/>
            <a:ext cx="4385337" cy="2027528"/>
          </a:xfrm>
          <a:prstGeom prst="bentConnector4">
            <a:avLst>
              <a:gd name="adj1" fmla="val -5213"/>
              <a:gd name="adj2" fmla="val 111275"/>
            </a:avLst>
          </a:prstGeom>
          <a:noFill/>
          <a:ln w="9525">
            <a:solidFill>
              <a:srgbClr val="92D050"/>
            </a:solidFill>
            <a:prstDash val="dash"/>
            <a:miter lim="800000"/>
            <a:headEnd/>
            <a:tailEnd type="triangle"/>
          </a:ln>
        </p:spPr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37C11AC-10AC-48CD-A5F4-26EB9555138E}"/>
              </a:ext>
            </a:extLst>
          </p:cNvPr>
          <p:cNvSpPr/>
          <p:nvPr/>
        </p:nvSpPr>
        <p:spPr bwMode="auto">
          <a:xfrm>
            <a:off x="4451237" y="5913909"/>
            <a:ext cx="45719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endParaRPr kumimoji="1" lang="zh-CN" altLang="en-US" sz="1400" b="1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6C0005C-FA01-4F06-A01E-5A2352DD5B5B}"/>
              </a:ext>
            </a:extLst>
          </p:cNvPr>
          <p:cNvSpPr/>
          <p:nvPr/>
        </p:nvSpPr>
        <p:spPr bwMode="auto">
          <a:xfrm>
            <a:off x="5161874" y="5789420"/>
            <a:ext cx="126729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 상담 서비스 진행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BA1B7DB-54DE-4C57-9C84-5CE507010BCA}"/>
              </a:ext>
            </a:extLst>
          </p:cNvPr>
          <p:cNvSpPr/>
          <p:nvPr/>
        </p:nvSpPr>
        <p:spPr bwMode="auto">
          <a:xfrm>
            <a:off x="4582107" y="6189261"/>
            <a:ext cx="4014447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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전화 상담 실패 시 실패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SMS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전송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(3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번 </a:t>
            </a:r>
            <a:r>
              <a:rPr lang="ko-KR" altLang="en-US" sz="900" b="0" dirty="0" err="1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부재시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 환자가 약속 어긴 것으로 정의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)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2DEE0C18-D5A7-4AD6-9BDB-5F9BC67ABCA5}"/>
              </a:ext>
            </a:extLst>
          </p:cNvPr>
          <p:cNvSpPr/>
          <p:nvPr/>
        </p:nvSpPr>
        <p:spPr bwMode="auto">
          <a:xfrm>
            <a:off x="4582107" y="6470315"/>
            <a:ext cx="4014447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  <a:sym typeface="Wingdings" panose="05000000000000000000" pitchFamily="2" charset="2"/>
              </a:rPr>
              <a:t>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3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번 부재 전까지는 환자가 </a:t>
            </a:r>
            <a:r>
              <a:rPr lang="en-US" altLang="ko-KR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App </a:t>
            </a:r>
            <a:r>
              <a:rPr lang="ko-KR" altLang="en-US" sz="900" b="0" dirty="0"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에서 의료진에게 즉시 연결 가능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09735DA-E862-4B2E-AA71-FFAA74EE3D03}"/>
              </a:ext>
            </a:extLst>
          </p:cNvPr>
          <p:cNvSpPr/>
          <p:nvPr/>
        </p:nvSpPr>
        <p:spPr bwMode="auto">
          <a:xfrm>
            <a:off x="2191544" y="1180554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모듈선택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08507179-6093-4F19-A48B-727DDD12B21B}"/>
              </a:ext>
            </a:extLst>
          </p:cNvPr>
          <p:cNvSpPr/>
          <p:nvPr/>
        </p:nvSpPr>
        <p:spPr bwMode="auto">
          <a:xfrm>
            <a:off x="6896100" y="4223018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연결됨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F1A4C79-AB54-44FD-B0C1-974308AF2C71}"/>
              </a:ext>
            </a:extLst>
          </p:cNvPr>
          <p:cNvSpPr/>
          <p:nvPr/>
        </p:nvSpPr>
        <p:spPr bwMode="auto">
          <a:xfrm>
            <a:off x="8053045" y="3742812"/>
            <a:ext cx="914400" cy="19572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01600" marR="0" indent="-101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None/>
              <a:tabLst/>
            </a:pPr>
            <a:r>
              <a:rPr kumimoji="1" lang="ko-KR" altLang="en-US" sz="900" b="0" i="0" u="none" strike="noStrike" cap="none" normalizeH="0" baseline="0" dirty="0">
                <a:ln>
                  <a:noFill/>
                </a:ln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Arial" panose="020B0604020202020204" pitchFamily="34" charset="0"/>
              </a:rPr>
              <a:t>연결실패</a:t>
            </a:r>
            <a:endParaRPr kumimoji="1" lang="zh-CN" altLang="en-US" sz="900" b="0" i="0" u="none" strike="noStrike" cap="none" normalizeH="0" baseline="0" dirty="0">
              <a:ln>
                <a:noFill/>
              </a:ln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Arial" panose="020B0604020202020204" pitchFamily="34" charset="0"/>
            </a:endParaRPr>
          </a:p>
        </p:txBody>
      </p:sp>
      <p:sp>
        <p:nvSpPr>
          <p:cNvPr id="63" name="矩形 7172">
            <a:hlinkClick r:id="rId6" action="ppaction://hlinksldjump"/>
            <a:extLst>
              <a:ext uri="{FF2B5EF4-FFF2-40B4-BE49-F238E27FC236}">
                <a16:creationId xmlns:a16="http://schemas.microsoft.com/office/drawing/2014/main" id="{B7032CA5-72BF-473B-B438-B16485B8C028}"/>
              </a:ext>
            </a:extLst>
          </p:cNvPr>
          <p:cNvSpPr/>
          <p:nvPr/>
        </p:nvSpPr>
        <p:spPr bwMode="auto">
          <a:xfrm>
            <a:off x="2584730" y="1502523"/>
            <a:ext cx="252028" cy="234289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108">
            <a:hlinkClick r:id="rId6" action="ppaction://hlinksldjump"/>
            <a:extLst>
              <a:ext uri="{FF2B5EF4-FFF2-40B4-BE49-F238E27FC236}">
                <a16:creationId xmlns:a16="http://schemas.microsoft.com/office/drawing/2014/main" id="{6F65798F-E93F-46D9-A2C2-4DC4063F1A7F}"/>
              </a:ext>
            </a:extLst>
          </p:cNvPr>
          <p:cNvSpPr/>
          <p:nvPr/>
        </p:nvSpPr>
        <p:spPr bwMode="auto">
          <a:xfrm>
            <a:off x="640962" y="2163127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110">
            <a:hlinkClick r:id="rId6" action="ppaction://hlinksldjump"/>
            <a:extLst>
              <a:ext uri="{FF2B5EF4-FFF2-40B4-BE49-F238E27FC236}">
                <a16:creationId xmlns:a16="http://schemas.microsoft.com/office/drawing/2014/main" id="{E44E68E9-4550-454A-8E2B-0F3DF840FF93}"/>
              </a:ext>
            </a:extLst>
          </p:cNvPr>
          <p:cNvSpPr/>
          <p:nvPr/>
        </p:nvSpPr>
        <p:spPr bwMode="auto">
          <a:xfrm>
            <a:off x="2530613" y="2981309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111">
            <a:hlinkClick r:id="rId6" action="ppaction://hlinksldjump"/>
            <a:extLst>
              <a:ext uri="{FF2B5EF4-FFF2-40B4-BE49-F238E27FC236}">
                <a16:creationId xmlns:a16="http://schemas.microsoft.com/office/drawing/2014/main" id="{4A83F5DD-E3F8-4870-BF20-5A24BF6298E3}"/>
              </a:ext>
            </a:extLst>
          </p:cNvPr>
          <p:cNvSpPr/>
          <p:nvPr/>
        </p:nvSpPr>
        <p:spPr bwMode="auto">
          <a:xfrm>
            <a:off x="656505" y="3869390"/>
            <a:ext cx="252028" cy="227174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172">
            <a:hlinkClick r:id="rId7" action="ppaction://hlinksldjump"/>
            <a:extLst>
              <a:ext uri="{FF2B5EF4-FFF2-40B4-BE49-F238E27FC236}">
                <a16:creationId xmlns:a16="http://schemas.microsoft.com/office/drawing/2014/main" id="{EAC3AF97-1147-42A7-86B0-CBB27418B432}"/>
              </a:ext>
            </a:extLst>
          </p:cNvPr>
          <p:cNvSpPr/>
          <p:nvPr/>
        </p:nvSpPr>
        <p:spPr bwMode="auto">
          <a:xfrm>
            <a:off x="2277075" y="4515517"/>
            <a:ext cx="252028" cy="241982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108">
            <a:hlinkClick r:id="rId7" action="ppaction://hlinksldjump"/>
            <a:extLst>
              <a:ext uri="{FF2B5EF4-FFF2-40B4-BE49-F238E27FC236}">
                <a16:creationId xmlns:a16="http://schemas.microsoft.com/office/drawing/2014/main" id="{F801F857-F267-4FCE-B40F-BE9E836372B3}"/>
              </a:ext>
            </a:extLst>
          </p:cNvPr>
          <p:cNvSpPr/>
          <p:nvPr/>
        </p:nvSpPr>
        <p:spPr bwMode="auto">
          <a:xfrm>
            <a:off x="2273161" y="5121188"/>
            <a:ext cx="252028" cy="250725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8C4C35D2-8C17-4995-9366-A0390362FF64}"/>
              </a:ext>
            </a:extLst>
          </p:cNvPr>
          <p:cNvCxnSpPr/>
          <p:nvPr/>
        </p:nvCxnSpPr>
        <p:spPr bwMode="auto">
          <a:xfrm>
            <a:off x="6105128" y="1392192"/>
            <a:ext cx="594066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76FE5AD1-3D06-4789-9B7C-EA05326EDF64}"/>
              </a:ext>
            </a:extLst>
          </p:cNvPr>
          <p:cNvCxnSpPr>
            <a:cxnSpLocks/>
          </p:cNvCxnSpPr>
          <p:nvPr/>
        </p:nvCxnSpPr>
        <p:spPr bwMode="auto">
          <a:xfrm>
            <a:off x="6105128" y="1392192"/>
            <a:ext cx="2358262" cy="246722"/>
          </a:xfrm>
          <a:prstGeom prst="bentConnector2">
            <a:avLst/>
          </a:prstGeom>
          <a:noFill/>
          <a:ln w="9525">
            <a:solidFill>
              <a:srgbClr val="4D4D4D"/>
            </a:solidFill>
            <a:miter lim="800000"/>
            <a:headEnd/>
            <a:tailEnd type="triangle"/>
          </a:ln>
        </p:spPr>
      </p:cxnSp>
      <p:sp>
        <p:nvSpPr>
          <p:cNvPr id="81" name="矩形 7172">
            <a:hlinkClick r:id="rId6" action="ppaction://hlinksldjump"/>
            <a:extLst>
              <a:ext uri="{FF2B5EF4-FFF2-40B4-BE49-F238E27FC236}">
                <a16:creationId xmlns:a16="http://schemas.microsoft.com/office/drawing/2014/main" id="{FBE034DC-44BA-4037-9992-DF1D91E95D48}"/>
              </a:ext>
            </a:extLst>
          </p:cNvPr>
          <p:cNvSpPr/>
          <p:nvPr/>
        </p:nvSpPr>
        <p:spPr bwMode="auto">
          <a:xfrm>
            <a:off x="6069294" y="1485134"/>
            <a:ext cx="252028" cy="246723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108">
            <a:hlinkClick r:id="rId8" action="ppaction://hlinksldjump"/>
            <a:extLst>
              <a:ext uri="{FF2B5EF4-FFF2-40B4-BE49-F238E27FC236}">
                <a16:creationId xmlns:a16="http://schemas.microsoft.com/office/drawing/2014/main" id="{A215BCB1-4227-4E41-AF13-2C7ED7F6DC92}"/>
              </a:ext>
            </a:extLst>
          </p:cNvPr>
          <p:cNvSpPr/>
          <p:nvPr/>
        </p:nvSpPr>
        <p:spPr bwMode="auto">
          <a:xfrm>
            <a:off x="7826170" y="1485134"/>
            <a:ext cx="252028" cy="28150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 110">
            <a:hlinkClick r:id="rId8" action="ppaction://hlinksldjump"/>
            <a:extLst>
              <a:ext uri="{FF2B5EF4-FFF2-40B4-BE49-F238E27FC236}">
                <a16:creationId xmlns:a16="http://schemas.microsoft.com/office/drawing/2014/main" id="{A992AE8B-13B6-4F10-B18F-57818577F9BB}"/>
              </a:ext>
            </a:extLst>
          </p:cNvPr>
          <p:cNvSpPr/>
          <p:nvPr/>
        </p:nvSpPr>
        <p:spPr bwMode="auto">
          <a:xfrm>
            <a:off x="6069294" y="2448898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矩形 110">
            <a:hlinkClick r:id="rId8" action="ppaction://hlinksldjump"/>
            <a:extLst>
              <a:ext uri="{FF2B5EF4-FFF2-40B4-BE49-F238E27FC236}">
                <a16:creationId xmlns:a16="http://schemas.microsoft.com/office/drawing/2014/main" id="{A1389697-3B3F-41DB-A886-244F82486645}"/>
              </a:ext>
            </a:extLst>
          </p:cNvPr>
          <p:cNvSpPr/>
          <p:nvPr/>
        </p:nvSpPr>
        <p:spPr bwMode="auto">
          <a:xfrm>
            <a:off x="6065897" y="3059430"/>
            <a:ext cx="252028" cy="269651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7172">
            <a:hlinkClick r:id="rId9" action="ppaction://hlinksldjump"/>
            <a:extLst>
              <a:ext uri="{FF2B5EF4-FFF2-40B4-BE49-F238E27FC236}">
                <a16:creationId xmlns:a16="http://schemas.microsoft.com/office/drawing/2014/main" id="{00141CCF-83C6-4E0C-B050-2A5B8D45DE1D}"/>
              </a:ext>
            </a:extLst>
          </p:cNvPr>
          <p:cNvSpPr/>
          <p:nvPr/>
        </p:nvSpPr>
        <p:spPr bwMode="auto">
          <a:xfrm>
            <a:off x="4244928" y="6284511"/>
            <a:ext cx="252028" cy="263030"/>
          </a:xfrm>
          <a:prstGeom prst="rect">
            <a:avLst/>
          </a:prstGeom>
          <a:solidFill>
            <a:srgbClr val="CCEC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101600" indent="-101600" algn="ctr" latinLnBrk="0">
              <a:spcBef>
                <a:spcPct val="20000"/>
              </a:spcBef>
              <a:spcAft>
                <a:spcPct val="20000"/>
              </a:spcAft>
            </a:pP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모서리가 둥근 직사각형 68"/>
          <p:cNvSpPr/>
          <p:nvPr/>
        </p:nvSpPr>
        <p:spPr bwMode="auto">
          <a:xfrm>
            <a:off x="109564" y="4953109"/>
            <a:ext cx="7771440" cy="1037364"/>
          </a:xfrm>
          <a:prstGeom prst="roundRect">
            <a:avLst/>
          </a:prstGeom>
          <a:solidFill>
            <a:srgbClr val="FFFF00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228600" marR="0" indent="-22860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 typeface="Wingdings" pitchFamily="2" charset="2"/>
              <a:buAutoNum type="arabicPeriod"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4,6,7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와 화면 캡쳐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flow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가 일치하지 않음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구매 정보 푸시 발송 시점 확인 요청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화면 캡쳐에서는 결제 완료 후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필수 정보 입력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및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주문 상세 내용 확인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’ flow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가 있는데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kumimoji="1" lang="en-US" altLang="ko-KR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주문 상세 내용 확인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＇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단계에서</a:t>
            </a:r>
            <a:r>
              <a:rPr kumimoji="1" lang="ko-KR" altLang="en-US" sz="9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의료진 앱으로 구매정보 </a:t>
            </a:r>
            <a:r>
              <a:rPr kumimoji="1" lang="ko-KR" altLang="en-US" sz="9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푸시가</a:t>
            </a:r>
            <a:r>
              <a:rPr kumimoji="1" lang="ko-KR" altLang="en-US" sz="9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발송되는 것인지</a:t>
            </a:r>
            <a:r>
              <a:rPr lang="en-US" altLang="ko-KR" sz="900" b="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9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환자와의 전화 연결이 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번 실패하면 상담이 자동적으로 취소가 되는 것인지</a:t>
            </a:r>
            <a:r>
              <a:rPr lang="en-US" altLang="ko-KR" sz="900" b="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R="0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tabLst/>
            </a:pP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4. 3</a:t>
            </a:r>
            <a:r>
              <a:rPr kumimoji="1" lang="ko-KR" altLang="en-US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번 부재 전까지는 환자가 앱에서 의료진에게 즉시 연결이 가능하다고 쓰여 있는데</a:t>
            </a:r>
            <a:r>
              <a:rPr kumimoji="1" lang="en-US" altLang="ko-KR" sz="9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1" lang="ko-KR" altLang="en-US" sz="900" b="0" i="0" u="none" strike="noStrike" cap="none" normalizeH="0" baseline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상담예약</a:t>
            </a:r>
            <a:r>
              <a:rPr kumimoji="1" lang="ko-KR" altLang="en-US" sz="9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시간과 무관하게 계속 전화를 시도할 수 </a:t>
            </a:r>
            <a:r>
              <a:rPr kumimoji="1" lang="ko-KR" altLang="en-US" sz="900" b="0" i="0" u="none" strike="noStrike" cap="none" normalizeH="0" dirty="0" err="1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있는것인지</a:t>
            </a:r>
            <a:r>
              <a:rPr kumimoji="1" lang="en-US" altLang="ko-KR" sz="900" b="0" i="0" u="none" strike="noStrike" cap="none" normalizeH="0" dirty="0" smtClean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1" lang="ko-KR" altLang="en-US" sz="9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072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0_기본 디자인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DDDDDD"/>
      </a:accent2>
      <a:accent3>
        <a:srgbClr val="FFFFFF"/>
      </a:accent3>
      <a:accent4>
        <a:srgbClr val="000000"/>
      </a:accent4>
      <a:accent5>
        <a:srgbClr val="FFFFFF"/>
      </a:accent5>
      <a:accent6>
        <a:srgbClr val="C8C8C8"/>
      </a:accent6>
      <a:hlink>
        <a:srgbClr val="CCCCFF"/>
      </a:hlink>
      <a:folHlink>
        <a:srgbClr val="DDDDDD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95000"/>
          </a:schemeClr>
        </a:solidFill>
        <a:ln w="9525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01600" marR="0" indent="-1016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20000"/>
          </a:spcAft>
          <a:buClrTx/>
          <a:buSzTx/>
          <a:buFont typeface="Wingdings" pitchFamily="2" charset="2"/>
          <a:buNone/>
          <a:tabLst/>
          <a:defRPr kumimoji="1" sz="1400" b="1" i="0" u="none" strike="noStrike" cap="none" normalizeH="0" baseline="0" smtClean="0">
            <a:ln>
              <a:noFill/>
            </a:ln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noFill/>
        <a:ln w="9525">
          <a:solidFill>
            <a:srgbClr val="4D4D4D"/>
          </a:solidFill>
          <a:miter lim="800000"/>
          <a:headEnd/>
          <a:tailEnd/>
        </a:ln>
      </a:spPr>
      <a:bodyPr/>
      <a:lstStyle/>
    </a:lnDef>
  </a:objectDefaults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110409</TotalTime>
  <Words>1589</Words>
  <Application>Microsoft Office PowerPoint</Application>
  <PresentationFormat>A4 용지(210x297mm)</PresentationFormat>
  <Paragraphs>428</Paragraphs>
  <Slides>18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HY태고딕</vt:lpstr>
      <vt:lpstr>微软雅黑</vt:lpstr>
      <vt:lpstr>黑体</vt:lpstr>
      <vt:lpstr>굴림</vt:lpstr>
      <vt:lpstr>Arial</vt:lpstr>
      <vt:lpstr>Wingdings</vt:lpstr>
      <vt:lpstr>맑은 고딕</vt:lpstr>
      <vt:lpstr>맑은 고딕</vt:lpstr>
      <vt:lpstr>10_기본 디자인</vt:lpstr>
      <vt:lpstr>think-cell Slide</vt:lpstr>
      <vt:lpstr>PowerPoint 프레젠테이션</vt:lpstr>
      <vt:lpstr>PowerPoint 프레젠테이션</vt:lpstr>
      <vt:lpstr>환자 App – 문자상담 서비스 신청 상세 2-1</vt:lpstr>
      <vt:lpstr>환자 App - 문자상담 서비스 신청 상세 2-2</vt:lpstr>
      <vt:lpstr>의료진 App - 의료진 상세 페이지 2-1</vt:lpstr>
      <vt:lpstr>의료진 App - 의료진 상세 페이지 2-2</vt:lpstr>
      <vt:lpstr>PowerPoint 프레젠테이션</vt:lpstr>
      <vt:lpstr>PowerPoint 프레젠테이션</vt:lpstr>
      <vt:lpstr>PowerPoint 프레젠테이션</vt:lpstr>
      <vt:lpstr>환자 App - 전화상담 서비스 신청 상세 2-1</vt:lpstr>
      <vt:lpstr>환자 App - 전화상담 서비스 신청 상세 2-2</vt:lpstr>
      <vt:lpstr>의료진 App - 의료진 상세 페이지 2-1</vt:lpstr>
      <vt:lpstr>의료진 App - 의료진 상세 페이지 2-2</vt:lpstr>
      <vt:lpstr>PowerPoint 프레젠테이션</vt:lpstr>
      <vt:lpstr>PowerPoint 프레젠테이션</vt:lpstr>
      <vt:lpstr>환자 App - 화상상담 서비스 신청 상세 2-1</vt:lpstr>
      <vt:lpstr>환자 App - 화상상담 서비스 신청 상세 2-2</vt:lpstr>
      <vt:lpstr>의료진 App - 의료진 상세 페이지</vt:lpstr>
    </vt:vector>
  </TitlesOfParts>
  <Company>sktelecom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노신호</dc:creator>
  <cp:lastModifiedBy>hnjnchae@gmail.com</cp:lastModifiedBy>
  <cp:revision>10662</cp:revision>
  <cp:lastPrinted>2018-05-03T02:39:11Z</cp:lastPrinted>
  <dcterms:created xsi:type="dcterms:W3CDTF">2003-04-04T05:27:05Z</dcterms:created>
  <dcterms:modified xsi:type="dcterms:W3CDTF">2019-10-02T00:30:41Z</dcterms:modified>
</cp:coreProperties>
</file>