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1" r:id="rId4"/>
    <p:sldId id="264" r:id="rId5"/>
    <p:sldId id="259" r:id="rId6"/>
    <p:sldId id="263" r:id="rId7"/>
    <p:sldId id="285" r:id="rId8"/>
    <p:sldId id="266" r:id="rId9"/>
    <p:sldId id="265" r:id="rId10"/>
    <p:sldId id="281" r:id="rId11"/>
    <p:sldId id="280" r:id="rId12"/>
    <p:sldId id="279" r:id="rId13"/>
    <p:sldId id="291" r:id="rId14"/>
    <p:sldId id="293" r:id="rId15"/>
    <p:sldId id="284" r:id="rId16"/>
    <p:sldId id="286" r:id="rId17"/>
    <p:sldId id="287" r:id="rId18"/>
    <p:sldId id="288" r:id="rId19"/>
    <p:sldId id="289" r:id="rId20"/>
    <p:sldId id="290" r:id="rId21"/>
    <p:sldId id="295" r:id="rId22"/>
    <p:sldId id="294" r:id="rId23"/>
    <p:sldId id="296" r:id="rId24"/>
    <p:sldId id="297" r:id="rId25"/>
    <p:sldId id="298" r:id="rId26"/>
    <p:sldId id="313" r:id="rId27"/>
    <p:sldId id="308" r:id="rId28"/>
    <p:sldId id="312" r:id="rId29"/>
    <p:sldId id="309" r:id="rId30"/>
    <p:sldId id="310" r:id="rId31"/>
    <p:sldId id="314" r:id="rId32"/>
    <p:sldId id="315" r:id="rId33"/>
    <p:sldId id="311" r:id="rId34"/>
    <p:sldId id="318" r:id="rId35"/>
    <p:sldId id="300" r:id="rId36"/>
    <p:sldId id="301" r:id="rId37"/>
    <p:sldId id="316" r:id="rId38"/>
    <p:sldId id="306" r:id="rId39"/>
    <p:sldId id="317" r:id="rId40"/>
    <p:sldId id="303" r:id="rId41"/>
    <p:sldId id="268" r:id="rId42"/>
    <p:sldId id="305" r:id="rId43"/>
  </p:sldIdLst>
  <p:sldSz cx="12192000" cy="6858000"/>
  <p:notesSz cx="6858000" cy="9144000"/>
  <p:embeddedFontLst>
    <p:embeddedFont>
      <p:font typeface="Tahoma" panose="020B0604030504040204" pitchFamily="34" charset="0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Century Gothic" panose="020B0502020202020204" pitchFamily="34" charset="0"/>
      <p:regular r:id="rId50"/>
      <p:bold r:id="rId51"/>
      <p:italic r:id="rId52"/>
      <p:boldItalic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</p14:sldIdLst>
        </p14:section>
        <p14:section name="서비스 개요" id="{A01F233D-7C43-45F8-B03E-6776305FF31F}">
          <p14:sldIdLst>
            <p14:sldId id="262"/>
            <p14:sldId id="261"/>
            <p14:sldId id="264"/>
            <p14:sldId id="259"/>
          </p14:sldIdLst>
        </p14:section>
        <p14:section name="서비스 플로우" id="{6D807512-90E1-4030-896B-D40594429818}">
          <p14:sldIdLst>
            <p14:sldId id="263"/>
          </p14:sldIdLst>
        </p14:section>
        <p14:section name="flow&gt; 서비스 이용" id="{82B685C6-F8B5-429D-B05F-204A06FAA799}">
          <p14:sldIdLst>
            <p14:sldId id="285"/>
          </p14:sldIdLst>
        </p14:section>
        <p14:section name="flow&gt; 혈당" id="{EA0952CB-1717-4ADB-99AC-8E845E4BBBA0}">
          <p14:sldIdLst>
            <p14:sldId id="266"/>
            <p14:sldId id="265"/>
            <p14:sldId id="281"/>
            <p14:sldId id="280"/>
            <p14:sldId id="279"/>
            <p14:sldId id="291"/>
            <p14:sldId id="293"/>
          </p14:sldIdLst>
        </p14:section>
        <p14:section name="flow&gt; 복약" id="{00F0BC78-883F-42D1-BB00-30E67AE04835}">
          <p14:sldIdLst>
            <p14:sldId id="284"/>
            <p14:sldId id="286"/>
            <p14:sldId id="287"/>
            <p14:sldId id="288"/>
          </p14:sldIdLst>
        </p14:section>
        <p14:section name="flow&gt; 식이" id="{097CC61A-3560-435D-9604-852C92C66599}">
          <p14:sldIdLst>
            <p14:sldId id="289"/>
            <p14:sldId id="290"/>
          </p14:sldIdLst>
        </p14:section>
        <p14:section name="flow&gt; 걷기" id="{6E73A3E5-9CB5-4633-9077-DA2E394B041B}">
          <p14:sldIdLst>
            <p14:sldId id="295"/>
            <p14:sldId id="294"/>
          </p14:sldIdLst>
        </p14:section>
        <p14:section name="flow&gt; 운동" id="{CF1B2894-D998-4329-8AD4-14E2E2DDF2B9}">
          <p14:sldIdLst>
            <p14:sldId id="296"/>
            <p14:sldId id="297"/>
          </p14:sldIdLst>
        </p14:section>
        <p14:section name="flow&gt;리포트" id="{E4237388-F866-4159-9E05-4A51C118E597}">
          <p14:sldIdLst>
            <p14:sldId id="298"/>
            <p14:sldId id="313"/>
          </p14:sldIdLst>
        </p14:section>
        <p14:section name="flow&gt;의사 상담" id="{5846267A-56D0-4A5F-B5F1-E1773FA6E30A}">
          <p14:sldIdLst>
            <p14:sldId id="308"/>
            <p14:sldId id="312"/>
            <p14:sldId id="309"/>
            <p14:sldId id="310"/>
            <p14:sldId id="314"/>
            <p14:sldId id="315"/>
            <p14:sldId id="311"/>
            <p14:sldId id="318"/>
          </p14:sldIdLst>
        </p14:section>
        <p14:section name="flow&gt; 병원예약" id="{0CDA19ED-8686-4F8D-AAC7-FAB2B3CE7317}">
          <p14:sldIdLst>
            <p14:sldId id="300"/>
          </p14:sldIdLst>
        </p14:section>
        <p14:section name="flow&gt; 커뮤니티" id="{95AB9765-1EFE-4E96-8991-CD8BEA00E774}">
          <p14:sldIdLst>
            <p14:sldId id="301"/>
            <p14:sldId id="316"/>
          </p14:sldIdLst>
        </p14:section>
        <p14:section name="flow&gt; 콘텐츠" id="{F89A40D9-4621-4792-80CE-597D68C17AB3}">
          <p14:sldIdLst>
            <p14:sldId id="306"/>
            <p14:sldId id="317"/>
          </p14:sldIdLst>
        </p14:section>
        <p14:section name="flow&gt; 커머스" id="{86C188CD-C409-4931-BF27-065F0767F509}">
          <p14:sldIdLst>
            <p14:sldId id="303"/>
          </p14:sldIdLst>
        </p14:section>
        <p14:section name="논의사항" id="{1777BD5C-8BF1-4454-B2DA-DAFFA63B1884}">
          <p14:sldIdLst>
            <p14:sldId id="268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00AEE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57" d="100"/>
          <a:sy n="57" d="100"/>
        </p:scale>
        <p:origin x="696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04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58832" y="169816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 spc="-15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9698" y="3697950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03485" y="4223654"/>
            <a:ext cx="208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SK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Telecom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5418667"/>
            <a:ext cx="836928" cy="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99063"/>
            <a:ext cx="10515600" cy="628242"/>
          </a:xfrm>
        </p:spPr>
        <p:txBody>
          <a:bodyPr>
            <a:normAutofit/>
          </a:bodyPr>
          <a:lstStyle>
            <a:lvl1pPr>
              <a:defRPr sz="4000" b="1" spc="-150">
                <a:solidFill>
                  <a:srgbClr val="515E65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572397" y="2944720"/>
            <a:ext cx="5371658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90519" y="2944720"/>
            <a:ext cx="8255625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7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(선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565" y="139335"/>
            <a:ext cx="524080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3432" y="176539"/>
            <a:ext cx="10515600" cy="360384"/>
          </a:xfrm>
        </p:spPr>
        <p:txBody>
          <a:bodyPr>
            <a:normAutofit/>
          </a:bodyPr>
          <a:lstStyle>
            <a:lvl1pPr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앙 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620813" y="1010564"/>
            <a:ext cx="6822831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3684296" y="1001847"/>
            <a:ext cx="4695863" cy="17417"/>
          </a:xfrm>
          <a:prstGeom prst="line">
            <a:avLst/>
          </a:prstGeom>
          <a:ln w="571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/>
          </a:bodyPr>
          <a:lstStyle>
            <a:lvl1pPr algn="ctr">
              <a:defRPr sz="24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2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0" r:id="rId4"/>
    <p:sldLayoutId id="2147483661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8832" y="1169894"/>
            <a:ext cx="9144000" cy="128591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pc="-120" dirty="0" smtClean="0"/>
              <a:t>건강</a:t>
            </a:r>
            <a:r>
              <a:rPr lang="en-US" altLang="ko-KR" spc="-120" dirty="0" smtClean="0"/>
              <a:t>160 </a:t>
            </a:r>
            <a:r>
              <a:rPr lang="ko-KR" altLang="en-US" spc="-120" dirty="0" smtClean="0"/>
              <a:t>당뇨</a:t>
            </a:r>
            <a:r>
              <a:rPr lang="en-US" altLang="ko-KR" spc="-120" dirty="0" smtClean="0"/>
              <a:t/>
            </a:r>
            <a:br>
              <a:rPr lang="en-US" altLang="ko-KR" spc="-120" dirty="0" smtClean="0"/>
            </a:br>
            <a:r>
              <a:rPr lang="en-US" altLang="ko-KR" sz="3600" spc="-120" dirty="0">
                <a:solidFill>
                  <a:srgbClr val="5BC4BE"/>
                </a:solidFill>
              </a:rPr>
              <a:t>_</a:t>
            </a:r>
            <a:r>
              <a:rPr lang="en-US" altLang="ko-KR" sz="3600" spc="-120" dirty="0" smtClean="0">
                <a:solidFill>
                  <a:srgbClr val="5BC4BE"/>
                </a:solidFill>
              </a:rPr>
              <a:t>Service Flow </a:t>
            </a:r>
            <a:endParaRPr lang="ko-KR" altLang="en-US" sz="2800" spc="-120" dirty="0">
              <a:solidFill>
                <a:srgbClr val="5BC4B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485" y="374685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</a:rPr>
              <a:t>10.02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2470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자동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입력하기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(by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연동된 블루투스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혈당측정기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610991" y="215678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125208" y="2068936"/>
            <a:ext cx="1312536" cy="678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연동된 혈당측정기로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측정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 flipV="1">
            <a:off x="1703949" y="2408216"/>
            <a:ext cx="421259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5825382" y="206893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 측정 결과 푸시 수신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내용으로 표시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3"/>
            <a:endCxn id="26" idx="1"/>
          </p:cNvCxnSpPr>
          <p:nvPr/>
        </p:nvCxnSpPr>
        <p:spPr>
          <a:xfrm flipV="1">
            <a:off x="3437744" y="2406973"/>
            <a:ext cx="512155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8043622" y="2010480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121818" y="337235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3"/>
            <a:endCxn id="12" idx="1"/>
          </p:cNvCxnSpPr>
          <p:nvPr/>
        </p:nvCxnSpPr>
        <p:spPr>
          <a:xfrm>
            <a:off x="7269172" y="2409458"/>
            <a:ext cx="7744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>
            <a:off x="8769620" y="2808443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9618" y="2776585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17" name="직선 화살표 연결선 16"/>
          <p:cNvCxnSpPr>
            <a:stCxn id="12" idx="3"/>
            <a:endCxn id="21" idx="1"/>
          </p:cNvCxnSpPr>
          <p:nvPr/>
        </p:nvCxnSpPr>
        <p:spPr>
          <a:xfrm flipV="1">
            <a:off x="9495617" y="2406973"/>
            <a:ext cx="587377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6859" y="2129973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9506040" y="2097415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21" name="순서도: 처리 20"/>
          <p:cNvSpPr/>
          <p:nvPr/>
        </p:nvSpPr>
        <p:spPr>
          <a:xfrm>
            <a:off x="10082994" y="206645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949899" y="2066450"/>
            <a:ext cx="1363074" cy="68104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*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결과 자동 저장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121818" y="461731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자동 저장된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조회됨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3" idx="2"/>
            <a:endCxn id="28" idx="0"/>
          </p:cNvCxnSpPr>
          <p:nvPr/>
        </p:nvCxnSpPr>
        <p:spPr>
          <a:xfrm>
            <a:off x="8778086" y="4053399"/>
            <a:ext cx="0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3"/>
            <a:endCxn id="8" idx="1"/>
          </p:cNvCxnSpPr>
          <p:nvPr/>
        </p:nvCxnSpPr>
        <p:spPr>
          <a:xfrm>
            <a:off x="5312973" y="2406973"/>
            <a:ext cx="512409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연동할 혈당측정기 존재 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 선택 방법 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62638" y="2808533"/>
            <a:ext cx="1658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 블루투스 설정 </a:t>
            </a: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시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저장  안됨</a:t>
            </a:r>
            <a:endParaRPr lang="ko-KR" altLang="en-US" sz="1000" spc="-120" dirty="0"/>
          </a:p>
        </p:txBody>
      </p:sp>
    </p:spTree>
    <p:extLst>
      <p:ext uri="{BB962C8B-B14F-4D97-AF65-F5344CB8AC3E}">
        <p14:creationId xmlns:p14="http://schemas.microsoft.com/office/powerpoint/2010/main" val="2495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수정하기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936649" y="164201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2452972" y="155415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편집하고자 하는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정보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292022" y="1495929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입력 방법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23" idx="1"/>
          </p:cNvCxnSpPr>
          <p:nvPr/>
        </p:nvCxnSpPr>
        <p:spPr>
          <a:xfrm flipV="1">
            <a:off x="3896762" y="1894680"/>
            <a:ext cx="369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029607" y="1894682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6281" y="1604268"/>
            <a:ext cx="8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혈당측정기</a:t>
            </a:r>
            <a:endParaRPr lang="en-US" altLang="ko-KR" sz="1000" spc="-12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01963" y="2291832"/>
            <a:ext cx="72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수기 입력</a:t>
            </a:r>
            <a:endParaRPr lang="ko-KR" altLang="en-US" sz="1000" spc="-120" dirty="0"/>
          </a:p>
        </p:txBody>
      </p:sp>
      <p:sp>
        <p:nvSpPr>
          <p:cNvPr id="23" name="순서도: 처리 22"/>
          <p:cNvSpPr/>
          <p:nvPr/>
        </p:nvSpPr>
        <p:spPr>
          <a:xfrm>
            <a:off x="4266488" y="1554157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상세 팝업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입력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버튼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363745" y="281809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 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8502155" y="155906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23" idx="3"/>
            <a:endCxn id="11" idx="1"/>
          </p:cNvCxnSpPr>
          <p:nvPr/>
        </p:nvCxnSpPr>
        <p:spPr>
          <a:xfrm>
            <a:off x="5653942" y="1894680"/>
            <a:ext cx="638080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40834" y="4196585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118" name="순서도: 처리 117"/>
          <p:cNvSpPr/>
          <p:nvPr/>
        </p:nvSpPr>
        <p:spPr>
          <a:xfrm>
            <a:off x="8504509" y="417204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39" idx="3"/>
            <a:endCxn id="118" idx="1"/>
          </p:cNvCxnSpPr>
          <p:nvPr/>
        </p:nvCxnSpPr>
        <p:spPr>
          <a:xfrm flipV="1">
            <a:off x="7753499" y="4512572"/>
            <a:ext cx="7510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" idx="2"/>
            <a:endCxn id="51" idx="0"/>
          </p:cNvCxnSpPr>
          <p:nvPr/>
        </p:nvCxnSpPr>
        <p:spPr>
          <a:xfrm>
            <a:off x="7018020" y="2293892"/>
            <a:ext cx="1993" cy="5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" idx="3"/>
            <a:endCxn id="68" idx="1"/>
          </p:cNvCxnSpPr>
          <p:nvPr/>
        </p:nvCxnSpPr>
        <p:spPr>
          <a:xfrm>
            <a:off x="7744017" y="1894911"/>
            <a:ext cx="758138" cy="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8" idx="2"/>
            <a:endCxn id="118" idx="0"/>
          </p:cNvCxnSpPr>
          <p:nvPr/>
        </p:nvCxnSpPr>
        <p:spPr>
          <a:xfrm>
            <a:off x="9158423" y="2240114"/>
            <a:ext cx="2354" cy="193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868789" y="269500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5181325" y="3035523"/>
            <a:ext cx="1182420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6301504" y="4127932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5103" y="1588435"/>
            <a:ext cx="809543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[</a:t>
            </a:r>
            <a:r>
              <a:rPr lang="ko-KR" altLang="en-US" sz="1000" spc="-120" dirty="0" smtClean="0"/>
              <a:t>수정</a:t>
            </a:r>
            <a:r>
              <a:rPr lang="en-US" altLang="ko-KR" sz="1000" spc="-120" dirty="0" smtClean="0"/>
              <a:t>]</a:t>
            </a:r>
            <a:r>
              <a:rPr lang="ko-KR" altLang="en-US" sz="1000" spc="-120" dirty="0" smtClean="0"/>
              <a:t>버튼</a:t>
            </a:r>
            <a:endParaRPr lang="en-US" altLang="ko-KR" sz="1000" spc="-120" dirty="0" smtClean="0"/>
          </a:p>
        </p:txBody>
      </p:sp>
      <p:cxnSp>
        <p:nvCxnSpPr>
          <p:cNvPr id="44" name="직선 화살표 연결선 43"/>
          <p:cNvCxnSpPr>
            <a:stCxn id="51" idx="2"/>
            <a:endCxn id="39" idx="0"/>
          </p:cNvCxnSpPr>
          <p:nvPr/>
        </p:nvCxnSpPr>
        <p:spPr>
          <a:xfrm>
            <a:off x="7020013" y="3499135"/>
            <a:ext cx="7489" cy="62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80077" y="3679366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6380863" y="5414481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37131" y="4939221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55" name="직선 화살표 연결선 54"/>
          <p:cNvCxnSpPr>
            <a:stCxn id="39" idx="2"/>
            <a:endCxn id="52" idx="0"/>
          </p:cNvCxnSpPr>
          <p:nvPr/>
        </p:nvCxnSpPr>
        <p:spPr>
          <a:xfrm>
            <a:off x="7027502" y="4925895"/>
            <a:ext cx="9629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20481" y="2957342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0520" y="2676480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52" idx="1"/>
            <a:endCxn id="51" idx="1"/>
          </p:cNvCxnSpPr>
          <p:nvPr/>
        </p:nvCxnSpPr>
        <p:spPr>
          <a:xfrm rot="10800000">
            <a:off x="6363745" y="3158614"/>
            <a:ext cx="17118" cy="2596391"/>
          </a:xfrm>
          <a:prstGeom prst="bentConnector3">
            <a:avLst>
              <a:gd name="adj1" fmla="val 143543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35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블루투스 혈당측정기 앱과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연동하기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263431" y="178425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777648" y="169640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1356389" y="2036925"/>
            <a:ext cx="42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494511" y="16964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연동할 블루투스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5258118" y="1637941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시스템에서 사용자 폰의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설정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5327847" y="288487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권한 요청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7" idx="3"/>
            <a:endCxn id="33" idx="1"/>
          </p:cNvCxnSpPr>
          <p:nvPr/>
        </p:nvCxnSpPr>
        <p:spPr>
          <a:xfrm flipV="1">
            <a:off x="3090184" y="2036924"/>
            <a:ext cx="40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37" idx="1"/>
          </p:cNvCxnSpPr>
          <p:nvPr/>
        </p:nvCxnSpPr>
        <p:spPr>
          <a:xfrm flipV="1">
            <a:off x="4807047" y="2036923"/>
            <a:ext cx="451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12483" y="2400356"/>
            <a:ext cx="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44" name="순서도: 처리 43"/>
          <p:cNvSpPr/>
          <p:nvPr/>
        </p:nvSpPr>
        <p:spPr>
          <a:xfrm>
            <a:off x="7169263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설정 가이드에 따라 진행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8871589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5258118" y="4006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허용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37" idx="3"/>
            <a:endCxn id="44" idx="1"/>
          </p:cNvCxnSpPr>
          <p:nvPr/>
        </p:nvCxnSpPr>
        <p:spPr>
          <a:xfrm flipV="1">
            <a:off x="6710113" y="2036922"/>
            <a:ext cx="459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1"/>
          </p:cNvCxnSpPr>
          <p:nvPr/>
        </p:nvCxnSpPr>
        <p:spPr>
          <a:xfrm>
            <a:off x="8481799" y="2036922"/>
            <a:ext cx="38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 flipH="1">
            <a:off x="5984115" y="2435904"/>
            <a:ext cx="1" cy="44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7" idx="3"/>
            <a:endCxn id="44" idx="2"/>
          </p:cNvCxnSpPr>
          <p:nvPr/>
        </p:nvCxnSpPr>
        <p:spPr>
          <a:xfrm flipV="1">
            <a:off x="6710113" y="2377444"/>
            <a:ext cx="1115418" cy="202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13126" y="41006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59" name="직선 화살표 연결선 58"/>
          <p:cNvCxnSpPr>
            <a:stCxn id="38" idx="2"/>
            <a:endCxn id="47" idx="0"/>
          </p:cNvCxnSpPr>
          <p:nvPr/>
        </p:nvCxnSpPr>
        <p:spPr>
          <a:xfrm>
            <a:off x="5984115" y="3565922"/>
            <a:ext cx="1" cy="44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5327847" y="5327183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Alert 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연동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실패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10601230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혈당측정기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상태 확인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46" idx="3"/>
            <a:endCxn id="68" idx="1"/>
          </p:cNvCxnSpPr>
          <p:nvPr/>
        </p:nvCxnSpPr>
        <p:spPr>
          <a:xfrm>
            <a:off x="10184125" y="2036922"/>
            <a:ext cx="41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63505" y="1554539"/>
            <a:ext cx="7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On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30" name="TextBox 29"/>
          <p:cNvSpPr txBox="1"/>
          <p:nvPr/>
        </p:nvSpPr>
        <p:spPr>
          <a:xfrm>
            <a:off x="6075139" y="4805322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31" name="직선 화살표 연결선 30"/>
          <p:cNvCxnSpPr>
            <a:stCxn id="47" idx="2"/>
            <a:endCxn id="62" idx="0"/>
          </p:cNvCxnSpPr>
          <p:nvPr/>
        </p:nvCxnSpPr>
        <p:spPr>
          <a:xfrm flipH="1">
            <a:off x="5984115" y="4804390"/>
            <a:ext cx="1" cy="5227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4" name="꺾인 연결선 33"/>
          <p:cNvCxnSpPr>
            <a:stCxn id="62" idx="1"/>
            <a:endCxn id="33" idx="2"/>
          </p:cNvCxnSpPr>
          <p:nvPr/>
        </p:nvCxnSpPr>
        <p:spPr>
          <a:xfrm rot="10800000">
            <a:off x="4150779" y="2377446"/>
            <a:ext cx="1177068" cy="32902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01]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대상 선정 및 권고 프로세스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713085"/>
              </p:ext>
            </p:extLst>
          </p:nvPr>
        </p:nvGraphicFramePr>
        <p:xfrm>
          <a:off x="263431" y="1119665"/>
          <a:ext cx="11509466" cy="5219654"/>
        </p:xfrm>
        <a:graphic>
          <a:graphicData uri="http://schemas.openxmlformats.org/drawingml/2006/table">
            <a:tbl>
              <a:tblPr/>
              <a:tblGrid>
                <a:gridCol w="1345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9876">
                  <a:extLst>
                    <a:ext uri="{9D8B030D-6E8A-4147-A177-3AD203B41FA5}">
                      <a16:colId xmlns:a16="http://schemas.microsoft.com/office/drawing/2014/main" val="1453007112"/>
                    </a:ext>
                  </a:extLst>
                </a:gridCol>
              </a:tblGrid>
              <a:tr h="382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200" b="1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200" b="1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코치코치당뇨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당뇨 이슈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42661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 제공 대상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latin typeface="+mn-ea"/>
                        </a:rPr>
                        <a:t>회원가입을 완료한 사용자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중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병원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곳을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등록한 후</a:t>
                      </a:r>
                      <a:r>
                        <a:rPr lang="en-US" altLang="ko-KR" sz="1000" spc="-120" dirty="0" smtClean="0">
                          <a:latin typeface="+mn-ea"/>
                        </a:rPr>
                        <a:t>,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병원의 담당 의사로부터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처방 받으면서 혈당 타입을 권고 받은 사용자에 한해 혈당 수치 입력 시 혈당피드백이 제공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혈당 피드백 제공 대상을 동일하게 적용할 수 있는 프로세스가 아님</a:t>
                      </a:r>
                      <a:r>
                        <a:rPr lang="en-US" altLang="ko-KR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6081"/>
                  </a:ext>
                </a:extLst>
              </a:tr>
              <a:tr h="241479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권고 프로세스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사전에 병원 관리자가 해당 병원에서 주로 사용하는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리스트와 해당 약품과 매칭되는 혈당 타입을 관리자 웹에 등록함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 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아래 분류 정의를 기준으로 의사가 결정함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B,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고정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의사가 진료 후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시 처방된 약에 매칭된 혈당 타입이 권고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매칭된 혈당 타입이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 &lt;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순으로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판단 하에 수정할 수 있음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인슐린 함께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인슐린만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처방이 없는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자동으로 혈당 타입이 권고되지 않고 의사가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권고해야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병원 단위의 서비스가 아닌 개별 의사와의 서비스로 의사 별로 혈당 타입에 대한 소견이 다를 수 있는데 누가 어떤 기준으로 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인슐린에 혈당 타입을 매칭하고 관리할 것인지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관리자 웹에 해당 관리 기능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약 처방 시 권고되는데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해당 서비스 내에서 처방 기능이 없으므로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타입을 권고하기 위한 다른 프로세스가 필요하다 판단됨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처방이 없으나 혈당 관리가 필요하다고 판단 되는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 대한 권고도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사용자가 약 처방을 받은 기간 동안 유지 되고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 종료 시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의사에게 재진을 보면서 다시 처방을 받으면서 혈당 타입을 권고 받는 프로세스를 갖는다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담당 의사가 아닌 다수의 의사에게 진료를 받을 수 있고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기간이 겹칠 수 있다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65313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분류 </a:t>
                      </a:r>
                      <a:r>
                        <a:rPr lang="ko-KR" altLang="en-US" sz="1000" b="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 없음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투여 없이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유발하지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않는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유발할 수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있는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사용하여 관리를 해야 하는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환자군 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000" b="0" kern="1200" spc="-12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03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타입을 크게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(A/B, C/D)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그룹핑하여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피드백이 제공됨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알고리즘이 함께 적용되어 인슐린 용량이 조절되므로 의료진의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monitoring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위급한 상황이라고 판단되는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콜센터 자동 연결 및 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보호자에게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발송되기도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 적용으로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CFDA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승인이 필요하므로 사용 불가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및 보호자가 없으므로 콜센터만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적용하는 방안 고려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0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0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242247"/>
              </p:ext>
            </p:extLst>
          </p:nvPr>
        </p:nvGraphicFramePr>
        <p:xfrm>
          <a:off x="166715" y="1169625"/>
          <a:ext cx="11771386" cy="5574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584761955"/>
                    </a:ext>
                  </a:extLst>
                </a:gridCol>
                <a:gridCol w="3800129">
                  <a:extLst>
                    <a:ext uri="{9D8B030D-6E8A-4147-A177-3AD203B41FA5}">
                      <a16:colId xmlns:a16="http://schemas.microsoft.com/office/drawing/2014/main" val="2015149981"/>
                    </a:ext>
                  </a:extLst>
                </a:gridCol>
                <a:gridCol w="2980593">
                  <a:extLst>
                    <a:ext uri="{9D8B030D-6E8A-4147-A177-3AD203B41FA5}">
                      <a16:colId xmlns:a16="http://schemas.microsoft.com/office/drawing/2014/main" val="3122382461"/>
                    </a:ext>
                  </a:extLst>
                </a:gridCol>
                <a:gridCol w="3261946">
                  <a:extLst>
                    <a:ext uri="{9D8B030D-6E8A-4147-A177-3AD203B41FA5}">
                      <a16:colId xmlns:a16="http://schemas.microsoft.com/office/drawing/2014/main" val="227379250"/>
                    </a:ext>
                  </a:extLst>
                </a:gridCol>
                <a:gridCol w="1123563">
                  <a:extLst>
                    <a:ext uri="{9D8B030D-6E8A-4147-A177-3AD203B41FA5}">
                      <a16:colId xmlns:a16="http://schemas.microsoft.com/office/drawing/2014/main" val="1998097232"/>
                    </a:ext>
                  </a:extLst>
                </a:gridCol>
              </a:tblGrid>
              <a:tr h="2428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 범위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 피드백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67539"/>
                  </a:ext>
                </a:extLst>
              </a:tr>
              <a:tr h="24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범위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단위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900" b="1" dirty="0" err="1" smtClean="0">
                          <a:solidFill>
                            <a:schemeClr val="bg1"/>
                          </a:solidFill>
                        </a:rPr>
                        <a:t>mmol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A/B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C/D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이슈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4299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3.9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증상이 없는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 있거나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 이상 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생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응답 없이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초과하거나 저 혈당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미회복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92765"/>
                  </a:ext>
                </a:extLst>
              </a:tr>
              <a:tr h="4082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회복 시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저혈당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입력 후 동일 측정 시점에 정상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고혈당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입력 시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측정 시점 별 정상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기준 범위 다름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19841"/>
                  </a:ext>
                </a:extLst>
              </a:tr>
              <a:tr h="38857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en-US" altLang="ko-KR" sz="9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&lt;7.2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&lt;10.0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1476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305722"/>
                  </a:ext>
                </a:extLst>
              </a:tr>
              <a:tr h="24286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낮은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회복 방안 재시 및 새벽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5195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간식 섭취 후 운동 권장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6798"/>
                  </a:ext>
                </a:extLst>
              </a:tr>
              <a:tr h="680007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7.2≤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③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③이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연속 발생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콜센터와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미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응답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50733"/>
                  </a:ext>
                </a:extLst>
              </a:tr>
              <a:tr h="534291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① 고혈당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② 간단한 운동 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40726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23129"/>
                  </a:ext>
                </a:extLst>
              </a:tr>
              <a:tr h="24286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13.9≤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82176"/>
                  </a:ext>
                </a:extLst>
              </a:tr>
              <a:tr h="53429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위험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모든 시점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17.8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≤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바로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콜센터  미 응답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880089"/>
                  </a:ext>
                </a:extLst>
              </a:tr>
              <a:tr h="4589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높은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‘높은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혈당’은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상대적 수치로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『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컬럼 별 인슐린 용량 조절 단위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 따라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 용량 유지 구간을 초과한 혈당 수치를 의미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높은 혈당이 발생한 당시의 측정 시점과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수치 기준 범위에 따라 혈당 피드백이 노출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높은 혈당 기준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7474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3431" y="570791"/>
            <a:ext cx="68935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[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이슈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02]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 내용</a:t>
            </a:r>
            <a:endParaRPr lang="en-US" altLang="ko-KR" sz="1400" b="1" spc="-12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56" y="914403"/>
            <a:ext cx="1127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경구약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약 등록하기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약명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리스트 중 </a:t>
            </a:r>
            <a:r>
              <a:rPr lang="ko-KR" altLang="en-US" sz="1200" spc="-120" dirty="0" err="1" smtClean="0">
                <a:latin typeface="+mn-ea"/>
              </a:rPr>
              <a:t>택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1 or </a:t>
            </a:r>
            <a:r>
              <a:rPr lang="ko-KR" altLang="en-US" sz="1200" spc="-120" dirty="0" smtClean="0">
                <a:latin typeface="+mn-ea"/>
              </a:rPr>
              <a:t>직접 입력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횟수</a:t>
            </a:r>
            <a:r>
              <a:rPr lang="en-US" altLang="ko-KR" sz="1200" spc="-120" dirty="0" smtClean="0">
                <a:latin typeface="+mn-ea"/>
              </a:rPr>
              <a:t>(1~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4</a:t>
            </a:r>
            <a:r>
              <a:rPr lang="ko-KR" altLang="en-US" sz="1200" spc="-120" dirty="0" smtClean="0">
                <a:latin typeface="+mn-ea"/>
              </a:rPr>
              <a:t>회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알</a:t>
            </a:r>
            <a:r>
              <a:rPr lang="ko-KR" altLang="en-US" sz="1200" spc="-120" dirty="0" smtClean="0">
                <a:latin typeface="+mn-ea"/>
              </a:rPr>
              <a:t>림 설정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 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직접 입력한 약명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알림 설정 수정 가능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수정사항은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이전 이력에 반영 </a:t>
            </a:r>
            <a:r>
              <a:rPr lang="en-US" altLang="ko-KR" sz="1200" spc="-120" dirty="0" smtClean="0">
                <a:latin typeface="+mn-ea"/>
              </a:rPr>
              <a:t>X,</a:t>
            </a:r>
            <a:r>
              <a:rPr lang="ko-KR" altLang="en-US" sz="1200" spc="-120" dirty="0" smtClean="0">
                <a:latin typeface="+mn-ea"/>
              </a:rPr>
              <a:t> 오늘 날짜부터 반영</a:t>
            </a:r>
            <a:r>
              <a:rPr lang="en-US" altLang="ko-KR" sz="1200" spc="-120" dirty="0" smtClean="0">
                <a:latin typeface="+mn-ea"/>
              </a:rPr>
              <a:t>O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삭제하기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이전 이력 유지 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 오늘 이력부터 삭제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복약 기록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등록한 약의 복약 여부 체크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체크 해제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 받기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설정한 알림 시간에 맞춰 푸시 수신 </a:t>
            </a:r>
            <a:r>
              <a:rPr lang="en-US" altLang="ko-KR" sz="1200" spc="-120" dirty="0" smtClean="0">
                <a:latin typeface="+mn-ea"/>
              </a:rPr>
              <a:t>(or </a:t>
            </a:r>
            <a:r>
              <a:rPr lang="ko-KR" altLang="en-US" sz="1200" spc="-120" dirty="0" err="1" smtClean="0">
                <a:latin typeface="+mn-ea"/>
              </a:rPr>
              <a:t>알람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등록된 복용 시간 순으로 정렬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미체크</a:t>
            </a:r>
            <a:r>
              <a:rPr lang="ko-KR" altLang="en-US" sz="1200" spc="-120" dirty="0" smtClean="0">
                <a:latin typeface="+mn-ea"/>
              </a:rPr>
              <a:t> 상태 포함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복약 체크 여부에 따라 구분될 수 있도록 표시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등록하기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0312" y="21256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784102" y="2466181"/>
            <a:ext cx="4498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3" idx="3"/>
            <a:endCxn id="7" idx="1"/>
          </p:cNvCxnSpPr>
          <p:nvPr/>
        </p:nvCxnSpPr>
        <p:spPr>
          <a:xfrm>
            <a:off x="2866277" y="2462832"/>
            <a:ext cx="474035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5233925" y="2125658"/>
            <a:ext cx="152619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횟수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17" idx="1"/>
          </p:cNvCxnSpPr>
          <p:nvPr/>
        </p:nvCxnSpPr>
        <p:spPr>
          <a:xfrm>
            <a:off x="6760124" y="2466181"/>
            <a:ext cx="4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466" y="3400044"/>
            <a:ext cx="176743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약 등록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약명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리스트 중 </a:t>
            </a:r>
            <a:r>
              <a:rPr lang="en-US" altLang="ko-KR" sz="900" spc="-120" dirty="0" smtClean="0"/>
              <a:t>1</a:t>
            </a:r>
            <a:r>
              <a:rPr lang="ko-KR" altLang="en-US" sz="900" spc="-120" dirty="0" smtClean="0"/>
              <a:t>가지 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직접 입력 가능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복용 횟수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하루 </a:t>
            </a:r>
            <a:r>
              <a:rPr lang="en-US" altLang="ko-KR" sz="900" spc="-120" dirty="0" smtClean="0"/>
              <a:t>1~4</a:t>
            </a:r>
            <a:r>
              <a:rPr lang="ko-KR" altLang="en-US" sz="900" spc="-120" dirty="0" smtClean="0"/>
              <a:t>회 중 </a:t>
            </a:r>
            <a:r>
              <a:rPr lang="ko-KR" altLang="en-US" sz="900" spc="-120" dirty="0" err="1" smtClean="0"/>
              <a:t>택</a:t>
            </a:r>
            <a:r>
              <a:rPr lang="ko-KR" altLang="en-US" sz="900" spc="-120" dirty="0" smtClean="0"/>
              <a:t> </a:t>
            </a:r>
            <a:r>
              <a:rPr lang="en-US" altLang="ko-KR" sz="900" spc="-120" dirty="0" smtClean="0"/>
              <a:t>1</a:t>
            </a: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복용 시간 </a:t>
            </a:r>
            <a:r>
              <a:rPr lang="en-US" altLang="ko-KR" sz="900" b="1" spc="-120" dirty="0" smtClean="0"/>
              <a:t>(=</a:t>
            </a:r>
            <a:r>
              <a:rPr lang="ko-KR" altLang="en-US" sz="900" b="1" spc="-120" dirty="0" smtClean="0"/>
              <a:t>알림 시간</a:t>
            </a:r>
            <a:r>
              <a:rPr lang="en-US" altLang="ko-KR" sz="9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</a:t>
            </a:r>
            <a:r>
              <a:rPr lang="ko-KR" altLang="en-US" sz="900" spc="-120" dirty="0" smtClean="0"/>
              <a:t> 오전 </a:t>
            </a:r>
            <a:r>
              <a:rPr lang="en-US" altLang="ko-KR" sz="900" spc="-120" dirty="0" smtClean="0"/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사용자 수정 가능 </a:t>
            </a:r>
            <a:r>
              <a:rPr lang="en-US" altLang="ko-KR" sz="900" spc="-120" dirty="0" smtClean="0"/>
              <a:t>(</a:t>
            </a:r>
            <a:r>
              <a:rPr lang="ko-KR" altLang="en-US" sz="900" spc="-120" dirty="0" smtClean="0"/>
              <a:t>시간 중복 허용</a:t>
            </a:r>
            <a:r>
              <a:rPr lang="en-US" altLang="ko-KR" sz="900" spc="-12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알림 </a:t>
            </a:r>
            <a:r>
              <a:rPr lang="ko-KR" altLang="en-US" sz="900" b="1" spc="-120" dirty="0" err="1" smtClean="0"/>
              <a:t>설졍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복용 시간 별 알림 설정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On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466496" y="212565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245114" y="212565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횟수 별 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On/Off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773319" y="221016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약 등록</a:t>
            </a:r>
            <a:r>
              <a:rPr lang="en-US" altLang="ko-KR" sz="1000" spc="-15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추가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14" idx="1"/>
          </p:cNvCxnSpPr>
          <p:nvPr/>
        </p:nvCxnSpPr>
        <p:spPr>
          <a:xfrm>
            <a:off x="8632568" y="2466181"/>
            <a:ext cx="83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80105" y="236205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0312" y="2847011"/>
            <a:ext cx="13895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리스트 중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  <a:r>
              <a:rPr lang="ko-KR" altLang="en-US" sz="900" spc="-120" dirty="0">
                <a:solidFill>
                  <a:srgbClr val="515E65"/>
                </a:solidFill>
              </a:rPr>
              <a:t>가지 선택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spc="-120" dirty="0" smtClean="0">
                <a:solidFill>
                  <a:srgbClr val="515E65"/>
                </a:solidFill>
              </a:rPr>
              <a:t>Or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직접 </a:t>
            </a:r>
            <a:r>
              <a:rPr lang="ko-KR" altLang="en-US" sz="900" spc="-120" dirty="0">
                <a:solidFill>
                  <a:srgbClr val="515E65"/>
                </a:solidFill>
              </a:rPr>
              <a:t>입력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3925" y="2847011"/>
            <a:ext cx="1389575" cy="24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하루 </a:t>
            </a:r>
            <a:r>
              <a:rPr lang="en-US" altLang="ko-KR" sz="900" spc="-120" dirty="0">
                <a:solidFill>
                  <a:srgbClr val="515E65"/>
                </a:solidFill>
              </a:rPr>
              <a:t>1~4</a:t>
            </a:r>
            <a:r>
              <a:rPr lang="ko-KR" altLang="en-US" sz="900" spc="-120" dirty="0">
                <a:solidFill>
                  <a:srgbClr val="515E65"/>
                </a:solidFill>
              </a:rPr>
              <a:t>회 중 </a:t>
            </a:r>
            <a:r>
              <a:rPr lang="ko-KR" altLang="en-US" sz="900" spc="-120" dirty="0" err="1">
                <a:solidFill>
                  <a:srgbClr val="515E65"/>
                </a:solidFill>
              </a:rPr>
              <a:t>택</a:t>
            </a:r>
            <a:r>
              <a:rPr lang="ko-KR" altLang="en-US" sz="900" spc="-120" dirty="0">
                <a:solidFill>
                  <a:srgbClr val="515E65"/>
                </a:solidFill>
              </a:rPr>
              <a:t>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42993" y="2855904"/>
            <a:ext cx="173395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>
                <a:solidFill>
                  <a:srgbClr val="515E65"/>
                </a:solidFill>
              </a:rPr>
              <a:t>: </a:t>
            </a:r>
            <a:r>
              <a:rPr lang="ko-KR" altLang="en-US" sz="900" spc="-120" dirty="0">
                <a:solidFill>
                  <a:srgbClr val="515E65"/>
                </a:solidFill>
              </a:rPr>
              <a:t>오전 </a:t>
            </a:r>
            <a:r>
              <a:rPr lang="en-US" altLang="ko-KR" sz="900" spc="-120" dirty="0">
                <a:solidFill>
                  <a:srgbClr val="515E65"/>
                </a:solidFill>
              </a:rPr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사용자 수정 가능 </a:t>
            </a:r>
            <a:r>
              <a:rPr lang="en-US" altLang="ko-KR" sz="900" spc="-120" dirty="0">
                <a:solidFill>
                  <a:srgbClr val="515E65"/>
                </a:solidFill>
              </a:rPr>
              <a:t>(</a:t>
            </a:r>
            <a:r>
              <a:rPr lang="ko-KR" altLang="en-US" sz="900" spc="-120" dirty="0">
                <a:solidFill>
                  <a:srgbClr val="515E65"/>
                </a:solidFill>
              </a:rPr>
              <a:t>시간 중복 허용</a:t>
            </a:r>
            <a:r>
              <a:rPr lang="en-US" altLang="ko-KR" sz="900" spc="-120" dirty="0">
                <a:solidFill>
                  <a:srgbClr val="515E6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06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수정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삭제하기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232578" y="2074798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748901" y="198694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변경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192691" y="232550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325536" y="2327470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708188" y="198498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편집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직접 입력한 약명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수정 가능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" name="직선 화살표 연결선 11"/>
          <p:cNvCxnSpPr>
            <a:stCxn id="10" idx="3"/>
            <a:endCxn id="14" idx="1"/>
          </p:cNvCxnSpPr>
          <p:nvPr/>
        </p:nvCxnSpPr>
        <p:spPr>
          <a:xfrm>
            <a:off x="6095642" y="2325509"/>
            <a:ext cx="129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7391867" y="1984986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수정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7324" y="2228637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3153" y="2706897"/>
            <a:ext cx="1416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이력에 반영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X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</a:t>
            </a:r>
            <a:r>
              <a:rPr lang="ko-KR" altLang="en-US" sz="900" spc="-120" dirty="0">
                <a:solidFill>
                  <a:srgbClr val="515E65"/>
                </a:solidFill>
              </a:rPr>
              <a:t>날짜부터 반영</a:t>
            </a:r>
            <a:r>
              <a:rPr lang="en-US" altLang="ko-KR" sz="900" spc="-120" dirty="0">
                <a:solidFill>
                  <a:srgbClr val="515E65"/>
                </a:solidFill>
              </a:rPr>
              <a:t>O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7391867" y="409341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삭제 완료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868" y="4827113"/>
            <a:ext cx="1215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유지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이력부터 </a:t>
            </a:r>
            <a:r>
              <a:rPr lang="ko-KR" altLang="en-US" sz="900" spc="-120" dirty="0">
                <a:solidFill>
                  <a:srgbClr val="515E65"/>
                </a:solidFill>
              </a:rPr>
              <a:t>삭제 </a:t>
            </a:r>
          </a:p>
        </p:txBody>
      </p:sp>
      <p:cxnSp>
        <p:nvCxnSpPr>
          <p:cNvPr id="42" name="꺾인 연결선 41"/>
          <p:cNvCxnSpPr>
            <a:stCxn id="10" idx="3"/>
            <a:endCxn id="36" idx="1"/>
          </p:cNvCxnSpPr>
          <p:nvPr/>
        </p:nvCxnSpPr>
        <p:spPr>
          <a:xfrm>
            <a:off x="6095642" y="2325509"/>
            <a:ext cx="1296225" cy="2108428"/>
          </a:xfrm>
          <a:prstGeom prst="bentConnector3">
            <a:avLst>
              <a:gd name="adj1" fmla="val 26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27324" y="4345249"/>
            <a:ext cx="475884" cy="21571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삭제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알림 받기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619439" y="223573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약 정보 존재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3188515" y="21478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푸시 수신 </a:t>
            </a:r>
            <a:r>
              <a:rPr lang="en-US" altLang="ko-KR" sz="1000" spc="-12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알림 시간에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복용 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3"/>
            <a:endCxn id="30" idx="1"/>
          </p:cNvCxnSpPr>
          <p:nvPr/>
        </p:nvCxnSpPr>
        <p:spPr>
          <a:xfrm>
            <a:off x="2712397" y="2488409"/>
            <a:ext cx="476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2621" y="3302886"/>
            <a:ext cx="2287445" cy="72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120" dirty="0" smtClean="0">
                <a:solidFill>
                  <a:srgbClr val="515E65"/>
                </a:solidFill>
              </a:rPr>
              <a:t>건가</a:t>
            </a:r>
            <a:r>
              <a:rPr lang="en-US" altLang="ko-KR" sz="700" spc="-120" dirty="0" smtClean="0">
                <a:solidFill>
                  <a:srgbClr val="515E65"/>
                </a:solidFill>
              </a:rPr>
              <a:t>160 </a:t>
            </a:r>
            <a:r>
              <a:rPr lang="ko-KR" altLang="en-US" sz="700" spc="-120" dirty="0" smtClean="0">
                <a:solidFill>
                  <a:srgbClr val="515E65"/>
                </a:solidFill>
              </a:rPr>
              <a:t>당뇨</a:t>
            </a:r>
            <a:endParaRPr lang="en-US" altLang="ko-KR" sz="7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오전 </a:t>
            </a:r>
            <a:r>
              <a:rPr lang="en-US" altLang="ko-KR" sz="900" spc="-120" dirty="0" smtClean="0"/>
              <a:t>11:00 , </a:t>
            </a:r>
            <a:r>
              <a:rPr lang="ko-KR" altLang="en-US" sz="900" spc="-120" dirty="0" smtClean="0"/>
              <a:t>약명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약 복용하세요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.</a:t>
            </a:r>
            <a:br>
              <a:rPr lang="en-US" altLang="ko-KR" sz="900" spc="-120" dirty="0" smtClean="0">
                <a:solidFill>
                  <a:srgbClr val="FF0000"/>
                </a:solidFill>
              </a:rPr>
            </a:br>
            <a:r>
              <a:rPr lang="en-US" altLang="ko-KR" sz="900" spc="-120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ko-KR" altLang="en-US" sz="900" spc="-120" dirty="0" smtClean="0">
                <a:solidFill>
                  <a:srgbClr val="C00000"/>
                </a:solidFill>
              </a:rPr>
              <a:t>건너 띔      복용</a:t>
            </a:r>
            <a:endParaRPr lang="en-US" altLang="ko-KR" sz="900" spc="-120" dirty="0" smtClean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2621" y="3027134"/>
            <a:ext cx="88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/>
              <a:t>푸시 문구 예시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6065353" y="2089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143549" y="34513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복약 체크 화면으로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4632305" y="2488409"/>
            <a:ext cx="14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6791351" y="2887390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91349" y="2855532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53" name="직선 화살표 연결선 52"/>
          <p:cNvCxnSpPr>
            <a:stCxn id="44" idx="3"/>
            <a:endCxn id="56" idx="1"/>
          </p:cNvCxnSpPr>
          <p:nvPr/>
        </p:nvCxnSpPr>
        <p:spPr>
          <a:xfrm flipV="1">
            <a:off x="7517348" y="2488408"/>
            <a:ext cx="81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57018" y="2211409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55" name="TextBox 54"/>
          <p:cNvSpPr txBox="1"/>
          <p:nvPr/>
        </p:nvSpPr>
        <p:spPr>
          <a:xfrm>
            <a:off x="7527771" y="2176362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56" name="순서도: 처리 55"/>
          <p:cNvSpPr/>
          <p:nvPr/>
        </p:nvSpPr>
        <p:spPr>
          <a:xfrm>
            <a:off x="8333325" y="214788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2621" y="4132345"/>
            <a:ext cx="21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건너 띔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미 체크 상태 유지</a:t>
            </a:r>
            <a:endParaRPr lang="en-US" altLang="ko-KR" sz="900" spc="-120" dirty="0" smtClean="0"/>
          </a:p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복용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체크 상태로 변경됨</a:t>
            </a:r>
          </a:p>
        </p:txBody>
      </p:sp>
    </p:spTree>
    <p:extLst>
      <p:ext uri="{BB962C8B-B14F-4D97-AF65-F5344CB8AC3E}">
        <p14:creationId xmlns:p14="http://schemas.microsoft.com/office/powerpoint/2010/main" val="3301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검색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키워드 검색 </a:t>
            </a:r>
            <a:r>
              <a:rPr lang="en-US" altLang="ko-KR" sz="1200" spc="-120" dirty="0" smtClean="0">
                <a:latin typeface="+mn-ea"/>
              </a:rPr>
              <a:t>: ‘</a:t>
            </a:r>
            <a:r>
              <a:rPr lang="ko-KR" altLang="en-US" sz="1200" spc="-120" dirty="0" smtClean="0">
                <a:latin typeface="+mn-ea"/>
              </a:rPr>
              <a:t>자동 완성 </a:t>
            </a:r>
            <a:r>
              <a:rPr lang="ko-KR" altLang="en-US" sz="1200" spc="-120" dirty="0" err="1" smtClean="0">
                <a:latin typeface="+mn-ea"/>
              </a:rPr>
              <a:t>검색어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 기능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자주 찾는 음식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최근 </a:t>
            </a:r>
            <a:r>
              <a:rPr lang="en-US" altLang="ko-KR" sz="1200" spc="-120" dirty="0" smtClean="0">
                <a:latin typeface="+mn-ea"/>
              </a:rPr>
              <a:t>3</a:t>
            </a:r>
            <a:r>
              <a:rPr lang="ko-KR" altLang="en-US" sz="1200" spc="-120" dirty="0" smtClean="0">
                <a:latin typeface="+mn-ea"/>
              </a:rPr>
              <a:t>개월 동안 </a:t>
            </a:r>
            <a:r>
              <a:rPr lang="ko-KR" altLang="en-US" sz="1200" spc="-120" dirty="0" err="1" smtClean="0">
                <a:latin typeface="+mn-ea"/>
              </a:rPr>
              <a:t>최빈도</a:t>
            </a:r>
            <a:r>
              <a:rPr lang="ko-KR" altLang="en-US" sz="1200" spc="-120" dirty="0" smtClean="0">
                <a:latin typeface="+mn-ea"/>
              </a:rPr>
              <a:t> 입력 음식 </a:t>
            </a:r>
            <a:r>
              <a:rPr lang="en-US" altLang="ko-KR" sz="1200" spc="-120" dirty="0" smtClean="0">
                <a:latin typeface="+mn-ea"/>
              </a:rPr>
              <a:t>20</a:t>
            </a:r>
            <a:r>
              <a:rPr lang="ko-KR" altLang="en-US" sz="1200" spc="-120" dirty="0" smtClean="0">
                <a:latin typeface="+mn-ea"/>
              </a:rPr>
              <a:t>개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등록하기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끼니 선택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</a:t>
            </a:r>
            <a:r>
              <a:rPr lang="ko-KR" altLang="en-US" sz="1200" spc="-120" dirty="0" smtClean="0">
                <a:latin typeface="+mn-ea"/>
              </a:rPr>
              <a:t>회 분량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칼로리 정보 확인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섭취량 조절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총 칼로리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끼니 선택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아침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점심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저녁</a:t>
            </a:r>
            <a:r>
              <a:rPr lang="en-US" altLang="ko-KR" sz="1200" spc="-120" dirty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간식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사용자가 입력한 시간 함께 관리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섭취량 조절 </a:t>
            </a:r>
            <a:r>
              <a:rPr lang="en-US" altLang="ko-KR" sz="1200" spc="-120" dirty="0" smtClean="0">
                <a:latin typeface="+mn-ea"/>
              </a:rPr>
              <a:t>: 0.1~5.0 </a:t>
            </a:r>
            <a:r>
              <a:rPr lang="ko-KR" altLang="en-US" sz="1200" spc="-120" dirty="0" smtClean="0">
                <a:latin typeface="+mn-ea"/>
              </a:rPr>
              <a:t>범위에서 </a:t>
            </a:r>
            <a:r>
              <a:rPr lang="en-US" altLang="ko-KR" sz="1200" spc="-120" dirty="0" smtClean="0">
                <a:latin typeface="+mn-ea"/>
              </a:rPr>
              <a:t>0.1 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음식 추가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별 상세 정보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)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en-US" altLang="ko-KR" sz="1200" spc="-120" dirty="0" smtClean="0">
                <a:latin typeface="+mn-ea"/>
              </a:rPr>
              <a:t>, 3</a:t>
            </a:r>
            <a:r>
              <a:rPr lang="ko-KR" altLang="en-US" sz="1200" spc="-120" dirty="0" smtClean="0">
                <a:latin typeface="+mn-ea"/>
              </a:rPr>
              <a:t>대 영양소 비율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그래프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1</a:t>
            </a:r>
            <a:r>
              <a:rPr lang="ko-KR" altLang="en-US" sz="1200" spc="-120" dirty="0" smtClean="0">
                <a:latin typeface="+mn-ea"/>
              </a:rPr>
              <a:t>회 </a:t>
            </a:r>
            <a:r>
              <a:rPr lang="ko-KR" altLang="en-US" sz="1200" spc="-120" dirty="0" err="1" smtClean="0">
                <a:latin typeface="+mn-ea"/>
              </a:rPr>
              <a:t>제공량에</a:t>
            </a:r>
            <a:r>
              <a:rPr lang="ko-KR" altLang="en-US" sz="1200" spc="-120" dirty="0" smtClean="0">
                <a:latin typeface="+mn-ea"/>
              </a:rPr>
              <a:t> 포함된 영양소 정보 제공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칼로리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탄수화물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당분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단백질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지방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포화지방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나트륨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304069" y="6116426"/>
            <a:ext cx="2811729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정보로 제공할 수 있는 영양소 항목 및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보유한 식이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DB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항목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>
                <a:solidFill>
                  <a:schemeClr val="bg1"/>
                </a:solidFill>
              </a:rPr>
              <a:t>1</a:t>
            </a:r>
            <a:r>
              <a:rPr lang="en-US" altLang="ko-KR" sz="3200" b="1" spc="-120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개요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2"/>
            <a:ext cx="247063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컨셉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채널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사용자 주요 기능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처리 60"/>
          <p:cNvSpPr/>
          <p:nvPr/>
        </p:nvSpPr>
        <p:spPr>
          <a:xfrm>
            <a:off x="8224118" y="5260173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음식 리스트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추가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 가능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96427" y="147695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425516" y="240017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검색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869306" y="273873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</p:cNvCxnSpPr>
          <p:nvPr/>
        </p:nvCxnSpPr>
        <p:spPr>
          <a:xfrm>
            <a:off x="1142906" y="1982302"/>
            <a:ext cx="0" cy="4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84803" y="239821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입력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자동 완성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기능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425516" y="36604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자주 찾는 음식 리스트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>
            <a:off x="3869306" y="4000990"/>
            <a:ext cx="2408778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6278084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섭취량 조절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6278084" y="240017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검색 결과 리스트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224118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리스트에 담기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  <a:endCxn id="19" idx="1"/>
          </p:cNvCxnSpPr>
          <p:nvPr/>
        </p:nvCxnSpPr>
        <p:spPr>
          <a:xfrm>
            <a:off x="5772257" y="2738739"/>
            <a:ext cx="505827" cy="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5" idx="3"/>
            <a:endCxn id="15" idx="1"/>
          </p:cNvCxnSpPr>
          <p:nvPr/>
        </p:nvCxnSpPr>
        <p:spPr>
          <a:xfrm>
            <a:off x="1838424" y="2743327"/>
            <a:ext cx="587092" cy="125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2"/>
            <a:endCxn id="18" idx="0"/>
          </p:cNvCxnSpPr>
          <p:nvPr/>
        </p:nvCxnSpPr>
        <p:spPr>
          <a:xfrm>
            <a:off x="6971811" y="3081223"/>
            <a:ext cx="0" cy="5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8" idx="3"/>
            <a:endCxn id="20" idx="1"/>
          </p:cNvCxnSpPr>
          <p:nvPr/>
        </p:nvCxnSpPr>
        <p:spPr>
          <a:xfrm>
            <a:off x="7665538" y="4009782"/>
            <a:ext cx="55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8573" y="4381944"/>
            <a:ext cx="17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>
                <a:solidFill>
                  <a:srgbClr val="515E65"/>
                </a:solidFill>
              </a:rPr>
              <a:t>0.1~</a:t>
            </a:r>
            <a:r>
              <a:rPr lang="en-US" altLang="ko-KR" sz="900" dirty="0">
                <a:solidFill>
                  <a:srgbClr val="515E65"/>
                </a:solidFill>
              </a:rPr>
              <a:t>5</a:t>
            </a:r>
            <a:r>
              <a:rPr lang="en-US" altLang="ko-KR" sz="900" dirty="0" smtClean="0">
                <a:solidFill>
                  <a:srgbClr val="515E65"/>
                </a:solidFill>
              </a:rPr>
              <a:t>.0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>
                <a:solidFill>
                  <a:srgbClr val="515E65"/>
                </a:solidFill>
              </a:rPr>
              <a:t>범위에서 </a:t>
            </a:r>
            <a:r>
              <a:rPr lang="en-US" altLang="ko-KR" sz="900" spc="-120" dirty="0">
                <a:solidFill>
                  <a:srgbClr val="515E65"/>
                </a:solidFill>
              </a:rPr>
              <a:t>0.1 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조절 시 칼로리 함께 변경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8295" y="2233238"/>
            <a:ext cx="1704620" cy="2752000"/>
          </a:xfrm>
          <a:prstGeom prst="rect">
            <a:avLst/>
          </a:prstGeom>
          <a:noFill/>
          <a:ln>
            <a:solidFill>
              <a:srgbClr val="00AEE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61" idx="1"/>
            <a:endCxn id="49" idx="2"/>
          </p:cNvCxnSpPr>
          <p:nvPr/>
        </p:nvCxnSpPr>
        <p:spPr>
          <a:xfrm rot="10800000">
            <a:off x="3130606" y="4985238"/>
            <a:ext cx="5093513" cy="615458"/>
          </a:xfrm>
          <a:prstGeom prst="bentConnector2">
            <a:avLst/>
          </a:prstGeom>
          <a:ln>
            <a:solidFill>
              <a:srgbClr val="00AEEF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9046" y="5401626"/>
            <a:ext cx="10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추가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검색 화면으로 이동</a:t>
            </a:r>
          </a:p>
        </p:txBody>
      </p:sp>
      <p:sp>
        <p:nvSpPr>
          <p:cNvPr id="62" name="순서도: 처리 61"/>
          <p:cNvSpPr/>
          <p:nvPr/>
        </p:nvSpPr>
        <p:spPr>
          <a:xfrm>
            <a:off x="10403349" y="526017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1" idx="3"/>
            <a:endCxn id="62" idx="1"/>
          </p:cNvCxnSpPr>
          <p:nvPr/>
        </p:nvCxnSpPr>
        <p:spPr>
          <a:xfrm>
            <a:off x="9611572" y="5600696"/>
            <a:ext cx="79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52130" y="549657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20" idx="2"/>
            <a:endCxn id="61" idx="0"/>
          </p:cNvCxnSpPr>
          <p:nvPr/>
        </p:nvCxnSpPr>
        <p:spPr>
          <a:xfrm>
            <a:off x="8917845" y="4350304"/>
            <a:ext cx="0" cy="9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94634" y="2402804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 및 끼니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5" idx="3"/>
            <a:endCxn id="6" idx="1"/>
          </p:cNvCxnSpPr>
          <p:nvPr/>
        </p:nvCxnSpPr>
        <p:spPr>
          <a:xfrm flipV="1">
            <a:off x="1838424" y="2740700"/>
            <a:ext cx="587092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6190" y="3112873"/>
            <a:ext cx="1793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끼니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아침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점심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저녁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간식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84897" y="5996062"/>
            <a:ext cx="17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끼니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총 칼로리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섭취량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  확인 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9461625" y="1124740"/>
            <a:ext cx="1846701" cy="7491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err="1">
                <a:solidFill>
                  <a:schemeClr val="tx1"/>
                </a:solidFill>
              </a:rPr>
              <a:t>음식명</a:t>
            </a:r>
            <a:r>
              <a:rPr lang="en-US" altLang="ko-KR" sz="1000" spc="-120" dirty="0">
                <a:solidFill>
                  <a:schemeClr val="tx1"/>
                </a:solidFill>
              </a:rPr>
              <a:t>, 3</a:t>
            </a:r>
            <a:r>
              <a:rPr lang="ko-KR" altLang="en-US" sz="1000" spc="-120" dirty="0">
                <a:solidFill>
                  <a:schemeClr val="tx1"/>
                </a:solidFill>
              </a:rPr>
              <a:t>대 영양소 비율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그래프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1</a:t>
            </a:r>
            <a:r>
              <a:rPr lang="ko-KR" altLang="en-US" sz="1000" spc="-120" dirty="0">
                <a:solidFill>
                  <a:schemeClr val="tx1"/>
                </a:solidFill>
              </a:rPr>
              <a:t>회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제공량에</a:t>
            </a:r>
            <a:r>
              <a:rPr lang="ko-KR" altLang="en-US" sz="1000" spc="-120" dirty="0">
                <a:solidFill>
                  <a:schemeClr val="tx1"/>
                </a:solidFill>
              </a:rPr>
              <a:t> 포함된 영양소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정보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19" idx="3"/>
            <a:endCxn id="89" idx="1"/>
          </p:cNvCxnSpPr>
          <p:nvPr/>
        </p:nvCxnSpPr>
        <p:spPr>
          <a:xfrm flipV="1">
            <a:off x="7665538" y="1499315"/>
            <a:ext cx="1796087" cy="1241386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89" idx="2"/>
          </p:cNvCxnSpPr>
          <p:nvPr/>
        </p:nvCxnSpPr>
        <p:spPr>
          <a:xfrm rot="5400000" flipH="1" flipV="1">
            <a:off x="8132838" y="3008035"/>
            <a:ext cx="3386283" cy="1117994"/>
          </a:xfrm>
          <a:prstGeom prst="bentConnector3">
            <a:avLst>
              <a:gd name="adj1" fmla="val 1650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84500" y="2153503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3431" y="570791"/>
            <a:ext cx="3323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식사 등록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검색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상세 정보 조회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020" y="436436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7584" y="182440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18682" y="2842772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</p:spTree>
    <p:extLst>
      <p:ext uri="{BB962C8B-B14F-4D97-AF65-F5344CB8AC3E}">
        <p14:creationId xmlns:p14="http://schemas.microsoft.com/office/powerpoint/2010/main" val="523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및 소모 칼로리 정보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수집한</a:t>
            </a:r>
            <a:r>
              <a:rPr lang="en-US" altLang="ko-KR" sz="1200" spc="-120" dirty="0" smtClean="0">
                <a:latin typeface="+mn-ea"/>
              </a:rPr>
              <a:t> 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데이터 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일일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걸음수를</a:t>
            </a:r>
            <a:r>
              <a:rPr lang="ko-KR" altLang="en-US" sz="1200" spc="-120" dirty="0" smtClean="0">
                <a:latin typeface="+mn-ea"/>
              </a:rPr>
              <a:t> 거리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소모 칼로리로 환산한 정보 제공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목표 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설정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직접 목표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설정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1,000~ 50,000 </a:t>
            </a:r>
            <a:r>
              <a:rPr lang="ko-KR" altLang="en-US" sz="1200" spc="-120" dirty="0" smtClean="0">
                <a:latin typeface="+mn-ea"/>
              </a:rPr>
              <a:t>범위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100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기본 목표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기존 </a:t>
            </a:r>
            <a:r>
              <a:rPr lang="en-US" altLang="ko-KR" sz="1200" spc="-120" dirty="0" smtClean="0">
                <a:latin typeface="+mn-ea"/>
              </a:rPr>
              <a:t>DM </a:t>
            </a:r>
            <a:r>
              <a:rPr lang="ko-KR" altLang="en-US" sz="1200" spc="-120" dirty="0" smtClean="0">
                <a:latin typeface="+mn-ea"/>
              </a:rPr>
              <a:t>목표 제공 </a:t>
            </a:r>
            <a:r>
              <a:rPr lang="ko-KR" altLang="en-US" sz="1200" spc="-120" dirty="0" err="1" smtClean="0">
                <a:latin typeface="+mn-ea"/>
              </a:rPr>
              <a:t>로직</a:t>
            </a:r>
            <a:r>
              <a:rPr lang="ko-KR" altLang="en-US" sz="1200" spc="-120" dirty="0" smtClean="0">
                <a:latin typeface="+mn-ea"/>
              </a:rPr>
              <a:t> 동일하게 적용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및 목표 달성일 조회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달력 형태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 smtClean="0">
                <a:latin typeface="+mn-ea"/>
              </a:rPr>
              <a:t>일별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표시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목표 달성 일자에는 달성 아이콘 함께 표시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월별 총 달성 횟수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재미 요소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걸음수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순위 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18785" y="5873262"/>
            <a:ext cx="2497013" cy="8976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및 확인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시간대 </a:t>
            </a:r>
            <a:r>
              <a:rPr lang="ko-KR" altLang="en-US" sz="1000" spc="-120" dirty="0">
                <a:solidFill>
                  <a:schemeClr val="tx1"/>
                </a:solidFill>
              </a:rPr>
              <a:t>별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>
                <a:solidFill>
                  <a:schemeClr val="tx1"/>
                </a:solidFill>
              </a:rPr>
              <a:t> 정보 확인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ko-KR" sz="1000" spc="-120" dirty="0">
                <a:solidFill>
                  <a:schemeClr val="tx1"/>
                </a:solidFill>
              </a:rPr>
              <a:t>→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가능 </a:t>
            </a:r>
            <a:r>
              <a:rPr lang="ko-KR" altLang="en-US" sz="1000" spc="-120" dirty="0">
                <a:solidFill>
                  <a:schemeClr val="tx1"/>
                </a:solidFill>
              </a:rPr>
              <a:t>시 리포트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유료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</a:rPr>
              <a:t>에 적용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방안 모색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재미 요소를 위한 방안 논의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38216" y="146415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2182350" y="1376299"/>
            <a:ext cx="158816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오늘의 걷기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대비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일일걸음수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환산한 거리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소모 칼로리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770519" y="1714861"/>
            <a:ext cx="601574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1831174" y="1716822"/>
            <a:ext cx="35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72093" y="1374338"/>
            <a:ext cx="1921213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이력 및 목표 달성일 확인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및 목표 달성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월별 달성 횟수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3" y="2090371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오늘이 포함된 월 제공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과거 이력 조회 가능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34334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688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설정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일일 목표 걸음 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  <a:endCxn id="17" idx="1"/>
          </p:cNvCxnSpPr>
          <p:nvPr/>
        </p:nvCxnSpPr>
        <p:spPr>
          <a:xfrm>
            <a:off x="4787139" y="4340372"/>
            <a:ext cx="4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74405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변경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5" idx="1"/>
          </p:cNvCxnSpPr>
          <p:nvPr/>
        </p:nvCxnSpPr>
        <p:spPr>
          <a:xfrm>
            <a:off x="6712659" y="4340372"/>
            <a:ext cx="72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32" y="570791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걸음수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0866" y="1422665"/>
            <a:ext cx="624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상세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68869" y="4751050"/>
            <a:ext cx="170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>
                <a:solidFill>
                  <a:srgbClr val="515E65"/>
                </a:solidFill>
              </a:rPr>
              <a:t>1,000~ 50,000 </a:t>
            </a:r>
            <a:r>
              <a:rPr lang="ko-KR" altLang="en-US" sz="900" spc="-120" dirty="0">
                <a:solidFill>
                  <a:srgbClr val="515E65"/>
                </a:solidFill>
              </a:rPr>
              <a:t>범위 </a:t>
            </a:r>
            <a:r>
              <a:rPr lang="en-US" altLang="ko-KR" sz="900" spc="-120" dirty="0">
                <a:solidFill>
                  <a:srgbClr val="515E65"/>
                </a:solidFill>
              </a:rPr>
              <a:t>/ 100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2294" y="42350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9" idx="3"/>
            <a:endCxn id="15" idx="0"/>
          </p:cNvCxnSpPr>
          <p:nvPr/>
        </p:nvCxnSpPr>
        <p:spPr>
          <a:xfrm flipH="1">
            <a:off x="4065244" y="1714861"/>
            <a:ext cx="2228062" cy="2284988"/>
          </a:xfrm>
          <a:prstGeom prst="bentConnector4">
            <a:avLst>
              <a:gd name="adj1" fmla="val -10260"/>
              <a:gd name="adj2" fmla="val 57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3432" y="3484819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목표 설정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10800000">
            <a:off x="232872" y="3431389"/>
            <a:ext cx="1158730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입력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입력하기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시작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수행 시간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운동 리스트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중국 사람들이 선호하는 운동 리스트 필요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운동 시간 조절</a:t>
            </a:r>
            <a:r>
              <a:rPr lang="en-US" altLang="ko-KR" sz="1200" spc="-120" dirty="0" smtClean="0">
                <a:latin typeface="+mn-ea"/>
              </a:rPr>
              <a:t> :  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분</a:t>
            </a:r>
            <a:r>
              <a:rPr lang="en-US" altLang="ko-KR" sz="1200" spc="-120" dirty="0" smtClean="0">
                <a:latin typeface="+mn-ea"/>
              </a:rPr>
              <a:t>, 10</a:t>
            </a:r>
            <a:r>
              <a:rPr lang="ko-KR" altLang="en-US" sz="1200" spc="-120" dirty="0" smtClean="0">
                <a:latin typeface="+mn-ea"/>
              </a:rPr>
              <a:t>분 단위로 조절 가능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일일 운동 시간 총합 최대 </a:t>
            </a:r>
            <a:r>
              <a:rPr lang="en-US" altLang="ko-KR" sz="1200" spc="-120" dirty="0" smtClean="0">
                <a:latin typeface="+mn-ea"/>
              </a:rPr>
              <a:t>24</a:t>
            </a:r>
            <a:r>
              <a:rPr lang="ko-KR" altLang="en-US" sz="1200" spc="-120" dirty="0" smtClean="0">
                <a:latin typeface="+mn-ea"/>
              </a:rPr>
              <a:t>시간 입력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수정 불가</a:t>
            </a:r>
            <a:r>
              <a:rPr lang="en-US" altLang="ko-KR" sz="1200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삭제만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시작 시간 순으로 정렬 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운동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2118611" y="2707842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3714062" y="2619991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리스트에서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수행한 운동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5157852" y="2958553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3211569" y="2960514"/>
            <a:ext cx="50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5771568" y="2618030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운동 시작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수행 시간 입력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531" y="3380302"/>
            <a:ext cx="16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>
                <a:solidFill>
                  <a:srgbClr val="515E65"/>
                </a:solidFill>
              </a:rPr>
              <a:t>10</a:t>
            </a:r>
            <a:r>
              <a:rPr lang="ko-KR" altLang="en-US" sz="900" spc="-120" dirty="0">
                <a:solidFill>
                  <a:srgbClr val="515E65"/>
                </a:solidFill>
              </a:rPr>
              <a:t>분</a:t>
            </a:r>
            <a:r>
              <a:rPr lang="en-US" altLang="ko-KR" sz="900" spc="-120" dirty="0">
                <a:solidFill>
                  <a:srgbClr val="515E65"/>
                </a:solidFill>
              </a:rPr>
              <a:t>, 10</a:t>
            </a:r>
            <a:r>
              <a:rPr lang="ko-KR" altLang="en-US" sz="900" spc="-120" dirty="0">
                <a:solidFill>
                  <a:srgbClr val="515E65"/>
                </a:solidFill>
              </a:rPr>
              <a:t>분 단위로 조절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일일 운동 시간 </a:t>
            </a:r>
            <a:r>
              <a:rPr lang="ko-KR" altLang="en-US" sz="900" spc="-120" dirty="0">
                <a:solidFill>
                  <a:srgbClr val="515E65"/>
                </a:solidFill>
              </a:rPr>
              <a:t>총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합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24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224441" y="261803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운동 입력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9" idx="3"/>
            <a:endCxn id="15" idx="1"/>
          </p:cNvCxnSpPr>
          <p:nvPr/>
        </p:nvCxnSpPr>
        <p:spPr>
          <a:xfrm>
            <a:off x="7215003" y="2958553"/>
            <a:ext cx="100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3513" y="285777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리포트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48" y="808895"/>
            <a:ext cx="112720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무료 리포트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일일 섭취량 분석 리포트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당일 입력한 식사 기준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대 영양소 비율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VS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실제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영양소 별 총 섭취량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권장량 대비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섭취율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탄수화물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단백질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지방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-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나트륨 섭취량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 섭취 권장량과 비교 제시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당일 </a:t>
            </a:r>
            <a:r>
              <a:rPr lang="ko-KR" altLang="en-US" sz="1200" spc="-120" dirty="0" err="1" smtClean="0">
                <a:latin typeface="+mn-ea"/>
              </a:rPr>
              <a:t>리포트만</a:t>
            </a:r>
            <a:r>
              <a:rPr lang="ko-KR" altLang="en-US" sz="1200" spc="-120" dirty="0" smtClean="0">
                <a:latin typeface="+mn-ea"/>
              </a:rPr>
              <a:t> 제공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지난 리포트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유료 리포트 결제 및 결제 취소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유료 리포트 정의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구매일로부터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최근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주간</a:t>
            </a:r>
            <a:r>
              <a:rPr lang="ko-KR" altLang="en-US" sz="1200" spc="-120" dirty="0" smtClean="0">
                <a:latin typeface="+mn-ea"/>
              </a:rPr>
              <a:t>의 </a:t>
            </a:r>
            <a:r>
              <a:rPr lang="ko-KR" altLang="en-US" sz="1200" spc="-120" dirty="0" smtClean="0">
                <a:latin typeface="+mn-ea"/>
              </a:rPr>
              <a:t>사용자 자가 관리 기록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혈당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식사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걷기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복약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을</a:t>
            </a:r>
            <a:r>
              <a:rPr lang="ko-KR" altLang="en-US" sz="1200" spc="-120" dirty="0" smtClean="0">
                <a:latin typeface="+mn-ea"/>
              </a:rPr>
              <a:t> 의사가 </a:t>
            </a:r>
            <a:r>
              <a:rPr lang="en-US" altLang="ko-KR" sz="1200" spc="-120" dirty="0" smtClean="0">
                <a:latin typeface="+mn-ea"/>
              </a:rPr>
              <a:t>Review</a:t>
            </a:r>
            <a:r>
              <a:rPr lang="ko-KR" altLang="en-US" sz="1200" spc="-120" dirty="0" smtClean="0">
                <a:latin typeface="+mn-ea"/>
              </a:rPr>
              <a:t>하고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피드백 작성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리포트 정의 논의 필요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리포트 서비스에 대한 의사 소견 확인 필요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리포트 결제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질문이 있을 경우 질문 입력 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결제 취소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취소 프로세스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4) </a:t>
            </a:r>
            <a:r>
              <a:rPr lang="ko-KR" altLang="en-US" sz="1200" spc="-120" dirty="0" smtClean="0">
                <a:latin typeface="+mn-ea"/>
              </a:rPr>
              <a:t>결제 완료 후 알림 수신 및 리포트 내역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상담과 동일하게 적용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 초과 시 사용자에게 기타 스타 의료진에게 이전 여부 확인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문의사항 문자 상담과 동일함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926" y="536923"/>
            <a:ext cx="2400298" cy="42671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59362" y="4917831"/>
            <a:ext cx="2960075" cy="8207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FF0000"/>
                </a:solidFill>
              </a:rPr>
              <a:t>▲ 코치코치당뇨 일일 섭취량 분석 리포트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해당 정보가 당뇨 사용자에게 제공할 수 있는  가치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대체 가능한 정보 논의 필요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의사 의견 필요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3432" y="808895"/>
            <a:ext cx="4581130" cy="175845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41278" y="1477108"/>
            <a:ext cx="4018084" cy="316523"/>
          </a:xfrm>
          <a:prstGeom prst="rightArrow">
            <a:avLst/>
          </a:prstGeom>
          <a:solidFill>
            <a:srgbClr val="FF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리포트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6285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14" idx="0"/>
          </p:cNvCxnSpPr>
          <p:nvPr/>
        </p:nvCxnSpPr>
        <p:spPr>
          <a:xfrm>
            <a:off x="1655616" y="4140239"/>
            <a:ext cx="0" cy="35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09490" y="2882434"/>
            <a:ext cx="75633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667094" y="2860746"/>
            <a:ext cx="75633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44908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4073211" y="262923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287" y="3158645"/>
            <a:ext cx="2263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리포트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61327" cy="3023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8" idx="0"/>
          </p:cNvCxnSpPr>
          <p:nvPr/>
        </p:nvCxnSpPr>
        <p:spPr>
          <a:xfrm>
            <a:off x="4729479" y="1979268"/>
            <a:ext cx="0" cy="6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답변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리포트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endCxn id="27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자가 관리 기록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7" idx="2"/>
            <a:endCxn id="29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29" idx="2"/>
            <a:endCxn id="31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8" idx="3"/>
            <a:endCxn id="23" idx="1"/>
          </p:cNvCxnSpPr>
          <p:nvPr/>
        </p:nvCxnSpPr>
        <p:spPr>
          <a:xfrm flipV="1">
            <a:off x="5385747" y="1677712"/>
            <a:ext cx="2818126" cy="120736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4438824" y="4755492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꺾인 연결선 35"/>
          <p:cNvCxnSpPr>
            <a:stCxn id="23" idx="2"/>
            <a:endCxn id="2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31" idx="1"/>
            <a:endCxn id="35" idx="3"/>
          </p:cNvCxnSpPr>
          <p:nvPr/>
        </p:nvCxnSpPr>
        <p:spPr>
          <a:xfrm rot="10800000" flipV="1">
            <a:off x="6026994" y="5007836"/>
            <a:ext cx="4023623" cy="349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4576640" y="558728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5" idx="2"/>
            <a:endCxn id="40" idx="0"/>
          </p:cNvCxnSpPr>
          <p:nvPr/>
        </p:nvCxnSpPr>
        <p:spPr>
          <a:xfrm flipH="1">
            <a:off x="5232908" y="5267171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131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2" y="852856"/>
            <a:ext cx="1127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Service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Flow</a:t>
            </a:r>
            <a:r>
              <a:rPr lang="ko-KR" altLang="en-US" sz="1200" spc="-120" dirty="0" smtClean="0">
                <a:latin typeface="+mn-ea"/>
              </a:rPr>
              <a:t>는 </a:t>
            </a:r>
            <a:r>
              <a:rPr lang="en-US" altLang="ko-KR" sz="1200" spc="-120" dirty="0" smtClean="0">
                <a:latin typeface="+mn-ea"/>
              </a:rPr>
              <a:t>‘</a:t>
            </a: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160’</a:t>
            </a:r>
            <a:r>
              <a:rPr lang="ko-KR" altLang="en-US" sz="1200" spc="-120" dirty="0" smtClean="0">
                <a:latin typeface="+mn-ea"/>
              </a:rPr>
              <a:t>을 따른다</a:t>
            </a:r>
            <a:r>
              <a:rPr lang="en-US" altLang="ko-KR" sz="1200" spc="-120" dirty="0" smtClean="0">
                <a:latin typeface="+mn-ea"/>
              </a:rPr>
              <a:t>.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구체적인 정책 확인 필요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latin typeface="+mn-ea"/>
              </a:rPr>
              <a:t>방법</a:t>
            </a:r>
            <a:r>
              <a:rPr lang="en-US" altLang="ko-KR" sz="1200" b="1" spc="-120" dirty="0" smtClean="0">
                <a:latin typeface="+mn-ea"/>
              </a:rPr>
              <a:t>1) SKT</a:t>
            </a:r>
            <a:r>
              <a:rPr lang="ko-KR" altLang="en-US" sz="1200" b="1" spc="-120" dirty="0" smtClean="0">
                <a:latin typeface="+mn-ea"/>
              </a:rPr>
              <a:t>에서 화면 기획 및 개발하여 건강 </a:t>
            </a:r>
            <a:r>
              <a:rPr lang="en-US" altLang="ko-KR" sz="1200" b="1" spc="-120" dirty="0" smtClean="0">
                <a:latin typeface="+mn-ea"/>
              </a:rPr>
              <a:t>160 API</a:t>
            </a:r>
            <a:r>
              <a:rPr lang="ko-KR" altLang="en-US" sz="1200" b="1" spc="-120" dirty="0" smtClean="0">
                <a:latin typeface="+mn-ea"/>
              </a:rPr>
              <a:t>를 호출한다</a:t>
            </a:r>
            <a:r>
              <a:rPr lang="en-US" altLang="ko-KR" sz="1200" b="1" spc="-120" dirty="0">
                <a:latin typeface="+mn-ea"/>
              </a:rPr>
              <a:t>.</a:t>
            </a:r>
            <a:endParaRPr lang="en-US" altLang="ko-KR" sz="12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latin typeface="+mn-ea"/>
              </a:rPr>
              <a:t>방</a:t>
            </a:r>
            <a:r>
              <a:rPr lang="ko-KR" altLang="en-US" sz="1200" b="1" spc="-120" dirty="0" smtClean="0">
                <a:latin typeface="+mn-ea"/>
              </a:rPr>
              <a:t>법</a:t>
            </a:r>
            <a:r>
              <a:rPr lang="en-US" altLang="ko-KR" sz="1200" b="1" spc="-120" dirty="0" smtClean="0">
                <a:latin typeface="+mn-ea"/>
              </a:rPr>
              <a:t>2) ‘</a:t>
            </a:r>
            <a:r>
              <a:rPr lang="ko-KR" altLang="en-US" sz="1200" b="1" spc="-120" dirty="0" smtClean="0">
                <a:latin typeface="+mn-ea"/>
              </a:rPr>
              <a:t>당뇨</a:t>
            </a:r>
            <a:r>
              <a:rPr lang="en-US" altLang="ko-KR" sz="1200" b="1" spc="-120" dirty="0" smtClean="0">
                <a:latin typeface="+mn-ea"/>
              </a:rPr>
              <a:t>’</a:t>
            </a:r>
            <a:r>
              <a:rPr lang="ko-KR" altLang="en-US" sz="1200" b="1" spc="-120" dirty="0" smtClean="0">
                <a:latin typeface="+mn-ea"/>
              </a:rPr>
              <a:t>서비스에서 해당 메뉴 선택 시 건강 </a:t>
            </a:r>
            <a:r>
              <a:rPr lang="en-US" altLang="ko-KR" sz="1200" b="1" spc="-120" dirty="0" smtClean="0">
                <a:latin typeface="+mn-ea"/>
              </a:rPr>
              <a:t>160 </a:t>
            </a:r>
            <a:r>
              <a:rPr lang="ko-KR" altLang="en-US" sz="1200" b="1" spc="-120" dirty="0" smtClean="0">
                <a:latin typeface="+mn-ea"/>
              </a:rPr>
              <a:t>화면으로 이동한다</a:t>
            </a:r>
            <a:r>
              <a:rPr lang="en-US" altLang="ko-KR" sz="1200" b="1" spc="-120" dirty="0" smtClean="0"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→ </a:t>
            </a:r>
            <a:r>
              <a:rPr lang="ko-KR" altLang="en-US" sz="1200" spc="-120" dirty="0" smtClean="0">
                <a:latin typeface="+mn-ea"/>
              </a:rPr>
              <a:t>기존 건강 </a:t>
            </a:r>
            <a:r>
              <a:rPr lang="en-US" altLang="ko-KR" sz="1200" spc="-120" dirty="0" smtClean="0">
                <a:latin typeface="+mn-ea"/>
              </a:rPr>
              <a:t>160 </a:t>
            </a:r>
            <a:r>
              <a:rPr lang="ko-KR" altLang="en-US" sz="1200" spc="-120" dirty="0" smtClean="0">
                <a:latin typeface="+mn-ea"/>
              </a:rPr>
              <a:t>화면에서 변경이 필요한 부분이 있을 수 있음</a:t>
            </a:r>
            <a:r>
              <a:rPr lang="en-US" altLang="ko-KR" sz="1200" spc="-120" dirty="0" smtClean="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</a:t>
            </a:r>
            <a:r>
              <a:rPr lang="en-US" altLang="ko-KR" sz="1200" spc="-120" dirty="0" smtClean="0">
                <a:latin typeface="+mn-ea"/>
              </a:rPr>
              <a:t>         → </a:t>
            </a:r>
            <a:r>
              <a:rPr lang="ko-KR" altLang="en-US" sz="1200" spc="-120" dirty="0" smtClean="0">
                <a:latin typeface="+mn-ea"/>
              </a:rPr>
              <a:t>결제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정산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상담 내용 등 필요한 </a:t>
            </a:r>
            <a:r>
              <a:rPr lang="en-US" altLang="ko-KR" sz="1200" spc="-120" dirty="0" smtClean="0">
                <a:latin typeface="+mn-ea"/>
              </a:rPr>
              <a:t>data</a:t>
            </a:r>
            <a:r>
              <a:rPr lang="ko-KR" altLang="en-US" sz="1200" spc="-120" dirty="0" smtClean="0">
                <a:latin typeface="+mn-ea"/>
              </a:rPr>
              <a:t>를 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으로부터 받아야 함</a:t>
            </a:r>
            <a:r>
              <a:rPr lang="en-US" altLang="ko-KR" sz="1200" spc="-120" dirty="0">
                <a:latin typeface="+mn-ea"/>
              </a:rPr>
              <a:t>.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52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63" y="1028700"/>
            <a:ext cx="112720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문자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상담 받고 싶은 질문 입력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이미지 첨부 가능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알림 수신 및 상담 리스트 확인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기간은 얼마인지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작성 기한 초과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시 어떻게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시 알림 발송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환자 공식계정으로 푸시 및 </a:t>
            </a:r>
            <a:r>
              <a:rPr lang="en-US" altLang="ko-KR" sz="1200" spc="-120" dirty="0">
                <a:latin typeface="+mn-ea"/>
              </a:rPr>
              <a:t>SMS </a:t>
            </a:r>
            <a:r>
              <a:rPr lang="ko-KR" altLang="en-US" sz="1200" spc="-120" dirty="0" smtClean="0">
                <a:latin typeface="+mn-ea"/>
              </a:rPr>
              <a:t>수신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공식 계정은 무엇을 의미하는지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공식 계정을 </a:t>
            </a:r>
            <a:r>
              <a:rPr lang="ko-KR" altLang="en-US" sz="1200" spc="-120" dirty="0" err="1">
                <a:latin typeface="+mn-ea"/>
              </a:rPr>
              <a:t>팔로우</a:t>
            </a:r>
            <a:r>
              <a:rPr lang="ko-KR" altLang="en-US" sz="1200" spc="-120" dirty="0">
                <a:latin typeface="+mn-ea"/>
              </a:rPr>
              <a:t> 된 상황에서 공식계정으로 푸시 가능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latin typeface="+mn-ea"/>
              </a:rPr>
              <a:t>팔로우하지</a:t>
            </a:r>
            <a:r>
              <a:rPr lang="ko-KR" altLang="en-US" sz="1200" spc="-120" dirty="0">
                <a:latin typeface="+mn-ea"/>
              </a:rPr>
              <a:t> 않으면 앱만 푸시 전달 </a:t>
            </a:r>
            <a:r>
              <a:rPr lang="ko-KR" altLang="en-US" sz="1200" spc="-120" dirty="0" smtClean="0">
                <a:latin typeface="+mn-ea"/>
              </a:rPr>
              <a:t>됨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팔로우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공식계정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다른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첫 피드백 경우에는</a:t>
            </a:r>
            <a:r>
              <a:rPr lang="en-US" altLang="ko-KR" sz="1200" spc="-120" dirty="0">
                <a:latin typeface="+mn-ea"/>
              </a:rPr>
              <a:t> SMS/</a:t>
            </a:r>
            <a:r>
              <a:rPr lang="ko-KR" altLang="en-US" sz="1200" spc="-120" dirty="0">
                <a:latin typeface="+mn-ea"/>
              </a:rPr>
              <a:t>푸시 발송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추가 질문에 대한 피드백 경우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푸시</a:t>
            </a:r>
            <a:r>
              <a:rPr lang="ko-KR" altLang="en-US" sz="1200" spc="-120" dirty="0" err="1">
                <a:latin typeface="+mn-ea"/>
              </a:rPr>
              <a:t>만</a:t>
            </a:r>
            <a:r>
              <a:rPr lang="ko-KR" altLang="en-US" sz="1200" spc="-120" dirty="0">
                <a:latin typeface="+mn-ea"/>
              </a:rPr>
              <a:t> 발송 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푸시를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의미인지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>
                <a:latin typeface="+mn-ea"/>
              </a:rPr>
              <a:t>의사 미 답변 시 사용자에게 기타 스타 의료진에게 이전 여부 확인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의사가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정한 기간 초과 시 확인하는 것인지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사용자가 이전을 안할 경우에는 환불하는지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추가 질문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설정에 따라 추가 질문 가능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사용자는 추가 질문 설정을 어디서 확인할 수 있는지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추가 질문 설정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일반 상담</a:t>
            </a:r>
            <a:r>
              <a:rPr lang="en-US" altLang="ko-KR" sz="1200" spc="-120" dirty="0">
                <a:latin typeface="+mn-ea"/>
              </a:rPr>
              <a:t>: 24</a:t>
            </a:r>
            <a:r>
              <a:rPr lang="ko-KR" altLang="en-US" sz="1200" spc="-120" dirty="0">
                <a:latin typeface="+mn-ea"/>
              </a:rPr>
              <a:t>시간 내 한 질문에 대해 무제한 질문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상담 제한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몇 원에 몇 건 상담 가능 제한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 smtClean="0">
                <a:latin typeface="+mn-ea"/>
              </a:rPr>
              <a:t>추가 </a:t>
            </a:r>
            <a:r>
              <a:rPr lang="ko-KR" altLang="en-US" sz="1200" spc="-120" dirty="0">
                <a:latin typeface="+mn-ea"/>
              </a:rPr>
              <a:t>서비스 패키지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상담 서비스 완료 후 추가로 부가되는 </a:t>
            </a:r>
            <a:r>
              <a:rPr lang="ko-KR" altLang="en-US" sz="1200" spc="-120" dirty="0" smtClean="0">
                <a:latin typeface="+mn-ea"/>
              </a:rPr>
              <a:t>서비스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추가로 부가되는 서비스를 구매해야 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7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/>
              <a:t>_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7665" y="5191200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문자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0" idx="2"/>
            <a:endCxn id="24" idx="0"/>
          </p:cNvCxnSpPr>
          <p:nvPr/>
        </p:nvCxnSpPr>
        <p:spPr>
          <a:xfrm>
            <a:off x="1655616" y="3990769"/>
            <a:ext cx="1" cy="4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777159" y="448615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4" idx="2"/>
            <a:endCxn id="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  <a:endCxn id="28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" idx="2"/>
            <a:endCxn id="10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2"/>
            <a:endCxn id="10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999348" y="5633086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서비스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4773" y="6152685"/>
            <a:ext cx="1282389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질문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최소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20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자 이상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이미지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개 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444065" y="6295292"/>
            <a:ext cx="2744565" cy="5566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당뇨 서비스 쿠폰 적용 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환자가 추가 질문 입력 시 의료진에게 푸시 발송 여부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4073211" y="232149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5287" y="2850911"/>
            <a:ext cx="2263628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상담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0" name="직선 화살표 연결선 49"/>
          <p:cNvCxnSpPr>
            <a:stCxn id="24" idx="2"/>
            <a:endCxn id="43" idx="0"/>
          </p:cNvCxnSpPr>
          <p:nvPr/>
        </p:nvCxnSpPr>
        <p:spPr>
          <a:xfrm flipH="1">
            <a:off x="1655616" y="5145625"/>
            <a:ext cx="1" cy="4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5" idx="1"/>
          </p:cNvCxnSpPr>
          <p:nvPr/>
        </p:nvCxnSpPr>
        <p:spPr>
          <a:xfrm flipV="1">
            <a:off x="2311884" y="1723429"/>
            <a:ext cx="1761327" cy="4165497"/>
          </a:xfrm>
          <a:prstGeom prst="bentConnector3">
            <a:avLst>
              <a:gd name="adj1" fmla="val 73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5" idx="2"/>
            <a:endCxn id="48" idx="0"/>
          </p:cNvCxnSpPr>
          <p:nvPr/>
        </p:nvCxnSpPr>
        <p:spPr>
          <a:xfrm>
            <a:off x="4729479" y="1979268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>
            <a:stCxn id="66" idx="2"/>
            <a:endCxn id="72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순서도: 처리 75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상담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endCxn id="76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내용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질문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76" idx="2"/>
            <a:endCxn id="78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8" idx="3"/>
            <a:endCxn id="65" idx="1"/>
          </p:cNvCxnSpPr>
          <p:nvPr/>
        </p:nvCxnSpPr>
        <p:spPr>
          <a:xfrm flipV="1">
            <a:off x="5385747" y="1677712"/>
            <a:ext cx="2818126" cy="899626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508509" y="3878634"/>
            <a:ext cx="1588169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피드백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피드백 경우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푸시만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수신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11" name="꺾인 연결선 110"/>
          <p:cNvCxnSpPr>
            <a:stCxn id="65" idx="2"/>
            <a:endCxn id="72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118" name="꺾인 연결선 117"/>
          <p:cNvCxnSpPr>
            <a:stCxn id="82" idx="1"/>
            <a:endCxn id="104" idx="3"/>
          </p:cNvCxnSpPr>
          <p:nvPr/>
        </p:nvCxnSpPr>
        <p:spPr>
          <a:xfrm rot="10800000">
            <a:off x="6096678" y="4134475"/>
            <a:ext cx="3953938" cy="873363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처리 122"/>
          <p:cNvSpPr/>
          <p:nvPr/>
        </p:nvSpPr>
        <p:spPr>
          <a:xfrm>
            <a:off x="4646325" y="471043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피드백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104" idx="2"/>
            <a:endCxn id="123" idx="0"/>
          </p:cNvCxnSpPr>
          <p:nvPr/>
        </p:nvCxnSpPr>
        <p:spPr>
          <a:xfrm flipH="1">
            <a:off x="5302593" y="4390313"/>
            <a:ext cx="1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4639371" y="5573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 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추가 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질문 설정에 따름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29" name="직선 화살표 연결선 128"/>
          <p:cNvCxnSpPr>
            <a:stCxn id="123" idx="2"/>
            <a:endCxn id="128" idx="0"/>
          </p:cNvCxnSpPr>
          <p:nvPr/>
        </p:nvCxnSpPr>
        <p:spPr>
          <a:xfrm flipH="1">
            <a:off x="5295639" y="5222109"/>
            <a:ext cx="6954" cy="35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8" idx="3"/>
            <a:endCxn id="78" idx="3"/>
          </p:cNvCxnSpPr>
          <p:nvPr/>
        </p:nvCxnSpPr>
        <p:spPr>
          <a:xfrm flipV="1">
            <a:off x="5951907" y="4175305"/>
            <a:ext cx="5411245" cy="1654469"/>
          </a:xfrm>
          <a:prstGeom prst="bentConnector3">
            <a:avLst>
              <a:gd name="adj1" fmla="val 104225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1787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컨셉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2364" y="2182699"/>
            <a:ext cx="9733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1) Self-care : </a:t>
            </a:r>
            <a:r>
              <a:rPr lang="ko-KR" altLang="en-US" sz="1400" spc="-120" dirty="0" smtClean="0"/>
              <a:t>당뇨 관리에 필요한 생활습관을 </a:t>
            </a:r>
            <a:r>
              <a:rPr lang="ko-KR" altLang="en-US" sz="1400" spc="-120" dirty="0"/>
              <a:t>기록하여 스스로 건강 상태를 </a:t>
            </a:r>
            <a:r>
              <a:rPr lang="en-US" altLang="ko-KR" sz="1400" spc="-120" dirty="0" smtClean="0"/>
              <a:t>monitoring</a:t>
            </a:r>
            <a:r>
              <a:rPr lang="ko-KR" altLang="en-US" sz="1400" spc="-120" dirty="0" smtClean="0"/>
              <a:t>하거나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상담</a:t>
            </a:r>
            <a:r>
              <a:rPr lang="en-US" altLang="ko-KR" sz="1400" spc="-120" dirty="0" smtClean="0"/>
              <a:t>/</a:t>
            </a:r>
            <a:r>
              <a:rPr lang="ko-KR" altLang="en-US" sz="1400" spc="-120" dirty="0" smtClean="0"/>
              <a:t>리포트 시 </a:t>
            </a:r>
            <a:r>
              <a:rPr lang="en-US" altLang="ko-KR" sz="1400" spc="-120" dirty="0" smtClean="0"/>
              <a:t>Data</a:t>
            </a:r>
            <a:r>
              <a:rPr lang="ko-KR" altLang="en-US" sz="1400" spc="-120" dirty="0" smtClean="0"/>
              <a:t>로 활용한다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2) Check-up</a:t>
            </a:r>
            <a:r>
              <a:rPr lang="ko-KR" altLang="en-US" sz="1400" spc="-120" dirty="0"/>
              <a:t> </a:t>
            </a:r>
            <a:r>
              <a:rPr lang="en-US" altLang="ko-KR" sz="1400" spc="-120" dirty="0" smtClean="0"/>
              <a:t>: </a:t>
            </a:r>
            <a:r>
              <a:rPr lang="ko-KR" altLang="en-US" sz="1400" spc="-120" dirty="0" smtClean="0"/>
              <a:t>자가 관리를 잘 하고 있는지 의사에게 리포트를 요청하여 평가 받을 수 있다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3) Consulting : </a:t>
            </a:r>
            <a:r>
              <a:rPr lang="ko-KR" altLang="en-US" sz="1400" spc="-120" dirty="0" smtClean="0"/>
              <a:t>검증된 의사들 중 원하는 의사를 선택하여 시간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장소에 구애 받지 않고 모바일로 편리하게 상담을 </a:t>
            </a:r>
            <a:r>
              <a:rPr lang="ko-KR" altLang="en-US" sz="1400" spc="-120" dirty="0"/>
              <a:t>받을 </a:t>
            </a:r>
            <a:r>
              <a:rPr lang="ko-KR" altLang="en-US" sz="1400" spc="-120" dirty="0" smtClean="0"/>
              <a:t>수 있다</a:t>
            </a:r>
            <a:r>
              <a:rPr lang="en-US" altLang="ko-KR" sz="1400" spc="-120" dirty="0" smtClean="0"/>
              <a:t>.</a:t>
            </a:r>
            <a:endParaRPr lang="en-US" altLang="ko-KR" sz="1400" spc="-120" dirty="0"/>
          </a:p>
        </p:txBody>
      </p:sp>
      <p:sp>
        <p:nvSpPr>
          <p:cNvPr id="5" name="object 116"/>
          <p:cNvSpPr/>
          <p:nvPr/>
        </p:nvSpPr>
        <p:spPr>
          <a:xfrm>
            <a:off x="1871640" y="4080729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117"/>
          <p:cNvSpPr/>
          <p:nvPr/>
        </p:nvSpPr>
        <p:spPr>
          <a:xfrm>
            <a:off x="1871640" y="4080729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118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29" y="0"/>
                </a:moveTo>
                <a:lnTo>
                  <a:pt x="107118" y="7984"/>
                </a:lnTo>
                <a:lnTo>
                  <a:pt x="64122" y="30217"/>
                </a:lnTo>
                <a:lnTo>
                  <a:pt x="30217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7" y="249135"/>
                </a:lnTo>
                <a:lnTo>
                  <a:pt x="64122" y="283040"/>
                </a:lnTo>
                <a:lnTo>
                  <a:pt x="107118" y="305273"/>
                </a:lnTo>
                <a:lnTo>
                  <a:pt x="156629" y="313258"/>
                </a:lnTo>
                <a:lnTo>
                  <a:pt x="206139" y="305273"/>
                </a:lnTo>
                <a:lnTo>
                  <a:pt x="249135" y="283040"/>
                </a:lnTo>
                <a:lnTo>
                  <a:pt x="283040" y="249135"/>
                </a:lnTo>
                <a:lnTo>
                  <a:pt x="305273" y="206139"/>
                </a:lnTo>
                <a:lnTo>
                  <a:pt x="313258" y="156629"/>
                </a:lnTo>
                <a:lnTo>
                  <a:pt x="305273" y="107118"/>
                </a:lnTo>
                <a:lnTo>
                  <a:pt x="283040" y="64122"/>
                </a:lnTo>
                <a:lnTo>
                  <a:pt x="249135" y="30217"/>
                </a:lnTo>
                <a:lnTo>
                  <a:pt x="206139" y="7984"/>
                </a:lnTo>
                <a:lnTo>
                  <a:pt x="156629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119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3" y="206139"/>
                </a:lnTo>
                <a:lnTo>
                  <a:pt x="283040" y="249135"/>
                </a:lnTo>
                <a:lnTo>
                  <a:pt x="249135" y="283040"/>
                </a:lnTo>
                <a:lnTo>
                  <a:pt x="206139" y="305273"/>
                </a:lnTo>
                <a:lnTo>
                  <a:pt x="156629" y="313258"/>
                </a:lnTo>
                <a:lnTo>
                  <a:pt x="107118" y="305273"/>
                </a:lnTo>
                <a:lnTo>
                  <a:pt x="64122" y="283040"/>
                </a:lnTo>
                <a:lnTo>
                  <a:pt x="30217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7" y="64122"/>
                </a:lnTo>
                <a:lnTo>
                  <a:pt x="64122" y="30217"/>
                </a:lnTo>
                <a:lnTo>
                  <a:pt x="107118" y="7984"/>
                </a:lnTo>
                <a:lnTo>
                  <a:pt x="156629" y="0"/>
                </a:lnTo>
                <a:lnTo>
                  <a:pt x="206139" y="7984"/>
                </a:lnTo>
                <a:lnTo>
                  <a:pt x="249135" y="30217"/>
                </a:lnTo>
                <a:lnTo>
                  <a:pt x="283040" y="64122"/>
                </a:lnTo>
                <a:lnTo>
                  <a:pt x="305273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120"/>
          <p:cNvSpPr txBox="1"/>
          <p:nvPr/>
        </p:nvSpPr>
        <p:spPr>
          <a:xfrm>
            <a:off x="1796873" y="4080411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1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0" name="object 124"/>
          <p:cNvSpPr txBox="1"/>
          <p:nvPr/>
        </p:nvSpPr>
        <p:spPr>
          <a:xfrm>
            <a:off x="2092209" y="4142671"/>
            <a:ext cx="193694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서비스 이용 동의 및 건강 기록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1" name="object 126"/>
          <p:cNvSpPr/>
          <p:nvPr/>
        </p:nvSpPr>
        <p:spPr>
          <a:xfrm>
            <a:off x="5048700" y="4079571"/>
            <a:ext cx="2102485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0"/>
                </a:moveTo>
                <a:lnTo>
                  <a:pt x="0" y="0"/>
                </a:lnTo>
                <a:lnTo>
                  <a:pt x="0" y="309562"/>
                </a:lnTo>
                <a:lnTo>
                  <a:pt x="1975142" y="309562"/>
                </a:lnTo>
                <a:lnTo>
                  <a:pt x="2102142" y="155028"/>
                </a:lnTo>
                <a:lnTo>
                  <a:pt x="1975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27"/>
          <p:cNvSpPr/>
          <p:nvPr/>
        </p:nvSpPr>
        <p:spPr>
          <a:xfrm>
            <a:off x="5048700" y="4079571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975142" y="0"/>
                </a:lnTo>
                <a:lnTo>
                  <a:pt x="2102142" y="155028"/>
                </a:lnTo>
                <a:lnTo>
                  <a:pt x="19751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8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F7941E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29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30"/>
          <p:cNvSpPr txBox="1"/>
          <p:nvPr/>
        </p:nvSpPr>
        <p:spPr>
          <a:xfrm>
            <a:off x="4973922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2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6" name="object 131"/>
          <p:cNvSpPr txBox="1"/>
          <p:nvPr/>
        </p:nvSpPr>
        <p:spPr>
          <a:xfrm>
            <a:off x="5285732" y="4137176"/>
            <a:ext cx="202209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의사 상담 및 리포트 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7" name="object 154"/>
          <p:cNvSpPr/>
          <p:nvPr/>
        </p:nvSpPr>
        <p:spPr>
          <a:xfrm>
            <a:off x="8616045" y="4079583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515E65"/>
              </a:solidFill>
              <a:latin typeface="+mn-ea"/>
            </a:endParaRPr>
          </a:p>
        </p:txBody>
      </p:sp>
      <p:sp>
        <p:nvSpPr>
          <p:cNvPr id="18" name="object 155"/>
          <p:cNvSpPr/>
          <p:nvPr/>
        </p:nvSpPr>
        <p:spPr>
          <a:xfrm>
            <a:off x="8616045" y="4079583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56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BFD73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57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58"/>
          <p:cNvSpPr txBox="1"/>
          <p:nvPr/>
        </p:nvSpPr>
        <p:spPr>
          <a:xfrm>
            <a:off x="8541306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3</a:t>
            </a:r>
            <a:endParaRPr sz="1800">
              <a:latin typeface="+mn-ea"/>
              <a:cs typeface="Century Gothic"/>
            </a:endParaRPr>
          </a:p>
        </p:txBody>
      </p:sp>
      <p:sp>
        <p:nvSpPr>
          <p:cNvPr id="22" name="object 159"/>
          <p:cNvSpPr txBox="1"/>
          <p:nvPr/>
        </p:nvSpPr>
        <p:spPr>
          <a:xfrm>
            <a:off x="8829367" y="4151361"/>
            <a:ext cx="155067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콘텐츠 및 인프라 제공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3719" y="4549508"/>
            <a:ext cx="269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건강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160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앱에서 서비스 이용 동의 후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이용 가능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관리를 위한 건강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data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기록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 알고리즘에 따른 피드백 제공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490" y="4547917"/>
            <a:ext cx="318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자가 관리 점검을 위한 의사 리포트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모바일로 편리하게 검증된 의사와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상담 가능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병원 진료 예약 서비스</a:t>
            </a:r>
            <a:endParaRPr lang="en-US" altLang="ko-KR" sz="1200" spc="-12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307" y="4548362"/>
            <a:ext cx="252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관리에 유용한 정보 제공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사용자끼리 정보 공유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포함 건강 용품 </a:t>
            </a:r>
            <a:r>
              <a:rPr lang="ko-KR" altLang="en-US" sz="1200" spc="-12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커머스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연계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>
            <a:off x="256209" y="1008205"/>
            <a:ext cx="815303" cy="72615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대상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265436" y="1884290"/>
            <a:ext cx="815303" cy="163671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가치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2364" y="1144312"/>
            <a:ext cx="945491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당뇨로 </a:t>
            </a:r>
            <a:r>
              <a:rPr lang="ko-KR" altLang="en-US" sz="1400" spc="-120" dirty="0"/>
              <a:t>자가 관리 및 의사 </a:t>
            </a:r>
            <a:r>
              <a:rPr lang="ko-KR" altLang="en-US" sz="1400" spc="-120" dirty="0" smtClean="0"/>
              <a:t>상담을 원하는 사용자</a:t>
            </a:r>
            <a:endParaRPr lang="en-US" altLang="ko-KR" sz="1400" spc="-12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16224" y="1815667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>
            <a:spLocks/>
          </p:cNvSpPr>
          <p:nvPr/>
        </p:nvSpPr>
        <p:spPr>
          <a:xfrm>
            <a:off x="265436" y="3731359"/>
            <a:ext cx="815303" cy="2097940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구성</a:t>
            </a:r>
            <a:endParaRPr lang="en-US" altLang="ko-KR" sz="12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6224" y="3619732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563" y="1028700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전화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항목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수신받는다고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적혀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상담에는 적혀있지 않음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전화 상담의 경우에는 상담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알림만 받는 것인지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예약 시간 변경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당뇨 서비스 쿠폰 적용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4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2"/>
            <a:endCxn id="15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20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2"/>
            <a:endCxn id="17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2"/>
            <a:endCxn id="17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전화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19" idx="2"/>
            <a:endCxn id="25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3"/>
            <a:endCxn id="27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구매 건수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>
            <a:stCxn id="34" idx="2"/>
            <a:endCxn id="3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9984989" y="3024415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35" idx="2"/>
            <a:endCxn id="37" idx="0"/>
          </p:cNvCxnSpPr>
          <p:nvPr/>
        </p:nvCxnSpPr>
        <p:spPr>
          <a:xfrm>
            <a:off x="10706884" y="2766082"/>
            <a:ext cx="0" cy="2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10050616" y="39106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통화 시 주의사항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팝업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10706884" y="3643547"/>
            <a:ext cx="0" cy="2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10050616" y="470803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플랫폼 통한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양측 전화 연결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10706884" y="4422352"/>
            <a:ext cx="0" cy="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8" idx="3"/>
            <a:endCxn id="33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58" name="순서도: 처리 57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28" idx="2"/>
            <a:endCxn id="58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>
            <a:stCxn id="58" idx="2"/>
            <a:endCxn id="61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처리 63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61" idx="2"/>
            <a:endCxn id="64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49889" y="5162657"/>
            <a:ext cx="1607183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 시간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5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분전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알림창</a:t>
            </a:r>
            <a:r>
              <a:rPr lang="ko-KR" altLang="en-US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노출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706884" y="3590221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0" name="순서도: 판단 79"/>
          <p:cNvSpPr/>
          <p:nvPr/>
        </p:nvSpPr>
        <p:spPr>
          <a:xfrm>
            <a:off x="9987428" y="5438971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cxnSp>
        <p:nvCxnSpPr>
          <p:cNvPr id="81" name="직선 화살표 연결선 80"/>
          <p:cNvCxnSpPr>
            <a:stCxn id="41" idx="2"/>
            <a:endCxn id="80" idx="0"/>
          </p:cNvCxnSpPr>
          <p:nvPr/>
        </p:nvCxnSpPr>
        <p:spPr>
          <a:xfrm>
            <a:off x="10706884" y="5219716"/>
            <a:ext cx="2439" cy="2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6884" y="6012313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88" name="직선 연결선 87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80" idx="2"/>
            <a:endCxn id="85" idx="3"/>
          </p:cNvCxnSpPr>
          <p:nvPr/>
        </p:nvCxnSpPr>
        <p:spPr>
          <a:xfrm rot="5400000">
            <a:off x="8970852" y="4412880"/>
            <a:ext cx="93248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89340" y="5732934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63" name="꺾인 연결선 62"/>
          <p:cNvCxnSpPr>
            <a:stCxn id="80" idx="1"/>
            <a:endCxn id="89" idx="3"/>
          </p:cNvCxnSpPr>
          <p:nvPr/>
        </p:nvCxnSpPr>
        <p:spPr>
          <a:xfrm rot="10800000">
            <a:off x="7321196" y="5494499"/>
            <a:ext cx="2666232" cy="2540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9444065" y="5776546"/>
            <a:ext cx="2744565" cy="1075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앱에 서비스 구매정보 푸시 발송 시점 확인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311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보내주신 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Flow </a:t>
            </a:r>
            <a:r>
              <a:rPr lang="ko-KR" altLang="en-US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를 통해 확인한 내용과 문의사항 정리</a:t>
            </a:r>
            <a:r>
              <a:rPr lang="en-US" altLang="ko-KR" sz="1200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563" y="1028700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 결제 및 결제 취소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화상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항목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완료 후 알림 수신 및 </a:t>
            </a:r>
            <a:r>
              <a:rPr lang="ko-KR" altLang="en-US" sz="1200" spc="-120" dirty="0" err="1" smtClean="0">
                <a:latin typeface="+mn-ea"/>
              </a:rPr>
              <a:t>주문상세</a:t>
            </a:r>
            <a:r>
              <a:rPr lang="ko-KR" altLang="en-US" sz="1200" spc="-120" dirty="0" smtClean="0">
                <a:latin typeface="+mn-ea"/>
              </a:rPr>
              <a:t> 내역 확인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상담에서는 결제 완료 후 의사 공식계정으로 결제 완료 메시지를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수신받는다고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 적혀 있는데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전화 상담에는 적혀있지 않음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        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화상 상담은 따로 알림이 없는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완료 시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예약 시간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분 전 등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거절하면 환불해주는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상담을 취소하는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 여부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469315" y="5372100"/>
            <a:ext cx="2719315" cy="14798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당뇨 서비스 쿠폰 적용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프로세스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것인지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처방전 발행 서비스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그 외 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의사가 상담을 등록하는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프로세스 또한 확인 필요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47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400368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777159" y="4292721"/>
            <a:ext cx="175691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1017284" y="1682456"/>
            <a:ext cx="580505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774888" y="1700524"/>
            <a:ext cx="580505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화상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7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화상상담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구매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알람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팝업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9984989" y="3376104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10706884" y="2766082"/>
            <a:ext cx="0" cy="6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2"/>
            <a:endCxn id="47" idx="0"/>
          </p:cNvCxnSpPr>
          <p:nvPr/>
        </p:nvCxnSpPr>
        <p:spPr>
          <a:xfrm>
            <a:off x="10706884" y="3995236"/>
            <a:ext cx="2439" cy="6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7" idx="3"/>
            <a:endCxn id="21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2"/>
            <a:endCxn id="23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37" name="순서도: 처리 36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17" idx="2"/>
            <a:endCxn id="37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06884" y="394191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9987428" y="4612493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42112" y="5272769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0" name="순서도: 처리 49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순서도: 처리 51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47" idx="2"/>
            <a:endCxn id="50" idx="3"/>
          </p:cNvCxnSpPr>
          <p:nvPr/>
        </p:nvCxnSpPr>
        <p:spPr>
          <a:xfrm rot="5400000">
            <a:off x="8557613" y="3999641"/>
            <a:ext cx="919726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62263" y="4666219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47" idx="1"/>
            <a:endCxn id="52" idx="3"/>
          </p:cNvCxnSpPr>
          <p:nvPr/>
        </p:nvCxnSpPr>
        <p:spPr>
          <a:xfrm rot="10800000" flipV="1">
            <a:off x="7321196" y="4922058"/>
            <a:ext cx="2666232" cy="5724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85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80856" y="1273644"/>
            <a:ext cx="7679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결제 취소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환불 요청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 완료 후 평점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의사가 의사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앱에서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상담을 등록하는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 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본인 소개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err="1">
                <a:solidFill>
                  <a:srgbClr val="515E65"/>
                </a:solidFill>
                <a:latin typeface="+mn-ea"/>
              </a:rPr>
              <a:t>소속병원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>
                <a:solidFill>
                  <a:srgbClr val="515E65"/>
                </a:solidFill>
                <a:latin typeface="+mn-ea"/>
              </a:rPr>
              <a:t>전문분야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서비스 설정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 가능 일자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수량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비용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등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66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병원 예약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2069" y="1273644"/>
            <a:ext cx="549917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예약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 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예약 취소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평점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주기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등록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 </a:t>
            </a:r>
            <a:endParaRPr lang="en-US" altLang="ko-KR" sz="1400" b="1" spc="-120" dirty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3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563" y="536923"/>
            <a:ext cx="1127207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커뮤니티 관리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전체 사용자 대상의 커뮤니티 </a:t>
            </a:r>
            <a:r>
              <a:rPr lang="en-US" altLang="ko-KR" sz="1200" spc="-120" dirty="0" smtClean="0">
                <a:latin typeface="+mn-ea"/>
              </a:rPr>
              <a:t>1</a:t>
            </a:r>
            <a:r>
              <a:rPr lang="ko-KR" altLang="en-US" sz="1200" spc="-120" dirty="0" smtClean="0">
                <a:latin typeface="+mn-ea"/>
              </a:rPr>
              <a:t>개 운영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오픈형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회원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 앱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과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관리자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관리자 웹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 글쓰기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err="1">
                <a:latin typeface="+mn-ea"/>
              </a:rPr>
              <a:t>게시글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1,000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9</a:t>
            </a:r>
            <a:r>
              <a:rPr lang="ko-KR" altLang="en-US" sz="1200" spc="-120" dirty="0" smtClean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글 수정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수정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글 삭제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or </a:t>
            </a:r>
            <a:r>
              <a:rPr lang="ko-KR" altLang="en-US" sz="1200" spc="-120" dirty="0" smtClean="0">
                <a:latin typeface="+mn-ea"/>
              </a:rPr>
              <a:t>관리자이면서 타인이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삭제 가능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삭제 </a:t>
            </a:r>
            <a:r>
              <a:rPr lang="ko-KR" altLang="en-US" sz="1200" spc="-120" dirty="0">
                <a:latin typeface="+mn-ea"/>
              </a:rPr>
              <a:t>시 댓글도 함께 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댓글 등록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회원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사용자 앱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과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관리자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관리자 웹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댓글쓰기</a:t>
            </a:r>
            <a:r>
              <a:rPr lang="ko-KR" altLang="en-US" sz="1200" spc="-120" dirty="0" smtClean="0">
                <a:latin typeface="+mn-ea"/>
              </a:rPr>
              <a:t>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댓글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3</a:t>
            </a:r>
            <a:r>
              <a:rPr lang="ko-KR" altLang="en-US" sz="1200" spc="-120" dirty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수정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댓</a:t>
            </a:r>
            <a:r>
              <a:rPr lang="ko-KR" altLang="en-US" sz="1200" spc="-120" dirty="0" smtClean="0">
                <a:latin typeface="+mn-ea"/>
              </a:rPr>
              <a:t>글의 </a:t>
            </a:r>
            <a:r>
              <a:rPr lang="ko-KR" altLang="en-US" sz="1200" spc="-120" dirty="0">
                <a:latin typeface="+mn-ea"/>
              </a:rPr>
              <a:t>경우 수정 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</a:t>
            </a:r>
            <a:r>
              <a:rPr lang="ko-KR" altLang="en-US" sz="1200" spc="-120" dirty="0" smtClean="0">
                <a:latin typeface="+mn-ea"/>
              </a:rPr>
              <a:t>댓글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or </a:t>
            </a:r>
            <a:r>
              <a:rPr lang="ko-KR" altLang="en-US" sz="1200" spc="-120" dirty="0">
                <a:latin typeface="+mn-ea"/>
              </a:rPr>
              <a:t>관리자이면서 타인이 작성한 </a:t>
            </a:r>
            <a:r>
              <a:rPr lang="ko-KR" altLang="en-US" sz="1200" spc="-120" dirty="0" smtClean="0">
                <a:latin typeface="+mn-ea"/>
              </a:rPr>
              <a:t>댓글의 </a:t>
            </a:r>
            <a:r>
              <a:rPr lang="ko-KR" altLang="en-US" sz="1200" spc="-120" dirty="0">
                <a:latin typeface="+mn-ea"/>
              </a:rPr>
              <a:t>경우 삭제 가능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좋아요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공유하기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좋아요 기능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공유 기능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공유 대상이 비회원일 경우 회원가입 후 글 조회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커뮤니티에 새 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Off/ 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댓글에 댓글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On /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커뮤니티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커뮤니티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순서도: 수행의 시작/종료 5"/>
          <p:cNvSpPr/>
          <p:nvPr/>
        </p:nvSpPr>
        <p:spPr>
          <a:xfrm>
            <a:off x="453515" y="23648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546473" y="2617521"/>
            <a:ext cx="633340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17981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3"/>
            <a:endCxn id="10" idx="1"/>
          </p:cNvCxnSpPr>
          <p:nvPr/>
        </p:nvCxnSpPr>
        <p:spPr>
          <a:xfrm>
            <a:off x="3623603" y="2621709"/>
            <a:ext cx="80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42414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117" y="25167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098" y="3096509"/>
            <a:ext cx="2058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err="1" smtClean="0"/>
              <a:t>게시글</a:t>
            </a:r>
            <a:r>
              <a:rPr lang="ko-KR" altLang="en-US" sz="900" b="1" spc="-120" dirty="0" smtClean="0"/>
              <a:t>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택스트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1,000</a:t>
            </a:r>
            <a:r>
              <a:rPr lang="ko-KR" altLang="en-US" sz="900" spc="-120" dirty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>
                <a:solidFill>
                  <a:srgbClr val="515E65"/>
                </a:solidFill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24143" y="3067192"/>
            <a:ext cx="187089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&gt;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커뮤니티 리스트에 노출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394771" y="134814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리스트에서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>
            <a:off x="9116666" y="2029191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8394771" y="237958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9116666" y="3060632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8394771" y="341102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6" idx="0"/>
          </p:cNvCxnSpPr>
          <p:nvPr/>
        </p:nvCxnSpPr>
        <p:spPr>
          <a:xfrm>
            <a:off x="9116666" y="4092073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8394771" y="444246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>
            <a:stCxn id="26" idx="2"/>
            <a:endCxn id="28" idx="0"/>
          </p:cNvCxnSpPr>
          <p:nvPr/>
        </p:nvCxnSpPr>
        <p:spPr>
          <a:xfrm>
            <a:off x="9116666" y="5123514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처리 27"/>
          <p:cNvSpPr/>
          <p:nvPr/>
        </p:nvSpPr>
        <p:spPr>
          <a:xfrm>
            <a:off x="8394771" y="547391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921103" y="4477183"/>
            <a:ext cx="217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댓글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5500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3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cxnSp>
        <p:nvCxnSpPr>
          <p:cNvPr id="52" name="꺾인 연결선 51"/>
          <p:cNvCxnSpPr>
            <a:stCxn id="10" idx="3"/>
            <a:endCxn id="20" idx="1"/>
          </p:cNvCxnSpPr>
          <p:nvPr/>
        </p:nvCxnSpPr>
        <p:spPr>
          <a:xfrm flipV="1">
            <a:off x="5867933" y="1688669"/>
            <a:ext cx="2526838" cy="93304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4480175" y="514272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작성한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게시글에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59" name="꺾인 연결선 58"/>
          <p:cNvCxnSpPr>
            <a:stCxn id="28" idx="1"/>
            <a:endCxn id="58" idx="3"/>
          </p:cNvCxnSpPr>
          <p:nvPr/>
        </p:nvCxnSpPr>
        <p:spPr>
          <a:xfrm rot="10800000">
            <a:off x="5923965" y="5483249"/>
            <a:ext cx="2470806" cy="331185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59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정의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성격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당뇨 및 건강관리에 도움이 되는 정보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생산자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관리자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형식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 only, </a:t>
            </a:r>
            <a:r>
              <a:rPr lang="ko-KR" altLang="en-US" sz="1200" spc="-120" dirty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+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텍스트 </a:t>
            </a:r>
            <a:r>
              <a:rPr lang="en-US" altLang="ko-KR" sz="1200" spc="-120" dirty="0">
                <a:latin typeface="+mn-ea"/>
              </a:rPr>
              <a:t>only </a:t>
            </a:r>
            <a:r>
              <a:rPr lang="en-US" altLang="ko-KR" sz="1200" spc="-120" dirty="0" smtClean="0">
                <a:latin typeface="+mn-ea"/>
              </a:rPr>
              <a:t> (</a:t>
            </a:r>
            <a:r>
              <a:rPr lang="ko-KR" altLang="en-US" sz="1200" spc="-120" dirty="0" smtClean="0">
                <a:latin typeface="+mn-ea"/>
              </a:rPr>
              <a:t>에디터 적용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장 업로드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업데이트 주기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운영 정책에 따름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노출 </a:t>
            </a:r>
            <a:r>
              <a:rPr lang="ko-KR" altLang="en-US" sz="1200" spc="-120" dirty="0">
                <a:latin typeface="+mn-ea"/>
              </a:rPr>
              <a:t>기</a:t>
            </a:r>
            <a:r>
              <a:rPr lang="ko-KR" altLang="en-US" sz="1200" spc="-120" dirty="0" smtClean="0">
                <a:latin typeface="+mn-ea"/>
              </a:rPr>
              <a:t>간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코치코치당뇨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&gt;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전문가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Tip’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은 일일 콘텐츠로 당일 제공되는 콘텐츠만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사용자 확인 가능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이전 콘텐츠 조회 불가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관리자 웹에서 콘텐츠 등록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수정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통계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조회수 관리</a:t>
            </a:r>
            <a:endParaRPr lang="en-US" altLang="ko-KR" sz="1200" spc="-12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21009" y="6128239"/>
            <a:ext cx="2294790" cy="6426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콘텐츠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등록 시 용량 제한 등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879039" y="215622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" name="직선 화살표 연결선 3"/>
          <p:cNvCxnSpPr>
            <a:stCxn id="3" idx="3"/>
            <a:endCxn id="5" idx="1"/>
          </p:cNvCxnSpPr>
          <p:nvPr/>
        </p:nvCxnSpPr>
        <p:spPr>
          <a:xfrm flipV="1">
            <a:off x="1971997" y="2408898"/>
            <a:ext cx="56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/>
          <p:cNvSpPr/>
          <p:nvPr/>
        </p:nvSpPr>
        <p:spPr>
          <a:xfrm>
            <a:off x="253603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3979823" y="2408898"/>
            <a:ext cx="80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478979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29" y="230393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033" y="2783745"/>
            <a:ext cx="144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콘텐츠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썸네일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입력 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게시 일자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9178120" y="230393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리스트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 flipH="1">
            <a:off x="9898782" y="2984982"/>
            <a:ext cx="1233" cy="50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9176887" y="34851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18" idx="0"/>
          </p:cNvCxnSpPr>
          <p:nvPr/>
        </p:nvCxnSpPr>
        <p:spPr>
          <a:xfrm>
            <a:off x="9898782" y="4166205"/>
            <a:ext cx="0" cy="5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9176887" y="46946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13" idx="1"/>
          </p:cNvCxnSpPr>
          <p:nvPr/>
        </p:nvCxnSpPr>
        <p:spPr>
          <a:xfrm>
            <a:off x="6233583" y="2408898"/>
            <a:ext cx="2944537" cy="235562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60983" y="2047427"/>
            <a:ext cx="1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게시일자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이후부터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에 노출</a:t>
            </a:r>
          </a:p>
        </p:txBody>
      </p:sp>
    </p:spTree>
    <p:extLst>
      <p:ext uri="{BB962C8B-B14F-4D97-AF65-F5344CB8AC3E}">
        <p14:creationId xmlns:p14="http://schemas.microsoft.com/office/powerpoint/2010/main" val="21928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채널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5" y="1065389"/>
            <a:ext cx="297260" cy="2972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6817" y="1038587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사용</a:t>
            </a:r>
            <a:r>
              <a:rPr lang="ko-KR" altLang="en-US" sz="1400" b="1" spc="-120" dirty="0">
                <a:latin typeface="+mn-ea"/>
              </a:rPr>
              <a:t>자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136498" y="1064967"/>
            <a:ext cx="1840464" cy="307777"/>
            <a:chOff x="5691330" y="4242827"/>
            <a:chExt cx="1840464" cy="307777"/>
          </a:xfrm>
        </p:grpSpPr>
        <p:sp>
          <p:nvSpPr>
            <p:cNvPr id="20" name="직사각형 19"/>
            <p:cNvSpPr/>
            <p:nvPr/>
          </p:nvSpPr>
          <p:spPr>
            <a:xfrm>
              <a:off x="5964211" y="4242827"/>
              <a:ext cx="15675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 b="1" spc="-120" dirty="0" smtClean="0">
                  <a:latin typeface="+mn-ea"/>
                </a:rPr>
                <a:t>관리자</a:t>
              </a:r>
              <a:r>
                <a:rPr lang="en-US" altLang="ko-KR" sz="1400" b="1" spc="-120" dirty="0">
                  <a:latin typeface="+mn-ea"/>
                </a:rPr>
                <a:t> </a:t>
              </a:r>
              <a:r>
                <a:rPr lang="en-US" altLang="ko-KR" sz="1400" b="1" spc="-120" dirty="0" smtClean="0">
                  <a:latin typeface="+mn-ea"/>
                </a:rPr>
                <a:t>/ </a:t>
              </a:r>
              <a:r>
                <a:rPr lang="ko-KR" altLang="en-US" sz="1200" spc="-120" dirty="0" smtClean="0">
                  <a:latin typeface="+mn-ea"/>
                </a:rPr>
                <a:t>관리자 웹</a:t>
              </a:r>
              <a:endParaRPr lang="en-US" altLang="ko-KR" sz="1200" spc="-120" dirty="0" smtClean="0">
                <a:latin typeface="+mn-ea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330" y="4268986"/>
              <a:ext cx="264306" cy="264306"/>
            </a:xfrm>
            <a:prstGeom prst="rect">
              <a:avLst/>
            </a:prstGeom>
          </p:spPr>
        </p:pic>
      </p:grpSp>
      <p:cxnSp>
        <p:nvCxnSpPr>
          <p:cNvPr id="22" name="직선 연결선 21"/>
          <p:cNvCxnSpPr/>
          <p:nvPr/>
        </p:nvCxnSpPr>
        <p:spPr>
          <a:xfrm>
            <a:off x="788360" y="1418847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820091" y="1422172"/>
            <a:ext cx="3303502" cy="3105466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1100" b="1" dirty="0" smtClean="0">
                <a:solidFill>
                  <a:srgbClr val="515E65"/>
                </a:solidFill>
                <a:latin typeface="+mn-ea"/>
              </a:rPr>
              <a:t>data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혈당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>
                <a:latin typeface="+mn-ea"/>
              </a:rPr>
              <a:t>혈당측정기 </a:t>
            </a:r>
            <a:r>
              <a:rPr lang="ko-KR" altLang="en-US" sz="1100" spc="-130" dirty="0" smtClean="0">
                <a:latin typeface="+mn-ea"/>
              </a:rPr>
              <a:t>연동</a:t>
            </a:r>
            <a:endParaRPr lang="en-US" altLang="ko-KR" sz="1100" spc="-130" dirty="0" smtClean="0"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복약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식이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걷기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운동</a:t>
            </a:r>
            <a:endParaRPr lang="en-US" altLang="ko-KR" sz="5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의료 서비스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서비스 구매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예약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현황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조회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기능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취소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환불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기능 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및 인프라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커뮤니티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커머스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고객지원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공지사항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 FAQ</a:t>
            </a:r>
            <a:endParaRPr lang="ko-KR" altLang="en-US" sz="1100" spc="-13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08959" y="4881469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41905" y="1402618"/>
            <a:ext cx="4328403" cy="1661289"/>
            <a:chOff x="319846" y="1278494"/>
            <a:chExt cx="4328403" cy="12252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직선 연결선 13"/>
            <p:cNvCxnSpPr>
              <a:stCxn id="35" idx="1"/>
            </p:cNvCxnSpPr>
            <p:nvPr/>
          </p:nvCxnSpPr>
          <p:spPr>
            <a:xfrm flipH="1" flipV="1">
              <a:off x="3903785" y="1278494"/>
              <a:ext cx="744464" cy="122526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V="1">
            <a:off x="823967" y="3663035"/>
            <a:ext cx="4246341" cy="1233542"/>
            <a:chOff x="319846" y="1278494"/>
            <a:chExt cx="4246341" cy="1233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직선 연결선 24"/>
            <p:cNvCxnSpPr>
              <a:stCxn id="35" idx="3"/>
            </p:cNvCxnSpPr>
            <p:nvPr/>
          </p:nvCxnSpPr>
          <p:spPr>
            <a:xfrm flipH="1" flipV="1">
              <a:off x="3903785" y="1278494"/>
              <a:ext cx="662402" cy="1233542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flipH="1">
            <a:off x="6425578" y="1448255"/>
            <a:ext cx="4294866" cy="1615652"/>
            <a:chOff x="407766" y="1260910"/>
            <a:chExt cx="4294866" cy="1615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직선 연결선 29"/>
            <p:cNvCxnSpPr>
              <a:stCxn id="35" idx="7"/>
            </p:cNvCxnSpPr>
            <p:nvPr/>
          </p:nvCxnSpPr>
          <p:spPr>
            <a:xfrm flipH="1" flipV="1">
              <a:off x="3991712" y="1264563"/>
              <a:ext cx="710920" cy="1611999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07766" y="1260910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>
            <a:spLocks noChangeAspect="1"/>
          </p:cNvSpPr>
          <p:nvPr/>
        </p:nvSpPr>
        <p:spPr>
          <a:xfrm>
            <a:off x="4789623" y="2378775"/>
            <a:ext cx="1916640" cy="1916640"/>
          </a:xfrm>
          <a:prstGeom prst="ellipse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건강</a:t>
            </a:r>
            <a:r>
              <a:rPr lang="en-US" altLang="ko-KR" sz="1600" b="1" spc="-120" dirty="0" smtClean="0">
                <a:solidFill>
                  <a:schemeClr val="bg1"/>
                </a:solidFill>
                <a:latin typeface="+mn-ea"/>
              </a:rPr>
              <a:t>160</a:t>
            </a:r>
          </a:p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당뇨</a:t>
            </a:r>
            <a:endParaRPr lang="ko-KR" altLang="en-US" sz="1600" b="1" spc="-12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224421" y="1463753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5" y="4529745"/>
            <a:ext cx="297260" cy="2972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8007" y="4502943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의사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820090" y="4981236"/>
            <a:ext cx="3735802" cy="1480405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 관리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일정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접수 가능 건수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 시 완료 처리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기록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요청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코멘트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작성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발송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7298995" y="1525726"/>
            <a:ext cx="2251406" cy="5339923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회원 관리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</a:t>
            </a: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회원정보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 건강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회원정보 관리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관리자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운영자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리포트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관리</a:t>
            </a: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 등록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운영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커뮤니티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고객 상담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인바운드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 콜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공지사항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FAQ 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결제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FF0000"/>
                </a:solidFill>
                <a:latin typeface="+mn-ea"/>
              </a:rPr>
              <a:t>통계</a:t>
            </a:r>
            <a:endParaRPr lang="en-US" altLang="ko-KR" sz="1100" b="1" spc="-13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2327" y="1091126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4051" y="4549430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90832" y="1098343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5025" y="1096500"/>
            <a:ext cx="2348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spc="-120" dirty="0" smtClean="0">
                <a:latin typeface="+mn-ea"/>
              </a:rPr>
              <a:t>* </a:t>
            </a:r>
            <a:r>
              <a:rPr lang="ko-KR" altLang="en-US" sz="1000" spc="-120" dirty="0" smtClean="0">
                <a:latin typeface="+mn-ea"/>
              </a:rPr>
              <a:t>로그인 </a:t>
            </a:r>
            <a:r>
              <a:rPr lang="ko-KR" altLang="en-US" sz="1000" spc="-120" dirty="0">
                <a:latin typeface="+mn-ea"/>
              </a:rPr>
              <a:t>시 권한에 따라 노출되는 메뉴 </a:t>
            </a:r>
            <a:r>
              <a:rPr lang="ko-KR" altLang="en-US" sz="1000" spc="-120" dirty="0" smtClean="0">
                <a:latin typeface="+mn-ea"/>
              </a:rPr>
              <a:t>다름</a:t>
            </a:r>
            <a:endParaRPr lang="en-US" altLang="ko-KR" sz="700" spc="-12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8560" y="1525726"/>
            <a:ext cx="1020472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권한 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예시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슈퍼 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운영자</a:t>
            </a:r>
            <a:endParaRPr lang="en-US" altLang="ko-KR" sz="11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46" name="직선 연결선 45"/>
          <p:cNvCxnSpPr>
            <a:stCxn id="35" idx="5"/>
          </p:cNvCxnSpPr>
          <p:nvPr/>
        </p:nvCxnSpPr>
        <p:spPr>
          <a:xfrm>
            <a:off x="6425578" y="4014730"/>
            <a:ext cx="710920" cy="2665470"/>
          </a:xfrm>
          <a:prstGeom prst="line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758560" y="6017623"/>
            <a:ext cx="2339656" cy="7396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</a:rPr>
              <a:t> 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구현 범위 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과 중복되는 서비스 영역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관리 및 운영 범위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커머스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989053" y="25847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4672424" y="249689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8" idx="1"/>
          </p:cNvCxnSpPr>
          <p:nvPr/>
        </p:nvCxnSpPr>
        <p:spPr>
          <a:xfrm flipV="1">
            <a:off x="6116214" y="2835460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082011" y="2837421"/>
            <a:ext cx="59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6729930" y="2494937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연계된 몰로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245" y="570791"/>
            <a:ext cx="16005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커머스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이동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63908" y="6224954"/>
            <a:ext cx="1948959" cy="5334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연계 가능한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pc="-120" dirty="0" smtClean="0">
                <a:solidFill>
                  <a:schemeClr val="bg1"/>
                </a:solidFill>
              </a:rPr>
              <a:t>논의 사항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0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논의 사항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2032" y="958364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err="1" smtClean="0">
                <a:latin typeface="+mn-ea"/>
              </a:rPr>
              <a:t>ㅇㅇ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1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주요 기능</a:t>
            </a:r>
            <a:endParaRPr lang="ko-KR" altLang="en-US" dirty="0"/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333768" y="1185992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건강 </a:t>
            </a:r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관리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1272268" y="2066001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혈당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9" idx="2"/>
            <a:endCxn id="20" idx="1"/>
          </p:cNvCxnSpPr>
          <p:nvPr/>
        </p:nvCxnSpPr>
        <p:spPr>
          <a:xfrm rot="16200000" flipH="1">
            <a:off x="859172" y="1808412"/>
            <a:ext cx="542239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>
            <a:spLocks/>
          </p:cNvSpPr>
          <p:nvPr/>
        </p:nvSpPr>
        <p:spPr>
          <a:xfrm>
            <a:off x="1272268" y="2887144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복약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9" idx="2"/>
            <a:endCxn id="22" idx="1"/>
          </p:cNvCxnSpPr>
          <p:nvPr/>
        </p:nvCxnSpPr>
        <p:spPr>
          <a:xfrm rot="16200000" flipH="1">
            <a:off x="448600" y="2218984"/>
            <a:ext cx="1363382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>
            <a:spLocks/>
          </p:cNvSpPr>
          <p:nvPr/>
        </p:nvSpPr>
        <p:spPr>
          <a:xfrm>
            <a:off x="1272268" y="3653585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식이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9" idx="2"/>
            <a:endCxn id="24" idx="1"/>
          </p:cNvCxnSpPr>
          <p:nvPr/>
        </p:nvCxnSpPr>
        <p:spPr>
          <a:xfrm rot="16200000" flipH="1">
            <a:off x="65380" y="2602204"/>
            <a:ext cx="2129823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>
            <a:spLocks/>
          </p:cNvSpPr>
          <p:nvPr/>
        </p:nvSpPr>
        <p:spPr>
          <a:xfrm>
            <a:off x="8259529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정보 공유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9157012" y="198087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커뮤니티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꺾인 연결선 27"/>
          <p:cNvCxnSpPr>
            <a:stCxn id="26" idx="2"/>
            <a:endCxn id="27" idx="1"/>
          </p:cNvCxnSpPr>
          <p:nvPr/>
        </p:nvCxnSpPr>
        <p:spPr>
          <a:xfrm rot="16200000" flipH="1">
            <a:off x="8807603" y="1785740"/>
            <a:ext cx="455881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>
            <a:spLocks/>
          </p:cNvSpPr>
          <p:nvPr/>
        </p:nvSpPr>
        <p:spPr>
          <a:xfrm>
            <a:off x="9157012" y="247094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26" idx="2"/>
            <a:endCxn id="29" idx="1"/>
          </p:cNvCxnSpPr>
          <p:nvPr/>
        </p:nvCxnSpPr>
        <p:spPr>
          <a:xfrm rot="16200000" flipH="1">
            <a:off x="8562571" y="2030772"/>
            <a:ext cx="945944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>
            <a:spLocks/>
          </p:cNvSpPr>
          <p:nvPr/>
        </p:nvSpPr>
        <p:spPr>
          <a:xfrm>
            <a:off x="9157012" y="288123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26" idx="2"/>
            <a:endCxn id="31" idx="1"/>
          </p:cNvCxnSpPr>
          <p:nvPr/>
        </p:nvCxnSpPr>
        <p:spPr>
          <a:xfrm rot="16200000" flipH="1">
            <a:off x="8357425" y="2235918"/>
            <a:ext cx="1356236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>
            <a:spLocks/>
          </p:cNvSpPr>
          <p:nvPr/>
        </p:nvSpPr>
        <p:spPr>
          <a:xfrm>
            <a:off x="1272268" y="4420026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걷기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>
            <a:spLocks/>
          </p:cNvSpPr>
          <p:nvPr/>
        </p:nvSpPr>
        <p:spPr>
          <a:xfrm>
            <a:off x="1272268" y="5080962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운동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꺾인 연결선 34"/>
          <p:cNvCxnSpPr>
            <a:stCxn id="19" idx="2"/>
            <a:endCxn id="33" idx="1"/>
          </p:cNvCxnSpPr>
          <p:nvPr/>
        </p:nvCxnSpPr>
        <p:spPr>
          <a:xfrm rot="16200000" flipH="1">
            <a:off x="-317841" y="2985425"/>
            <a:ext cx="2896264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2"/>
            <a:endCxn id="34" idx="1"/>
          </p:cNvCxnSpPr>
          <p:nvPr/>
        </p:nvCxnSpPr>
        <p:spPr>
          <a:xfrm rot="16200000" flipH="1">
            <a:off x="-648309" y="3315893"/>
            <a:ext cx="3557200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>
            <a:spLocks/>
          </p:cNvSpPr>
          <p:nvPr/>
        </p:nvSpPr>
        <p:spPr>
          <a:xfrm>
            <a:off x="1802988" y="1912529"/>
            <a:ext cx="2070507" cy="718386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혈당측정기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 범위에 따른 혈당 피드백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블루투스 혈당측정기 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연동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1802988" y="2698284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경구약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알림 설정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복약 기록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1802988" y="3469207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식사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음식 별 칼로리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영양소 정보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1802988" y="4240130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칼로리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개인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및 목표 달성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1802988" y="5016130"/>
            <a:ext cx="2070507" cy="476538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운동 입력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운동명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4080581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의료 서비스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4932406" y="4333378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병원 예약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endCxn id="39" idx="1"/>
          </p:cNvCxnSpPr>
          <p:nvPr/>
        </p:nvCxnSpPr>
        <p:spPr>
          <a:xfrm rot="16200000" flipH="1">
            <a:off x="3482329" y="3037571"/>
            <a:ext cx="2702875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4932406" y="340682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의사 상담</a:t>
            </a:r>
            <a:endParaRPr lang="en-US" altLang="ko-KR" sz="1100" b="1" spc="-12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endCxn id="41" idx="1"/>
          </p:cNvCxnSpPr>
          <p:nvPr/>
        </p:nvCxnSpPr>
        <p:spPr>
          <a:xfrm rot="16200000" flipH="1">
            <a:off x="3945603" y="2574297"/>
            <a:ext cx="1776326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>
            <a:spLocks/>
          </p:cNvSpPr>
          <p:nvPr/>
        </p:nvSpPr>
        <p:spPr>
          <a:xfrm>
            <a:off x="4937930" y="2741225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꺾인 연결선 43"/>
          <p:cNvCxnSpPr>
            <a:endCxn id="43" idx="1"/>
          </p:cNvCxnSpPr>
          <p:nvPr/>
        </p:nvCxnSpPr>
        <p:spPr>
          <a:xfrm rot="16200000" flipH="1">
            <a:off x="4281167" y="2238733"/>
            <a:ext cx="1110722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>
            <a:spLocks/>
          </p:cNvSpPr>
          <p:nvPr/>
        </p:nvSpPr>
        <p:spPr>
          <a:xfrm>
            <a:off x="5737844" y="4321616"/>
            <a:ext cx="2199667" cy="589836"/>
          </a:xfrm>
          <a:prstGeom prst="roundRect">
            <a:avLst>
              <a:gd name="adj" fmla="val 910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병원 진료 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병원 예약 현황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예약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737844" y="3163172"/>
            <a:ext cx="2199667" cy="1035411"/>
          </a:xfrm>
          <a:prstGeom prst="roundRect">
            <a:avLst>
              <a:gd name="adj" fmla="val 885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원격진료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예약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의사 상담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처방전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취소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환불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743368" y="2480487"/>
            <a:ext cx="2199667" cy="598979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구매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리포트 현황 및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결과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구매 내역 확인 및  취소</a:t>
            </a: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9883841" y="1907663"/>
            <a:ext cx="1950603" cy="446281"/>
          </a:xfrm>
          <a:prstGeom prst="roundRect">
            <a:avLst>
              <a:gd name="adj" fmla="val 1162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글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공개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간 정보 공유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9883841" y="241937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전문가 추천 콘텐츠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9883841" y="2850356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건강 용품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연계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8259530" y="3759014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04.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고객 지원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>
            <a:spLocks/>
          </p:cNvSpPr>
          <p:nvPr/>
        </p:nvSpPr>
        <p:spPr>
          <a:xfrm>
            <a:off x="4937930" y="204850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무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5728162" y="1937940"/>
            <a:ext cx="2199667" cy="470723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섭취량 분석 리포트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꺾인 연결선 75"/>
          <p:cNvCxnSpPr>
            <a:endCxn id="74" idx="1"/>
          </p:cNvCxnSpPr>
          <p:nvPr/>
        </p:nvCxnSpPr>
        <p:spPr>
          <a:xfrm rot="16200000" flipH="1">
            <a:off x="4627528" y="1892372"/>
            <a:ext cx="418001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>
            <a:spLocks/>
          </p:cNvSpPr>
          <p:nvPr/>
        </p:nvSpPr>
        <p:spPr>
          <a:xfrm>
            <a:off x="9035543" y="469068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9817853" y="4674398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63" idx="2"/>
            <a:endCxn id="86" idx="1"/>
          </p:cNvCxnSpPr>
          <p:nvPr/>
        </p:nvCxnSpPr>
        <p:spPr>
          <a:xfrm rot="16200000" flipH="1">
            <a:off x="8678475" y="4487892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>
            <a:spLocks/>
          </p:cNvSpPr>
          <p:nvPr/>
        </p:nvSpPr>
        <p:spPr>
          <a:xfrm>
            <a:off x="9038474" y="519478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>
            <a:endCxn id="83" idx="1"/>
          </p:cNvCxnSpPr>
          <p:nvPr/>
        </p:nvCxnSpPr>
        <p:spPr>
          <a:xfrm rot="16200000" flipH="1">
            <a:off x="8681406" y="4991985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>
            <a:spLocks/>
          </p:cNvSpPr>
          <p:nvPr/>
        </p:nvSpPr>
        <p:spPr>
          <a:xfrm>
            <a:off x="9816592" y="515358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007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3200" b="1" spc="-120" dirty="0" err="1" smtClean="0">
                <a:solidFill>
                  <a:schemeClr val="bg1"/>
                </a:solidFill>
              </a:rPr>
              <a:t>플로우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1"/>
            <a:ext cx="247063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이용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혈당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복약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식이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걷기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리포트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의사 </a:t>
            </a:r>
            <a:r>
              <a:rPr lang="ko-KR" altLang="en-US" sz="1400" dirty="0" smtClean="0">
                <a:solidFill>
                  <a:schemeClr val="bg1"/>
                </a:solidFill>
              </a:rPr>
              <a:t>상담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병원 예약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커뮤니티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콘텐츠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커머스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</a:t>
            </a:r>
            <a:r>
              <a:rPr lang="ko-KR" altLang="en-US" dirty="0" smtClean="0"/>
              <a:t>서비스 이용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13851" y="1313061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868" y="122520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160 </a:t>
            </a:r>
            <a:r>
              <a:rPr lang="ko-KR" altLang="en-US" sz="1000" spc="-120" dirty="0">
                <a:solidFill>
                  <a:schemeClr val="tx1"/>
                </a:solidFill>
              </a:rPr>
              <a:t>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326330" y="1166744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가입 여부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 flipV="1">
            <a:off x="1606809" y="1565728"/>
            <a:ext cx="726059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3645404" y="1565726"/>
            <a:ext cx="6809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52" idx="1"/>
          </p:cNvCxnSpPr>
          <p:nvPr/>
        </p:nvCxnSpPr>
        <p:spPr>
          <a:xfrm>
            <a:off x="5778325" y="1565726"/>
            <a:ext cx="414687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2326" y="1946924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5754504" y="127787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22" name="꺾인 연결선 21"/>
          <p:cNvCxnSpPr>
            <a:stCxn id="38" idx="2"/>
            <a:endCxn id="5" idx="2"/>
          </p:cNvCxnSpPr>
          <p:nvPr/>
        </p:nvCxnSpPr>
        <p:spPr>
          <a:xfrm rot="5400000" flipH="1">
            <a:off x="2721788" y="2173599"/>
            <a:ext cx="2597888" cy="2063191"/>
          </a:xfrm>
          <a:prstGeom prst="bentConnector3">
            <a:avLst>
              <a:gd name="adj1" fmla="val -87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4396059" y="247869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 동의 화면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0283" y="4521140"/>
            <a:ext cx="25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spc="-120" dirty="0" smtClean="0"/>
              <a:t>건강</a:t>
            </a:r>
            <a:r>
              <a:rPr lang="en-US" altLang="ko-KR" sz="1000" b="1" spc="-120" dirty="0" smtClean="0"/>
              <a:t>160</a:t>
            </a:r>
            <a:r>
              <a:rPr lang="ko-KR" altLang="en-US" sz="1000" b="1" spc="-120" dirty="0" smtClean="0"/>
              <a:t>에서 제공해야 하는 개인정보</a:t>
            </a:r>
            <a:r>
              <a:rPr lang="en-US" altLang="ko-KR" sz="1000" b="1" spc="-120" dirty="0" smtClean="0"/>
              <a:t>(</a:t>
            </a:r>
            <a:r>
              <a:rPr lang="ko-KR" altLang="en-US" sz="1000" b="1" spc="-120" dirty="0" smtClean="0"/>
              <a:t>기본</a:t>
            </a:r>
            <a:r>
              <a:rPr lang="en-US" altLang="ko-KR" sz="10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이름</a:t>
            </a:r>
            <a:r>
              <a:rPr lang="en-US" altLang="ko-KR" sz="1000" spc="-120" dirty="0" smtClean="0"/>
              <a:t>(</a:t>
            </a:r>
            <a:r>
              <a:rPr lang="ko-KR" altLang="en-US" sz="1000" spc="-120" dirty="0" smtClean="0"/>
              <a:t>실명</a:t>
            </a:r>
            <a:r>
              <a:rPr lang="en-US" altLang="ko-KR" sz="1000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휴대폰번호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성별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생년월일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err="1" smtClean="0"/>
              <a:t>걸음수</a:t>
            </a:r>
            <a:r>
              <a:rPr lang="ko-KR" altLang="en-US" sz="1000" spc="-120" dirty="0" smtClean="0"/>
              <a:t> </a:t>
            </a:r>
            <a:r>
              <a:rPr lang="en-US" altLang="ko-KR" sz="1000" spc="-120" dirty="0" smtClean="0"/>
              <a:t>data</a:t>
            </a:r>
          </a:p>
        </p:txBody>
      </p:sp>
      <p:cxnSp>
        <p:nvCxnSpPr>
          <p:cNvPr id="35" name="직선 화살표 연결선 34"/>
          <p:cNvCxnSpPr>
            <a:stCxn id="6" idx="2"/>
            <a:endCxn id="32" idx="0"/>
          </p:cNvCxnSpPr>
          <p:nvPr/>
        </p:nvCxnSpPr>
        <p:spPr>
          <a:xfrm flipH="1">
            <a:off x="5052327" y="1964707"/>
            <a:ext cx="1" cy="51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판단 37"/>
          <p:cNvSpPr/>
          <p:nvPr/>
        </p:nvSpPr>
        <p:spPr>
          <a:xfrm>
            <a:off x="4326329" y="3706175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동의 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  <a:endCxn id="38" idx="0"/>
          </p:cNvCxnSpPr>
          <p:nvPr/>
        </p:nvCxnSpPr>
        <p:spPr>
          <a:xfrm>
            <a:off x="5052327" y="3159743"/>
            <a:ext cx="0" cy="54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2656" y="377768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50" name="TextBox 49"/>
          <p:cNvSpPr txBox="1"/>
          <p:nvPr/>
        </p:nvSpPr>
        <p:spPr>
          <a:xfrm>
            <a:off x="5069236" y="4482652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52" name="순서도: 처리 51"/>
          <p:cNvSpPr/>
          <p:nvPr/>
        </p:nvSpPr>
        <p:spPr>
          <a:xfrm>
            <a:off x="9925203" y="122570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메인 화면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33848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추가 정보 입력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유형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80" idx="3"/>
            <a:endCxn id="52" idx="2"/>
          </p:cNvCxnSpPr>
          <p:nvPr/>
        </p:nvCxnSpPr>
        <p:spPr>
          <a:xfrm flipV="1">
            <a:off x="9595912" y="1906748"/>
            <a:ext cx="985559" cy="219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8" idx="3"/>
            <a:endCxn id="68" idx="1"/>
          </p:cNvCxnSpPr>
          <p:nvPr/>
        </p:nvCxnSpPr>
        <p:spPr>
          <a:xfrm flipV="1">
            <a:off x="5778324" y="4104430"/>
            <a:ext cx="655524" cy="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순서도: 처리 79"/>
          <p:cNvSpPr/>
          <p:nvPr/>
        </p:nvSpPr>
        <p:spPr>
          <a:xfrm>
            <a:off x="8283376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회원가입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8" idx="3"/>
            <a:endCxn id="80" idx="1"/>
          </p:cNvCxnSpPr>
          <p:nvPr/>
        </p:nvCxnSpPr>
        <p:spPr>
          <a:xfrm>
            <a:off x="7746384" y="4104430"/>
            <a:ext cx="53699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8591893" y="6064373"/>
            <a:ext cx="3488740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제공할 수 없는 정보는 추가 정보에 포함하여 수집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제시한 기본 정보 외에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＇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제공 가능한 정보 확인 요청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770" y="888025"/>
            <a:ext cx="8713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입력 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수기 입력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연동된 블루투스 혈당측정기로 혈당 자동 입력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자동 입력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		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수기로 입력한 경우 모든 항목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혈당측정기로 입력한 경우 일부 항목만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입력 방법에 상관없이 삭제 불가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피드백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범위에 따른 혈당 피드백 제공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혈당측정기 연동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블루투스 혈당측정기 앱과 연동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304069" y="5838092"/>
            <a:ext cx="2811729" cy="9327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피드백 제공 방안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연동 가능한 블루투스 혈당측정기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혈당측정기 존재 시 연동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측정방법 등 확인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2" y="570791"/>
            <a:ext cx="1627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수기 입력하기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22888" y="184331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순서도: 처리 9"/>
          <p:cNvSpPr/>
          <p:nvPr/>
        </p:nvSpPr>
        <p:spPr>
          <a:xfrm>
            <a:off x="3241665" y="1755462"/>
            <a:ext cx="1355531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화면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입력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815846" y="2095985"/>
            <a:ext cx="42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76" y="3389812"/>
            <a:ext cx="160677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/>
              <a:t>&lt;</a:t>
            </a:r>
            <a:r>
              <a:rPr lang="ko-KR" altLang="en-US" sz="900" b="1" spc="-120" dirty="0" smtClean="0"/>
              <a:t>혈당 입력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측정 일시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현재</a:t>
            </a:r>
            <a:endParaRPr lang="en-US" altLang="ko-KR" sz="900" spc="-12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측정 시점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아침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점심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저녁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취침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운동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혈당 수치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FF0000"/>
                </a:solidFill>
              </a:rPr>
              <a:t>단위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: </a:t>
            </a:r>
            <a:r>
              <a:rPr lang="en-US" altLang="ko-KR" sz="900" spc="-120" dirty="0" err="1" smtClean="0">
                <a:solidFill>
                  <a:srgbClr val="FF0000"/>
                </a:solidFill>
              </a:rPr>
              <a:t>mmol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dirty="0" smtClean="0">
                <a:solidFill>
                  <a:srgbClr val="FF0000"/>
                </a:solidFill>
              </a:rPr>
              <a:t>0.0 ~ 50.0 </a:t>
            </a:r>
            <a:r>
              <a:rPr lang="ko-KR" altLang="en-US" sz="900" spc="-120" dirty="0" smtClean="0">
                <a:solidFill>
                  <a:srgbClr val="FF0000"/>
                </a:solidFill>
              </a:rPr>
              <a:t>범위까지 입력 가능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메모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spc="-120" dirty="0" smtClean="0"/>
              <a:t>30</a:t>
            </a:r>
            <a:r>
              <a:rPr lang="ko-KR" altLang="en-US" sz="900" spc="-120" dirty="0" smtClean="0"/>
              <a:t>자까지 입력 가능</a:t>
            </a:r>
            <a:endParaRPr lang="en-US" altLang="ko-KR" sz="900" spc="-120" dirty="0" smtClean="0"/>
          </a:p>
        </p:txBody>
      </p:sp>
      <p:sp>
        <p:nvSpPr>
          <p:cNvPr id="16" name="순서도: 처리 15"/>
          <p:cNvSpPr/>
          <p:nvPr/>
        </p:nvSpPr>
        <p:spPr>
          <a:xfrm>
            <a:off x="5578778" y="3290325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5509049" y="1697003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263162" y="326328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0"/>
            <a:endCxn id="10" idx="2"/>
          </p:cNvCxnSpPr>
          <p:nvPr/>
        </p:nvCxnSpPr>
        <p:spPr>
          <a:xfrm flipV="1">
            <a:off x="3919430" y="2436507"/>
            <a:ext cx="1" cy="82677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9583" y="17839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31" name="TextBox 30"/>
          <p:cNvSpPr txBox="1"/>
          <p:nvPr/>
        </p:nvSpPr>
        <p:spPr>
          <a:xfrm>
            <a:off x="6241209" y="2475845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34" name="순서도: 처리 33"/>
          <p:cNvSpPr/>
          <p:nvPr/>
        </p:nvSpPr>
        <p:spPr>
          <a:xfrm>
            <a:off x="7601628" y="175546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34" idx="1"/>
          </p:cNvCxnSpPr>
          <p:nvPr/>
        </p:nvCxnSpPr>
        <p:spPr>
          <a:xfrm>
            <a:off x="6961044" y="2095985"/>
            <a:ext cx="64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3"/>
            <a:endCxn id="17" idx="1"/>
          </p:cNvCxnSpPr>
          <p:nvPr/>
        </p:nvCxnSpPr>
        <p:spPr>
          <a:xfrm>
            <a:off x="4597196" y="2095985"/>
            <a:ext cx="91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9710" y="2707979"/>
            <a:ext cx="122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17" idx="2"/>
            <a:endCxn id="16" idx="0"/>
          </p:cNvCxnSpPr>
          <p:nvPr/>
        </p:nvCxnSpPr>
        <p:spPr>
          <a:xfrm flipH="1">
            <a:off x="6235046" y="2494966"/>
            <a:ext cx="1" cy="7953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6744" y="199865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554748" y="1768223"/>
            <a:ext cx="1312536" cy="6682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혈당 피드백 존재 시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노출</a:t>
            </a:r>
            <a:endParaRPr lang="ko-KR" altLang="en-US" sz="1000" spc="-12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34" idx="3"/>
            <a:endCxn id="20" idx="1"/>
          </p:cNvCxnSpPr>
          <p:nvPr/>
        </p:nvCxnSpPr>
        <p:spPr>
          <a:xfrm>
            <a:off x="8914164" y="2095985"/>
            <a:ext cx="640584" cy="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056914" y="6113417"/>
            <a:ext cx="3049607" cy="6544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부분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6782</TotalTime>
  <Words>5256</Words>
  <Application>Microsoft Office PowerPoint</Application>
  <PresentationFormat>와이드스크린</PresentationFormat>
  <Paragraphs>1041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Wingdings</vt:lpstr>
      <vt:lpstr>Tahoma</vt:lpstr>
      <vt:lpstr>맑은 고딕</vt:lpstr>
      <vt:lpstr>Century Gothic</vt:lpstr>
      <vt:lpstr>Arial</vt:lpstr>
      <vt:lpstr>Office 테마</vt:lpstr>
      <vt:lpstr>건강160 당뇨 _Service Flow </vt:lpstr>
      <vt:lpstr>PowerPoint 프레젠테이션</vt:lpstr>
      <vt:lpstr>1. 서비스 컨셉</vt:lpstr>
      <vt:lpstr>2. 서비스 채널</vt:lpstr>
      <vt:lpstr>3. 사용자 주요 기능</vt:lpstr>
      <vt:lpstr>PowerPoint 프레젠테이션</vt:lpstr>
      <vt:lpstr>0. 서비스 이용</vt:lpstr>
      <vt:lpstr>01. 혈당</vt:lpstr>
      <vt:lpstr>01. 혈당</vt:lpstr>
      <vt:lpstr>01. 혈당</vt:lpstr>
      <vt:lpstr>01. 혈당</vt:lpstr>
      <vt:lpstr>01. 혈당</vt:lpstr>
      <vt:lpstr>01. 혈당</vt:lpstr>
      <vt:lpstr>01. 혈당</vt:lpstr>
      <vt:lpstr>02. 복약</vt:lpstr>
      <vt:lpstr>02. 복약</vt:lpstr>
      <vt:lpstr>02. 복약</vt:lpstr>
      <vt:lpstr>02. 복약</vt:lpstr>
      <vt:lpstr>03. 식이</vt:lpstr>
      <vt:lpstr>03. 식이</vt:lpstr>
      <vt:lpstr>04. 걷기</vt:lpstr>
      <vt:lpstr>04. 걷기</vt:lpstr>
      <vt:lpstr>05. 운동</vt:lpstr>
      <vt:lpstr>05. 운동</vt:lpstr>
      <vt:lpstr>06. 리포트</vt:lpstr>
      <vt:lpstr>06. 리포트</vt:lpstr>
      <vt:lpstr>07. 의사 상담</vt:lpstr>
      <vt:lpstr>07. 의사 상담 _ 문자 상담</vt:lpstr>
      <vt:lpstr>07. 의사 상담 _ 문자 상담</vt:lpstr>
      <vt:lpstr>07. 의사 상담 _ 전화 상담</vt:lpstr>
      <vt:lpstr>07. 의사 상담 _ 전화 상담</vt:lpstr>
      <vt:lpstr>07. 의사 상담 _ 화상 상담</vt:lpstr>
      <vt:lpstr>07. 의사 상담 _ 화상 상담</vt:lpstr>
      <vt:lpstr>07. 의사 상담</vt:lpstr>
      <vt:lpstr>08. 병원 예약</vt:lpstr>
      <vt:lpstr>09. 커뮤니티</vt:lpstr>
      <vt:lpstr>09. 커뮤니티</vt:lpstr>
      <vt:lpstr>10. 콘텐츠</vt:lpstr>
      <vt:lpstr>10. 콘텐츠</vt:lpstr>
      <vt:lpstr>11. 커머스</vt:lpstr>
      <vt:lpstr>PowerPoint 프레젠테이션</vt:lpstr>
      <vt:lpstr>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532</cp:revision>
  <dcterms:created xsi:type="dcterms:W3CDTF">2019-08-20T00:47:17Z</dcterms:created>
  <dcterms:modified xsi:type="dcterms:W3CDTF">2019-10-02T07:22:03Z</dcterms:modified>
</cp:coreProperties>
</file>