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6" r:id="rId6"/>
    <p:sldId id="261" r:id="rId7"/>
    <p:sldId id="260" r:id="rId8"/>
    <p:sldId id="262" r:id="rId9"/>
    <p:sldId id="263" r:id="rId10"/>
    <p:sldId id="264" r:id="rId11"/>
    <p:sldId id="265" r:id="rId12"/>
    <p:sldId id="267" r:id="rId13"/>
    <p:sldId id="269" r:id="rId14"/>
    <p:sldId id="268"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40" autoAdjust="0"/>
  </p:normalViewPr>
  <p:slideViewPr>
    <p:cSldViewPr snapToGrid="0">
      <p:cViewPr varScale="1">
        <p:scale>
          <a:sx n="68" d="100"/>
          <a:sy n="68" d="100"/>
        </p:scale>
        <p:origin x="2196" y="54"/>
      </p:cViewPr>
      <p:guideLst/>
    </p:cSldViewPr>
  </p:slideViewPr>
  <p:notesTextViewPr>
    <p:cViewPr>
      <p:scale>
        <a:sx n="1" d="1"/>
        <a:sy n="1" d="1"/>
      </p:scale>
      <p:origin x="0" y="-756"/>
    </p:cViewPr>
  </p:notesTextViewPr>
  <p:notesViewPr>
    <p:cSldViewPr snapToGrid="0">
      <p:cViewPr varScale="1">
        <p:scale>
          <a:sx n="86" d="100"/>
          <a:sy n="86" d="100"/>
        </p:scale>
        <p:origin x="301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5T13:57:06.765"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193F6-4708-4AE1-ADF8-7FFFFFBC9139}"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1742652B-3CE0-4C04-8631-5100C6D242DF}">
      <dgm:prSet phldrT="[文本]"/>
      <dgm:spPr>
        <a:solidFill>
          <a:schemeClr val="accent3">
            <a:lumMod val="60000"/>
            <a:lumOff val="40000"/>
          </a:schemeClr>
        </a:solidFill>
      </dgm:spPr>
      <dgm:t>
        <a:bodyPr/>
        <a:lstStyle/>
        <a:p>
          <a:r>
            <a:rPr lang="en-US" altLang="zh-CN" dirty="0"/>
            <a:t>react</a:t>
          </a:r>
          <a:endParaRPr lang="zh-CN" altLang="en-US" dirty="0"/>
        </a:p>
      </dgm:t>
    </dgm:pt>
    <dgm:pt modelId="{483DB725-0E24-4A76-9266-369ACBF7FE9B}" type="parTrans" cxnId="{5E37189A-2A3E-4F82-8DF0-10A948AF1E2D}">
      <dgm:prSet/>
      <dgm:spPr/>
      <dgm:t>
        <a:bodyPr/>
        <a:lstStyle/>
        <a:p>
          <a:endParaRPr lang="zh-CN" altLang="en-US"/>
        </a:p>
      </dgm:t>
    </dgm:pt>
    <dgm:pt modelId="{DB2CC742-B766-4878-842C-3DC3AE8446CA}" type="sibTrans" cxnId="{5E37189A-2A3E-4F82-8DF0-10A948AF1E2D}">
      <dgm:prSet/>
      <dgm:spPr/>
      <dgm:t>
        <a:bodyPr/>
        <a:lstStyle/>
        <a:p>
          <a:endParaRPr lang="zh-CN" altLang="en-US"/>
        </a:p>
      </dgm:t>
    </dgm:pt>
    <dgm:pt modelId="{6B615085-CB26-42A9-A4A2-D3B3AFBA81C7}">
      <dgm:prSet phldrT="[文本]"/>
      <dgm:spPr>
        <a:solidFill>
          <a:schemeClr val="accent3">
            <a:lumMod val="60000"/>
            <a:lumOff val="40000"/>
          </a:schemeClr>
        </a:solidFill>
      </dgm:spPr>
      <dgm:t>
        <a:bodyPr/>
        <a:lstStyle/>
        <a:p>
          <a:r>
            <a:rPr lang="en-US" b="1" i="0" dirty="0"/>
            <a:t>Component</a:t>
          </a:r>
          <a:endParaRPr lang="zh-CN" altLang="en-US" dirty="0"/>
        </a:p>
      </dgm:t>
    </dgm:pt>
    <dgm:pt modelId="{A458263F-B23B-4AED-8458-7B4E706DAF31}" type="parTrans" cxnId="{3E68030F-7DF9-46CB-9CAB-62C2425ED9B4}">
      <dgm:prSet/>
      <dgm:spPr/>
      <dgm:t>
        <a:bodyPr/>
        <a:lstStyle/>
        <a:p>
          <a:endParaRPr lang="zh-CN" altLang="en-US"/>
        </a:p>
      </dgm:t>
    </dgm:pt>
    <dgm:pt modelId="{997F0C94-30F6-4DA7-9E97-3AB1FD58C605}" type="sibTrans" cxnId="{3E68030F-7DF9-46CB-9CAB-62C2425ED9B4}">
      <dgm:prSet/>
      <dgm:spPr/>
      <dgm:t>
        <a:bodyPr/>
        <a:lstStyle/>
        <a:p>
          <a:endParaRPr lang="zh-CN" altLang="en-US"/>
        </a:p>
      </dgm:t>
    </dgm:pt>
    <dgm:pt modelId="{A402B49C-AC4C-4CEA-9724-03EF7DDDC8D5}">
      <dgm:prSet phldrT="[文本]"/>
      <dgm:spPr>
        <a:solidFill>
          <a:schemeClr val="accent3">
            <a:lumMod val="60000"/>
            <a:lumOff val="40000"/>
          </a:schemeClr>
        </a:solidFill>
      </dgm:spPr>
      <dgm:t>
        <a:bodyPr/>
        <a:lstStyle/>
        <a:p>
          <a:r>
            <a:rPr lang="en-US" altLang="zh-CN" dirty="0"/>
            <a:t>redux</a:t>
          </a:r>
          <a:endParaRPr lang="zh-CN" altLang="en-US" dirty="0"/>
        </a:p>
      </dgm:t>
    </dgm:pt>
    <dgm:pt modelId="{16D07E65-772E-4F37-A451-11903353D1A9}" type="parTrans" cxnId="{6FAB89D0-2250-4A23-ACB4-19278AA6EFC0}">
      <dgm:prSet/>
      <dgm:spPr/>
      <dgm:t>
        <a:bodyPr/>
        <a:lstStyle/>
        <a:p>
          <a:endParaRPr lang="zh-CN" altLang="en-US"/>
        </a:p>
      </dgm:t>
    </dgm:pt>
    <dgm:pt modelId="{6F37E5E7-783E-4D31-A3AC-AF3BC0893A27}" type="sibTrans" cxnId="{6FAB89D0-2250-4A23-ACB4-19278AA6EFC0}">
      <dgm:prSet/>
      <dgm:spPr/>
      <dgm:t>
        <a:bodyPr/>
        <a:lstStyle/>
        <a:p>
          <a:endParaRPr lang="zh-CN" altLang="en-US"/>
        </a:p>
      </dgm:t>
    </dgm:pt>
    <dgm:pt modelId="{35AF0C36-9923-49CC-B1DD-8767429347B8}">
      <dgm:prSet phldrT="[文本]"/>
      <dgm:spPr>
        <a:solidFill>
          <a:schemeClr val="accent3">
            <a:lumMod val="60000"/>
            <a:lumOff val="40000"/>
          </a:schemeClr>
        </a:solidFill>
      </dgm:spPr>
      <dgm:t>
        <a:bodyPr/>
        <a:lstStyle/>
        <a:p>
          <a:r>
            <a:rPr lang="en-US" altLang="zh-CN" dirty="0"/>
            <a:t>router</a:t>
          </a:r>
          <a:endParaRPr lang="zh-CN" altLang="en-US" dirty="0"/>
        </a:p>
      </dgm:t>
    </dgm:pt>
    <dgm:pt modelId="{59E2606D-FE96-4D57-8904-299E70BB0C99}" type="parTrans" cxnId="{ED3D3839-0AB9-483F-BCF0-867FB8EA3F3A}">
      <dgm:prSet/>
      <dgm:spPr/>
      <dgm:t>
        <a:bodyPr/>
        <a:lstStyle/>
        <a:p>
          <a:endParaRPr lang="zh-CN" altLang="en-US"/>
        </a:p>
      </dgm:t>
    </dgm:pt>
    <dgm:pt modelId="{FA9CB2C1-C35A-4FBE-85CB-F54CB339034B}" type="sibTrans" cxnId="{ED3D3839-0AB9-483F-BCF0-867FB8EA3F3A}">
      <dgm:prSet/>
      <dgm:spPr/>
      <dgm:t>
        <a:bodyPr/>
        <a:lstStyle/>
        <a:p>
          <a:endParaRPr lang="zh-CN" altLang="en-US"/>
        </a:p>
      </dgm:t>
    </dgm:pt>
    <dgm:pt modelId="{60089913-59FF-48B7-BAF0-0AE33BC6F155}">
      <dgm:prSet/>
      <dgm:spPr>
        <a:solidFill>
          <a:schemeClr val="accent3">
            <a:lumMod val="60000"/>
            <a:lumOff val="40000"/>
          </a:schemeClr>
        </a:solidFill>
      </dgm:spPr>
      <dgm:t>
        <a:bodyPr/>
        <a:lstStyle/>
        <a:p>
          <a:r>
            <a:rPr lang="en-US" altLang="zh-CN" dirty="0"/>
            <a:t>redux</a:t>
          </a:r>
          <a:endParaRPr lang="zh-CN" altLang="en-US" dirty="0"/>
        </a:p>
      </dgm:t>
    </dgm:pt>
    <dgm:pt modelId="{0E2AF16D-F28D-4E01-94A5-88F99DB6EE29}" type="parTrans" cxnId="{72441EE1-BD92-4EC2-B47F-CA335BD2068F}">
      <dgm:prSet/>
      <dgm:spPr/>
      <dgm:t>
        <a:bodyPr/>
        <a:lstStyle/>
        <a:p>
          <a:endParaRPr lang="zh-CN" altLang="en-US"/>
        </a:p>
      </dgm:t>
    </dgm:pt>
    <dgm:pt modelId="{FB41683A-E111-4A7E-A7C9-DA74D34C932C}" type="sibTrans" cxnId="{72441EE1-BD92-4EC2-B47F-CA335BD2068F}">
      <dgm:prSet/>
      <dgm:spPr/>
      <dgm:t>
        <a:bodyPr/>
        <a:lstStyle/>
        <a:p>
          <a:endParaRPr lang="zh-CN" altLang="en-US"/>
        </a:p>
      </dgm:t>
    </dgm:pt>
    <dgm:pt modelId="{19D760BB-6A92-4BB3-9096-B6D5D2424156}">
      <dgm:prSet/>
      <dgm:spPr>
        <a:solidFill>
          <a:schemeClr val="accent3">
            <a:lumMod val="60000"/>
            <a:lumOff val="40000"/>
          </a:schemeClr>
        </a:solidFill>
      </dgm:spPr>
      <dgm:t>
        <a:bodyPr/>
        <a:lstStyle/>
        <a:p>
          <a:r>
            <a:rPr lang="en-US" altLang="zh-CN" dirty="0"/>
            <a:t>React-redux</a:t>
          </a:r>
          <a:endParaRPr lang="zh-CN" altLang="en-US" dirty="0"/>
        </a:p>
      </dgm:t>
    </dgm:pt>
    <dgm:pt modelId="{EA21D32C-E5BC-4D01-B85E-0CC03A707BDA}" type="parTrans" cxnId="{A0C73119-E2DB-4718-B849-BEEFF996F347}">
      <dgm:prSet/>
      <dgm:spPr/>
      <dgm:t>
        <a:bodyPr/>
        <a:lstStyle/>
        <a:p>
          <a:endParaRPr lang="zh-CN" altLang="en-US"/>
        </a:p>
      </dgm:t>
    </dgm:pt>
    <dgm:pt modelId="{53713F26-B932-41D3-8EB5-3FF65014765F}" type="sibTrans" cxnId="{A0C73119-E2DB-4718-B849-BEEFF996F347}">
      <dgm:prSet/>
      <dgm:spPr/>
      <dgm:t>
        <a:bodyPr/>
        <a:lstStyle/>
        <a:p>
          <a:endParaRPr lang="zh-CN" altLang="en-US"/>
        </a:p>
      </dgm:t>
    </dgm:pt>
    <dgm:pt modelId="{0B14EBA5-0081-4822-BA54-376B75779A60}">
      <dgm:prSet/>
      <dgm:spPr>
        <a:solidFill>
          <a:schemeClr val="accent3">
            <a:lumMod val="60000"/>
            <a:lumOff val="40000"/>
          </a:schemeClr>
        </a:solidFill>
      </dgm:spPr>
      <dgm:t>
        <a:bodyPr/>
        <a:lstStyle/>
        <a:p>
          <a:r>
            <a:rPr lang="en-US" altLang="zh-CN" dirty="0"/>
            <a:t>saga</a:t>
          </a:r>
          <a:endParaRPr lang="zh-CN" altLang="en-US" dirty="0"/>
        </a:p>
      </dgm:t>
    </dgm:pt>
    <dgm:pt modelId="{AAA4BE75-BC15-4430-AB06-E8AA0CB8EA5C}" type="parTrans" cxnId="{0AC5973D-C698-4372-8622-C3482C388442}">
      <dgm:prSet/>
      <dgm:spPr/>
      <dgm:t>
        <a:bodyPr/>
        <a:lstStyle/>
        <a:p>
          <a:endParaRPr lang="zh-CN" altLang="en-US"/>
        </a:p>
      </dgm:t>
    </dgm:pt>
    <dgm:pt modelId="{81C81493-AB19-479C-9D1F-76224C673904}" type="sibTrans" cxnId="{0AC5973D-C698-4372-8622-C3482C388442}">
      <dgm:prSet/>
      <dgm:spPr/>
      <dgm:t>
        <a:bodyPr/>
        <a:lstStyle/>
        <a:p>
          <a:endParaRPr lang="zh-CN" altLang="en-US"/>
        </a:p>
      </dgm:t>
    </dgm:pt>
    <dgm:pt modelId="{244E3364-8AC8-4B94-BAF8-F4C6661E03BA}">
      <dgm:prSet/>
      <dgm:spPr>
        <a:solidFill>
          <a:schemeClr val="accent3">
            <a:lumMod val="60000"/>
            <a:lumOff val="40000"/>
          </a:schemeClr>
        </a:solidFill>
      </dgm:spPr>
      <dgm:t>
        <a:bodyPr/>
        <a:lstStyle/>
        <a:p>
          <a:r>
            <a:rPr lang="en-US" altLang="zh-CN" dirty="0"/>
            <a:t>React-router</a:t>
          </a:r>
          <a:endParaRPr lang="zh-CN" altLang="en-US" dirty="0"/>
        </a:p>
      </dgm:t>
    </dgm:pt>
    <dgm:pt modelId="{4D4300DB-521C-43AB-B1E0-C6FECE884FD1}" type="parTrans" cxnId="{EB9F2AF0-00D8-4BE9-B418-C7E7C9057132}">
      <dgm:prSet/>
      <dgm:spPr/>
      <dgm:t>
        <a:bodyPr/>
        <a:lstStyle/>
        <a:p>
          <a:endParaRPr lang="zh-CN" altLang="en-US"/>
        </a:p>
      </dgm:t>
    </dgm:pt>
    <dgm:pt modelId="{70C63B9A-6405-4E45-AD42-34242257CBDC}" type="sibTrans" cxnId="{EB9F2AF0-00D8-4BE9-B418-C7E7C9057132}">
      <dgm:prSet/>
      <dgm:spPr/>
      <dgm:t>
        <a:bodyPr/>
        <a:lstStyle/>
        <a:p>
          <a:endParaRPr lang="zh-CN" altLang="en-US"/>
        </a:p>
      </dgm:t>
    </dgm:pt>
    <dgm:pt modelId="{5B106B32-9F1B-419E-A467-24E5DC89821D}" type="pres">
      <dgm:prSet presAssocID="{242193F6-4708-4AE1-ADF8-7FFFFFBC9139}" presName="Name0" presStyleCnt="0">
        <dgm:presLayoutVars>
          <dgm:chPref val="1"/>
          <dgm:dir/>
          <dgm:animOne val="branch"/>
          <dgm:animLvl val="lvl"/>
          <dgm:resizeHandles/>
        </dgm:presLayoutVars>
      </dgm:prSet>
      <dgm:spPr/>
    </dgm:pt>
    <dgm:pt modelId="{F131AD0B-B89A-453F-A9D3-069617A79425}" type="pres">
      <dgm:prSet presAssocID="{1742652B-3CE0-4C04-8631-5100C6D242DF}" presName="vertOne" presStyleCnt="0"/>
      <dgm:spPr/>
    </dgm:pt>
    <dgm:pt modelId="{DFE0366C-5D63-4807-A333-DD0FF8232727}" type="pres">
      <dgm:prSet presAssocID="{1742652B-3CE0-4C04-8631-5100C6D242DF}" presName="txOne" presStyleLbl="node0" presStyleIdx="0" presStyleCnt="1">
        <dgm:presLayoutVars>
          <dgm:chPref val="3"/>
        </dgm:presLayoutVars>
      </dgm:prSet>
      <dgm:spPr/>
    </dgm:pt>
    <dgm:pt modelId="{076232F6-96CD-4757-A514-963174180D8C}" type="pres">
      <dgm:prSet presAssocID="{1742652B-3CE0-4C04-8631-5100C6D242DF}" presName="parTransOne" presStyleCnt="0"/>
      <dgm:spPr/>
    </dgm:pt>
    <dgm:pt modelId="{56CF6697-BCF0-427A-B0EE-0E1339DC6550}" type="pres">
      <dgm:prSet presAssocID="{1742652B-3CE0-4C04-8631-5100C6D242DF}" presName="horzOne" presStyleCnt="0"/>
      <dgm:spPr/>
    </dgm:pt>
    <dgm:pt modelId="{72D1F0D1-2F2B-43ED-AADF-2C2512BFE269}" type="pres">
      <dgm:prSet presAssocID="{6B615085-CB26-42A9-A4A2-D3B3AFBA81C7}" presName="vertTwo" presStyleCnt="0"/>
      <dgm:spPr/>
    </dgm:pt>
    <dgm:pt modelId="{3F5C4B02-BA4B-4221-BF9F-3994615013BE}" type="pres">
      <dgm:prSet presAssocID="{6B615085-CB26-42A9-A4A2-D3B3AFBA81C7}" presName="txTwo" presStyleLbl="node2" presStyleIdx="0" presStyleCnt="1">
        <dgm:presLayoutVars>
          <dgm:chPref val="3"/>
        </dgm:presLayoutVars>
      </dgm:prSet>
      <dgm:spPr/>
    </dgm:pt>
    <dgm:pt modelId="{1E9C6327-E274-4005-918B-E7EE95A13720}" type="pres">
      <dgm:prSet presAssocID="{6B615085-CB26-42A9-A4A2-D3B3AFBA81C7}" presName="parTransTwo" presStyleCnt="0"/>
      <dgm:spPr/>
    </dgm:pt>
    <dgm:pt modelId="{4EF18E18-0E8B-41DE-B14A-50B48C1FDE6D}" type="pres">
      <dgm:prSet presAssocID="{6B615085-CB26-42A9-A4A2-D3B3AFBA81C7}" presName="horzTwo" presStyleCnt="0"/>
      <dgm:spPr/>
    </dgm:pt>
    <dgm:pt modelId="{40AE5C8A-C356-410B-8A99-3F5A8FC29263}" type="pres">
      <dgm:prSet presAssocID="{A402B49C-AC4C-4CEA-9724-03EF7DDDC8D5}" presName="vertThree" presStyleCnt="0"/>
      <dgm:spPr/>
    </dgm:pt>
    <dgm:pt modelId="{228EB630-7BC5-4912-A5B2-1AD0E44FDB40}" type="pres">
      <dgm:prSet presAssocID="{A402B49C-AC4C-4CEA-9724-03EF7DDDC8D5}" presName="txThree" presStyleLbl="node3" presStyleIdx="0" presStyleCnt="2">
        <dgm:presLayoutVars>
          <dgm:chPref val="3"/>
        </dgm:presLayoutVars>
      </dgm:prSet>
      <dgm:spPr/>
    </dgm:pt>
    <dgm:pt modelId="{7AE94124-F849-4BCF-9496-052F4E8E196D}" type="pres">
      <dgm:prSet presAssocID="{A402B49C-AC4C-4CEA-9724-03EF7DDDC8D5}" presName="parTransThree" presStyleCnt="0"/>
      <dgm:spPr/>
    </dgm:pt>
    <dgm:pt modelId="{053484CB-B3D0-422C-A0BA-20D943F3B020}" type="pres">
      <dgm:prSet presAssocID="{A402B49C-AC4C-4CEA-9724-03EF7DDDC8D5}" presName="horzThree" presStyleCnt="0"/>
      <dgm:spPr/>
    </dgm:pt>
    <dgm:pt modelId="{A0329703-AFBB-4664-BAB8-C8DAD96FFDC6}" type="pres">
      <dgm:prSet presAssocID="{60089913-59FF-48B7-BAF0-0AE33BC6F155}" presName="vertFour" presStyleCnt="0">
        <dgm:presLayoutVars>
          <dgm:chPref val="3"/>
        </dgm:presLayoutVars>
      </dgm:prSet>
      <dgm:spPr/>
    </dgm:pt>
    <dgm:pt modelId="{3DC1A15E-BBAC-4935-9366-E9C6F152BCC7}" type="pres">
      <dgm:prSet presAssocID="{60089913-59FF-48B7-BAF0-0AE33BC6F155}" presName="txFour" presStyleLbl="node4" presStyleIdx="0" presStyleCnt="4">
        <dgm:presLayoutVars>
          <dgm:chPref val="3"/>
        </dgm:presLayoutVars>
      </dgm:prSet>
      <dgm:spPr/>
    </dgm:pt>
    <dgm:pt modelId="{81E65BDF-9DE2-4037-9B37-A33C2ABCB8F1}" type="pres">
      <dgm:prSet presAssocID="{60089913-59FF-48B7-BAF0-0AE33BC6F155}" presName="horzFour" presStyleCnt="0"/>
      <dgm:spPr/>
    </dgm:pt>
    <dgm:pt modelId="{AC3830F8-CBEE-43DE-A810-C61F8DD14DAF}" type="pres">
      <dgm:prSet presAssocID="{FB41683A-E111-4A7E-A7C9-DA74D34C932C}" presName="sibSpaceFour" presStyleCnt="0"/>
      <dgm:spPr/>
    </dgm:pt>
    <dgm:pt modelId="{70EA2449-DC9F-4B02-8714-259D165DB1C5}" type="pres">
      <dgm:prSet presAssocID="{19D760BB-6A92-4BB3-9096-B6D5D2424156}" presName="vertFour" presStyleCnt="0">
        <dgm:presLayoutVars>
          <dgm:chPref val="3"/>
        </dgm:presLayoutVars>
      </dgm:prSet>
      <dgm:spPr/>
    </dgm:pt>
    <dgm:pt modelId="{53257F02-88A4-4912-88D1-E11B8B457E68}" type="pres">
      <dgm:prSet presAssocID="{19D760BB-6A92-4BB3-9096-B6D5D2424156}" presName="txFour" presStyleLbl="node4" presStyleIdx="1" presStyleCnt="4">
        <dgm:presLayoutVars>
          <dgm:chPref val="3"/>
        </dgm:presLayoutVars>
      </dgm:prSet>
      <dgm:spPr/>
    </dgm:pt>
    <dgm:pt modelId="{6991B2F3-C230-44A9-A82C-11B8C55DF5B8}" type="pres">
      <dgm:prSet presAssocID="{19D760BB-6A92-4BB3-9096-B6D5D2424156}" presName="horzFour" presStyleCnt="0"/>
      <dgm:spPr/>
    </dgm:pt>
    <dgm:pt modelId="{BE636395-A09A-4EDA-BEC0-74923DCF5FEE}" type="pres">
      <dgm:prSet presAssocID="{53713F26-B932-41D3-8EB5-3FF65014765F}" presName="sibSpaceFour" presStyleCnt="0"/>
      <dgm:spPr/>
    </dgm:pt>
    <dgm:pt modelId="{007F7F27-1EFF-45B9-9959-87A83ADC9F4F}" type="pres">
      <dgm:prSet presAssocID="{0B14EBA5-0081-4822-BA54-376B75779A60}" presName="vertFour" presStyleCnt="0">
        <dgm:presLayoutVars>
          <dgm:chPref val="3"/>
        </dgm:presLayoutVars>
      </dgm:prSet>
      <dgm:spPr/>
    </dgm:pt>
    <dgm:pt modelId="{CF3D46BD-F2E3-47B2-8DF5-B23883B0605D}" type="pres">
      <dgm:prSet presAssocID="{0B14EBA5-0081-4822-BA54-376B75779A60}" presName="txFour" presStyleLbl="node4" presStyleIdx="2" presStyleCnt="4">
        <dgm:presLayoutVars>
          <dgm:chPref val="3"/>
        </dgm:presLayoutVars>
      </dgm:prSet>
      <dgm:spPr/>
    </dgm:pt>
    <dgm:pt modelId="{02B87DED-5878-40DF-BA1F-CC8A0110721F}" type="pres">
      <dgm:prSet presAssocID="{0B14EBA5-0081-4822-BA54-376B75779A60}" presName="horzFour" presStyleCnt="0"/>
      <dgm:spPr/>
    </dgm:pt>
    <dgm:pt modelId="{0D2DF929-0704-42F5-87EA-5F593357F79B}" type="pres">
      <dgm:prSet presAssocID="{6F37E5E7-783E-4D31-A3AC-AF3BC0893A27}" presName="sibSpaceThree" presStyleCnt="0"/>
      <dgm:spPr/>
    </dgm:pt>
    <dgm:pt modelId="{D08FBB0A-1CE7-4EEE-9A2A-8F60565B0371}" type="pres">
      <dgm:prSet presAssocID="{35AF0C36-9923-49CC-B1DD-8767429347B8}" presName="vertThree" presStyleCnt="0"/>
      <dgm:spPr/>
    </dgm:pt>
    <dgm:pt modelId="{40C3CFBB-E384-422A-B510-54E32D13CB50}" type="pres">
      <dgm:prSet presAssocID="{35AF0C36-9923-49CC-B1DD-8767429347B8}" presName="txThree" presStyleLbl="node3" presStyleIdx="1" presStyleCnt="2">
        <dgm:presLayoutVars>
          <dgm:chPref val="3"/>
        </dgm:presLayoutVars>
      </dgm:prSet>
      <dgm:spPr/>
    </dgm:pt>
    <dgm:pt modelId="{EB6E871A-5FDE-4321-962E-7FE190CBDF15}" type="pres">
      <dgm:prSet presAssocID="{35AF0C36-9923-49CC-B1DD-8767429347B8}" presName="parTransThree" presStyleCnt="0"/>
      <dgm:spPr/>
    </dgm:pt>
    <dgm:pt modelId="{F137C13A-75DF-4B21-BFB7-ACE5A975F4DE}" type="pres">
      <dgm:prSet presAssocID="{35AF0C36-9923-49CC-B1DD-8767429347B8}" presName="horzThree" presStyleCnt="0"/>
      <dgm:spPr/>
    </dgm:pt>
    <dgm:pt modelId="{78C6F63D-771C-4091-BE6C-C3029E146316}" type="pres">
      <dgm:prSet presAssocID="{244E3364-8AC8-4B94-BAF8-F4C6661E03BA}" presName="vertFour" presStyleCnt="0">
        <dgm:presLayoutVars>
          <dgm:chPref val="3"/>
        </dgm:presLayoutVars>
      </dgm:prSet>
      <dgm:spPr/>
    </dgm:pt>
    <dgm:pt modelId="{589044A4-4044-44D7-B267-A9420F95FD28}" type="pres">
      <dgm:prSet presAssocID="{244E3364-8AC8-4B94-BAF8-F4C6661E03BA}" presName="txFour" presStyleLbl="node4" presStyleIdx="3" presStyleCnt="4">
        <dgm:presLayoutVars>
          <dgm:chPref val="3"/>
        </dgm:presLayoutVars>
      </dgm:prSet>
      <dgm:spPr/>
    </dgm:pt>
    <dgm:pt modelId="{88BDC928-57D7-4120-8976-E46666553644}" type="pres">
      <dgm:prSet presAssocID="{244E3364-8AC8-4B94-BAF8-F4C6661E03BA}" presName="horzFour" presStyleCnt="0"/>
      <dgm:spPr/>
    </dgm:pt>
  </dgm:ptLst>
  <dgm:cxnLst>
    <dgm:cxn modelId="{3E68030F-7DF9-46CB-9CAB-62C2425ED9B4}" srcId="{1742652B-3CE0-4C04-8631-5100C6D242DF}" destId="{6B615085-CB26-42A9-A4A2-D3B3AFBA81C7}" srcOrd="0" destOrd="0" parTransId="{A458263F-B23B-4AED-8458-7B4E706DAF31}" sibTransId="{997F0C94-30F6-4DA7-9E97-3AB1FD58C605}"/>
    <dgm:cxn modelId="{A0C73119-E2DB-4718-B849-BEEFF996F347}" srcId="{A402B49C-AC4C-4CEA-9724-03EF7DDDC8D5}" destId="{19D760BB-6A92-4BB3-9096-B6D5D2424156}" srcOrd="1" destOrd="0" parTransId="{EA21D32C-E5BC-4D01-B85E-0CC03A707BDA}" sibTransId="{53713F26-B932-41D3-8EB5-3FF65014765F}"/>
    <dgm:cxn modelId="{F09E452B-1E62-411C-BE77-BFC70F56712C}" type="presOf" srcId="{242193F6-4708-4AE1-ADF8-7FFFFFBC9139}" destId="{5B106B32-9F1B-419E-A467-24E5DC89821D}" srcOrd="0" destOrd="0" presId="urn:microsoft.com/office/officeart/2005/8/layout/hierarchy4"/>
    <dgm:cxn modelId="{ED3D3839-0AB9-483F-BCF0-867FB8EA3F3A}" srcId="{6B615085-CB26-42A9-A4A2-D3B3AFBA81C7}" destId="{35AF0C36-9923-49CC-B1DD-8767429347B8}" srcOrd="1" destOrd="0" parTransId="{59E2606D-FE96-4D57-8904-299E70BB0C99}" sibTransId="{FA9CB2C1-C35A-4FBE-85CB-F54CB339034B}"/>
    <dgm:cxn modelId="{0AC5973D-C698-4372-8622-C3482C388442}" srcId="{A402B49C-AC4C-4CEA-9724-03EF7DDDC8D5}" destId="{0B14EBA5-0081-4822-BA54-376B75779A60}" srcOrd="2" destOrd="0" parTransId="{AAA4BE75-BC15-4430-AB06-E8AA0CB8EA5C}" sibTransId="{81C81493-AB19-479C-9D1F-76224C673904}"/>
    <dgm:cxn modelId="{C458B463-C52A-4F24-96AF-566C7C80F18D}" type="presOf" srcId="{19D760BB-6A92-4BB3-9096-B6D5D2424156}" destId="{53257F02-88A4-4912-88D1-E11B8B457E68}" srcOrd="0" destOrd="0" presId="urn:microsoft.com/office/officeart/2005/8/layout/hierarchy4"/>
    <dgm:cxn modelId="{B56E556C-BB21-4ABF-A161-C31E473B3E56}" type="presOf" srcId="{0B14EBA5-0081-4822-BA54-376B75779A60}" destId="{CF3D46BD-F2E3-47B2-8DF5-B23883B0605D}" srcOrd="0" destOrd="0" presId="urn:microsoft.com/office/officeart/2005/8/layout/hierarchy4"/>
    <dgm:cxn modelId="{99B1937F-5947-49C4-9DDF-1C9869B3F233}" type="presOf" srcId="{6B615085-CB26-42A9-A4A2-D3B3AFBA81C7}" destId="{3F5C4B02-BA4B-4221-BF9F-3994615013BE}" srcOrd="0" destOrd="0" presId="urn:microsoft.com/office/officeart/2005/8/layout/hierarchy4"/>
    <dgm:cxn modelId="{964B7398-1E3F-4397-A538-82E9F024AFF5}" type="presOf" srcId="{1742652B-3CE0-4C04-8631-5100C6D242DF}" destId="{DFE0366C-5D63-4807-A333-DD0FF8232727}" srcOrd="0" destOrd="0" presId="urn:microsoft.com/office/officeart/2005/8/layout/hierarchy4"/>
    <dgm:cxn modelId="{5E37189A-2A3E-4F82-8DF0-10A948AF1E2D}" srcId="{242193F6-4708-4AE1-ADF8-7FFFFFBC9139}" destId="{1742652B-3CE0-4C04-8631-5100C6D242DF}" srcOrd="0" destOrd="0" parTransId="{483DB725-0E24-4A76-9266-369ACBF7FE9B}" sibTransId="{DB2CC742-B766-4878-842C-3DC3AE8446CA}"/>
    <dgm:cxn modelId="{41280BA9-2525-48E2-BBE6-21C3A89DF82E}" type="presOf" srcId="{A402B49C-AC4C-4CEA-9724-03EF7DDDC8D5}" destId="{228EB630-7BC5-4912-A5B2-1AD0E44FDB40}" srcOrd="0" destOrd="0" presId="urn:microsoft.com/office/officeart/2005/8/layout/hierarchy4"/>
    <dgm:cxn modelId="{6FAB89D0-2250-4A23-ACB4-19278AA6EFC0}" srcId="{6B615085-CB26-42A9-A4A2-D3B3AFBA81C7}" destId="{A402B49C-AC4C-4CEA-9724-03EF7DDDC8D5}" srcOrd="0" destOrd="0" parTransId="{16D07E65-772E-4F37-A451-11903353D1A9}" sibTransId="{6F37E5E7-783E-4D31-A3AC-AF3BC0893A27}"/>
    <dgm:cxn modelId="{A7152DD4-2A1E-4F9D-ACCA-92F9D77E9526}" type="presOf" srcId="{35AF0C36-9923-49CC-B1DD-8767429347B8}" destId="{40C3CFBB-E384-422A-B510-54E32D13CB50}" srcOrd="0" destOrd="0" presId="urn:microsoft.com/office/officeart/2005/8/layout/hierarchy4"/>
    <dgm:cxn modelId="{72441EE1-BD92-4EC2-B47F-CA335BD2068F}" srcId="{A402B49C-AC4C-4CEA-9724-03EF7DDDC8D5}" destId="{60089913-59FF-48B7-BAF0-0AE33BC6F155}" srcOrd="0" destOrd="0" parTransId="{0E2AF16D-F28D-4E01-94A5-88F99DB6EE29}" sibTransId="{FB41683A-E111-4A7E-A7C9-DA74D34C932C}"/>
    <dgm:cxn modelId="{EB9F2AF0-00D8-4BE9-B418-C7E7C9057132}" srcId="{35AF0C36-9923-49CC-B1DD-8767429347B8}" destId="{244E3364-8AC8-4B94-BAF8-F4C6661E03BA}" srcOrd="0" destOrd="0" parTransId="{4D4300DB-521C-43AB-B1E0-C6FECE884FD1}" sibTransId="{70C63B9A-6405-4E45-AD42-34242257CBDC}"/>
    <dgm:cxn modelId="{437AF7F6-427B-42AC-BF3D-8329C2D56299}" type="presOf" srcId="{60089913-59FF-48B7-BAF0-0AE33BC6F155}" destId="{3DC1A15E-BBAC-4935-9366-E9C6F152BCC7}" srcOrd="0" destOrd="0" presId="urn:microsoft.com/office/officeart/2005/8/layout/hierarchy4"/>
    <dgm:cxn modelId="{79D03EFC-3596-4EA3-955A-C931870A5B0C}" type="presOf" srcId="{244E3364-8AC8-4B94-BAF8-F4C6661E03BA}" destId="{589044A4-4044-44D7-B267-A9420F95FD28}" srcOrd="0" destOrd="0" presId="urn:microsoft.com/office/officeart/2005/8/layout/hierarchy4"/>
    <dgm:cxn modelId="{A9CCCD8E-4AFA-4771-9343-DB22283F670B}" type="presParOf" srcId="{5B106B32-9F1B-419E-A467-24E5DC89821D}" destId="{F131AD0B-B89A-453F-A9D3-069617A79425}" srcOrd="0" destOrd="0" presId="urn:microsoft.com/office/officeart/2005/8/layout/hierarchy4"/>
    <dgm:cxn modelId="{0B139948-5AC8-457C-85DC-A07E9948E830}" type="presParOf" srcId="{F131AD0B-B89A-453F-A9D3-069617A79425}" destId="{DFE0366C-5D63-4807-A333-DD0FF8232727}" srcOrd="0" destOrd="0" presId="urn:microsoft.com/office/officeart/2005/8/layout/hierarchy4"/>
    <dgm:cxn modelId="{0259DC02-5039-45F1-A923-0894A451EC15}" type="presParOf" srcId="{F131AD0B-B89A-453F-A9D3-069617A79425}" destId="{076232F6-96CD-4757-A514-963174180D8C}" srcOrd="1" destOrd="0" presId="urn:microsoft.com/office/officeart/2005/8/layout/hierarchy4"/>
    <dgm:cxn modelId="{23A47464-E389-471C-B33F-95547FB9D63C}" type="presParOf" srcId="{F131AD0B-B89A-453F-A9D3-069617A79425}" destId="{56CF6697-BCF0-427A-B0EE-0E1339DC6550}" srcOrd="2" destOrd="0" presId="urn:microsoft.com/office/officeart/2005/8/layout/hierarchy4"/>
    <dgm:cxn modelId="{6C15434F-C7E3-47C4-A677-B6BBF0FB16BA}" type="presParOf" srcId="{56CF6697-BCF0-427A-B0EE-0E1339DC6550}" destId="{72D1F0D1-2F2B-43ED-AADF-2C2512BFE269}" srcOrd="0" destOrd="0" presId="urn:microsoft.com/office/officeart/2005/8/layout/hierarchy4"/>
    <dgm:cxn modelId="{E7C53913-01B3-43A1-99C4-CEA3D62A6C32}" type="presParOf" srcId="{72D1F0D1-2F2B-43ED-AADF-2C2512BFE269}" destId="{3F5C4B02-BA4B-4221-BF9F-3994615013BE}" srcOrd="0" destOrd="0" presId="urn:microsoft.com/office/officeart/2005/8/layout/hierarchy4"/>
    <dgm:cxn modelId="{58C5E696-2351-488E-B34E-9EDDC7FB9EFD}" type="presParOf" srcId="{72D1F0D1-2F2B-43ED-AADF-2C2512BFE269}" destId="{1E9C6327-E274-4005-918B-E7EE95A13720}" srcOrd="1" destOrd="0" presId="urn:microsoft.com/office/officeart/2005/8/layout/hierarchy4"/>
    <dgm:cxn modelId="{52991D0C-93F8-4FB6-9008-EA7B6CF3891D}" type="presParOf" srcId="{72D1F0D1-2F2B-43ED-AADF-2C2512BFE269}" destId="{4EF18E18-0E8B-41DE-B14A-50B48C1FDE6D}" srcOrd="2" destOrd="0" presId="urn:microsoft.com/office/officeart/2005/8/layout/hierarchy4"/>
    <dgm:cxn modelId="{19526AF9-42AA-4CCA-BB80-44B70D558425}" type="presParOf" srcId="{4EF18E18-0E8B-41DE-B14A-50B48C1FDE6D}" destId="{40AE5C8A-C356-410B-8A99-3F5A8FC29263}" srcOrd="0" destOrd="0" presId="urn:microsoft.com/office/officeart/2005/8/layout/hierarchy4"/>
    <dgm:cxn modelId="{721EF606-4162-47A9-8E80-D9262F8F7BF9}" type="presParOf" srcId="{40AE5C8A-C356-410B-8A99-3F5A8FC29263}" destId="{228EB630-7BC5-4912-A5B2-1AD0E44FDB40}" srcOrd="0" destOrd="0" presId="urn:microsoft.com/office/officeart/2005/8/layout/hierarchy4"/>
    <dgm:cxn modelId="{0AC23809-E2CE-4B68-B9D3-B8CF4ED9EFFE}" type="presParOf" srcId="{40AE5C8A-C356-410B-8A99-3F5A8FC29263}" destId="{7AE94124-F849-4BCF-9496-052F4E8E196D}" srcOrd="1" destOrd="0" presId="urn:microsoft.com/office/officeart/2005/8/layout/hierarchy4"/>
    <dgm:cxn modelId="{3722A661-A284-4C51-81E7-DD890E293515}" type="presParOf" srcId="{40AE5C8A-C356-410B-8A99-3F5A8FC29263}" destId="{053484CB-B3D0-422C-A0BA-20D943F3B020}" srcOrd="2" destOrd="0" presId="urn:microsoft.com/office/officeart/2005/8/layout/hierarchy4"/>
    <dgm:cxn modelId="{D472ACDE-6B70-4AB8-A515-0019FB477062}" type="presParOf" srcId="{053484CB-B3D0-422C-A0BA-20D943F3B020}" destId="{A0329703-AFBB-4664-BAB8-C8DAD96FFDC6}" srcOrd="0" destOrd="0" presId="urn:microsoft.com/office/officeart/2005/8/layout/hierarchy4"/>
    <dgm:cxn modelId="{5A37707D-F70C-46DA-8BC5-DF714885C19C}" type="presParOf" srcId="{A0329703-AFBB-4664-BAB8-C8DAD96FFDC6}" destId="{3DC1A15E-BBAC-4935-9366-E9C6F152BCC7}" srcOrd="0" destOrd="0" presId="urn:microsoft.com/office/officeart/2005/8/layout/hierarchy4"/>
    <dgm:cxn modelId="{116B3870-7BC7-47B7-84F8-354CB755CE99}" type="presParOf" srcId="{A0329703-AFBB-4664-BAB8-C8DAD96FFDC6}" destId="{81E65BDF-9DE2-4037-9B37-A33C2ABCB8F1}" srcOrd="1" destOrd="0" presId="urn:microsoft.com/office/officeart/2005/8/layout/hierarchy4"/>
    <dgm:cxn modelId="{D7A2BF6A-229D-45BC-812D-C5719A1CDE35}" type="presParOf" srcId="{053484CB-B3D0-422C-A0BA-20D943F3B020}" destId="{AC3830F8-CBEE-43DE-A810-C61F8DD14DAF}" srcOrd="1" destOrd="0" presId="urn:microsoft.com/office/officeart/2005/8/layout/hierarchy4"/>
    <dgm:cxn modelId="{65F70232-546F-4D5C-9CE5-2A2AE2DF2FB6}" type="presParOf" srcId="{053484CB-B3D0-422C-A0BA-20D943F3B020}" destId="{70EA2449-DC9F-4B02-8714-259D165DB1C5}" srcOrd="2" destOrd="0" presId="urn:microsoft.com/office/officeart/2005/8/layout/hierarchy4"/>
    <dgm:cxn modelId="{A74A346A-1F66-42FB-BC5D-99660DC76203}" type="presParOf" srcId="{70EA2449-DC9F-4B02-8714-259D165DB1C5}" destId="{53257F02-88A4-4912-88D1-E11B8B457E68}" srcOrd="0" destOrd="0" presId="urn:microsoft.com/office/officeart/2005/8/layout/hierarchy4"/>
    <dgm:cxn modelId="{F2D8B1A4-6F3A-4F2F-896F-4D5033D49371}" type="presParOf" srcId="{70EA2449-DC9F-4B02-8714-259D165DB1C5}" destId="{6991B2F3-C230-44A9-A82C-11B8C55DF5B8}" srcOrd="1" destOrd="0" presId="urn:microsoft.com/office/officeart/2005/8/layout/hierarchy4"/>
    <dgm:cxn modelId="{8BEC5FC3-3818-4826-A7F2-527D0B352BDF}" type="presParOf" srcId="{053484CB-B3D0-422C-A0BA-20D943F3B020}" destId="{BE636395-A09A-4EDA-BEC0-74923DCF5FEE}" srcOrd="3" destOrd="0" presId="urn:microsoft.com/office/officeart/2005/8/layout/hierarchy4"/>
    <dgm:cxn modelId="{7CDAA74F-F51B-4AE1-BD97-DE55D26DECA2}" type="presParOf" srcId="{053484CB-B3D0-422C-A0BA-20D943F3B020}" destId="{007F7F27-1EFF-45B9-9959-87A83ADC9F4F}" srcOrd="4" destOrd="0" presId="urn:microsoft.com/office/officeart/2005/8/layout/hierarchy4"/>
    <dgm:cxn modelId="{60FF2A35-454D-40F9-A98A-D357DC5312BA}" type="presParOf" srcId="{007F7F27-1EFF-45B9-9959-87A83ADC9F4F}" destId="{CF3D46BD-F2E3-47B2-8DF5-B23883B0605D}" srcOrd="0" destOrd="0" presId="urn:microsoft.com/office/officeart/2005/8/layout/hierarchy4"/>
    <dgm:cxn modelId="{5B9B9E9B-4840-46D0-876B-1345FD312D83}" type="presParOf" srcId="{007F7F27-1EFF-45B9-9959-87A83ADC9F4F}" destId="{02B87DED-5878-40DF-BA1F-CC8A0110721F}" srcOrd="1" destOrd="0" presId="urn:microsoft.com/office/officeart/2005/8/layout/hierarchy4"/>
    <dgm:cxn modelId="{3F6820AC-F107-4E95-A5DB-BEE323C3D296}" type="presParOf" srcId="{4EF18E18-0E8B-41DE-B14A-50B48C1FDE6D}" destId="{0D2DF929-0704-42F5-87EA-5F593357F79B}" srcOrd="1" destOrd="0" presId="urn:microsoft.com/office/officeart/2005/8/layout/hierarchy4"/>
    <dgm:cxn modelId="{E84C74A8-D437-4BB5-AB57-25DAE001C788}" type="presParOf" srcId="{4EF18E18-0E8B-41DE-B14A-50B48C1FDE6D}" destId="{D08FBB0A-1CE7-4EEE-9A2A-8F60565B0371}" srcOrd="2" destOrd="0" presId="urn:microsoft.com/office/officeart/2005/8/layout/hierarchy4"/>
    <dgm:cxn modelId="{7D1A2561-3E1F-4875-B0D6-7E212AE18D45}" type="presParOf" srcId="{D08FBB0A-1CE7-4EEE-9A2A-8F60565B0371}" destId="{40C3CFBB-E384-422A-B510-54E32D13CB50}" srcOrd="0" destOrd="0" presId="urn:microsoft.com/office/officeart/2005/8/layout/hierarchy4"/>
    <dgm:cxn modelId="{C57DAED0-91EB-445D-BBE5-FD2C0CA91913}" type="presParOf" srcId="{D08FBB0A-1CE7-4EEE-9A2A-8F60565B0371}" destId="{EB6E871A-5FDE-4321-962E-7FE190CBDF15}" srcOrd="1" destOrd="0" presId="urn:microsoft.com/office/officeart/2005/8/layout/hierarchy4"/>
    <dgm:cxn modelId="{D313BD17-A735-4581-B2F9-D0EF6C16B6FC}" type="presParOf" srcId="{D08FBB0A-1CE7-4EEE-9A2A-8F60565B0371}" destId="{F137C13A-75DF-4B21-BFB7-ACE5A975F4DE}" srcOrd="2" destOrd="0" presId="urn:microsoft.com/office/officeart/2005/8/layout/hierarchy4"/>
    <dgm:cxn modelId="{5BA5A22C-E574-47F3-8467-020D5912F23F}" type="presParOf" srcId="{F137C13A-75DF-4B21-BFB7-ACE5A975F4DE}" destId="{78C6F63D-771C-4091-BE6C-C3029E146316}" srcOrd="0" destOrd="0" presId="urn:microsoft.com/office/officeart/2005/8/layout/hierarchy4"/>
    <dgm:cxn modelId="{21E70404-6F9E-43D5-9FC5-8D220ED3B781}" type="presParOf" srcId="{78C6F63D-771C-4091-BE6C-C3029E146316}" destId="{589044A4-4044-44D7-B267-A9420F95FD28}" srcOrd="0" destOrd="0" presId="urn:microsoft.com/office/officeart/2005/8/layout/hierarchy4"/>
    <dgm:cxn modelId="{48526252-7ABA-450E-9744-F4DA06A04BB5}" type="presParOf" srcId="{78C6F63D-771C-4091-BE6C-C3029E146316}" destId="{88BDC928-57D7-4120-8976-E4666655364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205E5-7440-4410-8B69-6B11F612AD3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66F09B5-833E-4703-B5E5-C84122AB176B}">
      <dgm:prSet phldrT="[文本]"/>
      <dgm:spPr>
        <a:solidFill>
          <a:schemeClr val="accent3">
            <a:lumMod val="60000"/>
            <a:lumOff val="40000"/>
          </a:schemeClr>
        </a:solidFill>
      </dgm:spPr>
      <dgm:t>
        <a:bodyPr/>
        <a:lstStyle/>
        <a:p>
          <a:r>
            <a:rPr lang="zh-CN" altLang="en-US" dirty="0"/>
            <a:t>无状态组件（推荐）</a:t>
          </a:r>
        </a:p>
      </dgm:t>
    </dgm:pt>
    <dgm:pt modelId="{57C31267-E3AA-4796-B9A4-6B9390BEFD7C}" type="parTrans" cxnId="{B81CF710-1214-4E55-B01F-B550DF935F98}">
      <dgm:prSet/>
      <dgm:spPr/>
      <dgm:t>
        <a:bodyPr/>
        <a:lstStyle/>
        <a:p>
          <a:endParaRPr lang="zh-CN" altLang="en-US"/>
        </a:p>
      </dgm:t>
    </dgm:pt>
    <dgm:pt modelId="{4E030DCD-3B12-42CA-932F-1E67CF1DA055}" type="sibTrans" cxnId="{B81CF710-1214-4E55-B01F-B550DF935F98}">
      <dgm:prSet/>
      <dgm:spPr/>
      <dgm:t>
        <a:bodyPr/>
        <a:lstStyle/>
        <a:p>
          <a:endParaRPr lang="zh-CN" altLang="en-US"/>
        </a:p>
      </dgm:t>
    </dgm:pt>
    <dgm:pt modelId="{EAD06C29-385C-4D03-B283-8D3478C75D76}">
      <dgm:prSet phldrT="[文本]"/>
      <dgm:spPr>
        <a:solidFill>
          <a:schemeClr val="accent3">
            <a:lumMod val="60000"/>
            <a:lumOff val="40000"/>
          </a:schemeClr>
        </a:solidFill>
      </dgm:spPr>
      <dgm:t>
        <a:bodyPr/>
        <a:lstStyle/>
        <a:p>
          <a:r>
            <a:rPr lang="zh-CN" altLang="en-US" dirty="0"/>
            <a:t>状态组件</a:t>
          </a:r>
        </a:p>
      </dgm:t>
    </dgm:pt>
    <dgm:pt modelId="{58273A26-8312-4F73-88E2-68E44D405B3A}" type="parTrans" cxnId="{CA858EE7-FDD0-4DDE-949D-D89A173FB886}">
      <dgm:prSet/>
      <dgm:spPr/>
      <dgm:t>
        <a:bodyPr/>
        <a:lstStyle/>
        <a:p>
          <a:endParaRPr lang="zh-CN" altLang="en-US"/>
        </a:p>
      </dgm:t>
    </dgm:pt>
    <dgm:pt modelId="{F0007635-CF44-4346-9130-E935F20394C8}" type="sibTrans" cxnId="{CA858EE7-FDD0-4DDE-949D-D89A173FB886}">
      <dgm:prSet/>
      <dgm:spPr/>
      <dgm:t>
        <a:bodyPr/>
        <a:lstStyle/>
        <a:p>
          <a:endParaRPr lang="zh-CN" altLang="en-US"/>
        </a:p>
      </dgm:t>
    </dgm:pt>
    <dgm:pt modelId="{03FE9822-DE3C-4A4F-B8EA-7C9797FFD5C9}">
      <dgm:prSet phldrT="[文本]"/>
      <dgm:spPr>
        <a:solidFill>
          <a:schemeClr val="accent3">
            <a:lumMod val="60000"/>
            <a:lumOff val="40000"/>
          </a:schemeClr>
        </a:solidFill>
      </dgm:spPr>
      <dgm:t>
        <a:bodyPr/>
        <a:lstStyle/>
        <a:p>
          <a:r>
            <a:rPr lang="en-US" altLang="zh-CN" dirty="0"/>
            <a:t>Es6 </a:t>
          </a:r>
          <a:r>
            <a:rPr lang="en-US" b="1" i="0" dirty="0" err="1"/>
            <a:t>React.Component</a:t>
          </a:r>
          <a:endParaRPr lang="zh-CN" altLang="en-US" dirty="0"/>
        </a:p>
      </dgm:t>
    </dgm:pt>
    <dgm:pt modelId="{11E7BBB9-830E-4DFE-9E3B-378C82A475F5}" type="parTrans" cxnId="{454AF391-C490-4FDA-B203-FDED1DA94BDE}">
      <dgm:prSet/>
      <dgm:spPr/>
      <dgm:t>
        <a:bodyPr/>
        <a:lstStyle/>
        <a:p>
          <a:endParaRPr lang="zh-CN" altLang="en-US"/>
        </a:p>
      </dgm:t>
    </dgm:pt>
    <dgm:pt modelId="{FFE922C6-0505-469C-813B-2463C77EC27C}" type="sibTrans" cxnId="{454AF391-C490-4FDA-B203-FDED1DA94BDE}">
      <dgm:prSet/>
      <dgm:spPr/>
      <dgm:t>
        <a:bodyPr/>
        <a:lstStyle/>
        <a:p>
          <a:endParaRPr lang="zh-CN" altLang="en-US"/>
        </a:p>
      </dgm:t>
    </dgm:pt>
    <dgm:pt modelId="{D8CCF400-D90A-49F2-8566-E98BB21FCF65}">
      <dgm:prSet phldrT="[文本]"/>
      <dgm:spPr>
        <a:solidFill>
          <a:schemeClr val="accent3">
            <a:lumMod val="60000"/>
            <a:lumOff val="40000"/>
          </a:schemeClr>
        </a:solidFill>
      </dgm:spPr>
      <dgm:t>
        <a:bodyPr/>
        <a:lstStyle/>
        <a:p>
          <a:r>
            <a:rPr lang="zh-CN" altLang="en-US" dirty="0"/>
            <a:t>组件</a:t>
          </a:r>
        </a:p>
      </dgm:t>
    </dgm:pt>
    <dgm:pt modelId="{C99CC77E-1651-43FB-9715-CA64E884739E}" type="parTrans" cxnId="{102C8E99-02A7-485F-8DFF-032A5088B4AD}">
      <dgm:prSet/>
      <dgm:spPr/>
      <dgm:t>
        <a:bodyPr/>
        <a:lstStyle/>
        <a:p>
          <a:endParaRPr lang="zh-CN" altLang="en-US"/>
        </a:p>
      </dgm:t>
    </dgm:pt>
    <dgm:pt modelId="{68926D34-065C-495E-8149-E0F2B9E3AA27}" type="sibTrans" cxnId="{102C8E99-02A7-485F-8DFF-032A5088B4AD}">
      <dgm:prSet/>
      <dgm:spPr/>
      <dgm:t>
        <a:bodyPr/>
        <a:lstStyle/>
        <a:p>
          <a:endParaRPr lang="zh-CN" altLang="en-US"/>
        </a:p>
      </dgm:t>
    </dgm:pt>
    <dgm:pt modelId="{FB52837A-F570-4315-A96D-C0803B3AEDC8}">
      <dgm:prSet/>
      <dgm:spPr>
        <a:solidFill>
          <a:schemeClr val="accent3">
            <a:lumMod val="60000"/>
            <a:lumOff val="40000"/>
          </a:schemeClr>
        </a:solidFill>
      </dgm:spPr>
      <dgm:t>
        <a:bodyPr/>
        <a:lstStyle/>
        <a:p>
          <a:r>
            <a:rPr lang="en-US" b="0" i="0" dirty="0"/>
            <a:t>Es5 </a:t>
          </a:r>
          <a:r>
            <a:rPr lang="en-US" b="1" i="0" dirty="0" err="1"/>
            <a:t>React.createClass</a:t>
          </a:r>
          <a:endParaRPr lang="zh-CN" altLang="en-US" dirty="0"/>
        </a:p>
      </dgm:t>
    </dgm:pt>
    <dgm:pt modelId="{C45F2560-9509-466D-BD6E-473CD4B3E1F0}" type="parTrans" cxnId="{F1A7E7DA-D5F6-479F-9B4D-F31582029FD3}">
      <dgm:prSet/>
      <dgm:spPr/>
      <dgm:t>
        <a:bodyPr/>
        <a:lstStyle/>
        <a:p>
          <a:endParaRPr lang="zh-CN" altLang="en-US"/>
        </a:p>
      </dgm:t>
    </dgm:pt>
    <dgm:pt modelId="{A52CD0B4-1CF4-4A55-AB48-125BDBCB13DB}" type="sibTrans" cxnId="{F1A7E7DA-D5F6-479F-9B4D-F31582029FD3}">
      <dgm:prSet/>
      <dgm:spPr/>
      <dgm:t>
        <a:bodyPr/>
        <a:lstStyle/>
        <a:p>
          <a:endParaRPr lang="zh-CN" altLang="en-US"/>
        </a:p>
      </dgm:t>
    </dgm:pt>
    <dgm:pt modelId="{37A4183E-34CB-4548-B116-69E17CC7ED2D}" type="pres">
      <dgm:prSet presAssocID="{F5B205E5-7440-4410-8B69-6B11F612AD38}" presName="diagram" presStyleCnt="0">
        <dgm:presLayoutVars>
          <dgm:chPref val="1"/>
          <dgm:dir/>
          <dgm:animOne val="branch"/>
          <dgm:animLvl val="lvl"/>
          <dgm:resizeHandles val="exact"/>
        </dgm:presLayoutVars>
      </dgm:prSet>
      <dgm:spPr/>
    </dgm:pt>
    <dgm:pt modelId="{B0FCBDCE-CE7A-45A4-A227-45D12658937C}" type="pres">
      <dgm:prSet presAssocID="{D8CCF400-D90A-49F2-8566-E98BB21FCF65}" presName="root1" presStyleCnt="0"/>
      <dgm:spPr/>
    </dgm:pt>
    <dgm:pt modelId="{8A33DE43-E918-4AA7-88D0-3B24BBE3AA1B}" type="pres">
      <dgm:prSet presAssocID="{D8CCF400-D90A-49F2-8566-E98BB21FCF65}" presName="LevelOneTextNode" presStyleLbl="node0" presStyleIdx="0" presStyleCnt="1">
        <dgm:presLayoutVars>
          <dgm:chPref val="3"/>
        </dgm:presLayoutVars>
      </dgm:prSet>
      <dgm:spPr/>
    </dgm:pt>
    <dgm:pt modelId="{0B16749F-3BE7-4343-B48F-C96F7C419C65}" type="pres">
      <dgm:prSet presAssocID="{D8CCF400-D90A-49F2-8566-E98BB21FCF65}" presName="level2hierChild" presStyleCnt="0"/>
      <dgm:spPr/>
    </dgm:pt>
    <dgm:pt modelId="{370CBCA0-CB37-4181-A26E-B81638053CA7}" type="pres">
      <dgm:prSet presAssocID="{57C31267-E3AA-4796-B9A4-6B9390BEFD7C}" presName="conn2-1" presStyleLbl="parChTrans1D2" presStyleIdx="0" presStyleCnt="2"/>
      <dgm:spPr/>
    </dgm:pt>
    <dgm:pt modelId="{8FD77FF5-5421-48A9-8626-5CC9AE9EE4F6}" type="pres">
      <dgm:prSet presAssocID="{57C31267-E3AA-4796-B9A4-6B9390BEFD7C}" presName="connTx" presStyleLbl="parChTrans1D2" presStyleIdx="0" presStyleCnt="2"/>
      <dgm:spPr/>
    </dgm:pt>
    <dgm:pt modelId="{578F59CA-B68C-42F8-B45F-3E6163F3BF73}" type="pres">
      <dgm:prSet presAssocID="{C66F09B5-833E-4703-B5E5-C84122AB176B}" presName="root2" presStyleCnt="0"/>
      <dgm:spPr/>
    </dgm:pt>
    <dgm:pt modelId="{CBFD22DC-ECAC-406F-A643-DE4FBB8B0001}" type="pres">
      <dgm:prSet presAssocID="{C66F09B5-833E-4703-B5E5-C84122AB176B}" presName="LevelTwoTextNode" presStyleLbl="node2" presStyleIdx="0" presStyleCnt="2" custScaleX="169107">
        <dgm:presLayoutVars>
          <dgm:chPref val="3"/>
        </dgm:presLayoutVars>
      </dgm:prSet>
      <dgm:spPr/>
    </dgm:pt>
    <dgm:pt modelId="{53288D6D-D6D2-4551-B931-60F75BECC91E}" type="pres">
      <dgm:prSet presAssocID="{C66F09B5-833E-4703-B5E5-C84122AB176B}" presName="level3hierChild" presStyleCnt="0"/>
      <dgm:spPr/>
    </dgm:pt>
    <dgm:pt modelId="{672C481D-AB21-4425-B754-CFCB0F6DD5D3}" type="pres">
      <dgm:prSet presAssocID="{58273A26-8312-4F73-88E2-68E44D405B3A}" presName="conn2-1" presStyleLbl="parChTrans1D2" presStyleIdx="1" presStyleCnt="2"/>
      <dgm:spPr/>
    </dgm:pt>
    <dgm:pt modelId="{99CF4221-328E-4CA6-A42E-EE4DECBFCD4E}" type="pres">
      <dgm:prSet presAssocID="{58273A26-8312-4F73-88E2-68E44D405B3A}" presName="connTx" presStyleLbl="parChTrans1D2" presStyleIdx="1" presStyleCnt="2"/>
      <dgm:spPr/>
    </dgm:pt>
    <dgm:pt modelId="{B8296138-56F9-4ECF-92FC-D75E82938181}" type="pres">
      <dgm:prSet presAssocID="{EAD06C29-385C-4D03-B283-8D3478C75D76}" presName="root2" presStyleCnt="0"/>
      <dgm:spPr/>
    </dgm:pt>
    <dgm:pt modelId="{32F709DD-81C6-450A-9B36-169E1958C832}" type="pres">
      <dgm:prSet presAssocID="{EAD06C29-385C-4D03-B283-8D3478C75D76}" presName="LevelTwoTextNode" presStyleLbl="node2" presStyleIdx="1" presStyleCnt="2" custScaleX="177330">
        <dgm:presLayoutVars>
          <dgm:chPref val="3"/>
        </dgm:presLayoutVars>
      </dgm:prSet>
      <dgm:spPr/>
    </dgm:pt>
    <dgm:pt modelId="{16F426A0-BBB6-46DD-A1D3-028C51B5E59D}" type="pres">
      <dgm:prSet presAssocID="{EAD06C29-385C-4D03-B283-8D3478C75D76}" presName="level3hierChild" presStyleCnt="0"/>
      <dgm:spPr/>
    </dgm:pt>
    <dgm:pt modelId="{45A99AFA-7287-41D0-8845-0A948E5E9117}" type="pres">
      <dgm:prSet presAssocID="{11E7BBB9-830E-4DFE-9E3B-378C82A475F5}" presName="conn2-1" presStyleLbl="parChTrans1D3" presStyleIdx="0" presStyleCnt="2"/>
      <dgm:spPr/>
    </dgm:pt>
    <dgm:pt modelId="{36E9A9AA-D0F7-462F-9F5F-60AC957CC3CB}" type="pres">
      <dgm:prSet presAssocID="{11E7BBB9-830E-4DFE-9E3B-378C82A475F5}" presName="connTx" presStyleLbl="parChTrans1D3" presStyleIdx="0" presStyleCnt="2"/>
      <dgm:spPr/>
    </dgm:pt>
    <dgm:pt modelId="{B6C172F7-F819-476D-9CBC-BDFA57B14536}" type="pres">
      <dgm:prSet presAssocID="{03FE9822-DE3C-4A4F-B8EA-7C9797FFD5C9}" presName="root2" presStyleCnt="0"/>
      <dgm:spPr/>
    </dgm:pt>
    <dgm:pt modelId="{2466EDAA-4C0B-4BEA-97B3-968E44B72463}" type="pres">
      <dgm:prSet presAssocID="{03FE9822-DE3C-4A4F-B8EA-7C9797FFD5C9}" presName="LevelTwoTextNode" presStyleLbl="node3" presStyleIdx="0" presStyleCnt="2" custScaleX="213738">
        <dgm:presLayoutVars>
          <dgm:chPref val="3"/>
        </dgm:presLayoutVars>
      </dgm:prSet>
      <dgm:spPr/>
    </dgm:pt>
    <dgm:pt modelId="{895B4E52-6417-443D-A1B0-A43CB229CF9C}" type="pres">
      <dgm:prSet presAssocID="{03FE9822-DE3C-4A4F-B8EA-7C9797FFD5C9}" presName="level3hierChild" presStyleCnt="0"/>
      <dgm:spPr/>
    </dgm:pt>
    <dgm:pt modelId="{09DF9956-2AAB-4DD4-A6B3-E5E10D9B2EAB}" type="pres">
      <dgm:prSet presAssocID="{C45F2560-9509-466D-BD6E-473CD4B3E1F0}" presName="conn2-1" presStyleLbl="parChTrans1D3" presStyleIdx="1" presStyleCnt="2"/>
      <dgm:spPr/>
    </dgm:pt>
    <dgm:pt modelId="{2926E580-104D-4BF2-BD51-FD2FB113BF57}" type="pres">
      <dgm:prSet presAssocID="{C45F2560-9509-466D-BD6E-473CD4B3E1F0}" presName="connTx" presStyleLbl="parChTrans1D3" presStyleIdx="1" presStyleCnt="2"/>
      <dgm:spPr/>
    </dgm:pt>
    <dgm:pt modelId="{F5B57ADD-1FA2-45D5-8FF8-372A2C6DCFD0}" type="pres">
      <dgm:prSet presAssocID="{FB52837A-F570-4315-A96D-C0803B3AEDC8}" presName="root2" presStyleCnt="0"/>
      <dgm:spPr/>
    </dgm:pt>
    <dgm:pt modelId="{BE1896E0-62DA-4291-897B-D5E1D454DFAF}" type="pres">
      <dgm:prSet presAssocID="{FB52837A-F570-4315-A96D-C0803B3AEDC8}" presName="LevelTwoTextNode" presStyleLbl="node3" presStyleIdx="1" presStyleCnt="2" custScaleX="196367">
        <dgm:presLayoutVars>
          <dgm:chPref val="3"/>
        </dgm:presLayoutVars>
      </dgm:prSet>
      <dgm:spPr/>
    </dgm:pt>
    <dgm:pt modelId="{9C6C76AB-9160-4F27-A752-2BDDEC5270A5}" type="pres">
      <dgm:prSet presAssocID="{FB52837A-F570-4315-A96D-C0803B3AEDC8}" presName="level3hierChild" presStyleCnt="0"/>
      <dgm:spPr/>
    </dgm:pt>
  </dgm:ptLst>
  <dgm:cxnLst>
    <dgm:cxn modelId="{B81CF710-1214-4E55-B01F-B550DF935F98}" srcId="{D8CCF400-D90A-49F2-8566-E98BB21FCF65}" destId="{C66F09B5-833E-4703-B5E5-C84122AB176B}" srcOrd="0" destOrd="0" parTransId="{57C31267-E3AA-4796-B9A4-6B9390BEFD7C}" sibTransId="{4E030DCD-3B12-42CA-932F-1E67CF1DA055}"/>
    <dgm:cxn modelId="{D7F31036-9B4D-4DEF-81D5-606CC45EFE71}" type="presOf" srcId="{57C31267-E3AA-4796-B9A4-6B9390BEFD7C}" destId="{370CBCA0-CB37-4181-A26E-B81638053CA7}" srcOrd="0" destOrd="0" presId="urn:microsoft.com/office/officeart/2005/8/layout/hierarchy2"/>
    <dgm:cxn modelId="{212DC841-F977-446B-B97D-B0784E2D01B8}" type="presOf" srcId="{C66F09B5-833E-4703-B5E5-C84122AB176B}" destId="{CBFD22DC-ECAC-406F-A643-DE4FBB8B0001}" srcOrd="0" destOrd="0" presId="urn:microsoft.com/office/officeart/2005/8/layout/hierarchy2"/>
    <dgm:cxn modelId="{2C657B67-083E-42B8-86A0-153B04E13670}" type="presOf" srcId="{EAD06C29-385C-4D03-B283-8D3478C75D76}" destId="{32F709DD-81C6-450A-9B36-169E1958C832}" srcOrd="0" destOrd="0" presId="urn:microsoft.com/office/officeart/2005/8/layout/hierarchy2"/>
    <dgm:cxn modelId="{BFFD9951-3422-4C10-8BE4-219ABF8E74BE}" type="presOf" srcId="{58273A26-8312-4F73-88E2-68E44D405B3A}" destId="{99CF4221-328E-4CA6-A42E-EE4DECBFCD4E}" srcOrd="1" destOrd="0" presId="urn:microsoft.com/office/officeart/2005/8/layout/hierarchy2"/>
    <dgm:cxn modelId="{D7A3BA74-7AAD-444A-9D36-71BA144FECB1}" type="presOf" srcId="{F5B205E5-7440-4410-8B69-6B11F612AD38}" destId="{37A4183E-34CB-4548-B116-69E17CC7ED2D}" srcOrd="0" destOrd="0" presId="urn:microsoft.com/office/officeart/2005/8/layout/hierarchy2"/>
    <dgm:cxn modelId="{A8497F58-2509-4262-B9EC-54EBB746BEB7}" type="presOf" srcId="{03FE9822-DE3C-4A4F-B8EA-7C9797FFD5C9}" destId="{2466EDAA-4C0B-4BEA-97B3-968E44B72463}" srcOrd="0" destOrd="0" presId="urn:microsoft.com/office/officeart/2005/8/layout/hierarchy2"/>
    <dgm:cxn modelId="{A1AAA681-4EDA-43BB-86B1-575EF40702F7}" type="presOf" srcId="{FB52837A-F570-4315-A96D-C0803B3AEDC8}" destId="{BE1896E0-62DA-4291-897B-D5E1D454DFAF}" srcOrd="0" destOrd="0" presId="urn:microsoft.com/office/officeart/2005/8/layout/hierarchy2"/>
    <dgm:cxn modelId="{454AF391-C490-4FDA-B203-FDED1DA94BDE}" srcId="{EAD06C29-385C-4D03-B283-8D3478C75D76}" destId="{03FE9822-DE3C-4A4F-B8EA-7C9797FFD5C9}" srcOrd="0" destOrd="0" parTransId="{11E7BBB9-830E-4DFE-9E3B-378C82A475F5}" sibTransId="{FFE922C6-0505-469C-813B-2463C77EC27C}"/>
    <dgm:cxn modelId="{34FBCA94-90EB-4B81-9999-6031F741E463}" type="presOf" srcId="{C45F2560-9509-466D-BD6E-473CD4B3E1F0}" destId="{09DF9956-2AAB-4DD4-A6B3-E5E10D9B2EAB}" srcOrd="0" destOrd="0" presId="urn:microsoft.com/office/officeart/2005/8/layout/hierarchy2"/>
    <dgm:cxn modelId="{5D6FB895-9718-4FF3-81A1-9D958A431C60}" type="presOf" srcId="{11E7BBB9-830E-4DFE-9E3B-378C82A475F5}" destId="{36E9A9AA-D0F7-462F-9F5F-60AC957CC3CB}" srcOrd="1" destOrd="0" presId="urn:microsoft.com/office/officeart/2005/8/layout/hierarchy2"/>
    <dgm:cxn modelId="{102C8E99-02A7-485F-8DFF-032A5088B4AD}" srcId="{F5B205E5-7440-4410-8B69-6B11F612AD38}" destId="{D8CCF400-D90A-49F2-8566-E98BB21FCF65}" srcOrd="0" destOrd="0" parTransId="{C99CC77E-1651-43FB-9715-CA64E884739E}" sibTransId="{68926D34-065C-495E-8149-E0F2B9E3AA27}"/>
    <dgm:cxn modelId="{E17B8DBF-7D60-4C4F-B2D0-82EC7B44085A}" type="presOf" srcId="{58273A26-8312-4F73-88E2-68E44D405B3A}" destId="{672C481D-AB21-4425-B754-CFCB0F6DD5D3}" srcOrd="0" destOrd="0" presId="urn:microsoft.com/office/officeart/2005/8/layout/hierarchy2"/>
    <dgm:cxn modelId="{3BD785D4-BA78-4E30-B915-A8321EF3087A}" type="presOf" srcId="{11E7BBB9-830E-4DFE-9E3B-378C82A475F5}" destId="{45A99AFA-7287-41D0-8845-0A948E5E9117}" srcOrd="0" destOrd="0" presId="urn:microsoft.com/office/officeart/2005/8/layout/hierarchy2"/>
    <dgm:cxn modelId="{F1A7E7DA-D5F6-479F-9B4D-F31582029FD3}" srcId="{EAD06C29-385C-4D03-B283-8D3478C75D76}" destId="{FB52837A-F570-4315-A96D-C0803B3AEDC8}" srcOrd="1" destOrd="0" parTransId="{C45F2560-9509-466D-BD6E-473CD4B3E1F0}" sibTransId="{A52CD0B4-1CF4-4A55-AB48-125BDBCB13DB}"/>
    <dgm:cxn modelId="{34A70BDB-E83B-4A9A-9E6D-060F091CD2AE}" type="presOf" srcId="{C45F2560-9509-466D-BD6E-473CD4B3E1F0}" destId="{2926E580-104D-4BF2-BD51-FD2FB113BF57}" srcOrd="1" destOrd="0" presId="urn:microsoft.com/office/officeart/2005/8/layout/hierarchy2"/>
    <dgm:cxn modelId="{972E12E5-C5DC-429E-95F5-23F96FABE6FD}" type="presOf" srcId="{57C31267-E3AA-4796-B9A4-6B9390BEFD7C}" destId="{8FD77FF5-5421-48A9-8626-5CC9AE9EE4F6}" srcOrd="1" destOrd="0" presId="urn:microsoft.com/office/officeart/2005/8/layout/hierarchy2"/>
    <dgm:cxn modelId="{CA858EE7-FDD0-4DDE-949D-D89A173FB886}" srcId="{D8CCF400-D90A-49F2-8566-E98BB21FCF65}" destId="{EAD06C29-385C-4D03-B283-8D3478C75D76}" srcOrd="1" destOrd="0" parTransId="{58273A26-8312-4F73-88E2-68E44D405B3A}" sibTransId="{F0007635-CF44-4346-9130-E935F20394C8}"/>
    <dgm:cxn modelId="{764B7FF5-FD92-4BED-8095-30D645B59E7C}" type="presOf" srcId="{D8CCF400-D90A-49F2-8566-E98BB21FCF65}" destId="{8A33DE43-E918-4AA7-88D0-3B24BBE3AA1B}" srcOrd="0" destOrd="0" presId="urn:microsoft.com/office/officeart/2005/8/layout/hierarchy2"/>
    <dgm:cxn modelId="{EE933A82-56A2-478A-A38C-F95EA5845FC4}" type="presParOf" srcId="{37A4183E-34CB-4548-B116-69E17CC7ED2D}" destId="{B0FCBDCE-CE7A-45A4-A227-45D12658937C}" srcOrd="0" destOrd="0" presId="urn:microsoft.com/office/officeart/2005/8/layout/hierarchy2"/>
    <dgm:cxn modelId="{84CDEE49-1B3C-4451-9CE4-0C99EB4898D3}" type="presParOf" srcId="{B0FCBDCE-CE7A-45A4-A227-45D12658937C}" destId="{8A33DE43-E918-4AA7-88D0-3B24BBE3AA1B}" srcOrd="0" destOrd="0" presId="urn:microsoft.com/office/officeart/2005/8/layout/hierarchy2"/>
    <dgm:cxn modelId="{91CD93C6-67EE-4DE4-BE56-593949F8625A}" type="presParOf" srcId="{B0FCBDCE-CE7A-45A4-A227-45D12658937C}" destId="{0B16749F-3BE7-4343-B48F-C96F7C419C65}" srcOrd="1" destOrd="0" presId="urn:microsoft.com/office/officeart/2005/8/layout/hierarchy2"/>
    <dgm:cxn modelId="{785D3B4D-5AF7-4730-8395-3D2A18523B8A}" type="presParOf" srcId="{0B16749F-3BE7-4343-B48F-C96F7C419C65}" destId="{370CBCA0-CB37-4181-A26E-B81638053CA7}" srcOrd="0" destOrd="0" presId="urn:microsoft.com/office/officeart/2005/8/layout/hierarchy2"/>
    <dgm:cxn modelId="{FE1572CE-9B9A-426D-A34D-D1D9D68745E0}" type="presParOf" srcId="{370CBCA0-CB37-4181-A26E-B81638053CA7}" destId="{8FD77FF5-5421-48A9-8626-5CC9AE9EE4F6}" srcOrd="0" destOrd="0" presId="urn:microsoft.com/office/officeart/2005/8/layout/hierarchy2"/>
    <dgm:cxn modelId="{5EC91FB1-1C9F-48EE-9E56-7503503D2DEC}" type="presParOf" srcId="{0B16749F-3BE7-4343-B48F-C96F7C419C65}" destId="{578F59CA-B68C-42F8-B45F-3E6163F3BF73}" srcOrd="1" destOrd="0" presId="urn:microsoft.com/office/officeart/2005/8/layout/hierarchy2"/>
    <dgm:cxn modelId="{F129ACB2-1EB9-4857-ADE3-2EF63199542D}" type="presParOf" srcId="{578F59CA-B68C-42F8-B45F-3E6163F3BF73}" destId="{CBFD22DC-ECAC-406F-A643-DE4FBB8B0001}" srcOrd="0" destOrd="0" presId="urn:microsoft.com/office/officeart/2005/8/layout/hierarchy2"/>
    <dgm:cxn modelId="{75C931C3-287A-47E8-85CB-795800553192}" type="presParOf" srcId="{578F59CA-B68C-42F8-B45F-3E6163F3BF73}" destId="{53288D6D-D6D2-4551-B931-60F75BECC91E}" srcOrd="1" destOrd="0" presId="urn:microsoft.com/office/officeart/2005/8/layout/hierarchy2"/>
    <dgm:cxn modelId="{F82D3948-B8A7-4914-B796-FC526BA42C98}" type="presParOf" srcId="{0B16749F-3BE7-4343-B48F-C96F7C419C65}" destId="{672C481D-AB21-4425-B754-CFCB0F6DD5D3}" srcOrd="2" destOrd="0" presId="urn:microsoft.com/office/officeart/2005/8/layout/hierarchy2"/>
    <dgm:cxn modelId="{12CC4FB0-2DDE-42D6-962C-05853D06B0EF}" type="presParOf" srcId="{672C481D-AB21-4425-B754-CFCB0F6DD5D3}" destId="{99CF4221-328E-4CA6-A42E-EE4DECBFCD4E}" srcOrd="0" destOrd="0" presId="urn:microsoft.com/office/officeart/2005/8/layout/hierarchy2"/>
    <dgm:cxn modelId="{B7CABFE0-1EB6-47EE-B880-91BCA7D02720}" type="presParOf" srcId="{0B16749F-3BE7-4343-B48F-C96F7C419C65}" destId="{B8296138-56F9-4ECF-92FC-D75E82938181}" srcOrd="3" destOrd="0" presId="urn:microsoft.com/office/officeart/2005/8/layout/hierarchy2"/>
    <dgm:cxn modelId="{52B649F7-2B0A-4A7D-BAC7-D36AFB1A92FC}" type="presParOf" srcId="{B8296138-56F9-4ECF-92FC-D75E82938181}" destId="{32F709DD-81C6-450A-9B36-169E1958C832}" srcOrd="0" destOrd="0" presId="urn:microsoft.com/office/officeart/2005/8/layout/hierarchy2"/>
    <dgm:cxn modelId="{FFC377AB-1F9E-48EA-BF60-D421379DA960}" type="presParOf" srcId="{B8296138-56F9-4ECF-92FC-D75E82938181}" destId="{16F426A0-BBB6-46DD-A1D3-028C51B5E59D}" srcOrd="1" destOrd="0" presId="urn:microsoft.com/office/officeart/2005/8/layout/hierarchy2"/>
    <dgm:cxn modelId="{98943688-B281-42CB-B40F-3B23C2234CC4}" type="presParOf" srcId="{16F426A0-BBB6-46DD-A1D3-028C51B5E59D}" destId="{45A99AFA-7287-41D0-8845-0A948E5E9117}" srcOrd="0" destOrd="0" presId="urn:microsoft.com/office/officeart/2005/8/layout/hierarchy2"/>
    <dgm:cxn modelId="{6F547693-1FB7-4CBF-B2BB-CBBA908F2421}" type="presParOf" srcId="{45A99AFA-7287-41D0-8845-0A948E5E9117}" destId="{36E9A9AA-D0F7-462F-9F5F-60AC957CC3CB}" srcOrd="0" destOrd="0" presId="urn:microsoft.com/office/officeart/2005/8/layout/hierarchy2"/>
    <dgm:cxn modelId="{10B86E71-A85F-49E0-A0DF-11071172BB99}" type="presParOf" srcId="{16F426A0-BBB6-46DD-A1D3-028C51B5E59D}" destId="{B6C172F7-F819-476D-9CBC-BDFA57B14536}" srcOrd="1" destOrd="0" presId="urn:microsoft.com/office/officeart/2005/8/layout/hierarchy2"/>
    <dgm:cxn modelId="{37C1DEFE-ACF7-402B-B81D-FC56433BF8B2}" type="presParOf" srcId="{B6C172F7-F819-476D-9CBC-BDFA57B14536}" destId="{2466EDAA-4C0B-4BEA-97B3-968E44B72463}" srcOrd="0" destOrd="0" presId="urn:microsoft.com/office/officeart/2005/8/layout/hierarchy2"/>
    <dgm:cxn modelId="{43D997B0-A93A-43DF-BB20-5934AD999787}" type="presParOf" srcId="{B6C172F7-F819-476D-9CBC-BDFA57B14536}" destId="{895B4E52-6417-443D-A1B0-A43CB229CF9C}" srcOrd="1" destOrd="0" presId="urn:microsoft.com/office/officeart/2005/8/layout/hierarchy2"/>
    <dgm:cxn modelId="{21F067DB-E369-47FE-A1F6-FCA8B55F77F4}" type="presParOf" srcId="{16F426A0-BBB6-46DD-A1D3-028C51B5E59D}" destId="{09DF9956-2AAB-4DD4-A6B3-E5E10D9B2EAB}" srcOrd="2" destOrd="0" presId="urn:microsoft.com/office/officeart/2005/8/layout/hierarchy2"/>
    <dgm:cxn modelId="{6BD54C72-6B32-44FF-9A12-4B4D27C2E093}" type="presParOf" srcId="{09DF9956-2AAB-4DD4-A6B3-E5E10D9B2EAB}" destId="{2926E580-104D-4BF2-BD51-FD2FB113BF57}" srcOrd="0" destOrd="0" presId="urn:microsoft.com/office/officeart/2005/8/layout/hierarchy2"/>
    <dgm:cxn modelId="{D2356575-D2FB-4DF7-A548-1228DBDF6470}" type="presParOf" srcId="{16F426A0-BBB6-46DD-A1D3-028C51B5E59D}" destId="{F5B57ADD-1FA2-45D5-8FF8-372A2C6DCFD0}" srcOrd="3" destOrd="0" presId="urn:microsoft.com/office/officeart/2005/8/layout/hierarchy2"/>
    <dgm:cxn modelId="{4D038415-2BF8-4E9B-88C5-EE08E164833E}" type="presParOf" srcId="{F5B57ADD-1FA2-45D5-8FF8-372A2C6DCFD0}" destId="{BE1896E0-62DA-4291-897B-D5E1D454DFAF}" srcOrd="0" destOrd="0" presId="urn:microsoft.com/office/officeart/2005/8/layout/hierarchy2"/>
    <dgm:cxn modelId="{306719C2-B9AC-4E9C-81AE-2D47CF61E723}" type="presParOf" srcId="{F5B57ADD-1FA2-45D5-8FF8-372A2C6DCFD0}" destId="{9C6C76AB-9160-4F27-A752-2BDDEC5270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0366C-5D63-4807-A333-DD0FF8232727}">
      <dsp:nvSpPr>
        <dsp:cNvPr id="0" name=""/>
        <dsp:cNvSpPr/>
      </dsp:nvSpPr>
      <dsp:spPr>
        <a:xfrm>
          <a:off x="4410" y="104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altLang="zh-CN" sz="5300" kern="1200" dirty="0"/>
            <a:t>react</a:t>
          </a:r>
          <a:endParaRPr lang="zh-CN" altLang="en-US" sz="5300" kern="1200" dirty="0"/>
        </a:p>
      </dsp:txBody>
      <dsp:txXfrm>
        <a:off x="43335" y="39969"/>
        <a:ext cx="9341809" cy="1251148"/>
      </dsp:txXfrm>
    </dsp:sp>
    <dsp:sp modelId="{3F5C4B02-BA4B-4221-BF9F-3994615013BE}">
      <dsp:nvSpPr>
        <dsp:cNvPr id="0" name=""/>
        <dsp:cNvSpPr/>
      </dsp:nvSpPr>
      <dsp:spPr>
        <a:xfrm>
          <a:off x="4410" y="1453404"/>
          <a:ext cx="9419659"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b="1" i="0" kern="1200" dirty="0"/>
            <a:t>Component</a:t>
          </a:r>
          <a:endParaRPr lang="zh-CN" altLang="en-US" sz="5300" kern="1200" dirty="0"/>
        </a:p>
      </dsp:txBody>
      <dsp:txXfrm>
        <a:off x="43335" y="1492329"/>
        <a:ext cx="9341809" cy="1251148"/>
      </dsp:txXfrm>
    </dsp:sp>
    <dsp:sp modelId="{228EB630-7BC5-4912-A5B2-1AD0E44FDB40}">
      <dsp:nvSpPr>
        <dsp:cNvPr id="0" name=""/>
        <dsp:cNvSpPr/>
      </dsp:nvSpPr>
      <dsp:spPr>
        <a:xfrm>
          <a:off x="4410" y="2905764"/>
          <a:ext cx="701630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5200" kern="1200" dirty="0"/>
            <a:t>redux</a:t>
          </a:r>
          <a:endParaRPr lang="zh-CN" altLang="en-US" sz="5200" kern="1200" dirty="0"/>
        </a:p>
      </dsp:txBody>
      <dsp:txXfrm>
        <a:off x="43335" y="2944689"/>
        <a:ext cx="6938458" cy="1251148"/>
      </dsp:txXfrm>
    </dsp:sp>
    <dsp:sp modelId="{3DC1A15E-BBAC-4935-9366-E9C6F152BCC7}">
      <dsp:nvSpPr>
        <dsp:cNvPr id="0" name=""/>
        <dsp:cNvSpPr/>
      </dsp:nvSpPr>
      <dsp:spPr>
        <a:xfrm>
          <a:off x="441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redux</a:t>
          </a:r>
          <a:endParaRPr lang="zh-CN" altLang="en-US" sz="3200" kern="1200" dirty="0"/>
        </a:p>
      </dsp:txBody>
      <dsp:txXfrm>
        <a:off x="43335" y="4397049"/>
        <a:ext cx="2228628" cy="1251148"/>
      </dsp:txXfrm>
    </dsp:sp>
    <dsp:sp modelId="{53257F02-88A4-4912-88D1-E11B8B457E68}">
      <dsp:nvSpPr>
        <dsp:cNvPr id="0" name=""/>
        <dsp:cNvSpPr/>
      </dsp:nvSpPr>
      <dsp:spPr>
        <a:xfrm>
          <a:off x="2359325"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React-redux</a:t>
          </a:r>
          <a:endParaRPr lang="zh-CN" altLang="en-US" sz="3200" kern="1200" dirty="0"/>
        </a:p>
      </dsp:txBody>
      <dsp:txXfrm>
        <a:off x="2398250" y="4397049"/>
        <a:ext cx="2228628" cy="1251148"/>
      </dsp:txXfrm>
    </dsp:sp>
    <dsp:sp modelId="{CF3D46BD-F2E3-47B2-8DF5-B23883B0605D}">
      <dsp:nvSpPr>
        <dsp:cNvPr id="0" name=""/>
        <dsp:cNvSpPr/>
      </dsp:nvSpPr>
      <dsp:spPr>
        <a:xfrm>
          <a:off x="4714239"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saga</a:t>
          </a:r>
          <a:endParaRPr lang="zh-CN" altLang="en-US" sz="3200" kern="1200" dirty="0"/>
        </a:p>
      </dsp:txBody>
      <dsp:txXfrm>
        <a:off x="4753164" y="4397049"/>
        <a:ext cx="2228628" cy="1251148"/>
      </dsp:txXfrm>
    </dsp:sp>
    <dsp:sp modelId="{40C3CFBB-E384-422A-B510-54E32D13CB50}">
      <dsp:nvSpPr>
        <dsp:cNvPr id="0" name=""/>
        <dsp:cNvSpPr/>
      </dsp:nvSpPr>
      <dsp:spPr>
        <a:xfrm>
          <a:off x="7117590" y="290576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5200" kern="1200" dirty="0"/>
            <a:t>router</a:t>
          </a:r>
          <a:endParaRPr lang="zh-CN" altLang="en-US" sz="5200" kern="1200" dirty="0"/>
        </a:p>
      </dsp:txBody>
      <dsp:txXfrm>
        <a:off x="7156515" y="2944689"/>
        <a:ext cx="2228628" cy="1251148"/>
      </dsp:txXfrm>
    </dsp:sp>
    <dsp:sp modelId="{589044A4-4044-44D7-B267-A9420F95FD28}">
      <dsp:nvSpPr>
        <dsp:cNvPr id="0" name=""/>
        <dsp:cNvSpPr/>
      </dsp:nvSpPr>
      <dsp:spPr>
        <a:xfrm>
          <a:off x="7117590" y="4358124"/>
          <a:ext cx="2306478" cy="1328998"/>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React-router</a:t>
          </a:r>
          <a:endParaRPr lang="zh-CN" altLang="en-US" sz="3200" kern="1200" dirty="0"/>
        </a:p>
      </dsp:txBody>
      <dsp:txXfrm>
        <a:off x="7156515" y="4397049"/>
        <a:ext cx="2228628" cy="1251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3DE43-E918-4AA7-88D0-3B24BBE3AA1B}">
      <dsp:nvSpPr>
        <dsp:cNvPr id="0" name=""/>
        <dsp:cNvSpPr/>
      </dsp:nvSpPr>
      <dsp:spPr>
        <a:xfrm>
          <a:off x="4835" y="2292169"/>
          <a:ext cx="1723234"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组件</a:t>
          </a:r>
        </a:p>
      </dsp:txBody>
      <dsp:txXfrm>
        <a:off x="30071" y="2317405"/>
        <a:ext cx="1672762" cy="811145"/>
      </dsp:txXfrm>
    </dsp:sp>
    <dsp:sp modelId="{370CBCA0-CB37-4181-A26E-B81638053CA7}">
      <dsp:nvSpPr>
        <dsp:cNvPr id="0" name=""/>
        <dsp:cNvSpPr/>
      </dsp:nvSpPr>
      <dsp:spPr>
        <a:xfrm rot="19457599">
          <a:off x="1648282" y="246221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454041"/>
        <a:ext cx="42443" cy="42443"/>
      </dsp:txXfrm>
    </dsp:sp>
    <dsp:sp modelId="{CBFD22DC-ECAC-406F-A643-DE4FBB8B0001}">
      <dsp:nvSpPr>
        <dsp:cNvPr id="0" name=""/>
        <dsp:cNvSpPr/>
      </dsp:nvSpPr>
      <dsp:spPr>
        <a:xfrm>
          <a:off x="2417363" y="1796740"/>
          <a:ext cx="2914109"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无状态组件（推荐）</a:t>
          </a:r>
        </a:p>
      </dsp:txBody>
      <dsp:txXfrm>
        <a:off x="2442599" y="1821976"/>
        <a:ext cx="2863637" cy="811145"/>
      </dsp:txXfrm>
    </dsp:sp>
    <dsp:sp modelId="{672C481D-AB21-4425-B754-CFCB0F6DD5D3}">
      <dsp:nvSpPr>
        <dsp:cNvPr id="0" name=""/>
        <dsp:cNvSpPr/>
      </dsp:nvSpPr>
      <dsp:spPr>
        <a:xfrm rot="2142401">
          <a:off x="1648282"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51495" y="2949471"/>
        <a:ext cx="42443" cy="42443"/>
      </dsp:txXfrm>
    </dsp:sp>
    <dsp:sp modelId="{32F709DD-81C6-450A-9B36-169E1958C832}">
      <dsp:nvSpPr>
        <dsp:cNvPr id="0" name=""/>
        <dsp:cNvSpPr/>
      </dsp:nvSpPr>
      <dsp:spPr>
        <a:xfrm>
          <a:off x="2417363" y="2787599"/>
          <a:ext cx="3055811"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状态组件</a:t>
          </a:r>
        </a:p>
      </dsp:txBody>
      <dsp:txXfrm>
        <a:off x="2442599" y="2812835"/>
        <a:ext cx="3005339" cy="811145"/>
      </dsp:txXfrm>
    </dsp:sp>
    <dsp:sp modelId="{45A99AFA-7287-41D0-8845-0A948E5E9117}">
      <dsp:nvSpPr>
        <dsp:cNvPr id="0" name=""/>
        <dsp:cNvSpPr/>
      </dsp:nvSpPr>
      <dsp:spPr>
        <a:xfrm rot="19457599">
          <a:off x="5393388" y="295764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2949471"/>
        <a:ext cx="42443" cy="42443"/>
      </dsp:txXfrm>
    </dsp:sp>
    <dsp:sp modelId="{2466EDAA-4C0B-4BEA-97B3-968E44B72463}">
      <dsp:nvSpPr>
        <dsp:cNvPr id="0" name=""/>
        <dsp:cNvSpPr/>
      </dsp:nvSpPr>
      <dsp:spPr>
        <a:xfrm>
          <a:off x="6162468" y="2292169"/>
          <a:ext cx="3683206"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Es6 </a:t>
          </a:r>
          <a:r>
            <a:rPr lang="en-US" sz="2400" b="1" i="0" kern="1200" dirty="0" err="1"/>
            <a:t>React.Component</a:t>
          </a:r>
          <a:endParaRPr lang="zh-CN" altLang="en-US" sz="2400" kern="1200" dirty="0"/>
        </a:p>
      </dsp:txBody>
      <dsp:txXfrm>
        <a:off x="6187704" y="2317405"/>
        <a:ext cx="3632734" cy="811145"/>
      </dsp:txXfrm>
    </dsp:sp>
    <dsp:sp modelId="{09DF9956-2AAB-4DD4-A6B3-E5E10D9B2EAB}">
      <dsp:nvSpPr>
        <dsp:cNvPr id="0" name=""/>
        <dsp:cNvSpPr/>
      </dsp:nvSpPr>
      <dsp:spPr>
        <a:xfrm rot="2142401">
          <a:off x="5393388" y="3453071"/>
          <a:ext cx="848867" cy="26103"/>
        </a:xfrm>
        <a:custGeom>
          <a:avLst/>
          <a:gdLst/>
          <a:ahLst/>
          <a:cxnLst/>
          <a:rect l="0" t="0" r="0" b="0"/>
          <a:pathLst>
            <a:path>
              <a:moveTo>
                <a:pt x="0" y="13051"/>
              </a:moveTo>
              <a:lnTo>
                <a:pt x="848867" y="1305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796600" y="3444901"/>
        <a:ext cx="42443" cy="42443"/>
      </dsp:txXfrm>
    </dsp:sp>
    <dsp:sp modelId="{BE1896E0-62DA-4291-897B-D5E1D454DFAF}">
      <dsp:nvSpPr>
        <dsp:cNvPr id="0" name=""/>
        <dsp:cNvSpPr/>
      </dsp:nvSpPr>
      <dsp:spPr>
        <a:xfrm>
          <a:off x="6162468" y="3283029"/>
          <a:ext cx="3383863" cy="861617"/>
        </a:xfrm>
        <a:prstGeom prst="roundRect">
          <a:avLst>
            <a:gd name="adj" fmla="val 1000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Es5 </a:t>
          </a:r>
          <a:r>
            <a:rPr lang="en-US" sz="2400" b="1" i="0" kern="1200" dirty="0" err="1"/>
            <a:t>React.createClass</a:t>
          </a:r>
          <a:endParaRPr lang="zh-CN" altLang="en-US" sz="2400" kern="1200" dirty="0"/>
        </a:p>
      </dsp:txBody>
      <dsp:txXfrm>
        <a:off x="6187704" y="3308265"/>
        <a:ext cx="3333391" cy="81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7A51E-79BB-46B0-9D3F-F73FCF68F912}"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7E7F5-3EC4-4CB1-8518-7F912F22CFDD}" type="slidenum">
              <a:rPr lang="zh-CN" altLang="en-US" smtClean="0"/>
              <a:t>‹#›</a:t>
            </a:fld>
            <a:endParaRPr lang="zh-CN" altLang="en-US"/>
          </a:p>
        </p:txBody>
      </p:sp>
    </p:spTree>
    <p:extLst>
      <p:ext uri="{BB962C8B-B14F-4D97-AF65-F5344CB8AC3E}">
        <p14:creationId xmlns:p14="http://schemas.microsoft.com/office/powerpoint/2010/main" val="78746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facebook/flux" TargetMode="External"/><Relationship Id="rId7" Type="http://schemas.openxmlformats.org/officeDocument/2006/relationships/hyperlink" Target="http://cn.redux.js.org/docs/api/Store.html#dispatch"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github.com/acdlite/flummox" TargetMode="External"/><Relationship Id="rId5" Type="http://schemas.openxmlformats.org/officeDocument/2006/relationships/hyperlink" Target="https://github.com/reflux/refluxjs" TargetMode="External"/><Relationship Id="rId4" Type="http://schemas.openxmlformats.org/officeDocument/2006/relationships/hyperlink" Target="https://github.com/rackt/redu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一 数据流</a:t>
            </a:r>
          </a:p>
          <a:p>
            <a:r>
              <a:rPr lang="zh-CN" altLang="en-US" sz="1200" b="1" i="0" kern="1200" dirty="0">
                <a:solidFill>
                  <a:schemeClr val="tx1"/>
                </a:solidFill>
                <a:effectLst/>
                <a:latin typeface="+mn-lt"/>
                <a:ea typeface="+mn-ea"/>
                <a:cs typeface="+mn-cs"/>
              </a:rPr>
              <a:t>数据绑定</a:t>
            </a:r>
          </a:p>
          <a:p>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使用双向绑定即：界面的操作能实时反映到数据，数据的变更能实时展现到界面。</a:t>
            </a:r>
            <a:endParaRPr lang="en-US" altLang="zh-CN" sz="1200" b="0" i="0" kern="1200" dirty="0">
              <a:solidFill>
                <a:schemeClr val="tx1"/>
              </a:solidFill>
              <a:effectLst/>
              <a:latin typeface="+mn-lt"/>
              <a:ea typeface="+mn-ea"/>
              <a:cs typeface="+mn-cs"/>
            </a:endParaRPr>
          </a:p>
          <a:p>
            <a:r>
              <a:rPr lang="en-US" altLang="zh-CN" sz="1200" b="1"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 也支持双向绑定，</a:t>
            </a:r>
            <a:r>
              <a:rPr lang="zh-CN" altLang="en-US" sz="1200" b="1" i="0" kern="1200" dirty="0">
                <a:solidFill>
                  <a:schemeClr val="tx1"/>
                </a:solidFill>
                <a:effectLst/>
                <a:latin typeface="+mn-lt"/>
                <a:ea typeface="+mn-ea"/>
                <a:cs typeface="+mn-cs"/>
              </a:rPr>
              <a:t>默认为单向绑定</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数据从父组件单向传给子组件</a:t>
            </a:r>
            <a:r>
              <a:rPr lang="zh-CN" altLang="en-US" sz="1200" b="0" i="0" kern="1200" dirty="0">
                <a:solidFill>
                  <a:schemeClr val="tx1"/>
                </a:solidFill>
                <a:effectLst/>
                <a:latin typeface="+mn-lt"/>
                <a:ea typeface="+mn-ea"/>
                <a:cs typeface="+mn-cs"/>
              </a:rPr>
              <a:t>。在大型应用中使用</a:t>
            </a:r>
            <a:r>
              <a:rPr lang="zh-CN" altLang="en-US" sz="1200" b="1" i="0" kern="1200" dirty="0">
                <a:solidFill>
                  <a:schemeClr val="tx1"/>
                </a:solidFill>
                <a:effectLst/>
                <a:latin typeface="+mn-lt"/>
                <a:ea typeface="+mn-ea"/>
                <a:cs typeface="+mn-cs"/>
              </a:rPr>
              <a:t>单向绑定让数据流易于理解</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单向数据流</a:t>
            </a:r>
          </a:p>
          <a:p>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推崇的是函数式编程和单向数据流</a:t>
            </a:r>
            <a:r>
              <a:rPr lang="zh-CN" altLang="en-US" sz="1200" b="0" i="0" kern="1200" dirty="0">
                <a:solidFill>
                  <a:schemeClr val="tx1"/>
                </a:solidFill>
                <a:effectLst/>
                <a:latin typeface="+mn-lt"/>
                <a:ea typeface="+mn-ea"/>
                <a:cs typeface="+mn-cs"/>
              </a:rPr>
              <a:t>：给定原始界面（或数据），施加一个变化，就能推导出另外一个状态（界面或者数据的更新）。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二 视图渲染</a:t>
            </a:r>
          </a:p>
          <a:p>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的工作原理是</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模板将会被浏览器解析到</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 DOM</a:t>
            </a:r>
            <a:r>
              <a:rPr lang="zh-CN" altLang="en-US" sz="1200" b="0" i="0" kern="1200" dirty="0">
                <a:solidFill>
                  <a:schemeClr val="tx1"/>
                </a:solidFill>
                <a:effectLst/>
                <a:latin typeface="+mn-lt"/>
                <a:ea typeface="+mn-ea"/>
                <a:cs typeface="+mn-cs"/>
              </a:rPr>
              <a:t>结构成为</a:t>
            </a:r>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编译器的输入。</a:t>
            </a:r>
            <a:r>
              <a:rPr lang="en-US" altLang="zh-CN" sz="1200" b="0" i="0" kern="1200" dirty="0">
                <a:solidFill>
                  <a:schemeClr val="tx1"/>
                </a:solidFill>
                <a:effectLst/>
                <a:latin typeface="+mn-lt"/>
                <a:ea typeface="+mn-ea"/>
                <a:cs typeface="+mn-cs"/>
              </a:rPr>
              <a:t>AngularJS</a:t>
            </a:r>
            <a:r>
              <a:rPr lang="zh-CN" altLang="en-US" sz="1200" b="0" i="0" kern="1200" dirty="0">
                <a:solidFill>
                  <a:schemeClr val="tx1"/>
                </a:solidFill>
                <a:effectLst/>
                <a:latin typeface="+mn-lt"/>
                <a:ea typeface="+mn-ea"/>
                <a:cs typeface="+mn-cs"/>
              </a:rPr>
              <a:t>将会遍历</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来生成相应的</a:t>
            </a:r>
            <a:r>
              <a:rPr lang="en-US" altLang="zh-CN" sz="1200" b="0" i="0" kern="1200" dirty="0">
                <a:solidFill>
                  <a:schemeClr val="tx1"/>
                </a:solidFill>
                <a:effectLst/>
                <a:latin typeface="+mn-lt"/>
                <a:ea typeface="+mn-ea"/>
                <a:cs typeface="+mn-cs"/>
              </a:rPr>
              <a:t>NG</a:t>
            </a:r>
            <a:r>
              <a:rPr lang="zh-CN" altLang="en-US" sz="1200" b="0" i="0" kern="1200" dirty="0">
                <a:solidFill>
                  <a:schemeClr val="tx1"/>
                </a:solidFill>
                <a:effectLst/>
                <a:latin typeface="+mn-lt"/>
                <a:ea typeface="+mn-ea"/>
                <a:cs typeface="+mn-cs"/>
              </a:rPr>
              <a:t>指令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所有的指令都负责针对</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ng-model)</a:t>
            </a:r>
            <a:r>
              <a:rPr lang="zh-CN" altLang="en-US" sz="1200" b="0" i="0" kern="1200" dirty="0">
                <a:solidFill>
                  <a:schemeClr val="tx1"/>
                </a:solidFill>
                <a:effectLst/>
                <a:latin typeface="+mn-lt"/>
                <a:ea typeface="+mn-ea"/>
                <a:cs typeface="+mn-cs"/>
              </a:rPr>
              <a:t>来设置数据绑定。因此</a:t>
            </a:r>
            <a:r>
              <a:rPr lang="en-US" altLang="zh-CN" sz="1200" b="0" i="0" kern="1200" dirty="0">
                <a:solidFill>
                  <a:schemeClr val="tx1"/>
                </a:solidFill>
                <a:effectLst/>
                <a:latin typeface="+mn-lt"/>
                <a:ea typeface="+mn-ea"/>
                <a:cs typeface="+mn-cs"/>
              </a:rPr>
              <a:t>, NG</a:t>
            </a:r>
            <a:r>
              <a:rPr lang="zh-CN" altLang="en-US" sz="1200" b="0" i="0" kern="1200" dirty="0">
                <a:solidFill>
                  <a:schemeClr val="tx1"/>
                </a:solidFill>
                <a:effectLst/>
                <a:latin typeface="+mn-lt"/>
                <a:ea typeface="+mn-ea"/>
                <a:cs typeface="+mn-cs"/>
              </a:rPr>
              <a:t>框架是在</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加载完成之后</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才开始起作用的。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React </a:t>
            </a:r>
            <a:r>
              <a:rPr lang="zh-CN" altLang="en-US" sz="1200" b="1" i="0" kern="1200" dirty="0">
                <a:solidFill>
                  <a:schemeClr val="tx1"/>
                </a:solidFill>
                <a:effectLst/>
                <a:latin typeface="+mn-lt"/>
                <a:ea typeface="+mn-ea"/>
                <a:cs typeface="+mn-cs"/>
              </a:rPr>
              <a:t>的渲染建立在 </a:t>
            </a:r>
            <a:r>
              <a:rPr lang="en-US" altLang="zh-CN" sz="1200" b="1" i="0" kern="1200" dirty="0">
                <a:solidFill>
                  <a:schemeClr val="tx1"/>
                </a:solidFill>
                <a:effectLst/>
                <a:latin typeface="+mn-lt"/>
                <a:ea typeface="+mn-ea"/>
                <a:cs typeface="+mn-cs"/>
              </a:rPr>
              <a:t>Virtual DOM </a:t>
            </a:r>
            <a:r>
              <a:rPr lang="zh-CN" altLang="en-US" sz="1200" b="1" i="0" kern="1200" dirty="0">
                <a:solidFill>
                  <a:schemeClr val="tx1"/>
                </a:solidFill>
                <a:effectLst/>
                <a:latin typeface="+mn-lt"/>
                <a:ea typeface="+mn-ea"/>
                <a:cs typeface="+mn-cs"/>
              </a:rPr>
              <a:t>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一种在内存中描述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树状态的数据结构。</a:t>
            </a:r>
            <a:r>
              <a:rPr lang="zh-CN" altLang="en-US" sz="1200" b="1" i="0" kern="1200" dirty="0">
                <a:solidFill>
                  <a:schemeClr val="tx1"/>
                </a:solidFill>
                <a:effectLst/>
                <a:latin typeface="+mn-lt"/>
                <a:ea typeface="+mn-ea"/>
                <a:cs typeface="+mn-cs"/>
              </a:rPr>
              <a:t>当状态发生变化时，</a:t>
            </a:r>
            <a:r>
              <a:rPr lang="en-US" altLang="zh-CN" sz="1200" b="1" i="0" kern="1200" dirty="0">
                <a:solidFill>
                  <a:schemeClr val="tx1"/>
                </a:solidFill>
                <a:effectLst/>
                <a:latin typeface="+mn-lt"/>
                <a:ea typeface="+mn-ea"/>
                <a:cs typeface="+mn-cs"/>
              </a:rPr>
              <a:t>React </a:t>
            </a:r>
            <a:r>
              <a:rPr lang="zh-CN" altLang="en-US" sz="1200" b="1" i="0" kern="1200" dirty="0">
                <a:solidFill>
                  <a:schemeClr val="tx1"/>
                </a:solidFill>
                <a:effectLst/>
                <a:latin typeface="+mn-lt"/>
                <a:ea typeface="+mn-ea"/>
                <a:cs typeface="+mn-cs"/>
              </a:rPr>
              <a:t>重新渲染 </a:t>
            </a:r>
            <a:r>
              <a:rPr lang="en-US" altLang="zh-CN" sz="1200" b="1" i="0" kern="1200" dirty="0">
                <a:solidFill>
                  <a:schemeClr val="tx1"/>
                </a:solidFill>
                <a:effectLst/>
                <a:latin typeface="+mn-lt"/>
                <a:ea typeface="+mn-ea"/>
                <a:cs typeface="+mn-cs"/>
              </a:rPr>
              <a:t>Virtual DOM</a:t>
            </a:r>
            <a:r>
              <a:rPr lang="zh-CN" altLang="en-US" sz="1200" b="1" i="0" kern="1200" dirty="0">
                <a:solidFill>
                  <a:schemeClr val="tx1"/>
                </a:solidFill>
                <a:effectLst/>
                <a:latin typeface="+mn-lt"/>
                <a:ea typeface="+mn-ea"/>
                <a:cs typeface="+mn-cs"/>
              </a:rPr>
              <a:t>，比较计算之后给真实 </a:t>
            </a:r>
            <a:r>
              <a:rPr lang="en-US" altLang="zh-CN" sz="1200" b="1" i="0" kern="1200" dirty="0">
                <a:solidFill>
                  <a:schemeClr val="tx1"/>
                </a:solidFill>
                <a:effectLst/>
                <a:latin typeface="+mn-lt"/>
                <a:ea typeface="+mn-ea"/>
                <a:cs typeface="+mn-cs"/>
              </a:rPr>
              <a:t>DOM </a:t>
            </a:r>
            <a:r>
              <a:rPr lang="zh-CN" altLang="en-US" sz="1200" b="1" i="0" kern="1200" dirty="0">
                <a:solidFill>
                  <a:schemeClr val="tx1"/>
                </a:solidFill>
                <a:effectLst/>
                <a:latin typeface="+mn-lt"/>
                <a:ea typeface="+mn-ea"/>
                <a:cs typeface="+mn-cs"/>
              </a:rPr>
              <a:t>打补丁</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Virtual DOM</a:t>
            </a:r>
            <a:r>
              <a:rPr lang="zh-CN" altLang="en-US" sz="1200" b="0" i="0" kern="1200" dirty="0">
                <a:solidFill>
                  <a:schemeClr val="tx1"/>
                </a:solidFill>
                <a:effectLst/>
                <a:latin typeface="+mn-lt"/>
                <a:ea typeface="+mn-ea"/>
                <a:cs typeface="+mn-cs"/>
              </a:rPr>
              <a:t> 提供了函数式的方法描述视图，</a:t>
            </a:r>
            <a:r>
              <a:rPr lang="zh-CN" altLang="en-US" sz="1200" b="1" i="0" kern="1200" dirty="0">
                <a:solidFill>
                  <a:schemeClr val="tx1"/>
                </a:solidFill>
                <a:effectLst/>
                <a:latin typeface="+mn-lt"/>
                <a:ea typeface="+mn-ea"/>
                <a:cs typeface="+mn-cs"/>
              </a:rPr>
              <a:t>它不使用数据观察机制，每次更新都会重新渲染整个应用，因此从定义上保证了视图与数据的同步</a:t>
            </a:r>
            <a:r>
              <a:rPr lang="zh-CN" altLang="en-US" sz="1200" b="0" i="0" kern="1200" dirty="0">
                <a:solidFill>
                  <a:schemeClr val="tx1"/>
                </a:solidFill>
                <a:effectLst/>
                <a:latin typeface="+mn-lt"/>
                <a:ea typeface="+mn-ea"/>
                <a:cs typeface="+mn-cs"/>
              </a:rPr>
              <a:t>。它也开辟了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同构应用的可能性。</a:t>
            </a:r>
          </a:p>
          <a:p>
            <a:endParaRPr lang="en-US" altLang="zh-CN" dirty="0"/>
          </a:p>
          <a:p>
            <a:r>
              <a:rPr lang="en-US" altLang="zh-CN" sz="1200" b="1" i="0" kern="1200" dirty="0">
                <a:solidFill>
                  <a:schemeClr val="tx1"/>
                </a:solidFill>
                <a:effectLst/>
                <a:latin typeface="+mn-lt"/>
                <a:ea typeface="+mn-ea"/>
                <a:cs typeface="+mn-cs"/>
              </a:rPr>
              <a:t>Vue.js</a:t>
            </a:r>
            <a:r>
              <a:rPr lang="zh-CN" altLang="en-US" sz="1200" b="0" i="0" kern="1200" dirty="0">
                <a:solidFill>
                  <a:schemeClr val="tx1"/>
                </a:solidFill>
                <a:effectLst/>
                <a:latin typeface="+mn-lt"/>
                <a:ea typeface="+mn-ea"/>
                <a:cs typeface="+mn-cs"/>
              </a:rPr>
              <a:t> 不使用 </a:t>
            </a:r>
            <a:r>
              <a:rPr lang="en-US" altLang="zh-CN" sz="1200" b="0" i="0" kern="1200" dirty="0">
                <a:solidFill>
                  <a:schemeClr val="tx1"/>
                </a:solidFill>
                <a:effectLst/>
                <a:latin typeface="+mn-lt"/>
                <a:ea typeface="+mn-ea"/>
                <a:cs typeface="+mn-cs"/>
              </a:rPr>
              <a:t>Virtual DOM </a:t>
            </a:r>
            <a:r>
              <a:rPr lang="zh-CN" altLang="en-US" sz="1200" b="0" i="0" kern="1200" dirty="0">
                <a:solidFill>
                  <a:schemeClr val="tx1"/>
                </a:solidFill>
                <a:effectLst/>
                <a:latin typeface="+mn-lt"/>
                <a:ea typeface="+mn-ea"/>
                <a:cs typeface="+mn-cs"/>
              </a:rPr>
              <a:t>而是</a:t>
            </a:r>
            <a:r>
              <a:rPr lang="zh-CN" altLang="en-US" sz="1200" b="1" i="0" kern="1200" dirty="0">
                <a:solidFill>
                  <a:schemeClr val="tx1"/>
                </a:solidFill>
                <a:effectLst/>
                <a:latin typeface="+mn-lt"/>
                <a:ea typeface="+mn-ea"/>
                <a:cs typeface="+mn-cs"/>
              </a:rPr>
              <a:t>使用真实 </a:t>
            </a:r>
            <a:r>
              <a:rPr lang="en-US" altLang="zh-CN" sz="1200" b="1" i="0" kern="1200" dirty="0">
                <a:solidFill>
                  <a:schemeClr val="tx1"/>
                </a:solidFill>
                <a:effectLst/>
                <a:latin typeface="+mn-lt"/>
                <a:ea typeface="+mn-ea"/>
                <a:cs typeface="+mn-cs"/>
              </a:rPr>
              <a:t>DOM </a:t>
            </a:r>
            <a:r>
              <a:rPr lang="zh-CN" altLang="en-US" sz="1200" b="1" i="0" kern="1200" dirty="0">
                <a:solidFill>
                  <a:schemeClr val="tx1"/>
                </a:solidFill>
                <a:effectLst/>
                <a:latin typeface="+mn-lt"/>
                <a:ea typeface="+mn-ea"/>
                <a:cs typeface="+mn-cs"/>
              </a:rPr>
              <a:t>作为模板，数据绑定到真实节点</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Vue.js </a:t>
            </a:r>
            <a:r>
              <a:rPr lang="zh-CN" altLang="en-US" sz="1200" b="0" i="0" kern="1200" dirty="0">
                <a:solidFill>
                  <a:schemeClr val="tx1"/>
                </a:solidFill>
                <a:effectLst/>
                <a:latin typeface="+mn-lt"/>
                <a:ea typeface="+mn-ea"/>
                <a:cs typeface="+mn-cs"/>
              </a:rPr>
              <a:t>的应用环境必须提供 </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Vue.js </a:t>
            </a:r>
            <a:r>
              <a:rPr lang="zh-CN" altLang="en-US" sz="1200" b="0" i="0" kern="1200" dirty="0">
                <a:solidFill>
                  <a:schemeClr val="tx1"/>
                </a:solidFill>
                <a:effectLst/>
                <a:latin typeface="+mn-lt"/>
                <a:ea typeface="+mn-ea"/>
                <a:cs typeface="+mn-cs"/>
              </a:rPr>
              <a:t>有时性能会比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好**，而且几乎不用手工优化。</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三 性能与优化</a:t>
            </a:r>
          </a:p>
          <a:p>
            <a:endParaRPr lang="en-US" altLang="zh-CN" dirty="0"/>
          </a:p>
          <a:p>
            <a:r>
              <a:rPr lang="zh-CN" altLang="en-US" sz="1200" b="1" i="0" kern="1200" dirty="0">
                <a:solidFill>
                  <a:schemeClr val="tx1"/>
                </a:solidFill>
                <a:effectLst/>
                <a:latin typeface="+mn-lt"/>
                <a:ea typeface="+mn-ea"/>
                <a:cs typeface="+mn-cs"/>
              </a:rPr>
              <a:t>四 模块化与组件化</a:t>
            </a:r>
          </a:p>
          <a:p>
            <a:r>
              <a:rPr lang="en-US" altLang="zh-CN" sz="1200" b="1" i="0" kern="1200" dirty="0">
                <a:solidFill>
                  <a:schemeClr val="tx1"/>
                </a:solidFill>
                <a:effectLst/>
                <a:latin typeface="+mn-lt"/>
                <a:ea typeface="+mn-ea"/>
                <a:cs typeface="+mn-cs"/>
              </a:rPr>
              <a:t>Angular1 -&gt; Angular2</a:t>
            </a:r>
          </a:p>
          <a:p>
            <a:r>
              <a:rPr lang="en-US" altLang="zh-CN" sz="1200" b="0" i="0" kern="1200" dirty="0">
                <a:solidFill>
                  <a:schemeClr val="tx1"/>
                </a:solidFill>
                <a:effectLst/>
                <a:latin typeface="+mn-lt"/>
                <a:ea typeface="+mn-ea"/>
                <a:cs typeface="+mn-cs"/>
              </a:rPr>
              <a:t>Angular1</a:t>
            </a:r>
            <a:r>
              <a:rPr lang="zh-CN" altLang="en-US" sz="1200" b="0" i="0" kern="1200" dirty="0">
                <a:solidFill>
                  <a:schemeClr val="tx1"/>
                </a:solidFill>
                <a:effectLst/>
                <a:latin typeface="+mn-lt"/>
                <a:ea typeface="+mn-ea"/>
                <a:cs typeface="+mn-cs"/>
              </a:rPr>
              <a:t>使用依赖注入来解决模块之间的依赖问题，</a:t>
            </a:r>
            <a:r>
              <a:rPr lang="zh-CN" altLang="en-US" sz="1200" b="1" i="0" kern="1200" dirty="0">
                <a:solidFill>
                  <a:schemeClr val="tx1"/>
                </a:solidFill>
                <a:effectLst/>
                <a:latin typeface="+mn-lt"/>
                <a:ea typeface="+mn-ea"/>
                <a:cs typeface="+mn-cs"/>
              </a:rPr>
              <a:t>模块几乎都依赖于注入容器</a:t>
            </a:r>
            <a:r>
              <a:rPr lang="zh-CN" altLang="en-US" sz="1200" b="0" i="0" kern="1200" dirty="0">
                <a:solidFill>
                  <a:schemeClr val="tx1"/>
                </a:solidFill>
                <a:effectLst/>
                <a:latin typeface="+mn-lt"/>
                <a:ea typeface="+mn-ea"/>
                <a:cs typeface="+mn-cs"/>
              </a:rPr>
              <a:t>以及其他相关功能。</a:t>
            </a:r>
            <a:r>
              <a:rPr lang="zh-CN" altLang="en-US" sz="1200" b="1" i="0" kern="1200" dirty="0">
                <a:solidFill>
                  <a:schemeClr val="tx1"/>
                </a:solidFill>
                <a:effectLst/>
                <a:latin typeface="+mn-lt"/>
                <a:ea typeface="+mn-ea"/>
                <a:cs typeface="+mn-cs"/>
              </a:rPr>
              <a:t>不是异步加载</a:t>
            </a:r>
            <a:r>
              <a:rPr lang="zh-CN" altLang="en-US" sz="1200" b="0" i="0" kern="1200" dirty="0">
                <a:solidFill>
                  <a:schemeClr val="tx1"/>
                </a:solidFill>
                <a:effectLst/>
                <a:latin typeface="+mn-lt"/>
                <a:ea typeface="+mn-ea"/>
                <a:cs typeface="+mn-cs"/>
              </a:rPr>
              <a:t>的，根据依赖列出第一次加载所需的所有依赖。</a:t>
            </a:r>
          </a:p>
          <a:p>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module</a:t>
            </a:r>
            <a:r>
              <a:rPr lang="zh-CN" altLang="en-US" sz="1200" b="0" i="0" kern="1200" dirty="0">
                <a:solidFill>
                  <a:schemeClr val="tx1"/>
                </a:solidFill>
                <a:effectLst/>
                <a:latin typeface="+mn-lt"/>
                <a:ea typeface="+mn-ea"/>
                <a:cs typeface="+mn-cs"/>
              </a:rPr>
              <a:t>来定义模块，也考虑了动态加载的需求。</a:t>
            </a:r>
          </a:p>
          <a:p>
            <a:br>
              <a:rPr lang="zh-CN" altLang="en-US" dirty="0"/>
            </a:br>
            <a:r>
              <a:rPr lang="en-US" altLang="zh-CN" sz="1200" b="1" i="0" kern="1200" dirty="0" err="1">
                <a:solidFill>
                  <a:schemeClr val="tx1"/>
                </a:solidFill>
                <a:effectLst/>
                <a:latin typeface="+mn-lt"/>
                <a:ea typeface="+mn-ea"/>
                <a:cs typeface="+mn-cs"/>
              </a:rPr>
              <a:t>Vue</a:t>
            </a:r>
            <a:endParaRPr lang="en-US" altLang="zh-CN" sz="1200" b="1"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中指令和组件分得更清晰</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指令只封装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操作</a:t>
            </a:r>
            <a:r>
              <a:rPr lang="zh-CN" altLang="en-US" sz="1200" b="1" i="0" kern="1200" dirty="0">
                <a:solidFill>
                  <a:schemeClr val="tx1"/>
                </a:solidFill>
                <a:effectLst/>
                <a:latin typeface="+mn-lt"/>
                <a:ea typeface="+mn-ea"/>
                <a:cs typeface="+mn-cs"/>
              </a:rPr>
              <a:t>，而</a:t>
            </a:r>
            <a:r>
              <a:rPr lang="zh-CN" altLang="en-US" sz="1200" b="0" i="0" kern="1200" dirty="0">
                <a:solidFill>
                  <a:schemeClr val="tx1"/>
                </a:solidFill>
                <a:effectLst/>
                <a:latin typeface="+mn-lt"/>
                <a:ea typeface="+mn-ea"/>
                <a:cs typeface="+mn-cs"/>
              </a:rPr>
              <a:t>组件代表一个自给自足的独立单元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有自己的视图和数据逻辑**</a:t>
            </a:r>
            <a:r>
              <a:rPr lang="en-US" altLang="zh-CN" sz="1200" b="0" i="0"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br>
              <a:rPr lang="zh-CN" altLang="en-US" dirty="0"/>
            </a:br>
            <a:r>
              <a:rPr lang="en-US" altLang="zh-CN" sz="1200" b="1" i="0" kern="1200" dirty="0">
                <a:solidFill>
                  <a:schemeClr val="tx1"/>
                </a:solidFill>
                <a:effectLst/>
                <a:latin typeface="+mn-lt"/>
                <a:ea typeface="+mn-ea"/>
                <a:cs typeface="+mn-cs"/>
              </a:rPr>
              <a:t>React</a:t>
            </a:r>
          </a:p>
          <a:p>
            <a:r>
              <a:rPr lang="zh-CN" altLang="en-US" sz="1200" b="0" i="0" kern="1200" dirty="0">
                <a:solidFill>
                  <a:schemeClr val="tx1"/>
                </a:solidFill>
                <a:effectLst/>
                <a:latin typeface="+mn-lt"/>
                <a:ea typeface="+mn-ea"/>
                <a:cs typeface="+mn-cs"/>
              </a:rPr>
              <a:t>一个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应用就是构建在 </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组件之上的。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组件有两个核心概念：</a:t>
            </a:r>
            <a:r>
              <a:rPr lang="en-US" altLang="zh-CN" sz="1200" b="0" i="0" kern="1200" dirty="0" err="1">
                <a:solidFill>
                  <a:schemeClr val="tx1"/>
                </a:solidFill>
                <a:effectLst/>
                <a:latin typeface="+mn-lt"/>
                <a:ea typeface="+mn-ea"/>
                <a:cs typeface="+mn-cs"/>
              </a:rPr>
              <a:t>props,state</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一个组件就是通过这两个属性的值在 </a:t>
            </a:r>
            <a:r>
              <a:rPr lang="en-US" altLang="zh-CN" sz="1200" b="0" i="0" kern="1200" dirty="0">
                <a:solidFill>
                  <a:schemeClr val="tx1"/>
                </a:solidFill>
                <a:effectLst/>
                <a:latin typeface="+mn-lt"/>
                <a:ea typeface="+mn-ea"/>
                <a:cs typeface="+mn-cs"/>
              </a:rPr>
              <a:t>render </a:t>
            </a:r>
            <a:r>
              <a:rPr lang="zh-CN" altLang="en-US" sz="1200" b="0" i="0" kern="1200" dirty="0">
                <a:solidFill>
                  <a:schemeClr val="tx1"/>
                </a:solidFill>
                <a:effectLst/>
                <a:latin typeface="+mn-lt"/>
                <a:ea typeface="+mn-ea"/>
                <a:cs typeface="+mn-cs"/>
              </a:rPr>
              <a:t>方法里面生成这个组件对应的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结构。</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五 语法与代码风格</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React,Vue,Angular2</a:t>
            </a:r>
            <a:r>
              <a:rPr lang="zh-CN" altLang="en-US" sz="1200" b="0" i="0" kern="1200" dirty="0">
                <a:solidFill>
                  <a:schemeClr val="tx1"/>
                </a:solidFill>
                <a:effectLst/>
                <a:latin typeface="+mn-lt"/>
                <a:ea typeface="+mn-ea"/>
                <a:cs typeface="+mn-cs"/>
              </a:rPr>
              <a:t>都支持</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官方拥抱了</a:t>
            </a:r>
            <a:r>
              <a:rPr lang="en-US" altLang="zh-CN" sz="1200" b="0" i="0" kern="1200" dirty="0">
                <a:solidFill>
                  <a:schemeClr val="tx1"/>
                </a:solidFill>
                <a:effectLst/>
                <a:latin typeface="+mn-lt"/>
                <a:ea typeface="+mn-ea"/>
                <a:cs typeface="+mn-cs"/>
              </a:rPr>
              <a:t>TypeScript</a:t>
            </a:r>
            <a:r>
              <a:rPr lang="zh-CN" altLang="en-US" sz="1200" b="0" i="0" kern="1200" dirty="0">
                <a:solidFill>
                  <a:schemeClr val="tx1"/>
                </a:solidFill>
                <a:effectLst/>
                <a:latin typeface="+mn-lt"/>
                <a:ea typeface="+mn-ea"/>
                <a:cs typeface="+mn-cs"/>
              </a:rPr>
              <a:t>这种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风格。</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以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为中心，</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依然保留以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为中心。</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嵌入 </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嵌入 </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 2 </a:t>
            </a:r>
            <a:r>
              <a:rPr lang="zh-CN" altLang="en-US" sz="1200" b="0" i="0" kern="1200" dirty="0">
                <a:solidFill>
                  <a:schemeClr val="tx1"/>
                </a:solidFill>
                <a:effectLst/>
                <a:latin typeface="+mn-lt"/>
                <a:ea typeface="+mn-ea"/>
                <a:cs typeface="+mn-cs"/>
              </a:rPr>
              <a:t>沿用了 </a:t>
            </a:r>
            <a:r>
              <a:rPr lang="en-US" altLang="zh-CN" sz="1200" b="0" i="0" kern="1200" dirty="0">
                <a:solidFill>
                  <a:schemeClr val="tx1"/>
                </a:solidFill>
                <a:effectLst/>
                <a:latin typeface="+mn-lt"/>
                <a:ea typeface="+mn-ea"/>
                <a:cs typeface="+mn-cs"/>
              </a:rPr>
              <a:t>Angular 1 </a:t>
            </a:r>
            <a:r>
              <a:rPr lang="zh-CN" altLang="en-US" sz="1200" b="0" i="0" kern="1200" dirty="0">
                <a:solidFill>
                  <a:schemeClr val="tx1"/>
                </a:solidFill>
                <a:effectLst/>
                <a:latin typeface="+mn-lt"/>
                <a:ea typeface="+mn-ea"/>
                <a:cs typeface="+mn-cs"/>
              </a:rPr>
              <a:t>试图让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更强大的方式。</a:t>
            </a:r>
            <a:endParaRPr lang="zh-CN" altLang="en-US" sz="1200" b="1"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React </a:t>
            </a:r>
            <a:r>
              <a:rPr lang="zh-CN" altLang="en-US" sz="1200" b="0" i="0" kern="1200" dirty="0">
                <a:solidFill>
                  <a:schemeClr val="tx1"/>
                </a:solidFill>
                <a:effectLst/>
                <a:latin typeface="+mn-lt"/>
                <a:ea typeface="+mn-ea"/>
                <a:cs typeface="+mn-cs"/>
              </a:rPr>
              <a:t>推荐的做法是 </a:t>
            </a:r>
            <a:r>
              <a:rPr lang="en-US" altLang="zh-CN" sz="1200" b="0" i="0" kern="1200" dirty="0">
                <a:solidFill>
                  <a:schemeClr val="tx1"/>
                </a:solidFill>
                <a:effectLst/>
                <a:latin typeface="+mn-lt"/>
                <a:ea typeface="+mn-ea"/>
                <a:cs typeface="+mn-cs"/>
              </a:rPr>
              <a:t>JSX + inline style</a:t>
            </a:r>
            <a:r>
              <a:rPr lang="zh-CN" altLang="en-US" sz="1200" b="0" i="0" kern="1200" dirty="0">
                <a:solidFill>
                  <a:schemeClr val="tx1"/>
                </a:solidFill>
                <a:effectLst/>
                <a:latin typeface="+mn-lt"/>
                <a:ea typeface="+mn-ea"/>
                <a:cs typeface="+mn-cs"/>
              </a:rPr>
              <a:t>，也就是把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CSS </a:t>
            </a:r>
            <a:r>
              <a:rPr lang="zh-CN" altLang="en-US" sz="1200" b="0" i="0" kern="1200" dirty="0">
                <a:solidFill>
                  <a:schemeClr val="tx1"/>
                </a:solidFill>
                <a:effectLst/>
                <a:latin typeface="+mn-lt"/>
                <a:ea typeface="+mn-ea"/>
                <a:cs typeface="+mn-cs"/>
              </a:rPr>
              <a:t>全都整进 </a:t>
            </a:r>
            <a:r>
              <a:rPr lang="en-US" altLang="zh-CN" sz="1200" b="0" i="0" kern="1200" dirty="0">
                <a:solidFill>
                  <a:schemeClr val="tx1"/>
                </a:solidFill>
                <a:effectLst/>
                <a:latin typeface="+mn-lt"/>
                <a:ea typeface="+mn-ea"/>
                <a:cs typeface="+mn-cs"/>
              </a:rPr>
              <a:t>JavaScript </a:t>
            </a:r>
            <a:r>
              <a:rPr lang="zh-CN" altLang="en-US" sz="1200" b="0" i="0" kern="1200" dirty="0">
                <a:solidFill>
                  <a:schemeClr val="tx1"/>
                </a:solidFill>
                <a:effectLst/>
                <a:latin typeface="+mn-lt"/>
                <a:ea typeface="+mn-ea"/>
                <a:cs typeface="+mn-cs"/>
              </a:rPr>
              <a:t>了。</a:t>
            </a:r>
            <a:br>
              <a:rPr lang="zh-CN" altLang="en-US" dirty="0"/>
            </a:br>
            <a:endParaRPr lang="en-US" altLang="zh-CN" dirty="0"/>
          </a:p>
          <a:p>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的默认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是以简单易上手为目标，但是进阶之后推荐的是</a:t>
            </a:r>
            <a:r>
              <a:rPr lang="zh-CN" altLang="en-US" sz="1200" b="1" i="0" kern="1200" dirty="0">
                <a:solidFill>
                  <a:schemeClr val="tx1"/>
                </a:solidFill>
                <a:effectLst/>
                <a:latin typeface="+mn-lt"/>
                <a:ea typeface="+mn-ea"/>
                <a:cs typeface="+mn-cs"/>
              </a:rPr>
              <a:t>使用 </a:t>
            </a:r>
            <a:r>
              <a:rPr lang="en-US" altLang="zh-CN" sz="1200" b="1" i="0" kern="1200" dirty="0" err="1">
                <a:solidFill>
                  <a:schemeClr val="tx1"/>
                </a:solidFill>
                <a:effectLst/>
                <a:latin typeface="+mn-lt"/>
                <a:ea typeface="+mn-ea"/>
                <a:cs typeface="+mn-cs"/>
              </a:rPr>
              <a:t>webpack</a:t>
            </a:r>
            <a:r>
              <a:rPr lang="en-US" altLang="zh-CN" sz="1200" b="1" i="0" kern="1200" dirty="0">
                <a:solidFill>
                  <a:schemeClr val="tx1"/>
                </a:solidFill>
                <a:effectLst/>
                <a:latin typeface="+mn-lt"/>
                <a:ea typeface="+mn-ea"/>
                <a:cs typeface="+mn-cs"/>
              </a:rPr>
              <a:t> + </a:t>
            </a:r>
            <a:r>
              <a:rPr lang="en-US" altLang="zh-CN" sz="1200" b="1" i="0" kern="1200" dirty="0" err="1">
                <a:solidFill>
                  <a:schemeClr val="tx1"/>
                </a:solidFill>
                <a:effectLst/>
                <a:latin typeface="+mn-lt"/>
                <a:ea typeface="+mn-ea"/>
                <a:cs typeface="+mn-cs"/>
              </a:rPr>
              <a:t>vue</a:t>
            </a:r>
            <a:r>
              <a:rPr lang="en-US" altLang="zh-CN" sz="1200" b="1" i="0" kern="1200" dirty="0">
                <a:solidFill>
                  <a:schemeClr val="tx1"/>
                </a:solidFill>
                <a:effectLst/>
                <a:latin typeface="+mn-lt"/>
                <a:ea typeface="+mn-ea"/>
                <a:cs typeface="+mn-cs"/>
              </a:rPr>
              <a:t>-loader </a:t>
            </a:r>
            <a:r>
              <a:rPr lang="zh-CN" altLang="en-US" sz="1200" b="1" i="0" kern="1200" dirty="0">
                <a:solidFill>
                  <a:schemeClr val="tx1"/>
                </a:solidFill>
                <a:effectLst/>
                <a:latin typeface="+mn-lt"/>
                <a:ea typeface="+mn-ea"/>
                <a:cs typeface="+mn-cs"/>
              </a:rPr>
              <a:t>的单文件组件格式（</a:t>
            </a:r>
            <a:r>
              <a:rPr lang="en-US" altLang="zh-CN" sz="1200" b="1" i="0" kern="1200" dirty="0" err="1">
                <a:solidFill>
                  <a:schemeClr val="tx1"/>
                </a:solidFill>
                <a:effectLst/>
                <a:latin typeface="+mn-lt"/>
                <a:ea typeface="+mn-ea"/>
                <a:cs typeface="+mn-cs"/>
              </a:rPr>
              <a:t>template,script,style</a:t>
            </a:r>
            <a:r>
              <a:rPr lang="zh-CN" altLang="en-US" sz="1200" b="1" i="0" kern="1200" dirty="0">
                <a:solidFill>
                  <a:schemeClr val="tx1"/>
                </a:solidFill>
                <a:effectLst/>
                <a:latin typeface="+mn-lt"/>
                <a:ea typeface="+mn-ea"/>
                <a:cs typeface="+mn-cs"/>
              </a:rPr>
              <a:t>写在一个</a:t>
            </a:r>
            <a:r>
              <a:rPr lang="en-US" altLang="zh-CN" sz="1200" b="1" i="0" kern="1200" dirty="0" err="1">
                <a:solidFill>
                  <a:schemeClr val="tx1"/>
                </a:solidFill>
                <a:effectLst/>
                <a:latin typeface="+mn-lt"/>
                <a:ea typeface="+mn-ea"/>
                <a:cs typeface="+mn-cs"/>
              </a:rPr>
              <a:t>vue</a:t>
            </a:r>
            <a:r>
              <a:rPr lang="zh-CN" altLang="en-US" sz="1200" b="1" i="0" kern="1200" dirty="0">
                <a:solidFill>
                  <a:schemeClr val="tx1"/>
                </a:solidFill>
                <a:effectLst/>
                <a:latin typeface="+mn-lt"/>
                <a:ea typeface="+mn-ea"/>
                <a:cs typeface="+mn-cs"/>
              </a:rPr>
              <a:t>文件里作为一个组件）</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1.Vue&amp;&amp;React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比较，相同之处在于：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都使用了</a:t>
            </a:r>
            <a:r>
              <a:rPr lang="en-US" altLang="zh-CN" sz="1200" b="0" i="0" kern="1200" dirty="0">
                <a:solidFill>
                  <a:schemeClr val="tx1"/>
                </a:solidFill>
                <a:effectLst/>
                <a:latin typeface="+mn-lt"/>
                <a:ea typeface="+mn-ea"/>
                <a:cs typeface="+mn-cs"/>
              </a:rPr>
              <a:t>virtual DOM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提供了响应式和组件化的视图组件 </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将注意力集中在核心库，而将其他功能如路由和全局状态管理交给相关的库</a:t>
            </a:r>
          </a:p>
          <a:p>
            <a:r>
              <a:rPr lang="zh-CN" altLang="en-US" sz="1200" b="0" i="0" kern="1200" dirty="0">
                <a:solidFill>
                  <a:schemeClr val="tx1"/>
                </a:solidFill>
                <a:effectLst/>
                <a:latin typeface="+mn-lt"/>
                <a:ea typeface="+mn-ea"/>
                <a:cs typeface="+mn-cs"/>
              </a:rPr>
              <a:t>在 性能方面，</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中，某个组件发生变化，它会以该组件为根，重新渲染整个组件子树。而在</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组件的依赖是在渲染过程中自动追踪的，所有能知道哪个组件确实需要被渲染。</a:t>
            </a:r>
          </a:p>
          <a:p>
            <a:r>
              <a:rPr lang="zh-CN" altLang="en-US" sz="1200" b="0" i="0" kern="1200" dirty="0">
                <a:solidFill>
                  <a:schemeClr val="tx1"/>
                </a:solidFill>
                <a:effectLst/>
                <a:latin typeface="+mn-lt"/>
                <a:ea typeface="+mn-ea"/>
                <a:cs typeface="+mn-cs"/>
              </a:rPr>
              <a:t>在模板方面，</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html,css,js</a:t>
            </a:r>
            <a:r>
              <a:rPr lang="zh-CN" altLang="en-US" sz="1200" b="0" i="0" kern="1200" dirty="0">
                <a:solidFill>
                  <a:schemeClr val="tx1"/>
                </a:solidFill>
                <a:effectLst/>
                <a:latin typeface="+mn-lt"/>
                <a:ea typeface="+mn-ea"/>
                <a:cs typeface="+mn-cs"/>
              </a:rPr>
              <a:t>是分开的，而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中所有组件渲染都依靠</a:t>
            </a:r>
            <a:r>
              <a:rPr lang="en-US" altLang="zh-CN" sz="1200" b="0" i="0" kern="1200" dirty="0">
                <a:solidFill>
                  <a:schemeClr val="tx1"/>
                </a:solidFill>
                <a:effectLst/>
                <a:latin typeface="+mn-lt"/>
                <a:ea typeface="+mn-ea"/>
                <a:cs typeface="+mn-cs"/>
              </a:rPr>
              <a:t>JSX,HTML</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css,js</a:t>
            </a:r>
            <a:r>
              <a:rPr lang="zh-CN" altLang="en-US" sz="1200" b="0" i="0" kern="1200" dirty="0">
                <a:solidFill>
                  <a:schemeClr val="tx1"/>
                </a:solidFill>
                <a:effectLst/>
                <a:latin typeface="+mn-lt"/>
                <a:ea typeface="+mn-ea"/>
                <a:cs typeface="+mn-cs"/>
              </a:rPr>
              <a:t>都是利用</a:t>
            </a:r>
            <a:r>
              <a:rPr lang="en-US" altLang="zh-CN" sz="1200" b="0" i="0" kern="1200" dirty="0" err="1">
                <a:solidFill>
                  <a:schemeClr val="tx1"/>
                </a:solidFill>
                <a:effectLst/>
                <a:latin typeface="+mn-lt"/>
                <a:ea typeface="+mn-ea"/>
                <a:cs typeface="+mn-cs"/>
              </a:rPr>
              <a:t>jsx</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在规模方面的话，</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都提供了强大的路由来应对大型应用。在状态管理方面，分别使用</a:t>
            </a:r>
            <a:r>
              <a:rPr lang="en-US" altLang="zh-CN" sz="1200" b="0" i="0" kern="1200" dirty="0" err="1">
                <a:solidFill>
                  <a:schemeClr val="tx1"/>
                </a:solidFill>
                <a:effectLst/>
                <a:latin typeface="+mn-lt"/>
                <a:ea typeface="+mn-ea"/>
                <a:cs typeface="+mn-cs"/>
              </a:rPr>
              <a:t>vuex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Redux</a:t>
            </a:r>
            <a:r>
              <a:rPr lang="zh-CN" altLang="en-US" sz="1200" b="0" i="0" kern="1200" dirty="0">
                <a:solidFill>
                  <a:schemeClr val="tx1"/>
                </a:solidFill>
                <a:effectLst/>
                <a:latin typeface="+mn-lt"/>
                <a:ea typeface="+mn-ea"/>
                <a:cs typeface="+mn-cs"/>
              </a:rPr>
              <a:t>来进行全局状态管理。</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的生态系统库没有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繁荣。</a:t>
            </a:r>
          </a:p>
          <a:p>
            <a:r>
              <a:rPr lang="zh-CN" altLang="en-US" sz="1200" b="0" i="0" kern="1200" dirty="0">
                <a:solidFill>
                  <a:schemeClr val="tx1"/>
                </a:solidFill>
                <a:effectLst/>
                <a:latin typeface="+mn-lt"/>
                <a:ea typeface="+mn-ea"/>
                <a:cs typeface="+mn-cs"/>
              </a:rPr>
              <a:t>同时</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学习曲线陡峭，</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相对而言比较好上手。</a:t>
            </a:r>
          </a:p>
          <a:p>
            <a:r>
              <a:rPr lang="en-US" altLang="zh-CN" sz="1200" b="1" i="0" kern="1200" dirty="0">
                <a:solidFill>
                  <a:schemeClr val="tx1"/>
                </a:solidFill>
                <a:effectLst/>
                <a:latin typeface="+mn-lt"/>
                <a:ea typeface="+mn-ea"/>
                <a:cs typeface="+mn-cs"/>
              </a:rPr>
              <a:t>2.AugularJS</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Angular1: </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比较全，功能比较完善。关于数据绑定，使用双向绑定，但是</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不同组件间强制使用单向数据流。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同时关于性能方面：</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观察数据是使用脏检查，而</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是使用基于依赖追踪的观察系统并且异步更新，左右的数据变化都是独立触发。</a:t>
            </a:r>
          </a:p>
          <a:p>
            <a:r>
              <a:rPr lang="zh-CN" altLang="en-US" sz="1200" b="0" i="0" kern="1200" dirty="0">
                <a:solidFill>
                  <a:schemeClr val="tx1"/>
                </a:solidFill>
                <a:effectLst/>
                <a:latin typeface="+mn-lt"/>
                <a:ea typeface="+mn-ea"/>
                <a:cs typeface="+mn-cs"/>
              </a:rPr>
              <a:t>关于</a:t>
            </a:r>
            <a:r>
              <a:rPr lang="en-US" altLang="zh-CN" sz="1200" b="0" i="0" kern="1200" dirty="0">
                <a:solidFill>
                  <a:schemeClr val="tx1"/>
                </a:solidFill>
                <a:effectLst/>
                <a:latin typeface="+mn-lt"/>
                <a:ea typeface="+mn-ea"/>
                <a:cs typeface="+mn-cs"/>
              </a:rPr>
              <a:t>angular2</a:t>
            </a:r>
            <a:r>
              <a:rPr lang="zh-CN" altLang="en-US" sz="1200" b="0" i="0" kern="1200" dirty="0">
                <a:solidFill>
                  <a:schemeClr val="tx1"/>
                </a:solidFill>
                <a:effectLst/>
                <a:latin typeface="+mn-lt"/>
                <a:ea typeface="+mn-ea"/>
                <a:cs typeface="+mn-cs"/>
              </a:rPr>
              <a:t>：学习曲线非常陡峭，</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面积相对于</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大很多，但</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适合构建复杂的大型应用。</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2</a:t>
            </a:fld>
            <a:endParaRPr lang="zh-CN" altLang="en-US"/>
          </a:p>
        </p:txBody>
      </p:sp>
    </p:spTree>
    <p:extLst>
      <p:ext uri="{BB962C8B-B14F-4D97-AF65-F5344CB8AC3E}">
        <p14:creationId xmlns:p14="http://schemas.microsoft.com/office/powerpoint/2010/main" val="134005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将所有组件分成两大类：</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a:t>
            </a:r>
            <a:r>
              <a:rPr lang="en-US" altLang="zh-CN" sz="1200" b="0" i="0" u="none" strike="noStrike" kern="1200" dirty="0">
                <a:solidFill>
                  <a:schemeClr val="tx1"/>
                </a:solidFill>
                <a:effectLst/>
                <a:latin typeface="+mn-lt"/>
                <a:ea typeface="+mn-ea"/>
                <a:cs typeface="+mn-cs"/>
              </a:rPr>
              <a:t>presentational component</a:t>
            </a:r>
            <a:r>
              <a:rPr lang="zh-CN" altLang="en-US" sz="1200" b="0" i="0" u="none" strike="noStrike" kern="1200" dirty="0">
                <a:solidFill>
                  <a:schemeClr val="tx1"/>
                </a:solidFill>
                <a:effectLst/>
                <a:latin typeface="+mn-lt"/>
                <a:ea typeface="+mn-ea"/>
                <a:cs typeface="+mn-cs"/>
              </a:rPr>
              <a:t>）和容器组件（</a:t>
            </a:r>
            <a:r>
              <a:rPr lang="en-US" altLang="zh-CN" sz="1200" b="0" i="0" u="none" strike="noStrike" kern="1200" dirty="0">
                <a:solidFill>
                  <a:schemeClr val="tx1"/>
                </a:solidFill>
                <a:effectLst/>
                <a:latin typeface="+mn-lt"/>
                <a:ea typeface="+mn-ea"/>
                <a:cs typeface="+mn-cs"/>
              </a:rPr>
              <a:t>container component</a:t>
            </a:r>
            <a:r>
              <a:rPr lang="zh-CN" altLang="en-US" sz="1200" b="0" i="0" u="none" strike="noStrike" kern="1200" dirty="0">
                <a:solidFill>
                  <a:schemeClr val="tx1"/>
                </a:solidFill>
                <a:effectLst/>
                <a:latin typeface="+mn-lt"/>
                <a:ea typeface="+mn-ea"/>
                <a:cs typeface="+mn-cs"/>
              </a:rPr>
              <a:t>）。</a:t>
            </a:r>
          </a:p>
          <a:p>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组件有以下几个特征。</a:t>
            </a:r>
          </a:p>
          <a:p>
            <a:r>
              <a:rPr lang="zh-CN" altLang="en-US" sz="1200" b="0" i="0" u="none" strike="noStrike" kern="1200" dirty="0">
                <a:solidFill>
                  <a:schemeClr val="tx1"/>
                </a:solidFill>
                <a:effectLst/>
                <a:latin typeface="+mn-lt"/>
                <a:ea typeface="+mn-ea"/>
                <a:cs typeface="+mn-cs"/>
              </a:rPr>
              <a:t>只负责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的呈现，不带有任何业务逻辑</a:t>
            </a:r>
          </a:p>
          <a:p>
            <a:r>
              <a:rPr lang="zh-CN" altLang="en-US" sz="1200" b="0" i="0" u="none" strike="noStrike" kern="1200" dirty="0">
                <a:solidFill>
                  <a:schemeClr val="tx1"/>
                </a:solidFill>
                <a:effectLst/>
                <a:latin typeface="+mn-lt"/>
                <a:ea typeface="+mn-ea"/>
                <a:cs typeface="+mn-cs"/>
              </a:rPr>
              <a:t>没有状态（即不使用</a:t>
            </a:r>
            <a:r>
              <a:rPr lang="en-US" altLang="zh-CN" sz="1200" b="0" i="0" u="none" strike="noStrike" kern="1200" dirty="0" err="1">
                <a:solidFill>
                  <a:schemeClr val="tx1"/>
                </a:solidFill>
                <a:effectLst/>
                <a:latin typeface="+mn-lt"/>
                <a:ea typeface="+mn-ea"/>
                <a:cs typeface="+mn-cs"/>
              </a:rPr>
              <a:t>this.state</a:t>
            </a:r>
            <a:r>
              <a:rPr lang="zh-CN" altLang="en-US" sz="1200" b="0" i="0" u="none" strike="noStrike" kern="1200" dirty="0">
                <a:solidFill>
                  <a:schemeClr val="tx1"/>
                </a:solidFill>
                <a:effectLst/>
                <a:latin typeface="+mn-lt"/>
                <a:ea typeface="+mn-ea"/>
                <a:cs typeface="+mn-cs"/>
              </a:rPr>
              <a:t>这个变量）</a:t>
            </a:r>
          </a:p>
          <a:p>
            <a:r>
              <a:rPr lang="zh-CN" altLang="en-US" sz="1200" b="0" i="0" u="none" strike="noStrike" kern="1200" dirty="0">
                <a:solidFill>
                  <a:schemeClr val="tx1"/>
                </a:solidFill>
                <a:effectLst/>
                <a:latin typeface="+mn-lt"/>
                <a:ea typeface="+mn-ea"/>
                <a:cs typeface="+mn-cs"/>
              </a:rPr>
              <a:t>所有数据都由参数（</a:t>
            </a:r>
            <a:r>
              <a:rPr lang="en-US" altLang="zh-CN" sz="1200" b="0" i="0" u="none" strike="noStrike" kern="1200" dirty="0" err="1">
                <a:solidFill>
                  <a:schemeClr val="tx1"/>
                </a:solidFill>
                <a:effectLst/>
                <a:latin typeface="+mn-lt"/>
                <a:ea typeface="+mn-ea"/>
                <a:cs typeface="+mn-cs"/>
              </a:rPr>
              <a:t>this.props</a:t>
            </a:r>
            <a:r>
              <a:rPr lang="zh-CN" altLang="en-US" sz="1200" b="0" i="0" u="none" strike="noStrike" kern="1200" dirty="0">
                <a:solidFill>
                  <a:schemeClr val="tx1"/>
                </a:solidFill>
                <a:effectLst/>
                <a:latin typeface="+mn-lt"/>
                <a:ea typeface="+mn-ea"/>
                <a:cs typeface="+mn-cs"/>
              </a:rPr>
              <a:t>）提供</a:t>
            </a:r>
          </a:p>
          <a:p>
            <a:r>
              <a:rPr lang="zh-CN" altLang="en-US" sz="1200" b="0" i="0" u="none" strike="noStrike" kern="1200" dirty="0">
                <a:solidFill>
                  <a:schemeClr val="tx1"/>
                </a:solidFill>
                <a:effectLst/>
                <a:latin typeface="+mn-lt"/>
                <a:ea typeface="+mn-ea"/>
                <a:cs typeface="+mn-cs"/>
              </a:rPr>
              <a:t>不使用任何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下面就是一个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组件的例子。</a:t>
            </a:r>
          </a:p>
          <a:p>
            <a:r>
              <a:rPr lang="en-US" altLang="zh-CN" dirty="0" err="1"/>
              <a:t>const</a:t>
            </a:r>
            <a:r>
              <a:rPr lang="en-US" altLang="zh-CN" dirty="0"/>
              <a:t> Title </a:t>
            </a:r>
            <a:r>
              <a:rPr lang="en-US" altLang="zh-CN" sz="1200" b="0" i="0" u="none" strike="noStrike" kern="1200" dirty="0">
                <a:solidFill>
                  <a:schemeClr val="tx1"/>
                </a:solidFill>
                <a:effectLst/>
                <a:latin typeface="+mn-lt"/>
                <a:ea typeface="+mn-ea"/>
                <a:cs typeface="+mn-cs"/>
              </a:rPr>
              <a:t>=</a:t>
            </a:r>
            <a:r>
              <a:rPr lang="zh-CN" altLang="en-US" dirty="0"/>
              <a:t> </a:t>
            </a:r>
            <a:r>
              <a:rPr lang="en-US" altLang="zh-CN" dirty="0"/>
              <a:t>value </a:t>
            </a:r>
            <a:r>
              <a:rPr lang="en-US" altLang="zh-CN" sz="1200" b="0" i="0" u="none" strike="noStrike" kern="1200" dirty="0">
                <a:solidFill>
                  <a:schemeClr val="tx1"/>
                </a:solidFill>
                <a:effectLst/>
                <a:latin typeface="+mn-lt"/>
                <a:ea typeface="+mn-ea"/>
                <a:cs typeface="+mn-cs"/>
              </a:rPr>
              <a:t>=&gt;</a:t>
            </a:r>
            <a:r>
              <a:rPr lang="zh-CN" altLang="en-US" dirty="0"/>
              <a:t> </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en-US" altLang="zh-CN" dirty="0"/>
              <a:t>value</a:t>
            </a:r>
            <a:r>
              <a:rPr lang="en-US" altLang="zh-CN" sz="1200" b="0" i="0" u="none" strike="noStrike" kern="1200" dirty="0">
                <a:solidFill>
                  <a:schemeClr val="tx1"/>
                </a:solidFill>
                <a:effectLst/>
                <a:latin typeface="+mn-lt"/>
                <a:ea typeface="+mn-ea"/>
                <a:cs typeface="+mn-cs"/>
              </a:rPr>
              <a:t>}&lt;/</a:t>
            </a:r>
            <a:r>
              <a:rPr lang="en-US" altLang="zh-CN" dirty="0"/>
              <a:t>h1</a:t>
            </a:r>
            <a:r>
              <a:rPr lang="en-US" altLang="zh-CN" sz="1200" b="0" i="0" u="none" strike="noStrike" kern="1200" dirty="0">
                <a:solidFill>
                  <a:schemeClr val="tx1"/>
                </a:solidFill>
                <a:effectLst/>
                <a:latin typeface="+mn-lt"/>
                <a:ea typeface="+mn-ea"/>
                <a:cs typeface="+mn-cs"/>
              </a:rPr>
              <a:t>&gt;;</a:t>
            </a:r>
            <a:r>
              <a:rPr lang="zh-CN" altLang="en-US" dirty="0"/>
              <a:t> </a:t>
            </a:r>
            <a:r>
              <a:rPr lang="zh-CN" altLang="en-US" sz="1200" b="0" i="0" u="none" strike="noStrike" kern="1200" dirty="0">
                <a:solidFill>
                  <a:schemeClr val="tx1"/>
                </a:solidFill>
                <a:effectLst/>
                <a:latin typeface="+mn-lt"/>
                <a:ea typeface="+mn-ea"/>
                <a:cs typeface="+mn-cs"/>
              </a:rPr>
              <a:t>因为不含有状态，</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组件又称为</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纯组件</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，即它纯函数一样，纯粹由参数决定它的值。</a:t>
            </a:r>
          </a:p>
          <a:p>
            <a:endParaRPr lang="en-US" altLang="zh-CN" dirty="0"/>
          </a:p>
          <a:p>
            <a:r>
              <a:rPr lang="zh-CN" altLang="en-US" sz="1200" b="0" i="0" u="none" strike="noStrike" kern="1200" dirty="0">
                <a:solidFill>
                  <a:schemeClr val="tx1"/>
                </a:solidFill>
                <a:effectLst/>
                <a:latin typeface="+mn-lt"/>
                <a:ea typeface="+mn-ea"/>
                <a:cs typeface="+mn-cs"/>
              </a:rPr>
              <a:t>二、容器组件</a:t>
            </a:r>
          </a:p>
          <a:p>
            <a:r>
              <a:rPr lang="zh-CN" altLang="en-US" sz="1200" b="0" i="0" u="none" strike="noStrike" kern="1200" dirty="0">
                <a:solidFill>
                  <a:schemeClr val="tx1"/>
                </a:solidFill>
                <a:effectLst/>
                <a:latin typeface="+mn-lt"/>
                <a:ea typeface="+mn-ea"/>
                <a:cs typeface="+mn-cs"/>
              </a:rPr>
              <a:t>容器组件的特征恰恰相反。</a:t>
            </a:r>
          </a:p>
          <a:p>
            <a:r>
              <a:rPr lang="zh-CN" altLang="en-US" sz="1200" b="0" i="0" u="none" strike="noStrike" kern="1200" dirty="0">
                <a:solidFill>
                  <a:schemeClr val="tx1"/>
                </a:solidFill>
                <a:effectLst/>
                <a:latin typeface="+mn-lt"/>
                <a:ea typeface="+mn-ea"/>
                <a:cs typeface="+mn-cs"/>
              </a:rPr>
              <a:t>负责管理数据和业务逻辑，不负责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a:t>
            </a:r>
          </a:p>
          <a:p>
            <a:r>
              <a:rPr lang="zh-CN" altLang="en-US" sz="1200" b="0" i="0" u="none" strike="noStrike" kern="1200" dirty="0">
                <a:solidFill>
                  <a:schemeClr val="tx1"/>
                </a:solidFill>
                <a:effectLst/>
                <a:latin typeface="+mn-lt"/>
                <a:ea typeface="+mn-ea"/>
                <a:cs typeface="+mn-cs"/>
              </a:rPr>
              <a:t>带有内部状态</a:t>
            </a:r>
          </a:p>
          <a:p>
            <a:r>
              <a:rPr lang="zh-CN" altLang="en-US" sz="1200" b="0" i="0" u="none" strike="noStrike" kern="1200" dirty="0">
                <a:solidFill>
                  <a:schemeClr val="tx1"/>
                </a:solidFill>
                <a:effectLst/>
                <a:latin typeface="+mn-lt"/>
                <a:ea typeface="+mn-ea"/>
                <a:cs typeface="+mn-cs"/>
              </a:rPr>
              <a:t>使用 </a:t>
            </a:r>
            <a:r>
              <a:rPr lang="en-US" altLang="zh-CN" sz="1200" b="0" i="0" u="none" strike="noStrike" kern="1200" dirty="0">
                <a:solidFill>
                  <a:schemeClr val="tx1"/>
                </a:solidFill>
                <a:effectLst/>
                <a:latin typeface="+mn-lt"/>
                <a:ea typeface="+mn-ea"/>
                <a:cs typeface="+mn-cs"/>
              </a:rPr>
              <a:t>Redux </a:t>
            </a:r>
            <a:r>
              <a:rPr lang="zh-CN" altLang="en-US" sz="1200" b="0" i="0" u="none" strike="noStrike" kern="1200" dirty="0">
                <a:solidFill>
                  <a:schemeClr val="tx1"/>
                </a:solidFill>
                <a:effectLst/>
                <a:latin typeface="+mn-lt"/>
                <a:ea typeface="+mn-ea"/>
                <a:cs typeface="+mn-cs"/>
              </a:rPr>
              <a:t>的 </a:t>
            </a:r>
            <a:r>
              <a:rPr lang="en-US" altLang="zh-CN" sz="1200" b="0" i="0" u="none" strike="noStrike" kern="1200" dirty="0">
                <a:solidFill>
                  <a:schemeClr val="tx1"/>
                </a:solidFill>
                <a:effectLst/>
                <a:latin typeface="+mn-lt"/>
                <a:ea typeface="+mn-ea"/>
                <a:cs typeface="+mn-cs"/>
              </a:rPr>
              <a:t>API</a:t>
            </a:r>
          </a:p>
          <a:p>
            <a:r>
              <a:rPr lang="zh-CN" altLang="en-US" sz="1200" b="0" i="0" u="none" strike="noStrike" kern="1200" dirty="0">
                <a:solidFill>
                  <a:schemeClr val="tx1"/>
                </a:solidFill>
                <a:effectLst/>
                <a:latin typeface="+mn-lt"/>
                <a:ea typeface="+mn-ea"/>
                <a:cs typeface="+mn-cs"/>
              </a:rPr>
              <a:t>总之，只要记住一句话就可以了：</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组件负责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的呈现，容器组件负责管理数据和逻辑。</a:t>
            </a:r>
          </a:p>
          <a:p>
            <a:r>
              <a:rPr lang="zh-CN" altLang="en-US" sz="1200" b="0" i="0" u="none" strike="noStrike" kern="1200" dirty="0">
                <a:solidFill>
                  <a:schemeClr val="tx1"/>
                </a:solidFill>
                <a:effectLst/>
                <a:latin typeface="+mn-lt"/>
                <a:ea typeface="+mn-ea"/>
                <a:cs typeface="+mn-cs"/>
              </a:rPr>
              <a:t>你可能会问，如果一个组件既有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又有业务逻辑，那怎么办？回答是，将它拆分成下面的结构：外面是一个容器组件，里面包了一个</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组件。前者负责与外部的通信，将数据传给后者，由后者渲染出视图。</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规定，所有的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组件都由用户提供，容器组件则是由 </a:t>
            </a:r>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自动生成。也就是说，用户负责视觉层，状态管理则是全部交给它。</a:t>
            </a:r>
          </a:p>
          <a:p>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三、</a:t>
            </a:r>
            <a:r>
              <a:rPr lang="en-US" altLang="zh-CN" sz="1200" b="0" i="0" u="none" strike="noStrike" kern="1200" dirty="0">
                <a:solidFill>
                  <a:schemeClr val="tx1"/>
                </a:solidFill>
                <a:effectLst/>
                <a:latin typeface="+mn-lt"/>
                <a:ea typeface="+mn-ea"/>
                <a:cs typeface="+mn-cs"/>
              </a:rPr>
              <a:t>connect()</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方法，用于从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组件生成容器组件。</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的意思，就是将这两种组件连起来。</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四、</a:t>
            </a:r>
            <a:r>
              <a:rPr lang="en-US" altLang="zh-CN" sz="1200" b="0" i="0" u="none" strike="noStrike" kern="1200" dirty="0" err="1">
                <a:solidFill>
                  <a:schemeClr val="tx1"/>
                </a:solidFill>
                <a:effectLst/>
                <a:latin typeface="+mn-lt"/>
                <a:ea typeface="+mn-ea"/>
                <a:cs typeface="+mn-cs"/>
              </a:rPr>
              <a:t>mapStateToProps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mapStateToProps</a:t>
            </a:r>
            <a:r>
              <a:rPr lang="zh-CN" altLang="en-US" sz="1200" b="0" i="0" u="none" strike="noStrike" kern="1200" dirty="0">
                <a:solidFill>
                  <a:schemeClr val="tx1"/>
                </a:solidFill>
                <a:effectLst/>
                <a:latin typeface="+mn-lt"/>
                <a:ea typeface="+mn-ea"/>
                <a:cs typeface="+mn-cs"/>
              </a:rPr>
              <a:t>是一个函数。它的作用就是像它的名字那样，建立一个从（外部的）</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对象到（</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对象的映射关系。</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五、</a:t>
            </a:r>
            <a:r>
              <a:rPr lang="en-US" altLang="zh-CN" sz="1200" b="0" i="0" u="none" strike="noStrike" kern="1200" dirty="0" err="1">
                <a:solidFill>
                  <a:schemeClr val="tx1"/>
                </a:solidFill>
                <a:effectLst/>
                <a:latin typeface="+mn-lt"/>
                <a:ea typeface="+mn-ea"/>
                <a:cs typeface="+mn-cs"/>
              </a:rPr>
              <a:t>mapDispatchToProps</a:t>
            </a:r>
            <a:r>
              <a:rPr lang="en-US" altLang="zh-CN" sz="1200" b="0" i="0" u="none" strike="noStrike" kern="1200" dirty="0">
                <a:solidFill>
                  <a:schemeClr val="tx1"/>
                </a:solidFill>
                <a:effectLst/>
                <a:latin typeface="+mn-lt"/>
                <a:ea typeface="+mn-ea"/>
                <a:cs typeface="+mn-cs"/>
              </a:rPr>
              <a:t>()</a:t>
            </a:r>
          </a:p>
          <a:p>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函数的第二个参数，用来建立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组件的参数到</a:t>
            </a:r>
            <a:r>
              <a:rPr lang="en-US" altLang="zh-CN" sz="1200" b="0" i="0" u="none" strike="noStrike" kern="1200" dirty="0" err="1">
                <a:solidFill>
                  <a:schemeClr val="tx1"/>
                </a:solidFill>
                <a:effectLst/>
                <a:latin typeface="+mn-lt"/>
                <a:ea typeface="+mn-ea"/>
                <a:cs typeface="+mn-cs"/>
              </a:rPr>
              <a:t>store.dispatch</a:t>
            </a:r>
            <a:r>
              <a:rPr lang="zh-CN" altLang="en-US" sz="1200" b="0" i="0" u="none" strike="noStrike" kern="1200" dirty="0">
                <a:solidFill>
                  <a:schemeClr val="tx1"/>
                </a:solidFill>
                <a:effectLst/>
                <a:latin typeface="+mn-lt"/>
                <a:ea typeface="+mn-ea"/>
                <a:cs typeface="+mn-cs"/>
              </a:rPr>
              <a:t>方法的映射。也就是说，它定义了哪些用户的操作应该当作 </a:t>
            </a:r>
            <a:r>
              <a:rPr lang="en-US" altLang="zh-CN" sz="1200" b="0" i="0" u="none" strike="noStrike" kern="1200" dirty="0">
                <a:solidFill>
                  <a:schemeClr val="tx1"/>
                </a:solidFill>
                <a:effectLst/>
                <a:latin typeface="+mn-lt"/>
                <a:ea typeface="+mn-ea"/>
                <a:cs typeface="+mn-cs"/>
              </a:rPr>
              <a:t>Action</a:t>
            </a:r>
            <a:r>
              <a:rPr lang="zh-CN" altLang="en-US" sz="1200" b="0" i="0" u="none" strike="noStrike" kern="1200" dirty="0">
                <a:solidFill>
                  <a:schemeClr val="tx1"/>
                </a:solidFill>
                <a:effectLst/>
                <a:latin typeface="+mn-lt"/>
                <a:ea typeface="+mn-ea"/>
                <a:cs typeface="+mn-cs"/>
              </a:rPr>
              <a:t>，传给 </a:t>
            </a:r>
            <a:r>
              <a:rPr lang="en-US" altLang="zh-CN" sz="1200" b="0" i="0" u="none" strike="noStrike" kern="1200" dirty="0">
                <a:solidFill>
                  <a:schemeClr val="tx1"/>
                </a:solidFill>
                <a:effectLst/>
                <a:latin typeface="+mn-lt"/>
                <a:ea typeface="+mn-ea"/>
                <a:cs typeface="+mn-cs"/>
              </a:rPr>
              <a:t>Store</a:t>
            </a:r>
            <a:r>
              <a:rPr lang="zh-CN" altLang="en-US" sz="1200" b="0" i="0" u="none" strike="noStrike" kern="1200" dirty="0">
                <a:solidFill>
                  <a:schemeClr val="tx1"/>
                </a:solidFill>
                <a:effectLst/>
                <a:latin typeface="+mn-lt"/>
                <a:ea typeface="+mn-ea"/>
                <a:cs typeface="+mn-cs"/>
              </a:rPr>
              <a:t>。它可以是一个函数，也可以是一个对象。</a:t>
            </a:r>
          </a:p>
          <a:p>
            <a:r>
              <a:rPr lang="zh-CN" altLang="en-US" sz="1200" b="0" i="0" u="none" strike="noStrike" kern="1200" dirty="0">
                <a:solidFill>
                  <a:schemeClr val="tx1"/>
                </a:solidFill>
                <a:effectLst/>
                <a:latin typeface="+mn-lt"/>
                <a:ea typeface="+mn-ea"/>
                <a:cs typeface="+mn-cs"/>
              </a:rPr>
              <a:t>如果</a:t>
            </a:r>
            <a:r>
              <a:rPr lang="en-US" altLang="zh-CN" sz="1200" b="0" i="0" u="none" strike="noStrike" kern="1200" dirty="0" err="1">
                <a:solidFill>
                  <a:schemeClr val="tx1"/>
                </a:solidFill>
                <a:effectLst/>
                <a:latin typeface="+mn-lt"/>
                <a:ea typeface="+mn-ea"/>
                <a:cs typeface="+mn-cs"/>
              </a:rPr>
              <a:t>mapDispatchToProps</a:t>
            </a:r>
            <a:r>
              <a:rPr lang="zh-CN" altLang="en-US" sz="1200" b="0" i="0" u="none" strike="noStrike" kern="1200" dirty="0">
                <a:solidFill>
                  <a:schemeClr val="tx1"/>
                </a:solidFill>
                <a:effectLst/>
                <a:latin typeface="+mn-lt"/>
                <a:ea typeface="+mn-ea"/>
                <a:cs typeface="+mn-cs"/>
              </a:rPr>
              <a:t>是一个函数，会得到</a:t>
            </a:r>
            <a:r>
              <a:rPr lang="en-US" altLang="zh-CN" sz="1200" b="0" i="0" u="none" strike="noStrike" kern="1200" dirty="0">
                <a:solidFill>
                  <a:schemeClr val="tx1"/>
                </a:solidFill>
                <a:effectLst/>
                <a:latin typeface="+mn-lt"/>
                <a:ea typeface="+mn-ea"/>
                <a:cs typeface="+mn-cs"/>
              </a:rPr>
              <a:t>dispatch</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err="1">
                <a:solidFill>
                  <a:schemeClr val="tx1"/>
                </a:solidFill>
                <a:effectLst/>
                <a:latin typeface="+mn-lt"/>
                <a:ea typeface="+mn-ea"/>
                <a:cs typeface="+mn-cs"/>
              </a:rPr>
              <a:t>ownProps</a:t>
            </a:r>
            <a:r>
              <a:rPr lang="zh-CN" altLang="en-US" sz="1200" b="0" i="0" u="none" strike="noStrike" kern="1200" dirty="0">
                <a:solidFill>
                  <a:schemeClr val="tx1"/>
                </a:solidFill>
                <a:effectLst/>
                <a:latin typeface="+mn-lt"/>
                <a:ea typeface="+mn-ea"/>
                <a:cs typeface="+mn-cs"/>
              </a:rPr>
              <a:t>（容器组件的</a:t>
            </a:r>
            <a:r>
              <a:rPr lang="en-US" altLang="zh-CN" sz="1200" b="0" i="0" u="none" strike="noStrike" kern="1200" dirty="0">
                <a:solidFill>
                  <a:schemeClr val="tx1"/>
                </a:solidFill>
                <a:effectLst/>
                <a:latin typeface="+mn-lt"/>
                <a:ea typeface="+mn-ea"/>
                <a:cs typeface="+mn-cs"/>
              </a:rPr>
              <a:t>props</a:t>
            </a:r>
            <a:r>
              <a:rPr lang="zh-CN" altLang="en-US" sz="1200" b="0" i="0" u="none" strike="noStrike" kern="1200" dirty="0">
                <a:solidFill>
                  <a:schemeClr val="tx1"/>
                </a:solidFill>
                <a:effectLst/>
                <a:latin typeface="+mn-lt"/>
                <a:ea typeface="+mn-ea"/>
                <a:cs typeface="+mn-cs"/>
              </a:rPr>
              <a:t>对象）两个参数。</a:t>
            </a:r>
          </a:p>
          <a:p>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六、</a:t>
            </a:r>
            <a:r>
              <a:rPr lang="en-US" altLang="zh-CN" sz="1200" b="0" i="0" u="none" strike="noStrike" kern="1200" dirty="0">
                <a:solidFill>
                  <a:schemeClr val="tx1"/>
                </a:solidFill>
                <a:effectLst/>
                <a:latin typeface="+mn-lt"/>
                <a:ea typeface="+mn-ea"/>
                <a:cs typeface="+mn-cs"/>
              </a:rPr>
              <a:t>&lt;Provider&gt; </a:t>
            </a:r>
            <a:r>
              <a:rPr lang="zh-CN" altLang="en-US" sz="1200" b="0" i="0" u="none" strike="noStrike" kern="1200" dirty="0">
                <a:solidFill>
                  <a:schemeClr val="tx1"/>
                </a:solidFill>
                <a:effectLst/>
                <a:latin typeface="+mn-lt"/>
                <a:ea typeface="+mn-ea"/>
                <a:cs typeface="+mn-cs"/>
              </a:rPr>
              <a:t>组件</a:t>
            </a:r>
          </a:p>
          <a:p>
            <a:r>
              <a:rPr lang="en-US" altLang="zh-CN" sz="1200" b="0" i="0" u="none" strike="noStrike" kern="1200" dirty="0">
                <a:solidFill>
                  <a:schemeClr val="tx1"/>
                </a:solidFill>
                <a:effectLst/>
                <a:latin typeface="+mn-lt"/>
                <a:ea typeface="+mn-ea"/>
                <a:cs typeface="+mn-cs"/>
              </a:rPr>
              <a:t>connect</a:t>
            </a:r>
            <a:r>
              <a:rPr lang="zh-CN" altLang="en-US" sz="1200" b="0" i="0" u="none" strike="noStrike" kern="1200" dirty="0">
                <a:solidFill>
                  <a:schemeClr val="tx1"/>
                </a:solidFill>
                <a:effectLst/>
                <a:latin typeface="+mn-lt"/>
                <a:ea typeface="+mn-ea"/>
                <a:cs typeface="+mn-cs"/>
              </a:rPr>
              <a:t>方法生成容器组件以后，需要让容器组件拿到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对象，才能生成 </a:t>
            </a:r>
            <a:r>
              <a:rPr lang="en-US" altLang="zh-CN" sz="1200" b="0" i="0" u="none" strike="noStrike" kern="1200" dirty="0">
                <a:solidFill>
                  <a:schemeClr val="tx1"/>
                </a:solidFill>
                <a:effectLst/>
                <a:latin typeface="+mn-lt"/>
                <a:ea typeface="+mn-ea"/>
                <a:cs typeface="+mn-cs"/>
              </a:rPr>
              <a:t>UI </a:t>
            </a:r>
            <a:r>
              <a:rPr lang="zh-CN" altLang="en-US" sz="1200" b="0" i="0" u="none" strike="noStrike" kern="1200" dirty="0">
                <a:solidFill>
                  <a:schemeClr val="tx1"/>
                </a:solidFill>
                <a:effectLst/>
                <a:latin typeface="+mn-lt"/>
                <a:ea typeface="+mn-ea"/>
                <a:cs typeface="+mn-cs"/>
              </a:rPr>
              <a:t>组件的参数。</a:t>
            </a:r>
          </a:p>
          <a:p>
            <a:r>
              <a:rPr lang="zh-CN" altLang="en-US" sz="1200" b="0" i="0" u="none" strike="noStrike" kern="1200" dirty="0">
                <a:solidFill>
                  <a:schemeClr val="tx1"/>
                </a:solidFill>
                <a:effectLst/>
                <a:latin typeface="+mn-lt"/>
                <a:ea typeface="+mn-ea"/>
                <a:cs typeface="+mn-cs"/>
              </a:rPr>
              <a:t>一种解决方法是将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对象作为参数，传入容器组件。但是，这样做比较麻烦，尤其是容器组件可能在很深的层级，一级级将</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传下去就很麻烦。</a:t>
            </a:r>
          </a:p>
          <a:p>
            <a:r>
              <a:rPr lang="en-US" altLang="zh-CN" sz="1200" b="0" i="0" u="none" strike="noStrike" kern="1200" dirty="0">
                <a:solidFill>
                  <a:schemeClr val="tx1"/>
                </a:solidFill>
                <a:effectLst/>
                <a:latin typeface="+mn-lt"/>
                <a:ea typeface="+mn-ea"/>
                <a:cs typeface="+mn-cs"/>
              </a:rPr>
              <a:t>React-Redux </a:t>
            </a:r>
            <a:r>
              <a:rPr lang="zh-CN" altLang="en-US" sz="1200" b="0" i="0" u="none" strike="noStrike" kern="1200" dirty="0">
                <a:solidFill>
                  <a:schemeClr val="tx1"/>
                </a:solidFill>
                <a:effectLst/>
                <a:latin typeface="+mn-lt"/>
                <a:ea typeface="+mn-ea"/>
                <a:cs typeface="+mn-cs"/>
              </a:rPr>
              <a:t>提供</a:t>
            </a:r>
            <a:r>
              <a:rPr lang="en-US" altLang="zh-CN" sz="1200" b="0" i="0" u="none" strike="noStrike" kern="1200" dirty="0">
                <a:solidFill>
                  <a:schemeClr val="tx1"/>
                </a:solidFill>
                <a:effectLst/>
                <a:latin typeface="+mn-lt"/>
                <a:ea typeface="+mn-ea"/>
                <a:cs typeface="+mn-cs"/>
              </a:rPr>
              <a:t>Provider</a:t>
            </a:r>
            <a:r>
              <a:rPr lang="zh-CN" altLang="en-US" sz="1200" b="0" i="0" u="none" strike="noStrike" kern="1200" dirty="0">
                <a:solidFill>
                  <a:schemeClr val="tx1"/>
                </a:solidFill>
                <a:effectLst/>
                <a:latin typeface="+mn-lt"/>
                <a:ea typeface="+mn-ea"/>
                <a:cs typeface="+mn-cs"/>
              </a:rPr>
              <a:t>组件，可以让容器组件拿到</a:t>
            </a:r>
            <a:r>
              <a:rPr lang="en-US" altLang="zh-CN" sz="1200" b="0" i="0" u="none" strike="noStrike" kern="1200" dirty="0">
                <a:solidFill>
                  <a:schemeClr val="tx1"/>
                </a:solidFill>
                <a:effectLst/>
                <a:latin typeface="+mn-lt"/>
                <a:ea typeface="+mn-ea"/>
                <a:cs typeface="+mn-cs"/>
              </a:rPr>
              <a:t>state</a:t>
            </a:r>
            <a:r>
              <a:rPr lang="zh-CN" altLang="en-US" sz="1200" b="0" i="0" u="none" strike="noStrike" kern="1200" dirty="0">
                <a:solidFill>
                  <a:schemeClr val="tx1"/>
                </a:solidFill>
                <a:effectLst/>
                <a:latin typeface="+mn-lt"/>
                <a:ea typeface="+mn-ea"/>
                <a:cs typeface="+mn-cs"/>
              </a:rPr>
              <a:t>。</a:t>
            </a:r>
          </a:p>
          <a:p>
            <a:endParaRPr lang="zh-CN" altLang="en-US" sz="1200" b="0" i="0" u="none" strike="noStrike" kern="1200" dirty="0">
              <a:solidFill>
                <a:schemeClr val="tx1"/>
              </a:solidFill>
              <a:effectLst/>
              <a:latin typeface="+mn-lt"/>
              <a:ea typeface="+mn-ea"/>
              <a:cs typeface="+mn-cs"/>
            </a:endParaRPr>
          </a:p>
          <a:p>
            <a:endParaRPr lang="zh-CN" altLang="en-US"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11</a:t>
            </a:fld>
            <a:endParaRPr lang="zh-CN" altLang="en-US"/>
          </a:p>
        </p:txBody>
      </p:sp>
    </p:spTree>
    <p:extLst>
      <p:ext uri="{BB962C8B-B14F-4D97-AF65-F5344CB8AC3E}">
        <p14:creationId xmlns:p14="http://schemas.microsoft.com/office/powerpoint/2010/main" val="376978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12</a:t>
            </a:fld>
            <a:endParaRPr lang="zh-CN" altLang="en-US"/>
          </a:p>
        </p:txBody>
      </p:sp>
    </p:spTree>
    <p:extLst>
      <p:ext uri="{BB962C8B-B14F-4D97-AF65-F5344CB8AC3E}">
        <p14:creationId xmlns:p14="http://schemas.microsoft.com/office/powerpoint/2010/main" val="269097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是一个用于管理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应用异步操作（</a:t>
            </a:r>
            <a:r>
              <a:rPr lang="en-US" altLang="zh-CN" sz="1200" b="0" i="0" kern="1200" dirty="0">
                <a:solidFill>
                  <a:schemeClr val="tx1"/>
                </a:solidFill>
                <a:effectLst/>
                <a:latin typeface="+mn-lt"/>
                <a:ea typeface="+mn-ea"/>
                <a:cs typeface="+mn-cs"/>
              </a:rPr>
              <a:t>Side Effects</a:t>
            </a:r>
            <a:r>
              <a:rPr lang="zh-CN" altLang="en-US" sz="1200" b="0" i="0" kern="1200" dirty="0">
                <a:solidFill>
                  <a:schemeClr val="tx1"/>
                </a:solidFill>
                <a:effectLst/>
                <a:latin typeface="+mn-lt"/>
                <a:ea typeface="+mn-ea"/>
                <a:cs typeface="+mn-cs"/>
              </a:rPr>
              <a:t>。译注：直译成 “副作用” 不太通顺，所以这里译为 “异步操作” 更好理解）的中间件（又称异步 </a:t>
            </a:r>
            <a:r>
              <a:rPr lang="en-US" altLang="zh-CN" sz="1200" b="0" i="0" kern="1200" dirty="0">
                <a:solidFill>
                  <a:schemeClr val="tx1"/>
                </a:solidFill>
                <a:effectLst/>
                <a:latin typeface="+mn-lt"/>
                <a:ea typeface="+mn-ea"/>
                <a:cs typeface="+mn-cs"/>
              </a:rPr>
              <a:t>action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redux-saga </a:t>
            </a:r>
            <a:r>
              <a:rPr lang="zh-CN" altLang="en-US" sz="1200" b="0" i="0" kern="1200" dirty="0">
                <a:solidFill>
                  <a:schemeClr val="tx1"/>
                </a:solidFill>
                <a:effectLst/>
                <a:latin typeface="+mn-lt"/>
                <a:ea typeface="+mn-ea"/>
                <a:cs typeface="+mn-cs"/>
              </a:rPr>
              <a:t>通过创建 </a:t>
            </a:r>
            <a:r>
              <a:rPr lang="en-US" altLang="zh-CN" sz="1200" b="0" i="1" kern="1200" dirty="0">
                <a:solidFill>
                  <a:schemeClr val="tx1"/>
                </a:solidFill>
                <a:effectLst/>
                <a:latin typeface="+mn-lt"/>
                <a:ea typeface="+mn-ea"/>
                <a:cs typeface="+mn-cs"/>
              </a:rPr>
              <a:t>Sagas</a:t>
            </a:r>
            <a:r>
              <a:rPr lang="zh-CN" altLang="en-US" sz="1200" b="0" i="0" kern="1200" dirty="0">
                <a:solidFill>
                  <a:schemeClr val="tx1"/>
                </a:solidFill>
                <a:effectLst/>
                <a:latin typeface="+mn-lt"/>
                <a:ea typeface="+mn-ea"/>
                <a:cs typeface="+mn-cs"/>
              </a:rPr>
              <a:t> 将所有的异步操作逻辑收集在一个地方集中处理，可以用来代替 </a:t>
            </a:r>
            <a:r>
              <a:rPr lang="en-US" altLang="zh-CN" sz="1200" b="0" i="0" kern="1200" dirty="0">
                <a:solidFill>
                  <a:schemeClr val="tx1"/>
                </a:solidFill>
                <a:effectLst/>
                <a:latin typeface="+mn-lt"/>
                <a:ea typeface="+mn-ea"/>
                <a:cs typeface="+mn-cs"/>
              </a:rPr>
              <a:t>redux-</a:t>
            </a:r>
            <a:r>
              <a:rPr lang="en-US" altLang="zh-CN" sz="1200" b="0" i="0" kern="1200" dirty="0" err="1">
                <a:solidFill>
                  <a:schemeClr val="tx1"/>
                </a:solidFill>
                <a:effectLst/>
                <a:latin typeface="+mn-lt"/>
                <a:ea typeface="+mn-ea"/>
                <a:cs typeface="+mn-cs"/>
              </a:rPr>
              <a:t>thunk</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中间件。</a:t>
            </a:r>
          </a:p>
          <a:p>
            <a:r>
              <a:rPr lang="zh-CN" altLang="en-US" sz="1200" b="0" i="0" kern="1200" dirty="0">
                <a:solidFill>
                  <a:schemeClr val="tx1"/>
                </a:solidFill>
                <a:effectLst/>
                <a:latin typeface="+mn-lt"/>
                <a:ea typeface="+mn-ea"/>
                <a:cs typeface="+mn-cs"/>
              </a:rPr>
              <a:t>这意味着应用的逻辑会存在两个地方：</a:t>
            </a:r>
          </a:p>
          <a:p>
            <a:r>
              <a:rPr lang="en-US" altLang="zh-CN" sz="1200" b="0" i="0" kern="1200" dirty="0">
                <a:solidFill>
                  <a:schemeClr val="tx1"/>
                </a:solidFill>
                <a:effectLst/>
                <a:latin typeface="+mn-lt"/>
                <a:ea typeface="+mn-ea"/>
                <a:cs typeface="+mn-cs"/>
              </a:rPr>
              <a:t>Reducers </a:t>
            </a:r>
            <a:r>
              <a:rPr lang="zh-CN" altLang="en-US" sz="1200" b="0" i="0" kern="1200" dirty="0">
                <a:solidFill>
                  <a:schemeClr val="tx1"/>
                </a:solidFill>
                <a:effectLst/>
                <a:latin typeface="+mn-lt"/>
                <a:ea typeface="+mn-ea"/>
                <a:cs typeface="+mn-cs"/>
              </a:rPr>
              <a:t>负责处理 </a:t>
            </a:r>
            <a:r>
              <a:rPr lang="en-US" altLang="zh-CN" sz="1200" b="0" i="0" kern="1200" dirty="0">
                <a:solidFill>
                  <a:schemeClr val="tx1"/>
                </a:solidFill>
                <a:effectLst/>
                <a:latin typeface="+mn-lt"/>
                <a:ea typeface="+mn-ea"/>
                <a:cs typeface="+mn-cs"/>
              </a:rPr>
              <a:t>action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state </a:t>
            </a:r>
            <a:r>
              <a:rPr lang="zh-CN" altLang="en-US" sz="1200" b="0" i="0" kern="1200" dirty="0">
                <a:solidFill>
                  <a:schemeClr val="tx1"/>
                </a:solidFill>
                <a:effectLst/>
                <a:latin typeface="+mn-lt"/>
                <a:ea typeface="+mn-ea"/>
                <a:cs typeface="+mn-cs"/>
              </a:rPr>
              <a:t>更新。</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负责协调那些复杂或异步的操作。</a:t>
            </a:r>
          </a:p>
          <a:p>
            <a:r>
              <a:rPr lang="en-US" altLang="zh-CN" sz="1200" b="0" i="0" kern="1200" dirty="0">
                <a:solidFill>
                  <a:schemeClr val="tx1"/>
                </a:solidFill>
                <a:effectLst/>
                <a:latin typeface="+mn-lt"/>
                <a:ea typeface="+mn-ea"/>
                <a:cs typeface="+mn-cs"/>
              </a:rPr>
              <a:t>Sagas </a:t>
            </a:r>
            <a:r>
              <a:rPr lang="zh-CN" altLang="en-US" sz="1200" b="0" i="0" kern="1200" dirty="0">
                <a:solidFill>
                  <a:schemeClr val="tx1"/>
                </a:solidFill>
                <a:effectLst/>
                <a:latin typeface="+mn-lt"/>
                <a:ea typeface="+mn-ea"/>
                <a:cs typeface="+mn-cs"/>
              </a:rPr>
              <a:t>是通过 </a:t>
            </a:r>
            <a:r>
              <a:rPr lang="en-US" altLang="zh-CN" sz="1200" b="0" i="0" kern="1200" dirty="0">
                <a:solidFill>
                  <a:schemeClr val="tx1"/>
                </a:solidFill>
                <a:effectLst/>
                <a:latin typeface="+mn-lt"/>
                <a:ea typeface="+mn-ea"/>
                <a:cs typeface="+mn-cs"/>
              </a:rPr>
              <a:t>Generator </a:t>
            </a:r>
            <a:r>
              <a:rPr lang="zh-CN" altLang="en-US" sz="1200" b="0" i="0" kern="1200" dirty="0">
                <a:solidFill>
                  <a:schemeClr val="tx1"/>
                </a:solidFill>
                <a:effectLst/>
                <a:latin typeface="+mn-lt"/>
                <a:ea typeface="+mn-ea"/>
                <a:cs typeface="+mn-cs"/>
              </a:rPr>
              <a:t>函数来创建的。</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13</a:t>
            </a:fld>
            <a:endParaRPr lang="zh-CN" altLang="en-US"/>
          </a:p>
        </p:txBody>
      </p:sp>
    </p:spTree>
    <p:extLst>
      <p:ext uri="{BB962C8B-B14F-4D97-AF65-F5344CB8AC3E}">
        <p14:creationId xmlns:p14="http://schemas.microsoft.com/office/powerpoint/2010/main" val="2586488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14</a:t>
            </a:fld>
            <a:endParaRPr lang="zh-CN" altLang="en-US"/>
          </a:p>
        </p:txBody>
      </p:sp>
    </p:spTree>
    <p:extLst>
      <p:ext uri="{BB962C8B-B14F-4D97-AF65-F5344CB8AC3E}">
        <p14:creationId xmlns:p14="http://schemas.microsoft.com/office/powerpoint/2010/main" val="1378835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15</a:t>
            </a:fld>
            <a:endParaRPr lang="zh-CN" altLang="en-US"/>
          </a:p>
        </p:txBody>
      </p:sp>
    </p:spTree>
    <p:extLst>
      <p:ext uri="{BB962C8B-B14F-4D97-AF65-F5344CB8AC3E}">
        <p14:creationId xmlns:p14="http://schemas.microsoft.com/office/powerpoint/2010/main" val="3596401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https://github.com/dvajs/dva/blob/master/README_zh-CN.md</a:t>
            </a: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16</a:t>
            </a:fld>
            <a:endParaRPr lang="zh-CN" altLang="en-US"/>
          </a:p>
        </p:txBody>
      </p:sp>
    </p:spTree>
    <p:extLst>
      <p:ext uri="{BB962C8B-B14F-4D97-AF65-F5344CB8AC3E}">
        <p14:creationId xmlns:p14="http://schemas.microsoft.com/office/powerpoint/2010/main" val="427758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How to Choose</a:t>
            </a:r>
          </a:p>
          <a:p>
            <a:r>
              <a:rPr lang="zh-CN" altLang="en-US" sz="1200" b="0" i="0" kern="1200" dirty="0">
                <a:solidFill>
                  <a:schemeClr val="tx1"/>
                </a:solidFill>
                <a:effectLst/>
                <a:latin typeface="+mn-lt"/>
                <a:ea typeface="+mn-ea"/>
                <a:cs typeface="+mn-cs"/>
              </a:rPr>
              <a:t>如果你在</a:t>
            </a:r>
            <a:r>
              <a:rPr lang="en-US" altLang="zh-CN" sz="1200" b="0" i="0" kern="1200" dirty="0">
                <a:solidFill>
                  <a:schemeClr val="tx1"/>
                </a:solidFill>
                <a:effectLst/>
                <a:latin typeface="+mn-lt"/>
                <a:ea typeface="+mn-ea"/>
                <a:cs typeface="+mn-cs"/>
              </a:rPr>
              <a:t>Google</a:t>
            </a:r>
            <a:r>
              <a:rPr lang="zh-CN" altLang="en-US" sz="1200" b="0" i="0" kern="1200" dirty="0">
                <a:solidFill>
                  <a:schemeClr val="tx1"/>
                </a:solidFill>
                <a:effectLst/>
                <a:latin typeface="+mn-lt"/>
                <a:ea typeface="+mn-ea"/>
                <a:cs typeface="+mn-cs"/>
              </a:rPr>
              <a:t>工作：</a:t>
            </a:r>
            <a:r>
              <a:rPr lang="en-US" altLang="zh-CN" sz="1200" b="0" i="0" kern="1200" dirty="0">
                <a:solidFill>
                  <a:schemeClr val="tx1"/>
                </a:solidFill>
                <a:effectLst/>
                <a:latin typeface="+mn-lt"/>
                <a:ea typeface="+mn-ea"/>
                <a:cs typeface="+mn-cs"/>
              </a:rPr>
              <a:t>Angular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 </a:t>
            </a:r>
            <a:r>
              <a:rPr lang="en-US" altLang="zh-CN" sz="1200" b="0" i="0" kern="1200" dirty="0">
                <a:solidFill>
                  <a:schemeClr val="tx1"/>
                </a:solidFill>
                <a:effectLst/>
                <a:latin typeface="+mn-lt"/>
                <a:ea typeface="+mn-ea"/>
                <a:cs typeface="+mn-cs"/>
              </a:rPr>
              <a:t>TypeScript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如果你喜欢面向对象编程（</a:t>
            </a:r>
            <a:r>
              <a:rPr lang="en-US" altLang="zh-CN" sz="1200" b="0" i="0" kern="1200" dirty="0">
                <a:solidFill>
                  <a:schemeClr val="tx1"/>
                </a:solidFill>
                <a:effectLst/>
                <a:latin typeface="+mn-lt"/>
                <a:ea typeface="+mn-ea"/>
                <a:cs typeface="+mn-cs"/>
              </a:rPr>
              <a:t>OOP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Angular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如果你需要指导手册，架构和帮助：</a:t>
            </a:r>
            <a:r>
              <a:rPr lang="en-US" altLang="zh-CN" sz="1200" b="0" i="0" kern="1200" dirty="0">
                <a:solidFill>
                  <a:schemeClr val="tx1"/>
                </a:solidFill>
                <a:effectLst/>
                <a:latin typeface="+mn-lt"/>
                <a:ea typeface="+mn-ea"/>
                <a:cs typeface="+mn-cs"/>
              </a:rPr>
              <a:t>Angular</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如果你在</a:t>
            </a:r>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工作：</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如果你喜欢灵活性：</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如果你喜欢大型的技术生态系统：</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如果你喜欢在几十个软件包中进行选择：</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和“一切都是 </a:t>
            </a:r>
            <a:r>
              <a:rPr lang="en-US" altLang="zh-CN" sz="1200" b="0" i="0" kern="1200" dirty="0" err="1">
                <a:solidFill>
                  <a:schemeClr val="tx1"/>
                </a:solidFill>
                <a:effectLst/>
                <a:latin typeface="+mn-lt"/>
                <a:ea typeface="+mn-ea"/>
                <a:cs typeface="+mn-cs"/>
              </a:rPr>
              <a:t>Javascript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的方法”：</a:t>
            </a:r>
            <a:r>
              <a:rPr lang="en-US" altLang="zh-CN" sz="1200" b="0" i="0" kern="1200" dirty="0">
                <a:solidFill>
                  <a:schemeClr val="tx1"/>
                </a:solidFill>
                <a:effectLst/>
                <a:latin typeface="+mn-lt"/>
                <a:ea typeface="+mn-ea"/>
                <a:cs typeface="+mn-cs"/>
              </a:rPr>
              <a:t>React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如果你喜欢真正干净的代码：</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如果你想要最平缓的学习曲线：</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如果你想要最轻量级的框架：</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如果你想在一个文件中分离关注点：</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p>
          <a:p>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如果你一个人工作，或者有一个小团队：</a:t>
            </a:r>
            <a:r>
              <a:rPr lang="en-US" altLang="zh-CN" sz="1200" b="0" i="0" kern="1200" dirty="0" err="1">
                <a:solidFill>
                  <a:schemeClr val="tx1"/>
                </a:solidFill>
                <a:effectLst/>
                <a:latin typeface="+mn-lt"/>
                <a:ea typeface="+mn-ea"/>
                <a:cs typeface="+mn-cs"/>
              </a:rPr>
              <a:t>Vue</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如果你的应用程序往往变得非常大：</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如果你想用 </a:t>
            </a:r>
            <a:r>
              <a:rPr lang="en-US" altLang="zh-CN" sz="1200" b="0" i="0" kern="1200" dirty="0">
                <a:solidFill>
                  <a:schemeClr val="tx1"/>
                </a:solidFill>
                <a:effectLst/>
                <a:latin typeface="+mn-lt"/>
                <a:ea typeface="+mn-ea"/>
                <a:cs typeface="+mn-cs"/>
              </a:rPr>
              <a:t>react-native </a:t>
            </a:r>
            <a:r>
              <a:rPr lang="zh-CN" altLang="en-US" sz="1200" b="0" i="0" kern="1200" dirty="0">
                <a:solidFill>
                  <a:schemeClr val="tx1"/>
                </a:solidFill>
                <a:effectLst/>
                <a:latin typeface="+mn-lt"/>
                <a:ea typeface="+mn-ea"/>
                <a:cs typeface="+mn-cs"/>
              </a:rPr>
              <a:t>构建一个应用程序：</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如果你想在圈子中有很多的开发者：</a:t>
            </a:r>
            <a:r>
              <a:rPr lang="en-US" altLang="zh-CN" sz="1200" b="0" i="0" kern="1200" dirty="0">
                <a:solidFill>
                  <a:schemeClr val="tx1"/>
                </a:solidFill>
                <a:effectLst/>
                <a:latin typeface="+mn-lt"/>
                <a:ea typeface="+mn-ea"/>
                <a:cs typeface="+mn-cs"/>
              </a:rPr>
              <a:t>Angular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React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如果你与设计师合作，并需要干净的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文件：</a:t>
            </a:r>
            <a:r>
              <a:rPr lang="en-US" altLang="zh-CN" sz="1200" b="0" i="0" kern="1200" dirty="0">
                <a:solidFill>
                  <a:schemeClr val="tx1"/>
                </a:solidFill>
                <a:effectLst/>
                <a:latin typeface="+mn-lt"/>
                <a:ea typeface="+mn-ea"/>
                <a:cs typeface="+mn-cs"/>
              </a:rPr>
              <a:t>Angular or </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如果你喜欢 </a:t>
            </a:r>
            <a:r>
              <a:rPr lang="en-US" altLang="zh-CN" sz="1200" b="0" i="0" kern="1200" dirty="0" err="1">
                <a:solidFill>
                  <a:schemeClr val="tx1"/>
                </a:solidFill>
                <a:effectLst/>
                <a:latin typeface="+mn-lt"/>
                <a:ea typeface="+mn-ea"/>
                <a:cs typeface="+mn-cs"/>
              </a:rPr>
              <a:t>Vue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但是害怕有限的技术生态系统：</a:t>
            </a:r>
            <a:r>
              <a:rPr lang="en-US" altLang="zh-CN" sz="1200" b="0" i="0" kern="1200" dirty="0">
                <a:solidFill>
                  <a:schemeClr val="tx1"/>
                </a:solidFill>
                <a:effectLst/>
                <a:latin typeface="+mn-lt"/>
                <a:ea typeface="+mn-ea"/>
                <a:cs typeface="+mn-cs"/>
              </a:rPr>
              <a:t>React</a:t>
            </a: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如果你不能决定，先学习 </a:t>
            </a: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，然后 </a:t>
            </a:r>
            <a:r>
              <a:rPr lang="en-US" altLang="zh-CN" sz="1200" b="1" i="0" kern="1200" dirty="0" err="1">
                <a:solidFill>
                  <a:schemeClr val="tx1"/>
                </a:solidFill>
                <a:effectLst/>
                <a:latin typeface="+mn-lt"/>
                <a:ea typeface="+mn-ea"/>
                <a:cs typeface="+mn-cs"/>
              </a:rPr>
              <a:t>Vue</a:t>
            </a:r>
            <a:r>
              <a:rPr lang="zh-CN" altLang="en-US" sz="1200" b="1" i="0" kern="1200" dirty="0">
                <a:solidFill>
                  <a:schemeClr val="tx1"/>
                </a:solidFill>
                <a:effectLst/>
                <a:latin typeface="+mn-lt"/>
                <a:ea typeface="+mn-ea"/>
                <a:cs typeface="+mn-cs"/>
              </a:rPr>
              <a:t>，然后 </a:t>
            </a:r>
            <a:r>
              <a:rPr lang="en-US" altLang="zh-CN" sz="1200" b="1" i="0" kern="1200" dirty="0">
                <a:solidFill>
                  <a:schemeClr val="tx1"/>
                </a:solidFill>
                <a:effectLst/>
                <a:latin typeface="+mn-lt"/>
                <a:ea typeface="+mn-ea"/>
                <a:cs typeface="+mn-cs"/>
              </a:rPr>
              <a:t>Angular</a:t>
            </a:r>
            <a:r>
              <a:rPr lang="zh-CN" altLang="en-US"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3</a:t>
            </a:fld>
            <a:endParaRPr lang="zh-CN" altLang="en-US"/>
          </a:p>
        </p:txBody>
      </p:sp>
    </p:spTree>
    <p:extLst>
      <p:ext uri="{BB962C8B-B14F-4D97-AF65-F5344CB8AC3E}">
        <p14:creationId xmlns:p14="http://schemas.microsoft.com/office/powerpoint/2010/main" val="8949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4</a:t>
            </a:fld>
            <a:endParaRPr lang="zh-CN" altLang="en-US"/>
          </a:p>
        </p:txBody>
      </p:sp>
    </p:spTree>
    <p:extLst>
      <p:ext uri="{BB962C8B-B14F-4D97-AF65-F5344CB8AC3E}">
        <p14:creationId xmlns:p14="http://schemas.microsoft.com/office/powerpoint/2010/main" val="371556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React</a:t>
            </a:r>
            <a:r>
              <a:rPr lang="zh-CN" altLang="en-US" sz="1200" b="0" i="0" kern="1200" dirty="0">
                <a:solidFill>
                  <a:schemeClr val="tx1"/>
                </a:solidFill>
                <a:effectLst/>
                <a:latin typeface="+mn-lt"/>
                <a:ea typeface="+mn-ea"/>
                <a:cs typeface="+mn-cs"/>
              </a:rPr>
              <a:t>浅谈</a:t>
            </a:r>
          </a:p>
          <a:p>
            <a:r>
              <a:rPr lang="en-US" altLang="zh-CN" sz="1200" b="0" i="0" kern="1200" dirty="0">
                <a:solidFill>
                  <a:schemeClr val="tx1"/>
                </a:solidFill>
                <a:effectLst/>
                <a:latin typeface="+mn-lt"/>
                <a:ea typeface="+mn-ea"/>
                <a:cs typeface="+mn-cs"/>
              </a:rPr>
              <a:t>1.1 </a:t>
            </a:r>
            <a:r>
              <a:rPr lang="zh-CN" altLang="en-US" sz="1200" b="0" i="0" kern="1200" dirty="0">
                <a:solidFill>
                  <a:schemeClr val="tx1"/>
                </a:solidFill>
                <a:effectLst/>
                <a:latin typeface="+mn-lt"/>
                <a:ea typeface="+mn-ea"/>
                <a:cs typeface="+mn-cs"/>
              </a:rPr>
              <a:t>组件化</a:t>
            </a:r>
          </a:p>
          <a:p>
            <a:r>
              <a:rPr lang="zh-CN" altLang="en-US" sz="1200" b="0" i="0" kern="1200" dirty="0">
                <a:solidFill>
                  <a:schemeClr val="tx1"/>
                </a:solidFill>
                <a:effectLst/>
                <a:latin typeface="+mn-lt"/>
                <a:ea typeface="+mn-ea"/>
                <a:cs typeface="+mn-cs"/>
              </a:rPr>
              <a:t>​ 毫无疑问，当谈到</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的时候不能避免的会提到组件化思想。</a:t>
            </a:r>
          </a:p>
          <a:p>
            <a:endParaRPr lang="en-US" altLang="zh-CN" dirty="0"/>
          </a:p>
          <a:p>
            <a:endParaRPr lang="en-US" altLang="zh-CN" dirty="0"/>
          </a:p>
          <a:p>
            <a:r>
              <a:rPr lang="en-US" altLang="zh-CN" sz="1200" b="0" i="0" kern="1200" dirty="0">
                <a:solidFill>
                  <a:schemeClr val="tx1"/>
                </a:solidFill>
                <a:effectLst/>
                <a:latin typeface="+mn-lt"/>
                <a:ea typeface="+mn-ea"/>
                <a:cs typeface="+mn-cs"/>
              </a:rPr>
              <a:t>1.2 JSX</a:t>
            </a:r>
            <a:r>
              <a:rPr lang="zh-CN" altLang="en-US" sz="1200" b="0" i="0" kern="1200" dirty="0">
                <a:solidFill>
                  <a:schemeClr val="tx1"/>
                </a:solidFill>
                <a:effectLst/>
                <a:latin typeface="+mn-lt"/>
                <a:ea typeface="+mn-ea"/>
                <a:cs typeface="+mn-cs"/>
              </a:rPr>
              <a:t>语法糖</a:t>
            </a:r>
          </a:p>
          <a:p>
            <a:r>
              <a:rPr lang="zh-CN" altLang="en-US" sz="1200" b="0" i="0" kern="1200" dirty="0">
                <a:solidFill>
                  <a:schemeClr val="tx1"/>
                </a:solidFill>
                <a:effectLst/>
                <a:latin typeface="+mn-lt"/>
                <a:ea typeface="+mn-ea"/>
                <a:cs typeface="+mn-cs"/>
              </a:rPr>
              <a:t>​ 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，不一定非要使用</a:t>
            </a:r>
            <a:r>
              <a:rPr lang="en-US" altLang="zh-CN" sz="1200" b="0" i="0" kern="1200" dirty="0">
                <a:solidFill>
                  <a:schemeClr val="tx1"/>
                </a:solidFill>
                <a:effectLst/>
                <a:latin typeface="+mn-lt"/>
                <a:ea typeface="+mn-ea"/>
                <a:cs typeface="+mn-cs"/>
              </a:rPr>
              <a:t>JSX</a:t>
            </a:r>
            <a:r>
              <a:rPr lang="zh-CN" altLang="en-US" sz="1200" b="0" i="0" kern="1200" dirty="0">
                <a:solidFill>
                  <a:schemeClr val="tx1"/>
                </a:solidFill>
                <a:effectLst/>
                <a:latin typeface="+mn-lt"/>
                <a:ea typeface="+mn-ea"/>
                <a:cs typeface="+mn-cs"/>
              </a:rPr>
              <a:t>语法，可以使用原生的</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进行开发。但是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作者强烈建议我们使用</a:t>
            </a:r>
            <a:r>
              <a:rPr lang="en-US" altLang="zh-CN" sz="1200" b="0" i="0" kern="1200" dirty="0">
                <a:solidFill>
                  <a:schemeClr val="tx1"/>
                </a:solidFill>
                <a:effectLst/>
                <a:latin typeface="+mn-lt"/>
                <a:ea typeface="+mn-ea"/>
                <a:cs typeface="+mn-cs"/>
              </a:rPr>
              <a:t>JSX</a:t>
            </a:r>
          </a:p>
          <a:p>
            <a:endParaRPr lang="en-US" altLang="zh-CN" dirty="0"/>
          </a:p>
          <a:p>
            <a:endParaRPr lang="en-US" altLang="zh-CN" dirty="0"/>
          </a:p>
          <a:p>
            <a:r>
              <a:rPr lang="en-US" altLang="zh-CN" sz="1200" b="0" i="0" kern="1200" dirty="0">
                <a:solidFill>
                  <a:schemeClr val="tx1"/>
                </a:solidFill>
                <a:effectLst/>
                <a:latin typeface="+mn-lt"/>
                <a:ea typeface="+mn-ea"/>
                <a:cs typeface="+mn-cs"/>
              </a:rPr>
              <a:t>1.3 Virtual DOM</a:t>
            </a:r>
          </a:p>
          <a:p>
            <a:r>
              <a:rPr lang="zh-CN" altLang="en-US" sz="1200" b="0" i="0" kern="1200" dirty="0">
                <a:solidFill>
                  <a:schemeClr val="tx1"/>
                </a:solidFill>
                <a:effectLst/>
                <a:latin typeface="+mn-lt"/>
                <a:ea typeface="+mn-ea"/>
                <a:cs typeface="+mn-cs"/>
              </a:rPr>
              <a:t>其实上面已经提到了</a:t>
            </a:r>
            <a:r>
              <a:rPr lang="en-US" altLang="zh-CN" sz="1200" b="0" i="0" kern="1200" dirty="0">
                <a:solidFill>
                  <a:schemeClr val="tx1"/>
                </a:solidFill>
                <a:effectLst/>
                <a:latin typeface="+mn-lt"/>
                <a:ea typeface="+mn-ea"/>
                <a:cs typeface="+mn-cs"/>
              </a:rPr>
              <a:t>Virtual DOM</a:t>
            </a:r>
            <a:r>
              <a:rPr lang="zh-CN" altLang="en-US" sz="1200" b="0" i="0" kern="1200" dirty="0">
                <a:solidFill>
                  <a:schemeClr val="tx1"/>
                </a:solidFill>
                <a:effectLst/>
                <a:latin typeface="+mn-lt"/>
                <a:ea typeface="+mn-ea"/>
                <a:cs typeface="+mn-cs"/>
              </a:rPr>
              <a:t>，它的存在也是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长久不衰的原因之一，虚拟</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的概念并不是</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首创却在</a:t>
            </a:r>
            <a:r>
              <a:rPr lang="en-US" altLang="zh-CN" sz="1200" b="0" i="0" kern="1200" dirty="0">
                <a:solidFill>
                  <a:schemeClr val="tx1"/>
                </a:solidFill>
                <a:effectLst/>
                <a:latin typeface="+mn-lt"/>
                <a:ea typeface="+mn-ea"/>
                <a:cs typeface="+mn-cs"/>
              </a:rPr>
              <a:t>FB</a:t>
            </a:r>
            <a:r>
              <a:rPr lang="zh-CN" altLang="en-US" sz="1200" b="0" i="0" kern="1200" dirty="0">
                <a:solidFill>
                  <a:schemeClr val="tx1"/>
                </a:solidFill>
                <a:effectLst/>
                <a:latin typeface="+mn-lt"/>
                <a:ea typeface="+mn-ea"/>
                <a:cs typeface="+mn-cs"/>
              </a:rPr>
              <a:t>的手上大火了起来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后台是多么重要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1.4 </a:t>
            </a:r>
            <a:r>
              <a:rPr lang="zh-CN" altLang="en-US" sz="1200" b="0" i="0" kern="1200" dirty="0">
                <a:solidFill>
                  <a:schemeClr val="tx1"/>
                </a:solidFill>
                <a:effectLst/>
                <a:latin typeface="+mn-lt"/>
                <a:ea typeface="+mn-ea"/>
                <a:cs typeface="+mn-cs"/>
              </a:rPr>
              <a:t>函数式编程</a:t>
            </a:r>
          </a:p>
          <a:p>
            <a:endParaRPr lang="en-US" altLang="zh-CN" dirty="0"/>
          </a:p>
          <a:p>
            <a:endParaRPr lang="en-US" altLang="zh-CN" dirty="0"/>
          </a:p>
          <a:p>
            <a:r>
              <a:rPr lang="en-US" altLang="zh-CN" sz="1200" b="0" i="0" kern="1200" dirty="0">
                <a:solidFill>
                  <a:schemeClr val="tx1"/>
                </a:solidFill>
                <a:effectLst/>
                <a:latin typeface="+mn-lt"/>
                <a:ea typeface="+mn-ea"/>
                <a:cs typeface="+mn-cs"/>
              </a:rPr>
              <a:t>1.5 </a:t>
            </a:r>
            <a:r>
              <a:rPr lang="zh-CN" altLang="en-US" sz="1200" b="0" i="0" kern="1200" dirty="0">
                <a:solidFill>
                  <a:schemeClr val="tx1"/>
                </a:solidFill>
                <a:effectLst/>
                <a:latin typeface="+mn-lt"/>
                <a:ea typeface="+mn-ea"/>
                <a:cs typeface="+mn-cs"/>
              </a:rPr>
              <a:t>数据流</a:t>
            </a: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中，数据的流动是单向的，即从父节点传递到子节点。也因此组件是简单的，他们只需要从父组件获取</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渲染即可。如果顶层的</a:t>
            </a:r>
            <a:r>
              <a:rPr lang="en-US" altLang="zh-CN" sz="1200" b="0" i="0" kern="1200" dirty="0">
                <a:solidFill>
                  <a:schemeClr val="tx1"/>
                </a:solidFill>
                <a:effectLst/>
                <a:latin typeface="+mn-lt"/>
                <a:ea typeface="+mn-ea"/>
                <a:cs typeface="+mn-cs"/>
              </a:rPr>
              <a:t>props</a:t>
            </a:r>
            <a:r>
              <a:rPr lang="zh-CN" altLang="en-US" sz="1200" b="0" i="0" kern="1200" dirty="0">
                <a:solidFill>
                  <a:schemeClr val="tx1"/>
                </a:solidFill>
                <a:effectLst/>
                <a:latin typeface="+mn-lt"/>
                <a:ea typeface="+mn-ea"/>
                <a:cs typeface="+mn-cs"/>
              </a:rPr>
              <a:t>改变了，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会递归的向下遍历整个组件树，重新渲染所有使用这个属性的组件。</a:t>
            </a:r>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5</a:t>
            </a:fld>
            <a:endParaRPr lang="zh-CN" altLang="en-US"/>
          </a:p>
        </p:txBody>
      </p:sp>
    </p:spTree>
    <p:extLst>
      <p:ext uri="{BB962C8B-B14F-4D97-AF65-F5344CB8AC3E}">
        <p14:creationId xmlns:p14="http://schemas.microsoft.com/office/powerpoint/2010/main" val="164106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1.create-react-app</a:t>
            </a:r>
            <a:r>
              <a:rPr lang="zh-CN" altLang="en-US" dirty="0"/>
              <a:t>安装</a:t>
            </a:r>
            <a:endParaRPr lang="en-US" altLang="zh-CN" dirty="0"/>
          </a:p>
          <a:p>
            <a:r>
              <a:rPr lang="en-US" altLang="zh-CN" dirty="0"/>
              <a:t>https://github.com/facebook/create-react-app</a:t>
            </a:r>
          </a:p>
          <a:p>
            <a:endParaRPr lang="en-US" altLang="zh-CN" dirty="0"/>
          </a:p>
          <a:p>
            <a:r>
              <a:rPr lang="en-US" altLang="zh-CN" dirty="0" err="1"/>
              <a:t>npm</a:t>
            </a:r>
            <a:r>
              <a:rPr lang="en-US" altLang="zh-CN" dirty="0"/>
              <a:t> install -g create-react-app       /* </a:t>
            </a:r>
            <a:r>
              <a:rPr lang="zh-CN" altLang="en-US" dirty="0"/>
              <a:t>安装</a:t>
            </a:r>
            <a:r>
              <a:rPr lang="en-US" altLang="zh-CN" dirty="0"/>
              <a:t>create-react-app</a:t>
            </a:r>
            <a:r>
              <a:rPr lang="zh-CN" altLang="en-US" dirty="0"/>
              <a:t>，建议使用</a:t>
            </a:r>
            <a:r>
              <a:rPr lang="en-US" altLang="zh-CN" dirty="0" err="1"/>
              <a:t>cnpm</a:t>
            </a:r>
            <a:r>
              <a:rPr lang="en-US" altLang="zh-CN" dirty="0"/>
              <a:t> */</a:t>
            </a:r>
          </a:p>
          <a:p>
            <a:r>
              <a:rPr lang="en-US" altLang="zh-CN" dirty="0"/>
              <a:t>create-react-app </a:t>
            </a:r>
            <a:r>
              <a:rPr lang="en-US" altLang="zh-CN" dirty="0" err="1"/>
              <a:t>myapp</a:t>
            </a:r>
            <a:r>
              <a:rPr lang="en-US" altLang="zh-CN" dirty="0"/>
              <a:t>                 /* </a:t>
            </a:r>
            <a:r>
              <a:rPr lang="zh-CN" altLang="en-US" dirty="0"/>
              <a:t>使用命令创建应用，</a:t>
            </a:r>
            <a:r>
              <a:rPr lang="en-US" altLang="zh-CN" dirty="0" err="1"/>
              <a:t>myapp</a:t>
            </a:r>
            <a:r>
              <a:rPr lang="zh-CN" altLang="en-US" dirty="0"/>
              <a:t>为项目名称 *</a:t>
            </a:r>
            <a:r>
              <a:rPr lang="en-US" altLang="zh-CN" dirty="0"/>
              <a:t>/</a:t>
            </a:r>
          </a:p>
          <a:p>
            <a:r>
              <a:rPr lang="en-US" altLang="zh-CN" dirty="0"/>
              <a:t>cd </a:t>
            </a:r>
            <a:r>
              <a:rPr lang="en-US" altLang="zh-CN" dirty="0" err="1"/>
              <a:t>myapp</a:t>
            </a:r>
            <a:r>
              <a:rPr lang="en-US" altLang="zh-CN" dirty="0"/>
              <a:t>                                        /* </a:t>
            </a:r>
            <a:r>
              <a:rPr lang="zh-CN" altLang="en-US" dirty="0"/>
              <a:t>进入目录，然后启动 *</a:t>
            </a:r>
            <a:r>
              <a:rPr lang="en-US" altLang="zh-CN" dirty="0"/>
              <a:t>/</a:t>
            </a:r>
          </a:p>
          <a:p>
            <a:r>
              <a:rPr lang="en-US" altLang="zh-CN" dirty="0" err="1"/>
              <a:t>npm</a:t>
            </a:r>
            <a:r>
              <a:rPr lang="en-US" altLang="zh-CN" dirty="0"/>
              <a:t> start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6</a:t>
            </a:fld>
            <a:endParaRPr lang="zh-CN" altLang="en-US"/>
          </a:p>
        </p:txBody>
      </p:sp>
    </p:spTree>
    <p:extLst>
      <p:ext uri="{BB962C8B-B14F-4D97-AF65-F5344CB8AC3E}">
        <p14:creationId xmlns:p14="http://schemas.microsoft.com/office/powerpoint/2010/main" val="3671184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推出后，出于不同的原因先后出现三种定义</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组件的方式，殊途同归；具体的三种方式：</a:t>
            </a:r>
          </a:p>
          <a:p>
            <a:r>
              <a:rPr lang="zh-CN" altLang="en-US" sz="1200" b="0" i="0" kern="1200" dirty="0">
                <a:solidFill>
                  <a:schemeClr val="tx1"/>
                </a:solidFill>
                <a:effectLst/>
                <a:latin typeface="+mn-lt"/>
                <a:ea typeface="+mn-ea"/>
                <a:cs typeface="+mn-cs"/>
              </a:rPr>
              <a:t>函数式定义的无状态组件</a:t>
            </a:r>
          </a:p>
          <a:p>
            <a:r>
              <a:rPr lang="en-US" altLang="zh-CN" sz="1200" b="0" i="0" kern="1200" dirty="0">
                <a:solidFill>
                  <a:schemeClr val="tx1"/>
                </a:solidFill>
                <a:effectLst/>
                <a:latin typeface="+mn-lt"/>
                <a:ea typeface="+mn-ea"/>
                <a:cs typeface="+mn-cs"/>
              </a:rPr>
              <a:t>es5</a:t>
            </a:r>
            <a:r>
              <a:rPr lang="zh-CN" altLang="en-US" sz="1200" b="0" i="0" kern="1200" dirty="0">
                <a:solidFill>
                  <a:schemeClr val="tx1"/>
                </a:solidFill>
                <a:effectLst/>
                <a:latin typeface="+mn-lt"/>
                <a:ea typeface="+mn-ea"/>
                <a:cs typeface="+mn-cs"/>
              </a:rPr>
              <a:t>原生方式</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定义的组件</a:t>
            </a:r>
          </a:p>
          <a:p>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形式的</a:t>
            </a:r>
            <a:r>
              <a:rPr lang="en-US" altLang="zh-CN" sz="1200" b="0" i="0" kern="1200" dirty="0">
                <a:solidFill>
                  <a:schemeClr val="tx1"/>
                </a:solidFill>
                <a:effectLst/>
                <a:latin typeface="+mn-lt"/>
                <a:ea typeface="+mn-ea"/>
                <a:cs typeface="+mn-cs"/>
              </a:rPr>
              <a:t>extends </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定义的组件</a:t>
            </a:r>
          </a:p>
          <a:p>
            <a:endParaRPr lang="en-US" altLang="zh-CN" dirty="0"/>
          </a:p>
          <a:p>
            <a:endParaRPr lang="en-US" altLang="zh-CN" dirty="0"/>
          </a:p>
          <a:p>
            <a:r>
              <a:rPr lang="zh-CN" altLang="en-US" sz="1200" b="0" i="0" kern="1200" dirty="0">
                <a:solidFill>
                  <a:schemeClr val="tx1"/>
                </a:solidFill>
                <a:effectLst/>
                <a:latin typeface="+mn-lt"/>
                <a:ea typeface="+mn-ea"/>
                <a:cs typeface="+mn-cs"/>
              </a:rPr>
              <a:t>无状态组件的创建形式使代码的可读性更好，并且减少了大量冗余的代码，精简至只有一个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方法，大大的增强了编写一个组件的便利，除此之外无状态组件还有以下几个显著的特点：</a:t>
            </a:r>
          </a:p>
          <a:p>
            <a:r>
              <a:rPr lang="zh-CN" altLang="en-US" sz="1200" b="1" i="0" kern="1200" dirty="0">
                <a:solidFill>
                  <a:schemeClr val="tx1"/>
                </a:solidFill>
                <a:effectLst/>
                <a:latin typeface="+mn-lt"/>
                <a:ea typeface="+mn-ea"/>
                <a:cs typeface="+mn-cs"/>
              </a:rPr>
              <a:t>组件不会被实例化，整体渲染性能得到提升</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因为组件被精简成一个</a:t>
            </a:r>
            <a:r>
              <a:rPr lang="en-US" altLang="zh-CN" sz="1200" b="0" i="0" kern="1200" dirty="0">
                <a:solidFill>
                  <a:schemeClr val="tx1"/>
                </a:solidFill>
                <a:effectLst/>
                <a:latin typeface="+mn-lt"/>
                <a:ea typeface="+mn-ea"/>
                <a:cs typeface="+mn-cs"/>
              </a:rPr>
              <a:t>render</a:t>
            </a:r>
            <a:r>
              <a:rPr lang="zh-CN" altLang="en-US" sz="1200" b="0" i="0" kern="1200" dirty="0">
                <a:solidFill>
                  <a:schemeClr val="tx1"/>
                </a:solidFill>
                <a:effectLst/>
                <a:latin typeface="+mn-lt"/>
                <a:ea typeface="+mn-ea"/>
                <a:cs typeface="+mn-cs"/>
              </a:rPr>
              <a:t>方法的函数来实现的，由于是无状态组件，所以无状态组件就不会在有组件实例化的过程，无实例化过程也就不需要分配多余的内存，从而性能得到一定的提升。</a:t>
            </a:r>
          </a:p>
          <a:p>
            <a:r>
              <a:rPr lang="zh-CN" altLang="en-US" sz="1200" b="1" i="0" kern="1200" dirty="0">
                <a:solidFill>
                  <a:schemeClr val="tx1"/>
                </a:solidFill>
                <a:effectLst/>
                <a:latin typeface="+mn-lt"/>
                <a:ea typeface="+mn-ea"/>
                <a:cs typeface="+mn-cs"/>
              </a:rPr>
              <a:t>组件不能访问</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对象</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无状态组件由于没有实例化过程，所以无法访问组件</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中的对象，例如：</a:t>
            </a:r>
            <a:r>
              <a:rPr lang="en-US" altLang="zh-CN" sz="1200" b="0" i="0" kern="1200" dirty="0" err="1">
                <a:solidFill>
                  <a:schemeClr val="tx1"/>
                </a:solidFill>
                <a:effectLst/>
                <a:latin typeface="+mn-lt"/>
                <a:ea typeface="+mn-ea"/>
                <a:cs typeface="+mn-cs"/>
              </a:rPr>
              <a:t>this.ref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this.state</a:t>
            </a:r>
            <a:r>
              <a:rPr lang="zh-CN" altLang="en-US" sz="1200" b="0" i="0" kern="1200" dirty="0">
                <a:solidFill>
                  <a:schemeClr val="tx1"/>
                </a:solidFill>
                <a:effectLst/>
                <a:latin typeface="+mn-lt"/>
                <a:ea typeface="+mn-ea"/>
                <a:cs typeface="+mn-cs"/>
              </a:rPr>
              <a:t>等均不能访问。若想访问就不能使用这种形式来创建组件</a:t>
            </a:r>
          </a:p>
          <a:p>
            <a:r>
              <a:rPr lang="zh-CN" altLang="en-US" sz="1200" b="1" i="0" kern="1200" dirty="0">
                <a:solidFill>
                  <a:schemeClr val="tx1"/>
                </a:solidFill>
                <a:effectLst/>
                <a:latin typeface="+mn-lt"/>
                <a:ea typeface="+mn-ea"/>
                <a:cs typeface="+mn-cs"/>
              </a:rPr>
              <a:t>组件无法访问生命周期的方法</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200" b="1" i="0" kern="1200" dirty="0">
                <a:solidFill>
                  <a:schemeClr val="tx1"/>
                </a:solidFill>
                <a:effectLst/>
                <a:latin typeface="+mn-lt"/>
                <a:ea typeface="+mn-ea"/>
                <a:cs typeface="+mn-cs"/>
              </a:rPr>
              <a:t>无状态组件只能访问输入的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，同样的</a:t>
            </a:r>
            <a:r>
              <a:rPr lang="en-US" altLang="zh-CN" sz="1200" b="1" i="0" kern="1200" dirty="0">
                <a:solidFill>
                  <a:schemeClr val="tx1"/>
                </a:solidFill>
                <a:effectLst/>
                <a:latin typeface="+mn-lt"/>
                <a:ea typeface="+mn-ea"/>
                <a:cs typeface="+mn-cs"/>
              </a:rPr>
              <a:t>props</a:t>
            </a:r>
            <a:r>
              <a:rPr lang="zh-CN" altLang="en-US" sz="1200" b="1" i="0" kern="1200" dirty="0">
                <a:solidFill>
                  <a:schemeClr val="tx1"/>
                </a:solidFill>
                <a:effectLst/>
                <a:latin typeface="+mn-lt"/>
                <a:ea typeface="+mn-ea"/>
                <a:cs typeface="+mn-cs"/>
              </a:rPr>
              <a:t>会得到同样的渲染结果，不会有副作用</a:t>
            </a:r>
            <a:endParaRPr lang="en-US" altLang="zh-CN" sz="1200" b="1" i="0" kern="1200" dirty="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与无状态组件相比，</a:t>
            </a:r>
            <a:r>
              <a:rPr lang="en-US" altLang="zh-CN" dirty="0" err="1"/>
              <a:t>React.createClass</a:t>
            </a:r>
            <a:r>
              <a:rPr lang="zh-CN" altLang="en-US" sz="1200" b="0" i="0" kern="1200" dirty="0">
                <a:solidFill>
                  <a:schemeClr val="tx1"/>
                </a:solidFill>
                <a:effectLst/>
                <a:latin typeface="+mn-lt"/>
                <a:ea typeface="+mn-ea"/>
                <a:cs typeface="+mn-cs"/>
              </a:rPr>
              <a:t>和后面要描述的</a:t>
            </a:r>
            <a:r>
              <a:rPr lang="en-US" altLang="zh-CN" dirty="0" err="1"/>
              <a:t>React.Component</a:t>
            </a:r>
            <a:r>
              <a:rPr lang="zh-CN" altLang="en-US" sz="1200" b="0" i="0" kern="1200" dirty="0">
                <a:solidFill>
                  <a:schemeClr val="tx1"/>
                </a:solidFill>
                <a:effectLst/>
                <a:latin typeface="+mn-lt"/>
                <a:ea typeface="+mn-ea"/>
                <a:cs typeface="+mn-cs"/>
              </a:rPr>
              <a:t>都是创建有状态的组件，这些组件是要被实例化的，并且可以访问组件的生命周期方法。</a:t>
            </a:r>
          </a:p>
          <a:p>
            <a:endParaRPr lang="en-US" altLang="zh-CN" dirty="0"/>
          </a:p>
          <a:p>
            <a:r>
              <a:rPr lang="zh-CN" altLang="en-US" sz="1200" b="0" i="0" kern="1200" dirty="0">
                <a:solidFill>
                  <a:schemeClr val="tx1"/>
                </a:solidFill>
                <a:effectLst/>
                <a:latin typeface="+mn-lt"/>
                <a:ea typeface="+mn-ea"/>
                <a:cs typeface="+mn-cs"/>
              </a:rPr>
              <a:t>无状态组件被鼓励在大型项目中尽可能以简单的写法来分割原本庞大的组件，未来</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也会这种面向无状态组件在譬如无意义的检查和内存分配领域进行一系列优化，所以</a:t>
            </a:r>
            <a:r>
              <a:rPr lang="zh-CN" altLang="en-US" sz="1200" b="1" i="0" kern="1200" dirty="0">
                <a:solidFill>
                  <a:schemeClr val="tx1"/>
                </a:solidFill>
                <a:effectLst/>
                <a:latin typeface="+mn-lt"/>
                <a:ea typeface="+mn-ea"/>
                <a:cs typeface="+mn-cs"/>
              </a:rPr>
              <a:t>只要有可能，尽量使用无状态组件</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会自绑定函数方法（不像</a:t>
            </a:r>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只绑定需要关心的函数）导致不必要的性能开销，增加代码过时的可能性。</a:t>
            </a:r>
          </a:p>
          <a:p>
            <a:endParaRPr lang="en-US" altLang="zh-CN" dirty="0"/>
          </a:p>
          <a:p>
            <a:r>
              <a:rPr lang="en-US" altLang="zh-CN" sz="1200" b="0" i="0" kern="1200" dirty="0" err="1">
                <a:solidFill>
                  <a:schemeClr val="tx1"/>
                </a:solidFill>
                <a:effectLst/>
                <a:latin typeface="+mn-lt"/>
                <a:ea typeface="+mn-ea"/>
                <a:cs typeface="+mn-cs"/>
              </a:rPr>
              <a:t>React.Component</a:t>
            </a:r>
            <a:r>
              <a:rPr lang="zh-CN" altLang="en-US" sz="1200" b="0" i="0" kern="1200" dirty="0">
                <a:solidFill>
                  <a:schemeClr val="tx1"/>
                </a:solidFill>
                <a:effectLst/>
                <a:latin typeface="+mn-lt"/>
                <a:ea typeface="+mn-ea"/>
                <a:cs typeface="+mn-cs"/>
              </a:rPr>
              <a:t>是以</a:t>
            </a:r>
            <a:r>
              <a:rPr lang="en-US" altLang="zh-CN" sz="1200" b="0" i="0" kern="1200" dirty="0">
                <a:solidFill>
                  <a:schemeClr val="tx1"/>
                </a:solidFill>
                <a:effectLst/>
                <a:latin typeface="+mn-lt"/>
                <a:ea typeface="+mn-ea"/>
                <a:cs typeface="+mn-cs"/>
              </a:rPr>
              <a:t>ES6</a:t>
            </a:r>
            <a:r>
              <a:rPr lang="zh-CN" altLang="en-US" sz="1200" b="0" i="0" kern="1200" dirty="0">
                <a:solidFill>
                  <a:schemeClr val="tx1"/>
                </a:solidFill>
                <a:effectLst/>
                <a:latin typeface="+mn-lt"/>
                <a:ea typeface="+mn-ea"/>
                <a:cs typeface="+mn-cs"/>
              </a:rPr>
              <a:t>的形式来创建</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的组件的，是</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目前极为推荐的创建有状态组件的方式，最终会取代</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形式；相对于 </a:t>
            </a:r>
            <a:r>
              <a:rPr lang="en-US" altLang="zh-CN" sz="1200" b="0" i="0" kern="1200" dirty="0" err="1">
                <a:solidFill>
                  <a:schemeClr val="tx1"/>
                </a:solidFill>
                <a:effectLst/>
                <a:latin typeface="+mn-lt"/>
                <a:ea typeface="+mn-ea"/>
                <a:cs typeface="+mn-cs"/>
              </a:rPr>
              <a:t>React.createClass</a:t>
            </a:r>
            <a:r>
              <a:rPr lang="zh-CN" altLang="en-US" sz="1200" b="0" i="0" kern="1200" dirty="0">
                <a:solidFill>
                  <a:schemeClr val="tx1"/>
                </a:solidFill>
                <a:effectLst/>
                <a:latin typeface="+mn-lt"/>
                <a:ea typeface="+mn-ea"/>
                <a:cs typeface="+mn-cs"/>
              </a:rPr>
              <a:t>可以更好实现代码复用。</a:t>
            </a:r>
            <a:br>
              <a:rPr lang="zh-CN" altLang="en-US"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7</a:t>
            </a:fld>
            <a:endParaRPr lang="zh-CN" altLang="en-US"/>
          </a:p>
        </p:txBody>
      </p:sp>
    </p:spTree>
    <p:extLst>
      <p:ext uri="{BB962C8B-B14F-4D97-AF65-F5344CB8AC3E}">
        <p14:creationId xmlns:p14="http://schemas.microsoft.com/office/powerpoint/2010/main" val="277214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8</a:t>
            </a:fld>
            <a:endParaRPr lang="zh-CN" altLang="en-US"/>
          </a:p>
        </p:txBody>
      </p:sp>
    </p:spTree>
    <p:extLst>
      <p:ext uri="{BB962C8B-B14F-4D97-AF65-F5344CB8AC3E}">
        <p14:creationId xmlns:p14="http://schemas.microsoft.com/office/powerpoint/2010/main" val="372874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React</a:t>
            </a:r>
            <a:r>
              <a:rPr lang="zh-CN" altLang="en-US" sz="1200" b="1" i="0" kern="1200" dirty="0">
                <a:solidFill>
                  <a:schemeClr val="tx1"/>
                </a:solidFill>
                <a:effectLst/>
                <a:latin typeface="+mn-lt"/>
                <a:ea typeface="+mn-ea"/>
                <a:cs typeface="+mn-cs"/>
              </a:rPr>
              <a:t>还需要使用别的框架来搭配？</a:t>
            </a:r>
          </a:p>
          <a:p>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的核心是使用组件定义界面的表现，是一个</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层的前端库，那么在使用</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的时候我们通常还需要一套机制去管理组件与组件之间，组件与数据模型之间的通信。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为什么使用</a:t>
            </a:r>
            <a:r>
              <a:rPr lang="en-US" altLang="zh-CN" sz="1200" b="1" i="0" kern="1200" dirty="0">
                <a:solidFill>
                  <a:schemeClr val="tx1"/>
                </a:solidFill>
                <a:effectLst/>
                <a:latin typeface="+mn-lt"/>
                <a:ea typeface="+mn-ea"/>
                <a:cs typeface="+mn-cs"/>
              </a:rPr>
              <a:t>Redux</a:t>
            </a:r>
            <a:r>
              <a:rPr lang="zh-CN" altLang="en-US" sz="1200" b="1"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官方提出了</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思想管理数据流，同时也给出了自己的</a:t>
            </a:r>
            <a:r>
              <a:rPr lang="zh-CN" altLang="en-US" sz="1200" b="0" i="0" u="none" strike="noStrike" kern="1200" dirty="0">
                <a:solidFill>
                  <a:schemeClr val="tx1"/>
                </a:solidFill>
                <a:effectLst/>
                <a:latin typeface="+mn-lt"/>
                <a:ea typeface="+mn-ea"/>
                <a:cs typeface="+mn-cs"/>
                <a:hlinkClick r:id="rId3"/>
              </a:rPr>
              <a:t>实现</a:t>
            </a:r>
            <a:r>
              <a:rPr lang="en-US" altLang="zh-CN" sz="1200" b="0" i="0" u="none" strike="noStrike" kern="1200" dirty="0">
                <a:solidFill>
                  <a:schemeClr val="tx1"/>
                </a:solidFill>
                <a:effectLst/>
                <a:latin typeface="+mn-lt"/>
                <a:ea typeface="+mn-ea"/>
                <a:cs typeface="+mn-cs"/>
                <a:hlinkClick r:id="rId3"/>
              </a:rPr>
              <a:t>84</a:t>
            </a:r>
            <a:r>
              <a:rPr lang="zh-CN" altLang="en-US" sz="1200" b="0" i="0" kern="1200" dirty="0">
                <a:solidFill>
                  <a:schemeClr val="tx1"/>
                </a:solidFill>
                <a:effectLst/>
                <a:latin typeface="+mn-lt"/>
                <a:ea typeface="+mn-ea"/>
                <a:cs typeface="+mn-cs"/>
              </a:rPr>
              <a:t>来管理</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应用。可是当我打开</a:t>
            </a:r>
            <a:r>
              <a:rPr lang="en-US" altLang="zh-CN" sz="1200" b="0" i="0" u="none" strike="noStrike" kern="1200" dirty="0">
                <a:solidFill>
                  <a:schemeClr val="tx1"/>
                </a:solidFill>
                <a:effectLst/>
                <a:latin typeface="+mn-lt"/>
                <a:ea typeface="+mn-ea"/>
                <a:cs typeface="+mn-cs"/>
                <a:hlinkClick r:id="rId3"/>
              </a:rPr>
              <a:t>FLUX84</a:t>
            </a:r>
            <a:r>
              <a:rPr lang="zh-CN" altLang="en-US" sz="1200" b="0" i="0" kern="1200" dirty="0">
                <a:solidFill>
                  <a:schemeClr val="tx1"/>
                </a:solidFill>
                <a:effectLst/>
                <a:latin typeface="+mn-lt"/>
                <a:ea typeface="+mn-ea"/>
                <a:cs typeface="+mn-cs"/>
              </a:rPr>
              <a:t>的文档时候，繁琐的实现，又臭又长的文档，实在难以让我有使用它的欲望。幸好，社区中和我有类似想法的不在少数，</a:t>
            </a:r>
            <a:r>
              <a:rPr lang="en-US" altLang="zh-CN" sz="1200" b="0" i="0" kern="1200" dirty="0" err="1">
                <a:solidFill>
                  <a:schemeClr val="tx1"/>
                </a:solidFill>
                <a:effectLst/>
                <a:latin typeface="+mn-lt"/>
                <a:ea typeface="+mn-ea"/>
                <a:cs typeface="+mn-cs"/>
              </a:rPr>
              <a:t>github</a:t>
            </a:r>
            <a:r>
              <a:rPr lang="zh-CN" altLang="en-US" sz="1200" b="0" i="0" kern="1200" dirty="0">
                <a:solidFill>
                  <a:schemeClr val="tx1"/>
                </a:solidFill>
                <a:effectLst/>
                <a:latin typeface="+mn-lt"/>
                <a:ea typeface="+mn-ea"/>
                <a:cs typeface="+mn-cs"/>
              </a:rPr>
              <a:t>上也涌现了一批关于实现</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的框架，比较出名的有</a:t>
            </a:r>
            <a:r>
              <a:rPr lang="en-US" altLang="zh-CN" sz="1200" b="0" i="0" u="none" strike="noStrike" kern="1200" dirty="0">
                <a:solidFill>
                  <a:schemeClr val="tx1"/>
                </a:solidFill>
                <a:effectLst/>
                <a:latin typeface="+mn-lt"/>
                <a:ea typeface="+mn-ea"/>
                <a:cs typeface="+mn-cs"/>
                <a:hlinkClick r:id="rId4"/>
              </a:rPr>
              <a:t>Redux87</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5"/>
              </a:rPr>
              <a:t>Reflux12</a:t>
            </a:r>
            <a:r>
              <a:rPr lang="en-US" altLang="zh-CN"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6"/>
              </a:rPr>
              <a:t>Flummox10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严格的单向数据流</a:t>
            </a:r>
            <a:r>
              <a:rPr lang="zh-CN" altLang="en-US" sz="1200" b="0" i="0" kern="1200" dirty="0">
                <a:solidFill>
                  <a:schemeClr val="tx1"/>
                </a:solidFill>
                <a:effectLst/>
                <a:latin typeface="+mn-lt"/>
                <a:ea typeface="+mn-ea"/>
                <a:cs typeface="+mn-cs"/>
              </a:rPr>
              <a:t>是 </a:t>
            </a:r>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架构的设计核心。</a:t>
            </a:r>
          </a:p>
          <a:p>
            <a:r>
              <a:rPr lang="en-US" altLang="zh-CN" sz="1200" b="0" i="0" kern="1200" dirty="0">
                <a:solidFill>
                  <a:schemeClr val="tx1"/>
                </a:solidFill>
                <a:effectLst/>
                <a:latin typeface="+mn-lt"/>
                <a:ea typeface="+mn-ea"/>
                <a:cs typeface="+mn-cs"/>
              </a:rPr>
              <a:t>Redux </a:t>
            </a:r>
            <a:r>
              <a:rPr lang="zh-CN" altLang="en-US" sz="1200" b="0" i="0" kern="1200" dirty="0">
                <a:solidFill>
                  <a:schemeClr val="tx1"/>
                </a:solidFill>
                <a:effectLst/>
                <a:latin typeface="+mn-lt"/>
                <a:ea typeface="+mn-ea"/>
                <a:cs typeface="+mn-cs"/>
              </a:rPr>
              <a:t>应用中数据的生命周期遵循下面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个步骤：</a:t>
            </a:r>
          </a:p>
          <a:p>
            <a:r>
              <a:rPr lang="zh-CN" altLang="en-US" sz="1200" b="1" i="0" kern="1200" dirty="0">
                <a:solidFill>
                  <a:schemeClr val="tx1"/>
                </a:solidFill>
                <a:effectLst/>
                <a:latin typeface="+mn-lt"/>
                <a:ea typeface="+mn-ea"/>
                <a:cs typeface="+mn-cs"/>
              </a:rPr>
              <a:t>调用</a:t>
            </a:r>
            <a:r>
              <a:rPr lang="zh-CN" altLang="en-US" sz="1200" b="0" i="0" kern="1200" dirty="0">
                <a:solidFill>
                  <a:schemeClr val="tx1"/>
                </a:solidFill>
                <a:effectLst/>
                <a:latin typeface="+mn-lt"/>
                <a:ea typeface="+mn-ea"/>
                <a:cs typeface="+mn-cs"/>
              </a:rPr>
              <a:t> </a:t>
            </a:r>
            <a:r>
              <a:rPr lang="en-US" altLang="zh-CN" sz="1200" b="0" i="0" u="none" strike="noStrike" kern="1200" dirty="0" err="1">
                <a:solidFill>
                  <a:schemeClr val="tx1"/>
                </a:solidFill>
                <a:effectLst/>
                <a:latin typeface="+mn-lt"/>
                <a:ea typeface="+mn-ea"/>
                <a:cs typeface="+mn-cs"/>
                <a:hlinkClick r:id="rId7"/>
              </a:rPr>
              <a:t>store.dispatch</a:t>
            </a:r>
            <a:r>
              <a:rPr lang="en-US" altLang="zh-CN" sz="1200" b="0" i="0" u="none" strike="noStrike" kern="1200" dirty="0">
                <a:solidFill>
                  <a:schemeClr val="tx1"/>
                </a:solidFill>
                <a:effectLst/>
                <a:latin typeface="+mn-lt"/>
                <a:ea typeface="+mn-ea"/>
                <a:cs typeface="+mn-cs"/>
                <a:hlinkClick r:id="rId7"/>
              </a:rPr>
              <a:t>(action)</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调用传入的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函数。</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应该把多个子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输出合并成一个单一的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Redux store </a:t>
            </a:r>
            <a:r>
              <a:rPr lang="zh-CN" altLang="en-US" sz="1200" b="1" i="0" kern="1200" dirty="0">
                <a:solidFill>
                  <a:schemeClr val="tx1"/>
                </a:solidFill>
                <a:effectLst/>
                <a:latin typeface="+mn-lt"/>
                <a:ea typeface="+mn-ea"/>
                <a:cs typeface="+mn-cs"/>
              </a:rPr>
              <a:t>保存了根 </a:t>
            </a:r>
            <a:r>
              <a:rPr lang="en-US" altLang="zh-CN" sz="1200" b="1" i="0" kern="1200" dirty="0">
                <a:solidFill>
                  <a:schemeClr val="tx1"/>
                </a:solidFill>
                <a:effectLst/>
                <a:latin typeface="+mn-lt"/>
                <a:ea typeface="+mn-ea"/>
                <a:cs typeface="+mn-cs"/>
              </a:rPr>
              <a:t>reducer </a:t>
            </a:r>
            <a:r>
              <a:rPr lang="zh-CN" altLang="en-US" sz="1200" b="1" i="0" kern="1200" dirty="0">
                <a:solidFill>
                  <a:schemeClr val="tx1"/>
                </a:solidFill>
                <a:effectLst/>
                <a:latin typeface="+mn-lt"/>
                <a:ea typeface="+mn-ea"/>
                <a:cs typeface="+mn-cs"/>
              </a:rPr>
              <a:t>返回的完整 </a:t>
            </a:r>
            <a:r>
              <a:rPr lang="en-US" altLang="zh-CN" sz="1200" b="1" i="0" kern="1200" dirty="0">
                <a:solidFill>
                  <a:schemeClr val="tx1"/>
                </a:solidFill>
                <a:effectLst/>
                <a:latin typeface="+mn-lt"/>
                <a:ea typeface="+mn-ea"/>
                <a:cs typeface="+mn-cs"/>
              </a:rPr>
              <a:t>state </a:t>
            </a:r>
            <a:r>
              <a:rPr lang="zh-CN" altLang="en-US" sz="1200" b="1" i="0" kern="1200" dirty="0">
                <a:solidFill>
                  <a:schemeClr val="tx1"/>
                </a:solidFill>
                <a:effectLst/>
                <a:latin typeface="+mn-lt"/>
                <a:ea typeface="+mn-ea"/>
                <a:cs typeface="+mn-cs"/>
              </a:rPr>
              <a:t>树</a:t>
            </a:r>
            <a:r>
              <a:rPr lang="zh-CN" altLang="en-US" sz="1200" b="0" i="0" kern="1200" dirty="0">
                <a:solidFill>
                  <a:schemeClr val="tx1"/>
                </a:solidFill>
                <a:effectLst/>
                <a:latin typeface="+mn-lt"/>
                <a:ea typeface="+mn-ea"/>
                <a:cs typeface="+mn-cs"/>
              </a:rPr>
              <a:t>。</a:t>
            </a:r>
          </a:p>
          <a:p>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07E7F5-3EC4-4CB1-8518-7F912F22CFDD}" type="slidenum">
              <a:rPr lang="zh-CN" altLang="en-US" smtClean="0"/>
              <a:t>9</a:t>
            </a:fld>
            <a:endParaRPr lang="zh-CN" altLang="en-US"/>
          </a:p>
        </p:txBody>
      </p:sp>
    </p:spTree>
    <p:extLst>
      <p:ext uri="{BB962C8B-B14F-4D97-AF65-F5344CB8AC3E}">
        <p14:creationId xmlns:p14="http://schemas.microsoft.com/office/powerpoint/2010/main" val="389033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07E7F5-3EC4-4CB1-8518-7F912F22CFDD}" type="slidenum">
              <a:rPr lang="zh-CN" altLang="en-US" smtClean="0"/>
              <a:t>10</a:t>
            </a:fld>
            <a:endParaRPr lang="zh-CN" altLang="en-US"/>
          </a:p>
        </p:txBody>
      </p:sp>
    </p:spTree>
    <p:extLst>
      <p:ext uri="{BB962C8B-B14F-4D97-AF65-F5344CB8AC3E}">
        <p14:creationId xmlns:p14="http://schemas.microsoft.com/office/powerpoint/2010/main" val="96776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45FAB-CE8C-4AD8-9699-6D2359449D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783219-3075-4938-9F94-079D2750E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59C370-7360-4406-B461-E98A6A94A320}"/>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89225F4F-1DA8-4C09-9F8F-A03834FD7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83DAA-0E29-43DD-86A1-F7694A272AD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34420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33667-EDD6-4B71-922E-65922F41A2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EA5755-E750-4804-B9BB-921D3A4E09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6700FB-C4A0-452E-931C-24CADFB8D01F}"/>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966FE52E-B0FC-4C92-ACA8-A412B16DB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894FA-E650-41BF-BDB3-C20857BA519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6520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F00956-C566-4FD7-9514-EFEDFB4F83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B4B224-6D34-4359-9B20-89CC962F93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3EFBE6-5AF6-46A5-B4BC-0E5AAA50BF7F}"/>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27C32591-C980-4B2B-98AC-A25DCDAC5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7A4F1F-C9A6-406B-A45F-7520EA4C1C56}"/>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439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CC305-483F-43A5-B509-3BFEBFFC4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E9FAC4-FDD1-4EFF-9694-C2267DEA13F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C288EC-988B-4E2A-97FA-915592B88757}"/>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67C0DB1E-C857-4186-AC3B-AA96CF731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63EDF-C3ED-41C7-AABB-C2AEEFE10A6C}"/>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00477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1BFBE-8E2E-4D24-B553-BB42DA7FF4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F32661-32B1-4AFD-9B2F-AAF06652B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5C30F3-409C-4EA4-AF61-E269C1649F30}"/>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156A62B8-F85E-4A40-A6C0-731AD396C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B29E1B-264A-469F-8E75-96EA4CF0EF1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27552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1077-4244-4C7D-B3C0-6C784FBC9C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07C5DA-9671-4FAF-BB37-DBE915E05FC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32CEB5E-5FEF-4859-8FCC-95DC5E8CF69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0FCA6C-D6B3-421B-8BAB-FE7231369BE2}"/>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5DC26467-C66D-4990-9FA7-530DF58FE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47EF0F-F91B-47F2-BEE2-33E8ACB770D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63540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5B6FB-F098-4697-92A7-6B1885CEFB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FAD2C1-6895-4416-8BD6-B74D0429FF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3D28E3D-885A-4F03-8F0B-FF210DB1C94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5E1462A-CF18-4A6A-9BC9-CAEEB4DEA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251C412-EBD5-43D2-9D6C-0BBA4E03C0E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0E8E2EA-8704-4868-8F24-D271DD76398C}"/>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8" name="页脚占位符 7">
            <a:extLst>
              <a:ext uri="{FF2B5EF4-FFF2-40B4-BE49-F238E27FC236}">
                <a16:creationId xmlns:a16="http://schemas.microsoft.com/office/drawing/2014/main" id="{1B6C66C6-4E0E-454C-9A4C-A3E204536F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D2FBA1-760F-4020-BD5F-F555610F4A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04926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04DCB-0E21-4FB9-8FDA-9ACDACA28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42ED97-403A-462D-AFB2-3432325F36B3}"/>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4" name="页脚占位符 3">
            <a:extLst>
              <a:ext uri="{FF2B5EF4-FFF2-40B4-BE49-F238E27FC236}">
                <a16:creationId xmlns:a16="http://schemas.microsoft.com/office/drawing/2014/main" id="{F9D78982-D966-4CDF-8C0D-1CF8FBC11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76AC9A-735D-4BF9-B956-4AF5BDCB7407}"/>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5888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C8E1FA-480B-460B-9214-DACC7EE53805}"/>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3" name="页脚占位符 2">
            <a:extLst>
              <a:ext uri="{FF2B5EF4-FFF2-40B4-BE49-F238E27FC236}">
                <a16:creationId xmlns:a16="http://schemas.microsoft.com/office/drawing/2014/main" id="{DEFC5E9C-06F1-4BEA-8BBB-C414D0F70E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DDC1D0-54BA-4794-A136-FFB71F801E04}"/>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278760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3E763-F36E-4A95-9932-9D94DD2948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832EE6-2C21-4544-8AAA-F36B0EE63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720D617-556F-4A53-BAB3-F1C104166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BD65BF-59D4-4D25-89FA-15FE01950904}"/>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A3084151-103C-4B53-ADA2-1BAB34C368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692078-57E5-4CB3-923E-1E793FF69CC0}"/>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10515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26D21-7BB7-40E2-8BE4-563FBC73A3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2B97B-6159-48D4-A09B-1109D4431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D08BDC-12F3-41D9-954C-D09878871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5B734F-1074-4BA6-87E8-62725901E8EC}"/>
              </a:ext>
            </a:extLst>
          </p:cNvPr>
          <p:cNvSpPr>
            <a:spLocks noGrp="1"/>
          </p:cNvSpPr>
          <p:nvPr>
            <p:ph type="dt" sz="half" idx="10"/>
          </p:nvPr>
        </p:nvSpPr>
        <p:spPr/>
        <p:txBody>
          <a:bodyPr/>
          <a:lstStyle/>
          <a:p>
            <a:fld id="{C4C18A6F-7524-4716-A396-34F62DEC2301}" type="datetimeFigureOut">
              <a:rPr lang="zh-CN" altLang="en-US" smtClean="0"/>
              <a:t>2018/1/25</a:t>
            </a:fld>
            <a:endParaRPr lang="zh-CN" altLang="en-US"/>
          </a:p>
        </p:txBody>
      </p:sp>
      <p:sp>
        <p:nvSpPr>
          <p:cNvPr id="6" name="页脚占位符 5">
            <a:extLst>
              <a:ext uri="{FF2B5EF4-FFF2-40B4-BE49-F238E27FC236}">
                <a16:creationId xmlns:a16="http://schemas.microsoft.com/office/drawing/2014/main" id="{6B481EE0-0DDF-4F23-8C8B-90DE3ACB92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19B2C0-CD6B-4DBA-976E-F76434E61C28}"/>
              </a:ext>
            </a:extLst>
          </p:cNvPr>
          <p:cNvSpPr>
            <a:spLocks noGrp="1"/>
          </p:cNvSpPr>
          <p:nvPr>
            <p:ph type="sldNum" sz="quarter" idx="12"/>
          </p:nvPr>
        </p:nvSpPr>
        <p:spPr/>
        <p:txBody>
          <a:body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403368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8B5A77-A691-4F44-ACEC-61D41CA2E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116D8D-2206-4B50-AAEA-1616283D8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1F2532-0C4B-4E63-85F0-92FAE9A7E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18A6F-7524-4716-A396-34F62DEC2301}" type="datetimeFigureOut">
              <a:rPr lang="zh-CN" altLang="en-US" smtClean="0"/>
              <a:t>2018/1/25</a:t>
            </a:fld>
            <a:endParaRPr lang="zh-CN" altLang="en-US"/>
          </a:p>
        </p:txBody>
      </p:sp>
      <p:sp>
        <p:nvSpPr>
          <p:cNvPr id="5" name="页脚占位符 4">
            <a:extLst>
              <a:ext uri="{FF2B5EF4-FFF2-40B4-BE49-F238E27FC236}">
                <a16:creationId xmlns:a16="http://schemas.microsoft.com/office/drawing/2014/main" id="{2548B1EF-F95D-4139-A262-DEC1A09C1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16A407-B7FF-4E1C-9BA1-83B89C4DC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A130C-0092-45E0-850D-84B5F87656E6}" type="slidenum">
              <a:rPr lang="zh-CN" altLang="en-US" smtClean="0"/>
              <a:t>‹#›</a:t>
            </a:fld>
            <a:endParaRPr lang="zh-CN" altLang="en-US"/>
          </a:p>
        </p:txBody>
      </p:sp>
    </p:spTree>
    <p:extLst>
      <p:ext uri="{BB962C8B-B14F-4D97-AF65-F5344CB8AC3E}">
        <p14:creationId xmlns:p14="http://schemas.microsoft.com/office/powerpoint/2010/main" val="33095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51BE4-84B5-4FFF-9760-3278EACB89DC}"/>
              </a:ext>
            </a:extLst>
          </p:cNvPr>
          <p:cNvSpPr>
            <a:spLocks noGrp="1"/>
          </p:cNvSpPr>
          <p:nvPr>
            <p:ph type="ctrTitle"/>
          </p:nvPr>
        </p:nvSpPr>
        <p:spPr>
          <a:xfrm>
            <a:off x="1396408" y="293023"/>
            <a:ext cx="9144000" cy="2387600"/>
          </a:xfrm>
        </p:spPr>
        <p:txBody>
          <a:bodyPr/>
          <a:lstStyle/>
          <a:p>
            <a:r>
              <a:rPr lang="en-US" altLang="zh-CN" dirty="0">
                <a:latin typeface="思源黑体 CN Heavy" panose="020B0A00000000000000" pitchFamily="34" charset="-122"/>
                <a:ea typeface="思源黑体 CN Heavy" panose="020B0A00000000000000" pitchFamily="34" charset="-122"/>
              </a:rPr>
              <a:t>REACT</a:t>
            </a:r>
            <a:r>
              <a:rPr lang="zh-CN" altLang="en-US" dirty="0">
                <a:latin typeface="思源黑体 CN Heavy" panose="020B0A00000000000000" pitchFamily="34" charset="-122"/>
                <a:ea typeface="思源黑体 CN Heavy" panose="020B0A00000000000000" pitchFamily="34" charset="-122"/>
              </a:rPr>
              <a:t>入门及介绍</a:t>
            </a:r>
          </a:p>
        </p:txBody>
      </p:sp>
      <p:pic>
        <p:nvPicPr>
          <p:cNvPr id="4" name="pasted-image.png">
            <a:extLst>
              <a:ext uri="{FF2B5EF4-FFF2-40B4-BE49-F238E27FC236}">
                <a16:creationId xmlns:a16="http://schemas.microsoft.com/office/drawing/2014/main" id="{03C35D9E-94A1-4001-B273-88862725CF52}"/>
              </a:ext>
            </a:extLst>
          </p:cNvPr>
          <p:cNvPicPr>
            <a:picLocks noChangeAspect="1"/>
          </p:cNvPicPr>
          <p:nvPr/>
        </p:nvPicPr>
        <p:blipFill>
          <a:blip r:embed="rId2">
            <a:extLst/>
          </a:blip>
          <a:stretch>
            <a:fillRect/>
          </a:stretch>
        </p:blipFill>
        <p:spPr>
          <a:xfrm>
            <a:off x="4533307" y="2812128"/>
            <a:ext cx="2870201" cy="2730500"/>
          </a:xfrm>
          <a:prstGeom prst="rect">
            <a:avLst/>
          </a:prstGeom>
          <a:ln w="12700">
            <a:miter lim="400000"/>
          </a:ln>
        </p:spPr>
      </p:pic>
    </p:spTree>
    <p:extLst>
      <p:ext uri="{BB962C8B-B14F-4D97-AF65-F5344CB8AC3E}">
        <p14:creationId xmlns:p14="http://schemas.microsoft.com/office/powerpoint/2010/main" val="31002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pic1.zhimg.com/80/84a649275f15c1d6699482beb4b1318f_hd.jpg">
            <a:extLst>
              <a:ext uri="{FF2B5EF4-FFF2-40B4-BE49-F238E27FC236}">
                <a16:creationId xmlns:a16="http://schemas.microsoft.com/office/drawing/2014/main" id="{149679D5-9AEF-4BA9-92FF-020FDF6E6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31" y="651520"/>
            <a:ext cx="9309089" cy="513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57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ruanyifeng.com/blogimg/asset/2016/bg2016092101.jpg">
            <a:extLst>
              <a:ext uri="{FF2B5EF4-FFF2-40B4-BE49-F238E27FC236}">
                <a16:creationId xmlns:a16="http://schemas.microsoft.com/office/drawing/2014/main" id="{8D52F634-9F2A-4354-BCC4-25D1ACD729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56898" y="390054"/>
            <a:ext cx="4758961" cy="267770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70B4A2F-111B-42A6-A93F-BBC3E3EE3FA1}"/>
              </a:ext>
            </a:extLst>
          </p:cNvPr>
          <p:cNvSpPr txBox="1"/>
          <p:nvPr/>
        </p:nvSpPr>
        <p:spPr>
          <a:xfrm>
            <a:off x="352755" y="390054"/>
            <a:ext cx="3627916" cy="830997"/>
          </a:xfrm>
          <a:prstGeom prst="rect">
            <a:avLst/>
          </a:prstGeom>
          <a:noFill/>
        </p:spPr>
        <p:txBody>
          <a:bodyPr wrap="none" rtlCol="0">
            <a:spAutoFit/>
          </a:bodyPr>
          <a:lstStyle/>
          <a:p>
            <a:r>
              <a:rPr lang="en-US" altLang="zh-CN" sz="4800" b="1" dirty="0"/>
              <a:t>React-redux</a:t>
            </a:r>
            <a:endParaRPr lang="zh-CN" altLang="en-US" sz="4800" b="1" dirty="0"/>
          </a:p>
        </p:txBody>
      </p:sp>
      <p:sp>
        <p:nvSpPr>
          <p:cNvPr id="4" name="矩形 3">
            <a:extLst>
              <a:ext uri="{FF2B5EF4-FFF2-40B4-BE49-F238E27FC236}">
                <a16:creationId xmlns:a16="http://schemas.microsoft.com/office/drawing/2014/main" id="{946E4544-34C8-4EEA-85D0-8A7563B60C25}"/>
              </a:ext>
            </a:extLst>
          </p:cNvPr>
          <p:cNvSpPr/>
          <p:nvPr/>
        </p:nvSpPr>
        <p:spPr>
          <a:xfrm>
            <a:off x="495718" y="1429937"/>
            <a:ext cx="6761179" cy="646331"/>
          </a:xfrm>
          <a:prstGeom prst="rect">
            <a:avLst/>
          </a:prstGeom>
        </p:spPr>
        <p:txBody>
          <a:bodyPr wrap="square">
            <a:spAutoFit/>
          </a:bodyPr>
          <a:lstStyle/>
          <a:p>
            <a:r>
              <a:rPr lang="en-US" altLang="zh-CN" b="0" i="0" dirty="0">
                <a:solidFill>
                  <a:srgbClr val="111111"/>
                </a:solidFill>
                <a:effectLst/>
                <a:latin typeface="Georgia" panose="02040502050405020303" pitchFamily="18" charset="0"/>
              </a:rPr>
              <a:t>React-Redux </a:t>
            </a:r>
            <a:r>
              <a:rPr lang="zh-CN" altLang="en-US" b="0" i="0" dirty="0">
                <a:solidFill>
                  <a:srgbClr val="111111"/>
                </a:solidFill>
                <a:effectLst/>
                <a:latin typeface="Georgia" panose="02040502050405020303" pitchFamily="18" charset="0"/>
              </a:rPr>
              <a:t>将所有组件分成两大类：</a:t>
            </a:r>
            <a:r>
              <a:rPr lang="en-US" altLang="zh-CN" b="0" i="0" dirty="0">
                <a:solidFill>
                  <a:srgbClr val="111111"/>
                </a:solidFill>
                <a:effectLst/>
                <a:latin typeface="Georgia" panose="02040502050405020303" pitchFamily="18" charset="0"/>
              </a:rPr>
              <a:t>UI </a:t>
            </a:r>
            <a:r>
              <a:rPr lang="zh-CN" altLang="en-US" b="0" i="0" dirty="0">
                <a:solidFill>
                  <a:srgbClr val="111111"/>
                </a:solidFill>
                <a:effectLst/>
                <a:latin typeface="Georgia" panose="02040502050405020303" pitchFamily="18" charset="0"/>
              </a:rPr>
              <a:t>组件（</a:t>
            </a:r>
            <a:r>
              <a:rPr lang="en-US" altLang="zh-CN" b="0" i="0" dirty="0">
                <a:solidFill>
                  <a:srgbClr val="111111"/>
                </a:solidFill>
                <a:effectLst/>
                <a:latin typeface="Georgia" panose="02040502050405020303" pitchFamily="18" charset="0"/>
              </a:rPr>
              <a:t>presentational component</a:t>
            </a:r>
            <a:r>
              <a:rPr lang="zh-CN" altLang="en-US" b="0" i="0" dirty="0">
                <a:solidFill>
                  <a:srgbClr val="111111"/>
                </a:solidFill>
                <a:effectLst/>
                <a:latin typeface="Georgia" panose="02040502050405020303" pitchFamily="18" charset="0"/>
              </a:rPr>
              <a:t>）和容器组件（</a:t>
            </a:r>
            <a:r>
              <a:rPr lang="en-US" altLang="zh-CN" b="0" i="0" dirty="0">
                <a:solidFill>
                  <a:srgbClr val="111111"/>
                </a:solidFill>
                <a:effectLst/>
                <a:latin typeface="Georgia" panose="02040502050405020303" pitchFamily="18" charset="0"/>
              </a:rPr>
              <a:t>container component</a:t>
            </a:r>
            <a:r>
              <a:rPr lang="zh-CN" altLang="en-US" b="0" i="0" dirty="0">
                <a:solidFill>
                  <a:srgbClr val="111111"/>
                </a:solidFill>
                <a:effectLst/>
                <a:latin typeface="Georgia" panose="02040502050405020303" pitchFamily="18" charset="0"/>
              </a:rPr>
              <a:t>）。</a:t>
            </a:r>
            <a:endParaRPr lang="zh-CN" altLang="en-US" dirty="0"/>
          </a:p>
        </p:txBody>
      </p:sp>
      <p:graphicFrame>
        <p:nvGraphicFramePr>
          <p:cNvPr id="11" name="表格 10">
            <a:extLst>
              <a:ext uri="{FF2B5EF4-FFF2-40B4-BE49-F238E27FC236}">
                <a16:creationId xmlns:a16="http://schemas.microsoft.com/office/drawing/2014/main" id="{17B691FD-6CD2-4BC9-A037-A815D6A190DC}"/>
              </a:ext>
            </a:extLst>
          </p:cNvPr>
          <p:cNvGraphicFramePr>
            <a:graphicFrameLocks noGrp="1"/>
          </p:cNvGraphicFramePr>
          <p:nvPr>
            <p:extLst>
              <p:ext uri="{D42A27DB-BD31-4B8C-83A1-F6EECF244321}">
                <p14:modId xmlns:p14="http://schemas.microsoft.com/office/powerpoint/2010/main" val="957528993"/>
              </p:ext>
            </p:extLst>
          </p:nvPr>
        </p:nvGraphicFramePr>
        <p:xfrm>
          <a:off x="1013386" y="3429000"/>
          <a:ext cx="7858125" cy="2766060"/>
        </p:xfrm>
        <a:graphic>
          <a:graphicData uri="http://schemas.openxmlformats.org/drawingml/2006/table">
            <a:tbl>
              <a:tblPr/>
              <a:tblGrid>
                <a:gridCol w="2619375">
                  <a:extLst>
                    <a:ext uri="{9D8B030D-6E8A-4147-A177-3AD203B41FA5}">
                      <a16:colId xmlns:a16="http://schemas.microsoft.com/office/drawing/2014/main" val="76989545"/>
                    </a:ext>
                  </a:extLst>
                </a:gridCol>
                <a:gridCol w="2619375">
                  <a:extLst>
                    <a:ext uri="{9D8B030D-6E8A-4147-A177-3AD203B41FA5}">
                      <a16:colId xmlns:a16="http://schemas.microsoft.com/office/drawing/2014/main" val="667112946"/>
                    </a:ext>
                  </a:extLst>
                </a:gridCol>
                <a:gridCol w="2619375">
                  <a:extLst>
                    <a:ext uri="{9D8B030D-6E8A-4147-A177-3AD203B41FA5}">
                      <a16:colId xmlns:a16="http://schemas.microsoft.com/office/drawing/2014/main" val="1561717767"/>
                    </a:ext>
                  </a:extLst>
                </a:gridCol>
              </a:tblGrid>
              <a:tr h="0">
                <a:tc>
                  <a:txBody>
                    <a:bodyPr/>
                    <a:lstStyle/>
                    <a:p>
                      <a:pPr algn="l" latinLnBrk="0"/>
                      <a:endParaRPr lang="zh-CN" altLang="en-US" dirty="0">
                        <a:effectLst/>
                      </a:endParaRP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展示组件</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3F3F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容器组件</a:t>
                      </a:r>
                    </a:p>
                  </a:txBody>
                  <a:tcPr>
                    <a:lnL w="9525" cap="flat" cmpd="sng" algn="ctr">
                      <a:solidFill>
                        <a:srgbClr val="E6E6E6"/>
                      </a:solidFill>
                      <a:prstDash val="solid"/>
                      <a:round/>
                      <a:headEnd type="none" w="med" len="med"/>
                      <a:tailEnd type="none" w="med" len="med"/>
                    </a:lnL>
                    <a:lnB w="9525" cap="flat" cmpd="sng" algn="ctr">
                      <a:solidFill>
                        <a:srgbClr val="E6E6E6"/>
                      </a:solidFill>
                      <a:prstDash val="solid"/>
                      <a:round/>
                      <a:headEnd type="none" w="med" len="med"/>
                      <a:tailEnd type="none" w="med" len="med"/>
                    </a:lnB>
                    <a:solidFill>
                      <a:srgbClr val="F3F3F3"/>
                    </a:solidFill>
                  </a:tcPr>
                </a:tc>
                <a:extLst>
                  <a:ext uri="{0D108BD9-81ED-4DB2-BD59-A6C34878D82A}">
                    <a16:rowId xmlns:a16="http://schemas.microsoft.com/office/drawing/2014/main" val="582074004"/>
                  </a:ext>
                </a:extLst>
              </a:tr>
              <a:tr h="0">
                <a:tc>
                  <a:txBody>
                    <a:bodyPr/>
                    <a:lstStyle/>
                    <a:p>
                      <a:pPr algn="ctr" latinLnBrk="0"/>
                      <a:r>
                        <a:rPr lang="zh-CN" altLang="en-US" dirty="0">
                          <a:effectLst/>
                        </a:rPr>
                        <a:t>作用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描述如何展现（骨架、样式）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描述如何运行（数据获取、状态更新）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962709940"/>
                  </a:ext>
                </a:extLst>
              </a:tr>
              <a:tr h="0">
                <a:tc>
                  <a:txBody>
                    <a:bodyPr/>
                    <a:lstStyle/>
                    <a:p>
                      <a:pPr algn="ctr" latinLnBrk="0"/>
                      <a:r>
                        <a:rPr lang="zh-CN" altLang="en-US">
                          <a:effectLst/>
                        </a:rPr>
                        <a:t>直接使用 </a:t>
                      </a:r>
                      <a:r>
                        <a:rPr lang="en-US">
                          <a:effectLst/>
                        </a:rPr>
                        <a:t>Redux</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否</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是</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91802401"/>
                  </a:ext>
                </a:extLst>
              </a:tr>
              <a:tr h="0">
                <a:tc>
                  <a:txBody>
                    <a:bodyPr/>
                    <a:lstStyle/>
                    <a:p>
                      <a:pPr algn="ctr" latinLnBrk="0"/>
                      <a:r>
                        <a:rPr lang="zh-CN" altLang="en-US">
                          <a:effectLst/>
                        </a:rPr>
                        <a:t>数据来源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en-US">
                          <a:effectLst/>
                        </a:rPr>
                        <a:t>props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监听 </a:t>
                      </a:r>
                      <a:r>
                        <a:rPr lang="en-US">
                          <a:effectLst/>
                        </a:rPr>
                        <a:t>Redux state</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77289433"/>
                  </a:ext>
                </a:extLst>
              </a:tr>
              <a:tr h="0">
                <a:tc>
                  <a:txBody>
                    <a:bodyPr/>
                    <a:lstStyle/>
                    <a:p>
                      <a:pPr algn="ctr" latinLnBrk="0"/>
                      <a:r>
                        <a:rPr lang="zh-CN" altLang="en-US">
                          <a:effectLst/>
                        </a:rPr>
                        <a:t>数据修改</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从 </a:t>
                      </a:r>
                      <a:r>
                        <a:rPr lang="en-US" altLang="zh-CN">
                          <a:effectLst/>
                        </a:rPr>
                        <a:t>props </a:t>
                      </a:r>
                      <a:r>
                        <a:rPr lang="zh-CN" altLang="en-US">
                          <a:effectLst/>
                        </a:rPr>
                        <a:t>调用回调函数</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向 </a:t>
                      </a:r>
                      <a:r>
                        <a:rPr lang="en-US">
                          <a:effectLst/>
                        </a:rPr>
                        <a:t>Redux </a:t>
                      </a:r>
                      <a:r>
                        <a:rPr lang="zh-CN" altLang="en-US">
                          <a:effectLst/>
                        </a:rPr>
                        <a:t>派发 </a:t>
                      </a:r>
                      <a:r>
                        <a:rPr lang="en-US">
                          <a:effectLst/>
                        </a:rPr>
                        <a:t>actions</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27608275"/>
                  </a:ext>
                </a:extLst>
              </a:tr>
              <a:tr h="0">
                <a:tc>
                  <a:txBody>
                    <a:bodyPr/>
                    <a:lstStyle/>
                    <a:p>
                      <a:pPr algn="ctr" latinLnBrk="0"/>
                      <a:r>
                        <a:rPr lang="zh-CN" altLang="en-US">
                          <a:effectLst/>
                        </a:rPr>
                        <a:t>调用方式</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a:effectLst/>
                        </a:rPr>
                        <a:t>手动</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latinLnBrk="0"/>
                      <a:r>
                        <a:rPr lang="zh-CN" altLang="en-US" dirty="0">
                          <a:effectLst/>
                        </a:rPr>
                        <a:t>通常由 </a:t>
                      </a:r>
                      <a:r>
                        <a:rPr lang="en-US" dirty="0">
                          <a:effectLst/>
                        </a:rPr>
                        <a:t>React Redux </a:t>
                      </a:r>
                      <a:r>
                        <a:rPr lang="zh-CN" altLang="en-US" dirty="0">
                          <a:effectLst/>
                        </a:rPr>
                        <a:t>生成</a:t>
                      </a:r>
                    </a:p>
                  </a:txBody>
                  <a:tcPr marL="76200" marR="76200" marT="47625" marB="47625"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599628706"/>
                  </a:ext>
                </a:extLst>
              </a:tr>
            </a:tbl>
          </a:graphicData>
        </a:graphic>
      </p:graphicFrame>
    </p:spTree>
    <p:extLst>
      <p:ext uri="{BB962C8B-B14F-4D97-AF65-F5344CB8AC3E}">
        <p14:creationId xmlns:p14="http://schemas.microsoft.com/office/powerpoint/2010/main" val="376395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DD5AA20-B5D2-4E83-BFF5-A391472618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8547" y="0"/>
            <a:ext cx="7094906" cy="6871996"/>
          </a:xfrm>
        </p:spPr>
      </p:pic>
    </p:spTree>
    <p:extLst>
      <p:ext uri="{BB962C8B-B14F-4D97-AF65-F5344CB8AC3E}">
        <p14:creationId xmlns:p14="http://schemas.microsoft.com/office/powerpoint/2010/main" val="345631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DDF1B6F2-B317-4DB4-8647-9DB73D37165D}"/>
              </a:ext>
            </a:extLst>
          </p:cNvPr>
          <p:cNvPicPr>
            <a:picLocks noGrp="1" noChangeAspect="1"/>
          </p:cNvPicPr>
          <p:nvPr>
            <p:ph idx="1"/>
          </p:nvPr>
        </p:nvPicPr>
        <p:blipFill>
          <a:blip r:embed="rId3">
            <a:extLst/>
          </a:blip>
          <a:stretch>
            <a:fillRect/>
          </a:stretch>
        </p:blipFill>
        <p:spPr>
          <a:xfrm>
            <a:off x="386788" y="0"/>
            <a:ext cx="2201667" cy="1607445"/>
          </a:xfrm>
          <a:prstGeom prst="rect">
            <a:avLst/>
          </a:prstGeom>
          <a:ln w="12700">
            <a:miter lim="400000"/>
          </a:ln>
        </p:spPr>
      </p:pic>
      <p:sp>
        <p:nvSpPr>
          <p:cNvPr id="5" name="文本框 4">
            <a:extLst>
              <a:ext uri="{FF2B5EF4-FFF2-40B4-BE49-F238E27FC236}">
                <a16:creationId xmlns:a16="http://schemas.microsoft.com/office/drawing/2014/main" id="{FA1EE344-3683-4818-8DE6-A116BD2FF2F7}"/>
              </a:ext>
            </a:extLst>
          </p:cNvPr>
          <p:cNvSpPr txBox="1"/>
          <p:nvPr/>
        </p:nvSpPr>
        <p:spPr>
          <a:xfrm>
            <a:off x="835840" y="1607445"/>
            <a:ext cx="1359668" cy="369332"/>
          </a:xfrm>
          <a:prstGeom prst="rect">
            <a:avLst/>
          </a:prstGeom>
          <a:noFill/>
        </p:spPr>
        <p:txBody>
          <a:bodyPr wrap="none" rtlCol="0">
            <a:spAutoFit/>
          </a:bodyPr>
          <a:lstStyle/>
          <a:p>
            <a:r>
              <a:rPr lang="en-US" altLang="zh-CN" b="1" dirty="0"/>
              <a:t>React-saga</a:t>
            </a:r>
            <a:endParaRPr lang="zh-CN" altLang="en-US" b="1" dirty="0"/>
          </a:p>
        </p:txBody>
      </p:sp>
      <p:sp>
        <p:nvSpPr>
          <p:cNvPr id="6" name="Rectangle 1">
            <a:extLst>
              <a:ext uri="{FF2B5EF4-FFF2-40B4-BE49-F238E27FC236}">
                <a16:creationId xmlns:a16="http://schemas.microsoft.com/office/drawing/2014/main" id="{68168139-E2A2-4758-AC85-51F892D593FA}"/>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BE762B27-7229-40D4-832B-FF86F9E14401}"/>
              </a:ext>
            </a:extLst>
          </p:cNvPr>
          <p:cNvSpPr txBox="1"/>
          <p:nvPr/>
        </p:nvSpPr>
        <p:spPr>
          <a:xfrm>
            <a:off x="3913351" y="2585722"/>
            <a:ext cx="4365298" cy="646331"/>
          </a:xfrm>
          <a:prstGeom prst="rect">
            <a:avLst/>
          </a:prstGeom>
          <a:noFill/>
        </p:spPr>
        <p:txBody>
          <a:bodyPr wrap="none" rtlCol="0">
            <a:spAutoFit/>
          </a:bodyPr>
          <a:lstStyle/>
          <a:p>
            <a:r>
              <a:rPr lang="zh-CN" altLang="zh-CN" dirty="0">
                <a:latin typeface="Arial" panose="020B0604020202020204" pitchFamily="34" charset="0"/>
              </a:rPr>
              <a:t>Sagas 负责协调那些复杂或异步的操作。</a:t>
            </a:r>
            <a:endParaRPr kumimoji="0" lang="zh-CN" altLang="zh-CN" sz="1050" b="0" i="0" u="none" strike="noStrike" cap="none" normalizeH="0" baseline="0" dirty="0">
              <a:ln>
                <a:noFill/>
              </a:ln>
              <a:solidFill>
                <a:schemeClr val="tx1"/>
              </a:solidFill>
              <a:effectLst/>
              <a:latin typeface="Arial" panose="020B0604020202020204" pitchFamily="34" charset="0"/>
            </a:endParaRPr>
          </a:p>
          <a:p>
            <a:endParaRPr lang="zh-CN" altLang="en-US" dirty="0"/>
          </a:p>
        </p:txBody>
      </p:sp>
      <p:pic>
        <p:nvPicPr>
          <p:cNvPr id="8" name="图片 7">
            <a:extLst>
              <a:ext uri="{FF2B5EF4-FFF2-40B4-BE49-F238E27FC236}">
                <a16:creationId xmlns:a16="http://schemas.microsoft.com/office/drawing/2014/main" id="{7B802CDB-23DE-4F21-BE2C-90AF431AC04F}"/>
              </a:ext>
            </a:extLst>
          </p:cNvPr>
          <p:cNvPicPr>
            <a:picLocks noChangeAspect="1"/>
          </p:cNvPicPr>
          <p:nvPr/>
        </p:nvPicPr>
        <p:blipFill>
          <a:blip r:embed="rId4"/>
          <a:stretch>
            <a:fillRect/>
          </a:stretch>
        </p:blipFill>
        <p:spPr>
          <a:xfrm>
            <a:off x="3438857" y="3429000"/>
            <a:ext cx="5314286" cy="2466667"/>
          </a:xfrm>
          <a:prstGeom prst="rect">
            <a:avLst/>
          </a:prstGeom>
        </p:spPr>
      </p:pic>
    </p:spTree>
    <p:extLst>
      <p:ext uri="{BB962C8B-B14F-4D97-AF65-F5344CB8AC3E}">
        <p14:creationId xmlns:p14="http://schemas.microsoft.com/office/powerpoint/2010/main" val="86458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4892F6CE-8207-4219-A52C-874F051EC996}"/>
              </a:ext>
            </a:extLst>
          </p:cNvPr>
          <p:cNvPicPr>
            <a:picLocks noGrp="1" noChangeAspect="1"/>
          </p:cNvPicPr>
          <p:nvPr>
            <p:ph idx="1"/>
          </p:nvPr>
        </p:nvPicPr>
        <p:blipFill>
          <a:blip r:embed="rId3">
            <a:extLst/>
          </a:blip>
          <a:stretch>
            <a:fillRect/>
          </a:stretch>
        </p:blipFill>
        <p:spPr>
          <a:xfrm>
            <a:off x="357993" y="118538"/>
            <a:ext cx="1822499" cy="1571752"/>
          </a:xfrm>
          <a:prstGeom prst="rect">
            <a:avLst/>
          </a:prstGeom>
          <a:ln w="12700">
            <a:miter lim="400000"/>
          </a:ln>
        </p:spPr>
      </p:pic>
      <p:sp>
        <p:nvSpPr>
          <p:cNvPr id="5" name="文本框 4">
            <a:extLst>
              <a:ext uri="{FF2B5EF4-FFF2-40B4-BE49-F238E27FC236}">
                <a16:creationId xmlns:a16="http://schemas.microsoft.com/office/drawing/2014/main" id="{E5F73341-9993-482A-A1EE-93FE15F3F047}"/>
              </a:ext>
            </a:extLst>
          </p:cNvPr>
          <p:cNvSpPr txBox="1"/>
          <p:nvPr/>
        </p:nvSpPr>
        <p:spPr>
          <a:xfrm>
            <a:off x="542120" y="1885070"/>
            <a:ext cx="1529586" cy="369332"/>
          </a:xfrm>
          <a:prstGeom prst="rect">
            <a:avLst/>
          </a:prstGeom>
          <a:noFill/>
        </p:spPr>
        <p:txBody>
          <a:bodyPr wrap="none" rtlCol="0">
            <a:spAutoFit/>
          </a:bodyPr>
          <a:lstStyle/>
          <a:p>
            <a:r>
              <a:rPr lang="en-US" altLang="zh-CN" b="1" dirty="0"/>
              <a:t>React-router</a:t>
            </a:r>
            <a:endParaRPr lang="zh-CN" altLang="en-US" b="1" dirty="0"/>
          </a:p>
        </p:txBody>
      </p:sp>
      <p:pic>
        <p:nvPicPr>
          <p:cNvPr id="6" name="图片 5">
            <a:extLst>
              <a:ext uri="{FF2B5EF4-FFF2-40B4-BE49-F238E27FC236}">
                <a16:creationId xmlns:a16="http://schemas.microsoft.com/office/drawing/2014/main" id="{0250DA7F-64CF-4B61-A7FD-AC962D4B08C3}"/>
              </a:ext>
            </a:extLst>
          </p:cNvPr>
          <p:cNvPicPr>
            <a:picLocks noChangeAspect="1"/>
          </p:cNvPicPr>
          <p:nvPr/>
        </p:nvPicPr>
        <p:blipFill>
          <a:blip r:embed="rId4"/>
          <a:stretch>
            <a:fillRect/>
          </a:stretch>
        </p:blipFill>
        <p:spPr>
          <a:xfrm>
            <a:off x="2695998" y="3721688"/>
            <a:ext cx="6800004" cy="2900476"/>
          </a:xfrm>
          <a:prstGeom prst="rect">
            <a:avLst/>
          </a:prstGeom>
        </p:spPr>
      </p:pic>
      <p:sp>
        <p:nvSpPr>
          <p:cNvPr id="7" name="文本框 6">
            <a:extLst>
              <a:ext uri="{FF2B5EF4-FFF2-40B4-BE49-F238E27FC236}">
                <a16:creationId xmlns:a16="http://schemas.microsoft.com/office/drawing/2014/main" id="{CE7F9D15-31C4-4648-B8EF-0D1D5E01F757}"/>
              </a:ext>
            </a:extLst>
          </p:cNvPr>
          <p:cNvSpPr txBox="1"/>
          <p:nvPr/>
        </p:nvSpPr>
        <p:spPr>
          <a:xfrm>
            <a:off x="2071706" y="2588456"/>
            <a:ext cx="8243668" cy="646331"/>
          </a:xfrm>
          <a:prstGeom prst="rect">
            <a:avLst/>
          </a:prstGeom>
          <a:noFill/>
        </p:spPr>
        <p:txBody>
          <a:bodyPr wrap="square" rtlCol="0">
            <a:spAutoFit/>
          </a:bodyPr>
          <a:lstStyle/>
          <a:p>
            <a:r>
              <a:rPr lang="en-US" altLang="zh-CN" dirty="0"/>
              <a:t>React Router </a:t>
            </a:r>
            <a:r>
              <a:rPr lang="zh-CN" altLang="en-US" dirty="0"/>
              <a:t>是一个基于 </a:t>
            </a:r>
            <a:r>
              <a:rPr lang="en-US" altLang="zh-CN" dirty="0"/>
              <a:t>React </a:t>
            </a:r>
            <a:r>
              <a:rPr lang="zh-CN" altLang="en-US" dirty="0"/>
              <a:t>之上的强大路由库，它可以让你向应用中快速地添加视图和数据流，同时保持页面与 </a:t>
            </a:r>
            <a:r>
              <a:rPr lang="en-US" altLang="zh-CN" dirty="0"/>
              <a:t>URL </a:t>
            </a:r>
            <a:r>
              <a:rPr lang="zh-CN" altLang="en-US" dirty="0"/>
              <a:t>间的同步。</a:t>
            </a:r>
          </a:p>
        </p:txBody>
      </p:sp>
    </p:spTree>
    <p:extLst>
      <p:ext uri="{BB962C8B-B14F-4D97-AF65-F5344CB8AC3E}">
        <p14:creationId xmlns:p14="http://schemas.microsoft.com/office/powerpoint/2010/main" val="228948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png">
            <a:extLst>
              <a:ext uri="{FF2B5EF4-FFF2-40B4-BE49-F238E27FC236}">
                <a16:creationId xmlns:a16="http://schemas.microsoft.com/office/drawing/2014/main" id="{7E3088C6-25A6-4114-9458-0F26CD8312B9}"/>
              </a:ext>
            </a:extLst>
          </p:cNvPr>
          <p:cNvPicPr>
            <a:picLocks noGrp="1" noChangeAspect="1"/>
          </p:cNvPicPr>
          <p:nvPr>
            <p:ph idx="1"/>
          </p:nvPr>
        </p:nvPicPr>
        <p:blipFill>
          <a:blip r:embed="rId3">
            <a:extLst/>
          </a:blip>
          <a:stretch>
            <a:fillRect/>
          </a:stretch>
        </p:blipFill>
        <p:spPr>
          <a:xfrm>
            <a:off x="2128441" y="235976"/>
            <a:ext cx="9581379" cy="4351338"/>
          </a:xfrm>
          <a:prstGeom prst="rect">
            <a:avLst/>
          </a:prstGeom>
          <a:ln w="12700">
            <a:miter lim="400000"/>
          </a:ln>
        </p:spPr>
      </p:pic>
      <p:pic>
        <p:nvPicPr>
          <p:cNvPr id="5" name="pasted-image.png">
            <a:extLst>
              <a:ext uri="{FF2B5EF4-FFF2-40B4-BE49-F238E27FC236}">
                <a16:creationId xmlns:a16="http://schemas.microsoft.com/office/drawing/2014/main" id="{D49E78E1-B08C-4AED-8760-D509DC0592ED}"/>
              </a:ext>
            </a:extLst>
          </p:cNvPr>
          <p:cNvPicPr>
            <a:picLocks noChangeAspect="1"/>
          </p:cNvPicPr>
          <p:nvPr/>
        </p:nvPicPr>
        <p:blipFill>
          <a:blip r:embed="rId4">
            <a:extLst/>
          </a:blip>
          <a:stretch>
            <a:fillRect/>
          </a:stretch>
        </p:blipFill>
        <p:spPr>
          <a:xfrm>
            <a:off x="482180" y="365001"/>
            <a:ext cx="1132619" cy="1054101"/>
          </a:xfrm>
          <a:prstGeom prst="rect">
            <a:avLst/>
          </a:prstGeom>
          <a:ln w="12700">
            <a:miter lim="400000"/>
          </a:ln>
        </p:spPr>
      </p:pic>
      <p:sp>
        <p:nvSpPr>
          <p:cNvPr id="6" name="文本框 5">
            <a:extLst>
              <a:ext uri="{FF2B5EF4-FFF2-40B4-BE49-F238E27FC236}">
                <a16:creationId xmlns:a16="http://schemas.microsoft.com/office/drawing/2014/main" id="{34AFC544-DB26-44D7-A37C-FA31EC84606F}"/>
              </a:ext>
            </a:extLst>
          </p:cNvPr>
          <p:cNvSpPr txBox="1"/>
          <p:nvPr/>
        </p:nvSpPr>
        <p:spPr>
          <a:xfrm>
            <a:off x="492086" y="1569232"/>
            <a:ext cx="1112805" cy="646331"/>
          </a:xfrm>
          <a:prstGeom prst="rect">
            <a:avLst/>
          </a:prstGeom>
          <a:noFill/>
        </p:spPr>
        <p:txBody>
          <a:bodyPr wrap="none" rtlCol="0">
            <a:spAutoFit/>
          </a:bodyPr>
          <a:lstStyle/>
          <a:p>
            <a:r>
              <a:rPr lang="en-US" altLang="zh-CN" b="1" dirty="0" err="1"/>
              <a:t>webpack</a:t>
            </a:r>
            <a:endParaRPr lang="zh-CN" altLang="en-US" b="1" dirty="0"/>
          </a:p>
          <a:p>
            <a:endParaRPr lang="zh-CN" altLang="en-US" dirty="0"/>
          </a:p>
        </p:txBody>
      </p:sp>
      <p:pic>
        <p:nvPicPr>
          <p:cNvPr id="7" name="图片 6">
            <a:extLst>
              <a:ext uri="{FF2B5EF4-FFF2-40B4-BE49-F238E27FC236}">
                <a16:creationId xmlns:a16="http://schemas.microsoft.com/office/drawing/2014/main" id="{DEC0C566-04DC-4C8E-8F78-38AE903BC938}"/>
              </a:ext>
            </a:extLst>
          </p:cNvPr>
          <p:cNvPicPr>
            <a:picLocks noChangeAspect="1"/>
          </p:cNvPicPr>
          <p:nvPr/>
        </p:nvPicPr>
        <p:blipFill>
          <a:blip r:embed="rId5"/>
          <a:stretch>
            <a:fillRect/>
          </a:stretch>
        </p:blipFill>
        <p:spPr>
          <a:xfrm>
            <a:off x="3536746" y="4952568"/>
            <a:ext cx="5404092" cy="1669456"/>
          </a:xfrm>
          <a:prstGeom prst="rect">
            <a:avLst/>
          </a:prstGeom>
        </p:spPr>
      </p:pic>
    </p:spTree>
    <p:extLst>
      <p:ext uri="{BB962C8B-B14F-4D97-AF65-F5344CB8AC3E}">
        <p14:creationId xmlns:p14="http://schemas.microsoft.com/office/powerpoint/2010/main" val="280885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B6D7D01-9381-4834-9342-784B17E484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740319"/>
            <a:ext cx="10515600" cy="3309742"/>
          </a:xfrm>
        </p:spPr>
      </p:pic>
      <p:pic>
        <p:nvPicPr>
          <p:cNvPr id="10242" name="Picture 2" descr="https://camo.githubusercontent.com/7c73f8cfbb808b9a451dac7d9ff5cbc2b4883419/68747470733a2f2f7a6f732e616c697061796f626a656374732e636f6d2f726d73706f7274616c2f70736167534356484f4b515671714e6a6a4d64662e6a7067">
            <a:extLst>
              <a:ext uri="{FF2B5EF4-FFF2-40B4-BE49-F238E27FC236}">
                <a16:creationId xmlns:a16="http://schemas.microsoft.com/office/drawing/2014/main" id="{CC6687F2-D93F-4CC3-AE44-D457F63DD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347858"/>
            <a:ext cx="1804500" cy="18045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2CA9750-F9B8-4490-BF78-3A8CFBE8833D}"/>
              </a:ext>
            </a:extLst>
          </p:cNvPr>
          <p:cNvSpPr txBox="1"/>
          <p:nvPr/>
        </p:nvSpPr>
        <p:spPr>
          <a:xfrm>
            <a:off x="1459765" y="2261672"/>
            <a:ext cx="561372" cy="369332"/>
          </a:xfrm>
          <a:prstGeom prst="rect">
            <a:avLst/>
          </a:prstGeom>
          <a:noFill/>
        </p:spPr>
        <p:txBody>
          <a:bodyPr wrap="none" rtlCol="0">
            <a:spAutoFit/>
          </a:bodyPr>
          <a:lstStyle/>
          <a:p>
            <a:r>
              <a:rPr lang="en-US" altLang="zh-CN" b="1" dirty="0" err="1"/>
              <a:t>dva</a:t>
            </a:r>
            <a:endParaRPr lang="zh-CN" altLang="en-US" b="1" dirty="0"/>
          </a:p>
        </p:txBody>
      </p:sp>
    </p:spTree>
    <p:extLst>
      <p:ext uri="{BB962C8B-B14F-4D97-AF65-F5344CB8AC3E}">
        <p14:creationId xmlns:p14="http://schemas.microsoft.com/office/powerpoint/2010/main" val="31877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C336D-5C2C-4013-8858-4261872714F9}"/>
              </a:ext>
            </a:extLst>
          </p:cNvPr>
          <p:cNvSpPr>
            <a:spLocks noGrp="1"/>
          </p:cNvSpPr>
          <p:nvPr>
            <p:ph type="title"/>
          </p:nvPr>
        </p:nvSpPr>
        <p:spPr>
          <a:xfrm>
            <a:off x="670560" y="0"/>
            <a:ext cx="10515600" cy="1325563"/>
          </a:xfrm>
        </p:spPr>
        <p:txBody>
          <a:bodyPr/>
          <a:lstStyle/>
          <a:p>
            <a:r>
              <a:rPr lang="en-US" altLang="zh-CN" dirty="0"/>
              <a:t>Why react ?</a:t>
            </a:r>
            <a:endParaRPr lang="zh-CN" altLang="en-US" dirty="0"/>
          </a:p>
        </p:txBody>
      </p:sp>
      <p:pic>
        <p:nvPicPr>
          <p:cNvPr id="4" name="pasted-image.png">
            <a:extLst>
              <a:ext uri="{FF2B5EF4-FFF2-40B4-BE49-F238E27FC236}">
                <a16:creationId xmlns:a16="http://schemas.microsoft.com/office/drawing/2014/main" id="{F0D14FE8-E898-4F2A-B575-EB0063CE2629}"/>
              </a:ext>
            </a:extLst>
          </p:cNvPr>
          <p:cNvPicPr>
            <a:picLocks noChangeAspect="1"/>
          </p:cNvPicPr>
          <p:nvPr/>
        </p:nvPicPr>
        <p:blipFill>
          <a:blip r:embed="rId3">
            <a:extLst/>
          </a:blip>
          <a:stretch>
            <a:fillRect/>
          </a:stretch>
        </p:blipFill>
        <p:spPr>
          <a:xfrm>
            <a:off x="9698902" y="2191836"/>
            <a:ext cx="2028938" cy="1949888"/>
          </a:xfrm>
          <a:prstGeom prst="rect">
            <a:avLst/>
          </a:prstGeom>
          <a:ln w="12700">
            <a:miter lim="400000"/>
          </a:ln>
        </p:spPr>
      </p:pic>
      <p:pic>
        <p:nvPicPr>
          <p:cNvPr id="5" name="pasted-image.png">
            <a:extLst>
              <a:ext uri="{FF2B5EF4-FFF2-40B4-BE49-F238E27FC236}">
                <a16:creationId xmlns:a16="http://schemas.microsoft.com/office/drawing/2014/main" id="{B487D0D8-4B46-45A0-AD8E-D22309BB97AB}"/>
              </a:ext>
            </a:extLst>
          </p:cNvPr>
          <p:cNvPicPr>
            <a:picLocks noChangeAspect="1"/>
          </p:cNvPicPr>
          <p:nvPr/>
        </p:nvPicPr>
        <p:blipFill>
          <a:blip r:embed="rId4">
            <a:extLst/>
          </a:blip>
          <a:stretch>
            <a:fillRect/>
          </a:stretch>
        </p:blipFill>
        <p:spPr>
          <a:xfrm>
            <a:off x="670560" y="2121570"/>
            <a:ext cx="2406619" cy="2090420"/>
          </a:xfrm>
          <a:prstGeom prst="rect">
            <a:avLst/>
          </a:prstGeom>
          <a:ln w="12700">
            <a:miter lim="400000"/>
          </a:ln>
        </p:spPr>
      </p:pic>
      <p:pic>
        <p:nvPicPr>
          <p:cNvPr id="6" name="pasted-image.png">
            <a:extLst>
              <a:ext uri="{FF2B5EF4-FFF2-40B4-BE49-F238E27FC236}">
                <a16:creationId xmlns:a16="http://schemas.microsoft.com/office/drawing/2014/main" id="{3148857B-64C9-4384-B114-8EF9FF9D0138}"/>
              </a:ext>
            </a:extLst>
          </p:cNvPr>
          <p:cNvPicPr>
            <a:picLocks noChangeAspect="1"/>
          </p:cNvPicPr>
          <p:nvPr/>
        </p:nvPicPr>
        <p:blipFill>
          <a:blip r:embed="rId5">
            <a:extLst/>
          </a:blip>
          <a:stretch>
            <a:fillRect/>
          </a:stretch>
        </p:blipFill>
        <p:spPr>
          <a:xfrm>
            <a:off x="5302781" y="2305543"/>
            <a:ext cx="1985022" cy="1888405"/>
          </a:xfrm>
          <a:prstGeom prst="rect">
            <a:avLst/>
          </a:prstGeom>
          <a:ln w="12700">
            <a:miter lim="400000"/>
          </a:ln>
        </p:spPr>
      </p:pic>
      <p:sp>
        <p:nvSpPr>
          <p:cNvPr id="7" name="Shape 141">
            <a:extLst>
              <a:ext uri="{FF2B5EF4-FFF2-40B4-BE49-F238E27FC236}">
                <a16:creationId xmlns:a16="http://schemas.microsoft.com/office/drawing/2014/main" id="{B8AEA770-32D8-446D-BB85-1503C2273700}"/>
              </a:ext>
            </a:extLst>
          </p:cNvPr>
          <p:cNvSpPr/>
          <p:nvPr/>
        </p:nvSpPr>
        <p:spPr>
          <a:xfrm>
            <a:off x="1478418" y="4162390"/>
            <a:ext cx="1379198"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a:t>angular</a:t>
            </a:r>
          </a:p>
        </p:txBody>
      </p:sp>
      <p:sp>
        <p:nvSpPr>
          <p:cNvPr id="8" name="Shape 142">
            <a:extLst>
              <a:ext uri="{FF2B5EF4-FFF2-40B4-BE49-F238E27FC236}">
                <a16:creationId xmlns:a16="http://schemas.microsoft.com/office/drawing/2014/main" id="{75C2FF5A-4566-44A1-AB04-3C5516C3D4DF}"/>
              </a:ext>
            </a:extLst>
          </p:cNvPr>
          <p:cNvSpPr/>
          <p:nvPr/>
        </p:nvSpPr>
        <p:spPr>
          <a:xfrm>
            <a:off x="6036055" y="4162391"/>
            <a:ext cx="997537"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a:t>react</a:t>
            </a:r>
          </a:p>
        </p:txBody>
      </p:sp>
      <p:sp>
        <p:nvSpPr>
          <p:cNvPr id="9" name="Shape 143">
            <a:extLst>
              <a:ext uri="{FF2B5EF4-FFF2-40B4-BE49-F238E27FC236}">
                <a16:creationId xmlns:a16="http://schemas.microsoft.com/office/drawing/2014/main" id="{94D3D51F-4C19-4D0D-B663-248ADADA17AA}"/>
              </a:ext>
            </a:extLst>
          </p:cNvPr>
          <p:cNvSpPr/>
          <p:nvPr/>
        </p:nvSpPr>
        <p:spPr>
          <a:xfrm>
            <a:off x="10544725" y="4141724"/>
            <a:ext cx="694000" cy="37959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err="1"/>
              <a:t>vue</a:t>
            </a:r>
            <a:endParaRPr dirty="0"/>
          </a:p>
        </p:txBody>
      </p:sp>
    </p:spTree>
    <p:extLst>
      <p:ext uri="{BB962C8B-B14F-4D97-AF65-F5344CB8AC3E}">
        <p14:creationId xmlns:p14="http://schemas.microsoft.com/office/powerpoint/2010/main" val="315953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B4F6765-D6BB-42C9-9617-4D0D06B3DE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875" y="0"/>
            <a:ext cx="5138653" cy="3532824"/>
          </a:xfrm>
          <a:prstGeom prst="rect">
            <a:avLst/>
          </a:prstGeom>
        </p:spPr>
      </p:pic>
      <p:pic>
        <p:nvPicPr>
          <p:cNvPr id="1026" name="Picture 2" descr="http://static.open-open.com/lib/uploadImg/20170207/20170207162652_208.png">
            <a:extLst>
              <a:ext uri="{FF2B5EF4-FFF2-40B4-BE49-F238E27FC236}">
                <a16:creationId xmlns:a16="http://schemas.microsoft.com/office/drawing/2014/main" id="{9C086EA0-4FD1-42D5-8A91-A426C5A03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042" y="335458"/>
            <a:ext cx="5373041" cy="2990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oschina.net/uploads/space/2017/1214/154924_hw7N_2903254.png">
            <a:extLst>
              <a:ext uri="{FF2B5EF4-FFF2-40B4-BE49-F238E27FC236}">
                <a16:creationId xmlns:a16="http://schemas.microsoft.com/office/drawing/2014/main" id="{552DCE5B-8F0B-40C7-A22D-7F5C7393F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042" y="3429000"/>
            <a:ext cx="5505083" cy="32224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过去 2 年，npm 包的下载次数">
            <a:extLst>
              <a:ext uri="{FF2B5EF4-FFF2-40B4-BE49-F238E27FC236}">
                <a16:creationId xmlns:a16="http://schemas.microsoft.com/office/drawing/2014/main" id="{BD5D2A0C-719F-41F3-A01A-01A4CB8B4A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875" y="3516522"/>
            <a:ext cx="4281937" cy="304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72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anyifeng.com/blogimg/asset/2016/bg2016092301.png">
            <a:extLst>
              <a:ext uri="{FF2B5EF4-FFF2-40B4-BE49-F238E27FC236}">
                <a16:creationId xmlns:a16="http://schemas.microsoft.com/office/drawing/2014/main" id="{AB84ED8A-A50E-4DE3-BFAC-627935166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989" y="515103"/>
            <a:ext cx="8269705" cy="615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80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egmentfault.com/img/remote/1460000007862106?w=500&amp;h=304">
            <a:extLst>
              <a:ext uri="{FF2B5EF4-FFF2-40B4-BE49-F238E27FC236}">
                <a16:creationId xmlns:a16="http://schemas.microsoft.com/office/drawing/2014/main" id="{4E0F8405-3CD9-4DE6-A314-D34AA39059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02698" y="890834"/>
            <a:ext cx="7844204" cy="47692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E1DBBA6D-2AD8-48D4-9911-EAF5AAC164D4}"/>
              </a:ext>
            </a:extLst>
          </p:cNvPr>
          <p:cNvSpPr/>
          <p:nvPr/>
        </p:nvSpPr>
        <p:spPr>
          <a:xfrm>
            <a:off x="808209" y="1427512"/>
            <a:ext cx="1234633" cy="369332"/>
          </a:xfrm>
          <a:prstGeom prst="rect">
            <a:avLst/>
          </a:prstGeom>
        </p:spPr>
        <p:txBody>
          <a:bodyPr wrap="none">
            <a:spAutoFit/>
          </a:bodyPr>
          <a:lstStyle/>
          <a:p>
            <a:r>
              <a:rPr lang="en-US" altLang="zh-CN" dirty="0"/>
              <a:t>1.1 </a:t>
            </a:r>
            <a:r>
              <a:rPr lang="zh-CN" altLang="en-US" dirty="0"/>
              <a:t>组件化</a:t>
            </a:r>
          </a:p>
        </p:txBody>
      </p:sp>
      <p:sp>
        <p:nvSpPr>
          <p:cNvPr id="5" name="矩形 4">
            <a:extLst>
              <a:ext uri="{FF2B5EF4-FFF2-40B4-BE49-F238E27FC236}">
                <a16:creationId xmlns:a16="http://schemas.microsoft.com/office/drawing/2014/main" id="{A387443B-A930-4588-8555-0850D5D2CA75}"/>
              </a:ext>
            </a:extLst>
          </p:cNvPr>
          <p:cNvSpPr/>
          <p:nvPr/>
        </p:nvSpPr>
        <p:spPr>
          <a:xfrm>
            <a:off x="808209" y="2163227"/>
            <a:ext cx="1564852" cy="369332"/>
          </a:xfrm>
          <a:prstGeom prst="rect">
            <a:avLst/>
          </a:prstGeom>
        </p:spPr>
        <p:txBody>
          <a:bodyPr wrap="none">
            <a:spAutoFit/>
          </a:bodyPr>
          <a:lstStyle/>
          <a:p>
            <a:r>
              <a:rPr lang="en-US" altLang="zh-CN" dirty="0"/>
              <a:t>1.2 JSX</a:t>
            </a:r>
            <a:r>
              <a:rPr lang="zh-CN" altLang="en-US" dirty="0"/>
              <a:t>语法糖</a:t>
            </a:r>
          </a:p>
        </p:txBody>
      </p:sp>
      <p:sp>
        <p:nvSpPr>
          <p:cNvPr id="6" name="矩形 5">
            <a:extLst>
              <a:ext uri="{FF2B5EF4-FFF2-40B4-BE49-F238E27FC236}">
                <a16:creationId xmlns:a16="http://schemas.microsoft.com/office/drawing/2014/main" id="{EA63CA22-9B11-4C52-88E8-AE9BD7DFCF77}"/>
              </a:ext>
            </a:extLst>
          </p:cNvPr>
          <p:cNvSpPr/>
          <p:nvPr/>
        </p:nvSpPr>
        <p:spPr>
          <a:xfrm>
            <a:off x="808209" y="2896642"/>
            <a:ext cx="1701107" cy="369332"/>
          </a:xfrm>
          <a:prstGeom prst="rect">
            <a:avLst/>
          </a:prstGeom>
        </p:spPr>
        <p:txBody>
          <a:bodyPr wrap="none">
            <a:spAutoFit/>
          </a:bodyPr>
          <a:lstStyle/>
          <a:p>
            <a:r>
              <a:rPr lang="en-US" altLang="zh-CN" b="0" i="0" dirty="0">
                <a:solidFill>
                  <a:srgbClr val="333333"/>
                </a:solidFill>
                <a:effectLst/>
                <a:latin typeface="-apple-system"/>
              </a:rPr>
              <a:t>1.3 Virtual DOM</a:t>
            </a:r>
          </a:p>
        </p:txBody>
      </p:sp>
      <p:pic>
        <p:nvPicPr>
          <p:cNvPr id="8" name="pasted-image.png">
            <a:extLst>
              <a:ext uri="{FF2B5EF4-FFF2-40B4-BE49-F238E27FC236}">
                <a16:creationId xmlns:a16="http://schemas.microsoft.com/office/drawing/2014/main" id="{6F0ADD5F-22DC-4142-BDEA-506E5DE8E196}"/>
              </a:ext>
            </a:extLst>
          </p:cNvPr>
          <p:cNvPicPr>
            <a:picLocks noChangeAspect="1"/>
          </p:cNvPicPr>
          <p:nvPr/>
        </p:nvPicPr>
        <p:blipFill>
          <a:blip r:embed="rId4">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353866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B87CD0C1-C2BC-460C-908E-B36B524B8E55}"/>
              </a:ext>
            </a:extLst>
          </p:cNvPr>
          <p:cNvGraphicFramePr/>
          <p:nvPr>
            <p:extLst>
              <p:ext uri="{D42A27DB-BD31-4B8C-83A1-F6EECF244321}">
                <p14:modId xmlns:p14="http://schemas.microsoft.com/office/powerpoint/2010/main" val="2547058263"/>
              </p:ext>
            </p:extLst>
          </p:nvPr>
        </p:nvGraphicFramePr>
        <p:xfrm>
          <a:off x="1547446" y="584916"/>
          <a:ext cx="9428480" cy="5688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asted-image.png">
            <a:extLst>
              <a:ext uri="{FF2B5EF4-FFF2-40B4-BE49-F238E27FC236}">
                <a16:creationId xmlns:a16="http://schemas.microsoft.com/office/drawing/2014/main" id="{228ED96D-9514-4312-9FFD-293046EB2B6D}"/>
              </a:ext>
            </a:extLst>
          </p:cNvPr>
          <p:cNvPicPr>
            <a:picLocks noChangeAspect="1"/>
          </p:cNvPicPr>
          <p:nvPr/>
        </p:nvPicPr>
        <p:blipFill>
          <a:blip r:embed="rId8">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424041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a16="http://schemas.microsoft.com/office/drawing/2014/main" id="{B47EAFA5-E7FB-45A2-9170-9156153236E7}"/>
              </a:ext>
            </a:extLst>
          </p:cNvPr>
          <p:cNvGraphicFramePr/>
          <p:nvPr>
            <p:extLst>
              <p:ext uri="{D42A27DB-BD31-4B8C-83A1-F6EECF244321}">
                <p14:modId xmlns:p14="http://schemas.microsoft.com/office/powerpoint/2010/main" val="1572885079"/>
              </p:ext>
            </p:extLst>
          </p:nvPr>
        </p:nvGraphicFramePr>
        <p:xfrm>
          <a:off x="1266092" y="548640"/>
          <a:ext cx="9850511" cy="594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asted-image.png">
            <a:extLst>
              <a:ext uri="{FF2B5EF4-FFF2-40B4-BE49-F238E27FC236}">
                <a16:creationId xmlns:a16="http://schemas.microsoft.com/office/drawing/2014/main" id="{DB95CA77-9FE0-4703-878F-F6059383BA4B}"/>
              </a:ext>
            </a:extLst>
          </p:cNvPr>
          <p:cNvPicPr>
            <a:picLocks noChangeAspect="1"/>
          </p:cNvPicPr>
          <p:nvPr/>
        </p:nvPicPr>
        <p:blipFill>
          <a:blip r:embed="rId8">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25503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1DB7378-4A61-43BC-80CA-654CD67F58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4371" y="301682"/>
            <a:ext cx="5515664" cy="6254636"/>
          </a:xfrm>
        </p:spPr>
      </p:pic>
      <p:pic>
        <p:nvPicPr>
          <p:cNvPr id="6" name="pasted-image.png">
            <a:extLst>
              <a:ext uri="{FF2B5EF4-FFF2-40B4-BE49-F238E27FC236}">
                <a16:creationId xmlns:a16="http://schemas.microsoft.com/office/drawing/2014/main" id="{79F74B6F-600C-4311-9AAE-0C683E811FB0}"/>
              </a:ext>
            </a:extLst>
          </p:cNvPr>
          <p:cNvPicPr>
            <a:picLocks noChangeAspect="1"/>
          </p:cNvPicPr>
          <p:nvPr/>
        </p:nvPicPr>
        <p:blipFill>
          <a:blip r:embed="rId4">
            <a:extLst/>
          </a:blip>
          <a:stretch>
            <a:fillRect/>
          </a:stretch>
        </p:blipFill>
        <p:spPr>
          <a:xfrm>
            <a:off x="345098" y="99809"/>
            <a:ext cx="1203067" cy="1144511"/>
          </a:xfrm>
          <a:prstGeom prst="rect">
            <a:avLst/>
          </a:prstGeom>
          <a:ln w="12700">
            <a:miter lim="400000"/>
          </a:ln>
        </p:spPr>
      </p:pic>
    </p:spTree>
    <p:extLst>
      <p:ext uri="{BB962C8B-B14F-4D97-AF65-F5344CB8AC3E}">
        <p14:creationId xmlns:p14="http://schemas.microsoft.com/office/powerpoint/2010/main" val="198745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images.jianshu.io/upload_images/1512918-d9fa927439f0e134.png?imageMogr2/auto-orient/strip%7CimageView2/2/w/700">
            <a:extLst>
              <a:ext uri="{FF2B5EF4-FFF2-40B4-BE49-F238E27FC236}">
                <a16:creationId xmlns:a16="http://schemas.microsoft.com/office/drawing/2014/main" id="{B4B958F6-2A5F-4986-84D2-FF96C1355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84736"/>
            <a:ext cx="5950581" cy="384884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C336149-73BB-4123-A8A9-1297F6FCDF67}"/>
              </a:ext>
            </a:extLst>
          </p:cNvPr>
          <p:cNvSpPr txBox="1"/>
          <p:nvPr/>
        </p:nvSpPr>
        <p:spPr>
          <a:xfrm>
            <a:off x="779654" y="2025910"/>
            <a:ext cx="1411358" cy="584775"/>
          </a:xfrm>
          <a:prstGeom prst="rect">
            <a:avLst/>
          </a:prstGeom>
          <a:noFill/>
        </p:spPr>
        <p:txBody>
          <a:bodyPr wrap="square" rtlCol="0">
            <a:spAutoFit/>
          </a:bodyPr>
          <a:lstStyle/>
          <a:p>
            <a:r>
              <a:rPr lang="en-US" altLang="zh-CN" sz="3200" b="1" dirty="0"/>
              <a:t>redux</a:t>
            </a:r>
            <a:endParaRPr lang="zh-CN" altLang="en-US" sz="3200" b="1" dirty="0"/>
          </a:p>
        </p:txBody>
      </p:sp>
      <p:pic>
        <p:nvPicPr>
          <p:cNvPr id="5" name="图片 4">
            <a:extLst>
              <a:ext uri="{FF2B5EF4-FFF2-40B4-BE49-F238E27FC236}">
                <a16:creationId xmlns:a16="http://schemas.microsoft.com/office/drawing/2014/main" id="{A42BE13B-F33F-4538-BD05-F0783BD9B421}"/>
              </a:ext>
            </a:extLst>
          </p:cNvPr>
          <p:cNvPicPr>
            <a:picLocks noChangeAspect="1"/>
          </p:cNvPicPr>
          <p:nvPr/>
        </p:nvPicPr>
        <p:blipFill>
          <a:blip r:embed="rId4"/>
          <a:stretch>
            <a:fillRect/>
          </a:stretch>
        </p:blipFill>
        <p:spPr>
          <a:xfrm>
            <a:off x="575809" y="236313"/>
            <a:ext cx="1819048" cy="1771429"/>
          </a:xfrm>
          <a:prstGeom prst="rect">
            <a:avLst/>
          </a:prstGeom>
        </p:spPr>
      </p:pic>
      <p:pic>
        <p:nvPicPr>
          <p:cNvPr id="2054" name="Picture 6" descr="https://segmentfault.com/img/remote/1460000007862107?w=600&amp;h=277">
            <a:extLst>
              <a:ext uri="{FF2B5EF4-FFF2-40B4-BE49-F238E27FC236}">
                <a16:creationId xmlns:a16="http://schemas.microsoft.com/office/drawing/2014/main" id="{2F9C9A4A-D223-4F5E-8DAE-BC32037C0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654" y="3784265"/>
            <a:ext cx="5715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490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1271</Words>
  <Application>Microsoft Office PowerPoint</Application>
  <PresentationFormat>宽屏</PresentationFormat>
  <Paragraphs>213</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-apple-system</vt:lpstr>
      <vt:lpstr>等线</vt:lpstr>
      <vt:lpstr>等线 Light</vt:lpstr>
      <vt:lpstr>思源黑体 CN Heavy</vt:lpstr>
      <vt:lpstr>Arial</vt:lpstr>
      <vt:lpstr>Georgia</vt:lpstr>
      <vt:lpstr>Office 主题​​</vt:lpstr>
      <vt:lpstr>REACT入门及介绍</vt:lpstr>
      <vt:lpstr>Why react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REACT入门及介绍</dc:title>
  <dc:creator>Administrator</dc:creator>
  <cp:lastModifiedBy>Administrator</cp:lastModifiedBy>
  <cp:revision>107</cp:revision>
  <dcterms:created xsi:type="dcterms:W3CDTF">2018-01-25T03:22:05Z</dcterms:created>
  <dcterms:modified xsi:type="dcterms:W3CDTF">2018-01-25T08:24:33Z</dcterms:modified>
</cp:coreProperties>
</file>