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1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1950" y="238760"/>
            <a:ext cx="11330940" cy="3657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p>
            <a:r>
              <a:rPr lang="x-none" altLang="en-SG" b="1">
                <a:latin typeface="+mn-ea"/>
              </a:rPr>
              <a:t>version: joint-v4 </a:t>
            </a:r>
            <a:endParaRPr lang="x-none" altLang="en-SG" b="1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475" y="594995"/>
            <a:ext cx="105371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  <a:latin typeface="+mn-ea"/>
              </a:rPr>
              <a:t>- this version implement deeply supervised network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920" y="1115695"/>
            <a:ext cx="105371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>
                <a:latin typeface="+mn-ea"/>
              </a:rPr>
              <a:t>[reference]</a:t>
            </a:r>
            <a:endParaRPr lang="x-none" altLang="en-SG" b="1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2310" y="1524000"/>
            <a:ext cx="105371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[1] "Deeply Supervised Salient Object Detection with Short Connections" - cvpr 2017</a:t>
            </a:r>
            <a:endParaRPr lang="x-none" altLang="en-SG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925" y="1837055"/>
            <a:ext cx="523684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i="1"/>
              <a:t>http://mmcheng.net/dss/</a:t>
            </a:r>
            <a:endParaRPr lang="en-SG" alt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702310" y="2244090"/>
            <a:ext cx="105371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latin typeface="+mn-ea"/>
              </a:rPr>
              <a:t>[2] "DSOD: Learning Deeply Supervised Object Detectors from Scratch" - iccv 2017</a:t>
            </a:r>
            <a:endParaRPr lang="x-none" altLang="en-SG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0625" y="2535555"/>
            <a:ext cx="58940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i="1"/>
              <a:t>https://github.com/szq0214/DSOD</a:t>
            </a:r>
            <a:endParaRPr lang="en-SG" altLang="en-US" i="1"/>
          </a:p>
        </p:txBody>
      </p:sp>
      <p:sp>
        <p:nvSpPr>
          <p:cNvPr id="10" name="TextBox 9"/>
          <p:cNvSpPr txBox="1"/>
          <p:nvPr/>
        </p:nvSpPr>
        <p:spPr>
          <a:xfrm>
            <a:off x="517525" y="3069590"/>
            <a:ext cx="105371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  <a:latin typeface="+mn-ea"/>
              </a:rPr>
              <a:t>what is deeply supervised? </a:t>
            </a:r>
            <a:br>
              <a:rPr lang="x-none" altLang="en-SG">
                <a:solidFill>
                  <a:srgbClr val="FF0000"/>
                </a:solidFill>
                <a:latin typeface="+mn-ea"/>
              </a:rPr>
            </a:br>
            <a:r>
              <a:rPr lang="x-none" altLang="en-SG">
                <a:solidFill>
                  <a:srgbClr val="FF0000"/>
                </a:solidFill>
                <a:latin typeface="+mn-ea"/>
              </a:rPr>
              <a:t>   - construct auxilary loss for back propagation intermediate features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010" y="3794760"/>
            <a:ext cx="6319520" cy="255524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470275" y="5725795"/>
            <a:ext cx="3667125" cy="557530"/>
          </a:xfrm>
          <a:prstGeom prst="ellipse">
            <a:avLst/>
          </a:prstGeom>
          <a:solidFill>
            <a:srgbClr val="FF0000">
              <a:alpha val="7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901815" y="3639185"/>
            <a:ext cx="1431925" cy="21945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141605"/>
            <a:ext cx="10213975" cy="29438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5530" y="187960"/>
            <a:ext cx="18072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  <a:latin typeface="+mn-ea"/>
              </a:rPr>
              <a:t>Hypercolumn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3860" y="149860"/>
            <a:ext cx="36601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  <a:latin typeface="+mn-ea"/>
              </a:rPr>
              <a:t>Deeply supervsied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880" y="3133725"/>
            <a:ext cx="3943985" cy="3546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184150" y="81915"/>
            <a:ext cx="105371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  <a:latin typeface="+mn-ea"/>
              </a:rPr>
              <a:t>- our implementation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Trapezoid 4"/>
          <p:cNvSpPr/>
          <p:nvPr/>
        </p:nvSpPr>
        <p:spPr>
          <a:xfrm rot="5400000">
            <a:off x="2225040" y="2602865"/>
            <a:ext cx="2023745" cy="2268220"/>
          </a:xfrm>
          <a:prstGeom prst="trapezoid">
            <a:avLst>
              <a:gd name="adj" fmla="val 3903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6" name="Trapezoid 5"/>
          <p:cNvSpPr/>
          <p:nvPr/>
        </p:nvSpPr>
        <p:spPr>
          <a:xfrm rot="5400000" flipV="1">
            <a:off x="5109210" y="2594610"/>
            <a:ext cx="2023745" cy="2326640"/>
          </a:xfrm>
          <a:prstGeom prst="trapezoid">
            <a:avLst>
              <a:gd name="adj" fmla="val 3903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7" name="Trapezoid 6"/>
          <p:cNvSpPr/>
          <p:nvPr/>
        </p:nvSpPr>
        <p:spPr>
          <a:xfrm rot="5400000" flipV="1">
            <a:off x="5935980" y="4311015"/>
            <a:ext cx="450215" cy="2326640"/>
          </a:xfrm>
          <a:prstGeom prst="trapezoid">
            <a:avLst>
              <a:gd name="adj" fmla="val 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23465" y="3415665"/>
            <a:ext cx="14566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chemeClr val="tx1"/>
                </a:solidFill>
                <a:latin typeface="+mn-ea"/>
              </a:rPr>
              <a:t>Resnet34</a:t>
            </a:r>
            <a:br>
              <a:rPr lang="x-none" altLang="en-SG">
                <a:solidFill>
                  <a:schemeClr val="tx1"/>
                </a:solidFill>
                <a:latin typeface="+mn-ea"/>
              </a:rPr>
            </a:br>
            <a:r>
              <a:rPr lang="x-none" altLang="en-SG">
                <a:solidFill>
                  <a:schemeClr val="tx1"/>
                </a:solidFill>
                <a:latin typeface="+mn-ea"/>
              </a:rPr>
              <a:t>encoder</a:t>
            </a:r>
            <a:endParaRPr lang="x-none" altLang="en-SG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0690" y="3552190"/>
            <a:ext cx="14566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chemeClr val="tx1"/>
                </a:solidFill>
                <a:latin typeface="+mn-ea"/>
              </a:rPr>
              <a:t>decoder</a:t>
            </a:r>
            <a:endParaRPr lang="x-none" altLang="en-SG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2400" y="5274310"/>
            <a:ext cx="1965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chemeClr val="tx1"/>
                </a:solidFill>
                <a:latin typeface="+mn-ea"/>
              </a:rPr>
              <a:t>image  pool</a:t>
            </a:r>
            <a:endParaRPr lang="x-none" altLang="en-SG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Straight Arrow Connector 10"/>
          <p:cNvCxnSpPr>
            <a:stCxn id="5" idx="0"/>
          </p:cNvCxnSpPr>
          <p:nvPr/>
        </p:nvCxnSpPr>
        <p:spPr>
          <a:xfrm flipV="1">
            <a:off x="4371340" y="3736975"/>
            <a:ext cx="493395" cy="635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84325" y="3688080"/>
            <a:ext cx="493395" cy="635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97705" y="5388610"/>
            <a:ext cx="493395" cy="635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73575" y="3747135"/>
            <a:ext cx="9525" cy="1651635"/>
          </a:xfrm>
          <a:prstGeom prst="straightConnector1">
            <a:avLst/>
          </a:prstGeom>
          <a:ln w="539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590280" y="4963160"/>
            <a:ext cx="4445" cy="479425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4665" y="3698875"/>
            <a:ext cx="11430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tx1"/>
                </a:solidFill>
                <a:latin typeface="+mn-ea"/>
              </a:rPr>
              <a:t>3x128x128</a:t>
            </a:r>
            <a:endParaRPr lang="x-none" altLang="en-SG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60865" y="3464560"/>
            <a:ext cx="2433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chemeClr val="tx1"/>
                </a:solidFill>
                <a:latin typeface="+mn-ea"/>
              </a:rPr>
              <a:t>segmentation loss</a:t>
            </a:r>
            <a:endParaRPr lang="x-none" altLang="en-SG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2210" y="3258820"/>
            <a:ext cx="4502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00B050"/>
                </a:solidFill>
                <a:latin typeface="+mn-ea"/>
              </a:rPr>
              <a:t>x</a:t>
            </a:r>
            <a:endParaRPr lang="x-none" altLang="en-SG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870315" y="3681095"/>
            <a:ext cx="493395" cy="635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331075" y="5398770"/>
            <a:ext cx="1287145" cy="3175"/>
          </a:xfrm>
          <a:prstGeom prst="straightConnector1">
            <a:avLst/>
          </a:prstGeom>
          <a:ln w="539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/>
          <p:cNvSpPr/>
          <p:nvPr/>
        </p:nvSpPr>
        <p:spPr>
          <a:xfrm flipV="1">
            <a:off x="7847965" y="2572385"/>
            <a:ext cx="450215" cy="2326640"/>
          </a:xfrm>
          <a:prstGeom prst="trapezoid">
            <a:avLst>
              <a:gd name="adj" fmla="val 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6903720" y="3649345"/>
            <a:ext cx="2340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chemeClr val="tx1"/>
                </a:solidFill>
                <a:latin typeface="+mn-ea"/>
              </a:rPr>
              <a:t>hyper-column</a:t>
            </a:r>
            <a:endParaRPr lang="x-none" altLang="en-SG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Trapezoid 22"/>
          <p:cNvSpPr/>
          <p:nvPr/>
        </p:nvSpPr>
        <p:spPr>
          <a:xfrm rot="10800000" flipV="1">
            <a:off x="8394700" y="2581910"/>
            <a:ext cx="450215" cy="2326640"/>
          </a:xfrm>
          <a:prstGeom prst="trapezoid">
            <a:avLst>
              <a:gd name="adj" fmla="val 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7642860" y="3515995"/>
            <a:ext cx="1965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chemeClr val="tx1"/>
                </a:solidFill>
                <a:latin typeface="+mn-ea"/>
              </a:rPr>
              <a:t>image  pool</a:t>
            </a:r>
            <a:endParaRPr lang="x-none" altLang="en-SG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45425" y="4534535"/>
            <a:ext cx="13106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chemeClr val="tx1"/>
                </a:solidFill>
                <a:latin typeface="+mn-ea"/>
              </a:rPr>
              <a:t>(fusion)</a:t>
            </a:r>
            <a:endParaRPr lang="x-none" altLang="en-SG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291070" y="3679825"/>
            <a:ext cx="493395" cy="635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48505" y="4909185"/>
            <a:ext cx="11430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tx1"/>
                </a:solidFill>
                <a:latin typeface="+mn-ea"/>
              </a:rPr>
              <a:t>512x1x1</a:t>
            </a:r>
            <a:endParaRPr lang="x-none" altLang="en-SG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67555" y="4688205"/>
            <a:ext cx="197802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tx1"/>
                </a:solidFill>
                <a:latin typeface="+mn-ea"/>
              </a:rPr>
              <a:t>global ave pool</a:t>
            </a:r>
            <a:endParaRPr lang="x-none" altLang="en-SG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4220" y="2248535"/>
            <a:ext cx="137350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tx1"/>
                </a:solidFill>
                <a:latin typeface="+mn-ea"/>
              </a:rPr>
              <a:t>5*64x128x128</a:t>
            </a:r>
            <a:endParaRPr lang="x-none" altLang="en-SG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67725" y="2238375"/>
            <a:ext cx="137350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tx1"/>
                </a:solidFill>
                <a:latin typeface="+mn-ea"/>
              </a:rPr>
              <a:t>64x128x128</a:t>
            </a:r>
            <a:endParaRPr lang="x-none" altLang="en-SG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10195" y="5436870"/>
            <a:ext cx="197802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tx1"/>
                </a:solidFill>
                <a:latin typeface="+mn-ea"/>
              </a:rPr>
              <a:t>upsize</a:t>
            </a:r>
            <a:endParaRPr lang="x-none" altLang="en-SG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44665" y="4957445"/>
            <a:ext cx="11430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chemeClr val="tx1"/>
                </a:solidFill>
                <a:latin typeface="+mn-ea"/>
              </a:rPr>
              <a:t>64x1x1</a:t>
            </a:r>
            <a:endParaRPr lang="x-none" altLang="en-SG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378950" y="3414395"/>
            <a:ext cx="2672715" cy="509270"/>
          </a:xfrm>
          <a:prstGeom prst="roundRect">
            <a:avLst>
              <a:gd name="adj" fmla="val 431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483090" y="3873500"/>
            <a:ext cx="2433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i="1">
                <a:solidFill>
                  <a:srgbClr val="FF0000"/>
                </a:solidFill>
                <a:latin typeface="+mn-ea"/>
              </a:rPr>
              <a:t>all images</a:t>
            </a:r>
            <a:endParaRPr lang="x-none" altLang="en-SG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99100" y="1285240"/>
            <a:ext cx="2433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chemeClr val="tx1"/>
                </a:solidFill>
                <a:latin typeface="+mn-ea"/>
              </a:rPr>
              <a:t>segmentation loss</a:t>
            </a:r>
            <a:endParaRPr lang="x-none" altLang="en-SG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417185" y="1235075"/>
            <a:ext cx="2672715" cy="509270"/>
          </a:xfrm>
          <a:prstGeom prst="roundRect">
            <a:avLst>
              <a:gd name="adj" fmla="val 43142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359775" y="1285240"/>
            <a:ext cx="2433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chemeClr val="tx1"/>
                </a:solidFill>
                <a:latin typeface="+mn-ea"/>
              </a:rPr>
              <a:t>classification loss</a:t>
            </a:r>
            <a:endParaRPr lang="x-none" altLang="en-SG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277860" y="1235075"/>
            <a:ext cx="2672715" cy="509270"/>
          </a:xfrm>
          <a:prstGeom prst="roundRect">
            <a:avLst>
              <a:gd name="adj" fmla="val 43142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672195" y="1771015"/>
            <a:ext cx="5080" cy="741680"/>
          </a:xfrm>
          <a:prstGeom prst="straightConnector1">
            <a:avLst/>
          </a:prstGeom>
          <a:ln w="539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8002270" y="1782445"/>
            <a:ext cx="5080" cy="741680"/>
          </a:xfrm>
          <a:prstGeom prst="straightConnector1">
            <a:avLst/>
          </a:prstGeom>
          <a:ln w="539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38260" y="1694180"/>
            <a:ext cx="2433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i="1">
                <a:solidFill>
                  <a:srgbClr val="FF0000"/>
                </a:solidFill>
                <a:latin typeface="+mn-ea"/>
              </a:rPr>
              <a:t>all images</a:t>
            </a:r>
            <a:endParaRPr lang="x-none" altLang="en-SG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64810" y="1694180"/>
            <a:ext cx="2433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i="1">
                <a:solidFill>
                  <a:srgbClr val="FF0000"/>
                </a:solidFill>
                <a:latin typeface="+mn-ea"/>
              </a:rPr>
              <a:t>non-empty images</a:t>
            </a:r>
            <a:endParaRPr lang="x-none" altLang="en-SG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95155" y="3067050"/>
            <a:ext cx="1832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chemeClr val="tx1"/>
                </a:solidFill>
                <a:latin typeface="+mn-ea"/>
              </a:rPr>
              <a:t>weight=1.00</a:t>
            </a:r>
            <a:endParaRPr lang="x-none" altLang="en-SG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77910" y="866140"/>
            <a:ext cx="1832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chemeClr val="tx1"/>
                </a:solidFill>
                <a:latin typeface="+mn-ea"/>
              </a:rPr>
              <a:t>weight=0.05</a:t>
            </a:r>
            <a:endParaRPr lang="x-none" altLang="en-SG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82945" y="850900"/>
            <a:ext cx="1832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chemeClr val="tx1"/>
                </a:solidFill>
                <a:latin typeface="+mn-ea"/>
              </a:rPr>
              <a:t>weight=0.50</a:t>
            </a:r>
            <a:endParaRPr lang="x-none" altLang="en-SG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5975" y="439420"/>
            <a:ext cx="581025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/>
              <a:t>model128_resnet34_all.py</a:t>
            </a:r>
            <a:endParaRPr lang="en-SG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150" y="81915"/>
            <a:ext cx="105371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  <a:latin typeface="+mn-ea"/>
              </a:rPr>
              <a:t>- model file: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150" y="1029970"/>
            <a:ext cx="105371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  <a:latin typeface="+mn-ea"/>
              </a:rPr>
              <a:t>- trainer file: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2330" y="1329055"/>
            <a:ext cx="359156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/>
              <a:t>train128_all_pad128.py</a:t>
            </a:r>
            <a:endParaRPr lang="en-SG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9320" y="1710055"/>
            <a:ext cx="349948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>
                <a:latin typeface="+mn-ea"/>
              </a:rPr>
              <a:t>train128_all_resize128</a:t>
            </a:r>
            <a:r>
              <a:rPr lang="x-none" altLang="en-SG">
                <a:latin typeface="+mn-ea"/>
              </a:rPr>
              <a:t>.py</a:t>
            </a:r>
            <a:endParaRPr lang="x-none" altLang="en-SG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150" y="2428240"/>
            <a:ext cx="105371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  <a:latin typeface="+mn-ea"/>
              </a:rPr>
              <a:t>- submit file: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7215" y="1724025"/>
            <a:ext cx="551878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600" i="1">
                <a:solidFill>
                  <a:srgbClr val="FF0000"/>
                </a:solidFill>
                <a:latin typeface="+mn-ea"/>
              </a:rPr>
              <a:t>101 resize to 128 without padding</a:t>
            </a:r>
            <a:endParaRPr lang="x-none" altLang="en-SG" sz="1600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0075" y="1435100"/>
            <a:ext cx="551878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600" i="1">
                <a:solidFill>
                  <a:srgbClr val="FF0000"/>
                </a:solidFill>
                <a:latin typeface="+mn-ea"/>
              </a:rPr>
              <a:t>101 pad to 128 without resizing</a:t>
            </a:r>
            <a:endParaRPr lang="x-none" altLang="en-SG" sz="1600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2975" y="2831465"/>
            <a:ext cx="411099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/>
              <a:t>local_submit_pad128_joint_all.py</a:t>
            </a:r>
            <a:endParaRPr lang="en-SG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66470" y="3189605"/>
            <a:ext cx="512826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>
                <a:latin typeface="+mn-ea"/>
              </a:rPr>
              <a:t>local_submit_</a:t>
            </a:r>
            <a:r>
              <a:rPr lang="x-none" altLang="en-SG">
                <a:latin typeface="+mn-ea"/>
              </a:rPr>
              <a:t>resize</a:t>
            </a:r>
            <a:r>
              <a:rPr lang="en-SG" altLang="en-US">
                <a:latin typeface="+mn-ea"/>
              </a:rPr>
              <a:t>128_joint_all.py</a:t>
            </a:r>
            <a:endParaRPr lang="en-SG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6470" y="3697605"/>
            <a:ext cx="512826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>
                <a:latin typeface="+mn-ea"/>
              </a:rPr>
              <a:t>kaggle</a:t>
            </a:r>
            <a:r>
              <a:rPr lang="en-SG" altLang="en-US">
                <a:latin typeface="+mn-ea"/>
              </a:rPr>
              <a:t>_</a:t>
            </a:r>
            <a:r>
              <a:rPr lang="x-none" altLang="en-SG">
                <a:latin typeface="+mn-ea"/>
              </a:rPr>
              <a:t>submit_</a:t>
            </a:r>
            <a:r>
              <a:rPr lang="en-SG" altLang="en-US">
                <a:latin typeface="+mn-ea"/>
              </a:rPr>
              <a:t>joint_all.py</a:t>
            </a:r>
            <a:endParaRPr lang="en-SG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2570" y="2948940"/>
            <a:ext cx="551878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600" i="1">
                <a:solidFill>
                  <a:srgbClr val="FF0000"/>
                </a:solidFill>
                <a:latin typeface="+mn-ea"/>
              </a:rPr>
              <a:t>local LB</a:t>
            </a:r>
            <a:endParaRPr lang="x-none" altLang="en-SG" sz="1600" i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5430" y="3723005"/>
            <a:ext cx="551878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600" i="1">
                <a:solidFill>
                  <a:srgbClr val="FF0000"/>
                </a:solidFill>
                <a:latin typeface="+mn-ea"/>
              </a:rPr>
              <a:t>submit to kaggle server</a:t>
            </a:r>
            <a:endParaRPr lang="x-none" altLang="en-SG" sz="1600" i="1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184150" y="81915"/>
            <a:ext cx="105371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  <a:latin typeface="+mn-ea"/>
              </a:rPr>
              <a:t>- sample results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405" y="451485"/>
            <a:ext cx="9853930" cy="64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r>
              <a:rPr lang="x-none" altLang="en-SG">
                <a:solidFill>
                  <a:srgbClr val="FF0000"/>
                </a:solidFill>
                <a:latin typeface="+mn-ea"/>
              </a:rPr>
              <a:t>fold0 :</a:t>
            </a:r>
            <a:br>
              <a:rPr lang="x-none" altLang="en-SG">
                <a:solidFill>
                  <a:srgbClr val="FF0000"/>
                </a:solidFill>
                <a:latin typeface="+mn-ea"/>
              </a:rPr>
            </a:br>
            <a:r>
              <a:rPr lang="x-none" altLang="en-SG">
                <a:solidFill>
                  <a:srgbClr val="FF0000"/>
                </a:solidFill>
                <a:latin typeface="+mn-ea"/>
              </a:rPr>
              <a:t>    pad128 (null+flip) + resize128 (null+flip) = public LB 0.855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620" y="1433830"/>
            <a:ext cx="985393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solidFill>
                  <a:srgbClr val="FF0000"/>
                </a:solidFill>
                <a:latin typeface="+mn-ea"/>
              </a:rPr>
              <a:t>local validation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1769110"/>
            <a:ext cx="7730490" cy="402717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86070" y="2148205"/>
            <a:ext cx="991870" cy="299720"/>
          </a:xfrm>
          <a:prstGeom prst="ellipse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0" y="4776470"/>
            <a:ext cx="5114290" cy="20161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9156065" y="5897245"/>
            <a:ext cx="1616710" cy="299720"/>
          </a:xfrm>
          <a:prstGeom prst="ellipse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" y="108585"/>
            <a:ext cx="8828405" cy="46094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909060"/>
            <a:ext cx="5428615" cy="20193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282305" y="5074285"/>
            <a:ext cx="1755140" cy="389255"/>
          </a:xfrm>
          <a:prstGeom prst="ellipse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4" name="Oval 3"/>
          <p:cNvSpPr/>
          <p:nvPr/>
        </p:nvSpPr>
        <p:spPr>
          <a:xfrm>
            <a:off x="5342890" y="526415"/>
            <a:ext cx="1070610" cy="389255"/>
          </a:xfrm>
          <a:prstGeom prst="ellipse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Box 7"/>
          <p:cNvSpPr txBox="1"/>
          <p:nvPr/>
        </p:nvSpPr>
        <p:spPr>
          <a:xfrm>
            <a:off x="281940" y="167640"/>
            <a:ext cx="647255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/>
              <a:t>results/custom_ensemble/000/test</a:t>
            </a:r>
            <a:endParaRPr lang="en-SG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528320"/>
            <a:ext cx="10581005" cy="480949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213350" y="960755"/>
            <a:ext cx="1625600" cy="553085"/>
          </a:xfrm>
          <a:prstGeom prst="ellipse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1" name="Oval 10"/>
          <p:cNvSpPr/>
          <p:nvPr/>
        </p:nvSpPr>
        <p:spPr>
          <a:xfrm>
            <a:off x="1327150" y="4698365"/>
            <a:ext cx="888365" cy="321945"/>
          </a:xfrm>
          <a:prstGeom prst="ellipse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50" y="4378325"/>
            <a:ext cx="5428615" cy="206692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8592820" y="5494655"/>
            <a:ext cx="1625600" cy="437515"/>
          </a:xfrm>
          <a:prstGeom prst="ellipse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2" name="Oval 1"/>
          <p:cNvSpPr/>
          <p:nvPr/>
        </p:nvSpPr>
        <p:spPr>
          <a:xfrm>
            <a:off x="2976880" y="3591560"/>
            <a:ext cx="888365" cy="552450"/>
          </a:xfrm>
          <a:prstGeom prst="ellipse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21380" y="4417695"/>
            <a:ext cx="147955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solidFill>
                  <a:srgbClr val="FF0000"/>
                </a:solidFill>
                <a:latin typeface="+mn-ea"/>
              </a:rPr>
              <a:t>zero fp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272415" y="196215"/>
            <a:ext cx="985393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solidFill>
                  <a:srgbClr val="FF0000"/>
                </a:solidFill>
                <a:latin typeface="+mn-ea"/>
              </a:rPr>
              <a:t>training log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515" y="4436110"/>
            <a:ext cx="9676130" cy="175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415" y="4125595"/>
            <a:ext cx="985393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solidFill>
                  <a:srgbClr val="FF0000"/>
                </a:solidFill>
                <a:latin typeface="+mn-ea"/>
              </a:rPr>
              <a:t>pad128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" y="930910"/>
            <a:ext cx="9752330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2269490"/>
            <a:ext cx="9714230" cy="1323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2415" y="681990"/>
            <a:ext cx="985393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solidFill>
                  <a:srgbClr val="FF0000"/>
                </a:solidFill>
                <a:latin typeface="+mn-ea"/>
              </a:rPr>
              <a:t>resize128</a:t>
            </a:r>
            <a:endParaRPr lang="x-none" altLang="en-SG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1167</Words>
  <Application>Kingsoft Office WPP</Application>
  <PresentationFormat>Widescreen</PresentationFormat>
  <Paragraphs>110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28</cp:revision>
  <dcterms:created xsi:type="dcterms:W3CDTF">2018-09-26T14:12:03Z</dcterms:created>
  <dcterms:modified xsi:type="dcterms:W3CDTF">2018-09-26T14:12:03Z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18441Ά-10.1.0.5707</vt:lpwstr>
  </property>
</Properties>
</file>