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74787-D789-4157-8B6C-E898FE1E724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FFC8-7603-4CF2-ACEE-88C73BF7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Show all undelivered study or request</a:t>
            </a:r>
          </a:p>
          <a:p>
            <a:r>
              <a:rPr lang="en-US" dirty="0">
                <a:solidFill>
                  <a:schemeClr val="bg1"/>
                </a:solidFill>
              </a:rPr>
              <a:t>Click study name go to study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8FFC8-7603-4CF2-ACEE-88C73BF7DC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5D81-3CAE-E998-E82A-A6D4E5AD7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91CA4-DEE7-F8BD-95BB-AA1AB2F23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82" indent="0" algn="ctr">
              <a:buNone/>
              <a:defRPr sz="1999"/>
            </a:lvl2pPr>
            <a:lvl3pPr marL="914365" indent="0" algn="ctr">
              <a:buNone/>
              <a:defRPr sz="1800"/>
            </a:lvl3pPr>
            <a:lvl4pPr marL="1371547" indent="0" algn="ctr">
              <a:buNone/>
              <a:defRPr sz="1600"/>
            </a:lvl4pPr>
            <a:lvl5pPr marL="1828729" indent="0" algn="ctr">
              <a:buNone/>
              <a:defRPr sz="1600"/>
            </a:lvl5pPr>
            <a:lvl6pPr marL="2285911" indent="0" algn="ctr">
              <a:buNone/>
              <a:defRPr sz="1600"/>
            </a:lvl6pPr>
            <a:lvl7pPr marL="2743094" indent="0" algn="ctr">
              <a:buNone/>
              <a:defRPr sz="1600"/>
            </a:lvl7pPr>
            <a:lvl8pPr marL="3200276" indent="0" algn="ctr">
              <a:buNone/>
              <a:defRPr sz="1600"/>
            </a:lvl8pPr>
            <a:lvl9pPr marL="365745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C67B-4BEF-47DF-1063-BAAF3A20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2B4C-951E-DAB2-FBAE-156C3197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6875-4A98-DB15-4672-F647F824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D6D7-EC81-1595-89C4-D23E7E65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6DD6F-889E-FE8D-7691-CC529BDA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2397-546F-31B3-35FF-CC283D88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6A4E-1D0F-EEF2-7C41-E3ECF056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532A-DED2-4AD5-303B-0020A484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9D6A3-47B0-67A3-9B7D-D02C42CC2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B12D-17F4-3489-9C49-FA3F0268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323A-4C49-F4DE-3679-70547F4C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72329-D072-D8D4-A796-5422E378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C9744-0E69-7245-582C-0A36665D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6562-FE36-2544-2652-CD0B3B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C515-2CF1-BA61-610E-A32A4583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737E-6CCD-0587-DB4A-F1FCC22E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785CE-E304-CBD6-A3B3-64B0182D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F9BE-30B4-D1B4-E5E6-10FFE713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5549-1FF5-BC07-865A-C2A0CE4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98268-51D3-BF4B-E63F-89BA78D06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82000"/>
                  </a:schemeClr>
                </a:solidFill>
              </a:defRPr>
            </a:lvl1pPr>
            <a:lvl2pPr marL="457182" indent="0">
              <a:buNone/>
              <a:defRPr sz="1999">
                <a:solidFill>
                  <a:schemeClr val="tx1">
                    <a:tint val="82000"/>
                  </a:schemeClr>
                </a:solidFill>
              </a:defRPr>
            </a:lvl2pPr>
            <a:lvl3pPr marL="914365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4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1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09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27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45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5485-46BA-7404-AD62-EE652B2E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F558-3D82-02C8-B0F2-587C58B3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C910-F538-BB73-B626-81FDD88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ACCD-7857-7E73-D89F-6C23490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648A-AC7E-3428-7924-90E584FF6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29F71-9E0F-F48E-72C3-F73CB8EB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43BD-86AB-A9BA-293A-3743BE1E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7338-25DE-64E4-BAED-8272281A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96CE0-4396-6696-03A4-CAF7A3E7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1570-86D6-37A1-30C6-56D22594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8A8A-A199-385B-5CC4-7DF6BC89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6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82" indent="0">
              <a:buNone/>
              <a:defRPr sz="1999" b="1"/>
            </a:lvl2pPr>
            <a:lvl3pPr marL="914365" indent="0">
              <a:buNone/>
              <a:defRPr sz="1800" b="1"/>
            </a:lvl3pPr>
            <a:lvl4pPr marL="1371547" indent="0">
              <a:buNone/>
              <a:defRPr sz="1600" b="1"/>
            </a:lvl4pPr>
            <a:lvl5pPr marL="1828729" indent="0">
              <a:buNone/>
              <a:defRPr sz="1600" b="1"/>
            </a:lvl5pPr>
            <a:lvl6pPr marL="2285911" indent="0">
              <a:buNone/>
              <a:defRPr sz="1600" b="1"/>
            </a:lvl6pPr>
            <a:lvl7pPr marL="2743094" indent="0">
              <a:buNone/>
              <a:defRPr sz="1600" b="1"/>
            </a:lvl7pPr>
            <a:lvl8pPr marL="3200276" indent="0">
              <a:buNone/>
              <a:defRPr sz="1600" b="1"/>
            </a:lvl8pPr>
            <a:lvl9pPr marL="365745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3CCB6-51DD-7AA2-DAF1-B904692E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3238-E031-44AB-0721-2F8F626D4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82" indent="0">
              <a:buNone/>
              <a:defRPr sz="1999" b="1"/>
            </a:lvl2pPr>
            <a:lvl3pPr marL="914365" indent="0">
              <a:buNone/>
              <a:defRPr sz="1800" b="1"/>
            </a:lvl3pPr>
            <a:lvl4pPr marL="1371547" indent="0">
              <a:buNone/>
              <a:defRPr sz="1600" b="1"/>
            </a:lvl4pPr>
            <a:lvl5pPr marL="1828729" indent="0">
              <a:buNone/>
              <a:defRPr sz="1600" b="1"/>
            </a:lvl5pPr>
            <a:lvl6pPr marL="2285911" indent="0">
              <a:buNone/>
              <a:defRPr sz="1600" b="1"/>
            </a:lvl6pPr>
            <a:lvl7pPr marL="2743094" indent="0">
              <a:buNone/>
              <a:defRPr sz="1600" b="1"/>
            </a:lvl7pPr>
            <a:lvl8pPr marL="3200276" indent="0">
              <a:buNone/>
              <a:defRPr sz="1600" b="1"/>
            </a:lvl8pPr>
            <a:lvl9pPr marL="365745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4AB67-F5E2-E008-96DF-9591BDD88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9BFB4-3DD8-5DB3-9367-D175658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ECF6E-4FCB-2132-9DF2-68F07342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FFC73-78F2-241E-F4CD-6756FBCF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3339-D493-FA82-0A09-0E37E963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72006-961D-9050-24E7-811B7807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6CB51-01FF-30EA-00DC-49D5F287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75F41-A4A3-C234-D4BE-A6E26260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975EF-E2F6-BEB6-E67D-1BE0FEA0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E4B1-F749-8827-F597-40AA172D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F361D-1828-2AE2-9C29-155A2EA0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847F-FAA4-5A5A-1F78-573725EF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6E50-AE93-C3FE-9317-9036B318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2BAC3-84BF-067A-580F-E4518AA7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5" indent="0">
              <a:buNone/>
              <a:defRPr sz="1200"/>
            </a:lvl3pPr>
            <a:lvl4pPr marL="1371547" indent="0">
              <a:buNone/>
              <a:defRPr sz="1000"/>
            </a:lvl4pPr>
            <a:lvl5pPr marL="1828729" indent="0">
              <a:buNone/>
              <a:defRPr sz="1000"/>
            </a:lvl5pPr>
            <a:lvl6pPr marL="2285911" indent="0">
              <a:buNone/>
              <a:defRPr sz="1000"/>
            </a:lvl6pPr>
            <a:lvl7pPr marL="2743094" indent="0">
              <a:buNone/>
              <a:defRPr sz="1000"/>
            </a:lvl7pPr>
            <a:lvl8pPr marL="3200276" indent="0">
              <a:buNone/>
              <a:defRPr sz="1000"/>
            </a:lvl8pPr>
            <a:lvl9pPr marL="365745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FCEE-67F1-10E8-EB67-79F7080E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E8AC2-75CB-8682-A9BA-AF2442C1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F3E8-ADF3-8C7F-C29E-68459887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904F-D609-F6D8-818D-74388CA9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73409-4F62-2EDE-0DDC-53EF81235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5" indent="0">
              <a:buNone/>
              <a:defRPr sz="2399"/>
            </a:lvl3pPr>
            <a:lvl4pPr marL="1371547" indent="0">
              <a:buNone/>
              <a:defRPr sz="1999"/>
            </a:lvl4pPr>
            <a:lvl5pPr marL="1828729" indent="0">
              <a:buNone/>
              <a:defRPr sz="1999"/>
            </a:lvl5pPr>
            <a:lvl6pPr marL="2285911" indent="0">
              <a:buNone/>
              <a:defRPr sz="1999"/>
            </a:lvl6pPr>
            <a:lvl7pPr marL="2743094" indent="0">
              <a:buNone/>
              <a:defRPr sz="1999"/>
            </a:lvl7pPr>
            <a:lvl8pPr marL="3200276" indent="0">
              <a:buNone/>
              <a:defRPr sz="1999"/>
            </a:lvl8pPr>
            <a:lvl9pPr marL="3657459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9BFFA-CB20-B72F-F1BF-A53CECDA0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5" indent="0">
              <a:buNone/>
              <a:defRPr sz="1200"/>
            </a:lvl3pPr>
            <a:lvl4pPr marL="1371547" indent="0">
              <a:buNone/>
              <a:defRPr sz="1000"/>
            </a:lvl4pPr>
            <a:lvl5pPr marL="1828729" indent="0">
              <a:buNone/>
              <a:defRPr sz="1000"/>
            </a:lvl5pPr>
            <a:lvl6pPr marL="2285911" indent="0">
              <a:buNone/>
              <a:defRPr sz="1000"/>
            </a:lvl6pPr>
            <a:lvl7pPr marL="2743094" indent="0">
              <a:buNone/>
              <a:defRPr sz="1000"/>
            </a:lvl7pPr>
            <a:lvl8pPr marL="3200276" indent="0">
              <a:buNone/>
              <a:defRPr sz="1000"/>
            </a:lvl8pPr>
            <a:lvl9pPr marL="365745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90DB5-702D-708E-AC91-EF2804E3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4DE3-D5F5-54F6-7F50-8002F9C5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AB75-540E-3B3F-CCB4-00D9C828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A25C-F06D-83CD-0B36-7365890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492B-E8F7-E170-6039-8E2E615B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A8B7-FA5E-0A45-845B-4A31F284D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10BBB-106D-40ED-ACA3-5C896B0EE4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587A-D7FD-5AC4-5EAB-7C475DE9C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DB09-83B8-2632-B776-D750F485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4170A-5FB9-468B-87B9-780FC025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4" indent="-228591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6" indent="-228591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9" indent="-228591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0" indent="-228591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2" indent="-228591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5" indent="-228591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7" indent="-228591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0" indent="-228591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1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4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6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A6E83E-FE21-1892-7FC9-812C2DCD2D5F}"/>
              </a:ext>
            </a:extLst>
          </p:cNvPr>
          <p:cNvSpPr/>
          <p:nvPr/>
        </p:nvSpPr>
        <p:spPr>
          <a:xfrm>
            <a:off x="419096" y="228600"/>
            <a:ext cx="1431696" cy="602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27EC0-A4BD-BA7C-A2FF-5526FA3C898C}"/>
              </a:ext>
            </a:extLst>
          </p:cNvPr>
          <p:cNvSpPr/>
          <p:nvPr/>
        </p:nvSpPr>
        <p:spPr>
          <a:xfrm>
            <a:off x="2036191" y="228602"/>
            <a:ext cx="9917000" cy="1657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highlight>
                  <a:srgbClr val="0F9ED5"/>
                </a:highlight>
                <a:latin typeface="Aptos" panose="020B0004020202020204" pitchFamily="34" charset="0"/>
              </a:rPr>
              <a:t>Unplanned</a:t>
            </a:r>
            <a:endParaRPr lang="en-US" dirty="0">
              <a:highlight>
                <a:srgbClr val="0F9ED5"/>
              </a:highlight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1D08-1CEE-5BDA-5859-CE53AA844DDC}"/>
              </a:ext>
            </a:extLst>
          </p:cNvPr>
          <p:cNvSpPr/>
          <p:nvPr/>
        </p:nvSpPr>
        <p:spPr>
          <a:xfrm>
            <a:off x="2045617" y="2290716"/>
            <a:ext cx="9916999" cy="3959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F4133-3845-88FF-A263-3B9AE4A56C2A}"/>
              </a:ext>
            </a:extLst>
          </p:cNvPr>
          <p:cNvSpPr/>
          <p:nvPr/>
        </p:nvSpPr>
        <p:spPr>
          <a:xfrm>
            <a:off x="2099820" y="689488"/>
            <a:ext cx="1698360" cy="1110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Terminated/Delivered/undelivered yearly</a:t>
            </a:r>
          </a:p>
          <a:p>
            <a:pPr algn="ctr"/>
            <a:r>
              <a:rPr lang="en-US" sz="1400" dirty="0"/>
              <a:t>pie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97804F-EC0C-3389-372D-06B658E0DC6D}"/>
              </a:ext>
            </a:extLst>
          </p:cNvPr>
          <p:cNvSpPr/>
          <p:nvPr/>
        </p:nvSpPr>
        <p:spPr>
          <a:xfrm>
            <a:off x="4098973" y="689488"/>
            <a:ext cx="1698360" cy="1110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To be delivered in the coming 6 months</a:t>
            </a:r>
          </a:p>
          <a:p>
            <a:pPr algn="ctr"/>
            <a:r>
              <a:rPr lang="en-US" sz="1400" dirty="0"/>
              <a:t>cube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16A23-AFDC-B4B9-19CF-5EB1DE3CBC3C}"/>
              </a:ext>
            </a:extLst>
          </p:cNvPr>
          <p:cNvSpPr/>
          <p:nvPr/>
        </p:nvSpPr>
        <p:spPr>
          <a:xfrm>
            <a:off x="6098126" y="672107"/>
            <a:ext cx="1698360" cy="1110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 distribute</a:t>
            </a:r>
          </a:p>
          <a:p>
            <a:pPr algn="ctr"/>
            <a:r>
              <a:rPr lang="en-US" dirty="0"/>
              <a:t>cube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C85CD-0171-B3DC-447F-D7CB79719110}"/>
              </a:ext>
            </a:extLst>
          </p:cNvPr>
          <p:cNvSpPr/>
          <p:nvPr/>
        </p:nvSpPr>
        <p:spPr>
          <a:xfrm>
            <a:off x="8097279" y="672105"/>
            <a:ext cx="1698360" cy="1110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distribute</a:t>
            </a:r>
          </a:p>
          <a:p>
            <a:pPr algn="ctr"/>
            <a:r>
              <a:rPr lang="en-US" dirty="0"/>
              <a:t>cube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4981F6-90BE-31E6-749B-199204529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4275"/>
              </p:ext>
            </p:extLst>
          </p:nvPr>
        </p:nvGraphicFramePr>
        <p:xfrm>
          <a:off x="2200107" y="3040724"/>
          <a:ext cx="9507363" cy="822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9528">
                  <a:extLst>
                    <a:ext uri="{9D8B030D-6E8A-4147-A177-3AD203B41FA5}">
                      <a16:colId xmlns:a16="http://schemas.microsoft.com/office/drawing/2014/main" val="3008636272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1480926366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797787031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956640368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1121883380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1152749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Stage/status1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Task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622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103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jennifer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0161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30428B-044D-5B86-C988-4201B8862C12}"/>
              </a:ext>
            </a:extLst>
          </p:cNvPr>
          <p:cNvSpPr/>
          <p:nvPr/>
        </p:nvSpPr>
        <p:spPr>
          <a:xfrm>
            <a:off x="8270910" y="2393508"/>
            <a:ext cx="870955" cy="292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9" dirty="0"/>
              <a:t>Card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56F2D0-CA68-EE9A-40E7-C789A22EBE8D}"/>
              </a:ext>
            </a:extLst>
          </p:cNvPr>
          <p:cNvSpPr/>
          <p:nvPr/>
        </p:nvSpPr>
        <p:spPr>
          <a:xfrm>
            <a:off x="9369457" y="2386598"/>
            <a:ext cx="870955" cy="292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9" dirty="0"/>
              <a:t>gallery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F1F6F1-8A16-584E-535B-96EFCF5CC8CB}"/>
              </a:ext>
            </a:extLst>
          </p:cNvPr>
          <p:cNvSpPr/>
          <p:nvPr/>
        </p:nvSpPr>
        <p:spPr>
          <a:xfrm>
            <a:off x="10473020" y="2386598"/>
            <a:ext cx="870955" cy="292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9" dirty="0"/>
              <a:t>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6CD254-49E0-86FB-BC53-BD28A806991F}"/>
              </a:ext>
            </a:extLst>
          </p:cNvPr>
          <p:cNvSpPr/>
          <p:nvPr/>
        </p:nvSpPr>
        <p:spPr>
          <a:xfrm>
            <a:off x="3871275" y="2393508"/>
            <a:ext cx="3372967" cy="2922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8346AB-1273-1188-EE78-AE67DC769061}"/>
              </a:ext>
            </a:extLst>
          </p:cNvPr>
          <p:cNvSpPr/>
          <p:nvPr/>
        </p:nvSpPr>
        <p:spPr>
          <a:xfrm>
            <a:off x="10096432" y="692290"/>
            <a:ext cx="1624128" cy="1110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Unplaned</a:t>
            </a:r>
            <a:r>
              <a:rPr lang="en-US" sz="1400" dirty="0">
                <a:solidFill>
                  <a:schemeClr val="bg1"/>
                </a:solidFill>
              </a:rPr>
              <a:t> request</a:t>
            </a:r>
          </a:p>
          <a:p>
            <a:pPr algn="ctr"/>
            <a:r>
              <a:rPr lang="en-US" dirty="0"/>
              <a:t>cube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09BBCE-87D4-206B-28C0-DF325D415931}"/>
              </a:ext>
            </a:extLst>
          </p:cNvPr>
          <p:cNvSpPr/>
          <p:nvPr/>
        </p:nvSpPr>
        <p:spPr>
          <a:xfrm>
            <a:off x="2187018" y="2389983"/>
            <a:ext cx="1537780" cy="292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scope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F61A98-34F7-18ED-C3E5-C5956471EEE4}"/>
              </a:ext>
            </a:extLst>
          </p:cNvPr>
          <p:cNvSpPr/>
          <p:nvPr/>
        </p:nvSpPr>
        <p:spPr>
          <a:xfrm>
            <a:off x="2099820" y="274862"/>
            <a:ext cx="1537780" cy="292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scope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5372FE-BA65-80CA-AC94-093D18A71764}"/>
              </a:ext>
            </a:extLst>
          </p:cNvPr>
          <p:cNvSpPr/>
          <p:nvPr/>
        </p:nvSpPr>
        <p:spPr>
          <a:xfrm>
            <a:off x="10776871" y="318347"/>
            <a:ext cx="857839" cy="1997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collapse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C748B-7C33-6A9A-E0E7-2FED7E6957AD}"/>
              </a:ext>
            </a:extLst>
          </p:cNvPr>
          <p:cNvSpPr/>
          <p:nvPr/>
        </p:nvSpPr>
        <p:spPr>
          <a:xfrm>
            <a:off x="419098" y="886118"/>
            <a:ext cx="1431697" cy="2895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altLang="zh-CN" sz="1200" dirty="0"/>
              <a:t>ashboard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E49B3-A7FE-CE11-9B90-3B8DA794D59A}"/>
              </a:ext>
            </a:extLst>
          </p:cNvPr>
          <p:cNvSpPr/>
          <p:nvPr/>
        </p:nvSpPr>
        <p:spPr>
          <a:xfrm>
            <a:off x="419100" y="1353234"/>
            <a:ext cx="1431697" cy="2895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04556-BB8A-1B39-B0F1-84E57B61561D}"/>
              </a:ext>
            </a:extLst>
          </p:cNvPr>
          <p:cNvSpPr/>
          <p:nvPr/>
        </p:nvSpPr>
        <p:spPr>
          <a:xfrm>
            <a:off x="419100" y="1820352"/>
            <a:ext cx="1431697" cy="2895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Project 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D2FE31-6E85-FFE8-1570-F9CE36E2328E}"/>
              </a:ext>
            </a:extLst>
          </p:cNvPr>
          <p:cNvSpPr/>
          <p:nvPr/>
        </p:nvSpPr>
        <p:spPr>
          <a:xfrm>
            <a:off x="419094" y="2287471"/>
            <a:ext cx="1431697" cy="2895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824257-4277-1363-8CAF-525BE28110E8}"/>
              </a:ext>
            </a:extLst>
          </p:cNvPr>
          <p:cNvSpPr/>
          <p:nvPr/>
        </p:nvSpPr>
        <p:spPr>
          <a:xfrm>
            <a:off x="419091" y="3221707"/>
            <a:ext cx="1431697" cy="2895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 page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B3342-855E-BED8-8F7A-44C2242398A0}"/>
              </a:ext>
            </a:extLst>
          </p:cNvPr>
          <p:cNvSpPr/>
          <p:nvPr/>
        </p:nvSpPr>
        <p:spPr>
          <a:xfrm>
            <a:off x="419091" y="3688826"/>
            <a:ext cx="1431697" cy="2895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7A4FC7-D31E-95EE-51EC-163EF1EF3469}"/>
              </a:ext>
            </a:extLst>
          </p:cNvPr>
          <p:cNvSpPr/>
          <p:nvPr/>
        </p:nvSpPr>
        <p:spPr>
          <a:xfrm>
            <a:off x="419095" y="238281"/>
            <a:ext cx="1431697" cy="5038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modal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EC740-3682-DA8C-7E61-F402E5D37C90}"/>
              </a:ext>
            </a:extLst>
          </p:cNvPr>
          <p:cNvSpPr/>
          <p:nvPr/>
        </p:nvSpPr>
        <p:spPr>
          <a:xfrm>
            <a:off x="419094" y="2754589"/>
            <a:ext cx="1431697" cy="2895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82F0AA-3CEE-549E-197E-ED1527AA42F9}"/>
              </a:ext>
            </a:extLst>
          </p:cNvPr>
          <p:cNvSpPr/>
          <p:nvPr/>
        </p:nvSpPr>
        <p:spPr>
          <a:xfrm>
            <a:off x="419098" y="5285112"/>
            <a:ext cx="1431697" cy="87987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page:</a:t>
            </a:r>
            <a:br>
              <a:rPr lang="en-US" dirty="0"/>
            </a:br>
            <a:r>
              <a:rPr lang="en-US" sz="1200" dirty="0"/>
              <a:t>user, permission,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3557A5-6851-9072-37F6-EFD06A9684A1}"/>
              </a:ext>
            </a:extLst>
          </p:cNvPr>
          <p:cNvSpPr/>
          <p:nvPr/>
        </p:nvSpPr>
        <p:spPr>
          <a:xfrm>
            <a:off x="419091" y="4064857"/>
            <a:ext cx="1431697" cy="2895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445834-B21C-5B0B-FEF5-BEA7FC207B21}"/>
              </a:ext>
            </a:extLst>
          </p:cNvPr>
          <p:cNvSpPr/>
          <p:nvPr/>
        </p:nvSpPr>
        <p:spPr>
          <a:xfrm>
            <a:off x="419090" y="4491842"/>
            <a:ext cx="1431697" cy="2895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Export page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5A8AC5-4ECB-139C-E904-B51FE5E86746}"/>
              </a:ext>
            </a:extLst>
          </p:cNvPr>
          <p:cNvSpPr/>
          <p:nvPr/>
        </p:nvSpPr>
        <p:spPr>
          <a:xfrm>
            <a:off x="4426868" y="3366478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12CE3FD-D1B6-CACA-E6F2-FCA82415357B}"/>
              </a:ext>
            </a:extLst>
          </p:cNvPr>
          <p:cNvSpPr/>
          <p:nvPr/>
        </p:nvSpPr>
        <p:spPr>
          <a:xfrm>
            <a:off x="5956706" y="3372525"/>
            <a:ext cx="731520" cy="182880"/>
          </a:xfrm>
          <a:prstGeom prst="roundRect">
            <a:avLst/>
          </a:prstGeom>
          <a:ln cap="rnd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C000"/>
                </a:solidFill>
              </a:rPr>
              <a:t>ongoing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115758-8141-AB65-5B82-A9B2A47AEBD0}"/>
              </a:ext>
            </a:extLst>
          </p:cNvPr>
          <p:cNvSpPr/>
          <p:nvPr/>
        </p:nvSpPr>
        <p:spPr>
          <a:xfrm>
            <a:off x="7539387" y="3366478"/>
            <a:ext cx="731520" cy="182880"/>
          </a:xfrm>
          <a:prstGeom prst="roundRect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9" dirty="0">
                <a:solidFill>
                  <a:srgbClr val="FF0000"/>
                </a:solidFill>
              </a:rPr>
              <a:t>Not start</a:t>
            </a:r>
            <a:endParaRPr lang="en-US" sz="899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8E49EA-0DD7-D62E-A402-A50E935720F9}"/>
              </a:ext>
            </a:extLst>
          </p:cNvPr>
          <p:cNvSpPr/>
          <p:nvPr/>
        </p:nvSpPr>
        <p:spPr>
          <a:xfrm>
            <a:off x="2187020" y="2808602"/>
            <a:ext cx="1450582" cy="228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study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FE542DD-B129-0C81-9742-11D953D41FB4}"/>
              </a:ext>
            </a:extLst>
          </p:cNvPr>
          <p:cNvSpPr/>
          <p:nvPr/>
        </p:nvSpPr>
        <p:spPr>
          <a:xfrm>
            <a:off x="9029198" y="3366478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59808C-7B5C-44CB-1F81-2E434ABFC6D8}"/>
              </a:ext>
            </a:extLst>
          </p:cNvPr>
          <p:cNvSpPr/>
          <p:nvPr/>
        </p:nvSpPr>
        <p:spPr>
          <a:xfrm>
            <a:off x="2173930" y="3990150"/>
            <a:ext cx="1450582" cy="228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Risk assessment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3A35BA9-AA89-FC1A-415B-734F09619CA9}"/>
              </a:ext>
            </a:extLst>
          </p:cNvPr>
          <p:cNvSpPr/>
          <p:nvPr/>
        </p:nvSpPr>
        <p:spPr>
          <a:xfrm>
            <a:off x="7539387" y="3633610"/>
            <a:ext cx="731520" cy="182880"/>
          </a:xfrm>
          <a:prstGeom prst="roundRect">
            <a:avLst/>
          </a:prstGeom>
          <a:ln cap="rnd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C000"/>
                </a:solidFill>
              </a:rPr>
              <a:t>ongoing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A87C725-8541-AA76-3B6E-892688089883}"/>
              </a:ext>
            </a:extLst>
          </p:cNvPr>
          <p:cNvSpPr/>
          <p:nvPr/>
        </p:nvSpPr>
        <p:spPr>
          <a:xfrm>
            <a:off x="4426868" y="3636080"/>
            <a:ext cx="731520" cy="182880"/>
          </a:xfrm>
          <a:prstGeom prst="roundRect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9" dirty="0">
                <a:solidFill>
                  <a:srgbClr val="FF0000"/>
                </a:solidFill>
              </a:rPr>
              <a:t>Not start</a:t>
            </a:r>
            <a:endParaRPr lang="en-US" sz="899" dirty="0">
              <a:solidFill>
                <a:srgbClr val="FF0000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BDBFEFF-BCAA-52D9-FF37-1CA7BD630A1B}"/>
              </a:ext>
            </a:extLst>
          </p:cNvPr>
          <p:cNvSpPr/>
          <p:nvPr/>
        </p:nvSpPr>
        <p:spPr>
          <a:xfrm>
            <a:off x="5956706" y="3628671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758763-DC7A-F998-7063-A25385BC8955}"/>
              </a:ext>
            </a:extLst>
          </p:cNvPr>
          <p:cNvSpPr/>
          <p:nvPr/>
        </p:nvSpPr>
        <p:spPr>
          <a:xfrm>
            <a:off x="9029198" y="3628671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C1B57D2-3A07-7DF4-6D18-BA88DFE34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75694"/>
              </p:ext>
            </p:extLst>
          </p:nvPr>
        </p:nvGraphicFramePr>
        <p:xfrm>
          <a:off x="2187018" y="4212031"/>
          <a:ext cx="9507363" cy="822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9528">
                  <a:extLst>
                    <a:ext uri="{9D8B030D-6E8A-4147-A177-3AD203B41FA5}">
                      <a16:colId xmlns:a16="http://schemas.microsoft.com/office/drawing/2014/main" val="3008636272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1480926366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797787031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956640368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1121883380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1152749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Stage/status1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Task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622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103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jennifer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0161"/>
                  </a:ext>
                </a:extLst>
              </a:tr>
            </a:tbl>
          </a:graphicData>
        </a:graphic>
      </p:graphicFrame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BBCACC4-ABB5-166C-13C0-B1F3341BB8E8}"/>
              </a:ext>
            </a:extLst>
          </p:cNvPr>
          <p:cNvSpPr/>
          <p:nvPr/>
        </p:nvSpPr>
        <p:spPr>
          <a:xfrm>
            <a:off x="4413778" y="4537785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61A9FAC-48CA-1F4B-3C71-F9A3238B0160}"/>
              </a:ext>
            </a:extLst>
          </p:cNvPr>
          <p:cNvSpPr/>
          <p:nvPr/>
        </p:nvSpPr>
        <p:spPr>
          <a:xfrm>
            <a:off x="5943618" y="4543832"/>
            <a:ext cx="731520" cy="182880"/>
          </a:xfrm>
          <a:prstGeom prst="roundRect">
            <a:avLst/>
          </a:prstGeom>
          <a:ln cap="rnd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C000"/>
                </a:solidFill>
              </a:rPr>
              <a:t>ongoing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FC4809-89A6-ADA9-A645-C1E7CCB7D78A}"/>
              </a:ext>
            </a:extLst>
          </p:cNvPr>
          <p:cNvSpPr/>
          <p:nvPr/>
        </p:nvSpPr>
        <p:spPr>
          <a:xfrm>
            <a:off x="7526299" y="4537785"/>
            <a:ext cx="731520" cy="182880"/>
          </a:xfrm>
          <a:prstGeom prst="roundRect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9" dirty="0">
                <a:solidFill>
                  <a:srgbClr val="FF0000"/>
                </a:solidFill>
              </a:rPr>
              <a:t>Not start</a:t>
            </a:r>
            <a:endParaRPr lang="en-US" sz="899" dirty="0">
              <a:solidFill>
                <a:srgbClr val="FF0000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FC23F9-5158-EC10-ADB4-8AE233267254}"/>
              </a:ext>
            </a:extLst>
          </p:cNvPr>
          <p:cNvSpPr/>
          <p:nvPr/>
        </p:nvSpPr>
        <p:spPr>
          <a:xfrm>
            <a:off x="9016110" y="4537785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8CEC2EA-D252-0489-4CA2-591102E36175}"/>
              </a:ext>
            </a:extLst>
          </p:cNvPr>
          <p:cNvSpPr/>
          <p:nvPr/>
        </p:nvSpPr>
        <p:spPr>
          <a:xfrm>
            <a:off x="7526299" y="4804920"/>
            <a:ext cx="731520" cy="182880"/>
          </a:xfrm>
          <a:prstGeom prst="roundRect">
            <a:avLst/>
          </a:prstGeom>
          <a:ln cap="rnd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C000"/>
                </a:solidFill>
              </a:rPr>
              <a:t>ongoing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EB5F884-0DC8-3E5D-8B69-9B802955CABD}"/>
              </a:ext>
            </a:extLst>
          </p:cNvPr>
          <p:cNvSpPr/>
          <p:nvPr/>
        </p:nvSpPr>
        <p:spPr>
          <a:xfrm>
            <a:off x="4413778" y="4807389"/>
            <a:ext cx="731520" cy="182880"/>
          </a:xfrm>
          <a:prstGeom prst="roundRect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9" dirty="0">
                <a:solidFill>
                  <a:srgbClr val="FF0000"/>
                </a:solidFill>
              </a:rPr>
              <a:t>Not start</a:t>
            </a:r>
            <a:endParaRPr lang="en-US" sz="899" dirty="0">
              <a:solidFill>
                <a:srgbClr val="FF0000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3F1B9B6-8A3F-123F-E90E-CF389B5DE796}"/>
              </a:ext>
            </a:extLst>
          </p:cNvPr>
          <p:cNvSpPr/>
          <p:nvPr/>
        </p:nvSpPr>
        <p:spPr>
          <a:xfrm>
            <a:off x="5943618" y="4799978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3538A4-5F6A-5892-BF78-4AD90F9674D2}"/>
              </a:ext>
            </a:extLst>
          </p:cNvPr>
          <p:cNvSpPr/>
          <p:nvPr/>
        </p:nvSpPr>
        <p:spPr>
          <a:xfrm>
            <a:off x="9016110" y="4799978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EE0A6B-30B8-2DCC-0711-33D28FBEB07C}"/>
              </a:ext>
            </a:extLst>
          </p:cNvPr>
          <p:cNvSpPr/>
          <p:nvPr/>
        </p:nvSpPr>
        <p:spPr>
          <a:xfrm>
            <a:off x="2173930" y="5161541"/>
            <a:ext cx="1450582" cy="228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Unplanned request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E414BE-9C68-4988-4716-9BBF8C6A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99299"/>
              </p:ext>
            </p:extLst>
          </p:nvPr>
        </p:nvGraphicFramePr>
        <p:xfrm>
          <a:off x="2187018" y="5383423"/>
          <a:ext cx="9507363" cy="822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9528">
                  <a:extLst>
                    <a:ext uri="{9D8B030D-6E8A-4147-A177-3AD203B41FA5}">
                      <a16:colId xmlns:a16="http://schemas.microsoft.com/office/drawing/2014/main" val="3008636272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1480926366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797787031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956640368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1121883380"/>
                    </a:ext>
                  </a:extLst>
                </a:gridCol>
                <a:gridCol w="1541567">
                  <a:extLst>
                    <a:ext uri="{9D8B030D-6E8A-4147-A177-3AD203B41FA5}">
                      <a16:colId xmlns:a16="http://schemas.microsoft.com/office/drawing/2014/main" val="1152749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Stage/status1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Task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622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zhe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103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dandan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0161"/>
                  </a:ext>
                </a:extLst>
              </a:tr>
            </a:tbl>
          </a:graphicData>
        </a:graphic>
      </p:graphicFrame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3B80E56-A483-4176-E1F8-2718CC7CDE19}"/>
              </a:ext>
            </a:extLst>
          </p:cNvPr>
          <p:cNvSpPr/>
          <p:nvPr/>
        </p:nvSpPr>
        <p:spPr>
          <a:xfrm>
            <a:off x="4413778" y="5709177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48F7F34-966E-9F26-89EA-C30BCB21E0AB}"/>
              </a:ext>
            </a:extLst>
          </p:cNvPr>
          <p:cNvSpPr/>
          <p:nvPr/>
        </p:nvSpPr>
        <p:spPr>
          <a:xfrm>
            <a:off x="5943618" y="5715224"/>
            <a:ext cx="731520" cy="182880"/>
          </a:xfrm>
          <a:prstGeom prst="roundRect">
            <a:avLst/>
          </a:prstGeom>
          <a:ln cap="rnd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C000"/>
                </a:solidFill>
              </a:rPr>
              <a:t>ongoing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51C1D06-022B-BAB4-2C28-1BBCA9539AC1}"/>
              </a:ext>
            </a:extLst>
          </p:cNvPr>
          <p:cNvSpPr/>
          <p:nvPr/>
        </p:nvSpPr>
        <p:spPr>
          <a:xfrm>
            <a:off x="7526299" y="5709177"/>
            <a:ext cx="731520" cy="182880"/>
          </a:xfrm>
          <a:prstGeom prst="roundRect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9" dirty="0">
                <a:solidFill>
                  <a:srgbClr val="FF0000"/>
                </a:solidFill>
              </a:rPr>
              <a:t>Not start</a:t>
            </a:r>
            <a:endParaRPr lang="en-US" sz="899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ACF5D4F-B20E-0930-2B94-FA568DBF4EA5}"/>
              </a:ext>
            </a:extLst>
          </p:cNvPr>
          <p:cNvSpPr/>
          <p:nvPr/>
        </p:nvSpPr>
        <p:spPr>
          <a:xfrm>
            <a:off x="9016110" y="5709177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383FBA3-69D6-AF37-D311-FDB103A2255B}"/>
              </a:ext>
            </a:extLst>
          </p:cNvPr>
          <p:cNvSpPr/>
          <p:nvPr/>
        </p:nvSpPr>
        <p:spPr>
          <a:xfrm>
            <a:off x="7526299" y="5976309"/>
            <a:ext cx="731520" cy="182880"/>
          </a:xfrm>
          <a:prstGeom prst="roundRect">
            <a:avLst/>
          </a:prstGeom>
          <a:ln cap="rnd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C000"/>
                </a:solidFill>
              </a:rPr>
              <a:t>ongoing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923BC77-283E-C8B6-A2DD-498159DF6BB6}"/>
              </a:ext>
            </a:extLst>
          </p:cNvPr>
          <p:cNvSpPr/>
          <p:nvPr/>
        </p:nvSpPr>
        <p:spPr>
          <a:xfrm>
            <a:off x="4413778" y="5978779"/>
            <a:ext cx="731520" cy="182880"/>
          </a:xfrm>
          <a:prstGeom prst="roundRect">
            <a:avLst/>
          </a:prstGeom>
          <a:ln cap="rnd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99" dirty="0">
                <a:solidFill>
                  <a:srgbClr val="FF0000"/>
                </a:solidFill>
              </a:rPr>
              <a:t>Not start</a:t>
            </a:r>
            <a:endParaRPr lang="en-US" sz="899" dirty="0">
              <a:solidFill>
                <a:srgbClr val="FF0000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2A6C0A9-2A37-69F8-37E4-315B480BD34C}"/>
              </a:ext>
            </a:extLst>
          </p:cNvPr>
          <p:cNvSpPr/>
          <p:nvPr/>
        </p:nvSpPr>
        <p:spPr>
          <a:xfrm>
            <a:off x="5943618" y="5971370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02BA701-205F-0E28-751F-AB9D90D52972}"/>
              </a:ext>
            </a:extLst>
          </p:cNvPr>
          <p:cNvSpPr/>
          <p:nvPr/>
        </p:nvSpPr>
        <p:spPr>
          <a:xfrm>
            <a:off x="9016110" y="5971370"/>
            <a:ext cx="731520" cy="182880"/>
          </a:xfrm>
          <a:prstGeom prst="roundRect">
            <a:avLst/>
          </a:prstGeom>
          <a:ln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4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1B95-E687-A556-2F09-9DFF594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7"/>
          </a:xfrm>
        </p:spPr>
        <p:txBody>
          <a:bodyPr>
            <a:normAutofit fontScale="90000"/>
          </a:bodyPr>
          <a:lstStyle/>
          <a:p>
            <a:r>
              <a:rPr lang="en-US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85928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423B-94F3-8A6A-3536-6B548A82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C7A5-20C9-BF8E-4A4E-910568B6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6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A612-62D8-0EA4-9EF6-704D112E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B533-2071-0627-9A5B-7C226915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151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D168D8-F7DC-DA97-A024-1BCDF60B2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90213"/>
              </p:ext>
            </p:extLst>
          </p:nvPr>
        </p:nvGraphicFramePr>
        <p:xfrm>
          <a:off x="883303" y="1057826"/>
          <a:ext cx="10470497" cy="474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46007841"/>
                    </a:ext>
                  </a:extLst>
                </a:gridCol>
                <a:gridCol w="5795632">
                  <a:extLst>
                    <a:ext uri="{9D8B030D-6E8A-4147-A177-3AD203B41FA5}">
                      <a16:colId xmlns:a16="http://schemas.microsoft.com/office/drawing/2014/main" val="418961603"/>
                    </a:ext>
                  </a:extLst>
                </a:gridCol>
                <a:gridCol w="1965532">
                  <a:extLst>
                    <a:ext uri="{9D8B030D-6E8A-4147-A177-3AD203B41FA5}">
                      <a16:colId xmlns:a16="http://schemas.microsoft.com/office/drawing/2014/main" val="498068052"/>
                    </a:ext>
                  </a:extLst>
                </a:gridCol>
              </a:tblGrid>
              <a:tr h="433824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74335"/>
                  </a:ext>
                </a:extLst>
              </a:tr>
              <a:tr h="433824">
                <a:tc>
                  <a:txBody>
                    <a:bodyPr/>
                    <a:lstStyle/>
                    <a:p>
                      <a:r>
                        <a:rPr lang="en-US" dirty="0"/>
                        <a:t>Demand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From experts and portfolio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2024.10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81179"/>
                  </a:ext>
                </a:extLst>
              </a:tr>
              <a:tr h="748791">
                <a:tc>
                  <a:txBody>
                    <a:bodyPr/>
                    <a:lstStyle/>
                    <a:p>
                      <a:r>
                        <a:rPr lang="en-US" dirty="0"/>
                        <a:t>Table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user, product, project, task, </a:t>
                      </a:r>
                      <a:r>
                        <a:rPr lang="en-US" altLang="zh-CN" sz="1800" dirty="0" err="1"/>
                        <a:t>cro</a:t>
                      </a:r>
                      <a:r>
                        <a:rPr lang="en-US" altLang="zh-CN" sz="1800" dirty="0"/>
                        <a:t>, sample, note,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message, </a:t>
                      </a:r>
                      <a:r>
                        <a:rPr lang="en-US" altLang="zh-CN" sz="1800" dirty="0" err="1"/>
                        <a:t>task_library</a:t>
                      </a:r>
                      <a:r>
                        <a:rPr lang="en-US" altLang="zh-CN" sz="1800" dirty="0"/>
                        <a:t>, gap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62403"/>
                  </a:ext>
                </a:extLst>
              </a:tr>
              <a:tr h="1390613">
                <a:tc>
                  <a:txBody>
                    <a:bodyPr/>
                    <a:lstStyle/>
                    <a:p>
                      <a:r>
                        <a:rPr lang="en-US" dirty="0"/>
                        <a:t>Function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 and update projects/tasks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grouping and filter,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sorting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Update notification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exhibition: progress, notes…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2025.4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838541"/>
                  </a:ext>
                </a:extLst>
              </a:tr>
              <a:tr h="433824">
                <a:tc>
                  <a:txBody>
                    <a:bodyPr/>
                    <a:lstStyle/>
                    <a:p>
                      <a:r>
                        <a:rPr lang="en-US" dirty="0"/>
                        <a:t>Backend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Communicate with database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808514"/>
                  </a:ext>
                </a:extLst>
              </a:tr>
              <a:tr h="433824">
                <a:tc>
                  <a:txBody>
                    <a:bodyPr/>
                    <a:lstStyle/>
                    <a:p>
                      <a:r>
                        <a:rPr lang="en-US" dirty="0"/>
                        <a:t>Frontend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interface, collect feedback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2932"/>
                  </a:ext>
                </a:extLst>
              </a:tr>
              <a:tr h="433824">
                <a:tc>
                  <a:txBody>
                    <a:bodyPr/>
                    <a:lstStyle/>
                    <a:p>
                      <a:r>
                        <a:rPr lang="en-US" dirty="0"/>
                        <a:t>Test &amp; Adjust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feedback and adjust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2025.6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892628"/>
                  </a:ext>
                </a:extLst>
              </a:tr>
              <a:tr h="433824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server support and deploy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2025.8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43224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890CCC5-993C-0BC9-2F9D-5261205FCD5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617640"/>
          </a:xfrm>
          <a:prstGeom prst="rect">
            <a:avLst/>
          </a:prstGeom>
        </p:spPr>
        <p:txBody>
          <a:bodyPr/>
          <a:lstStyle>
            <a:lvl1pPr algn="l" defTabSz="9143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Develop Tasks and timeline</a:t>
            </a:r>
          </a:p>
        </p:txBody>
      </p:sp>
    </p:spTree>
    <p:extLst>
      <p:ext uri="{BB962C8B-B14F-4D97-AF65-F5344CB8AC3E}">
        <p14:creationId xmlns:p14="http://schemas.microsoft.com/office/powerpoint/2010/main" val="146447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C07CA3-DC00-7A9B-B3D3-E3E637607A4D}"/>
              </a:ext>
            </a:extLst>
          </p:cNvPr>
          <p:cNvSpPr txBox="1"/>
          <p:nvPr/>
        </p:nvSpPr>
        <p:spPr>
          <a:xfrm>
            <a:off x="1440873" y="942109"/>
            <a:ext cx="6716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Three-new </a:t>
            </a:r>
            <a:r>
              <a:rPr lang="zh-CN" altLang="en-US" dirty="0"/>
              <a:t>应该放在</a:t>
            </a:r>
            <a:r>
              <a:rPr lang="en-US" altLang="zh-CN" dirty="0"/>
              <a:t>project</a:t>
            </a:r>
            <a:r>
              <a:rPr lang="zh-CN" altLang="en-US"/>
              <a:t>中</a:t>
            </a:r>
            <a:endParaRPr lang="en-US" altLang="zh-CN" dirty="0"/>
          </a:p>
          <a:p>
            <a:r>
              <a:rPr lang="en-US" altLang="zh-CN" dirty="0" err="1"/>
              <a:t>Task_group</a:t>
            </a:r>
            <a:r>
              <a:rPr lang="zh-CN" altLang="en-US" dirty="0"/>
              <a:t>应该改为</a:t>
            </a:r>
            <a:r>
              <a:rPr lang="en-US" altLang="zh-CN" dirty="0"/>
              <a:t>tag</a:t>
            </a:r>
            <a:r>
              <a:rPr lang="zh-CN" altLang="en-US" dirty="0"/>
              <a:t>，并且只显示自己添加的</a:t>
            </a:r>
            <a:r>
              <a:rPr lang="en-US" altLang="zh-CN" dirty="0"/>
              <a:t>Tag</a:t>
            </a:r>
          </a:p>
          <a:p>
            <a:r>
              <a:rPr lang="zh-CN" altLang="en-US" dirty="0"/>
              <a:t>记录编辑还是保持在表格中编辑最方便</a:t>
            </a:r>
            <a:endParaRPr lang="en-US" altLang="zh-CN" dirty="0"/>
          </a:p>
          <a:p>
            <a:r>
              <a:rPr lang="en-US" altLang="zh-CN" dirty="0" err="1"/>
              <a:t>Lead_ai</a:t>
            </a:r>
            <a:r>
              <a:rPr lang="zh-CN" altLang="en-US" dirty="0"/>
              <a:t>加上中文名称</a:t>
            </a:r>
            <a:endParaRPr lang="en-US" altLang="zh-CN" dirty="0"/>
          </a:p>
          <a:p>
            <a:r>
              <a:rPr lang="en-US" altLang="zh-CN" dirty="0"/>
              <a:t>Sample</a:t>
            </a:r>
            <a:r>
              <a:rPr lang="zh-CN" altLang="en-US" dirty="0"/>
              <a:t>的功能需要仔细考虑，相同的样品信息，可以直接获取到</a:t>
            </a:r>
            <a:endParaRPr lang="en-US" altLang="zh-CN" dirty="0"/>
          </a:p>
          <a:p>
            <a:r>
              <a:rPr lang="zh-CN" altLang="en-US" dirty="0"/>
              <a:t>仔细考虑一下</a:t>
            </a:r>
            <a:r>
              <a:rPr lang="en-US" altLang="zh-CN" dirty="0"/>
              <a:t>Gap</a:t>
            </a:r>
            <a:r>
              <a:rPr lang="zh-CN" altLang="en-US" dirty="0"/>
              <a:t>信息的处理</a:t>
            </a:r>
            <a:endParaRPr lang="en-US" altLang="zh-CN" dirty="0"/>
          </a:p>
          <a:p>
            <a:r>
              <a:rPr lang="en-US" altLang="zh-CN" dirty="0"/>
              <a:t>Crop</a:t>
            </a:r>
            <a:r>
              <a:rPr lang="zh-CN" altLang="en-US" dirty="0"/>
              <a:t>的信息没有展示</a:t>
            </a:r>
            <a:endParaRPr lang="en-US" altLang="zh-CN" dirty="0"/>
          </a:p>
          <a:p>
            <a:r>
              <a:rPr lang="en-US" altLang="zh-CN" dirty="0" err="1"/>
              <a:t>Product_ai</a:t>
            </a:r>
            <a:r>
              <a:rPr lang="zh-CN" altLang="en-US" dirty="0"/>
              <a:t>的</a:t>
            </a:r>
            <a:r>
              <a:rPr lang="en-US" altLang="zh-CN" dirty="0"/>
              <a:t>analyte</a:t>
            </a:r>
            <a:r>
              <a:rPr lang="zh-CN" altLang="en-US" dirty="0"/>
              <a:t>加一列具体分析物的名称。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5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121B-A337-8F97-E3C1-60B50C0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 Study &amp; RA )-Work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0075-B129-FBF1-9C23-2D6C7CB0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7"/>
            <a:ext cx="10515600" cy="3203576"/>
          </a:xfrm>
        </p:spPr>
        <p:txBody>
          <a:bodyPr/>
          <a:lstStyle/>
          <a:p>
            <a:r>
              <a:rPr lang="en-US" altLang="zh-CN" dirty="0"/>
              <a:t>Portfolio set up project-&gt;assign tasks(</a:t>
            </a:r>
            <a:r>
              <a:rPr lang="en-US" altLang="zh-CN" dirty="0" err="1"/>
              <a:t>scopings</a:t>
            </a:r>
            <a:r>
              <a:rPr lang="en-US" altLang="zh-CN" dirty="0"/>
              <a:t>/studies/assessment),include owner and deadline</a:t>
            </a:r>
          </a:p>
          <a:p>
            <a:r>
              <a:rPr lang="en-US" altLang="zh-CN" dirty="0"/>
              <a:t>Portfolio set up product information</a:t>
            </a:r>
          </a:p>
          <a:p>
            <a:r>
              <a:rPr lang="en-US" dirty="0"/>
              <a:t>Task Owner receive message and add study to system</a:t>
            </a:r>
          </a:p>
          <a:p>
            <a:r>
              <a:rPr lang="en-US" dirty="0"/>
              <a:t>Task Owner add sample relate to product after receiving sample</a:t>
            </a:r>
          </a:p>
          <a:p>
            <a:r>
              <a:rPr lang="en-US" dirty="0"/>
              <a:t>Task Owner update status, after delivery, notify 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014DF-6AB3-19A9-B733-6CD6CD15E9C2}"/>
              </a:ext>
            </a:extLst>
          </p:cNvPr>
          <p:cNvSpPr txBox="1"/>
          <p:nvPr/>
        </p:nvSpPr>
        <p:spPr>
          <a:xfrm>
            <a:off x="838203" y="5164139"/>
            <a:ext cx="5370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status: preparing---unplanned request</a:t>
            </a:r>
          </a:p>
          <a:p>
            <a:r>
              <a:rPr lang="en-US" dirty="0"/>
              <a:t>	            on going---study and risk assessment</a:t>
            </a:r>
          </a:p>
          <a:p>
            <a:r>
              <a:rPr lang="en-US" dirty="0"/>
              <a:t>	            terminated---record reasons</a:t>
            </a:r>
          </a:p>
          <a:p>
            <a:r>
              <a:rPr lang="en-US" dirty="0"/>
              <a:t>	            finished ---all tasks accomplished</a:t>
            </a:r>
          </a:p>
        </p:txBody>
      </p:sp>
    </p:spTree>
    <p:extLst>
      <p:ext uri="{BB962C8B-B14F-4D97-AF65-F5344CB8AC3E}">
        <p14:creationId xmlns:p14="http://schemas.microsoft.com/office/powerpoint/2010/main" val="323755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121B-A337-8F97-E3C1-60B50C0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Unplanned request-Work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0075-B129-FBF1-9C23-2D6C7CB0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Portfolio set up request -&gt;set up tasks-&gt; assign task owners and set deadlines</a:t>
            </a:r>
          </a:p>
          <a:p>
            <a:r>
              <a:rPr lang="en-US" altLang="zh-CN" dirty="0"/>
              <a:t>task owners receive notification, complete the task and update status</a:t>
            </a:r>
          </a:p>
          <a:p>
            <a:r>
              <a:rPr lang="en-US" altLang="zh-CN" dirty="0"/>
              <a:t>Status change </a:t>
            </a:r>
            <a:r>
              <a:rPr lang="en-US" altLang="zh-CN" dirty="0" err="1"/>
              <a:t>triggle</a:t>
            </a:r>
            <a:r>
              <a:rPr lang="en-US" altLang="zh-CN" dirty="0"/>
              <a:t> notification to Portfolio</a:t>
            </a:r>
          </a:p>
        </p:txBody>
      </p:sp>
    </p:spTree>
    <p:extLst>
      <p:ext uri="{BB962C8B-B14F-4D97-AF65-F5344CB8AC3E}">
        <p14:creationId xmlns:p14="http://schemas.microsoft.com/office/powerpoint/2010/main" val="101189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121B-A337-8F97-E3C1-60B50C0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CRO-Work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0075-B129-FBF1-9C23-2D6C7CB0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one can add CRO, keep CRO name consistent with ICAMA</a:t>
            </a:r>
          </a:p>
          <a:p>
            <a:r>
              <a:rPr lang="en-US" altLang="zh-CN" dirty="0"/>
              <a:t>Every one can update CRO information</a:t>
            </a:r>
          </a:p>
          <a:p>
            <a:r>
              <a:rPr lang="en-US" altLang="zh-CN" dirty="0"/>
              <a:t>Related study task owner will be notified after update</a:t>
            </a:r>
          </a:p>
        </p:txBody>
      </p:sp>
    </p:spTree>
    <p:extLst>
      <p:ext uri="{BB962C8B-B14F-4D97-AF65-F5344CB8AC3E}">
        <p14:creationId xmlns:p14="http://schemas.microsoft.com/office/powerpoint/2010/main" val="373855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121B-A337-8F97-E3C1-60B50C0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Notes-Work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0075-B129-FBF1-9C23-2D6C7CB0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7"/>
            <a:ext cx="10515600" cy="2988971"/>
          </a:xfrm>
        </p:spPr>
        <p:txBody>
          <a:bodyPr/>
          <a:lstStyle/>
          <a:p>
            <a:r>
              <a:rPr lang="en-US" altLang="zh-CN" dirty="0"/>
              <a:t>Portfolio add notes to Project/Study(carefully choose)-&gt;choose whether to send message to related person</a:t>
            </a:r>
          </a:p>
          <a:p>
            <a:r>
              <a:rPr lang="en-US" altLang="zh-CN" dirty="0"/>
              <a:t>Task owner add notes to Study-&gt;choose send message or not</a:t>
            </a:r>
          </a:p>
          <a:p>
            <a:r>
              <a:rPr lang="en-US" altLang="zh-CN" dirty="0"/>
              <a:t>Project related events will show on project page and study page</a:t>
            </a:r>
          </a:p>
          <a:p>
            <a:r>
              <a:rPr lang="en-US" altLang="zh-CN" dirty="0"/>
              <a:t>Study related events will show on study page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121B-A337-8F97-E3C1-60B50C0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0075-B129-FBF1-9C23-2D6C7CB0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message will be collected in a table and marked as unread/unhandled</a:t>
            </a:r>
            <a:r>
              <a:rPr lang="zh-CN" altLang="en-US" dirty="0"/>
              <a:t>，</a:t>
            </a:r>
            <a:r>
              <a:rPr lang="en-US" altLang="zh-CN" dirty="0"/>
              <a:t>shown in user’s inbox</a:t>
            </a:r>
          </a:p>
          <a:p>
            <a:r>
              <a:rPr lang="en-US" altLang="zh-CN" dirty="0"/>
              <a:t>Receiver click message and feedback to system(chose notify sender or not), system mark message as read and notify sender(if need)</a:t>
            </a:r>
          </a:p>
          <a:p>
            <a:pPr marL="0" indent="0">
              <a:buNone/>
            </a:pPr>
            <a:r>
              <a:rPr lang="en-US" altLang="zh-CN" dirty="0"/>
              <a:t>User’s inbox update every 10 minutes(periodically request)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type: assign task, task updates, information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028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BD71F3-C048-E622-5173-901EE95C22EA}"/>
              </a:ext>
            </a:extLst>
          </p:cNvPr>
          <p:cNvSpPr/>
          <p:nvPr/>
        </p:nvSpPr>
        <p:spPr>
          <a:xfrm>
            <a:off x="4530490" y="3090404"/>
            <a:ext cx="1306285" cy="457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C4FFA1-1982-D84D-6D90-94C6D8F71354}"/>
              </a:ext>
            </a:extLst>
          </p:cNvPr>
          <p:cNvSpPr/>
          <p:nvPr/>
        </p:nvSpPr>
        <p:spPr>
          <a:xfrm>
            <a:off x="3407958" y="5246173"/>
            <a:ext cx="1306285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064863-0AE8-715E-2FC0-1E5C4A5EABD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836775" y="3311408"/>
            <a:ext cx="1263254" cy="7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0248D1-9BF0-C952-9AAF-677565302263}"/>
              </a:ext>
            </a:extLst>
          </p:cNvPr>
          <p:cNvSpPr/>
          <p:nvPr/>
        </p:nvSpPr>
        <p:spPr>
          <a:xfrm>
            <a:off x="7976261" y="5242523"/>
            <a:ext cx="1306285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CA62B21-A3D2-4097-F4EE-21524610B821}"/>
              </a:ext>
            </a:extLst>
          </p:cNvPr>
          <p:cNvSpPr/>
          <p:nvPr/>
        </p:nvSpPr>
        <p:spPr>
          <a:xfrm>
            <a:off x="9074563" y="4648909"/>
            <a:ext cx="1306285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E3CDBD-6CDC-8A5A-F53D-524D9572BA68}"/>
              </a:ext>
            </a:extLst>
          </p:cNvPr>
          <p:cNvSpPr/>
          <p:nvPr/>
        </p:nvSpPr>
        <p:spPr>
          <a:xfrm>
            <a:off x="2014342" y="2853543"/>
            <a:ext cx="1306285" cy="915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F2B487-F686-694E-6A97-4B1E831D9727}"/>
              </a:ext>
            </a:extLst>
          </p:cNvPr>
          <p:cNvCxnSpPr>
            <a:cxnSpLocks/>
            <a:stCxn id="61" idx="3"/>
            <a:endCxn id="6" idx="1"/>
          </p:cNvCxnSpPr>
          <p:nvPr/>
        </p:nvCxnSpPr>
        <p:spPr>
          <a:xfrm>
            <a:off x="3320627" y="3311406"/>
            <a:ext cx="1209863" cy="7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2B85A70-F269-697C-D6A0-920C75ED5C31}"/>
              </a:ext>
            </a:extLst>
          </p:cNvPr>
          <p:cNvSpPr/>
          <p:nvPr/>
        </p:nvSpPr>
        <p:spPr>
          <a:xfrm>
            <a:off x="10466310" y="2854205"/>
            <a:ext cx="1307592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owner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822A4-5917-D379-ABF3-0BBE6D09B500}"/>
              </a:ext>
            </a:extLst>
          </p:cNvPr>
          <p:cNvCxnSpPr>
            <a:cxnSpLocks/>
            <a:stCxn id="7" idx="3"/>
            <a:endCxn id="67" idx="1"/>
          </p:cNvCxnSpPr>
          <p:nvPr/>
        </p:nvCxnSpPr>
        <p:spPr>
          <a:xfrm flipV="1">
            <a:off x="9442015" y="3311408"/>
            <a:ext cx="10242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64BB53B-BD3A-6BB1-3BFE-5082C4EF1468}"/>
              </a:ext>
            </a:extLst>
          </p:cNvPr>
          <p:cNvCxnSpPr>
            <a:cxnSpLocks/>
            <a:stCxn id="67" idx="2"/>
            <a:endCxn id="48" idx="3"/>
          </p:cNvCxnSpPr>
          <p:nvPr/>
        </p:nvCxnSpPr>
        <p:spPr>
          <a:xfrm rot="5400000">
            <a:off x="10218885" y="3930568"/>
            <a:ext cx="1063184" cy="73925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DB9C7EC-A916-C53A-9112-6EE6B967314D}"/>
              </a:ext>
            </a:extLst>
          </p:cNvPr>
          <p:cNvCxnSpPr>
            <a:cxnSpLocks/>
            <a:stCxn id="67" idx="2"/>
            <a:endCxn id="35" idx="3"/>
          </p:cNvCxnSpPr>
          <p:nvPr/>
        </p:nvCxnSpPr>
        <p:spPr>
          <a:xfrm rot="5400000">
            <a:off x="9372927" y="3678224"/>
            <a:ext cx="1656798" cy="1837560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1D5E683-B735-4E25-52E0-C5F9117EB3A2}"/>
              </a:ext>
            </a:extLst>
          </p:cNvPr>
          <p:cNvCxnSpPr>
            <a:cxnSpLocks/>
            <a:stCxn id="61" idx="2"/>
            <a:endCxn id="9" idx="1"/>
          </p:cNvCxnSpPr>
          <p:nvPr/>
        </p:nvCxnSpPr>
        <p:spPr>
          <a:xfrm rot="16200000" flipH="1">
            <a:off x="2207829" y="4228923"/>
            <a:ext cx="1659785" cy="7404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8D1799C-2FF7-615C-CB78-AAE1F681581E}"/>
              </a:ext>
            </a:extLst>
          </p:cNvPr>
          <p:cNvGrpSpPr/>
          <p:nvPr/>
        </p:nvGrpSpPr>
        <p:grpSpPr>
          <a:xfrm>
            <a:off x="626599" y="5471123"/>
            <a:ext cx="1173112" cy="498257"/>
            <a:chOff x="2351058" y="5930807"/>
            <a:chExt cx="1204544" cy="623781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58512A0-BF44-6057-73C3-BCF77F7F6046}"/>
                </a:ext>
              </a:extLst>
            </p:cNvPr>
            <p:cNvCxnSpPr>
              <a:cxnSpLocks/>
            </p:cNvCxnSpPr>
            <p:nvPr/>
          </p:nvCxnSpPr>
          <p:spPr>
            <a:xfrm>
              <a:off x="2351058" y="6095623"/>
              <a:ext cx="457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5ED5390-BB3E-275A-A3DE-28C616182919}"/>
                </a:ext>
              </a:extLst>
            </p:cNvPr>
            <p:cNvCxnSpPr>
              <a:cxnSpLocks/>
            </p:cNvCxnSpPr>
            <p:nvPr/>
          </p:nvCxnSpPr>
          <p:spPr>
            <a:xfrm>
              <a:off x="2351058" y="6377216"/>
              <a:ext cx="4572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960605D-620C-7171-C541-B98EDBA383D4}"/>
                </a:ext>
              </a:extLst>
            </p:cNvPr>
            <p:cNvSpPr txBox="1"/>
            <p:nvPr/>
          </p:nvSpPr>
          <p:spPr>
            <a:xfrm>
              <a:off x="2864499" y="5930807"/>
              <a:ext cx="471072" cy="346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Link</a:t>
              </a:r>
              <a:endParaRPr lang="en-US" sz="12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675396D-F2C1-C234-AF3E-D0A8E423D97D}"/>
                </a:ext>
              </a:extLst>
            </p:cNvPr>
            <p:cNvSpPr txBox="1"/>
            <p:nvPr/>
          </p:nvSpPr>
          <p:spPr>
            <a:xfrm>
              <a:off x="2864499" y="6207806"/>
              <a:ext cx="691103" cy="346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Update</a:t>
              </a:r>
            </a:p>
          </p:txBody>
        </p:sp>
      </p:grp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610479B-BE95-37A9-4933-78CBCE16EBA0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2489214" y="1148147"/>
            <a:ext cx="1854656" cy="149811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BD6ADBEF-747E-85CD-4E96-54B8D5380E49}"/>
              </a:ext>
            </a:extLst>
          </p:cNvPr>
          <p:cNvCxnSpPr>
            <a:cxnSpLocks/>
            <a:stCxn id="61" idx="2"/>
            <a:endCxn id="6" idx="2"/>
          </p:cNvCxnSpPr>
          <p:nvPr/>
        </p:nvCxnSpPr>
        <p:spPr>
          <a:xfrm rot="5400000" flipH="1" flipV="1">
            <a:off x="3814727" y="2400362"/>
            <a:ext cx="221664" cy="2516148"/>
          </a:xfrm>
          <a:prstGeom prst="bentConnector3">
            <a:avLst>
              <a:gd name="adj1" fmla="val -265635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322D9B5-A133-68FA-DE20-F9B14EEDBDEC}"/>
              </a:ext>
            </a:extLst>
          </p:cNvPr>
          <p:cNvCxnSpPr>
            <a:cxnSpLocks/>
            <a:stCxn id="35" idx="1"/>
            <a:endCxn id="11" idx="1"/>
          </p:cNvCxnSpPr>
          <p:nvPr/>
        </p:nvCxnSpPr>
        <p:spPr>
          <a:xfrm rot="10800000">
            <a:off x="7662467" y="4152297"/>
            <a:ext cx="313794" cy="1273106"/>
          </a:xfrm>
          <a:prstGeom prst="bentConnector3">
            <a:avLst>
              <a:gd name="adj1" fmla="val 172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57B4719-6BA6-C446-C770-EB2000272923}"/>
              </a:ext>
            </a:extLst>
          </p:cNvPr>
          <p:cNvCxnSpPr>
            <a:cxnSpLocks/>
            <a:stCxn id="15" idx="1"/>
            <a:endCxn id="58" idx="0"/>
          </p:cNvCxnSpPr>
          <p:nvPr/>
        </p:nvCxnSpPr>
        <p:spPr>
          <a:xfrm rot="10800000" flipV="1">
            <a:off x="8256371" y="664759"/>
            <a:ext cx="522421" cy="147071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3D1920-68CB-0FBC-8CDB-5AFB580AFBE6}"/>
              </a:ext>
            </a:extLst>
          </p:cNvPr>
          <p:cNvSpPr/>
          <p:nvPr/>
        </p:nvSpPr>
        <p:spPr>
          <a:xfrm>
            <a:off x="741090" y="999806"/>
            <a:ext cx="1306285" cy="105535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Outside info:</a:t>
            </a:r>
          </a:p>
          <a:p>
            <a:pPr algn="ctr"/>
            <a:r>
              <a:rPr lang="en-US" sz="1400" dirty="0"/>
              <a:t>SMC, GAP, Graft…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F59E746-7DEB-F0BB-3FF8-40F68D6057E9}"/>
              </a:ext>
            </a:extLst>
          </p:cNvPr>
          <p:cNvCxnSpPr>
            <a:cxnSpLocks/>
            <a:stCxn id="2" idx="2"/>
            <a:endCxn id="61" idx="1"/>
          </p:cNvCxnSpPr>
          <p:nvPr/>
        </p:nvCxnSpPr>
        <p:spPr>
          <a:xfrm rot="16200000" flipH="1">
            <a:off x="1076165" y="2373229"/>
            <a:ext cx="1256244" cy="6201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D3C1A4C-B574-5E80-A5A4-E8C70CAAFD36}"/>
              </a:ext>
            </a:extLst>
          </p:cNvPr>
          <p:cNvGrpSpPr/>
          <p:nvPr/>
        </p:nvGrpSpPr>
        <p:grpSpPr>
          <a:xfrm>
            <a:off x="7100029" y="2135475"/>
            <a:ext cx="2341986" cy="2351865"/>
            <a:chOff x="6885840" y="2051870"/>
            <a:chExt cx="2341986" cy="235186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E7D8DDC-D605-456A-59B3-07DB135DF4F4}"/>
                </a:ext>
              </a:extLst>
            </p:cNvPr>
            <p:cNvGrpSpPr/>
            <p:nvPr/>
          </p:nvGrpSpPr>
          <p:grpSpPr>
            <a:xfrm>
              <a:off x="6885840" y="2051870"/>
              <a:ext cx="2341986" cy="2351865"/>
              <a:chOff x="5719663" y="280567"/>
              <a:chExt cx="2341986" cy="273192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3C5F394-2A6F-2689-000C-11D886A9A254}"/>
                  </a:ext>
                </a:extLst>
              </p:cNvPr>
              <p:cNvSpPr/>
              <p:nvPr/>
            </p:nvSpPr>
            <p:spPr>
              <a:xfrm>
                <a:off x="5719663" y="280567"/>
                <a:ext cx="2341986" cy="2731924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57E4FC7-CA72-93BA-CD90-A2B24CFFF2ED}"/>
                  </a:ext>
                </a:extLst>
              </p:cNvPr>
              <p:cNvSpPr txBox="1"/>
              <p:nvPr/>
            </p:nvSpPr>
            <p:spPr>
              <a:xfrm>
                <a:off x="6523247" y="280567"/>
                <a:ext cx="705514" cy="39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Tasks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A5005A5-1DB4-1453-DDD1-17223A9D21B7}"/>
                </a:ext>
              </a:extLst>
            </p:cNvPr>
            <p:cNvSpPr/>
            <p:nvPr/>
          </p:nvSpPr>
          <p:spPr>
            <a:xfrm>
              <a:off x="7253887" y="2442039"/>
              <a:ext cx="1695066" cy="33855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Scoping task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A23B91B-31AB-921D-7626-9D6E9838ED28}"/>
                </a:ext>
              </a:extLst>
            </p:cNvPr>
            <p:cNvSpPr/>
            <p:nvPr/>
          </p:nvSpPr>
          <p:spPr>
            <a:xfrm>
              <a:off x="7448278" y="3906013"/>
              <a:ext cx="1306285" cy="32535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Study task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D527EDE-8C5A-EC7D-8FBE-F8ECDF6991B8}"/>
                </a:ext>
              </a:extLst>
            </p:cNvPr>
            <p:cNvSpPr/>
            <p:nvPr/>
          </p:nvSpPr>
          <p:spPr>
            <a:xfrm>
              <a:off x="7208258" y="2912091"/>
              <a:ext cx="1774892" cy="32330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 task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3618C07-1EA0-4B67-089B-1DFBB0C33919}"/>
                </a:ext>
              </a:extLst>
            </p:cNvPr>
            <p:cNvSpPr/>
            <p:nvPr/>
          </p:nvSpPr>
          <p:spPr>
            <a:xfrm>
              <a:off x="7208258" y="3360292"/>
              <a:ext cx="1774892" cy="32330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Deco docs…</a:t>
              </a:r>
            </a:p>
          </p:txBody>
        </p:sp>
      </p:grp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43E3A87-8D62-F218-E3F1-EA2EF8A1E07C}"/>
              </a:ext>
            </a:extLst>
          </p:cNvPr>
          <p:cNvCxnSpPr>
            <a:stCxn id="61" idx="0"/>
            <a:endCxn id="3" idx="1"/>
          </p:cNvCxnSpPr>
          <p:nvPr/>
        </p:nvCxnSpPr>
        <p:spPr>
          <a:xfrm rot="5400000" flipH="1" flipV="1">
            <a:off x="3033533" y="1059993"/>
            <a:ext cx="1427503" cy="215959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7B8F8D-6A50-8BBC-470E-F5DC244279BB}"/>
              </a:ext>
            </a:extLst>
          </p:cNvPr>
          <p:cNvSpPr/>
          <p:nvPr/>
        </p:nvSpPr>
        <p:spPr>
          <a:xfrm>
            <a:off x="4827083" y="1288880"/>
            <a:ext cx="792329" cy="2743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GAP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E0B063-6477-8D03-3575-308631D9770A}"/>
              </a:ext>
            </a:extLst>
          </p:cNvPr>
          <p:cNvSpPr/>
          <p:nvPr/>
        </p:nvSpPr>
        <p:spPr>
          <a:xfrm>
            <a:off x="9002438" y="1099894"/>
            <a:ext cx="1371600" cy="2743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Key Results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64014E9-62E4-FB30-652C-16245C59F814}"/>
              </a:ext>
            </a:extLst>
          </p:cNvPr>
          <p:cNvCxnSpPr>
            <a:cxnSpLocks/>
            <a:stCxn id="48" idx="1"/>
            <a:endCxn id="11" idx="1"/>
          </p:cNvCxnSpPr>
          <p:nvPr/>
        </p:nvCxnSpPr>
        <p:spPr>
          <a:xfrm rot="10800000">
            <a:off x="7662467" y="4152297"/>
            <a:ext cx="1412096" cy="679492"/>
          </a:xfrm>
          <a:prstGeom prst="bentConnector3">
            <a:avLst>
              <a:gd name="adj1" fmla="val 1161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1A04A-FD66-5FA4-3BD8-0B5E25B90D18}"/>
              </a:ext>
            </a:extLst>
          </p:cNvPr>
          <p:cNvCxnSpPr>
            <a:cxnSpLocks/>
            <a:stCxn id="5" idx="1"/>
            <a:endCxn id="58" idx="0"/>
          </p:cNvCxnSpPr>
          <p:nvPr/>
        </p:nvCxnSpPr>
        <p:spPr>
          <a:xfrm rot="10800000" flipV="1">
            <a:off x="8256370" y="1237053"/>
            <a:ext cx="746068" cy="8984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65774D9-96A1-E0A2-8E01-A5974DF8EDE4}"/>
              </a:ext>
            </a:extLst>
          </p:cNvPr>
          <p:cNvCxnSpPr>
            <a:stCxn id="3" idx="3"/>
            <a:endCxn id="58" idx="0"/>
          </p:cNvCxnSpPr>
          <p:nvPr/>
        </p:nvCxnSpPr>
        <p:spPr>
          <a:xfrm>
            <a:off x="5619412" y="1426040"/>
            <a:ext cx="2636958" cy="7094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6A4CB63-5DE4-E36E-8570-2E7AA95EEC6F}"/>
              </a:ext>
            </a:extLst>
          </p:cNvPr>
          <p:cNvCxnSpPr>
            <a:stCxn id="67" idx="0"/>
            <a:endCxn id="5" idx="3"/>
          </p:cNvCxnSpPr>
          <p:nvPr/>
        </p:nvCxnSpPr>
        <p:spPr>
          <a:xfrm rot="16200000" flipV="1">
            <a:off x="9938497" y="1672596"/>
            <a:ext cx="1617151" cy="74606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7D98E32-CE92-0F7F-F172-94AC08D548A3}"/>
              </a:ext>
            </a:extLst>
          </p:cNvPr>
          <p:cNvSpPr/>
          <p:nvPr/>
        </p:nvSpPr>
        <p:spPr>
          <a:xfrm>
            <a:off x="4719496" y="2121628"/>
            <a:ext cx="928272" cy="350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Notes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208ADE9-9C07-4516-E359-BE75319BF66A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 flipV="1">
            <a:off x="4714243" y="3547604"/>
            <a:ext cx="469390" cy="18814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4C1926F-BFF0-D7C0-9110-AE97F1BA25B0}"/>
              </a:ext>
            </a:extLst>
          </p:cNvPr>
          <p:cNvCxnSpPr>
            <a:cxnSpLocks/>
            <a:stCxn id="9" idx="2"/>
            <a:endCxn id="35" idx="2"/>
          </p:cNvCxnSpPr>
          <p:nvPr/>
        </p:nvCxnSpPr>
        <p:spPr>
          <a:xfrm rot="5400000" flipH="1" flipV="1">
            <a:off x="6343427" y="3325956"/>
            <a:ext cx="3650" cy="4568303"/>
          </a:xfrm>
          <a:prstGeom prst="bentConnector3">
            <a:avLst>
              <a:gd name="adj1" fmla="val -62630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107A682-0579-D80E-96BD-37FA9C357ED6}"/>
              </a:ext>
            </a:extLst>
          </p:cNvPr>
          <p:cNvCxnSpPr>
            <a:cxnSpLocks/>
            <a:stCxn id="74" idx="3"/>
            <a:endCxn id="7" idx="1"/>
          </p:cNvCxnSpPr>
          <p:nvPr/>
        </p:nvCxnSpPr>
        <p:spPr>
          <a:xfrm>
            <a:off x="5647768" y="2296988"/>
            <a:ext cx="1452261" cy="1014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5AD8B52-5385-BC96-7027-306E99F9C331}"/>
              </a:ext>
            </a:extLst>
          </p:cNvPr>
          <p:cNvSpPr/>
          <p:nvPr/>
        </p:nvSpPr>
        <p:spPr>
          <a:xfrm>
            <a:off x="9224102" y="1502912"/>
            <a:ext cx="928272" cy="350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Notes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C29F234-B362-3081-2ED1-50FA0CE549AD}"/>
              </a:ext>
            </a:extLst>
          </p:cNvPr>
          <p:cNvCxnSpPr>
            <a:cxnSpLocks/>
            <a:stCxn id="67" idx="0"/>
            <a:endCxn id="133" idx="3"/>
          </p:cNvCxnSpPr>
          <p:nvPr/>
        </p:nvCxnSpPr>
        <p:spPr>
          <a:xfrm rot="16200000" flipV="1">
            <a:off x="10048274" y="1782373"/>
            <a:ext cx="1175933" cy="96773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53B1EF3-9506-3857-355D-5FC5B076AC50}"/>
              </a:ext>
            </a:extLst>
          </p:cNvPr>
          <p:cNvCxnSpPr>
            <a:cxnSpLocks/>
            <a:stCxn id="133" idx="1"/>
            <a:endCxn id="58" idx="0"/>
          </p:cNvCxnSpPr>
          <p:nvPr/>
        </p:nvCxnSpPr>
        <p:spPr>
          <a:xfrm rot="10800000" flipV="1">
            <a:off x="8256370" y="1678271"/>
            <a:ext cx="967732" cy="457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3387887A-5436-5365-B5F5-204272E35797}"/>
              </a:ext>
            </a:extLst>
          </p:cNvPr>
          <p:cNvCxnSpPr>
            <a:stCxn id="61" idx="0"/>
            <a:endCxn id="74" idx="1"/>
          </p:cNvCxnSpPr>
          <p:nvPr/>
        </p:nvCxnSpPr>
        <p:spPr>
          <a:xfrm rot="5400000" flipH="1" flipV="1">
            <a:off x="3415213" y="1549261"/>
            <a:ext cx="556555" cy="205201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0F41157-0D43-46F4-3F41-23ABBD80A3CB}"/>
              </a:ext>
            </a:extLst>
          </p:cNvPr>
          <p:cNvCxnSpPr>
            <a:stCxn id="74" idx="2"/>
            <a:endCxn id="6" idx="0"/>
          </p:cNvCxnSpPr>
          <p:nvPr/>
        </p:nvCxnSpPr>
        <p:spPr>
          <a:xfrm>
            <a:off x="5183632" y="2472347"/>
            <a:ext cx="1" cy="618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530C97-6B79-3AA7-9A2C-39972A419A07}"/>
              </a:ext>
            </a:extLst>
          </p:cNvPr>
          <p:cNvSpPr/>
          <p:nvPr/>
        </p:nvSpPr>
        <p:spPr>
          <a:xfrm>
            <a:off x="4165601" y="822037"/>
            <a:ext cx="1791854" cy="29568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Assign,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Update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5C809D-74E9-B4EF-530E-BFC1859A3470}"/>
              </a:ext>
            </a:extLst>
          </p:cNvPr>
          <p:cNvSpPr/>
          <p:nvPr/>
        </p:nvSpPr>
        <p:spPr>
          <a:xfrm>
            <a:off x="8778791" y="516918"/>
            <a:ext cx="1906742" cy="29568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Confirm,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Update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BB7DB4D-8653-A7D8-1B6E-54E4CB0D2DB1}"/>
              </a:ext>
            </a:extLst>
          </p:cNvPr>
          <p:cNvCxnSpPr>
            <a:cxnSpLocks/>
            <a:stCxn id="8" idx="3"/>
            <a:endCxn id="58" idx="0"/>
          </p:cNvCxnSpPr>
          <p:nvPr/>
        </p:nvCxnSpPr>
        <p:spPr>
          <a:xfrm>
            <a:off x="5957455" y="969878"/>
            <a:ext cx="2298915" cy="116559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89BED18-CA83-15B0-1965-D38A9AEB86BF}"/>
              </a:ext>
            </a:extLst>
          </p:cNvPr>
          <p:cNvCxnSpPr>
            <a:cxnSpLocks/>
            <a:stCxn id="67" idx="0"/>
            <a:endCxn id="15" idx="3"/>
          </p:cNvCxnSpPr>
          <p:nvPr/>
        </p:nvCxnSpPr>
        <p:spPr>
          <a:xfrm rot="16200000" flipV="1">
            <a:off x="9808097" y="1542195"/>
            <a:ext cx="2189446" cy="4345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0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EFCEC-33D8-9951-E47D-FA3287A6839F}"/>
              </a:ext>
            </a:extLst>
          </p:cNvPr>
          <p:cNvSpPr txBox="1"/>
          <p:nvPr/>
        </p:nvSpPr>
        <p:spPr>
          <a:xfrm>
            <a:off x="535027" y="1064529"/>
            <a:ext cx="4757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Portfolio side: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Set up projects and provide relative information (e.g. Product, PM, Reg...)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Assign all tasks needed for a project to task owner (scoping, RA, study, Deco docs…)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Update project/task related info (attached to project/task)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Portfolio can filter and review all projects and related tasks and updates</a:t>
            </a:r>
            <a:endParaRPr lang="en-US" altLang="zh-C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0F8EB-62CD-F731-15B7-71D466FD4FEE}"/>
              </a:ext>
            </a:extLst>
          </p:cNvPr>
          <p:cNvSpPr txBox="1"/>
          <p:nvPr/>
        </p:nvSpPr>
        <p:spPr>
          <a:xfrm>
            <a:off x="6236815" y="1064529"/>
            <a:ext cx="5142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Skillset (task owner) side: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Update task status for different task type (contract, start, finish, deliver, comments…)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Update task related information ( sample, CRO…)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Task owner can review and filter all tasks assigned to themselves</a:t>
            </a:r>
            <a:endParaRPr lang="en-US" altLang="zh-C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6CA226-DC8C-757B-D441-F7F24084E3FC}"/>
              </a:ext>
            </a:extLst>
          </p:cNvPr>
          <p:cNvSpPr txBox="1"/>
          <p:nvPr/>
        </p:nvSpPr>
        <p:spPr>
          <a:xfrm>
            <a:off x="535027" y="4826107"/>
            <a:ext cx="30816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Key features:</a:t>
            </a:r>
          </a:p>
          <a:p>
            <a:pPr marL="342879" indent="-342879">
              <a:buFont typeface="+mj-lt"/>
              <a:buAutoNum type="arabicPeriod"/>
            </a:pPr>
            <a:r>
              <a:rPr lang="en-US" sz="1400" dirty="0">
                <a:solidFill>
                  <a:srgbClr val="1C2127"/>
                </a:solidFill>
                <a:highlight>
                  <a:srgbClr val="FFFFFF"/>
                </a:highlight>
                <a:latin typeface="-apple-system"/>
              </a:rPr>
              <a:t>Centralized</a:t>
            </a:r>
            <a:r>
              <a:rPr lang="en-US" sz="1400" dirty="0"/>
              <a:t> management of tasks</a:t>
            </a:r>
          </a:p>
          <a:p>
            <a:pPr marL="342879" indent="-342879">
              <a:buFont typeface="+mj-lt"/>
              <a:buAutoNum type="arabicPeriod"/>
            </a:pPr>
            <a:r>
              <a:rPr lang="en-US" sz="1400" dirty="0"/>
              <a:t>Unplanned request track</a:t>
            </a:r>
          </a:p>
          <a:p>
            <a:pPr marL="342879" indent="-342879">
              <a:buFont typeface="+mj-lt"/>
              <a:buAutoNum type="arabicPeriod"/>
            </a:pPr>
            <a:r>
              <a:rPr lang="en-US" sz="1400" dirty="0"/>
              <a:t>Realtime task status display</a:t>
            </a:r>
          </a:p>
          <a:p>
            <a:pPr marL="342879" indent="-342879">
              <a:buFont typeface="+mj-lt"/>
              <a:buAutoNum type="arabicPeriod"/>
            </a:pPr>
            <a:r>
              <a:rPr lang="en-US" sz="1400" dirty="0"/>
              <a:t>Automatic notification on update</a:t>
            </a:r>
          </a:p>
          <a:p>
            <a:pPr marL="342879" indent="-342879">
              <a:buFont typeface="+mj-lt"/>
              <a:buAutoNum type="arabicPeriod"/>
            </a:pPr>
            <a:r>
              <a:rPr lang="en-US" altLang="zh-CN" sz="1400" dirty="0"/>
              <a:t>Focus on key projects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9CC95F-FFEA-CDC2-6448-863AD24D9DB7}"/>
              </a:ext>
            </a:extLst>
          </p:cNvPr>
          <p:cNvSpPr txBox="1"/>
          <p:nvPr/>
        </p:nvSpPr>
        <p:spPr>
          <a:xfrm>
            <a:off x="4166506" y="4826104"/>
            <a:ext cx="4121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Future functionality:</a:t>
            </a:r>
          </a:p>
          <a:p>
            <a:pPr marL="342879" indent="-342879">
              <a:buFont typeface="+mj-lt"/>
              <a:buAutoNum type="arabicPeriod"/>
            </a:pPr>
            <a:r>
              <a:rPr lang="en-US" sz="1400" dirty="0"/>
              <a:t>Statistics and analysis of tasks</a:t>
            </a:r>
          </a:p>
          <a:p>
            <a:pPr marL="342879" indent="-342879">
              <a:buFont typeface="+mj-lt"/>
              <a:buAutoNum type="arabicPeriod"/>
            </a:pPr>
            <a:r>
              <a:rPr lang="en-US" sz="1400" dirty="0"/>
              <a:t>Capture for local generated data</a:t>
            </a:r>
          </a:p>
          <a:p>
            <a:pPr marL="342879" indent="-342879">
              <a:buFont typeface="+mj-lt"/>
              <a:buAutoNum type="arabicPeriod"/>
            </a:pPr>
            <a:r>
              <a:rPr lang="en-US" sz="1400" dirty="0"/>
              <a:t>Data export and integration with other systems</a:t>
            </a:r>
          </a:p>
        </p:txBody>
      </p:sp>
    </p:spTree>
    <p:extLst>
      <p:ext uri="{BB962C8B-B14F-4D97-AF65-F5344CB8AC3E}">
        <p14:creationId xmlns:p14="http://schemas.microsoft.com/office/powerpoint/2010/main" val="347087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67F8-EF33-FEF2-20F4-C47836F3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636"/>
            <a:ext cx="10515600" cy="650874"/>
          </a:xfrm>
        </p:spPr>
        <p:txBody>
          <a:bodyPr>
            <a:normAutofit fontScale="90000"/>
          </a:bodyPr>
          <a:lstStyle/>
          <a:p>
            <a:r>
              <a:rPr lang="en-US" dirty="0"/>
              <a:t>Router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F5B4EC-015A-5F75-D6C1-7E53D119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41395"/>
              </p:ext>
            </p:extLst>
          </p:nvPr>
        </p:nvGraphicFramePr>
        <p:xfrm>
          <a:off x="939800" y="840510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046226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1107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05023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82906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03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6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41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9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3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5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3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9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6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62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7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9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0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2823</TotalTime>
  <Words>808</Words>
  <Application>Microsoft Office PowerPoint</Application>
  <PresentationFormat>Widescreen</PresentationFormat>
  <Paragraphs>212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Office Theme</vt:lpstr>
      <vt:lpstr>PowerPoint Presentation</vt:lpstr>
      <vt:lpstr>Task ( Study &amp; RA )-Work flow</vt:lpstr>
      <vt:lpstr>Unplanned request-Work flow</vt:lpstr>
      <vt:lpstr>CRO-Work flow</vt:lpstr>
      <vt:lpstr>Notes-Work flow</vt:lpstr>
      <vt:lpstr>message-Work flow</vt:lpstr>
      <vt:lpstr>PowerPoint Presentation</vt:lpstr>
      <vt:lpstr>PowerPoint Presentation</vt:lpstr>
      <vt:lpstr>Router</vt:lpstr>
      <vt:lpstr>Pages</vt:lpstr>
      <vt:lpstr>Projects</vt:lpstr>
      <vt:lpstr>API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Ethan CNBJ</dc:creator>
  <cp:lastModifiedBy>YANG Ethan CNBJ</cp:lastModifiedBy>
  <cp:revision>41</cp:revision>
  <dcterms:created xsi:type="dcterms:W3CDTF">2024-09-25T07:01:11Z</dcterms:created>
  <dcterms:modified xsi:type="dcterms:W3CDTF">2025-01-03T05:51:54Z</dcterms:modified>
</cp:coreProperties>
</file>