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73" r:id="rId9"/>
    <p:sldId id="263" r:id="rId10"/>
    <p:sldId id="262" r:id="rId11"/>
    <p:sldId id="264" r:id="rId12"/>
    <p:sldId id="265" r:id="rId13"/>
    <p:sldId id="267" r:id="rId14"/>
    <p:sldId id="268" r:id="rId15"/>
    <p:sldId id="270" r:id="rId16"/>
    <p:sldId id="269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179073-4FAD-4144-BE25-4E56BB1A6E05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F6871F8-726D-4319-96A8-0A1C2DA216C1}">
      <dgm:prSet/>
      <dgm:spPr/>
      <dgm:t>
        <a:bodyPr/>
        <a:lstStyle/>
        <a:p>
          <a:r>
            <a:rPr lang="ko-KR"/>
            <a:t>접근제한자란 지정된 클래스</a:t>
          </a:r>
          <a:r>
            <a:rPr lang="en-US"/>
            <a:t>, </a:t>
          </a:r>
          <a:r>
            <a:rPr lang="ko-KR"/>
            <a:t>변수 메서드를 외부에서 접근할 수 있도록 권한을 설정하는 것</a:t>
          </a:r>
          <a:r>
            <a:rPr lang="en-US"/>
            <a:t>.</a:t>
          </a:r>
        </a:p>
      </dgm:t>
    </dgm:pt>
    <dgm:pt modelId="{974E5CBA-9CE5-4906-95E7-1EA573F377D4}" type="parTrans" cxnId="{E38129D5-AD28-485E-ACD4-298868951AE4}">
      <dgm:prSet/>
      <dgm:spPr/>
      <dgm:t>
        <a:bodyPr/>
        <a:lstStyle/>
        <a:p>
          <a:endParaRPr lang="en-US"/>
        </a:p>
      </dgm:t>
    </dgm:pt>
    <dgm:pt modelId="{6E4B6683-D7D4-4151-94A8-B65B85DED59D}" type="sibTrans" cxnId="{E38129D5-AD28-485E-ACD4-298868951AE4}">
      <dgm:prSet/>
      <dgm:spPr/>
      <dgm:t>
        <a:bodyPr/>
        <a:lstStyle/>
        <a:p>
          <a:endParaRPr lang="en-US"/>
        </a:p>
      </dgm:t>
    </dgm:pt>
    <dgm:pt modelId="{B71BAA07-022B-43CA-80C7-DDA40ECB2E34}" type="pres">
      <dgm:prSet presAssocID="{E1179073-4FAD-4144-BE25-4E56BB1A6E05}" presName="linear" presStyleCnt="0">
        <dgm:presLayoutVars>
          <dgm:animLvl val="lvl"/>
          <dgm:resizeHandles val="exact"/>
        </dgm:presLayoutVars>
      </dgm:prSet>
      <dgm:spPr/>
    </dgm:pt>
    <dgm:pt modelId="{16569DF8-9A26-4012-9953-135AF9B17C66}" type="pres">
      <dgm:prSet presAssocID="{BF6871F8-726D-4319-96A8-0A1C2DA216C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957FF66-6088-47AC-876F-4454FB9295EC}" type="presOf" srcId="{E1179073-4FAD-4144-BE25-4E56BB1A6E05}" destId="{B71BAA07-022B-43CA-80C7-DDA40ECB2E34}" srcOrd="0" destOrd="0" presId="urn:microsoft.com/office/officeart/2005/8/layout/vList2"/>
    <dgm:cxn modelId="{E38129D5-AD28-485E-ACD4-298868951AE4}" srcId="{E1179073-4FAD-4144-BE25-4E56BB1A6E05}" destId="{BF6871F8-726D-4319-96A8-0A1C2DA216C1}" srcOrd="0" destOrd="0" parTransId="{974E5CBA-9CE5-4906-95E7-1EA573F377D4}" sibTransId="{6E4B6683-D7D4-4151-94A8-B65B85DED59D}"/>
    <dgm:cxn modelId="{45C521F2-CAF7-41CE-B514-8923A684741F}" type="presOf" srcId="{BF6871F8-726D-4319-96A8-0A1C2DA216C1}" destId="{16569DF8-9A26-4012-9953-135AF9B17C66}" srcOrd="0" destOrd="0" presId="urn:microsoft.com/office/officeart/2005/8/layout/vList2"/>
    <dgm:cxn modelId="{4B8A08DA-09C6-4B8B-B03C-AD2C979453BB}" type="presParOf" srcId="{B71BAA07-022B-43CA-80C7-DDA40ECB2E34}" destId="{16569DF8-9A26-4012-9953-135AF9B17C6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6C19DF-9DD5-424C-B7AE-0FC792CD97D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66471E3-CCA5-4AD1-AD21-0B126101FA26}">
      <dgm:prSet/>
      <dgm:spPr/>
      <dgm:t>
        <a:bodyPr/>
        <a:lstStyle/>
        <a:p>
          <a:r>
            <a:rPr lang="en-US"/>
            <a:t>public : </a:t>
          </a:r>
          <a:r>
            <a:rPr lang="ko-KR"/>
            <a:t>모든 클래스에서 접근 가능</a:t>
          </a:r>
          <a:endParaRPr lang="en-US"/>
        </a:p>
      </dgm:t>
    </dgm:pt>
    <dgm:pt modelId="{1B6D5FDE-8C46-42A0-A957-06EE47B6835E}" type="parTrans" cxnId="{0DE46903-E7B2-4E44-88DA-2DB48D4FA33E}">
      <dgm:prSet/>
      <dgm:spPr/>
      <dgm:t>
        <a:bodyPr/>
        <a:lstStyle/>
        <a:p>
          <a:endParaRPr lang="en-US"/>
        </a:p>
      </dgm:t>
    </dgm:pt>
    <dgm:pt modelId="{5355FCE7-5E52-4DD0-AB52-7C64A4F8A488}" type="sibTrans" cxnId="{0DE46903-E7B2-4E44-88DA-2DB48D4FA33E}">
      <dgm:prSet/>
      <dgm:spPr/>
      <dgm:t>
        <a:bodyPr/>
        <a:lstStyle/>
        <a:p>
          <a:endParaRPr lang="en-US"/>
        </a:p>
      </dgm:t>
    </dgm:pt>
    <dgm:pt modelId="{32D1FFB6-913A-49BC-A417-C755CF66AD83}">
      <dgm:prSet/>
      <dgm:spPr/>
      <dgm:t>
        <a:bodyPr/>
        <a:lstStyle/>
        <a:p>
          <a:r>
            <a:rPr lang="en-US" dirty="0"/>
            <a:t>Protected</a:t>
          </a:r>
          <a:r>
            <a:rPr lang="ko-KR" dirty="0"/>
            <a:t> </a:t>
          </a:r>
          <a:r>
            <a:rPr lang="en-US" dirty="0"/>
            <a:t>: </a:t>
          </a:r>
          <a:r>
            <a:rPr lang="ko-KR" dirty="0"/>
            <a:t>같은</a:t>
          </a:r>
          <a:r>
            <a:rPr lang="en-US" dirty="0"/>
            <a:t> </a:t>
          </a:r>
          <a:r>
            <a:rPr lang="ko-KR" dirty="0"/>
            <a:t>패키지 내부 클래스</a:t>
          </a:r>
          <a:r>
            <a:rPr lang="en-US" dirty="0"/>
            <a:t>, </a:t>
          </a:r>
          <a:r>
            <a:rPr lang="ko-KR" dirty="0"/>
            <a:t>하위 클래스에서 접근 가능</a:t>
          </a:r>
          <a:endParaRPr lang="en-US" dirty="0"/>
        </a:p>
      </dgm:t>
    </dgm:pt>
    <dgm:pt modelId="{E072C118-8126-4E8B-8AE1-3EA5C6D80021}" type="parTrans" cxnId="{B8519D25-322C-4F41-A038-F2D0E3860449}">
      <dgm:prSet/>
      <dgm:spPr/>
      <dgm:t>
        <a:bodyPr/>
        <a:lstStyle/>
        <a:p>
          <a:endParaRPr lang="en-US"/>
        </a:p>
      </dgm:t>
    </dgm:pt>
    <dgm:pt modelId="{8012FCDB-68E8-4E35-BF5F-9DE48415C661}" type="sibTrans" cxnId="{B8519D25-322C-4F41-A038-F2D0E3860449}">
      <dgm:prSet/>
      <dgm:spPr/>
      <dgm:t>
        <a:bodyPr/>
        <a:lstStyle/>
        <a:p>
          <a:endParaRPr lang="en-US"/>
        </a:p>
      </dgm:t>
    </dgm:pt>
    <dgm:pt modelId="{319E2A96-9D49-4151-87CA-7C0AEDED44E0}">
      <dgm:prSet/>
      <dgm:spPr/>
      <dgm:t>
        <a:bodyPr/>
        <a:lstStyle/>
        <a:p>
          <a:r>
            <a:rPr lang="en-US" dirty="0"/>
            <a:t>(default) : </a:t>
          </a:r>
          <a:r>
            <a:rPr lang="ko-KR" dirty="0"/>
            <a:t>접근 제한자를 표시하지 않은 경우로 패키지 내부에 </a:t>
          </a:r>
          <a:r>
            <a:rPr lang="en-US" dirty="0"/>
            <a:t>	</a:t>
          </a:r>
          <a:r>
            <a:rPr lang="ko-KR" dirty="0"/>
            <a:t>있는 클래스에서 접근 가능</a:t>
          </a:r>
          <a:endParaRPr lang="en-US" dirty="0"/>
        </a:p>
      </dgm:t>
    </dgm:pt>
    <dgm:pt modelId="{37E4E257-57B7-4E45-A28F-5A85A60FCD08}" type="parTrans" cxnId="{834A2F60-5E41-46A2-BDCD-0E32F2A430EC}">
      <dgm:prSet/>
      <dgm:spPr/>
      <dgm:t>
        <a:bodyPr/>
        <a:lstStyle/>
        <a:p>
          <a:endParaRPr lang="en-US"/>
        </a:p>
      </dgm:t>
    </dgm:pt>
    <dgm:pt modelId="{4E0BAD87-0FE9-4074-93E7-0CCF51CB30D9}" type="sibTrans" cxnId="{834A2F60-5E41-46A2-BDCD-0E32F2A430EC}">
      <dgm:prSet/>
      <dgm:spPr/>
      <dgm:t>
        <a:bodyPr/>
        <a:lstStyle/>
        <a:p>
          <a:endParaRPr lang="en-US"/>
        </a:p>
      </dgm:t>
    </dgm:pt>
    <dgm:pt modelId="{03AACEC6-FF0C-4BCD-A79E-795D7C54D84B}">
      <dgm:prSet/>
      <dgm:spPr/>
      <dgm:t>
        <a:bodyPr/>
        <a:lstStyle/>
        <a:p>
          <a:r>
            <a:rPr lang="en-US"/>
            <a:t>Private</a:t>
          </a:r>
          <a:r>
            <a:rPr lang="ko-KR"/>
            <a:t> </a:t>
          </a:r>
          <a:r>
            <a:rPr lang="en-US"/>
            <a:t>:</a:t>
          </a:r>
          <a:r>
            <a:rPr lang="ko-KR"/>
            <a:t> 같은 클래스 내부에서만 접근이 가능</a:t>
          </a:r>
          <a:endParaRPr lang="en-US"/>
        </a:p>
      </dgm:t>
    </dgm:pt>
    <dgm:pt modelId="{1071EF6F-0E53-4932-8F97-9AB7CB1E2DEB}" type="parTrans" cxnId="{B64809A3-01D1-4DCD-8832-BA8A5AEA4134}">
      <dgm:prSet/>
      <dgm:spPr/>
      <dgm:t>
        <a:bodyPr/>
        <a:lstStyle/>
        <a:p>
          <a:endParaRPr lang="en-US"/>
        </a:p>
      </dgm:t>
    </dgm:pt>
    <dgm:pt modelId="{448299E2-C511-41E7-BAE6-63B1F377F8E2}" type="sibTrans" cxnId="{B64809A3-01D1-4DCD-8832-BA8A5AEA4134}">
      <dgm:prSet/>
      <dgm:spPr/>
      <dgm:t>
        <a:bodyPr/>
        <a:lstStyle/>
        <a:p>
          <a:endParaRPr lang="en-US"/>
        </a:p>
      </dgm:t>
    </dgm:pt>
    <dgm:pt modelId="{9DC943B0-D59C-4D57-A2F6-27ACDD2A52E7}" type="pres">
      <dgm:prSet presAssocID="{086C19DF-9DD5-424C-B7AE-0FC792CD97DA}" presName="linear" presStyleCnt="0">
        <dgm:presLayoutVars>
          <dgm:animLvl val="lvl"/>
          <dgm:resizeHandles val="exact"/>
        </dgm:presLayoutVars>
      </dgm:prSet>
      <dgm:spPr/>
    </dgm:pt>
    <dgm:pt modelId="{4C464DC4-BEA6-44FF-9999-D8AFFB8BFFE9}" type="pres">
      <dgm:prSet presAssocID="{466471E3-CCA5-4AD1-AD21-0B126101FA2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64BDCE3-D4E5-42F0-9CA9-B1104DD0E322}" type="pres">
      <dgm:prSet presAssocID="{5355FCE7-5E52-4DD0-AB52-7C64A4F8A488}" presName="spacer" presStyleCnt="0"/>
      <dgm:spPr/>
    </dgm:pt>
    <dgm:pt modelId="{EA2F8D63-1795-4571-A049-DB86D3F67CD7}" type="pres">
      <dgm:prSet presAssocID="{32D1FFB6-913A-49BC-A417-C755CF66AD8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54BB59-1155-4E7D-A840-E1101DAB1B8E}" type="pres">
      <dgm:prSet presAssocID="{8012FCDB-68E8-4E35-BF5F-9DE48415C661}" presName="spacer" presStyleCnt="0"/>
      <dgm:spPr/>
    </dgm:pt>
    <dgm:pt modelId="{FEDAE2A4-76BC-4588-8654-4AD6E04A823D}" type="pres">
      <dgm:prSet presAssocID="{319E2A96-9D49-4151-87CA-7C0AEDED44E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89FE010-B06F-4F70-95D8-0F80A9323668}" type="pres">
      <dgm:prSet presAssocID="{4E0BAD87-0FE9-4074-93E7-0CCF51CB30D9}" presName="spacer" presStyleCnt="0"/>
      <dgm:spPr/>
    </dgm:pt>
    <dgm:pt modelId="{87A12741-AD45-4E1C-B9F0-4E134197B1F5}" type="pres">
      <dgm:prSet presAssocID="{03AACEC6-FF0C-4BCD-A79E-795D7C54D84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DE46903-E7B2-4E44-88DA-2DB48D4FA33E}" srcId="{086C19DF-9DD5-424C-B7AE-0FC792CD97DA}" destId="{466471E3-CCA5-4AD1-AD21-0B126101FA26}" srcOrd="0" destOrd="0" parTransId="{1B6D5FDE-8C46-42A0-A957-06EE47B6835E}" sibTransId="{5355FCE7-5E52-4DD0-AB52-7C64A4F8A488}"/>
    <dgm:cxn modelId="{1765061A-E3AD-495C-923A-BEBAF6138C62}" type="presOf" srcId="{32D1FFB6-913A-49BC-A417-C755CF66AD83}" destId="{EA2F8D63-1795-4571-A049-DB86D3F67CD7}" srcOrd="0" destOrd="0" presId="urn:microsoft.com/office/officeart/2005/8/layout/vList2"/>
    <dgm:cxn modelId="{B8519D25-322C-4F41-A038-F2D0E3860449}" srcId="{086C19DF-9DD5-424C-B7AE-0FC792CD97DA}" destId="{32D1FFB6-913A-49BC-A417-C755CF66AD83}" srcOrd="1" destOrd="0" parTransId="{E072C118-8126-4E8B-8AE1-3EA5C6D80021}" sibTransId="{8012FCDB-68E8-4E35-BF5F-9DE48415C661}"/>
    <dgm:cxn modelId="{834A2F60-5E41-46A2-BDCD-0E32F2A430EC}" srcId="{086C19DF-9DD5-424C-B7AE-0FC792CD97DA}" destId="{319E2A96-9D49-4151-87CA-7C0AEDED44E0}" srcOrd="2" destOrd="0" parTransId="{37E4E257-57B7-4E45-A28F-5A85A60FCD08}" sibTransId="{4E0BAD87-0FE9-4074-93E7-0CCF51CB30D9}"/>
    <dgm:cxn modelId="{51CF6042-AFD6-411C-8938-68B562EB46E0}" type="presOf" srcId="{319E2A96-9D49-4151-87CA-7C0AEDED44E0}" destId="{FEDAE2A4-76BC-4588-8654-4AD6E04A823D}" srcOrd="0" destOrd="0" presId="urn:microsoft.com/office/officeart/2005/8/layout/vList2"/>
    <dgm:cxn modelId="{F81C424B-0557-4574-999B-C95060DA6973}" type="presOf" srcId="{03AACEC6-FF0C-4BCD-A79E-795D7C54D84B}" destId="{87A12741-AD45-4E1C-B9F0-4E134197B1F5}" srcOrd="0" destOrd="0" presId="urn:microsoft.com/office/officeart/2005/8/layout/vList2"/>
    <dgm:cxn modelId="{B64809A3-01D1-4DCD-8832-BA8A5AEA4134}" srcId="{086C19DF-9DD5-424C-B7AE-0FC792CD97DA}" destId="{03AACEC6-FF0C-4BCD-A79E-795D7C54D84B}" srcOrd="3" destOrd="0" parTransId="{1071EF6F-0E53-4932-8F97-9AB7CB1E2DEB}" sibTransId="{448299E2-C511-41E7-BAE6-63B1F377F8E2}"/>
    <dgm:cxn modelId="{2571C4C9-5887-4A3E-806A-934A86FDF84A}" type="presOf" srcId="{086C19DF-9DD5-424C-B7AE-0FC792CD97DA}" destId="{9DC943B0-D59C-4D57-A2F6-27ACDD2A52E7}" srcOrd="0" destOrd="0" presId="urn:microsoft.com/office/officeart/2005/8/layout/vList2"/>
    <dgm:cxn modelId="{F995B5FA-63A0-4541-9BBF-2C79E481D75E}" type="presOf" srcId="{466471E3-CCA5-4AD1-AD21-0B126101FA26}" destId="{4C464DC4-BEA6-44FF-9999-D8AFFB8BFFE9}" srcOrd="0" destOrd="0" presId="urn:microsoft.com/office/officeart/2005/8/layout/vList2"/>
    <dgm:cxn modelId="{CFD83AF0-E2AC-468D-A0EA-C388CAB234C3}" type="presParOf" srcId="{9DC943B0-D59C-4D57-A2F6-27ACDD2A52E7}" destId="{4C464DC4-BEA6-44FF-9999-D8AFFB8BFFE9}" srcOrd="0" destOrd="0" presId="urn:microsoft.com/office/officeart/2005/8/layout/vList2"/>
    <dgm:cxn modelId="{FAC3E119-FAED-496C-A96B-BAA2A2255567}" type="presParOf" srcId="{9DC943B0-D59C-4D57-A2F6-27ACDD2A52E7}" destId="{164BDCE3-D4E5-42F0-9CA9-B1104DD0E322}" srcOrd="1" destOrd="0" presId="urn:microsoft.com/office/officeart/2005/8/layout/vList2"/>
    <dgm:cxn modelId="{D2EB1441-2006-48B1-87DA-9E3E954D2F1E}" type="presParOf" srcId="{9DC943B0-D59C-4D57-A2F6-27ACDD2A52E7}" destId="{EA2F8D63-1795-4571-A049-DB86D3F67CD7}" srcOrd="2" destOrd="0" presId="urn:microsoft.com/office/officeart/2005/8/layout/vList2"/>
    <dgm:cxn modelId="{8CF6B1A0-6C71-46C0-B4E8-E506C23642AA}" type="presParOf" srcId="{9DC943B0-D59C-4D57-A2F6-27ACDD2A52E7}" destId="{CE54BB59-1155-4E7D-A840-E1101DAB1B8E}" srcOrd="3" destOrd="0" presId="urn:microsoft.com/office/officeart/2005/8/layout/vList2"/>
    <dgm:cxn modelId="{0B17CEA3-35FA-4A18-90AD-A1E629FAF2D0}" type="presParOf" srcId="{9DC943B0-D59C-4D57-A2F6-27ACDD2A52E7}" destId="{FEDAE2A4-76BC-4588-8654-4AD6E04A823D}" srcOrd="4" destOrd="0" presId="urn:microsoft.com/office/officeart/2005/8/layout/vList2"/>
    <dgm:cxn modelId="{76A11E36-AC07-4FBF-A2FC-3970F3C89243}" type="presParOf" srcId="{9DC943B0-D59C-4D57-A2F6-27ACDD2A52E7}" destId="{789FE010-B06F-4F70-95D8-0F80A9323668}" srcOrd="5" destOrd="0" presId="urn:microsoft.com/office/officeart/2005/8/layout/vList2"/>
    <dgm:cxn modelId="{7B55D44F-154D-4548-86C3-0EB7B9A4E4F1}" type="presParOf" srcId="{9DC943B0-D59C-4D57-A2F6-27ACDD2A52E7}" destId="{87A12741-AD45-4E1C-B9F0-4E134197B1F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66C2FA-48F3-4E45-8F6B-4B7D47D6D19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AC9C28E-C817-4A0C-AEDB-F628446EEE35}">
      <dgm:prSet/>
      <dgm:spPr/>
      <dgm:t>
        <a:bodyPr/>
        <a:lstStyle/>
        <a:p>
          <a:r>
            <a:rPr lang="ko-KR"/>
            <a:t>메소드가 수행 후 반화될 값을 의미</a:t>
          </a:r>
          <a:r>
            <a:rPr lang="en-US"/>
            <a:t>.</a:t>
          </a:r>
        </a:p>
      </dgm:t>
    </dgm:pt>
    <dgm:pt modelId="{E6556B8D-D622-44B7-A4CD-2949219E8D30}" type="parTrans" cxnId="{40A30C75-4D83-4B80-8A93-2B7838EBABC9}">
      <dgm:prSet/>
      <dgm:spPr/>
      <dgm:t>
        <a:bodyPr/>
        <a:lstStyle/>
        <a:p>
          <a:endParaRPr lang="en-US"/>
        </a:p>
      </dgm:t>
    </dgm:pt>
    <dgm:pt modelId="{CB0DCC68-67A7-4C49-87FA-666496B9F1CF}" type="sibTrans" cxnId="{40A30C75-4D83-4B80-8A93-2B7838EBABC9}">
      <dgm:prSet/>
      <dgm:spPr/>
      <dgm:t>
        <a:bodyPr/>
        <a:lstStyle/>
        <a:p>
          <a:endParaRPr lang="en-US"/>
        </a:p>
      </dgm:t>
    </dgm:pt>
    <dgm:pt modelId="{C1A1002F-8AA8-45E3-B2FF-D6A1F780B912}">
      <dgm:prSet/>
      <dgm:spPr/>
      <dgm:t>
        <a:bodyPr/>
        <a:lstStyle/>
        <a:p>
          <a:r>
            <a:rPr lang="en-US"/>
            <a:t>Void</a:t>
          </a:r>
          <a:r>
            <a:rPr lang="ko-KR"/>
            <a:t>타입의 </a:t>
          </a:r>
          <a:r>
            <a:rPr lang="en-US"/>
            <a:t>voidMethod</a:t>
          </a:r>
          <a:r>
            <a:rPr lang="ko-KR"/>
            <a:t>일 경우</a:t>
          </a:r>
          <a:r>
            <a:rPr lang="en-US"/>
            <a:t>, </a:t>
          </a:r>
          <a:r>
            <a:rPr lang="ko-KR"/>
            <a:t>아무것도 반환하지 않음</a:t>
          </a:r>
          <a:r>
            <a:rPr lang="en-US"/>
            <a:t>.</a:t>
          </a:r>
        </a:p>
      </dgm:t>
    </dgm:pt>
    <dgm:pt modelId="{177D78D1-D5FA-4AFE-82AE-A3810776D332}" type="parTrans" cxnId="{DF73BA94-2E19-4727-807F-FC2B8F3AADFB}">
      <dgm:prSet/>
      <dgm:spPr/>
      <dgm:t>
        <a:bodyPr/>
        <a:lstStyle/>
        <a:p>
          <a:endParaRPr lang="en-US"/>
        </a:p>
      </dgm:t>
    </dgm:pt>
    <dgm:pt modelId="{55D3ECB5-E685-4DFA-A957-72264AD97489}" type="sibTrans" cxnId="{DF73BA94-2E19-4727-807F-FC2B8F3AADFB}">
      <dgm:prSet/>
      <dgm:spPr/>
      <dgm:t>
        <a:bodyPr/>
        <a:lstStyle/>
        <a:p>
          <a:endParaRPr lang="en-US"/>
        </a:p>
      </dgm:t>
    </dgm:pt>
    <dgm:pt modelId="{7C6B40ED-B23B-409F-84E5-2D759616099F}">
      <dgm:prSet/>
      <dgm:spPr/>
      <dgm:t>
        <a:bodyPr/>
        <a:lstStyle/>
        <a:p>
          <a:r>
            <a:rPr lang="en-US"/>
            <a:t>String</a:t>
          </a:r>
          <a:r>
            <a:rPr lang="ko-KR"/>
            <a:t>타입의 </a:t>
          </a:r>
          <a:r>
            <a:rPr lang="en-US"/>
            <a:t>returnMethod</a:t>
          </a:r>
          <a:r>
            <a:rPr lang="ko-KR"/>
            <a:t>일 경우</a:t>
          </a:r>
          <a:r>
            <a:rPr lang="en-US"/>
            <a:t>, return</a:t>
          </a:r>
          <a:r>
            <a:rPr lang="ko-KR"/>
            <a:t>값을 반환</a:t>
          </a:r>
          <a:r>
            <a:rPr lang="en-US"/>
            <a:t>.</a:t>
          </a:r>
        </a:p>
      </dgm:t>
    </dgm:pt>
    <dgm:pt modelId="{1CF7B0BD-7F64-491E-B85F-4CFF991D57A2}" type="parTrans" cxnId="{ABA1164D-F104-47C6-BD57-9E1D9127A0C6}">
      <dgm:prSet/>
      <dgm:spPr/>
      <dgm:t>
        <a:bodyPr/>
        <a:lstStyle/>
        <a:p>
          <a:endParaRPr lang="en-US"/>
        </a:p>
      </dgm:t>
    </dgm:pt>
    <dgm:pt modelId="{8D118250-5159-4982-88F4-F6D2C0198660}" type="sibTrans" cxnId="{ABA1164D-F104-47C6-BD57-9E1D9127A0C6}">
      <dgm:prSet/>
      <dgm:spPr/>
      <dgm:t>
        <a:bodyPr/>
        <a:lstStyle/>
        <a:p>
          <a:endParaRPr lang="en-US"/>
        </a:p>
      </dgm:t>
    </dgm:pt>
    <dgm:pt modelId="{06FB1CA8-2AD6-448C-80D7-E31B3FC3BA10}" type="pres">
      <dgm:prSet presAssocID="{3D66C2FA-48F3-4E45-8F6B-4B7D47D6D19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CD9877E-73D2-48D6-B9C1-61BDD034A90D}" type="pres">
      <dgm:prSet presAssocID="{5AC9C28E-C817-4A0C-AEDB-F628446EEE35}" presName="hierRoot1" presStyleCnt="0"/>
      <dgm:spPr/>
    </dgm:pt>
    <dgm:pt modelId="{9501307C-C77A-4F67-B89D-F72A2696BC15}" type="pres">
      <dgm:prSet presAssocID="{5AC9C28E-C817-4A0C-AEDB-F628446EEE35}" presName="composite" presStyleCnt="0"/>
      <dgm:spPr/>
    </dgm:pt>
    <dgm:pt modelId="{0E81AFD4-5FE8-4EFF-99D2-7598E8340018}" type="pres">
      <dgm:prSet presAssocID="{5AC9C28E-C817-4A0C-AEDB-F628446EEE35}" presName="background" presStyleLbl="node0" presStyleIdx="0" presStyleCnt="3"/>
      <dgm:spPr/>
    </dgm:pt>
    <dgm:pt modelId="{64314749-D941-4EF3-A6AE-B45D95EC4BF4}" type="pres">
      <dgm:prSet presAssocID="{5AC9C28E-C817-4A0C-AEDB-F628446EEE35}" presName="text" presStyleLbl="fgAcc0" presStyleIdx="0" presStyleCnt="3">
        <dgm:presLayoutVars>
          <dgm:chPref val="3"/>
        </dgm:presLayoutVars>
      </dgm:prSet>
      <dgm:spPr/>
    </dgm:pt>
    <dgm:pt modelId="{CA33F123-C68F-4081-8342-EC1E4AA24794}" type="pres">
      <dgm:prSet presAssocID="{5AC9C28E-C817-4A0C-AEDB-F628446EEE35}" presName="hierChild2" presStyleCnt="0"/>
      <dgm:spPr/>
    </dgm:pt>
    <dgm:pt modelId="{74470123-BD3C-4431-B2E5-5A1AA9937F90}" type="pres">
      <dgm:prSet presAssocID="{C1A1002F-8AA8-45E3-B2FF-D6A1F780B912}" presName="hierRoot1" presStyleCnt="0"/>
      <dgm:spPr/>
    </dgm:pt>
    <dgm:pt modelId="{77CAADB0-FA14-46A5-850F-63B42CEAA455}" type="pres">
      <dgm:prSet presAssocID="{C1A1002F-8AA8-45E3-B2FF-D6A1F780B912}" presName="composite" presStyleCnt="0"/>
      <dgm:spPr/>
    </dgm:pt>
    <dgm:pt modelId="{164B94D9-5BC0-4C76-A3DC-BB5D856EF038}" type="pres">
      <dgm:prSet presAssocID="{C1A1002F-8AA8-45E3-B2FF-D6A1F780B912}" presName="background" presStyleLbl="node0" presStyleIdx="1" presStyleCnt="3"/>
      <dgm:spPr/>
    </dgm:pt>
    <dgm:pt modelId="{34A3D523-1C19-41BA-8A5A-5F41440807FE}" type="pres">
      <dgm:prSet presAssocID="{C1A1002F-8AA8-45E3-B2FF-D6A1F780B912}" presName="text" presStyleLbl="fgAcc0" presStyleIdx="1" presStyleCnt="3">
        <dgm:presLayoutVars>
          <dgm:chPref val="3"/>
        </dgm:presLayoutVars>
      </dgm:prSet>
      <dgm:spPr/>
    </dgm:pt>
    <dgm:pt modelId="{78605CB6-158D-4C01-BCDC-3052F6635927}" type="pres">
      <dgm:prSet presAssocID="{C1A1002F-8AA8-45E3-B2FF-D6A1F780B912}" presName="hierChild2" presStyleCnt="0"/>
      <dgm:spPr/>
    </dgm:pt>
    <dgm:pt modelId="{5FF2C706-651A-4D64-9E9B-989AD39807C3}" type="pres">
      <dgm:prSet presAssocID="{7C6B40ED-B23B-409F-84E5-2D759616099F}" presName="hierRoot1" presStyleCnt="0"/>
      <dgm:spPr/>
    </dgm:pt>
    <dgm:pt modelId="{CADE9091-B4FD-4252-9D92-BB41676B4D22}" type="pres">
      <dgm:prSet presAssocID="{7C6B40ED-B23B-409F-84E5-2D759616099F}" presName="composite" presStyleCnt="0"/>
      <dgm:spPr/>
    </dgm:pt>
    <dgm:pt modelId="{2D030DDE-1C1A-477B-8109-FF81682A31D5}" type="pres">
      <dgm:prSet presAssocID="{7C6B40ED-B23B-409F-84E5-2D759616099F}" presName="background" presStyleLbl="node0" presStyleIdx="2" presStyleCnt="3"/>
      <dgm:spPr/>
    </dgm:pt>
    <dgm:pt modelId="{8591DFB2-99AD-4BF3-B1AF-C2E846AFAFCB}" type="pres">
      <dgm:prSet presAssocID="{7C6B40ED-B23B-409F-84E5-2D759616099F}" presName="text" presStyleLbl="fgAcc0" presStyleIdx="2" presStyleCnt="3">
        <dgm:presLayoutVars>
          <dgm:chPref val="3"/>
        </dgm:presLayoutVars>
      </dgm:prSet>
      <dgm:spPr/>
    </dgm:pt>
    <dgm:pt modelId="{C205538C-51FD-4B8D-9399-45F8509C7897}" type="pres">
      <dgm:prSet presAssocID="{7C6B40ED-B23B-409F-84E5-2D759616099F}" presName="hierChild2" presStyleCnt="0"/>
      <dgm:spPr/>
    </dgm:pt>
  </dgm:ptLst>
  <dgm:cxnLst>
    <dgm:cxn modelId="{694CB41B-449E-428A-A133-BDB49FD89FF1}" type="presOf" srcId="{7C6B40ED-B23B-409F-84E5-2D759616099F}" destId="{8591DFB2-99AD-4BF3-B1AF-C2E846AFAFCB}" srcOrd="0" destOrd="0" presId="urn:microsoft.com/office/officeart/2005/8/layout/hierarchy1"/>
    <dgm:cxn modelId="{ABA1164D-F104-47C6-BD57-9E1D9127A0C6}" srcId="{3D66C2FA-48F3-4E45-8F6B-4B7D47D6D19E}" destId="{7C6B40ED-B23B-409F-84E5-2D759616099F}" srcOrd="2" destOrd="0" parTransId="{1CF7B0BD-7F64-491E-B85F-4CFF991D57A2}" sibTransId="{8D118250-5159-4982-88F4-F6D2C0198660}"/>
    <dgm:cxn modelId="{F434956D-2013-4E69-86EE-6FBF7C4A8B71}" type="presOf" srcId="{5AC9C28E-C817-4A0C-AEDB-F628446EEE35}" destId="{64314749-D941-4EF3-A6AE-B45D95EC4BF4}" srcOrd="0" destOrd="0" presId="urn:microsoft.com/office/officeart/2005/8/layout/hierarchy1"/>
    <dgm:cxn modelId="{40A30C75-4D83-4B80-8A93-2B7838EBABC9}" srcId="{3D66C2FA-48F3-4E45-8F6B-4B7D47D6D19E}" destId="{5AC9C28E-C817-4A0C-AEDB-F628446EEE35}" srcOrd="0" destOrd="0" parTransId="{E6556B8D-D622-44B7-A4CD-2949219E8D30}" sibTransId="{CB0DCC68-67A7-4C49-87FA-666496B9F1CF}"/>
    <dgm:cxn modelId="{DF73BA94-2E19-4727-807F-FC2B8F3AADFB}" srcId="{3D66C2FA-48F3-4E45-8F6B-4B7D47D6D19E}" destId="{C1A1002F-8AA8-45E3-B2FF-D6A1F780B912}" srcOrd="1" destOrd="0" parTransId="{177D78D1-D5FA-4AFE-82AE-A3810776D332}" sibTransId="{55D3ECB5-E685-4DFA-A957-72264AD97489}"/>
    <dgm:cxn modelId="{BE8431BC-17E7-4EDE-A97E-44A3F0D84E77}" type="presOf" srcId="{3D66C2FA-48F3-4E45-8F6B-4B7D47D6D19E}" destId="{06FB1CA8-2AD6-448C-80D7-E31B3FC3BA10}" srcOrd="0" destOrd="0" presId="urn:microsoft.com/office/officeart/2005/8/layout/hierarchy1"/>
    <dgm:cxn modelId="{EC4999E0-4EE1-424E-BCC1-77190655B34D}" type="presOf" srcId="{C1A1002F-8AA8-45E3-B2FF-D6A1F780B912}" destId="{34A3D523-1C19-41BA-8A5A-5F41440807FE}" srcOrd="0" destOrd="0" presId="urn:microsoft.com/office/officeart/2005/8/layout/hierarchy1"/>
    <dgm:cxn modelId="{AC35ABC2-7C4D-40AD-8077-58B9965E04C5}" type="presParOf" srcId="{06FB1CA8-2AD6-448C-80D7-E31B3FC3BA10}" destId="{CCD9877E-73D2-48D6-B9C1-61BDD034A90D}" srcOrd="0" destOrd="0" presId="urn:microsoft.com/office/officeart/2005/8/layout/hierarchy1"/>
    <dgm:cxn modelId="{05489EF7-F525-4927-B7C8-361B92B2603A}" type="presParOf" srcId="{CCD9877E-73D2-48D6-B9C1-61BDD034A90D}" destId="{9501307C-C77A-4F67-B89D-F72A2696BC15}" srcOrd="0" destOrd="0" presId="urn:microsoft.com/office/officeart/2005/8/layout/hierarchy1"/>
    <dgm:cxn modelId="{B59104E7-2021-455E-A711-1FA577DE2C39}" type="presParOf" srcId="{9501307C-C77A-4F67-B89D-F72A2696BC15}" destId="{0E81AFD4-5FE8-4EFF-99D2-7598E8340018}" srcOrd="0" destOrd="0" presId="urn:microsoft.com/office/officeart/2005/8/layout/hierarchy1"/>
    <dgm:cxn modelId="{A27630A1-BA22-4766-8982-D6B4976621A0}" type="presParOf" srcId="{9501307C-C77A-4F67-B89D-F72A2696BC15}" destId="{64314749-D941-4EF3-A6AE-B45D95EC4BF4}" srcOrd="1" destOrd="0" presId="urn:microsoft.com/office/officeart/2005/8/layout/hierarchy1"/>
    <dgm:cxn modelId="{D50F4181-FF39-45DA-8626-DC02E0398A9B}" type="presParOf" srcId="{CCD9877E-73D2-48D6-B9C1-61BDD034A90D}" destId="{CA33F123-C68F-4081-8342-EC1E4AA24794}" srcOrd="1" destOrd="0" presId="urn:microsoft.com/office/officeart/2005/8/layout/hierarchy1"/>
    <dgm:cxn modelId="{DDF59A65-47C1-47F2-B6AA-40A68F890371}" type="presParOf" srcId="{06FB1CA8-2AD6-448C-80D7-E31B3FC3BA10}" destId="{74470123-BD3C-4431-B2E5-5A1AA9937F90}" srcOrd="1" destOrd="0" presId="urn:microsoft.com/office/officeart/2005/8/layout/hierarchy1"/>
    <dgm:cxn modelId="{3966F386-F2B8-40BA-B88A-8109CE2D27D3}" type="presParOf" srcId="{74470123-BD3C-4431-B2E5-5A1AA9937F90}" destId="{77CAADB0-FA14-46A5-850F-63B42CEAA455}" srcOrd="0" destOrd="0" presId="urn:microsoft.com/office/officeart/2005/8/layout/hierarchy1"/>
    <dgm:cxn modelId="{FEC885F1-F209-418C-BB04-A4CD2FE0CD44}" type="presParOf" srcId="{77CAADB0-FA14-46A5-850F-63B42CEAA455}" destId="{164B94D9-5BC0-4C76-A3DC-BB5D856EF038}" srcOrd="0" destOrd="0" presId="urn:microsoft.com/office/officeart/2005/8/layout/hierarchy1"/>
    <dgm:cxn modelId="{929B8323-C88C-4765-90DC-C2143190B6FB}" type="presParOf" srcId="{77CAADB0-FA14-46A5-850F-63B42CEAA455}" destId="{34A3D523-1C19-41BA-8A5A-5F41440807FE}" srcOrd="1" destOrd="0" presId="urn:microsoft.com/office/officeart/2005/8/layout/hierarchy1"/>
    <dgm:cxn modelId="{4AD00DF9-4326-490A-97AF-0B1B35CCD66D}" type="presParOf" srcId="{74470123-BD3C-4431-B2E5-5A1AA9937F90}" destId="{78605CB6-158D-4C01-BCDC-3052F6635927}" srcOrd="1" destOrd="0" presId="urn:microsoft.com/office/officeart/2005/8/layout/hierarchy1"/>
    <dgm:cxn modelId="{E5386423-B646-4198-A318-5BA7D8F60EE7}" type="presParOf" srcId="{06FB1CA8-2AD6-448C-80D7-E31B3FC3BA10}" destId="{5FF2C706-651A-4D64-9E9B-989AD39807C3}" srcOrd="2" destOrd="0" presId="urn:microsoft.com/office/officeart/2005/8/layout/hierarchy1"/>
    <dgm:cxn modelId="{FFD26810-3C2A-431F-AA9C-FBCF2B4BAD2E}" type="presParOf" srcId="{5FF2C706-651A-4D64-9E9B-989AD39807C3}" destId="{CADE9091-B4FD-4252-9D92-BB41676B4D22}" srcOrd="0" destOrd="0" presId="urn:microsoft.com/office/officeart/2005/8/layout/hierarchy1"/>
    <dgm:cxn modelId="{42F0F03F-E8E9-435B-9252-1D4FB2E56A2E}" type="presParOf" srcId="{CADE9091-B4FD-4252-9D92-BB41676B4D22}" destId="{2D030DDE-1C1A-477B-8109-FF81682A31D5}" srcOrd="0" destOrd="0" presId="urn:microsoft.com/office/officeart/2005/8/layout/hierarchy1"/>
    <dgm:cxn modelId="{FF3D7F60-A8C4-446C-82AB-0FA4075C3725}" type="presParOf" srcId="{CADE9091-B4FD-4252-9D92-BB41676B4D22}" destId="{8591DFB2-99AD-4BF3-B1AF-C2E846AFAFCB}" srcOrd="1" destOrd="0" presId="urn:microsoft.com/office/officeart/2005/8/layout/hierarchy1"/>
    <dgm:cxn modelId="{60FDF2F0-52E5-41DE-A989-1B66D9A5312D}" type="presParOf" srcId="{5FF2C706-651A-4D64-9E9B-989AD39807C3}" destId="{C205538C-51FD-4B8D-9399-45F8509C789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69DF8-9A26-4012-9953-135AF9B17C66}">
      <dsp:nvSpPr>
        <dsp:cNvPr id="0" name=""/>
        <dsp:cNvSpPr/>
      </dsp:nvSpPr>
      <dsp:spPr>
        <a:xfrm>
          <a:off x="0" y="153909"/>
          <a:ext cx="10515600" cy="40435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5400" kern="1200"/>
            <a:t>접근제한자란 지정된 클래스</a:t>
          </a:r>
          <a:r>
            <a:rPr lang="en-US" sz="5400" kern="1200"/>
            <a:t>, </a:t>
          </a:r>
          <a:r>
            <a:rPr lang="ko-KR" sz="5400" kern="1200"/>
            <a:t>변수 메서드를 외부에서 접근할 수 있도록 권한을 설정하는 것</a:t>
          </a:r>
          <a:r>
            <a:rPr lang="en-US" sz="5400" kern="1200"/>
            <a:t>.</a:t>
          </a:r>
        </a:p>
      </dsp:txBody>
      <dsp:txXfrm>
        <a:off x="197388" y="351297"/>
        <a:ext cx="10120824" cy="36487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64DC4-BEA6-44FF-9999-D8AFFB8BFFE9}">
      <dsp:nvSpPr>
        <dsp:cNvPr id="0" name=""/>
        <dsp:cNvSpPr/>
      </dsp:nvSpPr>
      <dsp:spPr>
        <a:xfrm>
          <a:off x="0" y="645249"/>
          <a:ext cx="5564851" cy="101250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public : </a:t>
          </a:r>
          <a:r>
            <a:rPr lang="ko-KR" sz="1900" kern="1200"/>
            <a:t>모든 클래스에서 접근 가능</a:t>
          </a:r>
          <a:endParaRPr lang="en-US" sz="1900" kern="1200"/>
        </a:p>
      </dsp:txBody>
      <dsp:txXfrm>
        <a:off x="49427" y="694676"/>
        <a:ext cx="5465997" cy="913653"/>
      </dsp:txXfrm>
    </dsp:sp>
    <dsp:sp modelId="{EA2F8D63-1795-4571-A049-DB86D3F67CD7}">
      <dsp:nvSpPr>
        <dsp:cNvPr id="0" name=""/>
        <dsp:cNvSpPr/>
      </dsp:nvSpPr>
      <dsp:spPr>
        <a:xfrm>
          <a:off x="0" y="1712476"/>
          <a:ext cx="5564851" cy="1012507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Protected</a:t>
          </a:r>
          <a:r>
            <a:rPr lang="ko-KR" sz="1900" kern="1200" dirty="0"/>
            <a:t> </a:t>
          </a:r>
          <a:r>
            <a:rPr lang="en-US" sz="1900" kern="1200" dirty="0"/>
            <a:t>: </a:t>
          </a:r>
          <a:r>
            <a:rPr lang="ko-KR" sz="1900" kern="1200" dirty="0"/>
            <a:t>같은</a:t>
          </a:r>
          <a:r>
            <a:rPr lang="en-US" sz="1900" kern="1200" dirty="0"/>
            <a:t> </a:t>
          </a:r>
          <a:r>
            <a:rPr lang="ko-KR" sz="1900" kern="1200" dirty="0"/>
            <a:t>패키지 내부 클래스</a:t>
          </a:r>
          <a:r>
            <a:rPr lang="en-US" sz="1900" kern="1200" dirty="0"/>
            <a:t>, </a:t>
          </a:r>
          <a:r>
            <a:rPr lang="ko-KR" sz="1900" kern="1200" dirty="0"/>
            <a:t>하위 클래스에서 접근 가능</a:t>
          </a:r>
          <a:endParaRPr lang="en-US" sz="1900" kern="1200" dirty="0"/>
        </a:p>
      </dsp:txBody>
      <dsp:txXfrm>
        <a:off x="49427" y="1761903"/>
        <a:ext cx="5465997" cy="913653"/>
      </dsp:txXfrm>
    </dsp:sp>
    <dsp:sp modelId="{FEDAE2A4-76BC-4588-8654-4AD6E04A823D}">
      <dsp:nvSpPr>
        <dsp:cNvPr id="0" name=""/>
        <dsp:cNvSpPr/>
      </dsp:nvSpPr>
      <dsp:spPr>
        <a:xfrm>
          <a:off x="0" y="2779704"/>
          <a:ext cx="5564851" cy="1012507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(default) : </a:t>
          </a:r>
          <a:r>
            <a:rPr lang="ko-KR" sz="1900" kern="1200" dirty="0"/>
            <a:t>접근 제한자를 표시하지 않은 경우로 패키지 내부에 </a:t>
          </a:r>
          <a:r>
            <a:rPr lang="en-US" sz="1900" kern="1200" dirty="0"/>
            <a:t>	</a:t>
          </a:r>
          <a:r>
            <a:rPr lang="ko-KR" sz="1900" kern="1200" dirty="0"/>
            <a:t>있는 클래스에서 접근 가능</a:t>
          </a:r>
          <a:endParaRPr lang="en-US" sz="1900" kern="1200" dirty="0"/>
        </a:p>
      </dsp:txBody>
      <dsp:txXfrm>
        <a:off x="49427" y="2829131"/>
        <a:ext cx="5465997" cy="913653"/>
      </dsp:txXfrm>
    </dsp:sp>
    <dsp:sp modelId="{87A12741-AD45-4E1C-B9F0-4E134197B1F5}">
      <dsp:nvSpPr>
        <dsp:cNvPr id="0" name=""/>
        <dsp:cNvSpPr/>
      </dsp:nvSpPr>
      <dsp:spPr>
        <a:xfrm>
          <a:off x="0" y="3846931"/>
          <a:ext cx="5564851" cy="101250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Private</a:t>
          </a:r>
          <a:r>
            <a:rPr lang="ko-KR" sz="1900" kern="1200"/>
            <a:t> </a:t>
          </a:r>
          <a:r>
            <a:rPr lang="en-US" sz="1900" kern="1200"/>
            <a:t>:</a:t>
          </a:r>
          <a:r>
            <a:rPr lang="ko-KR" sz="1900" kern="1200"/>
            <a:t> 같은 클래스 내부에서만 접근이 가능</a:t>
          </a:r>
          <a:endParaRPr lang="en-US" sz="1900" kern="1200"/>
        </a:p>
      </dsp:txBody>
      <dsp:txXfrm>
        <a:off x="49427" y="3896358"/>
        <a:ext cx="5465997" cy="9136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1AFD4-5FE8-4EFF-99D2-7598E8340018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14749-D941-4EF3-A6AE-B45D95EC4BF4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/>
            <a:t>메소드가 수행 후 반화될 값을 의미</a:t>
          </a:r>
          <a:r>
            <a:rPr lang="en-US" sz="2000" kern="1200"/>
            <a:t>.</a:t>
          </a:r>
        </a:p>
      </dsp:txBody>
      <dsp:txXfrm>
        <a:off x="378614" y="886531"/>
        <a:ext cx="2810360" cy="1744948"/>
      </dsp:txXfrm>
    </dsp:sp>
    <dsp:sp modelId="{164B94D9-5BC0-4C76-A3DC-BB5D856EF038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3D523-1C19-41BA-8A5A-5F41440807FE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Void</a:t>
          </a:r>
          <a:r>
            <a:rPr lang="ko-KR" sz="2000" kern="1200"/>
            <a:t>타입의 </a:t>
          </a:r>
          <a:r>
            <a:rPr lang="en-US" sz="2000" kern="1200"/>
            <a:t>voidMethod</a:t>
          </a:r>
          <a:r>
            <a:rPr lang="ko-KR" sz="2000" kern="1200"/>
            <a:t>일 경우</a:t>
          </a:r>
          <a:r>
            <a:rPr lang="en-US" sz="2000" kern="1200"/>
            <a:t>, </a:t>
          </a:r>
          <a:r>
            <a:rPr lang="ko-KR" sz="2000" kern="1200"/>
            <a:t>아무것도 반환하지 않음</a:t>
          </a:r>
          <a:r>
            <a:rPr lang="en-US" sz="2000" kern="1200"/>
            <a:t>.</a:t>
          </a:r>
        </a:p>
      </dsp:txBody>
      <dsp:txXfrm>
        <a:off x="3946203" y="886531"/>
        <a:ext cx="2810360" cy="1744948"/>
      </dsp:txXfrm>
    </dsp:sp>
    <dsp:sp modelId="{2D030DDE-1C1A-477B-8109-FF81682A31D5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1DFB2-99AD-4BF3-B1AF-C2E846AFAFCB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String</a:t>
          </a:r>
          <a:r>
            <a:rPr lang="ko-KR" sz="2000" kern="1200"/>
            <a:t>타입의 </a:t>
          </a:r>
          <a:r>
            <a:rPr lang="en-US" sz="2000" kern="1200"/>
            <a:t>returnMethod</a:t>
          </a:r>
          <a:r>
            <a:rPr lang="ko-KR" sz="2000" kern="1200"/>
            <a:t>일 경우</a:t>
          </a:r>
          <a:r>
            <a:rPr lang="en-US" sz="2000" kern="1200"/>
            <a:t>, return</a:t>
          </a:r>
          <a:r>
            <a:rPr lang="ko-KR" sz="2000" kern="1200"/>
            <a:t>값을 반환</a:t>
          </a:r>
          <a:r>
            <a:rPr lang="en-US" sz="2000" kern="1200"/>
            <a:t>.</a:t>
          </a:r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11370-AF1F-CD5C-7005-D94B5FE9E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055F29-EBC1-F607-C35F-437463A63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29FD6-FDA4-AF0D-B73A-2027C2F7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3E88-3938-450F-9D3E-DD795AFC6F8E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84B22B-A32E-C297-0D0C-4239DE9C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A44D2D-35BA-3879-FA11-FCA7FDBD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B1C2-D93B-4A27-AF53-992F7BBBF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83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9A9F1-ED14-77B7-2320-9DFDB4C2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FA132A-0FB2-6227-5032-07228FD64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12ECF-58EF-0E78-51A3-849F228D2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3E88-3938-450F-9D3E-DD795AFC6F8E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143DFE-ED7F-74B1-D9A1-8ED643FC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30B7B-8B7B-912E-984F-AD9F6095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B1C2-D93B-4A27-AF53-992F7BBBF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24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E1BFBD-9577-A86F-1F4C-4F1A1DFFA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E8BCDA-FCC4-DF8A-F7FD-EE9458D52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4B0E0-A1B3-A979-3DF1-93502DED1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3E88-3938-450F-9D3E-DD795AFC6F8E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1E3D7-F86E-323E-EB05-68E45C12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0A585-138E-F195-C59A-BB20D334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B1C2-D93B-4A27-AF53-992F7BBBF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20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00293-ACCD-590B-B13C-09A381C34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C95639-BAAC-0672-0A6D-642319C98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89A10E-748D-00A0-28E9-00799BFA8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3E88-3938-450F-9D3E-DD795AFC6F8E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B638BD-3A16-3FE5-AEF4-A6C7E5F6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356AF-9EB2-3F32-6467-D0C7E15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B1C2-D93B-4A27-AF53-992F7BBBF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45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2E9C1-0D33-0C10-7DB3-E7C520A0D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5E95A5-50A7-110A-1C06-6FEA4D5E9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30C3F-CC71-3498-F8C6-CA0EC392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3E88-3938-450F-9D3E-DD795AFC6F8E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7BDA28-6F7A-EE22-E024-24AABE9F5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264D6F-5B14-BB1C-EFB4-252F0630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B1C2-D93B-4A27-AF53-992F7BBBF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1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1B848-BF84-4901-AB88-E3BCD483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F90383-54EE-391E-4663-93EE1F803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1FD2A0-14F5-B2BF-138F-AFA252803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8898FE-EBD7-EBCF-E2EB-7B6EC1E73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3E88-3938-450F-9D3E-DD795AFC6F8E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A929F-40B7-C3E3-3BFE-6A18D7F11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04B84E-F931-1BE6-D2A5-A4ABF73D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B1C2-D93B-4A27-AF53-992F7BBBF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0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A9FFA-E33E-465A-60D2-EA14A39E3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293B5D-645A-CFC4-6CE4-556B28176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15E0CA-159B-EA41-F801-D72766A1A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1089F4-88E8-A57E-9D8B-0557ED63E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085FF5-DEE0-9AC8-9983-F81CB4990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423FAE-9841-9E6F-5E1B-D11A575ED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3E88-3938-450F-9D3E-DD795AFC6F8E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FA79C-4636-221E-DD85-4C61B3CA9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37231E-231B-FAD9-DD7B-14C32920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B1C2-D93B-4A27-AF53-992F7BBBF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53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9E2AB-EFFC-6668-6518-92B6671E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7D049D-7E3A-3F21-B140-6E2A851E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3E88-3938-450F-9D3E-DD795AFC6F8E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9F8965-CDEC-BFCC-B580-ADE26040A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96F7E0-5434-996F-CB7C-7CD69740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B1C2-D93B-4A27-AF53-992F7BBBF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00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D73ADE-B478-36C5-2D66-3C6B0D997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3E88-3938-450F-9D3E-DD795AFC6F8E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EA6F63-F324-019D-FD07-C89FAA29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BBC0AE-A261-B090-5FF2-13DCC21E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B1C2-D93B-4A27-AF53-992F7BBBF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80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84A24-33A6-5F93-2C7F-CAD3B5824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6D092-D1BD-44D5-8E32-D510F78DB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7F91EB-9350-F7AD-9688-45CA8F1E5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620F0B-19BC-F9C0-F7D4-F94E9919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3E88-3938-450F-9D3E-DD795AFC6F8E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F116AD-E93B-65B7-0824-7383513E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A1B0D2-9F9B-62C8-BAFA-69D6A194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B1C2-D93B-4A27-AF53-992F7BBBF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83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22B71-FBEE-7087-949F-37FCF4F8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AD5B88-CF37-EFF7-BC0F-29B714764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C77666-3C03-637D-1CF7-77E57529E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354C39-8EED-463F-7B69-B9C2E8F0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3E88-3938-450F-9D3E-DD795AFC6F8E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376F2B-F80F-6D65-931F-51380E91B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81D784-D2D6-2985-BBEE-D598CE72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B1C2-D93B-4A27-AF53-992F7BBBF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11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C3CBF4-747A-48B7-3922-214745D9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B677FC-4E72-8080-6F3B-E596F3E86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8EF12-8752-96EA-8F7B-B68C4A19A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03E88-3938-450F-9D3E-DD795AFC6F8E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13A5BE-C844-BED0-BF63-04DF0ADD8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A01F43-0180-9754-F414-2F4244A50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4B1C2-D93B-4A27-AF53-992F7BBBF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50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053A75-D4FA-C7D3-C0C0-1A15DFBD6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98925"/>
            <a:ext cx="5541054" cy="2149412"/>
          </a:xfrm>
        </p:spPr>
        <p:txBody>
          <a:bodyPr>
            <a:normAutofit/>
          </a:bodyPr>
          <a:lstStyle/>
          <a:p>
            <a:r>
              <a:rPr lang="en-US" altLang="ko-KR" sz="5200"/>
              <a:t>Class</a:t>
            </a:r>
            <a:r>
              <a:rPr lang="ko-KR" altLang="en-US" sz="5200"/>
              <a:t>는 영원하다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544706-A283-5669-CB40-EF39C2AF2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4300833"/>
            <a:ext cx="4431162" cy="1191873"/>
          </a:xfrm>
        </p:spPr>
        <p:txBody>
          <a:bodyPr>
            <a:normAutofit/>
          </a:bodyPr>
          <a:lstStyle/>
          <a:p>
            <a:r>
              <a:rPr lang="en-US" altLang="ko-KR" dirty="0"/>
              <a:t>Written</a:t>
            </a:r>
            <a:r>
              <a:rPr lang="ko-KR" altLang="en-US" dirty="0"/>
              <a:t> </a:t>
            </a:r>
            <a:r>
              <a:rPr lang="en-US" altLang="ko-KR" dirty="0"/>
              <a:t>by </a:t>
            </a:r>
            <a:r>
              <a:rPr lang="ko-KR" altLang="en-US" dirty="0"/>
              <a:t>손승운</a:t>
            </a:r>
          </a:p>
        </p:txBody>
      </p:sp>
    </p:spTree>
    <p:extLst>
      <p:ext uri="{BB962C8B-B14F-4D97-AF65-F5344CB8AC3E}">
        <p14:creationId xmlns:p14="http://schemas.microsoft.com/office/powerpoint/2010/main" val="380332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92C5A-37FA-CC7E-0B72-4CD08720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Public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92D050"/>
                </a:solidFill>
              </a:rPr>
              <a:t>static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B0F0"/>
                </a:solidFill>
              </a:rPr>
              <a:t>void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main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rgbClr val="7030A0"/>
                </a:solidFill>
              </a:rPr>
              <a:t>String </a:t>
            </a:r>
            <a:r>
              <a:rPr lang="en-US" altLang="ko-KR" dirty="0"/>
              <a:t>[]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args</a:t>
            </a:r>
            <a:r>
              <a:rPr lang="en-US" altLang="ko-KR" dirty="0"/>
              <a:t>) {}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424D95-6DFB-CC1B-CD07-851F72CD317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ko-KR" altLang="en-US" sz="4000" dirty="0">
                <a:solidFill>
                  <a:srgbClr val="FFC000"/>
                </a:solidFill>
              </a:rPr>
              <a:t>접근제한자</a:t>
            </a:r>
            <a:r>
              <a:rPr lang="ko-KR" altLang="en-US" sz="4000" dirty="0"/>
              <a:t> </a:t>
            </a:r>
            <a:r>
              <a:rPr lang="en-US" altLang="ko-KR" sz="4000" dirty="0"/>
              <a:t>/ </a:t>
            </a:r>
            <a:r>
              <a:rPr lang="ko-KR" altLang="en-US" sz="4000" dirty="0">
                <a:solidFill>
                  <a:srgbClr val="92D050"/>
                </a:solidFill>
              </a:rPr>
              <a:t>공용으로 </a:t>
            </a:r>
            <a:r>
              <a:rPr lang="ko-KR" altLang="en-US" sz="4000" dirty="0" err="1">
                <a:solidFill>
                  <a:srgbClr val="92D050"/>
                </a:solidFill>
              </a:rPr>
              <a:t>사용할건지</a:t>
            </a:r>
            <a:r>
              <a:rPr lang="ko-KR" altLang="en-US" sz="4000" dirty="0">
                <a:solidFill>
                  <a:srgbClr val="92D050"/>
                </a:solidFill>
              </a:rPr>
              <a:t> 여부 </a:t>
            </a:r>
            <a:r>
              <a:rPr lang="en-US" altLang="ko-KR" sz="4000" dirty="0"/>
              <a:t>/ </a:t>
            </a:r>
            <a:r>
              <a:rPr lang="ko-KR" altLang="en-US" sz="4000" dirty="0" err="1">
                <a:solidFill>
                  <a:srgbClr val="00B0F0"/>
                </a:solidFill>
              </a:rPr>
              <a:t>반환값</a:t>
            </a:r>
            <a:r>
              <a:rPr lang="ko-KR" altLang="en-US" sz="4000" dirty="0"/>
              <a:t> </a:t>
            </a:r>
            <a:r>
              <a:rPr lang="en-US" altLang="ko-KR" sz="4000" dirty="0"/>
              <a:t>/ </a:t>
            </a:r>
            <a:r>
              <a:rPr lang="ko-KR" altLang="en-US" sz="4000" dirty="0">
                <a:solidFill>
                  <a:srgbClr val="C00000"/>
                </a:solidFill>
              </a:rPr>
              <a:t>메소드 이름</a:t>
            </a:r>
            <a:r>
              <a:rPr lang="en-US" altLang="ko-KR" sz="4000" dirty="0"/>
              <a:t>/ </a:t>
            </a:r>
            <a:r>
              <a:rPr lang="ko-KR" altLang="en-US" sz="4000" dirty="0">
                <a:solidFill>
                  <a:schemeClr val="accent4">
                    <a:lumMod val="75000"/>
                  </a:schemeClr>
                </a:solidFill>
              </a:rPr>
              <a:t>매개변수</a:t>
            </a:r>
          </a:p>
        </p:txBody>
      </p:sp>
    </p:spTree>
    <p:extLst>
      <p:ext uri="{BB962C8B-B14F-4D97-AF65-F5344CB8AC3E}">
        <p14:creationId xmlns:p14="http://schemas.microsoft.com/office/powerpoint/2010/main" val="3067447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1FA1B-13CE-508C-8C02-E0B59EBD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8" y="350611"/>
            <a:ext cx="9440332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>
                <a:solidFill>
                  <a:schemeClr val="accent1"/>
                </a:solidFill>
              </a:rPr>
              <a:t>접근 </a:t>
            </a:r>
            <a:r>
              <a:rPr lang="ko-KR" altLang="en-US" sz="5400" dirty="0" err="1">
                <a:solidFill>
                  <a:schemeClr val="accent1"/>
                </a:solidFill>
              </a:rPr>
              <a:t>제한자</a:t>
            </a:r>
            <a:endParaRPr lang="ko-KR" altLang="en-US" sz="54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AF77A62A-A5B4-6E70-7454-E5A3DCAD4A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94050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6038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6E513-BB13-DA8E-7FC7-ED8F7DA36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1" y="620392"/>
            <a:ext cx="6291471" cy="5504688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chemeClr val="accent5"/>
                </a:solidFill>
              </a:rPr>
              <a:t>접근 </a:t>
            </a:r>
            <a:r>
              <a:rPr lang="ko-KR" altLang="en-US" sz="6000" dirty="0" err="1">
                <a:solidFill>
                  <a:schemeClr val="accent5"/>
                </a:solidFill>
              </a:rPr>
              <a:t>제한자</a:t>
            </a:r>
            <a:r>
              <a:rPr lang="ko-KR" altLang="en-US" sz="6000" dirty="0">
                <a:solidFill>
                  <a:schemeClr val="accent5"/>
                </a:solidFill>
              </a:rPr>
              <a:t> 종류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4D08C2E6-9B48-8501-2B0B-B1E37BA00D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638659"/>
              </p:ext>
            </p:extLst>
          </p:nvPr>
        </p:nvGraphicFramePr>
        <p:xfrm>
          <a:off x="6547637" y="676656"/>
          <a:ext cx="5564851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0413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FB08953-F72E-DF29-075E-CD6C064F177B}"/>
              </a:ext>
            </a:extLst>
          </p:cNvPr>
          <p:cNvSpPr txBox="1">
            <a:spLocks/>
          </p:cNvSpPr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>
              <a:spcAft>
                <a:spcPts val="600"/>
              </a:spcAft>
            </a:pPr>
            <a:r>
              <a:rPr lang="ko-KR" alt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접근 제한자</a:t>
            </a:r>
            <a:r>
              <a:rPr lang="en-US" altLang="ko-KR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종류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3EF8AF-51C3-B0AE-680E-89BC22E59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5118"/>
            <a:ext cx="10515599" cy="415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72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A162B-5ADD-AAE8-97EA-F67DC75191D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algn="ctr"/>
            <a:r>
              <a:rPr lang="ko-KR" altLang="en-US" dirty="0"/>
              <a:t>클래스 변수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EFC26D-4001-F513-0993-E71156F51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/>
              <a:t>변수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3692CA-89B1-9BD7-09D3-B2601966A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Static</a:t>
            </a:r>
            <a:r>
              <a:rPr lang="ko-KR" altLang="en-US" dirty="0"/>
              <a:t>을 사용하여 선언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전역변수의 개념을 가짐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클래스 이름을 통해 접근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71BD83-E9A0-C8A4-F9C2-EDAC0BDF4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r>
              <a:rPr lang="en-US" altLang="ko-KR" dirty="0"/>
              <a:t>Final</a:t>
            </a:r>
            <a:r>
              <a:rPr lang="ko-KR" altLang="en-US" dirty="0"/>
              <a:t> 변수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8E7E2B-BB5B-0821-F390-2E83CE024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Final</a:t>
            </a:r>
            <a:r>
              <a:rPr lang="ko-KR" altLang="en-US" dirty="0"/>
              <a:t>을 사용하여 변수를 지정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변할 수 없는 </a:t>
            </a:r>
            <a:r>
              <a:rPr lang="ko-KR" altLang="en-US" dirty="0" err="1"/>
              <a:t>상수값을</a:t>
            </a:r>
            <a:r>
              <a:rPr lang="ko-KR" altLang="en-US" dirty="0"/>
              <a:t> 가짐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Final</a:t>
            </a:r>
            <a:r>
              <a:rPr lang="ko-KR" altLang="en-US" dirty="0"/>
              <a:t>이 붙는 변수는 단 한번 초기화 할 수 있으며 그 이후에는 변경할 수 없음</a:t>
            </a:r>
          </a:p>
        </p:txBody>
      </p:sp>
    </p:spTree>
    <p:extLst>
      <p:ext uri="{BB962C8B-B14F-4D97-AF65-F5344CB8AC3E}">
        <p14:creationId xmlns:p14="http://schemas.microsoft.com/office/powerpoint/2010/main" val="1448593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580585-A7CC-CCC6-78CD-F32C7CDE0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ko-KR" altLang="en-US" sz="4800"/>
              <a:t>반환값 유형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A62B337D-53C9-E048-9858-23F75A4498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23017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5067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587CA-6FB8-9FA7-4C5C-FA82A8AA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매개변수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86A42-3516-77DA-3DB2-245B9FB74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매개변수는 메소드에 전달되는 값을 전달하는 변수이다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3946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B4668C-4FE9-23C0-F3F4-31389A40C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18508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979DF-D887-EF27-EAFF-C2C1ADA1D49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/>
              <a:t>배열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212299-2D89-6E16-35D9-D0B7A611B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ko-KR" sz="3600" dirty="0"/>
              <a:t>class</a:t>
            </a:r>
            <a:endParaRPr lang="ko-KR" altLang="en-US" sz="36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0FF993-D9F0-3DD4-DBE7-22F5F4D1A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250000"/>
              </a:lnSpc>
            </a:pPr>
            <a:r>
              <a:rPr lang="ko-KR" altLang="en-US" dirty="0"/>
              <a:t>다른 타입의 데이터들의 모임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en-US" altLang="ko-KR" sz="1600" dirty="0"/>
              <a:t>[</a:t>
            </a:r>
            <a:r>
              <a:rPr lang="ko-KR" altLang="en-US" sz="1600" dirty="0"/>
              <a:t>접근제한자</a:t>
            </a:r>
            <a:r>
              <a:rPr lang="en-US" altLang="ko-KR" sz="1600" dirty="0"/>
              <a:t>] [</a:t>
            </a:r>
            <a:r>
              <a:rPr lang="ko-KR" altLang="en-US" sz="1600" dirty="0"/>
              <a:t>활용제한자</a:t>
            </a:r>
            <a:r>
              <a:rPr lang="en-US" altLang="ko-KR" sz="1600" dirty="0"/>
              <a:t>] class </a:t>
            </a:r>
            <a:r>
              <a:rPr lang="ko-KR" altLang="en-US" sz="1600" dirty="0"/>
              <a:t>클래스명</a:t>
            </a:r>
            <a:r>
              <a:rPr lang="en-US" altLang="ko-KR" sz="1600" dirty="0"/>
              <a:t>{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altLang="ko-KR" sz="1600" dirty="0"/>
              <a:t>	</a:t>
            </a:r>
            <a:r>
              <a:rPr lang="ko-KR" altLang="en-US" sz="1600" dirty="0"/>
              <a:t>속성정의</a:t>
            </a:r>
            <a:r>
              <a:rPr lang="en-US" altLang="ko-KR" sz="1600" dirty="0"/>
              <a:t>(</a:t>
            </a:r>
            <a:r>
              <a:rPr lang="ko-KR" altLang="en-US" sz="1600" dirty="0"/>
              <a:t>멤버변수</a:t>
            </a:r>
            <a:r>
              <a:rPr lang="en-US" altLang="ko-KR" sz="1600" dirty="0"/>
              <a:t>)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altLang="ko-KR" sz="1600" dirty="0"/>
              <a:t>	</a:t>
            </a:r>
            <a:r>
              <a:rPr lang="ko-KR" altLang="en-US" sz="1600" dirty="0"/>
              <a:t>기능정의</a:t>
            </a:r>
            <a:r>
              <a:rPr lang="en-US" altLang="ko-KR" sz="1600" dirty="0"/>
              <a:t>(</a:t>
            </a:r>
            <a:r>
              <a:rPr lang="ko-KR" altLang="en-US" sz="1600" dirty="0"/>
              <a:t>메서드</a:t>
            </a:r>
            <a:r>
              <a:rPr lang="en-US" altLang="ko-KR" sz="1600" dirty="0"/>
              <a:t>)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altLang="ko-KR" sz="1600" dirty="0"/>
              <a:t>}</a:t>
            </a:r>
          </a:p>
          <a:p>
            <a:pPr>
              <a:lnSpc>
                <a:spcPct val="250000"/>
              </a:lnSpc>
            </a:pPr>
            <a:endParaRPr lang="en-US" altLang="ko-KR" dirty="0"/>
          </a:p>
          <a:p>
            <a:pPr>
              <a:lnSpc>
                <a:spcPct val="250000"/>
              </a:lnSpc>
            </a:pP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C63183-D31B-6456-AE59-9F3EEE387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3600" dirty="0"/>
              <a:t>배열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0A7D71-91C6-EB63-F527-29F45E0BE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250000"/>
              </a:lnSpc>
            </a:pPr>
            <a:r>
              <a:rPr lang="ko-KR" altLang="en-US" dirty="0"/>
              <a:t>같은 타입의 데이터들의 모임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dirty="0"/>
              <a:t>자료형 타입 </a:t>
            </a:r>
            <a:r>
              <a:rPr lang="en-US" altLang="ko-KR" dirty="0"/>
              <a:t>[] </a:t>
            </a:r>
            <a:r>
              <a:rPr lang="ko-KR" altLang="en-US" dirty="0" err="1"/>
              <a:t>배열명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13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A9ECA-01A4-766D-308D-2C580D2D7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93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0BD624-C29A-94B8-831B-9A27F9DC5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E27D533-31E0-66D4-9DAB-FEE7DD7C6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446923"/>
              </p:ext>
            </p:extLst>
          </p:nvPr>
        </p:nvGraphicFramePr>
        <p:xfrm>
          <a:off x="146161" y="1794194"/>
          <a:ext cx="11902403" cy="4642465"/>
        </p:xfrm>
        <a:graphic>
          <a:graphicData uri="http://schemas.openxmlformats.org/drawingml/2006/table">
            <a:tbl>
              <a:tblPr/>
              <a:tblGrid>
                <a:gridCol w="1837230">
                  <a:extLst>
                    <a:ext uri="{9D8B030D-6E8A-4147-A177-3AD203B41FA5}">
                      <a16:colId xmlns:a16="http://schemas.microsoft.com/office/drawing/2014/main" val="4132862781"/>
                    </a:ext>
                  </a:extLst>
                </a:gridCol>
                <a:gridCol w="2516152">
                  <a:extLst>
                    <a:ext uri="{9D8B030D-6E8A-4147-A177-3AD203B41FA5}">
                      <a16:colId xmlns:a16="http://schemas.microsoft.com/office/drawing/2014/main" val="1542601738"/>
                    </a:ext>
                  </a:extLst>
                </a:gridCol>
                <a:gridCol w="2516152">
                  <a:extLst>
                    <a:ext uri="{9D8B030D-6E8A-4147-A177-3AD203B41FA5}">
                      <a16:colId xmlns:a16="http://schemas.microsoft.com/office/drawing/2014/main" val="3624855934"/>
                    </a:ext>
                  </a:extLst>
                </a:gridCol>
                <a:gridCol w="2516152">
                  <a:extLst>
                    <a:ext uri="{9D8B030D-6E8A-4147-A177-3AD203B41FA5}">
                      <a16:colId xmlns:a16="http://schemas.microsoft.com/office/drawing/2014/main" val="3636726127"/>
                    </a:ext>
                  </a:extLst>
                </a:gridCol>
                <a:gridCol w="2516717">
                  <a:extLst>
                    <a:ext uri="{9D8B030D-6E8A-4147-A177-3AD203B41FA5}">
                      <a16:colId xmlns:a16="http://schemas.microsoft.com/office/drawing/2014/main" val="3274477027"/>
                    </a:ext>
                  </a:extLst>
                </a:gridCol>
              </a:tblGrid>
              <a:tr h="7977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국가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인당 실질시급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(a)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법정 최저시급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(b)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효율적 임금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a-b)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성장률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055702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호주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21.27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14.15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7.12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2.74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376265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프랑스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17.74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11.85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5.90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1.72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762983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그리스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10.63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4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6.63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1.92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822743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일본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16.17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7.91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8.27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0.79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007026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한국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15.73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7.59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8.15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2.66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516537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룩셈부르크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26.09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14.14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11.93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3.12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512078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스페인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15.45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6.44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9.02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2.35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872389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영국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17.85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10.45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7.40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1.39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985214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미국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25.15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7.25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17.91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2.93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334817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뉴질랜드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16.87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12.25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4.63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2.77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9945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1D30C35-4F89-1912-62D6-0E50407F4A0E}"/>
              </a:ext>
            </a:extLst>
          </p:cNvPr>
          <p:cNvSpPr txBox="1"/>
          <p:nvPr/>
        </p:nvSpPr>
        <p:spPr>
          <a:xfrm>
            <a:off x="10279399" y="6522107"/>
            <a:ext cx="17691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주석 </a:t>
            </a:r>
            <a:r>
              <a:rPr lang="en-US" altLang="ko-KR" sz="1050" dirty="0"/>
              <a:t>: </a:t>
            </a:r>
            <a:r>
              <a:rPr lang="en-US" altLang="ko-KR" sz="1050" dirty="0" err="1"/>
              <a:t>oecd</a:t>
            </a:r>
            <a:r>
              <a:rPr lang="en-US" altLang="ko-KR" sz="1050" dirty="0"/>
              <a:t> </a:t>
            </a:r>
            <a:r>
              <a:rPr lang="ko-KR" altLang="en-US" sz="1050" dirty="0"/>
              <a:t>자료를</a:t>
            </a:r>
            <a:r>
              <a:rPr lang="en-US" altLang="ko-KR" sz="1050" dirty="0"/>
              <a:t> </a:t>
            </a:r>
            <a:r>
              <a:rPr lang="ko-KR" altLang="en-US" sz="1050" dirty="0"/>
              <a:t>가공</a:t>
            </a:r>
          </a:p>
        </p:txBody>
      </p:sp>
    </p:spTree>
    <p:extLst>
      <p:ext uri="{BB962C8B-B14F-4D97-AF65-F5344CB8AC3E}">
        <p14:creationId xmlns:p14="http://schemas.microsoft.com/office/powerpoint/2010/main" val="403549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688846-3919-1F71-2223-695CEF22565E}"/>
              </a:ext>
            </a:extLst>
          </p:cNvPr>
          <p:cNvSpPr/>
          <p:nvPr/>
        </p:nvSpPr>
        <p:spPr>
          <a:xfrm flipV="1">
            <a:off x="11090026" y="2581031"/>
            <a:ext cx="936266" cy="3862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D4D5E1-06A3-8334-060D-0E834F56EE9B}"/>
              </a:ext>
            </a:extLst>
          </p:cNvPr>
          <p:cNvSpPr/>
          <p:nvPr/>
        </p:nvSpPr>
        <p:spPr>
          <a:xfrm flipV="1">
            <a:off x="8604149" y="2605664"/>
            <a:ext cx="936266" cy="3862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0555A0-A070-1EC7-74DB-9EFD082978D3}"/>
              </a:ext>
            </a:extLst>
          </p:cNvPr>
          <p:cNvSpPr/>
          <p:nvPr/>
        </p:nvSpPr>
        <p:spPr>
          <a:xfrm flipV="1">
            <a:off x="6096000" y="2574233"/>
            <a:ext cx="936266" cy="3862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FA9ECA-01A4-766D-308D-2C580D2D7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93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0BD624-C29A-94B8-831B-9A27F9DC5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FB023D-7492-632D-3777-B1DA93E63376}"/>
              </a:ext>
            </a:extLst>
          </p:cNvPr>
          <p:cNvSpPr/>
          <p:nvPr/>
        </p:nvSpPr>
        <p:spPr>
          <a:xfrm flipV="1">
            <a:off x="3566160" y="2574233"/>
            <a:ext cx="936266" cy="3862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E27D533-31E0-66D4-9DAB-FEE7DD7C6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278892"/>
              </p:ext>
            </p:extLst>
          </p:nvPr>
        </p:nvGraphicFramePr>
        <p:xfrm>
          <a:off x="146161" y="1794194"/>
          <a:ext cx="11902403" cy="4642465"/>
        </p:xfrm>
        <a:graphic>
          <a:graphicData uri="http://schemas.openxmlformats.org/drawingml/2006/table">
            <a:tbl>
              <a:tblPr/>
              <a:tblGrid>
                <a:gridCol w="1837230">
                  <a:extLst>
                    <a:ext uri="{9D8B030D-6E8A-4147-A177-3AD203B41FA5}">
                      <a16:colId xmlns:a16="http://schemas.microsoft.com/office/drawing/2014/main" val="4132862781"/>
                    </a:ext>
                  </a:extLst>
                </a:gridCol>
                <a:gridCol w="2516152">
                  <a:extLst>
                    <a:ext uri="{9D8B030D-6E8A-4147-A177-3AD203B41FA5}">
                      <a16:colId xmlns:a16="http://schemas.microsoft.com/office/drawing/2014/main" val="1542601738"/>
                    </a:ext>
                  </a:extLst>
                </a:gridCol>
                <a:gridCol w="2516152">
                  <a:extLst>
                    <a:ext uri="{9D8B030D-6E8A-4147-A177-3AD203B41FA5}">
                      <a16:colId xmlns:a16="http://schemas.microsoft.com/office/drawing/2014/main" val="3624855934"/>
                    </a:ext>
                  </a:extLst>
                </a:gridCol>
                <a:gridCol w="2516152">
                  <a:extLst>
                    <a:ext uri="{9D8B030D-6E8A-4147-A177-3AD203B41FA5}">
                      <a16:colId xmlns:a16="http://schemas.microsoft.com/office/drawing/2014/main" val="3636726127"/>
                    </a:ext>
                  </a:extLst>
                </a:gridCol>
                <a:gridCol w="2516717">
                  <a:extLst>
                    <a:ext uri="{9D8B030D-6E8A-4147-A177-3AD203B41FA5}">
                      <a16:colId xmlns:a16="http://schemas.microsoft.com/office/drawing/2014/main" val="3274477027"/>
                    </a:ext>
                  </a:extLst>
                </a:gridCol>
              </a:tblGrid>
              <a:tr h="7977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국가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인당 실질시급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(a)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법정 최저시급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(b)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효율적 임금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a-b)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성장률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055702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호주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21.27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14.15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7.12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2.74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376265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프랑스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17.74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11.85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5.90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1.72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762983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그리스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10.63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4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6.63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1.92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822743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일본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16.17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7.91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8.27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0.79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007026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한국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15.73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7.59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8.15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2.66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516537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룩셈부르크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26.09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14.14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11.93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3.12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512078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스페인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15.45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6.44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9.02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2.35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872389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영국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17.85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10.45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7.40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1.39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985214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미국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25.15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7.25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17.91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2.93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334817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뉴질랜드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16.87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12.25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4.63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2.77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9945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1D30C35-4F89-1912-62D6-0E50407F4A0E}"/>
              </a:ext>
            </a:extLst>
          </p:cNvPr>
          <p:cNvSpPr txBox="1"/>
          <p:nvPr/>
        </p:nvSpPr>
        <p:spPr>
          <a:xfrm>
            <a:off x="10279399" y="6522107"/>
            <a:ext cx="17691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주석 </a:t>
            </a:r>
            <a:r>
              <a:rPr lang="en-US" altLang="ko-KR" sz="1050" dirty="0"/>
              <a:t>: </a:t>
            </a:r>
            <a:r>
              <a:rPr lang="en-US" altLang="ko-KR" sz="1050" dirty="0" err="1"/>
              <a:t>oecd</a:t>
            </a:r>
            <a:r>
              <a:rPr lang="en-US" altLang="ko-KR" sz="1050" dirty="0"/>
              <a:t> </a:t>
            </a:r>
            <a:r>
              <a:rPr lang="ko-KR" altLang="en-US" sz="1050" dirty="0"/>
              <a:t>자료를</a:t>
            </a:r>
            <a:r>
              <a:rPr lang="en-US" altLang="ko-KR" sz="1050" dirty="0"/>
              <a:t> </a:t>
            </a:r>
            <a:r>
              <a:rPr lang="ko-KR" altLang="en-US" sz="1050" dirty="0"/>
              <a:t>가공</a:t>
            </a:r>
          </a:p>
        </p:txBody>
      </p:sp>
    </p:spTree>
    <p:extLst>
      <p:ext uri="{BB962C8B-B14F-4D97-AF65-F5344CB8AC3E}">
        <p14:creationId xmlns:p14="http://schemas.microsoft.com/office/powerpoint/2010/main" val="322495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688846-3919-1F71-2223-695CEF22565E}"/>
              </a:ext>
            </a:extLst>
          </p:cNvPr>
          <p:cNvSpPr/>
          <p:nvPr/>
        </p:nvSpPr>
        <p:spPr>
          <a:xfrm flipV="1">
            <a:off x="11088663" y="786837"/>
            <a:ext cx="936266" cy="3862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D4D5E1-06A3-8334-060D-0E834F56EE9B}"/>
              </a:ext>
            </a:extLst>
          </p:cNvPr>
          <p:cNvSpPr/>
          <p:nvPr/>
        </p:nvSpPr>
        <p:spPr>
          <a:xfrm flipV="1">
            <a:off x="8602786" y="811470"/>
            <a:ext cx="936266" cy="3862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0555A0-A070-1EC7-74DB-9EFD082978D3}"/>
              </a:ext>
            </a:extLst>
          </p:cNvPr>
          <p:cNvSpPr/>
          <p:nvPr/>
        </p:nvSpPr>
        <p:spPr>
          <a:xfrm flipV="1">
            <a:off x="6094637" y="780039"/>
            <a:ext cx="936266" cy="3862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0BD624-C29A-94B8-831B-9A27F9DC5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837" y="31431"/>
            <a:ext cx="10515600" cy="4351338"/>
          </a:xfrm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FB023D-7492-632D-3777-B1DA93E63376}"/>
              </a:ext>
            </a:extLst>
          </p:cNvPr>
          <p:cNvSpPr/>
          <p:nvPr/>
        </p:nvSpPr>
        <p:spPr>
          <a:xfrm flipV="1">
            <a:off x="3564797" y="780039"/>
            <a:ext cx="936266" cy="3862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E27D533-31E0-66D4-9DAB-FEE7DD7C6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465059"/>
              </p:ext>
            </p:extLst>
          </p:nvPr>
        </p:nvGraphicFramePr>
        <p:xfrm>
          <a:off x="144798" y="0"/>
          <a:ext cx="11902403" cy="4642465"/>
        </p:xfrm>
        <a:graphic>
          <a:graphicData uri="http://schemas.openxmlformats.org/drawingml/2006/table">
            <a:tbl>
              <a:tblPr/>
              <a:tblGrid>
                <a:gridCol w="1837230">
                  <a:extLst>
                    <a:ext uri="{9D8B030D-6E8A-4147-A177-3AD203B41FA5}">
                      <a16:colId xmlns:a16="http://schemas.microsoft.com/office/drawing/2014/main" val="4132862781"/>
                    </a:ext>
                  </a:extLst>
                </a:gridCol>
                <a:gridCol w="2516152">
                  <a:extLst>
                    <a:ext uri="{9D8B030D-6E8A-4147-A177-3AD203B41FA5}">
                      <a16:colId xmlns:a16="http://schemas.microsoft.com/office/drawing/2014/main" val="1542601738"/>
                    </a:ext>
                  </a:extLst>
                </a:gridCol>
                <a:gridCol w="2516152">
                  <a:extLst>
                    <a:ext uri="{9D8B030D-6E8A-4147-A177-3AD203B41FA5}">
                      <a16:colId xmlns:a16="http://schemas.microsoft.com/office/drawing/2014/main" val="3624855934"/>
                    </a:ext>
                  </a:extLst>
                </a:gridCol>
                <a:gridCol w="2516152">
                  <a:extLst>
                    <a:ext uri="{9D8B030D-6E8A-4147-A177-3AD203B41FA5}">
                      <a16:colId xmlns:a16="http://schemas.microsoft.com/office/drawing/2014/main" val="3636726127"/>
                    </a:ext>
                  </a:extLst>
                </a:gridCol>
                <a:gridCol w="2516717">
                  <a:extLst>
                    <a:ext uri="{9D8B030D-6E8A-4147-A177-3AD203B41FA5}">
                      <a16:colId xmlns:a16="http://schemas.microsoft.com/office/drawing/2014/main" val="3274477027"/>
                    </a:ext>
                  </a:extLst>
                </a:gridCol>
              </a:tblGrid>
              <a:tr h="7977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국가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인당 실질시급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(a)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법정 최저시급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(b)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효율적 임금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a-b)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성장률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055702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호주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21.27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14.15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7.12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2.74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376265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프랑스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17.74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11.85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5.90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1.72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762983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그리스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10.63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4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6.63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1.92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822743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일본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16.17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7.91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8.27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0.79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007026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한국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15.73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7.59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8.15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2.66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516537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룩셈부르크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26.09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14.14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11.93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3.12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512078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스페인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15.45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6.44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9.02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2.35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872389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영국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17.85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10.45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7.40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1.39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985214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미국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25.15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7.25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17.91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2.93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334817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뉴질랜드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16.87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12.25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4.63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2.77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9945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1D30C35-4F89-1912-62D6-0E50407F4A0E}"/>
              </a:ext>
            </a:extLst>
          </p:cNvPr>
          <p:cNvSpPr txBox="1"/>
          <p:nvPr/>
        </p:nvSpPr>
        <p:spPr>
          <a:xfrm>
            <a:off x="10278036" y="4727913"/>
            <a:ext cx="17691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주석 </a:t>
            </a:r>
            <a:r>
              <a:rPr lang="en-US" altLang="ko-KR" sz="1050" dirty="0"/>
              <a:t>: </a:t>
            </a:r>
            <a:r>
              <a:rPr lang="en-US" altLang="ko-KR" sz="1050" dirty="0" err="1"/>
              <a:t>oecd</a:t>
            </a:r>
            <a:r>
              <a:rPr lang="en-US" altLang="ko-KR" sz="1050" dirty="0"/>
              <a:t> </a:t>
            </a:r>
            <a:r>
              <a:rPr lang="ko-KR" altLang="en-US" sz="1050" dirty="0"/>
              <a:t>자료를</a:t>
            </a:r>
            <a:r>
              <a:rPr lang="en-US" altLang="ko-KR" sz="1050" dirty="0"/>
              <a:t> </a:t>
            </a:r>
            <a:r>
              <a:rPr lang="ko-KR" altLang="en-US" sz="1050" dirty="0"/>
              <a:t>가공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8267C1-FC3B-AF9F-5527-F0A180580EF9}"/>
              </a:ext>
            </a:extLst>
          </p:cNvPr>
          <p:cNvSpPr txBox="1"/>
          <p:nvPr/>
        </p:nvSpPr>
        <p:spPr>
          <a:xfrm>
            <a:off x="1093694" y="5391073"/>
            <a:ext cx="950258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〮 각 데이터는 </a:t>
            </a:r>
            <a:r>
              <a:rPr lang="en-US" altLang="ko-KR" dirty="0"/>
              <a:t>1</a:t>
            </a:r>
            <a:r>
              <a:rPr lang="ko-KR" altLang="en-US" dirty="0"/>
              <a:t>인당 실질시급</a:t>
            </a:r>
            <a:r>
              <a:rPr lang="en-US" altLang="ko-KR" dirty="0"/>
              <a:t>, </a:t>
            </a:r>
            <a:r>
              <a:rPr lang="ko-KR" altLang="en-US" dirty="0" err="1"/>
              <a:t>법정최저</a:t>
            </a:r>
            <a:r>
              <a:rPr lang="ko-KR" altLang="en-US" dirty="0"/>
              <a:t> 시급</a:t>
            </a:r>
            <a:r>
              <a:rPr lang="en-US" altLang="ko-KR" dirty="0"/>
              <a:t>, </a:t>
            </a:r>
            <a:r>
              <a:rPr lang="ko-KR" altLang="en-US" dirty="0"/>
              <a:t>효율적 임금</a:t>
            </a:r>
            <a:r>
              <a:rPr lang="en-US" altLang="ko-KR" dirty="0"/>
              <a:t>, </a:t>
            </a:r>
            <a:r>
              <a:rPr lang="ko-KR" altLang="en-US" dirty="0"/>
              <a:t>성장률이라는 타입의 데이터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〮 세로로 연결하면 같은 타입의 데이터의 모임</a:t>
            </a:r>
            <a:r>
              <a:rPr lang="en-US" altLang="ko-KR" dirty="0"/>
              <a:t>(</a:t>
            </a:r>
            <a:r>
              <a:rPr lang="ko-KR" altLang="en-US" dirty="0"/>
              <a:t>배열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872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A9ECA-01A4-766D-308D-2C580D2D7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93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0BD624-C29A-94B8-831B-9A27F9DC5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E27D533-31E0-66D4-9DAB-FEE7DD7C651B}"/>
              </a:ext>
            </a:extLst>
          </p:cNvPr>
          <p:cNvGraphicFramePr>
            <a:graphicFrameLocks noGrp="1"/>
          </p:cNvGraphicFramePr>
          <p:nvPr/>
        </p:nvGraphicFramePr>
        <p:xfrm>
          <a:off x="146161" y="1794194"/>
          <a:ext cx="11902403" cy="4642465"/>
        </p:xfrm>
        <a:graphic>
          <a:graphicData uri="http://schemas.openxmlformats.org/drawingml/2006/table">
            <a:tbl>
              <a:tblPr/>
              <a:tblGrid>
                <a:gridCol w="1837230">
                  <a:extLst>
                    <a:ext uri="{9D8B030D-6E8A-4147-A177-3AD203B41FA5}">
                      <a16:colId xmlns:a16="http://schemas.microsoft.com/office/drawing/2014/main" val="4132862781"/>
                    </a:ext>
                  </a:extLst>
                </a:gridCol>
                <a:gridCol w="2516152">
                  <a:extLst>
                    <a:ext uri="{9D8B030D-6E8A-4147-A177-3AD203B41FA5}">
                      <a16:colId xmlns:a16="http://schemas.microsoft.com/office/drawing/2014/main" val="1542601738"/>
                    </a:ext>
                  </a:extLst>
                </a:gridCol>
                <a:gridCol w="2516152">
                  <a:extLst>
                    <a:ext uri="{9D8B030D-6E8A-4147-A177-3AD203B41FA5}">
                      <a16:colId xmlns:a16="http://schemas.microsoft.com/office/drawing/2014/main" val="3624855934"/>
                    </a:ext>
                  </a:extLst>
                </a:gridCol>
                <a:gridCol w="2516152">
                  <a:extLst>
                    <a:ext uri="{9D8B030D-6E8A-4147-A177-3AD203B41FA5}">
                      <a16:colId xmlns:a16="http://schemas.microsoft.com/office/drawing/2014/main" val="3636726127"/>
                    </a:ext>
                  </a:extLst>
                </a:gridCol>
                <a:gridCol w="2516717">
                  <a:extLst>
                    <a:ext uri="{9D8B030D-6E8A-4147-A177-3AD203B41FA5}">
                      <a16:colId xmlns:a16="http://schemas.microsoft.com/office/drawing/2014/main" val="3274477027"/>
                    </a:ext>
                  </a:extLst>
                </a:gridCol>
              </a:tblGrid>
              <a:tr h="7977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국가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인당 실질시급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(a)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법정 최저시급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(b)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효율적 임금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a-b)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성장률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055702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호주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21.27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14.15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7.12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2.74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376265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프랑스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17.74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11.85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5.90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1.72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762983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그리스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10.63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4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6.63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1.92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822743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일본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16.17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7.91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8.27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0.79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007026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한국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15.73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7.59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8.15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2.66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516537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룩셈부르크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26.09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14.14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11.93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3.12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512078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스페인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15.45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6.44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9.02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2.35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872389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영국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17.85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10.45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7.40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1.39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985214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미국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25.15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7.25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17.91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2.93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334817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뉴질랜드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16.87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12.25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4.63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2.77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9945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1D30C35-4F89-1912-62D6-0E50407F4A0E}"/>
              </a:ext>
            </a:extLst>
          </p:cNvPr>
          <p:cNvSpPr txBox="1"/>
          <p:nvPr/>
        </p:nvSpPr>
        <p:spPr>
          <a:xfrm>
            <a:off x="10279399" y="6522107"/>
            <a:ext cx="17691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주석 </a:t>
            </a:r>
            <a:r>
              <a:rPr lang="en-US" altLang="ko-KR" sz="1050" dirty="0"/>
              <a:t>: </a:t>
            </a:r>
            <a:r>
              <a:rPr lang="en-US" altLang="ko-KR" sz="1050" dirty="0" err="1"/>
              <a:t>oecd</a:t>
            </a:r>
            <a:r>
              <a:rPr lang="en-US" altLang="ko-KR" sz="1050" dirty="0"/>
              <a:t> </a:t>
            </a:r>
            <a:r>
              <a:rPr lang="ko-KR" altLang="en-US" sz="1050" dirty="0"/>
              <a:t>자료를</a:t>
            </a:r>
            <a:r>
              <a:rPr lang="en-US" altLang="ko-KR" sz="1050" dirty="0"/>
              <a:t> </a:t>
            </a:r>
            <a:r>
              <a:rPr lang="ko-KR" altLang="en-US" sz="1050" dirty="0"/>
              <a:t>가공</a:t>
            </a:r>
          </a:p>
        </p:txBody>
      </p:sp>
    </p:spTree>
    <p:extLst>
      <p:ext uri="{BB962C8B-B14F-4D97-AF65-F5344CB8AC3E}">
        <p14:creationId xmlns:p14="http://schemas.microsoft.com/office/powerpoint/2010/main" val="3430798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D4F4A14-2723-4300-8946-3EF392C1468C}"/>
              </a:ext>
            </a:extLst>
          </p:cNvPr>
          <p:cNvSpPr/>
          <p:nvPr/>
        </p:nvSpPr>
        <p:spPr>
          <a:xfrm>
            <a:off x="2030822" y="5694213"/>
            <a:ext cx="10051668" cy="295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C407C8-5828-8B1F-1070-9C93DE32B186}"/>
              </a:ext>
            </a:extLst>
          </p:cNvPr>
          <p:cNvSpPr/>
          <p:nvPr/>
        </p:nvSpPr>
        <p:spPr>
          <a:xfrm>
            <a:off x="1994171" y="4951768"/>
            <a:ext cx="10051668" cy="295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01D6E2-DE2D-AB64-6156-65123E3D4D4E}"/>
              </a:ext>
            </a:extLst>
          </p:cNvPr>
          <p:cNvSpPr/>
          <p:nvPr/>
        </p:nvSpPr>
        <p:spPr>
          <a:xfrm>
            <a:off x="1958269" y="4178403"/>
            <a:ext cx="10051668" cy="295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EC5617-EAFF-E167-88D3-DA03628D8FDA}"/>
              </a:ext>
            </a:extLst>
          </p:cNvPr>
          <p:cNvSpPr/>
          <p:nvPr/>
        </p:nvSpPr>
        <p:spPr>
          <a:xfrm>
            <a:off x="1994171" y="3405038"/>
            <a:ext cx="10051668" cy="295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5525B8-9BBC-A6CC-1B73-CE0AAF003933}"/>
              </a:ext>
            </a:extLst>
          </p:cNvPr>
          <p:cNvSpPr/>
          <p:nvPr/>
        </p:nvSpPr>
        <p:spPr>
          <a:xfrm>
            <a:off x="1994171" y="2616842"/>
            <a:ext cx="10051668" cy="295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FA9ECA-01A4-766D-308D-2C580D2D7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93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0BD624-C29A-94B8-831B-9A27F9DC5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E27D533-31E0-66D4-9DAB-FEE7DD7C6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193357"/>
              </p:ext>
            </p:extLst>
          </p:nvPr>
        </p:nvGraphicFramePr>
        <p:xfrm>
          <a:off x="146161" y="1794194"/>
          <a:ext cx="11902403" cy="4642465"/>
        </p:xfrm>
        <a:graphic>
          <a:graphicData uri="http://schemas.openxmlformats.org/drawingml/2006/table">
            <a:tbl>
              <a:tblPr/>
              <a:tblGrid>
                <a:gridCol w="1837230">
                  <a:extLst>
                    <a:ext uri="{9D8B030D-6E8A-4147-A177-3AD203B41FA5}">
                      <a16:colId xmlns:a16="http://schemas.microsoft.com/office/drawing/2014/main" val="4132862781"/>
                    </a:ext>
                  </a:extLst>
                </a:gridCol>
                <a:gridCol w="2516152">
                  <a:extLst>
                    <a:ext uri="{9D8B030D-6E8A-4147-A177-3AD203B41FA5}">
                      <a16:colId xmlns:a16="http://schemas.microsoft.com/office/drawing/2014/main" val="1542601738"/>
                    </a:ext>
                  </a:extLst>
                </a:gridCol>
                <a:gridCol w="2516152">
                  <a:extLst>
                    <a:ext uri="{9D8B030D-6E8A-4147-A177-3AD203B41FA5}">
                      <a16:colId xmlns:a16="http://schemas.microsoft.com/office/drawing/2014/main" val="3624855934"/>
                    </a:ext>
                  </a:extLst>
                </a:gridCol>
                <a:gridCol w="2516152">
                  <a:extLst>
                    <a:ext uri="{9D8B030D-6E8A-4147-A177-3AD203B41FA5}">
                      <a16:colId xmlns:a16="http://schemas.microsoft.com/office/drawing/2014/main" val="3636726127"/>
                    </a:ext>
                  </a:extLst>
                </a:gridCol>
                <a:gridCol w="2516717">
                  <a:extLst>
                    <a:ext uri="{9D8B030D-6E8A-4147-A177-3AD203B41FA5}">
                      <a16:colId xmlns:a16="http://schemas.microsoft.com/office/drawing/2014/main" val="3274477027"/>
                    </a:ext>
                  </a:extLst>
                </a:gridCol>
              </a:tblGrid>
              <a:tr h="7977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국가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인당 실질시급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(a)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법정 최저시급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(b)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효율적 임금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a-b)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성장률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055702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호주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21.27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14.15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7.12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2.74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376265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프랑스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17.74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11.85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5.90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1.72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762983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그리스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10.63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4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6.63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1.92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822743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일본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16.17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7.91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8.27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0.79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007026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한국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15.73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7.59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8.15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2.66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516537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룩셈부르크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26.09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14.14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11.93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3.12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512078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스페인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15.45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6.44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9.02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2.35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872389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영국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17.85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10.45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7.40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1.39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985214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미국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25.15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7.25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17.91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2.93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334817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뉴질랜드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16.87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12.25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4.63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2.77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9945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1D30C35-4F89-1912-62D6-0E50407F4A0E}"/>
              </a:ext>
            </a:extLst>
          </p:cNvPr>
          <p:cNvSpPr txBox="1"/>
          <p:nvPr/>
        </p:nvSpPr>
        <p:spPr>
          <a:xfrm>
            <a:off x="10279399" y="6522107"/>
            <a:ext cx="17691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주석 </a:t>
            </a:r>
            <a:r>
              <a:rPr lang="en-US" altLang="ko-KR" sz="1050" dirty="0"/>
              <a:t>: </a:t>
            </a:r>
            <a:r>
              <a:rPr lang="en-US" altLang="ko-KR" sz="1050" dirty="0" err="1"/>
              <a:t>oecd</a:t>
            </a:r>
            <a:r>
              <a:rPr lang="en-US" altLang="ko-KR" sz="1050" dirty="0"/>
              <a:t> </a:t>
            </a:r>
            <a:r>
              <a:rPr lang="ko-KR" altLang="en-US" sz="1050" dirty="0"/>
              <a:t>자료를</a:t>
            </a:r>
            <a:r>
              <a:rPr lang="en-US" altLang="ko-KR" sz="1050" dirty="0"/>
              <a:t> </a:t>
            </a:r>
            <a:r>
              <a:rPr lang="ko-KR" altLang="en-US" sz="1050" dirty="0"/>
              <a:t>가공</a:t>
            </a:r>
          </a:p>
        </p:txBody>
      </p:sp>
    </p:spTree>
    <p:extLst>
      <p:ext uri="{BB962C8B-B14F-4D97-AF65-F5344CB8AC3E}">
        <p14:creationId xmlns:p14="http://schemas.microsoft.com/office/powerpoint/2010/main" val="185527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D4F4A14-2723-4300-8946-3EF392C1468C}"/>
              </a:ext>
            </a:extLst>
          </p:cNvPr>
          <p:cNvSpPr/>
          <p:nvPr/>
        </p:nvSpPr>
        <p:spPr>
          <a:xfrm>
            <a:off x="1956906" y="3897078"/>
            <a:ext cx="10051668" cy="295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C407C8-5828-8B1F-1070-9C93DE32B186}"/>
              </a:ext>
            </a:extLst>
          </p:cNvPr>
          <p:cNvSpPr/>
          <p:nvPr/>
        </p:nvSpPr>
        <p:spPr>
          <a:xfrm>
            <a:off x="1992808" y="3157574"/>
            <a:ext cx="10051668" cy="295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01D6E2-DE2D-AB64-6156-65123E3D4D4E}"/>
              </a:ext>
            </a:extLst>
          </p:cNvPr>
          <p:cNvSpPr/>
          <p:nvPr/>
        </p:nvSpPr>
        <p:spPr>
          <a:xfrm>
            <a:off x="1956906" y="2384209"/>
            <a:ext cx="10051668" cy="295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EC5617-EAFF-E167-88D3-DA03628D8FDA}"/>
              </a:ext>
            </a:extLst>
          </p:cNvPr>
          <p:cNvSpPr/>
          <p:nvPr/>
        </p:nvSpPr>
        <p:spPr>
          <a:xfrm>
            <a:off x="1992808" y="1610844"/>
            <a:ext cx="10051668" cy="295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5525B8-9BBC-A6CC-1B73-CE0AAF003933}"/>
              </a:ext>
            </a:extLst>
          </p:cNvPr>
          <p:cNvSpPr/>
          <p:nvPr/>
        </p:nvSpPr>
        <p:spPr>
          <a:xfrm>
            <a:off x="1992808" y="822648"/>
            <a:ext cx="10051668" cy="295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0BD624-C29A-94B8-831B-9A27F9DC5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837" y="31431"/>
            <a:ext cx="10515600" cy="4351338"/>
          </a:xfrm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E27D533-31E0-66D4-9DAB-FEE7DD7C6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020061"/>
              </p:ext>
            </p:extLst>
          </p:nvPr>
        </p:nvGraphicFramePr>
        <p:xfrm>
          <a:off x="144798" y="0"/>
          <a:ext cx="11902403" cy="4642465"/>
        </p:xfrm>
        <a:graphic>
          <a:graphicData uri="http://schemas.openxmlformats.org/drawingml/2006/table">
            <a:tbl>
              <a:tblPr/>
              <a:tblGrid>
                <a:gridCol w="1837230">
                  <a:extLst>
                    <a:ext uri="{9D8B030D-6E8A-4147-A177-3AD203B41FA5}">
                      <a16:colId xmlns:a16="http://schemas.microsoft.com/office/drawing/2014/main" val="4132862781"/>
                    </a:ext>
                  </a:extLst>
                </a:gridCol>
                <a:gridCol w="2516152">
                  <a:extLst>
                    <a:ext uri="{9D8B030D-6E8A-4147-A177-3AD203B41FA5}">
                      <a16:colId xmlns:a16="http://schemas.microsoft.com/office/drawing/2014/main" val="1542601738"/>
                    </a:ext>
                  </a:extLst>
                </a:gridCol>
                <a:gridCol w="2516152">
                  <a:extLst>
                    <a:ext uri="{9D8B030D-6E8A-4147-A177-3AD203B41FA5}">
                      <a16:colId xmlns:a16="http://schemas.microsoft.com/office/drawing/2014/main" val="3624855934"/>
                    </a:ext>
                  </a:extLst>
                </a:gridCol>
                <a:gridCol w="2516152">
                  <a:extLst>
                    <a:ext uri="{9D8B030D-6E8A-4147-A177-3AD203B41FA5}">
                      <a16:colId xmlns:a16="http://schemas.microsoft.com/office/drawing/2014/main" val="3636726127"/>
                    </a:ext>
                  </a:extLst>
                </a:gridCol>
                <a:gridCol w="2516717">
                  <a:extLst>
                    <a:ext uri="{9D8B030D-6E8A-4147-A177-3AD203B41FA5}">
                      <a16:colId xmlns:a16="http://schemas.microsoft.com/office/drawing/2014/main" val="3274477027"/>
                    </a:ext>
                  </a:extLst>
                </a:gridCol>
              </a:tblGrid>
              <a:tr h="7977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국가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인당 실질시급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(a)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법정 최저시급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(b)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효율적 임금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a-b)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성장률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055702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호주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21.27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14.15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7.12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2.74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376265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프랑스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17.74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11.85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5.90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1.72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762983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그리스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10.63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4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6.63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1.92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822743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일본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16.17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7.91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8.27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0.79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007026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한국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15.73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7.59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8.15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2.66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516537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룩셈부르크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26.09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14.14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11.93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3.12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512078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스페인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15.45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6.44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9.02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2.35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872389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영국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17.85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10.45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7.40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1.39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985214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미국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25.15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7.25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17.91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2.93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334817"/>
                  </a:ext>
                </a:extLst>
              </a:tr>
              <a:tr h="384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뉴질랜드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16.87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12.25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4.63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2.77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9945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1D30C35-4F89-1912-62D6-0E50407F4A0E}"/>
              </a:ext>
            </a:extLst>
          </p:cNvPr>
          <p:cNvSpPr txBox="1"/>
          <p:nvPr/>
        </p:nvSpPr>
        <p:spPr>
          <a:xfrm>
            <a:off x="10278036" y="4727913"/>
            <a:ext cx="17691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주석 </a:t>
            </a:r>
            <a:r>
              <a:rPr lang="en-US" altLang="ko-KR" sz="1050" dirty="0"/>
              <a:t>: </a:t>
            </a:r>
            <a:r>
              <a:rPr lang="en-US" altLang="ko-KR" sz="1050" dirty="0" err="1"/>
              <a:t>oecd</a:t>
            </a:r>
            <a:r>
              <a:rPr lang="en-US" altLang="ko-KR" sz="1050" dirty="0"/>
              <a:t> </a:t>
            </a:r>
            <a:r>
              <a:rPr lang="ko-KR" altLang="en-US" sz="1050" dirty="0"/>
              <a:t>자료를</a:t>
            </a:r>
            <a:r>
              <a:rPr lang="en-US" altLang="ko-KR" sz="1050" dirty="0"/>
              <a:t> </a:t>
            </a:r>
            <a:r>
              <a:rPr lang="ko-KR" altLang="en-US" sz="1050" dirty="0"/>
              <a:t>가공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0E1C1C-69F4-C30D-8AE9-8655FD52A8FA}"/>
              </a:ext>
            </a:extLst>
          </p:cNvPr>
          <p:cNvSpPr txBox="1"/>
          <p:nvPr/>
        </p:nvSpPr>
        <p:spPr>
          <a:xfrm>
            <a:off x="1102657" y="5043477"/>
            <a:ext cx="10399059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〮 각 데이터는 </a:t>
            </a:r>
            <a:r>
              <a:rPr lang="en-US" altLang="ko-KR" dirty="0"/>
              <a:t>1</a:t>
            </a:r>
            <a:r>
              <a:rPr lang="ko-KR" altLang="en-US" dirty="0"/>
              <a:t>인당 실질시급</a:t>
            </a:r>
            <a:r>
              <a:rPr lang="en-US" altLang="ko-KR" dirty="0"/>
              <a:t>, </a:t>
            </a:r>
            <a:r>
              <a:rPr lang="ko-KR" altLang="en-US" dirty="0" err="1"/>
              <a:t>법정최저</a:t>
            </a:r>
            <a:r>
              <a:rPr lang="ko-KR" altLang="en-US" dirty="0"/>
              <a:t> 시급</a:t>
            </a:r>
            <a:r>
              <a:rPr lang="en-US" altLang="ko-KR" dirty="0"/>
              <a:t>, </a:t>
            </a:r>
            <a:r>
              <a:rPr lang="ko-KR" altLang="en-US" dirty="0"/>
              <a:t>효율적 임금</a:t>
            </a:r>
            <a:r>
              <a:rPr lang="en-US" altLang="ko-KR" dirty="0"/>
              <a:t>, </a:t>
            </a:r>
            <a:r>
              <a:rPr lang="ko-KR" altLang="en-US" dirty="0"/>
              <a:t>성장률이라는 타입의 데이터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〮 가로로 연결하면 다른 타입의 데이터의 모임</a:t>
            </a:r>
            <a:r>
              <a:rPr lang="en-US" altLang="ko-KR" dirty="0"/>
              <a:t>(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〮 예를 들어 호주라는 클래스는 </a:t>
            </a:r>
            <a:r>
              <a:rPr lang="en-US" altLang="ko-KR" dirty="0"/>
              <a:t>1</a:t>
            </a:r>
            <a:r>
              <a:rPr lang="ko-KR" altLang="en-US" dirty="0"/>
              <a:t>인당 실질시급</a:t>
            </a:r>
            <a:r>
              <a:rPr lang="en-US" altLang="ko-KR" dirty="0"/>
              <a:t>, </a:t>
            </a:r>
            <a:r>
              <a:rPr lang="ko-KR" altLang="en-US" dirty="0" err="1"/>
              <a:t>법정최저</a:t>
            </a:r>
            <a:r>
              <a:rPr lang="ko-KR" altLang="en-US" dirty="0"/>
              <a:t> 시급</a:t>
            </a:r>
            <a:r>
              <a:rPr lang="en-US" altLang="ko-KR" dirty="0"/>
              <a:t>, </a:t>
            </a:r>
            <a:r>
              <a:rPr lang="ko-KR" altLang="en-US" dirty="0"/>
              <a:t>효율적 임금</a:t>
            </a:r>
            <a:r>
              <a:rPr lang="en-US" altLang="ko-KR" dirty="0"/>
              <a:t>, </a:t>
            </a:r>
            <a:r>
              <a:rPr lang="ko-KR" altLang="en-US" dirty="0"/>
              <a:t>성장률이라는 타입의 데이터를 가지고 있음</a:t>
            </a:r>
          </a:p>
        </p:txBody>
      </p:sp>
    </p:spTree>
    <p:extLst>
      <p:ext uri="{BB962C8B-B14F-4D97-AF65-F5344CB8AC3E}">
        <p14:creationId xmlns:p14="http://schemas.microsoft.com/office/powerpoint/2010/main" val="575035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1633A-B44C-0452-C92E-D976BB842E70}"/>
              </a:ext>
            </a:extLst>
          </p:cNvPr>
          <p:cNvSpPr txBox="1"/>
          <p:nvPr/>
        </p:nvSpPr>
        <p:spPr>
          <a:xfrm>
            <a:off x="1234440" y="1173480"/>
            <a:ext cx="9448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/>
              <a:t>public class Hello{}</a:t>
            </a:r>
            <a:endParaRPr lang="ko-KR" altLang="en-US" sz="8800" dirty="0"/>
          </a:p>
        </p:txBody>
      </p:sp>
      <p:sp>
        <p:nvSpPr>
          <p:cNvPr id="3" name="화살표: 위쪽 2">
            <a:extLst>
              <a:ext uri="{FF2B5EF4-FFF2-40B4-BE49-F238E27FC236}">
                <a16:creationId xmlns:a16="http://schemas.microsoft.com/office/drawing/2014/main" id="{4EFC73D7-7646-2AA8-4CED-1D0CA0B97D3B}"/>
              </a:ext>
            </a:extLst>
          </p:cNvPr>
          <p:cNvSpPr/>
          <p:nvPr/>
        </p:nvSpPr>
        <p:spPr>
          <a:xfrm>
            <a:off x="2072640" y="2620030"/>
            <a:ext cx="1219200" cy="11899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92210F-04F2-340C-149B-58FCF857D1EA}"/>
              </a:ext>
            </a:extLst>
          </p:cNvPr>
          <p:cNvSpPr txBox="1"/>
          <p:nvPr/>
        </p:nvSpPr>
        <p:spPr>
          <a:xfrm>
            <a:off x="1386840" y="4066580"/>
            <a:ext cx="2575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접근제한자</a:t>
            </a:r>
          </a:p>
        </p:txBody>
      </p:sp>
      <p:sp>
        <p:nvSpPr>
          <p:cNvPr id="5" name="화살표: 위쪽 4">
            <a:extLst>
              <a:ext uri="{FF2B5EF4-FFF2-40B4-BE49-F238E27FC236}">
                <a16:creationId xmlns:a16="http://schemas.microsoft.com/office/drawing/2014/main" id="{A017DD91-0F5D-7EE0-5BBB-CCC21F508BE8}"/>
              </a:ext>
            </a:extLst>
          </p:cNvPr>
          <p:cNvSpPr/>
          <p:nvPr/>
        </p:nvSpPr>
        <p:spPr>
          <a:xfrm>
            <a:off x="5349240" y="2758440"/>
            <a:ext cx="1219200" cy="2240280"/>
          </a:xfrm>
          <a:prstGeom prst="up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C27BC-F27E-4DDA-AB04-2DDE4B66DE48}"/>
              </a:ext>
            </a:extLst>
          </p:cNvPr>
          <p:cNvSpPr txBox="1"/>
          <p:nvPr/>
        </p:nvSpPr>
        <p:spPr>
          <a:xfrm>
            <a:off x="3291840" y="5451575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나는 클래스 파일이다</a:t>
            </a:r>
          </a:p>
        </p:txBody>
      </p:sp>
      <p:sp>
        <p:nvSpPr>
          <p:cNvPr id="7" name="화살표: 위쪽 6">
            <a:extLst>
              <a:ext uri="{FF2B5EF4-FFF2-40B4-BE49-F238E27FC236}">
                <a16:creationId xmlns:a16="http://schemas.microsoft.com/office/drawing/2014/main" id="{2D536396-E1C0-7EF4-2374-2A94847CE9F2}"/>
              </a:ext>
            </a:extLst>
          </p:cNvPr>
          <p:cNvSpPr/>
          <p:nvPr/>
        </p:nvSpPr>
        <p:spPr>
          <a:xfrm>
            <a:off x="8625840" y="2680365"/>
            <a:ext cx="1219200" cy="1022330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C3879F-BF91-0ED7-169C-A41D2298C4C5}"/>
              </a:ext>
            </a:extLst>
          </p:cNvPr>
          <p:cNvSpPr txBox="1"/>
          <p:nvPr/>
        </p:nvSpPr>
        <p:spPr>
          <a:xfrm>
            <a:off x="6964680" y="406658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클래스 이름이자 파일명</a:t>
            </a:r>
          </a:p>
        </p:txBody>
      </p:sp>
    </p:spTree>
    <p:extLst>
      <p:ext uri="{BB962C8B-B14F-4D97-AF65-F5344CB8AC3E}">
        <p14:creationId xmlns:p14="http://schemas.microsoft.com/office/powerpoint/2010/main" val="3764095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732</Words>
  <Application>Microsoft Office PowerPoint</Application>
  <PresentationFormat>와이드스크린</PresentationFormat>
  <Paragraphs>405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바탕</vt:lpstr>
      <vt:lpstr>Arial</vt:lpstr>
      <vt:lpstr>Office 테마</vt:lpstr>
      <vt:lpstr>Class는 영원하다</vt:lpstr>
      <vt:lpstr>Class vs 배열</vt:lpstr>
      <vt:lpstr>배열</vt:lpstr>
      <vt:lpstr>배열</vt:lpstr>
      <vt:lpstr>PowerPoint 프레젠테이션</vt:lpstr>
      <vt:lpstr>class</vt:lpstr>
      <vt:lpstr>class</vt:lpstr>
      <vt:lpstr>PowerPoint 프레젠테이션</vt:lpstr>
      <vt:lpstr>PowerPoint 프레젠테이션</vt:lpstr>
      <vt:lpstr>Public static void main (String [] args) {}</vt:lpstr>
      <vt:lpstr>접근 제한자</vt:lpstr>
      <vt:lpstr>접근 제한자 종류</vt:lpstr>
      <vt:lpstr>PowerPoint 프레젠테이션</vt:lpstr>
      <vt:lpstr>클래스 변수</vt:lpstr>
      <vt:lpstr>반환값 유형</vt:lpstr>
      <vt:lpstr>매개변수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Class는 영원하다</dc:title>
  <dc:creator>손 승운</dc:creator>
  <cp:lastModifiedBy>손 승운</cp:lastModifiedBy>
  <cp:revision>4</cp:revision>
  <dcterms:created xsi:type="dcterms:W3CDTF">2022-05-05T17:14:13Z</dcterms:created>
  <dcterms:modified xsi:type="dcterms:W3CDTF">2022-05-10T06:09:52Z</dcterms:modified>
</cp:coreProperties>
</file>