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0" r:id="rId7"/>
    <p:sldId id="270" r:id="rId8"/>
    <p:sldId id="265" r:id="rId9"/>
    <p:sldId id="266" r:id="rId10"/>
    <p:sldId id="267" r:id="rId11"/>
    <p:sldId id="268" r:id="rId12"/>
    <p:sldId id="271" r:id="rId13"/>
    <p:sldId id="28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2" r:id="rId22"/>
    <p:sldId id="296" r:id="rId23"/>
    <p:sldId id="293" r:id="rId24"/>
    <p:sldId id="279" r:id="rId25"/>
    <p:sldId id="264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F1733-DA97-4C2B-ABFB-DA8D7B68C91F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B1767-4FAD-4179-B1A9-79ADCA9A7D6E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E4E21-C549-4B5F-BBE0-B45BB24FBC4A}" type="slidenum">
              <a:rPr lang="en-US" altLang="zh-CN" smtClean="0"/>
            </a:fld>
            <a:endParaRPr lang="zh-CN"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buClr>
                <a:srgbClr val="000000"/>
              </a:buClr>
              <a:defRPr dirty="0">
                <a:cs typeface="+mn-ea"/>
              </a:defRPr>
            </a:lvl1pPr>
          </a:lstStyle>
          <a:p>
            <a:pPr>
              <a:defRPr/>
            </a:pPr>
            <a:fld id="{DF40030F-A39D-416B-8C53-66606397F682}" type="datetime2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buClr>
                <a:srgbClr val="000000"/>
              </a:buClr>
              <a:defRPr>
                <a:cs typeface="+mn-ea"/>
              </a:defRPr>
            </a:lvl1pPr>
          </a:lstStyle>
          <a:p>
            <a:pPr>
              <a:defRPr/>
            </a:pPr>
            <a:r>
              <a:rPr lang="zh-CN"/>
              <a:t>软件项目管理培训之六——Bug管理规范</a:t>
            </a:r>
            <a:endParaRPr lang="zh-CN"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buClr>
                <a:srgbClr val="000000"/>
              </a:buClr>
              <a:defRPr dirty="0"/>
            </a:lvl1pPr>
          </a:lstStyle>
          <a:p>
            <a:pPr>
              <a:defRPr/>
            </a:pPr>
            <a:fld id="{747FA747-0C7E-4BC1-ADFB-0C02F434FF7D}" type="slidenum">
              <a:rPr lang="ko-KR" altLang="en-US"/>
            </a:fld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76E69-983B-4F31-8BC0-AE224735B1B6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819B7-F963-4692-8CFE-CF5F5E14ABE8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09E861-9F2A-4032-B6A0-8CBC88DA53B7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D96DC-0DDD-4110-9EA7-134AF5D72466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B4802-8401-4C89-A8F0-30C384EA810E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520D2-5250-4C60-AC3E-8E847101A2DF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32AC3-B340-4512-801A-0C8AE5EFDB25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91AAB-E494-42A8-AA3F-D4A7E86CC6EA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9E4E21-C549-4B5F-BBE0-B45BB24FBC4A}" type="slidenum">
              <a:rPr lang="en-US" altLang="zh-CN" smtClean="0"/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副标题 307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algn="r" eaLnBrk="1" hangingPunct="1"/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PTN</a:t>
            </a:r>
            <a:r>
              <a:rPr 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软件团队</a:t>
            </a:r>
            <a:endParaRPr lang="en-US" altLang="en-US" sz="3200" dirty="0" smtClean="0"/>
          </a:p>
        </p:txBody>
      </p:sp>
      <p:sp>
        <p:nvSpPr>
          <p:cNvPr id="2" name="矩形 1"/>
          <p:cNvSpPr/>
          <p:nvPr/>
        </p:nvSpPr>
        <p:spPr>
          <a:xfrm>
            <a:off x="1178927" y="2348880"/>
            <a:ext cx="6593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 smtClean="0">
                <a:solidFill>
                  <a:schemeClr val="accent4"/>
                </a:solidFill>
                <a:effectLst/>
              </a:rPr>
              <a:t>2017年软件开发管理</a:t>
            </a:r>
            <a:endParaRPr lang="zh-CN" altLang="en-US" sz="5400" b="1" cap="none" spc="0" dirty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4"/>
          <p:cNvSpPr txBox="1">
            <a:spLocks noChangeArrowheads="1"/>
          </p:cNvSpPr>
          <p:nvPr/>
        </p:nvSpPr>
        <p:spPr bwMode="auto">
          <a:xfrm>
            <a:off x="438150" y="77788"/>
            <a:ext cx="2252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7030A0"/>
                </a:solidFill>
                <a:sym typeface="宋体" panose="02010600030101010101" pitchFamily="2" charset="-122"/>
              </a:rPr>
              <a:t>执行软件过程管理：</a:t>
            </a:r>
            <a:endParaRPr lang="en-US" altLang="zh-CN" b="1">
              <a:solidFill>
                <a:srgbClr val="7030A0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6206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/>
              <a:t>1.为团队成员定义角色身份和分配任务</a:t>
            </a:r>
            <a:endParaRPr lang="zh-CN" altLang="en-US" b="1" dirty="0"/>
          </a:p>
          <a:p>
            <a:pPr eaLnBrk="1" hangingPunct="1"/>
            <a:r>
              <a:rPr lang="zh-CN" altLang="en-US" dirty="0"/>
              <a:t>为了高效地运作，团队成员的角色身份必须定义得非常清晰。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1588" y="1721793"/>
            <a:ext cx="7890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/>
              <a:t>2</a:t>
            </a:r>
            <a:r>
              <a:rPr lang="zh-CN" altLang="en-US" b="1" dirty="0"/>
              <a:t>. 定义文档策略</a:t>
            </a:r>
            <a:endParaRPr lang="zh-CN" altLang="en-US" b="1" dirty="0"/>
          </a:p>
          <a:p>
            <a:pPr eaLnBrk="1" hangingPunct="1"/>
            <a:r>
              <a:rPr lang="zh-CN" altLang="en-US" dirty="0"/>
              <a:t>每一个单独的软件过程都有一个文档策略（未交付的工作，经验教训信息，BUG等等）也应该有文档策略记录。这些文档类型必须清晰地定义（文档物理属性，标准段落，文档更新周期，版本编号等等）。为了一致性，可理解性和更有效的软件生产过程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1587" y="3400583"/>
            <a:ext cx="7890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/>
              <a:t>3</a:t>
            </a:r>
            <a:r>
              <a:rPr lang="zh-CN" altLang="en-US" b="1" dirty="0"/>
              <a:t>. 执行问题/需求追踪</a:t>
            </a:r>
            <a:endParaRPr lang="zh-CN" altLang="en-US" b="1" dirty="0"/>
          </a:p>
          <a:p>
            <a:pPr eaLnBrk="1" hangingPunct="1"/>
            <a:r>
              <a:rPr lang="zh-CN" altLang="en-US" dirty="0"/>
              <a:t>需求管理或者问题追踪是软件开发中重要的环节之一。它们决定了软件的范围，为功能性测试提供了可追溯性基础。这些问题/需求更喜欢被有用的工具所保存和管理，并且，这些工具不仅仅只有文本编辑功能，还有其他更多的功能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4213905" y="4293096"/>
            <a:ext cx="4525959" cy="230425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noProof="1" smtClean="0">
                <a:solidFill>
                  <a:srgbClr val="FF0000"/>
                </a:solidFill>
              </a:rPr>
              <a:t>怎么执行？</a:t>
            </a:r>
            <a:endParaRPr lang="zh-CN" altLang="en-US" sz="3200" noProof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332193"/>
            <a:ext cx="8342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/>
              <a:t>4</a:t>
            </a:r>
            <a:r>
              <a:rPr lang="zh-CN" altLang="en-US" b="1" dirty="0"/>
              <a:t>. 版本控制</a:t>
            </a:r>
            <a:endParaRPr lang="zh-CN" altLang="en-US" b="1" dirty="0"/>
          </a:p>
          <a:p>
            <a:pPr eaLnBrk="1" hangingPunct="1"/>
            <a:r>
              <a:rPr lang="zh-CN" altLang="en-US" dirty="0"/>
              <a:t>版本控制也相当关键。这应该包括代码和其他文件的版本控制，这允许开发团队协同工作、并可以回溯到之前的代码版本。版本策略（如版本编号、版本周期等）也应明确确定，以达到一致性。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1004" y="1712479"/>
            <a:ext cx="8326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/>
              <a:t>5</a:t>
            </a:r>
            <a:r>
              <a:rPr lang="zh-CN" altLang="en-US" b="1" dirty="0"/>
              <a:t>、执行代码审查: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 </a:t>
            </a:r>
            <a:r>
              <a:rPr lang="zh-CN" altLang="en-US" dirty="0"/>
              <a:t>代码审查带来的是高质量的代码。首先它能促使工程师写更好的代码，因为审查是其他人控制的。 此外, 高级工程师的修正可以让初级工程师很快学会如何编写好的代码。因此, 代码审查是结对编程的一部分，并且它提高了生产力。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1004" y="3080129"/>
            <a:ext cx="83269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/>
              <a:t>6</a:t>
            </a:r>
            <a:r>
              <a:rPr lang="zh-CN" altLang="en-US" b="1" dirty="0"/>
              <a:t>. 保存「经验教训」信息</a:t>
            </a:r>
            <a:endParaRPr lang="zh-CN" altLang="en-US" b="1" dirty="0"/>
          </a:p>
          <a:p>
            <a:pPr eaLnBrk="1" hangingPunct="1"/>
            <a:r>
              <a:rPr lang="zh-CN" altLang="en-US" dirty="0"/>
              <a:t>即使项目中有经验丰富的人员，也可能出现不可预见的事件阻碍或延缓开发进程。它可能是一个复杂的配置 项目、一个错误、或是产品体验等。发生的事情最好写成「 经验教训」文件并分享 在 公 开 位 置。这将避免重复的时间损失，并使 软件开发 管理更高效。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323528" y="272980"/>
            <a:ext cx="1331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sym typeface="宋体" panose="02010600030101010101" pitchFamily="2" charset="-122"/>
              </a:rPr>
              <a:t>执行方案：</a:t>
            </a:r>
            <a:endParaRPr lang="en-US" altLang="zh-CN" b="1" dirty="0">
              <a:solidFill>
                <a:srgbClr val="7030A0"/>
              </a:solidFill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692696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、把控软件流程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、明确工程师的责任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、执行软件分层架构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、优化软件设计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4"/>
          <p:cNvSpPr txBox="1">
            <a:spLocks noChangeArrowheads="1"/>
          </p:cNvSpPr>
          <p:nvPr/>
        </p:nvSpPr>
        <p:spPr bwMode="auto">
          <a:xfrm>
            <a:off x="438150" y="77788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sym typeface="宋体" panose="02010600030101010101" pitchFamily="2" charset="-122"/>
              </a:rPr>
              <a:t>把</a:t>
            </a:r>
            <a:r>
              <a:rPr lang="zh-CN" altLang="en-US" b="1" dirty="0" smtClean="0">
                <a:solidFill>
                  <a:srgbClr val="7030A0"/>
                </a:solidFill>
                <a:sym typeface="宋体" panose="02010600030101010101" pitchFamily="2" charset="-122"/>
              </a:rPr>
              <a:t>控流程：</a:t>
            </a:r>
            <a:endParaRPr lang="en-US" altLang="zh-CN" b="1" dirty="0">
              <a:solidFill>
                <a:srgbClr val="7030A0"/>
              </a:solidFill>
              <a:sym typeface="宋体" panose="02010600030101010101" pitchFamily="2" charset="-122"/>
            </a:endParaRPr>
          </a:p>
        </p:txBody>
      </p:sp>
      <p:grpSp>
        <p:nvGrpSpPr>
          <p:cNvPr id="12" name="Group 70"/>
          <p:cNvGrpSpPr/>
          <p:nvPr/>
        </p:nvGrpSpPr>
        <p:grpSpPr>
          <a:xfrm>
            <a:off x="5580112" y="1317625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2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3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需求分析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6" name="Group 70"/>
          <p:cNvGrpSpPr/>
          <p:nvPr/>
        </p:nvGrpSpPr>
        <p:grpSpPr>
          <a:xfrm>
            <a:off x="5557887" y="2327910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7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8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0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软件方案设计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7654" name=" 2050"/>
          <p:cNvSpPr>
            <a:spLocks noChangeArrowheads="1"/>
          </p:cNvSpPr>
          <p:nvPr/>
        </p:nvSpPr>
        <p:spPr bwMode="auto">
          <a:xfrm flipH="1">
            <a:off x="4807951" y="1424305"/>
            <a:ext cx="576263" cy="1252337"/>
          </a:xfrm>
          <a:custGeom>
            <a:avLst/>
            <a:gdLst>
              <a:gd name="T0" fmla="*/ 210828 w 41"/>
              <a:gd name="T1" fmla="*/ 308992 h 281"/>
              <a:gd name="T2" fmla="*/ 154607 w 41"/>
              <a:gd name="T3" fmla="*/ 97973 h 281"/>
              <a:gd name="T4" fmla="*/ 0 w 41"/>
              <a:gd name="T5" fmla="*/ 0 h 281"/>
              <a:gd name="T6" fmla="*/ 295159 w 41"/>
              <a:gd name="T7" fmla="*/ 67827 h 281"/>
              <a:gd name="T8" fmla="*/ 379490 w 41"/>
              <a:gd name="T9" fmla="*/ 339137 h 281"/>
              <a:gd name="T10" fmla="*/ 379490 w 41"/>
              <a:gd name="T11" fmla="*/ 776248 h 281"/>
              <a:gd name="T12" fmla="*/ 421656 w 41"/>
              <a:gd name="T13" fmla="*/ 964658 h 281"/>
              <a:gd name="T14" fmla="*/ 576263 w 41"/>
              <a:gd name="T15" fmla="*/ 1062631 h 281"/>
              <a:gd name="T16" fmla="*/ 421656 w 41"/>
              <a:gd name="T17" fmla="*/ 1153067 h 281"/>
              <a:gd name="T18" fmla="*/ 379490 w 41"/>
              <a:gd name="T19" fmla="*/ 1349013 h 281"/>
              <a:gd name="T20" fmla="*/ 379490 w 41"/>
              <a:gd name="T21" fmla="*/ 1748442 h 281"/>
              <a:gd name="T22" fmla="*/ 351380 w 41"/>
              <a:gd name="T23" fmla="*/ 1974534 h 281"/>
              <a:gd name="T24" fmla="*/ 224883 w 41"/>
              <a:gd name="T25" fmla="*/ 2087579 h 281"/>
              <a:gd name="T26" fmla="*/ 0 w 41"/>
              <a:gd name="T27" fmla="*/ 2117725 h 281"/>
              <a:gd name="T28" fmla="*/ 154607 w 41"/>
              <a:gd name="T29" fmla="*/ 2019752 h 281"/>
              <a:gd name="T30" fmla="*/ 210828 w 41"/>
              <a:gd name="T31" fmla="*/ 1808733 h 281"/>
              <a:gd name="T32" fmla="*/ 210828 w 41"/>
              <a:gd name="T33" fmla="*/ 1401768 h 281"/>
              <a:gd name="T34" fmla="*/ 238938 w 41"/>
              <a:gd name="T35" fmla="*/ 1168140 h 281"/>
              <a:gd name="T36" fmla="*/ 407601 w 41"/>
              <a:gd name="T37" fmla="*/ 1062631 h 281"/>
              <a:gd name="T38" fmla="*/ 238938 w 41"/>
              <a:gd name="T39" fmla="*/ 957121 h 281"/>
              <a:gd name="T40" fmla="*/ 210828 w 41"/>
              <a:gd name="T41" fmla="*/ 738566 h 281"/>
              <a:gd name="T42" fmla="*/ 210828 w 41"/>
              <a:gd name="T43" fmla="*/ 308992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5" name="文本框 5"/>
          <p:cNvSpPr txBox="1">
            <a:spLocks noChangeArrowheads="1"/>
          </p:cNvSpPr>
          <p:nvPr/>
        </p:nvSpPr>
        <p:spPr bwMode="auto">
          <a:xfrm>
            <a:off x="585202" y="1911668"/>
            <a:ext cx="4002088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有相关的产品经验和理解需求主导，开专门的会议讨论如何搭建软件架构，统一功能，将之前的经验和问题提前暴露，提前做软件架构</a:t>
            </a:r>
            <a:endParaRPr lang="zh-CN" altLang="en-US" dirty="0"/>
          </a:p>
        </p:txBody>
      </p:sp>
      <p:grpSp>
        <p:nvGrpSpPr>
          <p:cNvPr id="7" name="Group 70"/>
          <p:cNvGrpSpPr/>
          <p:nvPr/>
        </p:nvGrpSpPr>
        <p:grpSpPr>
          <a:xfrm>
            <a:off x="585202" y="1237681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8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软件方案评审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5" name="十角星 14"/>
          <p:cNvSpPr/>
          <p:nvPr/>
        </p:nvSpPr>
        <p:spPr>
          <a:xfrm>
            <a:off x="2594977" y="3542030"/>
            <a:ext cx="1446213" cy="137318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solidFill>
                  <a:srgbClr val="FF0000"/>
                </a:solidFill>
              </a:rPr>
              <a:t>1</a:t>
            </a:r>
            <a:r>
              <a:rPr lang="zh-CN" altLang="en-US" b="1" noProof="1">
                <a:solidFill>
                  <a:srgbClr val="FF0000"/>
                </a:solidFill>
              </a:rPr>
              <a:t>个半小时</a:t>
            </a:r>
            <a:endParaRPr lang="zh-CN" altLang="en-US" b="1" noProof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  <p:bldP spid="27655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5605" y="332740"/>
            <a:ext cx="8136890" cy="59766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Group 70"/>
          <p:cNvGrpSpPr/>
          <p:nvPr/>
        </p:nvGrpSpPr>
        <p:grpSpPr>
          <a:xfrm>
            <a:off x="5851525" y="1175385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2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3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5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软件编写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6" name="Group 70"/>
          <p:cNvGrpSpPr/>
          <p:nvPr/>
        </p:nvGrpSpPr>
        <p:grpSpPr>
          <a:xfrm>
            <a:off x="5872480" y="2115820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7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0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软件调试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8676" name=" 2050"/>
          <p:cNvSpPr>
            <a:spLocks noChangeArrowheads="1"/>
          </p:cNvSpPr>
          <p:nvPr/>
        </p:nvSpPr>
        <p:spPr bwMode="auto">
          <a:xfrm flipH="1">
            <a:off x="5145088" y="1214438"/>
            <a:ext cx="576262" cy="1134442"/>
          </a:xfrm>
          <a:custGeom>
            <a:avLst/>
            <a:gdLst>
              <a:gd name="T0" fmla="*/ 210828 w 41"/>
              <a:gd name="T1" fmla="*/ 313161 h 281"/>
              <a:gd name="T2" fmla="*/ 154607 w 41"/>
              <a:gd name="T3" fmla="*/ 99295 h 281"/>
              <a:gd name="T4" fmla="*/ 0 w 41"/>
              <a:gd name="T5" fmla="*/ 0 h 281"/>
              <a:gd name="T6" fmla="*/ 295159 w 41"/>
              <a:gd name="T7" fmla="*/ 68743 h 281"/>
              <a:gd name="T8" fmla="*/ 379490 w 41"/>
              <a:gd name="T9" fmla="*/ 343714 h 281"/>
              <a:gd name="T10" fmla="*/ 379490 w 41"/>
              <a:gd name="T11" fmla="*/ 786722 h 281"/>
              <a:gd name="T12" fmla="*/ 421655 w 41"/>
              <a:gd name="T13" fmla="*/ 977674 h 281"/>
              <a:gd name="T14" fmla="*/ 576262 w 41"/>
              <a:gd name="T15" fmla="*/ 1076969 h 281"/>
              <a:gd name="T16" fmla="*/ 421655 w 41"/>
              <a:gd name="T17" fmla="*/ 1168626 h 281"/>
              <a:gd name="T18" fmla="*/ 379490 w 41"/>
              <a:gd name="T19" fmla="*/ 1367216 h 281"/>
              <a:gd name="T20" fmla="*/ 379490 w 41"/>
              <a:gd name="T21" fmla="*/ 1772034 h 281"/>
              <a:gd name="T22" fmla="*/ 351379 w 41"/>
              <a:gd name="T23" fmla="*/ 2001177 h 281"/>
              <a:gd name="T24" fmla="*/ 224883 w 41"/>
              <a:gd name="T25" fmla="*/ 2115748 h 281"/>
              <a:gd name="T26" fmla="*/ 0 w 41"/>
              <a:gd name="T27" fmla="*/ 2146300 h 281"/>
              <a:gd name="T28" fmla="*/ 154607 w 41"/>
              <a:gd name="T29" fmla="*/ 2047005 h 281"/>
              <a:gd name="T30" fmla="*/ 210828 w 41"/>
              <a:gd name="T31" fmla="*/ 1833139 h 281"/>
              <a:gd name="T32" fmla="*/ 210828 w 41"/>
              <a:gd name="T33" fmla="*/ 1420683 h 281"/>
              <a:gd name="T34" fmla="*/ 238938 w 41"/>
              <a:gd name="T35" fmla="*/ 1183902 h 281"/>
              <a:gd name="T36" fmla="*/ 407600 w 41"/>
              <a:gd name="T37" fmla="*/ 1076969 h 281"/>
              <a:gd name="T38" fmla="*/ 238938 w 41"/>
              <a:gd name="T39" fmla="*/ 970036 h 281"/>
              <a:gd name="T40" fmla="*/ 210828 w 41"/>
              <a:gd name="T41" fmla="*/ 748532 h 281"/>
              <a:gd name="T42" fmla="*/ 210828 w 41"/>
              <a:gd name="T43" fmla="*/ 313161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7" name="Group 70"/>
          <p:cNvGrpSpPr/>
          <p:nvPr/>
        </p:nvGrpSpPr>
        <p:grpSpPr>
          <a:xfrm>
            <a:off x="580395" y="977309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8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软件代码评审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5" name="十角星 14"/>
          <p:cNvSpPr/>
          <p:nvPr/>
        </p:nvSpPr>
        <p:spPr>
          <a:xfrm>
            <a:off x="3168650" y="3038475"/>
            <a:ext cx="1446213" cy="137318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solidFill>
                  <a:srgbClr val="FF0000"/>
                </a:solidFill>
              </a:rPr>
              <a:t>1</a:t>
            </a:r>
            <a:r>
              <a:rPr lang="zh-CN" altLang="en-US" b="1" noProof="1">
                <a:solidFill>
                  <a:srgbClr val="FF0000"/>
                </a:solidFill>
              </a:rPr>
              <a:t>小时</a:t>
            </a:r>
            <a:endParaRPr lang="zh-CN" altLang="en-US" b="1" noProof="1">
              <a:solidFill>
                <a:srgbClr val="FF0000"/>
              </a:solidFill>
            </a:endParaRPr>
          </a:p>
        </p:txBody>
      </p:sp>
      <p:sp>
        <p:nvSpPr>
          <p:cNvPr id="28679" name="文本框 5"/>
          <p:cNvSpPr txBox="1">
            <a:spLocks noChangeArrowheads="1"/>
          </p:cNvSpPr>
          <p:nvPr/>
        </p:nvSpPr>
        <p:spPr bwMode="auto">
          <a:xfrm>
            <a:off x="612775" y="1665288"/>
            <a:ext cx="400208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产品设计和代码风格管理参与，开专门的会议讨论功能的实现，和代码的书写，尽量小改动完成，功能实现不会导致其他的问题延伸，提前将代码统一在一个软件框架</a:t>
            </a:r>
            <a:endParaRPr lang="zh-CN" altLang="en-US" dirty="0"/>
          </a:p>
        </p:txBody>
      </p:sp>
      <p:sp>
        <p:nvSpPr>
          <p:cNvPr id="3" name="爆炸形 2 2"/>
          <p:cNvSpPr/>
          <p:nvPr/>
        </p:nvSpPr>
        <p:spPr>
          <a:xfrm>
            <a:off x="1220470" y="664845"/>
            <a:ext cx="6703695" cy="531177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96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还在思考？</a:t>
            </a:r>
            <a:endParaRPr lang="zh-CN" altLang="en-US" sz="9600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15" grpId="0" animBg="1"/>
      <p:bldP spid="28679" grpId="0"/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70"/>
          <p:cNvGrpSpPr/>
          <p:nvPr/>
        </p:nvGrpSpPr>
        <p:grpSpPr>
          <a:xfrm>
            <a:off x="5652120" y="1556792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2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3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4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5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软件测试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6" name="Group 70"/>
          <p:cNvGrpSpPr/>
          <p:nvPr/>
        </p:nvGrpSpPr>
        <p:grpSpPr>
          <a:xfrm>
            <a:off x="5631165" y="2511197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7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8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0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软件修改</a:t>
              </a:r>
              <a:r>
                <a:rPr lang="en-US" altLang="zh-CN" noProof="1">
                  <a:latin typeface="FrutigerNext LT Medium" pitchFamily="34" charset="0"/>
                  <a:ea typeface="黑体" panose="02010609060101010101" pitchFamily="49" charset="-122"/>
                </a:rPr>
                <a:t>Bug</a:t>
              </a:r>
              <a:endParaRPr lang="en-US" altLang="zh-CN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9700" name=" 2050"/>
          <p:cNvSpPr>
            <a:spLocks noChangeArrowheads="1"/>
          </p:cNvSpPr>
          <p:nvPr/>
        </p:nvSpPr>
        <p:spPr bwMode="auto">
          <a:xfrm flipH="1">
            <a:off x="5054903" y="1719987"/>
            <a:ext cx="576262" cy="1057548"/>
          </a:xfrm>
          <a:custGeom>
            <a:avLst/>
            <a:gdLst>
              <a:gd name="T0" fmla="*/ 210828 w 41"/>
              <a:gd name="T1" fmla="*/ 300190 h 281"/>
              <a:gd name="T2" fmla="*/ 154607 w 41"/>
              <a:gd name="T3" fmla="*/ 95182 h 281"/>
              <a:gd name="T4" fmla="*/ 0 w 41"/>
              <a:gd name="T5" fmla="*/ 0 h 281"/>
              <a:gd name="T6" fmla="*/ 295159 w 41"/>
              <a:gd name="T7" fmla="*/ 65895 h 281"/>
              <a:gd name="T8" fmla="*/ 379490 w 41"/>
              <a:gd name="T9" fmla="*/ 329477 h 281"/>
              <a:gd name="T10" fmla="*/ 379490 w 41"/>
              <a:gd name="T11" fmla="*/ 754136 h 281"/>
              <a:gd name="T12" fmla="*/ 421655 w 41"/>
              <a:gd name="T13" fmla="*/ 937179 h 281"/>
              <a:gd name="T14" fmla="*/ 576262 w 41"/>
              <a:gd name="T15" fmla="*/ 1032361 h 281"/>
              <a:gd name="T16" fmla="*/ 421655 w 41"/>
              <a:gd name="T17" fmla="*/ 1120221 h 281"/>
              <a:gd name="T18" fmla="*/ 379490 w 41"/>
              <a:gd name="T19" fmla="*/ 1310586 h 281"/>
              <a:gd name="T20" fmla="*/ 379490 w 41"/>
              <a:gd name="T21" fmla="*/ 1698636 h 281"/>
              <a:gd name="T22" fmla="*/ 351379 w 41"/>
              <a:gd name="T23" fmla="*/ 1918288 h 281"/>
              <a:gd name="T24" fmla="*/ 224883 w 41"/>
              <a:gd name="T25" fmla="*/ 2028113 h 281"/>
              <a:gd name="T26" fmla="*/ 0 w 41"/>
              <a:gd name="T27" fmla="*/ 2057400 h 281"/>
              <a:gd name="T28" fmla="*/ 154607 w 41"/>
              <a:gd name="T29" fmla="*/ 1962218 h 281"/>
              <a:gd name="T30" fmla="*/ 210828 w 41"/>
              <a:gd name="T31" fmla="*/ 1757210 h 281"/>
              <a:gd name="T32" fmla="*/ 210828 w 41"/>
              <a:gd name="T33" fmla="*/ 1361838 h 281"/>
              <a:gd name="T34" fmla="*/ 238938 w 41"/>
              <a:gd name="T35" fmla="*/ 1134865 h 281"/>
              <a:gd name="T36" fmla="*/ 407600 w 41"/>
              <a:gd name="T37" fmla="*/ 1032361 h 281"/>
              <a:gd name="T38" fmla="*/ 238938 w 41"/>
              <a:gd name="T39" fmla="*/ 929857 h 281"/>
              <a:gd name="T40" fmla="*/ 210828 w 41"/>
              <a:gd name="T41" fmla="*/ 717527 h 281"/>
              <a:gd name="T42" fmla="*/ 210828 w 41"/>
              <a:gd name="T43" fmla="*/ 300190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十角星 14"/>
          <p:cNvSpPr/>
          <p:nvPr/>
        </p:nvSpPr>
        <p:spPr>
          <a:xfrm>
            <a:off x="3199115" y="3093175"/>
            <a:ext cx="1446213" cy="1373187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b="1" noProof="1">
                <a:solidFill>
                  <a:srgbClr val="FF0000"/>
                </a:solidFill>
              </a:rPr>
              <a:t>2</a:t>
            </a:r>
            <a:r>
              <a:rPr lang="zh-CN" altLang="en-US" b="1" noProof="1">
                <a:solidFill>
                  <a:srgbClr val="FF0000"/>
                </a:solidFill>
              </a:rPr>
              <a:t>小时</a:t>
            </a:r>
            <a:endParaRPr lang="zh-CN" altLang="en-US" b="1" noProof="1">
              <a:solidFill>
                <a:srgbClr val="FF0000"/>
              </a:solidFill>
            </a:endParaRPr>
          </a:p>
        </p:txBody>
      </p:sp>
      <p:sp>
        <p:nvSpPr>
          <p:cNvPr id="29702" name="文本框 5"/>
          <p:cNvSpPr txBox="1">
            <a:spLocks noChangeArrowheads="1"/>
          </p:cNvSpPr>
          <p:nvPr/>
        </p:nvSpPr>
        <p:spPr bwMode="auto">
          <a:xfrm>
            <a:off x="643240" y="1719987"/>
            <a:ext cx="400208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将</a:t>
            </a:r>
            <a:r>
              <a:rPr lang="en-US" altLang="zh-CN" dirty="0"/>
              <a:t>DQM</a:t>
            </a:r>
            <a:r>
              <a:rPr lang="zh-CN" altLang="en-US" dirty="0"/>
              <a:t>的测试问题都拿出来和所以软件工程师分享，哪些模块和功能有所改动，将所有的问题分析都讲述，由主导软件工程师主讲</a:t>
            </a:r>
            <a:endParaRPr lang="zh-CN" altLang="en-US" dirty="0"/>
          </a:p>
        </p:txBody>
      </p:sp>
      <p:grpSp>
        <p:nvGrpSpPr>
          <p:cNvPr id="4" name="Group 70"/>
          <p:cNvGrpSpPr/>
          <p:nvPr/>
        </p:nvGrpSpPr>
        <p:grpSpPr>
          <a:xfrm>
            <a:off x="635826" y="1127584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测试回归分享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15" grpId="0" animBg="1"/>
      <p:bldP spid="297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70"/>
          <p:cNvGrpSpPr/>
          <p:nvPr/>
        </p:nvGrpSpPr>
        <p:grpSpPr>
          <a:xfrm>
            <a:off x="5796136" y="1484784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2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3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4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5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输出软件资料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6" name="Group 70"/>
          <p:cNvGrpSpPr/>
          <p:nvPr/>
        </p:nvGrpSpPr>
        <p:grpSpPr>
          <a:xfrm>
            <a:off x="5812646" y="2495069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7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8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产品维护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0724" name=" 2050"/>
          <p:cNvSpPr>
            <a:spLocks noChangeArrowheads="1"/>
          </p:cNvSpPr>
          <p:nvPr/>
        </p:nvSpPr>
        <p:spPr bwMode="auto">
          <a:xfrm flipH="1">
            <a:off x="5027150" y="1645122"/>
            <a:ext cx="574675" cy="1198679"/>
          </a:xfrm>
          <a:custGeom>
            <a:avLst/>
            <a:gdLst>
              <a:gd name="T0" fmla="*/ 210247 w 41"/>
              <a:gd name="T1" fmla="*/ 300190 h 281"/>
              <a:gd name="T2" fmla="*/ 154181 w 41"/>
              <a:gd name="T3" fmla="*/ 95182 h 281"/>
              <a:gd name="T4" fmla="*/ 0 w 41"/>
              <a:gd name="T5" fmla="*/ 0 h 281"/>
              <a:gd name="T6" fmla="*/ 294346 w 41"/>
              <a:gd name="T7" fmla="*/ 65895 h 281"/>
              <a:gd name="T8" fmla="*/ 378445 w 41"/>
              <a:gd name="T9" fmla="*/ 329477 h 281"/>
              <a:gd name="T10" fmla="*/ 378445 w 41"/>
              <a:gd name="T11" fmla="*/ 754136 h 281"/>
              <a:gd name="T12" fmla="*/ 420494 w 41"/>
              <a:gd name="T13" fmla="*/ 937179 h 281"/>
              <a:gd name="T14" fmla="*/ 574675 w 41"/>
              <a:gd name="T15" fmla="*/ 1032361 h 281"/>
              <a:gd name="T16" fmla="*/ 420494 w 41"/>
              <a:gd name="T17" fmla="*/ 1120221 h 281"/>
              <a:gd name="T18" fmla="*/ 378445 w 41"/>
              <a:gd name="T19" fmla="*/ 1310586 h 281"/>
              <a:gd name="T20" fmla="*/ 378445 w 41"/>
              <a:gd name="T21" fmla="*/ 1698636 h 281"/>
              <a:gd name="T22" fmla="*/ 350412 w 41"/>
              <a:gd name="T23" fmla="*/ 1918288 h 281"/>
              <a:gd name="T24" fmla="*/ 224263 w 41"/>
              <a:gd name="T25" fmla="*/ 2028113 h 281"/>
              <a:gd name="T26" fmla="*/ 0 w 41"/>
              <a:gd name="T27" fmla="*/ 2057400 h 281"/>
              <a:gd name="T28" fmla="*/ 154181 w 41"/>
              <a:gd name="T29" fmla="*/ 1962218 h 281"/>
              <a:gd name="T30" fmla="*/ 210247 w 41"/>
              <a:gd name="T31" fmla="*/ 1757210 h 281"/>
              <a:gd name="T32" fmla="*/ 210247 w 41"/>
              <a:gd name="T33" fmla="*/ 1361838 h 281"/>
              <a:gd name="T34" fmla="*/ 238280 w 41"/>
              <a:gd name="T35" fmla="*/ 1134865 h 281"/>
              <a:gd name="T36" fmla="*/ 406477 w 41"/>
              <a:gd name="T37" fmla="*/ 1032361 h 281"/>
              <a:gd name="T38" fmla="*/ 238280 w 41"/>
              <a:gd name="T39" fmla="*/ 929857 h 281"/>
              <a:gd name="T40" fmla="*/ 210247 w 41"/>
              <a:gd name="T41" fmla="*/ 717527 h 281"/>
              <a:gd name="T42" fmla="*/ 210247 w 41"/>
              <a:gd name="T43" fmla="*/ 300190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4" name="Group 70"/>
          <p:cNvGrpSpPr/>
          <p:nvPr/>
        </p:nvGrpSpPr>
        <p:grpSpPr>
          <a:xfrm>
            <a:off x="643419" y="1139355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定期产品问题公布会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5" name="十角星 14"/>
          <p:cNvSpPr/>
          <p:nvPr/>
        </p:nvSpPr>
        <p:spPr>
          <a:xfrm>
            <a:off x="3579351" y="3205634"/>
            <a:ext cx="1447800" cy="137318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b="1" noProof="1">
                <a:solidFill>
                  <a:srgbClr val="FF0000"/>
                </a:solidFill>
              </a:rPr>
              <a:t>2</a:t>
            </a:r>
            <a:r>
              <a:rPr lang="zh-CN" altLang="en-US" b="1" noProof="1">
                <a:solidFill>
                  <a:srgbClr val="FF0000"/>
                </a:solidFill>
              </a:rPr>
              <a:t>小时</a:t>
            </a:r>
            <a:endParaRPr lang="zh-CN" altLang="en-US" b="1" noProof="1">
              <a:solidFill>
                <a:srgbClr val="FF0000"/>
              </a:solidFill>
            </a:endParaRPr>
          </a:p>
        </p:txBody>
      </p:sp>
      <p:sp>
        <p:nvSpPr>
          <p:cNvPr id="30727" name="文本框 8"/>
          <p:cNvSpPr txBox="1">
            <a:spLocks noChangeArrowheads="1"/>
          </p:cNvSpPr>
          <p:nvPr/>
        </p:nvSpPr>
        <p:spPr bwMode="auto">
          <a:xfrm>
            <a:off x="1023476" y="2016597"/>
            <a:ext cx="400367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生产异常和客诉异常，都要将软件代码给到代码维护工程师，将问题修复到原型机器上，定期发起产品问题公布会，组织和跟进问题的解决方法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15" grpId="0" animBg="1"/>
      <p:bldP spid="307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478309" y="2031963"/>
            <a:ext cx="8748713" cy="2455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5" name="椭圆 24"/>
          <p:cNvSpPr/>
          <p:nvPr/>
        </p:nvSpPr>
        <p:spPr>
          <a:xfrm>
            <a:off x="478309" y="4376701"/>
            <a:ext cx="8748713" cy="2455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31748" name="文本框 4"/>
          <p:cNvSpPr txBox="1">
            <a:spLocks noChangeArrowheads="1"/>
          </p:cNvSpPr>
          <p:nvPr/>
        </p:nvSpPr>
        <p:spPr bwMode="auto">
          <a:xfrm>
            <a:off x="75877" y="55526"/>
            <a:ext cx="1792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7030A0"/>
                </a:solidFill>
                <a:sym typeface="宋体" panose="02010600030101010101" pitchFamily="2" charset="-122"/>
              </a:rPr>
              <a:t>人员组织安排：</a:t>
            </a:r>
            <a:endParaRPr lang="en-US" altLang="zh-CN" b="1" dirty="0">
              <a:solidFill>
                <a:srgbClr val="7030A0"/>
              </a:solidFill>
              <a:sym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11722" y="5121238"/>
            <a:ext cx="1366837" cy="576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王佳明</a:t>
            </a:r>
            <a:endParaRPr lang="zh-CN" altLang="en-US" noProof="1"/>
          </a:p>
        </p:txBody>
      </p:sp>
      <p:sp>
        <p:nvSpPr>
          <p:cNvPr id="5" name="圆角矩形 4"/>
          <p:cNvSpPr/>
          <p:nvPr/>
        </p:nvSpPr>
        <p:spPr>
          <a:xfrm>
            <a:off x="3258022" y="5816563"/>
            <a:ext cx="1368425" cy="577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朱展龙</a:t>
            </a:r>
            <a:endParaRPr lang="zh-CN" altLang="en-US" noProof="1"/>
          </a:p>
        </p:txBody>
      </p:sp>
      <p:sp>
        <p:nvSpPr>
          <p:cNvPr id="6" name="圆角矩形 5"/>
          <p:cNvSpPr/>
          <p:nvPr/>
        </p:nvSpPr>
        <p:spPr>
          <a:xfrm>
            <a:off x="5291609" y="5816563"/>
            <a:ext cx="1368425" cy="577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莫光励</a:t>
            </a:r>
            <a:endParaRPr lang="zh-CN" altLang="en-US" noProof="1"/>
          </a:p>
        </p:txBody>
      </p:sp>
      <p:sp>
        <p:nvSpPr>
          <p:cNvPr id="7" name="圆角矩形 6"/>
          <p:cNvSpPr/>
          <p:nvPr/>
        </p:nvSpPr>
        <p:spPr>
          <a:xfrm>
            <a:off x="7187084" y="5816563"/>
            <a:ext cx="1368425" cy="577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王凡</a:t>
            </a:r>
            <a:endParaRPr lang="zh-CN" altLang="en-US" noProof="1"/>
          </a:p>
        </p:txBody>
      </p:sp>
      <p:sp>
        <p:nvSpPr>
          <p:cNvPr id="8" name="圆角矩形 7"/>
          <p:cNvSpPr/>
          <p:nvPr/>
        </p:nvSpPr>
        <p:spPr>
          <a:xfrm>
            <a:off x="3258022" y="3698838"/>
            <a:ext cx="1368425" cy="576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谈小魏</a:t>
            </a:r>
            <a:endParaRPr lang="zh-CN" altLang="en-US" noProof="1"/>
          </a:p>
        </p:txBody>
      </p:sp>
      <p:sp>
        <p:nvSpPr>
          <p:cNvPr id="9" name="圆角矩形 8"/>
          <p:cNvSpPr/>
          <p:nvPr/>
        </p:nvSpPr>
        <p:spPr>
          <a:xfrm>
            <a:off x="5291609" y="3698838"/>
            <a:ext cx="1368425" cy="576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软件工程师</a:t>
            </a:r>
            <a:endParaRPr lang="zh-CN" altLang="en-US" noProof="1"/>
          </a:p>
        </p:txBody>
      </p:sp>
      <p:sp>
        <p:nvSpPr>
          <p:cNvPr id="10" name="圆角矩形 9"/>
          <p:cNvSpPr/>
          <p:nvPr/>
        </p:nvSpPr>
        <p:spPr>
          <a:xfrm>
            <a:off x="7187084" y="3698838"/>
            <a:ext cx="1368425" cy="576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软件工程师</a:t>
            </a:r>
            <a:endParaRPr lang="zh-CN" altLang="en-US" noProof="1"/>
          </a:p>
        </p:txBody>
      </p:sp>
      <p:sp>
        <p:nvSpPr>
          <p:cNvPr id="11" name="圆角矩形 10"/>
          <p:cNvSpPr/>
          <p:nvPr/>
        </p:nvSpPr>
        <p:spPr>
          <a:xfrm>
            <a:off x="1111722" y="2971763"/>
            <a:ext cx="1366837" cy="576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黄有君</a:t>
            </a:r>
            <a:endParaRPr lang="zh-CN" altLang="en-US" noProof="1"/>
          </a:p>
        </p:txBody>
      </p:sp>
      <p:sp>
        <p:nvSpPr>
          <p:cNvPr id="15" name="椭圆 14"/>
          <p:cNvSpPr/>
          <p:nvPr/>
        </p:nvSpPr>
        <p:spPr>
          <a:xfrm>
            <a:off x="2291234" y="420651"/>
            <a:ext cx="5616575" cy="165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6" name="圆角矩形 15"/>
          <p:cNvSpPr/>
          <p:nvPr/>
        </p:nvSpPr>
        <p:spPr>
          <a:xfrm>
            <a:off x="2627784" y="949288"/>
            <a:ext cx="1368425" cy="577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叶志勇</a:t>
            </a:r>
            <a:endParaRPr lang="zh-CN" altLang="en-US" noProof="1"/>
          </a:p>
        </p:txBody>
      </p:sp>
      <p:sp>
        <p:nvSpPr>
          <p:cNvPr id="17" name="圆角矩形 16"/>
          <p:cNvSpPr/>
          <p:nvPr/>
        </p:nvSpPr>
        <p:spPr>
          <a:xfrm>
            <a:off x="4416262" y="949288"/>
            <a:ext cx="1366837" cy="577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张靖锋</a:t>
            </a:r>
            <a:endParaRPr lang="zh-CN" altLang="en-US" noProof="1"/>
          </a:p>
        </p:txBody>
      </p:sp>
      <p:cxnSp>
        <p:nvCxnSpPr>
          <p:cNvPr id="18" name="肘形连接符 17"/>
          <p:cNvCxnSpPr>
            <a:stCxn id="11" idx="0"/>
            <a:endCxn id="15" idx="4"/>
          </p:cNvCxnSpPr>
          <p:nvPr/>
        </p:nvCxnSpPr>
        <p:spPr>
          <a:xfrm rot="16200000">
            <a:off x="3000053" y="872294"/>
            <a:ext cx="895350" cy="3303588"/>
          </a:xfrm>
          <a:prstGeom prst="bentConnector3">
            <a:avLst>
              <a:gd name="adj1" fmla="val 49965"/>
            </a:avLst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0"/>
            <a:endCxn id="10" idx="0"/>
          </p:cNvCxnSpPr>
          <p:nvPr/>
        </p:nvCxnSpPr>
        <p:spPr>
          <a:xfrm>
            <a:off x="5063009" y="2519326"/>
            <a:ext cx="2808288" cy="1179512"/>
          </a:xfrm>
          <a:prstGeom prst="bentConnector2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0"/>
            <a:endCxn id="10" idx="0"/>
          </p:cNvCxnSpPr>
          <p:nvPr/>
        </p:nvCxnSpPr>
        <p:spPr>
          <a:xfrm>
            <a:off x="5848822" y="2519326"/>
            <a:ext cx="14287" cy="1117600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0"/>
            <a:endCxn id="10" idx="0"/>
          </p:cNvCxnSpPr>
          <p:nvPr/>
        </p:nvCxnSpPr>
        <p:spPr>
          <a:xfrm>
            <a:off x="3981922" y="2551076"/>
            <a:ext cx="14287" cy="1116012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2"/>
            <a:endCxn id="4" idx="0"/>
          </p:cNvCxnSpPr>
          <p:nvPr/>
        </p:nvCxnSpPr>
        <p:spPr>
          <a:xfrm>
            <a:off x="1795934" y="3548026"/>
            <a:ext cx="0" cy="1573212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4" idx="3"/>
            <a:endCxn id="7" idx="0"/>
          </p:cNvCxnSpPr>
          <p:nvPr/>
        </p:nvCxnSpPr>
        <p:spPr>
          <a:xfrm>
            <a:off x="2478559" y="5408576"/>
            <a:ext cx="5392738" cy="407987"/>
          </a:xfrm>
          <a:prstGeom prst="bentConnector2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3"/>
            <a:endCxn id="7" idx="0"/>
          </p:cNvCxnSpPr>
          <p:nvPr/>
        </p:nvCxnSpPr>
        <p:spPr>
          <a:xfrm flipH="1">
            <a:off x="5974234" y="5408576"/>
            <a:ext cx="3175" cy="331787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3"/>
            <a:endCxn id="7" idx="0"/>
          </p:cNvCxnSpPr>
          <p:nvPr/>
        </p:nvCxnSpPr>
        <p:spPr>
          <a:xfrm flipH="1">
            <a:off x="3940647" y="5408576"/>
            <a:ext cx="3175" cy="331787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8" name="文本框 35"/>
          <p:cNvSpPr txBox="1">
            <a:spLocks noChangeArrowheads="1"/>
          </p:cNvSpPr>
          <p:nvPr/>
        </p:nvSpPr>
        <p:spPr bwMode="auto">
          <a:xfrm>
            <a:off x="8204672" y="2940013"/>
            <a:ext cx="9366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应用工程师</a:t>
            </a:r>
            <a:endParaRPr lang="zh-CN" altLang="en-US" dirty="0"/>
          </a:p>
        </p:txBody>
      </p:sp>
      <p:sp>
        <p:nvSpPr>
          <p:cNvPr id="31769" name="文本框 36"/>
          <p:cNvSpPr txBox="1">
            <a:spLocks noChangeArrowheads="1"/>
          </p:cNvSpPr>
          <p:nvPr/>
        </p:nvSpPr>
        <p:spPr bwMode="auto">
          <a:xfrm>
            <a:off x="8204672" y="5057738"/>
            <a:ext cx="9366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底层驱动工程师</a:t>
            </a:r>
            <a:endParaRPr lang="zh-CN" altLang="en-US"/>
          </a:p>
        </p:txBody>
      </p:sp>
      <p:sp>
        <p:nvSpPr>
          <p:cNvPr id="2" name="下箭头 1"/>
          <p:cNvSpPr/>
          <p:nvPr/>
        </p:nvSpPr>
        <p:spPr>
          <a:xfrm rot="10800000">
            <a:off x="3774431" y="4334632"/>
            <a:ext cx="332432" cy="10318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 rot="10800000">
            <a:off x="7705080" y="4336764"/>
            <a:ext cx="332432" cy="10318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 rot="10800000">
            <a:off x="5808018" y="4300500"/>
            <a:ext cx="332432" cy="10318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41292" y="4310109"/>
            <a:ext cx="20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师徒关系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14169" y="4300500"/>
            <a:ext cx="20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师徒关系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884715" y="4275101"/>
            <a:ext cx="215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师徒关系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 rot="10800000">
            <a:off x="-47402" y="3053425"/>
            <a:ext cx="1323976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9084" y="3109082"/>
            <a:ext cx="117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对外部门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19027" y="949288"/>
            <a:ext cx="1366837" cy="5778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DSP</a:t>
            </a:r>
            <a:r>
              <a:rPr lang="zh-CN" altLang="en-US" noProof="1"/>
              <a:t>工程师</a:t>
            </a: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bldLvl="0" animBg="1"/>
      <p:bldP spid="31768" grpId="0"/>
      <p:bldP spid="31769" grpId="0"/>
      <p:bldP spid="2" grpId="0" animBg="1"/>
      <p:bldP spid="29" grpId="0" animBg="1"/>
      <p:bldP spid="30" grpId="0" animBg="1"/>
      <p:bldP spid="3" grpId="0"/>
      <p:bldP spid="31" grpId="0"/>
      <p:bldP spid="32" grpId="0"/>
      <p:bldP spid="12" grpId="0" animBg="1"/>
      <p:bldP spid="13" grpId="0"/>
      <p:bldP spid="1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4"/>
          <p:cNvSpPr txBox="1">
            <a:spLocks noChangeArrowheads="1"/>
          </p:cNvSpPr>
          <p:nvPr/>
        </p:nvSpPr>
        <p:spPr bwMode="auto">
          <a:xfrm>
            <a:off x="358775" y="203200"/>
            <a:ext cx="133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7030A0"/>
                </a:solidFill>
                <a:sym typeface="宋体" panose="02010600030101010101" pitchFamily="2" charset="-122"/>
              </a:rPr>
              <a:t>职责定义：</a:t>
            </a:r>
            <a:endParaRPr lang="en-US" altLang="zh-CN" b="1">
              <a:solidFill>
                <a:srgbClr val="7030A0"/>
              </a:solidFill>
              <a:sym typeface="宋体" panose="02010600030101010101" pitchFamily="2" charset="-122"/>
            </a:endParaRPr>
          </a:p>
        </p:txBody>
      </p:sp>
      <p:sp>
        <p:nvSpPr>
          <p:cNvPr id="32771" name="文本框 6"/>
          <p:cNvSpPr txBox="1">
            <a:spLocks noChangeArrowheads="1"/>
          </p:cNvSpPr>
          <p:nvPr/>
        </p:nvSpPr>
        <p:spPr bwMode="auto">
          <a:xfrm>
            <a:off x="447675" y="644525"/>
            <a:ext cx="1387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黄有君</a:t>
            </a:r>
            <a:endParaRPr lang="zh-CN" altLang="en-US" dirty="0"/>
          </a:p>
        </p:txBody>
      </p:sp>
      <p:sp>
        <p:nvSpPr>
          <p:cNvPr id="32772" name="文本框 7"/>
          <p:cNvSpPr txBox="1">
            <a:spLocks noChangeArrowheads="1"/>
          </p:cNvSpPr>
          <p:nvPr/>
        </p:nvSpPr>
        <p:spPr bwMode="auto">
          <a:xfrm>
            <a:off x="447675" y="1009650"/>
            <a:ext cx="81264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、管理软件项目安排</a:t>
            </a:r>
            <a:endParaRPr lang="zh-CN" altLang="en-US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、跟进软件项目和异常的解决</a:t>
            </a:r>
            <a:endParaRPr lang="zh-CN" altLang="en-US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、沟通协调外部部门的事务</a:t>
            </a:r>
            <a:endParaRPr lang="zh-CN" altLang="en-US" dirty="0"/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、把控软件的项目风险</a:t>
            </a:r>
            <a:endParaRPr lang="zh-CN" altLang="en-US" dirty="0"/>
          </a:p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参与软件的前期架构的决策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6</a:t>
            </a:r>
            <a:r>
              <a:rPr lang="zh-CN" altLang="en-US" dirty="0"/>
              <a:t>、管理公司所有软件（包括外包）</a:t>
            </a:r>
            <a:endParaRPr lang="zh-CN" altLang="en-US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、产品级的测试问题和生产客诉问题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8</a:t>
            </a:r>
            <a:r>
              <a:rPr lang="zh-CN" altLang="en-US" dirty="0"/>
              <a:t>、根据公司的战略开发新的软件方案</a:t>
            </a:r>
            <a:endParaRPr lang="zh-CN" altLang="en-US" dirty="0"/>
          </a:p>
        </p:txBody>
      </p:sp>
      <p:sp>
        <p:nvSpPr>
          <p:cNvPr id="32773" name="文本框 8"/>
          <p:cNvSpPr txBox="1">
            <a:spLocks noChangeArrowheads="1"/>
          </p:cNvSpPr>
          <p:nvPr/>
        </p:nvSpPr>
        <p:spPr bwMode="auto">
          <a:xfrm>
            <a:off x="358775" y="37719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王佳明</a:t>
            </a:r>
            <a:endParaRPr lang="zh-CN" altLang="en-US" dirty="0"/>
          </a:p>
        </p:txBody>
      </p:sp>
      <p:sp>
        <p:nvSpPr>
          <p:cNvPr id="32774" name="文本框 10"/>
          <p:cNvSpPr txBox="1">
            <a:spLocks noChangeArrowheads="1"/>
          </p:cNvSpPr>
          <p:nvPr/>
        </p:nvSpPr>
        <p:spPr bwMode="auto">
          <a:xfrm>
            <a:off x="447675" y="4138613"/>
            <a:ext cx="8126413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、参与软件的前期架构的决策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、方案级的测试问题和生产客诉问题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、辅助工程师完成芯片级的解决和更新方案模块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、上位机和</a:t>
            </a:r>
            <a:r>
              <a:rPr lang="en-US" altLang="zh-CN" dirty="0" err="1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项目开发和问题的解决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、负责新的方案的导入和实践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/>
      <p:bldP spid="32773" grpId="0"/>
      <p:bldP spid="327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"/>
          <p:cNvSpPr txBox="1">
            <a:spLocks noChangeArrowheads="1"/>
          </p:cNvSpPr>
          <p:nvPr/>
        </p:nvSpPr>
        <p:spPr bwMode="auto">
          <a:xfrm>
            <a:off x="365125" y="512763"/>
            <a:ext cx="132588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应用工程师</a:t>
            </a:r>
            <a:endParaRPr lang="zh-CN" altLang="en-US" dirty="0"/>
          </a:p>
        </p:txBody>
      </p:sp>
      <p:sp>
        <p:nvSpPr>
          <p:cNvPr id="33795" name="文本框 10"/>
          <p:cNvSpPr txBox="1">
            <a:spLocks noChangeArrowheads="1"/>
          </p:cNvSpPr>
          <p:nvPr/>
        </p:nvSpPr>
        <p:spPr bwMode="auto">
          <a:xfrm>
            <a:off x="365125" y="1038225"/>
            <a:ext cx="8126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、根据产品立项的需求，完成代码和功能的设计</a:t>
            </a:r>
            <a:endParaRPr lang="zh-CN" altLang="en-US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、严格按照项目进度执行</a:t>
            </a:r>
            <a:endParaRPr lang="zh-CN" altLang="en-US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zh-CN" dirty="0"/>
              <a:t>、维护产品级的代码</a:t>
            </a:r>
            <a:r>
              <a:rPr lang="zh-CN" altLang="en-US" dirty="0"/>
              <a:t>（包括异常，客诉和</a:t>
            </a:r>
            <a:r>
              <a:rPr lang="en-US" altLang="zh-CN" dirty="0"/>
              <a:t>ECR</a:t>
            </a:r>
            <a:r>
              <a:rPr lang="zh-CN" altLang="en-US" dirty="0"/>
              <a:t>等）</a:t>
            </a:r>
            <a:endParaRPr lang="zh-CN" altLang="zh-CN" dirty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、和产品讨论产品的需求</a:t>
            </a:r>
            <a:endParaRPr lang="zh-CN" altLang="en-US" dirty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65125" y="2996952"/>
            <a:ext cx="178308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ym typeface="宋体" panose="02010600030101010101" pitchFamily="2" charset="-122"/>
              </a:rPr>
              <a:t>底层驱动工程师</a:t>
            </a:r>
            <a:endParaRPr lang="zh-CN" altLang="en-US" dirty="0"/>
          </a:p>
        </p:txBody>
      </p:sp>
      <p:sp>
        <p:nvSpPr>
          <p:cNvPr id="6" name="文本框 10"/>
          <p:cNvSpPr txBox="1">
            <a:spLocks noChangeArrowheads="1"/>
          </p:cNvSpPr>
          <p:nvPr/>
        </p:nvSpPr>
        <p:spPr bwMode="auto">
          <a:xfrm>
            <a:off x="365124" y="3524786"/>
            <a:ext cx="81264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、根据产品立项的需求，完成代码和功能的设计</a:t>
            </a:r>
            <a:endParaRPr lang="zh-CN" altLang="en-US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、严格按照项目进度执行</a:t>
            </a:r>
            <a:endParaRPr lang="zh-CN" altLang="en-US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zh-CN" dirty="0"/>
              <a:t>、维护产品级的代码</a:t>
            </a:r>
            <a:r>
              <a:rPr lang="zh-CN" altLang="en-US" dirty="0"/>
              <a:t>（包括异常，客诉和</a:t>
            </a:r>
            <a:r>
              <a:rPr lang="en-US" altLang="zh-CN" dirty="0"/>
              <a:t>ECR</a:t>
            </a:r>
            <a:r>
              <a:rPr lang="zh-CN" altLang="en-US" dirty="0"/>
              <a:t>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、和产品讨论产品的需求</a:t>
            </a:r>
            <a:endParaRPr lang="zh-CN" altLang="en-US" dirty="0"/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、解决芯片和方案中的功能性</a:t>
            </a:r>
            <a:r>
              <a:rPr lang="en-US" altLang="zh-CN" dirty="0" smtClean="0">
                <a:solidFill>
                  <a:srgbClr val="FF0000"/>
                </a:solidFill>
              </a:rPr>
              <a:t>bug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协助产品工程师完成产品的设计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、为产品工程师提供满足功能的</a:t>
            </a:r>
            <a:r>
              <a:rPr lang="en-US" altLang="zh-CN" dirty="0" smtClean="0">
                <a:solidFill>
                  <a:srgbClr val="FF0000"/>
                </a:solidFill>
              </a:rPr>
              <a:t>IAP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5776" y="2350621"/>
            <a:ext cx="48694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rgbClr val="FF0000"/>
                </a:solidFill>
              </a:rPr>
              <a:t>权义最大化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  <p:bldP spid="5" grpId="0"/>
      <p:bldP spid="6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0"/>
          <p:cNvGrpSpPr/>
          <p:nvPr/>
        </p:nvGrpSpPr>
        <p:grpSpPr bwMode="auto">
          <a:xfrm>
            <a:off x="628650" y="1042988"/>
            <a:ext cx="3727326" cy="438150"/>
            <a:chOff x="336" y="1735"/>
            <a:chExt cx="4806" cy="294"/>
          </a:xfrm>
        </p:grpSpPr>
        <p:sp>
          <p:nvSpPr>
            <p:cNvPr id="16413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</a:ln>
            <a:effectLst>
              <a:outerShdw dist="63500" dir="54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65640" name="AutoShape 72"/>
            <p:cNvSpPr>
              <a:spLocks noChangeArrowheads="1"/>
            </p:cNvSpPr>
            <p:nvPr/>
          </p:nvSpPr>
          <p:spPr bwMode="gray">
            <a:xfrm flipH="1">
              <a:off x="4989" y="1741"/>
              <a:ext cx="142" cy="287"/>
            </a:xfrm>
            <a:prstGeom prst="moon">
              <a:avLst>
                <a:gd name="adj" fmla="val 16278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65641" name="AutoShape 73"/>
            <p:cNvSpPr>
              <a:spLocks noChangeArrowheads="1"/>
            </p:cNvSpPr>
            <p:nvPr/>
          </p:nvSpPr>
          <p:spPr bwMode="gray">
            <a:xfrm>
              <a:off x="347" y="1761"/>
              <a:ext cx="94" cy="23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420" name="AutoShape 74"/>
            <p:cNvSpPr>
              <a:spLocks noChangeArrowheads="1"/>
            </p:cNvSpPr>
            <p:nvPr/>
          </p:nvSpPr>
          <p:spPr bwMode="auto"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2014</a:t>
              </a:r>
              <a:r>
                <a:rPr lang="zh-CN" altLang="en-US" dirty="0" smtClean="0">
                  <a:latin typeface="FrutigerNext LT Medium" pitchFamily="34" charset="0"/>
                  <a:ea typeface="黑体" panose="02010609060101010101" pitchFamily="49" charset="-122"/>
                </a:rPr>
                <a:t>年软件</a:t>
              </a:r>
              <a:r>
                <a:rPr lang="zh-CN" altLang="en-US" dirty="0">
                  <a:latin typeface="FrutigerNext LT Medium" pitchFamily="34" charset="0"/>
                  <a:ea typeface="黑体" panose="02010609060101010101" pitchFamily="49" charset="-122"/>
                </a:rPr>
                <a:t>人员</a:t>
              </a:r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&lt;3  </a:t>
              </a:r>
              <a:r>
                <a:rPr lang="zh-CN" altLang="en-US" dirty="0">
                  <a:latin typeface="FrutigerNext LT Medium" pitchFamily="34" charset="0"/>
                  <a:ea typeface="黑体" panose="02010609060101010101" pitchFamily="49" charset="-122"/>
                </a:rPr>
                <a:t>软件项目</a:t>
              </a:r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&lt;8</a:t>
              </a:r>
              <a:endParaRPr lang="en-US" altLang="zh-CN" dirty="0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pic>
        <p:nvPicPr>
          <p:cNvPr id="16388" name="Picture 39" descr="cad-software-Sketchpad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4027" y="894314"/>
            <a:ext cx="1219200" cy="742950"/>
          </a:xfrm>
        </p:spPr>
      </p:pic>
      <p:sp>
        <p:nvSpPr>
          <p:cNvPr id="16389" name="文本框 5"/>
          <p:cNvSpPr txBox="1">
            <a:spLocks noChangeArrowheads="1"/>
          </p:cNvSpPr>
          <p:nvPr/>
        </p:nvSpPr>
        <p:spPr bwMode="auto">
          <a:xfrm>
            <a:off x="6486502" y="934426"/>
            <a:ext cx="20274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设计简单</a:t>
            </a:r>
            <a:endParaRPr lang="zh-CN" altLang="zh-CN" dirty="0"/>
          </a:p>
          <a:p>
            <a:pPr eaLnBrk="1" hangingPunct="1"/>
            <a:r>
              <a:rPr lang="zh-CN" altLang="zh-CN" dirty="0"/>
              <a:t>功能需求</a:t>
            </a:r>
            <a:r>
              <a:rPr lang="zh-CN" altLang="zh-CN" dirty="0" smtClean="0"/>
              <a:t>自定义</a:t>
            </a:r>
            <a:endParaRPr lang="zh-CN" altLang="zh-CN" dirty="0"/>
          </a:p>
        </p:txBody>
      </p:sp>
      <p:grpSp>
        <p:nvGrpSpPr>
          <p:cNvPr id="16390" name="Group 70"/>
          <p:cNvGrpSpPr/>
          <p:nvPr/>
        </p:nvGrpSpPr>
        <p:grpSpPr bwMode="auto">
          <a:xfrm>
            <a:off x="622300" y="2222500"/>
            <a:ext cx="3733676" cy="438150"/>
            <a:chOff x="219" y="1735"/>
            <a:chExt cx="4923" cy="294"/>
          </a:xfrm>
        </p:grpSpPr>
        <p:sp>
          <p:nvSpPr>
            <p:cNvPr id="16405" name="AutoShape 71"/>
            <p:cNvSpPr>
              <a:spLocks noChangeArrowheads="1"/>
            </p:cNvSpPr>
            <p:nvPr/>
          </p:nvSpPr>
          <p:spPr bwMode="gray">
            <a:xfrm>
              <a:off x="337" y="1735"/>
              <a:ext cx="4805" cy="29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</a:ln>
            <a:effectLst>
              <a:outerShdw dist="63500" dir="54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AutoShape 72"/>
            <p:cNvSpPr>
              <a:spLocks noChangeArrowheads="1"/>
            </p:cNvSpPr>
            <p:nvPr/>
          </p:nvSpPr>
          <p:spPr bwMode="gray">
            <a:xfrm flipH="1">
              <a:off x="4989" y="1741"/>
              <a:ext cx="142" cy="287"/>
            </a:xfrm>
            <a:prstGeom prst="moon">
              <a:avLst>
                <a:gd name="adj" fmla="val 16278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4" cy="23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412" name="AutoShape 74"/>
            <p:cNvSpPr>
              <a:spLocks noChangeArrowheads="1"/>
            </p:cNvSpPr>
            <p:nvPr/>
          </p:nvSpPr>
          <p:spPr bwMode="auto">
            <a:xfrm>
              <a:off x="219" y="1735"/>
              <a:ext cx="4771" cy="2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2015</a:t>
              </a:r>
              <a:r>
                <a:rPr lang="zh-CN" altLang="en-US" dirty="0" smtClean="0">
                  <a:latin typeface="FrutigerNext LT Medium" pitchFamily="34" charset="0"/>
                  <a:ea typeface="黑体" panose="02010609060101010101" pitchFamily="49" charset="-122"/>
                </a:rPr>
                <a:t>年软件</a:t>
              </a:r>
              <a:r>
                <a:rPr lang="zh-CN" altLang="en-US" dirty="0">
                  <a:latin typeface="FrutigerNext LT Medium" pitchFamily="34" charset="0"/>
                  <a:ea typeface="黑体" panose="02010609060101010101" pitchFamily="49" charset="-122"/>
                </a:rPr>
                <a:t>人员</a:t>
              </a:r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&lt;5  </a:t>
              </a:r>
              <a:r>
                <a:rPr lang="zh-CN" altLang="en-US" dirty="0">
                  <a:latin typeface="FrutigerNext LT Medium" pitchFamily="34" charset="0"/>
                  <a:ea typeface="黑体" panose="02010609060101010101" pitchFamily="49" charset="-122"/>
                </a:rPr>
                <a:t>软件项目</a:t>
              </a:r>
              <a:r>
                <a:rPr lang="en-US" altLang="zh-CN" dirty="0">
                  <a:latin typeface="FrutigerNext LT Medium" pitchFamily="34" charset="0"/>
                  <a:ea typeface="黑体" panose="02010609060101010101" pitchFamily="49" charset="-122"/>
                </a:rPr>
                <a:t>&lt;40</a:t>
              </a:r>
              <a:endParaRPr lang="en-US" altLang="zh-CN" dirty="0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pic>
        <p:nvPicPr>
          <p:cNvPr id="16391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33" y="3147525"/>
            <a:ext cx="1112871" cy="105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文本框 14"/>
          <p:cNvSpPr txBox="1">
            <a:spLocks noChangeArrowheads="1"/>
          </p:cNvSpPr>
          <p:nvPr/>
        </p:nvSpPr>
        <p:spPr bwMode="auto">
          <a:xfrm>
            <a:off x="6298483" y="3327465"/>
            <a:ext cx="24034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建立团队的概念</a:t>
            </a:r>
            <a:endParaRPr lang="zh-CN" altLang="en-US" dirty="0"/>
          </a:p>
          <a:p>
            <a:pPr eaLnBrk="1" hangingPunct="1"/>
            <a:r>
              <a:rPr lang="zh-CN" altLang="zh-CN" dirty="0"/>
              <a:t>建立软件共享</a:t>
            </a:r>
            <a:r>
              <a:rPr lang="zh-CN" altLang="zh-CN" dirty="0" smtClean="0"/>
              <a:t>机制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收集技术问题</a:t>
            </a:r>
            <a:endParaRPr lang="zh-CN" altLang="zh-CN" dirty="0"/>
          </a:p>
        </p:txBody>
      </p:sp>
      <p:sp>
        <p:nvSpPr>
          <p:cNvPr id="16393" name="AutoShape 7"/>
          <p:cNvSpPr>
            <a:spLocks noChangeArrowheads="1"/>
          </p:cNvSpPr>
          <p:nvPr/>
        </p:nvSpPr>
        <p:spPr bwMode="auto">
          <a:xfrm>
            <a:off x="2044700" y="1578105"/>
            <a:ext cx="304800" cy="593725"/>
          </a:xfrm>
          <a:prstGeom prst="downArrow">
            <a:avLst>
              <a:gd name="adj1" fmla="val 50000"/>
              <a:gd name="adj2" fmla="val 29579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</a:ln>
        </p:spPr>
        <p:txBody>
          <a:bodyPr vert="eaVert" wrap="none" lIns="91422" tIns="45711" rIns="91422" bIns="45711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1600">
              <a:latin typeface="FrutigerNext LT Regular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16394" name="Group 70"/>
          <p:cNvGrpSpPr/>
          <p:nvPr/>
        </p:nvGrpSpPr>
        <p:grpSpPr bwMode="auto">
          <a:xfrm>
            <a:off x="677661" y="3501980"/>
            <a:ext cx="3712445" cy="438150"/>
            <a:chOff x="219" y="1735"/>
            <a:chExt cx="4923" cy="294"/>
          </a:xfrm>
        </p:grpSpPr>
        <p:sp>
          <p:nvSpPr>
            <p:cNvPr id="16397" name="AutoShape 71"/>
            <p:cNvSpPr>
              <a:spLocks noChangeArrowheads="1"/>
            </p:cNvSpPr>
            <p:nvPr/>
          </p:nvSpPr>
          <p:spPr bwMode="gray">
            <a:xfrm>
              <a:off x="337" y="1735"/>
              <a:ext cx="4805" cy="29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</a:ln>
            <a:effectLst>
              <a:outerShdw dist="63500" dir="54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9" name="AutoShape 72"/>
            <p:cNvSpPr>
              <a:spLocks noChangeArrowheads="1"/>
            </p:cNvSpPr>
            <p:nvPr/>
          </p:nvSpPr>
          <p:spPr bwMode="gray">
            <a:xfrm flipH="1">
              <a:off x="4989" y="1741"/>
              <a:ext cx="142" cy="287"/>
            </a:xfrm>
            <a:prstGeom prst="moon">
              <a:avLst>
                <a:gd name="adj" fmla="val 16278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0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4" cy="23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404" name="AutoShape 74"/>
            <p:cNvSpPr>
              <a:spLocks noChangeArrowheads="1"/>
            </p:cNvSpPr>
            <p:nvPr/>
          </p:nvSpPr>
          <p:spPr bwMode="auto">
            <a:xfrm>
              <a:off x="219" y="1735"/>
              <a:ext cx="4771" cy="2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2016</a:t>
              </a:r>
              <a:r>
                <a:rPr lang="zh-CN" altLang="en-US" dirty="0" smtClean="0">
                  <a:latin typeface="FrutigerNext LT Medium" pitchFamily="34" charset="0"/>
                  <a:ea typeface="黑体" panose="02010609060101010101" pitchFamily="49" charset="-122"/>
                </a:rPr>
                <a:t>年软件</a:t>
              </a:r>
              <a:r>
                <a:rPr lang="zh-CN" altLang="en-US" dirty="0">
                  <a:latin typeface="FrutigerNext LT Medium" pitchFamily="34" charset="0"/>
                  <a:ea typeface="黑体" panose="02010609060101010101" pitchFamily="49" charset="-122"/>
                </a:rPr>
                <a:t>人员</a:t>
              </a:r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&lt;5 </a:t>
              </a:r>
              <a:r>
                <a:rPr lang="zh-CN" altLang="en-US" dirty="0" smtClean="0">
                  <a:latin typeface="FrutigerNext LT Medium" pitchFamily="34" charset="0"/>
                  <a:ea typeface="黑体" panose="02010609060101010101" pitchFamily="49" charset="-122"/>
                </a:rPr>
                <a:t>软件项目</a:t>
              </a:r>
              <a:r>
                <a:rPr lang="en-US" altLang="zh-CN" dirty="0">
                  <a:latin typeface="FrutigerNext LT Medium" pitchFamily="34" charset="0"/>
                  <a:ea typeface="黑体" panose="02010609060101010101" pitchFamily="49" charset="-122"/>
                </a:rPr>
                <a:t>&lt;</a:t>
              </a:r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50</a:t>
              </a:r>
              <a:endParaRPr lang="en-US" altLang="zh-CN" dirty="0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6395" name="AutoShape 7"/>
          <p:cNvSpPr>
            <a:spLocks noChangeArrowheads="1"/>
          </p:cNvSpPr>
          <p:nvPr/>
        </p:nvSpPr>
        <p:spPr bwMode="auto">
          <a:xfrm>
            <a:off x="2044700" y="2809894"/>
            <a:ext cx="304800" cy="593725"/>
          </a:xfrm>
          <a:prstGeom prst="downArrow">
            <a:avLst>
              <a:gd name="adj1" fmla="val 50000"/>
              <a:gd name="adj2" fmla="val 29579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</a:ln>
        </p:spPr>
        <p:txBody>
          <a:bodyPr vert="eaVert" wrap="none" lIns="91422" tIns="45711" rIns="91422" bIns="45711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1600">
              <a:latin typeface="FrutigerNext LT Regular" pitchFamily="34" charset="0"/>
              <a:ea typeface="华文细黑" panose="02010600040101010101" pitchFamily="2" charset="-122"/>
            </a:endParaRPr>
          </a:p>
        </p:txBody>
      </p:sp>
      <p:sp>
        <p:nvSpPr>
          <p:cNvPr id="25" name="爆炸形 2 24"/>
          <p:cNvSpPr/>
          <p:nvPr/>
        </p:nvSpPr>
        <p:spPr>
          <a:xfrm>
            <a:off x="5483687" y="4725144"/>
            <a:ext cx="2795588" cy="173037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FF0000"/>
                </a:solidFill>
              </a:rPr>
              <a:t>如何做到？</a:t>
            </a:r>
            <a:endParaRPr lang="zh-CN" altLang="en-US" noProof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300" y="332656"/>
            <a:ext cx="812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大家看一组数据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grpSp>
        <p:nvGrpSpPr>
          <p:cNvPr id="26" name="Group 70"/>
          <p:cNvGrpSpPr/>
          <p:nvPr/>
        </p:nvGrpSpPr>
        <p:grpSpPr bwMode="auto">
          <a:xfrm>
            <a:off x="710083" y="4847719"/>
            <a:ext cx="3712445" cy="438150"/>
            <a:chOff x="219" y="1735"/>
            <a:chExt cx="4923" cy="294"/>
          </a:xfrm>
        </p:grpSpPr>
        <p:sp>
          <p:nvSpPr>
            <p:cNvPr id="27" name="AutoShape 71"/>
            <p:cNvSpPr>
              <a:spLocks noChangeArrowheads="1"/>
            </p:cNvSpPr>
            <p:nvPr/>
          </p:nvSpPr>
          <p:spPr bwMode="gray">
            <a:xfrm>
              <a:off x="337" y="1735"/>
              <a:ext cx="4805" cy="29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</a:ln>
            <a:effectLst>
              <a:outerShdw dist="63500" dir="54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8" name="AutoShape 72"/>
            <p:cNvSpPr>
              <a:spLocks noChangeArrowheads="1"/>
            </p:cNvSpPr>
            <p:nvPr/>
          </p:nvSpPr>
          <p:spPr bwMode="gray">
            <a:xfrm flipH="1">
              <a:off x="4989" y="1741"/>
              <a:ext cx="142" cy="287"/>
            </a:xfrm>
            <a:prstGeom prst="moon">
              <a:avLst>
                <a:gd name="adj" fmla="val 16278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4" cy="23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0" name="AutoShape 74"/>
            <p:cNvSpPr>
              <a:spLocks noChangeArrowheads="1"/>
            </p:cNvSpPr>
            <p:nvPr/>
          </p:nvSpPr>
          <p:spPr bwMode="auto">
            <a:xfrm>
              <a:off x="219" y="1735"/>
              <a:ext cx="4771" cy="2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2017</a:t>
              </a:r>
              <a:r>
                <a:rPr lang="zh-CN" altLang="en-US" dirty="0" smtClean="0">
                  <a:latin typeface="FrutigerNext LT Medium" pitchFamily="34" charset="0"/>
                  <a:ea typeface="黑体" panose="02010609060101010101" pitchFamily="49" charset="-122"/>
                </a:rPr>
                <a:t>年软件</a:t>
              </a:r>
              <a:r>
                <a:rPr lang="zh-CN" altLang="en-US" dirty="0">
                  <a:latin typeface="FrutigerNext LT Medium" pitchFamily="34" charset="0"/>
                  <a:ea typeface="黑体" panose="02010609060101010101" pitchFamily="49" charset="-122"/>
                </a:rPr>
                <a:t>人员</a:t>
              </a:r>
              <a:r>
                <a:rPr lang="en-US" altLang="zh-CN" dirty="0" smtClean="0">
                  <a:latin typeface="FrutigerNext LT Medium" pitchFamily="34" charset="0"/>
                  <a:ea typeface="黑体" panose="02010609060101010101" pitchFamily="49" charset="-122"/>
                </a:rPr>
                <a:t>&lt;7 </a:t>
              </a:r>
              <a:r>
                <a:rPr lang="zh-CN" altLang="en-US" dirty="0" smtClean="0">
                  <a:latin typeface="FrutigerNext LT Medium" pitchFamily="34" charset="0"/>
                  <a:ea typeface="黑体" panose="02010609060101010101" pitchFamily="49" charset="-122"/>
                </a:rPr>
                <a:t>软件</a:t>
              </a:r>
              <a:r>
                <a:rPr lang="zh-CN" altLang="en-US" dirty="0">
                  <a:latin typeface="FrutigerNext LT Medium" pitchFamily="34" charset="0"/>
                  <a:ea typeface="黑体" panose="02010609060101010101" pitchFamily="49" charset="-122"/>
                </a:rPr>
                <a:t>项目</a:t>
              </a:r>
              <a:r>
                <a:rPr lang="en-US" altLang="zh-CN" dirty="0">
                  <a:latin typeface="FrutigerNext LT Medium" pitchFamily="34" charset="0"/>
                  <a:ea typeface="黑体" panose="02010609060101010101" pitchFamily="49" charset="-122"/>
                </a:rPr>
                <a:t>&gt;70</a:t>
              </a:r>
              <a:endParaRPr lang="en-US" altLang="zh-CN" dirty="0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2044700" y="4087767"/>
            <a:ext cx="304800" cy="593725"/>
          </a:xfrm>
          <a:prstGeom prst="downArrow">
            <a:avLst>
              <a:gd name="adj1" fmla="val 50000"/>
              <a:gd name="adj2" fmla="val 29579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</a:ln>
        </p:spPr>
        <p:txBody>
          <a:bodyPr vert="eaVert" wrap="none" lIns="91422" tIns="45711" rIns="91422" bIns="45711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1600">
              <a:latin typeface="FrutigerNext LT Regular" pitchFamily="34" charset="0"/>
              <a:ea typeface="华文细黑" panose="02010600040101010101" pitchFamily="2" charset="-122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33" y="1901857"/>
            <a:ext cx="13525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5"/>
          <p:cNvSpPr txBox="1">
            <a:spLocks noChangeArrowheads="1"/>
          </p:cNvSpPr>
          <p:nvPr/>
        </p:nvSpPr>
        <p:spPr bwMode="auto">
          <a:xfrm>
            <a:off x="6486501" y="2116329"/>
            <a:ext cx="202743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产品需求成型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加入项目人员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相互沟通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2" grpId="0"/>
      <p:bldP spid="16393" grpId="0" animBg="1"/>
      <p:bldP spid="16395" grpId="0" animBg="1"/>
      <p:bldP spid="25" grpId="0" animBg="1"/>
      <p:bldP spid="31" grpId="0" animBg="1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03848" y="908720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  <a:r>
              <a:rPr lang="zh-CN" altLang="en-US" dirty="0" smtClean="0"/>
              <a:t>工程师</a:t>
            </a:r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87424" y="260648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7030A0"/>
                </a:solidFill>
                <a:sym typeface="宋体" panose="02010600030101010101" pitchFamily="2" charset="-122"/>
              </a:rPr>
              <a:t>项目</a:t>
            </a:r>
            <a:r>
              <a:rPr lang="zh-CN" altLang="en-US" b="1" dirty="0">
                <a:solidFill>
                  <a:srgbClr val="7030A0"/>
                </a:solidFill>
                <a:sym typeface="宋体" panose="02010600030101010101" pitchFamily="2" charset="-122"/>
              </a:rPr>
              <a:t>变革</a:t>
            </a:r>
            <a:endParaRPr lang="en-US" altLang="zh-CN" b="1" dirty="0">
              <a:solidFill>
                <a:srgbClr val="7030A0"/>
              </a:solidFill>
              <a:sym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46648" y="3046129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CPLD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029" y="3045988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044412" y="3046129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182/3458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7" idx="0"/>
          </p:cNvCxnSpPr>
          <p:nvPr/>
        </p:nvCxnSpPr>
        <p:spPr>
          <a:xfrm flipH="1">
            <a:off x="1175129" y="1700808"/>
            <a:ext cx="2172735" cy="134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348298" y="1700808"/>
            <a:ext cx="457200" cy="134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03671" y="1638578"/>
            <a:ext cx="2592288" cy="139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3843" y="448924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主工程师要对整个项目的安排和规划，软件架构由主软件工程师协调，拿出整体的软件解决方案和软件框架，合理的规划项目成员的工作，将项目成员的问题归为自己的问题，优先协调和安排工作，讨论会要有自己的主见，主动提出合理的方案，将产品问题提前告知产品部。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4732928" y="3032794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DSP</a:t>
            </a:r>
            <a:endParaRPr lang="en-US" altLang="zh-CN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420870" y="1732915"/>
            <a:ext cx="1388110" cy="131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ldLvl="0" animBg="1"/>
      <p:bldP spid="7" grpId="0" animBg="1"/>
      <p:bldP spid="8" grpId="0" bldLvl="0" animBg="1"/>
      <p:bldP spid="15" grpId="0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椭圆 16"/>
          <p:cNvSpPr/>
          <p:nvPr/>
        </p:nvSpPr>
        <p:spPr>
          <a:xfrm>
            <a:off x="1023293" y="1351374"/>
            <a:ext cx="208823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要</a:t>
            </a:r>
            <a:r>
              <a:rPr lang="zh-CN" altLang="en-US" dirty="0" smtClean="0"/>
              <a:t>我做产品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955841" y="1351374"/>
            <a:ext cx="198022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我要做产品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7" idx="6"/>
            <a:endCxn id="18" idx="2"/>
          </p:cNvCxnSpPr>
          <p:nvPr/>
        </p:nvCxnSpPr>
        <p:spPr>
          <a:xfrm>
            <a:off x="3111525" y="1711414"/>
            <a:ext cx="2844165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08125" y="665480"/>
            <a:ext cx="13436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以往思想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89370" y="753745"/>
            <a:ext cx="13436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新思想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23293" y="2794729"/>
            <a:ext cx="208823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硬件全权硬件工程师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955841" y="2794729"/>
            <a:ext cx="198022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硬件部分软件工程师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6"/>
            <a:endCxn id="7" idx="2"/>
          </p:cNvCxnSpPr>
          <p:nvPr/>
        </p:nvCxnSpPr>
        <p:spPr>
          <a:xfrm>
            <a:off x="3111525" y="3154769"/>
            <a:ext cx="2844165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06825" y="1351280"/>
            <a:ext cx="1772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转换思维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23665" y="2788920"/>
            <a:ext cx="1772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命运我做主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5955973" y="4149819"/>
            <a:ext cx="208823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原型机器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111525" y="4509859"/>
            <a:ext cx="2844165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023293" y="4149819"/>
            <a:ext cx="208823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乱七八糟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32250" y="4149725"/>
            <a:ext cx="1158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统一性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955973" y="5556979"/>
            <a:ext cx="208823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ym typeface="+mn-ea"/>
              </a:rPr>
              <a:t>基础硬件完好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111525" y="5917019"/>
            <a:ext cx="2844165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023293" y="5556979"/>
            <a:ext cx="208823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硬件不冒烟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032250" y="5556885"/>
            <a:ext cx="1158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软件隔离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6" grpId="0" bldLvl="0" animBg="1"/>
      <p:bldP spid="7" grpId="0" bldLvl="0" animBg="1"/>
      <p:bldP spid="2" grpId="0" bldLvl="0" animBg="1"/>
      <p:bldP spid="11" grpId="0" bldLvl="0" animBg="1"/>
      <p:bldP spid="19" grpId="0" bldLvl="0" animBg="1"/>
      <p:bldP spid="2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197485" y="98426"/>
            <a:ext cx="7886700" cy="1325563"/>
          </a:xfrm>
        </p:spPr>
        <p:txBody>
          <a:bodyPr anchor="ctr"/>
          <a:p>
            <a:r>
              <a:rPr lang="zh-CN" altLang="en-US"/>
              <a:t>全新软件框架</a:t>
            </a:r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765810" y="260762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LED</a:t>
            </a:r>
            <a:r>
              <a:rPr lang="zh-CN" altLang="en-US" strike="noStrike" noProof="1"/>
              <a:t>事件集合</a:t>
            </a:r>
            <a:endParaRPr lang="zh-CN" altLang="en-US" strike="noStrike" noProof="1"/>
          </a:p>
        </p:txBody>
      </p:sp>
      <p:sp>
        <p:nvSpPr>
          <p:cNvPr id="8" name="流程图: 可选过程 7"/>
          <p:cNvSpPr/>
          <p:nvPr/>
        </p:nvSpPr>
        <p:spPr>
          <a:xfrm>
            <a:off x="765810" y="385222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API</a:t>
            </a:r>
            <a:endParaRPr lang="en-US" altLang="zh-CN" strike="noStrike" noProof="1"/>
          </a:p>
        </p:txBody>
      </p:sp>
      <p:sp>
        <p:nvSpPr>
          <p:cNvPr id="10" name="流程图: 可选过程 9"/>
          <p:cNvSpPr/>
          <p:nvPr/>
        </p:nvSpPr>
        <p:spPr>
          <a:xfrm>
            <a:off x="3724910" y="260762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KEY</a:t>
            </a:r>
            <a:r>
              <a:rPr lang="zh-CN" altLang="en-US" strike="noStrike" noProof="1"/>
              <a:t>事件集合</a:t>
            </a:r>
            <a:endParaRPr lang="zh-CN" altLang="en-US" strike="noStrike" noProof="1"/>
          </a:p>
        </p:txBody>
      </p:sp>
      <p:sp>
        <p:nvSpPr>
          <p:cNvPr id="11" name="流程图: 可选过程 10"/>
          <p:cNvSpPr/>
          <p:nvPr/>
        </p:nvSpPr>
        <p:spPr>
          <a:xfrm>
            <a:off x="3724910" y="389667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API</a:t>
            </a:r>
            <a:endParaRPr lang="en-US" altLang="zh-CN" strike="noStrike" noProof="1"/>
          </a:p>
        </p:txBody>
      </p:sp>
      <p:sp>
        <p:nvSpPr>
          <p:cNvPr id="4102" name="文本框 13"/>
          <p:cNvSpPr txBox="1"/>
          <p:nvPr/>
        </p:nvSpPr>
        <p:spPr>
          <a:xfrm>
            <a:off x="2696210" y="2729865"/>
            <a:ext cx="9683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消息传递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1701800" y="3400425"/>
            <a:ext cx="0" cy="452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1701800" y="4645025"/>
            <a:ext cx="0" cy="496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0"/>
            <a:endCxn id="11" idx="2"/>
          </p:cNvCxnSpPr>
          <p:nvPr/>
        </p:nvCxnSpPr>
        <p:spPr>
          <a:xfrm flipV="1">
            <a:off x="4660583" y="4689158"/>
            <a:ext cx="0" cy="496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659948" y="3399790"/>
            <a:ext cx="0" cy="496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0" idx="1"/>
          </p:cNvCxnSpPr>
          <p:nvPr/>
        </p:nvCxnSpPr>
        <p:spPr>
          <a:xfrm>
            <a:off x="2637473" y="3003868"/>
            <a:ext cx="10871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可选过程 19"/>
          <p:cNvSpPr/>
          <p:nvPr/>
        </p:nvSpPr>
        <p:spPr>
          <a:xfrm>
            <a:off x="6715760" y="260762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切换事件集合</a:t>
            </a:r>
            <a:endParaRPr lang="zh-CN" altLang="en-US" strike="noStrike" noProof="1"/>
          </a:p>
        </p:txBody>
      </p:sp>
      <p:sp>
        <p:nvSpPr>
          <p:cNvPr id="21" name="流程图: 可选过程 20"/>
          <p:cNvSpPr/>
          <p:nvPr/>
        </p:nvSpPr>
        <p:spPr>
          <a:xfrm>
            <a:off x="6715760" y="389667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API</a:t>
            </a:r>
            <a:endParaRPr lang="en-US" altLang="zh-CN" strike="noStrike" noProof="1"/>
          </a:p>
        </p:txBody>
      </p:sp>
      <p:sp>
        <p:nvSpPr>
          <p:cNvPr id="4110" name="文本框 22"/>
          <p:cNvSpPr txBox="1"/>
          <p:nvPr/>
        </p:nvSpPr>
        <p:spPr>
          <a:xfrm>
            <a:off x="5687060" y="2729865"/>
            <a:ext cx="9683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消息传递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22" idx="0"/>
            <a:endCxn id="21" idx="2"/>
          </p:cNvCxnSpPr>
          <p:nvPr/>
        </p:nvCxnSpPr>
        <p:spPr>
          <a:xfrm flipV="1">
            <a:off x="7651433" y="4689158"/>
            <a:ext cx="0" cy="496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50798" y="3399790"/>
            <a:ext cx="0" cy="496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0" idx="1"/>
          </p:cNvCxnSpPr>
          <p:nvPr/>
        </p:nvCxnSpPr>
        <p:spPr>
          <a:xfrm>
            <a:off x="5628323" y="3003868"/>
            <a:ext cx="10874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3664585" y="1178878"/>
            <a:ext cx="1873250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Main</a:t>
            </a:r>
            <a:endParaRPr lang="en-US" altLang="zh-CN" strike="noStrike" noProof="1"/>
          </a:p>
        </p:txBody>
      </p:sp>
      <p:sp>
        <p:nvSpPr>
          <p:cNvPr id="35" name="文本框 34"/>
          <p:cNvSpPr txBox="1"/>
          <p:nvPr/>
        </p:nvSpPr>
        <p:spPr>
          <a:xfrm>
            <a:off x="6207122" y="1179195"/>
            <a:ext cx="2300606" cy="1268095"/>
          </a:xfrm>
          <a:prstGeom prst="rect">
            <a:avLst/>
          </a:prstGeom>
          <a:noFill/>
        </p:spPr>
        <p:txBody>
          <a:bodyPr wrap="square" rtlCol="0">
            <a:prstTxWarp prst="textArchUpPour">
              <a:avLst/>
            </a:prstTxWarp>
            <a:spAutoFit/>
            <a:scene3d>
              <a:camera prst="orthographicFront"/>
              <a:lightRig rig="threePt" dir="t"/>
            </a:scene3d>
          </a:bodyPr>
          <a:p>
            <a:pPr fontAlgn="base"/>
            <a:r>
              <a:rPr lang="zh-CN" altLang="en-US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企业管理思想</a:t>
            </a:r>
            <a:endParaRPr lang="zh-CN" altLang="en-US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116" name="文本框 35"/>
          <p:cNvSpPr txBox="1"/>
          <p:nvPr/>
        </p:nvSpPr>
        <p:spPr>
          <a:xfrm>
            <a:off x="676910" y="2047240"/>
            <a:ext cx="1992313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模块独立运作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84898" y="5854065"/>
            <a:ext cx="7200900" cy="7207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总线协议</a:t>
            </a:r>
            <a:endParaRPr lang="zh-CN" altLang="en-US" strike="noStrike" noProof="1"/>
          </a:p>
        </p:txBody>
      </p:sp>
      <p:sp>
        <p:nvSpPr>
          <p:cNvPr id="9" name="流程图: 可选过程 8"/>
          <p:cNvSpPr/>
          <p:nvPr/>
        </p:nvSpPr>
        <p:spPr>
          <a:xfrm>
            <a:off x="765810" y="518572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底层驱动</a:t>
            </a:r>
            <a:endParaRPr lang="en-US" altLang="zh-CN" strike="noStrike" noProof="1"/>
          </a:p>
        </p:txBody>
      </p:sp>
      <p:sp>
        <p:nvSpPr>
          <p:cNvPr id="12" name="流程图: 可选过程 11"/>
          <p:cNvSpPr/>
          <p:nvPr/>
        </p:nvSpPr>
        <p:spPr>
          <a:xfrm>
            <a:off x="3724910" y="518572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底层驱动</a:t>
            </a:r>
            <a:endParaRPr lang="en-US" altLang="zh-CN" strike="noStrike" noProof="1"/>
          </a:p>
        </p:txBody>
      </p:sp>
      <p:sp>
        <p:nvSpPr>
          <p:cNvPr id="22" name="流程图: 可选过程 21"/>
          <p:cNvSpPr/>
          <p:nvPr/>
        </p:nvSpPr>
        <p:spPr>
          <a:xfrm>
            <a:off x="6715760" y="5185728"/>
            <a:ext cx="1871663" cy="79216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底层驱动</a:t>
            </a:r>
            <a:endParaRPr lang="en-US" altLang="zh-CN" strike="noStrike" noProof="1"/>
          </a:p>
        </p:txBody>
      </p:sp>
      <p:sp>
        <p:nvSpPr>
          <p:cNvPr id="39" name="圆角矩形 38"/>
          <p:cNvSpPr/>
          <p:nvPr/>
        </p:nvSpPr>
        <p:spPr>
          <a:xfrm>
            <a:off x="197485" y="2974340"/>
            <a:ext cx="1031875" cy="5762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处理层</a:t>
            </a:r>
            <a:endParaRPr lang="zh-CN" altLang="en-US" strike="noStrike" noProof="1"/>
          </a:p>
        </p:txBody>
      </p:sp>
      <p:sp>
        <p:nvSpPr>
          <p:cNvPr id="40" name="圆角矩形 39"/>
          <p:cNvSpPr/>
          <p:nvPr/>
        </p:nvSpPr>
        <p:spPr>
          <a:xfrm>
            <a:off x="3132773" y="3088640"/>
            <a:ext cx="1031875" cy="5762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处理层</a:t>
            </a:r>
            <a:endParaRPr lang="zh-CN" altLang="en-US" strike="noStrike" noProof="1"/>
          </a:p>
        </p:txBody>
      </p:sp>
      <p:sp>
        <p:nvSpPr>
          <p:cNvPr id="41" name="圆角矩形 40"/>
          <p:cNvSpPr/>
          <p:nvPr/>
        </p:nvSpPr>
        <p:spPr>
          <a:xfrm>
            <a:off x="5050473" y="3088640"/>
            <a:ext cx="1031875" cy="5762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控制层</a:t>
            </a:r>
            <a:endParaRPr lang="zh-CN" altLang="en-US" strike="noStrike" noProof="1"/>
          </a:p>
        </p:txBody>
      </p:sp>
      <p:sp>
        <p:nvSpPr>
          <p:cNvPr id="43" name="圆角矩形 42"/>
          <p:cNvSpPr/>
          <p:nvPr/>
        </p:nvSpPr>
        <p:spPr>
          <a:xfrm>
            <a:off x="6350635" y="3088640"/>
            <a:ext cx="1031875" cy="5762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处理层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438150" y="77788"/>
            <a:ext cx="1811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7030A0"/>
                </a:solidFill>
                <a:sym typeface="宋体" panose="02010600030101010101" pitchFamily="2" charset="-122"/>
              </a:rPr>
              <a:t>优化软件设计：</a:t>
            </a:r>
            <a:endParaRPr lang="en-US" altLang="zh-CN" b="1" dirty="0">
              <a:solidFill>
                <a:srgbClr val="7030A0"/>
              </a:solidFill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219" y="620688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目的：加快软件前期的设计，将不必要的重复工作固定成常规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520" y="141277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、硬件固定（主控</a:t>
            </a:r>
            <a:r>
              <a:rPr lang="en-US" altLang="zh-CN" dirty="0" smtClean="0"/>
              <a:t>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将项目的共性提取，分成视频，音频，</a:t>
            </a:r>
            <a:r>
              <a:rPr lang="en-US" altLang="zh-CN" dirty="0" smtClean="0"/>
              <a:t>LCD,LED,KEY</a:t>
            </a:r>
            <a:r>
              <a:rPr lang="zh-CN" altLang="en-US" dirty="0" smtClean="0"/>
              <a:t>等专用管脚，原型机器的设计考虑后续的扩展，尽量</a:t>
            </a:r>
            <a:r>
              <a:rPr lang="en-US" altLang="zh-CN" dirty="0" smtClean="0"/>
              <a:t>IO</a:t>
            </a:r>
            <a:r>
              <a:rPr lang="zh-CN" altLang="en-US" dirty="0" smtClean="0"/>
              <a:t>复用，节省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，后续的项目可以很好的兼容原型机器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1520" y="249289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、软件内部指令固定</a:t>
            </a:r>
            <a:endParaRPr lang="en-US" altLang="zh-CN" dirty="0" smtClean="0"/>
          </a:p>
          <a:p>
            <a:r>
              <a:rPr lang="zh-CN" altLang="en-US" dirty="0" smtClean="0"/>
              <a:t>将专用的</a:t>
            </a:r>
            <a:r>
              <a:rPr lang="en-US" altLang="zh-CN" dirty="0" smtClean="0"/>
              <a:t>UART</a:t>
            </a:r>
            <a:r>
              <a:rPr lang="zh-CN" altLang="en-US" dirty="0" smtClean="0"/>
              <a:t>作为内部的指令通道，将内部指令重新定义，划分功能做成通用的指令，只允许添加不允许删减，逐步完成功能指令集集合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51520" y="3645024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、软件架构复用</a:t>
            </a:r>
            <a:endParaRPr lang="en-US" altLang="zh-CN" dirty="0" smtClean="0"/>
          </a:p>
          <a:p>
            <a:r>
              <a:rPr lang="zh-CN" altLang="en-US" dirty="0"/>
              <a:t>将软件架构通用化，满足市场的快速变化的需求，将软件模块化。产品犹如搭积木一样，快速完成前期的设计和调试，节省测试产生一系列的功能</a:t>
            </a:r>
            <a:r>
              <a:rPr lang="en-US" altLang="zh-CN" dirty="0"/>
              <a:t>bug</a:t>
            </a:r>
            <a:r>
              <a:rPr lang="zh-CN" altLang="en-US" dirty="0"/>
              <a:t>，降低测试和解决问题的时间，将更多时间放在新方案和新市场上。</a:t>
            </a:r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51520" y="5307018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、软件的健壮性</a:t>
            </a:r>
            <a:endParaRPr lang="en-US" altLang="zh-CN" dirty="0" smtClean="0"/>
          </a:p>
          <a:p>
            <a:r>
              <a:rPr lang="zh-CN" altLang="en-US" dirty="0" smtClean="0"/>
              <a:t>软件</a:t>
            </a:r>
            <a:r>
              <a:rPr lang="zh-CN" altLang="en-US" dirty="0"/>
              <a:t>的健壮</a:t>
            </a:r>
            <a:r>
              <a:rPr lang="zh-CN" altLang="en-US" dirty="0" smtClean="0"/>
              <a:t>性，就是软件重复问题的逐步消除的过程。将问题收敛在模块内，而不是把问题的解决抛给产品级工程师，</a:t>
            </a:r>
            <a:r>
              <a:rPr lang="zh-CN" altLang="en-US" dirty="0"/>
              <a:t>软件的健壮</a:t>
            </a:r>
            <a:r>
              <a:rPr lang="zh-CN" altLang="en-US" dirty="0" smtClean="0"/>
              <a:t>性是评判软件的稳定性唯一标准，如果软件</a:t>
            </a:r>
            <a:r>
              <a:rPr lang="zh-CN" altLang="en-US" dirty="0"/>
              <a:t>健壮</a:t>
            </a:r>
            <a:r>
              <a:rPr lang="zh-CN" altLang="en-US" dirty="0" smtClean="0"/>
              <a:t>性很差，敢问产品的稳定性如何做好。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914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结束语</a:t>
            </a:r>
            <a:endParaRPr lang="zh-CN" altLang="en-US" sz="360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5311266"/>
            <a:ext cx="63367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共担，共创，共享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4653136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2017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年的团队理念：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402" y="1469640"/>
            <a:ext cx="52116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代码管理＝软件生产线的操作</a:t>
            </a:r>
            <a:r>
              <a:rPr lang="zh-CN" altLang="en-US" sz="4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规范</a:t>
            </a:r>
            <a:endParaRPr lang="zh-CN" altLang="en-US" sz="40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758820"/>
            <a:ext cx="4698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优秀的程序员＝优秀的</a:t>
            </a:r>
            <a:r>
              <a:rPr lang="zh-CN" altLang="en-US" sz="36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作家</a:t>
            </a:r>
            <a:endParaRPr lang="zh-CN" altLang="en-US" sz="36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7804" y="3891814"/>
            <a:ext cx="766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过程管理：团队协作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—&gt;</a:t>
            </a:r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思想交流</a:t>
            </a:r>
            <a:r>
              <a:rPr lang="en-US" altLang="zh-CN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—&gt;</a:t>
            </a:r>
            <a:r>
              <a:rPr lang="zh-CN" altLang="en-US" sz="28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企业价值</a:t>
            </a:r>
            <a:endParaRPr lang="zh-CN" altLang="en-US" sz="2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8"/>
          <p:cNvSpPr>
            <a:spLocks noChangeArrowheads="1"/>
          </p:cNvSpPr>
          <p:nvPr/>
        </p:nvSpPr>
        <p:spPr bwMode="auto">
          <a:xfrm>
            <a:off x="636588" y="387350"/>
            <a:ext cx="813593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009" tIns="40006" rIns="80009" bIns="40006">
            <a:spAutoFit/>
          </a:bodyPr>
          <a:lstStyle>
            <a:lvl1pPr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13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13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13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13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FrutigerNext LT Medium" pitchFamily="34" charset="0"/>
                <a:ea typeface="黑体" panose="02010609060101010101" pitchFamily="49" charset="-122"/>
              </a:rPr>
              <a:t>软件项目</a:t>
            </a:r>
            <a:r>
              <a:rPr lang="zh-CN" altLang="en-US" dirty="0" smtClean="0">
                <a:latin typeface="FrutigerNext LT Medium" pitchFamily="34" charset="0"/>
                <a:ea typeface="黑体" panose="02010609060101010101" pitchFamily="49" charset="-122"/>
              </a:rPr>
              <a:t>流程</a:t>
            </a:r>
            <a:endParaRPr lang="zh-CN" altLang="en-US" dirty="0">
              <a:latin typeface="FrutigerNext LT Medium" pitchFamily="34" charset="0"/>
              <a:ea typeface="黑体" panose="02010609060101010101" pitchFamily="49" charset="-122"/>
            </a:endParaRPr>
          </a:p>
        </p:txBody>
      </p:sp>
      <p:grpSp>
        <p:nvGrpSpPr>
          <p:cNvPr id="12" name="Group 70"/>
          <p:cNvGrpSpPr/>
          <p:nvPr/>
        </p:nvGrpSpPr>
        <p:grpSpPr>
          <a:xfrm>
            <a:off x="628650" y="1043304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2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3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需求分析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6" name="Group 70"/>
          <p:cNvGrpSpPr/>
          <p:nvPr/>
        </p:nvGrpSpPr>
        <p:grpSpPr>
          <a:xfrm>
            <a:off x="606425" y="2053590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7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8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0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软件方案设计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1" name="Group 70"/>
          <p:cNvGrpSpPr/>
          <p:nvPr/>
        </p:nvGrpSpPr>
        <p:grpSpPr>
          <a:xfrm>
            <a:off x="634365" y="3026410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2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3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5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软件编写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6" name="Group 70"/>
          <p:cNvGrpSpPr/>
          <p:nvPr/>
        </p:nvGrpSpPr>
        <p:grpSpPr>
          <a:xfrm>
            <a:off x="655320" y="3966844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7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0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软件调试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1" name="Group 70"/>
          <p:cNvGrpSpPr/>
          <p:nvPr/>
        </p:nvGrpSpPr>
        <p:grpSpPr>
          <a:xfrm>
            <a:off x="600710" y="4850765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2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3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4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5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软件测试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6" name="Group 70"/>
          <p:cNvGrpSpPr/>
          <p:nvPr/>
        </p:nvGrpSpPr>
        <p:grpSpPr>
          <a:xfrm>
            <a:off x="579755" y="5805169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7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8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0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软件修改</a:t>
              </a:r>
              <a:r>
                <a:rPr lang="en-US" altLang="zh-CN" noProof="1">
                  <a:latin typeface="FrutigerNext LT Medium" pitchFamily="34" charset="0"/>
                  <a:ea typeface="黑体" panose="02010609060101010101" pitchFamily="49" charset="-122"/>
                </a:rPr>
                <a:t>Bug</a:t>
              </a:r>
              <a:endParaRPr lang="en-US" altLang="zh-CN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1" name="Group 70"/>
          <p:cNvGrpSpPr/>
          <p:nvPr/>
        </p:nvGrpSpPr>
        <p:grpSpPr>
          <a:xfrm>
            <a:off x="3592195" y="1034415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2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3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4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5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输出软件资料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6" name="Group 70"/>
          <p:cNvGrpSpPr/>
          <p:nvPr/>
        </p:nvGrpSpPr>
        <p:grpSpPr>
          <a:xfrm>
            <a:off x="3608705" y="2044700"/>
            <a:ext cx="2242185" cy="438150"/>
            <a:chOff x="336" y="1735"/>
            <a:chExt cx="4806" cy="294"/>
          </a:xfrm>
          <a:solidFill>
            <a:schemeClr val="accent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57" name="AutoShape 71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8" name="AutoShape 72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9" name="AutoShape 73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0" name="AutoShape 74"/>
            <p:cNvSpPr/>
            <p:nvPr/>
          </p:nvSpPr>
          <p:spPr>
            <a:xfrm>
              <a:off x="336" y="1741"/>
              <a:ext cx="4771" cy="228"/>
            </a:xfrm>
            <a:prstGeom prst="roundRect">
              <a:avLst>
                <a:gd name="adj" fmla="val 50000"/>
              </a:avLst>
            </a:prstGeom>
            <a:grp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noProof="1">
                  <a:latin typeface="FrutigerNext LT Medium" pitchFamily="34" charset="0"/>
                  <a:ea typeface="黑体" panose="02010609060101010101" pitchFamily="49" charset="-122"/>
                </a:rPr>
                <a:t>产品维护</a:t>
              </a:r>
              <a:endParaRPr lang="zh-CN" altLang="en-US" noProof="1">
                <a:latin typeface="FrutigerNext LT Medium" pitchFamily="34" charset="0"/>
                <a:ea typeface="黑体" panose="02010609060101010101" pitchFamily="49" charset="-122"/>
              </a:endParaRPr>
            </a:p>
          </p:txBody>
        </p:sp>
      </p:grpSp>
      <p:cxnSp>
        <p:nvCxnSpPr>
          <p:cNvPr id="61" name="直接箭头连接符 60"/>
          <p:cNvCxnSpPr>
            <a:stCxn id="14" idx="2"/>
          </p:cNvCxnSpPr>
          <p:nvPr/>
        </p:nvCxnSpPr>
        <p:spPr>
          <a:xfrm>
            <a:off x="1749425" y="1481138"/>
            <a:ext cx="14288" cy="50800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1720850" y="2557463"/>
            <a:ext cx="12700" cy="50800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708150" y="3468688"/>
            <a:ext cx="12700" cy="506412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1693863" y="4405313"/>
            <a:ext cx="14287" cy="506412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681163" y="5337175"/>
            <a:ext cx="12700" cy="506413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699000" y="1481138"/>
            <a:ext cx="12700" cy="50800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0" idx="2"/>
            <a:endCxn id="55" idx="1"/>
          </p:cNvCxnSpPr>
          <p:nvPr/>
        </p:nvCxnSpPr>
        <p:spPr>
          <a:xfrm rot="5400000" flipH="1" flipV="1">
            <a:off x="172244" y="2732881"/>
            <a:ext cx="4940300" cy="1900238"/>
          </a:xfrm>
          <a:prstGeom prst="bentConnector4">
            <a:avLst>
              <a:gd name="adj1" fmla="val -4814"/>
              <a:gd name="adj2" fmla="val 79288"/>
            </a:avLst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6" name=" 2050"/>
          <p:cNvSpPr>
            <a:spLocks noChangeArrowheads="1"/>
          </p:cNvSpPr>
          <p:nvPr/>
        </p:nvSpPr>
        <p:spPr bwMode="auto">
          <a:xfrm>
            <a:off x="3148013" y="5011738"/>
            <a:ext cx="942975" cy="1141412"/>
          </a:xfrm>
          <a:custGeom>
            <a:avLst/>
            <a:gdLst>
              <a:gd name="T0" fmla="*/ 344991 w 41"/>
              <a:gd name="T1" fmla="*/ 166541 h 281"/>
              <a:gd name="T2" fmla="*/ 252993 w 41"/>
              <a:gd name="T3" fmla="*/ 52806 h 281"/>
              <a:gd name="T4" fmla="*/ 0 w 41"/>
              <a:gd name="T5" fmla="*/ 0 h 281"/>
              <a:gd name="T6" fmla="*/ 482987 w 41"/>
              <a:gd name="T7" fmla="*/ 36558 h 281"/>
              <a:gd name="T8" fmla="*/ 620984 w 41"/>
              <a:gd name="T9" fmla="*/ 182788 h 281"/>
              <a:gd name="T10" fmla="*/ 620984 w 41"/>
              <a:gd name="T11" fmla="*/ 418382 h 281"/>
              <a:gd name="T12" fmla="*/ 689982 w 41"/>
              <a:gd name="T13" fmla="*/ 519931 h 281"/>
              <a:gd name="T14" fmla="*/ 942975 w 41"/>
              <a:gd name="T15" fmla="*/ 572737 h 281"/>
              <a:gd name="T16" fmla="*/ 689982 w 41"/>
              <a:gd name="T17" fmla="*/ 621481 h 281"/>
              <a:gd name="T18" fmla="*/ 620984 w 41"/>
              <a:gd name="T19" fmla="*/ 727092 h 281"/>
              <a:gd name="T20" fmla="*/ 620984 w 41"/>
              <a:gd name="T21" fmla="*/ 942376 h 281"/>
              <a:gd name="T22" fmla="*/ 574985 w 41"/>
              <a:gd name="T23" fmla="*/ 1064235 h 281"/>
              <a:gd name="T24" fmla="*/ 367990 w 41"/>
              <a:gd name="T25" fmla="*/ 1125164 h 281"/>
              <a:gd name="T26" fmla="*/ 0 w 41"/>
              <a:gd name="T27" fmla="*/ 1141412 h 281"/>
              <a:gd name="T28" fmla="*/ 252993 w 41"/>
              <a:gd name="T29" fmla="*/ 1088606 h 281"/>
              <a:gd name="T30" fmla="*/ 344991 w 41"/>
              <a:gd name="T31" fmla="*/ 974871 h 281"/>
              <a:gd name="T32" fmla="*/ 344991 w 41"/>
              <a:gd name="T33" fmla="*/ 755525 h 281"/>
              <a:gd name="T34" fmla="*/ 390990 w 41"/>
              <a:gd name="T35" fmla="*/ 629604 h 281"/>
              <a:gd name="T36" fmla="*/ 666982 w 41"/>
              <a:gd name="T37" fmla="*/ 572737 h 281"/>
              <a:gd name="T38" fmla="*/ 390990 w 41"/>
              <a:gd name="T39" fmla="*/ 515869 h 281"/>
              <a:gd name="T40" fmla="*/ 344991 w 41"/>
              <a:gd name="T41" fmla="*/ 398073 h 281"/>
              <a:gd name="T42" fmla="*/ 344991 w 41"/>
              <a:gd name="T43" fmla="*/ 166541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4302760" y="5323205"/>
            <a:ext cx="2985769" cy="518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noProof="1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cs typeface="+mn-ea"/>
              </a:rPr>
              <a:t>花费太</a:t>
            </a:r>
            <a:r>
              <a:rPr lang="zh-CN" altLang="en-US" sz="2800" b="1" noProof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cs typeface="+mn-ea"/>
              </a:rPr>
              <a:t>多时间</a:t>
            </a:r>
            <a:endParaRPr lang="zh-CN" altLang="en-US" sz="2800" b="1" noProof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60" name=" 160"/>
          <p:cNvSpPr/>
          <p:nvPr/>
        </p:nvSpPr>
        <p:spPr>
          <a:xfrm rot="11280000">
            <a:off x="2752089" y="596899"/>
            <a:ext cx="1224280" cy="1728471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rgbClr val="FFFFFF"/>
                </a:solidFill>
              </a:rPr>
              <a:t>  </a:t>
            </a:r>
            <a:endParaRPr lang="en-US" altLang="zh-CN" noProof="1">
              <a:solidFill>
                <a:srgbClr val="FFFFFF"/>
              </a:solidFill>
            </a:endParaRPr>
          </a:p>
        </p:txBody>
      </p:sp>
      <p:sp>
        <p:nvSpPr>
          <p:cNvPr id="17429" name="文本框 72"/>
          <p:cNvSpPr txBox="1">
            <a:spLocks noChangeArrowheads="1"/>
          </p:cNvSpPr>
          <p:nvPr/>
        </p:nvSpPr>
        <p:spPr bwMode="auto">
          <a:xfrm>
            <a:off x="4079875" y="531813"/>
            <a:ext cx="32086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缺失，且讨论</a:t>
            </a:r>
            <a:r>
              <a:rPr lang="zh-CN" altLang="en-US" b="1" dirty="0">
                <a:solidFill>
                  <a:srgbClr val="FF0000"/>
                </a:solidFill>
              </a:rPr>
              <a:t>太少，各自</a:t>
            </a:r>
            <a:r>
              <a:rPr lang="zh-CN" altLang="en-US" b="1" dirty="0" smtClean="0">
                <a:solidFill>
                  <a:srgbClr val="FF0000"/>
                </a:solidFill>
              </a:rPr>
              <a:t>为战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 2"/>
          <p:cNvSpPr/>
          <p:nvPr/>
        </p:nvSpPr>
        <p:spPr>
          <a:xfrm>
            <a:off x="2897188" y="1719263"/>
            <a:ext cx="1944687" cy="1655762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7431" name="文本框 2"/>
          <p:cNvSpPr txBox="1">
            <a:spLocks noChangeArrowheads="1"/>
          </p:cNvSpPr>
          <p:nvPr/>
        </p:nvSpPr>
        <p:spPr bwMode="auto">
          <a:xfrm>
            <a:off x="4838700" y="1639888"/>
            <a:ext cx="2325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架构不统一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6" grpId="0" animBg="1"/>
      <p:bldP spid="70" grpId="0"/>
      <p:bldP spid="160" grpId="0" animBg="1"/>
      <p:bldP spid="17429" grpId="0"/>
      <p:bldP spid="2" grpId="0" animBg="1"/>
      <p:bldP spid="174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文本占位符 163842"/>
          <p:cNvSpPr>
            <a:spLocks noGrp="1"/>
          </p:cNvSpPr>
          <p:nvPr>
            <p:ph type="body" sz="half" idx="1"/>
          </p:nvPr>
        </p:nvSpPr>
        <p:spPr>
          <a:xfrm>
            <a:off x="806450" y="590550"/>
            <a:ext cx="7532688" cy="434975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sz="2400" noProof="1"/>
              <a:t>网上一份对</a:t>
            </a:r>
            <a:r>
              <a:rPr lang="en-US" altLang="zh-CN" sz="2400" noProof="1"/>
              <a:t>6877000</a:t>
            </a:r>
            <a:r>
              <a:rPr lang="zh-CN" altLang="en-US" sz="2400" noProof="1"/>
              <a:t>行源代码进行测试的报告分析结果：</a:t>
            </a:r>
            <a:endParaRPr lang="zh-CN" altLang="en-US" sz="2400" noProof="1"/>
          </a:p>
          <a:p>
            <a:pPr eaLnBrk="1" hangingPunct="1">
              <a:defRPr/>
            </a:pPr>
            <a:endParaRPr lang="zh-CN" altLang="en-US" sz="2400" noProof="1"/>
          </a:p>
        </p:txBody>
      </p:sp>
      <p:graphicFrame>
        <p:nvGraphicFramePr>
          <p:cNvPr id="163925" name="内容占位符 163924"/>
          <p:cNvGraphicFramePr>
            <a:graphicFrameLocks noGrp="1"/>
          </p:cNvGraphicFramePr>
          <p:nvPr>
            <p:ph sz="half" idx="2"/>
          </p:nvPr>
        </p:nvGraphicFramePr>
        <p:xfrm>
          <a:off x="804863" y="1409700"/>
          <a:ext cx="7296150" cy="3081338"/>
        </p:xfrm>
        <a:graphic>
          <a:graphicData uri="http://schemas.openxmlformats.org/drawingml/2006/table">
            <a:tbl>
              <a:tblPr/>
              <a:tblGrid>
                <a:gridCol w="2520950"/>
                <a:gridCol w="1103313"/>
                <a:gridCol w="2568575"/>
                <a:gridCol w="1103312"/>
              </a:tblGrid>
              <a:tr h="514350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错误分类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百分比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错误分类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百分比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2763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需求错误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8.1%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集成错误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9.0%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功能和性能错误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16.2%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系统结构错误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1.7%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2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结果错误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25.2%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测试错误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2.8%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数据错误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22.4%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其他错误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4.7%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实现和编码错误</a:t>
                      </a: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9.95%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sz="2400" b="1" i="0" u="none" kern="1200" baseline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Blip>
                          <a:blip r:embed="rId2"/>
                        </a:buBlip>
                        <a:defRPr sz="2200" kern="1200">
                          <a:solidFill>
                            <a:srgbClr val="990099"/>
                          </a:solidFill>
                        </a:defRPr>
                      </a:lvl2pPr>
                      <a:lvl3pPr marL="1143000" lvl="2" indent="-228600">
                        <a:buBlip>
                          <a:blip r:embed="rId3"/>
                        </a:buBlip>
                        <a:defRPr sz="2000" kern="1200">
                          <a:solidFill>
                            <a:srgbClr val="CC6600"/>
                          </a:solidFill>
                        </a:defRPr>
                      </a:lvl3pPr>
                      <a:lvl4pPr marL="1600200" lvl="3" indent="-228600">
                        <a:buChar char="–"/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2057400" lvl="4" indent="-228600">
                        <a:buChar char="»"/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 5"/>
          <p:cNvSpPr/>
          <p:nvPr/>
        </p:nvSpPr>
        <p:spPr>
          <a:xfrm>
            <a:off x="1520825" y="2406650"/>
            <a:ext cx="701675" cy="1717675"/>
          </a:xfrm>
          <a:custGeom>
            <a:avLst/>
            <a:gdLst>
              <a:gd name="connsiteX0" fmla="*/ 1293718 w 2587436"/>
              <a:gd name="connsiteY0" fmla="*/ 105586 h 2587437"/>
              <a:gd name="connsiteX1" fmla="*/ 105586 w 2587436"/>
              <a:gd name="connsiteY1" fmla="*/ 1293718 h 2587437"/>
              <a:gd name="connsiteX2" fmla="*/ 1293718 w 2587436"/>
              <a:gd name="connsiteY2" fmla="*/ 2481850 h 2587437"/>
              <a:gd name="connsiteX3" fmla="*/ 2481850 w 2587436"/>
              <a:gd name="connsiteY3" fmla="*/ 1293718 h 2587437"/>
              <a:gd name="connsiteX4" fmla="*/ 1293718 w 2587436"/>
              <a:gd name="connsiteY4" fmla="*/ 105586 h 2587437"/>
              <a:gd name="connsiteX5" fmla="*/ 1178351 w 2587436"/>
              <a:gd name="connsiteY5" fmla="*/ 781 h 2587437"/>
              <a:gd name="connsiteX6" fmla="*/ 1293718 w 2587436"/>
              <a:gd name="connsiteY6" fmla="*/ 92011 h 2587437"/>
              <a:gd name="connsiteX7" fmla="*/ 1409085 w 2587436"/>
              <a:gd name="connsiteY7" fmla="*/ 781 h 2587437"/>
              <a:gd name="connsiteX8" fmla="*/ 1472207 w 2587436"/>
              <a:gd name="connsiteY8" fmla="*/ 43607 h 2587437"/>
              <a:gd name="connsiteX9" fmla="*/ 1484604 w 2587436"/>
              <a:gd name="connsiteY9" fmla="*/ 88506 h 2587437"/>
              <a:gd name="connsiteX10" fmla="*/ 1510269 w 2587436"/>
              <a:gd name="connsiteY10" fmla="*/ 49635 h 2587437"/>
              <a:gd name="connsiteX11" fmla="*/ 1665065 w 2587436"/>
              <a:gd name="connsiteY11" fmla="*/ 150827 h 2587437"/>
              <a:gd name="connsiteX12" fmla="*/ 1849776 w 2587436"/>
              <a:gd name="connsiteY12" fmla="*/ 159948 h 2587437"/>
              <a:gd name="connsiteX13" fmla="*/ 1847820 w 2587436"/>
              <a:gd name="connsiteY13" fmla="*/ 203618 h 2587437"/>
              <a:gd name="connsiteX14" fmla="*/ 1858676 w 2587436"/>
              <a:gd name="connsiteY14" fmla="*/ 192501 h 2587437"/>
              <a:gd name="connsiteX15" fmla="*/ 2000063 w 2587436"/>
              <a:gd name="connsiteY15" fmla="*/ 321517 h 2587437"/>
              <a:gd name="connsiteX16" fmla="*/ 2172915 w 2587436"/>
              <a:gd name="connsiteY16" fmla="*/ 387271 h 2587437"/>
              <a:gd name="connsiteX17" fmla="*/ 2157560 w 2587436"/>
              <a:gd name="connsiteY17" fmla="*/ 428199 h 2587437"/>
              <a:gd name="connsiteX18" fmla="*/ 2171320 w 2587436"/>
              <a:gd name="connsiteY18" fmla="*/ 420980 h 2587437"/>
              <a:gd name="connsiteX19" fmla="*/ 2265919 w 2587436"/>
              <a:gd name="connsiteY19" fmla="*/ 587373 h 2587437"/>
              <a:gd name="connsiteX20" fmla="*/ 2409992 w 2587436"/>
              <a:gd name="connsiteY20" fmla="*/ 703323 h 2587437"/>
              <a:gd name="connsiteX21" fmla="*/ 2382741 w 2587436"/>
              <a:gd name="connsiteY21" fmla="*/ 737503 h 2587437"/>
              <a:gd name="connsiteX22" fmla="*/ 2398059 w 2587436"/>
              <a:gd name="connsiteY22" fmla="*/ 734889 h 2587437"/>
              <a:gd name="connsiteX23" fmla="*/ 2436609 w 2587436"/>
              <a:gd name="connsiteY23" fmla="*/ 922371 h 2587437"/>
              <a:gd name="connsiteX24" fmla="*/ 2537801 w 2587436"/>
              <a:gd name="connsiteY24" fmla="*/ 1077167 h 2587437"/>
              <a:gd name="connsiteX25" fmla="*/ 2501321 w 2587436"/>
              <a:gd name="connsiteY25" fmla="*/ 1101253 h 2587437"/>
              <a:gd name="connsiteX26" fmla="*/ 2516697 w 2587436"/>
              <a:gd name="connsiteY26" fmla="*/ 1103501 h 2587437"/>
              <a:gd name="connsiteX27" fmla="*/ 2495425 w 2587436"/>
              <a:gd name="connsiteY27" fmla="*/ 1293719 h 2587437"/>
              <a:gd name="connsiteX28" fmla="*/ 2543829 w 2587436"/>
              <a:gd name="connsiteY28" fmla="*/ 1472208 h 2587437"/>
              <a:gd name="connsiteX29" fmla="*/ 2498930 w 2587436"/>
              <a:gd name="connsiteY29" fmla="*/ 1484605 h 2587437"/>
              <a:gd name="connsiteX30" fmla="*/ 2537800 w 2587436"/>
              <a:gd name="connsiteY30" fmla="*/ 1510270 h 2587437"/>
              <a:gd name="connsiteX31" fmla="*/ 2436609 w 2587436"/>
              <a:gd name="connsiteY31" fmla="*/ 1665066 h 2587437"/>
              <a:gd name="connsiteX32" fmla="*/ 2427488 w 2587436"/>
              <a:gd name="connsiteY32" fmla="*/ 1849777 h 2587437"/>
              <a:gd name="connsiteX33" fmla="*/ 2383816 w 2587436"/>
              <a:gd name="connsiteY33" fmla="*/ 1847821 h 2587437"/>
              <a:gd name="connsiteX34" fmla="*/ 2394935 w 2587436"/>
              <a:gd name="connsiteY34" fmla="*/ 1858678 h 2587437"/>
              <a:gd name="connsiteX35" fmla="*/ 2265918 w 2587436"/>
              <a:gd name="connsiteY35" fmla="*/ 2000065 h 2587437"/>
              <a:gd name="connsiteX36" fmla="*/ 2200165 w 2587436"/>
              <a:gd name="connsiteY36" fmla="*/ 2172917 h 2587437"/>
              <a:gd name="connsiteX37" fmla="*/ 2159237 w 2587436"/>
              <a:gd name="connsiteY37" fmla="*/ 2157562 h 2587437"/>
              <a:gd name="connsiteX38" fmla="*/ 2166455 w 2587436"/>
              <a:gd name="connsiteY38" fmla="*/ 2171321 h 2587437"/>
              <a:gd name="connsiteX39" fmla="*/ 2000062 w 2587436"/>
              <a:gd name="connsiteY39" fmla="*/ 2265920 h 2587437"/>
              <a:gd name="connsiteX40" fmla="*/ 1884113 w 2587436"/>
              <a:gd name="connsiteY40" fmla="*/ 2409993 h 2587437"/>
              <a:gd name="connsiteX41" fmla="*/ 1849933 w 2587436"/>
              <a:gd name="connsiteY41" fmla="*/ 2382742 h 2587437"/>
              <a:gd name="connsiteX42" fmla="*/ 1852546 w 2587436"/>
              <a:gd name="connsiteY42" fmla="*/ 2398060 h 2587437"/>
              <a:gd name="connsiteX43" fmla="*/ 1665064 w 2587436"/>
              <a:gd name="connsiteY43" fmla="*/ 2436610 h 2587437"/>
              <a:gd name="connsiteX44" fmla="*/ 1510269 w 2587436"/>
              <a:gd name="connsiteY44" fmla="*/ 2537802 h 2587437"/>
              <a:gd name="connsiteX45" fmla="*/ 1486184 w 2587436"/>
              <a:gd name="connsiteY45" fmla="*/ 2501323 h 2587437"/>
              <a:gd name="connsiteX46" fmla="*/ 1483936 w 2587436"/>
              <a:gd name="connsiteY46" fmla="*/ 2516698 h 2587437"/>
              <a:gd name="connsiteX47" fmla="*/ 1293717 w 2587436"/>
              <a:gd name="connsiteY47" fmla="*/ 2495426 h 2587437"/>
              <a:gd name="connsiteX48" fmla="*/ 1103499 w 2587436"/>
              <a:gd name="connsiteY48" fmla="*/ 2516698 h 2587437"/>
              <a:gd name="connsiteX49" fmla="*/ 1101252 w 2587436"/>
              <a:gd name="connsiteY49" fmla="*/ 2501322 h 2587437"/>
              <a:gd name="connsiteX50" fmla="*/ 1077165 w 2587436"/>
              <a:gd name="connsiteY50" fmla="*/ 2537801 h 2587437"/>
              <a:gd name="connsiteX51" fmla="*/ 922369 w 2587436"/>
              <a:gd name="connsiteY51" fmla="*/ 2436610 h 2587437"/>
              <a:gd name="connsiteX52" fmla="*/ 734888 w 2587436"/>
              <a:gd name="connsiteY52" fmla="*/ 2398060 h 2587437"/>
              <a:gd name="connsiteX53" fmla="*/ 737501 w 2587436"/>
              <a:gd name="connsiteY53" fmla="*/ 2382741 h 2587437"/>
              <a:gd name="connsiteX54" fmla="*/ 703321 w 2587436"/>
              <a:gd name="connsiteY54" fmla="*/ 2409993 h 2587437"/>
              <a:gd name="connsiteX55" fmla="*/ 587371 w 2587436"/>
              <a:gd name="connsiteY55" fmla="*/ 2265919 h 2587437"/>
              <a:gd name="connsiteX56" fmla="*/ 420978 w 2587436"/>
              <a:gd name="connsiteY56" fmla="*/ 2171321 h 2587437"/>
              <a:gd name="connsiteX57" fmla="*/ 426346 w 2587436"/>
              <a:gd name="connsiteY57" fmla="*/ 2161089 h 2587437"/>
              <a:gd name="connsiteX58" fmla="*/ 416114 w 2587436"/>
              <a:gd name="connsiteY58" fmla="*/ 2166457 h 2587437"/>
              <a:gd name="connsiteX59" fmla="*/ 321515 w 2587436"/>
              <a:gd name="connsiteY59" fmla="*/ 2000064 h 2587437"/>
              <a:gd name="connsiteX60" fmla="*/ 192499 w 2587436"/>
              <a:gd name="connsiteY60" fmla="*/ 1858678 h 2587437"/>
              <a:gd name="connsiteX61" fmla="*/ 200768 w 2587436"/>
              <a:gd name="connsiteY61" fmla="*/ 1850603 h 2587437"/>
              <a:gd name="connsiteX62" fmla="*/ 189375 w 2587436"/>
              <a:gd name="connsiteY62" fmla="*/ 1852547 h 2587437"/>
              <a:gd name="connsiteX63" fmla="*/ 150825 w 2587436"/>
              <a:gd name="connsiteY63" fmla="*/ 1665065 h 2587437"/>
              <a:gd name="connsiteX64" fmla="*/ 49634 w 2587436"/>
              <a:gd name="connsiteY64" fmla="*/ 1510270 h 2587437"/>
              <a:gd name="connsiteX65" fmla="*/ 86113 w 2587436"/>
              <a:gd name="connsiteY65" fmla="*/ 1486184 h 2587437"/>
              <a:gd name="connsiteX66" fmla="*/ 70739 w 2587436"/>
              <a:gd name="connsiteY66" fmla="*/ 1483937 h 2587437"/>
              <a:gd name="connsiteX67" fmla="*/ 92010 w 2587436"/>
              <a:gd name="connsiteY67" fmla="*/ 1293718 h 2587437"/>
              <a:gd name="connsiteX68" fmla="*/ 70739 w 2587436"/>
              <a:gd name="connsiteY68" fmla="*/ 1103500 h 2587437"/>
              <a:gd name="connsiteX69" fmla="*/ 86114 w 2587436"/>
              <a:gd name="connsiteY69" fmla="*/ 1101253 h 2587437"/>
              <a:gd name="connsiteX70" fmla="*/ 49634 w 2587436"/>
              <a:gd name="connsiteY70" fmla="*/ 1077166 h 2587437"/>
              <a:gd name="connsiteX71" fmla="*/ 150825 w 2587436"/>
              <a:gd name="connsiteY71" fmla="*/ 922370 h 2587437"/>
              <a:gd name="connsiteX72" fmla="*/ 189375 w 2587436"/>
              <a:gd name="connsiteY72" fmla="*/ 734889 h 2587437"/>
              <a:gd name="connsiteX73" fmla="*/ 200767 w 2587436"/>
              <a:gd name="connsiteY73" fmla="*/ 736833 h 2587437"/>
              <a:gd name="connsiteX74" fmla="*/ 192499 w 2587436"/>
              <a:gd name="connsiteY74" fmla="*/ 728759 h 2587437"/>
              <a:gd name="connsiteX75" fmla="*/ 321516 w 2587436"/>
              <a:gd name="connsiteY75" fmla="*/ 587372 h 2587437"/>
              <a:gd name="connsiteX76" fmla="*/ 416114 w 2587436"/>
              <a:gd name="connsiteY76" fmla="*/ 420980 h 2587437"/>
              <a:gd name="connsiteX77" fmla="*/ 426347 w 2587436"/>
              <a:gd name="connsiteY77" fmla="*/ 426349 h 2587437"/>
              <a:gd name="connsiteX78" fmla="*/ 420979 w 2587436"/>
              <a:gd name="connsiteY78" fmla="*/ 416115 h 2587437"/>
              <a:gd name="connsiteX79" fmla="*/ 587372 w 2587436"/>
              <a:gd name="connsiteY79" fmla="*/ 321517 h 2587437"/>
              <a:gd name="connsiteX80" fmla="*/ 728758 w 2587436"/>
              <a:gd name="connsiteY80" fmla="*/ 192500 h 2587437"/>
              <a:gd name="connsiteX81" fmla="*/ 736832 w 2587436"/>
              <a:gd name="connsiteY81" fmla="*/ 200768 h 2587437"/>
              <a:gd name="connsiteX82" fmla="*/ 734888 w 2587436"/>
              <a:gd name="connsiteY82" fmla="*/ 189377 h 2587437"/>
              <a:gd name="connsiteX83" fmla="*/ 922370 w 2587436"/>
              <a:gd name="connsiteY83" fmla="*/ 150826 h 2587437"/>
              <a:gd name="connsiteX84" fmla="*/ 1077165 w 2587436"/>
              <a:gd name="connsiteY84" fmla="*/ 49635 h 2587437"/>
              <a:gd name="connsiteX85" fmla="*/ 1101686 w 2587436"/>
              <a:gd name="connsiteY85" fmla="*/ 86772 h 2587437"/>
              <a:gd name="connsiteX86" fmla="*/ 1102495 w 2587436"/>
              <a:gd name="connsiteY86" fmla="*/ 74529 h 2587437"/>
              <a:gd name="connsiteX87" fmla="*/ 1178351 w 2587436"/>
              <a:gd name="connsiteY87" fmla="*/ 781 h 258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587436" h="2587437">
                <a:moveTo>
                  <a:pt x="1293718" y="105586"/>
                </a:moveTo>
                <a:cubicBezTo>
                  <a:pt x="637531" y="105586"/>
                  <a:pt x="105586" y="637531"/>
                  <a:pt x="105586" y="1293718"/>
                </a:cubicBezTo>
                <a:cubicBezTo>
                  <a:pt x="105586" y="1949905"/>
                  <a:pt x="637531" y="2481850"/>
                  <a:pt x="1293718" y="2481850"/>
                </a:cubicBezTo>
                <a:cubicBezTo>
                  <a:pt x="1949905" y="2481850"/>
                  <a:pt x="2481850" y="1949905"/>
                  <a:pt x="2481850" y="1293718"/>
                </a:cubicBezTo>
                <a:cubicBezTo>
                  <a:pt x="2481850" y="637531"/>
                  <a:pt x="1949905" y="105586"/>
                  <a:pt x="1293718" y="105586"/>
                </a:cubicBezTo>
                <a:close/>
                <a:moveTo>
                  <a:pt x="1178351" y="781"/>
                </a:moveTo>
                <a:cubicBezTo>
                  <a:pt x="1220450" y="-5049"/>
                  <a:pt x="1268508" y="21422"/>
                  <a:pt x="1293718" y="92011"/>
                </a:cubicBezTo>
                <a:cubicBezTo>
                  <a:pt x="1318929" y="21422"/>
                  <a:pt x="1366986" y="-5049"/>
                  <a:pt x="1409085" y="781"/>
                </a:cubicBezTo>
                <a:cubicBezTo>
                  <a:pt x="1434345" y="4279"/>
                  <a:pt x="1457459" y="19405"/>
                  <a:pt x="1472207" y="43607"/>
                </a:cubicBezTo>
                <a:lnTo>
                  <a:pt x="1484604" y="88506"/>
                </a:lnTo>
                <a:lnTo>
                  <a:pt x="1510269" y="49635"/>
                </a:lnTo>
                <a:cubicBezTo>
                  <a:pt x="1567616" y="408"/>
                  <a:pt x="1661604" y="30947"/>
                  <a:pt x="1665065" y="150827"/>
                </a:cubicBezTo>
                <a:cubicBezTo>
                  <a:pt x="1738329" y="55877"/>
                  <a:pt x="1832316" y="86415"/>
                  <a:pt x="1849776" y="159948"/>
                </a:cubicBezTo>
                <a:lnTo>
                  <a:pt x="1847820" y="203618"/>
                </a:lnTo>
                <a:lnTo>
                  <a:pt x="1858676" y="192501"/>
                </a:lnTo>
                <a:cubicBezTo>
                  <a:pt x="1932101" y="134716"/>
                  <a:pt x="2038035" y="192050"/>
                  <a:pt x="2000063" y="321517"/>
                </a:cubicBezTo>
                <a:cubicBezTo>
                  <a:pt x="2099082" y="253854"/>
                  <a:pt x="2179033" y="311942"/>
                  <a:pt x="2172915" y="387271"/>
                </a:cubicBezTo>
                <a:lnTo>
                  <a:pt x="2157560" y="428199"/>
                </a:lnTo>
                <a:lnTo>
                  <a:pt x="2171320" y="420980"/>
                </a:lnTo>
                <a:cubicBezTo>
                  <a:pt x="2259007" y="388713"/>
                  <a:pt x="2342040" y="475977"/>
                  <a:pt x="2265919" y="587373"/>
                </a:cubicBezTo>
                <a:cubicBezTo>
                  <a:pt x="2381000" y="553620"/>
                  <a:pt x="2439088" y="633571"/>
                  <a:pt x="2409992" y="703323"/>
                </a:cubicBezTo>
                <a:lnTo>
                  <a:pt x="2382741" y="737503"/>
                </a:lnTo>
                <a:lnTo>
                  <a:pt x="2398059" y="734889"/>
                </a:lnTo>
                <a:cubicBezTo>
                  <a:pt x="2491425" y="731298"/>
                  <a:pt x="2543428" y="839949"/>
                  <a:pt x="2436609" y="922371"/>
                </a:cubicBezTo>
                <a:cubicBezTo>
                  <a:pt x="2556489" y="925832"/>
                  <a:pt x="2587027" y="1019820"/>
                  <a:pt x="2537801" y="1077167"/>
                </a:cubicBezTo>
                <a:lnTo>
                  <a:pt x="2501321" y="1101253"/>
                </a:lnTo>
                <a:lnTo>
                  <a:pt x="2516697" y="1103501"/>
                </a:lnTo>
                <a:cubicBezTo>
                  <a:pt x="2606603" y="1128937"/>
                  <a:pt x="2622486" y="1248340"/>
                  <a:pt x="2495425" y="1293719"/>
                </a:cubicBezTo>
                <a:cubicBezTo>
                  <a:pt x="2608368" y="1334056"/>
                  <a:pt x="2608368" y="1432880"/>
                  <a:pt x="2543829" y="1472208"/>
                </a:cubicBezTo>
                <a:lnTo>
                  <a:pt x="2498930" y="1484605"/>
                </a:lnTo>
                <a:lnTo>
                  <a:pt x="2537800" y="1510270"/>
                </a:lnTo>
                <a:cubicBezTo>
                  <a:pt x="2587027" y="1567617"/>
                  <a:pt x="2556488" y="1661605"/>
                  <a:pt x="2436609" y="1665066"/>
                </a:cubicBezTo>
                <a:cubicBezTo>
                  <a:pt x="2531559" y="1738330"/>
                  <a:pt x="2501021" y="1832318"/>
                  <a:pt x="2427488" y="1849777"/>
                </a:cubicBezTo>
                <a:lnTo>
                  <a:pt x="2383816" y="1847821"/>
                </a:lnTo>
                <a:lnTo>
                  <a:pt x="2394935" y="1858678"/>
                </a:lnTo>
                <a:cubicBezTo>
                  <a:pt x="2452719" y="1932103"/>
                  <a:pt x="2395386" y="2038037"/>
                  <a:pt x="2265918" y="2000065"/>
                </a:cubicBezTo>
                <a:cubicBezTo>
                  <a:pt x="2333581" y="2099084"/>
                  <a:pt x="2275494" y="2179035"/>
                  <a:pt x="2200165" y="2172917"/>
                </a:cubicBezTo>
                <a:lnTo>
                  <a:pt x="2159237" y="2157562"/>
                </a:lnTo>
                <a:lnTo>
                  <a:pt x="2166455" y="2171321"/>
                </a:lnTo>
                <a:cubicBezTo>
                  <a:pt x="2198722" y="2259008"/>
                  <a:pt x="2111459" y="2342041"/>
                  <a:pt x="2000062" y="2265920"/>
                </a:cubicBezTo>
                <a:cubicBezTo>
                  <a:pt x="2033815" y="2381001"/>
                  <a:pt x="1953865" y="2439089"/>
                  <a:pt x="1884113" y="2409993"/>
                </a:cubicBezTo>
                <a:lnTo>
                  <a:pt x="1849933" y="2382742"/>
                </a:lnTo>
                <a:lnTo>
                  <a:pt x="1852546" y="2398060"/>
                </a:lnTo>
                <a:cubicBezTo>
                  <a:pt x="1856137" y="2491426"/>
                  <a:pt x="1747486" y="2543429"/>
                  <a:pt x="1665064" y="2436610"/>
                </a:cubicBezTo>
                <a:cubicBezTo>
                  <a:pt x="1661603" y="2556490"/>
                  <a:pt x="1567616" y="2587028"/>
                  <a:pt x="1510269" y="2537802"/>
                </a:cubicBezTo>
                <a:lnTo>
                  <a:pt x="1486184" y="2501323"/>
                </a:lnTo>
                <a:lnTo>
                  <a:pt x="1483936" y="2516698"/>
                </a:lnTo>
                <a:cubicBezTo>
                  <a:pt x="1458499" y="2606604"/>
                  <a:pt x="1339096" y="2622487"/>
                  <a:pt x="1293717" y="2495426"/>
                </a:cubicBezTo>
                <a:cubicBezTo>
                  <a:pt x="1248339" y="2622487"/>
                  <a:pt x="1128936" y="2606604"/>
                  <a:pt x="1103499" y="2516698"/>
                </a:cubicBezTo>
                <a:lnTo>
                  <a:pt x="1101252" y="2501322"/>
                </a:lnTo>
                <a:lnTo>
                  <a:pt x="1077165" y="2537801"/>
                </a:lnTo>
                <a:cubicBezTo>
                  <a:pt x="1019818" y="2587028"/>
                  <a:pt x="925830" y="2556489"/>
                  <a:pt x="922369" y="2436610"/>
                </a:cubicBezTo>
                <a:cubicBezTo>
                  <a:pt x="839947" y="2543429"/>
                  <a:pt x="731297" y="2491426"/>
                  <a:pt x="734888" y="2398060"/>
                </a:cubicBezTo>
                <a:lnTo>
                  <a:pt x="737501" y="2382741"/>
                </a:lnTo>
                <a:lnTo>
                  <a:pt x="703321" y="2409993"/>
                </a:lnTo>
                <a:cubicBezTo>
                  <a:pt x="633569" y="2439089"/>
                  <a:pt x="553618" y="2381001"/>
                  <a:pt x="587371" y="2265919"/>
                </a:cubicBezTo>
                <a:cubicBezTo>
                  <a:pt x="475975" y="2342040"/>
                  <a:pt x="388712" y="2259008"/>
                  <a:pt x="420978" y="2171321"/>
                </a:cubicBezTo>
                <a:lnTo>
                  <a:pt x="426346" y="2161089"/>
                </a:lnTo>
                <a:lnTo>
                  <a:pt x="416114" y="2166457"/>
                </a:lnTo>
                <a:cubicBezTo>
                  <a:pt x="328427" y="2198724"/>
                  <a:pt x="245394" y="2111461"/>
                  <a:pt x="321515" y="2000064"/>
                </a:cubicBezTo>
                <a:cubicBezTo>
                  <a:pt x="192048" y="2038036"/>
                  <a:pt x="134715" y="1932102"/>
                  <a:pt x="192499" y="1858678"/>
                </a:cubicBezTo>
                <a:lnTo>
                  <a:pt x="200768" y="1850603"/>
                </a:lnTo>
                <a:lnTo>
                  <a:pt x="189375" y="1852547"/>
                </a:lnTo>
                <a:cubicBezTo>
                  <a:pt x="96009" y="1856138"/>
                  <a:pt x="44006" y="1747487"/>
                  <a:pt x="150825" y="1665065"/>
                </a:cubicBezTo>
                <a:cubicBezTo>
                  <a:pt x="30946" y="1661604"/>
                  <a:pt x="407" y="1567617"/>
                  <a:pt x="49634" y="1510270"/>
                </a:cubicBezTo>
                <a:lnTo>
                  <a:pt x="86113" y="1486184"/>
                </a:lnTo>
                <a:lnTo>
                  <a:pt x="70739" y="1483937"/>
                </a:lnTo>
                <a:cubicBezTo>
                  <a:pt x="-19168" y="1458500"/>
                  <a:pt x="-35050" y="1339097"/>
                  <a:pt x="92010" y="1293718"/>
                </a:cubicBezTo>
                <a:cubicBezTo>
                  <a:pt x="-35050" y="1248340"/>
                  <a:pt x="-19168" y="1128937"/>
                  <a:pt x="70739" y="1103500"/>
                </a:cubicBezTo>
                <a:lnTo>
                  <a:pt x="86114" y="1101253"/>
                </a:lnTo>
                <a:lnTo>
                  <a:pt x="49634" y="1077166"/>
                </a:lnTo>
                <a:cubicBezTo>
                  <a:pt x="407" y="1019820"/>
                  <a:pt x="30946" y="925832"/>
                  <a:pt x="150825" y="922370"/>
                </a:cubicBezTo>
                <a:cubicBezTo>
                  <a:pt x="44006" y="839949"/>
                  <a:pt x="96009" y="731298"/>
                  <a:pt x="189375" y="734889"/>
                </a:cubicBezTo>
                <a:lnTo>
                  <a:pt x="200767" y="736833"/>
                </a:lnTo>
                <a:lnTo>
                  <a:pt x="192499" y="728759"/>
                </a:lnTo>
                <a:cubicBezTo>
                  <a:pt x="134715" y="655335"/>
                  <a:pt x="192049" y="549401"/>
                  <a:pt x="321516" y="587372"/>
                </a:cubicBezTo>
                <a:cubicBezTo>
                  <a:pt x="245395" y="475976"/>
                  <a:pt x="328427" y="388713"/>
                  <a:pt x="416114" y="420980"/>
                </a:cubicBezTo>
                <a:lnTo>
                  <a:pt x="426347" y="426349"/>
                </a:lnTo>
                <a:lnTo>
                  <a:pt x="420979" y="416115"/>
                </a:lnTo>
                <a:cubicBezTo>
                  <a:pt x="388712" y="328428"/>
                  <a:pt x="475975" y="245396"/>
                  <a:pt x="587372" y="321517"/>
                </a:cubicBezTo>
                <a:cubicBezTo>
                  <a:pt x="549400" y="192050"/>
                  <a:pt x="655334" y="134716"/>
                  <a:pt x="728758" y="192500"/>
                </a:cubicBezTo>
                <a:lnTo>
                  <a:pt x="736832" y="200768"/>
                </a:lnTo>
                <a:lnTo>
                  <a:pt x="734888" y="189377"/>
                </a:lnTo>
                <a:cubicBezTo>
                  <a:pt x="731297" y="96010"/>
                  <a:pt x="839948" y="44008"/>
                  <a:pt x="922370" y="150826"/>
                </a:cubicBezTo>
                <a:cubicBezTo>
                  <a:pt x="925831" y="30947"/>
                  <a:pt x="1019818" y="408"/>
                  <a:pt x="1077165" y="49635"/>
                </a:cubicBezTo>
                <a:lnTo>
                  <a:pt x="1101686" y="86772"/>
                </a:lnTo>
                <a:lnTo>
                  <a:pt x="1102495" y="74529"/>
                </a:lnTo>
                <a:cubicBezTo>
                  <a:pt x="1112942" y="32385"/>
                  <a:pt x="1143619" y="5591"/>
                  <a:pt x="1178351" y="781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5" name="爆炸形 2 24"/>
          <p:cNvSpPr/>
          <p:nvPr/>
        </p:nvSpPr>
        <p:spPr>
          <a:xfrm>
            <a:off x="4924425" y="4340225"/>
            <a:ext cx="3819525" cy="22621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FF0000"/>
                </a:solidFill>
              </a:rPr>
              <a:t>如何避免？</a:t>
            </a:r>
            <a:endParaRPr lang="zh-CN" altLang="en-US" noProof="1">
              <a:solidFill>
                <a:srgbClr val="FF0000"/>
              </a:solidFill>
            </a:endParaRPr>
          </a:p>
        </p:txBody>
      </p:sp>
      <p:sp>
        <p:nvSpPr>
          <p:cNvPr id="160" name=" 160"/>
          <p:cNvSpPr/>
          <p:nvPr/>
        </p:nvSpPr>
        <p:spPr>
          <a:xfrm>
            <a:off x="898525" y="3717925"/>
            <a:ext cx="1081088" cy="151130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9499" name="文本框 6"/>
          <p:cNvSpPr txBox="1">
            <a:spLocks noChangeArrowheads="1"/>
          </p:cNvSpPr>
          <p:nvPr/>
        </p:nvSpPr>
        <p:spPr bwMode="auto">
          <a:xfrm>
            <a:off x="533400" y="5230813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人为和历史遗留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160" grpId="0" animBg="1"/>
      <p:bldP spid="194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8"/>
          <p:cNvSpPr>
            <a:spLocks noChangeArrowheads="1"/>
          </p:cNvSpPr>
          <p:nvPr/>
        </p:nvSpPr>
        <p:spPr bwMode="auto">
          <a:xfrm>
            <a:off x="636588" y="387350"/>
            <a:ext cx="813593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009" tIns="40006" rIns="80009" bIns="40006">
            <a:spAutoFit/>
          </a:bodyPr>
          <a:lstStyle>
            <a:lvl1pPr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0137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013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013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013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013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dirty="0" smtClean="0">
                <a:latin typeface="FrutigerNext LT Medium" pitchFamily="34" charset="0"/>
                <a:ea typeface="黑体" panose="02010609060101010101" pitchFamily="49" charset="-122"/>
              </a:rPr>
              <a:t>目前软件存在的</a:t>
            </a:r>
            <a:r>
              <a:rPr lang="zh-CN" altLang="en-US" dirty="0">
                <a:latin typeface="FrutigerNext LT Medium" pitchFamily="34" charset="0"/>
                <a:ea typeface="黑体" panose="02010609060101010101" pitchFamily="49" charset="-122"/>
              </a:rPr>
              <a:t>问题</a:t>
            </a:r>
            <a:endParaRPr lang="zh-CN" altLang="en-US" dirty="0">
              <a:latin typeface="FrutigerNext LT Medium" pitchFamily="34" charset="0"/>
              <a:ea typeface="黑体" panose="02010609060101010101" pitchFamily="49" charset="-122"/>
            </a:endParaRPr>
          </a:p>
        </p:txBody>
      </p:sp>
      <p:sp>
        <p:nvSpPr>
          <p:cNvPr id="25" name="爆炸形 2 24"/>
          <p:cNvSpPr/>
          <p:nvPr/>
        </p:nvSpPr>
        <p:spPr>
          <a:xfrm>
            <a:off x="4756150" y="3919538"/>
            <a:ext cx="3819525" cy="226218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FF0000"/>
                </a:solidFill>
              </a:rPr>
              <a:t>如何解决？</a:t>
            </a:r>
            <a:endParaRPr lang="zh-CN" altLang="en-US" noProof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588" y="927100"/>
            <a:ext cx="659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、没有</a:t>
            </a:r>
            <a:r>
              <a:rPr lang="zh-CN" altLang="en-US" dirty="0" smtClean="0"/>
              <a:t>原型机器，</a:t>
            </a:r>
            <a:r>
              <a:rPr lang="zh-CN" altLang="en-US" dirty="0"/>
              <a:t>都是源于其他机型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6588" y="1453594"/>
            <a:ext cx="487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、软件问题解决没有实际导入新项目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6588" y="1970652"/>
            <a:ext cx="7789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、人员思想观念为解决问题而解决问题，时间创促，乱改导致其他问题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588" y="2434283"/>
            <a:ext cx="7391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/>
              <a:t>4</a:t>
            </a:r>
            <a:r>
              <a:rPr lang="zh-CN" altLang="zh-CN" dirty="0"/>
              <a:t>、项目多，任务重，都想快速结案却给产品维护带来隐患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636588" y="2915597"/>
            <a:ext cx="595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、测试</a:t>
            </a:r>
            <a:r>
              <a:rPr lang="en-US" altLang="zh-CN" dirty="0"/>
              <a:t>bug</a:t>
            </a:r>
            <a:r>
              <a:rPr lang="zh-CN" altLang="en-US" dirty="0"/>
              <a:t>不断涌出，却无法收敛，严重浪费人力资源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6588" y="3473706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/>
              <a:t>6</a:t>
            </a:r>
            <a:r>
              <a:rPr lang="zh-CN" altLang="en-US" dirty="0"/>
              <a:t>、软件架构分层不清晰，动一点则动全身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6588" y="4031815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/>
              <a:t>7</a:t>
            </a:r>
            <a:r>
              <a:rPr lang="zh-CN" altLang="en-US" dirty="0"/>
              <a:t>、严重依靠行业经验，和项目经验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6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185" y="320198"/>
            <a:ext cx="8229600" cy="2430463"/>
          </a:xfrm>
        </p:spPr>
      </p:pic>
      <p:sp>
        <p:nvSpPr>
          <p:cNvPr id="5" name="矩形 4"/>
          <p:cNvSpPr/>
          <p:nvPr/>
        </p:nvSpPr>
        <p:spPr>
          <a:xfrm>
            <a:off x="267970" y="2666365"/>
            <a:ext cx="8622665" cy="11887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zh-CN" sz="7200" b="1" noProof="1">
                <a:ln w="25400">
                  <a:gradFill>
                    <a:gsLst>
                      <a:gs pos="0">
                        <a:srgbClr val="E7DFD1"/>
                      </a:gs>
                      <a:gs pos="39000">
                        <a:srgbClr val="3E3B37"/>
                      </a:gs>
                      <a:gs pos="52000">
                        <a:srgbClr val="3E3B37"/>
                      </a:gs>
                      <a:gs pos="21000">
                        <a:schemeClr val="bg1"/>
                      </a:gs>
                      <a:gs pos="61000">
                        <a:srgbClr val="33302D"/>
                      </a:gs>
                      <a:gs pos="77000">
                        <a:srgbClr val="F0EAE1"/>
                      </a:gs>
                    </a:gsLst>
                    <a:lin ang="16200000"/>
                  </a:gradFill>
                </a:ln>
                <a:gradFill>
                  <a:gsLst>
                    <a:gs pos="50000">
                      <a:srgbClr val="5F5951">
                        <a:alpha val="100000"/>
                      </a:srgbClr>
                    </a:gs>
                    <a:gs pos="80000">
                      <a:srgbClr val="8A8274"/>
                    </a:gs>
                    <a:gs pos="69000">
                      <a:srgbClr val="D0C8B9"/>
                    </a:gs>
                    <a:gs pos="64000">
                      <a:srgbClr val="E7DFD1"/>
                    </a:gs>
                    <a:gs pos="58000">
                      <a:srgbClr val="C9C1B2"/>
                    </a:gs>
                    <a:gs pos="35000">
                      <a:srgbClr val="978F80"/>
                    </a:gs>
                    <a:gs pos="22000">
                      <a:srgbClr val="6B655D"/>
                    </a:gs>
                    <a:gs pos="9000">
                      <a:srgbClr val="3E3B37"/>
                    </a:gs>
                    <a:gs pos="95000">
                      <a:srgbClr val="33302D"/>
                    </a:gs>
                  </a:gsLst>
                  <a:lin ang="5400000"/>
                </a:gradFill>
                <a:effectLst>
                  <a:outerShdw blurRad="50800" dist="25400" dir="5400000" sx="104000" sy="104000" algn="t" rotWithShape="0">
                    <a:prstClr val="black">
                      <a:alpha val="40000"/>
                    </a:prstClr>
                  </a:outerShdw>
                </a:effectLst>
                <a:cs typeface="+mn-ea"/>
              </a:rPr>
              <a:t>软件过程管理</a:t>
            </a:r>
            <a:endParaRPr lang="zh-CN" altLang="zh-CN" sz="7200" b="1" noProof="1">
              <a:ln w="25400">
                <a:gradFill>
                  <a:gsLst>
                    <a:gs pos="0">
                      <a:srgbClr val="E7DFD1"/>
                    </a:gs>
                    <a:gs pos="39000">
                      <a:srgbClr val="3E3B37"/>
                    </a:gs>
                    <a:gs pos="52000">
                      <a:srgbClr val="3E3B37"/>
                    </a:gs>
                    <a:gs pos="21000">
                      <a:schemeClr val="bg1"/>
                    </a:gs>
                    <a:gs pos="61000">
                      <a:srgbClr val="33302D"/>
                    </a:gs>
                    <a:gs pos="77000">
                      <a:srgbClr val="F0EAE1"/>
                    </a:gs>
                  </a:gsLst>
                  <a:lin ang="16200000"/>
                </a:gradFill>
              </a:ln>
              <a:gradFill>
                <a:gsLst>
                  <a:gs pos="50000">
                    <a:srgbClr val="5F5951">
                      <a:alpha val="100000"/>
                    </a:srgbClr>
                  </a:gs>
                  <a:gs pos="80000">
                    <a:srgbClr val="8A8274"/>
                  </a:gs>
                  <a:gs pos="69000">
                    <a:srgbClr val="D0C8B9"/>
                  </a:gs>
                  <a:gs pos="64000">
                    <a:srgbClr val="E7DFD1"/>
                  </a:gs>
                  <a:gs pos="58000">
                    <a:srgbClr val="C9C1B2"/>
                  </a:gs>
                  <a:gs pos="35000">
                    <a:srgbClr val="978F80"/>
                  </a:gs>
                  <a:gs pos="22000">
                    <a:srgbClr val="6B655D"/>
                  </a:gs>
                  <a:gs pos="9000">
                    <a:srgbClr val="3E3B37"/>
                  </a:gs>
                  <a:gs pos="95000">
                    <a:srgbClr val="33302D"/>
                  </a:gs>
                </a:gsLst>
                <a:lin ang="5400000"/>
              </a:gradFill>
              <a:effectLst>
                <a:outerShdw blurRad="50800" dist="25400" dir="5400000" sx="104000" sy="104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61315" y="941070"/>
            <a:ext cx="9251950" cy="11887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isometricRightUp">
                <a:rot lat="1200000" lon="18600000" rev="0"/>
              </a:camera>
              <a:lightRig rig="flat" dir="t">
                <a:rot lat="0" lon="0" rev="600000"/>
              </a:lightRig>
            </a:scene3d>
            <a:sp3d extrusionH="215900"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zh-CN" sz="7200" b="1" noProof="1">
                <a:blipFill>
                  <a:blip r:embed="rId2"/>
                  <a:stretch>
                    <a:fillRect/>
                  </a:stretch>
                </a:blipFill>
                <a:effectLst>
                  <a:glow rad="228600">
                    <a:srgbClr val="A5A5A5">
                      <a:alpha val="40000"/>
                      <a:satMod val="175000"/>
                    </a:srgbClr>
                  </a:glow>
                  <a:outerShdw blurRad="50800" dir="5400000" algn="ctr" rotWithShape="0">
                    <a:srgbClr val="000000">
                      <a:alpha val="43000"/>
                    </a:srgbClr>
                  </a:outerShdw>
                </a:effectLst>
                <a:cs typeface="+mn-ea"/>
              </a:rPr>
              <a:t>软件过程管理</a:t>
            </a:r>
            <a:endParaRPr lang="zh-CN" altLang="zh-CN" sz="7200" b="1" noProof="1">
              <a:blipFill>
                <a:blip r:embed="rId2"/>
                <a:stretch>
                  <a:fillRect/>
                </a:stretch>
              </a:blipFill>
              <a:effectLst>
                <a:glow rad="228600">
                  <a:srgbClr val="A5A5A5">
                    <a:alpha val="40000"/>
                    <a:satMod val="175000"/>
                  </a:srgbClr>
                </a:glow>
                <a:outerShdw blurRad="50800" dir="5400000" algn="ctr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-46990" y="4672965"/>
            <a:ext cx="9251950" cy="11887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isometricRightUp">
                <a:rot lat="1200000" lon="18600000" rev="0"/>
              </a:camera>
              <a:lightRig rig="flat" dir="t">
                <a:rot lat="0" lon="0" rev="600000"/>
              </a:lightRig>
            </a:scene3d>
            <a:sp3d extrusionH="215900"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zh-CN" sz="7200" b="1" noProof="1">
                <a:blipFill>
                  <a:blip r:embed="rId2"/>
                  <a:stretch>
                    <a:fillRect/>
                  </a:stretch>
                </a:blipFill>
                <a:effectLst>
                  <a:glow rad="228600">
                    <a:srgbClr val="A5A5A5">
                      <a:alpha val="40000"/>
                      <a:satMod val="175000"/>
                    </a:srgbClr>
                  </a:glow>
                  <a:outerShdw blurRad="50800" dir="5400000" algn="ctr" rotWithShape="0">
                    <a:srgbClr val="000000">
                      <a:alpha val="43000"/>
                    </a:srgbClr>
                  </a:outerShdw>
                </a:effectLst>
                <a:cs typeface="+mn-ea"/>
              </a:rPr>
              <a:t>软件过程管理</a:t>
            </a:r>
            <a:endParaRPr lang="zh-CN" altLang="zh-CN" sz="7200" b="1" noProof="1">
              <a:blipFill>
                <a:blip r:embed="rId2"/>
                <a:stretch>
                  <a:fillRect/>
                </a:stretch>
              </a:blipFill>
              <a:effectLst>
                <a:glow rad="228600">
                  <a:srgbClr val="A5A5A5">
                    <a:alpha val="40000"/>
                    <a:satMod val="175000"/>
                  </a:srgbClr>
                </a:glow>
                <a:outerShdw blurRad="50800" dir="5400000" algn="ctr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爆炸形 2 8"/>
          <p:cNvSpPr/>
          <p:nvPr/>
        </p:nvSpPr>
        <p:spPr>
          <a:xfrm>
            <a:off x="1115616" y="548680"/>
            <a:ext cx="7775019" cy="613088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96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what</a:t>
            </a:r>
            <a:r>
              <a:rPr lang="zh-CN" altLang="en-US" sz="96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9600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4"/>
          <p:cNvSpPr txBox="1">
            <a:spLocks noChangeArrowheads="1"/>
          </p:cNvSpPr>
          <p:nvPr/>
        </p:nvSpPr>
        <p:spPr bwMode="auto">
          <a:xfrm>
            <a:off x="546100" y="3443288"/>
            <a:ext cx="82327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软件过程在软件生产中的作用，如同硬件生产线的工艺，软件项目不好管理是因为没有统一工艺标准。如果软件行业发展到有统一的软件过程可遵循，那么软件就发展到了一个重要的里程碑阶段。过程管理的实施步骤应该是从项目级过程逐步积累到企业级过程，再由企业级过程裁剪为项目过程。最后可以形成软件统一过程。</a:t>
            </a:r>
            <a:endParaRPr lang="zh-CN" altLang="en-US" dirty="0"/>
          </a:p>
        </p:txBody>
      </p:sp>
      <p:sp>
        <p:nvSpPr>
          <p:cNvPr id="22531" name="文本框 5"/>
          <p:cNvSpPr txBox="1">
            <a:spLocks noChangeArrowheads="1"/>
          </p:cNvSpPr>
          <p:nvPr/>
        </p:nvSpPr>
        <p:spPr bwMode="auto">
          <a:xfrm>
            <a:off x="420688" y="419100"/>
            <a:ext cx="263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7030A0"/>
                </a:solidFill>
              </a:rPr>
              <a:t>什么是软件过程管理？</a:t>
            </a:r>
            <a:endParaRPr lang="zh-CN" altLang="en-US" b="1">
              <a:solidFill>
                <a:srgbClr val="7030A0"/>
              </a:solidFill>
            </a:endParaRPr>
          </a:p>
        </p:txBody>
      </p:sp>
      <p:sp>
        <p:nvSpPr>
          <p:cNvPr id="22532" name="文本框 6"/>
          <p:cNvSpPr txBox="1">
            <a:spLocks noChangeArrowheads="1"/>
          </p:cNvSpPr>
          <p:nvPr/>
        </p:nvSpPr>
        <p:spPr bwMode="auto">
          <a:xfrm>
            <a:off x="546100" y="1036638"/>
            <a:ext cx="761682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软件过程是指软件整个生命周期，从需求获取，需求分析，设计，实现，测试，发布和维护一个过程模型。一个软件过程定义了软件开发中采用的方法，但软件过程还包含该过程中应用的技术——技术方法和自动化工具</a:t>
            </a:r>
            <a:r>
              <a:rPr lang="en-US" altLang="zh-CN" dirty="0"/>
              <a:t>(</a:t>
            </a:r>
            <a:r>
              <a:rPr lang="en-US" altLang="zh-CN" dirty="0" err="1"/>
              <a:t>Git</a:t>
            </a:r>
            <a:r>
              <a:rPr lang="en-US" altLang="zh-CN" dirty="0"/>
              <a:t>)</a:t>
            </a:r>
            <a:r>
              <a:rPr lang="zh-CN" altLang="en-US" dirty="0"/>
              <a:t>。过程定义一个框架，为有效交付软件工程技术，这个框架必须创建。软件过程构成了软件项目管理控制的基础，并且创建了一个环境以便于技术方法的采用、工作产品（模型、文档、报告、表格等）的产生、里程碑的创建、质量的保证、正常变更的正确管理</a:t>
            </a:r>
            <a:endParaRPr lang="zh-CN" altLang="en-US" dirty="0"/>
          </a:p>
        </p:txBody>
      </p:sp>
      <p:sp>
        <p:nvSpPr>
          <p:cNvPr id="8" name="爆炸形 2 7"/>
          <p:cNvSpPr/>
          <p:nvPr/>
        </p:nvSpPr>
        <p:spPr>
          <a:xfrm>
            <a:off x="4343400" y="4521200"/>
            <a:ext cx="3819525" cy="226377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 smtClean="0">
                <a:solidFill>
                  <a:srgbClr val="FF0000"/>
                </a:solidFill>
              </a:rPr>
              <a:t>how</a:t>
            </a:r>
            <a:r>
              <a:rPr lang="zh-CN" altLang="en-US" noProof="1" smtClean="0">
                <a:solidFill>
                  <a:srgbClr val="FF0000"/>
                </a:solidFill>
              </a:rPr>
              <a:t>？</a:t>
            </a:r>
            <a:endParaRPr lang="zh-CN" altLang="en-US" noProof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2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文本框 4"/>
          <p:cNvSpPr txBox="1">
            <a:spLocks noChangeArrowheads="1"/>
          </p:cNvSpPr>
          <p:nvPr/>
        </p:nvSpPr>
        <p:spPr bwMode="auto">
          <a:xfrm>
            <a:off x="523875" y="749300"/>
            <a:ext cx="2481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7030A0"/>
                </a:solidFill>
              </a:rPr>
              <a:t>软件过程管理的作用：</a:t>
            </a:r>
            <a:endParaRPr lang="en-US" altLang="zh-CN" b="1">
              <a:solidFill>
                <a:srgbClr val="7030A0"/>
              </a:solidFill>
            </a:endParaRPr>
          </a:p>
        </p:txBody>
      </p:sp>
      <p:sp>
        <p:nvSpPr>
          <p:cNvPr id="8" name="爆炸形 2 7"/>
          <p:cNvSpPr/>
          <p:nvPr/>
        </p:nvSpPr>
        <p:spPr>
          <a:xfrm>
            <a:off x="4355976" y="4557712"/>
            <a:ext cx="3819525" cy="226377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rgbClr val="FF0000"/>
                </a:solidFill>
              </a:rPr>
              <a:t>why</a:t>
            </a:r>
            <a:r>
              <a:rPr lang="zh-CN" altLang="en-US" noProof="1">
                <a:solidFill>
                  <a:srgbClr val="FF0000"/>
                </a:solidFill>
              </a:rPr>
              <a:t>？</a:t>
            </a:r>
            <a:endParaRPr lang="zh-CN" altLang="en-US" noProof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9742" y="1236613"/>
            <a:ext cx="69025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/>
              <a:t>有效的软件过程可以提高组织的生产能力：</a:t>
            </a:r>
            <a:endParaRPr lang="zh-CN" altLang="en-US" dirty="0"/>
          </a:p>
          <a:p>
            <a:pPr eaLnBrk="1" hangingPunct="1"/>
            <a:r>
              <a:rPr lang="zh-CN" altLang="en-US" dirty="0"/>
              <a:t>■理解软件开发的基本原则，可以帮我们做出明智的决定；</a:t>
            </a:r>
            <a:endParaRPr lang="zh-CN" altLang="en-US" dirty="0"/>
          </a:p>
          <a:p>
            <a:pPr eaLnBrk="1" hangingPunct="1"/>
            <a:r>
              <a:rPr lang="zh-CN" altLang="en-US" dirty="0"/>
              <a:t>■可以标准化你的工作，提高软件的可重用性和Team间的协作；</a:t>
            </a:r>
            <a:endParaRPr lang="zh-CN" altLang="en-US" dirty="0"/>
          </a:p>
          <a:p>
            <a:pPr eaLnBrk="1" hangingPunct="1"/>
            <a:r>
              <a:rPr lang="zh-CN" altLang="en-US" dirty="0"/>
              <a:t>■我们所采用的这种机制本身是不断提高的，我们可以跟上潮流，使自己不断接收新的、最好的软件开发经验；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3874" y="3212976"/>
            <a:ext cx="75765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/>
              <a:t>有效的软件过程可以改善我们对软件的维护：</a:t>
            </a:r>
            <a:endParaRPr lang="zh-CN" altLang="en-US" dirty="0"/>
          </a:p>
          <a:p>
            <a:pPr eaLnBrk="1" hangingPunct="1"/>
            <a:r>
              <a:rPr lang="zh-CN" altLang="en-US" dirty="0"/>
              <a:t>■有效地定义如何管理需求变更，在未来的版本中恰当分配变更部分，使之平滑过渡；</a:t>
            </a:r>
            <a:endParaRPr lang="zh-CN" altLang="en-US" dirty="0"/>
          </a:p>
          <a:p>
            <a:pPr eaLnBrk="1" hangingPunct="1"/>
            <a:r>
              <a:rPr lang="zh-CN" altLang="en-US" dirty="0"/>
              <a:t>■首先在具体操作和相关支持中定义如何平滑地改造软件，并且这种具体操作和支持是可实施的；不可实施的软件过程将很快被束之高阁；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 2050"/>
          <p:cNvSpPr>
            <a:spLocks noChangeArrowheads="1"/>
          </p:cNvSpPr>
          <p:nvPr/>
        </p:nvSpPr>
        <p:spPr bwMode="auto">
          <a:xfrm>
            <a:off x="3679825" y="774700"/>
            <a:ext cx="3311525" cy="2808288"/>
          </a:xfrm>
          <a:custGeom>
            <a:avLst/>
            <a:gdLst>
              <a:gd name="T0" fmla="*/ 1742409 w 3841"/>
              <a:gd name="T1" fmla="*/ 2646817 h 3861"/>
              <a:gd name="T2" fmla="*/ 1132005 w 3841"/>
              <a:gd name="T3" fmla="*/ 2542806 h 3861"/>
              <a:gd name="T4" fmla="*/ 0 w 3841"/>
              <a:gd name="T5" fmla="*/ 2803924 h 3861"/>
              <a:gd name="T6" fmla="*/ 521602 w 3841"/>
              <a:gd name="T7" fmla="*/ 2153675 h 3861"/>
              <a:gd name="T8" fmla="*/ 173293 w 3841"/>
              <a:gd name="T9" fmla="*/ 1323045 h 3861"/>
              <a:gd name="T10" fmla="*/ 1742409 w 3841"/>
              <a:gd name="T11" fmla="*/ 0 h 3861"/>
              <a:gd name="T12" fmla="*/ 3311525 w 3841"/>
              <a:gd name="T13" fmla="*/ 1323045 h 3861"/>
              <a:gd name="T14" fmla="*/ 1742409 w 3841"/>
              <a:gd name="T15" fmla="*/ 2646817 h 3861"/>
              <a:gd name="T16" fmla="*/ 1261328 w 3841"/>
              <a:gd name="T17" fmla="*/ 1942745 h 3861"/>
              <a:gd name="T18" fmla="*/ 1485488 w 3841"/>
              <a:gd name="T19" fmla="*/ 2139128 h 3861"/>
              <a:gd name="T20" fmla="*/ 1769135 w 3841"/>
              <a:gd name="T21" fmla="*/ 1904923 h 3861"/>
              <a:gd name="T22" fmla="*/ 1536354 w 3841"/>
              <a:gd name="T23" fmla="*/ 1703447 h 3861"/>
              <a:gd name="T24" fmla="*/ 1261328 w 3841"/>
              <a:gd name="T25" fmla="*/ 1942745 h 3861"/>
              <a:gd name="T26" fmla="*/ 1828624 w 3841"/>
              <a:gd name="T27" fmla="*/ 470594 h 3861"/>
              <a:gd name="T28" fmla="*/ 1349268 w 3841"/>
              <a:gd name="T29" fmla="*/ 573877 h 3861"/>
              <a:gd name="T30" fmla="*/ 1402721 w 3841"/>
              <a:gd name="T31" fmla="*/ 815356 h 3861"/>
              <a:gd name="T32" fmla="*/ 1712233 w 3841"/>
              <a:gd name="T33" fmla="*/ 748440 h 3861"/>
              <a:gd name="T34" fmla="*/ 1876904 w 3841"/>
              <a:gd name="T35" fmla="*/ 863361 h 3861"/>
              <a:gd name="T36" fmla="*/ 1650159 w 3841"/>
              <a:gd name="T37" fmla="*/ 1128843 h 3861"/>
              <a:gd name="T38" fmla="*/ 1391513 w 3841"/>
              <a:gd name="T39" fmla="*/ 1526702 h 3861"/>
              <a:gd name="T40" fmla="*/ 1382891 w 3841"/>
              <a:gd name="T41" fmla="*/ 1588527 h 3861"/>
              <a:gd name="T42" fmla="*/ 1780343 w 3841"/>
              <a:gd name="T43" fmla="*/ 1588527 h 3861"/>
              <a:gd name="T44" fmla="*/ 1794138 w 3841"/>
              <a:gd name="T45" fmla="*/ 1531066 h 3861"/>
              <a:gd name="T46" fmla="*/ 1987260 w 3841"/>
              <a:gd name="T47" fmla="*/ 1248855 h 3861"/>
              <a:gd name="T48" fmla="*/ 2296772 w 3841"/>
              <a:gd name="T49" fmla="*/ 796445 h 3861"/>
              <a:gd name="T50" fmla="*/ 1828624 w 3841"/>
              <a:gd name="T51" fmla="*/ 470594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爆炸形 2 7"/>
          <p:cNvSpPr/>
          <p:nvPr/>
        </p:nvSpPr>
        <p:spPr>
          <a:xfrm>
            <a:off x="495300" y="3582988"/>
            <a:ext cx="4351338" cy="26543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noProof="1">
                <a:solidFill>
                  <a:srgbClr val="FF0000"/>
                </a:solidFill>
              </a:rPr>
              <a:t>形式所逼！</a:t>
            </a:r>
            <a:endParaRPr lang="zh-CN" altLang="en-US" sz="3200" noProof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3491</Words>
  <Application>WPS 演示</Application>
  <PresentationFormat>全屏显示(4:3)</PresentationFormat>
  <Paragraphs>413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FrutigerNext LT Medium</vt:lpstr>
      <vt:lpstr>黑体</vt:lpstr>
      <vt:lpstr>FrutigerNext LT Regular</vt:lpstr>
      <vt:lpstr>华文细黑</vt:lpstr>
      <vt:lpstr>华文新魏</vt:lpstr>
      <vt:lpstr>Calibri</vt:lpstr>
      <vt:lpstr>微软雅黑</vt:lpstr>
      <vt:lpstr>Calibri Light</vt:lpstr>
      <vt:lpstr>AMGDT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全新软件框架</vt:lpstr>
      <vt:lpstr>PowerPoint 演示文稿</vt:lpstr>
      <vt:lpstr>结束语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2017年软件开发管理</dc:title>
  <dc:creator>huangyoujun</dc:creator>
  <cp:lastModifiedBy>huangyoujun</cp:lastModifiedBy>
  <cp:revision>151</cp:revision>
  <dcterms:created xsi:type="dcterms:W3CDTF">2016-12-30T12:54:00Z</dcterms:created>
  <dcterms:modified xsi:type="dcterms:W3CDTF">2017-01-09T08:59:44Z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