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
  </p:notesMasterIdLst>
  <p:sldIdLst>
    <p:sldId id="259" r:id="rId2"/>
    <p:sldId id="277" r:id="rId3"/>
    <p:sldId id="261"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3CDD9"/>
    <a:srgbClr val="85E0E7"/>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4" d="100"/>
          <a:sy n="64"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407D9-A85B-48E6-ABC1-5BA7AC74DC39}" type="datetimeFigureOut">
              <a:rPr lang="en-ID" smtClean="0"/>
              <a:t>09/07/2022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E05D2-2C80-44A6-886F-6AF32E1F23F8}" type="slidenum">
              <a:rPr lang="en-ID" smtClean="0"/>
              <a:t>‹#›</a:t>
            </a:fld>
            <a:endParaRPr lang="en-ID"/>
          </a:p>
        </p:txBody>
      </p:sp>
    </p:spTree>
    <p:extLst>
      <p:ext uri="{BB962C8B-B14F-4D97-AF65-F5344CB8AC3E}">
        <p14:creationId xmlns:p14="http://schemas.microsoft.com/office/powerpoint/2010/main" val="341487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113343" y="3444079"/>
            <a:ext cx="7965322"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Banking Marketing Targets</a:t>
            </a:r>
          </a:p>
        </p:txBody>
      </p:sp>
      <p:sp>
        <p:nvSpPr>
          <p:cNvPr id="21" name="TextBox 20"/>
          <p:cNvSpPr txBox="1"/>
          <p:nvPr/>
        </p:nvSpPr>
        <p:spPr>
          <a:xfrm>
            <a:off x="5327429" y="4150067"/>
            <a:ext cx="1537151"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By Jump-start </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8" name="Graphic 7" descr="Euro">
            <a:extLst>
              <a:ext uri="{FF2B5EF4-FFF2-40B4-BE49-F238E27FC236}">
                <a16:creationId xmlns:a16="http://schemas.microsoft.com/office/drawing/2014/main" id="{8E3C0B6D-BC53-A487-4D04-D43549994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7216" y="2479683"/>
            <a:ext cx="914400" cy="857670"/>
          </a:xfrm>
          <a:prstGeom prst="rect">
            <a:avLst/>
          </a:prstGeom>
        </p:spPr>
      </p:pic>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1</a:t>
            </a:r>
          </a:p>
        </p:txBody>
      </p:sp>
      <p:sp>
        <p:nvSpPr>
          <p:cNvPr id="41" name="TextBox 40"/>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sp>
        <p:nvSpPr>
          <p:cNvPr id="83" name="TextBox 82">
            <a:extLst>
              <a:ext uri="{FF2B5EF4-FFF2-40B4-BE49-F238E27FC236}">
                <a16:creationId xmlns:a16="http://schemas.microsoft.com/office/drawing/2014/main" id="{DCD843C5-0DBD-4721-ACAD-288CC256EF82}"/>
              </a:ext>
            </a:extLst>
          </p:cNvPr>
          <p:cNvSpPr txBox="1"/>
          <p:nvPr/>
        </p:nvSpPr>
        <p:spPr>
          <a:xfrm>
            <a:off x="3454250" y="727356"/>
            <a:ext cx="528349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Our Data Scientist Team</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1026" name="Picture 2">
            <a:extLst>
              <a:ext uri="{FF2B5EF4-FFF2-40B4-BE49-F238E27FC236}">
                <a16:creationId xmlns:a16="http://schemas.microsoft.com/office/drawing/2014/main" id="{5F097871-BE42-DF67-A66E-642E47B6D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969" y="2085973"/>
            <a:ext cx="2241305" cy="22413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E852C8-5AC6-07CB-937B-A39ADF4778C3}"/>
              </a:ext>
            </a:extLst>
          </p:cNvPr>
          <p:cNvPicPr>
            <a:picLocks noChangeAspect="1"/>
          </p:cNvPicPr>
          <p:nvPr/>
        </p:nvPicPr>
        <p:blipFill rotWithShape="1">
          <a:blip r:embed="rId3"/>
          <a:srcRect l="2113" t="2230" r="3867" b="1479"/>
          <a:stretch/>
        </p:blipFill>
        <p:spPr>
          <a:xfrm>
            <a:off x="1219200" y="2047874"/>
            <a:ext cx="2286000" cy="2317505"/>
          </a:xfrm>
          <a:prstGeom prst="rect">
            <a:avLst/>
          </a:prstGeom>
        </p:spPr>
      </p:pic>
      <p:pic>
        <p:nvPicPr>
          <p:cNvPr id="84" name="Picture 2">
            <a:extLst>
              <a:ext uri="{FF2B5EF4-FFF2-40B4-BE49-F238E27FC236}">
                <a16:creationId xmlns:a16="http://schemas.microsoft.com/office/drawing/2014/main" id="{96DAAB76-2169-5644-611C-36FF09516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325" y="2047874"/>
            <a:ext cx="2241305" cy="224130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8E8B8DE3-60A0-91DE-A7A0-D00233B983FF}"/>
              </a:ext>
            </a:extLst>
          </p:cNvPr>
          <p:cNvPicPr>
            <a:picLocks noChangeAspect="1"/>
          </p:cNvPicPr>
          <p:nvPr/>
        </p:nvPicPr>
        <p:blipFill rotWithShape="1">
          <a:blip r:embed="rId3"/>
          <a:srcRect l="2113" t="2230" r="3867" b="1479"/>
          <a:stretch/>
        </p:blipFill>
        <p:spPr>
          <a:xfrm>
            <a:off x="8830098" y="2047872"/>
            <a:ext cx="2286000" cy="2317505"/>
          </a:xfrm>
          <a:prstGeom prst="rect">
            <a:avLst/>
          </a:prstGeom>
        </p:spPr>
      </p:pic>
      <p:sp>
        <p:nvSpPr>
          <p:cNvPr id="7" name="TextBox 6">
            <a:extLst>
              <a:ext uri="{FF2B5EF4-FFF2-40B4-BE49-F238E27FC236}">
                <a16:creationId xmlns:a16="http://schemas.microsoft.com/office/drawing/2014/main" id="{EEEE76B2-8A68-5DC5-7316-6FF8C1F4734A}"/>
              </a:ext>
            </a:extLst>
          </p:cNvPr>
          <p:cNvSpPr txBox="1"/>
          <p:nvPr/>
        </p:nvSpPr>
        <p:spPr>
          <a:xfrm>
            <a:off x="1219200" y="4478655"/>
            <a:ext cx="2286000" cy="369332"/>
          </a:xfrm>
          <a:prstGeom prst="rect">
            <a:avLst/>
          </a:prstGeom>
          <a:noFill/>
        </p:spPr>
        <p:txBody>
          <a:bodyPr wrap="square" rtlCol="0">
            <a:spAutoFit/>
          </a:bodyPr>
          <a:lstStyle/>
          <a:p>
            <a:pPr algn="ctr"/>
            <a:r>
              <a:rPr lang="en-US" sz="1800" i="1" dirty="0" err="1"/>
              <a:t>Maghfira</a:t>
            </a:r>
            <a:r>
              <a:rPr lang="en-US" sz="1800" i="1" dirty="0"/>
              <a:t> Amalia</a:t>
            </a:r>
            <a:endParaRPr lang="en-ID" dirty="0"/>
          </a:p>
        </p:txBody>
      </p:sp>
      <p:sp>
        <p:nvSpPr>
          <p:cNvPr id="93" name="TextBox 92">
            <a:extLst>
              <a:ext uri="{FF2B5EF4-FFF2-40B4-BE49-F238E27FC236}">
                <a16:creationId xmlns:a16="http://schemas.microsoft.com/office/drawing/2014/main" id="{B9F9D5FD-93D7-6AC4-F0EA-8EF0C88AD618}"/>
              </a:ext>
            </a:extLst>
          </p:cNvPr>
          <p:cNvSpPr txBox="1"/>
          <p:nvPr/>
        </p:nvSpPr>
        <p:spPr>
          <a:xfrm>
            <a:off x="3734133" y="4478655"/>
            <a:ext cx="2414976" cy="369332"/>
          </a:xfrm>
          <a:prstGeom prst="rect">
            <a:avLst/>
          </a:prstGeom>
          <a:noFill/>
        </p:spPr>
        <p:txBody>
          <a:bodyPr wrap="square" rtlCol="0">
            <a:spAutoFit/>
          </a:bodyPr>
          <a:lstStyle/>
          <a:p>
            <a:pPr algn="ctr"/>
            <a:r>
              <a:rPr lang="en-US" sz="1800" i="1" dirty="0" err="1"/>
              <a:t>Mahendra</a:t>
            </a:r>
            <a:r>
              <a:rPr lang="en-US" sz="1800" i="1" dirty="0"/>
              <a:t> </a:t>
            </a:r>
            <a:r>
              <a:rPr lang="en-US" sz="1800" i="1" dirty="0" err="1"/>
              <a:t>Prabaswara</a:t>
            </a:r>
            <a:endParaRPr lang="en-ID" dirty="0"/>
          </a:p>
        </p:txBody>
      </p:sp>
      <p:sp>
        <p:nvSpPr>
          <p:cNvPr id="94" name="TextBox 93">
            <a:extLst>
              <a:ext uri="{FF2B5EF4-FFF2-40B4-BE49-F238E27FC236}">
                <a16:creationId xmlns:a16="http://schemas.microsoft.com/office/drawing/2014/main" id="{43DE8631-4A6B-0CA3-3765-71B13DD1EC38}"/>
              </a:ext>
            </a:extLst>
          </p:cNvPr>
          <p:cNvSpPr txBox="1"/>
          <p:nvPr/>
        </p:nvSpPr>
        <p:spPr>
          <a:xfrm>
            <a:off x="6322773" y="4478655"/>
            <a:ext cx="2414976" cy="369332"/>
          </a:xfrm>
          <a:prstGeom prst="rect">
            <a:avLst/>
          </a:prstGeom>
          <a:noFill/>
        </p:spPr>
        <p:txBody>
          <a:bodyPr wrap="square" rtlCol="0">
            <a:spAutoFit/>
          </a:bodyPr>
          <a:lstStyle/>
          <a:p>
            <a:pPr algn="ctr"/>
            <a:r>
              <a:rPr lang="en-US" sz="1800" i="1" dirty="0"/>
              <a:t>Ridwan Donovan</a:t>
            </a:r>
            <a:endParaRPr lang="en-ID" dirty="0"/>
          </a:p>
        </p:txBody>
      </p:sp>
      <p:sp>
        <p:nvSpPr>
          <p:cNvPr id="95" name="TextBox 94">
            <a:extLst>
              <a:ext uri="{FF2B5EF4-FFF2-40B4-BE49-F238E27FC236}">
                <a16:creationId xmlns:a16="http://schemas.microsoft.com/office/drawing/2014/main" id="{CEB91777-8D33-90F7-5B34-CCA9C28A99C2}"/>
              </a:ext>
            </a:extLst>
          </p:cNvPr>
          <p:cNvSpPr txBox="1"/>
          <p:nvPr/>
        </p:nvSpPr>
        <p:spPr>
          <a:xfrm>
            <a:off x="8737749" y="4478655"/>
            <a:ext cx="2414976" cy="369332"/>
          </a:xfrm>
          <a:prstGeom prst="rect">
            <a:avLst/>
          </a:prstGeom>
          <a:noFill/>
        </p:spPr>
        <p:txBody>
          <a:bodyPr wrap="square" rtlCol="0">
            <a:spAutoFit/>
          </a:bodyPr>
          <a:lstStyle/>
          <a:p>
            <a:pPr algn="ctr"/>
            <a:r>
              <a:rPr lang="en-US" i="1" dirty="0"/>
              <a:t>Windy </a:t>
            </a:r>
            <a:r>
              <a:rPr lang="en-US" i="1" dirty="0" err="1"/>
              <a:t>Nurfikri</a:t>
            </a:r>
            <a:endParaRPr lang="en-ID" dirty="0"/>
          </a:p>
        </p:txBody>
      </p:sp>
    </p:spTree>
    <p:extLst>
      <p:ext uri="{BB962C8B-B14F-4D97-AF65-F5344CB8AC3E}">
        <p14:creationId xmlns:p14="http://schemas.microsoft.com/office/powerpoint/2010/main" val="213792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C183D7F6-B498-43B3-948B-1728B52AA6E4}">
                <adec:decorative xmlns:adec="http://schemas.microsoft.com/office/drawing/2017/decorative" val="1"/>
              </a:ext>
            </a:extLst>
          </p:cNvPr>
          <p:cNvSpPr/>
          <p:nvPr/>
        </p:nvSpPr>
        <p:spPr>
          <a:xfrm rot="2700000">
            <a:off x="11788943" y="6330133"/>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77839"/>
            <a:ext cx="290464" cy="307777"/>
          </a:xfrm>
          <a:prstGeom prst="rect">
            <a:avLst/>
          </a:prstGeom>
          <a:noFill/>
        </p:spPr>
        <p:txBody>
          <a:bodyPr wrap="none" rtlCol="0">
            <a:spAutoFit/>
          </a:bodyPr>
          <a:lstStyle/>
          <a:p>
            <a:r>
              <a:rPr lang="en-US" sz="1400" b="1" dirty="0">
                <a:solidFill>
                  <a:schemeClr val="bg1"/>
                </a:solidFill>
              </a:rPr>
              <a:t>2</a:t>
            </a:r>
          </a:p>
        </p:txBody>
      </p:sp>
      <p:sp>
        <p:nvSpPr>
          <p:cNvPr id="41" name="TextBox 40"/>
          <p:cNvSpPr txBox="1"/>
          <p:nvPr/>
        </p:nvSpPr>
        <p:spPr>
          <a:xfrm>
            <a:off x="381000" y="6342482"/>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grpSp>
        <p:nvGrpSpPr>
          <p:cNvPr id="2" name="Group 1">
            <a:extLst>
              <a:ext uri="{FF2B5EF4-FFF2-40B4-BE49-F238E27FC236}">
                <a16:creationId xmlns:a16="http://schemas.microsoft.com/office/drawing/2014/main" id="{4494785E-4C9A-4626-816D-B5F5920DA80C}"/>
              </a:ext>
              <a:ext uri="{C183D7F6-B498-43B3-948B-1728B52AA6E4}">
                <adec:decorative xmlns:adec="http://schemas.microsoft.com/office/drawing/2017/decorative" val="1"/>
              </a:ext>
            </a:extLst>
          </p:cNvPr>
          <p:cNvGrpSpPr/>
          <p:nvPr/>
        </p:nvGrpSpPr>
        <p:grpSpPr>
          <a:xfrm>
            <a:off x="825793" y="2274998"/>
            <a:ext cx="3367117" cy="2911229"/>
            <a:chOff x="825793" y="2041301"/>
            <a:chExt cx="3367117" cy="2911229"/>
          </a:xfrm>
        </p:grpSpPr>
        <p:sp>
          <p:nvSpPr>
            <p:cNvPr id="88" name="Rectangle 87"/>
            <p:cNvSpPr/>
            <p:nvPr/>
          </p:nvSpPr>
          <p:spPr>
            <a:xfrm>
              <a:off x="1174451" y="2068093"/>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25793" y="2068093"/>
              <a:ext cx="702967" cy="702966"/>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1703637" y="2041301"/>
              <a:ext cx="1282980" cy="694646"/>
              <a:chOff x="2073810" y="1097502"/>
              <a:chExt cx="1439479" cy="779379"/>
            </a:xfrm>
          </p:grpSpPr>
          <p:sp>
            <p:nvSpPr>
              <p:cNvPr id="27" name="TextBox 26"/>
              <p:cNvSpPr txBox="1"/>
              <p:nvPr/>
            </p:nvSpPr>
            <p:spPr>
              <a:xfrm>
                <a:off x="2073810" y="1097502"/>
                <a:ext cx="1439479" cy="552511"/>
              </a:xfrm>
              <a:prstGeom prst="rect">
                <a:avLst/>
              </a:prstGeom>
              <a:noFill/>
            </p:spPr>
            <p:txBody>
              <a:bodyPr wrap="none" lIns="0" tIns="0" rIns="0" bIns="0" rtlCol="0">
                <a:spAutoFit/>
              </a:bodyPr>
              <a:lstStyle/>
              <a:p>
                <a:r>
                  <a:rPr lang="en-US" sz="3200" b="1" dirty="0">
                    <a:solidFill>
                      <a:schemeClr val="bg1"/>
                    </a:solidFill>
                  </a:rPr>
                  <a:t>45,211</a:t>
                </a:r>
              </a:p>
            </p:txBody>
          </p:sp>
          <p:sp>
            <p:nvSpPr>
              <p:cNvPr id="50" name="TextBox 49"/>
              <p:cNvSpPr txBox="1"/>
              <p:nvPr/>
            </p:nvSpPr>
            <p:spPr>
              <a:xfrm>
                <a:off x="2081212" y="1600626"/>
                <a:ext cx="823730" cy="276255"/>
              </a:xfrm>
              <a:prstGeom prst="rect">
                <a:avLst/>
              </a:prstGeom>
              <a:noFill/>
            </p:spPr>
            <p:txBody>
              <a:bodyPr wrap="none" lIns="0" tIns="0" rIns="0" bIns="0" rtlCol="0">
                <a:spAutoFit/>
              </a:bodyPr>
              <a:lstStyle/>
              <a:p>
                <a:r>
                  <a:rPr lang="en-US" sz="1600" b="1" dirty="0">
                    <a:solidFill>
                      <a:schemeClr val="bg1"/>
                    </a:solidFill>
                  </a:rPr>
                  <a:t>CLIENTS</a:t>
                </a:r>
              </a:p>
            </p:txBody>
          </p:sp>
        </p:grpSp>
        <p:sp>
          <p:nvSpPr>
            <p:cNvPr id="53" name="TextBox 52"/>
            <p:cNvSpPr txBox="1"/>
            <p:nvPr/>
          </p:nvSpPr>
          <p:spPr>
            <a:xfrm>
              <a:off x="844712" y="4737086"/>
              <a:ext cx="2017681" cy="215444"/>
            </a:xfrm>
            <a:prstGeom prst="rect">
              <a:avLst/>
            </a:prstGeom>
            <a:noFill/>
          </p:spPr>
          <p:txBody>
            <a:bodyPr wrap="square" lIns="0" tIns="0" rIns="0" bIns="0" rtlCol="0">
              <a:spAutoFit/>
            </a:bodyPr>
            <a:lstStyle/>
            <a:p>
              <a:endParaRPr lang="en-US" sz="1400" dirty="0">
                <a:solidFill>
                  <a:srgbClr val="30353F"/>
                </a:solidFill>
              </a:endParaRPr>
            </a:p>
          </p:txBody>
        </p:sp>
        <p:sp>
          <p:nvSpPr>
            <p:cNvPr id="91" name="Rectangle 90"/>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844712" y="2265069"/>
              <a:ext cx="702967" cy="2358328"/>
              <a:chOff x="1093763" y="1313774"/>
              <a:chExt cx="788715" cy="2646001"/>
            </a:xfrm>
          </p:grpSpPr>
          <p:sp>
            <p:nvSpPr>
              <p:cNvPr id="38" name="Oval 37"/>
              <p:cNvSpPr/>
              <p:nvPr/>
            </p:nvSpPr>
            <p:spPr>
              <a:xfrm>
                <a:off x="1093763" y="3171060"/>
                <a:ext cx="788715" cy="788715"/>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4"/>
              <p:cNvSpPr>
                <a:spLocks noEditPoints="1"/>
              </p:cNvSpPr>
              <p:nvPr/>
            </p:nvSpPr>
            <p:spPr bwMode="auto">
              <a:xfrm>
                <a:off x="1277065" y="1313774"/>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p:cNvGrpSpPr/>
            <p:nvPr/>
          </p:nvGrpSpPr>
          <p:grpSpPr>
            <a:xfrm>
              <a:off x="1710235" y="3920431"/>
              <a:ext cx="1475532" cy="654376"/>
              <a:chOff x="2081212" y="1108153"/>
              <a:chExt cx="1655519" cy="734197"/>
            </a:xfrm>
          </p:grpSpPr>
          <p:sp>
            <p:nvSpPr>
              <p:cNvPr id="56" name="TextBox 55"/>
              <p:cNvSpPr txBox="1"/>
              <p:nvPr/>
            </p:nvSpPr>
            <p:spPr>
              <a:xfrm>
                <a:off x="2081212" y="1108153"/>
                <a:ext cx="1464010" cy="552511"/>
              </a:xfrm>
              <a:prstGeom prst="rect">
                <a:avLst/>
              </a:prstGeom>
              <a:noFill/>
            </p:spPr>
            <p:txBody>
              <a:bodyPr wrap="none" lIns="0" tIns="0" rIns="0" bIns="0" rtlCol="0">
                <a:spAutoFit/>
              </a:bodyPr>
              <a:lstStyle/>
              <a:p>
                <a:r>
                  <a:rPr lang="en-US" sz="3200" b="1" dirty="0">
                    <a:solidFill>
                      <a:srgbClr val="30353F"/>
                    </a:solidFill>
                  </a:rPr>
                  <a:t>36,959</a:t>
                </a:r>
              </a:p>
            </p:txBody>
          </p:sp>
          <p:sp>
            <p:nvSpPr>
              <p:cNvPr id="58" name="TextBox 57"/>
              <p:cNvSpPr txBox="1"/>
              <p:nvPr/>
            </p:nvSpPr>
            <p:spPr>
              <a:xfrm>
                <a:off x="2081212" y="1600626"/>
                <a:ext cx="1655519" cy="241724"/>
              </a:xfrm>
              <a:prstGeom prst="rect">
                <a:avLst/>
              </a:prstGeom>
              <a:noFill/>
            </p:spPr>
            <p:txBody>
              <a:bodyPr wrap="none" lIns="0" tIns="0" rIns="0" bIns="0" rtlCol="0">
                <a:spAutoFit/>
              </a:bodyPr>
              <a:lstStyle/>
              <a:p>
                <a:r>
                  <a:rPr lang="en-US" sz="1400" b="1" dirty="0">
                    <a:solidFill>
                      <a:srgbClr val="30353F"/>
                    </a:solidFill>
                  </a:rPr>
                  <a:t>NEVER CONTACTED</a:t>
                </a:r>
              </a:p>
            </p:txBody>
          </p:sp>
        </p:grpSp>
        <p:sp>
          <p:nvSpPr>
            <p:cNvPr id="92" name="Rectangle 91"/>
            <p:cNvSpPr/>
            <p:nvPr/>
          </p:nvSpPr>
          <p:spPr>
            <a:xfrm>
              <a:off x="1174451" y="3029632"/>
              <a:ext cx="2205714"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1643974" y="2998652"/>
              <a:ext cx="1204937" cy="681936"/>
              <a:chOff x="-1270380" y="73936"/>
              <a:chExt cx="1351915" cy="765119"/>
            </a:xfrm>
          </p:grpSpPr>
          <p:sp>
            <p:nvSpPr>
              <p:cNvPr id="80" name="TextBox 79"/>
              <p:cNvSpPr txBox="1"/>
              <p:nvPr/>
            </p:nvSpPr>
            <p:spPr>
              <a:xfrm>
                <a:off x="-1270380" y="73936"/>
                <a:ext cx="987398" cy="552512"/>
              </a:xfrm>
              <a:prstGeom prst="rect">
                <a:avLst/>
              </a:prstGeom>
              <a:noFill/>
            </p:spPr>
            <p:txBody>
              <a:bodyPr wrap="none" lIns="0" tIns="0" rIns="0" bIns="0" rtlCol="0">
                <a:spAutoFit/>
              </a:bodyPr>
              <a:lstStyle/>
              <a:p>
                <a:r>
                  <a:rPr lang="en-US" sz="3200" b="1" dirty="0">
                    <a:solidFill>
                      <a:schemeClr val="bg1"/>
                    </a:solidFill>
                  </a:rPr>
                  <a:t>3.3%</a:t>
                </a:r>
              </a:p>
            </p:txBody>
          </p:sp>
          <p:sp>
            <p:nvSpPr>
              <p:cNvPr id="81" name="TextBox 80"/>
              <p:cNvSpPr txBox="1"/>
              <p:nvPr/>
            </p:nvSpPr>
            <p:spPr>
              <a:xfrm>
                <a:off x="-1206217" y="562800"/>
                <a:ext cx="1287752" cy="276255"/>
              </a:xfrm>
              <a:prstGeom prst="rect">
                <a:avLst/>
              </a:prstGeom>
              <a:noFill/>
            </p:spPr>
            <p:txBody>
              <a:bodyPr wrap="none" lIns="0" tIns="0" rIns="0" bIns="0" rtlCol="0">
                <a:spAutoFit/>
              </a:bodyPr>
              <a:lstStyle/>
              <a:p>
                <a:r>
                  <a:rPr lang="en-US" sz="1600" b="1" dirty="0">
                    <a:solidFill>
                      <a:schemeClr val="bg1"/>
                    </a:solidFill>
                  </a:rPr>
                  <a:t>SUBSCRIBED</a:t>
                </a:r>
              </a:p>
            </p:txBody>
          </p:sp>
        </p:grpSp>
        <p:grpSp>
          <p:nvGrpSpPr>
            <p:cNvPr id="3" name="Group 2"/>
            <p:cNvGrpSpPr/>
            <p:nvPr/>
          </p:nvGrpSpPr>
          <p:grpSpPr>
            <a:xfrm>
              <a:off x="863413" y="2384942"/>
              <a:ext cx="3329497" cy="1340105"/>
              <a:chOff x="863413" y="2384942"/>
              <a:chExt cx="3329497" cy="1340105"/>
            </a:xfrm>
          </p:grpSpPr>
          <p:sp>
            <p:nvSpPr>
              <p:cNvPr id="35" name="Oval 34"/>
              <p:cNvSpPr/>
              <p:nvPr/>
            </p:nvSpPr>
            <p:spPr>
              <a:xfrm>
                <a:off x="863413" y="3022080"/>
                <a:ext cx="702967" cy="702967"/>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1030188" y="2384942"/>
                <a:ext cx="3162722" cy="1076437"/>
                <a:chOff x="-10658838" y="2330451"/>
                <a:chExt cx="16323038" cy="5555591"/>
              </a:xfrm>
            </p:grpSpPr>
            <p:sp>
              <p:nvSpPr>
                <p:cNvPr id="48" name="Freeform 5"/>
                <p:cNvSpPr>
                  <a:spLocks noEditPoints="1"/>
                </p:cNvSpPr>
                <p:nvPr/>
              </p:nvSpPr>
              <p:spPr bwMode="auto">
                <a:xfrm>
                  <a:off x="-10658838" y="6979579"/>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50" name="Rectangle 149"/>
          <p:cNvSpPr/>
          <p:nvPr/>
        </p:nvSpPr>
        <p:spPr>
          <a:xfrm>
            <a:off x="3378097" y="1699949"/>
            <a:ext cx="8072163" cy="37187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rgbClr val="000000"/>
                </a:solidFill>
                <a:effectLst/>
                <a:latin typeface="Dosis" panose="020B0604020202020204" pitchFamily="2" charset="0"/>
              </a:rPr>
              <a:t>Term deposits are one of the major income sources of a bank. These days, selling deposits through telemarketing is still the main of various plans to reach out to the clients. However, the bank still needs to pay attention to the effectiveness of the direct campaign considering the high cost and the time it takes. Based on previous campaign data of 45,211 clients, </a:t>
            </a:r>
            <a:r>
              <a:rPr lang="en-US" sz="1800" b="1" i="0" u="none" strike="noStrike" dirty="0">
                <a:solidFill>
                  <a:srgbClr val="000000"/>
                </a:solidFill>
                <a:effectLst/>
                <a:latin typeface="Dosis" panose="020B0604020202020204" pitchFamily="2" charset="0"/>
              </a:rPr>
              <a:t>only 3.3% of them actually subscribed to a term deposit</a:t>
            </a:r>
            <a:r>
              <a:rPr lang="en-US" sz="1800" b="0" i="0" u="none" strike="noStrike" dirty="0">
                <a:solidFill>
                  <a:srgbClr val="000000"/>
                </a:solidFill>
                <a:effectLst/>
                <a:latin typeface="Dosis" panose="020B0604020202020204" pitchFamily="2" charset="0"/>
              </a:rPr>
              <a:t>. Despite the fact that </a:t>
            </a:r>
            <a:r>
              <a:rPr lang="en-US" sz="1800" b="1" i="0" u="none" strike="noStrike" dirty="0">
                <a:solidFill>
                  <a:srgbClr val="000000"/>
                </a:solidFill>
                <a:effectLst/>
                <a:latin typeface="Dosis" panose="020B0604020202020204" pitchFamily="2" charset="0"/>
              </a:rPr>
              <a:t>36,959 clients were never contacted</a:t>
            </a:r>
            <a:r>
              <a:rPr lang="en-US" sz="1800" b="0" i="0" u="none" strike="noStrike" dirty="0">
                <a:solidFill>
                  <a:srgbClr val="000000"/>
                </a:solidFill>
                <a:effectLst/>
                <a:latin typeface="Dosis" panose="020B0604020202020204" pitchFamily="2" charset="0"/>
              </a:rPr>
              <a:t>. Therefore, determining the right potential depositors needs to be done to save resources. Meanwhile, we also need to review the efficiency and effectiveness of telemarketing as a direct campaign method.</a:t>
            </a:r>
            <a:endParaRPr lang="en-US" dirty="0"/>
          </a:p>
        </p:txBody>
      </p:sp>
      <p:sp>
        <p:nvSpPr>
          <p:cNvPr id="83" name="TextBox 82">
            <a:extLst>
              <a:ext uri="{FF2B5EF4-FFF2-40B4-BE49-F238E27FC236}">
                <a16:creationId xmlns:a16="http://schemas.microsoft.com/office/drawing/2014/main" id="{DCD843C5-0DBD-4721-ACAD-288CC256EF82}"/>
              </a:ext>
            </a:extLst>
          </p:cNvPr>
          <p:cNvSpPr txBox="1"/>
          <p:nvPr/>
        </p:nvSpPr>
        <p:spPr>
          <a:xfrm>
            <a:off x="5540643" y="1139045"/>
            <a:ext cx="580126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Banking Marketing Targets</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6" name="Graphic 5" descr="Speaker Phone">
            <a:extLst>
              <a:ext uri="{FF2B5EF4-FFF2-40B4-BE49-F238E27FC236}">
                <a16:creationId xmlns:a16="http://schemas.microsoft.com/office/drawing/2014/main" id="{DA98E1F7-809B-9EEA-C595-006FD2A6C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967" y="4193946"/>
            <a:ext cx="657853" cy="657853"/>
          </a:xfrm>
          <a:prstGeom prst="rect">
            <a:avLst/>
          </a:prstGeom>
        </p:spPr>
      </p:pic>
    </p:spTree>
    <p:extLst>
      <p:ext uri="{BB962C8B-B14F-4D97-AF65-F5344CB8AC3E}">
        <p14:creationId xmlns:p14="http://schemas.microsoft.com/office/powerpoint/2010/main" val="15197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34EBD81-2D4C-12A8-E959-FFDA10E005AB}"/>
              </a:ext>
            </a:extLst>
          </p:cNvPr>
          <p:cNvSpPr/>
          <p:nvPr/>
        </p:nvSpPr>
        <p:spPr>
          <a:xfrm>
            <a:off x="0" y="6342482"/>
            <a:ext cx="12192000" cy="515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7" name="Freeform 19">
            <a:extLst>
              <a:ext uri="{FF2B5EF4-FFF2-40B4-BE49-F238E27FC236}">
                <a16:creationId xmlns:a16="http://schemas.microsoft.com/office/drawing/2014/main" id="{5657AD87-5245-D6D2-174C-0B46D684B5FE}"/>
              </a:ext>
              <a:ext uri="{C183D7F6-B498-43B3-948B-1728B52AA6E4}">
                <adec:decorative xmlns:adec="http://schemas.microsoft.com/office/drawing/2017/decorative" val="1"/>
              </a:ext>
            </a:extLst>
          </p:cNvPr>
          <p:cNvSpPr/>
          <p:nvPr/>
        </p:nvSpPr>
        <p:spPr>
          <a:xfrm rot="2700000">
            <a:off x="11788943" y="6330133"/>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8" name="TextBox 7">
            <a:extLst>
              <a:ext uri="{FF2B5EF4-FFF2-40B4-BE49-F238E27FC236}">
                <a16:creationId xmlns:a16="http://schemas.microsoft.com/office/drawing/2014/main" id="{417A4753-4CC8-4138-47DC-217AA380FA22}"/>
              </a:ext>
            </a:extLst>
          </p:cNvPr>
          <p:cNvSpPr txBox="1"/>
          <p:nvPr/>
        </p:nvSpPr>
        <p:spPr>
          <a:xfrm>
            <a:off x="11907454" y="6477839"/>
            <a:ext cx="290464" cy="307777"/>
          </a:xfrm>
          <a:prstGeom prst="rect">
            <a:avLst/>
          </a:prstGeom>
          <a:noFill/>
        </p:spPr>
        <p:txBody>
          <a:bodyPr wrap="none" rtlCol="0">
            <a:spAutoFit/>
          </a:bodyPr>
          <a:lstStyle/>
          <a:p>
            <a:r>
              <a:rPr lang="en-US" sz="1400" b="1" dirty="0">
                <a:solidFill>
                  <a:schemeClr val="bg1"/>
                </a:solidFill>
              </a:rPr>
              <a:t>3</a:t>
            </a:r>
          </a:p>
        </p:txBody>
      </p:sp>
      <p:sp>
        <p:nvSpPr>
          <p:cNvPr id="9" name="TextBox 8">
            <a:extLst>
              <a:ext uri="{FF2B5EF4-FFF2-40B4-BE49-F238E27FC236}">
                <a16:creationId xmlns:a16="http://schemas.microsoft.com/office/drawing/2014/main" id="{F366965B-77FF-7DEE-5914-EA7110BC3D9D}"/>
              </a:ext>
            </a:extLst>
          </p:cNvPr>
          <p:cNvSpPr txBox="1"/>
          <p:nvPr/>
        </p:nvSpPr>
        <p:spPr>
          <a:xfrm>
            <a:off x="381000" y="6342482"/>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1F2229"/>
                </a:solidFill>
              </a:rPr>
              <a:t>Your logo</a:t>
            </a:r>
          </a:p>
        </p:txBody>
      </p:sp>
      <p:sp>
        <p:nvSpPr>
          <p:cNvPr id="15" name="Rectangle 14">
            <a:extLst>
              <a:ext uri="{FF2B5EF4-FFF2-40B4-BE49-F238E27FC236}">
                <a16:creationId xmlns:a16="http://schemas.microsoft.com/office/drawing/2014/main" id="{0C5D5152-A8EA-088A-AE6E-9A4BE5804FF3}"/>
              </a:ext>
            </a:extLst>
          </p:cNvPr>
          <p:cNvSpPr/>
          <p:nvPr/>
        </p:nvSpPr>
        <p:spPr>
          <a:xfrm>
            <a:off x="5326912" y="4391246"/>
            <a:ext cx="5890437" cy="2977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E84AC3B1-E5C6-1E1E-6162-98A9C595D134}"/>
              </a:ext>
            </a:extLst>
          </p:cNvPr>
          <p:cNvSpPr txBox="1"/>
          <p:nvPr/>
        </p:nvSpPr>
        <p:spPr>
          <a:xfrm>
            <a:off x="5007935" y="641384"/>
            <a:ext cx="7017487" cy="5109091"/>
          </a:xfrm>
          <a:prstGeom prst="rect">
            <a:avLst/>
          </a:prstGeom>
          <a:noFill/>
        </p:spPr>
        <p:txBody>
          <a:bodyPr wrap="square">
            <a:spAutoFit/>
          </a:bodyPr>
          <a:lstStyle/>
          <a:p>
            <a:pPr rtl="0">
              <a:spcBef>
                <a:spcPts val="0"/>
              </a:spcBef>
              <a:spcAft>
                <a:spcPts val="0"/>
              </a:spcAft>
            </a:pPr>
            <a:r>
              <a:rPr lang="en-US" sz="2800" b="1" i="0" u="none" strike="noStrike" dirty="0">
                <a:solidFill>
                  <a:srgbClr val="0198A3"/>
                </a:solidFill>
                <a:effectLst/>
                <a:latin typeface="Montserrat" panose="00000500000000000000" pitchFamily="2" charset="0"/>
              </a:rPr>
              <a:t>Goal</a:t>
            </a:r>
            <a:endParaRPr lang="en-US" b="0" dirty="0">
              <a:effectLst/>
            </a:endParaRPr>
          </a:p>
          <a:p>
            <a:pPr rtl="0">
              <a:spcBef>
                <a:spcPts val="0"/>
              </a:spcBef>
              <a:spcAft>
                <a:spcPts val="0"/>
              </a:spcAft>
            </a:pPr>
            <a:r>
              <a:rPr lang="en-US" sz="1800" b="0" i="0" u="none" strike="noStrike" dirty="0">
                <a:solidFill>
                  <a:srgbClr val="000000"/>
                </a:solidFill>
                <a:effectLst/>
                <a:latin typeface="Dosis" pitchFamily="2" charset="0"/>
              </a:rPr>
              <a:t>Increase the efficiency and effectiveness of direct campaign</a:t>
            </a: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br>
              <a:rPr lang="en-US" b="0" dirty="0">
                <a:effectLst/>
              </a:rPr>
            </a:br>
            <a:r>
              <a:rPr lang="en-US" sz="2800" b="1" i="0" u="none" strike="noStrike" dirty="0">
                <a:solidFill>
                  <a:srgbClr val="0198A3"/>
                </a:solidFill>
                <a:effectLst/>
                <a:latin typeface="Montserrat" panose="00000500000000000000" pitchFamily="2" charset="0"/>
              </a:rPr>
              <a:t>Objectives</a:t>
            </a:r>
            <a:endParaRPr lang="en-US" b="0" dirty="0">
              <a:effectLst/>
            </a:endParaRPr>
          </a:p>
          <a:p>
            <a:pPr rtl="0" fontAlgn="base">
              <a:spcBef>
                <a:spcPts val="0"/>
              </a:spcBef>
              <a:spcAft>
                <a:spcPts val="0"/>
              </a:spcAft>
              <a:buFont typeface="Arial" panose="020B0604020202020204" pitchFamily="34" charset="0"/>
              <a:buChar char="•"/>
            </a:pPr>
            <a:r>
              <a:rPr lang="en-US" b="0" dirty="0">
                <a:effectLst/>
              </a:rPr>
              <a:t> </a:t>
            </a:r>
            <a:r>
              <a:rPr lang="en-US" sz="1800" b="0" i="0" u="none" strike="noStrike" dirty="0">
                <a:solidFill>
                  <a:srgbClr val="000000"/>
                </a:solidFill>
                <a:effectLst/>
                <a:latin typeface="Dosis" pitchFamily="2" charset="0"/>
              </a:rPr>
              <a:t>Predict the potential depositor by classifying them (based on their background and financial history)</a:t>
            </a:r>
          </a:p>
          <a:p>
            <a:pPr rtl="0" fontAlgn="base">
              <a:spcBef>
                <a:spcPts val="0"/>
              </a:spcBef>
              <a:spcAft>
                <a:spcPts val="0"/>
              </a:spcAft>
            </a:pPr>
            <a:endParaRPr lang="en-US" sz="800" b="0" i="0" u="none" strike="noStrike" dirty="0">
              <a:solidFill>
                <a:srgbClr val="000000"/>
              </a:solidFill>
              <a:effectLst/>
              <a:latin typeface="Dosis" pitchFamily="2"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Dosis" pitchFamily="2" charset="0"/>
              </a:rPr>
              <a:t>Find out the success rate of telemarketing as direct campaign method</a:t>
            </a:r>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br>
              <a:rPr lang="en-US" b="0" dirty="0">
                <a:effectLst/>
              </a:rPr>
            </a:br>
            <a:r>
              <a:rPr lang="en-US" sz="2800" b="1" i="0" u="none" strike="noStrike" dirty="0">
                <a:solidFill>
                  <a:srgbClr val="0198A3"/>
                </a:solidFill>
                <a:effectLst/>
                <a:latin typeface="Montserrat" panose="00000500000000000000" pitchFamily="2" charset="0"/>
              </a:rPr>
              <a:t>Business Metric</a:t>
            </a:r>
            <a:endParaRPr lang="en-US" b="0" dirty="0">
              <a:effectLst/>
            </a:endParaRPr>
          </a:p>
          <a:p>
            <a:pPr rtl="0">
              <a:spcBef>
                <a:spcPts val="0"/>
              </a:spcBef>
              <a:spcAft>
                <a:spcPts val="0"/>
              </a:spcAft>
            </a:pPr>
            <a:r>
              <a:rPr lang="en-US" sz="1800" b="0" i="0" u="none" strike="noStrike" dirty="0">
                <a:solidFill>
                  <a:srgbClr val="000000"/>
                </a:solidFill>
                <a:effectLst/>
                <a:latin typeface="Dosis" pitchFamily="2" charset="0"/>
              </a:rPr>
              <a:t>Conversion Rate</a:t>
            </a:r>
            <a:endParaRPr lang="en-US" b="0" dirty="0">
              <a:effectLst/>
            </a:endParaRPr>
          </a:p>
          <a:p>
            <a:br>
              <a:rPr lang="en-US" dirty="0"/>
            </a:br>
            <a:endParaRPr lang="en-ID" dirty="0"/>
          </a:p>
        </p:txBody>
      </p:sp>
    </p:spTree>
    <p:extLst>
      <p:ext uri="{BB962C8B-B14F-4D97-AF65-F5344CB8AC3E}">
        <p14:creationId xmlns:p14="http://schemas.microsoft.com/office/powerpoint/2010/main" val="40437378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{AB3CF969-A830-471D-A53F-E71803CEBD8A}tf56160789_win32</Template>
  <TotalTime>49</TotalTime>
  <Words>213</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Bookman Old Style</vt:lpstr>
      <vt:lpstr>Calibri</vt:lpstr>
      <vt:lpstr>Dosis</vt:lpstr>
      <vt:lpstr>Franklin Gothic Book</vt:lpstr>
      <vt:lpstr>Montserrat</vt:lpstr>
      <vt:lpstr>1_RetrospectVTI</vt:lpstr>
      <vt:lpstr>Slide 1</vt:lpstr>
      <vt:lpstr>Slide 3</vt:lpstr>
      <vt:lpstr>Slide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Evermos SHD</dc:creator>
  <cp:lastModifiedBy>Evermos SHD</cp:lastModifiedBy>
  <cp:revision>2</cp:revision>
  <dcterms:created xsi:type="dcterms:W3CDTF">2022-06-05T16:05:06Z</dcterms:created>
  <dcterms:modified xsi:type="dcterms:W3CDTF">2022-07-09T12:28:21Z</dcterms:modified>
</cp:coreProperties>
</file>