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Dosis"/>
      <p:regular r:id="rId18"/>
      <p:bold r:id="rId19"/>
    </p:embeddedFont>
    <p:embeddedFont>
      <p:font typeface="Libre Franklin"/>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uguolwcopSDX2VkwwiPCXN9ch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Montserrat-regular.fntdata"/><Relationship Id="rId23" Type="http://schemas.openxmlformats.org/officeDocument/2006/relationships/font" Target="fonts/LibreFranklin-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customschemas.google.com/relationships/presentationmetadata" Target="meta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osis-bold.fntdata"/><Relationship Id="rId18" Type="http://schemas.openxmlformats.org/officeDocument/2006/relationships/font" Target="fonts/Dosi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46e92a8e8_2_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346e92a8e8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46e92a8e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346e92a8e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46e92a8e8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346e92a8e8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42a939fe1_8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f42a939fe1_8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f42a939fe1_8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42a939fe1_8_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f42a939fe1_8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2a939fe1_8_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f42a939fe1_8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42a939fe1_8_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f42a939fe1_8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2a939fe1_8_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f42a939fe1_8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5"/>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7" name="Shape 87"/>
        <p:cNvGrpSpPr/>
        <p:nvPr/>
      </p:nvGrpSpPr>
      <p:grpSpPr>
        <a:xfrm>
          <a:off x="0" y="0"/>
          <a:ext cx="0" cy="0"/>
          <a:chOff x="0" y="0"/>
          <a:chExt cx="0" cy="0"/>
        </a:xfrm>
      </p:grpSpPr>
      <p:sp>
        <p:nvSpPr>
          <p:cNvPr id="88" name="Google Shape;88;p1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6"/>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gf42a939fe1_8_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f42a939fe1_8_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gf42a939fe1_8_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f42a939fe1_8_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7" name="Shape 107"/>
        <p:cNvGrpSpPr/>
        <p:nvPr/>
      </p:nvGrpSpPr>
      <p:grpSpPr>
        <a:xfrm>
          <a:off x="0" y="0"/>
          <a:ext cx="0" cy="0"/>
          <a:chOff x="0" y="0"/>
          <a:chExt cx="0" cy="0"/>
        </a:xfrm>
      </p:grpSpPr>
      <p:sp>
        <p:nvSpPr>
          <p:cNvPr id="108" name="Google Shape;108;gf42a939fe1_8_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f42a939fe1_8_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f42a939fe1_8_13"/>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11" name="Google Shape;111;gf42a939fe1_8_13"/>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12" name="Google Shape;112;gf42a939fe1_8_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f42a939fe1_8_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f42a939fe1_8_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5" name="Shape 115"/>
        <p:cNvGrpSpPr/>
        <p:nvPr/>
      </p:nvGrpSpPr>
      <p:grpSpPr>
        <a:xfrm>
          <a:off x="0" y="0"/>
          <a:ext cx="0" cy="0"/>
          <a:chOff x="0" y="0"/>
          <a:chExt cx="0" cy="0"/>
        </a:xfrm>
      </p:grpSpPr>
      <p:sp>
        <p:nvSpPr>
          <p:cNvPr id="116" name="Google Shape;116;gf42a939fe1_8_2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f42a939fe1_8_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f42a939fe1_8_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f42a939fe1_8_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20" name="Shape 120"/>
        <p:cNvGrpSpPr/>
        <p:nvPr/>
      </p:nvGrpSpPr>
      <p:grpSpPr>
        <a:xfrm>
          <a:off x="0" y="0"/>
          <a:ext cx="0" cy="0"/>
          <a:chOff x="0" y="0"/>
          <a:chExt cx="0" cy="0"/>
        </a:xfrm>
      </p:grpSpPr>
      <p:sp>
        <p:nvSpPr>
          <p:cNvPr id="121" name="Google Shape;121;gf42a939fe1_8_2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f42a939fe1_8_2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f42a939fe1_8_2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124" name="Google Shape;124;gf42a939fe1_8_2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125" name="Google Shape;125;gf42a939fe1_8_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f42a939fe1_8_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f42a939fe1_8_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gf42a939fe1_8_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f42a939fe1_8_34"/>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1" name="Google Shape;131;gf42a939fe1_8_34"/>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2" name="Google Shape;132;gf42a939fe1_8_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f42a939fe1_8_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f42a939fe1_8_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gf42a939fe1_8_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f42a939fe1_8_4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38" name="Google Shape;138;gf42a939fe1_8_4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9" name="Google Shape;139;gf42a939fe1_8_4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40" name="Google Shape;140;gf42a939fe1_8_4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1" name="Google Shape;141;gf42a939fe1_8_4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f42a939fe1_8_4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f42a939fe1_8_4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4" name="Shape 144"/>
        <p:cNvGrpSpPr/>
        <p:nvPr/>
      </p:nvGrpSpPr>
      <p:grpSpPr>
        <a:xfrm>
          <a:off x="0" y="0"/>
          <a:ext cx="0" cy="0"/>
          <a:chOff x="0" y="0"/>
          <a:chExt cx="0" cy="0"/>
        </a:xfrm>
      </p:grpSpPr>
      <p:sp>
        <p:nvSpPr>
          <p:cNvPr id="145" name="Google Shape;145;gf42a939fe1_8_50"/>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f42a939fe1_8_50"/>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f42a939fe1_8_50"/>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8" name="Google Shape;148;gf42a939fe1_8_50"/>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49" name="Google Shape;149;gf42a939fe1_8_50"/>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f42a939fe1_8_50"/>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f42a939fe1_8_5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2" name="Shape 152"/>
        <p:cNvGrpSpPr/>
        <p:nvPr/>
      </p:nvGrpSpPr>
      <p:grpSpPr>
        <a:xfrm>
          <a:off x="0" y="0"/>
          <a:ext cx="0" cy="0"/>
          <a:chOff x="0" y="0"/>
          <a:chExt cx="0" cy="0"/>
        </a:xfrm>
      </p:grpSpPr>
      <p:sp>
        <p:nvSpPr>
          <p:cNvPr id="153" name="Google Shape;153;gf42a939fe1_8_58"/>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f42a939fe1_8_58"/>
          <p:cNvSpPr/>
          <p:nvPr>
            <p:ph idx="2" type="pic"/>
          </p:nvPr>
        </p:nvSpPr>
        <p:spPr>
          <a:xfrm>
            <a:off x="15" y="0"/>
            <a:ext cx="12191985" cy="4578350"/>
          </a:xfrm>
          <a:prstGeom prst="rect">
            <a:avLst/>
          </a:prstGeom>
          <a:solidFill>
            <a:srgbClr val="D8D8D8"/>
          </a:solidFill>
          <a:ln>
            <a:noFill/>
          </a:ln>
        </p:spPr>
      </p:sp>
      <p:sp>
        <p:nvSpPr>
          <p:cNvPr id="155" name="Google Shape;155;gf42a939fe1_8_58"/>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f42a939fe1_8_58"/>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57" name="Google Shape;157;gf42a939fe1_8_5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gf42a939fe1_8_5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f42a939fe1_8_5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sp>
        <p:nvSpPr>
          <p:cNvPr id="23" name="Google Shape;23;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6" name="Google Shape;26;p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27" name="Google Shape;27;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0" name="Shape 160"/>
        <p:cNvGrpSpPr/>
        <p:nvPr/>
      </p:nvGrpSpPr>
      <p:grpSpPr>
        <a:xfrm>
          <a:off x="0" y="0"/>
          <a:ext cx="0" cy="0"/>
          <a:chOff x="0" y="0"/>
          <a:chExt cx="0" cy="0"/>
        </a:xfrm>
      </p:grpSpPr>
      <p:sp>
        <p:nvSpPr>
          <p:cNvPr id="161" name="Google Shape;161;gf42a939fe1_8_6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gf42a939fe1_8_66"/>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3" name="Google Shape;163;gf42a939fe1_8_6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f42a939fe1_8_6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gf42a939fe1_8_6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6" name="Shape 166"/>
        <p:cNvGrpSpPr/>
        <p:nvPr/>
      </p:nvGrpSpPr>
      <p:grpSpPr>
        <a:xfrm>
          <a:off x="0" y="0"/>
          <a:ext cx="0" cy="0"/>
          <a:chOff x="0" y="0"/>
          <a:chExt cx="0" cy="0"/>
        </a:xfrm>
      </p:grpSpPr>
      <p:sp>
        <p:nvSpPr>
          <p:cNvPr id="167" name="Google Shape;167;gf42a939fe1_8_7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f42a939fe1_8_7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gf42a939fe1_8_7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0" name="Google Shape;170;gf42a939fe1_8_7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gf42a939fe1_8_7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gf42a939fe1_8_7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6" name="Shape 36"/>
        <p:cNvGrpSpPr/>
        <p:nvPr/>
      </p:nvGrpSpPr>
      <p:grpSpPr>
        <a:xfrm>
          <a:off x="0" y="0"/>
          <a:ext cx="0" cy="0"/>
          <a:chOff x="0" y="0"/>
          <a:chExt cx="0" cy="0"/>
        </a:xfrm>
      </p:grpSpPr>
      <p:sp>
        <p:nvSpPr>
          <p:cNvPr id="37" name="Google Shape;37;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0" name="Google Shape;40;p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1" name="Google Shape;41;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3"/>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13"/>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0" name="Google Shape;70;p13"/>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3" name="Shape 73"/>
        <p:cNvGrpSpPr/>
        <p:nvPr/>
      </p:nvGrpSpPr>
      <p:grpSpPr>
        <a:xfrm>
          <a:off x="0" y="0"/>
          <a:ext cx="0" cy="0"/>
          <a:chOff x="0" y="0"/>
          <a:chExt cx="0" cy="0"/>
        </a:xfrm>
      </p:grpSpPr>
      <p:sp>
        <p:nvSpPr>
          <p:cNvPr id="74" name="Google Shape;74;p14"/>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ph idx="2" type="pic"/>
          </p:nvPr>
        </p:nvSpPr>
        <p:spPr>
          <a:xfrm>
            <a:off x="15" y="0"/>
            <a:ext cx="12191985" cy="4578350"/>
          </a:xfrm>
          <a:prstGeom prst="rect">
            <a:avLst/>
          </a:prstGeom>
          <a:solidFill>
            <a:srgbClr val="D8D8D8"/>
          </a:solidFill>
          <a:ln>
            <a:noFill/>
          </a:ln>
        </p:spPr>
      </p:sp>
      <p:sp>
        <p:nvSpPr>
          <p:cNvPr id="76" name="Google Shape;76;p14"/>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4"/>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8" name="Google Shape;78;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13" name="Google Shape;13;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5" name="Google Shape;15;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5"/>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gf42a939fe1_8_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f42a939fe1_8_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gf42a939fe1_8_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8" name="Google Shape;98;gf42a939fe1_8_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gf42a939fe1_8_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0" name="Google Shape;100;gf42a939fe1_8_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01" name="Google Shape;101;gf42a939fe1_8_0"/>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0.jpg"/><Relationship Id="rId4" Type="http://schemas.openxmlformats.org/officeDocument/2006/relationships/image" Target="../media/image16.jpg"/><Relationship Id="rId5" Type="http://schemas.openxmlformats.org/officeDocument/2006/relationships/image" Target="../media/image22.jpg"/><Relationship Id="rId6" Type="http://schemas.openxmlformats.org/officeDocument/2006/relationships/image" Target="../media/image21.jpg"/><Relationship Id="rId7"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26.jpg"/><Relationship Id="rId5" Type="http://schemas.openxmlformats.org/officeDocument/2006/relationships/image" Target="../media/image6.jpg"/><Relationship Id="rId6" Type="http://schemas.openxmlformats.org/officeDocument/2006/relationships/image" Target="../media/image13.jpg"/><Relationship Id="rId7" Type="http://schemas.openxmlformats.org/officeDocument/2006/relationships/image" Target="../media/image1.jpg"/><Relationship Id="rId8"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A black and white photo of a city&#10;&#10;Description automatically generated" id="177" name="Google Shape;177;p1"/>
          <p:cNvPicPr preferRelativeResize="0"/>
          <p:nvPr/>
        </p:nvPicPr>
        <p:blipFill rotWithShape="1">
          <a:blip r:embed="rId3">
            <a:alphaModFix/>
          </a:blip>
          <a:srcRect b="0" l="0" r="0" t="0"/>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178" name="Google Shape;178;p1"/>
          <p:cNvSpPr/>
          <p:nvPr/>
        </p:nvSpPr>
        <p:spPr>
          <a:xfrm>
            <a:off x="0" y="0"/>
            <a:ext cx="12192000" cy="6858000"/>
          </a:xfrm>
          <a:prstGeom prst="rect">
            <a:avLst/>
          </a:prstGeom>
          <a:gradFill>
            <a:gsLst>
              <a:gs pos="0">
                <a:srgbClr val="1F2229">
                  <a:alpha val="91764"/>
                </a:srgbClr>
              </a:gs>
              <a:gs pos="20000">
                <a:srgbClr val="1F2229">
                  <a:alpha val="91764"/>
                </a:srgbClr>
              </a:gs>
              <a:gs pos="100000">
                <a:srgbClr val="1F2229">
                  <a:alpha val="6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9" name="Google Shape;179;p1"/>
          <p:cNvSpPr txBox="1"/>
          <p:nvPr/>
        </p:nvSpPr>
        <p:spPr>
          <a:xfrm>
            <a:off x="2113343" y="3444079"/>
            <a:ext cx="7965322" cy="6771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4400" u="none" cap="none" strike="noStrike">
                <a:solidFill>
                  <a:schemeClr val="lt1"/>
                </a:solidFill>
                <a:latin typeface="Bookman Old Style"/>
                <a:ea typeface="Bookman Old Style"/>
                <a:cs typeface="Bookman Old Style"/>
                <a:sym typeface="Bookman Old Style"/>
              </a:rPr>
              <a:t>Banking Marketing Targets</a:t>
            </a:r>
            <a:endParaRPr/>
          </a:p>
        </p:txBody>
      </p:sp>
      <p:sp>
        <p:nvSpPr>
          <p:cNvPr id="180" name="Google Shape;180;p1"/>
          <p:cNvSpPr txBox="1"/>
          <p:nvPr/>
        </p:nvSpPr>
        <p:spPr>
          <a:xfrm>
            <a:off x="5327429" y="4150067"/>
            <a:ext cx="1537151" cy="30777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chemeClr val="lt1"/>
                </a:solidFill>
                <a:latin typeface="Libre Franklin"/>
                <a:ea typeface="Libre Franklin"/>
                <a:cs typeface="Libre Franklin"/>
                <a:sym typeface="Libre Franklin"/>
              </a:rPr>
              <a:t>By Jump-start </a:t>
            </a:r>
            <a:endParaRPr/>
          </a:p>
        </p:txBody>
      </p:sp>
      <p:sp>
        <p:nvSpPr>
          <p:cNvPr id="181" name="Google Shape;181;p1"/>
          <p:cNvSpPr/>
          <p:nvPr/>
        </p:nvSpPr>
        <p:spPr>
          <a:xfrm>
            <a:off x="5657640" y="2479683"/>
            <a:ext cx="876722" cy="876720"/>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
          <p:cNvSpPr/>
          <p:nvPr/>
        </p:nvSpPr>
        <p:spPr>
          <a:xfrm>
            <a:off x="6043971" y="2565407"/>
            <a:ext cx="705274" cy="705272"/>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3" name="Google Shape;183;p1"/>
          <p:cNvSpPr/>
          <p:nvPr/>
        </p:nvSpPr>
        <p:spPr>
          <a:xfrm>
            <a:off x="5442756" y="2565407"/>
            <a:ext cx="705274" cy="705272"/>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Euro" id="184" name="Google Shape;184;p1"/>
          <p:cNvPicPr preferRelativeResize="0"/>
          <p:nvPr/>
        </p:nvPicPr>
        <p:blipFill rotWithShape="1">
          <a:blip r:embed="rId4">
            <a:alphaModFix/>
          </a:blip>
          <a:srcRect b="0" l="0" r="0" t="0"/>
          <a:stretch/>
        </p:blipFill>
        <p:spPr>
          <a:xfrm>
            <a:off x="5567216" y="2479683"/>
            <a:ext cx="914400" cy="8576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346e92a8e8_2_0"/>
          <p:cNvSpPr txBox="1"/>
          <p:nvPr/>
        </p:nvSpPr>
        <p:spPr>
          <a:xfrm>
            <a:off x="169392" y="110462"/>
            <a:ext cx="6357532" cy="693513"/>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3200" u="none" cap="none" strike="noStrike">
                <a:solidFill>
                  <a:schemeClr val="dk2"/>
                </a:solidFill>
                <a:latin typeface="Libre Franklin"/>
                <a:ea typeface="Libre Franklin"/>
                <a:cs typeface="Libre Franklin"/>
                <a:sym typeface="Libre Franklin"/>
              </a:rPr>
              <a:t>Split to Train &amp; Test Dataset</a:t>
            </a:r>
            <a:endParaRPr b="1" i="0" sz="3200" u="none" cap="none" strike="noStrike">
              <a:solidFill>
                <a:schemeClr val="dk2"/>
              </a:solidFill>
              <a:latin typeface="Libre Franklin"/>
              <a:ea typeface="Libre Franklin"/>
              <a:cs typeface="Libre Franklin"/>
              <a:sym typeface="Libre Franklin"/>
            </a:endParaRPr>
          </a:p>
        </p:txBody>
      </p:sp>
      <p:sp>
        <p:nvSpPr>
          <p:cNvPr id="302" name="Google Shape;302;g1346e92a8e8_2_0"/>
          <p:cNvSpPr txBox="1"/>
          <p:nvPr/>
        </p:nvSpPr>
        <p:spPr>
          <a:xfrm>
            <a:off x="169400" y="911275"/>
            <a:ext cx="3933000" cy="1532400"/>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1800" u="none" cap="none" strike="noStrike">
                <a:solidFill>
                  <a:schemeClr val="dk2"/>
                </a:solidFill>
                <a:latin typeface="Libre Franklin"/>
                <a:ea typeface="Libre Franklin"/>
                <a:cs typeface="Libre Franklin"/>
                <a:sym typeface="Libre Franklin"/>
              </a:rPr>
              <a:t>Ratio Train &amp; Test Dataset</a:t>
            </a:r>
            <a:br>
              <a:rPr b="1" lang="en-US" sz="1800">
                <a:solidFill>
                  <a:schemeClr val="dk2"/>
                </a:solidFill>
                <a:latin typeface="Libre Franklin"/>
                <a:ea typeface="Libre Franklin"/>
                <a:cs typeface="Libre Franklin"/>
                <a:sym typeface="Libre Franklin"/>
              </a:rPr>
            </a:br>
            <a:r>
              <a:rPr b="1" i="0" lang="en-US" sz="1600" u="none" cap="none" strike="noStrike">
                <a:solidFill>
                  <a:schemeClr val="dk2"/>
                </a:solidFill>
                <a:latin typeface="Libre Franklin"/>
                <a:ea typeface="Libre Franklin"/>
                <a:cs typeface="Libre Franklin"/>
                <a:sym typeface="Libre Franklin"/>
              </a:rPr>
              <a:t>80 %  :  20 %  ( </a:t>
            </a:r>
            <a:r>
              <a:rPr b="1" lang="en-US" sz="1600">
                <a:solidFill>
                  <a:schemeClr val="dk2"/>
                </a:solidFill>
                <a:latin typeface="Libre Franklin"/>
                <a:ea typeface="Libre Franklin"/>
                <a:cs typeface="Libre Franklin"/>
                <a:sym typeface="Libre Franklin"/>
              </a:rPr>
              <a:t>36142 </a:t>
            </a:r>
            <a:r>
              <a:rPr b="1" i="0" lang="en-US" sz="1600" u="none" cap="none" strike="noStrike">
                <a:solidFill>
                  <a:schemeClr val="dk2"/>
                </a:solidFill>
                <a:latin typeface="Libre Franklin"/>
                <a:ea typeface="Libre Franklin"/>
                <a:cs typeface="Libre Franklin"/>
                <a:sym typeface="Libre Franklin"/>
              </a:rPr>
              <a:t>: </a:t>
            </a:r>
            <a:r>
              <a:rPr b="1" lang="en-US" sz="1600">
                <a:solidFill>
                  <a:schemeClr val="dk2"/>
                </a:solidFill>
                <a:latin typeface="Libre Franklin"/>
                <a:ea typeface="Libre Franklin"/>
                <a:cs typeface="Libre Franklin"/>
                <a:sym typeface="Libre Franklin"/>
              </a:rPr>
              <a:t>9037</a:t>
            </a:r>
            <a:r>
              <a:rPr b="1" i="0" lang="en-US" sz="1600" u="none" cap="none" strike="noStrike">
                <a:solidFill>
                  <a:schemeClr val="dk2"/>
                </a:solidFill>
                <a:latin typeface="Libre Franklin"/>
                <a:ea typeface="Libre Franklin"/>
                <a:cs typeface="Libre Franklin"/>
                <a:sym typeface="Libre Franklin"/>
              </a:rPr>
              <a:t> )</a:t>
            </a:r>
            <a:endParaRPr b="1" i="0" sz="1600" u="none" cap="none" strike="noStrike">
              <a:solidFill>
                <a:schemeClr val="dk2"/>
              </a:solidFill>
              <a:latin typeface="Libre Franklin"/>
              <a:ea typeface="Libre Franklin"/>
              <a:cs typeface="Libre Franklin"/>
              <a:sym typeface="Libre Franklin"/>
            </a:endParaRPr>
          </a:p>
        </p:txBody>
      </p:sp>
      <p:sp>
        <p:nvSpPr>
          <p:cNvPr id="303" name="Google Shape;303;g1346e92a8e8_2_0"/>
          <p:cNvSpPr txBox="1"/>
          <p:nvPr/>
        </p:nvSpPr>
        <p:spPr>
          <a:xfrm>
            <a:off x="169392" y="3426058"/>
            <a:ext cx="4465800" cy="693600"/>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3200" u="none" cap="none" strike="noStrike">
                <a:solidFill>
                  <a:schemeClr val="dk2"/>
                </a:solidFill>
                <a:latin typeface="Libre Franklin"/>
                <a:ea typeface="Libre Franklin"/>
                <a:cs typeface="Libre Franklin"/>
                <a:sym typeface="Libre Franklin"/>
              </a:rPr>
              <a:t>Model Experiment</a:t>
            </a:r>
            <a:endParaRPr b="1" i="0" sz="3200" u="none" cap="none" strike="noStrike">
              <a:solidFill>
                <a:schemeClr val="dk2"/>
              </a:solidFill>
              <a:latin typeface="Libre Franklin"/>
              <a:ea typeface="Libre Franklin"/>
              <a:cs typeface="Libre Franklin"/>
              <a:sym typeface="Libre Franklin"/>
            </a:endParaRPr>
          </a:p>
        </p:txBody>
      </p:sp>
      <p:sp>
        <p:nvSpPr>
          <p:cNvPr id="304" name="Google Shape;304;g1346e92a8e8_2_0"/>
          <p:cNvSpPr txBox="1"/>
          <p:nvPr/>
        </p:nvSpPr>
        <p:spPr>
          <a:xfrm>
            <a:off x="169392" y="3989317"/>
            <a:ext cx="3079200" cy="693600"/>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2000" u="none" cap="none" strike="noStrike">
                <a:solidFill>
                  <a:schemeClr val="dk2"/>
                </a:solidFill>
                <a:latin typeface="Libre Franklin"/>
                <a:ea typeface="Libre Franklin"/>
                <a:cs typeface="Libre Franklin"/>
                <a:sym typeface="Libre Franklin"/>
              </a:rPr>
              <a:t>Find The Best Model</a:t>
            </a:r>
            <a:endParaRPr b="1" i="0" sz="2000" u="none" cap="none" strike="noStrike">
              <a:solidFill>
                <a:schemeClr val="dk2"/>
              </a:solidFill>
              <a:latin typeface="Libre Franklin"/>
              <a:ea typeface="Libre Franklin"/>
              <a:cs typeface="Libre Franklin"/>
              <a:sym typeface="Libre Franklin"/>
            </a:endParaRPr>
          </a:p>
        </p:txBody>
      </p:sp>
      <p:pic>
        <p:nvPicPr>
          <p:cNvPr id="305" name="Google Shape;305;g1346e92a8e8_2_0"/>
          <p:cNvPicPr preferRelativeResize="0"/>
          <p:nvPr/>
        </p:nvPicPr>
        <p:blipFill rotWithShape="1">
          <a:blip r:embed="rId3">
            <a:alphaModFix/>
          </a:blip>
          <a:srcRect b="0" l="0" r="0" t="0"/>
          <a:stretch/>
        </p:blipFill>
        <p:spPr>
          <a:xfrm>
            <a:off x="528758" y="4597179"/>
            <a:ext cx="1981200" cy="1285875"/>
          </a:xfrm>
          <a:prstGeom prst="rect">
            <a:avLst/>
          </a:prstGeom>
          <a:noFill/>
          <a:ln>
            <a:noFill/>
          </a:ln>
        </p:spPr>
      </p:pic>
      <p:pic>
        <p:nvPicPr>
          <p:cNvPr id="306" name="Google Shape;306;g1346e92a8e8_2_0"/>
          <p:cNvPicPr preferRelativeResize="0"/>
          <p:nvPr/>
        </p:nvPicPr>
        <p:blipFill rotWithShape="1">
          <a:blip r:embed="rId4">
            <a:alphaModFix/>
          </a:blip>
          <a:srcRect b="0" l="0" r="0" t="0"/>
          <a:stretch/>
        </p:blipFill>
        <p:spPr>
          <a:xfrm>
            <a:off x="3102851" y="4568604"/>
            <a:ext cx="2228850" cy="1314450"/>
          </a:xfrm>
          <a:prstGeom prst="rect">
            <a:avLst/>
          </a:prstGeom>
          <a:noFill/>
          <a:ln>
            <a:noFill/>
          </a:ln>
        </p:spPr>
      </p:pic>
      <p:pic>
        <p:nvPicPr>
          <p:cNvPr id="307" name="Google Shape;307;g1346e92a8e8_2_0"/>
          <p:cNvPicPr preferRelativeResize="0"/>
          <p:nvPr/>
        </p:nvPicPr>
        <p:blipFill rotWithShape="1">
          <a:blip r:embed="rId5">
            <a:alphaModFix/>
          </a:blip>
          <a:srcRect b="0" l="0" r="0" t="0"/>
          <a:stretch/>
        </p:blipFill>
        <p:spPr>
          <a:xfrm>
            <a:off x="5940360" y="4597179"/>
            <a:ext cx="2228850" cy="1247775"/>
          </a:xfrm>
          <a:prstGeom prst="rect">
            <a:avLst/>
          </a:prstGeom>
          <a:noFill/>
          <a:ln>
            <a:noFill/>
          </a:ln>
        </p:spPr>
      </p:pic>
      <p:pic>
        <p:nvPicPr>
          <p:cNvPr id="308" name="Google Shape;308;g1346e92a8e8_2_0"/>
          <p:cNvPicPr preferRelativeResize="0"/>
          <p:nvPr/>
        </p:nvPicPr>
        <p:blipFill rotWithShape="1">
          <a:blip r:embed="rId6">
            <a:alphaModFix/>
          </a:blip>
          <a:srcRect b="0" l="0" r="0" t="0"/>
          <a:stretch/>
        </p:blipFill>
        <p:spPr>
          <a:xfrm>
            <a:off x="8919835" y="4597179"/>
            <a:ext cx="2524125" cy="1247775"/>
          </a:xfrm>
          <a:prstGeom prst="rect">
            <a:avLst/>
          </a:prstGeom>
          <a:noFill/>
          <a:ln>
            <a:noFill/>
          </a:ln>
        </p:spPr>
      </p:pic>
      <p:pic>
        <p:nvPicPr>
          <p:cNvPr id="309" name="Google Shape;309;g1346e92a8e8_2_0"/>
          <p:cNvPicPr preferRelativeResize="0"/>
          <p:nvPr/>
        </p:nvPicPr>
        <p:blipFill>
          <a:blip r:embed="rId7">
            <a:alphaModFix/>
          </a:blip>
          <a:stretch>
            <a:fillRect/>
          </a:stretch>
        </p:blipFill>
        <p:spPr>
          <a:xfrm>
            <a:off x="3884525" y="629800"/>
            <a:ext cx="7655699" cy="266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346e92a8e8_0_7"/>
          <p:cNvSpPr txBox="1"/>
          <p:nvPr/>
        </p:nvSpPr>
        <p:spPr>
          <a:xfrm>
            <a:off x="169392" y="110462"/>
            <a:ext cx="6357600" cy="693600"/>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lang="en-US" sz="3200">
                <a:solidFill>
                  <a:schemeClr val="dk2"/>
                </a:solidFill>
                <a:latin typeface="Libre Franklin"/>
                <a:ea typeface="Libre Franklin"/>
                <a:cs typeface="Libre Franklin"/>
                <a:sym typeface="Libre Franklin"/>
              </a:rPr>
              <a:t>Model Evaluation</a:t>
            </a:r>
            <a:endParaRPr b="1" i="0" sz="3200" u="none" cap="none" strike="noStrike">
              <a:solidFill>
                <a:schemeClr val="dk2"/>
              </a:solidFill>
              <a:latin typeface="Libre Franklin"/>
              <a:ea typeface="Libre Franklin"/>
              <a:cs typeface="Libre Franklin"/>
              <a:sym typeface="Libre Franklin"/>
            </a:endParaRPr>
          </a:p>
        </p:txBody>
      </p:sp>
      <p:pic>
        <p:nvPicPr>
          <p:cNvPr id="315" name="Google Shape;315;g1346e92a8e8_0_7"/>
          <p:cNvPicPr preferRelativeResize="0"/>
          <p:nvPr/>
        </p:nvPicPr>
        <p:blipFill>
          <a:blip r:embed="rId3">
            <a:alphaModFix/>
          </a:blip>
          <a:stretch>
            <a:fillRect/>
          </a:stretch>
        </p:blipFill>
        <p:spPr>
          <a:xfrm>
            <a:off x="2492900" y="1085450"/>
            <a:ext cx="7048925" cy="483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346e92a8e8_0_20"/>
          <p:cNvSpPr txBox="1"/>
          <p:nvPr/>
        </p:nvSpPr>
        <p:spPr>
          <a:xfrm>
            <a:off x="169392" y="110462"/>
            <a:ext cx="6357600" cy="693600"/>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lang="en-US" sz="3200">
                <a:solidFill>
                  <a:schemeClr val="dk2"/>
                </a:solidFill>
                <a:latin typeface="Libre Franklin"/>
                <a:ea typeface="Libre Franklin"/>
                <a:cs typeface="Libre Franklin"/>
                <a:sym typeface="Libre Franklin"/>
              </a:rPr>
              <a:t>Feature Importance</a:t>
            </a:r>
            <a:endParaRPr b="1" i="0" sz="3200" u="none" cap="none" strike="noStrike">
              <a:solidFill>
                <a:schemeClr val="dk2"/>
              </a:solidFill>
              <a:latin typeface="Libre Franklin"/>
              <a:ea typeface="Libre Franklin"/>
              <a:cs typeface="Libre Franklin"/>
              <a:sym typeface="Libre Franklin"/>
            </a:endParaRPr>
          </a:p>
        </p:txBody>
      </p:sp>
      <p:pic>
        <p:nvPicPr>
          <p:cNvPr id="321" name="Google Shape;321;g1346e92a8e8_0_20"/>
          <p:cNvPicPr preferRelativeResize="0"/>
          <p:nvPr/>
        </p:nvPicPr>
        <p:blipFill>
          <a:blip r:embed="rId3">
            <a:alphaModFix/>
          </a:blip>
          <a:stretch>
            <a:fillRect/>
          </a:stretch>
        </p:blipFill>
        <p:spPr>
          <a:xfrm>
            <a:off x="1918700" y="878225"/>
            <a:ext cx="7354800" cy="510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Libre Franklin"/>
              <a:ea typeface="Libre Franklin"/>
              <a:cs typeface="Libre Franklin"/>
              <a:sym typeface="Libre Franklin"/>
            </a:endParaRPr>
          </a:p>
        </p:txBody>
      </p:sp>
      <p:sp>
        <p:nvSpPr>
          <p:cNvPr id="190" name="Google Shape;190;p2"/>
          <p:cNvSpPr txBox="1"/>
          <p:nvPr/>
        </p:nvSpPr>
        <p:spPr>
          <a:xfrm>
            <a:off x="11907454" y="6481180"/>
            <a:ext cx="2904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lt1"/>
                </a:solidFill>
                <a:latin typeface="Libre Franklin"/>
                <a:ea typeface="Libre Franklin"/>
                <a:cs typeface="Libre Franklin"/>
                <a:sym typeface="Libre Franklin"/>
              </a:rPr>
              <a:t>1</a:t>
            </a:r>
            <a:endParaRPr/>
          </a:p>
        </p:txBody>
      </p:sp>
      <p:sp>
        <p:nvSpPr>
          <p:cNvPr id="191" name="Google Shape;191;p2"/>
          <p:cNvSpPr txBox="1"/>
          <p:nvPr/>
        </p:nvSpPr>
        <p:spPr>
          <a:xfrm>
            <a:off x="381000" y="6345823"/>
            <a:ext cx="691536"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400" u="none">
                <a:solidFill>
                  <a:srgbClr val="1F2229"/>
                </a:solidFill>
                <a:latin typeface="Libre Franklin"/>
                <a:ea typeface="Libre Franklin"/>
                <a:cs typeface="Libre Franklin"/>
                <a:sym typeface="Libre Franklin"/>
              </a:rPr>
              <a:t>Your logo</a:t>
            </a:r>
            <a:endParaRPr/>
          </a:p>
        </p:txBody>
      </p:sp>
      <p:sp>
        <p:nvSpPr>
          <p:cNvPr id="192" name="Google Shape;192;p2"/>
          <p:cNvSpPr txBox="1"/>
          <p:nvPr/>
        </p:nvSpPr>
        <p:spPr>
          <a:xfrm>
            <a:off x="3454250" y="727356"/>
            <a:ext cx="5283499"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3200">
                <a:solidFill>
                  <a:srgbClr val="30353F"/>
                </a:solidFill>
                <a:latin typeface="Bookman Old Style"/>
                <a:ea typeface="Bookman Old Style"/>
                <a:cs typeface="Bookman Old Style"/>
                <a:sym typeface="Bookman Old Style"/>
              </a:rPr>
              <a:t>Our Data Scientist Team</a:t>
            </a:r>
            <a:endParaRPr/>
          </a:p>
        </p:txBody>
      </p:sp>
      <p:sp>
        <p:nvSpPr>
          <p:cNvPr id="193" name="Google Shape;193;p2"/>
          <p:cNvSpPr txBox="1"/>
          <p:nvPr/>
        </p:nvSpPr>
        <p:spPr>
          <a:xfrm>
            <a:off x="1219200" y="4478655"/>
            <a:ext cx="228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Libre Franklin"/>
                <a:ea typeface="Libre Franklin"/>
                <a:cs typeface="Libre Franklin"/>
                <a:sym typeface="Libre Franklin"/>
              </a:rPr>
              <a:t>Maghfira Amalia</a:t>
            </a:r>
            <a:endParaRPr sz="1800">
              <a:solidFill>
                <a:schemeClr val="dk1"/>
              </a:solidFill>
              <a:latin typeface="Libre Franklin"/>
              <a:ea typeface="Libre Franklin"/>
              <a:cs typeface="Libre Franklin"/>
              <a:sym typeface="Libre Franklin"/>
            </a:endParaRPr>
          </a:p>
        </p:txBody>
      </p:sp>
      <p:sp>
        <p:nvSpPr>
          <p:cNvPr id="194" name="Google Shape;194;p2"/>
          <p:cNvSpPr txBox="1"/>
          <p:nvPr/>
        </p:nvSpPr>
        <p:spPr>
          <a:xfrm>
            <a:off x="3734133" y="4478655"/>
            <a:ext cx="241497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Libre Franklin"/>
                <a:ea typeface="Libre Franklin"/>
                <a:cs typeface="Libre Franklin"/>
                <a:sym typeface="Libre Franklin"/>
              </a:rPr>
              <a:t>Mahendra Prabaswara</a:t>
            </a:r>
            <a:endParaRPr sz="1800">
              <a:solidFill>
                <a:schemeClr val="dk1"/>
              </a:solidFill>
              <a:latin typeface="Libre Franklin"/>
              <a:ea typeface="Libre Franklin"/>
              <a:cs typeface="Libre Franklin"/>
              <a:sym typeface="Libre Franklin"/>
            </a:endParaRPr>
          </a:p>
        </p:txBody>
      </p:sp>
      <p:sp>
        <p:nvSpPr>
          <p:cNvPr id="195" name="Google Shape;195;p2"/>
          <p:cNvSpPr txBox="1"/>
          <p:nvPr/>
        </p:nvSpPr>
        <p:spPr>
          <a:xfrm>
            <a:off x="6246573" y="4478655"/>
            <a:ext cx="2415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Libre Franklin"/>
                <a:ea typeface="Libre Franklin"/>
                <a:cs typeface="Libre Franklin"/>
                <a:sym typeface="Libre Franklin"/>
              </a:rPr>
              <a:t>Ridwan Donovan</a:t>
            </a:r>
            <a:endParaRPr sz="1800">
              <a:solidFill>
                <a:schemeClr val="dk1"/>
              </a:solidFill>
              <a:latin typeface="Libre Franklin"/>
              <a:ea typeface="Libre Franklin"/>
              <a:cs typeface="Libre Franklin"/>
              <a:sym typeface="Libre Franklin"/>
            </a:endParaRPr>
          </a:p>
        </p:txBody>
      </p:sp>
      <p:sp>
        <p:nvSpPr>
          <p:cNvPr id="196" name="Google Shape;196;p2"/>
          <p:cNvSpPr txBox="1"/>
          <p:nvPr/>
        </p:nvSpPr>
        <p:spPr>
          <a:xfrm>
            <a:off x="8813949" y="4478655"/>
            <a:ext cx="2415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Libre Franklin"/>
                <a:ea typeface="Libre Franklin"/>
                <a:cs typeface="Libre Franklin"/>
                <a:sym typeface="Libre Franklin"/>
              </a:rPr>
              <a:t>Windy Nurfikri</a:t>
            </a:r>
            <a:endParaRPr sz="1800">
              <a:solidFill>
                <a:schemeClr val="dk1"/>
              </a:solidFill>
              <a:latin typeface="Libre Franklin"/>
              <a:ea typeface="Libre Franklin"/>
              <a:cs typeface="Libre Franklin"/>
              <a:sym typeface="Libre Franklin"/>
            </a:endParaRPr>
          </a:p>
        </p:txBody>
      </p:sp>
      <p:pic>
        <p:nvPicPr>
          <p:cNvPr id="197" name="Google Shape;197;p2"/>
          <p:cNvPicPr preferRelativeResize="0"/>
          <p:nvPr/>
        </p:nvPicPr>
        <p:blipFill>
          <a:blip r:embed="rId3">
            <a:alphaModFix/>
          </a:blip>
          <a:stretch>
            <a:fillRect/>
          </a:stretch>
        </p:blipFill>
        <p:spPr>
          <a:xfrm>
            <a:off x="1219200" y="2034650"/>
            <a:ext cx="2286000" cy="2267754"/>
          </a:xfrm>
          <a:prstGeom prst="rect">
            <a:avLst/>
          </a:prstGeom>
          <a:noFill/>
          <a:ln>
            <a:noFill/>
          </a:ln>
        </p:spPr>
      </p:pic>
      <p:pic>
        <p:nvPicPr>
          <p:cNvPr id="198" name="Google Shape;198;p2"/>
          <p:cNvPicPr preferRelativeResize="0"/>
          <p:nvPr/>
        </p:nvPicPr>
        <p:blipFill>
          <a:blip r:embed="rId3">
            <a:alphaModFix/>
          </a:blip>
          <a:stretch>
            <a:fillRect/>
          </a:stretch>
        </p:blipFill>
        <p:spPr>
          <a:xfrm>
            <a:off x="8890150" y="2034650"/>
            <a:ext cx="2286000" cy="2267754"/>
          </a:xfrm>
          <a:prstGeom prst="rect">
            <a:avLst/>
          </a:prstGeom>
          <a:noFill/>
          <a:ln>
            <a:noFill/>
          </a:ln>
        </p:spPr>
      </p:pic>
      <p:pic>
        <p:nvPicPr>
          <p:cNvPr id="199" name="Google Shape;199;p2"/>
          <p:cNvPicPr preferRelativeResize="0"/>
          <p:nvPr/>
        </p:nvPicPr>
        <p:blipFill>
          <a:blip r:embed="rId4">
            <a:alphaModFix/>
          </a:blip>
          <a:stretch>
            <a:fillRect/>
          </a:stretch>
        </p:blipFill>
        <p:spPr>
          <a:xfrm>
            <a:off x="3768263" y="2007225"/>
            <a:ext cx="2286000" cy="2322600"/>
          </a:xfrm>
          <a:prstGeom prst="rect">
            <a:avLst/>
          </a:prstGeom>
          <a:noFill/>
          <a:ln>
            <a:noFill/>
          </a:ln>
        </p:spPr>
      </p:pic>
      <p:pic>
        <p:nvPicPr>
          <p:cNvPr id="200" name="Google Shape;200;p2"/>
          <p:cNvPicPr preferRelativeResize="0"/>
          <p:nvPr/>
        </p:nvPicPr>
        <p:blipFill>
          <a:blip r:embed="rId4">
            <a:alphaModFix/>
          </a:blip>
          <a:stretch>
            <a:fillRect/>
          </a:stretch>
        </p:blipFill>
        <p:spPr>
          <a:xfrm>
            <a:off x="6311050" y="2007225"/>
            <a:ext cx="2286000" cy="232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p:nvPr/>
        </p:nvSpPr>
        <p:spPr>
          <a:xfrm rot="2700000">
            <a:off x="11788943" y="6330133"/>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8A3AD"/>
              </a:solidFill>
              <a:latin typeface="Libre Franklin"/>
              <a:ea typeface="Libre Franklin"/>
              <a:cs typeface="Libre Franklin"/>
              <a:sym typeface="Libre Franklin"/>
            </a:endParaRPr>
          </a:p>
        </p:txBody>
      </p:sp>
      <p:sp>
        <p:nvSpPr>
          <p:cNvPr id="206" name="Google Shape;206;p3"/>
          <p:cNvSpPr txBox="1"/>
          <p:nvPr/>
        </p:nvSpPr>
        <p:spPr>
          <a:xfrm>
            <a:off x="11907454" y="6477839"/>
            <a:ext cx="2904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Libre Franklin"/>
                <a:ea typeface="Libre Franklin"/>
                <a:cs typeface="Libre Franklin"/>
                <a:sym typeface="Libre Franklin"/>
              </a:rPr>
              <a:t>2</a:t>
            </a:r>
            <a:endParaRPr/>
          </a:p>
        </p:txBody>
      </p:sp>
      <p:sp>
        <p:nvSpPr>
          <p:cNvPr id="207" name="Google Shape;207;p3"/>
          <p:cNvSpPr txBox="1"/>
          <p:nvPr/>
        </p:nvSpPr>
        <p:spPr>
          <a:xfrm>
            <a:off x="381000" y="6342482"/>
            <a:ext cx="691536"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1F2229"/>
                </a:solidFill>
                <a:latin typeface="Libre Franklin"/>
                <a:ea typeface="Libre Franklin"/>
                <a:cs typeface="Libre Franklin"/>
                <a:sym typeface="Libre Franklin"/>
              </a:rPr>
              <a:t>Your logo</a:t>
            </a:r>
            <a:endParaRPr/>
          </a:p>
        </p:txBody>
      </p:sp>
      <p:grpSp>
        <p:nvGrpSpPr>
          <p:cNvPr id="208" name="Google Shape;208;p3"/>
          <p:cNvGrpSpPr/>
          <p:nvPr/>
        </p:nvGrpSpPr>
        <p:grpSpPr>
          <a:xfrm>
            <a:off x="825793" y="2275005"/>
            <a:ext cx="3367117" cy="2911222"/>
            <a:chOff x="825793" y="2041308"/>
            <a:chExt cx="3367117" cy="2911222"/>
          </a:xfrm>
        </p:grpSpPr>
        <p:sp>
          <p:nvSpPr>
            <p:cNvPr id="209" name="Google Shape;209;p3"/>
            <p:cNvSpPr/>
            <p:nvPr/>
          </p:nvSpPr>
          <p:spPr>
            <a:xfrm>
              <a:off x="1174451" y="2068093"/>
              <a:ext cx="2205714" cy="702966"/>
            </a:xfrm>
            <a:prstGeom prst="rect">
              <a:avLst/>
            </a:prstGeom>
            <a:gradFill>
              <a:gsLst>
                <a:gs pos="0">
                  <a:srgbClr val="515A6B"/>
                </a:gs>
                <a:gs pos="54000">
                  <a:srgbClr val="515A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0" name="Google Shape;210;p3"/>
            <p:cNvSpPr/>
            <p:nvPr/>
          </p:nvSpPr>
          <p:spPr>
            <a:xfrm>
              <a:off x="825793" y="2068093"/>
              <a:ext cx="702967" cy="702966"/>
            </a:xfrm>
            <a:prstGeom prst="ellipse">
              <a:avLst/>
            </a:prstGeom>
            <a:solidFill>
              <a:srgbClr val="3035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nvGrpSpPr>
            <p:cNvPr id="211" name="Google Shape;211;p3"/>
            <p:cNvGrpSpPr/>
            <p:nvPr/>
          </p:nvGrpSpPr>
          <p:grpSpPr>
            <a:xfrm>
              <a:off x="1703635" y="2041308"/>
              <a:ext cx="1676499" cy="694639"/>
              <a:chOff x="2073807" y="1097509"/>
              <a:chExt cx="1881000" cy="779372"/>
            </a:xfrm>
          </p:grpSpPr>
          <p:sp>
            <p:nvSpPr>
              <p:cNvPr id="212" name="Google Shape;212;p3"/>
              <p:cNvSpPr txBox="1"/>
              <p:nvPr/>
            </p:nvSpPr>
            <p:spPr>
              <a:xfrm>
                <a:off x="2073807" y="1097509"/>
                <a:ext cx="1881000" cy="552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chemeClr val="lt1"/>
                    </a:solidFill>
                    <a:latin typeface="Libre Franklin"/>
                    <a:ea typeface="Libre Franklin"/>
                    <a:cs typeface="Libre Franklin"/>
                    <a:sym typeface="Libre Franklin"/>
                  </a:rPr>
                  <a:t>45,211</a:t>
                </a:r>
                <a:endParaRPr/>
              </a:p>
            </p:txBody>
          </p:sp>
          <p:sp>
            <p:nvSpPr>
              <p:cNvPr id="213" name="Google Shape;213;p3"/>
              <p:cNvSpPr txBox="1"/>
              <p:nvPr/>
            </p:nvSpPr>
            <p:spPr>
              <a:xfrm>
                <a:off x="2081212" y="1600626"/>
                <a:ext cx="823730" cy="2762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chemeClr val="lt1"/>
                    </a:solidFill>
                    <a:latin typeface="Libre Franklin"/>
                    <a:ea typeface="Libre Franklin"/>
                    <a:cs typeface="Libre Franklin"/>
                    <a:sym typeface="Libre Franklin"/>
                  </a:rPr>
                  <a:t>CLIENTS</a:t>
                </a:r>
                <a:endParaRPr/>
              </a:p>
            </p:txBody>
          </p:sp>
        </p:grpSp>
        <p:sp>
          <p:nvSpPr>
            <p:cNvPr id="214" name="Google Shape;214;p3"/>
            <p:cNvSpPr txBox="1"/>
            <p:nvPr/>
          </p:nvSpPr>
          <p:spPr>
            <a:xfrm>
              <a:off x="844712" y="4737086"/>
              <a:ext cx="2017681"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400">
                <a:solidFill>
                  <a:srgbClr val="30353F"/>
                </a:solidFill>
                <a:latin typeface="Libre Franklin"/>
                <a:ea typeface="Libre Franklin"/>
                <a:cs typeface="Libre Franklin"/>
                <a:sym typeface="Libre Franklin"/>
              </a:endParaRPr>
            </a:p>
          </p:txBody>
        </p:sp>
        <p:sp>
          <p:nvSpPr>
            <p:cNvPr id="215" name="Google Shape;215;p3"/>
            <p:cNvSpPr/>
            <p:nvPr/>
          </p:nvSpPr>
          <p:spPr>
            <a:xfrm>
              <a:off x="1196195" y="3920431"/>
              <a:ext cx="2183970" cy="702966"/>
            </a:xfrm>
            <a:prstGeom prst="rect">
              <a:avLst/>
            </a:prstGeom>
            <a:gradFill>
              <a:gsLst>
                <a:gs pos="0">
                  <a:srgbClr val="DBDBDB"/>
                </a:gs>
                <a:gs pos="54000">
                  <a:srgbClr val="DBDBD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nvGrpSpPr>
            <p:cNvPr id="216" name="Google Shape;216;p3"/>
            <p:cNvGrpSpPr/>
            <p:nvPr/>
          </p:nvGrpSpPr>
          <p:grpSpPr>
            <a:xfrm>
              <a:off x="844712" y="2265069"/>
              <a:ext cx="702967" cy="2358328"/>
              <a:chOff x="1093763" y="1313774"/>
              <a:chExt cx="788715" cy="2646001"/>
            </a:xfrm>
          </p:grpSpPr>
          <p:sp>
            <p:nvSpPr>
              <p:cNvPr id="217" name="Google Shape;217;p3"/>
              <p:cNvSpPr/>
              <p:nvPr/>
            </p:nvSpPr>
            <p:spPr>
              <a:xfrm>
                <a:off x="1093763" y="3171060"/>
                <a:ext cx="788715" cy="788715"/>
              </a:xfrm>
              <a:prstGeom prst="ellipse">
                <a:avLst/>
              </a:prstGeom>
              <a:solidFill>
                <a:srgbClr val="CFC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8" name="Google Shape;218;p3"/>
              <p:cNvSpPr/>
              <p:nvPr/>
            </p:nvSpPr>
            <p:spPr>
              <a:xfrm>
                <a:off x="1277065" y="1313774"/>
                <a:ext cx="364382" cy="365762"/>
              </a:xfrm>
              <a:custGeom>
                <a:rect b="b" l="l" r="r" t="t"/>
                <a:pathLst>
                  <a:path extrusionOk="0" h="2048" w="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grpSp>
        <p:grpSp>
          <p:nvGrpSpPr>
            <p:cNvPr id="219" name="Google Shape;219;p3"/>
            <p:cNvGrpSpPr/>
            <p:nvPr/>
          </p:nvGrpSpPr>
          <p:grpSpPr>
            <a:xfrm>
              <a:off x="1557838" y="3920432"/>
              <a:ext cx="1933455" cy="654453"/>
              <a:chOff x="1910225" y="1108154"/>
              <a:chExt cx="2169300" cy="734283"/>
            </a:xfrm>
          </p:grpSpPr>
          <p:sp>
            <p:nvSpPr>
              <p:cNvPr id="220" name="Google Shape;220;p3"/>
              <p:cNvSpPr txBox="1"/>
              <p:nvPr/>
            </p:nvSpPr>
            <p:spPr>
              <a:xfrm>
                <a:off x="2081212" y="1108154"/>
                <a:ext cx="1655400" cy="552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100">
                    <a:solidFill>
                      <a:srgbClr val="30353F"/>
                    </a:solidFill>
                    <a:latin typeface="Libre Franklin"/>
                    <a:ea typeface="Libre Franklin"/>
                    <a:cs typeface="Libre Franklin"/>
                    <a:sym typeface="Libre Franklin"/>
                  </a:rPr>
                  <a:t>36,95</a:t>
                </a:r>
                <a:r>
                  <a:rPr b="1" lang="en-US" sz="3200">
                    <a:solidFill>
                      <a:srgbClr val="30353F"/>
                    </a:solidFill>
                    <a:latin typeface="Libre Franklin"/>
                    <a:ea typeface="Libre Franklin"/>
                    <a:cs typeface="Libre Franklin"/>
                    <a:sym typeface="Libre Franklin"/>
                  </a:rPr>
                  <a:t>9</a:t>
                </a:r>
                <a:endParaRPr/>
              </a:p>
            </p:txBody>
          </p:sp>
          <p:sp>
            <p:nvSpPr>
              <p:cNvPr id="221" name="Google Shape;221;p3"/>
              <p:cNvSpPr txBox="1"/>
              <p:nvPr/>
            </p:nvSpPr>
            <p:spPr>
              <a:xfrm>
                <a:off x="1910225" y="1600637"/>
                <a:ext cx="2169300" cy="241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30353F"/>
                    </a:solidFill>
                    <a:latin typeface="Libre Franklin"/>
                    <a:ea typeface="Libre Franklin"/>
                    <a:cs typeface="Libre Franklin"/>
                    <a:sym typeface="Libre Franklin"/>
                  </a:rPr>
                  <a:t>NEVER CONTACTED</a:t>
                </a:r>
                <a:endParaRPr/>
              </a:p>
            </p:txBody>
          </p:sp>
        </p:grpSp>
        <p:sp>
          <p:nvSpPr>
            <p:cNvPr id="222" name="Google Shape;222;p3"/>
            <p:cNvSpPr/>
            <p:nvPr/>
          </p:nvSpPr>
          <p:spPr>
            <a:xfrm>
              <a:off x="1174451" y="3029632"/>
              <a:ext cx="2205714" cy="702967"/>
            </a:xfrm>
            <a:prstGeom prst="rect">
              <a:avLst/>
            </a:prstGeom>
            <a:gradFill>
              <a:gsLst>
                <a:gs pos="0">
                  <a:srgbClr val="85E0E7"/>
                </a:gs>
                <a:gs pos="54000">
                  <a:srgbClr val="85E0E7"/>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nvGrpSpPr>
            <p:cNvPr id="223" name="Google Shape;223;p3"/>
            <p:cNvGrpSpPr/>
            <p:nvPr/>
          </p:nvGrpSpPr>
          <p:grpSpPr>
            <a:xfrm>
              <a:off x="1624976" y="2998652"/>
              <a:ext cx="1396014" cy="681977"/>
              <a:chOff x="-1291695" y="73936"/>
              <a:chExt cx="1566300" cy="765165"/>
            </a:xfrm>
          </p:grpSpPr>
          <p:sp>
            <p:nvSpPr>
              <p:cNvPr id="224" name="Google Shape;224;p3"/>
              <p:cNvSpPr txBox="1"/>
              <p:nvPr/>
            </p:nvSpPr>
            <p:spPr>
              <a:xfrm>
                <a:off x="-1270381" y="73936"/>
                <a:ext cx="1351800" cy="552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chemeClr val="lt1"/>
                    </a:solidFill>
                    <a:latin typeface="Libre Franklin"/>
                    <a:ea typeface="Libre Franklin"/>
                    <a:cs typeface="Libre Franklin"/>
                    <a:sym typeface="Libre Franklin"/>
                  </a:rPr>
                  <a:t>3.3%</a:t>
                </a:r>
                <a:endParaRPr/>
              </a:p>
            </p:txBody>
          </p:sp>
          <p:sp>
            <p:nvSpPr>
              <p:cNvPr id="225" name="Google Shape;225;p3"/>
              <p:cNvSpPr txBox="1"/>
              <p:nvPr/>
            </p:nvSpPr>
            <p:spPr>
              <a:xfrm>
                <a:off x="-1291695" y="562800"/>
                <a:ext cx="1566300" cy="276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chemeClr val="lt1"/>
                    </a:solidFill>
                    <a:latin typeface="Libre Franklin"/>
                    <a:ea typeface="Libre Franklin"/>
                    <a:cs typeface="Libre Franklin"/>
                    <a:sym typeface="Libre Franklin"/>
                  </a:rPr>
                  <a:t>SUBSCRIBED</a:t>
                </a:r>
                <a:endParaRPr/>
              </a:p>
            </p:txBody>
          </p:sp>
        </p:grpSp>
        <p:grpSp>
          <p:nvGrpSpPr>
            <p:cNvPr id="226" name="Google Shape;226;p3"/>
            <p:cNvGrpSpPr/>
            <p:nvPr/>
          </p:nvGrpSpPr>
          <p:grpSpPr>
            <a:xfrm>
              <a:off x="863413" y="2384942"/>
              <a:ext cx="3329497" cy="1340105"/>
              <a:chOff x="863413" y="2384942"/>
              <a:chExt cx="3329497" cy="1340105"/>
            </a:xfrm>
          </p:grpSpPr>
          <p:sp>
            <p:nvSpPr>
              <p:cNvPr id="227" name="Google Shape;227;p3"/>
              <p:cNvSpPr/>
              <p:nvPr/>
            </p:nvSpPr>
            <p:spPr>
              <a:xfrm>
                <a:off x="863413" y="3022080"/>
                <a:ext cx="702967" cy="702967"/>
              </a:xfrm>
              <a:prstGeom prst="ellipse">
                <a:avLst/>
              </a:prstGeom>
              <a:solidFill>
                <a:srgbClr val="43CD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nvGrpSpPr>
              <p:cNvPr id="228" name="Google Shape;228;p3"/>
              <p:cNvGrpSpPr/>
              <p:nvPr/>
            </p:nvGrpSpPr>
            <p:grpSpPr>
              <a:xfrm>
                <a:off x="1030188" y="2384942"/>
                <a:ext cx="3162722" cy="1076437"/>
                <a:chOff x="-10658838" y="2330451"/>
                <a:chExt cx="16323038" cy="5555591"/>
              </a:xfrm>
            </p:grpSpPr>
            <p:sp>
              <p:nvSpPr>
                <p:cNvPr id="229" name="Google Shape;229;p3"/>
                <p:cNvSpPr/>
                <p:nvPr/>
              </p:nvSpPr>
              <p:spPr>
                <a:xfrm>
                  <a:off x="-10658838" y="6979579"/>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230" name="Google Shape;230;p3"/>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231" name="Google Shape;231;p3"/>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grpSp>
        </p:grpSp>
      </p:grpSp>
      <p:sp>
        <p:nvSpPr>
          <p:cNvPr id="232" name="Google Shape;232;p3"/>
          <p:cNvSpPr/>
          <p:nvPr/>
        </p:nvSpPr>
        <p:spPr>
          <a:xfrm>
            <a:off x="3378097" y="1699949"/>
            <a:ext cx="8072163" cy="3718716"/>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strike="noStrike">
                <a:solidFill>
                  <a:srgbClr val="000000"/>
                </a:solidFill>
                <a:latin typeface="Dosis"/>
                <a:ea typeface="Dosis"/>
                <a:cs typeface="Dosis"/>
                <a:sym typeface="Dosis"/>
              </a:rPr>
              <a:t>Term deposits are one of the major income sources of a bank. These days, selling deposits through telemarketing is still the main of various plans to reach out to the clients. However, the bank still needs to pay attention to the effectiveness of the direct campaign considering the high cost and the time it takes. Based on previous campaign data of 45,211 clients, </a:t>
            </a:r>
            <a:r>
              <a:rPr b="1" i="0" lang="en-US" sz="1800" u="none" strike="noStrike">
                <a:solidFill>
                  <a:srgbClr val="000000"/>
                </a:solidFill>
                <a:latin typeface="Dosis"/>
                <a:ea typeface="Dosis"/>
                <a:cs typeface="Dosis"/>
                <a:sym typeface="Dosis"/>
              </a:rPr>
              <a:t>only 3.3% of them actually subscribed to a term deposit</a:t>
            </a:r>
            <a:r>
              <a:rPr b="0" i="0" lang="en-US" sz="1800" u="none" strike="noStrike">
                <a:solidFill>
                  <a:srgbClr val="000000"/>
                </a:solidFill>
                <a:latin typeface="Dosis"/>
                <a:ea typeface="Dosis"/>
                <a:cs typeface="Dosis"/>
                <a:sym typeface="Dosis"/>
              </a:rPr>
              <a:t>. Despite the fact that </a:t>
            </a:r>
            <a:r>
              <a:rPr b="1" i="0" lang="en-US" sz="1800" u="none" strike="noStrike">
                <a:solidFill>
                  <a:srgbClr val="000000"/>
                </a:solidFill>
                <a:latin typeface="Dosis"/>
                <a:ea typeface="Dosis"/>
                <a:cs typeface="Dosis"/>
                <a:sym typeface="Dosis"/>
              </a:rPr>
              <a:t>36,959 clients were never contacted</a:t>
            </a:r>
            <a:r>
              <a:rPr b="0" i="0" lang="en-US" sz="1800" u="none" strike="noStrike">
                <a:solidFill>
                  <a:srgbClr val="000000"/>
                </a:solidFill>
                <a:latin typeface="Dosis"/>
                <a:ea typeface="Dosis"/>
                <a:cs typeface="Dosis"/>
                <a:sym typeface="Dosis"/>
              </a:rPr>
              <a:t>. Therefore, determining the right potential depositors needs to be done to save resources. Meanwhile, we also need to review the efficiency and effectiveness of telemarketing as a direct campaign method.</a:t>
            </a:r>
            <a:endParaRPr sz="1800">
              <a:solidFill>
                <a:schemeClr val="lt1"/>
              </a:solidFill>
              <a:latin typeface="Libre Franklin"/>
              <a:ea typeface="Libre Franklin"/>
              <a:cs typeface="Libre Franklin"/>
              <a:sym typeface="Libre Franklin"/>
            </a:endParaRPr>
          </a:p>
        </p:txBody>
      </p:sp>
      <p:sp>
        <p:nvSpPr>
          <p:cNvPr id="233" name="Google Shape;233;p3"/>
          <p:cNvSpPr txBox="1"/>
          <p:nvPr/>
        </p:nvSpPr>
        <p:spPr>
          <a:xfrm>
            <a:off x="5540643" y="1139045"/>
            <a:ext cx="5801268"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3200">
                <a:solidFill>
                  <a:srgbClr val="30353F"/>
                </a:solidFill>
                <a:latin typeface="Bookman Old Style"/>
                <a:ea typeface="Bookman Old Style"/>
                <a:cs typeface="Bookman Old Style"/>
                <a:sym typeface="Bookman Old Style"/>
              </a:rPr>
              <a:t>Banking Marketing Targets</a:t>
            </a:r>
            <a:endParaRPr/>
          </a:p>
        </p:txBody>
      </p:sp>
      <p:pic>
        <p:nvPicPr>
          <p:cNvPr descr="Speaker Phone" id="234" name="Google Shape;234;p3"/>
          <p:cNvPicPr preferRelativeResize="0"/>
          <p:nvPr/>
        </p:nvPicPr>
        <p:blipFill rotWithShape="1">
          <a:blip r:embed="rId3">
            <a:alphaModFix/>
          </a:blip>
          <a:srcRect b="0" l="0" r="0" t="0"/>
          <a:stretch/>
        </p:blipFill>
        <p:spPr>
          <a:xfrm>
            <a:off x="865967" y="4193946"/>
            <a:ext cx="657853" cy="6578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4"/>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A picture containing building, sitting, bench, side&#10;&#10;Description automatically generated" id="240" name="Google Shape;240;p4"/>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241" name="Google Shape;241;p4"/>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
        <p:nvSpPr>
          <p:cNvPr id="242" name="Google Shape;242;p4"/>
          <p:cNvSpPr/>
          <p:nvPr/>
        </p:nvSpPr>
        <p:spPr>
          <a:xfrm>
            <a:off x="0" y="6342482"/>
            <a:ext cx="12192000" cy="515518"/>
          </a:xfrm>
          <a:prstGeom prst="rect">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3" name="Google Shape;243;p4"/>
          <p:cNvSpPr/>
          <p:nvPr/>
        </p:nvSpPr>
        <p:spPr>
          <a:xfrm rot="2700000">
            <a:off x="11788943" y="6330133"/>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8A3AD"/>
              </a:solidFill>
              <a:latin typeface="Libre Franklin"/>
              <a:ea typeface="Libre Franklin"/>
              <a:cs typeface="Libre Franklin"/>
              <a:sym typeface="Libre Franklin"/>
            </a:endParaRPr>
          </a:p>
        </p:txBody>
      </p:sp>
      <p:sp>
        <p:nvSpPr>
          <p:cNvPr id="244" name="Google Shape;244;p4"/>
          <p:cNvSpPr txBox="1"/>
          <p:nvPr/>
        </p:nvSpPr>
        <p:spPr>
          <a:xfrm>
            <a:off x="11907454" y="6477839"/>
            <a:ext cx="2904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Libre Franklin"/>
                <a:ea typeface="Libre Franklin"/>
                <a:cs typeface="Libre Franklin"/>
                <a:sym typeface="Libre Franklin"/>
              </a:rPr>
              <a:t>3</a:t>
            </a:r>
            <a:endParaRPr/>
          </a:p>
        </p:txBody>
      </p:sp>
      <p:sp>
        <p:nvSpPr>
          <p:cNvPr id="245" name="Google Shape;245;p4"/>
          <p:cNvSpPr txBox="1"/>
          <p:nvPr/>
        </p:nvSpPr>
        <p:spPr>
          <a:xfrm>
            <a:off x="381000" y="6342482"/>
            <a:ext cx="691536"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1F2229"/>
                </a:solidFill>
                <a:latin typeface="Libre Franklin"/>
                <a:ea typeface="Libre Franklin"/>
                <a:cs typeface="Libre Franklin"/>
                <a:sym typeface="Libre Franklin"/>
              </a:rPr>
              <a:t>Your logo</a:t>
            </a:r>
            <a:endParaRPr/>
          </a:p>
        </p:txBody>
      </p:sp>
      <p:sp>
        <p:nvSpPr>
          <p:cNvPr id="246" name="Google Shape;246;p4"/>
          <p:cNvSpPr/>
          <p:nvPr/>
        </p:nvSpPr>
        <p:spPr>
          <a:xfrm>
            <a:off x="5326912" y="4391246"/>
            <a:ext cx="5890437" cy="29771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7" name="Google Shape;247;p4"/>
          <p:cNvSpPr txBox="1"/>
          <p:nvPr/>
        </p:nvSpPr>
        <p:spPr>
          <a:xfrm>
            <a:off x="5007935" y="641384"/>
            <a:ext cx="7017487" cy="51090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strike="noStrike">
                <a:solidFill>
                  <a:srgbClr val="0198A3"/>
                </a:solidFill>
                <a:latin typeface="Montserrat"/>
                <a:ea typeface="Montserrat"/>
                <a:cs typeface="Montserrat"/>
                <a:sym typeface="Montserrat"/>
              </a:rPr>
              <a:t>Goal</a:t>
            </a:r>
            <a:endParaRPr b="0"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0" i="0" lang="en-US" sz="1800" u="none" strike="noStrike">
                <a:solidFill>
                  <a:srgbClr val="000000"/>
                </a:solidFill>
                <a:latin typeface="Dosis"/>
                <a:ea typeface="Dosis"/>
                <a:cs typeface="Dosis"/>
                <a:sym typeface="Dosis"/>
              </a:rPr>
              <a:t>Increase the efficiency and effectiveness of direct campaign</a:t>
            </a:r>
            <a:endParaRPr b="0"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0"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br>
              <a:rPr b="0" lang="en-US" sz="1800">
                <a:solidFill>
                  <a:schemeClr val="dk1"/>
                </a:solidFill>
                <a:latin typeface="Libre Franklin"/>
                <a:ea typeface="Libre Franklin"/>
                <a:cs typeface="Libre Franklin"/>
                <a:sym typeface="Libre Franklin"/>
              </a:rPr>
            </a:br>
            <a:r>
              <a:rPr b="1" i="0" lang="en-US" sz="2800" u="none" strike="noStrike">
                <a:solidFill>
                  <a:srgbClr val="0198A3"/>
                </a:solidFill>
                <a:latin typeface="Montserrat"/>
                <a:ea typeface="Montserrat"/>
                <a:cs typeface="Montserrat"/>
                <a:sym typeface="Montserrat"/>
              </a:rPr>
              <a:t>Objectives</a:t>
            </a:r>
            <a:endParaRPr b="0" sz="1800">
              <a:solidFill>
                <a:schemeClr val="dk1"/>
              </a:solidFill>
              <a:latin typeface="Libre Franklin"/>
              <a:ea typeface="Libre Franklin"/>
              <a:cs typeface="Libre Franklin"/>
              <a:sym typeface="Libre Franklin"/>
            </a:endParaRPr>
          </a:p>
          <a:p>
            <a:pPr indent="-114300" lvl="0" marL="0" marR="0" rtl="0" algn="l">
              <a:spcBef>
                <a:spcPts val="0"/>
              </a:spcBef>
              <a:spcAft>
                <a:spcPts val="0"/>
              </a:spcAft>
              <a:buClr>
                <a:schemeClr val="dk1"/>
              </a:buClr>
              <a:buSzPts val="1800"/>
              <a:buFont typeface="Arial"/>
              <a:buChar char="•"/>
            </a:pPr>
            <a:r>
              <a:rPr b="0" lang="en-US" sz="1800">
                <a:solidFill>
                  <a:schemeClr val="dk1"/>
                </a:solidFill>
                <a:latin typeface="Libre Franklin"/>
                <a:ea typeface="Libre Franklin"/>
                <a:cs typeface="Libre Franklin"/>
                <a:sym typeface="Libre Franklin"/>
              </a:rPr>
              <a:t> </a:t>
            </a:r>
            <a:r>
              <a:rPr b="0" i="0" lang="en-US" sz="1800" u="none" strike="noStrike">
                <a:solidFill>
                  <a:srgbClr val="000000"/>
                </a:solidFill>
                <a:latin typeface="Dosis"/>
                <a:ea typeface="Dosis"/>
                <a:cs typeface="Dosis"/>
                <a:sym typeface="Dosis"/>
              </a:rPr>
              <a:t>Predict the potential depositor by classifying them (based on their background and financial history)</a:t>
            </a:r>
            <a:endParaRPr/>
          </a:p>
          <a:p>
            <a:pPr indent="0" lvl="0" marL="0" marR="0" rtl="0" algn="l">
              <a:spcBef>
                <a:spcPts val="0"/>
              </a:spcBef>
              <a:spcAft>
                <a:spcPts val="0"/>
              </a:spcAft>
              <a:buNone/>
            </a:pPr>
            <a:r>
              <a:t/>
            </a:r>
            <a:endParaRPr b="0" i="0" sz="800" u="none" strike="noStrike">
              <a:solidFill>
                <a:srgbClr val="000000"/>
              </a:solidFill>
              <a:latin typeface="Dosis"/>
              <a:ea typeface="Dosis"/>
              <a:cs typeface="Dosis"/>
              <a:sym typeface="Dosis"/>
            </a:endParaRPr>
          </a:p>
          <a:p>
            <a:pPr indent="-114300" lvl="0" marL="0" marR="0" rtl="0" algn="l">
              <a:spcBef>
                <a:spcPts val="0"/>
              </a:spcBef>
              <a:spcAft>
                <a:spcPts val="0"/>
              </a:spcAft>
              <a:buClr>
                <a:srgbClr val="000000"/>
              </a:buClr>
              <a:buSzPts val="1800"/>
              <a:buFont typeface="Arial"/>
              <a:buChar char="•"/>
            </a:pPr>
            <a:r>
              <a:rPr b="0" i="0" lang="en-US" sz="1800" u="none" strike="noStrike">
                <a:solidFill>
                  <a:srgbClr val="000000"/>
                </a:solidFill>
                <a:latin typeface="Dosis"/>
                <a:ea typeface="Dosis"/>
                <a:cs typeface="Dosis"/>
                <a:sym typeface="Dosis"/>
              </a:rPr>
              <a:t>Find out the success rate of telemarketing as direct campaign method</a:t>
            </a:r>
            <a:endParaRPr/>
          </a:p>
          <a:p>
            <a:pPr indent="0" lvl="0" marL="0" marR="0" rtl="0" algn="l">
              <a:spcBef>
                <a:spcPts val="0"/>
              </a:spcBef>
              <a:spcAft>
                <a:spcPts val="0"/>
              </a:spcAft>
              <a:buNone/>
            </a:pPr>
            <a:r>
              <a:t/>
            </a:r>
            <a:endParaRPr b="0"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br>
              <a:rPr b="0" lang="en-US" sz="1800">
                <a:solidFill>
                  <a:schemeClr val="dk1"/>
                </a:solidFill>
                <a:latin typeface="Libre Franklin"/>
                <a:ea typeface="Libre Franklin"/>
                <a:cs typeface="Libre Franklin"/>
                <a:sym typeface="Libre Franklin"/>
              </a:rPr>
            </a:br>
            <a:r>
              <a:rPr b="1" i="0" lang="en-US" sz="2800" u="none" strike="noStrike">
                <a:solidFill>
                  <a:srgbClr val="0198A3"/>
                </a:solidFill>
                <a:latin typeface="Montserrat"/>
                <a:ea typeface="Montserrat"/>
                <a:cs typeface="Montserrat"/>
                <a:sym typeface="Montserrat"/>
              </a:rPr>
              <a:t>Business Metric</a:t>
            </a:r>
            <a:endParaRPr b="0"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0" i="0" lang="en-US" sz="1800" u="none" strike="noStrike">
                <a:solidFill>
                  <a:srgbClr val="000000"/>
                </a:solidFill>
                <a:latin typeface="Dosis"/>
                <a:ea typeface="Dosis"/>
                <a:cs typeface="Dosis"/>
                <a:sym typeface="Dosis"/>
              </a:rPr>
              <a:t>Conversion Rate</a:t>
            </a:r>
            <a:endParaRPr b="0"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br>
              <a:rPr lang="en-US"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f42a939fe1_8_79"/>
          <p:cNvSpPr txBox="1"/>
          <p:nvPr>
            <p:ph type="ctrTitle"/>
          </p:nvPr>
        </p:nvSpPr>
        <p:spPr>
          <a:xfrm>
            <a:off x="1224475" y="2665600"/>
            <a:ext cx="6050400" cy="35661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8000"/>
              <a:buNone/>
            </a:pPr>
            <a:r>
              <a:rPr b="1" lang="en-US" sz="6300"/>
              <a:t>Data Preprocessing</a:t>
            </a:r>
            <a:endParaRPr b="1" sz="6300"/>
          </a:p>
        </p:txBody>
      </p:sp>
      <p:pic>
        <p:nvPicPr>
          <p:cNvPr descr="A picture containing blue glass buildings with reflection" id="254" name="Google Shape;254;gf42a939fe1_8_79"/>
          <p:cNvPicPr preferRelativeResize="0"/>
          <p:nvPr/>
        </p:nvPicPr>
        <p:blipFill rotWithShape="1">
          <a:blip r:embed="rId3">
            <a:alphaModFix/>
          </a:blip>
          <a:srcRect b="0" l="0" r="0" t="0"/>
          <a:stretch/>
        </p:blipFill>
        <p:spPr>
          <a:xfrm>
            <a:off x="7380672" y="0"/>
            <a:ext cx="4811316" cy="6857997"/>
          </a:xfrm>
          <a:prstGeom prst="rect">
            <a:avLst/>
          </a:prstGeom>
          <a:solidFill>
            <a:srgbClr val="BA9CA0"/>
          </a:solidFill>
          <a:ln>
            <a:noFill/>
          </a:ln>
        </p:spPr>
      </p:pic>
      <p:sp>
        <p:nvSpPr>
          <p:cNvPr id="255" name="Google Shape;255;gf42a939fe1_8_79"/>
          <p:cNvSpPr/>
          <p:nvPr/>
        </p:nvSpPr>
        <p:spPr>
          <a:xfrm>
            <a:off x="945925" y="4108900"/>
            <a:ext cx="64347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f42a939fe1_8_86"/>
          <p:cNvSpPr/>
          <p:nvPr/>
        </p:nvSpPr>
        <p:spPr>
          <a:xfrm flipH="1" rot="10800000">
            <a:off x="3996475" y="2280425"/>
            <a:ext cx="2410800" cy="38850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f42a939fe1_8_86"/>
          <p:cNvSpPr/>
          <p:nvPr/>
        </p:nvSpPr>
        <p:spPr>
          <a:xfrm flipH="1" rot="10800000">
            <a:off x="560650" y="2278575"/>
            <a:ext cx="2410800" cy="3929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f42a939fe1_8_86"/>
          <p:cNvSpPr txBox="1"/>
          <p:nvPr/>
        </p:nvSpPr>
        <p:spPr>
          <a:xfrm>
            <a:off x="4097725" y="2342525"/>
            <a:ext cx="1903500" cy="3760800"/>
          </a:xfrm>
          <a:prstGeom prst="rect">
            <a:avLst/>
          </a:prstGeom>
          <a:noFill/>
          <a:ln>
            <a:noFill/>
          </a:ln>
        </p:spPr>
        <p:txBody>
          <a:bodyPr anchorCtr="0" anchor="t" bIns="45700" lIns="0" spcFirstLastPara="1" rIns="0" wrap="square" tIns="45700">
            <a:noAutofit/>
          </a:bodyPr>
          <a:lstStyle/>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Contact</a:t>
            </a:r>
            <a:endParaRPr sz="1800">
              <a:latin typeface="Courier New"/>
              <a:ea typeface="Courier New"/>
              <a:cs typeface="Courier New"/>
              <a:sym typeface="Courier New"/>
            </a:endParaRPr>
          </a:p>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Day</a:t>
            </a:r>
            <a:endParaRPr sz="1800">
              <a:latin typeface="Courier New"/>
              <a:ea typeface="Courier New"/>
              <a:cs typeface="Courier New"/>
              <a:sym typeface="Courier New"/>
            </a:endParaRPr>
          </a:p>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Month</a:t>
            </a:r>
            <a:endParaRPr sz="1800">
              <a:latin typeface="Courier New"/>
              <a:ea typeface="Courier New"/>
              <a:cs typeface="Courier New"/>
              <a:sym typeface="Courier New"/>
            </a:endParaRPr>
          </a:p>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Duration</a:t>
            </a:r>
            <a:endParaRPr sz="1800">
              <a:latin typeface="Courier New"/>
              <a:ea typeface="Courier New"/>
              <a:cs typeface="Courier New"/>
              <a:sym typeface="Courier New"/>
            </a:endParaRPr>
          </a:p>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Campaign</a:t>
            </a:r>
            <a:endParaRPr sz="1800">
              <a:latin typeface="Courier New"/>
              <a:ea typeface="Courier New"/>
              <a:cs typeface="Courier New"/>
              <a:sym typeface="Courier New"/>
            </a:endParaRPr>
          </a:p>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pdays</a:t>
            </a:r>
            <a:endParaRPr sz="1800">
              <a:latin typeface="Courier New"/>
              <a:ea typeface="Courier New"/>
              <a:cs typeface="Courier New"/>
              <a:sym typeface="Courier New"/>
            </a:endParaRPr>
          </a:p>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Previous</a:t>
            </a:r>
            <a:endParaRPr sz="1800">
              <a:latin typeface="Courier New"/>
              <a:ea typeface="Courier New"/>
              <a:cs typeface="Courier New"/>
              <a:sym typeface="Courier New"/>
            </a:endParaRPr>
          </a:p>
          <a:p>
            <a:pPr indent="-342900" lvl="0" marL="57150" marR="0" rtl="0" algn="l">
              <a:lnSpc>
                <a:spcPct val="110000"/>
              </a:lnSpc>
              <a:spcBef>
                <a:spcPts val="1200"/>
              </a:spcBef>
              <a:spcAft>
                <a:spcPts val="0"/>
              </a:spcAft>
              <a:buClr>
                <a:schemeClr val="accent1"/>
              </a:buClr>
              <a:buSzPts val="1800"/>
              <a:buFont typeface="Courier New"/>
              <a:buChar char=" "/>
            </a:pPr>
            <a:r>
              <a:rPr i="0" lang="en-US" sz="1800" u="none" cap="none" strike="noStrike">
                <a:solidFill>
                  <a:srgbClr val="3F3F3F"/>
                </a:solidFill>
                <a:latin typeface="Courier New"/>
                <a:ea typeface="Courier New"/>
                <a:cs typeface="Courier New"/>
                <a:sym typeface="Courier New"/>
              </a:rPr>
              <a:t>poutcome</a:t>
            </a:r>
            <a:endParaRPr sz="1800">
              <a:latin typeface="Courier New"/>
              <a:ea typeface="Courier New"/>
              <a:cs typeface="Courier New"/>
              <a:sym typeface="Courier New"/>
            </a:endParaRPr>
          </a:p>
          <a:p>
            <a:pPr indent="-228600" lvl="0" marL="57150" marR="0" rtl="0" algn="l">
              <a:lnSpc>
                <a:spcPct val="110000"/>
              </a:lnSpc>
              <a:spcBef>
                <a:spcPts val="1200"/>
              </a:spcBef>
              <a:spcAft>
                <a:spcPts val="0"/>
              </a:spcAft>
              <a:buClr>
                <a:schemeClr val="accent1"/>
              </a:buClr>
              <a:buSzPts val="1800"/>
              <a:buFont typeface="Calibri"/>
              <a:buNone/>
            </a:pPr>
            <a:r>
              <a:t/>
            </a:r>
            <a:endParaRPr i="0" sz="1800" u="none" cap="none" strike="noStrike">
              <a:solidFill>
                <a:srgbClr val="3F3F3F"/>
              </a:solidFill>
              <a:latin typeface="Courier New"/>
              <a:ea typeface="Courier New"/>
              <a:cs typeface="Courier New"/>
              <a:sym typeface="Courier New"/>
            </a:endParaRPr>
          </a:p>
          <a:p>
            <a:pPr indent="-228600" lvl="0" marL="57150" marR="0" rtl="0" algn="l">
              <a:lnSpc>
                <a:spcPct val="110000"/>
              </a:lnSpc>
              <a:spcBef>
                <a:spcPts val="1200"/>
              </a:spcBef>
              <a:spcAft>
                <a:spcPts val="0"/>
              </a:spcAft>
              <a:buClr>
                <a:schemeClr val="accent1"/>
              </a:buClr>
              <a:buSzPts val="1800"/>
              <a:buFont typeface="Calibri"/>
              <a:buNone/>
            </a:pPr>
            <a:r>
              <a:t/>
            </a:r>
            <a:endParaRPr i="0" sz="1800" u="none" cap="none" strike="noStrike">
              <a:solidFill>
                <a:srgbClr val="3F3F3F"/>
              </a:solidFill>
              <a:latin typeface="Courier New"/>
              <a:ea typeface="Courier New"/>
              <a:cs typeface="Courier New"/>
              <a:sym typeface="Courier New"/>
            </a:endParaRPr>
          </a:p>
        </p:txBody>
      </p:sp>
      <p:sp>
        <p:nvSpPr>
          <p:cNvPr id="263" name="Google Shape;263;gf42a939fe1_8_86"/>
          <p:cNvSpPr txBox="1"/>
          <p:nvPr/>
        </p:nvSpPr>
        <p:spPr>
          <a:xfrm>
            <a:off x="676125" y="2271525"/>
            <a:ext cx="2074800" cy="3943200"/>
          </a:xfrm>
          <a:prstGeom prst="rect">
            <a:avLst/>
          </a:prstGeom>
          <a:noFill/>
          <a:ln>
            <a:noFill/>
          </a:ln>
        </p:spPr>
        <p:txBody>
          <a:bodyPr anchorCtr="0" anchor="t" bIns="45700" lIns="0" spcFirstLastPara="1" rIns="0" wrap="square" tIns="45700">
            <a:noAutofit/>
          </a:bodyPr>
          <a:lstStyle/>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Age</a:t>
            </a:r>
            <a:endParaRPr sz="1900">
              <a:latin typeface="Courier New"/>
              <a:ea typeface="Courier New"/>
              <a:cs typeface="Courier New"/>
              <a:sym typeface="Courier New"/>
            </a:endParaRPr>
          </a:p>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Job</a:t>
            </a:r>
            <a:endParaRPr sz="1900">
              <a:latin typeface="Courier New"/>
              <a:ea typeface="Courier New"/>
              <a:cs typeface="Courier New"/>
              <a:sym typeface="Courier New"/>
            </a:endParaRPr>
          </a:p>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Marital Status</a:t>
            </a:r>
            <a:endParaRPr sz="1900">
              <a:latin typeface="Courier New"/>
              <a:ea typeface="Courier New"/>
              <a:cs typeface="Courier New"/>
              <a:sym typeface="Courier New"/>
            </a:endParaRPr>
          </a:p>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Education</a:t>
            </a:r>
            <a:endParaRPr sz="1900">
              <a:latin typeface="Courier New"/>
              <a:ea typeface="Courier New"/>
              <a:cs typeface="Courier New"/>
              <a:sym typeface="Courier New"/>
            </a:endParaRPr>
          </a:p>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Default</a:t>
            </a:r>
            <a:endParaRPr sz="1900">
              <a:latin typeface="Courier New"/>
              <a:ea typeface="Courier New"/>
              <a:cs typeface="Courier New"/>
              <a:sym typeface="Courier New"/>
            </a:endParaRPr>
          </a:p>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Balance</a:t>
            </a:r>
            <a:endParaRPr sz="1900">
              <a:latin typeface="Courier New"/>
              <a:ea typeface="Courier New"/>
              <a:cs typeface="Courier New"/>
              <a:sym typeface="Courier New"/>
            </a:endParaRPr>
          </a:p>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Housing</a:t>
            </a:r>
            <a:endParaRPr sz="1900">
              <a:latin typeface="Courier New"/>
              <a:ea typeface="Courier New"/>
              <a:cs typeface="Courier New"/>
              <a:sym typeface="Courier New"/>
            </a:endParaRPr>
          </a:p>
          <a:p>
            <a:pPr indent="-349250" lvl="0" marL="57150" marR="0" rtl="0" algn="l">
              <a:lnSpc>
                <a:spcPct val="110000"/>
              </a:lnSpc>
              <a:spcBef>
                <a:spcPts val="1200"/>
              </a:spcBef>
              <a:spcAft>
                <a:spcPts val="0"/>
              </a:spcAft>
              <a:buClr>
                <a:schemeClr val="accent1"/>
              </a:buClr>
              <a:buSzPts val="1900"/>
              <a:buFont typeface="Courier New"/>
              <a:buChar char=" "/>
            </a:pPr>
            <a:r>
              <a:rPr i="0" lang="en-US" sz="1900" u="none" cap="none" strike="noStrike">
                <a:solidFill>
                  <a:srgbClr val="3F3F3F"/>
                </a:solidFill>
                <a:latin typeface="Courier New"/>
                <a:ea typeface="Courier New"/>
                <a:cs typeface="Courier New"/>
                <a:sym typeface="Courier New"/>
              </a:rPr>
              <a:t>Loan</a:t>
            </a:r>
            <a:endParaRPr sz="1900">
              <a:latin typeface="Courier New"/>
              <a:ea typeface="Courier New"/>
              <a:cs typeface="Courier New"/>
              <a:sym typeface="Courier New"/>
            </a:endParaRPr>
          </a:p>
          <a:p>
            <a:pPr indent="-228600" lvl="0" marL="57150" marR="0" rtl="0" algn="l">
              <a:lnSpc>
                <a:spcPct val="110000"/>
              </a:lnSpc>
              <a:spcBef>
                <a:spcPts val="1200"/>
              </a:spcBef>
              <a:spcAft>
                <a:spcPts val="0"/>
              </a:spcAft>
              <a:buClr>
                <a:schemeClr val="accent1"/>
              </a:buClr>
              <a:buSzPts val="1800"/>
              <a:buFont typeface="Calibri"/>
              <a:buNone/>
            </a:pPr>
            <a:r>
              <a:t/>
            </a:r>
            <a:endParaRPr i="0" sz="1900" u="none" cap="none" strike="noStrike">
              <a:solidFill>
                <a:srgbClr val="3F3F3F"/>
              </a:solidFill>
              <a:latin typeface="Courier New"/>
              <a:ea typeface="Courier New"/>
              <a:cs typeface="Courier New"/>
              <a:sym typeface="Courier New"/>
            </a:endParaRPr>
          </a:p>
          <a:p>
            <a:pPr indent="-228600" lvl="0" marL="57150" marR="0" rtl="0" algn="l">
              <a:lnSpc>
                <a:spcPct val="110000"/>
              </a:lnSpc>
              <a:spcBef>
                <a:spcPts val="1200"/>
              </a:spcBef>
              <a:spcAft>
                <a:spcPts val="0"/>
              </a:spcAft>
              <a:buClr>
                <a:schemeClr val="accent1"/>
              </a:buClr>
              <a:buSzPts val="1800"/>
              <a:buFont typeface="Calibri"/>
              <a:buNone/>
            </a:pPr>
            <a:r>
              <a:t/>
            </a:r>
            <a:endParaRPr i="0" sz="1900" u="none" cap="none" strike="noStrike">
              <a:solidFill>
                <a:srgbClr val="3F3F3F"/>
              </a:solidFill>
              <a:latin typeface="Courier New"/>
              <a:ea typeface="Courier New"/>
              <a:cs typeface="Courier New"/>
              <a:sym typeface="Courier New"/>
            </a:endParaRPr>
          </a:p>
        </p:txBody>
      </p:sp>
      <p:pic>
        <p:nvPicPr>
          <p:cNvPr id="264" name="Google Shape;264;gf42a939fe1_8_86"/>
          <p:cNvPicPr preferRelativeResize="0"/>
          <p:nvPr/>
        </p:nvPicPr>
        <p:blipFill rotWithShape="1">
          <a:blip r:embed="rId3">
            <a:alphaModFix/>
          </a:blip>
          <a:srcRect b="0" l="0" r="0" t="0"/>
          <a:stretch/>
        </p:blipFill>
        <p:spPr>
          <a:xfrm>
            <a:off x="774200" y="405148"/>
            <a:ext cx="1730225" cy="1730225"/>
          </a:xfrm>
          <a:prstGeom prst="rect">
            <a:avLst/>
          </a:prstGeom>
          <a:noFill/>
          <a:ln>
            <a:noFill/>
          </a:ln>
        </p:spPr>
      </p:pic>
      <p:sp>
        <p:nvSpPr>
          <p:cNvPr id="265" name="Google Shape;265;gf42a939fe1_8_86"/>
          <p:cNvSpPr txBox="1"/>
          <p:nvPr/>
        </p:nvSpPr>
        <p:spPr>
          <a:xfrm>
            <a:off x="244025" y="1826045"/>
            <a:ext cx="2790600" cy="354600"/>
          </a:xfrm>
          <a:prstGeom prst="rect">
            <a:avLst/>
          </a:prstGeom>
          <a:noFill/>
          <a:ln>
            <a:noFill/>
          </a:ln>
        </p:spPr>
        <p:txBody>
          <a:bodyPr anchorCtr="0" anchor="t" bIns="45700" lIns="0" spcFirstLastPara="1" rIns="0" wrap="square" tIns="45700">
            <a:normAutofit lnSpcReduction="20000"/>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1900" u="none" cap="none" strike="noStrike">
                <a:solidFill>
                  <a:schemeClr val="dk2"/>
                </a:solidFill>
                <a:latin typeface="Libre Franklin"/>
                <a:ea typeface="Libre Franklin"/>
                <a:cs typeface="Libre Franklin"/>
                <a:sym typeface="Libre Franklin"/>
              </a:rPr>
              <a:t>C</a:t>
            </a:r>
            <a:r>
              <a:rPr b="1" lang="en-US" sz="1900">
                <a:solidFill>
                  <a:schemeClr val="dk2"/>
                </a:solidFill>
                <a:latin typeface="Libre Franklin"/>
                <a:ea typeface="Libre Franklin"/>
                <a:cs typeface="Libre Franklin"/>
                <a:sym typeface="Libre Franklin"/>
              </a:rPr>
              <a:t>u</a:t>
            </a:r>
            <a:r>
              <a:rPr b="1" i="0" lang="en-US" sz="1900" u="none" cap="none" strike="noStrike">
                <a:solidFill>
                  <a:schemeClr val="dk2"/>
                </a:solidFill>
                <a:latin typeface="Libre Franklin"/>
                <a:ea typeface="Libre Franklin"/>
                <a:cs typeface="Libre Franklin"/>
                <a:sym typeface="Libre Franklin"/>
              </a:rPr>
              <a:t>st</a:t>
            </a:r>
            <a:r>
              <a:rPr b="1" lang="en-US" sz="1900">
                <a:solidFill>
                  <a:schemeClr val="dk2"/>
                </a:solidFill>
                <a:latin typeface="Libre Franklin"/>
                <a:ea typeface="Libre Franklin"/>
                <a:cs typeface="Libre Franklin"/>
                <a:sym typeface="Libre Franklin"/>
              </a:rPr>
              <a:t>o</a:t>
            </a:r>
            <a:r>
              <a:rPr b="1" i="0" lang="en-US" sz="1900" u="none" cap="none" strike="noStrike">
                <a:solidFill>
                  <a:schemeClr val="dk2"/>
                </a:solidFill>
                <a:latin typeface="Libre Franklin"/>
                <a:ea typeface="Libre Franklin"/>
                <a:cs typeface="Libre Franklin"/>
                <a:sym typeface="Libre Franklin"/>
              </a:rPr>
              <a:t>mer Profile</a:t>
            </a:r>
            <a:endParaRPr b="1" i="0" sz="1900" u="none" cap="none" strike="noStrike">
              <a:solidFill>
                <a:schemeClr val="dk2"/>
              </a:solidFill>
              <a:latin typeface="Libre Franklin"/>
              <a:ea typeface="Libre Franklin"/>
              <a:cs typeface="Libre Franklin"/>
              <a:sym typeface="Libre Franklin"/>
            </a:endParaRPr>
          </a:p>
        </p:txBody>
      </p:sp>
      <p:sp>
        <p:nvSpPr>
          <p:cNvPr id="266" name="Google Shape;266;gf42a939fe1_8_86"/>
          <p:cNvSpPr txBox="1"/>
          <p:nvPr/>
        </p:nvSpPr>
        <p:spPr>
          <a:xfrm>
            <a:off x="8350590" y="2731385"/>
            <a:ext cx="3348596" cy="763347"/>
          </a:xfrm>
          <a:prstGeom prst="rect">
            <a:avLst/>
          </a:prstGeom>
          <a:noFill/>
          <a:ln>
            <a:noFill/>
          </a:ln>
        </p:spPr>
        <p:txBody>
          <a:bodyPr anchorCtr="0" anchor="t" bIns="45700" lIns="0" spcFirstLastPara="1" rIns="0" wrap="square" tIns="45700">
            <a:normAutofit/>
          </a:bodyPr>
          <a:lstStyle/>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Depositor</a:t>
            </a:r>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228600" lvl="0" marL="457200" marR="0" rtl="0" algn="l">
              <a:lnSpc>
                <a:spcPct val="110000"/>
              </a:lnSpc>
              <a:spcBef>
                <a:spcPts val="1200"/>
              </a:spcBef>
              <a:spcAft>
                <a:spcPts val="0"/>
              </a:spcAft>
              <a:buClr>
                <a:schemeClr val="accent1"/>
              </a:buClr>
              <a:buSzPts val="1800"/>
              <a:buFont typeface="Calibri"/>
              <a:buNone/>
            </a:pPr>
            <a:r>
              <a:t/>
            </a:r>
            <a:endParaRPr b="0" i="0" sz="1900" u="none" cap="none" strike="noStrike">
              <a:solidFill>
                <a:srgbClr val="3F3F3F"/>
              </a:solidFill>
              <a:latin typeface="Libre Franklin"/>
              <a:ea typeface="Libre Franklin"/>
              <a:cs typeface="Libre Franklin"/>
              <a:sym typeface="Libre Franklin"/>
            </a:endParaRPr>
          </a:p>
        </p:txBody>
      </p:sp>
      <p:sp>
        <p:nvSpPr>
          <p:cNvPr id="267" name="Google Shape;267;gf42a939fe1_8_86"/>
          <p:cNvSpPr txBox="1"/>
          <p:nvPr/>
        </p:nvSpPr>
        <p:spPr>
          <a:xfrm>
            <a:off x="7918753" y="4753952"/>
            <a:ext cx="3348596" cy="763347"/>
          </a:xfrm>
          <a:prstGeom prst="rect">
            <a:avLst/>
          </a:prstGeom>
          <a:noFill/>
          <a:ln>
            <a:noFill/>
          </a:ln>
        </p:spPr>
        <p:txBody>
          <a:bodyPr anchorCtr="0" anchor="t" bIns="45700" lIns="0" spcFirstLastPara="1" rIns="0" wrap="square" tIns="45700">
            <a:normAutofit/>
          </a:bodyPr>
          <a:lstStyle/>
          <a:p>
            <a:pPr indent="-342900" lvl="0" marL="457200" marR="0" rtl="0" algn="l">
              <a:lnSpc>
                <a:spcPct val="110000"/>
              </a:lnSpc>
              <a:spcBef>
                <a:spcPts val="1200"/>
              </a:spcBef>
              <a:spcAft>
                <a:spcPts val="0"/>
              </a:spcAft>
              <a:buClr>
                <a:schemeClr val="accent1"/>
              </a:buClr>
              <a:buSzPts val="1800"/>
              <a:buFont typeface="Calibri"/>
              <a:buChar char=" "/>
            </a:pPr>
            <a:r>
              <a:rPr b="0" i="0" lang="en-US" sz="1900" u="none" cap="none" strike="noStrike">
                <a:solidFill>
                  <a:srgbClr val="3F3F3F"/>
                </a:solidFill>
                <a:latin typeface="Libre Franklin"/>
                <a:ea typeface="Libre Franklin"/>
                <a:cs typeface="Libre Franklin"/>
                <a:sym typeface="Libre Franklin"/>
              </a:rPr>
              <a:t>Conversion Rate</a:t>
            </a:r>
            <a:endParaRPr b="0" i="0" sz="1900" u="none" cap="none" strike="noStrike">
              <a:solidFill>
                <a:srgbClr val="3F3F3F"/>
              </a:solidFill>
              <a:latin typeface="Libre Franklin"/>
              <a:ea typeface="Libre Franklin"/>
              <a:cs typeface="Libre Franklin"/>
              <a:sym typeface="Libre Franklin"/>
            </a:endParaRPr>
          </a:p>
        </p:txBody>
      </p:sp>
      <p:pic>
        <p:nvPicPr>
          <p:cNvPr id="268" name="Google Shape;268;gf42a939fe1_8_86"/>
          <p:cNvPicPr preferRelativeResize="0"/>
          <p:nvPr/>
        </p:nvPicPr>
        <p:blipFill rotWithShape="1">
          <a:blip r:embed="rId4">
            <a:alphaModFix/>
          </a:blip>
          <a:srcRect b="0" l="0" r="0" t="0"/>
          <a:stretch/>
        </p:blipFill>
        <p:spPr>
          <a:xfrm>
            <a:off x="8481619" y="1039670"/>
            <a:ext cx="1903459" cy="1370048"/>
          </a:xfrm>
          <a:prstGeom prst="rect">
            <a:avLst/>
          </a:prstGeom>
          <a:noFill/>
          <a:ln>
            <a:noFill/>
          </a:ln>
        </p:spPr>
      </p:pic>
      <p:sp>
        <p:nvSpPr>
          <p:cNvPr id="269" name="Google Shape;269;gf42a939fe1_8_86"/>
          <p:cNvSpPr txBox="1"/>
          <p:nvPr/>
        </p:nvSpPr>
        <p:spPr>
          <a:xfrm>
            <a:off x="8791269" y="2354103"/>
            <a:ext cx="1041776" cy="566551"/>
          </a:xfrm>
          <a:prstGeom prst="rect">
            <a:avLst/>
          </a:prstGeom>
          <a:noFill/>
          <a:ln>
            <a:noFill/>
          </a:ln>
        </p:spPr>
        <p:txBody>
          <a:bodyPr anchorCtr="0" anchor="t" bIns="45700" lIns="0" spcFirstLastPara="1" rIns="0" wrap="square" tIns="45700">
            <a:normAutofit lnSpcReduction="10000"/>
          </a:bodyPr>
          <a:lstStyle/>
          <a:p>
            <a:pPr indent="0" lvl="0" marL="114300" marR="0" rtl="0" algn="l">
              <a:lnSpc>
                <a:spcPct val="110000"/>
              </a:lnSpc>
              <a:spcBef>
                <a:spcPts val="1200"/>
              </a:spcBef>
              <a:spcAft>
                <a:spcPts val="0"/>
              </a:spcAft>
              <a:buClr>
                <a:schemeClr val="accent1"/>
              </a:buClr>
              <a:buSzPts val="1800"/>
              <a:buFont typeface="Calibri"/>
              <a:buNone/>
            </a:pPr>
            <a:r>
              <a:rPr b="1" i="0" lang="en-US" sz="2000" u="none" cap="none" strike="noStrike">
                <a:solidFill>
                  <a:schemeClr val="dk2"/>
                </a:solidFill>
                <a:latin typeface="Libre Franklin"/>
                <a:ea typeface="Libre Franklin"/>
                <a:cs typeface="Libre Franklin"/>
                <a:sym typeface="Libre Franklin"/>
              </a:rPr>
              <a:t>Target</a:t>
            </a:r>
            <a:endParaRPr b="1" i="0" sz="2000" u="none" cap="none" strike="noStrike">
              <a:solidFill>
                <a:schemeClr val="dk2"/>
              </a:solidFill>
              <a:latin typeface="Libre Franklin"/>
              <a:ea typeface="Libre Franklin"/>
              <a:cs typeface="Libre Franklin"/>
              <a:sym typeface="Libre Franklin"/>
            </a:endParaRPr>
          </a:p>
        </p:txBody>
      </p:sp>
      <p:sp>
        <p:nvSpPr>
          <p:cNvPr id="270" name="Google Shape;270;gf42a939fe1_8_86"/>
          <p:cNvSpPr txBox="1"/>
          <p:nvPr/>
        </p:nvSpPr>
        <p:spPr>
          <a:xfrm>
            <a:off x="8196401" y="4243016"/>
            <a:ext cx="2935228" cy="763347"/>
          </a:xfrm>
          <a:prstGeom prst="rect">
            <a:avLst/>
          </a:prstGeom>
          <a:noFill/>
          <a:ln>
            <a:noFill/>
          </a:ln>
        </p:spPr>
        <p:txBody>
          <a:bodyPr anchorCtr="0" anchor="t" bIns="45700" lIns="0" spcFirstLastPara="1" rIns="0" wrap="square" tIns="45700">
            <a:noAutofit/>
          </a:bodyPr>
          <a:lstStyle/>
          <a:p>
            <a:pPr indent="0" lvl="0" marL="114300" marR="0" rtl="0" algn="l">
              <a:lnSpc>
                <a:spcPct val="110000"/>
              </a:lnSpc>
              <a:spcBef>
                <a:spcPts val="1200"/>
              </a:spcBef>
              <a:spcAft>
                <a:spcPts val="0"/>
              </a:spcAft>
              <a:buClr>
                <a:schemeClr val="accent1"/>
              </a:buClr>
              <a:buSzPts val="1800"/>
              <a:buFont typeface="Calibri"/>
              <a:buNone/>
            </a:pPr>
            <a:r>
              <a:rPr b="1" i="0" lang="en-US" sz="2000" u="none" cap="none" strike="noStrike">
                <a:solidFill>
                  <a:schemeClr val="dk2"/>
                </a:solidFill>
                <a:latin typeface="Libre Franklin"/>
                <a:ea typeface="Libre Franklin"/>
                <a:cs typeface="Libre Franklin"/>
                <a:sym typeface="Libre Franklin"/>
              </a:rPr>
              <a:t>Business Metrics</a:t>
            </a:r>
            <a:endParaRPr/>
          </a:p>
          <a:p>
            <a:pPr indent="0" lvl="0" marL="114300" marR="0" rtl="0" algn="l">
              <a:lnSpc>
                <a:spcPct val="110000"/>
              </a:lnSpc>
              <a:spcBef>
                <a:spcPts val="1200"/>
              </a:spcBef>
              <a:spcAft>
                <a:spcPts val="0"/>
              </a:spcAft>
              <a:buClr>
                <a:schemeClr val="accent1"/>
              </a:buClr>
              <a:buSzPts val="1800"/>
              <a:buFont typeface="Calibri"/>
              <a:buNone/>
            </a:pPr>
            <a:r>
              <a:t/>
            </a:r>
            <a:endParaRPr b="1" i="0" sz="2000" u="none" cap="none" strike="noStrike">
              <a:solidFill>
                <a:schemeClr val="dk2"/>
              </a:solidFill>
              <a:latin typeface="Libre Franklin"/>
              <a:ea typeface="Libre Franklin"/>
              <a:cs typeface="Libre Franklin"/>
              <a:sym typeface="Libre Franklin"/>
            </a:endParaRPr>
          </a:p>
        </p:txBody>
      </p:sp>
      <p:sp>
        <p:nvSpPr>
          <p:cNvPr id="271" name="Google Shape;271;gf42a939fe1_8_86"/>
          <p:cNvSpPr txBox="1"/>
          <p:nvPr/>
        </p:nvSpPr>
        <p:spPr>
          <a:xfrm>
            <a:off x="4097723" y="1826045"/>
            <a:ext cx="2790600" cy="693600"/>
          </a:xfrm>
          <a:prstGeom prst="rect">
            <a:avLst/>
          </a:prstGeom>
          <a:noFill/>
          <a:ln>
            <a:noFill/>
          </a:ln>
        </p:spPr>
        <p:txBody>
          <a:bodyPr anchorCtr="0" anchor="t" bIns="45700" lIns="0" spcFirstLastPara="1" rIns="0" wrap="square" tIns="45700">
            <a:norm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1900" u="none" cap="none" strike="noStrike">
                <a:solidFill>
                  <a:schemeClr val="dk2"/>
                </a:solidFill>
                <a:latin typeface="Libre Franklin"/>
                <a:ea typeface="Libre Franklin"/>
                <a:cs typeface="Libre Franklin"/>
                <a:sym typeface="Libre Franklin"/>
              </a:rPr>
              <a:t>Feature</a:t>
            </a:r>
            <a:endParaRPr b="1" i="0" sz="1900" u="none" cap="none" strike="noStrike">
              <a:solidFill>
                <a:schemeClr val="dk2"/>
              </a:solidFill>
              <a:latin typeface="Libre Franklin"/>
              <a:ea typeface="Libre Franklin"/>
              <a:cs typeface="Libre Franklin"/>
              <a:sym typeface="Libre Franklin"/>
            </a:endParaRPr>
          </a:p>
        </p:txBody>
      </p:sp>
      <p:pic>
        <p:nvPicPr>
          <p:cNvPr id="272" name="Google Shape;272;gf42a939fe1_8_86"/>
          <p:cNvPicPr preferRelativeResize="0"/>
          <p:nvPr/>
        </p:nvPicPr>
        <p:blipFill>
          <a:blip r:embed="rId5">
            <a:alphaModFix/>
          </a:blip>
          <a:stretch>
            <a:fillRect/>
          </a:stretch>
        </p:blipFill>
        <p:spPr>
          <a:xfrm>
            <a:off x="4413525" y="714477"/>
            <a:ext cx="1111575" cy="111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f42a939fe1_8_102"/>
          <p:cNvSpPr txBox="1"/>
          <p:nvPr/>
        </p:nvSpPr>
        <p:spPr>
          <a:xfrm>
            <a:off x="0" y="0"/>
            <a:ext cx="5395835" cy="693513"/>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2800" u="none" cap="none" strike="noStrike">
                <a:solidFill>
                  <a:schemeClr val="dk2"/>
                </a:solidFill>
                <a:latin typeface="Libre Franklin"/>
                <a:ea typeface="Libre Franklin"/>
                <a:cs typeface="Libre Franklin"/>
                <a:sym typeface="Libre Franklin"/>
              </a:rPr>
              <a:t>Attribute Exploration</a:t>
            </a:r>
            <a:endParaRPr/>
          </a:p>
          <a:p>
            <a:pPr indent="-228600" lvl="0" marL="457200" marR="0" rtl="0" algn="l">
              <a:lnSpc>
                <a:spcPct val="110000"/>
              </a:lnSpc>
              <a:spcBef>
                <a:spcPts val="1200"/>
              </a:spcBef>
              <a:spcAft>
                <a:spcPts val="0"/>
              </a:spcAft>
              <a:buClr>
                <a:schemeClr val="accent1"/>
              </a:buClr>
              <a:buSzPts val="1800"/>
              <a:buFont typeface="Calibri"/>
              <a:buNone/>
            </a:pPr>
            <a:r>
              <a:t/>
            </a:r>
            <a:endParaRPr b="1" i="0" sz="2800" u="none" cap="none" strike="noStrike">
              <a:solidFill>
                <a:schemeClr val="dk2"/>
              </a:solidFill>
              <a:latin typeface="Libre Franklin"/>
              <a:ea typeface="Libre Franklin"/>
              <a:cs typeface="Libre Franklin"/>
              <a:sym typeface="Libre Franklin"/>
            </a:endParaRPr>
          </a:p>
        </p:txBody>
      </p:sp>
      <p:pic>
        <p:nvPicPr>
          <p:cNvPr id="278" name="Google Shape;278;gf42a939fe1_8_102"/>
          <p:cNvPicPr preferRelativeResize="0"/>
          <p:nvPr/>
        </p:nvPicPr>
        <p:blipFill rotWithShape="1">
          <a:blip r:embed="rId3">
            <a:alphaModFix/>
          </a:blip>
          <a:srcRect b="0" l="0" r="0" t="0"/>
          <a:stretch/>
        </p:blipFill>
        <p:spPr>
          <a:xfrm>
            <a:off x="254222" y="799281"/>
            <a:ext cx="3694431" cy="2128345"/>
          </a:xfrm>
          <a:prstGeom prst="rect">
            <a:avLst/>
          </a:prstGeom>
          <a:noFill/>
          <a:ln>
            <a:noFill/>
          </a:ln>
        </p:spPr>
      </p:pic>
      <p:pic>
        <p:nvPicPr>
          <p:cNvPr id="279" name="Google Shape;279;gf42a939fe1_8_102"/>
          <p:cNvPicPr preferRelativeResize="0"/>
          <p:nvPr/>
        </p:nvPicPr>
        <p:blipFill rotWithShape="1">
          <a:blip r:embed="rId4">
            <a:alphaModFix/>
          </a:blip>
          <a:srcRect b="0" l="0" r="0" t="0"/>
          <a:stretch/>
        </p:blipFill>
        <p:spPr>
          <a:xfrm>
            <a:off x="4296328" y="816901"/>
            <a:ext cx="3649493" cy="2110725"/>
          </a:xfrm>
          <a:prstGeom prst="rect">
            <a:avLst/>
          </a:prstGeom>
          <a:noFill/>
          <a:ln>
            <a:noFill/>
          </a:ln>
        </p:spPr>
      </p:pic>
      <p:pic>
        <p:nvPicPr>
          <p:cNvPr id="280" name="Google Shape;280;gf42a939fe1_8_102"/>
          <p:cNvPicPr preferRelativeResize="0"/>
          <p:nvPr/>
        </p:nvPicPr>
        <p:blipFill rotWithShape="1">
          <a:blip r:embed="rId5">
            <a:alphaModFix/>
          </a:blip>
          <a:srcRect b="0" l="0" r="0" t="0"/>
          <a:stretch/>
        </p:blipFill>
        <p:spPr>
          <a:xfrm>
            <a:off x="8293496" y="816901"/>
            <a:ext cx="3520607" cy="2020522"/>
          </a:xfrm>
          <a:prstGeom prst="rect">
            <a:avLst/>
          </a:prstGeom>
          <a:noFill/>
          <a:ln>
            <a:noFill/>
          </a:ln>
        </p:spPr>
      </p:pic>
      <p:pic>
        <p:nvPicPr>
          <p:cNvPr id="281" name="Google Shape;281;gf42a939fe1_8_102"/>
          <p:cNvPicPr preferRelativeResize="0"/>
          <p:nvPr/>
        </p:nvPicPr>
        <p:blipFill rotWithShape="1">
          <a:blip r:embed="rId6">
            <a:alphaModFix/>
          </a:blip>
          <a:srcRect b="0" l="0" r="0" t="0"/>
          <a:stretch/>
        </p:blipFill>
        <p:spPr>
          <a:xfrm>
            <a:off x="254222" y="3547240"/>
            <a:ext cx="3668759" cy="2112579"/>
          </a:xfrm>
          <a:prstGeom prst="rect">
            <a:avLst/>
          </a:prstGeom>
          <a:noFill/>
          <a:ln>
            <a:noFill/>
          </a:ln>
        </p:spPr>
      </p:pic>
      <p:pic>
        <p:nvPicPr>
          <p:cNvPr id="282" name="Google Shape;282;gf42a939fe1_8_102"/>
          <p:cNvPicPr preferRelativeResize="0"/>
          <p:nvPr/>
        </p:nvPicPr>
        <p:blipFill rotWithShape="1">
          <a:blip r:embed="rId7">
            <a:alphaModFix/>
          </a:blip>
          <a:srcRect b="0" l="0" r="0" t="0"/>
          <a:stretch/>
        </p:blipFill>
        <p:spPr>
          <a:xfrm>
            <a:off x="4296328" y="3196484"/>
            <a:ext cx="5092344" cy="969414"/>
          </a:xfrm>
          <a:prstGeom prst="rect">
            <a:avLst/>
          </a:prstGeom>
          <a:noFill/>
          <a:ln>
            <a:noFill/>
          </a:ln>
        </p:spPr>
      </p:pic>
      <p:pic>
        <p:nvPicPr>
          <p:cNvPr id="283" name="Google Shape;283;gf42a939fe1_8_102"/>
          <p:cNvPicPr preferRelativeResize="0"/>
          <p:nvPr/>
        </p:nvPicPr>
        <p:blipFill rotWithShape="1">
          <a:blip r:embed="rId8">
            <a:alphaModFix/>
          </a:blip>
          <a:srcRect b="0" l="0" r="0" t="0"/>
          <a:stretch/>
        </p:blipFill>
        <p:spPr>
          <a:xfrm>
            <a:off x="6739496" y="4278667"/>
            <a:ext cx="5074607" cy="948958"/>
          </a:xfrm>
          <a:prstGeom prst="rect">
            <a:avLst/>
          </a:prstGeom>
          <a:noFill/>
          <a:ln>
            <a:noFill/>
          </a:ln>
        </p:spPr>
      </p:pic>
      <p:pic>
        <p:nvPicPr>
          <p:cNvPr id="284" name="Google Shape;284;gf42a939fe1_8_102"/>
          <p:cNvPicPr preferRelativeResize="0"/>
          <p:nvPr/>
        </p:nvPicPr>
        <p:blipFill rotWithShape="1">
          <a:blip r:embed="rId9">
            <a:alphaModFix/>
          </a:blip>
          <a:srcRect b="0" l="0" r="0" t="0"/>
          <a:stretch/>
        </p:blipFill>
        <p:spPr>
          <a:xfrm>
            <a:off x="4296328" y="5340394"/>
            <a:ext cx="5176112" cy="9517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f42a939fe1_8_113"/>
          <p:cNvSpPr txBox="1"/>
          <p:nvPr/>
        </p:nvSpPr>
        <p:spPr>
          <a:xfrm>
            <a:off x="169393" y="205058"/>
            <a:ext cx="5427366" cy="693513"/>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3200" u="none" cap="none" strike="noStrike">
                <a:solidFill>
                  <a:schemeClr val="dk2"/>
                </a:solidFill>
                <a:latin typeface="Libre Franklin"/>
                <a:ea typeface="Libre Franklin"/>
                <a:cs typeface="Libre Franklin"/>
                <a:sym typeface="Libre Franklin"/>
              </a:rPr>
              <a:t>Feature Transformation</a:t>
            </a:r>
            <a:endParaRPr b="1" i="0" sz="3200" u="none" cap="none" strike="noStrike">
              <a:solidFill>
                <a:schemeClr val="dk2"/>
              </a:solidFill>
              <a:latin typeface="Libre Franklin"/>
              <a:ea typeface="Libre Franklin"/>
              <a:cs typeface="Libre Franklin"/>
              <a:sym typeface="Libre Franklin"/>
            </a:endParaRPr>
          </a:p>
        </p:txBody>
      </p:sp>
      <p:pic>
        <p:nvPicPr>
          <p:cNvPr id="290" name="Google Shape;290;gf42a939fe1_8_113"/>
          <p:cNvPicPr preferRelativeResize="0"/>
          <p:nvPr/>
        </p:nvPicPr>
        <p:blipFill rotWithShape="1">
          <a:blip r:embed="rId3">
            <a:alphaModFix/>
          </a:blip>
          <a:srcRect b="0" l="0" r="0" t="0"/>
          <a:stretch/>
        </p:blipFill>
        <p:spPr>
          <a:xfrm>
            <a:off x="390523" y="1835204"/>
            <a:ext cx="11801477" cy="30521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f42a939fe1_8_118"/>
          <p:cNvSpPr txBox="1"/>
          <p:nvPr/>
        </p:nvSpPr>
        <p:spPr>
          <a:xfrm>
            <a:off x="169393" y="205058"/>
            <a:ext cx="2790496" cy="693513"/>
          </a:xfrm>
          <a:prstGeom prst="rect">
            <a:avLst/>
          </a:prstGeom>
          <a:noFill/>
          <a:ln>
            <a:noFill/>
          </a:ln>
        </p:spPr>
        <p:txBody>
          <a:bodyPr anchorCtr="0" anchor="t" bIns="45700" lIns="0" spcFirstLastPara="1" rIns="0" wrap="square" tIns="45700">
            <a:noAutofit/>
          </a:bodyPr>
          <a:lstStyle/>
          <a:p>
            <a:pPr indent="-342900" lvl="0" marL="457200" marR="0" rtl="0" algn="l">
              <a:lnSpc>
                <a:spcPct val="110000"/>
              </a:lnSpc>
              <a:spcBef>
                <a:spcPts val="1200"/>
              </a:spcBef>
              <a:spcAft>
                <a:spcPts val="0"/>
              </a:spcAft>
              <a:buClr>
                <a:schemeClr val="accent1"/>
              </a:buClr>
              <a:buSzPts val="1800"/>
              <a:buFont typeface="Calibri"/>
              <a:buChar char=" "/>
            </a:pPr>
            <a:r>
              <a:rPr b="1" i="0" lang="en-US" sz="3200" u="none" cap="none" strike="noStrike">
                <a:solidFill>
                  <a:schemeClr val="dk2"/>
                </a:solidFill>
                <a:latin typeface="Libre Franklin"/>
                <a:ea typeface="Libre Franklin"/>
                <a:cs typeface="Libre Franklin"/>
                <a:sym typeface="Libre Franklin"/>
              </a:rPr>
              <a:t>Feature Correlation</a:t>
            </a:r>
            <a:endParaRPr b="1" i="0" sz="3200" u="none" cap="none" strike="noStrike">
              <a:solidFill>
                <a:schemeClr val="dk2"/>
              </a:solidFill>
              <a:latin typeface="Libre Franklin"/>
              <a:ea typeface="Libre Franklin"/>
              <a:cs typeface="Libre Franklin"/>
              <a:sym typeface="Libre Franklin"/>
            </a:endParaRPr>
          </a:p>
        </p:txBody>
      </p:sp>
      <p:pic>
        <p:nvPicPr>
          <p:cNvPr id="296" name="Google Shape;296;gf42a939fe1_8_118"/>
          <p:cNvPicPr preferRelativeResize="0"/>
          <p:nvPr/>
        </p:nvPicPr>
        <p:blipFill rotWithShape="1">
          <a:blip r:embed="rId3">
            <a:alphaModFix/>
          </a:blip>
          <a:srcRect b="0" l="0" r="0" t="0"/>
          <a:stretch/>
        </p:blipFill>
        <p:spPr>
          <a:xfrm>
            <a:off x="3988851" y="391950"/>
            <a:ext cx="5212650" cy="5746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2022-06-05T16:05:06Z</dcterms:created>
  <dc:creator>Evermos SHD</dc:creator>
</cp:coreProperties>
</file>