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3"/>
    <p:sldMasterId id="2147483652"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13716000" cx="24377650"/>
  <p:notesSz cx="6858000" cy="9144000"/>
  <p:embeddedFontLst>
    <p:embeddedFont>
      <p:font typeface="Montserrat SemiBold"/>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
      <p:font typeface="Montserrat Medium"/>
      <p:regular r:id="rId33"/>
      <p:bold r:id="rId34"/>
      <p:italic r:id="rId35"/>
      <p:boldItalic r:id="rId36"/>
    </p:embeddedFont>
    <p:embeddedFont>
      <p:font typeface="Lor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ora-boldItalic.fntdata"/><Relationship Id="rId20" Type="http://schemas.openxmlformats.org/officeDocument/2006/relationships/slide" Target="slides/slide14.xml"/><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MontserratMedium-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MontserratMedium-italic.fntdata"/><Relationship Id="rId12" Type="http://schemas.openxmlformats.org/officeDocument/2006/relationships/slide" Target="slides/slide6.xml"/><Relationship Id="rId34" Type="http://schemas.openxmlformats.org/officeDocument/2006/relationships/font" Target="fonts/MontserratMedium-bold.fntdata"/><Relationship Id="rId15" Type="http://schemas.openxmlformats.org/officeDocument/2006/relationships/slide" Target="slides/slide9.xml"/><Relationship Id="rId37" Type="http://schemas.openxmlformats.org/officeDocument/2006/relationships/font" Target="fonts/Lora-regular.fntdata"/><Relationship Id="rId14" Type="http://schemas.openxmlformats.org/officeDocument/2006/relationships/slide" Target="slides/slide8.xml"/><Relationship Id="rId36" Type="http://schemas.openxmlformats.org/officeDocument/2006/relationships/font" Target="fonts/MontserratMedium-boldItalic.fntdata"/><Relationship Id="rId17" Type="http://schemas.openxmlformats.org/officeDocument/2006/relationships/slide" Target="slides/slide11.xml"/><Relationship Id="rId39" Type="http://schemas.openxmlformats.org/officeDocument/2006/relationships/font" Target="fonts/Lora-italic.fntdata"/><Relationship Id="rId16" Type="http://schemas.openxmlformats.org/officeDocument/2006/relationships/slide" Target="slides/slide10.xml"/><Relationship Id="rId38" Type="http://schemas.openxmlformats.org/officeDocument/2006/relationships/font" Target="fonts/Lor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Montserrat"/>
              <a:buNone/>
              <a:defRPr b="0" i="0" sz="12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Montserrat"/>
              <a:buNone/>
              <a:defRPr b="0" i="0" sz="12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indent="-228600" lvl="1" marL="914400" marR="0" rtl="0" algn="l">
              <a:spcBef>
                <a:spcPts val="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2pPr>
            <a:lvl3pPr indent="-228600" lvl="2" marL="1371600" marR="0" rtl="0" algn="l">
              <a:spcBef>
                <a:spcPts val="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indent="-228600" lvl="3" marL="1828800" marR="0" rtl="0" algn="l">
              <a:spcBef>
                <a:spcPts val="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4pPr>
            <a:lvl5pPr indent="-228600" lvl="4" marL="2286000" marR="0" rtl="0" algn="l">
              <a:spcBef>
                <a:spcPts val="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5pPr>
            <a:lvl6pPr indent="-228600" lvl="5" marL="27432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Montserrat"/>
              <a:buNone/>
              <a:defRPr b="0" i="0" sz="12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Montserrat"/>
              <a:buNone/>
            </a:pPr>
            <a:fld id="{00000000-1234-1234-1234-123412341234}" type="slidenum">
              <a:rPr b="0" i="0" lang="en-US" sz="1200" u="none" cap="none" strike="noStrike">
                <a:solidFill>
                  <a:schemeClr val="dk1"/>
                </a:solidFill>
                <a:latin typeface="Montserrat"/>
                <a:ea typeface="Montserrat"/>
                <a:cs typeface="Montserrat"/>
                <a:sym typeface="Montserrat"/>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 name="Google Shape;32;p1: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Montserrat"/>
              <a:buNone/>
            </a:pPr>
            <a:r>
              <a:t/>
            </a:r>
            <a:endParaRPr b="0" i="0" sz="2400" u="none" cap="none" strike="noStrike">
              <a:solidFill>
                <a:schemeClr val="dk1"/>
              </a:solidFill>
              <a:latin typeface="Montserrat"/>
              <a:ea typeface="Montserrat"/>
              <a:cs typeface="Montserrat"/>
              <a:sym typeface="Montserrat"/>
            </a:endParaRPr>
          </a:p>
        </p:txBody>
      </p:sp>
      <p:sp>
        <p:nvSpPr>
          <p:cNvPr id="33" name="Google Shape;33;p1: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Montserrat"/>
              <a:buNone/>
            </a:pPr>
            <a:fld id="{00000000-1234-1234-1234-123412341234}" type="slidenum">
              <a:rPr b="0" i="0" lang="en-US" sz="1200" u="none" cap="none" strike="noStrike">
                <a:solidFill>
                  <a:schemeClr val="dk1"/>
                </a:solidFill>
                <a:latin typeface="Montserrat"/>
                <a:ea typeface="Montserrat"/>
                <a:cs typeface="Montserrat"/>
                <a:sym typeface="Montserrat"/>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5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Montserrat"/>
              <a:buNone/>
            </a:pPr>
            <a:r>
              <a:t/>
            </a:r>
            <a:endParaRPr/>
          </a:p>
        </p:txBody>
      </p:sp>
      <p:sp>
        <p:nvSpPr>
          <p:cNvPr id="229" name="Google Shape;229;p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5: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Montserrat"/>
              <a:buNone/>
            </a:pPr>
            <a:r>
              <a:t/>
            </a:r>
            <a:endParaRPr b="0" i="0" sz="2400" u="none" cap="none" strike="noStrike">
              <a:solidFill>
                <a:schemeClr val="dk1"/>
              </a:solidFill>
              <a:latin typeface="Montserrat"/>
              <a:ea typeface="Montserrat"/>
              <a:cs typeface="Montserrat"/>
              <a:sym typeface="Montserrat"/>
            </a:endParaRPr>
          </a:p>
        </p:txBody>
      </p:sp>
      <p:sp>
        <p:nvSpPr>
          <p:cNvPr id="254" name="Google Shape;254;p15: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Montserrat"/>
              <a:buNone/>
            </a:pPr>
            <a:fld id="{00000000-1234-1234-1234-123412341234}" type="slidenum">
              <a:rPr b="0" i="0" lang="en-US" sz="1200">
                <a:solidFill>
                  <a:schemeClr val="dk1"/>
                </a:solidFill>
                <a:latin typeface="Montserrat"/>
                <a:ea typeface="Montserrat"/>
                <a:cs typeface="Montserrat"/>
                <a:sym typeface="Montserrat"/>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6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Montserrat"/>
              <a:buNone/>
            </a:pPr>
            <a:r>
              <a:t/>
            </a:r>
            <a:endParaRPr/>
          </a:p>
        </p:txBody>
      </p:sp>
      <p:sp>
        <p:nvSpPr>
          <p:cNvPr id="292" name="Google Shape;292;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30: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Montserrat"/>
              <a:buNone/>
            </a:pPr>
            <a:r>
              <a:t/>
            </a:r>
            <a:endParaRPr b="0" i="0" sz="2400" u="none" cap="none" strike="noStrike">
              <a:solidFill>
                <a:schemeClr val="dk1"/>
              </a:solidFill>
              <a:latin typeface="Montserrat"/>
              <a:ea typeface="Montserrat"/>
              <a:cs typeface="Montserrat"/>
              <a:sym typeface="Montserrat"/>
            </a:endParaRPr>
          </a:p>
        </p:txBody>
      </p:sp>
      <p:sp>
        <p:nvSpPr>
          <p:cNvPr id="316" name="Google Shape;316;p30: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Montserrat"/>
              <a:buNone/>
            </a:pPr>
            <a:fld id="{00000000-1234-1234-1234-123412341234}" type="slidenum">
              <a:rPr b="0" i="0" lang="en-US" sz="1200">
                <a:solidFill>
                  <a:schemeClr val="dk1"/>
                </a:solidFill>
                <a:latin typeface="Montserrat"/>
                <a:ea typeface="Montserrat"/>
                <a:cs typeface="Montserrat"/>
                <a:sym typeface="Montserrat"/>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3: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Montserrat"/>
              <a:buNone/>
            </a:pPr>
            <a:r>
              <a:t/>
            </a:r>
            <a:endParaRPr b="0" i="0" sz="2400" u="none" cap="none" strike="noStrike">
              <a:solidFill>
                <a:schemeClr val="dk1"/>
              </a:solidFill>
              <a:latin typeface="Montserrat"/>
              <a:ea typeface="Montserrat"/>
              <a:cs typeface="Montserrat"/>
              <a:sym typeface="Montserrat"/>
            </a:endParaRPr>
          </a:p>
        </p:txBody>
      </p:sp>
      <p:sp>
        <p:nvSpPr>
          <p:cNvPr id="325" name="Google Shape;325;p3: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Montserrat"/>
              <a:buNone/>
            </a:pPr>
            <a:fld id="{00000000-1234-1234-1234-123412341234}" type="slidenum">
              <a:rPr b="0" i="0" lang="en-US" sz="1200" u="none" cap="none" strike="noStrike">
                <a:solidFill>
                  <a:schemeClr val="dk1"/>
                </a:solidFill>
                <a:latin typeface="Montserrat"/>
                <a:ea typeface="Montserrat"/>
                <a:cs typeface="Montserrat"/>
                <a:sym typeface="Montserrat"/>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5ff313aae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Montserrat"/>
              <a:buNone/>
            </a:pPr>
            <a:r>
              <a:t/>
            </a:r>
            <a:endParaRPr/>
          </a:p>
        </p:txBody>
      </p:sp>
      <p:sp>
        <p:nvSpPr>
          <p:cNvPr id="42" name="Google Shape;42;g5ff313aae4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ff313aae4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ff313aae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5ff313aae4_0_31: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Montserra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60: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Montserrat"/>
              <a:buNone/>
            </a:pPr>
            <a:r>
              <a:t/>
            </a:r>
            <a:endParaRPr b="0" i="0" sz="2400" u="none" cap="none" strike="noStrike">
              <a:solidFill>
                <a:schemeClr val="dk1"/>
              </a:solidFill>
              <a:latin typeface="Montserrat"/>
              <a:ea typeface="Montserrat"/>
              <a:cs typeface="Montserrat"/>
              <a:sym typeface="Montserrat"/>
            </a:endParaRPr>
          </a:p>
        </p:txBody>
      </p:sp>
      <p:sp>
        <p:nvSpPr>
          <p:cNvPr id="67" name="Google Shape;67;p60: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Montserrat"/>
              <a:buNone/>
            </a:pPr>
            <a:fld id="{00000000-1234-1234-1234-123412341234}" type="slidenum">
              <a:rPr b="0" i="0" lang="en-US" sz="1200">
                <a:solidFill>
                  <a:schemeClr val="dk1"/>
                </a:solidFill>
                <a:latin typeface="Montserrat"/>
                <a:ea typeface="Montserrat"/>
                <a:cs typeface="Montserrat"/>
                <a:sym typeface="Montserrat"/>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ef892545c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Montserrat"/>
              <a:buNone/>
            </a:pPr>
            <a:r>
              <a:t/>
            </a:r>
            <a:endParaRPr/>
          </a:p>
        </p:txBody>
      </p:sp>
      <p:sp>
        <p:nvSpPr>
          <p:cNvPr id="144" name="Google Shape;144;g5ef892545c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Montserrat"/>
              <a:buNone/>
            </a:pPr>
            <a:r>
              <a:t/>
            </a:r>
            <a:endParaRPr/>
          </a:p>
        </p:txBody>
      </p:sp>
      <p:sp>
        <p:nvSpPr>
          <p:cNvPr id="154" name="Google Shape;15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82" name="Google Shape;182;p16: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Montserrat"/>
              <a:buNone/>
            </a:pPr>
            <a:r>
              <a:t/>
            </a:r>
            <a:endParaRPr b="0" i="0" sz="2400" u="none" cap="none" strike="noStrike">
              <a:solidFill>
                <a:schemeClr val="dk1"/>
              </a:solidFill>
              <a:latin typeface="Montserrat"/>
              <a:ea typeface="Montserrat"/>
              <a:cs typeface="Montserrat"/>
              <a:sym typeface="Montserrat"/>
            </a:endParaRPr>
          </a:p>
        </p:txBody>
      </p:sp>
      <p:sp>
        <p:nvSpPr>
          <p:cNvPr id="183" name="Google Shape;183;p16:notes"/>
          <p:cNvSpPr txBox="1"/>
          <p:nvPr>
            <p:ph idx="3" type="hdr"/>
          </p:nvPr>
        </p:nvSpPr>
        <p:spPr>
          <a:xfrm>
            <a:off x="0" y="0"/>
            <a:ext cx="2971799"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Montserrat"/>
              <a:buNone/>
            </a:pPr>
            <a:r>
              <a:rPr b="0" i="0" lang="en-US" sz="1200">
                <a:solidFill>
                  <a:schemeClr val="dk1"/>
                </a:solidFill>
                <a:latin typeface="Montserrat"/>
                <a:ea typeface="Montserrat"/>
                <a:cs typeface="Montserrat"/>
                <a:sym typeface="Montserrat"/>
              </a:rPr>
              <a:t>My First Template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29: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Montserrat"/>
              <a:buNone/>
            </a:pPr>
            <a:r>
              <a:t/>
            </a:r>
            <a:endParaRPr b="0" i="0" sz="2400" u="none" cap="none" strike="noStrike">
              <a:solidFill>
                <a:schemeClr val="dk1"/>
              </a:solidFill>
              <a:latin typeface="Montserrat"/>
              <a:ea typeface="Montserrat"/>
              <a:cs typeface="Montserrat"/>
              <a:sym typeface="Montserrat"/>
            </a:endParaRPr>
          </a:p>
        </p:txBody>
      </p:sp>
      <p:sp>
        <p:nvSpPr>
          <p:cNvPr id="201" name="Google Shape;201;p29: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Montserrat"/>
              <a:buNone/>
            </a:pPr>
            <a:fld id="{00000000-1234-1234-1234-123412341234}" type="slidenum">
              <a:rPr b="0" i="0" lang="en-US" sz="1200">
                <a:solidFill>
                  <a:schemeClr val="dk1"/>
                </a:solidFill>
                <a:latin typeface="Montserrat"/>
                <a:ea typeface="Montserrat"/>
                <a:cs typeface="Montserrat"/>
                <a:sym typeface="Montserrat"/>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38: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Montserrat"/>
              <a:buNone/>
            </a:pPr>
            <a:r>
              <a:t/>
            </a:r>
            <a:endParaRPr b="0" i="0" sz="2400" u="none" cap="none" strike="noStrike">
              <a:solidFill>
                <a:schemeClr val="dk1"/>
              </a:solidFill>
              <a:latin typeface="Montserrat"/>
              <a:ea typeface="Montserrat"/>
              <a:cs typeface="Montserrat"/>
              <a:sym typeface="Montserrat"/>
            </a:endParaRPr>
          </a:p>
        </p:txBody>
      </p:sp>
      <p:sp>
        <p:nvSpPr>
          <p:cNvPr id="211" name="Google Shape;211;p38: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Montserrat"/>
              <a:buNone/>
            </a:pPr>
            <a:fld id="{00000000-1234-1234-1234-123412341234}" type="slidenum">
              <a:rPr b="0" i="0" lang="en-US" sz="1200">
                <a:solidFill>
                  <a:schemeClr val="dk1"/>
                </a:solidFill>
                <a:latin typeface="Montserrat"/>
                <a:ea typeface="Montserrat"/>
                <a:cs typeface="Montserrat"/>
                <a:sym typeface="Montserrat"/>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 name="Shape 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 name="Shape 9"/>
        <p:cNvGrpSpPr/>
        <p:nvPr/>
      </p:nvGrpSpPr>
      <p:grpSpPr>
        <a:xfrm>
          <a:off x="0" y="0"/>
          <a:ext cx="0" cy="0"/>
          <a:chOff x="0" y="0"/>
          <a:chExt cx="0" cy="0"/>
        </a:xfrm>
      </p:grpSpPr>
      <p:sp>
        <p:nvSpPr>
          <p:cNvPr id="10" name="Google Shape;10;p1"/>
          <p:cNvSpPr txBox="1"/>
          <p:nvPr/>
        </p:nvSpPr>
        <p:spPr>
          <a:xfrm>
            <a:off x="20803928" y="610968"/>
            <a:ext cx="2391286" cy="40010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BFBFBF"/>
              </a:buClr>
              <a:buSzPts val="500"/>
              <a:buFont typeface="Montserrat"/>
              <a:buNone/>
            </a:pPr>
            <a:r>
              <a:rPr b="1" i="0" lang="en-US" sz="2000" u="none" cap="none" strike="noStrike">
                <a:solidFill>
                  <a:srgbClr val="BFBFBF"/>
                </a:solidFill>
                <a:latin typeface="Montserrat"/>
                <a:ea typeface="Montserrat"/>
                <a:cs typeface="Montserrat"/>
                <a:sym typeface="Montserrat"/>
              </a:rPr>
              <a:t>S W I F T  C O.</a:t>
            </a:r>
            <a:endParaRPr/>
          </a:p>
        </p:txBody>
      </p:sp>
      <p:sp>
        <p:nvSpPr>
          <p:cNvPr id="11" name="Google Shape;11;p1"/>
          <p:cNvSpPr txBox="1"/>
          <p:nvPr>
            <p:ph idx="1" type="body"/>
          </p:nvPr>
        </p:nvSpPr>
        <p:spPr>
          <a:xfrm>
            <a:off x="1675964" y="3651250"/>
            <a:ext cx="21025723" cy="870267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2000"/>
              </a:spcBef>
              <a:spcAft>
                <a:spcPts val="0"/>
              </a:spcAft>
              <a:buClr>
                <a:schemeClr val="dk1"/>
              </a:buClr>
              <a:buSzPts val="4800"/>
              <a:buFont typeface="Arial"/>
              <a:buNone/>
              <a:defRPr b="0" i="0" sz="48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a:ea typeface="Montserrat"/>
                <a:cs typeface="Montserrat"/>
                <a:sym typeface="Montserrat"/>
              </a:defRPr>
            </a:lvl2pPr>
            <a:lvl3pPr indent="-228600" lvl="2" marL="13716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a:ea typeface="Montserrat"/>
                <a:cs typeface="Montserrat"/>
                <a:sym typeface="Montserrat"/>
              </a:defRPr>
            </a:lvl4pPr>
            <a:lvl5pPr indent="-228600" lvl="4" marL="228600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a:ea typeface="Montserrat"/>
                <a:cs typeface="Montserrat"/>
                <a:sym typeface="Montserrat"/>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a:ea typeface="Lato"/>
                <a:cs typeface="Lato"/>
                <a:sym typeface="Lato"/>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a:ea typeface="Lato"/>
                <a:cs typeface="Lato"/>
                <a:sym typeface="Lato"/>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a:ea typeface="Lato"/>
                <a:cs typeface="Lato"/>
                <a:sym typeface="Lato"/>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a:ea typeface="Lato"/>
                <a:cs typeface="Lato"/>
                <a:sym typeface="Lato"/>
              </a:defRPr>
            </a:lvl9pPr>
          </a:lstStyle>
          <a:p/>
        </p:txBody>
      </p:sp>
      <p:sp>
        <p:nvSpPr>
          <p:cNvPr id="12" name="Google Shape;12;p1"/>
          <p:cNvSpPr txBox="1"/>
          <p:nvPr>
            <p:ph type="title"/>
          </p:nvPr>
        </p:nvSpPr>
        <p:spPr>
          <a:xfrm>
            <a:off x="1676400" y="730250"/>
            <a:ext cx="21024849" cy="2651125"/>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000"/>
              <a:buFont typeface="Montserrat"/>
              <a:buNone/>
              <a:defRPr b="0" i="0" sz="4000" u="none" cap="none" strike="noStrike">
                <a:solidFill>
                  <a:schemeClr val="dk1"/>
                </a:solidFill>
                <a:latin typeface="Montserrat"/>
                <a:ea typeface="Montserrat"/>
                <a:cs typeface="Montserrat"/>
                <a:sym typeface="Montserrat"/>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3" name="Google Shape;13;p1"/>
          <p:cNvSpPr txBox="1"/>
          <p:nvPr/>
        </p:nvSpPr>
        <p:spPr>
          <a:xfrm>
            <a:off x="23111056" y="564820"/>
            <a:ext cx="858174" cy="492406"/>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BFBFBF"/>
              </a:buClr>
              <a:buSzPts val="500"/>
              <a:buFont typeface="Montserrat"/>
              <a:buNone/>
            </a:pPr>
            <a:fld id="{00000000-1234-1234-1234-123412341234}" type="slidenum">
              <a:rPr b="1" i="0" lang="en-US" sz="2000" u="none" cap="none" strike="noStrike">
                <a:solidFill>
                  <a:srgbClr val="BFBFBF"/>
                </a:solidFill>
                <a:latin typeface="Montserrat"/>
                <a:ea typeface="Montserrat"/>
                <a:cs typeface="Montserrat"/>
                <a:sym typeface="Montserrat"/>
              </a:rPr>
              <a:t>‹#›</a:t>
            </a:fld>
            <a:r>
              <a:rPr b="1" i="0" lang="en-US" sz="2000" u="none" cap="none" strike="noStrike">
                <a:solidFill>
                  <a:srgbClr val="BFBFBF"/>
                </a:solidFill>
                <a:latin typeface="Montserrat"/>
                <a:ea typeface="Montserrat"/>
                <a:cs typeface="Montserrat"/>
                <a:sym typeface="Montserrat"/>
              </a:rPr>
              <a:t>  </a:t>
            </a:r>
            <a:endParaRPr/>
          </a:p>
        </p:txBody>
      </p:sp>
      <p:sp>
        <p:nvSpPr>
          <p:cNvPr id="14" name="Google Shape;14;p1"/>
          <p:cNvSpPr/>
          <p:nvPr/>
        </p:nvSpPr>
        <p:spPr>
          <a:xfrm>
            <a:off x="23200059" y="991195"/>
            <a:ext cx="550766" cy="39765"/>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6" name="Shape 16"/>
        <p:cNvGrpSpPr/>
        <p:nvPr/>
      </p:nvGrpSpPr>
      <p:grpSpPr>
        <a:xfrm>
          <a:off x="0" y="0"/>
          <a:ext cx="0" cy="0"/>
          <a:chOff x="0" y="0"/>
          <a:chExt cx="0" cy="0"/>
        </a:xfrm>
      </p:grpSpPr>
      <p:sp>
        <p:nvSpPr>
          <p:cNvPr id="17" name="Google Shape;17;p3"/>
          <p:cNvSpPr txBox="1"/>
          <p:nvPr/>
        </p:nvSpPr>
        <p:spPr>
          <a:xfrm>
            <a:off x="20803928" y="610968"/>
            <a:ext cx="2391300" cy="400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BFBFBF"/>
              </a:buClr>
              <a:buSzPts val="500"/>
              <a:buFont typeface="Montserrat"/>
              <a:buNone/>
            </a:pPr>
            <a:r>
              <a:rPr b="1" i="0" lang="en-US" sz="2000" u="none" cap="none" strike="noStrike">
                <a:solidFill>
                  <a:srgbClr val="BFBFBF"/>
                </a:solidFill>
                <a:latin typeface="Montserrat"/>
                <a:ea typeface="Montserrat"/>
                <a:cs typeface="Montserrat"/>
                <a:sym typeface="Montserrat"/>
              </a:rPr>
              <a:t>S W I F T  C O.</a:t>
            </a:r>
            <a:endParaRPr/>
          </a:p>
        </p:txBody>
      </p:sp>
      <p:sp>
        <p:nvSpPr>
          <p:cNvPr id="18" name="Google Shape;18;p3"/>
          <p:cNvSpPr txBox="1"/>
          <p:nvPr>
            <p:ph idx="1" type="body"/>
          </p:nvPr>
        </p:nvSpPr>
        <p:spPr>
          <a:xfrm>
            <a:off x="1675964" y="3651250"/>
            <a:ext cx="21025800" cy="87027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2000"/>
              </a:spcBef>
              <a:spcAft>
                <a:spcPts val="0"/>
              </a:spcAft>
              <a:buClr>
                <a:schemeClr val="dk1"/>
              </a:buClr>
              <a:buSzPts val="4800"/>
              <a:buFont typeface="Arial"/>
              <a:buNone/>
              <a:defRPr b="0" i="0" sz="48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a:ea typeface="Montserrat"/>
                <a:cs typeface="Montserrat"/>
                <a:sym typeface="Montserrat"/>
              </a:defRPr>
            </a:lvl2pPr>
            <a:lvl3pPr indent="-228600" lvl="2" marL="13716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a:ea typeface="Montserrat"/>
                <a:cs typeface="Montserrat"/>
                <a:sym typeface="Montserrat"/>
              </a:defRPr>
            </a:lvl4pPr>
            <a:lvl5pPr indent="-228600" lvl="4" marL="228600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a:ea typeface="Montserrat"/>
                <a:cs typeface="Montserrat"/>
                <a:sym typeface="Montserrat"/>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a:ea typeface="Lato"/>
                <a:cs typeface="Lato"/>
                <a:sym typeface="Lato"/>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a:ea typeface="Lato"/>
                <a:cs typeface="Lato"/>
                <a:sym typeface="Lato"/>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a:ea typeface="Lato"/>
                <a:cs typeface="Lato"/>
                <a:sym typeface="Lato"/>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a:ea typeface="Lato"/>
                <a:cs typeface="Lato"/>
                <a:sym typeface="Lato"/>
              </a:defRPr>
            </a:lvl9pPr>
          </a:lstStyle>
          <a:p/>
        </p:txBody>
      </p:sp>
      <p:sp>
        <p:nvSpPr>
          <p:cNvPr id="19" name="Google Shape;19;p3"/>
          <p:cNvSpPr txBox="1"/>
          <p:nvPr>
            <p:ph type="title"/>
          </p:nvPr>
        </p:nvSpPr>
        <p:spPr>
          <a:xfrm>
            <a:off x="1676400" y="730250"/>
            <a:ext cx="21024900" cy="26511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000"/>
              <a:buFont typeface="Montserrat"/>
              <a:buNone/>
              <a:defRPr b="0" i="0" sz="4000" u="none" cap="none" strike="noStrike">
                <a:solidFill>
                  <a:schemeClr val="dk1"/>
                </a:solidFill>
                <a:latin typeface="Montserrat"/>
                <a:ea typeface="Montserrat"/>
                <a:cs typeface="Montserrat"/>
                <a:sym typeface="Montserrat"/>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20" name="Google Shape;20;p3"/>
          <p:cNvSpPr txBox="1"/>
          <p:nvPr/>
        </p:nvSpPr>
        <p:spPr>
          <a:xfrm>
            <a:off x="23111056" y="564820"/>
            <a:ext cx="858300" cy="492300"/>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BFBFBF"/>
              </a:buClr>
              <a:buSzPts val="500"/>
              <a:buFont typeface="Montserrat"/>
              <a:buNone/>
            </a:pPr>
            <a:fld id="{00000000-1234-1234-1234-123412341234}" type="slidenum">
              <a:rPr b="1" i="0" lang="en-US" sz="2000" u="none" cap="none" strike="noStrike">
                <a:solidFill>
                  <a:srgbClr val="BFBFBF"/>
                </a:solidFill>
                <a:latin typeface="Montserrat"/>
                <a:ea typeface="Montserrat"/>
                <a:cs typeface="Montserrat"/>
                <a:sym typeface="Montserrat"/>
              </a:rPr>
              <a:t>‹#›</a:t>
            </a:fld>
            <a:r>
              <a:rPr b="1" i="0" lang="en-US" sz="2000" u="none" cap="none" strike="noStrike">
                <a:solidFill>
                  <a:srgbClr val="BFBFBF"/>
                </a:solidFill>
                <a:latin typeface="Montserrat"/>
                <a:ea typeface="Montserrat"/>
                <a:cs typeface="Montserrat"/>
                <a:sym typeface="Montserrat"/>
              </a:rPr>
              <a:t>  </a:t>
            </a:r>
            <a:endParaRPr/>
          </a:p>
        </p:txBody>
      </p:sp>
      <p:sp>
        <p:nvSpPr>
          <p:cNvPr id="21" name="Google Shape;21;p3"/>
          <p:cNvSpPr/>
          <p:nvPr/>
        </p:nvSpPr>
        <p:spPr>
          <a:xfrm>
            <a:off x="23200059" y="991195"/>
            <a:ext cx="550800" cy="3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 name="Shape 23"/>
        <p:cNvGrpSpPr/>
        <p:nvPr/>
      </p:nvGrpSpPr>
      <p:grpSpPr>
        <a:xfrm>
          <a:off x="0" y="0"/>
          <a:ext cx="0" cy="0"/>
          <a:chOff x="0" y="0"/>
          <a:chExt cx="0" cy="0"/>
        </a:xfrm>
      </p:grpSpPr>
      <p:sp>
        <p:nvSpPr>
          <p:cNvPr id="24" name="Google Shape;24;p5"/>
          <p:cNvSpPr txBox="1"/>
          <p:nvPr/>
        </p:nvSpPr>
        <p:spPr>
          <a:xfrm>
            <a:off x="20803928" y="610968"/>
            <a:ext cx="2391300" cy="400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BFBFBF"/>
              </a:buClr>
              <a:buSzPts val="500"/>
              <a:buFont typeface="Montserrat"/>
              <a:buNone/>
            </a:pPr>
            <a:r>
              <a:rPr b="1" i="0" lang="en-US" sz="2000" u="none" cap="none" strike="noStrike">
                <a:solidFill>
                  <a:srgbClr val="BFBFBF"/>
                </a:solidFill>
                <a:latin typeface="Montserrat"/>
                <a:ea typeface="Montserrat"/>
                <a:cs typeface="Montserrat"/>
                <a:sym typeface="Montserrat"/>
              </a:rPr>
              <a:t>S W I F T  C O.</a:t>
            </a:r>
            <a:endParaRPr/>
          </a:p>
        </p:txBody>
      </p:sp>
      <p:sp>
        <p:nvSpPr>
          <p:cNvPr id="25" name="Google Shape;25;p5"/>
          <p:cNvSpPr txBox="1"/>
          <p:nvPr>
            <p:ph idx="1" type="body"/>
          </p:nvPr>
        </p:nvSpPr>
        <p:spPr>
          <a:xfrm>
            <a:off x="1675964" y="3651250"/>
            <a:ext cx="21025800" cy="87027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2000"/>
              </a:spcBef>
              <a:spcAft>
                <a:spcPts val="0"/>
              </a:spcAft>
              <a:buClr>
                <a:schemeClr val="dk1"/>
              </a:buClr>
              <a:buSzPts val="4800"/>
              <a:buFont typeface="Arial"/>
              <a:buNone/>
              <a:defRPr b="0" i="0" sz="48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a:ea typeface="Montserrat"/>
                <a:cs typeface="Montserrat"/>
                <a:sym typeface="Montserrat"/>
              </a:defRPr>
            </a:lvl2pPr>
            <a:lvl3pPr indent="-228600" lvl="2" marL="13716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a:ea typeface="Montserrat"/>
                <a:cs typeface="Montserrat"/>
                <a:sym typeface="Montserrat"/>
              </a:defRPr>
            </a:lvl4pPr>
            <a:lvl5pPr indent="-228600" lvl="4" marL="228600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a:ea typeface="Montserrat"/>
                <a:cs typeface="Montserrat"/>
                <a:sym typeface="Montserrat"/>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a:ea typeface="Lato"/>
                <a:cs typeface="Lato"/>
                <a:sym typeface="Lato"/>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a:ea typeface="Lato"/>
                <a:cs typeface="Lato"/>
                <a:sym typeface="Lato"/>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a:ea typeface="Lato"/>
                <a:cs typeface="Lato"/>
                <a:sym typeface="Lato"/>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a:ea typeface="Lato"/>
                <a:cs typeface="Lato"/>
                <a:sym typeface="Lato"/>
              </a:defRPr>
            </a:lvl9pPr>
          </a:lstStyle>
          <a:p/>
        </p:txBody>
      </p:sp>
      <p:sp>
        <p:nvSpPr>
          <p:cNvPr id="26" name="Google Shape;26;p5"/>
          <p:cNvSpPr txBox="1"/>
          <p:nvPr>
            <p:ph type="title"/>
          </p:nvPr>
        </p:nvSpPr>
        <p:spPr>
          <a:xfrm>
            <a:off x="1676400" y="730250"/>
            <a:ext cx="21024900" cy="26511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000"/>
              <a:buFont typeface="Montserrat"/>
              <a:buNone/>
              <a:defRPr b="0" i="0" sz="4000" u="none" cap="none" strike="noStrike">
                <a:solidFill>
                  <a:schemeClr val="dk1"/>
                </a:solidFill>
                <a:latin typeface="Montserrat"/>
                <a:ea typeface="Montserrat"/>
                <a:cs typeface="Montserrat"/>
                <a:sym typeface="Montserrat"/>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27" name="Google Shape;27;p5"/>
          <p:cNvSpPr txBox="1"/>
          <p:nvPr/>
        </p:nvSpPr>
        <p:spPr>
          <a:xfrm>
            <a:off x="23111056" y="564820"/>
            <a:ext cx="858300" cy="492300"/>
          </a:xfrm>
          <a:prstGeom prst="rect">
            <a:avLst/>
          </a:prstGeom>
          <a:noFill/>
          <a:ln>
            <a:noFill/>
          </a:ln>
        </p:spPr>
        <p:txBody>
          <a:bodyPr anchorCtr="0" anchor="t" bIns="91400" lIns="182825" spcFirstLastPara="1" rIns="182825" wrap="square" tIns="91400">
            <a:noAutofit/>
          </a:bodyPr>
          <a:lstStyle/>
          <a:p>
            <a:pPr indent="0" lvl="0" marL="0" marR="0" rtl="0" algn="ctr">
              <a:lnSpc>
                <a:spcPct val="100000"/>
              </a:lnSpc>
              <a:spcBef>
                <a:spcPts val="0"/>
              </a:spcBef>
              <a:spcAft>
                <a:spcPts val="0"/>
              </a:spcAft>
              <a:buClr>
                <a:srgbClr val="BFBFBF"/>
              </a:buClr>
              <a:buSzPts val="500"/>
              <a:buFont typeface="Montserrat"/>
              <a:buNone/>
            </a:pPr>
            <a:fld id="{00000000-1234-1234-1234-123412341234}" type="slidenum">
              <a:rPr b="1" i="0" lang="en-US" sz="2000" u="none" cap="none" strike="noStrike">
                <a:solidFill>
                  <a:srgbClr val="BFBFBF"/>
                </a:solidFill>
                <a:latin typeface="Montserrat"/>
                <a:ea typeface="Montserrat"/>
                <a:cs typeface="Montserrat"/>
                <a:sym typeface="Montserrat"/>
              </a:rPr>
              <a:t>‹#›</a:t>
            </a:fld>
            <a:r>
              <a:rPr b="1" i="0" lang="en-US" sz="2000" u="none" cap="none" strike="noStrike">
                <a:solidFill>
                  <a:srgbClr val="BFBFBF"/>
                </a:solidFill>
                <a:latin typeface="Montserrat"/>
                <a:ea typeface="Montserrat"/>
                <a:cs typeface="Montserrat"/>
                <a:sym typeface="Montserrat"/>
              </a:rPr>
              <a:t>  </a:t>
            </a:r>
            <a:endParaRPr/>
          </a:p>
        </p:txBody>
      </p:sp>
      <p:sp>
        <p:nvSpPr>
          <p:cNvPr id="28" name="Google Shape;28;p5"/>
          <p:cNvSpPr/>
          <p:nvPr/>
        </p:nvSpPr>
        <p:spPr>
          <a:xfrm>
            <a:off x="23200059" y="991195"/>
            <a:ext cx="550800" cy="399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linkedin.com/in/jenmckaig/" TargetMode="External"/><Relationship Id="rId4" Type="http://schemas.openxmlformats.org/officeDocument/2006/relationships/hyperlink" Target="mailto:jenmckaig@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endhomelessness.org/homelessness-in-america/" TargetMode="External"/><Relationship Id="rId4" Type="http://schemas.openxmlformats.org/officeDocument/2006/relationships/hyperlink" Target="http://www.youtube.com/watch?v=7f9dqQBYjcA" TargetMode="External"/><Relationship Id="rId5"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endhomelessness.org/resource/racial-inequalities-homelessness-numbers/#ti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5.png"/><Relationship Id="rId9"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Google Shape;35;p7"/>
          <p:cNvSpPr txBox="1"/>
          <p:nvPr/>
        </p:nvSpPr>
        <p:spPr>
          <a:xfrm>
            <a:off x="3828988" y="4712825"/>
            <a:ext cx="16820700" cy="315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2F2F2"/>
              </a:buClr>
              <a:buSzPts val="4975"/>
              <a:buFont typeface="Montserrat"/>
              <a:buNone/>
            </a:pPr>
            <a:r>
              <a:rPr b="1" lang="en-US" sz="22000">
                <a:solidFill>
                  <a:srgbClr val="F2F2F2"/>
                </a:solidFill>
                <a:latin typeface="Montserrat"/>
                <a:ea typeface="Montserrat"/>
                <a:cs typeface="Montserrat"/>
                <a:sym typeface="Montserrat"/>
              </a:rPr>
              <a:t>HOUSING</a:t>
            </a:r>
            <a:endParaRPr sz="22000"/>
          </a:p>
        </p:txBody>
      </p:sp>
      <p:sp>
        <p:nvSpPr>
          <p:cNvPr id="36" name="Google Shape;36;p7"/>
          <p:cNvSpPr txBox="1"/>
          <p:nvPr/>
        </p:nvSpPr>
        <p:spPr>
          <a:xfrm>
            <a:off x="3319299" y="5762488"/>
            <a:ext cx="17840100" cy="1446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200"/>
              <a:buFont typeface="Montserrat"/>
              <a:buNone/>
            </a:pPr>
            <a:r>
              <a:rPr b="1" lang="en-US" sz="8800">
                <a:solidFill>
                  <a:schemeClr val="dk2"/>
                </a:solidFill>
                <a:latin typeface="Montserrat"/>
                <a:ea typeface="Montserrat"/>
                <a:cs typeface="Montserrat"/>
                <a:sym typeface="Montserrat"/>
              </a:rPr>
              <a:t>HOMELESS IN AMERICA</a:t>
            </a:r>
            <a:endParaRPr/>
          </a:p>
        </p:txBody>
      </p:sp>
      <p:sp>
        <p:nvSpPr>
          <p:cNvPr id="37" name="Google Shape;37;p7"/>
          <p:cNvSpPr/>
          <p:nvPr/>
        </p:nvSpPr>
        <p:spPr>
          <a:xfrm>
            <a:off x="10440988" y="1879600"/>
            <a:ext cx="3419474" cy="109537"/>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
        <p:nvSpPr>
          <p:cNvPr id="38" name="Google Shape;38;p7"/>
          <p:cNvSpPr/>
          <p:nvPr/>
        </p:nvSpPr>
        <p:spPr>
          <a:xfrm>
            <a:off x="10440988" y="11804650"/>
            <a:ext cx="3419474" cy="11112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
        <p:nvSpPr>
          <p:cNvPr id="39" name="Google Shape;39;p7"/>
          <p:cNvSpPr txBox="1"/>
          <p:nvPr/>
        </p:nvSpPr>
        <p:spPr>
          <a:xfrm>
            <a:off x="18942725" y="366200"/>
            <a:ext cx="5193300" cy="125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grpSp>
        <p:nvGrpSpPr>
          <p:cNvPr id="231" name="Google Shape;231;p16"/>
          <p:cNvGrpSpPr/>
          <p:nvPr/>
        </p:nvGrpSpPr>
        <p:grpSpPr>
          <a:xfrm>
            <a:off x="4247041" y="776099"/>
            <a:ext cx="15883565" cy="1983600"/>
            <a:chOff x="4313916" y="1425636"/>
            <a:chExt cx="15883565" cy="1983600"/>
          </a:xfrm>
        </p:grpSpPr>
        <p:sp>
          <p:nvSpPr>
            <p:cNvPr id="232" name="Google Shape;232;p16"/>
            <p:cNvSpPr txBox="1"/>
            <p:nvPr/>
          </p:nvSpPr>
          <p:spPr>
            <a:xfrm>
              <a:off x="4313916" y="1425636"/>
              <a:ext cx="15883565" cy="923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350"/>
                <a:buFont typeface="Montserrat"/>
                <a:buNone/>
              </a:pPr>
              <a:r>
                <a:rPr b="1" lang="en-US" sz="8000">
                  <a:solidFill>
                    <a:schemeClr val="dk2"/>
                  </a:solidFill>
                  <a:latin typeface="Montserrat"/>
                  <a:ea typeface="Montserrat"/>
                  <a:cs typeface="Montserrat"/>
                  <a:sym typeface="Montserrat"/>
                </a:rPr>
                <a:t>FEATURE ENGINEERING &amp; SELECTION</a:t>
              </a:r>
              <a:endParaRPr sz="8000"/>
            </a:p>
          </p:txBody>
        </p:sp>
        <p:sp>
          <p:nvSpPr>
            <p:cNvPr id="233" name="Google Shape;233;p16"/>
            <p:cNvSpPr txBox="1"/>
            <p:nvPr/>
          </p:nvSpPr>
          <p:spPr>
            <a:xfrm>
              <a:off x="4974301" y="2485907"/>
              <a:ext cx="14515481" cy="923329"/>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450"/>
                <a:buFont typeface="Montserrat"/>
                <a:buNone/>
              </a:pPr>
              <a:r>
                <a:t/>
              </a:r>
              <a:endParaRPr/>
            </a:p>
          </p:txBody>
        </p:sp>
      </p:grpSp>
      <p:sp>
        <p:nvSpPr>
          <p:cNvPr id="234" name="Google Shape;234;p16"/>
          <p:cNvSpPr txBox="1"/>
          <p:nvPr/>
        </p:nvSpPr>
        <p:spPr>
          <a:xfrm>
            <a:off x="1642738" y="3942525"/>
            <a:ext cx="9847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450"/>
              <a:buFont typeface="Montserrat"/>
              <a:buNone/>
            </a:pPr>
            <a:r>
              <a:rPr b="1" lang="en-US" sz="2400">
                <a:solidFill>
                  <a:srgbClr val="354C40"/>
                </a:solidFill>
                <a:latin typeface="Montserrat"/>
                <a:ea typeface="Montserrat"/>
                <a:cs typeface="Montserrat"/>
                <a:sym typeface="Montserrat"/>
              </a:rPr>
              <a:t>BY CREATING NEW FEATURES FROM EXISTING DATA, I WAS ABLE TO GET BETTER PREDICTIONS.</a:t>
            </a:r>
            <a:endParaRPr sz="2400">
              <a:solidFill>
                <a:srgbClr val="354C40"/>
              </a:solidFill>
            </a:endParaRPr>
          </a:p>
        </p:txBody>
      </p:sp>
      <p:sp>
        <p:nvSpPr>
          <p:cNvPr id="235" name="Google Shape;235;p16"/>
          <p:cNvSpPr/>
          <p:nvPr/>
        </p:nvSpPr>
        <p:spPr>
          <a:xfrm>
            <a:off x="1957663" y="5753144"/>
            <a:ext cx="960600" cy="960600"/>
          </a:xfrm>
          <a:prstGeom prst="ellipse">
            <a:avLst/>
          </a:prstGeom>
          <a:solidFill>
            <a:srgbClr val="45818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
        <p:nvSpPr>
          <p:cNvPr id="236" name="Google Shape;236;p16"/>
          <p:cNvSpPr/>
          <p:nvPr/>
        </p:nvSpPr>
        <p:spPr>
          <a:xfrm>
            <a:off x="1957651" y="7728136"/>
            <a:ext cx="960600" cy="960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
        <p:nvSpPr>
          <p:cNvPr id="237" name="Google Shape;237;p16"/>
          <p:cNvSpPr/>
          <p:nvPr/>
        </p:nvSpPr>
        <p:spPr>
          <a:xfrm>
            <a:off x="1957651" y="9703100"/>
            <a:ext cx="960600" cy="960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grpSp>
        <p:nvGrpSpPr>
          <p:cNvPr id="238" name="Google Shape;238;p16"/>
          <p:cNvGrpSpPr/>
          <p:nvPr/>
        </p:nvGrpSpPr>
        <p:grpSpPr>
          <a:xfrm>
            <a:off x="3277173" y="5982485"/>
            <a:ext cx="6578161" cy="1463027"/>
            <a:chOff x="13722134" y="5939386"/>
            <a:chExt cx="6578161" cy="1463027"/>
          </a:xfrm>
        </p:grpSpPr>
        <p:sp>
          <p:nvSpPr>
            <p:cNvPr id="239" name="Google Shape;239;p16"/>
            <p:cNvSpPr txBox="1"/>
            <p:nvPr/>
          </p:nvSpPr>
          <p:spPr>
            <a:xfrm>
              <a:off x="13722134" y="6275951"/>
              <a:ext cx="6578161" cy="1126461"/>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dk1"/>
                </a:buClr>
                <a:buSzPts val="600"/>
                <a:buFont typeface="Montserrat"/>
                <a:buNone/>
              </a:pPr>
              <a:r>
                <a:t/>
              </a:r>
              <a:endParaRPr/>
            </a:p>
          </p:txBody>
        </p:sp>
        <p:sp>
          <p:nvSpPr>
            <p:cNvPr id="240" name="Google Shape;240;p16"/>
            <p:cNvSpPr txBox="1"/>
            <p:nvPr/>
          </p:nvSpPr>
          <p:spPr>
            <a:xfrm>
              <a:off x="13722159" y="5939386"/>
              <a:ext cx="5558400" cy="501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500"/>
                <a:buFont typeface="Montserrat"/>
                <a:buNone/>
              </a:pPr>
              <a:r>
                <a:rPr b="1" lang="en-US" sz="2000">
                  <a:solidFill>
                    <a:schemeClr val="dk2"/>
                  </a:solidFill>
                  <a:latin typeface="Montserrat"/>
                  <a:ea typeface="Montserrat"/>
                  <a:cs typeface="Montserrat"/>
                  <a:sym typeface="Montserrat"/>
                </a:rPr>
                <a:t>DOMAIN KNOWLEDGE FEATURE</a:t>
              </a:r>
              <a:endParaRPr/>
            </a:p>
          </p:txBody>
        </p:sp>
      </p:grpSp>
      <p:grpSp>
        <p:nvGrpSpPr>
          <p:cNvPr id="241" name="Google Shape;241;p16"/>
          <p:cNvGrpSpPr/>
          <p:nvPr/>
        </p:nvGrpSpPr>
        <p:grpSpPr>
          <a:xfrm>
            <a:off x="3277186" y="7904002"/>
            <a:ext cx="6578125" cy="1569945"/>
            <a:chOff x="13722109" y="7544180"/>
            <a:chExt cx="6578125" cy="1569945"/>
          </a:xfrm>
        </p:grpSpPr>
        <p:sp>
          <p:nvSpPr>
            <p:cNvPr id="242" name="Google Shape;242;p16"/>
            <p:cNvSpPr txBox="1"/>
            <p:nvPr/>
          </p:nvSpPr>
          <p:spPr>
            <a:xfrm>
              <a:off x="13722134" y="7987625"/>
              <a:ext cx="6578100" cy="11265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600"/>
                <a:buFont typeface="Montserrat"/>
                <a:buNone/>
              </a:pPr>
              <a:r>
                <a:t/>
              </a:r>
              <a:endParaRPr/>
            </a:p>
          </p:txBody>
        </p:sp>
        <p:sp>
          <p:nvSpPr>
            <p:cNvPr id="243" name="Google Shape;243;p16"/>
            <p:cNvSpPr txBox="1"/>
            <p:nvPr/>
          </p:nvSpPr>
          <p:spPr>
            <a:xfrm>
              <a:off x="13722109" y="7544180"/>
              <a:ext cx="5558400" cy="501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500"/>
                <a:buFont typeface="Montserrat"/>
                <a:buNone/>
              </a:pPr>
              <a:r>
                <a:rPr b="1" lang="en-US" sz="2000">
                  <a:solidFill>
                    <a:schemeClr val="dk2"/>
                  </a:solidFill>
                  <a:latin typeface="Montserrat"/>
                  <a:ea typeface="Montserrat"/>
                  <a:cs typeface="Montserrat"/>
                  <a:sym typeface="Montserrat"/>
                </a:rPr>
                <a:t>INTERACTION FEATURES</a:t>
              </a:r>
              <a:endParaRPr/>
            </a:p>
          </p:txBody>
        </p:sp>
      </p:grpSp>
      <p:grpSp>
        <p:nvGrpSpPr>
          <p:cNvPr id="244" name="Google Shape;244;p16"/>
          <p:cNvGrpSpPr/>
          <p:nvPr/>
        </p:nvGrpSpPr>
        <p:grpSpPr>
          <a:xfrm>
            <a:off x="3277198" y="9932451"/>
            <a:ext cx="6578100" cy="1426419"/>
            <a:chOff x="13722134" y="9726855"/>
            <a:chExt cx="6578100" cy="1426419"/>
          </a:xfrm>
        </p:grpSpPr>
        <p:sp>
          <p:nvSpPr>
            <p:cNvPr id="245" name="Google Shape;245;p16"/>
            <p:cNvSpPr txBox="1"/>
            <p:nvPr/>
          </p:nvSpPr>
          <p:spPr>
            <a:xfrm>
              <a:off x="13722134" y="10026774"/>
              <a:ext cx="6578100" cy="1126500"/>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dk1"/>
                </a:buClr>
                <a:buSzPts val="600"/>
                <a:buFont typeface="Montserrat"/>
                <a:buNone/>
              </a:pPr>
              <a:r>
                <a:t/>
              </a:r>
              <a:endParaRPr/>
            </a:p>
          </p:txBody>
        </p:sp>
        <p:sp>
          <p:nvSpPr>
            <p:cNvPr id="246" name="Google Shape;246;p16"/>
            <p:cNvSpPr txBox="1"/>
            <p:nvPr/>
          </p:nvSpPr>
          <p:spPr>
            <a:xfrm>
              <a:off x="13722159" y="9726855"/>
              <a:ext cx="5558400" cy="501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500"/>
                <a:buFont typeface="Montserrat"/>
                <a:buNone/>
              </a:pPr>
              <a:r>
                <a:rPr b="1" lang="en-US" sz="2000">
                  <a:solidFill>
                    <a:schemeClr val="dk2"/>
                  </a:solidFill>
                  <a:latin typeface="Montserrat"/>
                  <a:ea typeface="Montserrat"/>
                  <a:cs typeface="Montserrat"/>
                  <a:sym typeface="Montserrat"/>
                </a:rPr>
                <a:t>CORRELATION &lt; .90</a:t>
              </a:r>
              <a:endParaRPr/>
            </a:p>
          </p:txBody>
        </p:sp>
      </p:grpSp>
      <p:sp>
        <p:nvSpPr>
          <p:cNvPr id="247" name="Google Shape;247;p16"/>
          <p:cNvSpPr/>
          <p:nvPr/>
        </p:nvSpPr>
        <p:spPr>
          <a:xfrm>
            <a:off x="1957651" y="11678075"/>
            <a:ext cx="960600" cy="960600"/>
          </a:xfrm>
          <a:prstGeom prst="ellipse">
            <a:avLst/>
          </a:prstGeom>
          <a:solidFill>
            <a:srgbClr val="B45F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
        <p:nvSpPr>
          <p:cNvPr id="248" name="Google Shape;248;p16"/>
          <p:cNvSpPr txBox="1"/>
          <p:nvPr/>
        </p:nvSpPr>
        <p:spPr>
          <a:xfrm>
            <a:off x="3277223" y="11821801"/>
            <a:ext cx="5558400" cy="501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500"/>
              <a:buFont typeface="Montserrat"/>
              <a:buNone/>
            </a:pPr>
            <a:r>
              <a:rPr b="1" lang="en-US" sz="2000">
                <a:solidFill>
                  <a:schemeClr val="dk2"/>
                </a:solidFill>
                <a:latin typeface="Montserrat"/>
                <a:ea typeface="Montserrat"/>
                <a:cs typeface="Montserrat"/>
                <a:sym typeface="Montserrat"/>
              </a:rPr>
              <a:t>L1 REGULARIZATION</a:t>
            </a:r>
            <a:endParaRPr/>
          </a:p>
        </p:txBody>
      </p:sp>
      <p:pic>
        <p:nvPicPr>
          <p:cNvPr id="249" name="Google Shape;249;p16"/>
          <p:cNvPicPr preferRelativeResize="0"/>
          <p:nvPr/>
        </p:nvPicPr>
        <p:blipFill>
          <a:blip r:embed="rId3">
            <a:alphaModFix/>
          </a:blip>
          <a:stretch>
            <a:fillRect/>
          </a:stretch>
        </p:blipFill>
        <p:spPr>
          <a:xfrm>
            <a:off x="12483000" y="3794125"/>
            <a:ext cx="10110100" cy="9789700"/>
          </a:xfrm>
          <a:prstGeom prst="rect">
            <a:avLst/>
          </a:prstGeom>
          <a:noFill/>
          <a:ln>
            <a:noFill/>
          </a:ln>
        </p:spPr>
      </p:pic>
      <p:sp>
        <p:nvSpPr>
          <p:cNvPr id="250" name="Google Shape;250;p16"/>
          <p:cNvSpPr txBox="1"/>
          <p:nvPr/>
        </p:nvSpPr>
        <p:spPr>
          <a:xfrm>
            <a:off x="19375525" y="366200"/>
            <a:ext cx="5002200" cy="1151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grpSp>
        <p:nvGrpSpPr>
          <p:cNvPr id="256" name="Google Shape;256;p17"/>
          <p:cNvGrpSpPr/>
          <p:nvPr/>
        </p:nvGrpSpPr>
        <p:grpSpPr>
          <a:xfrm>
            <a:off x="0" y="0"/>
            <a:ext cx="24377650" cy="13716000"/>
            <a:chOff x="0" y="0"/>
            <a:chExt cx="24485268" cy="13716000"/>
          </a:xfrm>
        </p:grpSpPr>
        <p:sp>
          <p:nvSpPr>
            <p:cNvPr id="257" name="Google Shape;257;p17"/>
            <p:cNvSpPr/>
            <p:nvPr/>
          </p:nvSpPr>
          <p:spPr>
            <a:xfrm>
              <a:off x="0" y="0"/>
              <a:ext cx="6121316" cy="13716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
          <p:nvSpPr>
            <p:cNvPr id="258" name="Google Shape;258;p17"/>
            <p:cNvSpPr/>
            <p:nvPr/>
          </p:nvSpPr>
          <p:spPr>
            <a:xfrm>
              <a:off x="6121317" y="0"/>
              <a:ext cx="6121316" cy="1371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
          <p:nvSpPr>
            <p:cNvPr id="259" name="Google Shape;259;p17"/>
            <p:cNvSpPr/>
            <p:nvPr/>
          </p:nvSpPr>
          <p:spPr>
            <a:xfrm>
              <a:off x="12244217" y="0"/>
              <a:ext cx="6121316" cy="13716000"/>
            </a:xfrm>
            <a:prstGeom prst="rect">
              <a:avLst/>
            </a:prstGeom>
            <a:solidFill>
              <a:srgbClr val="A2C4C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
          <p:nvSpPr>
            <p:cNvPr id="260" name="Google Shape;260;p17"/>
            <p:cNvSpPr/>
            <p:nvPr/>
          </p:nvSpPr>
          <p:spPr>
            <a:xfrm>
              <a:off x="18363952" y="0"/>
              <a:ext cx="6121316" cy="13716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grpSp>
      <p:sp>
        <p:nvSpPr>
          <p:cNvPr id="261" name="Google Shape;261;p17"/>
          <p:cNvSpPr txBox="1"/>
          <p:nvPr/>
        </p:nvSpPr>
        <p:spPr>
          <a:xfrm>
            <a:off x="1404362" y="6120441"/>
            <a:ext cx="3206400" cy="147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800"/>
              <a:buFont typeface="Montserrat"/>
              <a:buNone/>
            </a:pPr>
            <a:r>
              <a:rPr b="1" lang="en-US" sz="3200">
                <a:solidFill>
                  <a:schemeClr val="dk2"/>
                </a:solidFill>
                <a:latin typeface="Montserrat"/>
                <a:ea typeface="Montserrat"/>
                <a:cs typeface="Montserrat"/>
                <a:sym typeface="Montserrat"/>
              </a:rPr>
              <a:t>LINEAR REGRESSION</a:t>
            </a:r>
            <a:endParaRPr/>
          </a:p>
        </p:txBody>
      </p:sp>
      <p:grpSp>
        <p:nvGrpSpPr>
          <p:cNvPr id="262" name="Google Shape;262;p17"/>
          <p:cNvGrpSpPr/>
          <p:nvPr/>
        </p:nvGrpSpPr>
        <p:grpSpPr>
          <a:xfrm>
            <a:off x="2533363" y="3078037"/>
            <a:ext cx="1001978" cy="1475133"/>
            <a:chOff x="14507692" y="3150376"/>
            <a:chExt cx="421893" cy="621122"/>
          </a:xfrm>
        </p:grpSpPr>
        <p:sp>
          <p:nvSpPr>
            <p:cNvPr id="263" name="Google Shape;263;p17"/>
            <p:cNvSpPr/>
            <p:nvPr/>
          </p:nvSpPr>
          <p:spPr>
            <a:xfrm>
              <a:off x="14657116" y="3299796"/>
              <a:ext cx="120122" cy="120124"/>
            </a:xfrm>
            <a:custGeom>
              <a:rect b="b" l="l" r="r" t="t"/>
              <a:pathLst>
                <a:path extrusionOk="0" h="120000" w="120000">
                  <a:moveTo>
                    <a:pt x="119333" y="59333"/>
                  </a:moveTo>
                  <a:lnTo>
                    <a:pt x="119333" y="59333"/>
                  </a:lnTo>
                  <a:cubicBezTo>
                    <a:pt x="119333" y="30000"/>
                    <a:pt x="94000" y="0"/>
                    <a:pt x="59333" y="0"/>
                  </a:cubicBezTo>
                  <a:cubicBezTo>
                    <a:pt x="29333" y="0"/>
                    <a:pt x="0" y="30000"/>
                    <a:pt x="0" y="59333"/>
                  </a:cubicBezTo>
                  <a:cubicBezTo>
                    <a:pt x="0" y="94666"/>
                    <a:pt x="29333" y="119333"/>
                    <a:pt x="59333" y="119333"/>
                  </a:cubicBezTo>
                  <a:cubicBezTo>
                    <a:pt x="94000" y="119333"/>
                    <a:pt x="119333" y="94666"/>
                    <a:pt x="119333" y="59333"/>
                  </a:cubicBezTo>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sp>
          <p:nvSpPr>
            <p:cNvPr id="264" name="Google Shape;264;p17"/>
            <p:cNvSpPr/>
            <p:nvPr/>
          </p:nvSpPr>
          <p:spPr>
            <a:xfrm>
              <a:off x="14507692" y="3150376"/>
              <a:ext cx="421893" cy="621122"/>
            </a:xfrm>
            <a:custGeom>
              <a:rect b="b" l="l" r="r" t="t"/>
              <a:pathLst>
                <a:path extrusionOk="0" h="120000" w="120000">
                  <a:moveTo>
                    <a:pt x="118488" y="42141"/>
                  </a:moveTo>
                  <a:lnTo>
                    <a:pt x="118488" y="42141"/>
                  </a:lnTo>
                  <a:cubicBezTo>
                    <a:pt x="118488" y="19143"/>
                    <a:pt x="92976" y="0"/>
                    <a:pt x="59149" y="0"/>
                  </a:cubicBezTo>
                  <a:cubicBezTo>
                    <a:pt x="26834" y="0"/>
                    <a:pt x="0" y="19143"/>
                    <a:pt x="0" y="42141"/>
                  </a:cubicBezTo>
                  <a:cubicBezTo>
                    <a:pt x="0" y="71948"/>
                    <a:pt x="59149" y="119871"/>
                    <a:pt x="59149" y="119871"/>
                  </a:cubicBezTo>
                  <a:cubicBezTo>
                    <a:pt x="59149" y="119871"/>
                    <a:pt x="119811" y="71948"/>
                    <a:pt x="118488" y="42141"/>
                  </a:cubicBezTo>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grpSp>
      <p:grpSp>
        <p:nvGrpSpPr>
          <p:cNvPr id="265" name="Google Shape;265;p17"/>
          <p:cNvGrpSpPr/>
          <p:nvPr/>
        </p:nvGrpSpPr>
        <p:grpSpPr>
          <a:xfrm>
            <a:off x="8370003" y="3071401"/>
            <a:ext cx="1475134" cy="1551666"/>
            <a:chOff x="9256767" y="2521357"/>
            <a:chExt cx="1219118" cy="1282368"/>
          </a:xfrm>
        </p:grpSpPr>
        <p:sp>
          <p:nvSpPr>
            <p:cNvPr id="266" name="Google Shape;266;p17"/>
            <p:cNvSpPr/>
            <p:nvPr/>
          </p:nvSpPr>
          <p:spPr>
            <a:xfrm>
              <a:off x="9256767" y="2584607"/>
              <a:ext cx="1219118" cy="1219118"/>
            </a:xfrm>
            <a:custGeom>
              <a:rect b="b" l="l" r="r" t="t"/>
              <a:pathLst>
                <a:path extrusionOk="0" h="120000" w="120000">
                  <a:moveTo>
                    <a:pt x="98800" y="21070"/>
                  </a:moveTo>
                  <a:lnTo>
                    <a:pt x="98800" y="21070"/>
                  </a:lnTo>
                  <a:cubicBezTo>
                    <a:pt x="119871" y="42141"/>
                    <a:pt x="119871" y="76702"/>
                    <a:pt x="98800" y="98800"/>
                  </a:cubicBezTo>
                  <a:cubicBezTo>
                    <a:pt x="77601" y="119871"/>
                    <a:pt x="43169" y="119871"/>
                    <a:pt x="21970" y="98800"/>
                  </a:cubicBezTo>
                  <a:cubicBezTo>
                    <a:pt x="0" y="76702"/>
                    <a:pt x="0" y="42141"/>
                    <a:pt x="21970" y="21070"/>
                  </a:cubicBezTo>
                  <a:cubicBezTo>
                    <a:pt x="43169" y="0"/>
                    <a:pt x="77601" y="0"/>
                    <a:pt x="98800" y="21070"/>
                  </a:cubicBezTo>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sp>
          <p:nvSpPr>
            <p:cNvPr id="267" name="Google Shape;267;p17"/>
            <p:cNvSpPr/>
            <p:nvPr/>
          </p:nvSpPr>
          <p:spPr>
            <a:xfrm>
              <a:off x="9619049" y="2912394"/>
              <a:ext cx="506049" cy="517551"/>
            </a:xfrm>
            <a:custGeom>
              <a:rect b="b" l="l" r="r" t="t"/>
              <a:pathLst>
                <a:path extrusionOk="0" h="120000" w="120000">
                  <a:moveTo>
                    <a:pt x="82982" y="85757"/>
                  </a:moveTo>
                  <a:lnTo>
                    <a:pt x="119691" y="0"/>
                  </a:lnTo>
                  <a:lnTo>
                    <a:pt x="32082" y="36060"/>
                  </a:lnTo>
                  <a:lnTo>
                    <a:pt x="0" y="119696"/>
                  </a:lnTo>
                  <a:lnTo>
                    <a:pt x="82982" y="85757"/>
                  </a:lnTo>
                </a:path>
              </a:pathLst>
            </a:custGeom>
            <a:noFill/>
            <a:ln cap="flat" cmpd="sng" w="28575">
              <a:solidFill>
                <a:schemeClr val="accent2"/>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cxnSp>
          <p:nvCxnSpPr>
            <p:cNvPr id="268" name="Google Shape;268;p17"/>
            <p:cNvCxnSpPr/>
            <p:nvPr/>
          </p:nvCxnSpPr>
          <p:spPr>
            <a:xfrm>
              <a:off x="9751314" y="3067658"/>
              <a:ext cx="212767" cy="212771"/>
            </a:xfrm>
            <a:prstGeom prst="straightConnector1">
              <a:avLst/>
            </a:prstGeom>
            <a:noFill/>
            <a:ln cap="flat" cmpd="sng" w="28575">
              <a:solidFill>
                <a:schemeClr val="accent2"/>
              </a:solidFill>
              <a:prstDash val="solid"/>
              <a:round/>
              <a:headEnd len="sm" w="sm" type="none"/>
              <a:tailEnd len="sm" w="sm" type="none"/>
            </a:ln>
          </p:spPr>
        </p:cxnSp>
        <p:sp>
          <p:nvSpPr>
            <p:cNvPr id="269" name="Google Shape;269;p17"/>
            <p:cNvSpPr/>
            <p:nvPr/>
          </p:nvSpPr>
          <p:spPr>
            <a:xfrm>
              <a:off x="9774317" y="2521357"/>
              <a:ext cx="195517" cy="120760"/>
            </a:xfrm>
            <a:custGeom>
              <a:rect b="b" l="l" r="r" t="t"/>
              <a:pathLst>
                <a:path extrusionOk="0" h="120000" w="120000">
                  <a:moveTo>
                    <a:pt x="119205" y="118681"/>
                  </a:moveTo>
                  <a:lnTo>
                    <a:pt x="119205" y="118681"/>
                  </a:lnTo>
                  <a:cubicBezTo>
                    <a:pt x="119205" y="108131"/>
                    <a:pt x="119205" y="108131"/>
                    <a:pt x="119205" y="97582"/>
                  </a:cubicBezTo>
                  <a:cubicBezTo>
                    <a:pt x="119205" y="48791"/>
                    <a:pt x="89006" y="0"/>
                    <a:pt x="59602" y="0"/>
                  </a:cubicBezTo>
                  <a:cubicBezTo>
                    <a:pt x="23841" y="0"/>
                    <a:pt x="0" y="48791"/>
                    <a:pt x="0" y="97582"/>
                  </a:cubicBezTo>
                  <a:cubicBezTo>
                    <a:pt x="0" y="108131"/>
                    <a:pt x="0" y="108131"/>
                    <a:pt x="0" y="118681"/>
                  </a:cubicBezTo>
                </a:path>
              </a:pathLst>
            </a:custGeom>
            <a:noFill/>
            <a:ln cap="flat" cmpd="sng" w="2857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cxnSp>
          <p:nvCxnSpPr>
            <p:cNvPr id="270" name="Google Shape;270;p17"/>
            <p:cNvCxnSpPr/>
            <p:nvPr/>
          </p:nvCxnSpPr>
          <p:spPr>
            <a:xfrm>
              <a:off x="9872071" y="2642114"/>
              <a:ext cx="5752" cy="97760"/>
            </a:xfrm>
            <a:prstGeom prst="straightConnector1">
              <a:avLst/>
            </a:prstGeom>
            <a:noFill/>
            <a:ln cap="flat" cmpd="sng" w="28575">
              <a:solidFill>
                <a:schemeClr val="accent2"/>
              </a:solidFill>
              <a:prstDash val="solid"/>
              <a:round/>
              <a:headEnd len="sm" w="sm" type="none"/>
              <a:tailEnd len="sm" w="sm" type="none"/>
            </a:ln>
          </p:spPr>
        </p:cxnSp>
        <p:cxnSp>
          <p:nvCxnSpPr>
            <p:cNvPr id="271" name="Google Shape;271;p17"/>
            <p:cNvCxnSpPr/>
            <p:nvPr/>
          </p:nvCxnSpPr>
          <p:spPr>
            <a:xfrm>
              <a:off x="9872071" y="3642710"/>
              <a:ext cx="5752" cy="97760"/>
            </a:xfrm>
            <a:prstGeom prst="straightConnector1">
              <a:avLst/>
            </a:prstGeom>
            <a:noFill/>
            <a:ln cap="flat" cmpd="sng" w="28575">
              <a:solidFill>
                <a:schemeClr val="accent2"/>
              </a:solidFill>
              <a:prstDash val="solid"/>
              <a:round/>
              <a:headEnd len="sm" w="sm" type="none"/>
              <a:tailEnd len="sm" w="sm" type="none"/>
            </a:ln>
          </p:spPr>
        </p:cxnSp>
        <p:cxnSp>
          <p:nvCxnSpPr>
            <p:cNvPr id="272" name="Google Shape;272;p17"/>
            <p:cNvCxnSpPr/>
            <p:nvPr/>
          </p:nvCxnSpPr>
          <p:spPr>
            <a:xfrm flipH="1">
              <a:off x="10314865" y="3188422"/>
              <a:ext cx="109259" cy="5749"/>
            </a:xfrm>
            <a:prstGeom prst="straightConnector1">
              <a:avLst/>
            </a:prstGeom>
            <a:noFill/>
            <a:ln cap="flat" cmpd="sng" w="28575">
              <a:solidFill>
                <a:schemeClr val="accent2"/>
              </a:solidFill>
              <a:prstDash val="solid"/>
              <a:round/>
              <a:headEnd len="sm" w="sm" type="none"/>
              <a:tailEnd len="sm" w="sm" type="none"/>
            </a:ln>
          </p:spPr>
        </p:cxnSp>
        <p:cxnSp>
          <p:nvCxnSpPr>
            <p:cNvPr id="273" name="Google Shape;273;p17"/>
            <p:cNvCxnSpPr/>
            <p:nvPr/>
          </p:nvCxnSpPr>
          <p:spPr>
            <a:xfrm flipH="1">
              <a:off x="9308518" y="3188422"/>
              <a:ext cx="109261" cy="5749"/>
            </a:xfrm>
            <a:prstGeom prst="straightConnector1">
              <a:avLst/>
            </a:prstGeom>
            <a:noFill/>
            <a:ln cap="flat" cmpd="sng" w="28575">
              <a:solidFill>
                <a:schemeClr val="accent2"/>
              </a:solidFill>
              <a:prstDash val="solid"/>
              <a:round/>
              <a:headEnd len="sm" w="sm" type="none"/>
              <a:tailEnd len="sm" w="sm" type="none"/>
            </a:ln>
          </p:spPr>
        </p:cxnSp>
      </p:grpSp>
      <p:grpSp>
        <p:nvGrpSpPr>
          <p:cNvPr id="274" name="Google Shape;274;p17"/>
          <p:cNvGrpSpPr/>
          <p:nvPr/>
        </p:nvGrpSpPr>
        <p:grpSpPr>
          <a:xfrm>
            <a:off x="14501682" y="3174850"/>
            <a:ext cx="1475134" cy="1287260"/>
            <a:chOff x="11769757" y="2601861"/>
            <a:chExt cx="1219118" cy="1063851"/>
          </a:xfrm>
        </p:grpSpPr>
        <p:sp>
          <p:nvSpPr>
            <p:cNvPr id="275" name="Google Shape;275;p17"/>
            <p:cNvSpPr/>
            <p:nvPr/>
          </p:nvSpPr>
          <p:spPr>
            <a:xfrm>
              <a:off x="11769757" y="2601861"/>
              <a:ext cx="1219118" cy="1063851"/>
            </a:xfrm>
            <a:custGeom>
              <a:rect b="b" l="l" r="r" t="t"/>
              <a:pathLst>
                <a:path extrusionOk="0" h="120000" w="120000">
                  <a:moveTo>
                    <a:pt x="0" y="119852"/>
                  </a:moveTo>
                  <a:lnTo>
                    <a:pt x="40299" y="102309"/>
                  </a:lnTo>
                  <a:lnTo>
                    <a:pt x="78673" y="119852"/>
                  </a:lnTo>
                  <a:lnTo>
                    <a:pt x="119871" y="102309"/>
                  </a:lnTo>
                  <a:lnTo>
                    <a:pt x="119871" y="0"/>
                  </a:lnTo>
                  <a:lnTo>
                    <a:pt x="78673" y="17542"/>
                  </a:lnTo>
                  <a:lnTo>
                    <a:pt x="40299" y="0"/>
                  </a:lnTo>
                  <a:lnTo>
                    <a:pt x="0" y="17542"/>
                  </a:lnTo>
                  <a:lnTo>
                    <a:pt x="0" y="119852"/>
                  </a:lnTo>
                </a:path>
              </a:pathLst>
            </a:custGeom>
            <a:noFill/>
            <a:ln cap="flat" cmpd="sng" w="28575">
              <a:solidFill>
                <a:schemeClr val="accent3"/>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cxnSp>
          <p:nvCxnSpPr>
            <p:cNvPr id="276" name="Google Shape;276;p17"/>
            <p:cNvCxnSpPr/>
            <p:nvPr/>
          </p:nvCxnSpPr>
          <p:spPr>
            <a:xfrm>
              <a:off x="12178050" y="2601861"/>
              <a:ext cx="5749" cy="902836"/>
            </a:xfrm>
            <a:prstGeom prst="straightConnector1">
              <a:avLst/>
            </a:prstGeom>
            <a:noFill/>
            <a:ln cap="flat" cmpd="sng" w="28575">
              <a:solidFill>
                <a:schemeClr val="accent3"/>
              </a:solidFill>
              <a:prstDash val="solid"/>
              <a:round/>
              <a:headEnd len="sm" w="sm" type="none"/>
              <a:tailEnd len="sm" w="sm" type="none"/>
            </a:ln>
          </p:spPr>
        </p:cxnSp>
        <p:cxnSp>
          <p:nvCxnSpPr>
            <p:cNvPr id="277" name="Google Shape;277;p17"/>
            <p:cNvCxnSpPr/>
            <p:nvPr/>
          </p:nvCxnSpPr>
          <p:spPr>
            <a:xfrm>
              <a:off x="12569086" y="2757125"/>
              <a:ext cx="5749" cy="902839"/>
            </a:xfrm>
            <a:prstGeom prst="straightConnector1">
              <a:avLst/>
            </a:prstGeom>
            <a:noFill/>
            <a:ln cap="flat" cmpd="sng" w="28575">
              <a:solidFill>
                <a:schemeClr val="accent3"/>
              </a:solidFill>
              <a:prstDash val="solid"/>
              <a:round/>
              <a:headEnd len="sm" w="sm" type="none"/>
              <a:tailEnd len="sm" w="sm" type="none"/>
            </a:ln>
          </p:spPr>
        </p:cxnSp>
      </p:grpSp>
      <p:grpSp>
        <p:nvGrpSpPr>
          <p:cNvPr id="278" name="Google Shape;278;p17"/>
          <p:cNvGrpSpPr/>
          <p:nvPr/>
        </p:nvGrpSpPr>
        <p:grpSpPr>
          <a:xfrm>
            <a:off x="20595187" y="3223555"/>
            <a:ext cx="1475133" cy="1189855"/>
            <a:chOff x="19517684" y="3211902"/>
            <a:chExt cx="621122" cy="501002"/>
          </a:xfrm>
        </p:grpSpPr>
        <p:sp>
          <p:nvSpPr>
            <p:cNvPr id="279" name="Google Shape;279;p17"/>
            <p:cNvSpPr/>
            <p:nvPr/>
          </p:nvSpPr>
          <p:spPr>
            <a:xfrm>
              <a:off x="19784300" y="3291010"/>
              <a:ext cx="79103" cy="79103"/>
            </a:xfrm>
            <a:custGeom>
              <a:rect b="b" l="l" r="r" t="t"/>
              <a:pathLst>
                <a:path extrusionOk="0" h="120000" w="120000">
                  <a:moveTo>
                    <a:pt x="119000" y="60000"/>
                  </a:moveTo>
                  <a:lnTo>
                    <a:pt x="119000" y="60000"/>
                  </a:lnTo>
                  <a:cubicBezTo>
                    <a:pt x="119000" y="30000"/>
                    <a:pt x="97000" y="0"/>
                    <a:pt x="60000" y="0"/>
                  </a:cubicBezTo>
                  <a:cubicBezTo>
                    <a:pt x="30000" y="0"/>
                    <a:pt x="0" y="30000"/>
                    <a:pt x="0" y="60000"/>
                  </a:cubicBezTo>
                  <a:cubicBezTo>
                    <a:pt x="0" y="97000"/>
                    <a:pt x="30000" y="119000"/>
                    <a:pt x="60000" y="119000"/>
                  </a:cubicBezTo>
                  <a:cubicBezTo>
                    <a:pt x="97000" y="119000"/>
                    <a:pt x="119000" y="97000"/>
                    <a:pt x="119000" y="60000"/>
                  </a:cubicBezTo>
                </a:path>
              </a:pathLst>
            </a:custGeom>
            <a:noFill/>
            <a:ln cap="flat" cmpd="sng" w="2857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sp>
          <p:nvSpPr>
            <p:cNvPr id="280" name="Google Shape;280;p17"/>
            <p:cNvSpPr/>
            <p:nvPr/>
          </p:nvSpPr>
          <p:spPr>
            <a:xfrm>
              <a:off x="19693473" y="3211902"/>
              <a:ext cx="263683" cy="401386"/>
            </a:xfrm>
            <a:custGeom>
              <a:rect b="b" l="l" r="r" t="t"/>
              <a:pathLst>
                <a:path extrusionOk="0" h="120000" w="120000">
                  <a:moveTo>
                    <a:pt x="117581" y="41454"/>
                  </a:moveTo>
                  <a:lnTo>
                    <a:pt x="117581" y="41454"/>
                  </a:lnTo>
                  <a:cubicBezTo>
                    <a:pt x="117581" y="19239"/>
                    <a:pt x="92795" y="0"/>
                    <a:pt x="58942" y="0"/>
                  </a:cubicBezTo>
                  <a:cubicBezTo>
                    <a:pt x="27204" y="0"/>
                    <a:pt x="0" y="19239"/>
                    <a:pt x="0" y="41454"/>
                  </a:cubicBezTo>
                  <a:cubicBezTo>
                    <a:pt x="0" y="71008"/>
                    <a:pt x="58942" y="119801"/>
                    <a:pt x="58942" y="119801"/>
                  </a:cubicBezTo>
                  <a:cubicBezTo>
                    <a:pt x="58942" y="119801"/>
                    <a:pt x="119697" y="71008"/>
                    <a:pt x="117581" y="41454"/>
                  </a:cubicBezTo>
                </a:path>
              </a:pathLst>
            </a:custGeom>
            <a:noFill/>
            <a:ln cap="flat" cmpd="sng" w="2857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sp>
          <p:nvSpPr>
            <p:cNvPr id="281" name="Google Shape;281;p17"/>
            <p:cNvSpPr/>
            <p:nvPr/>
          </p:nvSpPr>
          <p:spPr>
            <a:xfrm>
              <a:off x="19517684" y="3507816"/>
              <a:ext cx="621122" cy="205088"/>
            </a:xfrm>
            <a:custGeom>
              <a:rect b="b" l="l" r="r" t="t"/>
              <a:pathLst>
                <a:path extrusionOk="0" h="120000" w="120000">
                  <a:moveTo>
                    <a:pt x="38286" y="0"/>
                  </a:moveTo>
                  <a:lnTo>
                    <a:pt x="21070" y="0"/>
                  </a:lnTo>
                  <a:lnTo>
                    <a:pt x="0" y="119609"/>
                  </a:lnTo>
                  <a:lnTo>
                    <a:pt x="59486" y="119609"/>
                  </a:lnTo>
                  <a:lnTo>
                    <a:pt x="119871" y="119609"/>
                  </a:lnTo>
                  <a:lnTo>
                    <a:pt x="98800" y="0"/>
                  </a:lnTo>
                  <a:lnTo>
                    <a:pt x="80556" y="0"/>
                  </a:lnTo>
                </a:path>
              </a:pathLst>
            </a:custGeom>
            <a:noFill/>
            <a:ln cap="flat" cmpd="sng" w="2857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grpSp>
      <p:sp>
        <p:nvSpPr>
          <p:cNvPr id="282" name="Google Shape;282;p17"/>
          <p:cNvSpPr txBox="1"/>
          <p:nvPr/>
        </p:nvSpPr>
        <p:spPr>
          <a:xfrm>
            <a:off x="7074150" y="6207300"/>
            <a:ext cx="43623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800"/>
              <a:buFont typeface="Montserrat"/>
              <a:buNone/>
            </a:pPr>
            <a:r>
              <a:rPr b="1" lang="en-US" sz="3200">
                <a:solidFill>
                  <a:schemeClr val="dk2"/>
                </a:solidFill>
                <a:latin typeface="Montserrat"/>
                <a:ea typeface="Montserrat"/>
                <a:cs typeface="Montserrat"/>
                <a:sym typeface="Montserrat"/>
              </a:rPr>
              <a:t>DECISION TREE REGRESSION</a:t>
            </a:r>
            <a:endParaRPr/>
          </a:p>
        </p:txBody>
      </p:sp>
      <p:sp>
        <p:nvSpPr>
          <p:cNvPr id="283" name="Google Shape;283;p17"/>
          <p:cNvSpPr txBox="1"/>
          <p:nvPr/>
        </p:nvSpPr>
        <p:spPr>
          <a:xfrm>
            <a:off x="13244400" y="6207300"/>
            <a:ext cx="3930000" cy="2517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800"/>
              <a:buFont typeface="Montserrat"/>
              <a:buNone/>
            </a:pPr>
            <a:r>
              <a:rPr b="1" lang="en-US" sz="3200">
                <a:solidFill>
                  <a:schemeClr val="dk2"/>
                </a:solidFill>
                <a:latin typeface="Montserrat"/>
                <a:ea typeface="Montserrat"/>
                <a:cs typeface="Montserrat"/>
                <a:sym typeface="Montserrat"/>
              </a:rPr>
              <a:t>RANDOM FOREST</a:t>
            </a:r>
            <a:endParaRPr b="1" sz="3200">
              <a:solidFill>
                <a:schemeClr val="dk2"/>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2"/>
              </a:buClr>
              <a:buSzPts val="800"/>
              <a:buFont typeface="Montserrat"/>
              <a:buNone/>
            </a:pPr>
            <a:r>
              <a:rPr b="1" lang="en-US" sz="3200">
                <a:solidFill>
                  <a:schemeClr val="dk2"/>
                </a:solidFill>
                <a:latin typeface="Montserrat"/>
                <a:ea typeface="Montserrat"/>
                <a:cs typeface="Montserrat"/>
                <a:sym typeface="Montserrat"/>
              </a:rPr>
              <a:t>REGRESSOR</a:t>
            </a:r>
            <a:endParaRPr b="1" sz="3200">
              <a:solidFill>
                <a:schemeClr val="dk2"/>
              </a:solidFill>
              <a:latin typeface="Montserrat"/>
              <a:ea typeface="Montserrat"/>
              <a:cs typeface="Montserrat"/>
              <a:sym typeface="Montserrat"/>
            </a:endParaRPr>
          </a:p>
        </p:txBody>
      </p:sp>
      <p:sp>
        <p:nvSpPr>
          <p:cNvPr id="284" name="Google Shape;284;p17"/>
          <p:cNvSpPr txBox="1"/>
          <p:nvPr/>
        </p:nvSpPr>
        <p:spPr>
          <a:xfrm>
            <a:off x="19925895" y="6207289"/>
            <a:ext cx="2981907" cy="5847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800"/>
              <a:buFont typeface="Montserrat"/>
              <a:buNone/>
            </a:pPr>
            <a:r>
              <a:rPr b="1" lang="en-US" sz="3200">
                <a:solidFill>
                  <a:schemeClr val="dk2"/>
                </a:solidFill>
                <a:latin typeface="Montserrat"/>
                <a:ea typeface="Montserrat"/>
                <a:cs typeface="Montserrat"/>
                <a:sym typeface="Montserrat"/>
              </a:rPr>
              <a:t>XGBOOST</a:t>
            </a:r>
            <a:endParaRPr b="1" sz="3200">
              <a:solidFill>
                <a:schemeClr val="dk2"/>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2"/>
              </a:buClr>
              <a:buSzPts val="800"/>
              <a:buFont typeface="Montserrat"/>
              <a:buNone/>
            </a:pPr>
            <a:r>
              <a:rPr b="1" lang="en-US" sz="3200">
                <a:solidFill>
                  <a:schemeClr val="dk2"/>
                </a:solidFill>
                <a:latin typeface="Montserrat"/>
                <a:ea typeface="Montserrat"/>
                <a:cs typeface="Montserrat"/>
                <a:sym typeface="Montserrat"/>
              </a:rPr>
              <a:t>REGRESSOR</a:t>
            </a:r>
            <a:endParaRPr b="1" sz="3200">
              <a:solidFill>
                <a:schemeClr val="dk2"/>
              </a:solidFill>
              <a:latin typeface="Montserrat"/>
              <a:ea typeface="Montserrat"/>
              <a:cs typeface="Montserrat"/>
              <a:sym typeface="Montserrat"/>
            </a:endParaRPr>
          </a:p>
        </p:txBody>
      </p:sp>
      <p:sp>
        <p:nvSpPr>
          <p:cNvPr id="285" name="Google Shape;285;p17"/>
          <p:cNvSpPr txBox="1"/>
          <p:nvPr/>
        </p:nvSpPr>
        <p:spPr>
          <a:xfrm>
            <a:off x="1404350" y="8410375"/>
            <a:ext cx="3582000" cy="424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4800">
                <a:solidFill>
                  <a:schemeClr val="dk2"/>
                </a:solidFill>
                <a:highlight>
                  <a:srgbClr val="FFFFFF"/>
                </a:highlight>
                <a:latin typeface="Montserrat"/>
                <a:ea typeface="Montserrat"/>
                <a:cs typeface="Montserrat"/>
                <a:sym typeface="Montserrat"/>
              </a:rPr>
              <a:t>R2: 0.63</a:t>
            </a:r>
            <a:endParaRPr sz="4800">
              <a:solidFill>
                <a:schemeClr val="dk2"/>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US" sz="4800">
                <a:solidFill>
                  <a:schemeClr val="dk2"/>
                </a:solidFill>
                <a:highlight>
                  <a:srgbClr val="FFFFFF"/>
                </a:highlight>
                <a:latin typeface="Montserrat"/>
                <a:ea typeface="Montserrat"/>
                <a:cs typeface="Montserrat"/>
                <a:sym typeface="Montserrat"/>
              </a:rPr>
              <a:t>MSE: 0.42</a:t>
            </a:r>
            <a:endParaRPr sz="4800">
              <a:solidFill>
                <a:schemeClr val="dk2"/>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2"/>
              </a:buClr>
              <a:buSzPts val="1100"/>
              <a:buFont typeface="Arial"/>
              <a:buNone/>
            </a:pPr>
            <a:r>
              <a:t/>
            </a:r>
            <a:endParaRPr sz="1050">
              <a:solidFill>
                <a:schemeClr val="dk2"/>
              </a:solidFill>
              <a:highlight>
                <a:srgbClr val="FFFFFF"/>
              </a:highligh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6" name="Google Shape;286;p17"/>
          <p:cNvSpPr txBox="1"/>
          <p:nvPr/>
        </p:nvSpPr>
        <p:spPr>
          <a:xfrm>
            <a:off x="7506450" y="8376225"/>
            <a:ext cx="3930000" cy="42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Montserrat"/>
                <a:ea typeface="Montserrat"/>
                <a:cs typeface="Montserrat"/>
                <a:sym typeface="Montserrat"/>
              </a:rPr>
              <a:t>R2: 0.80</a:t>
            </a:r>
            <a:endParaRPr sz="4800">
              <a:latin typeface="Montserrat"/>
              <a:ea typeface="Montserrat"/>
              <a:cs typeface="Montserrat"/>
              <a:sym typeface="Montserrat"/>
            </a:endParaRPr>
          </a:p>
          <a:p>
            <a:pPr indent="0" lvl="0" marL="0" rtl="0" algn="l">
              <a:spcBef>
                <a:spcPts val="0"/>
              </a:spcBef>
              <a:spcAft>
                <a:spcPts val="0"/>
              </a:spcAft>
              <a:buNone/>
            </a:pPr>
            <a:r>
              <a:rPr lang="en-US" sz="4800">
                <a:latin typeface="Montserrat"/>
                <a:ea typeface="Montserrat"/>
                <a:cs typeface="Montserrat"/>
                <a:sym typeface="Montserrat"/>
              </a:rPr>
              <a:t>MSE: 0.22</a:t>
            </a:r>
            <a:endParaRPr>
              <a:latin typeface="Montserrat"/>
              <a:ea typeface="Montserrat"/>
              <a:cs typeface="Montserrat"/>
              <a:sym typeface="Montserrat"/>
            </a:endParaRPr>
          </a:p>
        </p:txBody>
      </p:sp>
      <p:sp>
        <p:nvSpPr>
          <p:cNvPr id="287" name="Google Shape;287;p17"/>
          <p:cNvSpPr txBox="1"/>
          <p:nvPr/>
        </p:nvSpPr>
        <p:spPr>
          <a:xfrm>
            <a:off x="13448238" y="8410375"/>
            <a:ext cx="3582000" cy="424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4800">
                <a:solidFill>
                  <a:schemeClr val="dk2"/>
                </a:solidFill>
                <a:latin typeface="Montserrat"/>
                <a:ea typeface="Montserrat"/>
                <a:cs typeface="Montserrat"/>
                <a:sym typeface="Montserrat"/>
              </a:rPr>
              <a:t>R2: 0.93</a:t>
            </a:r>
            <a:endParaRPr sz="48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4800">
                <a:solidFill>
                  <a:schemeClr val="dk2"/>
                </a:solidFill>
                <a:latin typeface="Montserrat"/>
                <a:ea typeface="Montserrat"/>
                <a:cs typeface="Montserrat"/>
                <a:sym typeface="Montserrat"/>
              </a:rPr>
              <a:t>MSE: 0.08</a:t>
            </a:r>
            <a:endParaRPr sz="4800">
              <a:latin typeface="Montserrat"/>
              <a:ea typeface="Montserrat"/>
              <a:cs typeface="Montserrat"/>
              <a:sym typeface="Montserrat"/>
            </a:endParaRPr>
          </a:p>
        </p:txBody>
      </p:sp>
      <p:sp>
        <p:nvSpPr>
          <p:cNvPr id="288" name="Google Shape;288;p17"/>
          <p:cNvSpPr txBox="1"/>
          <p:nvPr/>
        </p:nvSpPr>
        <p:spPr>
          <a:xfrm>
            <a:off x="19925888" y="8376225"/>
            <a:ext cx="3582000" cy="424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US" sz="4800">
                <a:solidFill>
                  <a:schemeClr val="dk2"/>
                </a:solidFill>
                <a:latin typeface="Montserrat"/>
                <a:ea typeface="Montserrat"/>
                <a:cs typeface="Montserrat"/>
                <a:sym typeface="Montserrat"/>
              </a:rPr>
              <a:t>R2: 0.74</a:t>
            </a:r>
            <a:endParaRPr sz="48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4800">
                <a:solidFill>
                  <a:schemeClr val="dk2"/>
                </a:solidFill>
                <a:latin typeface="Montserrat"/>
                <a:ea typeface="Montserrat"/>
                <a:cs typeface="Montserrat"/>
                <a:sym typeface="Montserrat"/>
              </a:rPr>
              <a:t>MSE: 0.29</a:t>
            </a:r>
            <a:endParaRPr>
              <a:latin typeface="Montserrat"/>
              <a:ea typeface="Montserrat"/>
              <a:cs typeface="Montserrat"/>
              <a:sym typeface="Montserrat"/>
            </a:endParaRPr>
          </a:p>
        </p:txBody>
      </p:sp>
      <p:sp>
        <p:nvSpPr>
          <p:cNvPr id="289" name="Google Shape;289;p17"/>
          <p:cNvSpPr txBox="1"/>
          <p:nvPr/>
        </p:nvSpPr>
        <p:spPr>
          <a:xfrm>
            <a:off x="2225300" y="566425"/>
            <a:ext cx="19420800" cy="15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6000">
                <a:latin typeface="Montserrat"/>
                <a:ea typeface="Montserrat"/>
                <a:cs typeface="Montserrat"/>
                <a:sym typeface="Montserrat"/>
              </a:rPr>
              <a:t>MODEL SELECTION</a:t>
            </a:r>
            <a:endParaRPr b="1" sz="60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grpSp>
        <p:nvGrpSpPr>
          <p:cNvPr id="294" name="Google Shape;294;p18"/>
          <p:cNvGrpSpPr/>
          <p:nvPr/>
        </p:nvGrpSpPr>
        <p:grpSpPr>
          <a:xfrm>
            <a:off x="809200" y="1617200"/>
            <a:ext cx="22657800" cy="2038474"/>
            <a:chOff x="809200" y="1370762"/>
            <a:chExt cx="22657800" cy="2038474"/>
          </a:xfrm>
        </p:grpSpPr>
        <p:sp>
          <p:nvSpPr>
            <p:cNvPr id="295" name="Google Shape;295;p18"/>
            <p:cNvSpPr txBox="1"/>
            <p:nvPr/>
          </p:nvSpPr>
          <p:spPr>
            <a:xfrm>
              <a:off x="809200" y="1370762"/>
              <a:ext cx="226578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350"/>
                <a:buFont typeface="Montserrat"/>
                <a:buNone/>
              </a:pPr>
              <a:r>
                <a:rPr b="1" lang="en-US" sz="6000">
                  <a:solidFill>
                    <a:schemeClr val="dk2"/>
                  </a:solidFill>
                  <a:latin typeface="Montserrat"/>
                  <a:ea typeface="Montserrat"/>
                  <a:cs typeface="Montserrat"/>
                  <a:sym typeface="Montserrat"/>
                </a:rPr>
                <a:t>TOP 10 MOST IMPORTANT MODEL FEATURES</a:t>
              </a:r>
              <a:endParaRPr sz="6000"/>
            </a:p>
          </p:txBody>
        </p:sp>
        <p:sp>
          <p:nvSpPr>
            <p:cNvPr id="296" name="Google Shape;296;p18"/>
            <p:cNvSpPr txBox="1"/>
            <p:nvPr/>
          </p:nvSpPr>
          <p:spPr>
            <a:xfrm>
              <a:off x="4974301" y="2485907"/>
              <a:ext cx="14515481" cy="923329"/>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450"/>
                <a:buFont typeface="Montserrat"/>
                <a:buNone/>
              </a:pPr>
              <a:r>
                <a:rPr lang="en-US" sz="3000">
                  <a:solidFill>
                    <a:srgbClr val="45818E"/>
                  </a:solidFill>
                  <a:latin typeface="Montserrat"/>
                  <a:ea typeface="Montserrat"/>
                  <a:cs typeface="Montserrat"/>
                  <a:sym typeface="Montserrat"/>
                </a:rPr>
                <a:t>USING RANDOM FOREST REGRESSION</a:t>
              </a:r>
              <a:endParaRPr sz="3000">
                <a:solidFill>
                  <a:srgbClr val="45818E"/>
                </a:solidFill>
                <a:latin typeface="Montserrat"/>
                <a:ea typeface="Montserrat"/>
                <a:cs typeface="Montserrat"/>
                <a:sym typeface="Montserrat"/>
              </a:endParaRPr>
            </a:p>
            <a:p>
              <a:pPr indent="0" lvl="0" marL="0" marR="0" rtl="0" algn="ctr">
                <a:lnSpc>
                  <a:spcPct val="150000"/>
                </a:lnSpc>
                <a:spcBef>
                  <a:spcPts val="0"/>
                </a:spcBef>
                <a:spcAft>
                  <a:spcPts val="0"/>
                </a:spcAft>
                <a:buClr>
                  <a:schemeClr val="dk1"/>
                </a:buClr>
                <a:buSzPts val="450"/>
                <a:buFont typeface="Montserrat"/>
                <a:buNone/>
              </a:pPr>
              <a:r>
                <a:rPr lang="en-US" sz="3000">
                  <a:solidFill>
                    <a:srgbClr val="45818E"/>
                  </a:solidFill>
                  <a:latin typeface="Montserrat"/>
                  <a:ea typeface="Montserrat"/>
                  <a:cs typeface="Montserrat"/>
                  <a:sym typeface="Montserrat"/>
                </a:rPr>
                <a:t>PARAMETERS MAX DEPTH 18, N ESTIMATORS 1000: </a:t>
              </a:r>
              <a:endParaRPr sz="3000">
                <a:solidFill>
                  <a:srgbClr val="45818E"/>
                </a:solidFill>
                <a:highlight>
                  <a:srgbClr val="FFFFFF"/>
                </a:highlight>
              </a:endParaRPr>
            </a:p>
            <a:p>
              <a:pPr indent="0" lvl="0" marL="0" marR="0" rtl="0" algn="ctr">
                <a:lnSpc>
                  <a:spcPct val="150000"/>
                </a:lnSpc>
                <a:spcBef>
                  <a:spcPts val="0"/>
                </a:spcBef>
                <a:spcAft>
                  <a:spcPts val="0"/>
                </a:spcAft>
                <a:buClr>
                  <a:schemeClr val="dk1"/>
                </a:buClr>
                <a:buSzPts val="450"/>
                <a:buFont typeface="Montserrat"/>
                <a:buNone/>
              </a:pPr>
              <a:r>
                <a:t/>
              </a:r>
              <a:endParaRPr sz="1800">
                <a:solidFill>
                  <a:schemeClr val="dk1"/>
                </a:solidFill>
                <a:latin typeface="Montserrat"/>
                <a:ea typeface="Montserrat"/>
                <a:cs typeface="Montserrat"/>
                <a:sym typeface="Montserrat"/>
              </a:endParaRPr>
            </a:p>
          </p:txBody>
        </p:sp>
      </p:grpSp>
      <p:pic>
        <p:nvPicPr>
          <p:cNvPr id="297" name="Google Shape;297;p18"/>
          <p:cNvPicPr preferRelativeResize="0"/>
          <p:nvPr/>
        </p:nvPicPr>
        <p:blipFill rotWithShape="1">
          <a:blip r:embed="rId3">
            <a:alphaModFix/>
          </a:blip>
          <a:srcRect b="14573" l="0" r="0" t="14573"/>
          <a:stretch/>
        </p:blipFill>
        <p:spPr>
          <a:xfrm>
            <a:off x="6944957" y="6301026"/>
            <a:ext cx="4811905" cy="1917325"/>
          </a:xfrm>
          <a:prstGeom prst="rect">
            <a:avLst/>
          </a:prstGeom>
          <a:noFill/>
          <a:ln>
            <a:noFill/>
          </a:ln>
        </p:spPr>
      </p:pic>
      <p:pic>
        <p:nvPicPr>
          <p:cNvPr id="298" name="Google Shape;298;p18"/>
          <p:cNvPicPr preferRelativeResize="0"/>
          <p:nvPr/>
        </p:nvPicPr>
        <p:blipFill rotWithShape="1">
          <a:blip r:embed="rId3">
            <a:alphaModFix/>
          </a:blip>
          <a:srcRect b="14573" l="0" r="0" t="14573"/>
          <a:stretch/>
        </p:blipFill>
        <p:spPr>
          <a:xfrm>
            <a:off x="1732057" y="9200342"/>
            <a:ext cx="4811905" cy="1917325"/>
          </a:xfrm>
          <a:prstGeom prst="rect">
            <a:avLst/>
          </a:prstGeom>
          <a:noFill/>
          <a:ln>
            <a:noFill/>
          </a:ln>
        </p:spPr>
      </p:pic>
      <p:pic>
        <p:nvPicPr>
          <p:cNvPr id="299" name="Google Shape;299;p18"/>
          <p:cNvPicPr preferRelativeResize="0"/>
          <p:nvPr/>
        </p:nvPicPr>
        <p:blipFill rotWithShape="1">
          <a:blip r:embed="rId3">
            <a:alphaModFix/>
          </a:blip>
          <a:srcRect b="14573" l="0" r="0" t="14573"/>
          <a:stretch/>
        </p:blipFill>
        <p:spPr>
          <a:xfrm>
            <a:off x="6944957" y="9786131"/>
            <a:ext cx="4811905" cy="1917325"/>
          </a:xfrm>
          <a:prstGeom prst="rect">
            <a:avLst/>
          </a:prstGeom>
          <a:noFill/>
          <a:ln>
            <a:noFill/>
          </a:ln>
        </p:spPr>
      </p:pic>
      <p:pic>
        <p:nvPicPr>
          <p:cNvPr id="300" name="Google Shape;300;p18"/>
          <p:cNvPicPr preferRelativeResize="0"/>
          <p:nvPr/>
        </p:nvPicPr>
        <p:blipFill rotWithShape="1">
          <a:blip r:embed="rId3">
            <a:alphaModFix/>
          </a:blip>
          <a:srcRect b="14573" l="0" r="0" t="14573"/>
          <a:stretch/>
        </p:blipFill>
        <p:spPr>
          <a:xfrm>
            <a:off x="17370759" y="9786131"/>
            <a:ext cx="4811905" cy="1917325"/>
          </a:xfrm>
          <a:prstGeom prst="rect">
            <a:avLst/>
          </a:prstGeom>
          <a:noFill/>
          <a:ln>
            <a:noFill/>
          </a:ln>
        </p:spPr>
      </p:pic>
      <p:pic>
        <p:nvPicPr>
          <p:cNvPr id="301" name="Google Shape;301;p18"/>
          <p:cNvPicPr preferRelativeResize="0"/>
          <p:nvPr/>
        </p:nvPicPr>
        <p:blipFill rotWithShape="1">
          <a:blip r:embed="rId3">
            <a:alphaModFix/>
          </a:blip>
          <a:srcRect b="14585" l="0" r="0" t="14585"/>
          <a:stretch/>
        </p:blipFill>
        <p:spPr>
          <a:xfrm>
            <a:off x="12157859" y="5317208"/>
            <a:ext cx="4811905" cy="1917325"/>
          </a:xfrm>
          <a:prstGeom prst="rect">
            <a:avLst/>
          </a:prstGeom>
          <a:noFill/>
          <a:ln>
            <a:noFill/>
          </a:ln>
        </p:spPr>
      </p:pic>
      <p:sp>
        <p:nvSpPr>
          <p:cNvPr id="302" name="Google Shape;302;p18"/>
          <p:cNvSpPr txBox="1"/>
          <p:nvPr/>
        </p:nvSpPr>
        <p:spPr>
          <a:xfrm>
            <a:off x="809200" y="6334175"/>
            <a:ext cx="4812000" cy="1917300"/>
          </a:xfrm>
          <a:prstGeom prst="rect">
            <a:avLst/>
          </a:prstGeom>
          <a:solidFill>
            <a:srgbClr val="C09F63">
              <a:alpha val="703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b="1" lang="en-US" sz="3600">
                <a:latin typeface="Montserrat"/>
                <a:ea typeface="Montserrat"/>
                <a:cs typeface="Montserrat"/>
                <a:sym typeface="Montserrat"/>
              </a:rPr>
              <a:t>ELDERLY SOCIAL SECURITY TOTAL</a:t>
            </a:r>
            <a:r>
              <a:rPr lang="en-US" sz="3600">
                <a:latin typeface="Montserrat"/>
                <a:ea typeface="Montserrat"/>
                <a:cs typeface="Montserrat"/>
                <a:sym typeface="Montserrat"/>
              </a:rPr>
              <a:t> </a:t>
            </a:r>
            <a:endParaRPr sz="3600">
              <a:latin typeface="Montserrat"/>
              <a:ea typeface="Montserrat"/>
              <a:cs typeface="Montserrat"/>
              <a:sym typeface="Montserrat"/>
            </a:endParaRPr>
          </a:p>
        </p:txBody>
      </p:sp>
      <p:sp>
        <p:nvSpPr>
          <p:cNvPr id="303" name="Google Shape;303;p18"/>
          <p:cNvSpPr txBox="1"/>
          <p:nvPr/>
        </p:nvSpPr>
        <p:spPr>
          <a:xfrm>
            <a:off x="6944950" y="6301025"/>
            <a:ext cx="4691100" cy="1917300"/>
          </a:xfrm>
          <a:prstGeom prst="rect">
            <a:avLst/>
          </a:prstGeom>
          <a:solidFill>
            <a:srgbClr val="C09F63">
              <a:alpha val="7039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chemeClr val="dk2"/>
                </a:solidFill>
                <a:latin typeface="Montserrat"/>
                <a:ea typeface="Montserrat"/>
                <a:cs typeface="Montserrat"/>
                <a:sym typeface="Montserrat"/>
              </a:rPr>
              <a:t>POPULATION </a:t>
            </a:r>
            <a:endParaRPr b="1" sz="3000">
              <a:solidFill>
                <a:schemeClr val="dk2"/>
              </a:solidFill>
              <a:latin typeface="Montserrat"/>
              <a:ea typeface="Montserrat"/>
              <a:cs typeface="Montserrat"/>
              <a:sym typeface="Montserrat"/>
            </a:endParaRPr>
          </a:p>
          <a:p>
            <a:pPr indent="0" lvl="0" marL="0" rtl="0" algn="ctr">
              <a:spcBef>
                <a:spcPts val="0"/>
              </a:spcBef>
              <a:spcAft>
                <a:spcPts val="0"/>
              </a:spcAft>
              <a:buNone/>
            </a:pPr>
            <a:r>
              <a:rPr b="1" lang="en-US" sz="3000">
                <a:solidFill>
                  <a:schemeClr val="dk2"/>
                </a:solidFill>
                <a:latin typeface="Montserrat"/>
                <a:ea typeface="Montserrat"/>
                <a:cs typeface="Montserrat"/>
                <a:sym typeface="Montserrat"/>
              </a:rPr>
              <a:t>⚬</a:t>
            </a:r>
            <a:endParaRPr b="1" sz="3000">
              <a:solidFill>
                <a:schemeClr val="dk2"/>
              </a:solidFill>
              <a:latin typeface="Montserrat"/>
              <a:ea typeface="Montserrat"/>
              <a:cs typeface="Montserrat"/>
              <a:sym typeface="Montserrat"/>
            </a:endParaRPr>
          </a:p>
          <a:p>
            <a:pPr indent="0" lvl="0" marL="0" rtl="0" algn="ctr">
              <a:spcBef>
                <a:spcPts val="0"/>
              </a:spcBef>
              <a:spcAft>
                <a:spcPts val="0"/>
              </a:spcAft>
              <a:buNone/>
            </a:pPr>
            <a:r>
              <a:rPr b="1" lang="en-US" sz="3000">
                <a:solidFill>
                  <a:schemeClr val="dk2"/>
                </a:solidFill>
                <a:latin typeface="Montserrat"/>
                <a:ea typeface="Montserrat"/>
                <a:cs typeface="Montserrat"/>
                <a:sym typeface="Montserrat"/>
              </a:rPr>
              <a:t>MEDIAN PROPERTY VALUE </a:t>
            </a:r>
            <a:endParaRPr b="1" sz="3000">
              <a:solidFill>
                <a:schemeClr val="dk2"/>
              </a:solidFill>
              <a:latin typeface="Montserrat"/>
              <a:ea typeface="Montserrat"/>
              <a:cs typeface="Montserrat"/>
              <a:sym typeface="Montserrat"/>
            </a:endParaRPr>
          </a:p>
        </p:txBody>
      </p:sp>
      <p:sp>
        <p:nvSpPr>
          <p:cNvPr id="304" name="Google Shape;304;p18"/>
          <p:cNvSpPr txBox="1"/>
          <p:nvPr/>
        </p:nvSpPr>
        <p:spPr>
          <a:xfrm>
            <a:off x="12157775" y="5317200"/>
            <a:ext cx="4812000" cy="1917300"/>
          </a:xfrm>
          <a:prstGeom prst="rect">
            <a:avLst/>
          </a:prstGeom>
          <a:solidFill>
            <a:srgbClr val="C09F63">
              <a:alpha val="703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200">
              <a:solidFill>
                <a:schemeClr val="dk2"/>
              </a:solidFill>
              <a:latin typeface="Montserrat"/>
              <a:ea typeface="Montserrat"/>
              <a:cs typeface="Montserrat"/>
              <a:sym typeface="Montserrat"/>
            </a:endParaRPr>
          </a:p>
          <a:p>
            <a:pPr indent="0" lvl="0" marL="0" rtl="0" algn="ctr">
              <a:spcBef>
                <a:spcPts val="0"/>
              </a:spcBef>
              <a:spcAft>
                <a:spcPts val="0"/>
              </a:spcAft>
              <a:buNone/>
            </a:pPr>
            <a:r>
              <a:t/>
            </a:r>
            <a:endParaRPr b="1" sz="2400">
              <a:solidFill>
                <a:schemeClr val="dk2"/>
              </a:solidFill>
              <a:latin typeface="Montserrat"/>
              <a:ea typeface="Montserrat"/>
              <a:cs typeface="Montserrat"/>
              <a:sym typeface="Montserrat"/>
            </a:endParaRPr>
          </a:p>
          <a:p>
            <a:pPr indent="0" lvl="0" marL="0" rtl="0" algn="ctr">
              <a:spcBef>
                <a:spcPts val="0"/>
              </a:spcBef>
              <a:spcAft>
                <a:spcPts val="0"/>
              </a:spcAft>
              <a:buNone/>
            </a:pPr>
            <a:r>
              <a:rPr b="1" lang="en-US" sz="2400">
                <a:solidFill>
                  <a:schemeClr val="dk2"/>
                </a:solidFill>
                <a:latin typeface="Montserrat"/>
                <a:ea typeface="Montserrat"/>
                <a:cs typeface="Montserrat"/>
                <a:sym typeface="Montserrat"/>
              </a:rPr>
              <a:t>PERCENT RENTER OCCUPIED HOUSEHOLDS</a:t>
            </a:r>
            <a:endParaRPr b="1" sz="2400">
              <a:solidFill>
                <a:schemeClr val="dk2"/>
              </a:solidFill>
              <a:latin typeface="Montserrat"/>
              <a:ea typeface="Montserrat"/>
              <a:cs typeface="Montserrat"/>
              <a:sym typeface="Montserrat"/>
            </a:endParaRPr>
          </a:p>
          <a:p>
            <a:pPr indent="0" lvl="0" marL="0" rtl="0" algn="ctr">
              <a:spcBef>
                <a:spcPts val="0"/>
              </a:spcBef>
              <a:spcAft>
                <a:spcPts val="0"/>
              </a:spcAft>
              <a:buNone/>
            </a:pPr>
            <a:r>
              <a:rPr b="1" lang="en-US" sz="2400">
                <a:solidFill>
                  <a:schemeClr val="dk2"/>
                </a:solidFill>
                <a:latin typeface="Montserrat"/>
                <a:ea typeface="Montserrat"/>
                <a:cs typeface="Montserrat"/>
                <a:sym typeface="Montserrat"/>
              </a:rPr>
              <a:t>⚬</a:t>
            </a:r>
            <a:endParaRPr b="1" sz="2400">
              <a:solidFill>
                <a:schemeClr val="dk2"/>
              </a:solidFill>
              <a:latin typeface="Montserrat"/>
              <a:ea typeface="Montserrat"/>
              <a:cs typeface="Montserrat"/>
              <a:sym typeface="Montserrat"/>
            </a:endParaRPr>
          </a:p>
          <a:p>
            <a:pPr indent="0" lvl="0" marL="0" rtl="0" algn="ctr">
              <a:spcBef>
                <a:spcPts val="0"/>
              </a:spcBef>
              <a:spcAft>
                <a:spcPts val="0"/>
              </a:spcAft>
              <a:buNone/>
            </a:pPr>
            <a:r>
              <a:rPr b="1" lang="en-US" sz="2400">
                <a:solidFill>
                  <a:schemeClr val="dk2"/>
                </a:solidFill>
                <a:latin typeface="Montserrat"/>
                <a:ea typeface="Montserrat"/>
                <a:cs typeface="Montserrat"/>
                <a:sym typeface="Montserrat"/>
              </a:rPr>
              <a:t>PERCENT WHITE RESIDENTS</a:t>
            </a:r>
            <a:endParaRPr b="1" sz="24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b="1" sz="2400">
              <a:solidFill>
                <a:schemeClr val="dk2"/>
              </a:solidFill>
            </a:endParaRPr>
          </a:p>
          <a:p>
            <a:pPr indent="0" lvl="0" marL="0" rtl="0" algn="l">
              <a:spcBef>
                <a:spcPts val="0"/>
              </a:spcBef>
              <a:spcAft>
                <a:spcPts val="0"/>
              </a:spcAft>
              <a:buNone/>
            </a:pPr>
            <a:r>
              <a:t/>
            </a:r>
            <a:endParaRPr b="1" sz="2400">
              <a:solidFill>
                <a:schemeClr val="dk2"/>
              </a:solidFill>
            </a:endParaRPr>
          </a:p>
        </p:txBody>
      </p:sp>
      <p:sp>
        <p:nvSpPr>
          <p:cNvPr id="305" name="Google Shape;305;p18"/>
          <p:cNvSpPr txBox="1"/>
          <p:nvPr/>
        </p:nvSpPr>
        <p:spPr>
          <a:xfrm>
            <a:off x="17856325" y="6687750"/>
            <a:ext cx="4812000" cy="1983600"/>
          </a:xfrm>
          <a:prstGeom prst="rect">
            <a:avLst/>
          </a:prstGeom>
          <a:solidFill>
            <a:srgbClr val="C09F63">
              <a:alpha val="7039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200">
              <a:latin typeface="Montserrat"/>
              <a:ea typeface="Montserrat"/>
              <a:cs typeface="Montserrat"/>
              <a:sym typeface="Montserrat"/>
            </a:endParaRPr>
          </a:p>
          <a:p>
            <a:pPr indent="0" lvl="0" marL="0" rtl="0" algn="ctr">
              <a:spcBef>
                <a:spcPts val="0"/>
              </a:spcBef>
              <a:spcAft>
                <a:spcPts val="0"/>
              </a:spcAft>
              <a:buNone/>
            </a:pPr>
            <a:r>
              <a:rPr b="1" lang="en-US" sz="3000">
                <a:latin typeface="Montserrat"/>
                <a:ea typeface="Montserrat"/>
                <a:cs typeface="Montserrat"/>
                <a:sym typeface="Montserrat"/>
              </a:rPr>
              <a:t>PERCENT RENTER OCCUPIED</a:t>
            </a:r>
            <a:endParaRPr b="1" sz="3000">
              <a:latin typeface="Montserrat"/>
              <a:ea typeface="Montserrat"/>
              <a:cs typeface="Montserrat"/>
              <a:sym typeface="Montserrat"/>
            </a:endParaRPr>
          </a:p>
          <a:p>
            <a:pPr indent="0" lvl="0" marL="0" rtl="0" algn="ctr">
              <a:spcBef>
                <a:spcPts val="0"/>
              </a:spcBef>
              <a:spcAft>
                <a:spcPts val="0"/>
              </a:spcAft>
              <a:buNone/>
            </a:pPr>
            <a:r>
              <a:t/>
            </a:r>
            <a:endParaRPr sz="2200">
              <a:latin typeface="Montserrat"/>
              <a:ea typeface="Montserrat"/>
              <a:cs typeface="Montserrat"/>
              <a:sym typeface="Montserrat"/>
            </a:endParaRPr>
          </a:p>
        </p:txBody>
      </p:sp>
      <p:sp>
        <p:nvSpPr>
          <p:cNvPr id="306" name="Google Shape;306;p18"/>
          <p:cNvSpPr txBox="1"/>
          <p:nvPr/>
        </p:nvSpPr>
        <p:spPr>
          <a:xfrm>
            <a:off x="1732050" y="9192600"/>
            <a:ext cx="4812000" cy="1983600"/>
          </a:xfrm>
          <a:prstGeom prst="rect">
            <a:avLst/>
          </a:prstGeom>
          <a:solidFill>
            <a:srgbClr val="C09F63">
              <a:alpha val="7039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400">
              <a:latin typeface="Montserrat"/>
              <a:ea typeface="Montserrat"/>
              <a:cs typeface="Montserrat"/>
              <a:sym typeface="Montserrat"/>
            </a:endParaRPr>
          </a:p>
          <a:p>
            <a:pPr indent="0" lvl="0" marL="0" rtl="0" algn="ctr">
              <a:spcBef>
                <a:spcPts val="0"/>
              </a:spcBef>
              <a:spcAft>
                <a:spcPts val="0"/>
              </a:spcAft>
              <a:buNone/>
            </a:pPr>
            <a:r>
              <a:rPr b="1" lang="en-US" sz="3400">
                <a:latin typeface="Montserrat"/>
                <a:ea typeface="Montserrat"/>
                <a:cs typeface="Montserrat"/>
                <a:sym typeface="Montserrat"/>
              </a:rPr>
              <a:t>POPULATION TOTAL</a:t>
            </a:r>
            <a:r>
              <a:rPr lang="en-US" sz="3400">
                <a:latin typeface="Montserrat"/>
                <a:ea typeface="Montserrat"/>
                <a:cs typeface="Montserrat"/>
                <a:sym typeface="Montserrat"/>
              </a:rPr>
              <a:t> </a:t>
            </a:r>
            <a:endParaRPr sz="3400">
              <a:latin typeface="Montserrat"/>
              <a:ea typeface="Montserrat"/>
              <a:cs typeface="Montserrat"/>
              <a:sym typeface="Montserrat"/>
            </a:endParaRPr>
          </a:p>
          <a:p>
            <a:pPr indent="0" lvl="0" marL="0" rtl="0" algn="ctr">
              <a:spcBef>
                <a:spcPts val="0"/>
              </a:spcBef>
              <a:spcAft>
                <a:spcPts val="0"/>
              </a:spcAft>
              <a:buNone/>
            </a:pPr>
            <a:r>
              <a:t/>
            </a:r>
            <a:endParaRPr sz="2200">
              <a:latin typeface="Montserrat"/>
              <a:ea typeface="Montserrat"/>
              <a:cs typeface="Montserrat"/>
              <a:sym typeface="Montserrat"/>
            </a:endParaRPr>
          </a:p>
          <a:p>
            <a:pPr indent="0" lvl="0" marL="0" rtl="0" algn="ctr">
              <a:spcBef>
                <a:spcPts val="0"/>
              </a:spcBef>
              <a:spcAft>
                <a:spcPts val="0"/>
              </a:spcAft>
              <a:buNone/>
            </a:pPr>
            <a:r>
              <a:t/>
            </a:r>
            <a:endParaRPr sz="2200">
              <a:latin typeface="Montserrat"/>
              <a:ea typeface="Montserrat"/>
              <a:cs typeface="Montserrat"/>
              <a:sym typeface="Montserrat"/>
            </a:endParaRPr>
          </a:p>
        </p:txBody>
      </p:sp>
      <p:sp>
        <p:nvSpPr>
          <p:cNvPr id="307" name="Google Shape;307;p18"/>
          <p:cNvSpPr txBox="1"/>
          <p:nvPr/>
        </p:nvSpPr>
        <p:spPr>
          <a:xfrm>
            <a:off x="6944950" y="9786225"/>
            <a:ext cx="4812000" cy="1917300"/>
          </a:xfrm>
          <a:prstGeom prst="rect">
            <a:avLst/>
          </a:prstGeom>
          <a:solidFill>
            <a:srgbClr val="C09F63">
              <a:alpha val="7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Montserrat"/>
              <a:ea typeface="Montserrat"/>
              <a:cs typeface="Montserrat"/>
              <a:sym typeface="Montserrat"/>
            </a:endParaRPr>
          </a:p>
          <a:p>
            <a:pPr indent="0" lvl="0" marL="0" rtl="0" algn="ctr">
              <a:spcBef>
                <a:spcPts val="0"/>
              </a:spcBef>
              <a:spcAft>
                <a:spcPts val="0"/>
              </a:spcAft>
              <a:buNone/>
            </a:pPr>
            <a:r>
              <a:t/>
            </a:r>
            <a:endParaRPr b="1" sz="3000">
              <a:latin typeface="Montserrat"/>
              <a:ea typeface="Montserrat"/>
              <a:cs typeface="Montserrat"/>
              <a:sym typeface="Montserrat"/>
            </a:endParaRPr>
          </a:p>
          <a:p>
            <a:pPr indent="0" lvl="0" marL="0" rtl="0" algn="ctr">
              <a:spcBef>
                <a:spcPts val="0"/>
              </a:spcBef>
              <a:spcAft>
                <a:spcPts val="0"/>
              </a:spcAft>
              <a:buNone/>
            </a:pPr>
            <a:r>
              <a:rPr b="1" lang="en-US" sz="3000">
                <a:latin typeface="Montserrat"/>
                <a:ea typeface="Montserrat"/>
                <a:cs typeface="Montserrat"/>
                <a:sym typeface="Montserrat"/>
              </a:rPr>
              <a:t>PERCENTAGE OF NATIVE HAWAIIAN AND PACIFIC ISLANDER</a:t>
            </a:r>
            <a:endParaRPr b="1"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t/>
            </a:r>
            <a:endParaRPr sz="2200">
              <a:latin typeface="Montserrat"/>
              <a:ea typeface="Montserrat"/>
              <a:cs typeface="Montserrat"/>
              <a:sym typeface="Montserrat"/>
            </a:endParaRPr>
          </a:p>
        </p:txBody>
      </p:sp>
      <p:sp>
        <p:nvSpPr>
          <p:cNvPr id="308" name="Google Shape;308;p18"/>
          <p:cNvSpPr txBox="1"/>
          <p:nvPr/>
        </p:nvSpPr>
        <p:spPr>
          <a:xfrm>
            <a:off x="12157788" y="8896038"/>
            <a:ext cx="4812000" cy="1917300"/>
          </a:xfrm>
          <a:prstGeom prst="rect">
            <a:avLst/>
          </a:prstGeom>
          <a:solidFill>
            <a:srgbClr val="C09F63">
              <a:alpha val="7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latin typeface="Montserrat"/>
              <a:ea typeface="Montserrat"/>
              <a:cs typeface="Montserrat"/>
              <a:sym typeface="Montserrat"/>
            </a:endParaRPr>
          </a:p>
          <a:p>
            <a:pPr indent="0" lvl="0" marL="0" rtl="0" algn="ctr">
              <a:spcBef>
                <a:spcPts val="0"/>
              </a:spcBef>
              <a:spcAft>
                <a:spcPts val="0"/>
              </a:spcAft>
              <a:buNone/>
            </a:pPr>
            <a:r>
              <a:rPr b="1" lang="en-US" sz="2400">
                <a:latin typeface="Montserrat"/>
                <a:ea typeface="Montserrat"/>
                <a:cs typeface="Montserrat"/>
                <a:sym typeface="Montserrat"/>
              </a:rPr>
              <a:t>PERCENT WHITE RESIDENTS</a:t>
            </a:r>
            <a:endParaRPr b="1" sz="2400">
              <a:latin typeface="Montserrat"/>
              <a:ea typeface="Montserrat"/>
              <a:cs typeface="Montserrat"/>
              <a:sym typeface="Montserrat"/>
            </a:endParaRPr>
          </a:p>
          <a:p>
            <a:pPr indent="0" lvl="0" marL="0" rtl="0" algn="ctr">
              <a:spcBef>
                <a:spcPts val="0"/>
              </a:spcBef>
              <a:spcAft>
                <a:spcPts val="0"/>
              </a:spcAft>
              <a:buNone/>
            </a:pPr>
            <a:r>
              <a:rPr b="1" lang="en-US" sz="2400">
                <a:latin typeface="Montserrat"/>
                <a:ea typeface="Montserrat"/>
                <a:cs typeface="Montserrat"/>
                <a:sym typeface="Montserrat"/>
              </a:rPr>
              <a:t>⚬</a:t>
            </a:r>
            <a:endParaRPr b="1" sz="2400">
              <a:latin typeface="Montserrat"/>
              <a:ea typeface="Montserrat"/>
              <a:cs typeface="Montserrat"/>
              <a:sym typeface="Montserrat"/>
            </a:endParaRPr>
          </a:p>
          <a:p>
            <a:pPr indent="0" lvl="0" marL="0" rtl="0" algn="ctr">
              <a:spcBef>
                <a:spcPts val="0"/>
              </a:spcBef>
              <a:spcAft>
                <a:spcPts val="0"/>
              </a:spcAft>
              <a:buNone/>
            </a:pPr>
            <a:r>
              <a:rPr b="1" lang="en-US" sz="2400">
                <a:latin typeface="Montserrat"/>
                <a:ea typeface="Montserrat"/>
                <a:cs typeface="Montserrat"/>
                <a:sym typeface="Montserrat"/>
              </a:rPr>
              <a:t>MENTAL HEALTH SPEND PER CAPITA</a:t>
            </a:r>
            <a:endParaRPr b="1" sz="2400">
              <a:latin typeface="Montserrat"/>
              <a:ea typeface="Montserrat"/>
              <a:cs typeface="Montserrat"/>
              <a:sym typeface="Montserrat"/>
            </a:endParaRPr>
          </a:p>
        </p:txBody>
      </p:sp>
      <p:sp>
        <p:nvSpPr>
          <p:cNvPr id="309" name="Google Shape;309;p18"/>
          <p:cNvSpPr txBox="1"/>
          <p:nvPr/>
        </p:nvSpPr>
        <p:spPr>
          <a:xfrm>
            <a:off x="17370750" y="9786225"/>
            <a:ext cx="4812000" cy="1826400"/>
          </a:xfrm>
          <a:prstGeom prst="rect">
            <a:avLst/>
          </a:prstGeom>
          <a:solidFill>
            <a:srgbClr val="C09F63">
              <a:alpha val="7039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200">
              <a:latin typeface="Montserrat"/>
              <a:ea typeface="Montserrat"/>
              <a:cs typeface="Montserrat"/>
              <a:sym typeface="Montserrat"/>
            </a:endParaRPr>
          </a:p>
          <a:p>
            <a:pPr indent="0" lvl="0" marL="0" rtl="0" algn="ctr">
              <a:spcBef>
                <a:spcPts val="0"/>
              </a:spcBef>
              <a:spcAft>
                <a:spcPts val="0"/>
              </a:spcAft>
              <a:buNone/>
            </a:pPr>
            <a:r>
              <a:rPr b="1" lang="en-US" sz="3600">
                <a:latin typeface="Montserrat"/>
                <a:ea typeface="Montserrat"/>
                <a:cs typeface="Montserrat"/>
                <a:sym typeface="Montserrat"/>
              </a:rPr>
              <a:t>TOTAL MENTAL HEALTH BUDGET </a:t>
            </a:r>
            <a:endParaRPr b="1" sz="3600">
              <a:latin typeface="Montserrat"/>
              <a:ea typeface="Montserrat"/>
              <a:cs typeface="Montserrat"/>
              <a:sym typeface="Montserrat"/>
            </a:endParaRPr>
          </a:p>
        </p:txBody>
      </p:sp>
      <p:sp>
        <p:nvSpPr>
          <p:cNvPr id="310" name="Google Shape;310;p18"/>
          <p:cNvSpPr txBox="1"/>
          <p:nvPr/>
        </p:nvSpPr>
        <p:spPr>
          <a:xfrm>
            <a:off x="18942725" y="366200"/>
            <a:ext cx="5193300" cy="125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11" name="Google Shape;311;p18"/>
          <p:cNvSpPr txBox="1"/>
          <p:nvPr/>
        </p:nvSpPr>
        <p:spPr>
          <a:xfrm>
            <a:off x="18402750" y="3655675"/>
            <a:ext cx="4812000" cy="1917300"/>
          </a:xfrm>
          <a:prstGeom prst="rect">
            <a:avLst/>
          </a:prstGeom>
          <a:solidFill>
            <a:srgbClr val="C09F63">
              <a:alpha val="7039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Montserrat"/>
                <a:ea typeface="Montserrat"/>
                <a:cs typeface="Montserrat"/>
                <a:sym typeface="Montserrat"/>
              </a:rPr>
              <a:t>MENTAL HEALTH SPEND PER CAPITA </a:t>
            </a:r>
            <a:endParaRPr b="1" sz="2400">
              <a:latin typeface="Montserrat"/>
              <a:ea typeface="Montserrat"/>
              <a:cs typeface="Montserrat"/>
              <a:sym typeface="Montserrat"/>
            </a:endParaRPr>
          </a:p>
          <a:p>
            <a:pPr indent="0" lvl="0" marL="0" rtl="0" algn="ctr">
              <a:spcBef>
                <a:spcPts val="0"/>
              </a:spcBef>
              <a:spcAft>
                <a:spcPts val="0"/>
              </a:spcAft>
              <a:buNone/>
            </a:pPr>
            <a:r>
              <a:rPr b="1" lang="en-US" sz="2400">
                <a:latin typeface="Montserrat"/>
                <a:ea typeface="Montserrat"/>
                <a:cs typeface="Montserrat"/>
                <a:sym typeface="Montserrat"/>
              </a:rPr>
              <a:t>⚬</a:t>
            </a:r>
            <a:endParaRPr b="1" sz="2400">
              <a:latin typeface="Montserrat"/>
              <a:ea typeface="Montserrat"/>
              <a:cs typeface="Montserrat"/>
              <a:sym typeface="Montserrat"/>
            </a:endParaRPr>
          </a:p>
          <a:p>
            <a:pPr indent="0" lvl="0" marL="0" rtl="0" algn="ctr">
              <a:spcBef>
                <a:spcPts val="0"/>
              </a:spcBef>
              <a:spcAft>
                <a:spcPts val="0"/>
              </a:spcAft>
              <a:buNone/>
            </a:pPr>
            <a:r>
              <a:rPr b="1" lang="en-US" sz="2400">
                <a:latin typeface="Montserrat"/>
                <a:ea typeface="Montserrat"/>
                <a:cs typeface="Montserrat"/>
                <a:sym typeface="Montserrat"/>
              </a:rPr>
              <a:t>PERCENTAGE OF AFRICAN AMERICAN RESIDENTS</a:t>
            </a:r>
            <a:endParaRPr b="1" sz="2400">
              <a:latin typeface="Montserrat"/>
              <a:ea typeface="Montserrat"/>
              <a:cs typeface="Montserrat"/>
              <a:sym typeface="Montserrat"/>
            </a:endParaRPr>
          </a:p>
        </p:txBody>
      </p:sp>
      <p:sp>
        <p:nvSpPr>
          <p:cNvPr id="312" name="Google Shape;312;p18"/>
          <p:cNvSpPr txBox="1"/>
          <p:nvPr/>
        </p:nvSpPr>
        <p:spPr>
          <a:xfrm>
            <a:off x="1092400" y="3655675"/>
            <a:ext cx="4691100" cy="1917300"/>
          </a:xfrm>
          <a:prstGeom prst="rect">
            <a:avLst/>
          </a:prstGeom>
          <a:solidFill>
            <a:srgbClr val="C09F63">
              <a:alpha val="703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Montserrat"/>
                <a:ea typeface="Montserrat"/>
                <a:cs typeface="Montserrat"/>
                <a:sym typeface="Montserrat"/>
              </a:rPr>
              <a:t>EVICTION RATE </a:t>
            </a:r>
            <a:endParaRPr b="1" sz="2400">
              <a:latin typeface="Montserrat"/>
              <a:ea typeface="Montserrat"/>
              <a:cs typeface="Montserrat"/>
              <a:sym typeface="Montserrat"/>
            </a:endParaRPr>
          </a:p>
          <a:p>
            <a:pPr indent="0" lvl="0" marL="0" rtl="0" algn="ctr">
              <a:spcBef>
                <a:spcPts val="0"/>
              </a:spcBef>
              <a:spcAft>
                <a:spcPts val="0"/>
              </a:spcAft>
              <a:buNone/>
            </a:pPr>
            <a:r>
              <a:rPr b="1" lang="en-US" sz="2400">
                <a:solidFill>
                  <a:schemeClr val="dk2"/>
                </a:solidFill>
                <a:latin typeface="Montserrat"/>
                <a:ea typeface="Montserrat"/>
                <a:cs typeface="Montserrat"/>
                <a:sym typeface="Montserrat"/>
              </a:rPr>
              <a:t>⚬</a:t>
            </a:r>
            <a:endParaRPr b="1" sz="2400">
              <a:solidFill>
                <a:schemeClr val="dk2"/>
              </a:solidFill>
              <a:latin typeface="Montserrat"/>
              <a:ea typeface="Montserrat"/>
              <a:cs typeface="Montserrat"/>
              <a:sym typeface="Montserrat"/>
            </a:endParaRPr>
          </a:p>
          <a:p>
            <a:pPr indent="0" lvl="0" marL="0" rtl="0" algn="ctr">
              <a:spcBef>
                <a:spcPts val="0"/>
              </a:spcBef>
              <a:spcAft>
                <a:spcPts val="0"/>
              </a:spcAft>
              <a:buClr>
                <a:schemeClr val="dk2"/>
              </a:buClr>
              <a:buSzPts val="1100"/>
              <a:buFont typeface="Arial"/>
              <a:buNone/>
            </a:pPr>
            <a:r>
              <a:rPr b="1" lang="en-US" sz="2400">
                <a:solidFill>
                  <a:schemeClr val="dk2"/>
                </a:solidFill>
                <a:latin typeface="Montserrat"/>
                <a:ea typeface="Montserrat"/>
                <a:cs typeface="Montserrat"/>
                <a:sym typeface="Montserrat"/>
              </a:rPr>
              <a:t>PERCENTAGE OF HISPANIC RESIDENTS</a:t>
            </a:r>
            <a:endParaRPr b="1" sz="2400">
              <a:solidFill>
                <a:schemeClr val="dk2"/>
              </a:solidFill>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nvSpPr>
        <p:spPr>
          <a:xfrm>
            <a:off x="11740974" y="4227510"/>
            <a:ext cx="11525100" cy="6152100"/>
          </a:xfrm>
          <a:prstGeom prst="rect">
            <a:avLst/>
          </a:prstGeom>
          <a:noFill/>
          <a:ln>
            <a:noFill/>
          </a:ln>
        </p:spPr>
        <p:txBody>
          <a:bodyPr anchorCtr="0" anchor="t" bIns="91400" lIns="182825" spcFirstLastPara="1" rIns="182825" wrap="square" tIns="91400">
            <a:noAutofit/>
          </a:bodyPr>
          <a:lstStyle/>
          <a:p>
            <a:pPr indent="0" lvl="0" marL="0" marR="0" rtl="0" algn="l">
              <a:lnSpc>
                <a:spcPct val="140000"/>
              </a:lnSpc>
              <a:spcBef>
                <a:spcPts val="0"/>
              </a:spcBef>
              <a:spcAft>
                <a:spcPts val="0"/>
              </a:spcAft>
              <a:buClr>
                <a:schemeClr val="dk1"/>
              </a:buClr>
              <a:buSzPts val="400"/>
              <a:buFont typeface="Arial"/>
              <a:buNone/>
            </a:pPr>
            <a:r>
              <a:t/>
            </a:r>
            <a:endParaRPr sz="2200">
              <a:latin typeface="Montserrat"/>
              <a:ea typeface="Montserrat"/>
              <a:cs typeface="Montserrat"/>
              <a:sym typeface="Montserrat"/>
            </a:endParaRPr>
          </a:p>
          <a:p>
            <a:pPr indent="0" lvl="0" marL="0" marR="0" rtl="0" algn="l">
              <a:lnSpc>
                <a:spcPct val="140000"/>
              </a:lnSpc>
              <a:spcBef>
                <a:spcPts val="0"/>
              </a:spcBef>
              <a:spcAft>
                <a:spcPts val="0"/>
              </a:spcAft>
              <a:buClr>
                <a:schemeClr val="dk1"/>
              </a:buClr>
              <a:buSzPts val="400"/>
              <a:buFont typeface="Arial"/>
              <a:buNone/>
            </a:pPr>
            <a:r>
              <a:t/>
            </a:r>
            <a:endParaRPr sz="2200">
              <a:latin typeface="Montserrat"/>
              <a:ea typeface="Montserrat"/>
              <a:cs typeface="Montserrat"/>
              <a:sym typeface="Montserrat"/>
            </a:endParaRPr>
          </a:p>
          <a:p>
            <a:pPr indent="0" lvl="0" marL="0" marR="0" rtl="0" algn="l">
              <a:lnSpc>
                <a:spcPct val="140000"/>
              </a:lnSpc>
              <a:spcBef>
                <a:spcPts val="0"/>
              </a:spcBef>
              <a:spcAft>
                <a:spcPts val="0"/>
              </a:spcAft>
              <a:buClr>
                <a:schemeClr val="dk1"/>
              </a:buClr>
              <a:buSzPts val="400"/>
              <a:buFont typeface="Arial"/>
              <a:buNone/>
            </a:pPr>
            <a:r>
              <a:rPr lang="en-US" sz="2200">
                <a:latin typeface="Montserrat"/>
                <a:ea typeface="Montserrat"/>
                <a:cs typeface="Montserrat"/>
                <a:sym typeface="Montserrat"/>
              </a:rPr>
              <a:t>INCOME,  RENTERS,  POVERTY RATE,  MENTAL HEALTH CARE FUNDING,</a:t>
            </a:r>
            <a:endParaRPr sz="2200">
              <a:latin typeface="Montserrat"/>
              <a:ea typeface="Montserrat"/>
              <a:cs typeface="Montserrat"/>
              <a:sym typeface="Montserrat"/>
            </a:endParaRPr>
          </a:p>
          <a:p>
            <a:pPr indent="0" lvl="0" marL="0" marR="0" rtl="0" algn="l">
              <a:lnSpc>
                <a:spcPct val="140000"/>
              </a:lnSpc>
              <a:spcBef>
                <a:spcPts val="0"/>
              </a:spcBef>
              <a:spcAft>
                <a:spcPts val="0"/>
              </a:spcAft>
              <a:buClr>
                <a:schemeClr val="dk1"/>
              </a:buClr>
              <a:buSzPts val="400"/>
              <a:buFont typeface="Arial"/>
              <a:buNone/>
            </a:pPr>
            <a:r>
              <a:rPr lang="en-US" sz="2200">
                <a:latin typeface="Montserrat"/>
                <a:ea typeface="Montserrat"/>
                <a:cs typeface="Montserrat"/>
                <a:sym typeface="Montserrat"/>
              </a:rPr>
              <a:t>RACIAL  DIVERSITY,  PUBLIC BENEFITS,  ELDERLY POPULATIONS, AND EVICTIONS CAN HELP US PREDICT THE POTENTIAL RISK OF HOMELESSNESS. </a:t>
            </a:r>
            <a:endParaRPr sz="2200">
              <a:latin typeface="Montserrat"/>
              <a:ea typeface="Montserrat"/>
              <a:cs typeface="Montserrat"/>
              <a:sym typeface="Montserrat"/>
            </a:endParaRPr>
          </a:p>
          <a:p>
            <a:pPr indent="0" lvl="0" marL="0" marR="0" rtl="0" algn="l">
              <a:lnSpc>
                <a:spcPct val="140000"/>
              </a:lnSpc>
              <a:spcBef>
                <a:spcPts val="0"/>
              </a:spcBef>
              <a:spcAft>
                <a:spcPts val="0"/>
              </a:spcAft>
              <a:buClr>
                <a:schemeClr val="dk1"/>
              </a:buClr>
              <a:buSzPts val="400"/>
              <a:buFont typeface="Arial"/>
              <a:buNone/>
            </a:pPr>
            <a:r>
              <a:t/>
            </a:r>
            <a:endParaRPr sz="2200">
              <a:latin typeface="Montserrat"/>
              <a:ea typeface="Montserrat"/>
              <a:cs typeface="Montserrat"/>
              <a:sym typeface="Montserrat"/>
            </a:endParaRPr>
          </a:p>
          <a:p>
            <a:pPr indent="0" lvl="0" marL="0" marR="0" rtl="0" algn="l">
              <a:lnSpc>
                <a:spcPct val="140000"/>
              </a:lnSpc>
              <a:spcBef>
                <a:spcPts val="0"/>
              </a:spcBef>
              <a:spcAft>
                <a:spcPts val="0"/>
              </a:spcAft>
              <a:buClr>
                <a:schemeClr val="dk1"/>
              </a:buClr>
              <a:buSzPts val="400"/>
              <a:buFont typeface="Arial"/>
              <a:buNone/>
            </a:pPr>
            <a:r>
              <a:rPr b="1" lang="en-US" sz="2200">
                <a:latin typeface="Montserrat"/>
                <a:ea typeface="Montserrat"/>
                <a:cs typeface="Montserrat"/>
                <a:sym typeface="Montserrat"/>
              </a:rPr>
              <a:t>NEXT STEPS </a:t>
            </a:r>
            <a:r>
              <a:rPr lang="en-US" sz="2200">
                <a:latin typeface="Montserrat"/>
                <a:ea typeface="Montserrat"/>
                <a:cs typeface="Montserrat"/>
                <a:sym typeface="Montserrat"/>
              </a:rPr>
              <a:t>ARE TO COLLECT  2017- 2019 DATA   &amp; DIVORCE, DOMESTIC VIOLENCE, ADDICTION, AND TRAUMA DATA IN THE  AREAS WHERE THE UNITED STATES  MEASURES HOMELESSNESS. </a:t>
            </a:r>
            <a:endParaRPr sz="2200">
              <a:latin typeface="Montserrat"/>
              <a:ea typeface="Montserrat"/>
              <a:cs typeface="Montserrat"/>
              <a:sym typeface="Montserrat"/>
            </a:endParaRPr>
          </a:p>
          <a:p>
            <a:pPr indent="0" lvl="0" marL="0" marR="0" rtl="0" algn="l">
              <a:lnSpc>
                <a:spcPct val="140000"/>
              </a:lnSpc>
              <a:spcBef>
                <a:spcPts val="0"/>
              </a:spcBef>
              <a:spcAft>
                <a:spcPts val="0"/>
              </a:spcAft>
              <a:buClr>
                <a:schemeClr val="dk1"/>
              </a:buClr>
              <a:buSzPts val="400"/>
              <a:buFont typeface="Arial"/>
              <a:buNone/>
            </a:pPr>
            <a:r>
              <a:t/>
            </a:r>
            <a:endParaRPr sz="2200"/>
          </a:p>
          <a:p>
            <a:pPr indent="0" lvl="0" marL="0" marR="0" rtl="0" algn="l">
              <a:lnSpc>
                <a:spcPct val="140000"/>
              </a:lnSpc>
              <a:spcBef>
                <a:spcPts val="0"/>
              </a:spcBef>
              <a:spcAft>
                <a:spcPts val="0"/>
              </a:spcAft>
              <a:buClr>
                <a:schemeClr val="dk1"/>
              </a:buClr>
              <a:buSzPts val="400"/>
              <a:buFont typeface="Arial"/>
              <a:buNone/>
            </a:pPr>
            <a:r>
              <a:t/>
            </a:r>
            <a:endParaRPr sz="2200"/>
          </a:p>
          <a:p>
            <a:pPr indent="0" lvl="0" marL="0" marR="0" rtl="0" algn="l">
              <a:lnSpc>
                <a:spcPct val="140000"/>
              </a:lnSpc>
              <a:spcBef>
                <a:spcPts val="0"/>
              </a:spcBef>
              <a:spcAft>
                <a:spcPts val="0"/>
              </a:spcAft>
              <a:buClr>
                <a:schemeClr val="dk1"/>
              </a:buClr>
              <a:buSzPts val="400"/>
              <a:buFont typeface="Arial"/>
              <a:buNone/>
            </a:pPr>
            <a:r>
              <a:t/>
            </a:r>
            <a:endParaRPr sz="2200"/>
          </a:p>
          <a:p>
            <a:pPr indent="0" lvl="0" marL="0" marR="0" rtl="0" algn="l">
              <a:lnSpc>
                <a:spcPct val="140000"/>
              </a:lnSpc>
              <a:spcBef>
                <a:spcPts val="0"/>
              </a:spcBef>
              <a:spcAft>
                <a:spcPts val="0"/>
              </a:spcAft>
              <a:buClr>
                <a:schemeClr val="dk1"/>
              </a:buClr>
              <a:buSzPts val="400"/>
              <a:buFont typeface="Arial"/>
              <a:buNone/>
            </a:pPr>
            <a:r>
              <a:t/>
            </a:r>
            <a:endParaRPr sz="2200"/>
          </a:p>
        </p:txBody>
      </p:sp>
      <p:sp>
        <p:nvSpPr>
          <p:cNvPr id="319" name="Google Shape;319;p19"/>
          <p:cNvSpPr txBox="1"/>
          <p:nvPr/>
        </p:nvSpPr>
        <p:spPr>
          <a:xfrm>
            <a:off x="4682375" y="1058150"/>
            <a:ext cx="15012900" cy="190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650"/>
              <a:buFont typeface="Montserrat"/>
              <a:buNone/>
            </a:pPr>
            <a:r>
              <a:t/>
            </a:r>
            <a:endParaRPr/>
          </a:p>
          <a:p>
            <a:pPr indent="0" lvl="0" marL="0" marR="0" rtl="0" algn="ctr">
              <a:lnSpc>
                <a:spcPct val="100000"/>
              </a:lnSpc>
              <a:spcBef>
                <a:spcPts val="0"/>
              </a:spcBef>
              <a:spcAft>
                <a:spcPts val="0"/>
              </a:spcAft>
              <a:buClr>
                <a:schemeClr val="dk2"/>
              </a:buClr>
              <a:buSzPts val="1650"/>
              <a:buFont typeface="Montserrat"/>
              <a:buNone/>
            </a:pPr>
            <a:r>
              <a:rPr b="1" lang="en-US" sz="6000">
                <a:latin typeface="Montserrat"/>
                <a:ea typeface="Montserrat"/>
                <a:cs typeface="Montserrat"/>
                <a:sym typeface="Montserrat"/>
              </a:rPr>
              <a:t>RESULTS AND NEXT STEPS</a:t>
            </a:r>
            <a:endParaRPr b="1" sz="6000">
              <a:latin typeface="Montserrat"/>
              <a:ea typeface="Montserrat"/>
              <a:cs typeface="Montserrat"/>
              <a:sym typeface="Montserrat"/>
            </a:endParaRPr>
          </a:p>
        </p:txBody>
      </p:sp>
      <p:pic>
        <p:nvPicPr>
          <p:cNvPr id="320" name="Google Shape;320;p19"/>
          <p:cNvPicPr preferRelativeResize="0"/>
          <p:nvPr/>
        </p:nvPicPr>
        <p:blipFill>
          <a:blip r:embed="rId3">
            <a:alphaModFix/>
          </a:blip>
          <a:stretch>
            <a:fillRect/>
          </a:stretch>
        </p:blipFill>
        <p:spPr>
          <a:xfrm>
            <a:off x="1237325" y="3772775"/>
            <a:ext cx="9756925" cy="6606825"/>
          </a:xfrm>
          <a:prstGeom prst="rect">
            <a:avLst/>
          </a:prstGeom>
          <a:noFill/>
          <a:ln>
            <a:noFill/>
          </a:ln>
        </p:spPr>
      </p:pic>
      <p:sp>
        <p:nvSpPr>
          <p:cNvPr id="321" name="Google Shape;321;p19"/>
          <p:cNvSpPr txBox="1"/>
          <p:nvPr/>
        </p:nvSpPr>
        <p:spPr>
          <a:xfrm>
            <a:off x="18942725" y="366200"/>
            <a:ext cx="5193300" cy="125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0"/>
          <p:cNvSpPr txBox="1"/>
          <p:nvPr/>
        </p:nvSpPr>
        <p:spPr>
          <a:xfrm>
            <a:off x="4976600" y="5650150"/>
            <a:ext cx="13966200" cy="62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500"/>
              <a:buFont typeface="Montserrat"/>
              <a:buNone/>
            </a:pPr>
            <a:r>
              <a:rPr b="1" lang="en-US" sz="3000">
                <a:solidFill>
                  <a:schemeClr val="accent1"/>
                </a:solidFill>
                <a:latin typeface="Montserrat"/>
                <a:ea typeface="Montserrat"/>
                <a:cs typeface="Montserrat"/>
                <a:sym typeface="Montserrat"/>
              </a:rPr>
              <a:t>FINAL PROJECT FOR FLATIRON SCHOOL DATA SCIENCE PROGRAM</a:t>
            </a:r>
            <a:endParaRPr b="1" sz="3000"/>
          </a:p>
        </p:txBody>
      </p:sp>
      <p:grpSp>
        <p:nvGrpSpPr>
          <p:cNvPr id="328" name="Google Shape;328;p20"/>
          <p:cNvGrpSpPr/>
          <p:nvPr/>
        </p:nvGrpSpPr>
        <p:grpSpPr>
          <a:xfrm>
            <a:off x="11736624" y="3148762"/>
            <a:ext cx="981663" cy="1458380"/>
            <a:chOff x="10816972" y="10812285"/>
            <a:chExt cx="416100" cy="618167"/>
          </a:xfrm>
        </p:grpSpPr>
        <p:sp>
          <p:nvSpPr>
            <p:cNvPr id="329" name="Google Shape;329;p20"/>
            <p:cNvSpPr/>
            <p:nvPr/>
          </p:nvSpPr>
          <p:spPr>
            <a:xfrm>
              <a:off x="10816972" y="10812285"/>
              <a:ext cx="416100" cy="436500"/>
            </a:xfrm>
            <a:custGeom>
              <a:rect b="b" l="l" r="r" t="t"/>
              <a:pathLst>
                <a:path extrusionOk="0" h="120000" w="120000">
                  <a:moveTo>
                    <a:pt x="28471" y="106139"/>
                  </a:moveTo>
                  <a:lnTo>
                    <a:pt x="28471" y="106139"/>
                  </a:lnTo>
                  <a:cubicBezTo>
                    <a:pt x="28471" y="119817"/>
                    <a:pt x="28471" y="119817"/>
                    <a:pt x="28471" y="119817"/>
                  </a:cubicBezTo>
                  <a:cubicBezTo>
                    <a:pt x="91337" y="119817"/>
                    <a:pt x="91337" y="119817"/>
                    <a:pt x="91337" y="119817"/>
                  </a:cubicBezTo>
                  <a:cubicBezTo>
                    <a:pt x="91337" y="106139"/>
                    <a:pt x="91337" y="106139"/>
                    <a:pt x="91337" y="106139"/>
                  </a:cubicBezTo>
                  <a:cubicBezTo>
                    <a:pt x="108535" y="95379"/>
                    <a:pt x="119808" y="77689"/>
                    <a:pt x="119808" y="57264"/>
                  </a:cubicBezTo>
                  <a:cubicBezTo>
                    <a:pt x="119808" y="24437"/>
                    <a:pt x="92675" y="0"/>
                    <a:pt x="60000" y="0"/>
                  </a:cubicBezTo>
                  <a:cubicBezTo>
                    <a:pt x="25796" y="0"/>
                    <a:pt x="0" y="24437"/>
                    <a:pt x="0" y="57264"/>
                  </a:cubicBezTo>
                  <a:cubicBezTo>
                    <a:pt x="0" y="77689"/>
                    <a:pt x="11464" y="96656"/>
                    <a:pt x="28471" y="106139"/>
                  </a:cubicBezTo>
                </a:path>
              </a:pathLst>
            </a:custGeom>
            <a:noFill/>
            <a:ln cap="flat" cmpd="sng" w="12700">
              <a:solidFill>
                <a:srgbClr val="F3F3F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cxnSp>
          <p:nvCxnSpPr>
            <p:cNvPr id="330" name="Google Shape;330;p20"/>
            <p:cNvCxnSpPr/>
            <p:nvPr/>
          </p:nvCxnSpPr>
          <p:spPr>
            <a:xfrm rot="10800000">
              <a:off x="10951802" y="11046560"/>
              <a:ext cx="35100" cy="205200"/>
            </a:xfrm>
            <a:prstGeom prst="straightConnector1">
              <a:avLst/>
            </a:prstGeom>
            <a:noFill/>
            <a:ln cap="flat" cmpd="sng" w="12700">
              <a:solidFill>
                <a:srgbClr val="F3F3F3"/>
              </a:solidFill>
              <a:prstDash val="solid"/>
              <a:round/>
              <a:headEnd len="sm" w="sm" type="none"/>
              <a:tailEnd len="sm" w="sm" type="none"/>
            </a:ln>
          </p:spPr>
        </p:cxnSp>
        <p:cxnSp>
          <p:nvCxnSpPr>
            <p:cNvPr id="331" name="Google Shape;331;p20"/>
            <p:cNvCxnSpPr/>
            <p:nvPr/>
          </p:nvCxnSpPr>
          <p:spPr>
            <a:xfrm flipH="1" rot="10800000">
              <a:off x="11063078" y="11046560"/>
              <a:ext cx="29400" cy="205200"/>
            </a:xfrm>
            <a:prstGeom prst="straightConnector1">
              <a:avLst/>
            </a:prstGeom>
            <a:noFill/>
            <a:ln cap="flat" cmpd="sng" w="12700">
              <a:solidFill>
                <a:srgbClr val="F3F3F3"/>
              </a:solidFill>
              <a:prstDash val="solid"/>
              <a:round/>
              <a:headEnd len="sm" w="sm" type="none"/>
              <a:tailEnd len="sm" w="sm" type="none"/>
            </a:ln>
          </p:spPr>
        </p:cxnSp>
        <p:sp>
          <p:nvSpPr>
            <p:cNvPr id="332" name="Google Shape;332;p20"/>
            <p:cNvSpPr/>
            <p:nvPr/>
          </p:nvSpPr>
          <p:spPr>
            <a:xfrm>
              <a:off x="10954675" y="11061321"/>
              <a:ext cx="140700" cy="29400"/>
            </a:xfrm>
            <a:custGeom>
              <a:rect b="b" l="l" r="r" t="t"/>
              <a:pathLst>
                <a:path extrusionOk="0" h="120000" w="120000">
                  <a:moveTo>
                    <a:pt x="0" y="0"/>
                  </a:moveTo>
                  <a:lnTo>
                    <a:pt x="34285" y="117391"/>
                  </a:lnTo>
                  <a:lnTo>
                    <a:pt x="60000" y="0"/>
                  </a:lnTo>
                  <a:lnTo>
                    <a:pt x="85714" y="117391"/>
                  </a:lnTo>
                  <a:lnTo>
                    <a:pt x="119428" y="0"/>
                  </a:lnTo>
                </a:path>
              </a:pathLst>
            </a:custGeom>
            <a:noFill/>
            <a:ln cap="flat" cmpd="sng" w="12700">
              <a:solidFill>
                <a:srgbClr val="F3F3F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sp>
          <p:nvSpPr>
            <p:cNvPr id="333" name="Google Shape;333;p20"/>
            <p:cNvSpPr/>
            <p:nvPr/>
          </p:nvSpPr>
          <p:spPr>
            <a:xfrm>
              <a:off x="10916588" y="11248831"/>
              <a:ext cx="219600" cy="61500"/>
            </a:xfrm>
            <a:custGeom>
              <a:rect b="b" l="l" r="r" t="t"/>
              <a:pathLst>
                <a:path extrusionOk="0" h="120000" w="120000">
                  <a:moveTo>
                    <a:pt x="119636" y="118681"/>
                  </a:moveTo>
                  <a:lnTo>
                    <a:pt x="0" y="118681"/>
                  </a:lnTo>
                  <a:lnTo>
                    <a:pt x="0" y="0"/>
                  </a:lnTo>
                  <a:lnTo>
                    <a:pt x="119636" y="0"/>
                  </a:lnTo>
                  <a:lnTo>
                    <a:pt x="119636" y="118681"/>
                  </a:lnTo>
                </a:path>
              </a:pathLst>
            </a:custGeom>
            <a:noFill/>
            <a:ln cap="flat" cmpd="sng" w="12700">
              <a:solidFill>
                <a:srgbClr val="F3F3F3"/>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sp>
          <p:nvSpPr>
            <p:cNvPr id="334" name="Google Shape;334;p20"/>
            <p:cNvSpPr/>
            <p:nvPr/>
          </p:nvSpPr>
          <p:spPr>
            <a:xfrm>
              <a:off x="10934164" y="11310354"/>
              <a:ext cx="178800" cy="58500"/>
            </a:xfrm>
            <a:custGeom>
              <a:rect b="b" l="l" r="r" t="t"/>
              <a:pathLst>
                <a:path extrusionOk="0" h="120000" w="120000">
                  <a:moveTo>
                    <a:pt x="119555" y="118666"/>
                  </a:moveTo>
                  <a:lnTo>
                    <a:pt x="0" y="118666"/>
                  </a:lnTo>
                  <a:lnTo>
                    <a:pt x="0" y="0"/>
                  </a:lnTo>
                  <a:lnTo>
                    <a:pt x="119555" y="0"/>
                  </a:lnTo>
                  <a:lnTo>
                    <a:pt x="119555" y="118666"/>
                  </a:lnTo>
                </a:path>
              </a:pathLst>
            </a:custGeom>
            <a:noFill/>
            <a:ln cap="flat" cmpd="sng" w="12700">
              <a:solidFill>
                <a:srgbClr val="F3F3F3"/>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sp>
          <p:nvSpPr>
            <p:cNvPr id="335" name="Google Shape;335;p20"/>
            <p:cNvSpPr/>
            <p:nvPr/>
          </p:nvSpPr>
          <p:spPr>
            <a:xfrm>
              <a:off x="10954675" y="11368952"/>
              <a:ext cx="140700" cy="61500"/>
            </a:xfrm>
            <a:custGeom>
              <a:rect b="b" l="l" r="r" t="t"/>
              <a:pathLst>
                <a:path extrusionOk="0" h="120000" w="120000">
                  <a:moveTo>
                    <a:pt x="119428" y="118681"/>
                  </a:moveTo>
                  <a:lnTo>
                    <a:pt x="0" y="118681"/>
                  </a:lnTo>
                  <a:lnTo>
                    <a:pt x="0" y="0"/>
                  </a:lnTo>
                  <a:lnTo>
                    <a:pt x="119428" y="0"/>
                  </a:lnTo>
                  <a:lnTo>
                    <a:pt x="119428" y="118681"/>
                  </a:lnTo>
                </a:path>
              </a:pathLst>
            </a:custGeom>
            <a:noFill/>
            <a:ln cap="flat" cmpd="sng" w="12700">
              <a:solidFill>
                <a:srgbClr val="F3F3F3"/>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grpSp>
      <p:grpSp>
        <p:nvGrpSpPr>
          <p:cNvPr id="336" name="Google Shape;336;p20"/>
          <p:cNvGrpSpPr/>
          <p:nvPr/>
        </p:nvGrpSpPr>
        <p:grpSpPr>
          <a:xfrm>
            <a:off x="1051833" y="1802988"/>
            <a:ext cx="22442763" cy="11571482"/>
            <a:chOff x="5972838" y="3617543"/>
            <a:chExt cx="12497362" cy="7038186"/>
          </a:xfrm>
        </p:grpSpPr>
        <p:sp>
          <p:nvSpPr>
            <p:cNvPr id="337" name="Google Shape;337;p20"/>
            <p:cNvSpPr txBox="1"/>
            <p:nvPr/>
          </p:nvSpPr>
          <p:spPr>
            <a:xfrm>
              <a:off x="11582656" y="9928528"/>
              <a:ext cx="1298700" cy="583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lt1"/>
                </a:buClr>
                <a:buSzPts val="600"/>
                <a:buFont typeface="Montserrat"/>
                <a:buNone/>
              </a:pPr>
              <a:r>
                <a:rPr b="0" i="0" lang="en-US" sz="2400" u="none" cap="none" strike="noStrike">
                  <a:solidFill>
                    <a:schemeClr val="lt1"/>
                  </a:solidFill>
                  <a:latin typeface="Montserrat"/>
                  <a:ea typeface="Montserrat"/>
                  <a:cs typeface="Montserrat"/>
                  <a:sym typeface="Montserrat"/>
                </a:rPr>
                <a:t>MORE</a:t>
              </a:r>
              <a:endParaRPr/>
            </a:p>
          </p:txBody>
        </p:sp>
        <p:sp>
          <p:nvSpPr>
            <p:cNvPr id="338" name="Google Shape;338;p20"/>
            <p:cNvSpPr txBox="1"/>
            <p:nvPr/>
          </p:nvSpPr>
          <p:spPr>
            <a:xfrm>
              <a:off x="5972838" y="6415300"/>
              <a:ext cx="12467700" cy="101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500"/>
                <a:buFont typeface="Montserrat"/>
                <a:buNone/>
              </a:pPr>
              <a:r>
                <a:rPr b="1" lang="en-US" sz="6500">
                  <a:solidFill>
                    <a:schemeClr val="dk2"/>
                  </a:solidFill>
                  <a:latin typeface="Montserrat"/>
                  <a:ea typeface="Montserrat"/>
                  <a:cs typeface="Montserrat"/>
                  <a:sym typeface="Montserrat"/>
                </a:rPr>
                <a:t>JENNIFER MCKAIG</a:t>
              </a:r>
              <a:endParaRPr sz="6500"/>
            </a:p>
          </p:txBody>
        </p:sp>
        <p:sp>
          <p:nvSpPr>
            <p:cNvPr id="339" name="Google Shape;339;p20"/>
            <p:cNvSpPr txBox="1"/>
            <p:nvPr/>
          </p:nvSpPr>
          <p:spPr>
            <a:xfrm>
              <a:off x="6002500" y="8268954"/>
              <a:ext cx="12467700" cy="1959900"/>
            </a:xfrm>
            <a:prstGeom prst="rect">
              <a:avLst/>
            </a:prstGeom>
            <a:noFill/>
            <a:ln>
              <a:noFill/>
            </a:ln>
          </p:spPr>
          <p:txBody>
            <a:bodyPr anchorCtr="0" anchor="t" bIns="91400" lIns="182825" spcFirstLastPara="1" rIns="182825" wrap="square" tIns="91400">
              <a:noAutofit/>
            </a:bodyPr>
            <a:lstStyle/>
            <a:p>
              <a:pPr indent="0" lvl="0" marL="0" marR="0" rtl="0" algn="ctr">
                <a:lnSpc>
                  <a:spcPct val="140000"/>
                </a:lnSpc>
                <a:spcBef>
                  <a:spcPts val="0"/>
                </a:spcBef>
                <a:spcAft>
                  <a:spcPts val="0"/>
                </a:spcAft>
                <a:buClr>
                  <a:schemeClr val="dk1"/>
                </a:buClr>
                <a:buSzPts val="425"/>
                <a:buFont typeface="Arial"/>
                <a:buNone/>
              </a:pPr>
              <a:r>
                <a:t/>
              </a:r>
              <a:endParaRPr sz="1700">
                <a:solidFill>
                  <a:schemeClr val="dk1"/>
                </a:solidFill>
                <a:latin typeface="Montserrat"/>
                <a:ea typeface="Montserrat"/>
                <a:cs typeface="Montserrat"/>
                <a:sym typeface="Montserrat"/>
              </a:endParaRPr>
            </a:p>
          </p:txBody>
        </p:sp>
        <p:sp>
          <p:nvSpPr>
            <p:cNvPr id="340" name="Google Shape;340;p20"/>
            <p:cNvSpPr/>
            <p:nvPr/>
          </p:nvSpPr>
          <p:spPr>
            <a:xfrm>
              <a:off x="11106140" y="3617543"/>
              <a:ext cx="1959900" cy="1959900"/>
            </a:xfrm>
            <a:prstGeom prst="ellipse">
              <a:avLst/>
            </a:prstGeom>
            <a:solidFill>
              <a:srgbClr val="2C99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
          <p:nvSpPr>
            <p:cNvPr id="341" name="Google Shape;341;p20"/>
            <p:cNvSpPr/>
            <p:nvPr/>
          </p:nvSpPr>
          <p:spPr>
            <a:xfrm>
              <a:off x="10558940" y="9928529"/>
              <a:ext cx="3295500" cy="72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grpSp>
      <p:grpSp>
        <p:nvGrpSpPr>
          <p:cNvPr id="342" name="Google Shape;342;p20"/>
          <p:cNvGrpSpPr/>
          <p:nvPr/>
        </p:nvGrpSpPr>
        <p:grpSpPr>
          <a:xfrm>
            <a:off x="10607358" y="2088153"/>
            <a:ext cx="2704683" cy="2749378"/>
            <a:chOff x="20816081" y="-1681291"/>
            <a:chExt cx="983700" cy="1034729"/>
          </a:xfrm>
        </p:grpSpPr>
        <p:sp>
          <p:nvSpPr>
            <p:cNvPr id="343" name="Google Shape;343;p20"/>
            <p:cNvSpPr/>
            <p:nvPr/>
          </p:nvSpPr>
          <p:spPr>
            <a:xfrm>
              <a:off x="20816081" y="-1630262"/>
              <a:ext cx="983700" cy="983700"/>
            </a:xfrm>
            <a:custGeom>
              <a:rect b="b" l="l" r="r" t="t"/>
              <a:pathLst>
                <a:path extrusionOk="0" h="120000" w="120000">
                  <a:moveTo>
                    <a:pt x="98800" y="21070"/>
                  </a:moveTo>
                  <a:lnTo>
                    <a:pt x="98800" y="21070"/>
                  </a:lnTo>
                  <a:cubicBezTo>
                    <a:pt x="119871" y="42141"/>
                    <a:pt x="119871" y="76702"/>
                    <a:pt x="98800" y="98800"/>
                  </a:cubicBezTo>
                  <a:cubicBezTo>
                    <a:pt x="77601" y="119871"/>
                    <a:pt x="43169" y="119871"/>
                    <a:pt x="21970" y="98800"/>
                  </a:cubicBezTo>
                  <a:cubicBezTo>
                    <a:pt x="0" y="76702"/>
                    <a:pt x="0" y="42141"/>
                    <a:pt x="21970" y="21070"/>
                  </a:cubicBezTo>
                  <a:cubicBezTo>
                    <a:pt x="43169" y="0"/>
                    <a:pt x="77601" y="0"/>
                    <a:pt x="98800" y="21070"/>
                  </a:cubicBezTo>
                </a:path>
              </a:pathLst>
            </a:custGeom>
            <a:no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sp>
          <p:nvSpPr>
            <p:cNvPr id="344" name="Google Shape;344;p20"/>
            <p:cNvSpPr/>
            <p:nvPr/>
          </p:nvSpPr>
          <p:spPr>
            <a:xfrm>
              <a:off x="21108366" y="-1365808"/>
              <a:ext cx="408300" cy="417600"/>
            </a:xfrm>
            <a:custGeom>
              <a:rect b="b" l="l" r="r" t="t"/>
              <a:pathLst>
                <a:path extrusionOk="0" h="120000" w="120000">
                  <a:moveTo>
                    <a:pt x="82982" y="85757"/>
                  </a:moveTo>
                  <a:lnTo>
                    <a:pt x="119691" y="0"/>
                  </a:lnTo>
                  <a:lnTo>
                    <a:pt x="32082" y="36060"/>
                  </a:lnTo>
                  <a:lnTo>
                    <a:pt x="0" y="119696"/>
                  </a:lnTo>
                  <a:lnTo>
                    <a:pt x="82982" y="85757"/>
                  </a:lnTo>
                </a:path>
              </a:pathLst>
            </a:custGeom>
            <a:noFill/>
            <a:ln cap="flat" cmpd="sng" w="19050">
              <a:solidFill>
                <a:srgbClr val="FFFFFF"/>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cxnSp>
          <p:nvCxnSpPr>
            <p:cNvPr id="345" name="Google Shape;345;p20"/>
            <p:cNvCxnSpPr/>
            <p:nvPr/>
          </p:nvCxnSpPr>
          <p:spPr>
            <a:xfrm>
              <a:off x="21215075" y="-1240545"/>
              <a:ext cx="171600" cy="171600"/>
            </a:xfrm>
            <a:prstGeom prst="straightConnector1">
              <a:avLst/>
            </a:prstGeom>
            <a:noFill/>
            <a:ln cap="flat" cmpd="sng" w="19050">
              <a:solidFill>
                <a:srgbClr val="FFFFFF"/>
              </a:solidFill>
              <a:prstDash val="solid"/>
              <a:round/>
              <a:headEnd len="sm" w="sm" type="none"/>
              <a:tailEnd len="sm" w="sm" type="none"/>
            </a:ln>
          </p:spPr>
        </p:cxnSp>
        <p:sp>
          <p:nvSpPr>
            <p:cNvPr id="346" name="Google Shape;346;p20"/>
            <p:cNvSpPr/>
            <p:nvPr/>
          </p:nvSpPr>
          <p:spPr>
            <a:xfrm>
              <a:off x="21233634" y="-1681291"/>
              <a:ext cx="157800" cy="97500"/>
            </a:xfrm>
            <a:custGeom>
              <a:rect b="b" l="l" r="r" t="t"/>
              <a:pathLst>
                <a:path extrusionOk="0" h="120000" w="120000">
                  <a:moveTo>
                    <a:pt x="119205" y="118681"/>
                  </a:moveTo>
                  <a:lnTo>
                    <a:pt x="119205" y="118681"/>
                  </a:lnTo>
                  <a:cubicBezTo>
                    <a:pt x="119205" y="108131"/>
                    <a:pt x="119205" y="108131"/>
                    <a:pt x="119205" y="97582"/>
                  </a:cubicBezTo>
                  <a:cubicBezTo>
                    <a:pt x="119205" y="48791"/>
                    <a:pt x="89006" y="0"/>
                    <a:pt x="59602" y="0"/>
                  </a:cubicBezTo>
                  <a:cubicBezTo>
                    <a:pt x="23841" y="0"/>
                    <a:pt x="0" y="48791"/>
                    <a:pt x="0" y="97582"/>
                  </a:cubicBezTo>
                  <a:cubicBezTo>
                    <a:pt x="0" y="108131"/>
                    <a:pt x="0" y="108131"/>
                    <a:pt x="0" y="118681"/>
                  </a:cubicBezTo>
                </a:path>
              </a:pathLst>
            </a:custGeom>
            <a:noFill/>
            <a:ln cap="flat" cmpd="sng" w="19050">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cxnSp>
          <p:nvCxnSpPr>
            <p:cNvPr id="347" name="Google Shape;347;p20"/>
            <p:cNvCxnSpPr/>
            <p:nvPr/>
          </p:nvCxnSpPr>
          <p:spPr>
            <a:xfrm>
              <a:off x="21312500" y="-1583866"/>
              <a:ext cx="4500" cy="78900"/>
            </a:xfrm>
            <a:prstGeom prst="straightConnector1">
              <a:avLst/>
            </a:prstGeom>
            <a:noFill/>
            <a:ln cap="flat" cmpd="sng" w="19050">
              <a:solidFill>
                <a:srgbClr val="FFFFFF"/>
              </a:solidFill>
              <a:prstDash val="solid"/>
              <a:round/>
              <a:headEnd len="sm" w="sm" type="none"/>
              <a:tailEnd len="sm" w="sm" type="none"/>
            </a:ln>
          </p:spPr>
        </p:cxnSp>
        <p:cxnSp>
          <p:nvCxnSpPr>
            <p:cNvPr id="348" name="Google Shape;348;p20"/>
            <p:cNvCxnSpPr/>
            <p:nvPr/>
          </p:nvCxnSpPr>
          <p:spPr>
            <a:xfrm>
              <a:off x="21312500" y="-776602"/>
              <a:ext cx="4500" cy="78900"/>
            </a:xfrm>
            <a:prstGeom prst="straightConnector1">
              <a:avLst/>
            </a:prstGeom>
            <a:noFill/>
            <a:ln cap="flat" cmpd="sng" w="19050">
              <a:solidFill>
                <a:srgbClr val="FFFFFF"/>
              </a:solidFill>
              <a:prstDash val="solid"/>
              <a:round/>
              <a:headEnd len="sm" w="sm" type="none"/>
              <a:tailEnd len="sm" w="sm" type="none"/>
            </a:ln>
          </p:spPr>
        </p:cxnSp>
        <p:cxnSp>
          <p:nvCxnSpPr>
            <p:cNvPr id="349" name="Google Shape;349;p20"/>
            <p:cNvCxnSpPr/>
            <p:nvPr/>
          </p:nvCxnSpPr>
          <p:spPr>
            <a:xfrm flipH="1">
              <a:off x="21669686" y="-1143116"/>
              <a:ext cx="88200" cy="4500"/>
            </a:xfrm>
            <a:prstGeom prst="straightConnector1">
              <a:avLst/>
            </a:prstGeom>
            <a:noFill/>
            <a:ln cap="flat" cmpd="sng" w="19050">
              <a:solidFill>
                <a:srgbClr val="FFFFFF"/>
              </a:solidFill>
              <a:prstDash val="solid"/>
              <a:round/>
              <a:headEnd len="sm" w="sm" type="none"/>
              <a:tailEnd len="sm" w="sm" type="none"/>
            </a:ln>
          </p:spPr>
        </p:cxnSp>
        <p:cxnSp>
          <p:nvCxnSpPr>
            <p:cNvPr id="350" name="Google Shape;350;p20"/>
            <p:cNvCxnSpPr/>
            <p:nvPr/>
          </p:nvCxnSpPr>
          <p:spPr>
            <a:xfrm flipH="1">
              <a:off x="20857784" y="-1143116"/>
              <a:ext cx="88200" cy="4500"/>
            </a:xfrm>
            <a:prstGeom prst="straightConnector1">
              <a:avLst/>
            </a:prstGeom>
            <a:noFill/>
            <a:ln cap="flat" cmpd="sng" w="19050">
              <a:solidFill>
                <a:srgbClr val="FFFFFF"/>
              </a:solidFill>
              <a:prstDash val="solid"/>
              <a:round/>
              <a:headEnd len="sm" w="sm" type="none"/>
              <a:tailEnd len="sm" w="sm" type="none"/>
            </a:ln>
          </p:spPr>
        </p:cxnSp>
      </p:grpSp>
      <p:sp>
        <p:nvSpPr>
          <p:cNvPr id="351" name="Google Shape;351;p20"/>
          <p:cNvSpPr txBox="1"/>
          <p:nvPr/>
        </p:nvSpPr>
        <p:spPr>
          <a:xfrm>
            <a:off x="18942725" y="366200"/>
            <a:ext cx="5193300" cy="125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52" name="Google Shape;352;p20"/>
          <p:cNvSpPr txBox="1"/>
          <p:nvPr/>
        </p:nvSpPr>
        <p:spPr>
          <a:xfrm>
            <a:off x="2677975" y="8277350"/>
            <a:ext cx="19582800" cy="2284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450"/>
              <a:buFont typeface="Montserrat"/>
              <a:buNone/>
            </a:pPr>
            <a:r>
              <a:rPr lang="en-US" sz="2400">
                <a:solidFill>
                  <a:schemeClr val="dk1"/>
                </a:solidFill>
                <a:latin typeface="Montserrat"/>
                <a:ea typeface="Montserrat"/>
                <a:cs typeface="Montserrat"/>
                <a:sym typeface="Montserrat"/>
              </a:rPr>
              <a:t>Data Scientist, Diversity and Inclusion HR Leader, and Social Worker</a:t>
            </a:r>
            <a:endParaRPr sz="24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Clr>
                <a:schemeClr val="dk1"/>
              </a:buClr>
              <a:buSzPts val="450"/>
              <a:buFont typeface="Montserrat"/>
              <a:buNone/>
            </a:pPr>
            <a:r>
              <a:rPr lang="en-US" sz="2400" u="sng">
                <a:solidFill>
                  <a:srgbClr val="666666"/>
                </a:solidFill>
                <a:latin typeface="Montserrat"/>
                <a:ea typeface="Montserrat"/>
                <a:cs typeface="Montserrat"/>
                <a:sym typeface="Montserrat"/>
                <a:hlinkClick r:id="rId3"/>
              </a:rPr>
              <a:t>https://www.linkedin.com/in/jenmckaig/</a:t>
            </a:r>
            <a:endParaRPr sz="2400">
              <a:solidFill>
                <a:srgbClr val="666666"/>
              </a:solidFill>
              <a:latin typeface="Montserrat"/>
              <a:ea typeface="Montserrat"/>
              <a:cs typeface="Montserrat"/>
              <a:sym typeface="Montserrat"/>
            </a:endParaRPr>
          </a:p>
          <a:p>
            <a:pPr indent="0" lvl="0" marL="0" rtl="0" algn="ctr">
              <a:lnSpc>
                <a:spcPct val="150000"/>
              </a:lnSpc>
              <a:spcBef>
                <a:spcPts val="0"/>
              </a:spcBef>
              <a:spcAft>
                <a:spcPts val="0"/>
              </a:spcAft>
              <a:buClr>
                <a:schemeClr val="dk1"/>
              </a:buClr>
              <a:buSzPts val="450"/>
              <a:buFont typeface="Montserrat"/>
              <a:buNone/>
            </a:pPr>
            <a:r>
              <a:rPr lang="en-US" sz="2400" u="sng">
                <a:solidFill>
                  <a:srgbClr val="134F5C"/>
                </a:solidFill>
                <a:latin typeface="Montserrat"/>
                <a:ea typeface="Montserrat"/>
                <a:cs typeface="Montserrat"/>
                <a:sym typeface="Montserrat"/>
                <a:hlinkClick r:id="rId4"/>
              </a:rPr>
              <a:t>jenmckaig@gmail.com</a:t>
            </a:r>
            <a:endParaRPr sz="2400">
              <a:solidFill>
                <a:srgbClr val="134F5C"/>
              </a:solidFill>
              <a:latin typeface="Montserrat"/>
              <a:ea typeface="Montserrat"/>
              <a:cs typeface="Montserrat"/>
              <a:sym typeface="Montserrat"/>
            </a:endParaRPr>
          </a:p>
          <a:p>
            <a:pPr indent="0" lvl="0" marL="0" rtl="0" algn="ctr">
              <a:lnSpc>
                <a:spcPct val="150000"/>
              </a:lnSpc>
              <a:spcBef>
                <a:spcPts val="0"/>
              </a:spcBef>
              <a:spcAft>
                <a:spcPts val="0"/>
              </a:spcAft>
              <a:buClr>
                <a:schemeClr val="dk1"/>
              </a:buClr>
              <a:buSzPts val="450"/>
              <a:buFont typeface="Montserrat"/>
              <a:buNone/>
            </a:pPr>
            <a:r>
              <a:rPr lang="en-US" sz="2400">
                <a:solidFill>
                  <a:srgbClr val="666666"/>
                </a:solidFill>
                <a:latin typeface="Montserrat"/>
                <a:ea typeface="Montserrat"/>
                <a:cs typeface="Montserrat"/>
                <a:sym typeface="Montserrat"/>
              </a:rPr>
              <a:t>GITHUB @JENMCKAIG</a:t>
            </a:r>
            <a:endParaRPr sz="24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8"/>
          <p:cNvSpPr txBox="1"/>
          <p:nvPr/>
        </p:nvSpPr>
        <p:spPr>
          <a:xfrm>
            <a:off x="13047804" y="7640609"/>
            <a:ext cx="8509800" cy="224580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chemeClr val="dk1"/>
              </a:buClr>
              <a:buSzPts val="425"/>
              <a:buFont typeface="Arial"/>
              <a:buNone/>
            </a:pPr>
            <a:r>
              <a:rPr lang="en-US" sz="1700">
                <a:solidFill>
                  <a:schemeClr val="dk1"/>
                </a:solidFill>
                <a:latin typeface="Montserrat"/>
                <a:ea typeface="Montserrat"/>
                <a:cs typeface="Montserrat"/>
                <a:sym typeface="Montserrat"/>
              </a:rPr>
              <a:t>Homelessness  in America is a deepening crisis that is inextricably linked to poverty and systemic injustice. The lack of affordable housing sits at the root of a host of social problems, from mental health care and low wages  to educational and racial disparities.  In this project, I gathered publicly available data to build a predictive model that provides insight into the homelessness population growth.  </a:t>
            </a:r>
            <a:endParaRPr sz="17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600"/>
              <a:buFont typeface="Montserrat"/>
              <a:buNone/>
            </a:pPr>
            <a:r>
              <a:t/>
            </a:r>
            <a:endParaRPr sz="2400">
              <a:solidFill>
                <a:schemeClr val="dk1"/>
              </a:solidFill>
              <a:latin typeface="Montserrat"/>
              <a:ea typeface="Montserrat"/>
              <a:cs typeface="Montserrat"/>
              <a:sym typeface="Montserrat"/>
            </a:endParaRPr>
          </a:p>
        </p:txBody>
      </p:sp>
      <p:sp>
        <p:nvSpPr>
          <p:cNvPr id="45" name="Google Shape;45;p8"/>
          <p:cNvSpPr txBox="1"/>
          <p:nvPr/>
        </p:nvSpPr>
        <p:spPr>
          <a:xfrm>
            <a:off x="13047804" y="2835933"/>
            <a:ext cx="9302700" cy="230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350"/>
              <a:buFont typeface="Montserrat"/>
              <a:buNone/>
            </a:pPr>
            <a:r>
              <a:rPr b="1" lang="en-US" sz="6600">
                <a:solidFill>
                  <a:schemeClr val="dk2"/>
                </a:solidFill>
                <a:latin typeface="Montserrat"/>
                <a:ea typeface="Montserrat"/>
                <a:cs typeface="Montserrat"/>
                <a:sym typeface="Montserrat"/>
              </a:rPr>
              <a:t>HOMELESS IN AMERICA</a:t>
            </a:r>
            <a:endParaRPr/>
          </a:p>
        </p:txBody>
      </p:sp>
      <p:sp>
        <p:nvSpPr>
          <p:cNvPr id="46" name="Google Shape;46;p8"/>
          <p:cNvSpPr txBox="1"/>
          <p:nvPr/>
        </p:nvSpPr>
        <p:spPr>
          <a:xfrm>
            <a:off x="13047804" y="5326064"/>
            <a:ext cx="98472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450"/>
              <a:buFont typeface="Montserrat"/>
              <a:buNone/>
            </a:pPr>
            <a:r>
              <a:rPr lang="en-US" sz="1800">
                <a:solidFill>
                  <a:schemeClr val="dk1"/>
                </a:solidFill>
                <a:latin typeface="Montserrat"/>
                <a:ea typeface="Montserrat"/>
                <a:cs typeface="Montserrat"/>
                <a:sym typeface="Montserrat"/>
              </a:rPr>
              <a:t>ON ANY GIVEN NIGHT HALF A MILLION PEOPLE ARE HOMELESS.</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450"/>
              <a:buFont typeface="Montserrat"/>
              <a:buNone/>
            </a:pPr>
            <a:r>
              <a:rPr lang="en-US" sz="1800">
                <a:solidFill>
                  <a:schemeClr val="dk1"/>
                </a:solidFill>
                <a:latin typeface="Montserrat"/>
                <a:ea typeface="Montserrat"/>
                <a:cs typeface="Montserrat"/>
                <a:sym typeface="Montserrat"/>
              </a:rPr>
              <a:t>MOST AMERICANS REPORT THAT THEY LIVE PAY CHECK TO PAY CHECK WITH OVER HALF OF THE WORKFORCE ONLY EARNING MINIMUM WAGES.</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450"/>
              <a:buFont typeface="Montserrat"/>
              <a:buNone/>
            </a:pPr>
            <a:r>
              <a:t/>
            </a:r>
            <a:endParaRPr/>
          </a:p>
        </p:txBody>
      </p:sp>
      <p:sp>
        <p:nvSpPr>
          <p:cNvPr id="47" name="Google Shape;47;p8"/>
          <p:cNvSpPr txBox="1"/>
          <p:nvPr/>
        </p:nvSpPr>
        <p:spPr>
          <a:xfrm>
            <a:off x="13047804" y="7117392"/>
            <a:ext cx="7900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700"/>
              <a:buFont typeface="Montserrat"/>
              <a:buNone/>
            </a:pPr>
            <a:r>
              <a:rPr b="1" i="0" lang="en-US" sz="2800" u="none" cap="none" strike="noStrike">
                <a:solidFill>
                  <a:schemeClr val="dk2"/>
                </a:solidFill>
                <a:latin typeface="Montserrat"/>
                <a:ea typeface="Montserrat"/>
                <a:cs typeface="Montserrat"/>
                <a:sym typeface="Montserrat"/>
              </a:rPr>
              <a:t>A BETTER TOMORROW</a:t>
            </a:r>
            <a:endParaRPr/>
          </a:p>
        </p:txBody>
      </p:sp>
      <p:grpSp>
        <p:nvGrpSpPr>
          <p:cNvPr id="48" name="Google Shape;48;p8"/>
          <p:cNvGrpSpPr/>
          <p:nvPr/>
        </p:nvGrpSpPr>
        <p:grpSpPr>
          <a:xfrm>
            <a:off x="13047712" y="10320488"/>
            <a:ext cx="4857571" cy="1136704"/>
            <a:chOff x="1979794" y="8881078"/>
            <a:chExt cx="6187200" cy="1448400"/>
          </a:xfrm>
        </p:grpSpPr>
        <p:sp>
          <p:nvSpPr>
            <p:cNvPr id="49" name="Google Shape;49;p8"/>
            <p:cNvSpPr/>
            <p:nvPr/>
          </p:nvSpPr>
          <p:spPr>
            <a:xfrm>
              <a:off x="1979794" y="8881078"/>
              <a:ext cx="6187200" cy="1448400"/>
            </a:xfrm>
            <a:prstGeom prst="rect">
              <a:avLst/>
            </a:prstGeom>
            <a:solidFill>
              <a:schemeClr val="lt2"/>
            </a:solidFill>
            <a:ln cap="flat" cmpd="sng" w="12700">
              <a:solidFill>
                <a:srgbClr val="D8D8D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
          <p:nvSpPr>
            <p:cNvPr id="50" name="Google Shape;50;p8"/>
            <p:cNvSpPr txBox="1"/>
            <p:nvPr/>
          </p:nvSpPr>
          <p:spPr>
            <a:xfrm>
              <a:off x="2420573" y="9178432"/>
              <a:ext cx="5305500" cy="8232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600"/>
                <a:buFont typeface="Montserrat"/>
                <a:buNone/>
              </a:pPr>
              <a:r>
                <a:rPr b="1" lang="en-US" sz="2400" u="sng">
                  <a:solidFill>
                    <a:schemeClr val="hlink"/>
                  </a:solidFill>
                  <a:latin typeface="Montserrat"/>
                  <a:ea typeface="Montserrat"/>
                  <a:cs typeface="Montserrat"/>
                  <a:sym typeface="Montserrat"/>
                  <a:hlinkClick r:id="rId3"/>
                </a:rPr>
                <a:t>LEARN MORE</a:t>
              </a:r>
              <a:endParaRPr/>
            </a:p>
          </p:txBody>
        </p:sp>
      </p:grpSp>
      <p:sp>
        <p:nvSpPr>
          <p:cNvPr id="51" name="Google Shape;51;p8"/>
          <p:cNvSpPr txBox="1"/>
          <p:nvPr/>
        </p:nvSpPr>
        <p:spPr>
          <a:xfrm rot="-5400000">
            <a:off x="-2020150" y="6468950"/>
            <a:ext cx="7142400" cy="56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100"/>
              <a:buFont typeface="Montserrat"/>
              <a:buNone/>
            </a:pPr>
            <a:r>
              <a:rPr b="1" lang="en-US" sz="3600">
                <a:solidFill>
                  <a:schemeClr val="dk2"/>
                </a:solidFill>
                <a:latin typeface="Montserrat"/>
                <a:ea typeface="Montserrat"/>
                <a:cs typeface="Montserrat"/>
                <a:sym typeface="Montserrat"/>
              </a:rPr>
              <a:t>PRINCETON EVICTION LAB</a:t>
            </a:r>
            <a:endParaRPr sz="3600"/>
          </a:p>
        </p:txBody>
      </p:sp>
      <p:sp>
        <p:nvSpPr>
          <p:cNvPr id="52" name="Google Shape;52;p8"/>
          <p:cNvSpPr txBox="1"/>
          <p:nvPr/>
        </p:nvSpPr>
        <p:spPr>
          <a:xfrm>
            <a:off x="13047804" y="2244435"/>
            <a:ext cx="6847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500"/>
              <a:buFont typeface="Montserrat"/>
              <a:buNone/>
            </a:pPr>
            <a:r>
              <a:rPr lang="en-US" sz="2000">
                <a:solidFill>
                  <a:schemeClr val="accent1"/>
                </a:solidFill>
                <a:latin typeface="Montserrat"/>
                <a:ea typeface="Montserrat"/>
                <a:cs typeface="Montserrat"/>
                <a:sym typeface="Montserrat"/>
              </a:rPr>
              <a:t>SHELTER. SAFETY. STABILITY.</a:t>
            </a:r>
            <a:endParaRPr/>
          </a:p>
        </p:txBody>
      </p:sp>
      <p:pic>
        <p:nvPicPr>
          <p:cNvPr descr="Matthew Desmond, author of Evicted: Poverty and Profit in the American City, sheds light on the eviction epidemic, revealing that it is a cause—not just a condition—of poverty. Learn more at The Eviction Lab: https://evictionlab.org&#10;&#10;Video by Unfurl Productions: https://www.unfurlproductions.com/" id="53" name="Google Shape;53;p8" title="The Eviction Epidemic: Matthew Desmond">
            <a:hlinkClick r:id="rId4"/>
          </p:cNvPr>
          <p:cNvPicPr preferRelativeResize="0"/>
          <p:nvPr/>
        </p:nvPicPr>
        <p:blipFill>
          <a:blip r:embed="rId5">
            <a:alphaModFix/>
          </a:blip>
          <a:stretch>
            <a:fillRect/>
          </a:stretch>
        </p:blipFill>
        <p:spPr>
          <a:xfrm>
            <a:off x="2106075" y="3209544"/>
            <a:ext cx="9961200" cy="7470900"/>
          </a:xfrm>
          <a:prstGeom prst="rect">
            <a:avLst/>
          </a:prstGeom>
          <a:noFill/>
          <a:ln>
            <a:noFill/>
          </a:ln>
        </p:spPr>
      </p:pic>
      <p:sp>
        <p:nvSpPr>
          <p:cNvPr id="54" name="Google Shape;54;p8"/>
          <p:cNvSpPr txBox="1"/>
          <p:nvPr/>
        </p:nvSpPr>
        <p:spPr>
          <a:xfrm>
            <a:off x="18942725" y="366200"/>
            <a:ext cx="5193300" cy="125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9"/>
          <p:cNvPicPr preferRelativeResize="0"/>
          <p:nvPr/>
        </p:nvPicPr>
        <p:blipFill>
          <a:blip r:embed="rId3">
            <a:alphaModFix/>
          </a:blip>
          <a:stretch>
            <a:fillRect/>
          </a:stretch>
        </p:blipFill>
        <p:spPr>
          <a:xfrm>
            <a:off x="-1338750" y="2285725"/>
            <a:ext cx="14249400" cy="10172700"/>
          </a:xfrm>
          <a:prstGeom prst="rect">
            <a:avLst/>
          </a:prstGeom>
          <a:noFill/>
          <a:ln>
            <a:noFill/>
          </a:ln>
        </p:spPr>
      </p:pic>
      <p:sp>
        <p:nvSpPr>
          <p:cNvPr id="61" name="Google Shape;61;p9"/>
          <p:cNvSpPr txBox="1"/>
          <p:nvPr/>
        </p:nvSpPr>
        <p:spPr>
          <a:xfrm>
            <a:off x="14619900" y="1650625"/>
            <a:ext cx="8882100" cy="108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6000">
                <a:solidFill>
                  <a:srgbClr val="2C2C2C"/>
                </a:solidFill>
                <a:highlight>
                  <a:srgbClr val="FFFFFF"/>
                </a:highlight>
                <a:latin typeface="Montserrat SemiBold"/>
                <a:ea typeface="Montserrat SemiBold"/>
                <a:cs typeface="Montserrat SemiBold"/>
                <a:sym typeface="Montserrat SemiBold"/>
              </a:rPr>
              <a:t>“</a:t>
            </a:r>
            <a:r>
              <a:rPr i="1" lang="en-US" sz="6000">
                <a:solidFill>
                  <a:srgbClr val="2C2C2C"/>
                </a:solidFill>
                <a:highlight>
                  <a:srgbClr val="FFFFFF"/>
                </a:highlight>
                <a:latin typeface="Lora"/>
                <a:ea typeface="Lora"/>
                <a:cs typeface="Lora"/>
                <a:sym typeface="Lora"/>
              </a:rPr>
              <a:t>Benioff approached the university because he wanted officials spending tax money to make decisions with the best data available, Kushel said. The plan is for researchers to study the data and provide neutral, trusted analysis</a:t>
            </a:r>
            <a:r>
              <a:rPr i="1" lang="en-US" sz="6000">
                <a:solidFill>
                  <a:srgbClr val="2C2C2C"/>
                </a:solidFill>
                <a:highlight>
                  <a:srgbClr val="FFFFFF"/>
                </a:highlight>
                <a:latin typeface="Montserrat Medium"/>
                <a:ea typeface="Montserrat Medium"/>
                <a:cs typeface="Montserrat Medium"/>
                <a:sym typeface="Montserrat Medium"/>
              </a:rPr>
              <a:t>.</a:t>
            </a:r>
            <a:r>
              <a:rPr i="1" lang="en-US" sz="6000">
                <a:solidFill>
                  <a:srgbClr val="2C2C2C"/>
                </a:solidFill>
                <a:highlight>
                  <a:srgbClr val="FFFFFF"/>
                </a:highlight>
                <a:latin typeface="Montserrat SemiBold"/>
                <a:ea typeface="Montserrat SemiBold"/>
                <a:cs typeface="Montserrat SemiBold"/>
                <a:sym typeface="Montserrat SemiBold"/>
              </a:rPr>
              <a:t>”</a:t>
            </a:r>
            <a:endParaRPr i="1" sz="6000">
              <a:solidFill>
                <a:srgbClr val="2C2C2C"/>
              </a:solidFill>
              <a:latin typeface="Montserrat SemiBold"/>
              <a:ea typeface="Montserrat SemiBold"/>
              <a:cs typeface="Montserrat SemiBold"/>
              <a:sym typeface="Montserrat SemiBold"/>
            </a:endParaRPr>
          </a:p>
        </p:txBody>
      </p:sp>
      <p:sp>
        <p:nvSpPr>
          <p:cNvPr id="62" name="Google Shape;62;p9"/>
          <p:cNvSpPr txBox="1"/>
          <p:nvPr/>
        </p:nvSpPr>
        <p:spPr>
          <a:xfrm>
            <a:off x="18942725" y="366200"/>
            <a:ext cx="5193300" cy="125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63" name="Google Shape;63;p9"/>
          <p:cNvSpPr txBox="1"/>
          <p:nvPr/>
        </p:nvSpPr>
        <p:spPr>
          <a:xfrm>
            <a:off x="1092425" y="161850"/>
            <a:ext cx="10685400" cy="190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400">
                <a:latin typeface="Montserrat"/>
                <a:ea typeface="Montserrat"/>
                <a:cs typeface="Montserrat"/>
                <a:sym typeface="Montserrat"/>
              </a:rPr>
              <a:t>THE INSPIRATION </a:t>
            </a:r>
            <a:endParaRPr b="1" sz="5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0"/>
          <p:cNvSpPr/>
          <p:nvPr/>
        </p:nvSpPr>
        <p:spPr>
          <a:xfrm>
            <a:off x="16317720" y="7348665"/>
            <a:ext cx="6356400" cy="25545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
        <p:nvSpPr>
          <p:cNvPr id="70" name="Google Shape;70;p10"/>
          <p:cNvSpPr txBox="1"/>
          <p:nvPr/>
        </p:nvSpPr>
        <p:spPr>
          <a:xfrm>
            <a:off x="10007111" y="5509226"/>
            <a:ext cx="5565300" cy="126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425"/>
              <a:buFont typeface="Montserrat"/>
              <a:buNone/>
            </a:pPr>
            <a:r>
              <a:rPr lang="en-US" sz="1700">
                <a:solidFill>
                  <a:schemeClr val="dk1"/>
                </a:solidFill>
                <a:latin typeface="Montserrat"/>
                <a:ea typeface="Montserrat"/>
                <a:cs typeface="Montserrat"/>
                <a:sym typeface="Montserrat"/>
              </a:rPr>
              <a:t>A domestic violence experience is common among youth, single adults, and families who become homeless. For many, it is the immediate cause of their homelessness. </a:t>
            </a:r>
            <a:endParaRPr sz="1700">
              <a:solidFill>
                <a:schemeClr val="dk1"/>
              </a:solidFill>
              <a:latin typeface="Montserrat"/>
              <a:ea typeface="Montserrat"/>
              <a:cs typeface="Montserrat"/>
              <a:sym typeface="Montserrat"/>
            </a:endParaRPr>
          </a:p>
        </p:txBody>
      </p:sp>
      <p:sp>
        <p:nvSpPr>
          <p:cNvPr id="71" name="Google Shape;71;p10"/>
          <p:cNvSpPr txBox="1"/>
          <p:nvPr/>
        </p:nvSpPr>
        <p:spPr>
          <a:xfrm>
            <a:off x="10007111" y="4862894"/>
            <a:ext cx="5836659" cy="58387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DOMESTIC VIOLENCE</a:t>
            </a:r>
            <a:endParaRPr/>
          </a:p>
        </p:txBody>
      </p:sp>
      <p:sp>
        <p:nvSpPr>
          <p:cNvPr id="72" name="Google Shape;72;p10"/>
          <p:cNvSpPr txBox="1"/>
          <p:nvPr/>
        </p:nvSpPr>
        <p:spPr>
          <a:xfrm>
            <a:off x="10007111" y="8279215"/>
            <a:ext cx="5565300" cy="1225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425"/>
              <a:buFont typeface="Montserrat"/>
              <a:buNone/>
            </a:pPr>
            <a:r>
              <a:rPr lang="en-US" sz="1700">
                <a:solidFill>
                  <a:schemeClr val="dk1"/>
                </a:solidFill>
                <a:latin typeface="Montserrat"/>
                <a:ea typeface="Montserrat"/>
                <a:cs typeface="Montserrat"/>
                <a:sym typeface="Montserrat"/>
              </a:rPr>
              <a:t>By far the most striking disproportionality can be found among African Americans, who make up 40 percent of the homeless population despite only representing 13 percent of the general population. This imbalance is </a:t>
            </a:r>
            <a:r>
              <a:rPr lang="en-US" sz="1700">
                <a:solidFill>
                  <a:schemeClr val="dk1"/>
                </a:solidFill>
                <a:uFill>
                  <a:noFill/>
                </a:uFill>
                <a:latin typeface="Montserrat"/>
                <a:ea typeface="Montserrat"/>
                <a:cs typeface="Montserrat"/>
                <a:sym typeface="Montserrat"/>
                <a:hlinkClick r:id="rId3"/>
              </a:rPr>
              <a:t>not improving over time</a:t>
            </a:r>
            <a:r>
              <a:rPr lang="en-US" sz="1700">
                <a:solidFill>
                  <a:schemeClr val="dk1"/>
                </a:solidFill>
                <a:latin typeface="Montserrat"/>
                <a:ea typeface="Montserrat"/>
                <a:cs typeface="Montserrat"/>
                <a:sym typeface="Montserrat"/>
              </a:rPr>
              <a:t>.</a:t>
            </a:r>
            <a:r>
              <a:rPr lang="en-US" sz="1700">
                <a:solidFill>
                  <a:schemeClr val="dk1"/>
                </a:solidFill>
                <a:latin typeface="Montserrat"/>
                <a:ea typeface="Montserrat"/>
                <a:cs typeface="Montserrat"/>
                <a:sym typeface="Montserrat"/>
              </a:rPr>
              <a:t> </a:t>
            </a:r>
            <a:endParaRPr sz="1700">
              <a:solidFill>
                <a:schemeClr val="dk1"/>
              </a:solidFill>
              <a:latin typeface="Montserrat"/>
              <a:ea typeface="Montserrat"/>
              <a:cs typeface="Montserrat"/>
              <a:sym typeface="Montserrat"/>
            </a:endParaRPr>
          </a:p>
        </p:txBody>
      </p:sp>
      <p:sp>
        <p:nvSpPr>
          <p:cNvPr id="73" name="Google Shape;73;p10"/>
          <p:cNvSpPr txBox="1"/>
          <p:nvPr/>
        </p:nvSpPr>
        <p:spPr>
          <a:xfrm>
            <a:off x="10007111" y="7632885"/>
            <a:ext cx="5836659" cy="58387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RACISM AND HOMOPHOBIA</a:t>
            </a:r>
            <a:endParaRPr/>
          </a:p>
        </p:txBody>
      </p:sp>
      <p:sp>
        <p:nvSpPr>
          <p:cNvPr id="74" name="Google Shape;74;p10"/>
          <p:cNvSpPr txBox="1"/>
          <p:nvPr/>
        </p:nvSpPr>
        <p:spPr>
          <a:xfrm>
            <a:off x="10007111" y="10805342"/>
            <a:ext cx="5565300" cy="1225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425"/>
              <a:buFont typeface="Montserrat"/>
              <a:buNone/>
            </a:pPr>
            <a:r>
              <a:rPr lang="en-US" sz="1700">
                <a:solidFill>
                  <a:schemeClr val="dk1"/>
                </a:solidFill>
                <a:latin typeface="Montserrat"/>
                <a:ea typeface="Montserrat"/>
                <a:cs typeface="Montserrat"/>
                <a:sym typeface="Montserrat"/>
              </a:rPr>
              <a:t>Most evictions happen because renters cannot or do not pay their rent. Landlords can evict renters for a number of other reasons, too, including taking on boarders, damaging property, causing a dis</a:t>
            </a:r>
            <a:r>
              <a:rPr lang="en-US" sz="1700">
                <a:solidFill>
                  <a:schemeClr val="dk1"/>
                </a:solidFill>
                <a:latin typeface="Montserrat"/>
                <a:ea typeface="Montserrat"/>
                <a:cs typeface="Montserrat"/>
                <a:sym typeface="Montserrat"/>
              </a:rPr>
              <a:t>t</a:t>
            </a:r>
            <a:r>
              <a:rPr lang="en-US" sz="1700">
                <a:solidFill>
                  <a:schemeClr val="dk1"/>
                </a:solidFill>
                <a:latin typeface="Montserrat"/>
                <a:ea typeface="Montserrat"/>
                <a:cs typeface="Montserrat"/>
                <a:sym typeface="Montserrat"/>
              </a:rPr>
              <a:t>urbance, or breaking the law.</a:t>
            </a:r>
            <a:endParaRPr sz="1700">
              <a:solidFill>
                <a:schemeClr val="dk1"/>
              </a:solidFill>
              <a:latin typeface="Montserrat"/>
              <a:ea typeface="Montserrat"/>
              <a:cs typeface="Montserrat"/>
              <a:sym typeface="Montserrat"/>
            </a:endParaRPr>
          </a:p>
        </p:txBody>
      </p:sp>
      <p:sp>
        <p:nvSpPr>
          <p:cNvPr id="75" name="Google Shape;75;p10"/>
          <p:cNvSpPr txBox="1"/>
          <p:nvPr/>
        </p:nvSpPr>
        <p:spPr>
          <a:xfrm>
            <a:off x="10013948" y="10402885"/>
            <a:ext cx="5836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EVICTIONS</a:t>
            </a:r>
            <a:endParaRPr/>
          </a:p>
        </p:txBody>
      </p:sp>
      <p:sp>
        <p:nvSpPr>
          <p:cNvPr id="76" name="Google Shape;76;p10"/>
          <p:cNvSpPr txBox="1"/>
          <p:nvPr/>
        </p:nvSpPr>
        <p:spPr>
          <a:xfrm>
            <a:off x="2560517" y="5509226"/>
            <a:ext cx="5565300" cy="1225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425"/>
              <a:buFont typeface="Montserrat"/>
              <a:buNone/>
            </a:pPr>
            <a:r>
              <a:rPr lang="en-US" sz="1700">
                <a:solidFill>
                  <a:schemeClr val="dk1"/>
                </a:solidFill>
                <a:latin typeface="Montserrat"/>
                <a:ea typeface="Montserrat"/>
                <a:cs typeface="Montserrat"/>
                <a:sym typeface="Montserrat"/>
              </a:rPr>
              <a:t>The nation is currently facing one of the most severe af</a:t>
            </a:r>
            <a:r>
              <a:rPr lang="en-US" sz="1700">
                <a:solidFill>
                  <a:schemeClr val="dk1"/>
                </a:solidFill>
                <a:latin typeface="Montserrat"/>
                <a:ea typeface="Montserrat"/>
                <a:cs typeface="Montserrat"/>
                <a:sym typeface="Montserrat"/>
              </a:rPr>
              <a:t>f</a:t>
            </a:r>
            <a:r>
              <a:rPr lang="en-US" sz="1700">
                <a:solidFill>
                  <a:schemeClr val="dk1"/>
                </a:solidFill>
                <a:latin typeface="Montserrat"/>
                <a:ea typeface="Montserrat"/>
                <a:cs typeface="Montserrat"/>
                <a:sym typeface="Montserrat"/>
              </a:rPr>
              <a:t>ordable housing crises in history. Today, 7.8 million extremely low-income households pay at least half of their income toward housing, putting them at risk of housing </a:t>
            </a:r>
            <a:r>
              <a:rPr lang="en-US" sz="1700">
                <a:solidFill>
                  <a:schemeClr val="dk1"/>
                </a:solidFill>
                <a:latin typeface="Montserrat"/>
                <a:ea typeface="Montserrat"/>
                <a:cs typeface="Montserrat"/>
                <a:sym typeface="Montserrat"/>
              </a:rPr>
              <a:t>i</a:t>
            </a:r>
            <a:r>
              <a:rPr lang="en-US" sz="1700">
                <a:solidFill>
                  <a:schemeClr val="dk1"/>
                </a:solidFill>
                <a:latin typeface="Montserrat"/>
                <a:ea typeface="Montserrat"/>
                <a:cs typeface="Montserrat"/>
                <a:sym typeface="Montserrat"/>
              </a:rPr>
              <a:t>nstability and homelessness.</a:t>
            </a:r>
            <a:endParaRPr sz="1700">
              <a:solidFill>
                <a:schemeClr val="dk1"/>
              </a:solidFill>
              <a:latin typeface="Montserrat"/>
              <a:ea typeface="Montserrat"/>
              <a:cs typeface="Montserrat"/>
              <a:sym typeface="Montserrat"/>
            </a:endParaRPr>
          </a:p>
        </p:txBody>
      </p:sp>
      <p:sp>
        <p:nvSpPr>
          <p:cNvPr id="77" name="Google Shape;77;p10"/>
          <p:cNvSpPr txBox="1"/>
          <p:nvPr/>
        </p:nvSpPr>
        <p:spPr>
          <a:xfrm>
            <a:off x="2560517" y="4862894"/>
            <a:ext cx="5836659" cy="58387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LACK OF AFFORDABLE HOUSING</a:t>
            </a:r>
            <a:endParaRPr/>
          </a:p>
        </p:txBody>
      </p:sp>
      <p:sp>
        <p:nvSpPr>
          <p:cNvPr id="78" name="Google Shape;78;p10"/>
          <p:cNvSpPr txBox="1"/>
          <p:nvPr/>
        </p:nvSpPr>
        <p:spPr>
          <a:xfrm>
            <a:off x="2562700" y="8279229"/>
            <a:ext cx="5565300" cy="1623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425"/>
              <a:buFont typeface="Montserrat"/>
              <a:buNone/>
            </a:pPr>
            <a:r>
              <a:rPr lang="en-US" sz="1700">
                <a:solidFill>
                  <a:schemeClr val="dk1"/>
                </a:solidFill>
                <a:latin typeface="Montserrat"/>
                <a:ea typeface="Montserrat"/>
                <a:cs typeface="Montserrat"/>
                <a:sym typeface="Montserrat"/>
              </a:rPr>
              <a:t>The typical American worker has seen little to no growth in his/her weekly wages over the past three decades. Too little income combined with the dwindl</a:t>
            </a:r>
            <a:r>
              <a:rPr lang="en-US" sz="1700">
                <a:solidFill>
                  <a:schemeClr val="dk1"/>
                </a:solidFill>
                <a:latin typeface="Montserrat"/>
                <a:ea typeface="Montserrat"/>
                <a:cs typeface="Montserrat"/>
                <a:sym typeface="Montserrat"/>
              </a:rPr>
              <a:t>i</a:t>
            </a:r>
            <a:r>
              <a:rPr lang="en-US" sz="1700">
                <a:solidFill>
                  <a:schemeClr val="dk1"/>
                </a:solidFill>
                <a:latin typeface="Montserrat"/>
                <a:ea typeface="Montserrat"/>
                <a:cs typeface="Montserrat"/>
                <a:sym typeface="Montserrat"/>
              </a:rPr>
              <a:t>ng availability of low-cost housing leaves many people at risk for becoming homeless.</a:t>
            </a:r>
            <a:endParaRPr sz="1700">
              <a:solidFill>
                <a:schemeClr val="dk1"/>
              </a:solidFill>
              <a:latin typeface="Montserrat"/>
              <a:ea typeface="Montserrat"/>
              <a:cs typeface="Montserrat"/>
              <a:sym typeface="Montserrat"/>
            </a:endParaRPr>
          </a:p>
        </p:txBody>
      </p:sp>
      <p:sp>
        <p:nvSpPr>
          <p:cNvPr id="79" name="Google Shape;79;p10"/>
          <p:cNvSpPr txBox="1"/>
          <p:nvPr/>
        </p:nvSpPr>
        <p:spPr>
          <a:xfrm>
            <a:off x="2560517" y="7632885"/>
            <a:ext cx="5836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LOW INCOME</a:t>
            </a:r>
            <a:endParaRPr/>
          </a:p>
        </p:txBody>
      </p:sp>
      <p:sp>
        <p:nvSpPr>
          <p:cNvPr id="80" name="Google Shape;80;p10"/>
          <p:cNvSpPr txBox="1"/>
          <p:nvPr/>
        </p:nvSpPr>
        <p:spPr>
          <a:xfrm>
            <a:off x="2560517" y="10805342"/>
            <a:ext cx="5565300" cy="1225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425"/>
              <a:buFont typeface="Montserrat"/>
              <a:buNone/>
            </a:pPr>
            <a:r>
              <a:rPr lang="en-US" sz="1700">
                <a:solidFill>
                  <a:schemeClr val="dk1"/>
                </a:solidFill>
                <a:latin typeface="Montserrat"/>
                <a:ea typeface="Montserrat"/>
                <a:cs typeface="Montserrat"/>
                <a:sym typeface="Montserrat"/>
              </a:rPr>
              <a:t>On a given night in 2017, 20 percent of the homeless population reported having a serious mental illness and more than 10,000 people had HIV/AIDS.</a:t>
            </a:r>
            <a:endParaRPr sz="1700">
              <a:solidFill>
                <a:schemeClr val="dk1"/>
              </a:solidFill>
              <a:latin typeface="Montserrat"/>
              <a:ea typeface="Montserrat"/>
              <a:cs typeface="Montserrat"/>
              <a:sym typeface="Montserrat"/>
            </a:endParaRPr>
          </a:p>
        </p:txBody>
      </p:sp>
      <p:sp>
        <p:nvSpPr>
          <p:cNvPr id="81" name="Google Shape;81;p10"/>
          <p:cNvSpPr txBox="1"/>
          <p:nvPr/>
        </p:nvSpPr>
        <p:spPr>
          <a:xfrm>
            <a:off x="2560442" y="10289198"/>
            <a:ext cx="5836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PHYSICAL AND MENTAL HEALTH  </a:t>
            </a:r>
            <a:endParaRPr/>
          </a:p>
        </p:txBody>
      </p:sp>
      <p:sp>
        <p:nvSpPr>
          <p:cNvPr id="82" name="Google Shape;82;p10"/>
          <p:cNvSpPr txBox="1"/>
          <p:nvPr/>
        </p:nvSpPr>
        <p:spPr>
          <a:xfrm>
            <a:off x="17467448" y="5509226"/>
            <a:ext cx="5565300" cy="1225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425"/>
              <a:buFont typeface="Montserrat"/>
              <a:buNone/>
            </a:pPr>
            <a:r>
              <a:rPr lang="en-US" sz="1500">
                <a:solidFill>
                  <a:srgbClr val="3B3A3D"/>
                </a:solidFill>
                <a:highlight>
                  <a:srgbClr val="F3F3F3"/>
                </a:highlight>
              </a:rPr>
              <a:t>T</a:t>
            </a:r>
            <a:r>
              <a:rPr lang="en-US" sz="1700">
                <a:solidFill>
                  <a:schemeClr val="dk1"/>
                </a:solidFill>
                <a:latin typeface="Montserrat"/>
                <a:ea typeface="Montserrat"/>
                <a:cs typeface="Montserrat"/>
                <a:sym typeface="Montserrat"/>
              </a:rPr>
              <a:t>he issue of opioid abuse has risen to a level of national crisis as t</a:t>
            </a:r>
            <a:r>
              <a:rPr lang="en-US" sz="1700">
                <a:solidFill>
                  <a:schemeClr val="dk1"/>
                </a:solidFill>
                <a:latin typeface="Montserrat"/>
                <a:ea typeface="Montserrat"/>
                <a:cs typeface="Montserrat"/>
                <a:sym typeface="Montserrat"/>
              </a:rPr>
              <a:t>h</a:t>
            </a:r>
            <a:r>
              <a:rPr lang="en-US" sz="1700">
                <a:solidFill>
                  <a:schemeClr val="dk1"/>
                </a:solidFill>
                <a:latin typeface="Montserrat"/>
                <a:ea typeface="Montserrat"/>
                <a:cs typeface="Montserrat"/>
                <a:sym typeface="Montserrat"/>
              </a:rPr>
              <a:t>e number of people abusing prescription drugs and heroin has dramatically risen, and the rate of opioid-related overdose deaths has tripled since 2000.</a:t>
            </a:r>
            <a:r>
              <a:rPr lang="en-US" sz="1700">
                <a:solidFill>
                  <a:schemeClr val="dk1"/>
                </a:solidFill>
                <a:latin typeface="Montserrat"/>
                <a:ea typeface="Montserrat"/>
                <a:cs typeface="Montserrat"/>
                <a:sym typeface="Montserrat"/>
              </a:rPr>
              <a:t> </a:t>
            </a:r>
            <a:endParaRPr sz="1700">
              <a:solidFill>
                <a:schemeClr val="dk1"/>
              </a:solidFill>
              <a:latin typeface="Montserrat"/>
              <a:ea typeface="Montserrat"/>
              <a:cs typeface="Montserrat"/>
              <a:sym typeface="Montserrat"/>
            </a:endParaRPr>
          </a:p>
        </p:txBody>
      </p:sp>
      <p:sp>
        <p:nvSpPr>
          <p:cNvPr id="83" name="Google Shape;83;p10"/>
          <p:cNvSpPr txBox="1"/>
          <p:nvPr/>
        </p:nvSpPr>
        <p:spPr>
          <a:xfrm>
            <a:off x="17467448" y="4862894"/>
            <a:ext cx="5836659" cy="58387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ADDICTION</a:t>
            </a:r>
            <a:endParaRPr/>
          </a:p>
        </p:txBody>
      </p:sp>
      <p:grpSp>
        <p:nvGrpSpPr>
          <p:cNvPr id="84" name="Google Shape;84;p10"/>
          <p:cNvGrpSpPr/>
          <p:nvPr/>
        </p:nvGrpSpPr>
        <p:grpSpPr>
          <a:xfrm>
            <a:off x="16824583" y="5068981"/>
            <a:ext cx="440244" cy="432239"/>
            <a:chOff x="14417293" y="8302289"/>
            <a:chExt cx="644560" cy="632841"/>
          </a:xfrm>
        </p:grpSpPr>
        <p:cxnSp>
          <p:nvCxnSpPr>
            <p:cNvPr id="85" name="Google Shape;85;p10"/>
            <p:cNvCxnSpPr/>
            <p:nvPr/>
          </p:nvCxnSpPr>
          <p:spPr>
            <a:xfrm>
              <a:off x="14742506" y="8776921"/>
              <a:ext cx="2929" cy="158209"/>
            </a:xfrm>
            <a:prstGeom prst="straightConnector1">
              <a:avLst/>
            </a:prstGeom>
            <a:noFill/>
            <a:ln cap="flat" cmpd="sng" w="34275">
              <a:solidFill>
                <a:schemeClr val="accent1"/>
              </a:solidFill>
              <a:prstDash val="solid"/>
              <a:round/>
              <a:headEnd len="sm" w="sm" type="none"/>
              <a:tailEnd len="sm" w="sm" type="none"/>
            </a:ln>
          </p:spPr>
        </p:cxnSp>
        <p:cxnSp>
          <p:nvCxnSpPr>
            <p:cNvPr id="86" name="Google Shape;86;p10"/>
            <p:cNvCxnSpPr/>
            <p:nvPr/>
          </p:nvCxnSpPr>
          <p:spPr>
            <a:xfrm>
              <a:off x="14742506" y="8302289"/>
              <a:ext cx="2929" cy="158209"/>
            </a:xfrm>
            <a:prstGeom prst="straightConnector1">
              <a:avLst/>
            </a:prstGeom>
            <a:noFill/>
            <a:ln cap="flat" cmpd="sng" w="34275">
              <a:solidFill>
                <a:schemeClr val="accent1"/>
              </a:solidFill>
              <a:prstDash val="solid"/>
              <a:round/>
              <a:headEnd len="sm" w="sm" type="none"/>
              <a:tailEnd len="sm" w="sm" type="none"/>
            </a:ln>
          </p:spPr>
        </p:cxnSp>
        <p:cxnSp>
          <p:nvCxnSpPr>
            <p:cNvPr id="87" name="Google Shape;87;p10"/>
            <p:cNvCxnSpPr/>
            <p:nvPr/>
          </p:nvCxnSpPr>
          <p:spPr>
            <a:xfrm flipH="1">
              <a:off x="14417293" y="8618710"/>
              <a:ext cx="169929" cy="2929"/>
            </a:xfrm>
            <a:prstGeom prst="straightConnector1">
              <a:avLst/>
            </a:prstGeom>
            <a:noFill/>
            <a:ln cap="flat" cmpd="sng" w="34275">
              <a:solidFill>
                <a:schemeClr val="accent1"/>
              </a:solidFill>
              <a:prstDash val="solid"/>
              <a:round/>
              <a:headEnd len="sm" w="sm" type="none"/>
              <a:tailEnd len="sm" w="sm" type="none"/>
            </a:ln>
          </p:spPr>
        </p:cxnSp>
        <p:cxnSp>
          <p:nvCxnSpPr>
            <p:cNvPr id="88" name="Google Shape;88;p10"/>
            <p:cNvCxnSpPr/>
            <p:nvPr/>
          </p:nvCxnSpPr>
          <p:spPr>
            <a:xfrm flipH="1">
              <a:off x="14897784" y="8618710"/>
              <a:ext cx="164069" cy="2929"/>
            </a:xfrm>
            <a:prstGeom prst="straightConnector1">
              <a:avLst/>
            </a:prstGeom>
            <a:noFill/>
            <a:ln cap="flat" cmpd="sng" w="34275">
              <a:solidFill>
                <a:schemeClr val="accent1"/>
              </a:solidFill>
              <a:prstDash val="solid"/>
              <a:round/>
              <a:headEnd len="sm" w="sm" type="none"/>
              <a:tailEnd len="sm" w="sm" type="none"/>
            </a:ln>
          </p:spPr>
        </p:cxnSp>
        <p:sp>
          <p:nvSpPr>
            <p:cNvPr id="89" name="Google Shape;89;p10"/>
            <p:cNvSpPr/>
            <p:nvPr/>
          </p:nvSpPr>
          <p:spPr>
            <a:xfrm>
              <a:off x="14505189" y="8381393"/>
              <a:ext cx="477561" cy="477561"/>
            </a:xfrm>
            <a:custGeom>
              <a:rect b="b" l="l" r="r" t="t"/>
              <a:pathLst>
                <a:path extrusionOk="0" h="120000" w="120000">
                  <a:moveTo>
                    <a:pt x="119832" y="59832"/>
                  </a:moveTo>
                  <a:lnTo>
                    <a:pt x="119832" y="59832"/>
                  </a:lnTo>
                  <a:cubicBezTo>
                    <a:pt x="119832" y="26239"/>
                    <a:pt x="92423" y="0"/>
                    <a:pt x="60000" y="0"/>
                  </a:cubicBezTo>
                  <a:cubicBezTo>
                    <a:pt x="26239" y="0"/>
                    <a:pt x="0" y="26239"/>
                    <a:pt x="0" y="59832"/>
                  </a:cubicBezTo>
                  <a:cubicBezTo>
                    <a:pt x="0" y="93593"/>
                    <a:pt x="26239" y="119832"/>
                    <a:pt x="60000" y="119832"/>
                  </a:cubicBezTo>
                  <a:cubicBezTo>
                    <a:pt x="92423" y="119832"/>
                    <a:pt x="119832" y="93593"/>
                    <a:pt x="119832" y="59832"/>
                  </a:cubicBezTo>
                </a:path>
              </a:pathLst>
            </a:custGeom>
            <a:noFill/>
            <a:ln cap="flat" cmpd="sng" w="342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grpSp>
      <p:sp>
        <p:nvSpPr>
          <p:cNvPr id="90" name="Google Shape;90;p10"/>
          <p:cNvSpPr txBox="1"/>
          <p:nvPr/>
        </p:nvSpPr>
        <p:spPr>
          <a:xfrm>
            <a:off x="17467448" y="8279215"/>
            <a:ext cx="5565300" cy="1225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425"/>
              <a:buFont typeface="Montserrat"/>
              <a:buNone/>
            </a:pPr>
            <a:r>
              <a:t/>
            </a:r>
            <a:endParaRPr/>
          </a:p>
        </p:txBody>
      </p:sp>
      <p:sp>
        <p:nvSpPr>
          <p:cNvPr id="91" name="Google Shape;91;p10"/>
          <p:cNvSpPr txBox="1"/>
          <p:nvPr/>
        </p:nvSpPr>
        <p:spPr>
          <a:xfrm>
            <a:off x="17467448" y="7632885"/>
            <a:ext cx="5836659" cy="58387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600"/>
              <a:buFont typeface="Montserrat"/>
              <a:buNone/>
            </a:pPr>
            <a:r>
              <a:t/>
            </a:r>
            <a:endParaRPr/>
          </a:p>
        </p:txBody>
      </p:sp>
      <p:sp>
        <p:nvSpPr>
          <p:cNvPr id="92" name="Google Shape;92;p10"/>
          <p:cNvSpPr txBox="1"/>
          <p:nvPr/>
        </p:nvSpPr>
        <p:spPr>
          <a:xfrm>
            <a:off x="17467448" y="10805342"/>
            <a:ext cx="5565300" cy="1225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425"/>
              <a:buFont typeface="Montserrat"/>
              <a:buNone/>
            </a:pPr>
            <a:r>
              <a:rPr lang="en-US" sz="1700">
                <a:solidFill>
                  <a:schemeClr val="dk1"/>
                </a:solidFill>
                <a:latin typeface="Montserrat"/>
                <a:ea typeface="Montserrat"/>
                <a:cs typeface="Montserrat"/>
                <a:sym typeface="Montserrat"/>
              </a:rPr>
              <a:t>A divorce, death, or the break up of family is a known f</a:t>
            </a:r>
            <a:r>
              <a:rPr lang="en-US" sz="1700">
                <a:solidFill>
                  <a:schemeClr val="dk1"/>
                </a:solidFill>
                <a:latin typeface="Montserrat"/>
                <a:ea typeface="Montserrat"/>
                <a:cs typeface="Montserrat"/>
                <a:sym typeface="Montserrat"/>
              </a:rPr>
              <a:t>a</a:t>
            </a:r>
            <a:r>
              <a:rPr lang="en-US" sz="1700">
                <a:solidFill>
                  <a:schemeClr val="dk1"/>
                </a:solidFill>
                <a:latin typeface="Montserrat"/>
                <a:ea typeface="Montserrat"/>
                <a:cs typeface="Montserrat"/>
                <a:sym typeface="Montserrat"/>
              </a:rPr>
              <a:t>ctor. The financial shock of dovorce, a sudden need to move, and lack of a support network increase the risk. </a:t>
            </a:r>
            <a:endParaRPr/>
          </a:p>
        </p:txBody>
      </p:sp>
      <p:sp>
        <p:nvSpPr>
          <p:cNvPr id="93" name="Google Shape;93;p10"/>
          <p:cNvSpPr txBox="1"/>
          <p:nvPr/>
        </p:nvSpPr>
        <p:spPr>
          <a:xfrm>
            <a:off x="17467448" y="10159010"/>
            <a:ext cx="5836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DIVORCE OR BEREAVEMENT</a:t>
            </a:r>
            <a:endParaRPr/>
          </a:p>
        </p:txBody>
      </p:sp>
      <p:grpSp>
        <p:nvGrpSpPr>
          <p:cNvPr id="94" name="Google Shape;94;p10"/>
          <p:cNvGrpSpPr/>
          <p:nvPr/>
        </p:nvGrpSpPr>
        <p:grpSpPr>
          <a:xfrm>
            <a:off x="16824583" y="10365097"/>
            <a:ext cx="440244" cy="432239"/>
            <a:chOff x="14417293" y="8302289"/>
            <a:chExt cx="644560" cy="632841"/>
          </a:xfrm>
        </p:grpSpPr>
        <p:cxnSp>
          <p:nvCxnSpPr>
            <p:cNvPr id="95" name="Google Shape;95;p10"/>
            <p:cNvCxnSpPr/>
            <p:nvPr/>
          </p:nvCxnSpPr>
          <p:spPr>
            <a:xfrm>
              <a:off x="14742506" y="8776921"/>
              <a:ext cx="2929" cy="158209"/>
            </a:xfrm>
            <a:prstGeom prst="straightConnector1">
              <a:avLst/>
            </a:prstGeom>
            <a:noFill/>
            <a:ln cap="flat" cmpd="sng" w="34275">
              <a:solidFill>
                <a:schemeClr val="accent1"/>
              </a:solidFill>
              <a:prstDash val="solid"/>
              <a:round/>
              <a:headEnd len="sm" w="sm" type="none"/>
              <a:tailEnd len="sm" w="sm" type="none"/>
            </a:ln>
          </p:spPr>
        </p:cxnSp>
        <p:cxnSp>
          <p:nvCxnSpPr>
            <p:cNvPr id="96" name="Google Shape;96;p10"/>
            <p:cNvCxnSpPr/>
            <p:nvPr/>
          </p:nvCxnSpPr>
          <p:spPr>
            <a:xfrm>
              <a:off x="14742506" y="8302289"/>
              <a:ext cx="2929" cy="158209"/>
            </a:xfrm>
            <a:prstGeom prst="straightConnector1">
              <a:avLst/>
            </a:prstGeom>
            <a:noFill/>
            <a:ln cap="flat" cmpd="sng" w="34275">
              <a:solidFill>
                <a:schemeClr val="accent1"/>
              </a:solidFill>
              <a:prstDash val="solid"/>
              <a:round/>
              <a:headEnd len="sm" w="sm" type="none"/>
              <a:tailEnd len="sm" w="sm" type="none"/>
            </a:ln>
          </p:spPr>
        </p:cxnSp>
        <p:cxnSp>
          <p:nvCxnSpPr>
            <p:cNvPr id="97" name="Google Shape;97;p10"/>
            <p:cNvCxnSpPr/>
            <p:nvPr/>
          </p:nvCxnSpPr>
          <p:spPr>
            <a:xfrm flipH="1">
              <a:off x="14417293" y="8618710"/>
              <a:ext cx="169929" cy="2929"/>
            </a:xfrm>
            <a:prstGeom prst="straightConnector1">
              <a:avLst/>
            </a:prstGeom>
            <a:noFill/>
            <a:ln cap="flat" cmpd="sng" w="34275">
              <a:solidFill>
                <a:schemeClr val="accent1"/>
              </a:solidFill>
              <a:prstDash val="solid"/>
              <a:round/>
              <a:headEnd len="sm" w="sm" type="none"/>
              <a:tailEnd len="sm" w="sm" type="none"/>
            </a:ln>
          </p:spPr>
        </p:cxnSp>
        <p:cxnSp>
          <p:nvCxnSpPr>
            <p:cNvPr id="98" name="Google Shape;98;p10"/>
            <p:cNvCxnSpPr/>
            <p:nvPr/>
          </p:nvCxnSpPr>
          <p:spPr>
            <a:xfrm flipH="1">
              <a:off x="14897784" y="8618710"/>
              <a:ext cx="164069" cy="2929"/>
            </a:xfrm>
            <a:prstGeom prst="straightConnector1">
              <a:avLst/>
            </a:prstGeom>
            <a:noFill/>
            <a:ln cap="flat" cmpd="sng" w="34275">
              <a:solidFill>
                <a:schemeClr val="accent1"/>
              </a:solidFill>
              <a:prstDash val="solid"/>
              <a:round/>
              <a:headEnd len="sm" w="sm" type="none"/>
              <a:tailEnd len="sm" w="sm" type="none"/>
            </a:ln>
          </p:spPr>
        </p:cxnSp>
        <p:sp>
          <p:nvSpPr>
            <p:cNvPr id="99" name="Google Shape;99;p10"/>
            <p:cNvSpPr/>
            <p:nvPr/>
          </p:nvSpPr>
          <p:spPr>
            <a:xfrm>
              <a:off x="14505189" y="8381393"/>
              <a:ext cx="477561" cy="477561"/>
            </a:xfrm>
            <a:custGeom>
              <a:rect b="b" l="l" r="r" t="t"/>
              <a:pathLst>
                <a:path extrusionOk="0" h="120000" w="120000">
                  <a:moveTo>
                    <a:pt x="119832" y="59832"/>
                  </a:moveTo>
                  <a:lnTo>
                    <a:pt x="119832" y="59832"/>
                  </a:lnTo>
                  <a:cubicBezTo>
                    <a:pt x="119832" y="26239"/>
                    <a:pt x="92423" y="0"/>
                    <a:pt x="60000" y="0"/>
                  </a:cubicBezTo>
                  <a:cubicBezTo>
                    <a:pt x="26239" y="0"/>
                    <a:pt x="0" y="26239"/>
                    <a:pt x="0" y="59832"/>
                  </a:cubicBezTo>
                  <a:cubicBezTo>
                    <a:pt x="0" y="93593"/>
                    <a:pt x="26239" y="119832"/>
                    <a:pt x="60000" y="119832"/>
                  </a:cubicBezTo>
                  <a:cubicBezTo>
                    <a:pt x="92423" y="119832"/>
                    <a:pt x="119832" y="93593"/>
                    <a:pt x="119832" y="59832"/>
                  </a:cubicBezTo>
                </a:path>
              </a:pathLst>
            </a:custGeom>
            <a:noFill/>
            <a:ln cap="flat" cmpd="sng" w="342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grpSp>
      <p:grpSp>
        <p:nvGrpSpPr>
          <p:cNvPr id="100" name="Google Shape;100;p10"/>
          <p:cNvGrpSpPr/>
          <p:nvPr/>
        </p:nvGrpSpPr>
        <p:grpSpPr>
          <a:xfrm>
            <a:off x="4313916" y="1672074"/>
            <a:ext cx="15883565" cy="1983600"/>
            <a:chOff x="4313916" y="1425636"/>
            <a:chExt cx="15883565" cy="1983600"/>
          </a:xfrm>
        </p:grpSpPr>
        <p:sp>
          <p:nvSpPr>
            <p:cNvPr id="101" name="Google Shape;101;p10"/>
            <p:cNvSpPr txBox="1"/>
            <p:nvPr/>
          </p:nvSpPr>
          <p:spPr>
            <a:xfrm>
              <a:off x="4313916" y="1425636"/>
              <a:ext cx="15883565" cy="923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350"/>
                <a:buFont typeface="Montserrat"/>
                <a:buNone/>
              </a:pPr>
              <a:r>
                <a:rPr b="1" lang="en-US" sz="5400">
                  <a:solidFill>
                    <a:schemeClr val="dk2"/>
                  </a:solidFill>
                  <a:latin typeface="Montserrat"/>
                  <a:ea typeface="Montserrat"/>
                  <a:cs typeface="Montserrat"/>
                  <a:sym typeface="Montserrat"/>
                </a:rPr>
                <a:t>WHAT CAUSES HOMELESSNESS</a:t>
              </a:r>
              <a:endParaRPr/>
            </a:p>
          </p:txBody>
        </p:sp>
        <p:sp>
          <p:nvSpPr>
            <p:cNvPr id="102" name="Google Shape;102;p10"/>
            <p:cNvSpPr txBox="1"/>
            <p:nvPr/>
          </p:nvSpPr>
          <p:spPr>
            <a:xfrm>
              <a:off x="4974301" y="2485907"/>
              <a:ext cx="14515481" cy="923329"/>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450"/>
                <a:buFont typeface="Montserrat"/>
                <a:buNone/>
              </a:pPr>
              <a:r>
                <a:rPr lang="en-US" sz="1800">
                  <a:solidFill>
                    <a:schemeClr val="dk1"/>
                  </a:solidFill>
                  <a:latin typeface="Montserrat"/>
                  <a:ea typeface="Montserrat"/>
                  <a:cs typeface="Montserrat"/>
                  <a:sym typeface="Montserrat"/>
                </a:rPr>
                <a:t>THE RISK FACTORS ASSOCIATED WITH HOMELESSNESS </a:t>
              </a:r>
              <a:endParaRPr/>
            </a:p>
          </p:txBody>
        </p:sp>
      </p:grpSp>
      <p:sp>
        <p:nvSpPr>
          <p:cNvPr id="103" name="Google Shape;103;p10"/>
          <p:cNvSpPr txBox="1"/>
          <p:nvPr/>
        </p:nvSpPr>
        <p:spPr>
          <a:xfrm>
            <a:off x="8661981" y="1147955"/>
            <a:ext cx="7053686" cy="461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600"/>
              <a:buFont typeface="Montserrat"/>
              <a:buNone/>
            </a:pPr>
            <a:r>
              <a:rPr lang="en-US" sz="2400">
                <a:solidFill>
                  <a:schemeClr val="accent1"/>
                </a:solidFill>
                <a:latin typeface="Montserrat"/>
                <a:ea typeface="Montserrat"/>
                <a:cs typeface="Montserrat"/>
                <a:sym typeface="Montserrat"/>
              </a:rPr>
              <a:t>DETERMINING THE INPUTS</a:t>
            </a:r>
            <a:endParaRPr/>
          </a:p>
        </p:txBody>
      </p:sp>
      <p:grpSp>
        <p:nvGrpSpPr>
          <p:cNvPr id="104" name="Google Shape;104;p10"/>
          <p:cNvGrpSpPr/>
          <p:nvPr/>
        </p:nvGrpSpPr>
        <p:grpSpPr>
          <a:xfrm>
            <a:off x="2051373" y="5068918"/>
            <a:ext cx="440147" cy="432156"/>
            <a:chOff x="14417422" y="8302289"/>
            <a:chExt cx="644431" cy="632732"/>
          </a:xfrm>
        </p:grpSpPr>
        <p:cxnSp>
          <p:nvCxnSpPr>
            <p:cNvPr id="105" name="Google Shape;105;p10"/>
            <p:cNvCxnSpPr/>
            <p:nvPr/>
          </p:nvCxnSpPr>
          <p:spPr>
            <a:xfrm>
              <a:off x="14742506" y="8776921"/>
              <a:ext cx="3000" cy="158100"/>
            </a:xfrm>
            <a:prstGeom prst="straightConnector1">
              <a:avLst/>
            </a:prstGeom>
            <a:noFill/>
            <a:ln cap="flat" cmpd="sng" w="34275">
              <a:solidFill>
                <a:schemeClr val="accent1"/>
              </a:solidFill>
              <a:prstDash val="solid"/>
              <a:round/>
              <a:headEnd len="sm" w="sm" type="none"/>
              <a:tailEnd len="sm" w="sm" type="none"/>
            </a:ln>
          </p:spPr>
        </p:cxnSp>
        <p:cxnSp>
          <p:nvCxnSpPr>
            <p:cNvPr id="106" name="Google Shape;106;p10"/>
            <p:cNvCxnSpPr/>
            <p:nvPr/>
          </p:nvCxnSpPr>
          <p:spPr>
            <a:xfrm>
              <a:off x="14742506" y="8302289"/>
              <a:ext cx="3000" cy="158100"/>
            </a:xfrm>
            <a:prstGeom prst="straightConnector1">
              <a:avLst/>
            </a:prstGeom>
            <a:noFill/>
            <a:ln cap="flat" cmpd="sng" w="34275">
              <a:solidFill>
                <a:schemeClr val="accent1"/>
              </a:solidFill>
              <a:prstDash val="solid"/>
              <a:round/>
              <a:headEnd len="sm" w="sm" type="none"/>
              <a:tailEnd len="sm" w="sm" type="none"/>
            </a:ln>
          </p:spPr>
        </p:cxnSp>
        <p:cxnSp>
          <p:nvCxnSpPr>
            <p:cNvPr id="107" name="Google Shape;107;p10"/>
            <p:cNvCxnSpPr/>
            <p:nvPr/>
          </p:nvCxnSpPr>
          <p:spPr>
            <a:xfrm flipH="1">
              <a:off x="14417422" y="8618710"/>
              <a:ext cx="169800" cy="3000"/>
            </a:xfrm>
            <a:prstGeom prst="straightConnector1">
              <a:avLst/>
            </a:prstGeom>
            <a:noFill/>
            <a:ln cap="flat" cmpd="sng" w="34275">
              <a:solidFill>
                <a:schemeClr val="accent1"/>
              </a:solidFill>
              <a:prstDash val="solid"/>
              <a:round/>
              <a:headEnd len="sm" w="sm" type="none"/>
              <a:tailEnd len="sm" w="sm" type="none"/>
            </a:ln>
          </p:spPr>
        </p:cxnSp>
        <p:cxnSp>
          <p:nvCxnSpPr>
            <p:cNvPr id="108" name="Google Shape;108;p10"/>
            <p:cNvCxnSpPr/>
            <p:nvPr/>
          </p:nvCxnSpPr>
          <p:spPr>
            <a:xfrm flipH="1">
              <a:off x="14897753" y="8618710"/>
              <a:ext cx="164100" cy="3000"/>
            </a:xfrm>
            <a:prstGeom prst="straightConnector1">
              <a:avLst/>
            </a:prstGeom>
            <a:noFill/>
            <a:ln cap="flat" cmpd="sng" w="34275">
              <a:solidFill>
                <a:schemeClr val="accent1"/>
              </a:solidFill>
              <a:prstDash val="solid"/>
              <a:round/>
              <a:headEnd len="sm" w="sm" type="none"/>
              <a:tailEnd len="sm" w="sm" type="none"/>
            </a:ln>
          </p:spPr>
        </p:cxnSp>
        <p:sp>
          <p:nvSpPr>
            <p:cNvPr id="109" name="Google Shape;109;p10"/>
            <p:cNvSpPr/>
            <p:nvPr/>
          </p:nvSpPr>
          <p:spPr>
            <a:xfrm>
              <a:off x="14505189" y="8381393"/>
              <a:ext cx="477600" cy="477600"/>
            </a:xfrm>
            <a:custGeom>
              <a:rect b="b" l="l" r="r" t="t"/>
              <a:pathLst>
                <a:path extrusionOk="0" h="120000" w="120000">
                  <a:moveTo>
                    <a:pt x="119832" y="59832"/>
                  </a:moveTo>
                  <a:lnTo>
                    <a:pt x="119832" y="59832"/>
                  </a:lnTo>
                  <a:cubicBezTo>
                    <a:pt x="119832" y="26239"/>
                    <a:pt x="92423" y="0"/>
                    <a:pt x="60000" y="0"/>
                  </a:cubicBezTo>
                  <a:cubicBezTo>
                    <a:pt x="26239" y="0"/>
                    <a:pt x="0" y="26239"/>
                    <a:pt x="0" y="59832"/>
                  </a:cubicBezTo>
                  <a:cubicBezTo>
                    <a:pt x="0" y="93593"/>
                    <a:pt x="26239" y="119832"/>
                    <a:pt x="60000" y="119832"/>
                  </a:cubicBezTo>
                  <a:cubicBezTo>
                    <a:pt x="92423" y="119832"/>
                    <a:pt x="119832" y="93593"/>
                    <a:pt x="119832" y="59832"/>
                  </a:cubicBezTo>
                </a:path>
              </a:pathLst>
            </a:custGeom>
            <a:noFill/>
            <a:ln cap="flat" cmpd="sng" w="342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grpSp>
      <p:grpSp>
        <p:nvGrpSpPr>
          <p:cNvPr id="110" name="Google Shape;110;p10"/>
          <p:cNvGrpSpPr/>
          <p:nvPr/>
        </p:nvGrpSpPr>
        <p:grpSpPr>
          <a:xfrm>
            <a:off x="2051373" y="10365018"/>
            <a:ext cx="440147" cy="432156"/>
            <a:chOff x="14417422" y="8302289"/>
            <a:chExt cx="644431" cy="632732"/>
          </a:xfrm>
        </p:grpSpPr>
        <p:cxnSp>
          <p:nvCxnSpPr>
            <p:cNvPr id="111" name="Google Shape;111;p10"/>
            <p:cNvCxnSpPr/>
            <p:nvPr/>
          </p:nvCxnSpPr>
          <p:spPr>
            <a:xfrm>
              <a:off x="14742506" y="8776921"/>
              <a:ext cx="3000" cy="158100"/>
            </a:xfrm>
            <a:prstGeom prst="straightConnector1">
              <a:avLst/>
            </a:prstGeom>
            <a:noFill/>
            <a:ln cap="flat" cmpd="sng" w="34275">
              <a:solidFill>
                <a:schemeClr val="accent1"/>
              </a:solidFill>
              <a:prstDash val="solid"/>
              <a:round/>
              <a:headEnd len="sm" w="sm" type="none"/>
              <a:tailEnd len="sm" w="sm" type="none"/>
            </a:ln>
          </p:spPr>
        </p:cxnSp>
        <p:cxnSp>
          <p:nvCxnSpPr>
            <p:cNvPr id="112" name="Google Shape;112;p10"/>
            <p:cNvCxnSpPr/>
            <p:nvPr/>
          </p:nvCxnSpPr>
          <p:spPr>
            <a:xfrm>
              <a:off x="14742506" y="8302289"/>
              <a:ext cx="3000" cy="158100"/>
            </a:xfrm>
            <a:prstGeom prst="straightConnector1">
              <a:avLst/>
            </a:prstGeom>
            <a:noFill/>
            <a:ln cap="flat" cmpd="sng" w="34275">
              <a:solidFill>
                <a:schemeClr val="accent1"/>
              </a:solidFill>
              <a:prstDash val="solid"/>
              <a:round/>
              <a:headEnd len="sm" w="sm" type="none"/>
              <a:tailEnd len="sm" w="sm" type="none"/>
            </a:ln>
          </p:spPr>
        </p:cxnSp>
        <p:cxnSp>
          <p:nvCxnSpPr>
            <p:cNvPr id="113" name="Google Shape;113;p10"/>
            <p:cNvCxnSpPr/>
            <p:nvPr/>
          </p:nvCxnSpPr>
          <p:spPr>
            <a:xfrm flipH="1">
              <a:off x="14417422" y="8618710"/>
              <a:ext cx="169800" cy="3000"/>
            </a:xfrm>
            <a:prstGeom prst="straightConnector1">
              <a:avLst/>
            </a:prstGeom>
            <a:noFill/>
            <a:ln cap="flat" cmpd="sng" w="34275">
              <a:solidFill>
                <a:schemeClr val="accent1"/>
              </a:solidFill>
              <a:prstDash val="solid"/>
              <a:round/>
              <a:headEnd len="sm" w="sm" type="none"/>
              <a:tailEnd len="sm" w="sm" type="none"/>
            </a:ln>
          </p:spPr>
        </p:cxnSp>
        <p:cxnSp>
          <p:nvCxnSpPr>
            <p:cNvPr id="114" name="Google Shape;114;p10"/>
            <p:cNvCxnSpPr/>
            <p:nvPr/>
          </p:nvCxnSpPr>
          <p:spPr>
            <a:xfrm flipH="1">
              <a:off x="14897753" y="8618710"/>
              <a:ext cx="164100" cy="3000"/>
            </a:xfrm>
            <a:prstGeom prst="straightConnector1">
              <a:avLst/>
            </a:prstGeom>
            <a:noFill/>
            <a:ln cap="flat" cmpd="sng" w="34275">
              <a:solidFill>
                <a:schemeClr val="accent1"/>
              </a:solidFill>
              <a:prstDash val="solid"/>
              <a:round/>
              <a:headEnd len="sm" w="sm" type="none"/>
              <a:tailEnd len="sm" w="sm" type="none"/>
            </a:ln>
          </p:spPr>
        </p:cxnSp>
        <p:sp>
          <p:nvSpPr>
            <p:cNvPr id="115" name="Google Shape;115;p10"/>
            <p:cNvSpPr/>
            <p:nvPr/>
          </p:nvSpPr>
          <p:spPr>
            <a:xfrm>
              <a:off x="14505189" y="8381393"/>
              <a:ext cx="477600" cy="477600"/>
            </a:xfrm>
            <a:custGeom>
              <a:rect b="b" l="l" r="r" t="t"/>
              <a:pathLst>
                <a:path extrusionOk="0" h="120000" w="120000">
                  <a:moveTo>
                    <a:pt x="119832" y="59832"/>
                  </a:moveTo>
                  <a:lnTo>
                    <a:pt x="119832" y="59832"/>
                  </a:lnTo>
                  <a:cubicBezTo>
                    <a:pt x="119832" y="26239"/>
                    <a:pt x="92423" y="0"/>
                    <a:pt x="60000" y="0"/>
                  </a:cubicBezTo>
                  <a:cubicBezTo>
                    <a:pt x="26239" y="0"/>
                    <a:pt x="0" y="26239"/>
                    <a:pt x="0" y="59832"/>
                  </a:cubicBezTo>
                  <a:cubicBezTo>
                    <a:pt x="0" y="93593"/>
                    <a:pt x="26239" y="119832"/>
                    <a:pt x="60000" y="119832"/>
                  </a:cubicBezTo>
                  <a:cubicBezTo>
                    <a:pt x="92423" y="119832"/>
                    <a:pt x="119832" y="93593"/>
                    <a:pt x="119832" y="59832"/>
                  </a:cubicBezTo>
                </a:path>
              </a:pathLst>
            </a:custGeom>
            <a:noFill/>
            <a:ln cap="flat" cmpd="sng" w="342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grpSp>
      <p:grpSp>
        <p:nvGrpSpPr>
          <p:cNvPr id="116" name="Google Shape;116;p10"/>
          <p:cNvGrpSpPr/>
          <p:nvPr/>
        </p:nvGrpSpPr>
        <p:grpSpPr>
          <a:xfrm>
            <a:off x="2051373" y="7999468"/>
            <a:ext cx="440147" cy="432156"/>
            <a:chOff x="14417422" y="8302289"/>
            <a:chExt cx="644431" cy="632732"/>
          </a:xfrm>
        </p:grpSpPr>
        <p:cxnSp>
          <p:nvCxnSpPr>
            <p:cNvPr id="117" name="Google Shape;117;p10"/>
            <p:cNvCxnSpPr/>
            <p:nvPr/>
          </p:nvCxnSpPr>
          <p:spPr>
            <a:xfrm>
              <a:off x="14742506" y="8776921"/>
              <a:ext cx="3000" cy="158100"/>
            </a:xfrm>
            <a:prstGeom prst="straightConnector1">
              <a:avLst/>
            </a:prstGeom>
            <a:noFill/>
            <a:ln cap="flat" cmpd="sng" w="34275">
              <a:solidFill>
                <a:schemeClr val="accent1"/>
              </a:solidFill>
              <a:prstDash val="solid"/>
              <a:round/>
              <a:headEnd len="sm" w="sm" type="none"/>
              <a:tailEnd len="sm" w="sm" type="none"/>
            </a:ln>
          </p:spPr>
        </p:cxnSp>
        <p:cxnSp>
          <p:nvCxnSpPr>
            <p:cNvPr id="118" name="Google Shape;118;p10"/>
            <p:cNvCxnSpPr/>
            <p:nvPr/>
          </p:nvCxnSpPr>
          <p:spPr>
            <a:xfrm>
              <a:off x="14742506" y="8302289"/>
              <a:ext cx="3000" cy="158100"/>
            </a:xfrm>
            <a:prstGeom prst="straightConnector1">
              <a:avLst/>
            </a:prstGeom>
            <a:noFill/>
            <a:ln cap="flat" cmpd="sng" w="34275">
              <a:solidFill>
                <a:schemeClr val="accent1"/>
              </a:solidFill>
              <a:prstDash val="solid"/>
              <a:round/>
              <a:headEnd len="sm" w="sm" type="none"/>
              <a:tailEnd len="sm" w="sm" type="none"/>
            </a:ln>
          </p:spPr>
        </p:cxnSp>
        <p:cxnSp>
          <p:nvCxnSpPr>
            <p:cNvPr id="119" name="Google Shape;119;p10"/>
            <p:cNvCxnSpPr/>
            <p:nvPr/>
          </p:nvCxnSpPr>
          <p:spPr>
            <a:xfrm flipH="1">
              <a:off x="14417422" y="8618710"/>
              <a:ext cx="169800" cy="3000"/>
            </a:xfrm>
            <a:prstGeom prst="straightConnector1">
              <a:avLst/>
            </a:prstGeom>
            <a:noFill/>
            <a:ln cap="flat" cmpd="sng" w="34275">
              <a:solidFill>
                <a:schemeClr val="accent1"/>
              </a:solidFill>
              <a:prstDash val="solid"/>
              <a:round/>
              <a:headEnd len="sm" w="sm" type="none"/>
              <a:tailEnd len="sm" w="sm" type="none"/>
            </a:ln>
          </p:spPr>
        </p:cxnSp>
        <p:cxnSp>
          <p:nvCxnSpPr>
            <p:cNvPr id="120" name="Google Shape;120;p10"/>
            <p:cNvCxnSpPr/>
            <p:nvPr/>
          </p:nvCxnSpPr>
          <p:spPr>
            <a:xfrm flipH="1">
              <a:off x="14897753" y="8618710"/>
              <a:ext cx="164100" cy="3000"/>
            </a:xfrm>
            <a:prstGeom prst="straightConnector1">
              <a:avLst/>
            </a:prstGeom>
            <a:noFill/>
            <a:ln cap="flat" cmpd="sng" w="34275">
              <a:solidFill>
                <a:schemeClr val="accent1"/>
              </a:solidFill>
              <a:prstDash val="solid"/>
              <a:round/>
              <a:headEnd len="sm" w="sm" type="none"/>
              <a:tailEnd len="sm" w="sm" type="none"/>
            </a:ln>
          </p:spPr>
        </p:cxnSp>
        <p:sp>
          <p:nvSpPr>
            <p:cNvPr id="121" name="Google Shape;121;p10"/>
            <p:cNvSpPr/>
            <p:nvPr/>
          </p:nvSpPr>
          <p:spPr>
            <a:xfrm>
              <a:off x="14505189" y="8381393"/>
              <a:ext cx="477600" cy="477600"/>
            </a:xfrm>
            <a:custGeom>
              <a:rect b="b" l="l" r="r" t="t"/>
              <a:pathLst>
                <a:path extrusionOk="0" h="120000" w="120000">
                  <a:moveTo>
                    <a:pt x="119832" y="59832"/>
                  </a:moveTo>
                  <a:lnTo>
                    <a:pt x="119832" y="59832"/>
                  </a:lnTo>
                  <a:cubicBezTo>
                    <a:pt x="119832" y="26239"/>
                    <a:pt x="92423" y="0"/>
                    <a:pt x="60000" y="0"/>
                  </a:cubicBezTo>
                  <a:cubicBezTo>
                    <a:pt x="26239" y="0"/>
                    <a:pt x="0" y="26239"/>
                    <a:pt x="0" y="59832"/>
                  </a:cubicBezTo>
                  <a:cubicBezTo>
                    <a:pt x="0" y="93593"/>
                    <a:pt x="26239" y="119832"/>
                    <a:pt x="60000" y="119832"/>
                  </a:cubicBezTo>
                  <a:cubicBezTo>
                    <a:pt x="92423" y="119832"/>
                    <a:pt x="119832" y="93593"/>
                    <a:pt x="119832" y="59832"/>
                  </a:cubicBezTo>
                </a:path>
              </a:pathLst>
            </a:custGeom>
            <a:noFill/>
            <a:ln cap="flat" cmpd="sng" w="342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grpSp>
      <p:grpSp>
        <p:nvGrpSpPr>
          <p:cNvPr id="122" name="Google Shape;122;p10"/>
          <p:cNvGrpSpPr/>
          <p:nvPr/>
        </p:nvGrpSpPr>
        <p:grpSpPr>
          <a:xfrm>
            <a:off x="9437873" y="10365018"/>
            <a:ext cx="440147" cy="432156"/>
            <a:chOff x="14417422" y="8302289"/>
            <a:chExt cx="644431" cy="632732"/>
          </a:xfrm>
        </p:grpSpPr>
        <p:cxnSp>
          <p:nvCxnSpPr>
            <p:cNvPr id="123" name="Google Shape;123;p10"/>
            <p:cNvCxnSpPr/>
            <p:nvPr/>
          </p:nvCxnSpPr>
          <p:spPr>
            <a:xfrm>
              <a:off x="14742506" y="8776921"/>
              <a:ext cx="3000" cy="158100"/>
            </a:xfrm>
            <a:prstGeom prst="straightConnector1">
              <a:avLst/>
            </a:prstGeom>
            <a:noFill/>
            <a:ln cap="flat" cmpd="sng" w="34275">
              <a:solidFill>
                <a:schemeClr val="accent1"/>
              </a:solidFill>
              <a:prstDash val="solid"/>
              <a:round/>
              <a:headEnd len="sm" w="sm" type="none"/>
              <a:tailEnd len="sm" w="sm" type="none"/>
            </a:ln>
          </p:spPr>
        </p:cxnSp>
        <p:cxnSp>
          <p:nvCxnSpPr>
            <p:cNvPr id="124" name="Google Shape;124;p10"/>
            <p:cNvCxnSpPr/>
            <p:nvPr/>
          </p:nvCxnSpPr>
          <p:spPr>
            <a:xfrm>
              <a:off x="14742506" y="8302289"/>
              <a:ext cx="3000" cy="158100"/>
            </a:xfrm>
            <a:prstGeom prst="straightConnector1">
              <a:avLst/>
            </a:prstGeom>
            <a:noFill/>
            <a:ln cap="flat" cmpd="sng" w="34275">
              <a:solidFill>
                <a:schemeClr val="accent1"/>
              </a:solidFill>
              <a:prstDash val="solid"/>
              <a:round/>
              <a:headEnd len="sm" w="sm" type="none"/>
              <a:tailEnd len="sm" w="sm" type="none"/>
            </a:ln>
          </p:spPr>
        </p:cxnSp>
        <p:cxnSp>
          <p:nvCxnSpPr>
            <p:cNvPr id="125" name="Google Shape;125;p10"/>
            <p:cNvCxnSpPr/>
            <p:nvPr/>
          </p:nvCxnSpPr>
          <p:spPr>
            <a:xfrm flipH="1">
              <a:off x="14417422" y="8618710"/>
              <a:ext cx="169800" cy="3000"/>
            </a:xfrm>
            <a:prstGeom prst="straightConnector1">
              <a:avLst/>
            </a:prstGeom>
            <a:noFill/>
            <a:ln cap="flat" cmpd="sng" w="34275">
              <a:solidFill>
                <a:schemeClr val="accent1"/>
              </a:solidFill>
              <a:prstDash val="solid"/>
              <a:round/>
              <a:headEnd len="sm" w="sm" type="none"/>
              <a:tailEnd len="sm" w="sm" type="none"/>
            </a:ln>
          </p:spPr>
        </p:cxnSp>
        <p:cxnSp>
          <p:nvCxnSpPr>
            <p:cNvPr id="126" name="Google Shape;126;p10"/>
            <p:cNvCxnSpPr/>
            <p:nvPr/>
          </p:nvCxnSpPr>
          <p:spPr>
            <a:xfrm flipH="1">
              <a:off x="14897753" y="8618710"/>
              <a:ext cx="164100" cy="3000"/>
            </a:xfrm>
            <a:prstGeom prst="straightConnector1">
              <a:avLst/>
            </a:prstGeom>
            <a:noFill/>
            <a:ln cap="flat" cmpd="sng" w="34275">
              <a:solidFill>
                <a:schemeClr val="accent1"/>
              </a:solidFill>
              <a:prstDash val="solid"/>
              <a:round/>
              <a:headEnd len="sm" w="sm" type="none"/>
              <a:tailEnd len="sm" w="sm" type="none"/>
            </a:ln>
          </p:spPr>
        </p:cxnSp>
        <p:sp>
          <p:nvSpPr>
            <p:cNvPr id="127" name="Google Shape;127;p10"/>
            <p:cNvSpPr/>
            <p:nvPr/>
          </p:nvSpPr>
          <p:spPr>
            <a:xfrm>
              <a:off x="14505189" y="8381393"/>
              <a:ext cx="477600" cy="477600"/>
            </a:xfrm>
            <a:custGeom>
              <a:rect b="b" l="l" r="r" t="t"/>
              <a:pathLst>
                <a:path extrusionOk="0" h="120000" w="120000">
                  <a:moveTo>
                    <a:pt x="119832" y="59832"/>
                  </a:moveTo>
                  <a:lnTo>
                    <a:pt x="119832" y="59832"/>
                  </a:lnTo>
                  <a:cubicBezTo>
                    <a:pt x="119832" y="26239"/>
                    <a:pt x="92423" y="0"/>
                    <a:pt x="60000" y="0"/>
                  </a:cubicBezTo>
                  <a:cubicBezTo>
                    <a:pt x="26239" y="0"/>
                    <a:pt x="0" y="26239"/>
                    <a:pt x="0" y="59832"/>
                  </a:cubicBezTo>
                  <a:cubicBezTo>
                    <a:pt x="0" y="93593"/>
                    <a:pt x="26239" y="119832"/>
                    <a:pt x="60000" y="119832"/>
                  </a:cubicBezTo>
                  <a:cubicBezTo>
                    <a:pt x="92423" y="119832"/>
                    <a:pt x="119832" y="93593"/>
                    <a:pt x="119832" y="59832"/>
                  </a:cubicBezTo>
                </a:path>
              </a:pathLst>
            </a:custGeom>
            <a:noFill/>
            <a:ln cap="flat" cmpd="sng" w="342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grpSp>
      <p:grpSp>
        <p:nvGrpSpPr>
          <p:cNvPr id="128" name="Google Shape;128;p10"/>
          <p:cNvGrpSpPr/>
          <p:nvPr/>
        </p:nvGrpSpPr>
        <p:grpSpPr>
          <a:xfrm>
            <a:off x="9437873" y="7999468"/>
            <a:ext cx="440147" cy="432156"/>
            <a:chOff x="14417422" y="8302289"/>
            <a:chExt cx="644431" cy="632732"/>
          </a:xfrm>
        </p:grpSpPr>
        <p:cxnSp>
          <p:nvCxnSpPr>
            <p:cNvPr id="129" name="Google Shape;129;p10"/>
            <p:cNvCxnSpPr/>
            <p:nvPr/>
          </p:nvCxnSpPr>
          <p:spPr>
            <a:xfrm>
              <a:off x="14742506" y="8776921"/>
              <a:ext cx="3000" cy="158100"/>
            </a:xfrm>
            <a:prstGeom prst="straightConnector1">
              <a:avLst/>
            </a:prstGeom>
            <a:noFill/>
            <a:ln cap="flat" cmpd="sng" w="34275">
              <a:solidFill>
                <a:schemeClr val="accent1"/>
              </a:solidFill>
              <a:prstDash val="solid"/>
              <a:round/>
              <a:headEnd len="sm" w="sm" type="none"/>
              <a:tailEnd len="sm" w="sm" type="none"/>
            </a:ln>
          </p:spPr>
        </p:cxnSp>
        <p:cxnSp>
          <p:nvCxnSpPr>
            <p:cNvPr id="130" name="Google Shape;130;p10"/>
            <p:cNvCxnSpPr/>
            <p:nvPr/>
          </p:nvCxnSpPr>
          <p:spPr>
            <a:xfrm>
              <a:off x="14742506" y="8302289"/>
              <a:ext cx="3000" cy="158100"/>
            </a:xfrm>
            <a:prstGeom prst="straightConnector1">
              <a:avLst/>
            </a:prstGeom>
            <a:noFill/>
            <a:ln cap="flat" cmpd="sng" w="34275">
              <a:solidFill>
                <a:schemeClr val="accent1"/>
              </a:solidFill>
              <a:prstDash val="solid"/>
              <a:round/>
              <a:headEnd len="sm" w="sm" type="none"/>
              <a:tailEnd len="sm" w="sm" type="none"/>
            </a:ln>
          </p:spPr>
        </p:cxnSp>
        <p:cxnSp>
          <p:nvCxnSpPr>
            <p:cNvPr id="131" name="Google Shape;131;p10"/>
            <p:cNvCxnSpPr/>
            <p:nvPr/>
          </p:nvCxnSpPr>
          <p:spPr>
            <a:xfrm flipH="1">
              <a:off x="14417422" y="8618710"/>
              <a:ext cx="169800" cy="3000"/>
            </a:xfrm>
            <a:prstGeom prst="straightConnector1">
              <a:avLst/>
            </a:prstGeom>
            <a:noFill/>
            <a:ln cap="flat" cmpd="sng" w="34275">
              <a:solidFill>
                <a:schemeClr val="accent1"/>
              </a:solidFill>
              <a:prstDash val="solid"/>
              <a:round/>
              <a:headEnd len="sm" w="sm" type="none"/>
              <a:tailEnd len="sm" w="sm" type="none"/>
            </a:ln>
          </p:spPr>
        </p:cxnSp>
        <p:cxnSp>
          <p:nvCxnSpPr>
            <p:cNvPr id="132" name="Google Shape;132;p10"/>
            <p:cNvCxnSpPr/>
            <p:nvPr/>
          </p:nvCxnSpPr>
          <p:spPr>
            <a:xfrm flipH="1">
              <a:off x="14897753" y="8618710"/>
              <a:ext cx="164100" cy="3000"/>
            </a:xfrm>
            <a:prstGeom prst="straightConnector1">
              <a:avLst/>
            </a:prstGeom>
            <a:noFill/>
            <a:ln cap="flat" cmpd="sng" w="34275">
              <a:solidFill>
                <a:schemeClr val="accent1"/>
              </a:solidFill>
              <a:prstDash val="solid"/>
              <a:round/>
              <a:headEnd len="sm" w="sm" type="none"/>
              <a:tailEnd len="sm" w="sm" type="none"/>
            </a:ln>
          </p:spPr>
        </p:cxnSp>
        <p:sp>
          <p:nvSpPr>
            <p:cNvPr id="133" name="Google Shape;133;p10"/>
            <p:cNvSpPr/>
            <p:nvPr/>
          </p:nvSpPr>
          <p:spPr>
            <a:xfrm>
              <a:off x="14505189" y="8381393"/>
              <a:ext cx="477600" cy="477600"/>
            </a:xfrm>
            <a:custGeom>
              <a:rect b="b" l="l" r="r" t="t"/>
              <a:pathLst>
                <a:path extrusionOk="0" h="120000" w="120000">
                  <a:moveTo>
                    <a:pt x="119832" y="59832"/>
                  </a:moveTo>
                  <a:lnTo>
                    <a:pt x="119832" y="59832"/>
                  </a:lnTo>
                  <a:cubicBezTo>
                    <a:pt x="119832" y="26239"/>
                    <a:pt x="92423" y="0"/>
                    <a:pt x="60000" y="0"/>
                  </a:cubicBezTo>
                  <a:cubicBezTo>
                    <a:pt x="26239" y="0"/>
                    <a:pt x="0" y="26239"/>
                    <a:pt x="0" y="59832"/>
                  </a:cubicBezTo>
                  <a:cubicBezTo>
                    <a:pt x="0" y="93593"/>
                    <a:pt x="26239" y="119832"/>
                    <a:pt x="60000" y="119832"/>
                  </a:cubicBezTo>
                  <a:cubicBezTo>
                    <a:pt x="92423" y="119832"/>
                    <a:pt x="119832" y="93593"/>
                    <a:pt x="119832" y="59832"/>
                  </a:cubicBezTo>
                </a:path>
              </a:pathLst>
            </a:custGeom>
            <a:noFill/>
            <a:ln cap="flat" cmpd="sng" w="342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grpSp>
      <p:grpSp>
        <p:nvGrpSpPr>
          <p:cNvPr id="134" name="Google Shape;134;p10"/>
          <p:cNvGrpSpPr/>
          <p:nvPr/>
        </p:nvGrpSpPr>
        <p:grpSpPr>
          <a:xfrm>
            <a:off x="9437873" y="5068930"/>
            <a:ext cx="440147" cy="432156"/>
            <a:chOff x="14417422" y="8302289"/>
            <a:chExt cx="644431" cy="632732"/>
          </a:xfrm>
        </p:grpSpPr>
        <p:cxnSp>
          <p:nvCxnSpPr>
            <p:cNvPr id="135" name="Google Shape;135;p10"/>
            <p:cNvCxnSpPr/>
            <p:nvPr/>
          </p:nvCxnSpPr>
          <p:spPr>
            <a:xfrm>
              <a:off x="14742506" y="8776921"/>
              <a:ext cx="3000" cy="158100"/>
            </a:xfrm>
            <a:prstGeom prst="straightConnector1">
              <a:avLst/>
            </a:prstGeom>
            <a:noFill/>
            <a:ln cap="flat" cmpd="sng" w="34275">
              <a:solidFill>
                <a:schemeClr val="accent1"/>
              </a:solidFill>
              <a:prstDash val="solid"/>
              <a:round/>
              <a:headEnd len="sm" w="sm" type="none"/>
              <a:tailEnd len="sm" w="sm" type="none"/>
            </a:ln>
          </p:spPr>
        </p:cxnSp>
        <p:cxnSp>
          <p:nvCxnSpPr>
            <p:cNvPr id="136" name="Google Shape;136;p10"/>
            <p:cNvCxnSpPr/>
            <p:nvPr/>
          </p:nvCxnSpPr>
          <p:spPr>
            <a:xfrm>
              <a:off x="14742506" y="8302289"/>
              <a:ext cx="3000" cy="158100"/>
            </a:xfrm>
            <a:prstGeom prst="straightConnector1">
              <a:avLst/>
            </a:prstGeom>
            <a:noFill/>
            <a:ln cap="flat" cmpd="sng" w="34275">
              <a:solidFill>
                <a:schemeClr val="accent1"/>
              </a:solidFill>
              <a:prstDash val="solid"/>
              <a:round/>
              <a:headEnd len="sm" w="sm" type="none"/>
              <a:tailEnd len="sm" w="sm" type="none"/>
            </a:ln>
          </p:spPr>
        </p:cxnSp>
        <p:cxnSp>
          <p:nvCxnSpPr>
            <p:cNvPr id="137" name="Google Shape;137;p10"/>
            <p:cNvCxnSpPr/>
            <p:nvPr/>
          </p:nvCxnSpPr>
          <p:spPr>
            <a:xfrm flipH="1">
              <a:off x="14417422" y="8618710"/>
              <a:ext cx="169800" cy="3000"/>
            </a:xfrm>
            <a:prstGeom prst="straightConnector1">
              <a:avLst/>
            </a:prstGeom>
            <a:noFill/>
            <a:ln cap="flat" cmpd="sng" w="34275">
              <a:solidFill>
                <a:schemeClr val="accent1"/>
              </a:solidFill>
              <a:prstDash val="solid"/>
              <a:round/>
              <a:headEnd len="sm" w="sm" type="none"/>
              <a:tailEnd len="sm" w="sm" type="none"/>
            </a:ln>
          </p:spPr>
        </p:cxnSp>
        <p:cxnSp>
          <p:nvCxnSpPr>
            <p:cNvPr id="138" name="Google Shape;138;p10"/>
            <p:cNvCxnSpPr/>
            <p:nvPr/>
          </p:nvCxnSpPr>
          <p:spPr>
            <a:xfrm flipH="1">
              <a:off x="14897753" y="8618710"/>
              <a:ext cx="164100" cy="3000"/>
            </a:xfrm>
            <a:prstGeom prst="straightConnector1">
              <a:avLst/>
            </a:prstGeom>
            <a:noFill/>
            <a:ln cap="flat" cmpd="sng" w="34275">
              <a:solidFill>
                <a:schemeClr val="accent1"/>
              </a:solidFill>
              <a:prstDash val="solid"/>
              <a:round/>
              <a:headEnd len="sm" w="sm" type="none"/>
              <a:tailEnd len="sm" w="sm" type="none"/>
            </a:ln>
          </p:spPr>
        </p:cxnSp>
        <p:sp>
          <p:nvSpPr>
            <p:cNvPr id="139" name="Google Shape;139;p10"/>
            <p:cNvSpPr/>
            <p:nvPr/>
          </p:nvSpPr>
          <p:spPr>
            <a:xfrm>
              <a:off x="14505189" y="8381393"/>
              <a:ext cx="477600" cy="477600"/>
            </a:xfrm>
            <a:custGeom>
              <a:rect b="b" l="l" r="r" t="t"/>
              <a:pathLst>
                <a:path extrusionOk="0" h="120000" w="120000">
                  <a:moveTo>
                    <a:pt x="119832" y="59832"/>
                  </a:moveTo>
                  <a:lnTo>
                    <a:pt x="119832" y="59832"/>
                  </a:lnTo>
                  <a:cubicBezTo>
                    <a:pt x="119832" y="26239"/>
                    <a:pt x="92423" y="0"/>
                    <a:pt x="60000" y="0"/>
                  </a:cubicBezTo>
                  <a:cubicBezTo>
                    <a:pt x="26239" y="0"/>
                    <a:pt x="0" y="26239"/>
                    <a:pt x="0" y="59832"/>
                  </a:cubicBezTo>
                  <a:cubicBezTo>
                    <a:pt x="0" y="93593"/>
                    <a:pt x="26239" y="119832"/>
                    <a:pt x="60000" y="119832"/>
                  </a:cubicBezTo>
                  <a:cubicBezTo>
                    <a:pt x="92423" y="119832"/>
                    <a:pt x="119832" y="93593"/>
                    <a:pt x="119832" y="59832"/>
                  </a:cubicBezTo>
                </a:path>
              </a:pathLst>
            </a:custGeom>
            <a:noFill/>
            <a:ln cap="flat" cmpd="sng" w="342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grpSp>
      <p:sp>
        <p:nvSpPr>
          <p:cNvPr id="140" name="Google Shape;140;p10"/>
          <p:cNvSpPr txBox="1"/>
          <p:nvPr/>
        </p:nvSpPr>
        <p:spPr>
          <a:xfrm>
            <a:off x="16553025" y="7706900"/>
            <a:ext cx="5836800" cy="19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700">
                <a:latin typeface="Montserrat SemiBold"/>
                <a:ea typeface="Montserrat SemiBold"/>
                <a:cs typeface="Montserrat SemiBold"/>
                <a:sym typeface="Montserrat SemiBold"/>
              </a:rPr>
              <a:t>In May 2019, there were 61,129 homeless people, sleeping each night in the New York City municipal shelter system. Families make up nearly three-quarters of the homeless shelter population. </a:t>
            </a:r>
            <a:r>
              <a:rPr lang="en-US" sz="1300">
                <a:solidFill>
                  <a:schemeClr val="dk2"/>
                </a:solidFill>
                <a:highlight>
                  <a:srgbClr val="FFFFFF"/>
                </a:highlight>
                <a:latin typeface="Montserrat SemiBold"/>
                <a:ea typeface="Montserrat SemiBold"/>
                <a:cs typeface="Montserrat SemiBold"/>
                <a:sym typeface="Montserrat SemiBold"/>
              </a:rPr>
              <a:t> </a:t>
            </a:r>
            <a:r>
              <a:rPr lang="en-US" sz="1700">
                <a:latin typeface="Montserrat SemiBold"/>
                <a:ea typeface="Montserrat SemiBold"/>
                <a:cs typeface="Montserrat SemiBold"/>
                <a:sym typeface="Montserrat SemiBold"/>
              </a:rPr>
              <a:t>Homelessness has reached the highest levels since the Great Depression of the 1930s</a:t>
            </a:r>
            <a:endParaRPr sz="1700">
              <a:latin typeface="Montserrat SemiBold"/>
              <a:ea typeface="Montserrat SemiBold"/>
              <a:cs typeface="Montserrat SemiBold"/>
              <a:sym typeface="Montserrat SemiBold"/>
            </a:endParaRPr>
          </a:p>
        </p:txBody>
      </p:sp>
      <p:sp>
        <p:nvSpPr>
          <p:cNvPr id="141" name="Google Shape;141;p10"/>
          <p:cNvSpPr txBox="1"/>
          <p:nvPr/>
        </p:nvSpPr>
        <p:spPr>
          <a:xfrm>
            <a:off x="18942725" y="366200"/>
            <a:ext cx="5193300" cy="125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11"/>
          <p:cNvPicPr preferRelativeResize="0"/>
          <p:nvPr/>
        </p:nvPicPr>
        <p:blipFill rotWithShape="1">
          <a:blip r:embed="rId3">
            <a:alphaModFix/>
          </a:blip>
          <a:srcRect b="0" l="9" r="19" t="0"/>
          <a:stretch/>
        </p:blipFill>
        <p:spPr>
          <a:xfrm>
            <a:off x="0" y="0"/>
            <a:ext cx="24377650" cy="13716000"/>
          </a:xfrm>
          <a:prstGeom prst="rect">
            <a:avLst/>
          </a:prstGeom>
          <a:noFill/>
          <a:ln>
            <a:noFill/>
          </a:ln>
        </p:spPr>
      </p:pic>
      <p:sp>
        <p:nvSpPr>
          <p:cNvPr id="147" name="Google Shape;147;p11"/>
          <p:cNvSpPr/>
          <p:nvPr/>
        </p:nvSpPr>
        <p:spPr>
          <a:xfrm rot="-2700000">
            <a:off x="5626920" y="296121"/>
            <a:ext cx="13123760" cy="13123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sp>
        <p:nvSpPr>
          <p:cNvPr id="148" name="Google Shape;148;p11"/>
          <p:cNvSpPr/>
          <p:nvPr/>
        </p:nvSpPr>
        <p:spPr>
          <a:xfrm rot="-2700000">
            <a:off x="7339485" y="2008663"/>
            <a:ext cx="9698677" cy="9698677"/>
          </a:xfrm>
          <a:prstGeom prst="rect">
            <a:avLst/>
          </a:prstGeom>
          <a:noFill/>
          <a:ln cap="flat" cmpd="sng" w="2540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Montserrat"/>
              <a:ea typeface="Montserrat"/>
              <a:cs typeface="Montserrat"/>
              <a:sym typeface="Montserrat"/>
            </a:endParaRPr>
          </a:p>
        </p:txBody>
      </p:sp>
      <p:grpSp>
        <p:nvGrpSpPr>
          <p:cNvPr id="149" name="Google Shape;149;p11"/>
          <p:cNvGrpSpPr/>
          <p:nvPr/>
        </p:nvGrpSpPr>
        <p:grpSpPr>
          <a:xfrm>
            <a:off x="6709997" y="5036713"/>
            <a:ext cx="10957650" cy="3873282"/>
            <a:chOff x="1732514" y="5386953"/>
            <a:chExt cx="9302700" cy="3873282"/>
          </a:xfrm>
        </p:grpSpPr>
        <p:sp>
          <p:nvSpPr>
            <p:cNvPr id="150" name="Google Shape;150;p11"/>
            <p:cNvSpPr txBox="1"/>
            <p:nvPr/>
          </p:nvSpPr>
          <p:spPr>
            <a:xfrm>
              <a:off x="1732514" y="5386953"/>
              <a:ext cx="9302700" cy="230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Montserrat"/>
                <a:buNone/>
              </a:pPr>
              <a:r>
                <a:rPr b="1" lang="en-US" sz="4800">
                  <a:solidFill>
                    <a:srgbClr val="FFFFFF"/>
                  </a:solidFill>
                  <a:latin typeface="Montserrat"/>
                  <a:ea typeface="Montserrat"/>
                  <a:cs typeface="Montserrat"/>
                  <a:sym typeface="Montserrat"/>
                </a:rPr>
                <a:t>USING PUBLICLY AVAILABLE DATA, CAN WE PREDICT THE NUMBER OF HOMELESS PEOPLE IN A GIVEN COMMUNITY?</a:t>
              </a:r>
              <a:endParaRPr sz="4800">
                <a:solidFill>
                  <a:srgbClr val="FFFFFF"/>
                </a:solidFill>
              </a:endParaRPr>
            </a:p>
          </p:txBody>
        </p:sp>
        <p:sp>
          <p:nvSpPr>
            <p:cNvPr id="151" name="Google Shape;151;p11"/>
            <p:cNvSpPr txBox="1"/>
            <p:nvPr/>
          </p:nvSpPr>
          <p:spPr>
            <a:xfrm>
              <a:off x="3492064" y="8336835"/>
              <a:ext cx="65142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450"/>
                <a:buFont typeface="Montserra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2"/>
          <p:cNvSpPr/>
          <p:nvPr/>
        </p:nvSpPr>
        <p:spPr>
          <a:xfrm>
            <a:off x="2301331" y="4072505"/>
            <a:ext cx="4512298" cy="4513473"/>
          </a:xfrm>
          <a:prstGeom prst="ellipse">
            <a:avLst/>
          </a:prstGeom>
          <a:solidFill>
            <a:schemeClr val="accent1">
              <a:alpha val="80000"/>
            </a:schemeClr>
          </a:solidFill>
          <a:ln>
            <a:noFill/>
          </a:ln>
        </p:spPr>
        <p:txBody>
          <a:bodyPr anchorCtr="0" anchor="ctr"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dk1"/>
              </a:solidFill>
              <a:latin typeface="Montserrat"/>
              <a:ea typeface="Montserrat"/>
              <a:cs typeface="Montserrat"/>
              <a:sym typeface="Montserrat"/>
            </a:endParaRPr>
          </a:p>
        </p:txBody>
      </p:sp>
      <p:sp>
        <p:nvSpPr>
          <p:cNvPr id="157" name="Google Shape;157;p12"/>
          <p:cNvSpPr/>
          <p:nvPr/>
        </p:nvSpPr>
        <p:spPr>
          <a:xfrm>
            <a:off x="6117003" y="4072505"/>
            <a:ext cx="4512298" cy="4513473"/>
          </a:xfrm>
          <a:prstGeom prst="ellipse">
            <a:avLst/>
          </a:prstGeom>
          <a:solidFill>
            <a:schemeClr val="accent2">
              <a:alpha val="80000"/>
            </a:schemeClr>
          </a:solidFill>
          <a:ln>
            <a:noFill/>
          </a:ln>
        </p:spPr>
        <p:txBody>
          <a:bodyPr anchorCtr="0" anchor="ctr"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dk1"/>
              </a:solidFill>
              <a:latin typeface="Montserrat"/>
              <a:ea typeface="Montserrat"/>
              <a:cs typeface="Montserrat"/>
              <a:sym typeface="Montserrat"/>
            </a:endParaRPr>
          </a:p>
        </p:txBody>
      </p:sp>
      <p:sp>
        <p:nvSpPr>
          <p:cNvPr id="158" name="Google Shape;158;p12"/>
          <p:cNvSpPr/>
          <p:nvPr/>
        </p:nvSpPr>
        <p:spPr>
          <a:xfrm>
            <a:off x="13748350" y="4072505"/>
            <a:ext cx="4512298" cy="4513473"/>
          </a:xfrm>
          <a:prstGeom prst="ellipse">
            <a:avLst/>
          </a:prstGeom>
          <a:solidFill>
            <a:schemeClr val="accent4">
              <a:alpha val="80000"/>
            </a:schemeClr>
          </a:solidFill>
          <a:ln>
            <a:noFill/>
          </a:ln>
        </p:spPr>
        <p:txBody>
          <a:bodyPr anchorCtr="0" anchor="ctr"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dk1"/>
              </a:solidFill>
              <a:latin typeface="Montserrat"/>
              <a:ea typeface="Montserrat"/>
              <a:cs typeface="Montserrat"/>
              <a:sym typeface="Montserrat"/>
            </a:endParaRPr>
          </a:p>
        </p:txBody>
      </p:sp>
      <p:sp>
        <p:nvSpPr>
          <p:cNvPr id="159" name="Google Shape;159;p12"/>
          <p:cNvSpPr/>
          <p:nvPr/>
        </p:nvSpPr>
        <p:spPr>
          <a:xfrm>
            <a:off x="9932677" y="4072505"/>
            <a:ext cx="4512298" cy="4513473"/>
          </a:xfrm>
          <a:prstGeom prst="ellipse">
            <a:avLst/>
          </a:prstGeom>
          <a:solidFill>
            <a:schemeClr val="lt2"/>
          </a:solidFill>
          <a:ln>
            <a:noFill/>
          </a:ln>
        </p:spPr>
        <p:txBody>
          <a:bodyPr anchorCtr="0" anchor="ctr"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dk1"/>
              </a:solidFill>
              <a:latin typeface="Montserrat"/>
              <a:ea typeface="Montserrat"/>
              <a:cs typeface="Montserrat"/>
              <a:sym typeface="Montserrat"/>
            </a:endParaRPr>
          </a:p>
        </p:txBody>
      </p:sp>
      <p:sp>
        <p:nvSpPr>
          <p:cNvPr id="160" name="Google Shape;160;p12"/>
          <p:cNvSpPr/>
          <p:nvPr/>
        </p:nvSpPr>
        <p:spPr>
          <a:xfrm>
            <a:off x="17564027" y="4072505"/>
            <a:ext cx="4512298" cy="4513473"/>
          </a:xfrm>
          <a:prstGeom prst="ellipse">
            <a:avLst/>
          </a:prstGeom>
          <a:solidFill>
            <a:srgbClr val="D0E0E3"/>
          </a:solidFill>
          <a:ln>
            <a:noFill/>
          </a:ln>
        </p:spPr>
        <p:txBody>
          <a:bodyPr anchorCtr="0" anchor="ctr" bIns="91400" lIns="182825" spcFirstLastPara="1" rIns="182825" wrap="square" tIns="91400">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dk1"/>
              </a:solidFill>
              <a:latin typeface="Montserrat"/>
              <a:ea typeface="Montserrat"/>
              <a:cs typeface="Montserrat"/>
              <a:sym typeface="Montserrat"/>
            </a:endParaRPr>
          </a:p>
        </p:txBody>
      </p:sp>
      <p:sp>
        <p:nvSpPr>
          <p:cNvPr id="161" name="Google Shape;161;p12"/>
          <p:cNvSpPr txBox="1"/>
          <p:nvPr/>
        </p:nvSpPr>
        <p:spPr>
          <a:xfrm>
            <a:off x="3201621" y="9558900"/>
            <a:ext cx="25059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PRINCETON EVICTION LAB DATA</a:t>
            </a:r>
            <a:endParaRPr/>
          </a:p>
        </p:txBody>
      </p:sp>
      <p:sp>
        <p:nvSpPr>
          <p:cNvPr id="162" name="Google Shape;162;p12"/>
          <p:cNvSpPr txBox="1"/>
          <p:nvPr/>
        </p:nvSpPr>
        <p:spPr>
          <a:xfrm>
            <a:off x="6678200" y="9558900"/>
            <a:ext cx="33924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SOCIAL SECURITY ADMINISTRATION</a:t>
            </a:r>
            <a:endParaRPr b="1" sz="2400">
              <a:solidFill>
                <a:schemeClr val="dk2"/>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REPORTS</a:t>
            </a:r>
            <a:endParaRPr b="1" sz="2400">
              <a:solidFill>
                <a:schemeClr val="dk2"/>
              </a:solidFill>
              <a:latin typeface="Montserrat"/>
              <a:ea typeface="Montserrat"/>
              <a:cs typeface="Montserrat"/>
              <a:sym typeface="Montserrat"/>
            </a:endParaRPr>
          </a:p>
        </p:txBody>
      </p:sp>
      <p:sp>
        <p:nvSpPr>
          <p:cNvPr id="163" name="Google Shape;163;p12"/>
          <p:cNvSpPr txBox="1"/>
          <p:nvPr/>
        </p:nvSpPr>
        <p:spPr>
          <a:xfrm>
            <a:off x="10695082" y="9558900"/>
            <a:ext cx="3023584" cy="461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DEPARTMENT OF HOUSING AND URBAN DEVELOPMENT</a:t>
            </a:r>
            <a:endParaRPr b="1" sz="2400">
              <a:solidFill>
                <a:schemeClr val="dk2"/>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DATA</a:t>
            </a:r>
            <a:endParaRPr b="1" sz="2400">
              <a:solidFill>
                <a:schemeClr val="dk2"/>
              </a:solidFill>
              <a:latin typeface="Montserrat"/>
              <a:ea typeface="Montserrat"/>
              <a:cs typeface="Montserrat"/>
              <a:sym typeface="Montserrat"/>
            </a:endParaRPr>
          </a:p>
        </p:txBody>
      </p:sp>
      <p:sp>
        <p:nvSpPr>
          <p:cNvPr id="164" name="Google Shape;164;p12"/>
          <p:cNvSpPr txBox="1"/>
          <p:nvPr/>
        </p:nvSpPr>
        <p:spPr>
          <a:xfrm>
            <a:off x="14645356" y="9558900"/>
            <a:ext cx="27750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STATE MENTAL HEALTH AGENCY REPORTS</a:t>
            </a:r>
            <a:endParaRPr/>
          </a:p>
        </p:txBody>
      </p:sp>
      <p:sp>
        <p:nvSpPr>
          <p:cNvPr id="165" name="Google Shape;165;p12"/>
          <p:cNvSpPr txBox="1"/>
          <p:nvPr/>
        </p:nvSpPr>
        <p:spPr>
          <a:xfrm>
            <a:off x="18528070" y="9558900"/>
            <a:ext cx="2590773" cy="461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600"/>
              <a:buFont typeface="Montserrat"/>
              <a:buNone/>
            </a:pPr>
            <a:r>
              <a:rPr b="1" lang="en-US" sz="2400">
                <a:solidFill>
                  <a:schemeClr val="dk2"/>
                </a:solidFill>
                <a:latin typeface="Montserrat"/>
                <a:ea typeface="Montserrat"/>
                <a:cs typeface="Montserrat"/>
                <a:sym typeface="Montserrat"/>
              </a:rPr>
              <a:t>DEPARTMENT OF LABOR DATA</a:t>
            </a:r>
            <a:endParaRPr/>
          </a:p>
        </p:txBody>
      </p:sp>
      <p:grpSp>
        <p:nvGrpSpPr>
          <p:cNvPr id="166" name="Google Shape;166;p12"/>
          <p:cNvGrpSpPr/>
          <p:nvPr/>
        </p:nvGrpSpPr>
        <p:grpSpPr>
          <a:xfrm>
            <a:off x="3543694" y="1530140"/>
            <a:ext cx="17424010" cy="1907471"/>
            <a:chOff x="3543694" y="1425636"/>
            <a:chExt cx="17424010" cy="1907471"/>
          </a:xfrm>
        </p:grpSpPr>
        <p:sp>
          <p:nvSpPr>
            <p:cNvPr id="167" name="Google Shape;167;p12"/>
            <p:cNvSpPr txBox="1"/>
            <p:nvPr/>
          </p:nvSpPr>
          <p:spPr>
            <a:xfrm>
              <a:off x="3543694" y="1425636"/>
              <a:ext cx="17424010" cy="923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350"/>
                <a:buFont typeface="Montserrat"/>
                <a:buNone/>
              </a:pPr>
              <a:r>
                <a:rPr b="1" lang="en-US" sz="5400">
                  <a:solidFill>
                    <a:schemeClr val="dk2"/>
                  </a:solidFill>
                  <a:latin typeface="Montserrat"/>
                  <a:ea typeface="Montserrat"/>
                  <a:cs typeface="Montserrat"/>
                  <a:sym typeface="Montserrat"/>
                </a:rPr>
                <a:t>DATA SOURCES</a:t>
              </a:r>
              <a:endParaRPr/>
            </a:p>
          </p:txBody>
        </p:sp>
        <p:sp>
          <p:nvSpPr>
            <p:cNvPr id="168" name="Google Shape;168;p12"/>
            <p:cNvSpPr txBox="1"/>
            <p:nvPr/>
          </p:nvSpPr>
          <p:spPr>
            <a:xfrm>
              <a:off x="6591085" y="2409707"/>
              <a:ext cx="112818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450"/>
                <a:buFont typeface="Montserrat"/>
                <a:buNone/>
              </a:pPr>
              <a:r>
                <a:rPr lang="en-US" sz="1800">
                  <a:solidFill>
                    <a:schemeClr val="dk1"/>
                  </a:solidFill>
                  <a:latin typeface="Montserrat"/>
                  <a:ea typeface="Montserrat"/>
                  <a:cs typeface="Montserrat"/>
                  <a:sym typeface="Montserrat"/>
                </a:rPr>
                <a:t>ALL DATA POINTS CAME FROM PUBLICLY AVAILABLE GOVERNMENT AND UNIVERSITY SOURCES FOR THE YEARS 2007 -2016</a:t>
              </a:r>
              <a:endParaRPr sz="1800">
                <a:solidFill>
                  <a:schemeClr val="dk1"/>
                </a:solidFill>
                <a:latin typeface="Montserrat"/>
                <a:ea typeface="Montserrat"/>
                <a:cs typeface="Montserrat"/>
                <a:sym typeface="Montserrat"/>
              </a:endParaRPr>
            </a:p>
          </p:txBody>
        </p:sp>
      </p:grpSp>
      <p:grpSp>
        <p:nvGrpSpPr>
          <p:cNvPr id="169" name="Google Shape;169;p12"/>
          <p:cNvGrpSpPr/>
          <p:nvPr/>
        </p:nvGrpSpPr>
        <p:grpSpPr>
          <a:xfrm>
            <a:off x="11483352" y="5464736"/>
            <a:ext cx="1410937" cy="1720078"/>
            <a:chOff x="15759152" y="8302288"/>
            <a:chExt cx="521507" cy="635771"/>
          </a:xfrm>
        </p:grpSpPr>
        <p:cxnSp>
          <p:nvCxnSpPr>
            <p:cNvPr id="170" name="Google Shape;170;p12"/>
            <p:cNvCxnSpPr/>
            <p:nvPr/>
          </p:nvCxnSpPr>
          <p:spPr>
            <a:xfrm>
              <a:off x="15817745" y="8489797"/>
              <a:ext cx="2930" cy="445331"/>
            </a:xfrm>
            <a:prstGeom prst="straightConnector1">
              <a:avLst/>
            </a:prstGeom>
            <a:noFill/>
            <a:ln cap="flat" cmpd="sng" w="34275">
              <a:solidFill>
                <a:srgbClr val="E56F57"/>
              </a:solidFill>
              <a:prstDash val="solid"/>
              <a:round/>
              <a:headEnd len="sm" w="sm" type="none"/>
              <a:tailEnd len="sm" w="sm" type="none"/>
            </a:ln>
          </p:spPr>
        </p:cxnSp>
        <p:cxnSp>
          <p:nvCxnSpPr>
            <p:cNvPr id="171" name="Google Shape;171;p12"/>
            <p:cNvCxnSpPr/>
            <p:nvPr/>
          </p:nvCxnSpPr>
          <p:spPr>
            <a:xfrm>
              <a:off x="16219134" y="8302289"/>
              <a:ext cx="2929" cy="445331"/>
            </a:xfrm>
            <a:prstGeom prst="straightConnector1">
              <a:avLst/>
            </a:prstGeom>
            <a:noFill/>
            <a:ln cap="flat" cmpd="sng" w="34275">
              <a:solidFill>
                <a:srgbClr val="E56F57"/>
              </a:solidFill>
              <a:prstDash val="solid"/>
              <a:round/>
              <a:headEnd len="sm" w="sm" type="none"/>
              <a:tailEnd len="sm" w="sm" type="none"/>
            </a:ln>
          </p:spPr>
        </p:cxnSp>
        <p:cxnSp>
          <p:nvCxnSpPr>
            <p:cNvPr id="172" name="Google Shape;172;p12"/>
            <p:cNvCxnSpPr/>
            <p:nvPr/>
          </p:nvCxnSpPr>
          <p:spPr>
            <a:xfrm>
              <a:off x="16016975" y="8680235"/>
              <a:ext cx="2930" cy="257824"/>
            </a:xfrm>
            <a:prstGeom prst="straightConnector1">
              <a:avLst/>
            </a:prstGeom>
            <a:noFill/>
            <a:ln cap="flat" cmpd="sng" w="34275">
              <a:solidFill>
                <a:srgbClr val="E56F57"/>
              </a:solidFill>
              <a:prstDash val="solid"/>
              <a:round/>
              <a:headEnd len="sm" w="sm" type="none"/>
              <a:tailEnd len="sm" w="sm" type="none"/>
            </a:ln>
          </p:spPr>
        </p:cxnSp>
        <p:cxnSp>
          <p:nvCxnSpPr>
            <p:cNvPr id="173" name="Google Shape;173;p12"/>
            <p:cNvCxnSpPr/>
            <p:nvPr/>
          </p:nvCxnSpPr>
          <p:spPr>
            <a:xfrm>
              <a:off x="16016975" y="8302289"/>
              <a:ext cx="2930" cy="257824"/>
            </a:xfrm>
            <a:prstGeom prst="straightConnector1">
              <a:avLst/>
            </a:prstGeom>
            <a:noFill/>
            <a:ln cap="flat" cmpd="sng" w="34275">
              <a:solidFill>
                <a:srgbClr val="E56F57"/>
              </a:solidFill>
              <a:prstDash val="solid"/>
              <a:round/>
              <a:headEnd len="sm" w="sm" type="none"/>
              <a:tailEnd len="sm" w="sm" type="none"/>
            </a:ln>
          </p:spPr>
        </p:cxnSp>
        <p:sp>
          <p:nvSpPr>
            <p:cNvPr id="174" name="Google Shape;174;p12"/>
            <p:cNvSpPr/>
            <p:nvPr/>
          </p:nvSpPr>
          <p:spPr>
            <a:xfrm>
              <a:off x="15759152" y="8372607"/>
              <a:ext cx="120124" cy="120122"/>
            </a:xfrm>
            <a:custGeom>
              <a:rect b="b" l="l" r="r" t="t"/>
              <a:pathLst>
                <a:path extrusionOk="0" h="120000" w="120000">
                  <a:moveTo>
                    <a:pt x="119333" y="60000"/>
                  </a:moveTo>
                  <a:lnTo>
                    <a:pt x="119333" y="60000"/>
                  </a:lnTo>
                  <a:cubicBezTo>
                    <a:pt x="119333" y="89333"/>
                    <a:pt x="94666" y="119333"/>
                    <a:pt x="59333" y="119333"/>
                  </a:cubicBezTo>
                  <a:cubicBezTo>
                    <a:pt x="24666" y="119333"/>
                    <a:pt x="0" y="89333"/>
                    <a:pt x="0" y="60000"/>
                  </a:cubicBezTo>
                  <a:cubicBezTo>
                    <a:pt x="0" y="24666"/>
                    <a:pt x="24666" y="0"/>
                    <a:pt x="59333" y="0"/>
                  </a:cubicBezTo>
                  <a:cubicBezTo>
                    <a:pt x="94666" y="0"/>
                    <a:pt x="119333" y="24666"/>
                    <a:pt x="119333" y="60000"/>
                  </a:cubicBezTo>
                </a:path>
              </a:pathLst>
            </a:custGeom>
            <a:noFill/>
            <a:ln cap="flat" cmpd="sng" w="34275">
              <a:solidFill>
                <a:srgbClr val="E56F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sp>
          <p:nvSpPr>
            <p:cNvPr id="175" name="Google Shape;175;p12"/>
            <p:cNvSpPr/>
            <p:nvPr/>
          </p:nvSpPr>
          <p:spPr>
            <a:xfrm>
              <a:off x="16154677" y="8747621"/>
              <a:ext cx="125982" cy="120122"/>
            </a:xfrm>
            <a:custGeom>
              <a:rect b="b" l="l" r="r" t="t"/>
              <a:pathLst>
                <a:path extrusionOk="0" h="120000" w="120000">
                  <a:moveTo>
                    <a:pt x="119361" y="59333"/>
                  </a:moveTo>
                  <a:lnTo>
                    <a:pt x="119361" y="59333"/>
                  </a:lnTo>
                  <a:cubicBezTo>
                    <a:pt x="119361" y="94000"/>
                    <a:pt x="90638" y="119333"/>
                    <a:pt x="61914" y="119333"/>
                  </a:cubicBezTo>
                  <a:cubicBezTo>
                    <a:pt x="28723" y="119333"/>
                    <a:pt x="0" y="94000"/>
                    <a:pt x="0" y="59333"/>
                  </a:cubicBezTo>
                  <a:cubicBezTo>
                    <a:pt x="0" y="24666"/>
                    <a:pt x="28723" y="0"/>
                    <a:pt x="61914" y="0"/>
                  </a:cubicBezTo>
                  <a:cubicBezTo>
                    <a:pt x="90638" y="0"/>
                    <a:pt x="119361" y="24666"/>
                    <a:pt x="119361" y="59333"/>
                  </a:cubicBezTo>
                </a:path>
              </a:pathLst>
            </a:custGeom>
            <a:noFill/>
            <a:ln cap="flat" cmpd="sng" w="34275">
              <a:solidFill>
                <a:srgbClr val="E56F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sp>
          <p:nvSpPr>
            <p:cNvPr id="176" name="Google Shape;176;p12"/>
            <p:cNvSpPr/>
            <p:nvPr/>
          </p:nvSpPr>
          <p:spPr>
            <a:xfrm>
              <a:off x="15955452" y="8560114"/>
              <a:ext cx="120122" cy="120122"/>
            </a:xfrm>
            <a:custGeom>
              <a:rect b="b" l="l" r="r" t="t"/>
              <a:pathLst>
                <a:path extrusionOk="0" h="120000" w="120000">
                  <a:moveTo>
                    <a:pt x="119337" y="59333"/>
                  </a:moveTo>
                  <a:lnTo>
                    <a:pt x="119337" y="59333"/>
                  </a:lnTo>
                  <a:cubicBezTo>
                    <a:pt x="119337" y="94666"/>
                    <a:pt x="94143" y="119333"/>
                    <a:pt x="59668" y="119333"/>
                  </a:cubicBezTo>
                  <a:cubicBezTo>
                    <a:pt x="29834" y="119333"/>
                    <a:pt x="0" y="94666"/>
                    <a:pt x="0" y="59333"/>
                  </a:cubicBezTo>
                  <a:cubicBezTo>
                    <a:pt x="0" y="24666"/>
                    <a:pt x="29834" y="0"/>
                    <a:pt x="59668" y="0"/>
                  </a:cubicBezTo>
                  <a:cubicBezTo>
                    <a:pt x="94143" y="0"/>
                    <a:pt x="119337" y="24666"/>
                    <a:pt x="119337" y="59333"/>
                  </a:cubicBezTo>
                </a:path>
              </a:pathLst>
            </a:custGeom>
            <a:noFill/>
            <a:ln cap="flat" cmpd="sng" w="34275">
              <a:solidFill>
                <a:srgbClr val="E56F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p:txBody>
        </p:sp>
        <p:cxnSp>
          <p:nvCxnSpPr>
            <p:cNvPr id="177" name="Google Shape;177;p12"/>
            <p:cNvCxnSpPr/>
            <p:nvPr/>
          </p:nvCxnSpPr>
          <p:spPr>
            <a:xfrm>
              <a:off x="15817745" y="8302288"/>
              <a:ext cx="2930" cy="70316"/>
            </a:xfrm>
            <a:prstGeom prst="straightConnector1">
              <a:avLst/>
            </a:prstGeom>
            <a:noFill/>
            <a:ln cap="flat" cmpd="sng" w="34275">
              <a:solidFill>
                <a:srgbClr val="E56F57"/>
              </a:solidFill>
              <a:prstDash val="solid"/>
              <a:round/>
              <a:headEnd len="sm" w="sm" type="none"/>
              <a:tailEnd len="sm" w="sm" type="none"/>
            </a:ln>
          </p:spPr>
        </p:cxnSp>
        <p:cxnSp>
          <p:nvCxnSpPr>
            <p:cNvPr id="178" name="Google Shape;178;p12"/>
            <p:cNvCxnSpPr/>
            <p:nvPr/>
          </p:nvCxnSpPr>
          <p:spPr>
            <a:xfrm>
              <a:off x="16219134" y="8867742"/>
              <a:ext cx="2929" cy="70316"/>
            </a:xfrm>
            <a:prstGeom prst="straightConnector1">
              <a:avLst/>
            </a:prstGeom>
            <a:noFill/>
            <a:ln cap="flat" cmpd="sng" w="34275">
              <a:solidFill>
                <a:srgbClr val="E56F57"/>
              </a:solidFill>
              <a:prstDash val="solid"/>
              <a:round/>
              <a:headEnd len="sm" w="sm" type="none"/>
              <a:tailEnd len="sm" w="sm" type="none"/>
            </a:ln>
          </p:spPr>
        </p:cxnSp>
      </p:grpSp>
      <p:sp>
        <p:nvSpPr>
          <p:cNvPr id="179" name="Google Shape;179;p12"/>
          <p:cNvSpPr txBox="1"/>
          <p:nvPr/>
        </p:nvSpPr>
        <p:spPr>
          <a:xfrm>
            <a:off x="18942725" y="366200"/>
            <a:ext cx="5193300" cy="125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3"/>
          <p:cNvSpPr/>
          <p:nvPr/>
        </p:nvSpPr>
        <p:spPr>
          <a:xfrm>
            <a:off x="8428778" y="3648958"/>
            <a:ext cx="7540989" cy="7540987"/>
          </a:xfrm>
          <a:prstGeom prst="diamond">
            <a:avLst/>
          </a:prstGeom>
          <a:solidFill>
            <a:srgbClr val="A2C4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3"/>
          <p:cNvSpPr/>
          <p:nvPr/>
        </p:nvSpPr>
        <p:spPr>
          <a:xfrm>
            <a:off x="14198156" y="5186964"/>
            <a:ext cx="4464982" cy="4464978"/>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3"/>
          <p:cNvSpPr/>
          <p:nvPr/>
        </p:nvSpPr>
        <p:spPr>
          <a:xfrm>
            <a:off x="5801873" y="5186964"/>
            <a:ext cx="4464982" cy="4464978"/>
          </a:xfrm>
          <a:prstGeom prst="diamond">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3"/>
          <p:cNvSpPr/>
          <p:nvPr/>
        </p:nvSpPr>
        <p:spPr>
          <a:xfrm>
            <a:off x="15799731" y="6858000"/>
            <a:ext cx="1261831" cy="1261831"/>
          </a:xfrm>
          <a:custGeom>
            <a:rect b="b" l="l" r="r" t="t"/>
            <a:pathLst>
              <a:path extrusionOk="0" h="120000" w="120000">
                <a:moveTo>
                  <a:pt x="117272" y="40911"/>
                </a:moveTo>
                <a:cubicBezTo>
                  <a:pt x="115766" y="40911"/>
                  <a:pt x="114544" y="42133"/>
                  <a:pt x="114544" y="43638"/>
                </a:cubicBezTo>
                <a:lnTo>
                  <a:pt x="114544" y="103638"/>
                </a:lnTo>
                <a:cubicBezTo>
                  <a:pt x="114544" y="109661"/>
                  <a:pt x="109661" y="114544"/>
                  <a:pt x="103638" y="114544"/>
                </a:cubicBezTo>
                <a:lnTo>
                  <a:pt x="16361" y="114544"/>
                </a:lnTo>
                <a:cubicBezTo>
                  <a:pt x="10338" y="114544"/>
                  <a:pt x="5455" y="109661"/>
                  <a:pt x="5455" y="103638"/>
                </a:cubicBezTo>
                <a:lnTo>
                  <a:pt x="5455" y="16361"/>
                </a:lnTo>
                <a:cubicBezTo>
                  <a:pt x="5455" y="10338"/>
                  <a:pt x="10338" y="5455"/>
                  <a:pt x="16361" y="5455"/>
                </a:cubicBezTo>
                <a:lnTo>
                  <a:pt x="76361" y="5455"/>
                </a:lnTo>
                <a:cubicBezTo>
                  <a:pt x="77872" y="5455"/>
                  <a:pt x="79088" y="4233"/>
                  <a:pt x="79088" y="2727"/>
                </a:cubicBezTo>
                <a:cubicBezTo>
                  <a:pt x="79088" y="1222"/>
                  <a:pt x="77872" y="0"/>
                  <a:pt x="76361" y="0"/>
                </a:cubicBezTo>
                <a:lnTo>
                  <a:pt x="16361" y="0"/>
                </a:lnTo>
                <a:cubicBezTo>
                  <a:pt x="7322" y="0"/>
                  <a:pt x="0" y="7327"/>
                  <a:pt x="0" y="16361"/>
                </a:cubicBezTo>
                <a:lnTo>
                  <a:pt x="0" y="103638"/>
                </a:lnTo>
                <a:cubicBezTo>
                  <a:pt x="0" y="112677"/>
                  <a:pt x="7322" y="120000"/>
                  <a:pt x="16361" y="120000"/>
                </a:cubicBezTo>
                <a:lnTo>
                  <a:pt x="103638" y="120000"/>
                </a:lnTo>
                <a:cubicBezTo>
                  <a:pt x="112677" y="120000"/>
                  <a:pt x="120000" y="112677"/>
                  <a:pt x="120000" y="103638"/>
                </a:cubicBezTo>
                <a:lnTo>
                  <a:pt x="120000" y="43638"/>
                </a:lnTo>
                <a:cubicBezTo>
                  <a:pt x="120000" y="42133"/>
                  <a:pt x="118777" y="40911"/>
                  <a:pt x="117272" y="40911"/>
                </a:cubicBezTo>
                <a:moveTo>
                  <a:pt x="38922" y="70911"/>
                </a:moveTo>
                <a:lnTo>
                  <a:pt x="49088" y="70911"/>
                </a:lnTo>
                <a:lnTo>
                  <a:pt x="49088" y="81077"/>
                </a:lnTo>
                <a:lnTo>
                  <a:pt x="36816" y="83183"/>
                </a:lnTo>
                <a:cubicBezTo>
                  <a:pt x="36816" y="83183"/>
                  <a:pt x="38922" y="70911"/>
                  <a:pt x="38922" y="70911"/>
                </a:cubicBezTo>
                <a:close/>
                <a:moveTo>
                  <a:pt x="93194" y="15233"/>
                </a:moveTo>
                <a:lnTo>
                  <a:pt x="104766" y="26805"/>
                </a:lnTo>
                <a:lnTo>
                  <a:pt x="54544" y="77027"/>
                </a:lnTo>
                <a:lnTo>
                  <a:pt x="54544" y="65455"/>
                </a:lnTo>
                <a:lnTo>
                  <a:pt x="42977" y="65455"/>
                </a:lnTo>
                <a:cubicBezTo>
                  <a:pt x="42977" y="65455"/>
                  <a:pt x="93194" y="15233"/>
                  <a:pt x="93194" y="15233"/>
                </a:cubicBezTo>
                <a:close/>
                <a:moveTo>
                  <a:pt x="100577" y="7855"/>
                </a:moveTo>
                <a:cubicBezTo>
                  <a:pt x="102061" y="6372"/>
                  <a:pt x="104105" y="5455"/>
                  <a:pt x="106361" y="5455"/>
                </a:cubicBezTo>
                <a:cubicBezTo>
                  <a:pt x="110883" y="5455"/>
                  <a:pt x="114544" y="9122"/>
                  <a:pt x="114544" y="13638"/>
                </a:cubicBezTo>
                <a:cubicBezTo>
                  <a:pt x="114544" y="15894"/>
                  <a:pt x="113627" y="17944"/>
                  <a:pt x="112150" y="19422"/>
                </a:cubicBezTo>
                <a:lnTo>
                  <a:pt x="108622" y="22950"/>
                </a:lnTo>
                <a:lnTo>
                  <a:pt x="97050" y="11377"/>
                </a:lnTo>
                <a:cubicBezTo>
                  <a:pt x="97050" y="11377"/>
                  <a:pt x="100577" y="7855"/>
                  <a:pt x="100577" y="7855"/>
                </a:cubicBezTo>
                <a:close/>
                <a:moveTo>
                  <a:pt x="30000" y="90000"/>
                </a:moveTo>
                <a:lnTo>
                  <a:pt x="53277" y="86005"/>
                </a:lnTo>
                <a:lnTo>
                  <a:pt x="116005" y="23277"/>
                </a:lnTo>
                <a:cubicBezTo>
                  <a:pt x="118472" y="20811"/>
                  <a:pt x="120000" y="17405"/>
                  <a:pt x="120000" y="13638"/>
                </a:cubicBezTo>
                <a:cubicBezTo>
                  <a:pt x="120000" y="6105"/>
                  <a:pt x="113894" y="0"/>
                  <a:pt x="106361" y="0"/>
                </a:cubicBezTo>
                <a:cubicBezTo>
                  <a:pt x="102600" y="0"/>
                  <a:pt x="99188" y="1527"/>
                  <a:pt x="96722" y="3994"/>
                </a:cubicBezTo>
                <a:lnTo>
                  <a:pt x="33994" y="66722"/>
                </a:lnTo>
                <a:cubicBezTo>
                  <a:pt x="33994" y="66722"/>
                  <a:pt x="30000" y="90000"/>
                  <a:pt x="30000" y="90000"/>
                </a:cubicBezTo>
                <a:close/>
              </a:path>
            </a:pathLst>
          </a:custGeom>
          <a:solidFill>
            <a:schemeClr val="lt1"/>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Clr>
                <a:srgbClr val="000000"/>
              </a:buClr>
              <a:buSzPts val="2999"/>
              <a:buFont typeface="Arial"/>
              <a:buNone/>
            </a:pPr>
            <a:r>
              <a:t/>
            </a:r>
            <a:endParaRPr b="0" i="0" sz="2999" u="none" cap="none" strike="noStrike">
              <a:solidFill>
                <a:schemeClr val="dk2"/>
              </a:solidFill>
              <a:latin typeface="Lato"/>
              <a:ea typeface="Lato"/>
              <a:cs typeface="Lato"/>
              <a:sym typeface="Lato"/>
            </a:endParaRPr>
          </a:p>
        </p:txBody>
      </p:sp>
      <p:sp>
        <p:nvSpPr>
          <p:cNvPr id="189" name="Google Shape;189;p13"/>
          <p:cNvSpPr/>
          <p:nvPr/>
        </p:nvSpPr>
        <p:spPr>
          <a:xfrm>
            <a:off x="7166345" y="6858000"/>
            <a:ext cx="1262433" cy="1262396"/>
          </a:xfrm>
          <a:custGeom>
            <a:rect b="b" l="l" r="r" t="t"/>
            <a:pathLst>
              <a:path extrusionOk="0" h="120000" w="120000">
                <a:moveTo>
                  <a:pt x="114546" y="114546"/>
                </a:moveTo>
                <a:lnTo>
                  <a:pt x="98191" y="114546"/>
                </a:lnTo>
                <a:lnTo>
                  <a:pt x="98191" y="106368"/>
                </a:lnTo>
                <a:cubicBezTo>
                  <a:pt x="98191" y="104866"/>
                  <a:pt x="96969" y="103645"/>
                  <a:pt x="95467" y="103645"/>
                </a:cubicBezTo>
                <a:lnTo>
                  <a:pt x="87290" y="103645"/>
                </a:lnTo>
                <a:lnTo>
                  <a:pt x="87290" y="95467"/>
                </a:lnTo>
                <a:cubicBezTo>
                  <a:pt x="87290" y="93959"/>
                  <a:pt x="86068" y="92737"/>
                  <a:pt x="84560" y="92737"/>
                </a:cubicBezTo>
                <a:lnTo>
                  <a:pt x="74791" y="92737"/>
                </a:lnTo>
                <a:lnTo>
                  <a:pt x="57780" y="75648"/>
                </a:lnTo>
                <a:cubicBezTo>
                  <a:pt x="57287" y="75155"/>
                  <a:pt x="56609" y="74847"/>
                  <a:pt x="55852" y="74847"/>
                </a:cubicBezTo>
                <a:cubicBezTo>
                  <a:pt x="55034" y="74847"/>
                  <a:pt x="54327" y="75228"/>
                  <a:pt x="53829" y="75800"/>
                </a:cubicBezTo>
                <a:lnTo>
                  <a:pt x="49406" y="80216"/>
                </a:lnTo>
                <a:cubicBezTo>
                  <a:pt x="47276" y="82346"/>
                  <a:pt x="43829" y="82346"/>
                  <a:pt x="41705" y="80216"/>
                </a:cubicBezTo>
                <a:lnTo>
                  <a:pt x="7039" y="45556"/>
                </a:lnTo>
                <a:cubicBezTo>
                  <a:pt x="4915" y="43426"/>
                  <a:pt x="4915" y="39979"/>
                  <a:pt x="7039" y="37849"/>
                </a:cubicBezTo>
                <a:lnTo>
                  <a:pt x="37855" y="7034"/>
                </a:lnTo>
                <a:cubicBezTo>
                  <a:pt x="39979" y="4909"/>
                  <a:pt x="43432" y="4909"/>
                  <a:pt x="45556" y="7034"/>
                </a:cubicBezTo>
                <a:lnTo>
                  <a:pt x="80216" y="41700"/>
                </a:lnTo>
                <a:cubicBezTo>
                  <a:pt x="82340" y="43829"/>
                  <a:pt x="82340" y="47276"/>
                  <a:pt x="80216" y="49406"/>
                </a:cubicBezTo>
                <a:lnTo>
                  <a:pt x="75884" y="53739"/>
                </a:lnTo>
                <a:cubicBezTo>
                  <a:pt x="75312" y="54238"/>
                  <a:pt x="74936" y="54950"/>
                  <a:pt x="74936" y="55768"/>
                </a:cubicBezTo>
                <a:cubicBezTo>
                  <a:pt x="74936" y="56519"/>
                  <a:pt x="75239" y="57203"/>
                  <a:pt x="75738" y="57696"/>
                </a:cubicBezTo>
                <a:lnTo>
                  <a:pt x="114546" y="96594"/>
                </a:lnTo>
                <a:cubicBezTo>
                  <a:pt x="114546" y="96594"/>
                  <a:pt x="114546" y="114546"/>
                  <a:pt x="114546" y="114546"/>
                </a:cubicBezTo>
                <a:close/>
                <a:moveTo>
                  <a:pt x="119204" y="93539"/>
                </a:moveTo>
                <a:lnTo>
                  <a:pt x="81533" y="55790"/>
                </a:lnTo>
                <a:lnTo>
                  <a:pt x="84067" y="53257"/>
                </a:lnTo>
                <a:cubicBezTo>
                  <a:pt x="88321" y="49003"/>
                  <a:pt x="88321" y="42103"/>
                  <a:pt x="84067" y="37849"/>
                </a:cubicBezTo>
                <a:lnTo>
                  <a:pt x="49406" y="3189"/>
                </a:lnTo>
                <a:cubicBezTo>
                  <a:pt x="45152" y="-1064"/>
                  <a:pt x="38253" y="-1064"/>
                  <a:pt x="33999" y="3189"/>
                </a:cubicBezTo>
                <a:lnTo>
                  <a:pt x="3189" y="33999"/>
                </a:lnTo>
                <a:cubicBezTo>
                  <a:pt x="-1064" y="38253"/>
                  <a:pt x="-1064" y="45152"/>
                  <a:pt x="3189" y="49406"/>
                </a:cubicBezTo>
                <a:lnTo>
                  <a:pt x="37855" y="84067"/>
                </a:lnTo>
                <a:cubicBezTo>
                  <a:pt x="42109" y="88321"/>
                  <a:pt x="49003" y="88321"/>
                  <a:pt x="53257" y="84067"/>
                </a:cubicBezTo>
                <a:lnTo>
                  <a:pt x="55869" y="81455"/>
                </a:lnTo>
                <a:lnTo>
                  <a:pt x="71730" y="97390"/>
                </a:lnTo>
                <a:cubicBezTo>
                  <a:pt x="72224" y="97888"/>
                  <a:pt x="72907" y="98191"/>
                  <a:pt x="73659" y="98191"/>
                </a:cubicBezTo>
                <a:lnTo>
                  <a:pt x="81836" y="98191"/>
                </a:lnTo>
                <a:lnTo>
                  <a:pt x="81836" y="106368"/>
                </a:lnTo>
                <a:cubicBezTo>
                  <a:pt x="81836" y="107876"/>
                  <a:pt x="83058" y="109092"/>
                  <a:pt x="84560" y="109092"/>
                </a:cubicBezTo>
                <a:lnTo>
                  <a:pt x="92737" y="109092"/>
                </a:lnTo>
                <a:lnTo>
                  <a:pt x="92737" y="117276"/>
                </a:lnTo>
                <a:cubicBezTo>
                  <a:pt x="92737" y="118783"/>
                  <a:pt x="93959" y="120000"/>
                  <a:pt x="95467" y="120000"/>
                </a:cubicBezTo>
                <a:lnTo>
                  <a:pt x="117276" y="120000"/>
                </a:lnTo>
                <a:cubicBezTo>
                  <a:pt x="118778" y="120000"/>
                  <a:pt x="120000" y="118783"/>
                  <a:pt x="120000" y="117276"/>
                </a:cubicBezTo>
                <a:lnTo>
                  <a:pt x="120000" y="95467"/>
                </a:lnTo>
                <a:cubicBezTo>
                  <a:pt x="120000" y="94716"/>
                  <a:pt x="119697" y="94032"/>
                  <a:pt x="119204" y="93539"/>
                </a:cubicBezTo>
                <a:moveTo>
                  <a:pt x="38219" y="43667"/>
                </a:moveTo>
                <a:cubicBezTo>
                  <a:pt x="35209" y="43667"/>
                  <a:pt x="32765" y="41229"/>
                  <a:pt x="32765" y="38219"/>
                </a:cubicBezTo>
                <a:cubicBezTo>
                  <a:pt x="32765" y="35209"/>
                  <a:pt x="35209" y="32765"/>
                  <a:pt x="38219" y="32765"/>
                </a:cubicBezTo>
                <a:cubicBezTo>
                  <a:pt x="41229" y="32765"/>
                  <a:pt x="43673" y="35209"/>
                  <a:pt x="43673" y="38219"/>
                </a:cubicBezTo>
                <a:cubicBezTo>
                  <a:pt x="43673" y="41229"/>
                  <a:pt x="41229" y="43667"/>
                  <a:pt x="38219" y="43667"/>
                </a:cubicBezTo>
                <a:moveTo>
                  <a:pt x="38219" y="27312"/>
                </a:moveTo>
                <a:cubicBezTo>
                  <a:pt x="32199" y="27312"/>
                  <a:pt x="27318" y="32194"/>
                  <a:pt x="27318" y="38219"/>
                </a:cubicBezTo>
                <a:cubicBezTo>
                  <a:pt x="27318" y="44239"/>
                  <a:pt x="32199" y="49126"/>
                  <a:pt x="38219" y="49126"/>
                </a:cubicBezTo>
                <a:cubicBezTo>
                  <a:pt x="44239" y="49126"/>
                  <a:pt x="49126" y="44239"/>
                  <a:pt x="49126" y="38219"/>
                </a:cubicBezTo>
                <a:cubicBezTo>
                  <a:pt x="49126" y="32194"/>
                  <a:pt x="44239" y="27312"/>
                  <a:pt x="38219" y="27312"/>
                </a:cubicBezTo>
              </a:path>
            </a:pathLst>
          </a:custGeom>
          <a:solidFill>
            <a:schemeClr val="lt1"/>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Clr>
                <a:srgbClr val="000000"/>
              </a:buClr>
              <a:buSzPts val="2999"/>
              <a:buFont typeface="Arial"/>
              <a:buNone/>
            </a:pPr>
            <a:r>
              <a:t/>
            </a:r>
            <a:endParaRPr b="0" i="0" sz="2999" u="none" cap="none" strike="noStrike">
              <a:solidFill>
                <a:schemeClr val="dk2"/>
              </a:solidFill>
              <a:latin typeface="Lato"/>
              <a:ea typeface="Lato"/>
              <a:cs typeface="Lato"/>
              <a:sym typeface="Lato"/>
            </a:endParaRPr>
          </a:p>
        </p:txBody>
      </p:sp>
      <p:sp>
        <p:nvSpPr>
          <p:cNvPr id="190" name="Google Shape;190;p13"/>
          <p:cNvSpPr/>
          <p:nvPr/>
        </p:nvSpPr>
        <p:spPr>
          <a:xfrm>
            <a:off x="11613814" y="5617798"/>
            <a:ext cx="1279946" cy="1280406"/>
          </a:xfrm>
          <a:custGeom>
            <a:rect b="b" l="l" r="r" t="t"/>
            <a:pathLst>
              <a:path extrusionOk="0" h="120000" w="120000">
                <a:moveTo>
                  <a:pt x="114544" y="27272"/>
                </a:moveTo>
                <a:lnTo>
                  <a:pt x="70911" y="27272"/>
                </a:lnTo>
                <a:cubicBezTo>
                  <a:pt x="69405" y="27272"/>
                  <a:pt x="68183" y="28494"/>
                  <a:pt x="68183" y="30000"/>
                </a:cubicBezTo>
                <a:cubicBezTo>
                  <a:pt x="68183" y="31505"/>
                  <a:pt x="69405" y="32727"/>
                  <a:pt x="70911" y="32727"/>
                </a:cubicBezTo>
                <a:lnTo>
                  <a:pt x="114544" y="32727"/>
                </a:lnTo>
                <a:lnTo>
                  <a:pt x="114544" y="43633"/>
                </a:lnTo>
                <a:lnTo>
                  <a:pt x="70911" y="43633"/>
                </a:lnTo>
                <a:cubicBezTo>
                  <a:pt x="69405" y="43633"/>
                  <a:pt x="68183" y="44855"/>
                  <a:pt x="68183" y="46361"/>
                </a:cubicBezTo>
                <a:cubicBezTo>
                  <a:pt x="68183" y="47872"/>
                  <a:pt x="69405" y="49088"/>
                  <a:pt x="70911" y="49088"/>
                </a:cubicBezTo>
                <a:lnTo>
                  <a:pt x="103638" y="49088"/>
                </a:lnTo>
                <a:lnTo>
                  <a:pt x="103638" y="114538"/>
                </a:lnTo>
                <a:lnTo>
                  <a:pt x="16361" y="114538"/>
                </a:lnTo>
                <a:lnTo>
                  <a:pt x="16361" y="49088"/>
                </a:lnTo>
                <a:lnTo>
                  <a:pt x="49088" y="49088"/>
                </a:lnTo>
                <a:cubicBezTo>
                  <a:pt x="50594" y="49088"/>
                  <a:pt x="51816" y="47872"/>
                  <a:pt x="51816" y="46361"/>
                </a:cubicBezTo>
                <a:cubicBezTo>
                  <a:pt x="51816" y="44855"/>
                  <a:pt x="50594" y="43633"/>
                  <a:pt x="49088" y="43633"/>
                </a:cubicBezTo>
                <a:lnTo>
                  <a:pt x="5455" y="43633"/>
                </a:lnTo>
                <a:lnTo>
                  <a:pt x="5455" y="32727"/>
                </a:lnTo>
                <a:lnTo>
                  <a:pt x="49088" y="32727"/>
                </a:lnTo>
                <a:cubicBezTo>
                  <a:pt x="50594" y="32727"/>
                  <a:pt x="51816" y="31505"/>
                  <a:pt x="51816" y="30000"/>
                </a:cubicBezTo>
                <a:cubicBezTo>
                  <a:pt x="51816" y="28494"/>
                  <a:pt x="50594" y="27272"/>
                  <a:pt x="49088" y="27272"/>
                </a:cubicBezTo>
                <a:lnTo>
                  <a:pt x="5455" y="27272"/>
                </a:lnTo>
                <a:cubicBezTo>
                  <a:pt x="2444" y="27272"/>
                  <a:pt x="0" y="29716"/>
                  <a:pt x="0" y="32727"/>
                </a:cubicBezTo>
                <a:lnTo>
                  <a:pt x="0" y="43633"/>
                </a:lnTo>
                <a:cubicBezTo>
                  <a:pt x="0" y="46644"/>
                  <a:pt x="2444" y="49088"/>
                  <a:pt x="5455" y="49088"/>
                </a:cubicBezTo>
                <a:lnTo>
                  <a:pt x="10911" y="49088"/>
                </a:lnTo>
                <a:lnTo>
                  <a:pt x="10911" y="114538"/>
                </a:lnTo>
                <a:cubicBezTo>
                  <a:pt x="10911" y="117550"/>
                  <a:pt x="13350" y="120000"/>
                  <a:pt x="16361" y="120000"/>
                </a:cubicBezTo>
                <a:lnTo>
                  <a:pt x="103638" y="120000"/>
                </a:lnTo>
                <a:cubicBezTo>
                  <a:pt x="106650" y="120000"/>
                  <a:pt x="109088" y="117550"/>
                  <a:pt x="109088" y="114538"/>
                </a:cubicBezTo>
                <a:lnTo>
                  <a:pt x="109088" y="49088"/>
                </a:lnTo>
                <a:lnTo>
                  <a:pt x="114544" y="49088"/>
                </a:lnTo>
                <a:cubicBezTo>
                  <a:pt x="117555" y="49088"/>
                  <a:pt x="120000" y="46644"/>
                  <a:pt x="120000" y="43633"/>
                </a:cubicBezTo>
                <a:lnTo>
                  <a:pt x="120000" y="32727"/>
                </a:lnTo>
                <a:cubicBezTo>
                  <a:pt x="120000" y="29716"/>
                  <a:pt x="117555" y="27272"/>
                  <a:pt x="114544" y="27272"/>
                </a:cubicBezTo>
                <a:moveTo>
                  <a:pt x="43638" y="65455"/>
                </a:moveTo>
                <a:cubicBezTo>
                  <a:pt x="42133" y="65455"/>
                  <a:pt x="40911" y="66672"/>
                  <a:pt x="40911" y="68177"/>
                </a:cubicBezTo>
                <a:cubicBezTo>
                  <a:pt x="40911" y="68933"/>
                  <a:pt x="41216" y="69616"/>
                  <a:pt x="41705" y="70105"/>
                </a:cubicBezTo>
                <a:lnTo>
                  <a:pt x="58072" y="86472"/>
                </a:lnTo>
                <a:cubicBezTo>
                  <a:pt x="58566" y="86966"/>
                  <a:pt x="59250" y="87272"/>
                  <a:pt x="60000" y="87272"/>
                </a:cubicBezTo>
                <a:cubicBezTo>
                  <a:pt x="60750" y="87272"/>
                  <a:pt x="61433" y="86966"/>
                  <a:pt x="61927" y="86472"/>
                </a:cubicBezTo>
                <a:lnTo>
                  <a:pt x="78294" y="70105"/>
                </a:lnTo>
                <a:cubicBezTo>
                  <a:pt x="78783" y="69616"/>
                  <a:pt x="79088" y="68933"/>
                  <a:pt x="79088" y="68177"/>
                </a:cubicBezTo>
                <a:cubicBezTo>
                  <a:pt x="79088" y="66672"/>
                  <a:pt x="77866" y="65455"/>
                  <a:pt x="76361" y="65455"/>
                </a:cubicBezTo>
                <a:cubicBezTo>
                  <a:pt x="75611" y="65455"/>
                  <a:pt x="74927" y="65761"/>
                  <a:pt x="74433" y="66250"/>
                </a:cubicBezTo>
                <a:lnTo>
                  <a:pt x="62727" y="77961"/>
                </a:lnTo>
                <a:lnTo>
                  <a:pt x="62727" y="2733"/>
                </a:lnTo>
                <a:lnTo>
                  <a:pt x="62727" y="2727"/>
                </a:lnTo>
                <a:cubicBezTo>
                  <a:pt x="62727" y="1222"/>
                  <a:pt x="61505" y="0"/>
                  <a:pt x="60000" y="0"/>
                </a:cubicBezTo>
                <a:cubicBezTo>
                  <a:pt x="58494" y="0"/>
                  <a:pt x="57272" y="1222"/>
                  <a:pt x="57272" y="2727"/>
                </a:cubicBezTo>
                <a:lnTo>
                  <a:pt x="57272" y="77961"/>
                </a:lnTo>
                <a:lnTo>
                  <a:pt x="45566" y="66250"/>
                </a:lnTo>
                <a:cubicBezTo>
                  <a:pt x="45072" y="65761"/>
                  <a:pt x="44388" y="65455"/>
                  <a:pt x="43638" y="65455"/>
                </a:cubicBezTo>
              </a:path>
            </a:pathLst>
          </a:custGeom>
          <a:solidFill>
            <a:schemeClr val="lt1"/>
          </a:solidFill>
          <a:ln>
            <a:noFill/>
          </a:ln>
        </p:spPr>
        <p:txBody>
          <a:bodyPr anchorCtr="0" anchor="ctr" bIns="38075" lIns="38075" spcFirstLastPara="1" rIns="38075" wrap="square" tIns="38075">
            <a:noAutofit/>
          </a:bodyPr>
          <a:lstStyle/>
          <a:p>
            <a:pPr indent="0" lvl="0" marL="0" marR="0" rtl="0" algn="l">
              <a:lnSpc>
                <a:spcPct val="100000"/>
              </a:lnSpc>
              <a:spcBef>
                <a:spcPts val="0"/>
              </a:spcBef>
              <a:spcAft>
                <a:spcPts val="0"/>
              </a:spcAft>
              <a:buClr>
                <a:srgbClr val="000000"/>
              </a:buClr>
              <a:buSzPts val="2999"/>
              <a:buFont typeface="Arial"/>
              <a:buNone/>
            </a:pPr>
            <a:r>
              <a:t/>
            </a:r>
            <a:endParaRPr b="0" i="0" sz="2999" u="none" cap="none" strike="noStrike">
              <a:solidFill>
                <a:schemeClr val="dk2"/>
              </a:solidFill>
              <a:latin typeface="Lato"/>
              <a:ea typeface="Lato"/>
              <a:cs typeface="Lato"/>
              <a:sym typeface="Lato"/>
            </a:endParaRPr>
          </a:p>
        </p:txBody>
      </p:sp>
      <p:sp>
        <p:nvSpPr>
          <p:cNvPr id="191" name="Google Shape;191;p13"/>
          <p:cNvSpPr txBox="1"/>
          <p:nvPr/>
        </p:nvSpPr>
        <p:spPr>
          <a:xfrm>
            <a:off x="9967121" y="7347750"/>
            <a:ext cx="42309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800"/>
              <a:buFont typeface="Montserrat"/>
              <a:buNone/>
            </a:pPr>
            <a:r>
              <a:rPr b="1" lang="en-US" sz="3200">
                <a:solidFill>
                  <a:schemeClr val="lt1"/>
                </a:solidFill>
                <a:latin typeface="Montserrat"/>
                <a:ea typeface="Montserrat"/>
                <a:cs typeface="Montserrat"/>
                <a:sym typeface="Montserrat"/>
              </a:rPr>
              <a:t> CONTINUUM OF</a:t>
            </a:r>
            <a:endParaRPr b="1" sz="3200">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lt1"/>
              </a:buClr>
              <a:buSzPts val="800"/>
              <a:buFont typeface="Montserrat"/>
              <a:buNone/>
            </a:pPr>
            <a:r>
              <a:rPr b="1" lang="en-US" sz="3200">
                <a:solidFill>
                  <a:schemeClr val="lt1"/>
                </a:solidFill>
                <a:latin typeface="Montserrat"/>
                <a:ea typeface="Montserrat"/>
                <a:cs typeface="Montserrat"/>
                <a:sym typeface="Montserrat"/>
              </a:rPr>
              <a:t>CARE</a:t>
            </a:r>
            <a:endParaRPr b="1" sz="3200">
              <a:solidFill>
                <a:schemeClr val="lt1"/>
              </a:solidFill>
              <a:latin typeface="Montserrat"/>
              <a:ea typeface="Montserrat"/>
              <a:cs typeface="Montserrat"/>
              <a:sym typeface="Montserrat"/>
            </a:endParaRPr>
          </a:p>
        </p:txBody>
      </p:sp>
      <p:sp>
        <p:nvSpPr>
          <p:cNvPr id="192" name="Google Shape;192;p13"/>
          <p:cNvSpPr txBox="1"/>
          <p:nvPr/>
        </p:nvSpPr>
        <p:spPr>
          <a:xfrm>
            <a:off x="10507157" y="8687039"/>
            <a:ext cx="3450600" cy="17544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lt1"/>
              </a:buClr>
              <a:buSzPts val="600"/>
              <a:buFont typeface="Montserrat"/>
              <a:buNone/>
            </a:pPr>
            <a:r>
              <a:rPr lang="en-US" sz="2400">
                <a:solidFill>
                  <a:schemeClr val="lt1"/>
                </a:solidFill>
                <a:latin typeface="Montserrat"/>
                <a:ea typeface="Montserrat"/>
                <a:cs typeface="Montserrat"/>
                <a:sym typeface="Montserrat"/>
              </a:rPr>
              <a:t>EACH STATE IS DIFFERENT</a:t>
            </a:r>
            <a:endParaRPr sz="2400">
              <a:solidFill>
                <a:schemeClr val="lt1"/>
              </a:solidFill>
              <a:latin typeface="Montserrat"/>
              <a:ea typeface="Montserrat"/>
              <a:cs typeface="Montserrat"/>
              <a:sym typeface="Montserrat"/>
            </a:endParaRPr>
          </a:p>
        </p:txBody>
      </p:sp>
      <p:grpSp>
        <p:nvGrpSpPr>
          <p:cNvPr id="193" name="Google Shape;193;p13"/>
          <p:cNvGrpSpPr/>
          <p:nvPr/>
        </p:nvGrpSpPr>
        <p:grpSpPr>
          <a:xfrm>
            <a:off x="4313916" y="1483499"/>
            <a:ext cx="15883565" cy="1983600"/>
            <a:chOff x="4313916" y="1425636"/>
            <a:chExt cx="15883565" cy="1983600"/>
          </a:xfrm>
        </p:grpSpPr>
        <p:sp>
          <p:nvSpPr>
            <p:cNvPr id="194" name="Google Shape;194;p13"/>
            <p:cNvSpPr txBox="1"/>
            <p:nvPr/>
          </p:nvSpPr>
          <p:spPr>
            <a:xfrm>
              <a:off x="4313916" y="1425636"/>
              <a:ext cx="15883565" cy="923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350"/>
                <a:buFont typeface="Montserrat"/>
                <a:buNone/>
              </a:pPr>
              <a:r>
                <a:rPr b="1" lang="en-US" sz="5400">
                  <a:solidFill>
                    <a:schemeClr val="dk2"/>
                  </a:solidFill>
                  <a:latin typeface="Montserrat"/>
                  <a:ea typeface="Montserrat"/>
                  <a:cs typeface="Montserrat"/>
                  <a:sym typeface="Montserrat"/>
                </a:rPr>
                <a:t>PROJECT CHALLENGES </a:t>
              </a:r>
              <a:endParaRPr/>
            </a:p>
          </p:txBody>
        </p:sp>
        <p:sp>
          <p:nvSpPr>
            <p:cNvPr id="195" name="Google Shape;195;p13"/>
            <p:cNvSpPr txBox="1"/>
            <p:nvPr/>
          </p:nvSpPr>
          <p:spPr>
            <a:xfrm>
              <a:off x="4974301" y="2485907"/>
              <a:ext cx="14515481" cy="923329"/>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450"/>
                <a:buFont typeface="Montserrat"/>
                <a:buNone/>
              </a:pPr>
              <a:r>
                <a:t/>
              </a:r>
              <a:endParaRPr/>
            </a:p>
          </p:txBody>
        </p:sp>
      </p:grpSp>
      <p:sp>
        <p:nvSpPr>
          <p:cNvPr id="196" name="Google Shape;196;p13"/>
          <p:cNvSpPr txBox="1"/>
          <p:nvPr/>
        </p:nvSpPr>
        <p:spPr>
          <a:xfrm>
            <a:off x="6610884" y="1113945"/>
            <a:ext cx="11233150" cy="40010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500"/>
              <a:buFont typeface="Montserrat"/>
              <a:buNone/>
            </a:pPr>
            <a:r>
              <a:rPr lang="en-US" sz="2000">
                <a:solidFill>
                  <a:schemeClr val="accent1"/>
                </a:solidFill>
                <a:latin typeface="Montserrat"/>
                <a:ea typeface="Montserrat"/>
                <a:cs typeface="Montserrat"/>
                <a:sym typeface="Montserrat"/>
              </a:rPr>
              <a:t>DATA MANIPULATION AND CLEANING</a:t>
            </a:r>
            <a:endParaRPr/>
          </a:p>
        </p:txBody>
      </p:sp>
      <p:sp>
        <p:nvSpPr>
          <p:cNvPr id="197" name="Google Shape;197;p13"/>
          <p:cNvSpPr txBox="1"/>
          <p:nvPr/>
        </p:nvSpPr>
        <p:spPr>
          <a:xfrm>
            <a:off x="18942725" y="366200"/>
            <a:ext cx="5193300" cy="125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grpSp>
        <p:nvGrpSpPr>
          <p:cNvPr id="203" name="Google Shape;203;p14"/>
          <p:cNvGrpSpPr/>
          <p:nvPr/>
        </p:nvGrpSpPr>
        <p:grpSpPr>
          <a:xfrm>
            <a:off x="5124326" y="1676400"/>
            <a:ext cx="14128997" cy="8017578"/>
            <a:chOff x="5124326" y="917912"/>
            <a:chExt cx="14128997" cy="8017578"/>
          </a:xfrm>
        </p:grpSpPr>
        <p:sp>
          <p:nvSpPr>
            <p:cNvPr id="204" name="Google Shape;204;p14"/>
            <p:cNvSpPr txBox="1"/>
            <p:nvPr/>
          </p:nvSpPr>
          <p:spPr>
            <a:xfrm>
              <a:off x="5124326" y="4780507"/>
              <a:ext cx="14128997" cy="415498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650"/>
                <a:buFont typeface="Montserrat"/>
                <a:buNone/>
              </a:pPr>
              <a:r>
                <a:rPr lang="en-US" sz="6600">
                  <a:solidFill>
                    <a:schemeClr val="dk2"/>
                  </a:solidFill>
                  <a:latin typeface="Montserrat"/>
                  <a:ea typeface="Montserrat"/>
                  <a:cs typeface="Montserrat"/>
                  <a:sym typeface="Montserrat"/>
                </a:rPr>
                <a:t>PLACE VISUALIZATION HERE</a:t>
              </a:r>
              <a:endParaRPr/>
            </a:p>
          </p:txBody>
        </p:sp>
        <p:sp>
          <p:nvSpPr>
            <p:cNvPr id="205" name="Google Shape;205;p14"/>
            <p:cNvSpPr txBox="1"/>
            <p:nvPr/>
          </p:nvSpPr>
          <p:spPr>
            <a:xfrm>
              <a:off x="8242914" y="917912"/>
              <a:ext cx="7891819" cy="772519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2400"/>
                <a:buFont typeface="Montserrat"/>
                <a:buNone/>
              </a:pPr>
              <a:r>
                <a:t/>
              </a:r>
              <a:endParaRPr/>
            </a:p>
          </p:txBody>
        </p:sp>
      </p:grpSp>
      <p:pic>
        <p:nvPicPr>
          <p:cNvPr id="206" name="Google Shape;206;p14"/>
          <p:cNvPicPr preferRelativeResize="0"/>
          <p:nvPr/>
        </p:nvPicPr>
        <p:blipFill>
          <a:blip r:embed="rId3">
            <a:alphaModFix/>
          </a:blip>
          <a:stretch>
            <a:fillRect/>
          </a:stretch>
        </p:blipFill>
        <p:spPr>
          <a:xfrm>
            <a:off x="4847900" y="112400"/>
            <a:ext cx="15739725" cy="13491200"/>
          </a:xfrm>
          <a:prstGeom prst="rect">
            <a:avLst/>
          </a:prstGeom>
          <a:noFill/>
          <a:ln>
            <a:noFill/>
          </a:ln>
        </p:spPr>
      </p:pic>
      <p:sp>
        <p:nvSpPr>
          <p:cNvPr id="207" name="Google Shape;207;p14"/>
          <p:cNvSpPr txBox="1"/>
          <p:nvPr/>
        </p:nvSpPr>
        <p:spPr>
          <a:xfrm>
            <a:off x="18942725" y="366200"/>
            <a:ext cx="5193300" cy="125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5"/>
          <p:cNvSpPr txBox="1"/>
          <p:nvPr/>
        </p:nvSpPr>
        <p:spPr>
          <a:xfrm>
            <a:off x="4541150" y="3766863"/>
            <a:ext cx="9019800" cy="704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200"/>
              <a:buFont typeface="Montserrat"/>
              <a:buNone/>
            </a:pPr>
            <a:r>
              <a:rPr b="1" lang="en-US" sz="8800">
                <a:solidFill>
                  <a:schemeClr val="dk2"/>
                </a:solidFill>
                <a:latin typeface="Montserrat"/>
                <a:ea typeface="Montserrat"/>
                <a:cs typeface="Montserrat"/>
                <a:sym typeface="Montserrat"/>
              </a:rPr>
              <a:t>EXPLORATORY DATA ANALYSIS </a:t>
            </a:r>
            <a:endParaRPr b="1" sz="8800">
              <a:solidFill>
                <a:schemeClr val="dk2"/>
              </a:solidFill>
              <a:latin typeface="Montserrat"/>
              <a:ea typeface="Montserrat"/>
              <a:cs typeface="Montserrat"/>
              <a:sym typeface="Montserrat"/>
            </a:endParaRPr>
          </a:p>
        </p:txBody>
      </p:sp>
      <p:sp>
        <p:nvSpPr>
          <p:cNvPr id="214" name="Google Shape;214;p15"/>
          <p:cNvSpPr txBox="1"/>
          <p:nvPr/>
        </p:nvSpPr>
        <p:spPr>
          <a:xfrm>
            <a:off x="-570247" y="864530"/>
            <a:ext cx="4780500" cy="12851400"/>
          </a:xfrm>
          <a:prstGeom prst="rect">
            <a:avLst/>
          </a:prstGeom>
          <a:noFill/>
          <a:ln>
            <a:noFill/>
          </a:ln>
        </p:spPr>
        <p:txBody>
          <a:bodyPr anchorCtr="0" anchor="t" bIns="45700" lIns="91425" spcFirstLastPara="1" rIns="91425" wrap="square" tIns="45700">
            <a:noAutofit/>
          </a:bodyPr>
          <a:lstStyle/>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CONTINUUM OF CARE.</a:t>
            </a:r>
            <a:endParaRPr/>
          </a:p>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HOMELESS COUNTS</a:t>
            </a:r>
            <a:r>
              <a:rPr b="0" i="0" lang="en-US" sz="2000" u="none" cap="none" strike="noStrike">
                <a:solidFill>
                  <a:srgbClr val="BFBFBF"/>
                </a:solidFill>
                <a:latin typeface="Montserrat"/>
                <a:ea typeface="Montserrat"/>
                <a:cs typeface="Montserrat"/>
                <a:sym typeface="Montserrat"/>
              </a:rPr>
              <a:t>.</a:t>
            </a:r>
            <a:endParaRPr/>
          </a:p>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EVICTION RATES.</a:t>
            </a:r>
            <a:endParaRPr/>
          </a:p>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POPULATION SIZE.</a:t>
            </a:r>
            <a:endParaRPr/>
          </a:p>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RACIAL DEMOGRAPHICS</a:t>
            </a:r>
            <a:r>
              <a:rPr b="0" i="0" lang="en-US" sz="2000" u="none" cap="none" strike="noStrike">
                <a:solidFill>
                  <a:srgbClr val="BFBFBF"/>
                </a:solidFill>
                <a:latin typeface="Montserrat"/>
                <a:ea typeface="Montserrat"/>
                <a:cs typeface="Montserrat"/>
                <a:sym typeface="Montserrat"/>
              </a:rPr>
              <a:t>.</a:t>
            </a:r>
            <a:endParaRPr/>
          </a:p>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RENTING HOUSEHOLDS</a:t>
            </a:r>
            <a:r>
              <a:rPr b="0" i="0" lang="en-US" sz="2000" u="none" cap="none" strike="noStrike">
                <a:solidFill>
                  <a:srgbClr val="BFBFBF"/>
                </a:solidFill>
                <a:latin typeface="Montserrat"/>
                <a:ea typeface="Montserrat"/>
                <a:cs typeface="Montserrat"/>
                <a:sym typeface="Montserrat"/>
              </a:rPr>
              <a:t>.</a:t>
            </a:r>
            <a:endParaRPr/>
          </a:p>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SOCIAL SECURITY BENEFITS.</a:t>
            </a:r>
            <a:endParaRPr/>
          </a:p>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UNEMPLOYMENT RATE. </a:t>
            </a:r>
            <a:endParaRPr/>
          </a:p>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MENTAL HEALTH FUNDING.</a:t>
            </a:r>
            <a:endParaRPr/>
          </a:p>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POVERTY RATE</a:t>
            </a:r>
            <a:r>
              <a:rPr b="0" i="0" lang="en-US" sz="2000" u="none" cap="none" strike="noStrike">
                <a:solidFill>
                  <a:srgbClr val="BFBFBF"/>
                </a:solidFill>
                <a:latin typeface="Montserrat"/>
                <a:ea typeface="Montserrat"/>
                <a:cs typeface="Montserrat"/>
                <a:sym typeface="Montserrat"/>
              </a:rPr>
              <a:t>.</a:t>
            </a:r>
            <a:endParaRPr/>
          </a:p>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MEDIAN  INCOME</a:t>
            </a:r>
            <a:r>
              <a:rPr b="0" i="0" lang="en-US" sz="2000" u="none" cap="none" strike="noStrike">
                <a:solidFill>
                  <a:srgbClr val="BFBFBF"/>
                </a:solidFill>
                <a:latin typeface="Montserrat"/>
                <a:ea typeface="Montserrat"/>
                <a:cs typeface="Montserrat"/>
                <a:sym typeface="Montserrat"/>
              </a:rPr>
              <a:t>.</a:t>
            </a:r>
            <a:endParaRPr/>
          </a:p>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EVICTION FILING RATE.</a:t>
            </a:r>
            <a:endParaRPr sz="2000">
              <a:solidFill>
                <a:srgbClr val="BFBFBF"/>
              </a:solidFill>
              <a:latin typeface="Montserrat"/>
              <a:ea typeface="Montserrat"/>
              <a:cs typeface="Montserrat"/>
              <a:sym typeface="Montserrat"/>
            </a:endParaRPr>
          </a:p>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MEDIAN RENTAL RATE.</a:t>
            </a:r>
            <a:endParaRPr sz="2000">
              <a:solidFill>
                <a:srgbClr val="BFBFBF"/>
              </a:solidFill>
              <a:latin typeface="Montserrat"/>
              <a:ea typeface="Montserrat"/>
              <a:cs typeface="Montserrat"/>
              <a:sym typeface="Montserrat"/>
            </a:endParaRPr>
          </a:p>
          <a:p>
            <a:pPr indent="0" lvl="0" marL="0" marR="0" rtl="0" algn="r">
              <a:lnSpc>
                <a:spcPct val="300000"/>
              </a:lnSpc>
              <a:spcBef>
                <a:spcPts val="0"/>
              </a:spcBef>
              <a:spcAft>
                <a:spcPts val="0"/>
              </a:spcAft>
              <a:buClr>
                <a:srgbClr val="BFBFBF"/>
              </a:buClr>
              <a:buSzPts val="500"/>
              <a:buFont typeface="Montserrat"/>
              <a:buNone/>
            </a:pPr>
            <a:r>
              <a:rPr lang="en-US" sz="2000">
                <a:solidFill>
                  <a:srgbClr val="BFBFBF"/>
                </a:solidFill>
                <a:latin typeface="Montserrat"/>
                <a:ea typeface="Montserrat"/>
                <a:cs typeface="Montserrat"/>
                <a:sym typeface="Montserrat"/>
              </a:rPr>
              <a:t>POPULATION SIZE</a:t>
            </a:r>
            <a:r>
              <a:rPr b="0" i="0" lang="en-US" sz="2000" u="none" cap="none" strike="noStrike">
                <a:solidFill>
                  <a:srgbClr val="BFBFBF"/>
                </a:solidFill>
                <a:latin typeface="Montserrat"/>
                <a:ea typeface="Montserrat"/>
                <a:cs typeface="Montserrat"/>
                <a:sym typeface="Montserrat"/>
              </a:rPr>
              <a:t>.</a:t>
            </a:r>
            <a:endParaRPr/>
          </a:p>
          <a:p>
            <a:pPr indent="0" lvl="0" marL="0" marR="0" rtl="0" algn="r">
              <a:lnSpc>
                <a:spcPct val="300000"/>
              </a:lnSpc>
              <a:spcBef>
                <a:spcPts val="0"/>
              </a:spcBef>
              <a:spcAft>
                <a:spcPts val="0"/>
              </a:spcAft>
              <a:buClr>
                <a:srgbClr val="000000"/>
              </a:buClr>
              <a:buSzPts val="2000"/>
              <a:buFont typeface="Arial"/>
              <a:buNone/>
            </a:pPr>
            <a:r>
              <a:t/>
            </a:r>
            <a:endParaRPr b="0" i="0" sz="2000" u="none" cap="none" strike="noStrike">
              <a:solidFill>
                <a:srgbClr val="BFBFBF"/>
              </a:solidFill>
              <a:latin typeface="Montserrat"/>
              <a:ea typeface="Montserrat"/>
              <a:cs typeface="Montserrat"/>
              <a:sym typeface="Montserrat"/>
            </a:endParaRPr>
          </a:p>
        </p:txBody>
      </p:sp>
      <p:sp>
        <p:nvSpPr>
          <p:cNvPr id="215" name="Google Shape;215;p15"/>
          <p:cNvSpPr txBox="1"/>
          <p:nvPr/>
        </p:nvSpPr>
        <p:spPr>
          <a:xfrm rot="5400000">
            <a:off x="17398317" y="1915989"/>
            <a:ext cx="4137882" cy="5232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700"/>
              <a:buFont typeface="Montserrat"/>
              <a:buNone/>
            </a:pPr>
            <a:r>
              <a:t/>
            </a:r>
            <a:endParaRPr/>
          </a:p>
        </p:txBody>
      </p:sp>
      <p:pic>
        <p:nvPicPr>
          <p:cNvPr id="216" name="Google Shape;216;p15"/>
          <p:cNvPicPr preferRelativeResize="0"/>
          <p:nvPr/>
        </p:nvPicPr>
        <p:blipFill rotWithShape="1">
          <a:blip r:embed="rId3">
            <a:alphaModFix/>
          </a:blip>
          <a:srcRect b="0" l="21865" r="21863" t="0"/>
          <a:stretch/>
        </p:blipFill>
        <p:spPr>
          <a:xfrm>
            <a:off x="15304756" y="4645942"/>
            <a:ext cx="4424113" cy="4424113"/>
          </a:xfrm>
          <a:prstGeom prst="rect">
            <a:avLst/>
          </a:prstGeom>
          <a:noFill/>
          <a:ln>
            <a:noFill/>
          </a:ln>
        </p:spPr>
      </p:pic>
      <p:pic>
        <p:nvPicPr>
          <p:cNvPr id="217" name="Google Shape;217;p15"/>
          <p:cNvPicPr preferRelativeResize="0"/>
          <p:nvPr/>
        </p:nvPicPr>
        <p:blipFill rotWithShape="1">
          <a:blip r:embed="rId3">
            <a:alphaModFix/>
          </a:blip>
          <a:srcRect b="0" l="21865" r="21863" t="0"/>
          <a:stretch/>
        </p:blipFill>
        <p:spPr>
          <a:xfrm>
            <a:off x="19953534" y="4645942"/>
            <a:ext cx="4424113" cy="4424113"/>
          </a:xfrm>
          <a:prstGeom prst="rect">
            <a:avLst/>
          </a:prstGeom>
          <a:noFill/>
          <a:ln>
            <a:noFill/>
          </a:ln>
        </p:spPr>
      </p:pic>
      <p:pic>
        <p:nvPicPr>
          <p:cNvPr id="218" name="Google Shape;218;p15"/>
          <p:cNvPicPr preferRelativeResize="0"/>
          <p:nvPr/>
        </p:nvPicPr>
        <p:blipFill rotWithShape="1">
          <a:blip r:embed="rId3">
            <a:alphaModFix/>
          </a:blip>
          <a:srcRect b="0" l="21875" r="21873" t="0"/>
          <a:stretch/>
        </p:blipFill>
        <p:spPr>
          <a:xfrm>
            <a:off x="19953534" y="0"/>
            <a:ext cx="4424113" cy="4424113"/>
          </a:xfrm>
          <a:prstGeom prst="rect">
            <a:avLst/>
          </a:prstGeom>
          <a:noFill/>
          <a:ln>
            <a:noFill/>
          </a:ln>
        </p:spPr>
      </p:pic>
      <p:pic>
        <p:nvPicPr>
          <p:cNvPr id="219" name="Google Shape;219;p15"/>
          <p:cNvPicPr preferRelativeResize="0"/>
          <p:nvPr/>
        </p:nvPicPr>
        <p:blipFill rotWithShape="1">
          <a:blip r:embed="rId3">
            <a:alphaModFix/>
          </a:blip>
          <a:srcRect b="0" l="21875" r="21873" t="0"/>
          <a:stretch/>
        </p:blipFill>
        <p:spPr>
          <a:xfrm>
            <a:off x="19953534" y="9291885"/>
            <a:ext cx="4424113" cy="4424113"/>
          </a:xfrm>
          <a:prstGeom prst="rect">
            <a:avLst/>
          </a:prstGeom>
          <a:noFill/>
          <a:ln>
            <a:noFill/>
          </a:ln>
        </p:spPr>
      </p:pic>
      <p:sp>
        <p:nvSpPr>
          <p:cNvPr id="220" name="Google Shape;220;p15"/>
          <p:cNvSpPr txBox="1"/>
          <p:nvPr/>
        </p:nvSpPr>
        <p:spPr>
          <a:xfrm>
            <a:off x="4541142" y="2990311"/>
            <a:ext cx="70536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600"/>
              <a:buFont typeface="Montserrat"/>
              <a:buNone/>
            </a:pPr>
            <a:r>
              <a:rPr lang="en-US" sz="2400">
                <a:solidFill>
                  <a:schemeClr val="accent1"/>
                </a:solidFill>
                <a:latin typeface="Montserrat"/>
                <a:ea typeface="Montserrat"/>
                <a:cs typeface="Montserrat"/>
                <a:sym typeface="Montserrat"/>
              </a:rPr>
              <a:t>DATA SCIENCE PROCESS</a:t>
            </a:r>
            <a:endParaRPr/>
          </a:p>
        </p:txBody>
      </p:sp>
      <p:pic>
        <p:nvPicPr>
          <p:cNvPr id="221" name="Google Shape;221;p15"/>
          <p:cNvPicPr preferRelativeResize="0"/>
          <p:nvPr/>
        </p:nvPicPr>
        <p:blipFill>
          <a:blip r:embed="rId4">
            <a:alphaModFix/>
          </a:blip>
          <a:stretch>
            <a:fillRect/>
          </a:stretch>
        </p:blipFill>
        <p:spPr>
          <a:xfrm>
            <a:off x="18591364" y="0"/>
            <a:ext cx="5713636" cy="4424100"/>
          </a:xfrm>
          <a:prstGeom prst="rect">
            <a:avLst/>
          </a:prstGeom>
          <a:noFill/>
          <a:ln>
            <a:noFill/>
          </a:ln>
        </p:spPr>
      </p:pic>
      <p:pic>
        <p:nvPicPr>
          <p:cNvPr id="222" name="Google Shape;222;p15"/>
          <p:cNvPicPr preferRelativeResize="0"/>
          <p:nvPr/>
        </p:nvPicPr>
        <p:blipFill>
          <a:blip r:embed="rId5">
            <a:alphaModFix/>
          </a:blip>
          <a:stretch>
            <a:fillRect/>
          </a:stretch>
        </p:blipFill>
        <p:spPr>
          <a:xfrm>
            <a:off x="13211913" y="9431788"/>
            <a:ext cx="5501325" cy="4144300"/>
          </a:xfrm>
          <a:prstGeom prst="rect">
            <a:avLst/>
          </a:prstGeom>
          <a:noFill/>
          <a:ln>
            <a:noFill/>
          </a:ln>
        </p:spPr>
      </p:pic>
      <p:pic>
        <p:nvPicPr>
          <p:cNvPr id="223" name="Google Shape;223;p15"/>
          <p:cNvPicPr preferRelativeResize="0"/>
          <p:nvPr/>
        </p:nvPicPr>
        <p:blipFill>
          <a:blip r:embed="rId6">
            <a:alphaModFix/>
          </a:blip>
          <a:stretch>
            <a:fillRect/>
          </a:stretch>
        </p:blipFill>
        <p:spPr>
          <a:xfrm>
            <a:off x="18518715" y="4645937"/>
            <a:ext cx="5858935" cy="4424125"/>
          </a:xfrm>
          <a:prstGeom prst="rect">
            <a:avLst/>
          </a:prstGeom>
          <a:noFill/>
          <a:ln>
            <a:noFill/>
          </a:ln>
        </p:spPr>
      </p:pic>
      <p:pic>
        <p:nvPicPr>
          <p:cNvPr id="224" name="Google Shape;224;p15"/>
          <p:cNvPicPr preferRelativeResize="0"/>
          <p:nvPr/>
        </p:nvPicPr>
        <p:blipFill>
          <a:blip r:embed="rId7">
            <a:alphaModFix/>
          </a:blip>
          <a:stretch>
            <a:fillRect/>
          </a:stretch>
        </p:blipFill>
        <p:spPr>
          <a:xfrm>
            <a:off x="18713249" y="9291900"/>
            <a:ext cx="5713625" cy="4528135"/>
          </a:xfrm>
          <a:prstGeom prst="rect">
            <a:avLst/>
          </a:prstGeom>
          <a:noFill/>
          <a:ln>
            <a:noFill/>
          </a:ln>
        </p:spPr>
      </p:pic>
      <p:pic>
        <p:nvPicPr>
          <p:cNvPr id="225" name="Google Shape;225;p15"/>
          <p:cNvPicPr preferRelativeResize="0"/>
          <p:nvPr/>
        </p:nvPicPr>
        <p:blipFill>
          <a:blip r:embed="rId8">
            <a:alphaModFix/>
          </a:blip>
          <a:stretch>
            <a:fillRect/>
          </a:stretch>
        </p:blipFill>
        <p:spPr>
          <a:xfrm>
            <a:off x="13181936" y="4645925"/>
            <a:ext cx="5501313" cy="4424125"/>
          </a:xfrm>
          <a:prstGeom prst="rect">
            <a:avLst/>
          </a:prstGeom>
          <a:noFill/>
          <a:ln>
            <a:noFill/>
          </a:ln>
        </p:spPr>
      </p:pic>
      <p:pic>
        <p:nvPicPr>
          <p:cNvPr id="226" name="Google Shape;226;p15"/>
          <p:cNvPicPr preferRelativeResize="0"/>
          <p:nvPr/>
        </p:nvPicPr>
        <p:blipFill>
          <a:blip r:embed="rId9">
            <a:alphaModFix/>
          </a:blip>
          <a:stretch>
            <a:fillRect/>
          </a:stretch>
        </p:blipFill>
        <p:spPr>
          <a:xfrm>
            <a:off x="7490728" y="9542588"/>
            <a:ext cx="5691190" cy="41193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Spark Light">
      <a:dk1>
        <a:srgbClr val="7F7F7F"/>
      </a:dk1>
      <a:lt1>
        <a:srgbClr val="FFFFFF"/>
      </a:lt1>
      <a:dk2>
        <a:srgbClr val="000000"/>
      </a:dk2>
      <a:lt2>
        <a:srgbClr val="FFFFFF"/>
      </a:lt2>
      <a:accent1>
        <a:srgbClr val="C09F63"/>
      </a:accent1>
      <a:accent2>
        <a:srgbClr val="000000"/>
      </a:accent2>
      <a:accent3>
        <a:srgbClr val="6D6D6D"/>
      </a:accent3>
      <a:accent4>
        <a:srgbClr val="B3B3B3"/>
      </a:accent4>
      <a:accent5>
        <a:srgbClr val="DFDEDB"/>
      </a:accent5>
      <a:accent6>
        <a:srgbClr val="EBEBEB"/>
      </a:accent6>
      <a:hlink>
        <a:srgbClr val="E7E7E7"/>
      </a:hlink>
      <a:folHlink>
        <a:srgbClr val="D8786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Theme">
  <a:themeElements>
    <a:clrScheme name="Spark Light">
      <a:dk1>
        <a:srgbClr val="7F7F7F"/>
      </a:dk1>
      <a:lt1>
        <a:srgbClr val="FFFFFF"/>
      </a:lt1>
      <a:dk2>
        <a:srgbClr val="000000"/>
      </a:dk2>
      <a:lt2>
        <a:srgbClr val="FFFFFF"/>
      </a:lt2>
      <a:accent1>
        <a:srgbClr val="C09F63"/>
      </a:accent1>
      <a:accent2>
        <a:srgbClr val="000000"/>
      </a:accent2>
      <a:accent3>
        <a:srgbClr val="6D6D6D"/>
      </a:accent3>
      <a:accent4>
        <a:srgbClr val="B3B3B3"/>
      </a:accent4>
      <a:accent5>
        <a:srgbClr val="DFDEDB"/>
      </a:accent5>
      <a:accent6>
        <a:srgbClr val="EBEBEB"/>
      </a:accent6>
      <a:hlink>
        <a:srgbClr val="E7E7E7"/>
      </a:hlink>
      <a:folHlink>
        <a:srgbClr val="D8786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Theme">
  <a:themeElements>
    <a:clrScheme name="Spark Light">
      <a:dk1>
        <a:srgbClr val="7F7F7F"/>
      </a:dk1>
      <a:lt1>
        <a:srgbClr val="FFFFFF"/>
      </a:lt1>
      <a:dk2>
        <a:srgbClr val="000000"/>
      </a:dk2>
      <a:lt2>
        <a:srgbClr val="FFFFFF"/>
      </a:lt2>
      <a:accent1>
        <a:srgbClr val="C09F63"/>
      </a:accent1>
      <a:accent2>
        <a:srgbClr val="000000"/>
      </a:accent2>
      <a:accent3>
        <a:srgbClr val="6D6D6D"/>
      </a:accent3>
      <a:accent4>
        <a:srgbClr val="B3B3B3"/>
      </a:accent4>
      <a:accent5>
        <a:srgbClr val="DFDEDB"/>
      </a:accent5>
      <a:accent6>
        <a:srgbClr val="EBEBEB"/>
      </a:accent6>
      <a:hlink>
        <a:srgbClr val="E7E7E7"/>
      </a:hlink>
      <a:folHlink>
        <a:srgbClr val="D8786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