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ink/ink1.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2" r:id="rId3"/>
  </p:sldMasterIdLst>
  <p:notesMasterIdLst>
    <p:notesMasterId r:id="rId5"/>
  </p:notesMasterIdLst>
  <p:handoutMasterIdLst>
    <p:handoutMasterId r:id="rId52"/>
  </p:handoutMasterIdLst>
  <p:sldIdLst>
    <p:sldId id="415" r:id="rId4"/>
    <p:sldId id="401" r:id="rId6"/>
    <p:sldId id="402" r:id="rId7"/>
    <p:sldId id="403" r:id="rId8"/>
    <p:sldId id="404" r:id="rId9"/>
    <p:sldId id="416" r:id="rId10"/>
    <p:sldId id="418" r:id="rId11"/>
    <p:sldId id="417" r:id="rId12"/>
    <p:sldId id="408" r:id="rId13"/>
    <p:sldId id="409" r:id="rId14"/>
    <p:sldId id="410" r:id="rId15"/>
    <p:sldId id="354" r:id="rId16"/>
    <p:sldId id="411" r:id="rId17"/>
    <p:sldId id="419" r:id="rId18"/>
    <p:sldId id="420" r:id="rId19"/>
    <p:sldId id="414" r:id="rId20"/>
    <p:sldId id="421" r:id="rId21"/>
    <p:sldId id="355" r:id="rId22"/>
    <p:sldId id="357" r:id="rId23"/>
    <p:sldId id="422" r:id="rId24"/>
    <p:sldId id="359" r:id="rId25"/>
    <p:sldId id="361" r:id="rId26"/>
    <p:sldId id="358" r:id="rId27"/>
    <p:sldId id="362" r:id="rId28"/>
    <p:sldId id="363" r:id="rId29"/>
    <p:sldId id="428" r:id="rId30"/>
    <p:sldId id="427" r:id="rId31"/>
    <p:sldId id="364" r:id="rId32"/>
    <p:sldId id="429" r:id="rId33"/>
    <p:sldId id="435" r:id="rId34"/>
    <p:sldId id="368" r:id="rId35"/>
    <p:sldId id="425" r:id="rId36"/>
    <p:sldId id="367" r:id="rId37"/>
    <p:sldId id="434" r:id="rId38"/>
    <p:sldId id="423" r:id="rId39"/>
    <p:sldId id="430" r:id="rId40"/>
    <p:sldId id="432" r:id="rId41"/>
    <p:sldId id="431" r:id="rId42"/>
    <p:sldId id="390" r:id="rId43"/>
    <p:sldId id="433" r:id="rId44"/>
    <p:sldId id="374" r:id="rId45"/>
    <p:sldId id="398" r:id="rId46"/>
    <p:sldId id="376" r:id="rId47"/>
    <p:sldId id="383" r:id="rId48"/>
    <p:sldId id="424" r:id="rId49"/>
    <p:sldId id="426" r:id="rId50"/>
    <p:sldId id="282" r:id="rId51"/>
  </p:sldIdLst>
  <p:sldSz cx="9144000" cy="6858000" type="letter"/>
  <p:notesSz cx="7099300" cy="10234295"/>
  <p:kinsoku lang="zh-CN"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kern="1200">
        <a:solidFill>
          <a:schemeClr val="accent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accent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accent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accent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accent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accent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accent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accent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accent1"/>
        </a:solidFill>
        <a:latin typeface="Arial" panose="020B060402020202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Untitled Section" id="{0F2910D1-4D7B-4F0B-BC24-4339E7751338}">
          <p14:sldIdLst>
            <p14:sldId id="415"/>
            <p14:sldId id="401"/>
            <p14:sldId id="402"/>
            <p14:sldId id="403"/>
            <p14:sldId id="404"/>
            <p14:sldId id="416"/>
            <p14:sldId id="418"/>
            <p14:sldId id="417"/>
            <p14:sldId id="408"/>
            <p14:sldId id="409"/>
            <p14:sldId id="410"/>
            <p14:sldId id="354"/>
            <p14:sldId id="411"/>
            <p14:sldId id="419"/>
            <p14:sldId id="420"/>
            <p14:sldId id="414"/>
            <p14:sldId id="421"/>
            <p14:sldId id="355"/>
            <p14:sldId id="357"/>
            <p14:sldId id="422"/>
            <p14:sldId id="359"/>
            <p14:sldId id="361"/>
            <p14:sldId id="358"/>
            <p14:sldId id="362"/>
            <p14:sldId id="363"/>
            <p14:sldId id="428"/>
            <p14:sldId id="427"/>
            <p14:sldId id="364"/>
            <p14:sldId id="429"/>
            <p14:sldId id="435"/>
            <p14:sldId id="368"/>
            <p14:sldId id="425"/>
            <p14:sldId id="367"/>
            <p14:sldId id="434"/>
            <p14:sldId id="423"/>
            <p14:sldId id="430"/>
            <p14:sldId id="432"/>
            <p14:sldId id="431"/>
            <p14:sldId id="390"/>
            <p14:sldId id="433"/>
            <p14:sldId id="374"/>
            <p14:sldId id="398"/>
            <p14:sldId id="376"/>
            <p14:sldId id="383"/>
            <p14:sldId id="424"/>
            <p14:sldId id="426"/>
            <p14:sldId id="282"/>
          </p14:sldIdLst>
        </p14:section>
      </p14:sectionLst>
    </p:ext>
    <p:ext uri="{EFAFB233-063F-42B5-8137-9DF3F51BA10A}">
      <p15:sldGuideLst xmlns:p15="http://schemas.microsoft.com/office/powerpoint/2012/main">
        <p15:guide id="1" orient="horz" pos="2160" userDrawn="1">
          <p15:clr>
            <a:srgbClr val="A4A3A4"/>
          </p15:clr>
        </p15:guide>
        <p15:guide id="2" pos="15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900"/>
    <a:srgbClr val="8901F3"/>
    <a:srgbClr val="000000"/>
    <a:srgbClr val="008276"/>
    <a:srgbClr val="5A11FD"/>
    <a:srgbClr val="00A091"/>
    <a:srgbClr val="51DC00"/>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7" autoAdjust="0"/>
    <p:restoredTop sz="80995" autoAdjust="0"/>
  </p:normalViewPr>
  <p:slideViewPr>
    <p:cSldViewPr>
      <p:cViewPr varScale="1">
        <p:scale>
          <a:sx n="81" d="100"/>
          <a:sy n="81" d="100"/>
        </p:scale>
        <p:origin x="1124" y="52"/>
      </p:cViewPr>
      <p:guideLst>
        <p:guide orient="horz" pos="2160"/>
        <p:guide pos="1584"/>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4" d="100"/>
          <a:sy n="84" d="100"/>
        </p:scale>
        <p:origin x="-1932" y="-84"/>
      </p:cViewPr>
      <p:guideLst>
        <p:guide orient="horz" pos="3222"/>
        <p:guide pos="2236"/>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handoutMaster" Target="handoutMasters/handoutMaster1.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44.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17.emf"/><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units="cm"/>
          <inkml:channel name="Y" type="integer" units="cm"/>
          <inkml:channel name="F" type="integer" max="1023" units="cm"/>
        </inkml:traceFormat>
        <inkml:channelProperties>
          <inkml:channelProperty channel="X" name="resolution" value="28.3464566929134" units="1/cm"/>
          <inkml:channelProperty channel="Y" name="resolution" value="28.3464566929134" units="1/cm"/>
          <inkml:channelProperty channel="F" name="resolution" value="2.84167" units="1/cm"/>
        </inkml:channelProperties>
      </inkml:inkSource>
      <inkml:timestamp xml:id="ts0" timeString="2022-01-20T14:52:06"/>
    </inkml:context>
    <inkml:brush xml:id="br0">
      <inkml:brushProperty name="width" value="0.05292" units="cm"/>
      <inkml:brushProperty name="height" value="0.05292" units="cm"/>
      <inkml:brushProperty name="color" value="#fc0128"/>
      <inkml:brushProperty name="fitToCurve" value="1"/>
    </inkml:brush>
  </inkml:definitions>
  <inkml:trace contextRef="#ctx0" brushRef="#br0">2114.000 154.000 8,'-18.000'-10.000'21,"-10.000"-11.000"-19,6.000 8.000-9,-9.000-3.000 2,-1.000 4.000 4,-1.000-1.000-1,-3.000-1.000 2,-3.000 4.000-2,-4.000-3.000 3,-2.000 3.000-2,-3.000 0.000 0,-2.000 2.000 0,-4.000 2.000 0,-4.000 6.000 1,-4.000 4.000-2,-3.000 4.000 3,-3.000 6.000-3,-3.000 6.000 2,-2.000 4.000 0,-4.000 5.000 0,0.000 3.000 1,-2.000 6.000-1,0.000 6.000 0,-3.000 6.000 0,1.000 4.000 1,0.000 10.000-1,1.000 6.000 0,5.000 5.000 0,0.000 7.000 1,4.000 6.000-3,4.000 4.000 2,9.000 6.000 0,4.000 2.000 1,9.000 0.000-2,4.000 4.000 1,7.000 7.000 0,7.000 0.000 1,8.000 4.000 0,2.000 1.000-2,8.000 5.000 1,2.000 0.000 0,5.000 5.000 0,4.000 1.000-1,4.000-1.000 2,4.000 0.000-1,4.000 2.000 0,6.000-3.000 0,5.000-3.000 0,8.000-2.000 0,7.000-2.000 0,4.000-3.000 0,8.000-5.000-1,5.000-6.000 1,8.000-1.000 0,11.000-8.000-1,7.000-7.000 2,10.000-6.000-1,13.000-4.000-1,9.000-15.000 2,10.000-6.000-1,12.000-11.000 0,7.000-11.000-1,6.000-12.000 2,4.000-7.000-2,0.000-15.000 1,-1.000-10.000 1,0.000-11.000-2,-2.000-9.000 2,-7.000-11.000 0,-6.000-11.000-1,-10.000-13.000 0,-6.000-11.000 0,-10.000-11.000 0,-10.000-9.000 0,-11.000-16.000 0,-7.000-9.000 0,-13.000-13.000-1,-9.000-8.000 2,-8.000-9.000-3,-7.000-4.000 3,-6.000-8.000-1,-4.000-2.000-1,-5.000 1.000 1,-4.000 2.000 0,-6.000 3.000 1,-6.000 7.000-2,-8.000 6.000 2,-9.000 5.000-1,-9.000 8.000 0,-9.000 8.000 1,-10.000 5.000-1,-5.000 7.000 0,-7.000 2.000-1,0.000 8.000 2,-6.000 4.000-2,1.000 7.000 1,-1.000 7.000-1,1.000 6.000 3,-4.000 7.000-4,0.000 4.000 2,-3.000 9.000-2,-3.000 3.000 1,3.000 9.000-4,-7.000 3.000 5,3.000 9.000 0,5.000 8.000 0,5.000 5.000 0,8.000 10.000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Rot="1" noChangeAspect="1" noChangeArrowheads="1" noTextEdit="1"/>
          </p:cNvSpPr>
          <p:nvPr>
            <p:ph type="sldImg" idx="2"/>
          </p:nvPr>
        </p:nvSpPr>
        <p:spPr bwMode="auto">
          <a:xfrm>
            <a:off x="1009650" y="660400"/>
            <a:ext cx="5092700" cy="382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1" name="Rectangle 3"/>
          <p:cNvSpPr>
            <a:spLocks noGrp="1" noChangeArrowheads="1"/>
          </p:cNvSpPr>
          <p:nvPr>
            <p:ph type="body" sz="quarter" idx="3"/>
          </p:nvPr>
        </p:nvSpPr>
        <p:spPr bwMode="auto">
          <a:xfrm>
            <a:off x="534988" y="4859338"/>
            <a:ext cx="6118225" cy="4605337"/>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254" tIns="47774" rIns="97254" bIns="47774" numCol="1" anchor="t" anchorCtr="0" compatLnSpc="1"/>
          <a:lstStyle/>
          <a:p>
            <a:pPr lvl="0"/>
            <a:r>
              <a:rPr lang="en-US" altLang="zh-CN" noProof="0"/>
              <a:t>we want this to be in font 11 and justify.</a:t>
            </a:r>
            <a:endParaRPr lang="en-US" altLang="zh-CN" noProof="0"/>
          </a:p>
        </p:txBody>
      </p:sp>
    </p:spTree>
  </p:cSld>
  <p:clrMap bg1="lt1" tx1="dk1" bg2="lt2" tx2="dk2" accent1="accent1" accent2="accent2" accent3="accent3" accent4="accent4" accent5="accent5" accent6="accent6" hlink="hlink" folHlink="folHlink"/>
  <p:notesStyle>
    <a:lvl1pPr algn="just" rtl="0" eaLnBrk="0" fontAlgn="base" hangingPunct="0">
      <a:lnSpc>
        <a:spcPct val="90000"/>
      </a:lnSpc>
      <a:spcBef>
        <a:spcPct val="40000"/>
      </a:spcBef>
      <a:spcAft>
        <a:spcPct val="0"/>
      </a:spcAft>
      <a:defRPr kumimoji="1" sz="1100" kern="1200">
        <a:solidFill>
          <a:schemeClr val="tx1"/>
        </a:solidFill>
        <a:latin typeface="Arial" panose="020B0604020202020204" pitchFamily="34" charset="0"/>
        <a:ea typeface="宋体" panose="02010600030101010101" pitchFamily="2" charset="-122"/>
        <a:cs typeface="宋体" panose="02010600030101010101" pitchFamily="2" charset="-122"/>
      </a:defRPr>
    </a:lvl1pPr>
    <a:lvl2pPr marL="742950" indent="-28575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1143000" indent="-228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600200" indent="-228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2057400" indent="-228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jianshu.com/p/2f6aa8adac7a" TargetMode="External"/><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32FECCDC-8F84-714B-A840-8FD269A17EF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charset="0"/>
                <a:ea typeface="宋体" panose="02010600030101010101" pitchFamily="2"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参考资料：</a:t>
            </a:r>
            <a:r>
              <a:rPr lang="en-US" altLang="zh-CN" dirty="0"/>
              <a:t>jianshu.com/p/243d0d9cd2fe</a:t>
            </a:r>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参考资料：</a:t>
            </a:r>
            <a:r>
              <a:rPr lang="en-US" altLang="zh-CN" dirty="0"/>
              <a:t>https://www.jianshu.com/p/2f6aa8adac7a</a:t>
            </a:r>
            <a:endParaRPr lang="en-US" altLang="zh-CN" dirty="0"/>
          </a:p>
          <a:p>
            <a:r>
              <a:rPr kumimoji="1" lang="zh-CN" altLang="en-US" sz="11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现在的设计普遍认为，</a:t>
            </a:r>
            <a:r>
              <a:rPr kumimoji="1" lang="zh-CN" altLang="en-US" sz="11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功耗密度高于</a:t>
            </a:r>
            <a:r>
              <a:rPr kumimoji="1" lang="en-US" altLang="zh-CN" sz="11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150W/c㎡</a:t>
            </a:r>
            <a:r>
              <a:rPr kumimoji="1" lang="zh-CN" altLang="en-US" sz="1100" b="1"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是应该极力避免的</a:t>
            </a:r>
            <a:r>
              <a:rPr kumimoji="1" lang="zh-CN" altLang="en-US" sz="11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，除非说你完全不在乎封装的成本。</a:t>
            </a:r>
            <a:endParaRPr kumimoji="1" lang="en-US" altLang="zh-CN" sz="11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endParaRPr kumimoji="1" lang="en-US" altLang="zh-CN" sz="11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r>
              <a:rPr kumimoji="1" lang="zh-CN" altLang="en-US" sz="11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根据估算，在</a:t>
            </a:r>
            <a:r>
              <a:rPr kumimoji="1" lang="en-US" altLang="zh-CN" sz="11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20nm</a:t>
            </a:r>
            <a:r>
              <a:rPr kumimoji="1" lang="zh-CN" altLang="en-US" sz="11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工艺下，以前的</a:t>
            </a:r>
            <a:r>
              <a:rPr kumimoji="1" lang="en-US" altLang="zh-CN" sz="11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45nm</a:t>
            </a:r>
            <a:r>
              <a:rPr kumimoji="1" lang="zh-CN" altLang="en-US" sz="11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处理器如果采用</a:t>
            </a:r>
            <a:r>
              <a:rPr kumimoji="1" lang="en-US" altLang="zh-CN" sz="11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1.2V</a:t>
            </a:r>
            <a:r>
              <a:rPr kumimoji="1" lang="zh-CN" altLang="en-US" sz="11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供电，不考虑散热的话，其实运行频率理论上可以达到</a:t>
            </a:r>
            <a:r>
              <a:rPr kumimoji="1" lang="en-US" altLang="zh-CN" sz="11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30GHZ</a:t>
            </a:r>
            <a:r>
              <a:rPr kumimoji="1" lang="zh-CN" altLang="en-US" sz="11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。但是带来的问题就是功耗密度达到惊人的</a:t>
            </a:r>
            <a:r>
              <a:rPr kumimoji="1" lang="en-US" altLang="zh-CN" sz="11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20KW/c㎡</a:t>
            </a:r>
            <a:r>
              <a:rPr kumimoji="1" lang="zh-CN" altLang="en-US" sz="11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，远高于太阳表面的功耗密度。即便运行频率达到</a:t>
            </a:r>
            <a:r>
              <a:rPr kumimoji="1" lang="en-US" altLang="zh-CN" sz="11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10GHZ</a:t>
            </a:r>
            <a:r>
              <a:rPr kumimoji="1" lang="zh-CN" altLang="en-US" sz="11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，功耗密度也达到</a:t>
            </a:r>
            <a:r>
              <a:rPr kumimoji="1" lang="en-US" altLang="zh-CN" sz="11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5KW/c㎡</a:t>
            </a:r>
            <a:r>
              <a:rPr kumimoji="1" lang="zh-CN" altLang="en-US" sz="11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，比火箭的尾焰还热。所以从散热考虑，实际的处理器运行频率都被限制在</a:t>
            </a:r>
            <a:r>
              <a:rPr kumimoji="1" lang="en-US" altLang="zh-CN" sz="11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10GHZ</a:t>
            </a:r>
            <a:r>
              <a:rPr kumimoji="1" lang="zh-CN" altLang="en-US" sz="11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以内，即便晶体管的速度允许其达到</a:t>
            </a:r>
            <a:r>
              <a:rPr kumimoji="1" lang="en-US" altLang="zh-CN" sz="11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10GHZ</a:t>
            </a:r>
            <a:r>
              <a:rPr kumimoji="1" lang="zh-CN" altLang="en-US" sz="11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a:t>
            </a:r>
            <a:endParaRPr kumimoji="1" lang="en-US" altLang="zh-CN" sz="11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endParaRPr kumimoji="1" lang="en-US" altLang="zh-CN" sz="11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endParaRPr kumimoji="1" lang="en-US" altLang="zh-CN" sz="1100" b="0" i="0"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endParaRPr>
          </a:p>
          <a:p>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此处可以打开任务管理器，看基准频率与实时速度</a:t>
            </a:r>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p:sp>
      <p:sp>
        <p:nvSpPr>
          <p:cNvPr id="71683"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r>
              <a:rPr kumimoji="0" lang="en-US" altLang="zh-CN">
                <a:latin typeface="Arial" panose="020B0604020202020204" pitchFamily="34" charset="0"/>
                <a:ea typeface="宋体" panose="02010600030101010101" pitchFamily="2" charset="-122"/>
              </a:rPr>
              <a:t>Tbyte = 2^40 bytes (or 10^12 bytes)</a:t>
            </a:r>
            <a:endParaRPr kumimoji="0" lang="en-US" altLang="zh-CN">
              <a:latin typeface="Arial" panose="020B0604020202020204" pitchFamily="34" charset="0"/>
              <a:ea typeface="宋体" panose="02010600030101010101" pitchFamily="2" charset="-122"/>
            </a:endParaRPr>
          </a:p>
          <a:p>
            <a:pPr>
              <a:defRPr/>
            </a:pPr>
            <a:endParaRPr kumimoji="0" lang="en-US" altLang="zh-CN">
              <a:latin typeface="Arial" panose="020B0604020202020204" pitchFamily="34" charset="0"/>
              <a:ea typeface="宋体" panose="02010600030101010101" pitchFamily="2" charset="-122"/>
            </a:endParaRPr>
          </a:p>
          <a:p>
            <a:pPr>
              <a:defRPr/>
            </a:pPr>
            <a:r>
              <a:rPr kumimoji="0" lang="en-US" altLang="zh-CN">
                <a:latin typeface="Arial" panose="020B0604020202020204" pitchFamily="34" charset="0"/>
                <a:ea typeface="宋体" panose="02010600030101010101" pitchFamily="2" charset="-122"/>
              </a:rPr>
              <a:t>Note that Moore’s law is not about speed predictions but about chip complexity</a:t>
            </a:r>
            <a:endParaRPr kumimoji="0" lang="en-US"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参考资料：</a:t>
            </a:r>
            <a:r>
              <a:rPr lang="en-US" altLang="zh-CN" dirty="0">
                <a:hlinkClick r:id="rId3"/>
              </a:rPr>
              <a:t>https://www.jianshu.com/p/2f6aa8adac7a</a:t>
            </a:r>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参考网站：</a:t>
            </a:r>
            <a:r>
              <a:rPr lang="en-US" altLang="zh-CN" dirty="0"/>
              <a:t>www.top500.org</a:t>
            </a:r>
            <a:endParaRPr lang="en-US" altLang="zh-CN" dirty="0"/>
          </a:p>
          <a:p>
            <a:r>
              <a:rPr lang="zh-CN" altLang="en-US" dirty="0"/>
              <a:t>播放视频：申威处理器简介</a:t>
            </a:r>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4294967295"/>
          </p:nvPr>
        </p:nvSpPr>
        <p:spPr bwMode="auto">
          <a:xfrm>
            <a:off x="4021138" y="9721850"/>
            <a:ext cx="3076575" cy="511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algn="just">
              <a:lnSpc>
                <a:spcPct val="90000"/>
              </a:lnSpc>
              <a:spcBef>
                <a:spcPct val="40000"/>
              </a:spcBef>
              <a:defRPr kumimoji="1" sz="11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lgn="l">
              <a:lnSpc>
                <a:spcPct val="100000"/>
              </a:lnSpc>
              <a:spcBef>
                <a:spcPct val="0"/>
              </a:spcBef>
            </a:pPr>
            <a:fld id="{7FFA7FFF-589D-4A56-B43B-083BEB6014F9}" type="slidenum">
              <a:rPr kumimoji="0" lang="en-US" altLang="zh-CN" sz="1800">
                <a:solidFill>
                  <a:schemeClr val="accent1"/>
                </a:solidFill>
              </a:rPr>
            </a:fld>
            <a:endParaRPr kumimoji="0" lang="en-US" altLang="zh-CN" sz="1800">
              <a:solidFill>
                <a:schemeClr val="accent1"/>
              </a:solidFill>
            </a:endParaRPr>
          </a:p>
        </p:txBody>
      </p:sp>
      <p:sp>
        <p:nvSpPr>
          <p:cNvPr id="83971" name="Rectangle 2"/>
          <p:cNvSpPr>
            <a:spLocks noGrp="1" noRot="1" noChangeAspect="1" noChangeArrowheads="1" noTextEdit="1"/>
          </p:cNvSpPr>
          <p:nvPr>
            <p:ph type="sldImg"/>
          </p:nvPr>
        </p:nvSpPr>
        <p:spPr/>
      </p:sp>
      <p:sp>
        <p:nvSpPr>
          <p:cNvPr id="9114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r>
              <a:rPr kumimoji="0" lang="en-US" altLang="zh-CN" dirty="0"/>
              <a:t>Transition: Now we will see how our rates match up against these goals and requirements.</a:t>
            </a:r>
            <a:endParaRPr kumimoji="0" lang="en-US"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a:xfrm>
            <a:off x="0" y="0"/>
            <a:ext cx="3076363" cy="5117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defTabSz="966470">
              <a:defRPr>
                <a:solidFill>
                  <a:schemeClr val="tx1"/>
                </a:solidFill>
                <a:latin typeface="Arial" panose="020B0604020202020204" pitchFamily="34" charset="0"/>
              </a:defRPr>
            </a:lvl1pPr>
            <a:lvl2pPr marL="742950" indent="-285750" defTabSz="966470">
              <a:defRPr>
                <a:solidFill>
                  <a:schemeClr val="tx1"/>
                </a:solidFill>
                <a:latin typeface="Arial" panose="020B0604020202020204" pitchFamily="34" charset="0"/>
              </a:defRPr>
            </a:lvl2pPr>
            <a:lvl3pPr marL="1143000" indent="-228600" defTabSz="966470">
              <a:defRPr>
                <a:solidFill>
                  <a:schemeClr val="tx1"/>
                </a:solidFill>
                <a:latin typeface="Arial" panose="020B0604020202020204" pitchFamily="34" charset="0"/>
              </a:defRPr>
            </a:lvl3pPr>
            <a:lvl4pPr marL="1600200" indent="-228600" defTabSz="966470">
              <a:defRPr>
                <a:solidFill>
                  <a:schemeClr val="tx1"/>
                </a:solidFill>
                <a:latin typeface="Arial" panose="020B0604020202020204" pitchFamily="34" charset="0"/>
              </a:defRPr>
            </a:lvl4pPr>
            <a:lvl5pPr marL="2057400" indent="-228600" defTabSz="966470">
              <a:defRPr>
                <a:solidFill>
                  <a:schemeClr val="tx1"/>
                </a:solidFill>
                <a:latin typeface="Arial" panose="020B0604020202020204" pitchFamily="34" charset="0"/>
              </a:defRPr>
            </a:lvl5pPr>
            <a:lvl6pPr marL="2514600" indent="-228600" defTabSz="966470" eaLnBrk="0" fontAlgn="base" hangingPunct="0">
              <a:spcBef>
                <a:spcPct val="0"/>
              </a:spcBef>
              <a:spcAft>
                <a:spcPct val="0"/>
              </a:spcAft>
              <a:defRPr>
                <a:solidFill>
                  <a:schemeClr val="tx1"/>
                </a:solidFill>
                <a:latin typeface="Arial" panose="020B0604020202020204" pitchFamily="34" charset="0"/>
              </a:defRPr>
            </a:lvl6pPr>
            <a:lvl7pPr marL="2971800" indent="-228600" defTabSz="966470" eaLnBrk="0" fontAlgn="base" hangingPunct="0">
              <a:spcBef>
                <a:spcPct val="0"/>
              </a:spcBef>
              <a:spcAft>
                <a:spcPct val="0"/>
              </a:spcAft>
              <a:defRPr>
                <a:solidFill>
                  <a:schemeClr val="tx1"/>
                </a:solidFill>
                <a:latin typeface="Arial" panose="020B0604020202020204" pitchFamily="34" charset="0"/>
              </a:defRPr>
            </a:lvl7pPr>
            <a:lvl8pPr marL="3428365" indent="-228600" defTabSz="966470" eaLnBrk="0" fontAlgn="base" hangingPunct="0">
              <a:spcBef>
                <a:spcPct val="0"/>
              </a:spcBef>
              <a:spcAft>
                <a:spcPct val="0"/>
              </a:spcAft>
              <a:defRPr>
                <a:solidFill>
                  <a:schemeClr val="tx1"/>
                </a:solidFill>
                <a:latin typeface="Arial" panose="020B0604020202020204" pitchFamily="34" charset="0"/>
              </a:defRPr>
            </a:lvl8pPr>
            <a:lvl9pPr marL="3885565" indent="-228600" defTabSz="96647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Morgan Kaufmann Publishers</a:t>
            </a:r>
            <a:endParaRPr lang="en-US" altLang="zh-CN">
              <a:latin typeface="Times New Roman" panose="02020603050405020304" pitchFamily="18" charset="0"/>
            </a:endParaRPr>
          </a:p>
        </p:txBody>
      </p:sp>
      <p:sp>
        <p:nvSpPr>
          <p:cNvPr id="75779" name="Rectangle 3"/>
          <p:cNvSpPr>
            <a:spLocks noGrp="1" noChangeArrowheads="1"/>
          </p:cNvSpPr>
          <p:nvPr>
            <p:ph type="dt" sz="quarter" idx="1"/>
          </p:nvPr>
        </p:nvSpPr>
        <p:spPr>
          <a:xfrm>
            <a:off x="4021294" y="0"/>
            <a:ext cx="3076363" cy="5117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defTabSz="966470">
              <a:defRPr>
                <a:solidFill>
                  <a:schemeClr val="tx1"/>
                </a:solidFill>
                <a:latin typeface="Arial" panose="020B0604020202020204" pitchFamily="34" charset="0"/>
              </a:defRPr>
            </a:lvl1pPr>
            <a:lvl2pPr marL="742950" indent="-285750" defTabSz="966470">
              <a:defRPr>
                <a:solidFill>
                  <a:schemeClr val="tx1"/>
                </a:solidFill>
                <a:latin typeface="Arial" panose="020B0604020202020204" pitchFamily="34" charset="0"/>
              </a:defRPr>
            </a:lvl2pPr>
            <a:lvl3pPr marL="1143000" indent="-228600" defTabSz="966470">
              <a:defRPr>
                <a:solidFill>
                  <a:schemeClr val="tx1"/>
                </a:solidFill>
                <a:latin typeface="Arial" panose="020B0604020202020204" pitchFamily="34" charset="0"/>
              </a:defRPr>
            </a:lvl3pPr>
            <a:lvl4pPr marL="1600200" indent="-228600" defTabSz="966470">
              <a:defRPr>
                <a:solidFill>
                  <a:schemeClr val="tx1"/>
                </a:solidFill>
                <a:latin typeface="Arial" panose="020B0604020202020204" pitchFamily="34" charset="0"/>
              </a:defRPr>
            </a:lvl4pPr>
            <a:lvl5pPr marL="2057400" indent="-228600" defTabSz="966470">
              <a:defRPr>
                <a:solidFill>
                  <a:schemeClr val="tx1"/>
                </a:solidFill>
                <a:latin typeface="Arial" panose="020B0604020202020204" pitchFamily="34" charset="0"/>
              </a:defRPr>
            </a:lvl5pPr>
            <a:lvl6pPr marL="2514600" indent="-228600" defTabSz="966470" eaLnBrk="0" fontAlgn="base" hangingPunct="0">
              <a:spcBef>
                <a:spcPct val="0"/>
              </a:spcBef>
              <a:spcAft>
                <a:spcPct val="0"/>
              </a:spcAft>
              <a:defRPr>
                <a:solidFill>
                  <a:schemeClr val="tx1"/>
                </a:solidFill>
                <a:latin typeface="Arial" panose="020B0604020202020204" pitchFamily="34" charset="0"/>
              </a:defRPr>
            </a:lvl6pPr>
            <a:lvl7pPr marL="2971800" indent="-228600" defTabSz="966470" eaLnBrk="0" fontAlgn="base" hangingPunct="0">
              <a:spcBef>
                <a:spcPct val="0"/>
              </a:spcBef>
              <a:spcAft>
                <a:spcPct val="0"/>
              </a:spcAft>
              <a:defRPr>
                <a:solidFill>
                  <a:schemeClr val="tx1"/>
                </a:solidFill>
                <a:latin typeface="Arial" panose="020B0604020202020204" pitchFamily="34" charset="0"/>
              </a:defRPr>
            </a:lvl7pPr>
            <a:lvl8pPr marL="3428365" indent="-228600" defTabSz="966470" eaLnBrk="0" fontAlgn="base" hangingPunct="0">
              <a:spcBef>
                <a:spcPct val="0"/>
              </a:spcBef>
              <a:spcAft>
                <a:spcPct val="0"/>
              </a:spcAft>
              <a:defRPr>
                <a:solidFill>
                  <a:schemeClr val="tx1"/>
                </a:solidFill>
                <a:latin typeface="Arial" panose="020B0604020202020204" pitchFamily="34" charset="0"/>
              </a:defRPr>
            </a:lvl8pPr>
            <a:lvl9pPr marL="3885565" indent="-228600" defTabSz="966470" eaLnBrk="0" fontAlgn="base" hangingPunct="0">
              <a:spcBef>
                <a:spcPct val="0"/>
              </a:spcBef>
              <a:spcAft>
                <a:spcPct val="0"/>
              </a:spcAft>
              <a:defRPr>
                <a:solidFill>
                  <a:schemeClr val="tx1"/>
                </a:solidFill>
                <a:latin typeface="Arial" panose="020B0604020202020204" pitchFamily="34" charset="0"/>
              </a:defRPr>
            </a:lvl9pPr>
          </a:lstStyle>
          <a:p>
            <a:fld id="{39F1A66C-B78C-4632-83A7-A473E916765D}" type="datetime4">
              <a:rPr lang="en-US" altLang="zh-CN">
                <a:latin typeface="Times New Roman" panose="02020603050405020304" pitchFamily="18" charset="0"/>
              </a:rPr>
            </a:fld>
            <a:endParaRPr lang="en-US" altLang="zh-CN">
              <a:latin typeface="Times New Roman" panose="02020603050405020304" pitchFamily="18" charset="0"/>
            </a:endParaRPr>
          </a:p>
        </p:txBody>
      </p:sp>
      <p:sp>
        <p:nvSpPr>
          <p:cNvPr id="75780" name="Rectangle 6"/>
          <p:cNvSpPr>
            <a:spLocks noGrp="1" noChangeArrowheads="1"/>
          </p:cNvSpPr>
          <p:nvPr>
            <p:ph type="ftr" sz="quarter" idx="4"/>
          </p:nvPr>
        </p:nvSpPr>
        <p:spPr>
          <a:xfrm>
            <a:off x="0" y="9721106"/>
            <a:ext cx="3076363" cy="5117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defTabSz="966470">
              <a:defRPr>
                <a:solidFill>
                  <a:schemeClr val="tx1"/>
                </a:solidFill>
                <a:latin typeface="Arial" panose="020B0604020202020204" pitchFamily="34" charset="0"/>
              </a:defRPr>
            </a:lvl1pPr>
            <a:lvl2pPr marL="742950" indent="-285750" defTabSz="966470">
              <a:defRPr>
                <a:solidFill>
                  <a:schemeClr val="tx1"/>
                </a:solidFill>
                <a:latin typeface="Arial" panose="020B0604020202020204" pitchFamily="34" charset="0"/>
              </a:defRPr>
            </a:lvl2pPr>
            <a:lvl3pPr marL="1143000" indent="-228600" defTabSz="966470">
              <a:defRPr>
                <a:solidFill>
                  <a:schemeClr val="tx1"/>
                </a:solidFill>
                <a:latin typeface="Arial" panose="020B0604020202020204" pitchFamily="34" charset="0"/>
              </a:defRPr>
            </a:lvl3pPr>
            <a:lvl4pPr marL="1600200" indent="-228600" defTabSz="966470">
              <a:defRPr>
                <a:solidFill>
                  <a:schemeClr val="tx1"/>
                </a:solidFill>
                <a:latin typeface="Arial" panose="020B0604020202020204" pitchFamily="34" charset="0"/>
              </a:defRPr>
            </a:lvl4pPr>
            <a:lvl5pPr marL="2057400" indent="-228600" defTabSz="966470">
              <a:defRPr>
                <a:solidFill>
                  <a:schemeClr val="tx1"/>
                </a:solidFill>
                <a:latin typeface="Arial" panose="020B0604020202020204" pitchFamily="34" charset="0"/>
              </a:defRPr>
            </a:lvl5pPr>
            <a:lvl6pPr marL="2514600" indent="-228600" defTabSz="966470" eaLnBrk="0" fontAlgn="base" hangingPunct="0">
              <a:spcBef>
                <a:spcPct val="0"/>
              </a:spcBef>
              <a:spcAft>
                <a:spcPct val="0"/>
              </a:spcAft>
              <a:defRPr>
                <a:solidFill>
                  <a:schemeClr val="tx1"/>
                </a:solidFill>
                <a:latin typeface="Arial" panose="020B0604020202020204" pitchFamily="34" charset="0"/>
              </a:defRPr>
            </a:lvl6pPr>
            <a:lvl7pPr marL="2971800" indent="-228600" defTabSz="966470" eaLnBrk="0" fontAlgn="base" hangingPunct="0">
              <a:spcBef>
                <a:spcPct val="0"/>
              </a:spcBef>
              <a:spcAft>
                <a:spcPct val="0"/>
              </a:spcAft>
              <a:defRPr>
                <a:solidFill>
                  <a:schemeClr val="tx1"/>
                </a:solidFill>
                <a:latin typeface="Arial" panose="020B0604020202020204" pitchFamily="34" charset="0"/>
              </a:defRPr>
            </a:lvl7pPr>
            <a:lvl8pPr marL="3428365" indent="-228600" defTabSz="966470" eaLnBrk="0" fontAlgn="base" hangingPunct="0">
              <a:spcBef>
                <a:spcPct val="0"/>
              </a:spcBef>
              <a:spcAft>
                <a:spcPct val="0"/>
              </a:spcAft>
              <a:defRPr>
                <a:solidFill>
                  <a:schemeClr val="tx1"/>
                </a:solidFill>
                <a:latin typeface="Arial" panose="020B0604020202020204" pitchFamily="34" charset="0"/>
              </a:defRPr>
            </a:lvl8pPr>
            <a:lvl9pPr marL="3885565" indent="-228600" defTabSz="966470" eaLnBrk="0" fontAlgn="base" hangingPunct="0">
              <a:spcBef>
                <a:spcPct val="0"/>
              </a:spcBef>
              <a:spcAft>
                <a:spcPct val="0"/>
              </a:spcAft>
              <a:defRPr>
                <a:solidFill>
                  <a:schemeClr val="tx1"/>
                </a:solidFill>
                <a:latin typeface="Arial" panose="020B0604020202020204" pitchFamily="34" charset="0"/>
              </a:defRPr>
            </a:lvl9pPr>
          </a:lstStyle>
          <a:p>
            <a:r>
              <a:rPr lang="en-US" altLang="zh-CN">
                <a:latin typeface="Times New Roman" panose="02020603050405020304" pitchFamily="18" charset="0"/>
              </a:rPr>
              <a:t>Chapter 1 — Computer Abstractions and Technology</a:t>
            </a:r>
            <a:endParaRPr lang="en-US" altLang="zh-CN">
              <a:latin typeface="Times New Roman" panose="02020603050405020304" pitchFamily="18" charset="0"/>
            </a:endParaRPr>
          </a:p>
        </p:txBody>
      </p:sp>
      <p:sp>
        <p:nvSpPr>
          <p:cNvPr id="75781" name="Rectangle 7"/>
          <p:cNvSpPr>
            <a:spLocks noGrp="1" noChangeArrowheads="1"/>
          </p:cNvSpPr>
          <p:nvPr>
            <p:ph type="sldNum" sz="quarter" idx="5"/>
          </p:nvPr>
        </p:nvSpPr>
        <p:spPr>
          <a:xfrm>
            <a:off x="4021294" y="9721106"/>
            <a:ext cx="3076363" cy="51173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lstStyle>
            <a:lvl1pPr defTabSz="966470">
              <a:defRPr>
                <a:solidFill>
                  <a:schemeClr val="tx1"/>
                </a:solidFill>
                <a:latin typeface="Arial" panose="020B0604020202020204" pitchFamily="34" charset="0"/>
              </a:defRPr>
            </a:lvl1pPr>
            <a:lvl2pPr marL="742950" indent="-285750" defTabSz="966470">
              <a:defRPr>
                <a:solidFill>
                  <a:schemeClr val="tx1"/>
                </a:solidFill>
                <a:latin typeface="Arial" panose="020B0604020202020204" pitchFamily="34" charset="0"/>
              </a:defRPr>
            </a:lvl2pPr>
            <a:lvl3pPr marL="1143000" indent="-228600" defTabSz="966470">
              <a:defRPr>
                <a:solidFill>
                  <a:schemeClr val="tx1"/>
                </a:solidFill>
                <a:latin typeface="Arial" panose="020B0604020202020204" pitchFamily="34" charset="0"/>
              </a:defRPr>
            </a:lvl3pPr>
            <a:lvl4pPr marL="1600200" indent="-228600" defTabSz="966470">
              <a:defRPr>
                <a:solidFill>
                  <a:schemeClr val="tx1"/>
                </a:solidFill>
                <a:latin typeface="Arial" panose="020B0604020202020204" pitchFamily="34" charset="0"/>
              </a:defRPr>
            </a:lvl4pPr>
            <a:lvl5pPr marL="2057400" indent="-228600" defTabSz="966470">
              <a:defRPr>
                <a:solidFill>
                  <a:schemeClr val="tx1"/>
                </a:solidFill>
                <a:latin typeface="Arial" panose="020B0604020202020204" pitchFamily="34" charset="0"/>
              </a:defRPr>
            </a:lvl5pPr>
            <a:lvl6pPr marL="2514600" indent="-228600" defTabSz="966470" eaLnBrk="0" fontAlgn="base" hangingPunct="0">
              <a:spcBef>
                <a:spcPct val="0"/>
              </a:spcBef>
              <a:spcAft>
                <a:spcPct val="0"/>
              </a:spcAft>
              <a:defRPr>
                <a:solidFill>
                  <a:schemeClr val="tx1"/>
                </a:solidFill>
                <a:latin typeface="Arial" panose="020B0604020202020204" pitchFamily="34" charset="0"/>
              </a:defRPr>
            </a:lvl6pPr>
            <a:lvl7pPr marL="2971800" indent="-228600" defTabSz="966470" eaLnBrk="0" fontAlgn="base" hangingPunct="0">
              <a:spcBef>
                <a:spcPct val="0"/>
              </a:spcBef>
              <a:spcAft>
                <a:spcPct val="0"/>
              </a:spcAft>
              <a:defRPr>
                <a:solidFill>
                  <a:schemeClr val="tx1"/>
                </a:solidFill>
                <a:latin typeface="Arial" panose="020B0604020202020204" pitchFamily="34" charset="0"/>
              </a:defRPr>
            </a:lvl7pPr>
            <a:lvl8pPr marL="3428365" indent="-228600" defTabSz="966470" eaLnBrk="0" fontAlgn="base" hangingPunct="0">
              <a:spcBef>
                <a:spcPct val="0"/>
              </a:spcBef>
              <a:spcAft>
                <a:spcPct val="0"/>
              </a:spcAft>
              <a:defRPr>
                <a:solidFill>
                  <a:schemeClr val="tx1"/>
                </a:solidFill>
                <a:latin typeface="Arial" panose="020B0604020202020204" pitchFamily="34" charset="0"/>
              </a:defRPr>
            </a:lvl8pPr>
            <a:lvl9pPr marL="3885565" indent="-228600" defTabSz="966470" eaLnBrk="0" fontAlgn="base" hangingPunct="0">
              <a:spcBef>
                <a:spcPct val="0"/>
              </a:spcBef>
              <a:spcAft>
                <a:spcPct val="0"/>
              </a:spcAft>
              <a:defRPr>
                <a:solidFill>
                  <a:schemeClr val="tx1"/>
                </a:solidFill>
                <a:latin typeface="Arial" panose="020B0604020202020204" pitchFamily="34" charset="0"/>
              </a:defRPr>
            </a:lvl9pPr>
          </a:lstStyle>
          <a:p>
            <a:fld id="{223208AE-D840-47D9-9814-CC685904F48F}" type="slidenum">
              <a:rPr lang="en-US" altLang="zh-CN">
                <a:latin typeface="Times New Roman" panose="02020603050405020304" pitchFamily="18" charset="0"/>
              </a:rPr>
            </a:fld>
            <a:endParaRPr lang="en-US" altLang="zh-CN">
              <a:latin typeface="Times New Roman" panose="02020603050405020304" pitchFamily="18" charset="0"/>
            </a:endParaRPr>
          </a:p>
        </p:txBody>
      </p:sp>
      <p:sp>
        <p:nvSpPr>
          <p:cNvPr id="75782" name="Rectangle 2"/>
          <p:cNvSpPr>
            <a:spLocks noGrp="1" noRot="1" noChangeAspect="1" noChangeArrowheads="1" noTextEdit="1"/>
          </p:cNvSpPr>
          <p:nvPr>
            <p:ph type="sldImg"/>
          </p:nvPr>
        </p:nvSpPr>
        <p:spPr/>
      </p:sp>
      <p:sp>
        <p:nvSpPr>
          <p:cNvPr id="75783"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p:sp>
      <p:sp>
        <p:nvSpPr>
          <p:cNvPr id="79875"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r>
              <a:rPr kumimoji="0" lang="en-US" altLang="zh-CN"/>
              <a:t>Increasing performance requires decreasing execution time</a:t>
            </a:r>
            <a:endParaRPr kumimoji="0"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p:sp>
      <p:sp>
        <p:nvSpPr>
          <p:cNvPr id="80899"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r>
              <a:rPr kumimoji="0" lang="en-US" altLang="zh-CN"/>
              <a:t>Many techniques that decrease the number of clock cycles also increase the clock cycle time</a:t>
            </a:r>
            <a:endParaRPr kumimoji="0"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p:sp>
      <p:sp>
        <p:nvSpPr>
          <p:cNvPr id="82947"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r>
              <a:rPr kumimoji="0" lang="en-US" altLang="zh-CN">
                <a:latin typeface="Arial" panose="020B0604020202020204" pitchFamily="34" charset="0"/>
                <a:ea typeface="宋体" panose="02010600030101010101" pitchFamily="2" charset="-122"/>
              </a:rPr>
              <a:t>Note that instruction count is dynamic – i.e., its not the number of lines in the code, but THE NUMBER OF INSTRUCTIONS EXECUTED</a:t>
            </a:r>
            <a:endParaRPr kumimoji="0" lang="en-US" altLang="zh-CN">
              <a:latin typeface="Arial" panose="020B060402020202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p:sp>
      <p:sp>
        <p:nvSpPr>
          <p:cNvPr id="83971"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r>
              <a:rPr kumimoji="0" lang="en-US" altLang="zh-CN"/>
              <a:t>For lecture</a:t>
            </a:r>
            <a:endParaRPr kumimoji="0"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p:sp>
      <p:sp>
        <p:nvSpPr>
          <p:cNvPr id="84995"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r>
              <a:rPr kumimoji="0" lang="en-US" altLang="zh-CN"/>
              <a:t>For lecture</a:t>
            </a:r>
            <a:endParaRPr kumimoji="0"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100" b="0" i="0" u="none" strike="noStrike"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参考资料：</a:t>
            </a:r>
            <a:r>
              <a:rPr kumimoji="1" lang="en-US" altLang="zh-CN" sz="1100" b="0" i="0" u="none" strike="noStrike" kern="1200" dirty="0">
                <a:solidFill>
                  <a:schemeClr val="tx1"/>
                </a:solidFill>
                <a:effectLst/>
                <a:latin typeface="Arial" panose="020B0604020202020204" pitchFamily="34" charset="0"/>
                <a:ea typeface="宋体" panose="02010600030101010101" pitchFamily="2" charset="-122"/>
                <a:cs typeface="宋体" panose="02010600030101010101" pitchFamily="2" charset="-122"/>
              </a:rPr>
              <a:t>https://blog.csdn.net/ecnu18918079120/article/details/71307845</a:t>
            </a:r>
            <a:r>
              <a:rPr lang="en-US" altLang="zh-CN" dirty="0"/>
              <a:t> </a:t>
            </a:r>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8"/>
          <p:cNvSpPr/>
          <p:nvPr/>
        </p:nvSpPr>
        <p:spPr>
          <a:xfrm>
            <a:off x="9001125" y="4846638"/>
            <a:ext cx="142875" cy="20113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9"/>
          <p:cNvSpPr/>
          <p:nvPr/>
        </p:nvSpPr>
        <p:spPr>
          <a:xfrm>
            <a:off x="9001125" y="0"/>
            <a:ext cx="142875" cy="48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6" name="Date Placeholder 3"/>
          <p:cNvSpPr>
            <a:spLocks noGrp="1"/>
          </p:cNvSpPr>
          <p:nvPr>
            <p:ph type="dt" sz="half" idx="10"/>
          </p:nvPr>
        </p:nvSpPr>
        <p:spPr/>
        <p:txBody>
          <a:bodyPr/>
          <a:lstStyle>
            <a:lvl1pPr>
              <a:defRPr/>
            </a:lvl1pPr>
          </a:lstStyle>
          <a:p>
            <a:pPr>
              <a:defRPr/>
            </a:pPr>
            <a:r>
              <a:rPr lang="en-US" altLang="zh-CN"/>
              <a:t>COaA, LEC03 Intro III</a:t>
            </a:r>
            <a:endParaRPr lang="en-US" altLang="zh-CN"/>
          </a:p>
        </p:txBody>
      </p:sp>
      <p:sp>
        <p:nvSpPr>
          <p:cNvPr id="7" name="Footer Placeholder 4"/>
          <p:cNvSpPr>
            <a:spLocks noGrp="1"/>
          </p:cNvSpPr>
          <p:nvPr>
            <p:ph type="ftr" sz="quarter" idx="11"/>
          </p:nvPr>
        </p:nvSpPr>
        <p:spPr/>
        <p:txBody>
          <a:bodyPr/>
          <a:lstStyle>
            <a:lvl1pPr>
              <a:defRPr/>
            </a:lvl1pPr>
          </a:lstStyle>
          <a:p>
            <a:pPr>
              <a:defRPr/>
            </a:pPr>
            <a:r>
              <a:rPr lang="en-US"/>
              <a:t>Northwestern Polytechnical University</a:t>
            </a:r>
            <a:endParaRPr lang="en-US"/>
          </a:p>
        </p:txBody>
      </p:sp>
      <p:sp>
        <p:nvSpPr>
          <p:cNvPr id="8" name="Slide Number Placeholder 5"/>
          <p:cNvSpPr>
            <a:spLocks noGrp="1"/>
          </p:cNvSpPr>
          <p:nvPr>
            <p:ph type="sldNum" sz="quarter" idx="12"/>
          </p:nvPr>
        </p:nvSpPr>
        <p:spPr/>
        <p:txBody>
          <a:bodyPr/>
          <a:lstStyle>
            <a:lvl1pPr>
              <a:defRPr>
                <a:solidFill>
                  <a:schemeClr val="tx1"/>
                </a:solidFill>
              </a:defRPr>
            </a:lvl1pPr>
          </a:lstStyle>
          <a:p>
            <a:pPr>
              <a:defRPr/>
            </a:pPr>
            <a:fld id="{3D59BC31-A3D1-4776-BF56-7B179E8EB8D5}"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Date Placeholder 3"/>
          <p:cNvSpPr>
            <a:spLocks noGrp="1"/>
          </p:cNvSpPr>
          <p:nvPr>
            <p:ph type="dt" sz="half" idx="10"/>
          </p:nvPr>
        </p:nvSpPr>
        <p:spPr/>
        <p:txBody>
          <a:bodyPr/>
          <a:lstStyle>
            <a:lvl1pPr>
              <a:defRPr/>
            </a:lvl1pPr>
          </a:lstStyle>
          <a:p>
            <a:pPr>
              <a:defRPr/>
            </a:pPr>
            <a:r>
              <a:rPr lang="en-US" altLang="zh-CN"/>
              <a:t>COaA, LEC03 Intro III</a:t>
            </a:r>
            <a:endParaRPr lang="en-US" altLang="zh-CN"/>
          </a:p>
        </p:txBody>
      </p:sp>
      <p:sp>
        <p:nvSpPr>
          <p:cNvPr id="5" name="Footer Placeholder 4"/>
          <p:cNvSpPr>
            <a:spLocks noGrp="1"/>
          </p:cNvSpPr>
          <p:nvPr>
            <p:ph type="ftr" sz="quarter" idx="11"/>
          </p:nvPr>
        </p:nvSpPr>
        <p:spPr/>
        <p:txBody>
          <a:bodyPr/>
          <a:lstStyle>
            <a:lvl1pPr>
              <a:defRPr/>
            </a:lvl1pPr>
          </a:lstStyle>
          <a:p>
            <a:pPr>
              <a:defRPr/>
            </a:pPr>
            <a:r>
              <a:rPr lang="en-US"/>
              <a:t>Northwestern Polytechnical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96FAF94D-2C69-48E8-B031-6B17CC937191}"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p>
        </p:txBody>
      </p:sp>
      <p:sp>
        <p:nvSpPr>
          <p:cNvPr id="4" name="Date Placeholder 3"/>
          <p:cNvSpPr>
            <a:spLocks noGrp="1"/>
          </p:cNvSpPr>
          <p:nvPr>
            <p:ph type="dt" sz="half" idx="10"/>
          </p:nvPr>
        </p:nvSpPr>
        <p:spPr/>
        <p:txBody>
          <a:bodyPr/>
          <a:lstStyle>
            <a:lvl1pPr>
              <a:defRPr/>
            </a:lvl1pPr>
          </a:lstStyle>
          <a:p>
            <a:pPr>
              <a:defRPr/>
            </a:pPr>
            <a:r>
              <a:rPr lang="en-US" altLang="zh-CN"/>
              <a:t>COaA, LEC03 Intro III</a:t>
            </a:r>
            <a:endParaRPr lang="en-US" altLang="zh-CN"/>
          </a:p>
        </p:txBody>
      </p:sp>
      <p:sp>
        <p:nvSpPr>
          <p:cNvPr id="5" name="Footer Placeholder 4"/>
          <p:cNvSpPr>
            <a:spLocks noGrp="1"/>
          </p:cNvSpPr>
          <p:nvPr>
            <p:ph type="ftr" sz="quarter" idx="11"/>
          </p:nvPr>
        </p:nvSpPr>
        <p:spPr/>
        <p:txBody>
          <a:bodyPr/>
          <a:lstStyle>
            <a:lvl1pPr>
              <a:defRPr/>
            </a:lvl1pPr>
          </a:lstStyle>
          <a:p>
            <a:pPr>
              <a:defRPr/>
            </a:pPr>
            <a:r>
              <a:rPr lang="en-US"/>
              <a:t>Northwestern Polytechnical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0766CFEF-B81C-45AA-8084-7F5493AA09C3}"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304800"/>
            <a:ext cx="8153400" cy="422275"/>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533400" y="914400"/>
            <a:ext cx="4000500" cy="23939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86300" y="914400"/>
            <a:ext cx="4000500" cy="23939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内容占位符 2"/>
          <p:cNvSpPr>
            <a:spLocks noGrp="1"/>
          </p:cNvSpPr>
          <p:nvPr>
            <p:ph idx="1" hasCustomPrompt="1"/>
          </p:nvPr>
        </p:nvSpPr>
        <p:spPr>
          <a:xfrm>
            <a:off x="250825" y="1007266"/>
            <a:ext cx="8642350" cy="5341940"/>
          </a:xfrm>
        </p:spPr>
        <p:txBody>
          <a:bodyPr>
            <a:normAutofit/>
          </a:bodyPr>
          <a:lstStyle>
            <a:lvl1pPr>
              <a:lnSpc>
                <a:spcPct val="125000"/>
              </a:lnSpc>
              <a:defRPr baseline="0">
                <a:latin typeface="Arial" panose="020B0604020202020204" pitchFamily="34" charset="0"/>
                <a:ea typeface="Arial" panose="020B0604020202020204" pitchFamily="34" charset="0"/>
                <a:cs typeface="Arial" panose="020B0604020202020204" pitchFamily="34" charset="0"/>
              </a:defRPr>
            </a:lvl1pPr>
            <a:lvl2pPr>
              <a:lnSpc>
                <a:spcPct val="125000"/>
              </a:lnSpc>
              <a:defRPr>
                <a:latin typeface="Arial" panose="020B0604020202020204" pitchFamily="34" charset="0"/>
                <a:ea typeface="Arial" panose="020B0604020202020204" pitchFamily="34" charset="0"/>
                <a:cs typeface="Arial" panose="020B0604020202020204" pitchFamily="34" charset="0"/>
              </a:defRPr>
            </a:lvl2pPr>
            <a:lvl3pPr>
              <a:lnSpc>
                <a:spcPct val="125000"/>
              </a:lnSpc>
              <a:defRPr>
                <a:latin typeface="Arial" panose="020B0604020202020204" pitchFamily="34" charset="0"/>
                <a:ea typeface="Arial" panose="020B0604020202020204" pitchFamily="34" charset="0"/>
                <a:cs typeface="Arial" panose="020B0604020202020204" pitchFamily="34" charset="0"/>
              </a:defRPr>
            </a:lvl3pPr>
            <a:lvl4pPr>
              <a:lnSpc>
                <a:spcPct val="125000"/>
              </a:lnSpc>
              <a:defRPr>
                <a:latin typeface="Arial" panose="020B0604020202020204" pitchFamily="34" charset="0"/>
                <a:ea typeface="Arial" panose="020B0604020202020204" pitchFamily="34" charset="0"/>
                <a:cs typeface="Arial" panose="020B0604020202020204" pitchFamily="34" charset="0"/>
              </a:defRPr>
            </a:lvl4pPr>
            <a:lvl5pPr>
              <a:lnSpc>
                <a:spcPct val="125000"/>
              </a:lnSpc>
              <a:defRPr>
                <a:latin typeface="Arial" panose="020B0604020202020204" pitchFamily="34" charset="0"/>
                <a:ea typeface="Arial" panose="020B0604020202020204" pitchFamily="34" charset="0"/>
                <a:cs typeface="Arial" panose="020B0604020202020204" pitchFamily="34" charset="0"/>
              </a:defRPr>
            </a:lvl5pPr>
          </a:lstStyle>
          <a:p>
            <a:pPr lvl="0"/>
            <a:r>
              <a:rPr lang="en-US" altLang="zh-CN" dirty="0"/>
              <a:t>Click to add text </a:t>
            </a:r>
            <a:endParaRPr lang="en-US" altLang="zh-CN" dirty="0"/>
          </a:p>
          <a:p>
            <a:pPr lvl="1"/>
            <a:r>
              <a:rPr lang="en-US" altLang="zh-CN" dirty="0"/>
              <a:t>C2</a:t>
            </a:r>
            <a:endParaRPr lang="zh-CN" altLang="en-US" dirty="0"/>
          </a:p>
          <a:p>
            <a:pPr lvl="2"/>
            <a:r>
              <a:rPr lang="en-US" altLang="zh-CN" dirty="0"/>
              <a:t>C3</a:t>
            </a:r>
            <a:endParaRPr lang="zh-CN" altLang="en-US" dirty="0"/>
          </a:p>
          <a:p>
            <a:pPr lvl="3"/>
            <a:r>
              <a:rPr lang="en-US" altLang="zh-CN" dirty="0"/>
              <a:t>C4</a:t>
            </a:r>
            <a:endParaRPr lang="zh-CN" altLang="en-US" dirty="0"/>
          </a:p>
          <a:p>
            <a:pPr lvl="4"/>
            <a:r>
              <a:rPr lang="en-US" altLang="zh-CN" dirty="0"/>
              <a:t>C5</a:t>
            </a:r>
            <a:endParaRPr lang="zh-CN" altLang="en-US" dirty="0"/>
          </a:p>
        </p:txBody>
      </p:sp>
      <p:sp>
        <p:nvSpPr>
          <p:cNvPr id="9" name="日期占位符 3"/>
          <p:cNvSpPr>
            <a:spLocks noGrp="1"/>
          </p:cNvSpPr>
          <p:nvPr>
            <p:ph type="dt" sz="half" idx="10"/>
          </p:nvPr>
        </p:nvSpPr>
        <p:spPr>
          <a:xfrm>
            <a:off x="457200" y="6356350"/>
            <a:ext cx="2133600" cy="365125"/>
          </a:xfrm>
          <a:prstGeom prst="rect">
            <a:avLst/>
          </a:prstGeom>
        </p:spPr>
        <p:txBody>
          <a:bodyPr/>
          <a:lstStyle>
            <a:lvl1pPr>
              <a:defRPr/>
            </a:lvl1pPr>
          </a:lstStyle>
          <a:p>
            <a:r>
              <a:rPr lang="en-US" altLang="zh-CN"/>
              <a:t>COaA, LEC03 Intro III</a:t>
            </a:r>
            <a:endParaRPr lang="en-US" altLang="zh-CN" dirty="0"/>
          </a:p>
        </p:txBody>
      </p:sp>
      <p:sp>
        <p:nvSpPr>
          <p:cNvPr id="10" name="页脚占位符 4"/>
          <p:cNvSpPr>
            <a:spLocks noGrp="1"/>
          </p:cNvSpPr>
          <p:nvPr>
            <p:ph type="ftr" sz="quarter" idx="11"/>
          </p:nvPr>
        </p:nvSpPr>
        <p:spPr>
          <a:xfrm>
            <a:off x="2895600" y="6356350"/>
            <a:ext cx="3352800" cy="365125"/>
          </a:xfrm>
          <a:prstGeom prst="rect">
            <a:avLst/>
          </a:prstGeom>
        </p:spPr>
        <p:txBody>
          <a:bodyPr/>
          <a:lstStyle>
            <a:lvl1pPr>
              <a:defRPr/>
            </a:lvl1pPr>
          </a:lstStyle>
          <a:p>
            <a:pPr algn="ctr"/>
            <a:r>
              <a:rPr lang="en-US" altLang="zh-CN"/>
              <a:t>Northwestern </a:t>
            </a:r>
            <a:r>
              <a:rPr lang="en-US" altLang="zh-CN" dirty="0" err="1"/>
              <a:t>Polytechnical</a:t>
            </a:r>
            <a:r>
              <a:rPr lang="en-US" altLang="zh-CN" dirty="0"/>
              <a:t> University</a:t>
            </a:r>
            <a:endParaRPr lang="zh-CN" altLang="en-US" dirty="0"/>
          </a:p>
        </p:txBody>
      </p:sp>
      <p:sp>
        <p:nvSpPr>
          <p:cNvPr id="11"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B7A5BFCD-2DD0-1B4A-A6AE-A25793FF7F06}" type="slidenum">
              <a:rPr lang="zh-CN" altLang="en-US"/>
            </a:fld>
            <a:endParaRPr lang="zh-CN" altLang="en-US"/>
          </a:p>
        </p:txBody>
      </p:sp>
      <p:grpSp>
        <p:nvGrpSpPr>
          <p:cNvPr id="16" name="组合 4"/>
          <p:cNvGrpSpPr/>
          <p:nvPr userDrawn="1"/>
        </p:nvGrpSpPr>
        <p:grpSpPr bwMode="auto">
          <a:xfrm>
            <a:off x="0" y="0"/>
            <a:ext cx="9180513" cy="923922"/>
            <a:chOff x="0" y="215900"/>
            <a:chExt cx="9180000" cy="923464"/>
          </a:xfrm>
        </p:grpSpPr>
        <p:sp>
          <p:nvSpPr>
            <p:cNvPr id="17" name="矩形 5"/>
            <p:cNvSpPr/>
            <p:nvPr/>
          </p:nvSpPr>
          <p:spPr bwMode="auto">
            <a:xfrm>
              <a:off x="0" y="994974"/>
              <a:ext cx="9180000" cy="144390"/>
            </a:xfrm>
            <a:prstGeom prst="rect">
              <a:avLst/>
            </a:prstGeom>
            <a:solidFill>
              <a:schemeClr val="tx1">
                <a:lumMod val="50000"/>
                <a:lumOff val="50000"/>
              </a:schemeClr>
            </a:solidFill>
            <a:ln w="19050" cap="flat" cmpd="sng" algn="ctr">
              <a:noFill/>
              <a:prstDash val="solid"/>
              <a:round/>
              <a:headEnd type="none" w="med" len="med"/>
              <a:tailEnd type="none" w="med" len="med"/>
            </a:ln>
            <a:effectLst/>
          </p:spPr>
          <p:txBody>
            <a:bodyPr wrap="none"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eaLnBrk="0" fontAlgn="auto" hangingPunct="0">
                <a:spcBef>
                  <a:spcPts val="0"/>
                </a:spcBef>
                <a:spcAft>
                  <a:spcPts val="0"/>
                </a:spcAft>
                <a:defRPr/>
              </a:pPr>
              <a:endParaRPr lang="zh-CN" altLang="en-US" sz="2800">
                <a:latin typeface="Times New Roman" panose="02020603050405020304" pitchFamily="18" charset="0"/>
                <a:ea typeface="+mn-ea"/>
              </a:endParaRPr>
            </a:p>
          </p:txBody>
        </p:sp>
        <p:sp>
          <p:nvSpPr>
            <p:cNvPr id="18" name="椭圆 6"/>
            <p:cNvSpPr/>
            <p:nvPr/>
          </p:nvSpPr>
          <p:spPr bwMode="auto">
            <a:xfrm>
              <a:off x="390503" y="975934"/>
              <a:ext cx="130168" cy="128523"/>
            </a:xfrm>
            <a:prstGeom prst="ellipse">
              <a:avLst/>
            </a:prstGeom>
            <a:solidFill>
              <a:schemeClr val="bg1"/>
            </a:solidFill>
            <a:ln w="19050" cap="flat" cmpd="sng" algn="ctr">
              <a:noFill/>
              <a:prstDash val="solid"/>
              <a:round/>
              <a:headEnd type="none" w="med" len="med"/>
              <a:tailEnd type="none" w="med" len="med"/>
            </a:ln>
            <a:effectLst/>
          </p:spPr>
          <p:txBody>
            <a:bodyPr wrap="none"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eaLnBrk="0" fontAlgn="auto" hangingPunct="0">
                <a:spcBef>
                  <a:spcPts val="0"/>
                </a:spcBef>
                <a:spcAft>
                  <a:spcPts val="0"/>
                </a:spcAft>
                <a:defRPr/>
              </a:pPr>
              <a:endParaRPr lang="zh-CN" altLang="en-US" sz="2800" dirty="0">
                <a:solidFill>
                  <a:schemeClr val="bg1">
                    <a:lumMod val="95000"/>
                  </a:schemeClr>
                </a:solidFill>
                <a:latin typeface="Times New Roman" panose="02020603050405020304" pitchFamily="18" charset="0"/>
                <a:ea typeface="+mn-ea"/>
              </a:endParaRPr>
            </a:p>
          </p:txBody>
        </p:sp>
        <p:sp>
          <p:nvSpPr>
            <p:cNvPr id="19" name="AutoShape 5"/>
            <p:cNvSpPr>
              <a:spLocks noChangeArrowheads="1"/>
            </p:cNvSpPr>
            <p:nvPr/>
          </p:nvSpPr>
          <p:spPr bwMode="auto">
            <a:xfrm>
              <a:off x="273035" y="215900"/>
              <a:ext cx="719098" cy="720365"/>
            </a:xfrm>
            <a:prstGeom prst="wedgeEllipseCallout">
              <a:avLst>
                <a:gd name="adj1" fmla="val -24795"/>
                <a:gd name="adj2" fmla="val 62225"/>
              </a:avLst>
            </a:prstGeom>
            <a:solidFill>
              <a:srgbClr val="333399"/>
            </a:solidFill>
            <a:ln w="9525" algn="ctr">
              <a:noFill/>
              <a:miter lim="800000"/>
            </a:ln>
            <a:effectLst>
              <a:prstShdw prst="shdw17" dist="17961" dir="2700000">
                <a:schemeClr val="bg1">
                  <a:gamma/>
                  <a:shade val="60000"/>
                  <a:invGamma/>
                </a:schemeClr>
              </a:prstShdw>
            </a:effectLst>
          </p:spPr>
          <p:txBody>
            <a:bodyPr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fontAlgn="auto">
                <a:lnSpc>
                  <a:spcPct val="120000"/>
                </a:lnSpc>
                <a:spcBef>
                  <a:spcPts val="0"/>
                </a:spcBef>
                <a:spcAft>
                  <a:spcPts val="0"/>
                </a:spcAft>
                <a:defRPr/>
              </a:pPr>
              <a:endParaRPr lang="en-US" altLang="zh-CN" sz="2400" b="1" dirty="0">
                <a:solidFill>
                  <a:schemeClr val="bg1">
                    <a:lumMod val="9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0" name="燕尾形 29"/>
          <p:cNvSpPr>
            <a:spLocks noChangeArrowheads="1"/>
          </p:cNvSpPr>
          <p:nvPr userDrawn="1"/>
        </p:nvSpPr>
        <p:spPr bwMode="auto">
          <a:xfrm>
            <a:off x="914400" y="35558"/>
            <a:ext cx="7603490" cy="649605"/>
          </a:xfrm>
          <a:prstGeom prst="chevron">
            <a:avLst>
              <a:gd name="adj" fmla="val 49993"/>
            </a:avLst>
          </a:prstGeom>
          <a:solidFill>
            <a:srgbClr val="333399"/>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endParaRPr lang="en-US" altLang="zh-CN" sz="2800" b="1" dirty="0">
              <a:solidFill>
                <a:srgbClr val="F2F2F2"/>
              </a:solidFill>
              <a:ea typeface="华文中宋" panose="02010600040101010101" pitchFamily="2" charset="-122"/>
            </a:endParaRPr>
          </a:p>
        </p:txBody>
      </p:sp>
      <p:sp>
        <p:nvSpPr>
          <p:cNvPr id="21" name="Title 14"/>
          <p:cNvSpPr>
            <a:spLocks noGrp="1"/>
          </p:cNvSpPr>
          <p:nvPr>
            <p:ph type="title"/>
          </p:nvPr>
        </p:nvSpPr>
        <p:spPr>
          <a:xfrm>
            <a:off x="1219200" y="35558"/>
            <a:ext cx="7298690" cy="649605"/>
          </a:xfrm>
          <a:prstGeom prst="rect">
            <a:avLst/>
          </a:prstGeom>
        </p:spPr>
        <p:txBody>
          <a:bodyPr anchor="ctr">
            <a:normAutofit/>
          </a:bodyPr>
          <a:lstStyle>
            <a:lvl1pPr>
              <a:defRPr sz="280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24" name="Content Placeholder 23"/>
          <p:cNvSpPr>
            <a:spLocks noGrp="1"/>
          </p:cNvSpPr>
          <p:nvPr>
            <p:ph sz="quarter" idx="13" hasCustomPrompt="1"/>
          </p:nvPr>
        </p:nvSpPr>
        <p:spPr>
          <a:xfrm>
            <a:off x="152400" y="116837"/>
            <a:ext cx="914400" cy="568325"/>
          </a:xfrm>
        </p:spPr>
        <p:txBody>
          <a:bodyPr/>
          <a:lstStyle>
            <a:lvl1pPr marL="0" indent="0" algn="ctr">
              <a:buFont typeface="Arial" panose="020B0604020202020204" pitchFamily="34" charset="0"/>
              <a:buNone/>
              <a:defRPr sz="2800" b="1">
                <a:solidFill>
                  <a:schemeClr val="bg1">
                    <a:lumMod val="95000"/>
                  </a:schemeClr>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425575"/>
            <a:ext cx="7772400" cy="1470025"/>
          </a:xfrm>
          <a:prstGeom prst="rect">
            <a:avLst/>
          </a:prstGeom>
        </p:spPr>
        <p:txBody>
          <a:bodyPr/>
          <a:lstStyle>
            <a:lvl1pPr algn="ctr">
              <a:defRPr>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title style</a:t>
            </a:r>
            <a:endParaRPr lang="zh-CN" altLang="en-US" dirty="0"/>
          </a:p>
        </p:txBody>
      </p:sp>
      <p:sp>
        <p:nvSpPr>
          <p:cNvPr id="3" name="副标题 2"/>
          <p:cNvSpPr>
            <a:spLocks noGrp="1"/>
          </p:cNvSpPr>
          <p:nvPr>
            <p:ph type="subTitle" idx="1"/>
          </p:nvPr>
        </p:nvSpPr>
        <p:spPr>
          <a:xfrm>
            <a:off x="1371600" y="3505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7" name="日期占位符 3"/>
          <p:cNvSpPr>
            <a:spLocks noGrp="1"/>
          </p:cNvSpPr>
          <p:nvPr>
            <p:ph type="dt" sz="half" idx="10"/>
          </p:nvPr>
        </p:nvSpPr>
        <p:spPr>
          <a:xfrm>
            <a:off x="457200" y="6356350"/>
            <a:ext cx="2133600" cy="365125"/>
          </a:xfrm>
          <a:prstGeom prst="rect">
            <a:avLst/>
          </a:prstGeom>
        </p:spPr>
        <p:txBody>
          <a:bodyPr/>
          <a:lstStyle>
            <a:lvl1pPr>
              <a:defRPr/>
            </a:lvl1pPr>
          </a:lstStyle>
          <a:p>
            <a:r>
              <a:rPr lang="en-US" altLang="zh-CN"/>
              <a:t>COaA, LEC03 Intro III</a:t>
            </a:r>
            <a:endParaRPr lang="en-US" altLang="zh-CN" dirty="0"/>
          </a:p>
        </p:txBody>
      </p:sp>
      <p:sp>
        <p:nvSpPr>
          <p:cNvPr id="8" name="页脚占位符 4"/>
          <p:cNvSpPr>
            <a:spLocks noGrp="1"/>
          </p:cNvSpPr>
          <p:nvPr>
            <p:ph type="ftr" sz="quarter" idx="11"/>
          </p:nvPr>
        </p:nvSpPr>
        <p:spPr>
          <a:xfrm>
            <a:off x="2971800" y="6356350"/>
            <a:ext cx="3200400" cy="365125"/>
          </a:xfrm>
          <a:prstGeom prst="rect">
            <a:avLst/>
          </a:prstGeom>
        </p:spPr>
        <p:txBody>
          <a:bodyPr/>
          <a:lstStyle>
            <a:lvl1pPr>
              <a:defRPr/>
            </a:lvl1pPr>
          </a:lstStyle>
          <a:p>
            <a:pPr algn="ctr"/>
            <a:r>
              <a:rPr lang="en-US" altLang="zh-CN" dirty="0"/>
              <a:t>Northwestern </a:t>
            </a:r>
            <a:r>
              <a:rPr lang="en-US" altLang="zh-CN" dirty="0" err="1"/>
              <a:t>Polytechnical</a:t>
            </a:r>
            <a:r>
              <a:rPr lang="en-US" altLang="zh-CN" dirty="0"/>
              <a:t> University</a:t>
            </a:r>
            <a:endParaRPr lang="zh-CN" altLang="en-US" dirty="0"/>
          </a:p>
        </p:txBody>
      </p:sp>
      <p:sp>
        <p:nvSpPr>
          <p:cNvPr id="9"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B7A5BFCD-2DD0-1B4A-A6AE-A25793FF7F06}"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内容占位符 2"/>
          <p:cNvSpPr>
            <a:spLocks noGrp="1"/>
          </p:cNvSpPr>
          <p:nvPr>
            <p:ph idx="1" hasCustomPrompt="1"/>
          </p:nvPr>
        </p:nvSpPr>
        <p:spPr>
          <a:xfrm>
            <a:off x="250825" y="1007266"/>
            <a:ext cx="8642350" cy="5341940"/>
          </a:xfrm>
        </p:spPr>
        <p:txBody>
          <a:bodyPr>
            <a:normAutofit/>
          </a:bodyPr>
          <a:lstStyle>
            <a:lvl1pPr>
              <a:lnSpc>
                <a:spcPct val="125000"/>
              </a:lnSpc>
              <a:defRPr baseline="0">
                <a:latin typeface="Arial" panose="020B0604020202020204" pitchFamily="34" charset="0"/>
                <a:ea typeface="Arial" panose="020B0604020202020204" pitchFamily="34" charset="0"/>
                <a:cs typeface="Arial" panose="020B0604020202020204" pitchFamily="34" charset="0"/>
              </a:defRPr>
            </a:lvl1pPr>
            <a:lvl2pPr>
              <a:lnSpc>
                <a:spcPct val="125000"/>
              </a:lnSpc>
              <a:defRPr>
                <a:latin typeface="Arial" panose="020B0604020202020204" pitchFamily="34" charset="0"/>
                <a:ea typeface="Arial" panose="020B0604020202020204" pitchFamily="34" charset="0"/>
                <a:cs typeface="Arial" panose="020B0604020202020204" pitchFamily="34" charset="0"/>
              </a:defRPr>
            </a:lvl2pPr>
            <a:lvl3pPr>
              <a:lnSpc>
                <a:spcPct val="125000"/>
              </a:lnSpc>
              <a:defRPr>
                <a:latin typeface="Arial" panose="020B0604020202020204" pitchFamily="34" charset="0"/>
                <a:ea typeface="Arial" panose="020B0604020202020204" pitchFamily="34" charset="0"/>
                <a:cs typeface="Arial" panose="020B0604020202020204" pitchFamily="34" charset="0"/>
              </a:defRPr>
            </a:lvl3pPr>
            <a:lvl4pPr>
              <a:lnSpc>
                <a:spcPct val="125000"/>
              </a:lnSpc>
              <a:defRPr>
                <a:latin typeface="Arial" panose="020B0604020202020204" pitchFamily="34" charset="0"/>
                <a:ea typeface="Arial" panose="020B0604020202020204" pitchFamily="34" charset="0"/>
                <a:cs typeface="Arial" panose="020B0604020202020204" pitchFamily="34" charset="0"/>
              </a:defRPr>
            </a:lvl4pPr>
            <a:lvl5pPr>
              <a:lnSpc>
                <a:spcPct val="125000"/>
              </a:lnSpc>
              <a:defRPr>
                <a:latin typeface="Arial" panose="020B0604020202020204" pitchFamily="34" charset="0"/>
                <a:ea typeface="Arial" panose="020B0604020202020204" pitchFamily="34" charset="0"/>
                <a:cs typeface="Arial" panose="020B0604020202020204" pitchFamily="34" charset="0"/>
              </a:defRPr>
            </a:lvl5pPr>
          </a:lstStyle>
          <a:p>
            <a:pPr lvl="0"/>
            <a:r>
              <a:rPr lang="en-US" altLang="zh-CN" dirty="0"/>
              <a:t>Click to add text </a:t>
            </a:r>
            <a:endParaRPr lang="en-US" altLang="zh-CN" dirty="0"/>
          </a:p>
          <a:p>
            <a:pPr lvl="1"/>
            <a:r>
              <a:rPr lang="en-US" altLang="zh-CN" dirty="0"/>
              <a:t>C2</a:t>
            </a:r>
            <a:endParaRPr lang="zh-CN" altLang="en-US" dirty="0"/>
          </a:p>
          <a:p>
            <a:pPr lvl="2"/>
            <a:r>
              <a:rPr lang="en-US" altLang="zh-CN" dirty="0"/>
              <a:t>C3</a:t>
            </a:r>
            <a:endParaRPr lang="zh-CN" altLang="en-US" dirty="0"/>
          </a:p>
          <a:p>
            <a:pPr lvl="3"/>
            <a:r>
              <a:rPr lang="en-US" altLang="zh-CN" dirty="0"/>
              <a:t>C4</a:t>
            </a:r>
            <a:endParaRPr lang="zh-CN" altLang="en-US" dirty="0"/>
          </a:p>
          <a:p>
            <a:pPr lvl="4"/>
            <a:r>
              <a:rPr lang="en-US" altLang="zh-CN" dirty="0"/>
              <a:t>C5</a:t>
            </a:r>
            <a:endParaRPr lang="zh-CN" altLang="en-US" dirty="0"/>
          </a:p>
        </p:txBody>
      </p:sp>
      <p:sp>
        <p:nvSpPr>
          <p:cNvPr id="9" name="日期占位符 3"/>
          <p:cNvSpPr>
            <a:spLocks noGrp="1"/>
          </p:cNvSpPr>
          <p:nvPr>
            <p:ph type="dt" sz="half" idx="10"/>
          </p:nvPr>
        </p:nvSpPr>
        <p:spPr>
          <a:xfrm>
            <a:off x="457200" y="6356350"/>
            <a:ext cx="2133600" cy="365125"/>
          </a:xfrm>
          <a:prstGeom prst="rect">
            <a:avLst/>
          </a:prstGeom>
        </p:spPr>
        <p:txBody>
          <a:bodyPr/>
          <a:lstStyle>
            <a:lvl1pPr>
              <a:defRPr/>
            </a:lvl1pPr>
          </a:lstStyle>
          <a:p>
            <a:r>
              <a:rPr lang="en-US" altLang="zh-CN"/>
              <a:t>COaA, LEC03 Intro III</a:t>
            </a:r>
            <a:endParaRPr lang="en-US" altLang="zh-CN" dirty="0"/>
          </a:p>
        </p:txBody>
      </p:sp>
      <p:sp>
        <p:nvSpPr>
          <p:cNvPr id="10" name="页脚占位符 4"/>
          <p:cNvSpPr>
            <a:spLocks noGrp="1"/>
          </p:cNvSpPr>
          <p:nvPr>
            <p:ph type="ftr" sz="quarter" idx="11"/>
          </p:nvPr>
        </p:nvSpPr>
        <p:spPr>
          <a:xfrm>
            <a:off x="2895600" y="6356350"/>
            <a:ext cx="3352800" cy="365125"/>
          </a:xfrm>
          <a:prstGeom prst="rect">
            <a:avLst/>
          </a:prstGeom>
        </p:spPr>
        <p:txBody>
          <a:bodyPr/>
          <a:lstStyle>
            <a:lvl1pPr>
              <a:defRPr/>
            </a:lvl1pPr>
          </a:lstStyle>
          <a:p>
            <a:pPr algn="ctr"/>
            <a:r>
              <a:rPr lang="en-US" altLang="zh-CN"/>
              <a:t>Northwestern </a:t>
            </a:r>
            <a:r>
              <a:rPr lang="en-US" altLang="zh-CN" dirty="0" err="1"/>
              <a:t>Polytechnical</a:t>
            </a:r>
            <a:r>
              <a:rPr lang="en-US" altLang="zh-CN" dirty="0"/>
              <a:t> University</a:t>
            </a:r>
            <a:endParaRPr lang="zh-CN" altLang="en-US" dirty="0"/>
          </a:p>
        </p:txBody>
      </p:sp>
      <p:sp>
        <p:nvSpPr>
          <p:cNvPr id="11"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B7A5BFCD-2DD0-1B4A-A6AE-A25793FF7F06}" type="slidenum">
              <a:rPr lang="zh-CN" altLang="en-US"/>
            </a:fld>
            <a:endParaRPr lang="zh-CN" altLang="en-US"/>
          </a:p>
        </p:txBody>
      </p:sp>
      <p:grpSp>
        <p:nvGrpSpPr>
          <p:cNvPr id="16" name="组合 4"/>
          <p:cNvGrpSpPr/>
          <p:nvPr userDrawn="1"/>
        </p:nvGrpSpPr>
        <p:grpSpPr bwMode="auto">
          <a:xfrm>
            <a:off x="0" y="0"/>
            <a:ext cx="9180513" cy="923922"/>
            <a:chOff x="0" y="215900"/>
            <a:chExt cx="9180000" cy="923464"/>
          </a:xfrm>
        </p:grpSpPr>
        <p:sp>
          <p:nvSpPr>
            <p:cNvPr id="17" name="矩形 5"/>
            <p:cNvSpPr/>
            <p:nvPr/>
          </p:nvSpPr>
          <p:spPr bwMode="auto">
            <a:xfrm>
              <a:off x="0" y="994974"/>
              <a:ext cx="9180000" cy="144390"/>
            </a:xfrm>
            <a:prstGeom prst="rect">
              <a:avLst/>
            </a:prstGeom>
            <a:solidFill>
              <a:schemeClr val="tx1">
                <a:lumMod val="50000"/>
                <a:lumOff val="50000"/>
              </a:schemeClr>
            </a:solidFill>
            <a:ln w="19050" cap="flat" cmpd="sng" algn="ctr">
              <a:noFill/>
              <a:prstDash val="solid"/>
              <a:round/>
              <a:headEnd type="none" w="med" len="med"/>
              <a:tailEnd type="none" w="med" len="med"/>
            </a:ln>
            <a:effectLst/>
          </p:spPr>
          <p:txBody>
            <a:bodyPr wrap="none"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eaLnBrk="0" fontAlgn="auto" hangingPunct="0">
                <a:spcBef>
                  <a:spcPts val="0"/>
                </a:spcBef>
                <a:spcAft>
                  <a:spcPts val="0"/>
                </a:spcAft>
                <a:defRPr/>
              </a:pPr>
              <a:endParaRPr lang="zh-CN" altLang="en-US" sz="2800">
                <a:latin typeface="Times New Roman" panose="02020603050405020304" pitchFamily="18" charset="0"/>
                <a:ea typeface="+mn-ea"/>
              </a:endParaRPr>
            </a:p>
          </p:txBody>
        </p:sp>
        <p:sp>
          <p:nvSpPr>
            <p:cNvPr id="18" name="椭圆 6"/>
            <p:cNvSpPr/>
            <p:nvPr/>
          </p:nvSpPr>
          <p:spPr bwMode="auto">
            <a:xfrm>
              <a:off x="390503" y="975934"/>
              <a:ext cx="130168" cy="128523"/>
            </a:xfrm>
            <a:prstGeom prst="ellipse">
              <a:avLst/>
            </a:prstGeom>
            <a:solidFill>
              <a:schemeClr val="bg1"/>
            </a:solidFill>
            <a:ln w="19050" cap="flat" cmpd="sng" algn="ctr">
              <a:noFill/>
              <a:prstDash val="solid"/>
              <a:round/>
              <a:headEnd type="none" w="med" len="med"/>
              <a:tailEnd type="none" w="med" len="med"/>
            </a:ln>
            <a:effectLst/>
          </p:spPr>
          <p:txBody>
            <a:bodyPr wrap="none"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eaLnBrk="0" fontAlgn="auto" hangingPunct="0">
                <a:spcBef>
                  <a:spcPts val="0"/>
                </a:spcBef>
                <a:spcAft>
                  <a:spcPts val="0"/>
                </a:spcAft>
                <a:defRPr/>
              </a:pPr>
              <a:endParaRPr lang="zh-CN" altLang="en-US" sz="2800" dirty="0">
                <a:solidFill>
                  <a:schemeClr val="bg1">
                    <a:lumMod val="95000"/>
                  </a:schemeClr>
                </a:solidFill>
                <a:latin typeface="Times New Roman" panose="02020603050405020304" pitchFamily="18" charset="0"/>
                <a:ea typeface="+mn-ea"/>
              </a:endParaRPr>
            </a:p>
          </p:txBody>
        </p:sp>
        <p:sp>
          <p:nvSpPr>
            <p:cNvPr id="19" name="AutoShape 5"/>
            <p:cNvSpPr>
              <a:spLocks noChangeArrowheads="1"/>
            </p:cNvSpPr>
            <p:nvPr/>
          </p:nvSpPr>
          <p:spPr bwMode="auto">
            <a:xfrm>
              <a:off x="273035" y="215900"/>
              <a:ext cx="719098" cy="720365"/>
            </a:xfrm>
            <a:prstGeom prst="wedgeEllipseCallout">
              <a:avLst>
                <a:gd name="adj1" fmla="val -24795"/>
                <a:gd name="adj2" fmla="val 62225"/>
              </a:avLst>
            </a:prstGeom>
            <a:solidFill>
              <a:srgbClr val="333399"/>
            </a:solidFill>
            <a:ln w="9525" algn="ctr">
              <a:noFill/>
              <a:miter lim="800000"/>
            </a:ln>
            <a:effectLst>
              <a:prstShdw prst="shdw17" dist="17961" dir="2700000">
                <a:schemeClr val="bg1">
                  <a:gamma/>
                  <a:shade val="60000"/>
                  <a:invGamma/>
                </a:schemeClr>
              </a:prstShdw>
            </a:effectLst>
          </p:spPr>
          <p:txBody>
            <a:bodyPr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fontAlgn="auto">
                <a:lnSpc>
                  <a:spcPct val="120000"/>
                </a:lnSpc>
                <a:spcBef>
                  <a:spcPts val="0"/>
                </a:spcBef>
                <a:spcAft>
                  <a:spcPts val="0"/>
                </a:spcAft>
                <a:defRPr/>
              </a:pPr>
              <a:endParaRPr lang="en-US" altLang="zh-CN" sz="2400" b="1" dirty="0">
                <a:solidFill>
                  <a:schemeClr val="bg1">
                    <a:lumMod val="9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0" name="燕尾形 29"/>
          <p:cNvSpPr>
            <a:spLocks noChangeArrowheads="1"/>
          </p:cNvSpPr>
          <p:nvPr userDrawn="1"/>
        </p:nvSpPr>
        <p:spPr bwMode="auto">
          <a:xfrm>
            <a:off x="914400" y="35558"/>
            <a:ext cx="7603490" cy="649605"/>
          </a:xfrm>
          <a:prstGeom prst="chevron">
            <a:avLst>
              <a:gd name="adj" fmla="val 49993"/>
            </a:avLst>
          </a:prstGeom>
          <a:solidFill>
            <a:srgbClr val="333399"/>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endParaRPr lang="en-US" altLang="zh-CN" sz="2800" b="1" dirty="0">
              <a:solidFill>
                <a:srgbClr val="F2F2F2"/>
              </a:solidFill>
              <a:ea typeface="华文中宋" panose="02010600040101010101" pitchFamily="2" charset="-122"/>
            </a:endParaRPr>
          </a:p>
        </p:txBody>
      </p:sp>
      <p:sp>
        <p:nvSpPr>
          <p:cNvPr id="21" name="Title 14"/>
          <p:cNvSpPr>
            <a:spLocks noGrp="1"/>
          </p:cNvSpPr>
          <p:nvPr>
            <p:ph type="title"/>
          </p:nvPr>
        </p:nvSpPr>
        <p:spPr>
          <a:xfrm>
            <a:off x="1219200" y="35558"/>
            <a:ext cx="7298690" cy="649605"/>
          </a:xfrm>
          <a:prstGeom prst="rect">
            <a:avLst/>
          </a:prstGeom>
        </p:spPr>
        <p:txBody>
          <a:bodyPr anchor="ctr">
            <a:normAutofit/>
          </a:bodyPr>
          <a:lstStyle>
            <a:lvl1pPr>
              <a:defRPr sz="280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24" name="Content Placeholder 23"/>
          <p:cNvSpPr>
            <a:spLocks noGrp="1"/>
          </p:cNvSpPr>
          <p:nvPr>
            <p:ph sz="quarter" idx="13" hasCustomPrompt="1"/>
          </p:nvPr>
        </p:nvSpPr>
        <p:spPr>
          <a:xfrm>
            <a:off x="152400" y="116837"/>
            <a:ext cx="914400" cy="568325"/>
          </a:xfrm>
        </p:spPr>
        <p:txBody>
          <a:bodyPr/>
          <a:lstStyle>
            <a:lvl1pPr marL="0" indent="0" algn="ctr">
              <a:buFont typeface="Arial" panose="020B0604020202020204" pitchFamily="34" charset="0"/>
              <a:buNone/>
              <a:defRPr sz="2800" b="1">
                <a:solidFill>
                  <a:schemeClr val="bg1">
                    <a:lumMod val="95000"/>
                  </a:schemeClr>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22313" y="2905125"/>
            <a:ext cx="7772400" cy="1362075"/>
          </a:xfrm>
          <a:prstGeom prst="rect">
            <a:avLst/>
          </a:prstGeom>
        </p:spPr>
        <p:txBody>
          <a:bodyPr anchor="ctr" anchorCtr="0"/>
          <a:lstStyle>
            <a:lvl1pPr algn="ctr">
              <a:defRPr sz="2800" b="1" cap="all">
                <a:solidFill>
                  <a:schemeClr val="tx1"/>
                </a:solidFill>
                <a:latin typeface="+mj-lt"/>
                <a:ea typeface="Arial" panose="020B0604020202020204" pitchFamily="34" charset="0"/>
                <a:cs typeface="Arial" panose="020B0604020202020204" pitchFamily="34" charset="0"/>
              </a:defRPr>
            </a:lvl1pPr>
          </a:lstStyle>
          <a:p>
            <a:pPr lvl="0"/>
            <a:r>
              <a:rPr lang="en-US" dirty="0"/>
              <a:t>Click to edit Master text styles</a:t>
            </a:r>
            <a:endParaRPr lang="en-US" dirty="0"/>
          </a:p>
        </p:txBody>
      </p:sp>
      <p:sp>
        <p:nvSpPr>
          <p:cNvPr id="3" name="文本占位符 2"/>
          <p:cNvSpPr>
            <a:spLocks noGrp="1"/>
          </p:cNvSpPr>
          <p:nvPr>
            <p:ph type="body" idx="1" hasCustomPrompt="1"/>
          </p:nvPr>
        </p:nvSpPr>
        <p:spPr>
          <a:xfrm>
            <a:off x="0" y="914400"/>
            <a:ext cx="9144000" cy="1981200"/>
          </a:xfrm>
          <a:solidFill>
            <a:srgbClr val="434494"/>
          </a:solidFill>
        </p:spPr>
        <p:txBody>
          <a:bodyPr anchor="ctr" anchorCtr="0"/>
          <a:lstStyle>
            <a:lvl1pPr marL="0" indent="0" algn="ctr">
              <a:buNone/>
              <a:defRPr sz="4000">
                <a:solidFill>
                  <a:schemeClr val="bg1">
                    <a:lumMod val="9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title style</a:t>
            </a:r>
            <a:endParaRPr lang="zh-CN" altLang="en-US" dirty="0"/>
          </a:p>
        </p:txBody>
      </p:sp>
      <p:sp>
        <p:nvSpPr>
          <p:cNvPr id="4" name="Date Placeholder 3"/>
          <p:cNvSpPr>
            <a:spLocks noGrp="1"/>
          </p:cNvSpPr>
          <p:nvPr>
            <p:ph type="dt" sz="half" idx="10"/>
          </p:nvPr>
        </p:nvSpPr>
        <p:spPr/>
        <p:txBody>
          <a:bodyPr/>
          <a:lstStyle/>
          <a:p>
            <a:r>
              <a:rPr lang="en-US" altLang="zh-CN"/>
              <a:t>COaA, LEC03 Intro III</a:t>
            </a:r>
            <a:endParaRPr lang="en-US" altLang="zh-CN" dirty="0"/>
          </a:p>
        </p:txBody>
      </p:sp>
      <p:sp>
        <p:nvSpPr>
          <p:cNvPr id="5" name="Footer Placeholder 4"/>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6" name="Slide Number Placeholder 5"/>
          <p:cNvSpPr>
            <a:spLocks noGrp="1"/>
          </p:cNvSpPr>
          <p:nvPr>
            <p:ph type="sldNum" sz="quarter" idx="12"/>
          </p:nvPr>
        </p:nvSpPr>
        <p:spPr/>
        <p:txBody>
          <a:bodyPr/>
          <a:lstStyle/>
          <a:p>
            <a:fld id="{B7A5BFCD-2DD0-1B4A-A6AE-A25793FF7F06}" type="slidenum">
              <a:rPr lang="zh-CN" altLang="en-US" smtClean="0"/>
            </a:fld>
            <a:endParaRPr lang="zh-CN" altLang="en-US" dirty="0"/>
          </a:p>
        </p:txBody>
      </p:sp>
      <p:grpSp>
        <p:nvGrpSpPr>
          <p:cNvPr id="12" name="Group 6"/>
          <p:cNvGrpSpPr>
            <a:grpSpLocks noChangeAspect="1"/>
          </p:cNvGrpSpPr>
          <p:nvPr userDrawn="1"/>
        </p:nvGrpSpPr>
        <p:grpSpPr bwMode="auto">
          <a:xfrm>
            <a:off x="0" y="0"/>
            <a:ext cx="9144000" cy="914400"/>
            <a:chOff x="0" y="0"/>
            <a:chExt cx="5734" cy="555"/>
          </a:xfrm>
        </p:grpSpPr>
        <p:pic>
          <p:nvPicPr>
            <p:cNvPr id="13" name="Picture 20"/>
            <p:cNvPicPr>
              <a:picLocks noChangeAspect="1" noChangeArrowheads="1"/>
            </p:cNvPicPr>
            <p:nvPr/>
          </p:nvPicPr>
          <p:blipFill>
            <a:blip r:embed="rId2">
              <a:lum bright="-6000"/>
              <a:extLst>
                <a:ext uri="{28A0092B-C50C-407E-A947-70E740481C1C}">
                  <a14:useLocalDpi xmlns:a14="http://schemas.microsoft.com/office/drawing/2010/main" val="0"/>
                </a:ext>
              </a:extLst>
            </a:blip>
            <a:srcRect/>
            <a:stretch>
              <a:fillRect/>
            </a:stretch>
          </p:blipFill>
          <p:spPr bwMode="auto">
            <a:xfrm>
              <a:off x="0" y="0"/>
              <a:ext cx="2868" cy="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1"/>
            <p:cNvPicPr>
              <a:picLocks noChangeAspect="1" noChangeArrowheads="1"/>
            </p:cNvPicPr>
            <p:nvPr/>
          </p:nvPicPr>
          <p:blipFill>
            <a:blip r:embed="rId3">
              <a:lum bright="-6000"/>
              <a:extLst>
                <a:ext uri="{28A0092B-C50C-407E-A947-70E740481C1C}">
                  <a14:useLocalDpi xmlns:a14="http://schemas.microsoft.com/office/drawing/2010/main" val="0"/>
                </a:ext>
              </a:extLst>
            </a:blip>
            <a:srcRect/>
            <a:stretch>
              <a:fillRect/>
            </a:stretch>
          </p:blipFill>
          <p:spPr bwMode="auto">
            <a:xfrm>
              <a:off x="2868" y="0"/>
              <a:ext cx="2866" cy="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a:xfrm>
            <a:off x="457200" y="6356350"/>
            <a:ext cx="2133600" cy="365125"/>
          </a:xfrm>
          <a:prstGeom prst="rect">
            <a:avLst/>
          </a:prstGeom>
        </p:spPr>
        <p:txBody>
          <a:bodyPr/>
          <a:lstStyle>
            <a:lvl1pPr>
              <a:defRPr/>
            </a:lvl1pPr>
          </a:lstStyle>
          <a:p>
            <a:r>
              <a:rPr lang="en-US" altLang="zh-CN"/>
              <a:t>COaA, LEC03 Intro III</a:t>
            </a:r>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a:lvl1pPr>
          </a:lstStyle>
          <a:p>
            <a:r>
              <a:rPr lang="en-US" altLang="zh-CN"/>
              <a:t>Northwestern Polytechnical University</a:t>
            </a: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EDBD1B23-FC01-F547-8B43-D4FC9F250378}"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3562"/>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a:xfrm>
            <a:off x="457200" y="6356350"/>
            <a:ext cx="2133600" cy="365125"/>
          </a:xfrm>
          <a:prstGeom prst="rect">
            <a:avLst/>
          </a:prstGeom>
        </p:spPr>
        <p:txBody>
          <a:bodyPr/>
          <a:lstStyle>
            <a:lvl1pPr>
              <a:defRPr/>
            </a:lvl1pPr>
          </a:lstStyle>
          <a:p>
            <a:r>
              <a:rPr lang="en-US" altLang="zh-CN"/>
              <a:t>COaA, LEC03 Intro III</a:t>
            </a:r>
            <a:endParaRPr lang="zh-CN" altLang="en-US"/>
          </a:p>
        </p:txBody>
      </p:sp>
      <p:sp>
        <p:nvSpPr>
          <p:cNvPr id="8" name="页脚占位符 4"/>
          <p:cNvSpPr>
            <a:spLocks noGrp="1"/>
          </p:cNvSpPr>
          <p:nvPr>
            <p:ph type="ftr" sz="quarter" idx="11"/>
          </p:nvPr>
        </p:nvSpPr>
        <p:spPr>
          <a:xfrm>
            <a:off x="3124200" y="6356350"/>
            <a:ext cx="2895600" cy="365125"/>
          </a:xfrm>
          <a:prstGeom prst="rect">
            <a:avLst/>
          </a:prstGeom>
        </p:spPr>
        <p:txBody>
          <a:bodyPr/>
          <a:lstStyle>
            <a:lvl1pPr>
              <a:defRPr/>
            </a:lvl1pPr>
          </a:lstStyle>
          <a:p>
            <a:r>
              <a:rPr lang="en-US" altLang="zh-CN"/>
              <a:t>Northwestern Polytechnical University</a:t>
            </a:r>
            <a:endParaRPr lang="zh-CN" altLang="en-US"/>
          </a:p>
        </p:txBody>
      </p:sp>
      <p:sp>
        <p:nvSpPr>
          <p:cNvPr id="9"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F8898C37-E519-F143-B269-68CC80532235}"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4"/>
          <p:cNvSpPr>
            <a:spLocks noGrp="1"/>
          </p:cNvSpPr>
          <p:nvPr>
            <p:ph type="ftr" sz="quarter" idx="11"/>
          </p:nvPr>
        </p:nvSpPr>
        <p:spPr>
          <a:xfrm>
            <a:off x="2971800" y="6356350"/>
            <a:ext cx="3200400" cy="365125"/>
          </a:xfrm>
          <a:prstGeom prst="rect">
            <a:avLst/>
          </a:prstGeom>
        </p:spPr>
        <p:txBody>
          <a:bodyPr/>
          <a:lstStyle>
            <a:lvl1pPr>
              <a:defRPr/>
            </a:lvl1pPr>
          </a:lstStyle>
          <a:p>
            <a:r>
              <a:rPr lang="en-US" altLang="zh-CN"/>
              <a:t>Northwestern </a:t>
            </a:r>
            <a:r>
              <a:rPr lang="en-US" altLang="zh-CN" dirty="0" err="1"/>
              <a:t>Polytechnical</a:t>
            </a:r>
            <a:r>
              <a:rPr lang="en-US" altLang="zh-CN" dirty="0"/>
              <a:t> University</a:t>
            </a:r>
            <a:endParaRPr lang="zh-CN" altLang="en-US" dirty="0"/>
          </a:p>
        </p:txBody>
      </p:sp>
      <p:sp>
        <p:nvSpPr>
          <p:cNvPr id="5"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510B78EF-FFB4-2147-8E30-E884CE756947}" type="slidenum">
              <a:rPr lang="zh-CN" altLang="en-US"/>
            </a:fld>
            <a:endParaRPr lang="zh-CN" altLang="en-US"/>
          </a:p>
        </p:txBody>
      </p:sp>
      <p:sp>
        <p:nvSpPr>
          <p:cNvPr id="6" name="日期占位符 3"/>
          <p:cNvSpPr txBox="1"/>
          <p:nvPr userDrawn="1"/>
        </p:nvSpPr>
        <p:spPr>
          <a:xfrm>
            <a:off x="457200" y="6366329"/>
            <a:ext cx="2133600" cy="365125"/>
          </a:xfrm>
          <a:prstGeom prst="rect">
            <a:avLst/>
          </a:prstGeom>
        </p:spPr>
        <p:txBody>
          <a:bodyPr/>
          <a:lstStyle>
            <a:defPPr>
              <a:defRPr lang="zh-CN"/>
            </a:defPPr>
            <a:lvl1pPr algn="l" rtl="0" fontAlgn="base">
              <a:spcBef>
                <a:spcPct val="0"/>
              </a:spcBef>
              <a:spcAft>
                <a:spcPct val="0"/>
              </a:spcAft>
              <a:defRPr sz="1400" kern="1200">
                <a:solidFill>
                  <a:schemeClr val="bg1">
                    <a:lumMod val="65000"/>
                  </a:schemeClr>
                </a:solidFill>
                <a:latin typeface="Calibri" panose="020F0502020204030204" charset="0"/>
                <a:ea typeface="宋体" panose="02010600030101010101" pitchFamily="2" charset="-122"/>
                <a:cs typeface="宋体" panose="02010600030101010101" pitchFamily="2" charset="-122"/>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宋体" panose="02010600030101010101" pitchFamily="2" charset="-122"/>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宋体" panose="02010600030101010101" pitchFamily="2" charset="-122"/>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宋体" panose="02010600030101010101" pitchFamily="2" charset="-122"/>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宋体" panose="02010600030101010101" pitchFamily="2" charset="-122"/>
              </a:defRPr>
            </a:lvl5pPr>
            <a:lvl6pPr marL="2286000" algn="l" defTabSz="457200" rtl="0" eaLnBrk="1" latinLnBrk="0" hangingPunct="1">
              <a:defRPr kern="1200">
                <a:solidFill>
                  <a:schemeClr val="tx1"/>
                </a:solidFill>
                <a:latin typeface="Calibri" panose="020F0502020204030204" charset="0"/>
                <a:ea typeface="宋体" panose="02010600030101010101" pitchFamily="2" charset="-122"/>
                <a:cs typeface="宋体" panose="02010600030101010101" pitchFamily="2" charset="-122"/>
              </a:defRPr>
            </a:lvl6pPr>
            <a:lvl7pPr marL="2743200" algn="l" defTabSz="457200" rtl="0" eaLnBrk="1" latinLnBrk="0" hangingPunct="1">
              <a:defRPr kern="1200">
                <a:solidFill>
                  <a:schemeClr val="tx1"/>
                </a:solidFill>
                <a:latin typeface="Calibri" panose="020F0502020204030204" charset="0"/>
                <a:ea typeface="宋体" panose="02010600030101010101" pitchFamily="2" charset="-122"/>
                <a:cs typeface="宋体" panose="02010600030101010101" pitchFamily="2" charset="-122"/>
              </a:defRPr>
            </a:lvl7pPr>
            <a:lvl8pPr marL="3200400" algn="l" defTabSz="457200" rtl="0" eaLnBrk="1" latinLnBrk="0" hangingPunct="1">
              <a:defRPr kern="1200">
                <a:solidFill>
                  <a:schemeClr val="tx1"/>
                </a:solidFill>
                <a:latin typeface="Calibri" panose="020F0502020204030204" charset="0"/>
                <a:ea typeface="宋体" panose="02010600030101010101" pitchFamily="2" charset="-122"/>
                <a:cs typeface="宋体" panose="02010600030101010101" pitchFamily="2" charset="-122"/>
              </a:defRPr>
            </a:lvl8pPr>
            <a:lvl9pPr marL="3657600" algn="l" defTabSz="457200" rtl="0" eaLnBrk="1" latinLnBrk="0" hangingPunct="1">
              <a:defRPr kern="1200">
                <a:solidFill>
                  <a:schemeClr val="tx1"/>
                </a:solidFill>
                <a:latin typeface="Calibri" panose="020F0502020204030204" charset="0"/>
                <a:ea typeface="宋体" panose="02010600030101010101" pitchFamily="2" charset="-122"/>
                <a:cs typeface="宋体" panose="02010600030101010101" pitchFamily="2" charset="-122"/>
              </a:defRPr>
            </a:lvl9pPr>
          </a:lstStyle>
          <a:p>
            <a:r>
              <a:rPr lang="en-US" altLang="zh-CN"/>
              <a:t>COaA</a:t>
            </a:r>
            <a:r>
              <a:rPr lang="en-US" altLang="zh-CN" dirty="0"/>
              <a:t>, LEC01</a:t>
            </a:r>
            <a:r>
              <a:rPr lang="zh-CN" altLang="en-US" dirty="0"/>
              <a:t> </a:t>
            </a:r>
            <a:r>
              <a:rPr lang="en-US" altLang="zh-CN" dirty="0"/>
              <a:t>Intro1</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lvl1pPr>
              <a:defRPr/>
            </a:lvl1pPr>
          </a:lstStyle>
          <a:p>
            <a:pPr>
              <a:defRPr/>
            </a:pPr>
            <a:r>
              <a:rPr lang="en-US" altLang="zh-CN"/>
              <a:t>COaA, LEC03 Intro III</a:t>
            </a:r>
            <a:endParaRPr lang="en-US" altLang="zh-CN"/>
          </a:p>
        </p:txBody>
      </p:sp>
      <p:sp>
        <p:nvSpPr>
          <p:cNvPr id="5" name="Footer Placeholder 4"/>
          <p:cNvSpPr>
            <a:spLocks noGrp="1"/>
          </p:cNvSpPr>
          <p:nvPr>
            <p:ph type="ftr" sz="quarter" idx="11"/>
          </p:nvPr>
        </p:nvSpPr>
        <p:spPr/>
        <p:txBody>
          <a:bodyPr/>
          <a:lstStyle>
            <a:lvl1pPr>
              <a:defRPr/>
            </a:lvl1pPr>
          </a:lstStyle>
          <a:p>
            <a:pPr>
              <a:defRPr/>
            </a:pPr>
            <a:r>
              <a:rPr lang="en-US"/>
              <a:t>Northwestern Polytechnical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8488CE3E-7ACC-4BFC-9D90-8A3C560DA429}" type="slidenum">
              <a:rPr lang="en-US" altLang="zh-CN"/>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日期占位符 3"/>
          <p:cNvSpPr>
            <a:spLocks noGrp="1"/>
          </p:cNvSpPr>
          <p:nvPr>
            <p:ph type="dt" sz="half" idx="10"/>
          </p:nvPr>
        </p:nvSpPr>
        <p:spPr>
          <a:xfrm>
            <a:off x="457200" y="6356350"/>
            <a:ext cx="2133600" cy="365125"/>
          </a:xfrm>
          <a:prstGeom prst="rect">
            <a:avLst/>
          </a:prstGeom>
        </p:spPr>
        <p:txBody>
          <a:bodyPr/>
          <a:lstStyle>
            <a:lvl1pPr>
              <a:defRPr/>
            </a:lvl1pPr>
          </a:lstStyle>
          <a:p>
            <a:r>
              <a:rPr lang="en-US" altLang="zh-CN"/>
              <a:t>COaA, LEC03 Intro III</a:t>
            </a:r>
            <a:endParaRPr lang="zh-CN" altLang="en-US" dirty="0"/>
          </a:p>
        </p:txBody>
      </p:sp>
      <p:sp>
        <p:nvSpPr>
          <p:cNvPr id="11" name="页脚占位符 4"/>
          <p:cNvSpPr>
            <a:spLocks noGrp="1"/>
          </p:cNvSpPr>
          <p:nvPr>
            <p:ph type="ftr" sz="quarter" idx="11"/>
          </p:nvPr>
        </p:nvSpPr>
        <p:spPr>
          <a:xfrm>
            <a:off x="2971800" y="6356350"/>
            <a:ext cx="3200400" cy="365125"/>
          </a:xfrm>
          <a:prstGeom prst="rect">
            <a:avLst/>
          </a:prstGeom>
        </p:spPr>
        <p:txBody>
          <a:bodyPr/>
          <a:lstStyle>
            <a:lvl1pPr algn="ctr">
              <a:defRPr/>
            </a:lvl1pPr>
          </a:lstStyle>
          <a:p>
            <a:r>
              <a:rPr lang="en-US" altLang="zh-CN"/>
              <a:t>Northwestern Polytechnical University</a:t>
            </a:r>
            <a:endParaRPr lang="zh-CN" altLang="en-US" dirty="0"/>
          </a:p>
        </p:txBody>
      </p:sp>
      <p:sp>
        <p:nvSpPr>
          <p:cNvPr id="12"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510B78EF-FFB4-2147-8E30-E884CE756947}"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日期占位符 3"/>
          <p:cNvSpPr>
            <a:spLocks noGrp="1"/>
          </p:cNvSpPr>
          <p:nvPr>
            <p:ph type="dt" sz="half" idx="10"/>
          </p:nvPr>
        </p:nvSpPr>
        <p:spPr>
          <a:xfrm>
            <a:off x="457200" y="6356350"/>
            <a:ext cx="2133600" cy="365125"/>
          </a:xfrm>
          <a:prstGeom prst="rect">
            <a:avLst/>
          </a:prstGeom>
        </p:spPr>
        <p:txBody>
          <a:bodyPr/>
          <a:lstStyle>
            <a:lvl1pPr>
              <a:defRPr/>
            </a:lvl1pPr>
          </a:lstStyle>
          <a:p>
            <a:r>
              <a:rPr lang="en-US" altLang="zh-CN"/>
              <a:t>COaA, LEC03 Intro III</a:t>
            </a:r>
            <a:endParaRPr lang="en-US" altLang="zh-CN" dirty="0"/>
          </a:p>
        </p:txBody>
      </p:sp>
      <p:sp>
        <p:nvSpPr>
          <p:cNvPr id="4" name="页脚占位符 4"/>
          <p:cNvSpPr>
            <a:spLocks noGrp="1"/>
          </p:cNvSpPr>
          <p:nvPr>
            <p:ph type="ftr" sz="quarter" idx="11"/>
          </p:nvPr>
        </p:nvSpPr>
        <p:spPr>
          <a:xfrm>
            <a:off x="3124200" y="6356350"/>
            <a:ext cx="2895600" cy="365125"/>
          </a:xfrm>
          <a:prstGeom prst="rect">
            <a:avLst/>
          </a:prstGeom>
        </p:spPr>
        <p:txBody>
          <a:bodyPr/>
          <a:lstStyle>
            <a:lvl1pPr>
              <a:defRPr/>
            </a:lvl1pPr>
          </a:lstStyle>
          <a:p>
            <a:r>
              <a:rPr lang="en-US" altLang="zh-CN" dirty="0"/>
              <a:t>Northwestern </a:t>
            </a:r>
            <a:r>
              <a:rPr lang="en-US" altLang="zh-CN" dirty="0" err="1"/>
              <a:t>Polytechnical</a:t>
            </a:r>
            <a:r>
              <a:rPr lang="en-US" altLang="zh-CN" dirty="0"/>
              <a:t> University</a:t>
            </a:r>
            <a:endParaRPr lang="zh-CN" altLang="en-US" dirty="0"/>
          </a:p>
        </p:txBody>
      </p:sp>
      <p:sp>
        <p:nvSpPr>
          <p:cNvPr id="5"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510B78EF-FFB4-2147-8E30-E884CE756947}" type="slidenum">
              <a:rPr lang="zh-CN" altLang="en-US"/>
            </a:fld>
            <a:endParaRPr lang="zh-CN" altLang="en-US"/>
          </a:p>
        </p:txBody>
      </p:sp>
      <p:grpSp>
        <p:nvGrpSpPr>
          <p:cNvPr id="16" name="组合 4"/>
          <p:cNvGrpSpPr/>
          <p:nvPr userDrawn="1"/>
        </p:nvGrpSpPr>
        <p:grpSpPr bwMode="auto">
          <a:xfrm>
            <a:off x="0" y="0"/>
            <a:ext cx="9180513" cy="923922"/>
            <a:chOff x="0" y="215900"/>
            <a:chExt cx="9180000" cy="923464"/>
          </a:xfrm>
        </p:grpSpPr>
        <p:sp>
          <p:nvSpPr>
            <p:cNvPr id="17" name="矩形 5"/>
            <p:cNvSpPr/>
            <p:nvPr/>
          </p:nvSpPr>
          <p:spPr bwMode="auto">
            <a:xfrm>
              <a:off x="0" y="994974"/>
              <a:ext cx="9180000" cy="144390"/>
            </a:xfrm>
            <a:prstGeom prst="rect">
              <a:avLst/>
            </a:prstGeom>
            <a:solidFill>
              <a:schemeClr val="tx1">
                <a:lumMod val="50000"/>
                <a:lumOff val="50000"/>
              </a:schemeClr>
            </a:solidFill>
            <a:ln w="19050" cap="flat" cmpd="sng" algn="ctr">
              <a:noFill/>
              <a:prstDash val="solid"/>
              <a:round/>
              <a:headEnd type="none" w="med" len="med"/>
              <a:tailEnd type="none" w="med" len="med"/>
            </a:ln>
            <a:effectLst/>
          </p:spPr>
          <p:txBody>
            <a:bodyPr wrap="none"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eaLnBrk="0" fontAlgn="auto" hangingPunct="0">
                <a:spcBef>
                  <a:spcPts val="0"/>
                </a:spcBef>
                <a:spcAft>
                  <a:spcPts val="0"/>
                </a:spcAft>
                <a:defRPr/>
              </a:pPr>
              <a:endParaRPr lang="zh-CN" altLang="en-US" sz="2800">
                <a:latin typeface="Times New Roman" panose="02020603050405020304" pitchFamily="18" charset="0"/>
                <a:ea typeface="+mn-ea"/>
              </a:endParaRPr>
            </a:p>
          </p:txBody>
        </p:sp>
        <p:sp>
          <p:nvSpPr>
            <p:cNvPr id="18" name="椭圆 6"/>
            <p:cNvSpPr/>
            <p:nvPr/>
          </p:nvSpPr>
          <p:spPr bwMode="auto">
            <a:xfrm>
              <a:off x="390503" y="975934"/>
              <a:ext cx="130168" cy="128523"/>
            </a:xfrm>
            <a:prstGeom prst="ellipse">
              <a:avLst/>
            </a:prstGeom>
            <a:solidFill>
              <a:schemeClr val="bg1"/>
            </a:solidFill>
            <a:ln w="19050" cap="flat" cmpd="sng" algn="ctr">
              <a:noFill/>
              <a:prstDash val="solid"/>
              <a:round/>
              <a:headEnd type="none" w="med" len="med"/>
              <a:tailEnd type="none" w="med" len="med"/>
            </a:ln>
            <a:effectLst/>
          </p:spPr>
          <p:txBody>
            <a:bodyPr wrap="none"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eaLnBrk="0" fontAlgn="auto" hangingPunct="0">
                <a:spcBef>
                  <a:spcPts val="0"/>
                </a:spcBef>
                <a:spcAft>
                  <a:spcPts val="0"/>
                </a:spcAft>
                <a:defRPr/>
              </a:pPr>
              <a:endParaRPr lang="zh-CN" altLang="en-US" sz="2800" dirty="0">
                <a:solidFill>
                  <a:schemeClr val="bg1">
                    <a:lumMod val="95000"/>
                  </a:schemeClr>
                </a:solidFill>
                <a:latin typeface="Times New Roman" panose="02020603050405020304" pitchFamily="18" charset="0"/>
                <a:ea typeface="+mn-ea"/>
              </a:endParaRPr>
            </a:p>
          </p:txBody>
        </p:sp>
        <p:sp>
          <p:nvSpPr>
            <p:cNvPr id="19" name="AutoShape 5"/>
            <p:cNvSpPr>
              <a:spLocks noChangeArrowheads="1"/>
            </p:cNvSpPr>
            <p:nvPr/>
          </p:nvSpPr>
          <p:spPr bwMode="auto">
            <a:xfrm>
              <a:off x="273035" y="215900"/>
              <a:ext cx="719098" cy="720365"/>
            </a:xfrm>
            <a:prstGeom prst="wedgeEllipseCallout">
              <a:avLst>
                <a:gd name="adj1" fmla="val -24795"/>
                <a:gd name="adj2" fmla="val 62225"/>
              </a:avLst>
            </a:prstGeom>
            <a:solidFill>
              <a:srgbClr val="333399"/>
            </a:solidFill>
            <a:ln w="9525" algn="ctr">
              <a:noFill/>
              <a:miter lim="800000"/>
            </a:ln>
            <a:effectLst>
              <a:prstShdw prst="shdw17" dist="17961" dir="2700000">
                <a:schemeClr val="bg1">
                  <a:gamma/>
                  <a:shade val="60000"/>
                  <a:invGamma/>
                </a:schemeClr>
              </a:prstShdw>
            </a:effectLst>
          </p:spPr>
          <p:txBody>
            <a:bodyPr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fontAlgn="auto">
                <a:lnSpc>
                  <a:spcPct val="120000"/>
                </a:lnSpc>
                <a:spcBef>
                  <a:spcPts val="0"/>
                </a:spcBef>
                <a:spcAft>
                  <a:spcPts val="0"/>
                </a:spcAft>
                <a:defRPr/>
              </a:pPr>
              <a:endParaRPr lang="en-US" altLang="zh-CN" sz="2400" b="1" dirty="0">
                <a:solidFill>
                  <a:schemeClr val="bg1">
                    <a:lumMod val="9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0" name="燕尾形 29"/>
          <p:cNvSpPr>
            <a:spLocks noChangeArrowheads="1"/>
          </p:cNvSpPr>
          <p:nvPr userDrawn="1"/>
        </p:nvSpPr>
        <p:spPr bwMode="auto">
          <a:xfrm>
            <a:off x="914400" y="35558"/>
            <a:ext cx="7603490" cy="649605"/>
          </a:xfrm>
          <a:prstGeom prst="chevron">
            <a:avLst>
              <a:gd name="adj" fmla="val 49993"/>
            </a:avLst>
          </a:prstGeom>
          <a:solidFill>
            <a:srgbClr val="333399"/>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endParaRPr lang="en-US" altLang="zh-CN" sz="2800" b="1" dirty="0">
              <a:solidFill>
                <a:srgbClr val="F2F2F2"/>
              </a:solidFill>
              <a:ea typeface="华文中宋" panose="02010600040101010101" pitchFamily="2" charset="-122"/>
            </a:endParaRPr>
          </a:p>
        </p:txBody>
      </p:sp>
      <p:sp>
        <p:nvSpPr>
          <p:cNvPr id="21" name="Title 14"/>
          <p:cNvSpPr>
            <a:spLocks noGrp="1"/>
          </p:cNvSpPr>
          <p:nvPr>
            <p:ph type="title"/>
          </p:nvPr>
        </p:nvSpPr>
        <p:spPr>
          <a:xfrm>
            <a:off x="1219200" y="112395"/>
            <a:ext cx="7298690" cy="649605"/>
          </a:xfrm>
          <a:prstGeom prst="rect">
            <a:avLst/>
          </a:prstGeom>
        </p:spPr>
        <p:txBody>
          <a:bodyPr/>
          <a:lstStyle>
            <a:lvl1pPr>
              <a:defRPr sz="280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title style</a:t>
            </a:r>
            <a:endParaRPr lang="en-US" dirty="0"/>
          </a:p>
        </p:txBody>
      </p:sp>
      <p:sp>
        <p:nvSpPr>
          <p:cNvPr id="22" name="Content Placeholder 23"/>
          <p:cNvSpPr>
            <a:spLocks noGrp="1"/>
          </p:cNvSpPr>
          <p:nvPr>
            <p:ph sz="quarter" idx="13" hasCustomPrompt="1"/>
          </p:nvPr>
        </p:nvSpPr>
        <p:spPr>
          <a:xfrm>
            <a:off x="390525" y="116837"/>
            <a:ext cx="676275" cy="568325"/>
          </a:xfrm>
        </p:spPr>
        <p:txBody>
          <a:bodyPr/>
          <a:lstStyle>
            <a:lvl1pPr marL="0" indent="0">
              <a:buFont typeface="Arial" panose="020B0604020202020204" pitchFamily="34" charset="0"/>
              <a:buNone/>
              <a:defRPr sz="2800" b="1">
                <a:solidFill>
                  <a:schemeClr val="bg1">
                    <a:lumMod val="95000"/>
                  </a:schemeClr>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a:xfrm>
            <a:off x="457200" y="6356350"/>
            <a:ext cx="2133600" cy="365125"/>
          </a:xfrm>
          <a:prstGeom prst="rect">
            <a:avLst/>
          </a:prstGeom>
        </p:spPr>
        <p:txBody>
          <a:bodyPr/>
          <a:lstStyle>
            <a:lvl1pPr>
              <a:defRPr/>
            </a:lvl1pPr>
          </a:lstStyle>
          <a:p>
            <a:r>
              <a:rPr lang="en-US" altLang="zh-CN"/>
              <a:t>COaA, LEC03 Intro III</a:t>
            </a:r>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a:lvl1pPr>
          </a:lstStyle>
          <a:p>
            <a:r>
              <a:rPr lang="en-US" altLang="zh-CN"/>
              <a:t>Northwestern Polytechnical University</a:t>
            </a: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CF57D706-799F-4840-B1A2-25CE8E66DEB7}" type="slidenum">
              <a:rPr lang="zh-CN" altLang="en-US"/>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a:xfrm>
            <a:off x="457200" y="6356350"/>
            <a:ext cx="2133600" cy="365125"/>
          </a:xfrm>
          <a:prstGeom prst="rect">
            <a:avLst/>
          </a:prstGeom>
        </p:spPr>
        <p:txBody>
          <a:bodyPr/>
          <a:lstStyle>
            <a:lvl1pPr>
              <a:defRPr/>
            </a:lvl1pPr>
          </a:lstStyle>
          <a:p>
            <a:r>
              <a:rPr lang="en-US" altLang="zh-CN"/>
              <a:t>COaA, LEC03 Intro III</a:t>
            </a:r>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a:lvl1pPr>
          </a:lstStyle>
          <a:p>
            <a:r>
              <a:rPr lang="en-US" altLang="zh-CN"/>
              <a:t>Northwestern Polytechnical University</a:t>
            </a: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EE85D1BC-A2BC-864D-8E8D-22151EE661F8}" type="slidenum">
              <a:rPr lang="zh-CN" altLang="en-US"/>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563562"/>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vl1pPr>
          </a:lstStyle>
          <a:p>
            <a:r>
              <a:rPr lang="en-US" altLang="zh-CN"/>
              <a:t>COaA, LEC03 Intro III</a:t>
            </a: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lvl1pPr>
          </a:lstStyle>
          <a:p>
            <a:r>
              <a:rPr lang="en-US" altLang="zh-CN"/>
              <a:t>Northwestern Polytechnical University</a:t>
            </a: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37AA6CAE-2A1F-6646-9218-A2DCA79E7901}" type="slidenum">
              <a:rPr lang="zh-CN" altLang="en-US"/>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vl1pPr>
          </a:lstStyle>
          <a:p>
            <a:r>
              <a:rPr lang="en-US" altLang="zh-CN"/>
              <a:t>COaA, LEC03 Intro III</a:t>
            </a: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lvl1pPr>
          </a:lstStyle>
          <a:p>
            <a:r>
              <a:rPr lang="en-US" altLang="zh-CN"/>
              <a:t>Northwestern Polytechnical University</a:t>
            </a: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1847277D-2F81-E44C-BBCC-E77A7E877BEA}" type="slidenum">
              <a:rPr lang="zh-CN" altLang="en-US"/>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06400" y="152400"/>
            <a:ext cx="82042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quarter" idx="1"/>
          </p:nvPr>
        </p:nvSpPr>
        <p:spPr>
          <a:xfrm>
            <a:off x="457200" y="1371600"/>
            <a:ext cx="4013200" cy="22669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quarter" idx="2"/>
          </p:nvPr>
        </p:nvSpPr>
        <p:spPr>
          <a:xfrm>
            <a:off x="4622800" y="1371600"/>
            <a:ext cx="4013200" cy="22669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内容占位符 4"/>
          <p:cNvSpPr>
            <a:spLocks noGrp="1"/>
          </p:cNvSpPr>
          <p:nvPr>
            <p:ph sz="quarter" idx="3"/>
          </p:nvPr>
        </p:nvSpPr>
        <p:spPr>
          <a:xfrm>
            <a:off x="457200" y="3790950"/>
            <a:ext cx="4013200" cy="22669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内容占位符 5"/>
          <p:cNvSpPr>
            <a:spLocks noGrp="1"/>
          </p:cNvSpPr>
          <p:nvPr>
            <p:ph sz="quarter" idx="4"/>
          </p:nvPr>
        </p:nvSpPr>
        <p:spPr>
          <a:xfrm>
            <a:off x="4622800" y="3790950"/>
            <a:ext cx="4013200" cy="22669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431800" y="6229350"/>
            <a:ext cx="1905000" cy="457200"/>
          </a:xfrm>
          <a:prstGeom prst="rect">
            <a:avLst/>
          </a:prstGeom>
        </p:spPr>
        <p:txBody>
          <a:bodyPr/>
          <a:lstStyle>
            <a:lvl1pPr>
              <a:defRPr/>
            </a:lvl1pPr>
          </a:lstStyle>
          <a:p>
            <a:r>
              <a:rPr lang="en-US" altLang="zh-CN"/>
              <a:t>COaA, LEC03 Intro III</a:t>
            </a:r>
            <a:endParaRPr lang="en-GB" altLang="zh-CN"/>
          </a:p>
        </p:txBody>
      </p:sp>
      <p:sp>
        <p:nvSpPr>
          <p:cNvPr id="8" name="页脚占位符 7"/>
          <p:cNvSpPr>
            <a:spLocks noGrp="1"/>
          </p:cNvSpPr>
          <p:nvPr>
            <p:ph type="ftr" sz="quarter" idx="11"/>
          </p:nvPr>
        </p:nvSpPr>
        <p:spPr>
          <a:xfrm>
            <a:off x="3124200" y="6229350"/>
            <a:ext cx="2895600" cy="457200"/>
          </a:xfrm>
          <a:prstGeom prst="rect">
            <a:avLst/>
          </a:prstGeom>
        </p:spPr>
        <p:txBody>
          <a:bodyPr/>
          <a:lstStyle>
            <a:lvl1pPr>
              <a:defRPr/>
            </a:lvl1pPr>
          </a:lstStyle>
          <a:p>
            <a:r>
              <a:rPr lang="en-US" altLang="zh-CN"/>
              <a:t>Northwestern Polytechnical University</a:t>
            </a:r>
            <a:endParaRPr lang="zh-CN" altLang="en-GB"/>
          </a:p>
        </p:txBody>
      </p:sp>
      <p:sp>
        <p:nvSpPr>
          <p:cNvPr id="9" name="灯片编号占位符 8"/>
          <p:cNvSpPr>
            <a:spLocks noGrp="1"/>
          </p:cNvSpPr>
          <p:nvPr>
            <p:ph type="sldNum" sz="quarter" idx="12"/>
          </p:nvPr>
        </p:nvSpPr>
        <p:spPr>
          <a:xfrm>
            <a:off x="6731000" y="6229350"/>
            <a:ext cx="1905000" cy="457200"/>
          </a:xfrm>
          <a:prstGeom prst="rect">
            <a:avLst/>
          </a:prstGeom>
        </p:spPr>
        <p:txBody>
          <a:bodyPr/>
          <a:lstStyle>
            <a:lvl1pPr>
              <a:defRPr/>
            </a:lvl1pPr>
          </a:lstStyle>
          <a:p>
            <a:fld id="{8B7D3B1E-BCD9-C04A-BC2A-3196BA8B53D2}" type="slidenum">
              <a:rPr lang="en-GB" altLang="zh-CN"/>
            </a:fld>
            <a:endParaRPr lang="en-GB"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lvl1pPr>
              <a:defRPr/>
            </a:lvl1pPr>
          </a:lstStyle>
          <a:p>
            <a:pPr>
              <a:defRPr/>
            </a:pPr>
            <a:r>
              <a:rPr lang="en-US" altLang="zh-CN"/>
              <a:t>COaA, LEC03 Intro III</a:t>
            </a:r>
            <a:endParaRPr lang="en-US" altLang="zh-CN"/>
          </a:p>
        </p:txBody>
      </p:sp>
      <p:sp>
        <p:nvSpPr>
          <p:cNvPr id="5" name="Footer Placeholder 4"/>
          <p:cNvSpPr>
            <a:spLocks noGrp="1"/>
          </p:cNvSpPr>
          <p:nvPr>
            <p:ph type="ftr" sz="quarter" idx="11"/>
          </p:nvPr>
        </p:nvSpPr>
        <p:spPr/>
        <p:txBody>
          <a:bodyPr/>
          <a:lstStyle>
            <a:lvl1pPr>
              <a:defRPr/>
            </a:lvl1pPr>
          </a:lstStyle>
          <a:p>
            <a:pPr>
              <a:defRPr/>
            </a:pPr>
            <a:r>
              <a:rPr lang="en-US"/>
              <a:t>Northwestern Polytechnical University</a:t>
            </a:r>
            <a:endParaRPr lang="en-US"/>
          </a:p>
        </p:txBody>
      </p:sp>
      <p:sp>
        <p:nvSpPr>
          <p:cNvPr id="6" name="Slide Number Placeholder 5"/>
          <p:cNvSpPr>
            <a:spLocks noGrp="1"/>
          </p:cNvSpPr>
          <p:nvPr>
            <p:ph type="sldNum" sz="quarter" idx="12"/>
          </p:nvPr>
        </p:nvSpPr>
        <p:spPr/>
        <p:txBody>
          <a:bodyPr/>
          <a:lstStyle>
            <a:lvl1pPr>
              <a:defRPr/>
            </a:lvl1pPr>
          </a:lstStyle>
          <a:p>
            <a:pPr>
              <a:defRPr/>
            </a:pPr>
            <a:fld id="{863F6365-3AAE-4590-8329-6EDA3EAB51B3}"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3"/>
          <p:cNvSpPr>
            <a:spLocks noGrp="1"/>
          </p:cNvSpPr>
          <p:nvPr>
            <p:ph type="dt" sz="half" idx="10"/>
          </p:nvPr>
        </p:nvSpPr>
        <p:spPr/>
        <p:txBody>
          <a:bodyPr/>
          <a:lstStyle>
            <a:lvl1pPr>
              <a:defRPr/>
            </a:lvl1pPr>
          </a:lstStyle>
          <a:p>
            <a:pPr>
              <a:defRPr/>
            </a:pPr>
            <a:r>
              <a:rPr lang="en-US" altLang="zh-CN"/>
              <a:t>COaA, LEC03 Intro III</a:t>
            </a:r>
            <a:endParaRPr lang="en-US" altLang="zh-CN"/>
          </a:p>
        </p:txBody>
      </p:sp>
      <p:sp>
        <p:nvSpPr>
          <p:cNvPr id="6" name="Footer Placeholder 4"/>
          <p:cNvSpPr>
            <a:spLocks noGrp="1"/>
          </p:cNvSpPr>
          <p:nvPr>
            <p:ph type="ftr" sz="quarter" idx="11"/>
          </p:nvPr>
        </p:nvSpPr>
        <p:spPr/>
        <p:txBody>
          <a:bodyPr/>
          <a:lstStyle>
            <a:lvl1pPr>
              <a:defRPr/>
            </a:lvl1pPr>
          </a:lstStyle>
          <a:p>
            <a:pPr>
              <a:defRPr/>
            </a:pPr>
            <a:r>
              <a:rPr lang="en-US"/>
              <a:t>Northwestern Polytechnical University</a:t>
            </a:r>
            <a:endParaRPr lang="en-US"/>
          </a:p>
        </p:txBody>
      </p:sp>
      <p:sp>
        <p:nvSpPr>
          <p:cNvPr id="7" name="Slide Number Placeholder 5"/>
          <p:cNvSpPr>
            <a:spLocks noGrp="1"/>
          </p:cNvSpPr>
          <p:nvPr>
            <p:ph type="sldNum" sz="quarter" idx="12"/>
          </p:nvPr>
        </p:nvSpPr>
        <p:spPr/>
        <p:txBody>
          <a:bodyPr/>
          <a:lstStyle>
            <a:lvl1pPr>
              <a:defRPr/>
            </a:lvl1pPr>
          </a:lstStyle>
          <a:p>
            <a:pPr>
              <a:defRPr/>
            </a:pPr>
            <a:fld id="{966B28F1-6943-422F-8C60-D37488A45F11}"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3"/>
          <p:cNvSpPr>
            <a:spLocks noGrp="1"/>
          </p:cNvSpPr>
          <p:nvPr>
            <p:ph type="dt" sz="half" idx="10"/>
          </p:nvPr>
        </p:nvSpPr>
        <p:spPr/>
        <p:txBody>
          <a:bodyPr/>
          <a:lstStyle>
            <a:lvl1pPr>
              <a:defRPr/>
            </a:lvl1pPr>
          </a:lstStyle>
          <a:p>
            <a:pPr>
              <a:defRPr/>
            </a:pPr>
            <a:r>
              <a:rPr lang="en-US" altLang="zh-CN"/>
              <a:t>COaA, LEC03 Intro III</a:t>
            </a:r>
            <a:endParaRPr lang="en-US" altLang="zh-CN"/>
          </a:p>
        </p:txBody>
      </p:sp>
      <p:sp>
        <p:nvSpPr>
          <p:cNvPr id="8" name="Footer Placeholder 4"/>
          <p:cNvSpPr>
            <a:spLocks noGrp="1"/>
          </p:cNvSpPr>
          <p:nvPr>
            <p:ph type="ftr" sz="quarter" idx="11"/>
          </p:nvPr>
        </p:nvSpPr>
        <p:spPr/>
        <p:txBody>
          <a:bodyPr/>
          <a:lstStyle>
            <a:lvl1pPr>
              <a:defRPr/>
            </a:lvl1pPr>
          </a:lstStyle>
          <a:p>
            <a:pPr>
              <a:defRPr/>
            </a:pPr>
            <a:r>
              <a:rPr lang="en-US"/>
              <a:t>Northwestern Polytechnical University</a:t>
            </a:r>
            <a:endParaRPr lang="en-US"/>
          </a:p>
        </p:txBody>
      </p:sp>
      <p:sp>
        <p:nvSpPr>
          <p:cNvPr id="9" name="Slide Number Placeholder 5"/>
          <p:cNvSpPr>
            <a:spLocks noGrp="1"/>
          </p:cNvSpPr>
          <p:nvPr>
            <p:ph type="sldNum" sz="quarter" idx="12"/>
          </p:nvPr>
        </p:nvSpPr>
        <p:spPr/>
        <p:txBody>
          <a:bodyPr/>
          <a:lstStyle>
            <a:lvl1pPr>
              <a:defRPr/>
            </a:lvl1pPr>
          </a:lstStyle>
          <a:p>
            <a:pPr>
              <a:defRPr/>
            </a:pPr>
            <a:fld id="{1CB88669-6F99-412B-B087-BBC60F76AC6D}"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3"/>
          <p:cNvSpPr>
            <a:spLocks noGrp="1"/>
          </p:cNvSpPr>
          <p:nvPr>
            <p:ph type="dt" sz="half" idx="10"/>
          </p:nvPr>
        </p:nvSpPr>
        <p:spPr/>
        <p:txBody>
          <a:bodyPr/>
          <a:lstStyle>
            <a:lvl1pPr>
              <a:defRPr/>
            </a:lvl1pPr>
          </a:lstStyle>
          <a:p>
            <a:pPr>
              <a:defRPr/>
            </a:pPr>
            <a:r>
              <a:rPr lang="en-US" altLang="zh-CN"/>
              <a:t>COaA, LEC03 Intro III</a:t>
            </a:r>
            <a:endParaRPr lang="en-US" altLang="zh-CN"/>
          </a:p>
        </p:txBody>
      </p:sp>
      <p:sp>
        <p:nvSpPr>
          <p:cNvPr id="4" name="Footer Placeholder 4"/>
          <p:cNvSpPr>
            <a:spLocks noGrp="1"/>
          </p:cNvSpPr>
          <p:nvPr>
            <p:ph type="ftr" sz="quarter" idx="11"/>
          </p:nvPr>
        </p:nvSpPr>
        <p:spPr/>
        <p:txBody>
          <a:bodyPr/>
          <a:lstStyle>
            <a:lvl1pPr>
              <a:defRPr/>
            </a:lvl1pPr>
          </a:lstStyle>
          <a:p>
            <a:pPr>
              <a:defRPr/>
            </a:pPr>
            <a:r>
              <a:rPr lang="en-US"/>
              <a:t>Northwestern Polytechnical University</a:t>
            </a:r>
            <a:endParaRPr lang="en-US"/>
          </a:p>
        </p:txBody>
      </p:sp>
      <p:sp>
        <p:nvSpPr>
          <p:cNvPr id="5" name="Slide Number Placeholder 5"/>
          <p:cNvSpPr>
            <a:spLocks noGrp="1"/>
          </p:cNvSpPr>
          <p:nvPr>
            <p:ph type="sldNum" sz="quarter" idx="12"/>
          </p:nvPr>
        </p:nvSpPr>
        <p:spPr/>
        <p:txBody>
          <a:bodyPr/>
          <a:lstStyle>
            <a:lvl1pPr>
              <a:defRPr/>
            </a:lvl1pPr>
          </a:lstStyle>
          <a:p>
            <a:pPr>
              <a:defRPr/>
            </a:pPr>
            <a:fld id="{795C646F-34FF-4D37-A17B-D68B65F71DFD}"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altLang="zh-CN"/>
              <a:t>COaA, LEC03 Intro III</a:t>
            </a:r>
            <a:endParaRPr lang="en-US" altLang="zh-CN"/>
          </a:p>
        </p:txBody>
      </p:sp>
      <p:sp>
        <p:nvSpPr>
          <p:cNvPr id="3" name="Footer Placeholder 4"/>
          <p:cNvSpPr>
            <a:spLocks noGrp="1"/>
          </p:cNvSpPr>
          <p:nvPr>
            <p:ph type="ftr" sz="quarter" idx="11"/>
          </p:nvPr>
        </p:nvSpPr>
        <p:spPr/>
        <p:txBody>
          <a:bodyPr/>
          <a:lstStyle>
            <a:lvl1pPr>
              <a:defRPr/>
            </a:lvl1pPr>
          </a:lstStyle>
          <a:p>
            <a:pPr>
              <a:defRPr/>
            </a:pPr>
            <a:r>
              <a:rPr lang="en-US"/>
              <a:t>Northwestern Polytechnical University</a:t>
            </a:r>
            <a:endParaRPr lang="en-US"/>
          </a:p>
        </p:txBody>
      </p:sp>
      <p:sp>
        <p:nvSpPr>
          <p:cNvPr id="4" name="Slide Number Placeholder 5"/>
          <p:cNvSpPr>
            <a:spLocks noGrp="1"/>
          </p:cNvSpPr>
          <p:nvPr>
            <p:ph type="sldNum" sz="quarter" idx="12"/>
          </p:nvPr>
        </p:nvSpPr>
        <p:spPr/>
        <p:txBody>
          <a:bodyPr/>
          <a:lstStyle>
            <a:lvl1pPr>
              <a:defRPr/>
            </a:lvl1pPr>
          </a:lstStyle>
          <a:p>
            <a:pPr>
              <a:defRPr/>
            </a:pPr>
            <a:fld id="{73D1D6AF-5F33-4228-88DC-16E5DB816F91}"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8" name="Title 7"/>
          <p:cNvSpPr>
            <a:spLocks noGrp="1"/>
          </p:cNvSpPr>
          <p:nvPr>
            <p:ph type="title"/>
          </p:nvPr>
        </p:nvSpPr>
        <p:spPr/>
        <p:txBody>
          <a:bodyPr/>
          <a:lstStyle/>
          <a:p>
            <a:r>
              <a:rPr lang="zh-CN" altLang="en-US"/>
              <a:t>单击此处编辑母版标题样式</a:t>
            </a:r>
            <a:endParaRPr lang="en-US"/>
          </a:p>
        </p:txBody>
      </p:sp>
      <p:sp>
        <p:nvSpPr>
          <p:cNvPr id="5" name="Date Placeholder 3"/>
          <p:cNvSpPr>
            <a:spLocks noGrp="1"/>
          </p:cNvSpPr>
          <p:nvPr>
            <p:ph type="dt" sz="half" idx="10"/>
          </p:nvPr>
        </p:nvSpPr>
        <p:spPr/>
        <p:txBody>
          <a:bodyPr/>
          <a:lstStyle>
            <a:lvl1pPr>
              <a:defRPr/>
            </a:lvl1pPr>
          </a:lstStyle>
          <a:p>
            <a:pPr>
              <a:defRPr/>
            </a:pPr>
            <a:r>
              <a:rPr lang="en-US" altLang="zh-CN"/>
              <a:t>COaA, LEC03 Intro III</a:t>
            </a:r>
            <a:endParaRPr lang="en-US" altLang="zh-CN"/>
          </a:p>
        </p:txBody>
      </p:sp>
      <p:sp>
        <p:nvSpPr>
          <p:cNvPr id="6" name="Footer Placeholder 4"/>
          <p:cNvSpPr>
            <a:spLocks noGrp="1"/>
          </p:cNvSpPr>
          <p:nvPr>
            <p:ph type="ftr" sz="quarter" idx="11"/>
          </p:nvPr>
        </p:nvSpPr>
        <p:spPr/>
        <p:txBody>
          <a:bodyPr/>
          <a:lstStyle>
            <a:lvl1pPr>
              <a:defRPr/>
            </a:lvl1pPr>
          </a:lstStyle>
          <a:p>
            <a:pPr>
              <a:defRPr/>
            </a:pPr>
            <a:r>
              <a:rPr lang="en-US"/>
              <a:t>Northwestern Polytechnical University</a:t>
            </a:r>
            <a:endParaRPr lang="en-US"/>
          </a:p>
        </p:txBody>
      </p:sp>
      <p:sp>
        <p:nvSpPr>
          <p:cNvPr id="7" name="Slide Number Placeholder 5"/>
          <p:cNvSpPr>
            <a:spLocks noGrp="1"/>
          </p:cNvSpPr>
          <p:nvPr>
            <p:ph type="sldNum" sz="quarter" idx="12"/>
          </p:nvPr>
        </p:nvSpPr>
        <p:spPr/>
        <p:txBody>
          <a:bodyPr/>
          <a:lstStyle>
            <a:lvl1pPr>
              <a:defRPr/>
            </a:lvl1pPr>
          </a:lstStyle>
          <a:p>
            <a:pPr>
              <a:defRPr/>
            </a:pPr>
            <a:fld id="{70A13420-6896-4DA9-A8CA-450C78B9242B}"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5" name="Rectangle 8"/>
          <p:cNvSpPr/>
          <p:nvPr/>
        </p:nvSpPr>
        <p:spPr>
          <a:xfrm>
            <a:off x="9001125" y="4846638"/>
            <a:ext cx="142875" cy="20113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6" name="Rectangle 9"/>
          <p:cNvSpPr/>
          <p:nvPr/>
        </p:nvSpPr>
        <p:spPr>
          <a:xfrm>
            <a:off x="9001125" y="0"/>
            <a:ext cx="142875" cy="48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Picture Placeholder 2"/>
          <p:cNvSpPr>
            <a:spLocks noGrp="1"/>
          </p:cNvSpPr>
          <p:nvPr>
            <p:ph type="pic" idx="1" hasCustomPrompt="1"/>
          </p:nvPr>
        </p:nvSpPr>
        <p:spPr>
          <a:xfrm>
            <a:off x="-1" y="0"/>
            <a:ext cx="9000877" cy="4846320"/>
          </a:xfrm>
          <a:solidFill>
            <a:schemeClr val="bg1">
              <a:lumMod val="75000"/>
            </a:schemeClr>
          </a:solidFill>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将图片拖动到占位符，或单击添加图标</a:t>
            </a:r>
            <a:endParaRPr lang="en-US" noProof="0"/>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8" name="Title 7"/>
          <p:cNvSpPr>
            <a:spLocks noGrp="1"/>
          </p:cNvSpPr>
          <p:nvPr>
            <p:ph type="title"/>
          </p:nvPr>
        </p:nvSpPr>
        <p:spPr>
          <a:xfrm>
            <a:off x="457200" y="4953000"/>
            <a:ext cx="8153400" cy="762000"/>
          </a:xfrm>
        </p:spPr>
        <p:txBody>
          <a:bodyPr anchor="t"/>
          <a:lstStyle>
            <a:lvl1pPr>
              <a:defRPr sz="3200"/>
            </a:lvl1pPr>
          </a:lstStyle>
          <a:p>
            <a:r>
              <a:rPr lang="zh-CN" altLang="en-US"/>
              <a:t>单击此处编辑母版标题样式</a:t>
            </a:r>
            <a:endParaRPr lang="en-US" dirty="0"/>
          </a:p>
        </p:txBody>
      </p:sp>
      <p:sp>
        <p:nvSpPr>
          <p:cNvPr id="7" name="Date Placeholder 4"/>
          <p:cNvSpPr>
            <a:spLocks noGrp="1"/>
          </p:cNvSpPr>
          <p:nvPr>
            <p:ph type="dt" sz="half" idx="10"/>
          </p:nvPr>
        </p:nvSpPr>
        <p:spPr/>
        <p:txBody>
          <a:bodyPr/>
          <a:lstStyle>
            <a:lvl1pPr>
              <a:defRPr/>
            </a:lvl1pPr>
          </a:lstStyle>
          <a:p>
            <a:pPr>
              <a:defRPr/>
            </a:pPr>
            <a:r>
              <a:rPr lang="en-US" altLang="zh-CN"/>
              <a:t>COaA, LEC03 Intro III</a:t>
            </a:r>
            <a:endParaRPr lang="en-US" altLang="zh-CN"/>
          </a:p>
        </p:txBody>
      </p:sp>
      <p:sp>
        <p:nvSpPr>
          <p:cNvPr id="9" name="Footer Placeholder 5"/>
          <p:cNvSpPr>
            <a:spLocks noGrp="1"/>
          </p:cNvSpPr>
          <p:nvPr>
            <p:ph type="ftr" sz="quarter" idx="11"/>
          </p:nvPr>
        </p:nvSpPr>
        <p:spPr/>
        <p:txBody>
          <a:bodyPr/>
          <a:lstStyle>
            <a:lvl1pPr>
              <a:defRPr/>
            </a:lvl1pPr>
          </a:lstStyle>
          <a:p>
            <a:pPr>
              <a:defRPr/>
            </a:pPr>
            <a:r>
              <a:rPr lang="en-US"/>
              <a:t>Northwestern Polytechnical University</a:t>
            </a:r>
            <a:endParaRPr lang="en-US"/>
          </a:p>
        </p:txBody>
      </p:sp>
      <p:sp>
        <p:nvSpPr>
          <p:cNvPr id="10" name="Slide Number Placeholder 6"/>
          <p:cNvSpPr>
            <a:spLocks noGrp="1"/>
          </p:cNvSpPr>
          <p:nvPr>
            <p:ph type="sldNum" sz="quarter" idx="12"/>
          </p:nvPr>
        </p:nvSpPr>
        <p:spPr/>
        <p:txBody>
          <a:bodyPr/>
          <a:lstStyle>
            <a:lvl1pPr>
              <a:defRPr>
                <a:solidFill>
                  <a:schemeClr val="tx1"/>
                </a:solidFill>
              </a:defRPr>
            </a:lvl1pPr>
          </a:lstStyle>
          <a:p>
            <a:pPr>
              <a:defRPr/>
            </a:pPr>
            <a:fld id="{1A143860-01BF-49CC-A448-81F1F56F5C4D}"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6" Type="http://schemas.openxmlformats.org/officeDocument/2006/relationships/theme" Target="../theme/theme2.xml"/><Relationship Id="rId15" Type="http://schemas.openxmlformats.org/officeDocument/2006/relationships/image" Target="../media/image5.png"/><Relationship Id="rId14" Type="http://schemas.openxmlformats.org/officeDocument/2006/relationships/image" Target="../media/image4.png"/><Relationship Id="rId13" Type="http://schemas.openxmlformats.org/officeDocument/2006/relationships/slideLayout" Target="../slideLayouts/slideLayout2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400"/>
            <a:ext cx="5791200" cy="1371600"/>
          </a:xfrm>
          <a:prstGeom prst="rect">
            <a:avLst/>
          </a:prstGeom>
        </p:spPr>
        <p:txBody>
          <a:bodyPr vert="horz" wrap="square" lIns="91440" tIns="45720" rIns="91440" bIns="45720" numCol="1" anchor="b" anchorCtr="0" compatLnSpc="1">
            <a:normAutofit/>
          </a:bodyPr>
          <a:lstStyle/>
          <a:p>
            <a:pPr lvl="0"/>
            <a:r>
              <a:rPr lang="zh-CN" altLang="en-US"/>
              <a:t>单击此处编辑母版标题样式</a:t>
            </a:r>
            <a:endParaRPr lang="en-US" altLang="en-US"/>
          </a:p>
        </p:txBody>
      </p:sp>
      <p:sp>
        <p:nvSpPr>
          <p:cNvPr id="1027" name="Text Placeholder 2"/>
          <p:cNvSpPr>
            <a:spLocks noGrp="1"/>
          </p:cNvSpPr>
          <p:nvPr>
            <p:ph type="body" idx="1"/>
          </p:nvPr>
        </p:nvSpPr>
        <p:spPr bwMode="auto">
          <a:xfrm>
            <a:off x="457200" y="1752600"/>
            <a:ext cx="7620000" cy="437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altLang="en-US"/>
          </a:p>
        </p:txBody>
      </p:sp>
      <p:sp>
        <p:nvSpPr>
          <p:cNvPr id="4" name="Date Placeholder 3"/>
          <p:cNvSpPr>
            <a:spLocks noGrp="1"/>
          </p:cNvSpPr>
          <p:nvPr>
            <p:ph type="dt" sz="half" idx="2"/>
          </p:nvPr>
        </p:nvSpPr>
        <p:spPr>
          <a:xfrm>
            <a:off x="457200" y="6172200"/>
            <a:ext cx="3429000" cy="304800"/>
          </a:xfrm>
          <a:prstGeom prst="rect">
            <a:avLst/>
          </a:prstGeom>
        </p:spPr>
        <p:txBody>
          <a:bodyPr vert="horz" wrap="square" lIns="91440" tIns="45720" rIns="91440" bIns="0" numCol="1" anchor="b" anchorCtr="0" compatLnSpc="1"/>
          <a:lstStyle>
            <a:lvl1pPr>
              <a:defRPr sz="1000">
                <a:solidFill>
                  <a:schemeClr val="tx1"/>
                </a:solidFill>
              </a:defRPr>
            </a:lvl1pPr>
          </a:lstStyle>
          <a:p>
            <a:pPr>
              <a:defRPr/>
            </a:pPr>
            <a:r>
              <a:rPr lang="en-US" altLang="zh-CN"/>
              <a:t>COaA, LEC03 Intro III</a:t>
            </a:r>
            <a:endParaRPr lang="en-US" altLang="zh-CN"/>
          </a:p>
        </p:txBody>
      </p:sp>
      <p:sp>
        <p:nvSpPr>
          <p:cNvPr id="5" name="Footer Placeholder 4"/>
          <p:cNvSpPr>
            <a:spLocks noGrp="1"/>
          </p:cNvSpPr>
          <p:nvPr>
            <p:ph type="ftr" sz="quarter" idx="3"/>
          </p:nvPr>
        </p:nvSpPr>
        <p:spPr>
          <a:xfrm>
            <a:off x="457200" y="6492875"/>
            <a:ext cx="3429000" cy="284163"/>
          </a:xfrm>
          <a:prstGeom prst="rect">
            <a:avLst/>
          </a:prstGeom>
        </p:spPr>
        <p:txBody>
          <a:bodyPr vert="horz" lIns="91440" tIns="45720" rIns="91440" bIns="45720" rtlCol="0" anchor="t"/>
          <a:lstStyle>
            <a:lvl1pPr algn="l">
              <a:defRPr sz="1000">
                <a:solidFill>
                  <a:schemeClr val="tx1"/>
                </a:solidFill>
                <a:latin typeface="Arial" panose="020B0604020202020204" pitchFamily="34" charset="0"/>
                <a:ea typeface="宋体" panose="02010600030101010101" pitchFamily="2" charset="-122"/>
                <a:cs typeface="+mn-cs"/>
              </a:defRPr>
            </a:lvl1pPr>
          </a:lstStyle>
          <a:p>
            <a:pPr>
              <a:defRPr/>
            </a:pPr>
            <a:r>
              <a:rPr lang="en-US"/>
              <a:t>Northwestern Polytechnical University</a:t>
            </a:r>
            <a:endParaRPr lang="en-US"/>
          </a:p>
        </p:txBody>
      </p:sp>
      <p:sp>
        <p:nvSpPr>
          <p:cNvPr id="6" name="Slide Number Placeholder 5"/>
          <p:cNvSpPr>
            <a:spLocks noGrp="1"/>
          </p:cNvSpPr>
          <p:nvPr>
            <p:ph type="sldNum" sz="quarter" idx="4"/>
          </p:nvPr>
        </p:nvSpPr>
        <p:spPr>
          <a:xfrm rot="16200000">
            <a:off x="8227219" y="5885656"/>
            <a:ext cx="1316038" cy="365125"/>
          </a:xfrm>
          <a:prstGeom prst="rect">
            <a:avLst/>
          </a:prstGeom>
        </p:spPr>
        <p:txBody>
          <a:bodyPr vert="horz" wrap="square" lIns="91440" tIns="45720" rIns="91440" bIns="45720" numCol="1" anchor="ctr" anchorCtr="0" compatLnSpc="1"/>
          <a:lstStyle>
            <a:lvl1pPr>
              <a:defRPr sz="2400" b="1">
                <a:solidFill>
                  <a:schemeClr val="tx2"/>
                </a:solidFill>
              </a:defRPr>
            </a:lvl1pPr>
          </a:lstStyle>
          <a:p>
            <a:pPr>
              <a:defRPr/>
            </a:pPr>
            <a:fld id="{018C255B-C8C0-4E94-8C5B-AB164A0EE782}" type="slidenum">
              <a:rPr lang="en-US" altLang="zh-CN"/>
            </a:fld>
            <a:endParaRPr lang="en-US" altLang="zh-CN"/>
          </a:p>
        </p:txBody>
      </p:sp>
      <p:sp>
        <p:nvSpPr>
          <p:cNvPr id="7" name="Rectangle 6"/>
          <p:cNvSpPr/>
          <p:nvPr/>
        </p:nvSpPr>
        <p:spPr>
          <a:xfrm>
            <a:off x="9001125" y="0"/>
            <a:ext cx="142875"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8" name="Rectangle 7"/>
          <p:cNvSpPr/>
          <p:nvPr/>
        </p:nvSpPr>
        <p:spPr>
          <a:xfrm>
            <a:off x="9001125" y="1371600"/>
            <a:ext cx="142875"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rtl="0" eaLnBrk="0" fontAlgn="base" hangingPunct="0">
        <a:spcBef>
          <a:spcPct val="0"/>
        </a:spcBef>
        <a:spcAft>
          <a:spcPct val="0"/>
        </a:spcAft>
        <a:defRPr kumimoji="1" sz="3600" kern="1200" cap="all" spc="-60">
          <a:solidFill>
            <a:schemeClr val="tx2"/>
          </a:solidFill>
          <a:latin typeface="+mj-lt"/>
          <a:ea typeface="宋体" panose="02010600030101010101" pitchFamily="2" charset="-122"/>
          <a:cs typeface="宋体" panose="02010600030101010101" pitchFamily="2" charset="-122"/>
        </a:defRPr>
      </a:lvl1pPr>
      <a:lvl2pPr algn="l" rtl="0" eaLnBrk="0" fontAlgn="base" hangingPunct="0">
        <a:spcBef>
          <a:spcPct val="0"/>
        </a:spcBef>
        <a:spcAft>
          <a:spcPct val="0"/>
        </a:spcAft>
        <a:defRPr kumimoji="1" sz="3600">
          <a:solidFill>
            <a:schemeClr val="tx2"/>
          </a:solidFill>
          <a:latin typeface="Arial Black" panose="020B0A04020102020204" charset="0"/>
          <a:ea typeface="宋体" panose="02010600030101010101" pitchFamily="2" charset="-122"/>
          <a:cs typeface="宋体" panose="02010600030101010101" pitchFamily="2" charset="-122"/>
        </a:defRPr>
      </a:lvl2pPr>
      <a:lvl3pPr algn="l" rtl="0" eaLnBrk="0" fontAlgn="base" hangingPunct="0">
        <a:spcBef>
          <a:spcPct val="0"/>
        </a:spcBef>
        <a:spcAft>
          <a:spcPct val="0"/>
        </a:spcAft>
        <a:defRPr kumimoji="1" sz="3600">
          <a:solidFill>
            <a:schemeClr val="tx2"/>
          </a:solidFill>
          <a:latin typeface="Arial Black" panose="020B0A04020102020204" charset="0"/>
          <a:ea typeface="宋体" panose="02010600030101010101" pitchFamily="2" charset="-122"/>
          <a:cs typeface="宋体" panose="02010600030101010101" pitchFamily="2" charset="-122"/>
        </a:defRPr>
      </a:lvl3pPr>
      <a:lvl4pPr algn="l" rtl="0" eaLnBrk="0" fontAlgn="base" hangingPunct="0">
        <a:spcBef>
          <a:spcPct val="0"/>
        </a:spcBef>
        <a:spcAft>
          <a:spcPct val="0"/>
        </a:spcAft>
        <a:defRPr kumimoji="1" sz="3600">
          <a:solidFill>
            <a:schemeClr val="tx2"/>
          </a:solidFill>
          <a:latin typeface="Arial Black" panose="020B0A04020102020204" charset="0"/>
          <a:ea typeface="宋体" panose="02010600030101010101" pitchFamily="2" charset="-122"/>
          <a:cs typeface="宋体" panose="02010600030101010101" pitchFamily="2" charset="-122"/>
        </a:defRPr>
      </a:lvl4pPr>
      <a:lvl5pPr algn="l" rtl="0" eaLnBrk="0" fontAlgn="base" hangingPunct="0">
        <a:spcBef>
          <a:spcPct val="0"/>
        </a:spcBef>
        <a:spcAft>
          <a:spcPct val="0"/>
        </a:spcAft>
        <a:defRPr kumimoji="1" sz="3600">
          <a:solidFill>
            <a:schemeClr val="tx2"/>
          </a:solidFill>
          <a:latin typeface="Arial Black" panose="020B0A04020102020204" charset="0"/>
          <a:ea typeface="宋体" panose="02010600030101010101" pitchFamily="2" charset="-122"/>
          <a:cs typeface="宋体" panose="02010600030101010101" pitchFamily="2" charset="-122"/>
        </a:defRPr>
      </a:lvl5pPr>
      <a:lvl6pPr marL="457200" algn="l" rtl="0" fontAlgn="base">
        <a:spcBef>
          <a:spcPct val="0"/>
        </a:spcBef>
        <a:spcAft>
          <a:spcPct val="0"/>
        </a:spcAft>
        <a:defRPr kumimoji="1" sz="3600">
          <a:solidFill>
            <a:schemeClr val="tx2"/>
          </a:solidFill>
          <a:latin typeface="Arial Black" panose="020B0A04020102020204" charset="0"/>
          <a:ea typeface="宋体" panose="02010600030101010101" pitchFamily="2" charset="-122"/>
          <a:cs typeface="宋体" panose="02010600030101010101" pitchFamily="2" charset="-122"/>
        </a:defRPr>
      </a:lvl6pPr>
      <a:lvl7pPr marL="914400" algn="l" rtl="0" fontAlgn="base">
        <a:spcBef>
          <a:spcPct val="0"/>
        </a:spcBef>
        <a:spcAft>
          <a:spcPct val="0"/>
        </a:spcAft>
        <a:defRPr kumimoji="1" sz="3600">
          <a:solidFill>
            <a:schemeClr val="tx2"/>
          </a:solidFill>
          <a:latin typeface="Arial Black" panose="020B0A04020102020204" charset="0"/>
          <a:ea typeface="宋体" panose="02010600030101010101" pitchFamily="2" charset="-122"/>
          <a:cs typeface="宋体" panose="02010600030101010101" pitchFamily="2" charset="-122"/>
        </a:defRPr>
      </a:lvl7pPr>
      <a:lvl8pPr marL="1371600" algn="l" rtl="0" fontAlgn="base">
        <a:spcBef>
          <a:spcPct val="0"/>
        </a:spcBef>
        <a:spcAft>
          <a:spcPct val="0"/>
        </a:spcAft>
        <a:defRPr kumimoji="1" sz="3600">
          <a:solidFill>
            <a:schemeClr val="tx2"/>
          </a:solidFill>
          <a:latin typeface="Arial Black" panose="020B0A04020102020204" charset="0"/>
          <a:ea typeface="宋体" panose="02010600030101010101" pitchFamily="2" charset="-122"/>
          <a:cs typeface="宋体" panose="02010600030101010101" pitchFamily="2" charset="-122"/>
        </a:defRPr>
      </a:lvl8pPr>
      <a:lvl9pPr marL="1828800" algn="l" rtl="0" fontAlgn="base">
        <a:spcBef>
          <a:spcPct val="0"/>
        </a:spcBef>
        <a:spcAft>
          <a:spcPct val="0"/>
        </a:spcAft>
        <a:defRPr kumimoji="1" sz="3600">
          <a:solidFill>
            <a:schemeClr val="tx2"/>
          </a:solidFill>
          <a:latin typeface="Arial Black" panose="020B0A04020102020204" charset="0"/>
          <a:ea typeface="宋体" panose="02010600030101010101" pitchFamily="2" charset="-122"/>
          <a:cs typeface="宋体" panose="02010600030101010101" pitchFamily="2" charset="-122"/>
        </a:defRPr>
      </a:lvl9pPr>
    </p:titleStyle>
    <p:bodyStyle>
      <a:lvl1pPr marL="342900" indent="-342900" algn="l" rtl="0" eaLnBrk="0" fontAlgn="base" hangingPunct="0">
        <a:spcBef>
          <a:spcPct val="20000"/>
        </a:spcBef>
        <a:spcAft>
          <a:spcPts val="600"/>
        </a:spcAft>
        <a:buFont typeface="Arial" panose="020B0604020202020204" pitchFamily="34" charset="0"/>
        <a:defRPr sz="2000" b="1" kern="1200">
          <a:solidFill>
            <a:schemeClr val="tx1"/>
          </a:solidFill>
          <a:latin typeface="+mn-lt"/>
          <a:ea typeface="宋体" panose="02010600030101010101" pitchFamily="2" charset="-122"/>
          <a:cs typeface="宋体" panose="02010600030101010101" pitchFamily="2" charset="-122"/>
        </a:defRPr>
      </a:lvl1pPr>
      <a:lvl2pPr marL="457200" indent="-182880" algn="l" rtl="0" eaLnBrk="0" fontAlgn="base" hangingPunct="0">
        <a:spcBef>
          <a:spcPct val="20000"/>
        </a:spcBef>
        <a:spcAft>
          <a:spcPct val="0"/>
        </a:spcAft>
        <a:buClr>
          <a:schemeClr val="tx2"/>
        </a:buClr>
        <a:buFont typeface="Arial" panose="020B0604020202020204" pitchFamily="34" charset="0"/>
        <a:buChar char="•"/>
        <a:defRPr kumimoji="1" sz="2000" kern="1200">
          <a:solidFill>
            <a:schemeClr val="tx1"/>
          </a:solidFill>
          <a:latin typeface="+mn-lt"/>
          <a:ea typeface="宋体" panose="02010600030101010101" pitchFamily="2" charset="-122"/>
          <a:cs typeface="+mn-cs"/>
        </a:defRPr>
      </a:lvl2pPr>
      <a:lvl3pPr marL="1143000" indent="-228600" algn="l" rtl="0" eaLnBrk="0" fontAlgn="base" hangingPunct="0">
        <a:spcBef>
          <a:spcPct val="20000"/>
        </a:spcBef>
        <a:spcAft>
          <a:spcPct val="0"/>
        </a:spcAft>
        <a:buClr>
          <a:schemeClr val="tx2"/>
        </a:buClr>
        <a:buFont typeface="Arial" panose="020B0604020202020204" pitchFamily="34" charset="0"/>
        <a:buChar char="•"/>
        <a:defRPr kumimoji="1" kern="1200">
          <a:solidFill>
            <a:schemeClr val="tx1"/>
          </a:solidFill>
          <a:latin typeface="+mn-lt"/>
          <a:ea typeface="宋体" panose="02010600030101010101" pitchFamily="2" charset="-122"/>
          <a:cs typeface="+mn-cs"/>
        </a:defRPr>
      </a:lvl3pPr>
      <a:lvl4pPr marL="1600200" indent="-228600" algn="l" rtl="0" eaLnBrk="0" fontAlgn="base" hangingPunct="0">
        <a:spcBef>
          <a:spcPct val="20000"/>
        </a:spcBef>
        <a:spcAft>
          <a:spcPct val="0"/>
        </a:spcAft>
        <a:buClr>
          <a:schemeClr val="tx2"/>
        </a:buClr>
        <a:buFont typeface="Arial" panose="020B0604020202020204" pitchFamily="34" charset="0"/>
        <a:buChar char="•"/>
        <a:defRPr kumimoji="1" kern="1200">
          <a:solidFill>
            <a:schemeClr val="tx1"/>
          </a:solidFill>
          <a:latin typeface="+mn-lt"/>
          <a:ea typeface="宋体" panose="02010600030101010101" pitchFamily="2" charset="-122"/>
          <a:cs typeface="+mn-cs"/>
        </a:defRPr>
      </a:lvl4pPr>
      <a:lvl5pPr marL="2057400" indent="-228600" algn="l" rtl="0" eaLnBrk="0" fontAlgn="base" hangingPunct="0">
        <a:spcBef>
          <a:spcPct val="20000"/>
        </a:spcBef>
        <a:spcAft>
          <a:spcPct val="0"/>
        </a:spcAft>
        <a:buClr>
          <a:schemeClr val="tx2"/>
        </a:buClr>
        <a:buFont typeface="Arial" panose="020B0604020202020204" pitchFamily="34" charset="0"/>
        <a:buChar char="•"/>
        <a:defRPr kumimoji="1" kern="1200">
          <a:solidFill>
            <a:schemeClr val="tx1"/>
          </a:solidFill>
          <a:latin typeface="+mn-lt"/>
          <a:ea typeface="宋体" panose="02010600030101010101" pitchFamily="2" charset="-122"/>
          <a:cs typeface="+mn-cs"/>
        </a:defRPr>
      </a:lvl5pPr>
      <a:lvl6pPr marL="25146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7" name="文本占位符 2"/>
          <p:cNvSpPr>
            <a:spLocks noGrp="1"/>
          </p:cNvSpPr>
          <p:nvPr>
            <p:ph type="body" idx="1"/>
          </p:nvPr>
        </p:nvSpPr>
        <p:spPr bwMode="auto">
          <a:xfrm>
            <a:off x="457200" y="914400"/>
            <a:ext cx="8229600" cy="5410200"/>
          </a:xfrm>
          <a:prstGeom prst="rect">
            <a:avLst/>
          </a:prstGeom>
          <a:noFill/>
          <a:ln>
            <a:noFill/>
          </a:ln>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FF0000"/>
              </a:buClr>
              <a:buSzPct val="75000"/>
              <a:buFontTx/>
              <a:buBlip>
                <a:blip r:embed="rId14"/>
              </a:buBlip>
              <a:defRPr/>
            </a:pPr>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pic>
        <p:nvPicPr>
          <p:cNvPr id="1031" name="Picture 2"/>
          <p:cNvPicPr>
            <a:picLocks noChangeAspect="1" noChangeArrowheads="1"/>
          </p:cNvPicPr>
          <p:nvPr userDrawn="1"/>
        </p:nvPicPr>
        <p:blipFill>
          <a:blip r:embed="rId15" cstate="email">
            <a:extLst>
              <a:ext uri="{28A0092B-C50C-407E-A947-70E740481C1C}">
                <a14:useLocalDpi xmlns:a14="http://schemas.microsoft.com/office/drawing/2010/main" val="0"/>
              </a:ext>
            </a:extLst>
          </a:blip>
          <a:srcRect/>
          <a:stretch>
            <a:fillRect/>
          </a:stretch>
        </p:blipFill>
        <p:spPr bwMode="auto">
          <a:xfrm>
            <a:off x="8610600" y="6324600"/>
            <a:ext cx="444500" cy="441325"/>
          </a:xfrm>
          <a:prstGeom prst="rect">
            <a:avLst/>
          </a:prstGeom>
          <a:noFill/>
          <a:ln>
            <a:noFill/>
          </a:ln>
          <a:effectLst/>
        </p:spPr>
      </p:pic>
      <p:sp>
        <p:nvSpPr>
          <p:cNvPr id="9" name="矩形 8"/>
          <p:cNvSpPr/>
          <p:nvPr userDrawn="1"/>
        </p:nvSpPr>
        <p:spPr>
          <a:xfrm>
            <a:off x="457200" y="868363"/>
            <a:ext cx="8229600" cy="20637"/>
          </a:xfrm>
          <a:prstGeom prst="rect">
            <a:avLst/>
          </a:prstGeom>
          <a:solidFill>
            <a:srgbClr val="1111FF"/>
          </a:solidFill>
          <a:ln>
            <a:solidFill>
              <a:srgbClr val="1111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日期占位符 3"/>
          <p:cNvSpPr>
            <a:spLocks noGrp="1"/>
          </p:cNvSpPr>
          <p:nvPr>
            <p:ph type="dt" sz="half" idx="2"/>
          </p:nvPr>
        </p:nvSpPr>
        <p:spPr>
          <a:xfrm>
            <a:off x="457200" y="6356350"/>
            <a:ext cx="2133600" cy="365125"/>
          </a:xfrm>
          <a:prstGeom prst="rect">
            <a:avLst/>
          </a:prstGeom>
        </p:spPr>
        <p:txBody>
          <a:bodyPr/>
          <a:lstStyle>
            <a:lvl1pPr>
              <a:defRPr sz="1400">
                <a:solidFill>
                  <a:schemeClr val="bg1">
                    <a:lumMod val="65000"/>
                  </a:schemeClr>
                </a:solidFill>
              </a:defRPr>
            </a:lvl1pPr>
          </a:lstStyle>
          <a:p>
            <a:r>
              <a:rPr lang="en-US" altLang="zh-CN"/>
              <a:t>COaA, LEC03 Intro III</a:t>
            </a:r>
            <a:endParaRPr lang="en-US" altLang="zh-CN" dirty="0"/>
          </a:p>
        </p:txBody>
      </p:sp>
      <p:sp>
        <p:nvSpPr>
          <p:cNvPr id="17" name="页脚占位符 4"/>
          <p:cNvSpPr>
            <a:spLocks noGrp="1"/>
          </p:cNvSpPr>
          <p:nvPr>
            <p:ph type="ftr" sz="quarter" idx="3"/>
          </p:nvPr>
        </p:nvSpPr>
        <p:spPr>
          <a:xfrm>
            <a:off x="2819400" y="6356350"/>
            <a:ext cx="3505200" cy="365125"/>
          </a:xfrm>
          <a:prstGeom prst="rect">
            <a:avLst/>
          </a:prstGeom>
        </p:spPr>
        <p:txBody>
          <a:bodyPr/>
          <a:lstStyle>
            <a:lvl1pPr>
              <a:defRPr sz="1400">
                <a:solidFill>
                  <a:schemeClr val="bg1">
                    <a:lumMod val="65000"/>
                  </a:schemeClr>
                </a:solidFill>
                <a:latin typeface="Arial" panose="020B0604020202020204" pitchFamily="34" charset="0"/>
                <a:ea typeface="Arial" panose="020B0604020202020204" pitchFamily="34" charset="0"/>
                <a:cs typeface="Arial" panose="020B0604020202020204" pitchFamily="34" charset="0"/>
              </a:defRPr>
            </a:lvl1pPr>
          </a:lstStyle>
          <a:p>
            <a:pPr algn="ctr"/>
            <a:r>
              <a:rPr lang="en-US" altLang="zh-CN" dirty="0"/>
              <a:t>Northwestern </a:t>
            </a:r>
            <a:r>
              <a:rPr lang="en-US" altLang="zh-CN" dirty="0" err="1"/>
              <a:t>Polytechnical</a:t>
            </a:r>
            <a:r>
              <a:rPr lang="en-US" altLang="zh-CN" dirty="0"/>
              <a:t> University</a:t>
            </a:r>
            <a:endParaRPr lang="zh-CN" altLang="en-US" dirty="0"/>
          </a:p>
        </p:txBody>
      </p:sp>
      <p:sp>
        <p:nvSpPr>
          <p:cNvPr id="18" name="灯片编号占位符 5"/>
          <p:cNvSpPr>
            <a:spLocks noGrp="1"/>
          </p:cNvSpPr>
          <p:nvPr>
            <p:ph type="sldNum" sz="quarter" idx="4"/>
          </p:nvPr>
        </p:nvSpPr>
        <p:spPr>
          <a:xfrm>
            <a:off x="6553200" y="6356350"/>
            <a:ext cx="2133600" cy="365125"/>
          </a:xfrm>
          <a:prstGeom prst="rect">
            <a:avLst/>
          </a:prstGeom>
        </p:spPr>
        <p:txBody>
          <a:bodyPr/>
          <a:lstStyle>
            <a:lvl1pPr algn="r">
              <a:defRPr sz="1400">
                <a:solidFill>
                  <a:schemeClr val="bg1">
                    <a:lumMod val="65000"/>
                  </a:schemeClr>
                </a:solidFill>
              </a:defRPr>
            </a:lvl1pPr>
          </a:lstStyle>
          <a:p>
            <a:fld id="{B7A5BFCD-2DD0-1B4A-A6AE-A25793FF7F06}" type="slidenum">
              <a:rPr lang="zh-CN" altLang="en-US" smtClean="0"/>
            </a:fld>
            <a:endParaRPr lang="zh-CN" altLang="en-US" dirty="0"/>
          </a:p>
        </p:txBody>
      </p:sp>
      <p:grpSp>
        <p:nvGrpSpPr>
          <p:cNvPr id="19" name="组合 4"/>
          <p:cNvGrpSpPr/>
          <p:nvPr userDrawn="1"/>
        </p:nvGrpSpPr>
        <p:grpSpPr bwMode="auto">
          <a:xfrm>
            <a:off x="0" y="0"/>
            <a:ext cx="9180513" cy="923922"/>
            <a:chOff x="0" y="215900"/>
            <a:chExt cx="9180000" cy="923464"/>
          </a:xfrm>
        </p:grpSpPr>
        <p:sp>
          <p:nvSpPr>
            <p:cNvPr id="20" name="矩形 5"/>
            <p:cNvSpPr/>
            <p:nvPr/>
          </p:nvSpPr>
          <p:spPr bwMode="auto">
            <a:xfrm>
              <a:off x="0" y="994974"/>
              <a:ext cx="9180000" cy="144390"/>
            </a:xfrm>
            <a:prstGeom prst="rect">
              <a:avLst/>
            </a:prstGeom>
            <a:solidFill>
              <a:schemeClr val="tx1">
                <a:lumMod val="50000"/>
                <a:lumOff val="50000"/>
              </a:schemeClr>
            </a:solidFill>
            <a:ln w="19050" cap="flat" cmpd="sng" algn="ctr">
              <a:noFill/>
              <a:prstDash val="solid"/>
              <a:round/>
              <a:headEnd type="none" w="med" len="med"/>
              <a:tailEnd type="none" w="med" len="med"/>
            </a:ln>
            <a:effectLst/>
          </p:spPr>
          <p:txBody>
            <a:bodyPr wrap="none"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eaLnBrk="0" fontAlgn="auto" hangingPunct="0">
                <a:spcBef>
                  <a:spcPts val="0"/>
                </a:spcBef>
                <a:spcAft>
                  <a:spcPts val="0"/>
                </a:spcAft>
                <a:defRPr/>
              </a:pPr>
              <a:endParaRPr lang="zh-CN" altLang="en-US" sz="2800">
                <a:latin typeface="Times New Roman" panose="02020603050405020304" pitchFamily="18" charset="0"/>
                <a:ea typeface="+mn-ea"/>
              </a:endParaRPr>
            </a:p>
          </p:txBody>
        </p:sp>
        <p:sp>
          <p:nvSpPr>
            <p:cNvPr id="21" name="椭圆 6"/>
            <p:cNvSpPr/>
            <p:nvPr/>
          </p:nvSpPr>
          <p:spPr bwMode="auto">
            <a:xfrm>
              <a:off x="390503" y="975934"/>
              <a:ext cx="130168" cy="128523"/>
            </a:xfrm>
            <a:prstGeom prst="ellipse">
              <a:avLst/>
            </a:prstGeom>
            <a:solidFill>
              <a:schemeClr val="bg1"/>
            </a:solidFill>
            <a:ln w="19050" cap="flat" cmpd="sng" algn="ctr">
              <a:noFill/>
              <a:prstDash val="solid"/>
              <a:round/>
              <a:headEnd type="none" w="med" len="med"/>
              <a:tailEnd type="none" w="med" len="med"/>
            </a:ln>
            <a:effectLst/>
          </p:spPr>
          <p:txBody>
            <a:bodyPr wrap="none"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eaLnBrk="0" fontAlgn="auto" hangingPunct="0">
                <a:spcBef>
                  <a:spcPts val="0"/>
                </a:spcBef>
                <a:spcAft>
                  <a:spcPts val="0"/>
                </a:spcAft>
                <a:defRPr/>
              </a:pPr>
              <a:endParaRPr lang="zh-CN" altLang="en-US" sz="2800" dirty="0">
                <a:solidFill>
                  <a:schemeClr val="bg1">
                    <a:lumMod val="95000"/>
                  </a:schemeClr>
                </a:solidFill>
                <a:latin typeface="Times New Roman" panose="02020603050405020304" pitchFamily="18" charset="0"/>
                <a:ea typeface="+mn-ea"/>
              </a:endParaRPr>
            </a:p>
          </p:txBody>
        </p:sp>
        <p:sp>
          <p:nvSpPr>
            <p:cNvPr id="22" name="AutoShape 5"/>
            <p:cNvSpPr>
              <a:spLocks noChangeArrowheads="1"/>
            </p:cNvSpPr>
            <p:nvPr/>
          </p:nvSpPr>
          <p:spPr bwMode="auto">
            <a:xfrm>
              <a:off x="273035" y="215900"/>
              <a:ext cx="719098" cy="720365"/>
            </a:xfrm>
            <a:prstGeom prst="wedgeEllipseCallout">
              <a:avLst>
                <a:gd name="adj1" fmla="val -24795"/>
                <a:gd name="adj2" fmla="val 62225"/>
              </a:avLst>
            </a:prstGeom>
            <a:solidFill>
              <a:srgbClr val="333399"/>
            </a:solidFill>
            <a:ln w="9525" algn="ctr">
              <a:noFill/>
              <a:miter lim="800000"/>
            </a:ln>
            <a:effectLst>
              <a:prstShdw prst="shdw17" dist="17961" dir="2700000">
                <a:schemeClr val="bg1">
                  <a:gamma/>
                  <a:shade val="60000"/>
                  <a:invGamma/>
                </a:schemeClr>
              </a:prstShdw>
            </a:effectLst>
          </p:spPr>
          <p:txBody>
            <a:bodyPr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fontAlgn="auto">
                <a:lnSpc>
                  <a:spcPct val="120000"/>
                </a:lnSpc>
                <a:spcBef>
                  <a:spcPts val="0"/>
                </a:spcBef>
                <a:spcAft>
                  <a:spcPts val="0"/>
                </a:spcAft>
                <a:defRPr/>
              </a:pPr>
              <a:endParaRPr lang="en-US" altLang="zh-CN" sz="2400" b="1" dirty="0">
                <a:solidFill>
                  <a:schemeClr val="bg1">
                    <a:lumMod val="9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3" name="燕尾形 29"/>
          <p:cNvSpPr>
            <a:spLocks noChangeArrowheads="1"/>
          </p:cNvSpPr>
          <p:nvPr userDrawn="1"/>
        </p:nvSpPr>
        <p:spPr bwMode="auto">
          <a:xfrm>
            <a:off x="914400" y="35558"/>
            <a:ext cx="7603490" cy="649605"/>
          </a:xfrm>
          <a:prstGeom prst="chevron">
            <a:avLst>
              <a:gd name="adj" fmla="val 49993"/>
            </a:avLst>
          </a:prstGeom>
          <a:solidFill>
            <a:srgbClr val="333399"/>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endParaRPr lang="en-US" altLang="zh-CN" sz="2800" b="1" dirty="0">
              <a:solidFill>
                <a:srgbClr val="F2F2F2"/>
              </a:solidFill>
              <a:ea typeface="华文中宋" panose="02010600040101010101" pitchFamily="2" charset="-122"/>
            </a:endParaRPr>
          </a:p>
        </p:txBody>
      </p:sp>
      <p:sp>
        <p:nvSpPr>
          <p:cNvPr id="24" name="Title 14"/>
          <p:cNvSpPr txBox="1"/>
          <p:nvPr userDrawn="1"/>
        </p:nvSpPr>
        <p:spPr>
          <a:xfrm>
            <a:off x="1219200" y="112395"/>
            <a:ext cx="7298690" cy="649605"/>
          </a:xfrm>
          <a:prstGeom prst="rect">
            <a:avLst/>
          </a:prstGeom>
        </p:spPr>
        <p:txBody>
          <a:bodyPr/>
          <a:lstStyle>
            <a:lvl1pPr algn="l" rtl="0" eaLnBrk="0" fontAlgn="base" hangingPunct="0">
              <a:spcBef>
                <a:spcPct val="0"/>
              </a:spcBef>
              <a:spcAft>
                <a:spcPct val="0"/>
              </a:spcAft>
              <a:defRPr sz="2800" b="1" kern="1200">
                <a:solidFill>
                  <a:schemeClr val="bg1"/>
                </a:solidFill>
                <a:latin typeface="Arial" panose="020B0604020202020204" pitchFamily="34" charset="0"/>
                <a:ea typeface="Arial" panose="020B0604020202020204" pitchFamily="34" charset="0"/>
                <a:cs typeface="Arial" panose="020B0604020202020204" pitchFamily="34" charset="0"/>
              </a:defRPr>
            </a:lvl1pPr>
            <a:lvl2pPr algn="l" rtl="0" eaLnBrk="0" fontAlgn="base" hangingPunct="0">
              <a:spcBef>
                <a:spcPct val="0"/>
              </a:spcBef>
              <a:spcAft>
                <a:spcPct val="0"/>
              </a:spcAft>
              <a:defRPr sz="4400" b="1">
                <a:solidFill>
                  <a:srgbClr val="1111FF"/>
                </a:solidFill>
                <a:latin typeface="楷体" panose="02010609060101010101" pitchFamily="49" charset="-122"/>
                <a:ea typeface="楷体" panose="02010609060101010101" pitchFamily="49" charset="-122"/>
                <a:cs typeface="楷体" panose="02010609060101010101" pitchFamily="49" charset="-122"/>
              </a:defRPr>
            </a:lvl2pPr>
            <a:lvl3pPr algn="l" rtl="0" eaLnBrk="0" fontAlgn="base" hangingPunct="0">
              <a:spcBef>
                <a:spcPct val="0"/>
              </a:spcBef>
              <a:spcAft>
                <a:spcPct val="0"/>
              </a:spcAft>
              <a:defRPr sz="4400" b="1">
                <a:solidFill>
                  <a:srgbClr val="1111FF"/>
                </a:solidFill>
                <a:latin typeface="楷体" panose="02010609060101010101" pitchFamily="49" charset="-122"/>
                <a:ea typeface="楷体" panose="02010609060101010101" pitchFamily="49" charset="-122"/>
                <a:cs typeface="楷体" panose="02010609060101010101" pitchFamily="49" charset="-122"/>
              </a:defRPr>
            </a:lvl3pPr>
            <a:lvl4pPr algn="l" rtl="0" eaLnBrk="0" fontAlgn="base" hangingPunct="0">
              <a:spcBef>
                <a:spcPct val="0"/>
              </a:spcBef>
              <a:spcAft>
                <a:spcPct val="0"/>
              </a:spcAft>
              <a:defRPr sz="4400" b="1">
                <a:solidFill>
                  <a:srgbClr val="1111FF"/>
                </a:solidFill>
                <a:latin typeface="楷体" panose="02010609060101010101" pitchFamily="49" charset="-122"/>
                <a:ea typeface="楷体" panose="02010609060101010101" pitchFamily="49" charset="-122"/>
                <a:cs typeface="楷体" panose="02010609060101010101" pitchFamily="49" charset="-122"/>
              </a:defRPr>
            </a:lvl4pPr>
            <a:lvl5pPr algn="l" rtl="0" eaLnBrk="0" fontAlgn="base" hangingPunct="0">
              <a:spcBef>
                <a:spcPct val="0"/>
              </a:spcBef>
              <a:spcAft>
                <a:spcPct val="0"/>
              </a:spcAft>
              <a:defRPr sz="4400" b="1">
                <a:solidFill>
                  <a:srgbClr val="1111FF"/>
                </a:solidFill>
                <a:latin typeface="楷体" panose="02010609060101010101" pitchFamily="49" charset="-122"/>
                <a:ea typeface="楷体" panose="02010609060101010101" pitchFamily="49" charset="-122"/>
                <a:cs typeface="楷体" panose="02010609060101010101" pitchFamily="49" charset="-122"/>
              </a:defRPr>
            </a:lvl5pPr>
            <a:lvl6pPr marL="457200" algn="l" rtl="0" fontAlgn="base">
              <a:spcBef>
                <a:spcPct val="0"/>
              </a:spcBef>
              <a:spcAft>
                <a:spcPct val="0"/>
              </a:spcAft>
              <a:defRPr sz="4400" b="1">
                <a:solidFill>
                  <a:srgbClr val="1111FF"/>
                </a:solidFill>
                <a:latin typeface="楷体" panose="02010609060101010101" pitchFamily="49" charset="-122"/>
                <a:ea typeface="楷体" panose="02010609060101010101" pitchFamily="49" charset="-122"/>
              </a:defRPr>
            </a:lvl6pPr>
            <a:lvl7pPr marL="914400" algn="l" rtl="0" fontAlgn="base">
              <a:spcBef>
                <a:spcPct val="0"/>
              </a:spcBef>
              <a:spcAft>
                <a:spcPct val="0"/>
              </a:spcAft>
              <a:defRPr sz="4400" b="1">
                <a:solidFill>
                  <a:srgbClr val="1111FF"/>
                </a:solidFill>
                <a:latin typeface="楷体" panose="02010609060101010101" pitchFamily="49" charset="-122"/>
                <a:ea typeface="楷体" panose="02010609060101010101" pitchFamily="49" charset="-122"/>
              </a:defRPr>
            </a:lvl7pPr>
            <a:lvl8pPr marL="1371600" algn="l" rtl="0" fontAlgn="base">
              <a:spcBef>
                <a:spcPct val="0"/>
              </a:spcBef>
              <a:spcAft>
                <a:spcPct val="0"/>
              </a:spcAft>
              <a:defRPr sz="4400" b="1">
                <a:solidFill>
                  <a:srgbClr val="1111FF"/>
                </a:solidFill>
                <a:latin typeface="楷体" panose="02010609060101010101" pitchFamily="49" charset="-122"/>
                <a:ea typeface="楷体" panose="02010609060101010101" pitchFamily="49" charset="-122"/>
              </a:defRPr>
            </a:lvl8pPr>
            <a:lvl9pPr marL="1828800" algn="l" rtl="0" fontAlgn="base">
              <a:spcBef>
                <a:spcPct val="0"/>
              </a:spcBef>
              <a:spcAft>
                <a:spcPct val="0"/>
              </a:spcAft>
              <a:defRPr sz="4400" b="1">
                <a:solidFill>
                  <a:srgbClr val="1111FF"/>
                </a:solidFill>
                <a:latin typeface="楷体" panose="02010609060101010101" pitchFamily="49" charset="-122"/>
                <a:ea typeface="楷体" panose="02010609060101010101" pitchFamily="49" charset="-122"/>
              </a:defRPr>
            </a:lvl9pPr>
          </a:lstStyle>
          <a:p>
            <a:r>
              <a:rPr lang="en-US"/>
              <a:t>Click to edit Master title style</a:t>
            </a:r>
            <a:endParaRPr lang="en-US" dirty="0"/>
          </a:p>
        </p:txBody>
      </p:sp>
      <p:sp>
        <p:nvSpPr>
          <p:cNvPr id="25" name="Content Placeholder 23"/>
          <p:cNvSpPr txBox="1"/>
          <p:nvPr userDrawn="1"/>
        </p:nvSpPr>
        <p:spPr>
          <a:xfrm>
            <a:off x="273051" y="77410"/>
            <a:ext cx="730552" cy="568325"/>
          </a:xfrm>
          <a:prstGeom prst="rect">
            <a:avLst/>
          </a:prstGeom>
        </p:spPr>
        <p:txBody>
          <a:bodyPr anchor="ctr"/>
          <a:lstStyle>
            <a:lvl1pPr marL="0" indent="0" algn="l" rtl="0" eaLnBrk="0" fontAlgn="base" hangingPunct="0">
              <a:spcBef>
                <a:spcPct val="20000"/>
              </a:spcBef>
              <a:spcAft>
                <a:spcPct val="0"/>
              </a:spcAft>
              <a:buClr>
                <a:srgbClr val="FF0000"/>
              </a:buClr>
              <a:buSzPct val="75000"/>
              <a:buFont typeface="Arial" panose="020B0604020202020204" pitchFamily="34" charset="0"/>
              <a:buNone/>
              <a:defRPr sz="2800" b="1" kern="1200">
                <a:solidFill>
                  <a:schemeClr val="bg1">
                    <a:lumMod val="95000"/>
                  </a:schemeClr>
                </a:solidFill>
                <a:latin typeface="Arial" panose="020B0604020202020204" pitchFamily="34" charset="0"/>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rgbClr val="2003F3"/>
              </a:buClr>
              <a:buSzPct val="75000"/>
              <a:buFont typeface="Wingdings" panose="05000000000000000000" charset="0"/>
              <a:buChar char="Ø"/>
              <a:defRPr sz="280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a:r>
              <a:rPr lang="en-US" sz="2400" dirty="0"/>
              <a:t>#</a:t>
            </a:r>
            <a:endParaRPr lang="en-US" sz="2400"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hdr="0"/>
  <p:txStyles>
    <p:titleStyle>
      <a:lvl1pPr algn="l" rtl="0" eaLnBrk="0" fontAlgn="base" hangingPunct="0">
        <a:spcBef>
          <a:spcPct val="0"/>
        </a:spcBef>
        <a:spcAft>
          <a:spcPct val="0"/>
        </a:spcAft>
        <a:defRPr sz="4400" b="1" kern="1200">
          <a:solidFill>
            <a:srgbClr val="1111FF"/>
          </a:solidFill>
          <a:latin typeface="楷体" panose="02010609060101010101" pitchFamily="49" charset="-122"/>
          <a:ea typeface="楷体" panose="02010609060101010101" pitchFamily="49" charset="-122"/>
          <a:cs typeface="楷体" panose="02010609060101010101" pitchFamily="49" charset="-122"/>
        </a:defRPr>
      </a:lvl1pPr>
      <a:lvl2pPr algn="l" rtl="0" eaLnBrk="0" fontAlgn="base" hangingPunct="0">
        <a:spcBef>
          <a:spcPct val="0"/>
        </a:spcBef>
        <a:spcAft>
          <a:spcPct val="0"/>
        </a:spcAft>
        <a:defRPr sz="4400" b="1">
          <a:solidFill>
            <a:srgbClr val="1111FF"/>
          </a:solidFill>
          <a:latin typeface="楷体" panose="02010609060101010101" pitchFamily="49" charset="-122"/>
          <a:ea typeface="楷体" panose="02010609060101010101" pitchFamily="49" charset="-122"/>
          <a:cs typeface="楷体" panose="02010609060101010101" pitchFamily="49" charset="-122"/>
        </a:defRPr>
      </a:lvl2pPr>
      <a:lvl3pPr algn="l" rtl="0" eaLnBrk="0" fontAlgn="base" hangingPunct="0">
        <a:spcBef>
          <a:spcPct val="0"/>
        </a:spcBef>
        <a:spcAft>
          <a:spcPct val="0"/>
        </a:spcAft>
        <a:defRPr sz="4400" b="1">
          <a:solidFill>
            <a:srgbClr val="1111FF"/>
          </a:solidFill>
          <a:latin typeface="楷体" panose="02010609060101010101" pitchFamily="49" charset="-122"/>
          <a:ea typeface="楷体" panose="02010609060101010101" pitchFamily="49" charset="-122"/>
          <a:cs typeface="楷体" panose="02010609060101010101" pitchFamily="49" charset="-122"/>
        </a:defRPr>
      </a:lvl3pPr>
      <a:lvl4pPr algn="l" rtl="0" eaLnBrk="0" fontAlgn="base" hangingPunct="0">
        <a:spcBef>
          <a:spcPct val="0"/>
        </a:spcBef>
        <a:spcAft>
          <a:spcPct val="0"/>
        </a:spcAft>
        <a:defRPr sz="4400" b="1">
          <a:solidFill>
            <a:srgbClr val="1111FF"/>
          </a:solidFill>
          <a:latin typeface="楷体" panose="02010609060101010101" pitchFamily="49" charset="-122"/>
          <a:ea typeface="楷体" panose="02010609060101010101" pitchFamily="49" charset="-122"/>
          <a:cs typeface="楷体" panose="02010609060101010101" pitchFamily="49" charset="-122"/>
        </a:defRPr>
      </a:lvl4pPr>
      <a:lvl5pPr algn="l" rtl="0" eaLnBrk="0" fontAlgn="base" hangingPunct="0">
        <a:spcBef>
          <a:spcPct val="0"/>
        </a:spcBef>
        <a:spcAft>
          <a:spcPct val="0"/>
        </a:spcAft>
        <a:defRPr sz="4400" b="1">
          <a:solidFill>
            <a:srgbClr val="1111FF"/>
          </a:solidFill>
          <a:latin typeface="楷体" panose="02010609060101010101" pitchFamily="49" charset="-122"/>
          <a:ea typeface="楷体" panose="02010609060101010101" pitchFamily="49" charset="-122"/>
          <a:cs typeface="楷体" panose="02010609060101010101" pitchFamily="49" charset="-122"/>
        </a:defRPr>
      </a:lvl5pPr>
      <a:lvl6pPr marL="457200" algn="l" rtl="0" fontAlgn="base">
        <a:spcBef>
          <a:spcPct val="0"/>
        </a:spcBef>
        <a:spcAft>
          <a:spcPct val="0"/>
        </a:spcAft>
        <a:defRPr sz="4400" b="1">
          <a:solidFill>
            <a:srgbClr val="1111FF"/>
          </a:solidFill>
          <a:latin typeface="楷体" panose="02010609060101010101" pitchFamily="49" charset="-122"/>
          <a:ea typeface="楷体" panose="02010609060101010101" pitchFamily="49" charset="-122"/>
        </a:defRPr>
      </a:lvl6pPr>
      <a:lvl7pPr marL="914400" algn="l" rtl="0" fontAlgn="base">
        <a:spcBef>
          <a:spcPct val="0"/>
        </a:spcBef>
        <a:spcAft>
          <a:spcPct val="0"/>
        </a:spcAft>
        <a:defRPr sz="4400" b="1">
          <a:solidFill>
            <a:srgbClr val="1111FF"/>
          </a:solidFill>
          <a:latin typeface="楷体" panose="02010609060101010101" pitchFamily="49" charset="-122"/>
          <a:ea typeface="楷体" panose="02010609060101010101" pitchFamily="49" charset="-122"/>
        </a:defRPr>
      </a:lvl7pPr>
      <a:lvl8pPr marL="1371600" algn="l" rtl="0" fontAlgn="base">
        <a:spcBef>
          <a:spcPct val="0"/>
        </a:spcBef>
        <a:spcAft>
          <a:spcPct val="0"/>
        </a:spcAft>
        <a:defRPr sz="4400" b="1">
          <a:solidFill>
            <a:srgbClr val="1111FF"/>
          </a:solidFill>
          <a:latin typeface="楷体" panose="02010609060101010101" pitchFamily="49" charset="-122"/>
          <a:ea typeface="楷体" panose="02010609060101010101" pitchFamily="49" charset="-122"/>
        </a:defRPr>
      </a:lvl8pPr>
      <a:lvl9pPr marL="1828800" algn="l" rtl="0" fontAlgn="base">
        <a:spcBef>
          <a:spcPct val="0"/>
        </a:spcBef>
        <a:spcAft>
          <a:spcPct val="0"/>
        </a:spcAft>
        <a:defRPr sz="4400" b="1">
          <a:solidFill>
            <a:srgbClr val="1111FF"/>
          </a:solidFill>
          <a:latin typeface="楷体" panose="02010609060101010101" pitchFamily="49" charset="-122"/>
          <a:ea typeface="楷体" panose="02010609060101010101" pitchFamily="49" charset="-122"/>
        </a:defRPr>
      </a:lvl9pPr>
    </p:titleStyle>
    <p:bodyStyle>
      <a:lvl1pPr marL="342900" indent="-342900" algn="l" rtl="0" eaLnBrk="0" fontAlgn="base" hangingPunct="0">
        <a:spcBef>
          <a:spcPct val="20000"/>
        </a:spcBef>
        <a:spcAft>
          <a:spcPct val="0"/>
        </a:spcAft>
        <a:buClr>
          <a:srgbClr val="FF0000"/>
        </a:buClr>
        <a:buSzPct val="75000"/>
        <a:buBlip>
          <a:blip r:embed="rId14"/>
        </a:buBlip>
        <a:defRPr sz="3200" kern="1200">
          <a:solidFill>
            <a:schemeClr val="tx1"/>
          </a:solidFill>
          <a:latin typeface="Arial" panose="020B0604020202020204" pitchFamily="34" charset="0"/>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rgbClr val="2003F3"/>
        </a:buClr>
        <a:buSzPct val="75000"/>
        <a:buFont typeface="Wingdings" panose="05000000000000000000" charset="0"/>
        <a:buChar char="Ø"/>
        <a:defRPr sz="280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5.xml"/><Relationship Id="rId1" Type="http://schemas.openxmlformats.org/officeDocument/2006/relationships/image" Target="../media/image6.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hyperlink" Target="http://www.spec.org)/"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7.jpe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5.xml"/><Relationship Id="rId1" Type="http://schemas.openxmlformats.org/officeDocument/2006/relationships/image" Target="../media/image20.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1.tif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5.xml"/><Relationship Id="rId1" Type="http://schemas.openxmlformats.org/officeDocument/2006/relationships/image" Target="../media/image2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9" Type="http://schemas.openxmlformats.org/officeDocument/2006/relationships/slideLayout" Target="../slideLayouts/slideLayout20.xml"/><Relationship Id="rId18" Type="http://schemas.openxmlformats.org/officeDocument/2006/relationships/tags" Target="../tags/tag17.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image" Target="../media/image23.png"/><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5.xml"/><Relationship Id="rId2" Type="http://schemas.openxmlformats.org/officeDocument/2006/relationships/hyperlink" Target="http://darksilicon.org" TargetMode="External"/><Relationship Id="rId1" Type="http://schemas.openxmlformats.org/officeDocument/2006/relationships/hyperlink" Target="http://darksilicon.org/papers/asplos_2010_ccores.pdf" TargetMode="Externa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5.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5.xml"/><Relationship Id="rId1" Type="http://schemas.openxmlformats.org/officeDocument/2006/relationships/image" Target="../media/image24.png"/></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5.xml"/><Relationship Id="rId3" Type="http://schemas.openxmlformats.org/officeDocument/2006/relationships/image" Target="../media/image26.png"/><Relationship Id="rId2" Type="http://schemas.openxmlformats.org/officeDocument/2006/relationships/customXml" Target="../ink/ink1.xml"/><Relationship Id="rId1" Type="http://schemas.openxmlformats.org/officeDocument/2006/relationships/image" Target="../media/image25.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image" Target="../media/image28.png"/><Relationship Id="rId1" Type="http://schemas.openxmlformats.org/officeDocument/2006/relationships/image" Target="../media/image2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5.xml"/><Relationship Id="rId1" Type="http://schemas.openxmlformats.org/officeDocument/2006/relationships/image" Target="../media/image29.tif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15.xml"/><Relationship Id="rId8" Type="http://schemas.openxmlformats.org/officeDocument/2006/relationships/image" Target="../media/image17.emf"/><Relationship Id="rId7" Type="http://schemas.openxmlformats.org/officeDocument/2006/relationships/oleObject" Target="../embeddings/oleObject4.bin"/><Relationship Id="rId6" Type="http://schemas.openxmlformats.org/officeDocument/2006/relationships/image" Target="../media/image16.emf"/><Relationship Id="rId5" Type="http://schemas.openxmlformats.org/officeDocument/2006/relationships/oleObject" Target="../embeddings/oleObject3.bin"/><Relationship Id="rId4" Type="http://schemas.openxmlformats.org/officeDocument/2006/relationships/image" Target="../media/image15.emf"/><Relationship Id="rId3" Type="http://schemas.openxmlformats.org/officeDocument/2006/relationships/oleObject" Target="../embeddings/oleObject2.bin"/><Relationship Id="rId2" Type="http://schemas.openxmlformats.org/officeDocument/2006/relationships/image" Target="../media/image14.emf"/><Relationship Id="rId11" Type="http://schemas.openxmlformats.org/officeDocument/2006/relationships/notesSlide" Target="../notesSlides/notesSlide3.xml"/><Relationship Id="rId10" Type="http://schemas.openxmlformats.org/officeDocument/2006/relationships/vmlDrawing" Target="../drawings/vmlDrawing1.vml"/><Relationship Id="rId1"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sym typeface="+mn-ea"/>
              </a:rPr>
              <a:t>Lecture1 Introduction (III)</a:t>
            </a:r>
            <a:br>
              <a:rPr lang="en-US" altLang="zh-CN" dirty="0">
                <a:sym typeface="+mn-ea"/>
              </a:rPr>
            </a:br>
            <a:r>
              <a:rPr lang="en-US" altLang="zh-CN" dirty="0">
                <a:sym typeface="+mn-ea"/>
              </a:rPr>
              <a:t>Cost &amp; Performance Metrics</a:t>
            </a:r>
            <a:endParaRPr lang="en-US" dirty="0"/>
          </a:p>
        </p:txBody>
      </p:sp>
      <p:sp>
        <p:nvSpPr>
          <p:cNvPr id="3" name="Text Placeholder 2"/>
          <p:cNvSpPr>
            <a:spLocks noGrp="1"/>
          </p:cNvSpPr>
          <p:nvPr>
            <p:ph type="body" idx="1"/>
          </p:nvPr>
        </p:nvSpPr>
        <p:spPr/>
        <p:txBody>
          <a:bodyPr/>
          <a:lstStyle/>
          <a:p>
            <a:r>
              <a:rPr lang="en-US" altLang="zh-CN" dirty="0">
                <a:solidFill>
                  <a:schemeClr val="bg1"/>
                </a:solidFill>
                <a:sym typeface="+mn-ea"/>
              </a:rPr>
              <a:t>Computer Organization and Architecture</a:t>
            </a:r>
            <a:endParaRPr lang="en-US" altLang="zh-CN" b="1" dirty="0">
              <a:solidFill>
                <a:schemeClr val="bg1"/>
              </a:solidFill>
              <a:effectLst>
                <a:outerShdw blurRad="38100" dist="38100" dir="2700000" algn="tl">
                  <a:srgbClr val="000000"/>
                </a:outerShdw>
              </a:effectLst>
              <a:latin typeface="黑体" panose="02010609060101010101" pitchFamily="49" charset="-122"/>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nvPr>
        </p:nvGraphicFramePr>
        <p:xfrm>
          <a:off x="250825" y="1006475"/>
          <a:ext cx="8642788" cy="2641600"/>
        </p:xfrm>
        <a:graphic>
          <a:graphicData uri="http://schemas.openxmlformats.org/drawingml/2006/table">
            <a:tbl>
              <a:tblPr firstRow="1" bandRow="1">
                <a:tableStyleId>{5C22544A-7EE6-4342-B048-85BDC9FD1C3A}</a:tableStyleId>
              </a:tblPr>
              <a:tblGrid>
                <a:gridCol w="1728557"/>
                <a:gridCol w="2172170"/>
                <a:gridCol w="1183741"/>
                <a:gridCol w="2093605"/>
                <a:gridCol w="1464715"/>
              </a:tblGrid>
              <a:tr h="1024128">
                <a:tc>
                  <a:txBody>
                    <a:bodyPr/>
                    <a:lstStyle/>
                    <a:p>
                      <a:r>
                        <a:rPr lang="en-US" altLang="zh-CN" sz="2400" b="1" kern="1200" dirty="0">
                          <a:solidFill>
                            <a:schemeClr val="tx1"/>
                          </a:solidFill>
                          <a:latin typeface="+mn-lt"/>
                          <a:ea typeface="+mn-ea"/>
                          <a:cs typeface="+mn-cs"/>
                        </a:rPr>
                        <a:t>Airplane</a:t>
                      </a:r>
                      <a:endParaRPr lang="zh-CN" altLang="en-US" sz="2400" b="1" kern="1200" dirty="0">
                        <a:solidFill>
                          <a:schemeClr val="tx1"/>
                        </a:solidFill>
                        <a:latin typeface="+mn-lt"/>
                        <a:ea typeface="+mn-ea"/>
                        <a:cs typeface="+mn-cs"/>
                      </a:endParaRPr>
                    </a:p>
                  </a:txBody>
                  <a:tcPr marL="89726" marR="89726"/>
                </a:tc>
                <a:tc>
                  <a:txBody>
                    <a:bodyPr/>
                    <a:lstStyle/>
                    <a:p>
                      <a:r>
                        <a:rPr lang="en-US" altLang="zh-CN" sz="2400" dirty="0">
                          <a:solidFill>
                            <a:schemeClr val="tx1"/>
                          </a:solidFill>
                        </a:rPr>
                        <a:t>Washington -Paris</a:t>
                      </a:r>
                      <a:endParaRPr lang="zh-CN" altLang="en-US" sz="2400" dirty="0">
                        <a:solidFill>
                          <a:schemeClr val="tx1"/>
                        </a:solidFill>
                      </a:endParaRPr>
                    </a:p>
                  </a:txBody>
                  <a:tcPr marL="89726" marR="89726"/>
                </a:tc>
                <a:tc>
                  <a:txBody>
                    <a:bodyPr/>
                    <a:lstStyle/>
                    <a:p>
                      <a:pPr marL="0" algn="l" defTabSz="914400" rtl="0" eaLnBrk="1" latinLnBrk="0" hangingPunct="1"/>
                      <a:r>
                        <a:rPr lang="en-US" altLang="zh-CN" sz="2400" b="1" kern="1200" dirty="0">
                          <a:solidFill>
                            <a:schemeClr val="tx1"/>
                          </a:solidFill>
                          <a:latin typeface="+mn-lt"/>
                          <a:ea typeface="+mn-ea"/>
                          <a:cs typeface="+mn-cs"/>
                        </a:rPr>
                        <a:t>Speed</a:t>
                      </a:r>
                      <a:endParaRPr lang="zh-CN" altLang="en-US" sz="2400" b="1" kern="1200" dirty="0">
                        <a:solidFill>
                          <a:schemeClr val="tx1"/>
                        </a:solidFill>
                        <a:latin typeface="+mn-lt"/>
                        <a:ea typeface="+mn-ea"/>
                        <a:cs typeface="+mn-cs"/>
                      </a:endParaRPr>
                    </a:p>
                  </a:txBody>
                  <a:tcPr marL="89726" marR="89726"/>
                </a:tc>
                <a:tc>
                  <a:txBody>
                    <a:bodyPr/>
                    <a:lstStyle/>
                    <a:p>
                      <a:pPr marL="0" algn="l" defTabSz="914400" rtl="0" eaLnBrk="1" latinLnBrk="0" hangingPunct="1"/>
                      <a:r>
                        <a:rPr lang="en-US" altLang="zh-CN" sz="2400" b="1" kern="1200" dirty="0">
                          <a:solidFill>
                            <a:schemeClr val="tx1"/>
                          </a:solidFill>
                          <a:latin typeface="+mn-lt"/>
                          <a:ea typeface="+mn-ea"/>
                          <a:cs typeface="+mn-cs"/>
                        </a:rPr>
                        <a:t>Passengers</a:t>
                      </a:r>
                      <a:endParaRPr lang="zh-CN" altLang="en-US" sz="2400" b="1" kern="1200" dirty="0">
                        <a:solidFill>
                          <a:schemeClr val="tx1"/>
                        </a:solidFill>
                        <a:latin typeface="+mn-lt"/>
                        <a:ea typeface="+mn-ea"/>
                        <a:cs typeface="+mn-cs"/>
                      </a:endParaRPr>
                    </a:p>
                  </a:txBody>
                  <a:tcPr marL="89726" marR="89726"/>
                </a:tc>
                <a:tc>
                  <a:txBody>
                    <a:bodyPr/>
                    <a:lstStyle/>
                    <a:p>
                      <a:pPr marL="0" algn="l" defTabSz="914400" rtl="0" eaLnBrk="1" latinLnBrk="0" hangingPunct="1"/>
                      <a:r>
                        <a:rPr lang="en-US" altLang="zh-CN" sz="2400" b="1" kern="1200" dirty="0">
                          <a:solidFill>
                            <a:schemeClr val="tx1"/>
                          </a:solidFill>
                          <a:latin typeface="+mn-lt"/>
                          <a:ea typeface="+mn-ea"/>
                          <a:cs typeface="+mn-cs"/>
                        </a:rPr>
                        <a:t>Through-put</a:t>
                      </a:r>
                      <a:endParaRPr lang="zh-CN" altLang="en-US" sz="2400" b="1" kern="1200" dirty="0">
                        <a:solidFill>
                          <a:schemeClr val="tx1"/>
                        </a:solidFill>
                        <a:latin typeface="+mn-lt"/>
                        <a:ea typeface="+mn-ea"/>
                        <a:cs typeface="+mn-cs"/>
                      </a:endParaRPr>
                    </a:p>
                  </a:txBody>
                  <a:tcPr marL="89726" marR="89726"/>
                </a:tc>
              </a:tr>
              <a:tr h="593344">
                <a:tc>
                  <a:txBody>
                    <a:bodyPr/>
                    <a:lstStyle/>
                    <a:p>
                      <a:r>
                        <a:rPr lang="en-US" altLang="zh-CN" sz="2000" b="1" dirty="0">
                          <a:solidFill>
                            <a:srgbClr val="002060"/>
                          </a:solidFill>
                        </a:rPr>
                        <a:t>Boeing 747</a:t>
                      </a:r>
                      <a:endParaRPr lang="zh-CN" altLang="en-US" sz="2000" b="1" dirty="0">
                        <a:solidFill>
                          <a:srgbClr val="002060"/>
                        </a:solidFill>
                      </a:endParaRPr>
                    </a:p>
                  </a:txBody>
                  <a:tcPr marL="89726" marR="89726"/>
                </a:tc>
                <a:tc>
                  <a:txBody>
                    <a:bodyPr/>
                    <a:lstStyle/>
                    <a:p>
                      <a:r>
                        <a:rPr lang="en-US" altLang="zh-CN" sz="2000" b="1" kern="1200" dirty="0">
                          <a:solidFill>
                            <a:srgbClr val="002060"/>
                          </a:solidFill>
                          <a:latin typeface="+mn-lt"/>
                          <a:ea typeface="+mn-ea"/>
                          <a:cs typeface="+mn-cs"/>
                        </a:rPr>
                        <a:t>6.5 hours</a:t>
                      </a:r>
                      <a:endParaRPr lang="zh-CN" altLang="en-US" sz="2000" b="1" kern="1200" dirty="0">
                        <a:solidFill>
                          <a:srgbClr val="002060"/>
                        </a:solidFill>
                        <a:latin typeface="+mn-lt"/>
                        <a:ea typeface="+mn-ea"/>
                        <a:cs typeface="+mn-cs"/>
                      </a:endParaRPr>
                    </a:p>
                  </a:txBody>
                  <a:tcPr marL="89726" marR="89726"/>
                </a:tc>
                <a:tc>
                  <a:txBody>
                    <a:bodyPr/>
                    <a:lstStyle/>
                    <a:p>
                      <a:r>
                        <a:rPr lang="en-US" altLang="zh-CN" sz="2000" b="1" kern="1200" dirty="0">
                          <a:solidFill>
                            <a:srgbClr val="002060"/>
                          </a:solidFill>
                          <a:latin typeface="+mn-lt"/>
                          <a:ea typeface="+mn-ea"/>
                          <a:cs typeface="+mn-cs"/>
                        </a:rPr>
                        <a:t>610 mph</a:t>
                      </a:r>
                      <a:endParaRPr lang="zh-CN" altLang="en-US" sz="2000" b="1" kern="1200" dirty="0">
                        <a:solidFill>
                          <a:srgbClr val="002060"/>
                        </a:solidFill>
                        <a:latin typeface="+mn-lt"/>
                        <a:ea typeface="+mn-ea"/>
                        <a:cs typeface="+mn-cs"/>
                      </a:endParaRPr>
                    </a:p>
                  </a:txBody>
                  <a:tcPr marL="89726" marR="89726"/>
                </a:tc>
                <a:tc>
                  <a:txBody>
                    <a:bodyPr/>
                    <a:lstStyle/>
                    <a:p>
                      <a:r>
                        <a:rPr lang="en-US" altLang="zh-CN" sz="2000" b="1" kern="1200" dirty="0">
                          <a:solidFill>
                            <a:srgbClr val="002060"/>
                          </a:solidFill>
                          <a:latin typeface="+mn-lt"/>
                          <a:ea typeface="+mn-ea"/>
                          <a:cs typeface="+mn-cs"/>
                        </a:rPr>
                        <a:t>470</a:t>
                      </a:r>
                      <a:endParaRPr lang="zh-CN" altLang="en-US" sz="2000" b="1" kern="1200" dirty="0">
                        <a:solidFill>
                          <a:srgbClr val="002060"/>
                        </a:solidFill>
                        <a:latin typeface="+mn-lt"/>
                        <a:ea typeface="+mn-ea"/>
                        <a:cs typeface="+mn-cs"/>
                      </a:endParaRPr>
                    </a:p>
                  </a:txBody>
                  <a:tcPr marL="89726" marR="89726"/>
                </a:tc>
                <a:tc>
                  <a:txBody>
                    <a:bodyPr/>
                    <a:lstStyle/>
                    <a:p>
                      <a:r>
                        <a:rPr lang="en-US" altLang="zh-CN" sz="2000" b="1" kern="1200" dirty="0">
                          <a:solidFill>
                            <a:srgbClr val="002060"/>
                          </a:solidFill>
                          <a:latin typeface="+mn-lt"/>
                          <a:ea typeface="+mn-ea"/>
                          <a:cs typeface="+mn-cs"/>
                        </a:rPr>
                        <a:t>286,700</a:t>
                      </a:r>
                      <a:endParaRPr lang="zh-CN" altLang="en-US" sz="2000" b="1" kern="1200" dirty="0">
                        <a:solidFill>
                          <a:srgbClr val="002060"/>
                        </a:solidFill>
                        <a:latin typeface="+mn-lt"/>
                        <a:ea typeface="+mn-ea"/>
                        <a:cs typeface="+mn-cs"/>
                      </a:endParaRPr>
                    </a:p>
                  </a:txBody>
                  <a:tcPr marL="89726" marR="89726"/>
                </a:tc>
              </a:tr>
              <a:tr h="1024128">
                <a:tc>
                  <a:txBody>
                    <a:bodyPr/>
                    <a:lstStyle/>
                    <a:p>
                      <a:pPr marL="0" algn="l" defTabSz="914400" rtl="0" eaLnBrk="1" latinLnBrk="0" hangingPunct="1"/>
                      <a:r>
                        <a:rPr lang="en-US" altLang="zh-CN" sz="2000" b="1" kern="1200" dirty="0">
                          <a:solidFill>
                            <a:srgbClr val="002060"/>
                          </a:solidFill>
                          <a:latin typeface="+mn-lt"/>
                          <a:ea typeface="+mn-ea"/>
                          <a:cs typeface="+mn-cs"/>
                        </a:rPr>
                        <a:t>BAD/Sud </a:t>
                      </a:r>
                      <a:r>
                        <a:rPr lang="en-US" altLang="zh-CN" sz="2000" b="1" kern="1200" dirty="0" err="1">
                          <a:solidFill>
                            <a:srgbClr val="002060"/>
                          </a:solidFill>
                          <a:latin typeface="+mn-lt"/>
                          <a:ea typeface="+mn-ea"/>
                          <a:cs typeface="+mn-cs"/>
                        </a:rPr>
                        <a:t>Concodre</a:t>
                      </a:r>
                      <a:endParaRPr lang="zh-CN" altLang="en-US" sz="2000" b="1" kern="1200" dirty="0">
                        <a:solidFill>
                          <a:srgbClr val="002060"/>
                        </a:solidFill>
                        <a:latin typeface="+mn-lt"/>
                        <a:ea typeface="+mn-ea"/>
                        <a:cs typeface="+mn-cs"/>
                      </a:endParaRPr>
                    </a:p>
                  </a:txBody>
                  <a:tcPr marL="89726" marR="89726"/>
                </a:tc>
                <a:tc>
                  <a:txBody>
                    <a:bodyPr/>
                    <a:lstStyle/>
                    <a:p>
                      <a:r>
                        <a:rPr lang="en-US" altLang="zh-CN" sz="2000" b="1" kern="1200" dirty="0">
                          <a:solidFill>
                            <a:srgbClr val="002060"/>
                          </a:solidFill>
                          <a:latin typeface="+mn-lt"/>
                          <a:ea typeface="+mn-ea"/>
                          <a:cs typeface="+mn-cs"/>
                        </a:rPr>
                        <a:t>3 hours</a:t>
                      </a:r>
                      <a:endParaRPr lang="zh-CN" altLang="en-US" sz="2000" b="1" kern="1200" dirty="0">
                        <a:solidFill>
                          <a:srgbClr val="002060"/>
                        </a:solidFill>
                        <a:latin typeface="+mn-lt"/>
                        <a:ea typeface="+mn-ea"/>
                        <a:cs typeface="+mn-cs"/>
                      </a:endParaRPr>
                    </a:p>
                  </a:txBody>
                  <a:tcPr marL="89726" marR="89726"/>
                </a:tc>
                <a:tc>
                  <a:txBody>
                    <a:bodyPr/>
                    <a:lstStyle/>
                    <a:p>
                      <a:r>
                        <a:rPr lang="en-US" altLang="zh-CN" sz="2000" b="1" kern="1200" dirty="0">
                          <a:solidFill>
                            <a:srgbClr val="002060"/>
                          </a:solidFill>
                          <a:latin typeface="+mn-lt"/>
                          <a:ea typeface="+mn-ea"/>
                          <a:cs typeface="+mn-cs"/>
                        </a:rPr>
                        <a:t>1350 mph</a:t>
                      </a:r>
                      <a:endParaRPr lang="zh-CN" altLang="en-US" sz="2000" b="1" kern="1200" dirty="0">
                        <a:solidFill>
                          <a:srgbClr val="002060"/>
                        </a:solidFill>
                        <a:latin typeface="+mn-lt"/>
                        <a:ea typeface="+mn-ea"/>
                        <a:cs typeface="+mn-cs"/>
                      </a:endParaRPr>
                    </a:p>
                  </a:txBody>
                  <a:tcPr marL="89726" marR="89726"/>
                </a:tc>
                <a:tc>
                  <a:txBody>
                    <a:bodyPr/>
                    <a:lstStyle/>
                    <a:p>
                      <a:r>
                        <a:rPr lang="en-US" altLang="zh-CN" sz="2000" b="1" kern="1200" dirty="0">
                          <a:solidFill>
                            <a:srgbClr val="002060"/>
                          </a:solidFill>
                          <a:latin typeface="+mn-lt"/>
                          <a:ea typeface="+mn-ea"/>
                          <a:cs typeface="+mn-cs"/>
                        </a:rPr>
                        <a:t>132</a:t>
                      </a:r>
                      <a:endParaRPr lang="zh-CN" altLang="en-US" sz="2000" b="1" kern="1200" dirty="0">
                        <a:solidFill>
                          <a:srgbClr val="002060"/>
                        </a:solidFill>
                        <a:latin typeface="+mn-lt"/>
                        <a:ea typeface="+mn-ea"/>
                        <a:cs typeface="+mn-cs"/>
                      </a:endParaRPr>
                    </a:p>
                  </a:txBody>
                  <a:tcPr marL="89726" marR="89726"/>
                </a:tc>
                <a:tc>
                  <a:txBody>
                    <a:bodyPr/>
                    <a:lstStyle/>
                    <a:p>
                      <a:r>
                        <a:rPr lang="en-US" altLang="zh-CN" sz="2000" b="1" kern="1200" dirty="0">
                          <a:solidFill>
                            <a:srgbClr val="002060"/>
                          </a:solidFill>
                          <a:latin typeface="+mn-lt"/>
                          <a:ea typeface="+mn-ea"/>
                          <a:cs typeface="+mn-cs"/>
                        </a:rPr>
                        <a:t>178,200</a:t>
                      </a:r>
                      <a:endParaRPr lang="zh-CN" altLang="en-US" sz="2000" b="1" kern="1200" dirty="0">
                        <a:solidFill>
                          <a:srgbClr val="002060"/>
                        </a:solidFill>
                        <a:latin typeface="+mn-lt"/>
                        <a:ea typeface="+mn-ea"/>
                        <a:cs typeface="+mn-cs"/>
                      </a:endParaRPr>
                    </a:p>
                  </a:txBody>
                  <a:tcPr marL="89726" marR="89726"/>
                </a:tc>
              </a:tr>
            </a:tbl>
          </a:graphicData>
        </a:graphic>
      </p:graphicFrame>
      <p:sp>
        <p:nvSpPr>
          <p:cNvPr id="2" name="标题 1"/>
          <p:cNvSpPr>
            <a:spLocks noGrp="1"/>
          </p:cNvSpPr>
          <p:nvPr>
            <p:ph type="title"/>
          </p:nvPr>
        </p:nvSpPr>
        <p:spPr/>
        <p:txBody>
          <a:bodyPr>
            <a:normAutofit/>
          </a:bodyPr>
          <a:lstStyle/>
          <a:p>
            <a:r>
              <a:rPr lang="en-US" altLang="zh-CN" dirty="0"/>
              <a:t>Performance and cost</a:t>
            </a:r>
            <a:endParaRPr lang="zh-CN" altLang="en-US" dirty="0"/>
          </a:p>
        </p:txBody>
      </p:sp>
      <p:sp>
        <p:nvSpPr>
          <p:cNvPr id="3" name="Content Placeholder 2"/>
          <p:cNvSpPr>
            <a:spLocks noGrp="1"/>
          </p:cNvSpPr>
          <p:nvPr>
            <p:ph sz="quarter" idx="13"/>
          </p:nvPr>
        </p:nvSpPr>
        <p:spPr/>
        <p:txBody>
          <a:bodyPr/>
          <a:lstStyle/>
          <a:p>
            <a:endParaRPr lang="en-US"/>
          </a:p>
        </p:txBody>
      </p:sp>
      <p:sp>
        <p:nvSpPr>
          <p:cNvPr id="6" name="文本框 5"/>
          <p:cNvSpPr txBox="1"/>
          <p:nvPr/>
        </p:nvSpPr>
        <p:spPr>
          <a:xfrm>
            <a:off x="152400" y="3962400"/>
            <a:ext cx="8991600" cy="2246769"/>
          </a:xfrm>
          <a:prstGeom prst="rect">
            <a:avLst/>
          </a:prstGeom>
          <a:noFill/>
        </p:spPr>
        <p:txBody>
          <a:bodyPr wrap="square" rtlCol="0">
            <a:spAutoFit/>
          </a:bodyPr>
          <a:lstStyle/>
          <a:p>
            <a:pPr marL="457200" indent="-457200">
              <a:buFont typeface="Wingdings" panose="05000000000000000000" pitchFamily="2" charset="2"/>
              <a:buChar char="Ø"/>
            </a:pPr>
            <a:r>
              <a:rPr lang="en-US" altLang="zh-CN" sz="2800" b="1" dirty="0">
                <a:solidFill>
                  <a:schemeClr val="tx1"/>
                </a:solidFill>
              </a:rPr>
              <a:t>Time to execute a task (Execution Time)</a:t>
            </a:r>
            <a:endParaRPr lang="en-US" altLang="zh-CN" sz="2800" b="1" dirty="0">
              <a:solidFill>
                <a:schemeClr val="tx1"/>
              </a:solidFill>
            </a:endParaRPr>
          </a:p>
          <a:p>
            <a:pPr marL="914400" lvl="1" indent="-457200">
              <a:buFont typeface="Wingdings" panose="05000000000000000000" pitchFamily="2" charset="2"/>
              <a:buChar char="Ø"/>
            </a:pPr>
            <a:r>
              <a:rPr lang="en-US" altLang="zh-CN" sz="2800" b="1" dirty="0">
                <a:solidFill>
                  <a:schemeClr val="tx1"/>
                </a:solidFill>
              </a:rPr>
              <a:t>Execution time, response time, latency</a:t>
            </a:r>
            <a:endParaRPr lang="en-US" altLang="zh-CN" sz="2800" b="1" dirty="0">
              <a:solidFill>
                <a:schemeClr val="tx1"/>
              </a:solidFill>
            </a:endParaRPr>
          </a:p>
          <a:p>
            <a:pPr marL="457200" indent="-457200">
              <a:buFont typeface="Wingdings" panose="05000000000000000000" pitchFamily="2" charset="2"/>
              <a:buChar char="Ø"/>
            </a:pPr>
            <a:r>
              <a:rPr lang="en-US" altLang="zh-CN" sz="2800" b="1" dirty="0">
                <a:solidFill>
                  <a:schemeClr val="tx1"/>
                </a:solidFill>
              </a:rPr>
              <a:t>Tasks that executed in a unit time( per day, per hour, per week, per second,…) (Performance)</a:t>
            </a:r>
            <a:endParaRPr lang="en-US" altLang="zh-CN" sz="2800" b="1" dirty="0">
              <a:solidFill>
                <a:schemeClr val="tx1"/>
              </a:solidFill>
            </a:endParaRPr>
          </a:p>
          <a:p>
            <a:pPr marL="914400" lvl="1" indent="-457200">
              <a:buFont typeface="Wingdings" panose="05000000000000000000" pitchFamily="2" charset="2"/>
              <a:buChar char="Ø"/>
            </a:pPr>
            <a:r>
              <a:rPr lang="en-US" altLang="zh-CN" sz="2800" b="1" dirty="0">
                <a:solidFill>
                  <a:schemeClr val="tx1"/>
                </a:solidFill>
              </a:rPr>
              <a:t>Throughput, bandwidth</a:t>
            </a:r>
            <a:endParaRPr lang="zh-CN" altLang="en-US" sz="2800" b="1" dirty="0">
              <a:solidFill>
                <a:schemeClr val="tx1"/>
              </a:solidFill>
            </a:endParaRPr>
          </a:p>
        </p:txBody>
      </p:sp>
      <p:sp>
        <p:nvSpPr>
          <p:cNvPr id="5" name="Date Placeholder 4"/>
          <p:cNvSpPr>
            <a:spLocks noGrp="1"/>
          </p:cNvSpPr>
          <p:nvPr>
            <p:ph type="dt" sz="half" idx="10"/>
          </p:nvPr>
        </p:nvSpPr>
        <p:spPr/>
        <p:txBody>
          <a:bodyPr/>
          <a:lstStyle/>
          <a:p>
            <a:r>
              <a:rPr lang="en-US" altLang="zh-CN"/>
              <a:t>COaA, LEC03 Intro III</a:t>
            </a:r>
            <a:endParaRPr lang="en-US" altLang="zh-CN" dirty="0"/>
          </a:p>
        </p:txBody>
      </p:sp>
      <p:sp>
        <p:nvSpPr>
          <p:cNvPr id="7" name="Footer Placeholder 6"/>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8" name="Slide Number Placeholder 7"/>
          <p:cNvSpPr>
            <a:spLocks noGrp="1"/>
          </p:cNvSpPr>
          <p:nvPr>
            <p:ph type="sldNum" sz="quarter" idx="12"/>
          </p:nvPr>
        </p:nvSpPr>
        <p:spPr/>
        <p:txBody>
          <a:bodyPr/>
          <a:lstStyle/>
          <a:p>
            <a:fld id="{B7A5BFCD-2DD0-1B4A-A6AE-A25793FF7F06}" type="slidenum">
              <a:rPr lang="zh-CN" altLang="en-US" smtClean="0"/>
            </a:fld>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1007266"/>
            <a:ext cx="8642350" cy="2116934"/>
          </a:xfrm>
        </p:spPr>
        <p:txBody>
          <a:bodyPr>
            <a:normAutofit fontScale="92500" lnSpcReduction="20000"/>
          </a:bodyPr>
          <a:lstStyle/>
          <a:p>
            <a:pPr marL="457200" indent="-457200">
              <a:buFont typeface="Wingdings" panose="05000000000000000000" pitchFamily="2" charset="2"/>
              <a:buChar char="Ø"/>
            </a:pPr>
            <a:r>
              <a:rPr lang="en-US" altLang="zh-CN" sz="2800" b="1" dirty="0">
                <a:solidFill>
                  <a:srgbClr val="002060"/>
                </a:solidFill>
              </a:rPr>
              <a:t>How will the throughput and response time be influenced if :</a:t>
            </a:r>
            <a:endParaRPr lang="en-US" altLang="zh-CN" sz="2800" b="1" dirty="0">
              <a:solidFill>
                <a:srgbClr val="002060"/>
              </a:solidFill>
            </a:endParaRPr>
          </a:p>
          <a:p>
            <a:pPr marL="857250" lvl="1" indent="-457200">
              <a:buFont typeface="Wingdings" panose="05000000000000000000" pitchFamily="2" charset="2"/>
              <a:buChar char="Ø"/>
            </a:pPr>
            <a:r>
              <a:rPr lang="en-US" altLang="zh-CN" sz="2000" b="1" dirty="0">
                <a:solidFill>
                  <a:srgbClr val="0070C0"/>
                </a:solidFill>
              </a:rPr>
              <a:t>Use a more faster processor?</a:t>
            </a:r>
            <a:endParaRPr lang="en-US" altLang="zh-CN" sz="2000" b="1" dirty="0">
              <a:solidFill>
                <a:srgbClr val="0070C0"/>
              </a:solidFill>
            </a:endParaRPr>
          </a:p>
          <a:p>
            <a:pPr marL="857250" lvl="1" indent="-457200">
              <a:buFont typeface="Wingdings" panose="05000000000000000000" pitchFamily="2" charset="2"/>
              <a:buChar char="Ø"/>
            </a:pPr>
            <a:r>
              <a:rPr lang="en-US" altLang="zh-CN" sz="2400" b="1" dirty="0">
                <a:solidFill>
                  <a:srgbClr val="0070C0"/>
                </a:solidFill>
              </a:rPr>
              <a:t>Use more processors and assign different task to different processor?</a:t>
            </a:r>
            <a:endParaRPr lang="en-US" altLang="zh-CN" sz="2400" b="1" dirty="0">
              <a:solidFill>
                <a:srgbClr val="0070C0"/>
              </a:solidFill>
            </a:endParaRPr>
          </a:p>
          <a:p>
            <a:endParaRPr lang="zh-CN" altLang="en-US" dirty="0"/>
          </a:p>
        </p:txBody>
      </p:sp>
      <p:sp>
        <p:nvSpPr>
          <p:cNvPr id="2" name="标题 1"/>
          <p:cNvSpPr>
            <a:spLocks noGrp="1"/>
          </p:cNvSpPr>
          <p:nvPr>
            <p:ph type="title"/>
          </p:nvPr>
        </p:nvSpPr>
        <p:spPr/>
        <p:txBody>
          <a:bodyPr>
            <a:normAutofit/>
          </a:bodyPr>
          <a:lstStyle/>
          <a:p>
            <a:r>
              <a:rPr lang="en-US" altLang="zh-CN" sz="2800" dirty="0"/>
              <a:t>Throughput and response time</a:t>
            </a:r>
            <a:endParaRPr lang="zh-CN" altLang="en-US" sz="2800" dirty="0"/>
          </a:p>
        </p:txBody>
      </p:sp>
      <p:sp>
        <p:nvSpPr>
          <p:cNvPr id="6" name="Content Placeholder 5"/>
          <p:cNvSpPr>
            <a:spLocks noGrp="1"/>
          </p:cNvSpPr>
          <p:nvPr>
            <p:ph sz="quarter" idx="13"/>
          </p:nvPr>
        </p:nvSpPr>
        <p:spPr/>
        <p:txBody>
          <a:bodyPr/>
          <a:lstStyle/>
          <a:p>
            <a:endParaRPr lang="en-US"/>
          </a:p>
        </p:txBody>
      </p:sp>
      <p:sp>
        <p:nvSpPr>
          <p:cNvPr id="4" name="文本框 3"/>
          <p:cNvSpPr txBox="1"/>
          <p:nvPr/>
        </p:nvSpPr>
        <p:spPr>
          <a:xfrm>
            <a:off x="228600" y="3041571"/>
            <a:ext cx="8807896" cy="3130629"/>
          </a:xfrm>
          <a:prstGeom prst="rect">
            <a:avLst/>
          </a:prstGeom>
          <a:noFill/>
        </p:spPr>
        <p:txBody>
          <a:bodyPr wrap="square" rtlCol="0">
            <a:normAutofit fontScale="92500"/>
          </a:bodyPr>
          <a:lstStyle/>
          <a:p>
            <a:pPr marL="457200" indent="-457200">
              <a:buFont typeface="Wingdings" panose="05000000000000000000" pitchFamily="2" charset="2"/>
              <a:buChar char="Ø"/>
            </a:pPr>
            <a:r>
              <a:rPr lang="en-US" altLang="zh-CN" sz="2800" b="1" dirty="0">
                <a:solidFill>
                  <a:srgbClr val="008276"/>
                </a:solidFill>
              </a:rPr>
              <a:t>Reducing response can always improve throughput!</a:t>
            </a:r>
            <a:endParaRPr lang="en-US" altLang="zh-CN" sz="2800" b="1" dirty="0">
              <a:solidFill>
                <a:srgbClr val="008276"/>
              </a:solidFill>
            </a:endParaRPr>
          </a:p>
          <a:p>
            <a:pPr marL="457200" indent="-457200">
              <a:buFont typeface="Wingdings" panose="05000000000000000000" pitchFamily="2" charset="2"/>
              <a:buChar char="Ø"/>
            </a:pPr>
            <a:r>
              <a:rPr lang="en-US" altLang="zh-CN" sz="2800" b="1" dirty="0">
                <a:solidFill>
                  <a:srgbClr val="008276"/>
                </a:solidFill>
              </a:rPr>
              <a:t>Response time of a task can not be improved with more processors, if the task can not be parallelized!</a:t>
            </a:r>
            <a:endParaRPr lang="en-US" altLang="zh-CN" sz="2800" b="1" dirty="0">
              <a:solidFill>
                <a:srgbClr val="008276"/>
              </a:solidFill>
            </a:endParaRPr>
          </a:p>
          <a:p>
            <a:pPr marL="457200" indent="-457200">
              <a:buFont typeface="Wingdings" panose="05000000000000000000" pitchFamily="2" charset="2"/>
              <a:buChar char="Ø"/>
            </a:pPr>
            <a:r>
              <a:rPr lang="en-US" altLang="zh-CN" sz="2800" b="1" dirty="0">
                <a:solidFill>
                  <a:srgbClr val="008276"/>
                </a:solidFill>
              </a:rPr>
              <a:t>In real systems, tasks usually need to wait in line for execution, execution time and throughput usually affect each other.</a:t>
            </a:r>
            <a:endParaRPr lang="en-US" altLang="zh-CN" sz="2800" b="1" dirty="0">
              <a:solidFill>
                <a:srgbClr val="008276"/>
              </a:solidFill>
            </a:endParaRPr>
          </a:p>
          <a:p>
            <a:endParaRPr lang="zh-CN" altLang="en-US" dirty="0"/>
          </a:p>
        </p:txBody>
      </p:sp>
      <p:sp>
        <p:nvSpPr>
          <p:cNvPr id="5" name="Date Placeholder 4"/>
          <p:cNvSpPr>
            <a:spLocks noGrp="1"/>
          </p:cNvSpPr>
          <p:nvPr>
            <p:ph type="dt" sz="half" idx="10"/>
          </p:nvPr>
        </p:nvSpPr>
        <p:spPr/>
        <p:txBody>
          <a:bodyPr/>
          <a:lstStyle/>
          <a:p>
            <a:r>
              <a:rPr lang="en-US" altLang="zh-CN"/>
              <a:t>COaA, LEC03 Intro III</a:t>
            </a:r>
            <a:endParaRPr lang="en-US" altLang="zh-CN" dirty="0"/>
          </a:p>
        </p:txBody>
      </p:sp>
      <p:sp>
        <p:nvSpPr>
          <p:cNvPr id="7" name="Footer Placeholder 6"/>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8" name="Slide Number Placeholder 7"/>
          <p:cNvSpPr>
            <a:spLocks noGrp="1"/>
          </p:cNvSpPr>
          <p:nvPr>
            <p:ph type="sldNum" sz="quarter" idx="12"/>
          </p:nvPr>
        </p:nvSpPr>
        <p:spPr/>
        <p:txBody>
          <a:bodyPr/>
          <a:lstStyle/>
          <a:p>
            <a:fld id="{B7A5BFCD-2DD0-1B4A-A6AE-A25793FF7F06}"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idx="1"/>
          </p:nvPr>
        </p:nvSpPr>
        <p:spPr/>
        <p:txBody>
          <a:bodyPr>
            <a:normAutofit/>
          </a:bodyPr>
          <a:lstStyle/>
          <a:p>
            <a:pPr marL="0" indent="0" eaLnBrk="1" hangingPunct="1">
              <a:lnSpc>
                <a:spcPct val="90000"/>
              </a:lnSpc>
            </a:pPr>
            <a:r>
              <a:rPr lang="en-US" altLang="zh-CN" sz="2400" dirty="0">
                <a:ea typeface="黑体" panose="02010609060101010101" pitchFamily="49" charset="-122"/>
              </a:rPr>
              <a:t>Normally interested in reducing</a:t>
            </a:r>
            <a:endParaRPr lang="en-US" altLang="zh-CN" sz="2400" dirty="0">
              <a:ea typeface="黑体" panose="02010609060101010101" pitchFamily="49" charset="-122"/>
            </a:endParaRPr>
          </a:p>
          <a:p>
            <a:pPr lvl="1" eaLnBrk="1" hangingPunct="1">
              <a:lnSpc>
                <a:spcPct val="90000"/>
              </a:lnSpc>
            </a:pPr>
            <a:r>
              <a:rPr kumimoji="0" lang="en-US" altLang="zh-CN" sz="2000" dirty="0">
                <a:solidFill>
                  <a:schemeClr val="accent1"/>
                </a:solidFill>
                <a:ea typeface="黑体" panose="02010609060101010101" pitchFamily="49" charset="-122"/>
                <a:cs typeface="宋体" panose="02010600030101010101" pitchFamily="2" charset="-122"/>
              </a:rPr>
              <a:t>Response time</a:t>
            </a:r>
            <a:r>
              <a:rPr kumimoji="0" lang="en-US" altLang="zh-CN" sz="2000" dirty="0">
                <a:ea typeface="黑体" panose="02010609060101010101" pitchFamily="49" charset="-122"/>
                <a:cs typeface="宋体" panose="02010600030101010101" pitchFamily="2" charset="-122"/>
              </a:rPr>
              <a:t> (aka execution time) – the time between the start and the completion of a task</a:t>
            </a:r>
            <a:endParaRPr kumimoji="0" lang="en-US" altLang="zh-CN" sz="2000" dirty="0">
              <a:ea typeface="黑体" panose="02010609060101010101" pitchFamily="49" charset="-122"/>
              <a:cs typeface="宋体" panose="02010600030101010101" pitchFamily="2" charset="-122"/>
            </a:endParaRPr>
          </a:p>
          <a:p>
            <a:pPr lvl="2" eaLnBrk="1" hangingPunct="1">
              <a:lnSpc>
                <a:spcPct val="90000"/>
              </a:lnSpc>
            </a:pPr>
            <a:r>
              <a:rPr kumimoji="0" lang="en-US" altLang="zh-CN" sz="1800" dirty="0">
                <a:ea typeface="黑体" panose="02010609060101010101" pitchFamily="49" charset="-122"/>
                <a:cs typeface="宋体" panose="02010600030101010101" pitchFamily="2" charset="-122"/>
              </a:rPr>
              <a:t>Important to individual users</a:t>
            </a:r>
            <a:endParaRPr kumimoji="0" lang="en-US" altLang="zh-CN" sz="1800" dirty="0">
              <a:ea typeface="黑体" panose="02010609060101010101" pitchFamily="49" charset="-122"/>
              <a:cs typeface="宋体" panose="02010600030101010101" pitchFamily="2" charset="-122"/>
            </a:endParaRPr>
          </a:p>
          <a:p>
            <a:pPr lvl="1" eaLnBrk="1" hangingPunct="1">
              <a:lnSpc>
                <a:spcPct val="90000"/>
              </a:lnSpc>
            </a:pPr>
            <a:r>
              <a:rPr kumimoji="0" lang="en-US" altLang="zh-CN" sz="2000" dirty="0">
                <a:ea typeface="黑体" panose="02010609060101010101" pitchFamily="49" charset="-122"/>
                <a:cs typeface="宋体" panose="02010600030101010101" pitchFamily="2" charset="-122"/>
              </a:rPr>
              <a:t>Thus, to maximize performance, need to </a:t>
            </a:r>
            <a:r>
              <a:rPr kumimoji="0" lang="en-US" altLang="zh-CN" sz="2000" dirty="0">
                <a:solidFill>
                  <a:schemeClr val="accent1"/>
                </a:solidFill>
                <a:ea typeface="黑体" panose="02010609060101010101" pitchFamily="49" charset="-122"/>
                <a:cs typeface="宋体" panose="02010600030101010101" pitchFamily="2" charset="-122"/>
              </a:rPr>
              <a:t>minimize</a:t>
            </a:r>
            <a:r>
              <a:rPr kumimoji="0" lang="en-US" altLang="zh-CN" sz="2000" dirty="0">
                <a:ea typeface="黑体" panose="02010609060101010101" pitchFamily="49" charset="-122"/>
                <a:cs typeface="宋体" panose="02010600030101010101" pitchFamily="2" charset="-122"/>
              </a:rPr>
              <a:t> execution time</a:t>
            </a:r>
            <a:endParaRPr kumimoji="0" lang="en-US" altLang="zh-CN" sz="2000" dirty="0">
              <a:ea typeface="黑体" panose="02010609060101010101" pitchFamily="49" charset="-122"/>
              <a:cs typeface="宋体" panose="02010600030101010101" pitchFamily="2" charset="-122"/>
            </a:endParaRPr>
          </a:p>
        </p:txBody>
      </p:sp>
      <p:sp>
        <p:nvSpPr>
          <p:cNvPr id="34818" name="Rectangle 2"/>
          <p:cNvSpPr>
            <a:spLocks noGrp="1" noChangeArrowheads="1"/>
          </p:cNvSpPr>
          <p:nvPr>
            <p:ph type="title"/>
          </p:nvPr>
        </p:nvSpPr>
        <p:spPr/>
        <p:txBody>
          <a:bodyPr rtlCol="0"/>
          <a:lstStyle/>
          <a:p>
            <a:pPr eaLnBrk="1" fontAlgn="auto" hangingPunct="1">
              <a:spcAft>
                <a:spcPts val="0"/>
              </a:spcAft>
              <a:defRPr/>
            </a:pPr>
            <a:r>
              <a:rPr kumimoji="0" lang="en-US" altLang="zh-CN" dirty="0">
                <a:latin typeface="Arial" panose="020B0604020202020204" pitchFamily="34" charset="0"/>
                <a:ea typeface="+mj-ea"/>
              </a:rPr>
              <a:t>Defining (Speed) Performance</a:t>
            </a:r>
            <a:endParaRPr kumimoji="0" lang="en-US" altLang="zh-CN" dirty="0">
              <a:latin typeface="Arial" panose="020B0604020202020204" pitchFamily="34" charset="0"/>
              <a:ea typeface="+mj-ea"/>
            </a:endParaRPr>
          </a:p>
        </p:txBody>
      </p:sp>
      <p:sp>
        <p:nvSpPr>
          <p:cNvPr id="2" name="Content Placeholder 1"/>
          <p:cNvSpPr>
            <a:spLocks noGrp="1"/>
          </p:cNvSpPr>
          <p:nvPr>
            <p:ph sz="quarter" idx="13"/>
          </p:nvPr>
        </p:nvSpPr>
        <p:spPr/>
        <p:txBody>
          <a:bodyPr/>
          <a:lstStyle/>
          <a:p>
            <a:endParaRPr lang="en-US"/>
          </a:p>
        </p:txBody>
      </p:sp>
      <p:sp>
        <p:nvSpPr>
          <p:cNvPr id="904196" name="Rectangle 4"/>
          <p:cNvSpPr>
            <a:spLocks noChangeArrowheads="1"/>
          </p:cNvSpPr>
          <p:nvPr/>
        </p:nvSpPr>
        <p:spPr bwMode="auto">
          <a:xfrm>
            <a:off x="533400" y="4724400"/>
            <a:ext cx="8153400" cy="148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287655" indent="-287655">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1680" indent="-24638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6175" indent="-17653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nSpc>
                <a:spcPct val="90000"/>
              </a:lnSpc>
              <a:spcBef>
                <a:spcPct val="65000"/>
              </a:spcBef>
              <a:spcAft>
                <a:spcPct val="0"/>
              </a:spcAft>
              <a:buClr>
                <a:schemeClr val="accent1"/>
              </a:buClr>
              <a:buSzPct val="75000"/>
              <a:buFont typeface="Wingdings" panose="05000000000000000000" pitchFamily="2" charset="2"/>
              <a:buNone/>
            </a:pPr>
            <a:endParaRPr lang="zh-CN" altLang="en-US" sz="2400" b="0" dirty="0"/>
          </a:p>
          <a:p>
            <a:pPr lvl="1">
              <a:lnSpc>
                <a:spcPct val="85000"/>
              </a:lnSpc>
              <a:spcBef>
                <a:spcPct val="40000"/>
              </a:spcBef>
              <a:buClr>
                <a:schemeClr val="accent1"/>
              </a:buClr>
              <a:buSzPct val="75000"/>
              <a:buFont typeface="Monotype Sorts" pitchFamily="2" charset="2"/>
              <a:buChar char="l"/>
            </a:pPr>
            <a:r>
              <a:rPr kumimoji="0" lang="en-US" altLang="zh-CN" dirty="0"/>
              <a:t>Throughput – the total amount of work done in a given time</a:t>
            </a:r>
            <a:endParaRPr kumimoji="0" lang="en-US" altLang="zh-CN" dirty="0"/>
          </a:p>
          <a:p>
            <a:pPr lvl="2">
              <a:lnSpc>
                <a:spcPct val="85000"/>
              </a:lnSpc>
              <a:spcBef>
                <a:spcPct val="40000"/>
              </a:spcBef>
              <a:buClr>
                <a:schemeClr val="accent1"/>
              </a:buClr>
              <a:buFontTx/>
              <a:buChar char="-"/>
            </a:pPr>
            <a:r>
              <a:rPr kumimoji="0" lang="en-US" altLang="zh-CN" dirty="0"/>
              <a:t>Important to data center managers</a:t>
            </a:r>
            <a:endParaRPr kumimoji="0" lang="en-US" altLang="zh-CN" dirty="0"/>
          </a:p>
          <a:p>
            <a:pPr lvl="1">
              <a:lnSpc>
                <a:spcPct val="85000"/>
              </a:lnSpc>
              <a:spcBef>
                <a:spcPct val="40000"/>
              </a:spcBef>
              <a:buClr>
                <a:schemeClr val="accent1"/>
              </a:buClr>
              <a:buSzPct val="75000"/>
              <a:buFont typeface="Monotype Sorts" pitchFamily="2" charset="2"/>
              <a:buChar char="l"/>
            </a:pPr>
            <a:r>
              <a:rPr kumimoji="0" lang="en-US" altLang="zh-CN" dirty="0"/>
              <a:t>Decreasing response time almost always improves throughput</a:t>
            </a:r>
            <a:endParaRPr kumimoji="0" lang="en-US" altLang="zh-CN" dirty="0"/>
          </a:p>
        </p:txBody>
      </p:sp>
      <p:sp>
        <p:nvSpPr>
          <p:cNvPr id="904197" name="Rectangle 5"/>
          <p:cNvSpPr>
            <a:spLocks noChangeArrowheads="1"/>
          </p:cNvSpPr>
          <p:nvPr/>
        </p:nvSpPr>
        <p:spPr bwMode="auto">
          <a:xfrm>
            <a:off x="381000" y="2819400"/>
            <a:ext cx="815340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287655" indent="-287655">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gn="ctr">
              <a:lnSpc>
                <a:spcPct val="90000"/>
              </a:lnSpc>
              <a:spcBef>
                <a:spcPct val="65000"/>
              </a:spcBef>
              <a:spcAft>
                <a:spcPct val="0"/>
              </a:spcAft>
              <a:buClr>
                <a:schemeClr val="accent1"/>
              </a:buClr>
              <a:buSzPct val="75000"/>
              <a:buFont typeface="Wingdings" panose="05000000000000000000" pitchFamily="2" charset="2"/>
              <a:buNone/>
            </a:pPr>
            <a:r>
              <a:rPr lang="en-US" altLang="zh-CN" sz="2400" b="0" dirty="0" err="1"/>
              <a:t>performance</a:t>
            </a:r>
            <a:r>
              <a:rPr lang="en-US" altLang="zh-CN" sz="2400" b="0" baseline="-25000" dirty="0" err="1"/>
              <a:t>X</a:t>
            </a:r>
            <a:r>
              <a:rPr lang="en-US" altLang="zh-CN" sz="2400" b="0" dirty="0"/>
              <a:t> = 1 / </a:t>
            </a:r>
            <a:r>
              <a:rPr lang="en-US" altLang="zh-CN" sz="2400" b="0" dirty="0" err="1"/>
              <a:t>execution_time</a:t>
            </a:r>
            <a:r>
              <a:rPr lang="en-US" altLang="zh-CN" sz="2400" b="0" baseline="-25000" dirty="0" err="1"/>
              <a:t>X</a:t>
            </a:r>
            <a:endParaRPr lang="en-US" altLang="zh-CN" sz="2400" b="0" baseline="-25000" dirty="0"/>
          </a:p>
        </p:txBody>
      </p:sp>
      <p:sp>
        <p:nvSpPr>
          <p:cNvPr id="904198" name="Rectangle 6"/>
          <p:cNvSpPr>
            <a:spLocks noChangeArrowheads="1"/>
          </p:cNvSpPr>
          <p:nvPr/>
        </p:nvSpPr>
        <p:spPr bwMode="auto">
          <a:xfrm>
            <a:off x="533400" y="3505200"/>
            <a:ext cx="8153400"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342900" indent="-342900">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1680" indent="-24638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lvl="1">
              <a:lnSpc>
                <a:spcPct val="85000"/>
              </a:lnSpc>
              <a:spcBef>
                <a:spcPct val="40000"/>
              </a:spcBef>
              <a:buClr>
                <a:schemeClr val="accent1"/>
              </a:buClr>
              <a:buSzPct val="75000"/>
              <a:buFont typeface="Monotype Sorts" pitchFamily="2" charset="2"/>
              <a:buNone/>
            </a:pPr>
            <a:r>
              <a:rPr kumimoji="0" lang="en-US" altLang="zh-CN" dirty="0"/>
              <a:t>If X is n times faster than Y, then</a:t>
            </a:r>
            <a:endParaRPr kumimoji="0" lang="en-US" altLang="zh-CN" baseline="-25000" dirty="0"/>
          </a:p>
        </p:txBody>
      </p:sp>
      <p:grpSp>
        <p:nvGrpSpPr>
          <p:cNvPr id="904202" name="Group 10"/>
          <p:cNvGrpSpPr/>
          <p:nvPr/>
        </p:nvGrpSpPr>
        <p:grpSpPr bwMode="auto">
          <a:xfrm>
            <a:off x="381000" y="3963988"/>
            <a:ext cx="8229600" cy="836612"/>
            <a:chOff x="240" y="2448"/>
            <a:chExt cx="5184" cy="527"/>
          </a:xfrm>
        </p:grpSpPr>
        <p:sp>
          <p:nvSpPr>
            <p:cNvPr id="49160" name="Rectangle 7"/>
            <p:cNvSpPr>
              <a:spLocks noChangeArrowheads="1"/>
            </p:cNvSpPr>
            <p:nvPr/>
          </p:nvSpPr>
          <p:spPr bwMode="auto">
            <a:xfrm>
              <a:off x="240" y="2448"/>
              <a:ext cx="5136"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287655" indent="-287655">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gn="ctr">
                <a:lnSpc>
                  <a:spcPct val="90000"/>
                </a:lnSpc>
                <a:spcBef>
                  <a:spcPct val="65000"/>
                </a:spcBef>
                <a:spcAft>
                  <a:spcPct val="0"/>
                </a:spcAft>
                <a:buClr>
                  <a:schemeClr val="accent1"/>
                </a:buClr>
                <a:buSzPct val="75000"/>
                <a:buFont typeface="Wingdings" panose="05000000000000000000" pitchFamily="2" charset="2"/>
                <a:buNone/>
              </a:pPr>
              <a:r>
                <a:rPr lang="en-US" altLang="zh-CN" sz="2400" b="0"/>
                <a:t>performance</a:t>
              </a:r>
              <a:r>
                <a:rPr lang="en-US" altLang="zh-CN" sz="2400" b="0" baseline="-25000"/>
                <a:t>X</a:t>
              </a:r>
              <a:r>
                <a:rPr lang="en-US" altLang="zh-CN" sz="2400" b="0"/>
                <a:t>         execution_time</a:t>
              </a:r>
              <a:r>
                <a:rPr lang="en-US" altLang="zh-CN" sz="2400" b="0" baseline="-25000"/>
                <a:t>Y </a:t>
              </a:r>
              <a:endParaRPr lang="en-US" altLang="zh-CN" sz="2400" b="0" baseline="-25000"/>
            </a:p>
          </p:txBody>
        </p:sp>
        <p:sp>
          <p:nvSpPr>
            <p:cNvPr id="49161" name="Rectangle 8"/>
            <p:cNvSpPr>
              <a:spLocks noChangeArrowheads="1"/>
            </p:cNvSpPr>
            <p:nvPr/>
          </p:nvSpPr>
          <p:spPr bwMode="auto">
            <a:xfrm>
              <a:off x="288" y="2592"/>
              <a:ext cx="5136"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287655" indent="-287655">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gn="ctr">
                <a:lnSpc>
                  <a:spcPct val="90000"/>
                </a:lnSpc>
                <a:spcBef>
                  <a:spcPct val="65000"/>
                </a:spcBef>
                <a:spcAft>
                  <a:spcPct val="0"/>
                </a:spcAft>
                <a:buClr>
                  <a:schemeClr val="accent1"/>
                </a:buClr>
                <a:buSzPct val="75000"/>
                <a:buFont typeface="Wingdings" panose="05000000000000000000" pitchFamily="2" charset="2"/>
                <a:buNone/>
              </a:pPr>
              <a:r>
                <a:rPr lang="zh-CN" altLang="en-US" sz="2400" b="0" dirty="0"/>
                <a:t>    </a:t>
              </a:r>
              <a:r>
                <a:rPr lang="en-US" altLang="zh-CN" sz="2400" b="0" dirty="0"/>
                <a:t>--------------------   =    ---------------------  = n</a:t>
              </a:r>
              <a:endParaRPr lang="en-US" altLang="zh-CN" sz="2400" b="0" baseline="-25000" dirty="0"/>
            </a:p>
          </p:txBody>
        </p:sp>
        <p:sp>
          <p:nvSpPr>
            <p:cNvPr id="49162" name="Rectangle 9"/>
            <p:cNvSpPr>
              <a:spLocks noChangeArrowheads="1"/>
            </p:cNvSpPr>
            <p:nvPr/>
          </p:nvSpPr>
          <p:spPr bwMode="auto">
            <a:xfrm>
              <a:off x="240" y="2736"/>
              <a:ext cx="5136"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287655" indent="-287655">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gn="ctr">
                <a:lnSpc>
                  <a:spcPct val="90000"/>
                </a:lnSpc>
                <a:spcBef>
                  <a:spcPct val="65000"/>
                </a:spcBef>
                <a:spcAft>
                  <a:spcPct val="0"/>
                </a:spcAft>
                <a:buClr>
                  <a:schemeClr val="accent1"/>
                </a:buClr>
                <a:buSzPct val="75000"/>
                <a:buFont typeface="Wingdings" panose="05000000000000000000" pitchFamily="2" charset="2"/>
                <a:buNone/>
              </a:pPr>
              <a:r>
                <a:rPr lang="en-US" altLang="zh-CN" sz="2400" b="0"/>
                <a:t>performance</a:t>
              </a:r>
              <a:r>
                <a:rPr lang="en-US" altLang="zh-CN" sz="2400" b="0" baseline="-25000"/>
                <a:t>Y</a:t>
              </a:r>
              <a:r>
                <a:rPr lang="en-US" altLang="zh-CN" sz="2400" b="0"/>
                <a:t>         execution_time</a:t>
              </a:r>
              <a:r>
                <a:rPr lang="en-US" altLang="zh-CN" sz="2400" b="0" baseline="-25000"/>
                <a:t>X </a:t>
              </a:r>
              <a:endParaRPr lang="en-US" altLang="zh-CN" sz="2400" b="0" baseline="-25000"/>
            </a:p>
          </p:txBody>
        </p:sp>
      </p:grpSp>
      <p:sp>
        <p:nvSpPr>
          <p:cNvPr id="3" name="Date Placeholder 2"/>
          <p:cNvSpPr>
            <a:spLocks noGrp="1"/>
          </p:cNvSpPr>
          <p:nvPr>
            <p:ph type="dt" sz="half" idx="10"/>
          </p:nvPr>
        </p:nvSpPr>
        <p:spPr/>
        <p:txBody>
          <a:bodyPr/>
          <a:lstStyle/>
          <a:p>
            <a:r>
              <a:rPr lang="en-US" altLang="zh-CN"/>
              <a:t>COaA, LEC03 Intro III</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41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0419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042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04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4196" grpId="0"/>
      <p:bldP spid="904197" grpId="0"/>
      <p:bldP spid="90419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sp>
        <p:nvSpPr>
          <p:cNvPr id="2" name="标题 1"/>
          <p:cNvSpPr>
            <a:spLocks noGrp="1"/>
          </p:cNvSpPr>
          <p:nvPr>
            <p:ph type="title"/>
          </p:nvPr>
        </p:nvSpPr>
        <p:spPr/>
        <p:txBody>
          <a:bodyPr>
            <a:normAutofit/>
          </a:bodyPr>
          <a:lstStyle/>
          <a:p>
            <a:r>
              <a:rPr lang="en-US" altLang="zh-CN" dirty="0"/>
              <a:t>Metrics of performance</a:t>
            </a:r>
            <a:endParaRPr lang="zh-CN" altLang="en-US" dirty="0"/>
          </a:p>
        </p:txBody>
      </p:sp>
      <p:sp>
        <p:nvSpPr>
          <p:cNvPr id="14" name="Content Placeholder 13"/>
          <p:cNvSpPr>
            <a:spLocks noGrp="1"/>
          </p:cNvSpPr>
          <p:nvPr>
            <p:ph sz="quarter" idx="13"/>
          </p:nvPr>
        </p:nvSpPr>
        <p:spPr/>
        <p:txBody>
          <a:bodyPr/>
          <a:lstStyle/>
          <a:p>
            <a:endParaRPr lang="en-US"/>
          </a:p>
        </p:txBody>
      </p:sp>
      <p:pic>
        <p:nvPicPr>
          <p:cNvPr id="4" name="图片 3"/>
          <p:cNvPicPr>
            <a:picLocks noChangeAspect="1"/>
          </p:cNvPicPr>
          <p:nvPr/>
        </p:nvPicPr>
        <p:blipFill>
          <a:blip r:embed="rId1"/>
          <a:stretch>
            <a:fillRect/>
          </a:stretch>
        </p:blipFill>
        <p:spPr>
          <a:xfrm>
            <a:off x="361950" y="1433512"/>
            <a:ext cx="8420100" cy="3990975"/>
          </a:xfrm>
          <a:prstGeom prst="rect">
            <a:avLst/>
          </a:prstGeom>
        </p:spPr>
      </p:pic>
      <p:sp>
        <p:nvSpPr>
          <p:cNvPr id="6" name="文本框 5"/>
          <p:cNvSpPr txBox="1"/>
          <p:nvPr/>
        </p:nvSpPr>
        <p:spPr>
          <a:xfrm>
            <a:off x="4648200" y="1828800"/>
            <a:ext cx="2971800" cy="646331"/>
          </a:xfrm>
          <a:prstGeom prst="rect">
            <a:avLst/>
          </a:prstGeom>
          <a:noFill/>
        </p:spPr>
        <p:txBody>
          <a:bodyPr wrap="square" rtlCol="0">
            <a:spAutoFit/>
          </a:bodyPr>
          <a:lstStyle/>
          <a:p>
            <a:r>
              <a:rPr lang="en-US" altLang="zh-CN" b="1" dirty="0">
                <a:solidFill>
                  <a:srgbClr val="8901F3"/>
                </a:solidFill>
              </a:rPr>
              <a:t>Response per month</a:t>
            </a:r>
            <a:endParaRPr lang="en-US" altLang="zh-CN" b="1" dirty="0">
              <a:solidFill>
                <a:srgbClr val="8901F3"/>
              </a:solidFill>
            </a:endParaRPr>
          </a:p>
          <a:p>
            <a:r>
              <a:rPr lang="en-US" altLang="zh-CN" b="1" dirty="0">
                <a:solidFill>
                  <a:srgbClr val="8901F3"/>
                </a:solidFill>
              </a:rPr>
              <a:t>Operations per second</a:t>
            </a:r>
            <a:endParaRPr lang="zh-CN" altLang="en-US" b="1" dirty="0">
              <a:solidFill>
                <a:srgbClr val="8901F3"/>
              </a:solidFill>
            </a:endParaRPr>
          </a:p>
        </p:txBody>
      </p:sp>
      <p:sp>
        <p:nvSpPr>
          <p:cNvPr id="7" name="文本框 6"/>
          <p:cNvSpPr txBox="1"/>
          <p:nvPr/>
        </p:nvSpPr>
        <p:spPr>
          <a:xfrm>
            <a:off x="1295400" y="1752600"/>
            <a:ext cx="2362200" cy="461665"/>
          </a:xfrm>
          <a:prstGeom prst="rect">
            <a:avLst/>
          </a:prstGeom>
          <a:noFill/>
        </p:spPr>
        <p:txBody>
          <a:bodyPr wrap="square" rtlCol="0">
            <a:spAutoFit/>
          </a:bodyPr>
          <a:lstStyle/>
          <a:p>
            <a:pPr algn="ctr"/>
            <a:r>
              <a:rPr lang="en-US" altLang="zh-CN" sz="2400" b="1" dirty="0">
                <a:solidFill>
                  <a:srgbClr val="8901F3"/>
                </a:solidFill>
              </a:rPr>
              <a:t>Application</a:t>
            </a:r>
            <a:endParaRPr lang="zh-CN" altLang="en-US" sz="2400" b="1" dirty="0">
              <a:solidFill>
                <a:srgbClr val="8901F3"/>
              </a:solidFill>
            </a:endParaRPr>
          </a:p>
        </p:txBody>
      </p:sp>
      <p:sp>
        <p:nvSpPr>
          <p:cNvPr id="8" name="文本框 7"/>
          <p:cNvSpPr txBox="1"/>
          <p:nvPr/>
        </p:nvSpPr>
        <p:spPr>
          <a:xfrm>
            <a:off x="1752600" y="2214265"/>
            <a:ext cx="1905000" cy="830997"/>
          </a:xfrm>
          <a:prstGeom prst="rect">
            <a:avLst/>
          </a:prstGeom>
          <a:noFill/>
        </p:spPr>
        <p:txBody>
          <a:bodyPr wrap="square" rtlCol="0">
            <a:spAutoFit/>
          </a:bodyPr>
          <a:lstStyle/>
          <a:p>
            <a:r>
              <a:rPr lang="en-US" altLang="zh-CN" sz="2400" b="1" dirty="0">
                <a:solidFill>
                  <a:schemeClr val="tx2">
                    <a:lumMod val="75000"/>
                  </a:schemeClr>
                </a:solidFill>
              </a:rPr>
              <a:t>Program Language</a:t>
            </a:r>
            <a:endParaRPr lang="zh-CN" altLang="en-US" sz="2400" b="1" dirty="0">
              <a:solidFill>
                <a:schemeClr val="tx2">
                  <a:lumMod val="75000"/>
                </a:schemeClr>
              </a:solidFill>
            </a:endParaRPr>
          </a:p>
        </p:txBody>
      </p:sp>
      <p:sp>
        <p:nvSpPr>
          <p:cNvPr id="9" name="文本框 8"/>
          <p:cNvSpPr txBox="1"/>
          <p:nvPr/>
        </p:nvSpPr>
        <p:spPr>
          <a:xfrm>
            <a:off x="1905000" y="3058745"/>
            <a:ext cx="1524000" cy="461665"/>
          </a:xfrm>
          <a:prstGeom prst="rect">
            <a:avLst/>
          </a:prstGeom>
          <a:noFill/>
        </p:spPr>
        <p:txBody>
          <a:bodyPr wrap="square" rtlCol="0">
            <a:spAutoFit/>
          </a:bodyPr>
          <a:lstStyle/>
          <a:p>
            <a:r>
              <a:rPr lang="en-US" altLang="zh-CN" sz="2400" b="1" dirty="0">
                <a:solidFill>
                  <a:schemeClr val="accent4"/>
                </a:solidFill>
              </a:rPr>
              <a:t>Complier</a:t>
            </a:r>
            <a:endParaRPr lang="zh-CN" altLang="en-US" sz="2400" b="1" dirty="0">
              <a:solidFill>
                <a:schemeClr val="accent4"/>
              </a:solidFill>
            </a:endParaRPr>
          </a:p>
        </p:txBody>
      </p:sp>
      <p:sp>
        <p:nvSpPr>
          <p:cNvPr id="10" name="文本框 9"/>
          <p:cNvSpPr txBox="1"/>
          <p:nvPr/>
        </p:nvSpPr>
        <p:spPr>
          <a:xfrm>
            <a:off x="1828800" y="4034760"/>
            <a:ext cx="1524000" cy="461665"/>
          </a:xfrm>
          <a:prstGeom prst="rect">
            <a:avLst/>
          </a:prstGeom>
          <a:noFill/>
        </p:spPr>
        <p:txBody>
          <a:bodyPr wrap="square" rtlCol="0">
            <a:spAutoFit/>
          </a:bodyPr>
          <a:lstStyle/>
          <a:p>
            <a:r>
              <a:rPr lang="en-US" altLang="zh-CN" sz="2400" b="1" dirty="0" err="1">
                <a:solidFill>
                  <a:srgbClr val="7030A0"/>
                </a:solidFill>
              </a:rPr>
              <a:t>Datapath</a:t>
            </a:r>
            <a:endParaRPr lang="zh-CN" altLang="en-US" sz="2400" b="1" dirty="0">
              <a:solidFill>
                <a:srgbClr val="7030A0"/>
              </a:solidFill>
            </a:endParaRPr>
          </a:p>
        </p:txBody>
      </p:sp>
      <p:sp>
        <p:nvSpPr>
          <p:cNvPr id="11" name="文本框 10"/>
          <p:cNvSpPr txBox="1"/>
          <p:nvPr/>
        </p:nvSpPr>
        <p:spPr>
          <a:xfrm>
            <a:off x="2286000" y="4384952"/>
            <a:ext cx="1295400" cy="461665"/>
          </a:xfrm>
          <a:prstGeom prst="rect">
            <a:avLst/>
          </a:prstGeom>
          <a:noFill/>
        </p:spPr>
        <p:txBody>
          <a:bodyPr wrap="square" rtlCol="0">
            <a:spAutoFit/>
          </a:bodyPr>
          <a:lstStyle/>
          <a:p>
            <a:r>
              <a:rPr lang="en-US" altLang="zh-CN" sz="2400" b="1" dirty="0"/>
              <a:t>Control</a:t>
            </a:r>
            <a:endParaRPr lang="zh-CN" altLang="en-US" sz="2400" b="1" dirty="0"/>
          </a:p>
        </p:txBody>
      </p:sp>
      <p:sp>
        <p:nvSpPr>
          <p:cNvPr id="12" name="文本框 11"/>
          <p:cNvSpPr txBox="1"/>
          <p:nvPr/>
        </p:nvSpPr>
        <p:spPr>
          <a:xfrm>
            <a:off x="1295400" y="4724400"/>
            <a:ext cx="2743200" cy="461665"/>
          </a:xfrm>
          <a:prstGeom prst="rect">
            <a:avLst/>
          </a:prstGeom>
          <a:noFill/>
        </p:spPr>
        <p:txBody>
          <a:bodyPr wrap="square" rtlCol="0">
            <a:spAutoFit/>
          </a:bodyPr>
          <a:lstStyle/>
          <a:p>
            <a:r>
              <a:rPr lang="en-US" altLang="zh-CN" sz="2400" b="1" dirty="0">
                <a:solidFill>
                  <a:srgbClr val="8901F3"/>
                </a:solidFill>
              </a:rPr>
              <a:t>Functional Units</a:t>
            </a:r>
            <a:endParaRPr lang="zh-CN" altLang="en-US" sz="2400" b="1" dirty="0">
              <a:solidFill>
                <a:srgbClr val="8901F3"/>
              </a:solidFill>
            </a:endParaRPr>
          </a:p>
        </p:txBody>
      </p:sp>
      <p:sp>
        <p:nvSpPr>
          <p:cNvPr id="13" name="文本框 12"/>
          <p:cNvSpPr txBox="1"/>
          <p:nvPr/>
        </p:nvSpPr>
        <p:spPr>
          <a:xfrm>
            <a:off x="1066800" y="4953000"/>
            <a:ext cx="3124200" cy="461665"/>
          </a:xfrm>
          <a:prstGeom prst="rect">
            <a:avLst/>
          </a:prstGeom>
          <a:noFill/>
        </p:spPr>
        <p:txBody>
          <a:bodyPr wrap="square" rtlCol="0">
            <a:spAutoFit/>
          </a:bodyPr>
          <a:lstStyle/>
          <a:p>
            <a:r>
              <a:rPr lang="en-US" altLang="zh-CN" sz="2400" b="1" dirty="0">
                <a:solidFill>
                  <a:srgbClr val="002060"/>
                </a:solidFill>
              </a:rPr>
              <a:t>Trans. Wire, Pin</a:t>
            </a:r>
            <a:endParaRPr lang="zh-CN" altLang="en-US" sz="2400" b="1" dirty="0">
              <a:solidFill>
                <a:srgbClr val="002060"/>
              </a:solidFill>
            </a:endParaRPr>
          </a:p>
        </p:txBody>
      </p:sp>
      <p:sp>
        <p:nvSpPr>
          <p:cNvPr id="5" name="Date Placeholder 4"/>
          <p:cNvSpPr>
            <a:spLocks noGrp="1"/>
          </p:cNvSpPr>
          <p:nvPr>
            <p:ph type="dt" sz="half" idx="10"/>
          </p:nvPr>
        </p:nvSpPr>
        <p:spPr/>
        <p:txBody>
          <a:bodyPr/>
          <a:lstStyle/>
          <a:p>
            <a:r>
              <a:rPr lang="en-US" altLang="zh-CN"/>
              <a:t>COaA, LEC03 Intro III</a:t>
            </a:r>
            <a:endParaRPr lang="en-US" altLang="zh-CN" dirty="0"/>
          </a:p>
        </p:txBody>
      </p:sp>
      <p:sp>
        <p:nvSpPr>
          <p:cNvPr id="15" name="Footer Placeholder 14"/>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16" name="Slide Number Placeholder 15"/>
          <p:cNvSpPr>
            <a:spLocks noGrp="1"/>
          </p:cNvSpPr>
          <p:nvPr>
            <p:ph type="sldNum" sz="quarter" idx="12"/>
          </p:nvPr>
        </p:nvSpPr>
        <p:spPr/>
        <p:txBody>
          <a:bodyPr/>
          <a:lstStyle/>
          <a:p>
            <a:fld id="{B7A5BFCD-2DD0-1B4A-A6AE-A25793FF7F06}"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0825" y="5467987"/>
            <a:ext cx="8642350" cy="551813"/>
          </a:xfrm>
        </p:spPr>
        <p:txBody>
          <a:bodyPr>
            <a:normAutofit fontScale="62500" lnSpcReduction="20000"/>
          </a:bodyPr>
          <a:lstStyle/>
          <a:p>
            <a:r>
              <a:rPr lang="en-US" b="1" i="1" dirty="0">
                <a:solidFill>
                  <a:schemeClr val="tx2">
                    <a:lumMod val="75000"/>
                  </a:schemeClr>
                </a:solidFill>
              </a:rPr>
              <a:t>Unless otherwise specified, “time” often refers to “user time”</a:t>
            </a:r>
            <a:endParaRPr lang="en-US" b="1" i="1" dirty="0">
              <a:solidFill>
                <a:schemeClr val="tx2">
                  <a:lumMod val="75000"/>
                </a:schemeClr>
              </a:solidFill>
            </a:endParaRPr>
          </a:p>
        </p:txBody>
      </p:sp>
      <p:sp>
        <p:nvSpPr>
          <p:cNvPr id="3" name="Date Placeholder 2"/>
          <p:cNvSpPr>
            <a:spLocks noGrp="1"/>
          </p:cNvSpPr>
          <p:nvPr>
            <p:ph type="dt" sz="half" idx="10"/>
          </p:nvPr>
        </p:nvSpPr>
        <p:spPr/>
        <p:txBody>
          <a:bodyPr/>
          <a:lstStyle/>
          <a:p>
            <a:r>
              <a:rPr lang="en-US" altLang="zh-CN"/>
              <a:t>COaA, LEC03 Intro III</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6" name="Title 5"/>
          <p:cNvSpPr>
            <a:spLocks noGrp="1"/>
          </p:cNvSpPr>
          <p:nvPr>
            <p:ph type="title"/>
          </p:nvPr>
        </p:nvSpPr>
        <p:spPr/>
        <p:txBody>
          <a:bodyPr/>
          <a:lstStyle/>
          <a:p>
            <a:r>
              <a:rPr lang="en-US" dirty="0"/>
              <a:t>The Nature of Time</a:t>
            </a:r>
            <a:endParaRPr lang="en-US" dirty="0"/>
          </a:p>
        </p:txBody>
      </p:sp>
      <p:sp>
        <p:nvSpPr>
          <p:cNvPr id="7" name="Content Placeholder 6"/>
          <p:cNvSpPr>
            <a:spLocks noGrp="1"/>
          </p:cNvSpPr>
          <p:nvPr>
            <p:ph sz="quarter" idx="13"/>
          </p:nvPr>
        </p:nvSpPr>
        <p:spPr/>
        <p:txBody>
          <a:bodyPr/>
          <a:lstStyle/>
          <a:p>
            <a:endParaRPr lang="en-US"/>
          </a:p>
        </p:txBody>
      </p:sp>
      <p:pic>
        <p:nvPicPr>
          <p:cNvPr id="9" name="Picture 8"/>
          <p:cNvPicPr>
            <a:picLocks noChangeAspect="1"/>
          </p:cNvPicPr>
          <p:nvPr/>
        </p:nvPicPr>
        <p:blipFill>
          <a:blip r:embed="rId1"/>
          <a:stretch>
            <a:fillRect/>
          </a:stretch>
        </p:blipFill>
        <p:spPr>
          <a:xfrm>
            <a:off x="282575" y="990600"/>
            <a:ext cx="8610600" cy="4171950"/>
          </a:xfrm>
          <a:prstGeom prst="rect">
            <a:avLst/>
          </a:prstGeom>
        </p:spPr>
      </p:pic>
      <p:sp>
        <p:nvSpPr>
          <p:cNvPr id="8" name="Slide Number Placeholder 7"/>
          <p:cNvSpPr>
            <a:spLocks noGrp="1"/>
          </p:cNvSpPr>
          <p:nvPr>
            <p:ph type="sldNum" sz="quarter" idx="12"/>
          </p:nvPr>
        </p:nvSpPr>
        <p:spPr/>
        <p:txBody>
          <a:bodyPr/>
          <a:lstStyle/>
          <a:p>
            <a:fld id="{B7A5BFCD-2DD0-1B4A-A6AE-A25793FF7F06}"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r>
              <a:rPr lang="en-US" b="1" dirty="0"/>
              <a:t>Elapsed Time</a:t>
            </a:r>
            <a:endParaRPr lang="en-US" b="1" dirty="0"/>
          </a:p>
          <a:p>
            <a:pPr lvl="1"/>
            <a:r>
              <a:rPr lang="en-US" dirty="0"/>
              <a:t>Counts everything (disk and memory accesses, I/O, etc.)</a:t>
            </a:r>
            <a:endParaRPr lang="en-US" dirty="0"/>
          </a:p>
          <a:p>
            <a:pPr lvl="1"/>
            <a:r>
              <a:rPr lang="en-US" dirty="0"/>
              <a:t>A useful parameter, but often not for comparing purposes</a:t>
            </a:r>
            <a:endParaRPr lang="en-US" dirty="0"/>
          </a:p>
          <a:p>
            <a:r>
              <a:rPr lang="en-US" b="1" dirty="0"/>
              <a:t>CPU Time</a:t>
            </a:r>
            <a:endParaRPr lang="en-US" b="1" dirty="0"/>
          </a:p>
          <a:p>
            <a:pPr lvl="1"/>
            <a:r>
              <a:rPr lang="en-US" dirty="0"/>
              <a:t>No counts I/O and time running other programs</a:t>
            </a:r>
            <a:endParaRPr lang="en-US" dirty="0"/>
          </a:p>
          <a:p>
            <a:pPr lvl="1"/>
            <a:r>
              <a:rPr lang="en-US" dirty="0"/>
              <a:t>Can be separated into </a:t>
            </a:r>
            <a:r>
              <a:rPr lang="en-US" dirty="0">
                <a:solidFill>
                  <a:srgbClr val="FF0000"/>
                </a:solidFill>
              </a:rPr>
              <a:t>System Time</a:t>
            </a:r>
            <a:r>
              <a:rPr lang="en-US" dirty="0"/>
              <a:t>, and </a:t>
            </a:r>
            <a:r>
              <a:rPr lang="en-US" dirty="0">
                <a:solidFill>
                  <a:srgbClr val="FF0000"/>
                </a:solidFill>
              </a:rPr>
              <a:t>User Time</a:t>
            </a:r>
            <a:endParaRPr lang="en-US" dirty="0">
              <a:solidFill>
                <a:srgbClr val="FF0000"/>
              </a:solidFill>
            </a:endParaRPr>
          </a:p>
          <a:p>
            <a:pPr lvl="1"/>
            <a:endParaRPr lang="en-US" dirty="0"/>
          </a:p>
          <a:p>
            <a:r>
              <a:rPr lang="en-US" b="1" dirty="0"/>
              <a:t>Our focus: user CPU time</a:t>
            </a:r>
            <a:endParaRPr lang="en-US" b="1" dirty="0"/>
          </a:p>
          <a:p>
            <a:pPr lvl="1"/>
            <a:r>
              <a:rPr lang="en-US" dirty="0"/>
              <a:t>Executing the lines of code that are “in” our program</a:t>
            </a:r>
            <a:endParaRPr lang="en-US" dirty="0"/>
          </a:p>
        </p:txBody>
      </p:sp>
      <p:sp>
        <p:nvSpPr>
          <p:cNvPr id="3" name="Date Placeholder 2"/>
          <p:cNvSpPr>
            <a:spLocks noGrp="1"/>
          </p:cNvSpPr>
          <p:nvPr>
            <p:ph type="dt" sz="half" idx="10"/>
          </p:nvPr>
        </p:nvSpPr>
        <p:spPr/>
        <p:txBody>
          <a:bodyPr/>
          <a:lstStyle/>
          <a:p>
            <a:r>
              <a:rPr lang="en-US" altLang="zh-CN"/>
              <a:t>COaA, LEC03 Intro III</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6" name="Title 5"/>
          <p:cNvSpPr>
            <a:spLocks noGrp="1"/>
          </p:cNvSpPr>
          <p:nvPr>
            <p:ph type="title"/>
          </p:nvPr>
        </p:nvSpPr>
        <p:spPr/>
        <p:txBody>
          <a:bodyPr/>
          <a:lstStyle/>
          <a:p>
            <a:r>
              <a:rPr lang="en-US" dirty="0"/>
              <a:t>Executing Time</a:t>
            </a:r>
            <a:endParaRPr lang="en-US" dirty="0"/>
          </a:p>
        </p:txBody>
      </p:sp>
      <p:sp>
        <p:nvSpPr>
          <p:cNvPr id="7" name="Content Placeholder 6"/>
          <p:cNvSpPr>
            <a:spLocks noGrp="1"/>
          </p:cNvSpPr>
          <p:nvPr>
            <p:ph sz="quarter" idx="13"/>
          </p:nvPr>
        </p:nvSpPr>
        <p:spPr/>
        <p:txBody>
          <a:bodyPr/>
          <a:lstStyle/>
          <a:p>
            <a:endParaRPr lang="en-US"/>
          </a:p>
        </p:txBody>
      </p:sp>
      <p:sp>
        <p:nvSpPr>
          <p:cNvPr id="8" name="Slide Number Placeholder 7"/>
          <p:cNvSpPr>
            <a:spLocks noGrp="1"/>
          </p:cNvSpPr>
          <p:nvPr>
            <p:ph type="sldNum" sz="quarter" idx="12"/>
          </p:nvPr>
        </p:nvSpPr>
        <p:spPr/>
        <p:txBody>
          <a:bodyPr/>
          <a:lstStyle/>
          <a:p>
            <a:fld id="{B7A5BFCD-2DD0-1B4A-A6AE-A25793FF7F06}" type="slidenum">
              <a:rPr lang="zh-CN" altLang="en-US" smtClean="0"/>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b="1" i="1" dirty="0">
                <a:solidFill>
                  <a:srgbClr val="7030A0"/>
                </a:solidFill>
              </a:rPr>
              <a:t>Wall-clock time, response time, or elapsed time: </a:t>
            </a:r>
            <a:r>
              <a:rPr lang="en-US" dirty="0"/>
              <a:t>the total time to complete a task, including disk accesses, memory accesses, input/output activities, operating system </a:t>
            </a:r>
            <a:r>
              <a:rPr lang="en-US" dirty="0">
                <a:solidFill>
                  <a:srgbClr val="FF0000"/>
                </a:solidFill>
              </a:rPr>
              <a:t>overhead.</a:t>
            </a:r>
            <a:br>
              <a:rPr lang="en-US" dirty="0">
                <a:solidFill>
                  <a:srgbClr val="FF0000"/>
                </a:solidFill>
              </a:rPr>
            </a:br>
            <a:r>
              <a:rPr lang="en-US" dirty="0">
                <a:solidFill>
                  <a:srgbClr val="FF0000"/>
                </a:solidFill>
              </a:rPr>
              <a:t>	</a:t>
            </a:r>
            <a:r>
              <a:rPr lang="en-US" dirty="0"/>
              <a:t>— everything!</a:t>
            </a:r>
            <a:endParaRPr lang="en-US" dirty="0"/>
          </a:p>
          <a:p>
            <a:endParaRPr lang="en-US" dirty="0"/>
          </a:p>
          <a:p>
            <a:r>
              <a:rPr lang="en-US" b="1" i="1" dirty="0">
                <a:solidFill>
                  <a:srgbClr val="7030A0"/>
                </a:solidFill>
              </a:rPr>
              <a:t>CPU execution time or CPU time: </a:t>
            </a:r>
            <a:r>
              <a:rPr lang="en-US" dirty="0"/>
              <a:t>the time CPU spends computing for a specific task with no counting the waiting time of I/O or running other programs.</a:t>
            </a:r>
            <a:endParaRPr lang="en-US" dirty="0"/>
          </a:p>
        </p:txBody>
      </p:sp>
      <p:sp>
        <p:nvSpPr>
          <p:cNvPr id="2" name="标题 1"/>
          <p:cNvSpPr>
            <a:spLocks noGrp="1"/>
          </p:cNvSpPr>
          <p:nvPr>
            <p:ph type="title"/>
          </p:nvPr>
        </p:nvSpPr>
        <p:spPr/>
        <p:txBody>
          <a:bodyPr/>
          <a:lstStyle/>
          <a:p>
            <a:r>
              <a:rPr lang="en-US" altLang="zh-CN" dirty="0"/>
              <a:t>Time</a:t>
            </a:r>
            <a:endParaRPr lang="zh-CN" altLang="en-US" dirty="0"/>
          </a:p>
        </p:txBody>
      </p:sp>
      <p:sp>
        <p:nvSpPr>
          <p:cNvPr id="5" name="Content Placeholder 4"/>
          <p:cNvSpPr>
            <a:spLocks noGrp="1"/>
          </p:cNvSpPr>
          <p:nvPr>
            <p:ph sz="quarter" idx="13"/>
          </p:nvPr>
        </p:nvSpPr>
        <p:spPr/>
        <p:txBody>
          <a:bodyPr/>
          <a:lstStyle/>
          <a:p>
            <a:endParaRPr lang="en-US"/>
          </a:p>
        </p:txBody>
      </p:sp>
      <p:sp>
        <p:nvSpPr>
          <p:cNvPr id="4" name="Date Placeholder 3"/>
          <p:cNvSpPr>
            <a:spLocks noGrp="1"/>
          </p:cNvSpPr>
          <p:nvPr>
            <p:ph type="dt" sz="half" idx="10"/>
          </p:nvPr>
        </p:nvSpPr>
        <p:spPr/>
        <p:txBody>
          <a:bodyPr/>
          <a:lstStyle/>
          <a:p>
            <a:r>
              <a:rPr lang="en-US" altLang="zh-CN"/>
              <a:t>COaA, LEC03 Intro III</a:t>
            </a:r>
            <a:endParaRPr lang="en-US" altLang="zh-CN" dirty="0"/>
          </a:p>
        </p:txBody>
      </p:sp>
      <p:sp>
        <p:nvSpPr>
          <p:cNvPr id="6" name="Footer Placeholder 5"/>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7" name="Slide Number Placeholder 6"/>
          <p:cNvSpPr>
            <a:spLocks noGrp="1"/>
          </p:cNvSpPr>
          <p:nvPr>
            <p:ph type="sldNum" sz="quarter" idx="12"/>
          </p:nvPr>
        </p:nvSpPr>
        <p:spPr/>
        <p:txBody>
          <a:bodyPr/>
          <a:lstStyle/>
          <a:p>
            <a:fld id="{B7A5BFCD-2DD0-1B4A-A6AE-A25793FF7F06}" type="slidenum">
              <a:rPr lang="zh-CN" altLang="en-US" smtClean="0"/>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If we know # of CPU clock cycles for a program</a:t>
            </a:r>
            <a:endParaRPr lang="en-US" dirty="0"/>
          </a:p>
          <a:p>
            <a:pPr marL="457200" lvl="1" indent="0">
              <a:buNone/>
            </a:pPr>
            <a:r>
              <a:rPr lang="en-US" sz="2400" b="1" dirty="0"/>
              <a:t>CPU time for a program</a:t>
            </a:r>
            <a:endParaRPr lang="en-US" sz="2400" b="1" dirty="0"/>
          </a:p>
          <a:p>
            <a:pPr marL="457200" lvl="1" indent="0">
              <a:buNone/>
            </a:pPr>
            <a:r>
              <a:rPr lang="en-US" sz="2400" b="1" dirty="0"/>
              <a:t>= # of CPU cycles for a program X Clock cycle time</a:t>
            </a:r>
            <a:endParaRPr lang="en-US" sz="2400" b="1" dirty="0"/>
          </a:p>
          <a:p>
            <a:pPr marL="457200" lvl="1" indent="0">
              <a:buNone/>
            </a:pPr>
            <a:endParaRPr lang="en-US" sz="2400" b="1" dirty="0"/>
          </a:p>
          <a:p>
            <a:pPr marL="457200" lvl="1" indent="0">
              <a:buNone/>
            </a:pPr>
            <a:r>
              <a:rPr lang="en-US" sz="2400" b="1" dirty="0"/>
              <a:t>= # of CPU cycles for a program / Frequency</a:t>
            </a:r>
            <a:endParaRPr lang="en-US" sz="2400" b="1" dirty="0"/>
          </a:p>
        </p:txBody>
      </p:sp>
      <p:sp>
        <p:nvSpPr>
          <p:cNvPr id="3" name="Date Placeholder 2"/>
          <p:cNvSpPr>
            <a:spLocks noGrp="1"/>
          </p:cNvSpPr>
          <p:nvPr>
            <p:ph type="dt" sz="half" idx="10"/>
          </p:nvPr>
        </p:nvSpPr>
        <p:spPr/>
        <p:txBody>
          <a:bodyPr/>
          <a:lstStyle/>
          <a:p>
            <a:r>
              <a:rPr lang="en-US" altLang="zh-CN"/>
              <a:t>COaA, LEC03 Intro III</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6" name="Title 5"/>
          <p:cNvSpPr>
            <a:spLocks noGrp="1"/>
          </p:cNvSpPr>
          <p:nvPr>
            <p:ph type="title"/>
          </p:nvPr>
        </p:nvSpPr>
        <p:spPr/>
        <p:txBody>
          <a:bodyPr/>
          <a:lstStyle/>
          <a:p>
            <a:r>
              <a:rPr lang="en-US" dirty="0"/>
              <a:t>CPU Time</a:t>
            </a:r>
            <a:endParaRPr lang="en-US" dirty="0"/>
          </a:p>
        </p:txBody>
      </p:sp>
      <p:sp>
        <p:nvSpPr>
          <p:cNvPr id="7" name="Content Placeholder 6"/>
          <p:cNvSpPr>
            <a:spLocks noGrp="1"/>
          </p:cNvSpPr>
          <p:nvPr>
            <p:ph sz="quarter" idx="13"/>
          </p:nvPr>
        </p:nvSpPr>
        <p:spPr/>
        <p:txBody>
          <a:bodyPr/>
          <a:lstStyle/>
          <a:p>
            <a:endParaRPr lang="en-US"/>
          </a:p>
        </p:txBody>
      </p:sp>
      <p:sp>
        <p:nvSpPr>
          <p:cNvPr id="8" name="Rectangle 7"/>
          <p:cNvSpPr/>
          <p:nvPr/>
        </p:nvSpPr>
        <p:spPr>
          <a:xfrm>
            <a:off x="4868545" y="3352800"/>
            <a:ext cx="3284855" cy="461665"/>
          </a:xfrm>
          <a:prstGeom prst="rect">
            <a:avLst/>
          </a:prstGeom>
        </p:spPr>
        <p:txBody>
          <a:bodyPr wrap="square">
            <a:spAutoFit/>
          </a:bodyPr>
          <a:lstStyle/>
          <a:p>
            <a:pPr lvl="1"/>
            <a:r>
              <a:rPr lang="en-US" sz="2400" b="1" dirty="0"/>
              <a:t>(period per cycle)</a:t>
            </a:r>
            <a:endParaRPr lang="en-US" b="1" dirty="0"/>
          </a:p>
        </p:txBody>
      </p:sp>
      <p:sp>
        <p:nvSpPr>
          <p:cNvPr id="9" name="Slide Number Placeholder 8"/>
          <p:cNvSpPr>
            <a:spLocks noGrp="1"/>
          </p:cNvSpPr>
          <p:nvPr>
            <p:ph type="sldNum" sz="quarter" idx="12"/>
          </p:nvPr>
        </p:nvSpPr>
        <p:spPr/>
        <p:txBody>
          <a:bodyPr/>
          <a:lstStyle/>
          <a:p>
            <a:fld id="{B7A5BFCD-2DD0-1B4A-A6AE-A25793FF7F06}" type="slidenum">
              <a:rPr lang="zh-CN" altLang="en-US" smtClean="0"/>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a:xfrm>
            <a:off x="250825" y="1007266"/>
            <a:ext cx="8642350" cy="2269334"/>
          </a:xfrm>
        </p:spPr>
        <p:txBody>
          <a:bodyPr>
            <a:noAutofit/>
          </a:bodyPr>
          <a:lstStyle/>
          <a:p>
            <a:pPr marL="0" indent="0" eaLnBrk="1" hangingPunct="1">
              <a:buNone/>
            </a:pPr>
            <a:r>
              <a:rPr lang="en-US" altLang="zh-CN" sz="2000" b="1" dirty="0">
                <a:ea typeface="黑体" panose="02010609060101010101" pitchFamily="49" charset="-122"/>
              </a:rPr>
              <a:t>Want to distinguish elapsed time and the time spent on our task</a:t>
            </a:r>
            <a:endParaRPr lang="en-US" altLang="zh-CN" sz="2000" b="1" dirty="0">
              <a:ea typeface="黑体" panose="02010609060101010101" pitchFamily="49" charset="-122"/>
            </a:endParaRPr>
          </a:p>
          <a:p>
            <a:pPr marL="0" indent="0" eaLnBrk="1" hangingPunct="1">
              <a:buNone/>
            </a:pPr>
            <a:r>
              <a:rPr lang="en-US" altLang="zh-CN" sz="2000" b="1" dirty="0">
                <a:ea typeface="黑体" panose="02010609060101010101" pitchFamily="49" charset="-122"/>
              </a:rPr>
              <a:t>CPU execution time (CPU time) – time the CPU spends working on a task</a:t>
            </a:r>
            <a:endParaRPr lang="en-US" altLang="zh-CN" sz="2000" b="1" dirty="0">
              <a:ea typeface="黑体" panose="02010609060101010101" pitchFamily="49" charset="-122"/>
            </a:endParaRPr>
          </a:p>
          <a:p>
            <a:pPr lvl="1" eaLnBrk="1" hangingPunct="1"/>
            <a:r>
              <a:rPr kumimoji="0" lang="en-US" altLang="zh-CN" sz="2000" dirty="0">
                <a:ea typeface="黑体" panose="02010609060101010101" pitchFamily="49" charset="-122"/>
                <a:cs typeface="宋体" panose="02010600030101010101" pitchFamily="2" charset="-122"/>
              </a:rPr>
              <a:t>Does not include time waiting for I/O or running other programs</a:t>
            </a:r>
            <a:endParaRPr kumimoji="0" lang="en-US" altLang="zh-CN" sz="2000" dirty="0">
              <a:ea typeface="黑体" panose="02010609060101010101" pitchFamily="49" charset="-122"/>
              <a:cs typeface="宋体" panose="02010600030101010101" pitchFamily="2" charset="-122"/>
            </a:endParaRPr>
          </a:p>
          <a:p>
            <a:pPr lvl="1" eaLnBrk="1" hangingPunct="1"/>
            <a:endParaRPr lang="en-US" altLang="zh-CN" sz="2000" dirty="0">
              <a:ea typeface="黑体" panose="02010609060101010101" pitchFamily="49" charset="-122"/>
              <a:cs typeface="宋体" panose="02010600030101010101" pitchFamily="2" charset="-122"/>
            </a:endParaRPr>
          </a:p>
          <a:p>
            <a:pPr lvl="1" eaLnBrk="1" hangingPunct="1"/>
            <a:endParaRPr kumimoji="0" lang="en-US" altLang="zh-CN" sz="2000" dirty="0">
              <a:ea typeface="黑体" panose="02010609060101010101" pitchFamily="49" charset="-122"/>
              <a:cs typeface="宋体" panose="02010600030101010101" pitchFamily="2" charset="-122"/>
            </a:endParaRPr>
          </a:p>
          <a:p>
            <a:pPr marL="457200" lvl="1" indent="0" eaLnBrk="1" hangingPunct="1">
              <a:buNone/>
            </a:pPr>
            <a:endParaRPr lang="en-US" altLang="zh-CN" sz="2000" dirty="0">
              <a:ea typeface="黑体" panose="02010609060101010101" pitchFamily="49" charset="-122"/>
              <a:cs typeface="宋体" panose="02010600030101010101" pitchFamily="2" charset="-122"/>
            </a:endParaRPr>
          </a:p>
          <a:p>
            <a:pPr lvl="1" eaLnBrk="1" hangingPunct="1"/>
            <a:endParaRPr kumimoji="0" lang="en-US" altLang="zh-CN" sz="2000" dirty="0">
              <a:ea typeface="黑体" panose="02010609060101010101" pitchFamily="49" charset="-122"/>
              <a:cs typeface="宋体" panose="02010600030101010101" pitchFamily="2" charset="-122"/>
            </a:endParaRPr>
          </a:p>
          <a:p>
            <a:pPr eaLnBrk="1" hangingPunct="1"/>
            <a:endParaRPr lang="en-US" altLang="zh-CN" sz="2400" dirty="0"/>
          </a:p>
          <a:p>
            <a:pPr eaLnBrk="1" hangingPunct="1"/>
            <a:r>
              <a:rPr lang="en-US" altLang="zh-CN" sz="2400" dirty="0"/>
              <a:t>Can improve performance by reducing either the </a:t>
            </a:r>
            <a:r>
              <a:rPr lang="en-US" altLang="zh-CN" sz="2400" dirty="0">
                <a:solidFill>
                  <a:srgbClr val="FF0000"/>
                </a:solidFill>
              </a:rPr>
              <a:t>length of the clock cycle </a:t>
            </a:r>
            <a:r>
              <a:rPr lang="en-US" altLang="zh-CN" sz="2400" dirty="0"/>
              <a:t>or the </a:t>
            </a:r>
            <a:r>
              <a:rPr lang="en-US" altLang="zh-CN" sz="2400" dirty="0">
                <a:solidFill>
                  <a:srgbClr val="FF0000"/>
                </a:solidFill>
              </a:rPr>
              <a:t>number of clock cycles required for a program</a:t>
            </a:r>
            <a:endParaRPr lang="en-US" altLang="zh-CN" sz="2400" dirty="0">
              <a:solidFill>
                <a:srgbClr val="FF0000"/>
              </a:solidFill>
            </a:endParaRPr>
          </a:p>
          <a:p>
            <a:pPr eaLnBrk="1" hangingPunct="1"/>
            <a:endParaRPr kumimoji="0" lang="en-US" altLang="zh-CN" sz="2000" dirty="0">
              <a:ea typeface="黑体" panose="02010609060101010101" pitchFamily="49" charset="-122"/>
              <a:cs typeface="宋体" panose="02010600030101010101" pitchFamily="2" charset="-122"/>
            </a:endParaRPr>
          </a:p>
        </p:txBody>
      </p:sp>
      <p:sp>
        <p:nvSpPr>
          <p:cNvPr id="35842" name="Rectangle 2"/>
          <p:cNvSpPr>
            <a:spLocks noGrp="1" noChangeArrowheads="1"/>
          </p:cNvSpPr>
          <p:nvPr>
            <p:ph type="title"/>
          </p:nvPr>
        </p:nvSpPr>
        <p:spPr/>
        <p:txBody>
          <a:bodyPr rtlCol="0"/>
          <a:lstStyle/>
          <a:p>
            <a:pPr eaLnBrk="1" fontAlgn="auto" hangingPunct="1">
              <a:spcAft>
                <a:spcPts val="0"/>
              </a:spcAft>
              <a:defRPr/>
            </a:pPr>
            <a:r>
              <a:rPr kumimoji="0" lang="en-US" altLang="zh-CN" dirty="0">
                <a:latin typeface="Arial" panose="020B0604020202020204" pitchFamily="34" charset="0"/>
                <a:ea typeface="+mj-ea"/>
              </a:rPr>
              <a:t>Performance Factors</a:t>
            </a:r>
            <a:endParaRPr kumimoji="0" lang="en-US" altLang="zh-CN" dirty="0">
              <a:latin typeface="Arial" panose="020B0604020202020204" pitchFamily="34" charset="0"/>
              <a:ea typeface="+mj-ea"/>
            </a:endParaRPr>
          </a:p>
        </p:txBody>
      </p:sp>
      <p:sp>
        <p:nvSpPr>
          <p:cNvPr id="2" name="Content Placeholder 1"/>
          <p:cNvSpPr>
            <a:spLocks noGrp="1"/>
          </p:cNvSpPr>
          <p:nvPr>
            <p:ph sz="quarter" idx="13"/>
          </p:nvPr>
        </p:nvSpPr>
        <p:spPr/>
        <p:txBody>
          <a:bodyPr/>
          <a:lstStyle/>
          <a:p>
            <a:endParaRPr lang="en-US"/>
          </a:p>
        </p:txBody>
      </p:sp>
      <p:sp>
        <p:nvSpPr>
          <p:cNvPr id="7" name="文本占位符 2"/>
          <p:cNvSpPr txBox="1"/>
          <p:nvPr/>
        </p:nvSpPr>
        <p:spPr bwMode="auto">
          <a:xfrm>
            <a:off x="1143000" y="2743200"/>
            <a:ext cx="7848600" cy="239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r>
              <a:rPr kumimoji="1" lang="en-US" altLang="zh-CN" sz="2400" dirty="0"/>
              <a:t># of CPU clock cycles for a program </a:t>
            </a:r>
            <a:endParaRPr kumimoji="1" lang="en-US" altLang="zh-CN" sz="2400" dirty="0"/>
          </a:p>
          <a:p>
            <a:r>
              <a:rPr kumimoji="1" lang="en-US" altLang="zh-CN" sz="2400" dirty="0"/>
              <a:t>	=    # of instructions of a program </a:t>
            </a:r>
            <a:endParaRPr kumimoji="1" lang="en-US" altLang="zh-CN" sz="2400" dirty="0"/>
          </a:p>
          <a:p>
            <a:r>
              <a:rPr kumimoji="1" lang="en-US" altLang="zh-CN" sz="2400" dirty="0"/>
              <a:t>				X</a:t>
            </a:r>
            <a:endParaRPr kumimoji="1" lang="en-US" altLang="zh-CN" sz="2400" dirty="0"/>
          </a:p>
          <a:p>
            <a:r>
              <a:rPr kumimoji="1" lang="en-US" altLang="zh-CN" sz="2400" dirty="0"/>
              <a:t>	      average clock cycles for an instruction </a:t>
            </a:r>
            <a:endParaRPr kumimoji="1" lang="zh-CN" altLang="en-US" sz="2400" dirty="0"/>
          </a:p>
        </p:txBody>
      </p:sp>
      <p:sp>
        <p:nvSpPr>
          <p:cNvPr id="3" name="Date Placeholder 2"/>
          <p:cNvSpPr>
            <a:spLocks noGrp="1"/>
          </p:cNvSpPr>
          <p:nvPr>
            <p:ph type="dt" sz="half" idx="10"/>
          </p:nvPr>
        </p:nvSpPr>
        <p:spPr/>
        <p:txBody>
          <a:bodyPr/>
          <a:lstStyle/>
          <a:p>
            <a:r>
              <a:rPr lang="en-US" altLang="zh-CN"/>
              <a:t>COaA, LEC03 Intro III</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rtlCol="0">
            <a:normAutofit/>
          </a:bodyPr>
          <a:lstStyle/>
          <a:p>
            <a:pPr eaLnBrk="1" fontAlgn="auto" hangingPunct="1">
              <a:spcAft>
                <a:spcPts val="0"/>
              </a:spcAft>
              <a:defRPr/>
            </a:pPr>
            <a:r>
              <a:rPr kumimoji="0" lang="en-US" altLang="zh-CN">
                <a:latin typeface="Arial" panose="020B0604020202020204" pitchFamily="34" charset="0"/>
                <a:ea typeface="+mj-ea"/>
              </a:rPr>
              <a:t>Clock Cycles per Instruction</a:t>
            </a:r>
            <a:endParaRPr kumimoji="0" lang="en-US" altLang="zh-CN">
              <a:latin typeface="Arial" panose="020B0604020202020204" pitchFamily="34" charset="0"/>
              <a:ea typeface="+mj-ea"/>
            </a:endParaRPr>
          </a:p>
        </p:txBody>
      </p:sp>
      <p:sp>
        <p:nvSpPr>
          <p:cNvPr id="53251" name="Rectangle 3"/>
          <p:cNvSpPr>
            <a:spLocks noGrp="1" noChangeArrowheads="1"/>
          </p:cNvSpPr>
          <p:nvPr>
            <p:ph sz="quarter" idx="13"/>
          </p:nvPr>
        </p:nvSpPr>
        <p:spPr>
          <a:xfrm>
            <a:off x="250824" y="1027911"/>
            <a:ext cx="8207375" cy="3086889"/>
          </a:xfrm>
        </p:spPr>
        <p:txBody>
          <a:bodyPr/>
          <a:lstStyle/>
          <a:p>
            <a:pPr marL="0" indent="0" algn="l" eaLnBrk="1" hangingPunct="1"/>
            <a:r>
              <a:rPr lang="en-US" altLang="zh-CN" sz="2400" dirty="0">
                <a:solidFill>
                  <a:schemeClr val="tx1"/>
                </a:solidFill>
                <a:ea typeface="黑体" panose="02010609060101010101" pitchFamily="49" charset="-122"/>
              </a:rPr>
              <a:t>Not all instructions take the same amount of time to execute</a:t>
            </a:r>
            <a:endParaRPr lang="en-US" altLang="zh-CN" sz="2400" dirty="0">
              <a:solidFill>
                <a:schemeClr val="tx1"/>
              </a:solidFill>
              <a:ea typeface="黑体" panose="02010609060101010101" pitchFamily="49" charset="-122"/>
            </a:endParaRPr>
          </a:p>
          <a:p>
            <a:pPr lvl="1" eaLnBrk="1" hangingPunct="1"/>
            <a:r>
              <a:rPr kumimoji="0" lang="en-US" altLang="zh-CN" sz="2400" dirty="0">
                <a:ea typeface="黑体" panose="02010609060101010101" pitchFamily="49" charset="-122"/>
                <a:cs typeface="宋体" panose="02010600030101010101" pitchFamily="2" charset="-122"/>
              </a:rPr>
              <a:t>One way to think about execution time is that it equals the number of instructions executed multiplied by the average time per instruction</a:t>
            </a:r>
            <a:endParaRPr kumimoji="0" lang="en-US" altLang="zh-CN" sz="2400" dirty="0">
              <a:ea typeface="黑体" panose="02010609060101010101" pitchFamily="49" charset="-122"/>
              <a:cs typeface="宋体" panose="02010600030101010101" pitchFamily="2" charset="-122"/>
            </a:endParaRPr>
          </a:p>
        </p:txBody>
      </p:sp>
      <p:sp>
        <p:nvSpPr>
          <p:cNvPr id="908293" name="Rectangle 5"/>
          <p:cNvSpPr>
            <a:spLocks noChangeArrowheads="1"/>
          </p:cNvSpPr>
          <p:nvPr/>
        </p:nvSpPr>
        <p:spPr bwMode="auto">
          <a:xfrm>
            <a:off x="457200" y="3429000"/>
            <a:ext cx="8153400" cy="1100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287655" indent="-287655">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1680" indent="-24638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nSpc>
                <a:spcPct val="90000"/>
              </a:lnSpc>
              <a:spcBef>
                <a:spcPct val="65000"/>
              </a:spcBef>
              <a:spcAft>
                <a:spcPct val="0"/>
              </a:spcAft>
              <a:buClr>
                <a:schemeClr val="accent1"/>
              </a:buClr>
              <a:buSzPct val="75000"/>
              <a:buFont typeface="Wingdings" panose="05000000000000000000" pitchFamily="2" charset="2"/>
              <a:buChar char="q"/>
            </a:pPr>
            <a:r>
              <a:rPr lang="en-US" altLang="zh-CN" sz="2400" b="0" dirty="0">
                <a:solidFill>
                  <a:srgbClr val="FF0000"/>
                </a:solidFill>
              </a:rPr>
              <a:t>Clock cycles per instruction </a:t>
            </a:r>
            <a:r>
              <a:rPr lang="en-US" altLang="zh-CN" sz="2400" b="0" dirty="0"/>
              <a:t>(CPI) – the average number of clock cycles each instruction takes to execute</a:t>
            </a:r>
            <a:endParaRPr lang="en-US" altLang="zh-CN" sz="2400" b="0" dirty="0"/>
          </a:p>
          <a:p>
            <a:pPr lvl="1">
              <a:lnSpc>
                <a:spcPct val="85000"/>
              </a:lnSpc>
              <a:spcBef>
                <a:spcPct val="40000"/>
              </a:spcBef>
              <a:buClr>
                <a:schemeClr val="accent1"/>
              </a:buClr>
              <a:buSzPct val="75000"/>
              <a:buFont typeface="Monotype Sorts" pitchFamily="2" charset="2"/>
              <a:buChar char="l"/>
            </a:pPr>
            <a:r>
              <a:rPr kumimoji="0" lang="en-US" altLang="zh-CN" dirty="0"/>
              <a:t>A way to compare two different implementations of the same ISA</a:t>
            </a:r>
            <a:endParaRPr kumimoji="0" lang="en-US" altLang="zh-CN" dirty="0"/>
          </a:p>
        </p:txBody>
      </p:sp>
      <p:sp>
        <p:nvSpPr>
          <p:cNvPr id="2" name="Date Placeholder 1"/>
          <p:cNvSpPr>
            <a:spLocks noGrp="1"/>
          </p:cNvSpPr>
          <p:nvPr>
            <p:ph type="dt" sz="half" idx="10"/>
          </p:nvPr>
        </p:nvSpPr>
        <p:spPr/>
        <p:txBody>
          <a:bodyPr/>
          <a:lstStyle/>
          <a:p>
            <a:r>
              <a:rPr lang="en-US" altLang="zh-CN" dirty="0" err="1"/>
              <a:t>COaA</a:t>
            </a:r>
            <a:r>
              <a:rPr lang="en-US" altLang="zh-CN" dirty="0"/>
              <a:t>, LEC03 Intro III</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082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829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p:txBody>
          <a:bodyPr/>
          <a:lstStyle/>
          <a:p>
            <a:endParaRPr lang="en-US"/>
          </a:p>
        </p:txBody>
      </p:sp>
      <p:sp>
        <p:nvSpPr>
          <p:cNvPr id="2" name="标题 1"/>
          <p:cNvSpPr>
            <a:spLocks noGrp="1"/>
          </p:cNvSpPr>
          <p:nvPr>
            <p:ph type="title"/>
          </p:nvPr>
        </p:nvSpPr>
        <p:spPr/>
        <p:txBody>
          <a:bodyPr>
            <a:normAutofit/>
          </a:bodyPr>
          <a:lstStyle/>
          <a:p>
            <a:r>
              <a:rPr lang="en-US" altLang="zh-CN" dirty="0">
                <a:ea typeface="Times New Roman" panose="02020603050405020304" pitchFamily="18" charset="0"/>
                <a:cs typeface="ITCFranklinGothicStd-Hvy" charset="0"/>
              </a:rPr>
              <a:t>The chip manufacturing process</a:t>
            </a:r>
            <a:endParaRPr lang="zh-CN" altLang="en-US" dirty="0"/>
          </a:p>
        </p:txBody>
      </p:sp>
      <p:sp>
        <p:nvSpPr>
          <p:cNvPr id="9" name="Content Placeholder 8"/>
          <p:cNvSpPr>
            <a:spLocks noGrp="1"/>
          </p:cNvSpPr>
          <p:nvPr>
            <p:ph sz="quarter" idx="13"/>
          </p:nvPr>
        </p:nvSpPr>
        <p:spPr/>
        <p:txBody>
          <a:bodyPr/>
          <a:lstStyle/>
          <a:p>
            <a:r>
              <a:rPr lang="en-US" dirty="0"/>
              <a:t>1.0</a:t>
            </a:r>
            <a:endParaRPr lang="en-US" dirty="0"/>
          </a:p>
        </p:txBody>
      </p:sp>
      <p:pic>
        <p:nvPicPr>
          <p:cNvPr id="4" name="Picture 6" descr="f01-12-978012407726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323528" y="1484784"/>
            <a:ext cx="8424622" cy="4536504"/>
          </a:xfrm>
          <a:prstGeom prst="rect">
            <a:avLst/>
          </a:prstGeom>
        </p:spPr>
      </p:pic>
      <p:sp>
        <p:nvSpPr>
          <p:cNvPr id="5" name="Rectangle 19"/>
          <p:cNvSpPr txBox="1">
            <a:spLocks noChangeArrowheads="1"/>
          </p:cNvSpPr>
          <p:nvPr/>
        </p:nvSpPr>
        <p:spPr>
          <a:xfrm>
            <a:off x="682888" y="5921375"/>
            <a:ext cx="8270875" cy="93662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CN">
                <a:ea typeface="宋体" panose="02010600030101010101" pitchFamily="2" charset="-122"/>
              </a:rPr>
              <a:t>Yield: proportion of working dies per wafer</a:t>
            </a:r>
            <a:endParaRPr lang="en-US" altLang="zh-CN" dirty="0">
              <a:ea typeface="宋体" panose="02010600030101010101" pitchFamily="2" charset="-122"/>
            </a:endParaRPr>
          </a:p>
        </p:txBody>
      </p:sp>
      <p:sp>
        <p:nvSpPr>
          <p:cNvPr id="3" name="Date Placeholder 2"/>
          <p:cNvSpPr>
            <a:spLocks noGrp="1"/>
          </p:cNvSpPr>
          <p:nvPr>
            <p:ph type="dt" sz="half" idx="10"/>
          </p:nvPr>
        </p:nvSpPr>
        <p:spPr/>
        <p:txBody>
          <a:bodyPr/>
          <a:lstStyle/>
          <a:p>
            <a:r>
              <a:rPr lang="en-US" altLang="zh-CN"/>
              <a:t>COaA, LEC03 Intro III</a:t>
            </a:r>
            <a:endParaRPr lang="en-US" altLang="zh-CN" dirty="0"/>
          </a:p>
        </p:txBody>
      </p:sp>
      <p:sp>
        <p:nvSpPr>
          <p:cNvPr id="6" name="Footer Placeholder 5"/>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7" name="Slide Number Placeholder 6"/>
          <p:cNvSpPr>
            <a:spLocks noGrp="1"/>
          </p:cNvSpPr>
          <p:nvPr>
            <p:ph type="sldNum" sz="quarter" idx="12"/>
          </p:nvPr>
        </p:nvSpPr>
        <p:spPr/>
        <p:txBody>
          <a:bodyPr/>
          <a:lstStyle/>
          <a:p>
            <a:fld id="{B7A5BFCD-2DD0-1B4A-A6AE-A25793FF7F06}"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ltLang="zh-CN" sz="2400" dirty="0"/>
              <a:t>A compiler writer needs to determinate from 2 code sequences</a:t>
            </a:r>
            <a:endParaRPr lang="en-US" altLang="zh-CN" sz="2400" dirty="0"/>
          </a:p>
          <a:p>
            <a:pPr lvl="1"/>
            <a:r>
              <a:rPr lang="en-US" altLang="zh-CN" sz="2000" dirty="0"/>
              <a:t>Hardware performance fact for 3 classes of Instruction:</a:t>
            </a:r>
            <a:endParaRPr lang="en-US" altLang="zh-CN" sz="2000" dirty="0"/>
          </a:p>
          <a:p>
            <a:endParaRPr lang="en-US" altLang="zh-CN" sz="2400" dirty="0"/>
          </a:p>
          <a:p>
            <a:endParaRPr lang="en-US" sz="2400" dirty="0"/>
          </a:p>
          <a:p>
            <a:pPr lvl="1"/>
            <a:r>
              <a:rPr lang="en-US" sz="2000" dirty="0"/>
              <a:t>Two code sequences below:</a:t>
            </a:r>
            <a:endParaRPr lang="en-US" sz="2000" dirty="0"/>
          </a:p>
          <a:p>
            <a:pPr lvl="1"/>
            <a:endParaRPr lang="en-US" sz="2000" dirty="0"/>
          </a:p>
          <a:p>
            <a:pPr lvl="1"/>
            <a:endParaRPr lang="en-US" sz="2000" dirty="0"/>
          </a:p>
          <a:p>
            <a:pPr lvl="1"/>
            <a:endParaRPr lang="en-US" sz="2000" dirty="0"/>
          </a:p>
          <a:p>
            <a:pPr lvl="1"/>
            <a:r>
              <a:rPr lang="en-US" sz="2000" dirty="0"/>
              <a:t>Cycle1=(2x1)+(1x2)+(2x3)=10 Cycle2=(4x1)+(1x2)+(1x3)=9</a:t>
            </a:r>
            <a:endParaRPr lang="en-US" sz="2000" dirty="0"/>
          </a:p>
          <a:p>
            <a:pPr lvl="1"/>
            <a:r>
              <a:rPr lang="en-US" sz="2000" dirty="0"/>
              <a:t>CPI1=10/5=2    CPI2=9/6=1.5</a:t>
            </a:r>
            <a:endParaRPr lang="en-US" sz="2000" dirty="0"/>
          </a:p>
          <a:p>
            <a:endParaRPr lang="en-US" sz="2400" dirty="0"/>
          </a:p>
          <a:p>
            <a:endParaRPr lang="en-US" sz="2400" dirty="0"/>
          </a:p>
        </p:txBody>
      </p:sp>
      <p:sp>
        <p:nvSpPr>
          <p:cNvPr id="3" name="Date Placeholder 2"/>
          <p:cNvSpPr>
            <a:spLocks noGrp="1"/>
          </p:cNvSpPr>
          <p:nvPr>
            <p:ph type="dt" sz="half" idx="10"/>
          </p:nvPr>
        </p:nvSpPr>
        <p:spPr/>
        <p:txBody>
          <a:bodyPr/>
          <a:lstStyle/>
          <a:p>
            <a:r>
              <a:rPr lang="en-US" altLang="zh-CN"/>
              <a:t>COaA, LEC03 Intro III</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6" name="Title 5"/>
          <p:cNvSpPr>
            <a:spLocks noGrp="1"/>
          </p:cNvSpPr>
          <p:nvPr>
            <p:ph type="title"/>
          </p:nvPr>
        </p:nvSpPr>
        <p:spPr/>
        <p:txBody>
          <a:bodyPr>
            <a:normAutofit/>
          </a:bodyPr>
          <a:lstStyle/>
          <a:p>
            <a:r>
              <a:rPr lang="en-US" dirty="0"/>
              <a:t>Quiz</a:t>
            </a:r>
            <a:endParaRPr lang="en-US" dirty="0"/>
          </a:p>
        </p:txBody>
      </p:sp>
      <p:sp>
        <p:nvSpPr>
          <p:cNvPr id="7" name="Content Placeholder 6"/>
          <p:cNvSpPr>
            <a:spLocks noGrp="1"/>
          </p:cNvSpPr>
          <p:nvPr>
            <p:ph sz="quarter" idx="13"/>
          </p:nvPr>
        </p:nvSpPr>
        <p:spPr/>
        <p:txBody>
          <a:bodyPr/>
          <a:lstStyle/>
          <a:p>
            <a:endParaRPr lang="en-US"/>
          </a:p>
        </p:txBody>
      </p:sp>
      <p:graphicFrame>
        <p:nvGraphicFramePr>
          <p:cNvPr id="8" name="Group 49"/>
          <p:cNvGraphicFramePr/>
          <p:nvPr/>
        </p:nvGraphicFramePr>
        <p:xfrm>
          <a:off x="1714499" y="2438400"/>
          <a:ext cx="5715001" cy="950922"/>
        </p:xfrm>
        <a:graphic>
          <a:graphicData uri="http://schemas.openxmlformats.org/drawingml/2006/table">
            <a:tbl>
              <a:tblPr/>
              <a:tblGrid>
                <a:gridCol w="1190626"/>
                <a:gridCol w="1508125"/>
                <a:gridCol w="1508125"/>
                <a:gridCol w="1508125"/>
              </a:tblGrid>
              <a:tr h="316974">
                <a:tc rowSpan="2">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endParaRPr kumimoji="0" lang="zh-CN" altLang="en-US"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64616" marR="164616"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CPI for this instruction class</a:t>
                      </a:r>
                      <a:endParaRPr kumimoji="0" lang="en-US"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64616" marR="164616"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r>
              <a:tr h="316974">
                <a:tc vMerge="1">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A</a:t>
                      </a:r>
                      <a:endPar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64616" marR="16461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B</a:t>
                      </a:r>
                      <a:endPar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64616" marR="16461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rPr>
                        <a:t>C</a:t>
                      </a:r>
                      <a:endParaRPr kumimoji="0" lang="en-US" altLang="zh-CN" sz="1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64616" marR="164616"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6974">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CPI</a:t>
                      </a:r>
                      <a:endParaRPr kumimoji="0" lang="en-US"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64616" marR="164616"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endParaRPr kumimoji="0" lang="en-US"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64616" marR="16461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2</a:t>
                      </a:r>
                      <a:endParaRPr kumimoji="0" lang="en-US"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64616" marR="16461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3</a:t>
                      </a:r>
                      <a:endParaRPr kumimoji="0" lang="en-US" altLang="zh-CN" sz="1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64616" marR="164616"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 name="Group 49"/>
          <p:cNvGraphicFramePr/>
          <p:nvPr/>
        </p:nvGraphicFramePr>
        <p:xfrm>
          <a:off x="1714499" y="3962400"/>
          <a:ext cx="5715001" cy="1243512"/>
        </p:xfrm>
        <a:graphic>
          <a:graphicData uri="http://schemas.openxmlformats.org/drawingml/2006/table">
            <a:tbl>
              <a:tblPr/>
              <a:tblGrid>
                <a:gridCol w="1190626"/>
                <a:gridCol w="1508125"/>
                <a:gridCol w="1508125"/>
                <a:gridCol w="1508125"/>
              </a:tblGrid>
              <a:tr h="297924">
                <a:tc rowSpan="2">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Seq. #</a:t>
                      </a:r>
                      <a:endPar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64616" marR="164616"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Instruction count for each class</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64616" marR="164616"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cPr/>
                </a:tc>
                <a:tc hMerge="1">
                  <a:tcPr/>
                </a:tc>
              </a:tr>
              <a:tr h="297924">
                <a:tc vMerge="1">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A</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64616" marR="16461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B</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64616" marR="16461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C</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64616" marR="164616"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7924">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64616" marR="164616"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2</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64616" marR="16461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64616" marR="16461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2</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64616" marR="164616"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97924">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2</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64616" marR="164616"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4</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64616" marR="16461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64616" marR="164616"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1</a:t>
                      </a:r>
                      <a:endPar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64616" marR="164616"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Slide Number Placeholder 8"/>
          <p:cNvSpPr>
            <a:spLocks noGrp="1"/>
          </p:cNvSpPr>
          <p:nvPr>
            <p:ph type="sldNum" sz="quarter" idx="12"/>
          </p:nvPr>
        </p:nvSpPr>
        <p:spPr/>
        <p:txBody>
          <a:bodyPr/>
          <a:lstStyle/>
          <a:p>
            <a:fld id="{B7A5BFCD-2DD0-1B4A-A6AE-A25793FF7F06}"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p:txBody>
          <a:bodyPr/>
          <a:lstStyle/>
          <a:p>
            <a:pPr marL="0" indent="0" eaLnBrk="1" hangingPunct="1"/>
            <a:r>
              <a:rPr lang="en-US" altLang="zh-CN" sz="2400" b="0">
                <a:ea typeface="宋体" panose="02010600030101010101" pitchFamily="2" charset="-122"/>
              </a:rPr>
              <a:t>Our basic performance equation is then</a:t>
            </a:r>
            <a:endParaRPr lang="en-US" altLang="zh-CN" sz="2400" b="0">
              <a:ea typeface="宋体" panose="02010600030101010101" pitchFamily="2" charset="-122"/>
            </a:endParaRPr>
          </a:p>
        </p:txBody>
      </p:sp>
      <p:sp>
        <p:nvSpPr>
          <p:cNvPr id="39938" name="Rectangle 2"/>
          <p:cNvSpPr>
            <a:spLocks noGrp="1" noChangeArrowheads="1"/>
          </p:cNvSpPr>
          <p:nvPr>
            <p:ph type="title"/>
          </p:nvPr>
        </p:nvSpPr>
        <p:spPr/>
        <p:txBody>
          <a:bodyPr rtlCol="0">
            <a:normAutofit/>
          </a:bodyPr>
          <a:lstStyle/>
          <a:p>
            <a:pPr eaLnBrk="1" fontAlgn="auto" hangingPunct="1">
              <a:spcAft>
                <a:spcPts val="0"/>
              </a:spcAft>
              <a:defRPr/>
            </a:pPr>
            <a:r>
              <a:rPr lang="en-US" altLang="zh-CN" dirty="0">
                <a:latin typeface="Arial" panose="020B0604020202020204" pitchFamily="34" charset="0"/>
                <a:ea typeface="+mj-ea"/>
              </a:rPr>
              <a:t>The</a:t>
            </a:r>
            <a:r>
              <a:rPr kumimoji="0" lang="en-US" altLang="zh-CN" dirty="0">
                <a:latin typeface="Arial" panose="020B0604020202020204" pitchFamily="34" charset="0"/>
                <a:ea typeface="+mj-ea"/>
              </a:rPr>
              <a:t> Performance Equation</a:t>
            </a:r>
            <a:endParaRPr kumimoji="0" lang="en-US" altLang="zh-CN" dirty="0">
              <a:latin typeface="Arial" panose="020B0604020202020204" pitchFamily="34" charset="0"/>
              <a:ea typeface="+mj-ea"/>
            </a:endParaRPr>
          </a:p>
        </p:txBody>
      </p:sp>
      <p:sp>
        <p:nvSpPr>
          <p:cNvPr id="3" name="Content Placeholder 2"/>
          <p:cNvSpPr>
            <a:spLocks noGrp="1"/>
          </p:cNvSpPr>
          <p:nvPr>
            <p:ph sz="quarter" idx="13"/>
          </p:nvPr>
        </p:nvSpPr>
        <p:spPr/>
        <p:txBody>
          <a:bodyPr/>
          <a:lstStyle/>
          <a:p>
            <a:endParaRPr lang="en-US"/>
          </a:p>
        </p:txBody>
      </p:sp>
      <p:sp>
        <p:nvSpPr>
          <p:cNvPr id="55300" name="Rectangle 7"/>
          <p:cNvSpPr>
            <a:spLocks noChangeArrowheads="1"/>
          </p:cNvSpPr>
          <p:nvPr/>
        </p:nvSpPr>
        <p:spPr bwMode="auto">
          <a:xfrm>
            <a:off x="152400" y="2209800"/>
            <a:ext cx="876300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287655" indent="-287655">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nSpc>
                <a:spcPct val="90000"/>
              </a:lnSpc>
              <a:spcBef>
                <a:spcPct val="65000"/>
              </a:spcBef>
              <a:spcAft>
                <a:spcPct val="0"/>
              </a:spcAft>
              <a:buClr>
                <a:schemeClr val="accent1"/>
              </a:buClr>
              <a:buSzPct val="75000"/>
              <a:buFont typeface="Wingdings" panose="05000000000000000000" pitchFamily="2" charset="2"/>
              <a:buNone/>
            </a:pPr>
            <a:r>
              <a:rPr lang="zh-CN" altLang="en-US" sz="2400" b="0"/>
              <a:t>      </a:t>
            </a:r>
            <a:r>
              <a:rPr lang="en-US" altLang="zh-CN" sz="2400" b="0"/>
              <a:t>CPU time      =  Instruction_count  x  CPI  x   clock_cycle</a:t>
            </a:r>
            <a:endParaRPr lang="en-US" altLang="zh-CN" sz="2400" b="0"/>
          </a:p>
        </p:txBody>
      </p:sp>
      <p:sp>
        <p:nvSpPr>
          <p:cNvPr id="910350" name="Rectangle 14"/>
          <p:cNvSpPr>
            <a:spLocks noChangeArrowheads="1"/>
          </p:cNvSpPr>
          <p:nvPr/>
        </p:nvSpPr>
        <p:spPr bwMode="auto">
          <a:xfrm>
            <a:off x="381000" y="3200400"/>
            <a:ext cx="8153400" cy="2778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287655" indent="-287655">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1680" indent="-24638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nSpc>
                <a:spcPct val="90000"/>
              </a:lnSpc>
              <a:spcBef>
                <a:spcPct val="65000"/>
              </a:spcBef>
              <a:spcAft>
                <a:spcPct val="0"/>
              </a:spcAft>
              <a:buClr>
                <a:schemeClr val="accent1"/>
              </a:buClr>
              <a:buSzPct val="75000"/>
              <a:buFont typeface="Wingdings" panose="05000000000000000000" pitchFamily="2" charset="2"/>
              <a:buChar char="q"/>
            </a:pPr>
            <a:r>
              <a:rPr lang="en-US" altLang="zh-CN" sz="2400" b="0" dirty="0"/>
              <a:t>These equations separate the </a:t>
            </a:r>
            <a:r>
              <a:rPr lang="en-US" altLang="zh-CN" sz="2400" b="0" dirty="0">
                <a:solidFill>
                  <a:srgbClr val="FF0000"/>
                </a:solidFill>
              </a:rPr>
              <a:t>three key </a:t>
            </a:r>
            <a:r>
              <a:rPr lang="en-US" altLang="zh-CN" sz="2400" b="0" dirty="0"/>
              <a:t>factors that affect performance</a:t>
            </a:r>
            <a:endParaRPr lang="en-US" altLang="zh-CN" sz="2400" b="0" dirty="0"/>
          </a:p>
          <a:p>
            <a:pPr lvl="1">
              <a:lnSpc>
                <a:spcPct val="85000"/>
              </a:lnSpc>
              <a:spcBef>
                <a:spcPct val="40000"/>
              </a:spcBef>
              <a:buClr>
                <a:schemeClr val="accent1"/>
              </a:buClr>
              <a:buSzPct val="75000"/>
              <a:buFont typeface="Monotype Sorts" pitchFamily="2" charset="2"/>
              <a:buChar char="l"/>
            </a:pPr>
            <a:r>
              <a:rPr kumimoji="0" lang="en-US" altLang="zh-CN" dirty="0"/>
              <a:t>Can measure the CPU execution time by running the program</a:t>
            </a:r>
            <a:endParaRPr kumimoji="0" lang="en-US" altLang="zh-CN" dirty="0"/>
          </a:p>
          <a:p>
            <a:pPr lvl="1">
              <a:lnSpc>
                <a:spcPct val="85000"/>
              </a:lnSpc>
              <a:spcBef>
                <a:spcPct val="40000"/>
              </a:spcBef>
              <a:buClr>
                <a:schemeClr val="accent1"/>
              </a:buClr>
              <a:buSzPct val="75000"/>
              <a:buFont typeface="Monotype Sorts" pitchFamily="2" charset="2"/>
              <a:buChar char="l"/>
            </a:pPr>
            <a:r>
              <a:rPr kumimoji="0" lang="en-US" altLang="zh-CN" dirty="0"/>
              <a:t>The clock rate is usually given</a:t>
            </a:r>
            <a:endParaRPr kumimoji="0" lang="en-US" altLang="zh-CN" dirty="0"/>
          </a:p>
          <a:p>
            <a:pPr lvl="1">
              <a:lnSpc>
                <a:spcPct val="85000"/>
              </a:lnSpc>
              <a:spcBef>
                <a:spcPct val="40000"/>
              </a:spcBef>
              <a:buClr>
                <a:schemeClr val="accent1"/>
              </a:buClr>
              <a:buSzPct val="75000"/>
              <a:buFont typeface="Monotype Sorts" pitchFamily="2" charset="2"/>
              <a:buChar char="l"/>
            </a:pPr>
            <a:r>
              <a:rPr kumimoji="0" lang="en-US" altLang="zh-CN" dirty="0"/>
              <a:t>Can measure overall instruction count by using profilers/ simulators without knowing all of the implementation details</a:t>
            </a:r>
            <a:endParaRPr kumimoji="0" lang="en-US" altLang="zh-CN" dirty="0"/>
          </a:p>
          <a:p>
            <a:pPr lvl="1">
              <a:lnSpc>
                <a:spcPct val="85000"/>
              </a:lnSpc>
              <a:spcBef>
                <a:spcPct val="40000"/>
              </a:spcBef>
              <a:buClr>
                <a:schemeClr val="accent1"/>
              </a:buClr>
              <a:buSzPct val="75000"/>
              <a:buFont typeface="Monotype Sorts" pitchFamily="2" charset="2"/>
              <a:buChar char="l"/>
            </a:pPr>
            <a:r>
              <a:rPr kumimoji="0" lang="en-US" altLang="zh-CN" dirty="0"/>
              <a:t>CPI varies by instruction type and ISA implementation for which we must know the implementation details</a:t>
            </a:r>
            <a:endParaRPr kumimoji="0" lang="en-US" altLang="zh-CN" dirty="0"/>
          </a:p>
        </p:txBody>
      </p:sp>
      <p:sp>
        <p:nvSpPr>
          <p:cNvPr id="2" name="Date Placeholder 1"/>
          <p:cNvSpPr>
            <a:spLocks noGrp="1"/>
          </p:cNvSpPr>
          <p:nvPr>
            <p:ph type="dt" sz="half" idx="10"/>
          </p:nvPr>
        </p:nvSpPr>
        <p:spPr/>
        <p:txBody>
          <a:bodyPr/>
          <a:lstStyle/>
          <a:p>
            <a:r>
              <a:rPr lang="en-US" altLang="zh-CN"/>
              <a:t>COaA, LEC03 Intro III</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03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035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5460" name="Group 4"/>
          <p:cNvGraphicFramePr>
            <a:graphicFrameLocks noGrp="1"/>
          </p:cNvGraphicFramePr>
          <p:nvPr>
            <p:ph idx="1"/>
          </p:nvPr>
        </p:nvGraphicFramePr>
        <p:xfrm>
          <a:off x="250825" y="1631206"/>
          <a:ext cx="8642351" cy="4556868"/>
        </p:xfrm>
        <a:graphic>
          <a:graphicData uri="http://schemas.openxmlformats.org/drawingml/2006/table">
            <a:tbl>
              <a:tblPr/>
              <a:tblGrid>
                <a:gridCol w="2263775"/>
                <a:gridCol w="2379370"/>
                <a:gridCol w="1999603"/>
                <a:gridCol w="1999603"/>
              </a:tblGrid>
              <a:tr h="662084">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22010" marR="1220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20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Instruction_count</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22010" marR="1220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CPI</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22010" marR="1220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20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clock_cycle</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22010" marR="1220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2654">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Algorithm</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22010" marR="1220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endParaRPr kumimoji="0" lang="zh-CN" alt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22010" marR="1220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22010" marR="1220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22010" marR="1220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2084">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Programming language</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22010" marR="1220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22010" marR="1220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22010" marR="1220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22010" marR="1220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2654">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Compiler</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22010" marR="1220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22010" marR="1220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22010" marR="1220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22010" marR="1220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2654">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ISA</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22010" marR="1220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22010" marR="1220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22010" marR="1220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22010" marR="1220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2084">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Processor organization</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22010" marR="1220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22010" marR="1220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22010" marR="1220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22010" marR="1220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2654">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Technology</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22010" marR="12201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endParaRPr kumimoji="0" lang="zh-CN" alt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22010" marR="1220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122010" marR="12201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endParaRPr kumimoji="0" lang="zh-CN" alt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122010" marR="12201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0962" name="Rectangle 2"/>
          <p:cNvSpPr>
            <a:spLocks noGrp="1" noChangeArrowheads="1"/>
          </p:cNvSpPr>
          <p:nvPr>
            <p:ph type="title"/>
          </p:nvPr>
        </p:nvSpPr>
        <p:spPr/>
        <p:txBody>
          <a:bodyPr wrap="none" rtlCol="0">
            <a:normAutofit/>
          </a:bodyPr>
          <a:lstStyle/>
          <a:p>
            <a:pPr eaLnBrk="1" fontAlgn="auto" hangingPunct="1">
              <a:spcAft>
                <a:spcPts val="0"/>
              </a:spcAft>
              <a:defRPr/>
            </a:pPr>
            <a:r>
              <a:rPr kumimoji="0" lang="en-US" altLang="zh-CN">
                <a:latin typeface="Arial" panose="020B0604020202020204" pitchFamily="34" charset="0"/>
                <a:ea typeface="+mj-ea"/>
              </a:rPr>
              <a:t>Determinates of CPU Performance</a:t>
            </a:r>
            <a:endParaRPr kumimoji="0" lang="en-US" altLang="zh-CN">
              <a:latin typeface="Arial" panose="020B0604020202020204" pitchFamily="34" charset="0"/>
              <a:ea typeface="+mj-ea"/>
            </a:endParaRPr>
          </a:p>
        </p:txBody>
      </p:sp>
      <p:sp>
        <p:nvSpPr>
          <p:cNvPr id="4" name="Content Placeholder 3"/>
          <p:cNvSpPr>
            <a:spLocks noGrp="1"/>
          </p:cNvSpPr>
          <p:nvPr>
            <p:ph sz="quarter" idx="13"/>
          </p:nvPr>
        </p:nvSpPr>
        <p:spPr/>
        <p:txBody>
          <a:bodyPr/>
          <a:lstStyle/>
          <a:p>
            <a:endParaRPr lang="en-US"/>
          </a:p>
        </p:txBody>
      </p:sp>
      <p:sp>
        <p:nvSpPr>
          <p:cNvPr id="57389" name="Rectangle 3"/>
          <p:cNvSpPr>
            <a:spLocks noChangeArrowheads="1"/>
          </p:cNvSpPr>
          <p:nvPr/>
        </p:nvSpPr>
        <p:spPr bwMode="auto">
          <a:xfrm>
            <a:off x="0" y="914400"/>
            <a:ext cx="8763000"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287655" indent="-287655">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nSpc>
                <a:spcPct val="90000"/>
              </a:lnSpc>
              <a:spcBef>
                <a:spcPct val="65000"/>
              </a:spcBef>
              <a:spcAft>
                <a:spcPct val="0"/>
              </a:spcAft>
              <a:buClr>
                <a:schemeClr val="accent1"/>
              </a:buClr>
              <a:buSzPct val="75000"/>
              <a:buFont typeface="Wingdings" panose="05000000000000000000" pitchFamily="2" charset="2"/>
              <a:buNone/>
            </a:pPr>
            <a:r>
              <a:rPr lang="zh-CN" altLang="en-US" sz="2400" b="0"/>
              <a:t>      </a:t>
            </a:r>
            <a:r>
              <a:rPr lang="en-US" altLang="zh-CN" sz="2400" b="0"/>
              <a:t>CPU time      =  Instruction_count  x  CPI  x   clock_cycle</a:t>
            </a:r>
            <a:endParaRPr lang="en-US" altLang="zh-CN" sz="2400" b="0"/>
          </a:p>
        </p:txBody>
      </p:sp>
      <p:sp>
        <p:nvSpPr>
          <p:cNvPr id="915502" name="Text Box 46"/>
          <p:cNvSpPr txBox="1">
            <a:spLocks noChangeArrowheads="1"/>
          </p:cNvSpPr>
          <p:nvPr/>
        </p:nvSpPr>
        <p:spPr bwMode="auto">
          <a:xfrm>
            <a:off x="6934200" y="57912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lang="en-US" altLang="zh-CN" dirty="0">
                <a:solidFill>
                  <a:srgbClr val="FF0000"/>
                </a:solidFill>
              </a:rPr>
              <a:t>X</a:t>
            </a:r>
            <a:endParaRPr lang="en-US" altLang="zh-CN" b="0" dirty="0">
              <a:solidFill>
                <a:srgbClr val="FF0000"/>
              </a:solidFill>
              <a:latin typeface="Times New Roman" panose="02020603050405020304" pitchFamily="18" charset="0"/>
            </a:endParaRPr>
          </a:p>
        </p:txBody>
      </p:sp>
      <p:sp>
        <p:nvSpPr>
          <p:cNvPr id="915503" name="Text Box 47"/>
          <p:cNvSpPr txBox="1">
            <a:spLocks noChangeArrowheads="1"/>
          </p:cNvSpPr>
          <p:nvPr/>
        </p:nvSpPr>
        <p:spPr bwMode="auto">
          <a:xfrm>
            <a:off x="6934200" y="51054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lang="en-US" altLang="zh-CN" dirty="0">
                <a:solidFill>
                  <a:srgbClr val="FF0000"/>
                </a:solidFill>
              </a:rPr>
              <a:t>X</a:t>
            </a:r>
            <a:endParaRPr lang="en-US" altLang="zh-CN" b="0" dirty="0">
              <a:solidFill>
                <a:srgbClr val="FF0000"/>
              </a:solidFill>
              <a:latin typeface="Times New Roman" panose="02020603050405020304" pitchFamily="18" charset="0"/>
            </a:endParaRPr>
          </a:p>
        </p:txBody>
      </p:sp>
      <p:sp>
        <p:nvSpPr>
          <p:cNvPr id="915504" name="Text Box 48"/>
          <p:cNvSpPr txBox="1">
            <a:spLocks noChangeArrowheads="1"/>
          </p:cNvSpPr>
          <p:nvPr/>
        </p:nvSpPr>
        <p:spPr bwMode="auto">
          <a:xfrm>
            <a:off x="5486400" y="51054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lang="en-US" altLang="zh-CN" dirty="0">
                <a:solidFill>
                  <a:srgbClr val="FF0000"/>
                </a:solidFill>
              </a:rPr>
              <a:t>X</a:t>
            </a:r>
            <a:endParaRPr lang="en-US" altLang="zh-CN" b="0" dirty="0">
              <a:solidFill>
                <a:srgbClr val="FF0000"/>
              </a:solidFill>
              <a:latin typeface="Times New Roman" panose="02020603050405020304" pitchFamily="18" charset="0"/>
            </a:endParaRPr>
          </a:p>
        </p:txBody>
      </p:sp>
      <p:sp>
        <p:nvSpPr>
          <p:cNvPr id="915505" name="Text Box 49"/>
          <p:cNvSpPr txBox="1">
            <a:spLocks noChangeArrowheads="1"/>
          </p:cNvSpPr>
          <p:nvPr/>
        </p:nvSpPr>
        <p:spPr bwMode="auto">
          <a:xfrm>
            <a:off x="5486400" y="44196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lang="en-US" altLang="zh-CN" dirty="0">
                <a:solidFill>
                  <a:srgbClr val="FF0000"/>
                </a:solidFill>
              </a:rPr>
              <a:t>X</a:t>
            </a:r>
            <a:endParaRPr lang="en-US" altLang="zh-CN" b="0" dirty="0">
              <a:solidFill>
                <a:srgbClr val="FF0000"/>
              </a:solidFill>
              <a:latin typeface="Times New Roman" panose="02020603050405020304" pitchFamily="18" charset="0"/>
            </a:endParaRPr>
          </a:p>
        </p:txBody>
      </p:sp>
      <p:sp>
        <p:nvSpPr>
          <p:cNvPr id="915506" name="Text Box 50"/>
          <p:cNvSpPr txBox="1">
            <a:spLocks noChangeArrowheads="1"/>
          </p:cNvSpPr>
          <p:nvPr/>
        </p:nvSpPr>
        <p:spPr bwMode="auto">
          <a:xfrm>
            <a:off x="3962400" y="44196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lang="en-US" altLang="zh-CN" dirty="0">
                <a:solidFill>
                  <a:srgbClr val="FF0000"/>
                </a:solidFill>
              </a:rPr>
              <a:t>X</a:t>
            </a:r>
            <a:endParaRPr lang="en-US" altLang="zh-CN" b="0" dirty="0">
              <a:solidFill>
                <a:srgbClr val="FF0000"/>
              </a:solidFill>
              <a:latin typeface="Times New Roman" panose="02020603050405020304" pitchFamily="18" charset="0"/>
            </a:endParaRPr>
          </a:p>
        </p:txBody>
      </p:sp>
      <p:sp>
        <p:nvSpPr>
          <p:cNvPr id="915507" name="Text Box 51"/>
          <p:cNvSpPr txBox="1">
            <a:spLocks noChangeArrowheads="1"/>
          </p:cNvSpPr>
          <p:nvPr/>
        </p:nvSpPr>
        <p:spPr bwMode="auto">
          <a:xfrm>
            <a:off x="3962400" y="37338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lang="en-US" altLang="zh-CN" dirty="0">
                <a:solidFill>
                  <a:srgbClr val="FF0000"/>
                </a:solidFill>
              </a:rPr>
              <a:t>X</a:t>
            </a:r>
            <a:endParaRPr lang="en-US" altLang="zh-CN" b="0" dirty="0">
              <a:solidFill>
                <a:srgbClr val="FF0000"/>
              </a:solidFill>
              <a:latin typeface="Times New Roman" panose="02020603050405020304" pitchFamily="18" charset="0"/>
            </a:endParaRPr>
          </a:p>
        </p:txBody>
      </p:sp>
      <p:sp>
        <p:nvSpPr>
          <p:cNvPr id="915508" name="Text Box 52"/>
          <p:cNvSpPr txBox="1">
            <a:spLocks noChangeArrowheads="1"/>
          </p:cNvSpPr>
          <p:nvPr/>
        </p:nvSpPr>
        <p:spPr bwMode="auto">
          <a:xfrm>
            <a:off x="5486400" y="37338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lang="en-US" altLang="zh-CN" dirty="0">
                <a:solidFill>
                  <a:srgbClr val="FF0000"/>
                </a:solidFill>
              </a:rPr>
              <a:t>X</a:t>
            </a:r>
            <a:endParaRPr lang="en-US" altLang="zh-CN" b="0" dirty="0">
              <a:solidFill>
                <a:srgbClr val="FF0000"/>
              </a:solidFill>
              <a:latin typeface="Times New Roman" panose="02020603050405020304" pitchFamily="18" charset="0"/>
            </a:endParaRPr>
          </a:p>
        </p:txBody>
      </p:sp>
      <p:sp>
        <p:nvSpPr>
          <p:cNvPr id="915509" name="Text Box 53"/>
          <p:cNvSpPr txBox="1">
            <a:spLocks noChangeArrowheads="1"/>
          </p:cNvSpPr>
          <p:nvPr/>
        </p:nvSpPr>
        <p:spPr bwMode="auto">
          <a:xfrm>
            <a:off x="3962400" y="30480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lang="en-US" altLang="zh-CN" dirty="0">
                <a:solidFill>
                  <a:srgbClr val="FF0000"/>
                </a:solidFill>
              </a:rPr>
              <a:t>X</a:t>
            </a:r>
            <a:endParaRPr lang="en-US" altLang="zh-CN" b="0" dirty="0">
              <a:solidFill>
                <a:srgbClr val="FF0000"/>
              </a:solidFill>
              <a:latin typeface="Times New Roman" panose="02020603050405020304" pitchFamily="18" charset="0"/>
            </a:endParaRPr>
          </a:p>
        </p:txBody>
      </p:sp>
      <p:sp>
        <p:nvSpPr>
          <p:cNvPr id="915510" name="Text Box 54"/>
          <p:cNvSpPr txBox="1">
            <a:spLocks noChangeArrowheads="1"/>
          </p:cNvSpPr>
          <p:nvPr/>
        </p:nvSpPr>
        <p:spPr bwMode="auto">
          <a:xfrm>
            <a:off x="3962400" y="242252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lang="en-US" altLang="zh-CN" dirty="0">
                <a:solidFill>
                  <a:srgbClr val="FF0000"/>
                </a:solidFill>
              </a:rPr>
              <a:t>X</a:t>
            </a:r>
            <a:endParaRPr lang="en-US" altLang="zh-CN" b="0" dirty="0">
              <a:solidFill>
                <a:srgbClr val="FF0000"/>
              </a:solidFill>
              <a:latin typeface="Times New Roman" panose="02020603050405020304" pitchFamily="18" charset="0"/>
            </a:endParaRPr>
          </a:p>
        </p:txBody>
      </p:sp>
      <p:sp>
        <p:nvSpPr>
          <p:cNvPr id="915511" name="Text Box 55"/>
          <p:cNvSpPr txBox="1">
            <a:spLocks noChangeArrowheads="1"/>
          </p:cNvSpPr>
          <p:nvPr/>
        </p:nvSpPr>
        <p:spPr bwMode="auto">
          <a:xfrm>
            <a:off x="5486400" y="30480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lang="en-US" altLang="zh-CN">
                <a:solidFill>
                  <a:srgbClr val="FF95A7"/>
                </a:solidFill>
              </a:rPr>
              <a:t>X</a:t>
            </a:r>
            <a:endParaRPr lang="en-US" altLang="zh-CN" b="0">
              <a:solidFill>
                <a:srgbClr val="FF95A7"/>
              </a:solidFill>
              <a:latin typeface="Times New Roman" panose="02020603050405020304" pitchFamily="18" charset="0"/>
            </a:endParaRPr>
          </a:p>
        </p:txBody>
      </p:sp>
      <p:sp>
        <p:nvSpPr>
          <p:cNvPr id="915512" name="Text Box 56"/>
          <p:cNvSpPr txBox="1">
            <a:spLocks noChangeArrowheads="1"/>
          </p:cNvSpPr>
          <p:nvPr/>
        </p:nvSpPr>
        <p:spPr bwMode="auto">
          <a:xfrm>
            <a:off x="5486400" y="2422525"/>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lang="en-US" altLang="zh-CN">
                <a:solidFill>
                  <a:srgbClr val="FF95A7"/>
                </a:solidFill>
              </a:rPr>
              <a:t>X</a:t>
            </a:r>
            <a:endParaRPr lang="en-US" altLang="zh-CN" b="0">
              <a:solidFill>
                <a:srgbClr val="FF95A7"/>
              </a:solidFill>
              <a:latin typeface="Times New Roman" panose="02020603050405020304" pitchFamily="18" charset="0"/>
            </a:endParaRPr>
          </a:p>
        </p:txBody>
      </p:sp>
      <p:sp>
        <p:nvSpPr>
          <p:cNvPr id="915513" name="Text Box 57"/>
          <p:cNvSpPr txBox="1">
            <a:spLocks noChangeArrowheads="1"/>
          </p:cNvSpPr>
          <p:nvPr/>
        </p:nvSpPr>
        <p:spPr bwMode="auto">
          <a:xfrm>
            <a:off x="6934200" y="4419600"/>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spcBef>
                <a:spcPct val="50000"/>
              </a:spcBef>
              <a:spcAft>
                <a:spcPct val="0"/>
              </a:spcAft>
              <a:buFontTx/>
              <a:buNone/>
            </a:pPr>
            <a:r>
              <a:rPr lang="en-US" altLang="zh-CN" dirty="0">
                <a:solidFill>
                  <a:srgbClr val="FF0000"/>
                </a:solidFill>
              </a:rPr>
              <a:t>X</a:t>
            </a:r>
            <a:endParaRPr lang="en-US" altLang="zh-CN" b="0" dirty="0">
              <a:solidFill>
                <a:srgbClr val="FF0000"/>
              </a:solidFill>
              <a:latin typeface="Times New Roman" panose="02020603050405020304" pitchFamily="18" charset="0"/>
            </a:endParaRPr>
          </a:p>
        </p:txBody>
      </p:sp>
      <p:sp>
        <p:nvSpPr>
          <p:cNvPr id="2" name="Date Placeholder 1"/>
          <p:cNvSpPr>
            <a:spLocks noGrp="1"/>
          </p:cNvSpPr>
          <p:nvPr>
            <p:ph type="dt" sz="half" idx="10"/>
          </p:nvPr>
        </p:nvSpPr>
        <p:spPr/>
        <p:txBody>
          <a:bodyPr/>
          <a:lstStyle/>
          <a:p>
            <a:r>
              <a:rPr lang="en-US" altLang="zh-CN"/>
              <a:t>COaA, LEC03 Intro III</a:t>
            </a:r>
            <a:endParaRPr lang="en-US" altLang="zh-CN" dirty="0"/>
          </a:p>
        </p:txBody>
      </p:sp>
      <p:sp>
        <p:nvSpPr>
          <p:cNvPr id="3" name="Footer Placeholder 2"/>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iterate type="wd">
                                    <p:tmPct val="100000"/>
                                  </p:iterate>
                                  <p:childTnLst>
                                    <p:set>
                                      <p:cBhvr>
                                        <p:cTn id="6" dur="1" fill="hold">
                                          <p:stCondLst>
                                            <p:cond delay="0"/>
                                          </p:stCondLst>
                                        </p:cTn>
                                        <p:tgtEl>
                                          <p:spTgt spid="915502">
                                            <p:txEl>
                                              <p:pRg st="0" end="0"/>
                                            </p:txEl>
                                          </p:spTgt>
                                        </p:tgtEl>
                                        <p:attrNameLst>
                                          <p:attrName>style.visibility</p:attrName>
                                        </p:attrNameLst>
                                      </p:cBhvr>
                                      <p:to>
                                        <p:strVal val="visible"/>
                                      </p:to>
                                    </p:set>
                                    <p:anim calcmode="lin" valueType="num">
                                      <p:cBhvr additive="base">
                                        <p:cTn id="7" dur="300" fill="hold"/>
                                        <p:tgtEl>
                                          <p:spTgt spid="915502">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915502">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grpId="0" nodeType="clickEffect">
                                  <p:stCondLst>
                                    <p:cond delay="0"/>
                                  </p:stCondLst>
                                  <p:iterate type="wd">
                                    <p:tmPct val="100000"/>
                                  </p:iterate>
                                  <p:childTnLst>
                                    <p:set>
                                      <p:cBhvr>
                                        <p:cTn id="12" dur="1" fill="hold">
                                          <p:stCondLst>
                                            <p:cond delay="0"/>
                                          </p:stCondLst>
                                        </p:cTn>
                                        <p:tgtEl>
                                          <p:spTgt spid="915504">
                                            <p:txEl>
                                              <p:pRg st="0" end="0"/>
                                            </p:txEl>
                                          </p:spTgt>
                                        </p:tgtEl>
                                        <p:attrNameLst>
                                          <p:attrName>style.visibility</p:attrName>
                                        </p:attrNameLst>
                                      </p:cBhvr>
                                      <p:to>
                                        <p:strVal val="visible"/>
                                      </p:to>
                                    </p:set>
                                    <p:anim calcmode="lin" valueType="num">
                                      <p:cBhvr additive="base">
                                        <p:cTn id="13" dur="300" fill="hold"/>
                                        <p:tgtEl>
                                          <p:spTgt spid="915504">
                                            <p:txEl>
                                              <p:pRg st="0" end="0"/>
                                            </p:txEl>
                                          </p:spTgt>
                                        </p:tgtEl>
                                        <p:attrNameLst>
                                          <p:attrName>ppt_x</p:attrName>
                                        </p:attrNameLst>
                                      </p:cBhvr>
                                      <p:tavLst>
                                        <p:tav tm="0">
                                          <p:val>
                                            <p:strVal val="#ppt_x"/>
                                          </p:val>
                                        </p:tav>
                                        <p:tav tm="100000">
                                          <p:val>
                                            <p:strVal val="#ppt_x"/>
                                          </p:val>
                                        </p:tav>
                                      </p:tavLst>
                                    </p:anim>
                                    <p:anim calcmode="lin" valueType="num">
                                      <p:cBhvr additive="base">
                                        <p:cTn id="14" dur="300" fill="hold"/>
                                        <p:tgtEl>
                                          <p:spTgt spid="915504">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grpId="0" nodeType="clickEffect">
                                  <p:stCondLst>
                                    <p:cond delay="0"/>
                                  </p:stCondLst>
                                  <p:iterate type="wd">
                                    <p:tmPct val="100000"/>
                                  </p:iterate>
                                  <p:childTnLst>
                                    <p:set>
                                      <p:cBhvr>
                                        <p:cTn id="18" dur="1" fill="hold">
                                          <p:stCondLst>
                                            <p:cond delay="0"/>
                                          </p:stCondLst>
                                        </p:cTn>
                                        <p:tgtEl>
                                          <p:spTgt spid="915503">
                                            <p:txEl>
                                              <p:pRg st="0" end="0"/>
                                            </p:txEl>
                                          </p:spTgt>
                                        </p:tgtEl>
                                        <p:attrNameLst>
                                          <p:attrName>style.visibility</p:attrName>
                                        </p:attrNameLst>
                                      </p:cBhvr>
                                      <p:to>
                                        <p:strVal val="visible"/>
                                      </p:to>
                                    </p:set>
                                    <p:anim calcmode="lin" valueType="num">
                                      <p:cBhvr additive="base">
                                        <p:cTn id="19" dur="300" fill="hold"/>
                                        <p:tgtEl>
                                          <p:spTgt spid="915503">
                                            <p:txEl>
                                              <p:pRg st="0" end="0"/>
                                            </p:txEl>
                                          </p:spTgt>
                                        </p:tgtEl>
                                        <p:attrNameLst>
                                          <p:attrName>ppt_x</p:attrName>
                                        </p:attrNameLst>
                                      </p:cBhvr>
                                      <p:tavLst>
                                        <p:tav tm="0">
                                          <p:val>
                                            <p:strVal val="#ppt_x"/>
                                          </p:val>
                                        </p:tav>
                                        <p:tav tm="100000">
                                          <p:val>
                                            <p:strVal val="#ppt_x"/>
                                          </p:val>
                                        </p:tav>
                                      </p:tavLst>
                                    </p:anim>
                                    <p:anim calcmode="lin" valueType="num">
                                      <p:cBhvr additive="base">
                                        <p:cTn id="20" dur="300" fill="hold"/>
                                        <p:tgtEl>
                                          <p:spTgt spid="91550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grpId="0" nodeType="clickEffect">
                                  <p:stCondLst>
                                    <p:cond delay="0"/>
                                  </p:stCondLst>
                                  <p:iterate type="wd">
                                    <p:tmPct val="100000"/>
                                  </p:iterate>
                                  <p:childTnLst>
                                    <p:set>
                                      <p:cBhvr>
                                        <p:cTn id="24" dur="1" fill="hold">
                                          <p:stCondLst>
                                            <p:cond delay="0"/>
                                          </p:stCondLst>
                                        </p:cTn>
                                        <p:tgtEl>
                                          <p:spTgt spid="915506">
                                            <p:txEl>
                                              <p:pRg st="0" end="0"/>
                                            </p:txEl>
                                          </p:spTgt>
                                        </p:tgtEl>
                                        <p:attrNameLst>
                                          <p:attrName>style.visibility</p:attrName>
                                        </p:attrNameLst>
                                      </p:cBhvr>
                                      <p:to>
                                        <p:strVal val="visible"/>
                                      </p:to>
                                    </p:set>
                                    <p:anim calcmode="lin" valueType="num">
                                      <p:cBhvr additive="base">
                                        <p:cTn id="25" dur="300" fill="hold"/>
                                        <p:tgtEl>
                                          <p:spTgt spid="915506">
                                            <p:txEl>
                                              <p:pRg st="0" end="0"/>
                                            </p:txEl>
                                          </p:spTgt>
                                        </p:tgtEl>
                                        <p:attrNameLst>
                                          <p:attrName>ppt_x</p:attrName>
                                        </p:attrNameLst>
                                      </p:cBhvr>
                                      <p:tavLst>
                                        <p:tav tm="0">
                                          <p:val>
                                            <p:strVal val="#ppt_x"/>
                                          </p:val>
                                        </p:tav>
                                        <p:tav tm="100000">
                                          <p:val>
                                            <p:strVal val="#ppt_x"/>
                                          </p:val>
                                        </p:tav>
                                      </p:tavLst>
                                    </p:anim>
                                    <p:anim calcmode="lin" valueType="num">
                                      <p:cBhvr additive="base">
                                        <p:cTn id="26" dur="300" fill="hold"/>
                                        <p:tgtEl>
                                          <p:spTgt spid="915506">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iterate type="wd">
                                    <p:tmPct val="100000"/>
                                  </p:iterate>
                                  <p:childTnLst>
                                    <p:set>
                                      <p:cBhvr>
                                        <p:cTn id="30" dur="1" fill="hold">
                                          <p:stCondLst>
                                            <p:cond delay="0"/>
                                          </p:stCondLst>
                                        </p:cTn>
                                        <p:tgtEl>
                                          <p:spTgt spid="915505">
                                            <p:txEl>
                                              <p:pRg st="0" end="0"/>
                                            </p:txEl>
                                          </p:spTgt>
                                        </p:tgtEl>
                                        <p:attrNameLst>
                                          <p:attrName>style.visibility</p:attrName>
                                        </p:attrNameLst>
                                      </p:cBhvr>
                                      <p:to>
                                        <p:strVal val="visible"/>
                                      </p:to>
                                    </p:set>
                                    <p:anim calcmode="lin" valueType="num">
                                      <p:cBhvr additive="base">
                                        <p:cTn id="31" dur="300" fill="hold"/>
                                        <p:tgtEl>
                                          <p:spTgt spid="915505">
                                            <p:txEl>
                                              <p:pRg st="0" end="0"/>
                                            </p:txEl>
                                          </p:spTgt>
                                        </p:tgtEl>
                                        <p:attrNameLst>
                                          <p:attrName>ppt_x</p:attrName>
                                        </p:attrNameLst>
                                      </p:cBhvr>
                                      <p:tavLst>
                                        <p:tav tm="0">
                                          <p:val>
                                            <p:strVal val="#ppt_x"/>
                                          </p:val>
                                        </p:tav>
                                        <p:tav tm="100000">
                                          <p:val>
                                            <p:strVal val="#ppt_x"/>
                                          </p:val>
                                        </p:tav>
                                      </p:tavLst>
                                    </p:anim>
                                    <p:anim calcmode="lin" valueType="num">
                                      <p:cBhvr additive="base">
                                        <p:cTn id="32" dur="300" fill="hold"/>
                                        <p:tgtEl>
                                          <p:spTgt spid="91550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1" fill="hold" grpId="0" nodeType="clickEffect">
                                  <p:stCondLst>
                                    <p:cond delay="0"/>
                                  </p:stCondLst>
                                  <p:iterate type="wd">
                                    <p:tmPct val="100000"/>
                                  </p:iterate>
                                  <p:childTnLst>
                                    <p:set>
                                      <p:cBhvr>
                                        <p:cTn id="36" dur="1" fill="hold">
                                          <p:stCondLst>
                                            <p:cond delay="0"/>
                                          </p:stCondLst>
                                        </p:cTn>
                                        <p:tgtEl>
                                          <p:spTgt spid="915513">
                                            <p:txEl>
                                              <p:pRg st="0" end="0"/>
                                            </p:txEl>
                                          </p:spTgt>
                                        </p:tgtEl>
                                        <p:attrNameLst>
                                          <p:attrName>style.visibility</p:attrName>
                                        </p:attrNameLst>
                                      </p:cBhvr>
                                      <p:to>
                                        <p:strVal val="visible"/>
                                      </p:to>
                                    </p:set>
                                    <p:anim calcmode="lin" valueType="num">
                                      <p:cBhvr additive="base">
                                        <p:cTn id="37" dur="300" fill="hold"/>
                                        <p:tgtEl>
                                          <p:spTgt spid="915513">
                                            <p:txEl>
                                              <p:pRg st="0" end="0"/>
                                            </p:txEl>
                                          </p:spTgt>
                                        </p:tgtEl>
                                        <p:attrNameLst>
                                          <p:attrName>ppt_x</p:attrName>
                                        </p:attrNameLst>
                                      </p:cBhvr>
                                      <p:tavLst>
                                        <p:tav tm="0">
                                          <p:val>
                                            <p:strVal val="#ppt_x"/>
                                          </p:val>
                                        </p:tav>
                                        <p:tav tm="100000">
                                          <p:val>
                                            <p:strVal val="#ppt_x"/>
                                          </p:val>
                                        </p:tav>
                                      </p:tavLst>
                                    </p:anim>
                                    <p:anim calcmode="lin" valueType="num">
                                      <p:cBhvr additive="base">
                                        <p:cTn id="38" dur="300" fill="hold"/>
                                        <p:tgtEl>
                                          <p:spTgt spid="91551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1" fill="hold" grpId="0" nodeType="clickEffect">
                                  <p:stCondLst>
                                    <p:cond delay="0"/>
                                  </p:stCondLst>
                                  <p:iterate type="wd">
                                    <p:tmPct val="100000"/>
                                  </p:iterate>
                                  <p:childTnLst>
                                    <p:set>
                                      <p:cBhvr>
                                        <p:cTn id="42" dur="1" fill="hold">
                                          <p:stCondLst>
                                            <p:cond delay="0"/>
                                          </p:stCondLst>
                                        </p:cTn>
                                        <p:tgtEl>
                                          <p:spTgt spid="915507">
                                            <p:txEl>
                                              <p:pRg st="0" end="0"/>
                                            </p:txEl>
                                          </p:spTgt>
                                        </p:tgtEl>
                                        <p:attrNameLst>
                                          <p:attrName>style.visibility</p:attrName>
                                        </p:attrNameLst>
                                      </p:cBhvr>
                                      <p:to>
                                        <p:strVal val="visible"/>
                                      </p:to>
                                    </p:set>
                                    <p:anim calcmode="lin" valueType="num">
                                      <p:cBhvr additive="base">
                                        <p:cTn id="43" dur="300" fill="hold"/>
                                        <p:tgtEl>
                                          <p:spTgt spid="915507">
                                            <p:txEl>
                                              <p:pRg st="0" end="0"/>
                                            </p:txEl>
                                          </p:spTgt>
                                        </p:tgtEl>
                                        <p:attrNameLst>
                                          <p:attrName>ppt_x</p:attrName>
                                        </p:attrNameLst>
                                      </p:cBhvr>
                                      <p:tavLst>
                                        <p:tav tm="0">
                                          <p:val>
                                            <p:strVal val="#ppt_x"/>
                                          </p:val>
                                        </p:tav>
                                        <p:tav tm="100000">
                                          <p:val>
                                            <p:strVal val="#ppt_x"/>
                                          </p:val>
                                        </p:tav>
                                      </p:tavLst>
                                    </p:anim>
                                    <p:anim calcmode="lin" valueType="num">
                                      <p:cBhvr additive="base">
                                        <p:cTn id="44" dur="300" fill="hold"/>
                                        <p:tgtEl>
                                          <p:spTgt spid="91550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grpId="0" nodeType="clickEffect">
                                  <p:stCondLst>
                                    <p:cond delay="0"/>
                                  </p:stCondLst>
                                  <p:iterate type="wd">
                                    <p:tmPct val="100000"/>
                                  </p:iterate>
                                  <p:childTnLst>
                                    <p:set>
                                      <p:cBhvr>
                                        <p:cTn id="48" dur="1" fill="hold">
                                          <p:stCondLst>
                                            <p:cond delay="0"/>
                                          </p:stCondLst>
                                        </p:cTn>
                                        <p:tgtEl>
                                          <p:spTgt spid="915508">
                                            <p:txEl>
                                              <p:pRg st="0" end="0"/>
                                            </p:txEl>
                                          </p:spTgt>
                                        </p:tgtEl>
                                        <p:attrNameLst>
                                          <p:attrName>style.visibility</p:attrName>
                                        </p:attrNameLst>
                                      </p:cBhvr>
                                      <p:to>
                                        <p:strVal val="visible"/>
                                      </p:to>
                                    </p:set>
                                    <p:anim calcmode="lin" valueType="num">
                                      <p:cBhvr additive="base">
                                        <p:cTn id="49" dur="300" fill="hold"/>
                                        <p:tgtEl>
                                          <p:spTgt spid="915508">
                                            <p:txEl>
                                              <p:pRg st="0" end="0"/>
                                            </p:txEl>
                                          </p:spTgt>
                                        </p:tgtEl>
                                        <p:attrNameLst>
                                          <p:attrName>ppt_x</p:attrName>
                                        </p:attrNameLst>
                                      </p:cBhvr>
                                      <p:tavLst>
                                        <p:tav tm="0">
                                          <p:val>
                                            <p:strVal val="#ppt_x"/>
                                          </p:val>
                                        </p:tav>
                                        <p:tav tm="100000">
                                          <p:val>
                                            <p:strVal val="#ppt_x"/>
                                          </p:val>
                                        </p:tav>
                                      </p:tavLst>
                                    </p:anim>
                                    <p:anim calcmode="lin" valueType="num">
                                      <p:cBhvr additive="base">
                                        <p:cTn id="50" dur="300" fill="hold"/>
                                        <p:tgtEl>
                                          <p:spTgt spid="915508">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1" fill="hold" grpId="0" nodeType="clickEffect">
                                  <p:stCondLst>
                                    <p:cond delay="0"/>
                                  </p:stCondLst>
                                  <p:iterate type="wd">
                                    <p:tmPct val="100000"/>
                                  </p:iterate>
                                  <p:childTnLst>
                                    <p:set>
                                      <p:cBhvr>
                                        <p:cTn id="54" dur="1" fill="hold">
                                          <p:stCondLst>
                                            <p:cond delay="0"/>
                                          </p:stCondLst>
                                        </p:cTn>
                                        <p:tgtEl>
                                          <p:spTgt spid="915509">
                                            <p:txEl>
                                              <p:pRg st="0" end="0"/>
                                            </p:txEl>
                                          </p:spTgt>
                                        </p:tgtEl>
                                        <p:attrNameLst>
                                          <p:attrName>style.visibility</p:attrName>
                                        </p:attrNameLst>
                                      </p:cBhvr>
                                      <p:to>
                                        <p:strVal val="visible"/>
                                      </p:to>
                                    </p:set>
                                    <p:anim calcmode="lin" valueType="num">
                                      <p:cBhvr additive="base">
                                        <p:cTn id="55" dur="300" fill="hold"/>
                                        <p:tgtEl>
                                          <p:spTgt spid="915509">
                                            <p:txEl>
                                              <p:pRg st="0" end="0"/>
                                            </p:txEl>
                                          </p:spTgt>
                                        </p:tgtEl>
                                        <p:attrNameLst>
                                          <p:attrName>ppt_x</p:attrName>
                                        </p:attrNameLst>
                                      </p:cBhvr>
                                      <p:tavLst>
                                        <p:tav tm="0">
                                          <p:val>
                                            <p:strVal val="#ppt_x"/>
                                          </p:val>
                                        </p:tav>
                                        <p:tav tm="100000">
                                          <p:val>
                                            <p:strVal val="#ppt_x"/>
                                          </p:val>
                                        </p:tav>
                                      </p:tavLst>
                                    </p:anim>
                                    <p:anim calcmode="lin" valueType="num">
                                      <p:cBhvr additive="base">
                                        <p:cTn id="56" dur="300" fill="hold"/>
                                        <p:tgtEl>
                                          <p:spTgt spid="915509">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1" fill="hold" grpId="0" nodeType="clickEffect">
                                  <p:stCondLst>
                                    <p:cond delay="0"/>
                                  </p:stCondLst>
                                  <p:iterate type="wd">
                                    <p:tmPct val="100000"/>
                                  </p:iterate>
                                  <p:childTnLst>
                                    <p:set>
                                      <p:cBhvr>
                                        <p:cTn id="60" dur="1" fill="hold">
                                          <p:stCondLst>
                                            <p:cond delay="0"/>
                                          </p:stCondLst>
                                        </p:cTn>
                                        <p:tgtEl>
                                          <p:spTgt spid="915511">
                                            <p:txEl>
                                              <p:pRg st="0" end="0"/>
                                            </p:txEl>
                                          </p:spTgt>
                                        </p:tgtEl>
                                        <p:attrNameLst>
                                          <p:attrName>style.visibility</p:attrName>
                                        </p:attrNameLst>
                                      </p:cBhvr>
                                      <p:to>
                                        <p:strVal val="visible"/>
                                      </p:to>
                                    </p:set>
                                    <p:anim calcmode="lin" valueType="num">
                                      <p:cBhvr additive="base">
                                        <p:cTn id="61" dur="300" fill="hold"/>
                                        <p:tgtEl>
                                          <p:spTgt spid="915511">
                                            <p:txEl>
                                              <p:pRg st="0" end="0"/>
                                            </p:txEl>
                                          </p:spTgt>
                                        </p:tgtEl>
                                        <p:attrNameLst>
                                          <p:attrName>ppt_x</p:attrName>
                                        </p:attrNameLst>
                                      </p:cBhvr>
                                      <p:tavLst>
                                        <p:tav tm="0">
                                          <p:val>
                                            <p:strVal val="#ppt_x"/>
                                          </p:val>
                                        </p:tav>
                                        <p:tav tm="100000">
                                          <p:val>
                                            <p:strVal val="#ppt_x"/>
                                          </p:val>
                                        </p:tav>
                                      </p:tavLst>
                                    </p:anim>
                                    <p:anim calcmode="lin" valueType="num">
                                      <p:cBhvr additive="base">
                                        <p:cTn id="62" dur="300" fill="hold"/>
                                        <p:tgtEl>
                                          <p:spTgt spid="91551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1" fill="hold" grpId="0" nodeType="clickEffect">
                                  <p:stCondLst>
                                    <p:cond delay="0"/>
                                  </p:stCondLst>
                                  <p:iterate type="wd">
                                    <p:tmPct val="100000"/>
                                  </p:iterate>
                                  <p:childTnLst>
                                    <p:set>
                                      <p:cBhvr>
                                        <p:cTn id="66" dur="1" fill="hold">
                                          <p:stCondLst>
                                            <p:cond delay="0"/>
                                          </p:stCondLst>
                                        </p:cTn>
                                        <p:tgtEl>
                                          <p:spTgt spid="915510">
                                            <p:txEl>
                                              <p:pRg st="0" end="0"/>
                                            </p:txEl>
                                          </p:spTgt>
                                        </p:tgtEl>
                                        <p:attrNameLst>
                                          <p:attrName>style.visibility</p:attrName>
                                        </p:attrNameLst>
                                      </p:cBhvr>
                                      <p:to>
                                        <p:strVal val="visible"/>
                                      </p:to>
                                    </p:set>
                                    <p:anim calcmode="lin" valueType="num">
                                      <p:cBhvr additive="base">
                                        <p:cTn id="67" dur="300" fill="hold"/>
                                        <p:tgtEl>
                                          <p:spTgt spid="915510">
                                            <p:txEl>
                                              <p:pRg st="0" end="0"/>
                                            </p:txEl>
                                          </p:spTgt>
                                        </p:tgtEl>
                                        <p:attrNameLst>
                                          <p:attrName>ppt_x</p:attrName>
                                        </p:attrNameLst>
                                      </p:cBhvr>
                                      <p:tavLst>
                                        <p:tav tm="0">
                                          <p:val>
                                            <p:strVal val="#ppt_x"/>
                                          </p:val>
                                        </p:tav>
                                        <p:tav tm="100000">
                                          <p:val>
                                            <p:strVal val="#ppt_x"/>
                                          </p:val>
                                        </p:tav>
                                      </p:tavLst>
                                    </p:anim>
                                    <p:anim calcmode="lin" valueType="num">
                                      <p:cBhvr additive="base">
                                        <p:cTn id="68" dur="300" fill="hold"/>
                                        <p:tgtEl>
                                          <p:spTgt spid="915510">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1" fill="hold" grpId="0" nodeType="clickEffect">
                                  <p:stCondLst>
                                    <p:cond delay="0"/>
                                  </p:stCondLst>
                                  <p:iterate type="wd">
                                    <p:tmPct val="100000"/>
                                  </p:iterate>
                                  <p:childTnLst>
                                    <p:set>
                                      <p:cBhvr>
                                        <p:cTn id="72" dur="1" fill="hold">
                                          <p:stCondLst>
                                            <p:cond delay="0"/>
                                          </p:stCondLst>
                                        </p:cTn>
                                        <p:tgtEl>
                                          <p:spTgt spid="915512">
                                            <p:txEl>
                                              <p:pRg st="0" end="0"/>
                                            </p:txEl>
                                          </p:spTgt>
                                        </p:tgtEl>
                                        <p:attrNameLst>
                                          <p:attrName>style.visibility</p:attrName>
                                        </p:attrNameLst>
                                      </p:cBhvr>
                                      <p:to>
                                        <p:strVal val="visible"/>
                                      </p:to>
                                    </p:set>
                                    <p:anim calcmode="lin" valueType="num">
                                      <p:cBhvr additive="base">
                                        <p:cTn id="73" dur="300" fill="hold"/>
                                        <p:tgtEl>
                                          <p:spTgt spid="915512">
                                            <p:txEl>
                                              <p:pRg st="0" end="0"/>
                                            </p:txEl>
                                          </p:spTgt>
                                        </p:tgtEl>
                                        <p:attrNameLst>
                                          <p:attrName>ppt_x</p:attrName>
                                        </p:attrNameLst>
                                      </p:cBhvr>
                                      <p:tavLst>
                                        <p:tav tm="0">
                                          <p:val>
                                            <p:strVal val="#ppt_x"/>
                                          </p:val>
                                        </p:tav>
                                        <p:tav tm="100000">
                                          <p:val>
                                            <p:strVal val="#ppt_x"/>
                                          </p:val>
                                        </p:tav>
                                      </p:tavLst>
                                    </p:anim>
                                    <p:anim calcmode="lin" valueType="num">
                                      <p:cBhvr additive="base">
                                        <p:cTn id="74" dur="300" fill="hold"/>
                                        <p:tgtEl>
                                          <p:spTgt spid="915512">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5502" grpId="0" autoUpdateAnimBg="0" build="p"/>
      <p:bldP spid="915503" grpId="0" autoUpdateAnimBg="0" build="p"/>
      <p:bldP spid="915504" grpId="0" autoUpdateAnimBg="0" build="p"/>
      <p:bldP spid="915505" grpId="0" autoUpdateAnimBg="0" build="p"/>
      <p:bldP spid="915506" grpId="0" autoUpdateAnimBg="0" build="p"/>
      <p:bldP spid="915507" grpId="0" autoUpdateAnimBg="0" build="p"/>
      <p:bldP spid="915508" grpId="0" autoUpdateAnimBg="0" build="p"/>
      <p:bldP spid="915509" grpId="0" autoUpdateAnimBg="0" build="p"/>
      <p:bldP spid="915510" grpId="0" autoUpdateAnimBg="0" build="p"/>
      <p:bldP spid="915511" grpId="0" autoUpdateAnimBg="0" build="p"/>
      <p:bldP spid="915512" grpId="0" autoUpdateAnimBg="0" build="p"/>
      <p:bldP spid="915513" grpId="0" autoUpdateAnimBg="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idx="1"/>
          </p:nvPr>
        </p:nvSpPr>
        <p:spPr>
          <a:xfrm>
            <a:off x="250825" y="1007266"/>
            <a:ext cx="8642350" cy="1310484"/>
          </a:xfrm>
        </p:spPr>
        <p:txBody>
          <a:bodyPr>
            <a:noAutofit/>
          </a:bodyPr>
          <a:lstStyle/>
          <a:p>
            <a:pPr marL="0" indent="0" eaLnBrk="1" hangingPunct="1">
              <a:buNone/>
            </a:pPr>
            <a:r>
              <a:rPr lang="en-US" altLang="zh-CN" sz="2400" dirty="0">
                <a:ea typeface="黑体" panose="02010609060101010101" pitchFamily="49" charset="-122"/>
              </a:rPr>
              <a:t>Computing the overall effective CPI is done by looking at the different types of instructions and their individual cycle counts and averaging</a:t>
            </a:r>
            <a:endParaRPr lang="en-US" altLang="zh-CN" sz="2400" dirty="0">
              <a:ea typeface="黑体" panose="02010609060101010101" pitchFamily="49" charset="-122"/>
            </a:endParaRPr>
          </a:p>
        </p:txBody>
      </p:sp>
      <p:sp>
        <p:nvSpPr>
          <p:cNvPr id="38914" name="Rectangle 2"/>
          <p:cNvSpPr>
            <a:spLocks noGrp="1" noChangeArrowheads="1"/>
          </p:cNvSpPr>
          <p:nvPr>
            <p:ph type="title"/>
          </p:nvPr>
        </p:nvSpPr>
        <p:spPr/>
        <p:txBody>
          <a:bodyPr rtlCol="0"/>
          <a:lstStyle/>
          <a:p>
            <a:pPr eaLnBrk="1" fontAlgn="auto" hangingPunct="1">
              <a:spcAft>
                <a:spcPts val="0"/>
              </a:spcAft>
              <a:defRPr/>
            </a:pPr>
            <a:r>
              <a:rPr kumimoji="0" lang="en-US" altLang="zh-CN" dirty="0">
                <a:latin typeface="Arial" panose="020B0604020202020204" pitchFamily="34" charset="0"/>
                <a:ea typeface="+mj-ea"/>
              </a:rPr>
              <a:t>Effective CPI</a:t>
            </a:r>
            <a:endParaRPr kumimoji="0" lang="en-US" altLang="zh-CN" dirty="0">
              <a:latin typeface="Arial" panose="020B0604020202020204" pitchFamily="34" charset="0"/>
              <a:ea typeface="+mj-ea"/>
            </a:endParaRPr>
          </a:p>
        </p:txBody>
      </p:sp>
      <p:sp>
        <p:nvSpPr>
          <p:cNvPr id="3" name="Content Placeholder 2"/>
          <p:cNvSpPr>
            <a:spLocks noGrp="1"/>
          </p:cNvSpPr>
          <p:nvPr>
            <p:ph sz="quarter" idx="13"/>
          </p:nvPr>
        </p:nvSpPr>
        <p:spPr/>
        <p:txBody>
          <a:bodyPr/>
          <a:lstStyle/>
          <a:p>
            <a:endParaRPr lang="en-US"/>
          </a:p>
        </p:txBody>
      </p:sp>
      <p:grpSp>
        <p:nvGrpSpPr>
          <p:cNvPr id="5" name="Group 4"/>
          <p:cNvGrpSpPr/>
          <p:nvPr/>
        </p:nvGrpSpPr>
        <p:grpSpPr>
          <a:xfrm>
            <a:off x="1524000" y="2292350"/>
            <a:ext cx="6324600" cy="984250"/>
            <a:chOff x="1524000" y="1981200"/>
            <a:chExt cx="6324600" cy="984250"/>
          </a:xfrm>
        </p:grpSpPr>
        <p:sp>
          <p:nvSpPr>
            <p:cNvPr id="54276" name="Rectangle 7"/>
            <p:cNvSpPr>
              <a:spLocks noChangeArrowheads="1"/>
            </p:cNvSpPr>
            <p:nvPr/>
          </p:nvSpPr>
          <p:spPr bwMode="auto">
            <a:xfrm>
              <a:off x="1524000" y="2209800"/>
              <a:ext cx="6324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287655" indent="-287655">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nSpc>
                  <a:spcPct val="90000"/>
                </a:lnSpc>
                <a:spcBef>
                  <a:spcPct val="65000"/>
                </a:spcBef>
                <a:spcAft>
                  <a:spcPct val="0"/>
                </a:spcAft>
                <a:buClr>
                  <a:schemeClr val="accent1"/>
                </a:buClr>
                <a:buSzPct val="75000"/>
                <a:buFont typeface="Wingdings" panose="05000000000000000000" pitchFamily="2" charset="2"/>
                <a:buNone/>
              </a:pPr>
              <a:r>
                <a:rPr lang="en-US" altLang="zh-CN" sz="2400" b="0" dirty="0"/>
                <a:t>Overall effective CPI   =    </a:t>
              </a:r>
              <a:r>
                <a:rPr lang="en-US" altLang="zh-CN" sz="3200" b="0" dirty="0">
                  <a:sym typeface="Symbol" panose="05050102010706020507" pitchFamily="18" charset="2"/>
                </a:rPr>
                <a:t></a:t>
              </a:r>
              <a:r>
                <a:rPr lang="en-US" altLang="zh-CN" sz="2400" b="0" dirty="0">
                  <a:sym typeface="Symbol" panose="05050102010706020507" pitchFamily="18" charset="2"/>
                </a:rPr>
                <a:t>   (</a:t>
              </a:r>
              <a:r>
                <a:rPr lang="en-US" altLang="zh-CN" sz="2400" b="0" dirty="0" err="1">
                  <a:sym typeface="Symbol" panose="05050102010706020507" pitchFamily="18" charset="2"/>
                </a:rPr>
                <a:t>CPI</a:t>
              </a:r>
              <a:r>
                <a:rPr lang="en-US" altLang="zh-CN" sz="2400" b="0" baseline="-25000" dirty="0" err="1">
                  <a:sym typeface="Symbol" panose="05050102010706020507" pitchFamily="18" charset="2"/>
                </a:rPr>
                <a:t>i</a:t>
              </a:r>
              <a:r>
                <a:rPr lang="en-US" altLang="zh-CN" sz="2400" b="0" dirty="0">
                  <a:sym typeface="Symbol" panose="05050102010706020507" pitchFamily="18" charset="2"/>
                </a:rPr>
                <a:t>  x  </a:t>
              </a:r>
              <a:r>
                <a:rPr lang="en-US" altLang="zh-CN" sz="2400" b="0" dirty="0" err="1">
                  <a:sym typeface="Symbol" panose="05050102010706020507" pitchFamily="18" charset="2"/>
                </a:rPr>
                <a:t>IC</a:t>
              </a:r>
              <a:r>
                <a:rPr lang="en-US" altLang="zh-CN" sz="2400" b="0" baseline="-25000" dirty="0" err="1">
                  <a:sym typeface="Symbol" panose="05050102010706020507" pitchFamily="18" charset="2"/>
                </a:rPr>
                <a:t>i</a:t>
              </a:r>
              <a:r>
                <a:rPr lang="en-US" altLang="zh-CN" sz="2400" b="0" dirty="0">
                  <a:sym typeface="Symbol" panose="05050102010706020507" pitchFamily="18" charset="2"/>
                </a:rPr>
                <a:t>)</a:t>
              </a:r>
              <a:endParaRPr lang="en-US" altLang="zh-CN" sz="2400" b="0" dirty="0">
                <a:sym typeface="Symbol" panose="05050102010706020507" pitchFamily="18" charset="2"/>
              </a:endParaRPr>
            </a:p>
          </p:txBody>
        </p:sp>
        <p:sp>
          <p:nvSpPr>
            <p:cNvPr id="54277" name="Rectangle 8"/>
            <p:cNvSpPr>
              <a:spLocks noChangeArrowheads="1"/>
            </p:cNvSpPr>
            <p:nvPr/>
          </p:nvSpPr>
          <p:spPr bwMode="auto">
            <a:xfrm>
              <a:off x="5029200" y="2667000"/>
              <a:ext cx="12192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287655" indent="-287655">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nSpc>
                  <a:spcPct val="90000"/>
                </a:lnSpc>
                <a:spcBef>
                  <a:spcPct val="65000"/>
                </a:spcBef>
                <a:spcAft>
                  <a:spcPct val="0"/>
                </a:spcAft>
                <a:buClr>
                  <a:schemeClr val="accent1"/>
                </a:buClr>
                <a:buSzPct val="75000"/>
                <a:buFont typeface="Wingdings" panose="05000000000000000000" pitchFamily="2" charset="2"/>
                <a:buNone/>
              </a:pPr>
              <a:r>
                <a:rPr lang="en-US" altLang="zh-CN" sz="1800" b="0" dirty="0" err="1"/>
                <a:t>i</a:t>
              </a:r>
              <a:r>
                <a:rPr lang="en-US" altLang="zh-CN" sz="1800" b="0" dirty="0"/>
                <a:t> = 1</a:t>
              </a:r>
              <a:endParaRPr lang="en-US" altLang="zh-CN" sz="1800" b="0" baseline="-25000" dirty="0">
                <a:sym typeface="Symbol" panose="05050102010706020507" pitchFamily="18" charset="2"/>
              </a:endParaRPr>
            </a:p>
          </p:txBody>
        </p:sp>
        <p:sp>
          <p:nvSpPr>
            <p:cNvPr id="54278" name="Rectangle 9"/>
            <p:cNvSpPr>
              <a:spLocks noChangeArrowheads="1"/>
            </p:cNvSpPr>
            <p:nvPr/>
          </p:nvSpPr>
          <p:spPr bwMode="auto">
            <a:xfrm>
              <a:off x="5181600" y="1981200"/>
              <a:ext cx="1219200"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287655" indent="-287655">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nSpc>
                  <a:spcPct val="90000"/>
                </a:lnSpc>
                <a:spcBef>
                  <a:spcPct val="65000"/>
                </a:spcBef>
                <a:spcAft>
                  <a:spcPct val="0"/>
                </a:spcAft>
                <a:buClr>
                  <a:schemeClr val="accent1"/>
                </a:buClr>
                <a:buSzPct val="75000"/>
                <a:buFont typeface="Wingdings" panose="05000000000000000000" pitchFamily="2" charset="2"/>
                <a:buNone/>
              </a:pPr>
              <a:r>
                <a:rPr lang="en-US" altLang="zh-CN" sz="1800" b="0" dirty="0"/>
                <a:t>n</a:t>
              </a:r>
              <a:endParaRPr lang="en-US" altLang="zh-CN" sz="1800" b="0" baseline="-25000" dirty="0">
                <a:sym typeface="Symbol" panose="05050102010706020507" pitchFamily="18" charset="2"/>
              </a:endParaRPr>
            </a:p>
          </p:txBody>
        </p:sp>
      </p:grpSp>
      <p:sp>
        <p:nvSpPr>
          <p:cNvPr id="54279" name="Rectangle 11"/>
          <p:cNvSpPr>
            <a:spLocks noChangeArrowheads="1"/>
          </p:cNvSpPr>
          <p:nvPr/>
        </p:nvSpPr>
        <p:spPr bwMode="auto">
          <a:xfrm>
            <a:off x="533400" y="3287712"/>
            <a:ext cx="8153400" cy="158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342900" indent="-342900">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1680" indent="-24638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lvl="1">
              <a:lnSpc>
                <a:spcPct val="85000"/>
              </a:lnSpc>
              <a:spcBef>
                <a:spcPct val="40000"/>
              </a:spcBef>
              <a:buClr>
                <a:schemeClr val="accent1"/>
              </a:buClr>
              <a:buSzPct val="75000"/>
              <a:buFont typeface="Monotype Sorts" pitchFamily="2" charset="2"/>
              <a:buChar char="l"/>
            </a:pPr>
            <a:r>
              <a:rPr kumimoji="0" lang="en-US" altLang="zh-CN" dirty="0"/>
              <a:t>Where </a:t>
            </a:r>
            <a:r>
              <a:rPr kumimoji="0" lang="en-US" altLang="zh-CN" dirty="0" err="1"/>
              <a:t>IC</a:t>
            </a:r>
            <a:r>
              <a:rPr kumimoji="0" lang="en-US" altLang="zh-CN" baseline="-25000" dirty="0" err="1"/>
              <a:t>i</a:t>
            </a:r>
            <a:r>
              <a:rPr kumimoji="0" lang="en-US" altLang="zh-CN" dirty="0"/>
              <a:t> is the count (percentage) of the number of instructions of class </a:t>
            </a:r>
            <a:r>
              <a:rPr kumimoji="0" lang="en-US" altLang="zh-CN" dirty="0" err="1"/>
              <a:t>i</a:t>
            </a:r>
            <a:r>
              <a:rPr kumimoji="0" lang="en-US" altLang="zh-CN" dirty="0"/>
              <a:t> executed</a:t>
            </a:r>
            <a:endParaRPr kumimoji="0" lang="en-US" altLang="zh-CN" dirty="0"/>
          </a:p>
          <a:p>
            <a:pPr lvl="1">
              <a:lnSpc>
                <a:spcPct val="85000"/>
              </a:lnSpc>
              <a:spcBef>
                <a:spcPct val="40000"/>
              </a:spcBef>
              <a:buClr>
                <a:schemeClr val="accent1"/>
              </a:buClr>
              <a:buSzPct val="75000"/>
              <a:buFont typeface="Monotype Sorts" pitchFamily="2" charset="2"/>
              <a:buChar char="l"/>
            </a:pPr>
            <a:r>
              <a:rPr kumimoji="0" lang="en-US" altLang="zh-CN" dirty="0" err="1"/>
              <a:t>CPI</a:t>
            </a:r>
            <a:r>
              <a:rPr kumimoji="0" lang="en-US" altLang="zh-CN" baseline="-25000" dirty="0" err="1"/>
              <a:t>i</a:t>
            </a:r>
            <a:r>
              <a:rPr kumimoji="0" lang="en-US" altLang="zh-CN" dirty="0"/>
              <a:t> is the (average) number of clock cycles per instruction for that instruction class</a:t>
            </a:r>
            <a:endParaRPr kumimoji="0" lang="en-US" altLang="zh-CN" dirty="0"/>
          </a:p>
          <a:p>
            <a:pPr lvl="1">
              <a:lnSpc>
                <a:spcPct val="85000"/>
              </a:lnSpc>
              <a:spcBef>
                <a:spcPct val="40000"/>
              </a:spcBef>
              <a:buClr>
                <a:schemeClr val="accent1"/>
              </a:buClr>
              <a:buSzPct val="75000"/>
              <a:buFont typeface="Monotype Sorts" pitchFamily="2" charset="2"/>
              <a:buChar char="l"/>
            </a:pPr>
            <a:r>
              <a:rPr kumimoji="0" lang="en-US" altLang="zh-CN" dirty="0"/>
              <a:t>n is the number of instruction classes</a:t>
            </a:r>
            <a:endParaRPr kumimoji="0" lang="en-US" altLang="zh-CN" dirty="0"/>
          </a:p>
        </p:txBody>
      </p:sp>
      <p:sp>
        <p:nvSpPr>
          <p:cNvPr id="917516" name="Rectangle 12"/>
          <p:cNvSpPr>
            <a:spLocks noChangeArrowheads="1"/>
          </p:cNvSpPr>
          <p:nvPr/>
        </p:nvSpPr>
        <p:spPr bwMode="auto">
          <a:xfrm>
            <a:off x="457200" y="5105400"/>
            <a:ext cx="8153400" cy="103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287655" indent="-287655">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nSpc>
                <a:spcPct val="90000"/>
              </a:lnSpc>
              <a:spcBef>
                <a:spcPct val="65000"/>
              </a:spcBef>
              <a:spcAft>
                <a:spcPct val="0"/>
              </a:spcAft>
              <a:buClr>
                <a:schemeClr val="accent1"/>
              </a:buClr>
              <a:buSzPct val="75000"/>
              <a:buFont typeface="Wingdings" panose="05000000000000000000" pitchFamily="2" charset="2"/>
              <a:buChar char="q"/>
            </a:pPr>
            <a:r>
              <a:rPr lang="en-US" altLang="zh-CN" sz="2400" b="0" dirty="0"/>
              <a:t>The overall effective CPI varies by instruction mix – a measure of the dynamic frequency of instructions across one or many programs</a:t>
            </a:r>
            <a:endParaRPr lang="en-US" altLang="zh-CN" sz="2400" b="0" dirty="0"/>
          </a:p>
        </p:txBody>
      </p:sp>
      <p:sp>
        <p:nvSpPr>
          <p:cNvPr id="2" name="Date Placeholder 1"/>
          <p:cNvSpPr>
            <a:spLocks noGrp="1"/>
          </p:cNvSpPr>
          <p:nvPr>
            <p:ph type="dt" sz="half" idx="10"/>
          </p:nvPr>
        </p:nvSpPr>
        <p:spPr/>
        <p:txBody>
          <a:bodyPr/>
          <a:lstStyle/>
          <a:p>
            <a:r>
              <a:rPr lang="en-US" altLang="zh-CN"/>
              <a:t>COaA, LEC03 Intro III</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6" name="Slide Number Placeholder 5"/>
          <p:cNvSpPr>
            <a:spLocks noGrp="1"/>
          </p:cNvSpPr>
          <p:nvPr>
            <p:ph type="sldNum" sz="quarter" idx="12"/>
          </p:nvPr>
        </p:nvSpPr>
        <p:spPr/>
        <p:txBody>
          <a:bodyPr/>
          <a:lstStyle/>
          <a:p>
            <a:fld id="{B7A5BFCD-2DD0-1B4A-A6AE-A25793FF7F06}"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75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75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18641" name="Group 113"/>
          <p:cNvGraphicFramePr>
            <a:graphicFrameLocks noGrp="1"/>
          </p:cNvGraphicFramePr>
          <p:nvPr>
            <p:ph idx="1"/>
          </p:nvPr>
        </p:nvGraphicFramePr>
        <p:xfrm>
          <a:off x="250825" y="1006475"/>
          <a:ext cx="5692776" cy="2741519"/>
        </p:xfrm>
        <a:graphic>
          <a:graphicData uri="http://schemas.openxmlformats.org/drawingml/2006/table">
            <a:tbl>
              <a:tblPr/>
              <a:tblGrid>
                <a:gridCol w="1679217"/>
                <a:gridCol w="1121988"/>
                <a:gridCol w="1084339"/>
                <a:gridCol w="1807232"/>
              </a:tblGrid>
              <a:tr h="452305">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Op</a:t>
                      </a: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267833" marR="2678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Freq</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267833" marR="2678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CPI</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i</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endParaRPr>
                    </a:p>
                  </a:txBody>
                  <a:tcPr marL="267833" marR="2678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Freq x CPI</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i</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endParaRPr>
                    </a:p>
                  </a:txBody>
                  <a:tcPr marL="267833" marR="2678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53807">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ALU</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267833" marR="2678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50%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267833" marR="2678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267833" marR="2678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endPar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267833" marR="2678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305">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Load</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267833" marR="2678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20%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267833" marR="2678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267833" marR="2678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endParaRPr kumimoji="0" lang="zh-CN" alt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267833" marR="2678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3807">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Store</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267833" marR="2678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267833" marR="2678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267833" marR="2678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267833" marR="2678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3807">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Branch</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267833" marR="2678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20%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267833" marR="2678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267833" marR="2678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endParaRPr kumimoji="0" lang="zh-CN" altLang="en-US"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267833" marR="2678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61294">
                <a:tc gridSpan="3">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267833" marR="2678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cPr/>
                </a:tc>
                <a:tc hMerge="1">
                  <a:tcPr/>
                </a:tc>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zh-CN" altLang="en-US"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 </a:t>
                      </a:r>
                      <a:r>
                        <a:rPr kumimoji="0" lang="en-US"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endParaRPr kumimoji="0" lang="en-US"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endParaRPr>
                    </a:p>
                  </a:txBody>
                  <a:tcPr marL="267833" marR="2678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1986" name="Rectangle 2"/>
          <p:cNvSpPr>
            <a:spLocks noGrp="1" noChangeArrowheads="1"/>
          </p:cNvSpPr>
          <p:nvPr>
            <p:ph type="title"/>
          </p:nvPr>
        </p:nvSpPr>
        <p:spPr/>
        <p:txBody>
          <a:bodyPr rtlCol="0">
            <a:normAutofit/>
          </a:bodyPr>
          <a:lstStyle/>
          <a:p>
            <a:pPr eaLnBrk="1" fontAlgn="auto" hangingPunct="1">
              <a:spcAft>
                <a:spcPts val="0"/>
              </a:spcAft>
              <a:defRPr/>
            </a:pPr>
            <a:r>
              <a:rPr kumimoji="0" lang="en-US" altLang="zh-CN">
                <a:latin typeface="Arial" panose="020B0604020202020204" pitchFamily="34" charset="0"/>
                <a:ea typeface="+mj-ea"/>
              </a:rPr>
              <a:t>A Simple Example</a:t>
            </a:r>
            <a:endParaRPr kumimoji="0" lang="en-US" altLang="zh-CN">
              <a:latin typeface="Arial" panose="020B0604020202020204" pitchFamily="34" charset="0"/>
              <a:ea typeface="+mj-ea"/>
            </a:endParaRPr>
          </a:p>
        </p:txBody>
      </p:sp>
      <p:sp>
        <p:nvSpPr>
          <p:cNvPr id="5" name="Content Placeholder 4"/>
          <p:cNvSpPr>
            <a:spLocks noGrp="1"/>
          </p:cNvSpPr>
          <p:nvPr>
            <p:ph sz="quarter" idx="13"/>
          </p:nvPr>
        </p:nvSpPr>
        <p:spPr/>
        <p:txBody>
          <a:bodyPr/>
          <a:lstStyle/>
          <a:p>
            <a:endParaRPr lang="en-US"/>
          </a:p>
        </p:txBody>
      </p:sp>
      <p:sp>
        <p:nvSpPr>
          <p:cNvPr id="2" name="TextBox 1"/>
          <p:cNvSpPr txBox="1">
            <a:spLocks noChangeArrowheads="1"/>
          </p:cNvSpPr>
          <p:nvPr/>
        </p:nvSpPr>
        <p:spPr bwMode="auto">
          <a:xfrm flipH="1">
            <a:off x="4903788" y="1438275"/>
            <a:ext cx="5080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spcBef>
                <a:spcPct val="0"/>
              </a:spcBef>
              <a:spcAft>
                <a:spcPct val="0"/>
              </a:spcAft>
              <a:buFontTx/>
              <a:buNone/>
            </a:pPr>
            <a:r>
              <a:rPr lang="en-US" altLang="zh-CN" sz="1800" b="0" dirty="0">
                <a:solidFill>
                  <a:srgbClr val="00B0F0"/>
                </a:solidFill>
              </a:rPr>
              <a:t>0.5</a:t>
            </a:r>
            <a:endParaRPr lang="zh-CN" altLang="en-US" sz="1800" b="0" dirty="0">
              <a:solidFill>
                <a:srgbClr val="00B0F0"/>
              </a:solidFill>
            </a:endParaRPr>
          </a:p>
        </p:txBody>
      </p:sp>
      <p:sp>
        <p:nvSpPr>
          <p:cNvPr id="34" name="TextBox 33"/>
          <p:cNvSpPr txBox="1">
            <a:spLocks noChangeArrowheads="1"/>
          </p:cNvSpPr>
          <p:nvPr/>
        </p:nvSpPr>
        <p:spPr bwMode="auto">
          <a:xfrm flipH="1">
            <a:off x="4902200" y="1905000"/>
            <a:ext cx="508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spcBef>
                <a:spcPct val="0"/>
              </a:spcBef>
              <a:spcAft>
                <a:spcPct val="0"/>
              </a:spcAft>
              <a:buFontTx/>
              <a:buNone/>
            </a:pPr>
            <a:r>
              <a:rPr lang="en-US" altLang="zh-CN" sz="1800" b="0" dirty="0">
                <a:solidFill>
                  <a:srgbClr val="00B0F0"/>
                </a:solidFill>
              </a:rPr>
              <a:t>1.0</a:t>
            </a:r>
            <a:endParaRPr lang="zh-CN" altLang="en-US" sz="1800" b="0" dirty="0">
              <a:solidFill>
                <a:srgbClr val="00B0F0"/>
              </a:solidFill>
            </a:endParaRPr>
          </a:p>
        </p:txBody>
      </p:sp>
      <p:sp>
        <p:nvSpPr>
          <p:cNvPr id="35" name="TextBox 34"/>
          <p:cNvSpPr txBox="1">
            <a:spLocks noChangeArrowheads="1"/>
          </p:cNvSpPr>
          <p:nvPr/>
        </p:nvSpPr>
        <p:spPr bwMode="auto">
          <a:xfrm flipH="1">
            <a:off x="4902200" y="2373313"/>
            <a:ext cx="508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spcBef>
                <a:spcPct val="0"/>
              </a:spcBef>
              <a:spcAft>
                <a:spcPct val="0"/>
              </a:spcAft>
              <a:buFontTx/>
              <a:buNone/>
            </a:pPr>
            <a:r>
              <a:rPr lang="en-US" altLang="zh-CN" sz="1800" b="0" dirty="0">
                <a:solidFill>
                  <a:srgbClr val="00B0F0"/>
                </a:solidFill>
              </a:rPr>
              <a:t>0.3</a:t>
            </a:r>
            <a:endParaRPr lang="zh-CN" altLang="en-US" sz="1800" b="0" dirty="0">
              <a:solidFill>
                <a:srgbClr val="00B0F0"/>
              </a:solidFill>
            </a:endParaRPr>
          </a:p>
        </p:txBody>
      </p:sp>
      <p:sp>
        <p:nvSpPr>
          <p:cNvPr id="36" name="TextBox 35"/>
          <p:cNvSpPr txBox="1">
            <a:spLocks noChangeArrowheads="1"/>
          </p:cNvSpPr>
          <p:nvPr/>
        </p:nvSpPr>
        <p:spPr bwMode="auto">
          <a:xfrm flipH="1">
            <a:off x="4902200" y="2830513"/>
            <a:ext cx="508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spcBef>
                <a:spcPct val="0"/>
              </a:spcBef>
              <a:spcAft>
                <a:spcPct val="0"/>
              </a:spcAft>
              <a:buFontTx/>
              <a:buNone/>
            </a:pPr>
            <a:r>
              <a:rPr lang="en-US" altLang="zh-CN" sz="1800" b="0" dirty="0">
                <a:solidFill>
                  <a:srgbClr val="00B0F0"/>
                </a:solidFill>
              </a:rPr>
              <a:t>0.4</a:t>
            </a:r>
            <a:endParaRPr lang="zh-CN" altLang="en-US" sz="1800" b="0" dirty="0">
              <a:solidFill>
                <a:srgbClr val="00B0F0"/>
              </a:solidFill>
            </a:endParaRPr>
          </a:p>
        </p:txBody>
      </p:sp>
      <p:sp>
        <p:nvSpPr>
          <p:cNvPr id="37" name="TextBox 36"/>
          <p:cNvSpPr txBox="1">
            <a:spLocks noChangeArrowheads="1"/>
          </p:cNvSpPr>
          <p:nvPr/>
        </p:nvSpPr>
        <p:spPr bwMode="auto">
          <a:xfrm flipH="1">
            <a:off x="4902200" y="3324412"/>
            <a:ext cx="508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spcBef>
                <a:spcPct val="0"/>
              </a:spcBef>
              <a:spcAft>
                <a:spcPct val="0"/>
              </a:spcAft>
              <a:buFontTx/>
              <a:buNone/>
            </a:pPr>
            <a:r>
              <a:rPr lang="en-US" altLang="zh-CN" sz="1800" b="0" dirty="0">
                <a:solidFill>
                  <a:srgbClr val="FF0000"/>
                </a:solidFill>
              </a:rPr>
              <a:t>2.2</a:t>
            </a:r>
            <a:endParaRPr lang="zh-CN" altLang="en-US" sz="1800" b="0" dirty="0">
              <a:solidFill>
                <a:srgbClr val="FF0000"/>
              </a:solidFill>
            </a:endParaRPr>
          </a:p>
        </p:txBody>
      </p:sp>
      <p:sp>
        <p:nvSpPr>
          <p:cNvPr id="12" name="Rectangle 3"/>
          <p:cNvSpPr txBox="1">
            <a:spLocks noChangeArrowheads="1"/>
          </p:cNvSpPr>
          <p:nvPr/>
        </p:nvSpPr>
        <p:spPr bwMode="auto">
          <a:xfrm>
            <a:off x="457200" y="3886200"/>
            <a:ext cx="82296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normAutofit fontScale="92500" lnSpcReduction="20000"/>
          </a:bodyPr>
          <a:lstStyle>
            <a:lvl1pPr marL="342900" indent="-342900" algn="l" rtl="0" eaLnBrk="0" fontAlgn="base" hangingPunct="0">
              <a:lnSpc>
                <a:spcPct val="125000"/>
              </a:lnSpc>
              <a:spcBef>
                <a:spcPct val="20000"/>
              </a:spcBef>
              <a:spcAft>
                <a:spcPts val="600"/>
              </a:spcAft>
              <a:buFont typeface="Arial" panose="020B0604020202020204" pitchFamily="34" charset="0"/>
              <a:defRPr sz="2000" b="1" kern="1200" baseline="0">
                <a:solidFill>
                  <a:schemeClr val="tx1"/>
                </a:solidFill>
                <a:latin typeface="Arial" panose="020B0604020202020204" pitchFamily="34" charset="0"/>
                <a:ea typeface="Arial" panose="020B0604020202020204" pitchFamily="34" charset="0"/>
                <a:cs typeface="Arial" panose="020B0604020202020204" pitchFamily="34" charset="0"/>
              </a:defRPr>
            </a:lvl1pPr>
            <a:lvl2pPr marL="457200" indent="-182880" algn="l" rtl="0" eaLnBrk="0" fontAlgn="base" hangingPunct="0">
              <a:lnSpc>
                <a:spcPct val="125000"/>
              </a:lnSpc>
              <a:spcBef>
                <a:spcPct val="20000"/>
              </a:spcBef>
              <a:spcAft>
                <a:spcPct val="0"/>
              </a:spcAft>
              <a:buClr>
                <a:schemeClr val="tx2"/>
              </a:buClr>
              <a:buFont typeface="Arial" panose="020B0604020202020204" pitchFamily="34" charset="0"/>
              <a:buChar char="•"/>
              <a:defRPr kumimoji="1" sz="200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lgn="l" rtl="0" eaLnBrk="0" fontAlgn="base" hangingPunct="0">
              <a:lnSpc>
                <a:spcPct val="125000"/>
              </a:lnSpc>
              <a:spcBef>
                <a:spcPct val="20000"/>
              </a:spcBef>
              <a:spcAft>
                <a:spcPct val="0"/>
              </a:spcAft>
              <a:buClr>
                <a:schemeClr val="tx2"/>
              </a:buClr>
              <a:buFont typeface="Arial" panose="020B0604020202020204" pitchFamily="34" charset="0"/>
              <a:buChar char="•"/>
              <a:defRPr kumimoji="1"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lgn="l" rtl="0" eaLnBrk="0" fontAlgn="base" hangingPunct="0">
              <a:lnSpc>
                <a:spcPct val="125000"/>
              </a:lnSpc>
              <a:spcBef>
                <a:spcPct val="20000"/>
              </a:spcBef>
              <a:spcAft>
                <a:spcPct val="0"/>
              </a:spcAft>
              <a:buClr>
                <a:schemeClr val="tx2"/>
              </a:buClr>
              <a:buFont typeface="Arial" panose="020B0604020202020204" pitchFamily="34" charset="0"/>
              <a:buChar char="•"/>
              <a:defRPr kumimoji="1"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lgn="l" rtl="0" eaLnBrk="0" fontAlgn="base" hangingPunct="0">
              <a:lnSpc>
                <a:spcPct val="125000"/>
              </a:lnSpc>
              <a:spcBef>
                <a:spcPct val="20000"/>
              </a:spcBef>
              <a:spcAft>
                <a:spcPct val="0"/>
              </a:spcAft>
              <a:buClr>
                <a:schemeClr val="tx2"/>
              </a:buClr>
              <a:buFont typeface="Arial" panose="020B0604020202020204" pitchFamily="34" charset="0"/>
              <a:buChar char="•"/>
              <a:defRPr kumimoji="1"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anose="020B0604020202020204" pitchFamily="34" charset="0"/>
              <a:buChar char="•"/>
              <a:defRPr sz="1600" kern="1200">
                <a:solidFill>
                  <a:schemeClr val="tx1"/>
                </a:solidFill>
                <a:latin typeface="+mn-lt"/>
                <a:ea typeface="+mn-ea"/>
                <a:cs typeface="+mn-cs"/>
              </a:defRPr>
            </a:lvl9pPr>
          </a:lstStyle>
          <a:p>
            <a:pPr marL="0" indent="0" eaLnBrk="1" fontAlgn="auto" hangingPunct="1">
              <a:spcBef>
                <a:spcPct val="100000"/>
              </a:spcBef>
              <a:defRPr/>
            </a:pPr>
            <a:r>
              <a:rPr lang="en-US" altLang="zh-CN" sz="2200" dirty="0">
                <a:ea typeface="+mn-ea"/>
              </a:rPr>
              <a:t>How much faster would the machine be if a better data cache reduced the average load time to 2 cycles?</a:t>
            </a:r>
            <a:endParaRPr lang="en-US" altLang="zh-CN" sz="2200" dirty="0">
              <a:ea typeface="+mn-ea"/>
            </a:endParaRPr>
          </a:p>
          <a:p>
            <a:pPr marL="0" indent="0" eaLnBrk="1" fontAlgn="auto" hangingPunct="1">
              <a:spcBef>
                <a:spcPct val="100000"/>
              </a:spcBef>
              <a:defRPr/>
            </a:pPr>
            <a:r>
              <a:rPr lang="en-US" altLang="zh-CN" sz="2200" dirty="0">
                <a:ea typeface="+mn-ea"/>
              </a:rPr>
              <a:t>How does this compare with using branch prediction to shave a cycle off the branch time?</a:t>
            </a:r>
            <a:endParaRPr lang="en-US" altLang="zh-CN" sz="2200" dirty="0">
              <a:ea typeface="+mn-ea"/>
            </a:endParaRPr>
          </a:p>
          <a:p>
            <a:pPr marL="0" indent="0" eaLnBrk="1" fontAlgn="auto" hangingPunct="1">
              <a:spcBef>
                <a:spcPct val="100000"/>
              </a:spcBef>
              <a:defRPr/>
            </a:pPr>
            <a:r>
              <a:rPr lang="en-US" altLang="zh-CN" sz="2200" dirty="0">
                <a:ea typeface="+mn-ea"/>
              </a:rPr>
              <a:t>What if two ALU instructions could be executed at once?</a:t>
            </a:r>
            <a:endParaRPr lang="en-US" altLang="zh-CN" sz="2200" dirty="0">
              <a:ea typeface="+mn-ea"/>
            </a:endParaRPr>
          </a:p>
        </p:txBody>
      </p:sp>
      <p:sp>
        <p:nvSpPr>
          <p:cNvPr id="3" name="Date Placeholder 2"/>
          <p:cNvSpPr>
            <a:spLocks noGrp="1"/>
          </p:cNvSpPr>
          <p:nvPr>
            <p:ph type="dt" sz="half" idx="10"/>
          </p:nvPr>
        </p:nvSpPr>
        <p:spPr/>
        <p:txBody>
          <a:bodyPr/>
          <a:lstStyle/>
          <a:p>
            <a:r>
              <a:rPr lang="en-US" altLang="zh-CN"/>
              <a:t>COaA, LEC03 Intro III</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6" name="Slide Number Placeholder 5"/>
          <p:cNvSpPr>
            <a:spLocks noGrp="1"/>
          </p:cNvSpPr>
          <p:nvPr>
            <p:ph type="sldNum" sz="quarter" idx="12"/>
          </p:nvPr>
        </p:nvSpPr>
        <p:spPr/>
        <p:txBody>
          <a:bodyPr/>
          <a:lstStyle/>
          <a:p>
            <a:fld id="{B7A5BFCD-2DD0-1B4A-A6AE-A25793FF7F06}" type="slidenum">
              <a:rPr lang="zh-CN" altLang="en-US"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4" grpId="0"/>
      <p:bldP spid="35" grpId="0"/>
      <p:bldP spid="36" grpId="0"/>
      <p:bldP spid="37"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rtlCol="0">
            <a:normAutofit fontScale="90000"/>
          </a:bodyPr>
          <a:lstStyle/>
          <a:p>
            <a:pPr eaLnBrk="1" fontAlgn="auto" hangingPunct="1">
              <a:spcAft>
                <a:spcPts val="0"/>
              </a:spcAft>
              <a:defRPr/>
            </a:pPr>
            <a:r>
              <a:rPr kumimoji="0" lang="en-US" altLang="zh-CN">
                <a:latin typeface="Arial" panose="020B0604020202020204" pitchFamily="34" charset="0"/>
                <a:ea typeface="+mj-ea"/>
              </a:rPr>
              <a:t>A Simple Example</a:t>
            </a:r>
            <a:endParaRPr kumimoji="0" lang="en-US" altLang="zh-CN">
              <a:latin typeface="Arial" panose="020B0604020202020204" pitchFamily="34" charset="0"/>
              <a:ea typeface="+mj-ea"/>
            </a:endParaRPr>
          </a:p>
        </p:txBody>
      </p:sp>
      <p:sp>
        <p:nvSpPr>
          <p:cNvPr id="43011" name="Rectangle 3"/>
          <p:cNvSpPr>
            <a:spLocks noGrp="1" noChangeArrowheads="1"/>
          </p:cNvSpPr>
          <p:nvPr>
            <p:ph type="body" sz="half" idx="1"/>
          </p:nvPr>
        </p:nvSpPr>
        <p:spPr>
          <a:xfrm>
            <a:off x="457200" y="3886200"/>
            <a:ext cx="8229600" cy="2228850"/>
          </a:xfrm>
        </p:spPr>
        <p:txBody>
          <a:bodyPr rtlCol="0">
            <a:normAutofit fontScale="92500" lnSpcReduction="10000"/>
          </a:bodyPr>
          <a:lstStyle/>
          <a:p>
            <a:pPr marL="0" indent="0" eaLnBrk="1" fontAlgn="auto" hangingPunct="1">
              <a:spcBef>
                <a:spcPct val="100000"/>
              </a:spcBef>
              <a:defRPr/>
            </a:pPr>
            <a:r>
              <a:rPr lang="en-US" altLang="zh-CN" sz="2200" dirty="0">
                <a:ea typeface="+mn-ea"/>
              </a:rPr>
              <a:t>How much faster would the machine be if a better data cache reduced the average load time to 2 cycles?</a:t>
            </a:r>
            <a:endParaRPr lang="en-US" altLang="zh-CN" sz="2200" dirty="0">
              <a:ea typeface="+mn-ea"/>
            </a:endParaRPr>
          </a:p>
          <a:p>
            <a:pPr marL="0" indent="0" eaLnBrk="1" fontAlgn="auto" hangingPunct="1">
              <a:spcBef>
                <a:spcPct val="100000"/>
              </a:spcBef>
              <a:defRPr/>
            </a:pPr>
            <a:r>
              <a:rPr lang="en-US" altLang="zh-CN" sz="2200" dirty="0">
                <a:ea typeface="+mn-ea"/>
              </a:rPr>
              <a:t>How does this compare with using branch prediction to shave a cycle off the branch time?</a:t>
            </a:r>
            <a:endParaRPr lang="en-US" altLang="zh-CN" sz="2200" dirty="0">
              <a:ea typeface="+mn-ea"/>
            </a:endParaRPr>
          </a:p>
          <a:p>
            <a:pPr marL="0" indent="0" eaLnBrk="1" fontAlgn="auto" hangingPunct="1">
              <a:spcBef>
                <a:spcPct val="100000"/>
              </a:spcBef>
              <a:defRPr/>
            </a:pPr>
            <a:r>
              <a:rPr lang="en-US" altLang="zh-CN" sz="2200" dirty="0">
                <a:ea typeface="+mn-ea"/>
              </a:rPr>
              <a:t>What if two ALU instructions could be executed at once?</a:t>
            </a:r>
            <a:endParaRPr lang="en-US" altLang="zh-CN" sz="2200" dirty="0">
              <a:ea typeface="+mn-ea"/>
            </a:endParaRPr>
          </a:p>
        </p:txBody>
      </p:sp>
      <p:graphicFrame>
        <p:nvGraphicFramePr>
          <p:cNvPr id="930820" name="Group 4"/>
          <p:cNvGraphicFramePr>
            <a:graphicFrameLocks noGrp="1"/>
          </p:cNvGraphicFramePr>
          <p:nvPr>
            <p:ph sz="half" idx="2"/>
          </p:nvPr>
        </p:nvGraphicFramePr>
        <p:xfrm>
          <a:off x="1143000" y="914400"/>
          <a:ext cx="4800600" cy="2873376"/>
        </p:xfrm>
        <a:graphic>
          <a:graphicData uri="http://schemas.openxmlformats.org/drawingml/2006/table">
            <a:tbl>
              <a:tblPr/>
              <a:tblGrid>
                <a:gridCol w="1416050"/>
                <a:gridCol w="946150"/>
                <a:gridCol w="914400"/>
                <a:gridCol w="1524000"/>
              </a:tblGrid>
              <a:tr h="477838">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Op</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Freq</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CPI</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i</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Freq x CPI</a:t>
                      </a:r>
                      <a:r>
                        <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rPr>
                        <a:t>i</a:t>
                      </a:r>
                      <a:endParaRPr kumimoji="0" lang="en-US" altLang="zh-CN" sz="2000" b="0" i="0" u="none" strike="noStrike" cap="none" normalizeH="0" baseline="-2500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ALU</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50%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7838">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Load</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20%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5</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Store</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3</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Branch</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20%</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2</a:t>
                      </a:r>
                      <a:endPar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gridSpan="3">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endParaRPr kumimoji="0" lang="zh-CN" altLang="en-US" sz="20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cPr/>
                </a:tc>
                <a:tc hMerge="1">
                  <a:tcPr/>
                </a:tc>
                <a:tc>
                  <a:txBody>
                    <a:bodyPr/>
                    <a:lstStyle/>
                    <a:p>
                      <a:pPr marL="0" marR="0" lvl="0" indent="0" algn="l" defTabSz="914400" rtl="0" eaLnBrk="0" fontAlgn="base" latinLnBrk="0" hangingPunct="0">
                        <a:lnSpc>
                          <a:spcPct val="90000"/>
                        </a:lnSpc>
                        <a:spcBef>
                          <a:spcPct val="65000"/>
                        </a:spcBef>
                        <a:spcAft>
                          <a:spcPct val="0"/>
                        </a:spcAft>
                        <a:buClr>
                          <a:schemeClr val="accent1"/>
                        </a:buClr>
                        <a:buSzPct val="75000"/>
                        <a:buFont typeface="Wingdings" panose="05000000000000000000" pitchFamily="2" charset="2"/>
                        <a:buNone/>
                      </a:pPr>
                      <a:r>
                        <a:rPr kumimoji="0" lang="zh-CN" altLang="en-US"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 </a:t>
                      </a:r>
                      <a:r>
                        <a:rPr kumimoji="0" lang="en-US"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endParaRPr kumimoji="0" lang="en-US" altLang="zh-CN" sz="2800" b="0" i="0" u="none" strike="noStrike" cap="none" normalizeH="0" baseline="0" dirty="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30855" name="Text Box 39"/>
          <p:cNvSpPr txBox="1">
            <a:spLocks noChangeArrowheads="1"/>
          </p:cNvSpPr>
          <p:nvPr/>
        </p:nvSpPr>
        <p:spPr bwMode="auto">
          <a:xfrm>
            <a:off x="5334000" y="1295400"/>
            <a:ext cx="50165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gn="r">
              <a:lnSpc>
                <a:spcPct val="175000"/>
              </a:lnSpc>
              <a:spcBef>
                <a:spcPct val="0"/>
              </a:spcBef>
              <a:spcAft>
                <a:spcPct val="0"/>
              </a:spcAft>
              <a:buFontTx/>
              <a:buNone/>
            </a:pPr>
            <a:r>
              <a:rPr lang="en-US" altLang="zh-CN" sz="1800" b="0" dirty="0">
                <a:solidFill>
                  <a:srgbClr val="00B0F0"/>
                </a:solidFill>
              </a:rPr>
              <a:t>.5</a:t>
            </a:r>
            <a:endParaRPr lang="en-US" altLang="zh-CN" sz="1800" b="0" dirty="0">
              <a:solidFill>
                <a:srgbClr val="00B0F0"/>
              </a:solidFill>
            </a:endParaRPr>
          </a:p>
          <a:p>
            <a:pPr algn="r">
              <a:lnSpc>
                <a:spcPct val="175000"/>
              </a:lnSpc>
              <a:spcBef>
                <a:spcPct val="0"/>
              </a:spcBef>
              <a:spcAft>
                <a:spcPct val="0"/>
              </a:spcAft>
              <a:buFontTx/>
              <a:buNone/>
            </a:pPr>
            <a:r>
              <a:rPr lang="en-US" altLang="zh-CN" sz="1800" b="0" dirty="0">
                <a:solidFill>
                  <a:srgbClr val="00B0F0"/>
                </a:solidFill>
              </a:rPr>
              <a:t>1.0</a:t>
            </a:r>
            <a:endParaRPr lang="en-US" altLang="zh-CN" sz="1800" b="0" dirty="0">
              <a:solidFill>
                <a:srgbClr val="00B0F0"/>
              </a:solidFill>
            </a:endParaRPr>
          </a:p>
          <a:p>
            <a:pPr algn="r">
              <a:lnSpc>
                <a:spcPct val="175000"/>
              </a:lnSpc>
              <a:spcBef>
                <a:spcPct val="0"/>
              </a:spcBef>
              <a:spcAft>
                <a:spcPct val="0"/>
              </a:spcAft>
              <a:buFontTx/>
              <a:buNone/>
            </a:pPr>
            <a:r>
              <a:rPr lang="en-US" altLang="zh-CN" sz="1800" b="0" dirty="0">
                <a:solidFill>
                  <a:srgbClr val="00B0F0"/>
                </a:solidFill>
              </a:rPr>
              <a:t>.3</a:t>
            </a:r>
            <a:endParaRPr lang="en-US" altLang="zh-CN" sz="1800" b="0" dirty="0">
              <a:solidFill>
                <a:srgbClr val="00B0F0"/>
              </a:solidFill>
            </a:endParaRPr>
          </a:p>
          <a:p>
            <a:pPr algn="r">
              <a:lnSpc>
                <a:spcPct val="175000"/>
              </a:lnSpc>
              <a:spcBef>
                <a:spcPct val="0"/>
              </a:spcBef>
              <a:spcAft>
                <a:spcPct val="0"/>
              </a:spcAft>
              <a:buFontTx/>
              <a:buNone/>
            </a:pPr>
            <a:r>
              <a:rPr lang="en-US" altLang="zh-CN" sz="1800" b="0" dirty="0">
                <a:solidFill>
                  <a:srgbClr val="00B0F0"/>
                </a:solidFill>
              </a:rPr>
              <a:t>.4</a:t>
            </a:r>
            <a:endParaRPr lang="en-US" altLang="zh-CN" sz="1800" b="0" dirty="0">
              <a:solidFill>
                <a:srgbClr val="00B0F0"/>
              </a:solidFill>
            </a:endParaRPr>
          </a:p>
        </p:txBody>
      </p:sp>
      <p:sp>
        <p:nvSpPr>
          <p:cNvPr id="930856" name="Text Box 40"/>
          <p:cNvSpPr txBox="1">
            <a:spLocks noChangeArrowheads="1"/>
          </p:cNvSpPr>
          <p:nvPr/>
        </p:nvSpPr>
        <p:spPr bwMode="auto">
          <a:xfrm>
            <a:off x="5362133" y="3200400"/>
            <a:ext cx="505267" cy="508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gn="r">
              <a:lnSpc>
                <a:spcPct val="175000"/>
              </a:lnSpc>
              <a:spcBef>
                <a:spcPct val="0"/>
              </a:spcBef>
              <a:spcAft>
                <a:spcPct val="0"/>
              </a:spcAft>
              <a:buFontTx/>
              <a:buNone/>
            </a:pPr>
            <a:r>
              <a:rPr lang="en-US" altLang="zh-CN" sz="1800" b="0" dirty="0">
                <a:solidFill>
                  <a:srgbClr val="00B0F0"/>
                </a:solidFill>
              </a:rPr>
              <a:t>2.2</a:t>
            </a:r>
            <a:endParaRPr lang="en-US" altLang="zh-CN" sz="1800" b="0" dirty="0">
              <a:solidFill>
                <a:srgbClr val="00B0F0"/>
              </a:solidFill>
            </a:endParaRPr>
          </a:p>
        </p:txBody>
      </p:sp>
      <p:sp>
        <p:nvSpPr>
          <p:cNvPr id="930857" name="Text Box 41"/>
          <p:cNvSpPr txBox="1">
            <a:spLocks noChangeArrowheads="1"/>
          </p:cNvSpPr>
          <p:nvPr/>
        </p:nvSpPr>
        <p:spPr bwMode="auto">
          <a:xfrm>
            <a:off x="1371600" y="4343400"/>
            <a:ext cx="6808274" cy="508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nSpc>
                <a:spcPct val="175000"/>
              </a:lnSpc>
              <a:spcBef>
                <a:spcPct val="0"/>
              </a:spcBef>
              <a:spcAft>
                <a:spcPct val="0"/>
              </a:spcAft>
              <a:buFontTx/>
              <a:buNone/>
            </a:pPr>
            <a:r>
              <a:rPr lang="en-US" altLang="zh-CN" sz="1800" b="0" dirty="0">
                <a:solidFill>
                  <a:srgbClr val="00B0F0"/>
                </a:solidFill>
              </a:rPr>
              <a:t>CPU time new = 1.6 x IC x CC   so   2.2/1.6  means 37.5% faster</a:t>
            </a:r>
            <a:endParaRPr lang="en-US" altLang="zh-CN" sz="1800" b="0" dirty="0">
              <a:solidFill>
                <a:srgbClr val="00B0F0"/>
              </a:solidFill>
            </a:endParaRPr>
          </a:p>
        </p:txBody>
      </p:sp>
      <p:sp>
        <p:nvSpPr>
          <p:cNvPr id="930858" name="Text Box 42"/>
          <p:cNvSpPr txBox="1">
            <a:spLocks noChangeArrowheads="1"/>
          </p:cNvSpPr>
          <p:nvPr/>
        </p:nvSpPr>
        <p:spPr bwMode="auto">
          <a:xfrm>
            <a:off x="6172200" y="3200400"/>
            <a:ext cx="50165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gn="r">
              <a:lnSpc>
                <a:spcPct val="175000"/>
              </a:lnSpc>
              <a:spcBef>
                <a:spcPct val="0"/>
              </a:spcBef>
              <a:spcAft>
                <a:spcPct val="0"/>
              </a:spcAft>
              <a:buFontTx/>
              <a:buNone/>
            </a:pPr>
            <a:r>
              <a:rPr lang="en-US" altLang="zh-CN" sz="1800" b="0">
                <a:solidFill>
                  <a:srgbClr val="00B0F0"/>
                </a:solidFill>
              </a:rPr>
              <a:t>1.6</a:t>
            </a:r>
            <a:endParaRPr lang="en-US" altLang="zh-CN" sz="1800" b="0">
              <a:solidFill>
                <a:srgbClr val="00B0F0"/>
              </a:solidFill>
            </a:endParaRPr>
          </a:p>
        </p:txBody>
      </p:sp>
      <p:sp>
        <p:nvSpPr>
          <p:cNvPr id="930859" name="Text Box 43"/>
          <p:cNvSpPr txBox="1">
            <a:spLocks noChangeArrowheads="1"/>
          </p:cNvSpPr>
          <p:nvPr/>
        </p:nvSpPr>
        <p:spPr bwMode="auto">
          <a:xfrm>
            <a:off x="6235700" y="1295400"/>
            <a:ext cx="43815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gn="r">
              <a:lnSpc>
                <a:spcPct val="175000"/>
              </a:lnSpc>
              <a:spcBef>
                <a:spcPct val="0"/>
              </a:spcBef>
              <a:spcAft>
                <a:spcPct val="0"/>
              </a:spcAft>
              <a:buFontTx/>
              <a:buNone/>
            </a:pPr>
            <a:r>
              <a:rPr lang="en-US" altLang="zh-CN" sz="1800" b="0" dirty="0">
                <a:solidFill>
                  <a:srgbClr val="00B0F0"/>
                </a:solidFill>
              </a:rPr>
              <a:t>.5</a:t>
            </a:r>
            <a:endParaRPr lang="en-US" altLang="zh-CN" sz="1800" b="0" dirty="0">
              <a:solidFill>
                <a:srgbClr val="00B0F0"/>
              </a:solidFill>
            </a:endParaRPr>
          </a:p>
          <a:p>
            <a:pPr algn="r">
              <a:lnSpc>
                <a:spcPct val="175000"/>
              </a:lnSpc>
              <a:spcBef>
                <a:spcPct val="0"/>
              </a:spcBef>
              <a:spcAft>
                <a:spcPct val="0"/>
              </a:spcAft>
              <a:buFontTx/>
              <a:buNone/>
            </a:pPr>
            <a:r>
              <a:rPr lang="en-US" altLang="zh-CN" sz="1800" b="0" dirty="0">
                <a:solidFill>
                  <a:srgbClr val="00B0F0"/>
                </a:solidFill>
              </a:rPr>
              <a:t> .4</a:t>
            </a:r>
            <a:endParaRPr lang="en-US" altLang="zh-CN" sz="1800" b="0" dirty="0">
              <a:solidFill>
                <a:srgbClr val="00B0F0"/>
              </a:solidFill>
            </a:endParaRPr>
          </a:p>
          <a:p>
            <a:pPr algn="r">
              <a:lnSpc>
                <a:spcPct val="175000"/>
              </a:lnSpc>
              <a:spcBef>
                <a:spcPct val="0"/>
              </a:spcBef>
              <a:spcAft>
                <a:spcPct val="0"/>
              </a:spcAft>
              <a:buFontTx/>
              <a:buNone/>
            </a:pPr>
            <a:r>
              <a:rPr lang="en-US" altLang="zh-CN" sz="1800" b="0" dirty="0">
                <a:solidFill>
                  <a:srgbClr val="00B0F0"/>
                </a:solidFill>
              </a:rPr>
              <a:t>.3</a:t>
            </a:r>
            <a:endParaRPr lang="en-US" altLang="zh-CN" sz="1800" b="0" dirty="0">
              <a:solidFill>
                <a:srgbClr val="00B0F0"/>
              </a:solidFill>
            </a:endParaRPr>
          </a:p>
          <a:p>
            <a:pPr algn="r">
              <a:lnSpc>
                <a:spcPct val="175000"/>
              </a:lnSpc>
              <a:spcBef>
                <a:spcPct val="0"/>
              </a:spcBef>
              <a:spcAft>
                <a:spcPct val="0"/>
              </a:spcAft>
              <a:buFontTx/>
              <a:buNone/>
            </a:pPr>
            <a:r>
              <a:rPr lang="en-US" altLang="zh-CN" sz="1800" b="0" dirty="0">
                <a:solidFill>
                  <a:srgbClr val="00B0F0"/>
                </a:solidFill>
              </a:rPr>
              <a:t>.4</a:t>
            </a:r>
            <a:endParaRPr lang="en-US" altLang="zh-CN" sz="1800" b="0" dirty="0">
              <a:solidFill>
                <a:srgbClr val="00B0F0"/>
              </a:solidFill>
            </a:endParaRPr>
          </a:p>
        </p:txBody>
      </p:sp>
      <p:sp>
        <p:nvSpPr>
          <p:cNvPr id="930860" name="Text Box 44"/>
          <p:cNvSpPr txBox="1">
            <a:spLocks noChangeArrowheads="1"/>
          </p:cNvSpPr>
          <p:nvPr/>
        </p:nvSpPr>
        <p:spPr bwMode="auto">
          <a:xfrm>
            <a:off x="6870700" y="1295400"/>
            <a:ext cx="50165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gn="r">
              <a:lnSpc>
                <a:spcPct val="175000"/>
              </a:lnSpc>
              <a:spcBef>
                <a:spcPct val="0"/>
              </a:spcBef>
              <a:spcAft>
                <a:spcPct val="0"/>
              </a:spcAft>
              <a:buFontTx/>
              <a:buNone/>
            </a:pPr>
            <a:r>
              <a:rPr lang="en-US" altLang="zh-CN" sz="1800" b="0">
                <a:solidFill>
                  <a:srgbClr val="00B0F0"/>
                </a:solidFill>
              </a:rPr>
              <a:t>.5</a:t>
            </a:r>
            <a:endParaRPr lang="en-US" altLang="zh-CN" sz="1800" b="0">
              <a:solidFill>
                <a:srgbClr val="00B0F0"/>
              </a:solidFill>
            </a:endParaRPr>
          </a:p>
          <a:p>
            <a:pPr algn="r">
              <a:lnSpc>
                <a:spcPct val="175000"/>
              </a:lnSpc>
              <a:spcBef>
                <a:spcPct val="0"/>
              </a:spcBef>
              <a:spcAft>
                <a:spcPct val="0"/>
              </a:spcAft>
              <a:buFontTx/>
              <a:buNone/>
            </a:pPr>
            <a:r>
              <a:rPr lang="en-US" altLang="zh-CN" sz="1800" b="0">
                <a:solidFill>
                  <a:srgbClr val="00B0F0"/>
                </a:solidFill>
              </a:rPr>
              <a:t>1.0</a:t>
            </a:r>
            <a:endParaRPr lang="en-US" altLang="zh-CN" sz="1800" b="0">
              <a:solidFill>
                <a:srgbClr val="00B0F0"/>
              </a:solidFill>
            </a:endParaRPr>
          </a:p>
          <a:p>
            <a:pPr algn="r">
              <a:lnSpc>
                <a:spcPct val="175000"/>
              </a:lnSpc>
              <a:spcBef>
                <a:spcPct val="0"/>
              </a:spcBef>
              <a:spcAft>
                <a:spcPct val="0"/>
              </a:spcAft>
              <a:buFontTx/>
              <a:buNone/>
            </a:pPr>
            <a:r>
              <a:rPr lang="en-US" altLang="zh-CN" sz="1800" b="0">
                <a:solidFill>
                  <a:srgbClr val="00B0F0"/>
                </a:solidFill>
              </a:rPr>
              <a:t>.3</a:t>
            </a:r>
            <a:endParaRPr lang="en-US" altLang="zh-CN" sz="1800" b="0">
              <a:solidFill>
                <a:srgbClr val="00B0F0"/>
              </a:solidFill>
            </a:endParaRPr>
          </a:p>
          <a:p>
            <a:pPr algn="r">
              <a:lnSpc>
                <a:spcPct val="175000"/>
              </a:lnSpc>
              <a:spcBef>
                <a:spcPct val="0"/>
              </a:spcBef>
              <a:spcAft>
                <a:spcPct val="0"/>
              </a:spcAft>
              <a:buFontTx/>
              <a:buNone/>
            </a:pPr>
            <a:r>
              <a:rPr lang="en-US" altLang="zh-CN" sz="1800" b="0">
                <a:solidFill>
                  <a:srgbClr val="00B0F0"/>
                </a:solidFill>
              </a:rPr>
              <a:t>.2</a:t>
            </a:r>
            <a:endParaRPr lang="en-US" altLang="zh-CN" sz="1800" b="0">
              <a:solidFill>
                <a:srgbClr val="00B0F0"/>
              </a:solidFill>
            </a:endParaRPr>
          </a:p>
        </p:txBody>
      </p:sp>
      <p:sp>
        <p:nvSpPr>
          <p:cNvPr id="930861" name="Text Box 45"/>
          <p:cNvSpPr txBox="1">
            <a:spLocks noChangeArrowheads="1"/>
          </p:cNvSpPr>
          <p:nvPr/>
        </p:nvSpPr>
        <p:spPr bwMode="auto">
          <a:xfrm>
            <a:off x="6858000" y="3200400"/>
            <a:ext cx="50165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gn="r">
              <a:lnSpc>
                <a:spcPct val="175000"/>
              </a:lnSpc>
              <a:spcBef>
                <a:spcPct val="0"/>
              </a:spcBef>
              <a:spcAft>
                <a:spcPct val="0"/>
              </a:spcAft>
              <a:buFontTx/>
              <a:buNone/>
            </a:pPr>
            <a:r>
              <a:rPr lang="en-US" altLang="zh-CN" sz="1800" b="0">
                <a:solidFill>
                  <a:srgbClr val="00B0F0"/>
                </a:solidFill>
              </a:rPr>
              <a:t>2.0</a:t>
            </a:r>
            <a:endParaRPr lang="en-US" altLang="zh-CN" sz="1800" b="0">
              <a:solidFill>
                <a:srgbClr val="00B0F0"/>
              </a:solidFill>
            </a:endParaRPr>
          </a:p>
        </p:txBody>
      </p:sp>
      <p:sp>
        <p:nvSpPr>
          <p:cNvPr id="930862" name="Text Box 46"/>
          <p:cNvSpPr txBox="1">
            <a:spLocks noChangeArrowheads="1"/>
          </p:cNvSpPr>
          <p:nvPr/>
        </p:nvSpPr>
        <p:spPr bwMode="auto">
          <a:xfrm>
            <a:off x="1371600" y="5257800"/>
            <a:ext cx="6615914" cy="508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nSpc>
                <a:spcPct val="175000"/>
              </a:lnSpc>
              <a:spcBef>
                <a:spcPct val="0"/>
              </a:spcBef>
              <a:spcAft>
                <a:spcPct val="0"/>
              </a:spcAft>
              <a:buFontTx/>
              <a:buNone/>
            </a:pPr>
            <a:r>
              <a:rPr lang="en-US" altLang="zh-CN" sz="1800" b="0" dirty="0">
                <a:solidFill>
                  <a:srgbClr val="00B0F0"/>
                </a:solidFill>
              </a:rPr>
              <a:t>CPU time new = 2.0 x IC x CC   so   2.2/2.0  means 10% faster</a:t>
            </a:r>
            <a:endParaRPr lang="en-US" altLang="zh-CN" sz="1800" b="0" dirty="0">
              <a:solidFill>
                <a:srgbClr val="00B0F0"/>
              </a:solidFill>
            </a:endParaRPr>
          </a:p>
        </p:txBody>
      </p:sp>
      <p:sp>
        <p:nvSpPr>
          <p:cNvPr id="930863" name="Text Box 47"/>
          <p:cNvSpPr txBox="1">
            <a:spLocks noChangeArrowheads="1"/>
          </p:cNvSpPr>
          <p:nvPr/>
        </p:nvSpPr>
        <p:spPr bwMode="auto">
          <a:xfrm>
            <a:off x="7696200" y="1295400"/>
            <a:ext cx="50165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gn="r">
              <a:lnSpc>
                <a:spcPct val="175000"/>
              </a:lnSpc>
              <a:spcBef>
                <a:spcPct val="0"/>
              </a:spcBef>
              <a:spcAft>
                <a:spcPct val="0"/>
              </a:spcAft>
              <a:buFontTx/>
              <a:buNone/>
            </a:pPr>
            <a:r>
              <a:rPr lang="en-US" altLang="zh-CN" sz="1800" b="0">
                <a:solidFill>
                  <a:srgbClr val="00B0F0"/>
                </a:solidFill>
              </a:rPr>
              <a:t>.25</a:t>
            </a:r>
            <a:endParaRPr lang="en-US" altLang="zh-CN" sz="1800" b="0">
              <a:solidFill>
                <a:srgbClr val="00B0F0"/>
              </a:solidFill>
            </a:endParaRPr>
          </a:p>
          <a:p>
            <a:pPr algn="r">
              <a:lnSpc>
                <a:spcPct val="175000"/>
              </a:lnSpc>
              <a:spcBef>
                <a:spcPct val="0"/>
              </a:spcBef>
              <a:spcAft>
                <a:spcPct val="0"/>
              </a:spcAft>
              <a:buFontTx/>
              <a:buNone/>
            </a:pPr>
            <a:r>
              <a:rPr lang="en-US" altLang="zh-CN" sz="1800" b="0">
                <a:solidFill>
                  <a:srgbClr val="00B0F0"/>
                </a:solidFill>
              </a:rPr>
              <a:t>1.0</a:t>
            </a:r>
            <a:endParaRPr lang="en-US" altLang="zh-CN" sz="1800" b="0">
              <a:solidFill>
                <a:srgbClr val="00B0F0"/>
              </a:solidFill>
            </a:endParaRPr>
          </a:p>
          <a:p>
            <a:pPr algn="r">
              <a:lnSpc>
                <a:spcPct val="175000"/>
              </a:lnSpc>
              <a:spcBef>
                <a:spcPct val="0"/>
              </a:spcBef>
              <a:spcAft>
                <a:spcPct val="0"/>
              </a:spcAft>
              <a:buFontTx/>
              <a:buNone/>
            </a:pPr>
            <a:r>
              <a:rPr lang="en-US" altLang="zh-CN" sz="1800" b="0">
                <a:solidFill>
                  <a:srgbClr val="00B0F0"/>
                </a:solidFill>
              </a:rPr>
              <a:t>.3</a:t>
            </a:r>
            <a:endParaRPr lang="en-US" altLang="zh-CN" sz="1800" b="0">
              <a:solidFill>
                <a:srgbClr val="00B0F0"/>
              </a:solidFill>
            </a:endParaRPr>
          </a:p>
          <a:p>
            <a:pPr algn="r">
              <a:lnSpc>
                <a:spcPct val="175000"/>
              </a:lnSpc>
              <a:spcBef>
                <a:spcPct val="0"/>
              </a:spcBef>
              <a:spcAft>
                <a:spcPct val="0"/>
              </a:spcAft>
              <a:buFontTx/>
              <a:buNone/>
            </a:pPr>
            <a:r>
              <a:rPr lang="en-US" altLang="zh-CN" sz="1800" b="0">
                <a:solidFill>
                  <a:srgbClr val="00B0F0"/>
                </a:solidFill>
              </a:rPr>
              <a:t>.4</a:t>
            </a:r>
            <a:endParaRPr lang="en-US" altLang="zh-CN" sz="1800" b="0">
              <a:solidFill>
                <a:srgbClr val="00B0F0"/>
              </a:solidFill>
            </a:endParaRPr>
          </a:p>
        </p:txBody>
      </p:sp>
      <p:sp>
        <p:nvSpPr>
          <p:cNvPr id="930864" name="Text Box 48"/>
          <p:cNvSpPr txBox="1">
            <a:spLocks noChangeArrowheads="1"/>
          </p:cNvSpPr>
          <p:nvPr/>
        </p:nvSpPr>
        <p:spPr bwMode="auto">
          <a:xfrm>
            <a:off x="7569200" y="3200400"/>
            <a:ext cx="62865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gn="r">
              <a:lnSpc>
                <a:spcPct val="175000"/>
              </a:lnSpc>
              <a:spcBef>
                <a:spcPct val="0"/>
              </a:spcBef>
              <a:spcAft>
                <a:spcPct val="0"/>
              </a:spcAft>
              <a:buFontTx/>
              <a:buNone/>
            </a:pPr>
            <a:r>
              <a:rPr lang="en-US" altLang="zh-CN" sz="1800" b="0">
                <a:solidFill>
                  <a:srgbClr val="00B0F0"/>
                </a:solidFill>
              </a:rPr>
              <a:t>1.95</a:t>
            </a:r>
            <a:endParaRPr lang="en-US" altLang="zh-CN" sz="1800" b="0">
              <a:solidFill>
                <a:srgbClr val="00B0F0"/>
              </a:solidFill>
            </a:endParaRPr>
          </a:p>
        </p:txBody>
      </p:sp>
      <p:sp>
        <p:nvSpPr>
          <p:cNvPr id="930865" name="Text Box 49"/>
          <p:cNvSpPr txBox="1">
            <a:spLocks noChangeArrowheads="1"/>
          </p:cNvSpPr>
          <p:nvPr/>
        </p:nvSpPr>
        <p:spPr bwMode="auto">
          <a:xfrm>
            <a:off x="1371600" y="5943600"/>
            <a:ext cx="7064755" cy="508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nSpc>
                <a:spcPct val="175000"/>
              </a:lnSpc>
              <a:spcBef>
                <a:spcPct val="0"/>
              </a:spcBef>
              <a:spcAft>
                <a:spcPct val="0"/>
              </a:spcAft>
              <a:buFontTx/>
              <a:buNone/>
            </a:pPr>
            <a:r>
              <a:rPr lang="en-US" altLang="zh-CN" sz="1800" b="0" dirty="0">
                <a:solidFill>
                  <a:srgbClr val="00B0F0"/>
                </a:solidFill>
              </a:rPr>
              <a:t>CPU time new = 1.95 x IC x CC   so   2.2/1.95  means 12.8% faster</a:t>
            </a:r>
            <a:endParaRPr lang="en-US" altLang="zh-CN" sz="1800" b="0" dirty="0">
              <a:solidFill>
                <a:srgbClr val="00B0F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085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93085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930859"/>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93085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308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30860"/>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93086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3086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930863"/>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9308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308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0855" grpId="0"/>
      <p:bldP spid="930856" grpId="0"/>
      <p:bldP spid="930857" grpId="0"/>
      <p:bldP spid="930858" grpId="0"/>
      <p:bldP spid="930859" grpId="0"/>
      <p:bldP spid="930860" grpId="0"/>
      <p:bldP spid="930861" grpId="0"/>
      <p:bldP spid="930862" grpId="0"/>
      <p:bldP spid="930863" grpId="0"/>
      <p:bldP spid="930864" grpId="0"/>
      <p:bldP spid="93086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Each vendor announces a SPEC rating for their system</a:t>
            </a:r>
            <a:endParaRPr lang="en-US" dirty="0"/>
          </a:p>
          <a:p>
            <a:pPr lvl="1"/>
            <a:r>
              <a:rPr lang="en-US" dirty="0"/>
              <a:t>a measure of execution time for a fixed collection of programs</a:t>
            </a:r>
            <a:endParaRPr lang="en-US" dirty="0"/>
          </a:p>
          <a:p>
            <a:pPr lvl="1"/>
            <a:r>
              <a:rPr lang="en-US" dirty="0"/>
              <a:t>is a function of a specific CPU, memory system, IO system, operating system, compiler</a:t>
            </a:r>
            <a:endParaRPr lang="en-US" dirty="0"/>
          </a:p>
          <a:p>
            <a:pPr lvl="1"/>
            <a:r>
              <a:rPr lang="en-US" dirty="0"/>
              <a:t>enables easy comparison of different systems</a:t>
            </a:r>
            <a:endParaRPr lang="en-US" dirty="0"/>
          </a:p>
          <a:p>
            <a:endParaRPr lang="en-US" dirty="0"/>
          </a:p>
          <a:p>
            <a:pPr marL="0" indent="0">
              <a:buNone/>
            </a:pPr>
            <a:r>
              <a:rPr lang="en-US" dirty="0"/>
              <a:t>The key is coming up with a collection of relevant programs </a:t>
            </a:r>
            <a:endParaRPr lang="en-US" dirty="0"/>
          </a:p>
          <a:p>
            <a:endParaRPr lang="en-US" dirty="0"/>
          </a:p>
        </p:txBody>
      </p:sp>
      <p:sp>
        <p:nvSpPr>
          <p:cNvPr id="3" name="Date Placeholder 2"/>
          <p:cNvSpPr>
            <a:spLocks noGrp="1"/>
          </p:cNvSpPr>
          <p:nvPr>
            <p:ph type="dt" sz="half" idx="10"/>
          </p:nvPr>
        </p:nvSpPr>
        <p:spPr/>
        <p:txBody>
          <a:bodyPr/>
          <a:lstStyle/>
          <a:p>
            <a:r>
              <a:rPr lang="en-US" altLang="zh-CN"/>
              <a:t>COaA, LEC03 Intro III</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Title 5"/>
          <p:cNvSpPr>
            <a:spLocks noGrp="1"/>
          </p:cNvSpPr>
          <p:nvPr>
            <p:ph type="title"/>
          </p:nvPr>
        </p:nvSpPr>
        <p:spPr/>
        <p:txBody>
          <a:bodyPr/>
          <a:lstStyle/>
          <a:p>
            <a:r>
              <a:rPr lang="en-US" dirty="0"/>
              <a:t>Benchmark Suites</a:t>
            </a:r>
            <a:endParaRPr lang="en-US" dirty="0"/>
          </a:p>
        </p:txBody>
      </p:sp>
      <p:sp>
        <p:nvSpPr>
          <p:cNvPr id="7" name="Content Placeholder 6"/>
          <p:cNvSpPr>
            <a:spLocks noGrp="1"/>
          </p:cNvSpPr>
          <p:nvPr>
            <p:ph sz="quarter" idx="13"/>
          </p:nvPr>
        </p:nvSpPr>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内容占位符 1"/>
          <p:cNvSpPr>
            <a:spLocks noGrp="1"/>
          </p:cNvSpPr>
          <p:nvPr>
            <p:ph idx="1"/>
          </p:nvPr>
        </p:nvSpPr>
        <p:spPr/>
        <p:txBody>
          <a:bodyPr>
            <a:normAutofit fontScale="55000" lnSpcReduction="20000"/>
          </a:bodyPr>
          <a:lstStyle/>
          <a:p>
            <a:pPr eaLnBrk="1" hangingPunct="1">
              <a:spcBef>
                <a:spcPct val="0"/>
              </a:spcBef>
              <a:buClr>
                <a:srgbClr val="CC0000"/>
              </a:buClr>
            </a:pPr>
            <a:r>
              <a:rPr lang="en-US" altLang="en-US" dirty="0">
                <a:latin typeface="Arial" panose="020B0604020202020204" pitchFamily="34" charset="0"/>
              </a:rPr>
              <a:t>SPEC: </a:t>
            </a:r>
            <a:r>
              <a:rPr lang="en-US" altLang="en-US" b="1" u="sng" dirty="0">
                <a:latin typeface="Arial" panose="020B0604020202020204" pitchFamily="34" charset="0"/>
              </a:rPr>
              <a:t>S</a:t>
            </a:r>
            <a:r>
              <a:rPr lang="en-US" altLang="en-US" dirty="0">
                <a:latin typeface="Arial" panose="020B0604020202020204" pitchFamily="34" charset="0"/>
              </a:rPr>
              <a:t>ystem </a:t>
            </a:r>
            <a:r>
              <a:rPr lang="en-US" altLang="en-US" b="1" u="sng" dirty="0">
                <a:latin typeface="Arial" panose="020B0604020202020204" pitchFamily="34" charset="0"/>
              </a:rPr>
              <a:t>P</a:t>
            </a:r>
            <a:r>
              <a:rPr lang="en-US" altLang="en-US" dirty="0">
                <a:latin typeface="Arial" panose="020B0604020202020204" pitchFamily="34" charset="0"/>
              </a:rPr>
              <a:t>erformance </a:t>
            </a:r>
            <a:r>
              <a:rPr lang="en-US" altLang="en-US" b="1" u="sng" dirty="0">
                <a:latin typeface="Arial" panose="020B0604020202020204" pitchFamily="34" charset="0"/>
              </a:rPr>
              <a:t>E</a:t>
            </a:r>
            <a:r>
              <a:rPr lang="en-US" altLang="en-US" dirty="0">
                <a:latin typeface="Arial" panose="020B0604020202020204" pitchFamily="34" charset="0"/>
              </a:rPr>
              <a:t>valuation </a:t>
            </a:r>
            <a:r>
              <a:rPr lang="en-US" altLang="en-US" b="1" u="sng" dirty="0">
                <a:latin typeface="Arial" panose="020B0604020202020204" pitchFamily="34" charset="0"/>
              </a:rPr>
              <a:t>C</a:t>
            </a:r>
            <a:r>
              <a:rPr lang="en-US" altLang="en-US" dirty="0">
                <a:latin typeface="Arial" panose="020B0604020202020204" pitchFamily="34" charset="0"/>
              </a:rPr>
              <a:t>orporation, an industry consortium that creates a collection of relevant programs (</a:t>
            </a:r>
            <a:r>
              <a:rPr lang="en-US" altLang="zh-CN" dirty="0">
                <a:ea typeface="宋体" panose="02010600030101010101" pitchFamily="2" charset="-122"/>
              </a:rPr>
              <a:t>SPEC Series (</a:t>
            </a:r>
            <a:r>
              <a:rPr lang="en-US" altLang="zh-CN" dirty="0">
                <a:ea typeface="宋体" panose="02010600030101010101" pitchFamily="2" charset="-122"/>
                <a:hlinkClick r:id="rId1"/>
              </a:rPr>
              <a:t>http://www.spec.org)</a:t>
            </a:r>
            <a:endParaRPr lang="en-US" altLang="zh-CN" dirty="0">
              <a:ea typeface="宋体" panose="02010600030101010101" pitchFamily="2" charset="-122"/>
            </a:endParaRPr>
          </a:p>
          <a:p>
            <a:pPr eaLnBrk="1" hangingPunct="1">
              <a:spcBef>
                <a:spcPct val="0"/>
              </a:spcBef>
              <a:buClr>
                <a:srgbClr val="CC0000"/>
              </a:buClr>
            </a:pPr>
            <a:endParaRPr lang="en-US" altLang="en-US" dirty="0">
              <a:latin typeface="Arial" panose="020B0604020202020204" pitchFamily="34" charset="0"/>
            </a:endParaRPr>
          </a:p>
          <a:p>
            <a:pPr eaLnBrk="1" hangingPunct="1">
              <a:spcBef>
                <a:spcPct val="0"/>
              </a:spcBef>
              <a:buClr>
                <a:srgbClr val="CC0000"/>
              </a:buClr>
            </a:pPr>
            <a:r>
              <a:rPr lang="en-US" altLang="en-US" dirty="0">
                <a:latin typeface="Arial" panose="020B0604020202020204" pitchFamily="34" charset="0"/>
              </a:rPr>
              <a:t>The 2006 version includes 12 integer and 17 floating-point applications</a:t>
            </a:r>
            <a:endParaRPr lang="en-US" altLang="en-US" dirty="0">
              <a:latin typeface="Arial" panose="020B0604020202020204" pitchFamily="34" charset="0"/>
            </a:endParaRPr>
          </a:p>
          <a:p>
            <a:pPr eaLnBrk="1" hangingPunct="1">
              <a:spcBef>
                <a:spcPct val="0"/>
              </a:spcBef>
              <a:buClr>
                <a:srgbClr val="CC0000"/>
              </a:buClr>
            </a:pPr>
            <a:r>
              <a:rPr lang="en-US" altLang="en-US" dirty="0">
                <a:latin typeface="Arial" panose="020B0604020202020204" pitchFamily="34" charset="0"/>
              </a:rPr>
              <a:t>The SPEC rating specifies how much faster a system is, compared to a baseline machine – a system with SPEC rating 600 is 1.5 times faster than a system with SPEC rating 400</a:t>
            </a:r>
            <a:endParaRPr lang="en-US" altLang="en-US" dirty="0">
              <a:latin typeface="Arial" panose="020B0604020202020204" pitchFamily="34" charset="0"/>
            </a:endParaRPr>
          </a:p>
          <a:p>
            <a:pPr eaLnBrk="1" hangingPunct="1">
              <a:spcBef>
                <a:spcPct val="0"/>
              </a:spcBef>
              <a:buClr>
                <a:srgbClr val="CC0000"/>
              </a:buClr>
            </a:pPr>
            <a:r>
              <a:rPr lang="en-US" altLang="en-US" dirty="0">
                <a:latin typeface="Arial" panose="020B0604020202020204" pitchFamily="34" charset="0"/>
              </a:rPr>
              <a:t>Note that this rating incorporates the behavior of all 29 programs – this may not necessarily predict performance for your favorite program!</a:t>
            </a:r>
            <a:endParaRPr lang="en-US" altLang="en-US" dirty="0">
              <a:latin typeface="Arial" panose="020B0604020202020204" pitchFamily="34" charset="0"/>
            </a:endParaRPr>
          </a:p>
          <a:p>
            <a:pPr marL="0" indent="0">
              <a:buNone/>
            </a:pPr>
            <a:endParaRPr lang="en-US" altLang="zh-CN" dirty="0">
              <a:ea typeface="宋体" panose="02010600030101010101" pitchFamily="2" charset="-122"/>
            </a:endParaRPr>
          </a:p>
          <a:p>
            <a:pPr marL="0" indent="0">
              <a:buNone/>
            </a:pPr>
            <a:r>
              <a:rPr lang="en-US" altLang="zh-CN" dirty="0">
                <a:ea typeface="宋体" panose="02010600030101010101" pitchFamily="2" charset="-122"/>
              </a:rPr>
              <a:t>PARSEC (http://</a:t>
            </a:r>
            <a:r>
              <a:rPr lang="en-US" altLang="zh-CN" dirty="0" err="1">
                <a:ea typeface="宋体" panose="02010600030101010101" pitchFamily="2" charset="-122"/>
              </a:rPr>
              <a:t>parsec.cs.princeton.edu</a:t>
            </a:r>
            <a:r>
              <a:rPr lang="en-US" altLang="zh-CN" dirty="0">
                <a:ea typeface="宋体" panose="02010600030101010101" pitchFamily="2" charset="-122"/>
              </a:rPr>
              <a:t>/)</a:t>
            </a:r>
            <a:endParaRPr lang="en-US" altLang="zh-CN" dirty="0">
              <a:ea typeface="宋体" panose="02010600030101010101" pitchFamily="2" charset="-122"/>
            </a:endParaRPr>
          </a:p>
          <a:p>
            <a:pPr marL="0" indent="0">
              <a:buNone/>
            </a:pPr>
            <a:r>
              <a:rPr lang="en-US" altLang="zh-CN" dirty="0">
                <a:ea typeface="宋体" panose="02010600030101010101" pitchFamily="2" charset="-122"/>
              </a:rPr>
              <a:t>	The Princeton Application Repository for Shared-Memory Computers (PARSEC) is a benchmark suite composed of multithreaded programs. </a:t>
            </a:r>
            <a:endParaRPr lang="en-US" altLang="zh-CN" dirty="0">
              <a:ea typeface="宋体" panose="02010600030101010101" pitchFamily="2" charset="-122"/>
            </a:endParaRPr>
          </a:p>
          <a:p>
            <a:pPr marL="0" indent="0">
              <a:buNone/>
            </a:pPr>
            <a:r>
              <a:rPr lang="en-US" altLang="zh-CN" dirty="0">
                <a:ea typeface="宋体" panose="02010600030101010101" pitchFamily="2" charset="-122"/>
              </a:rPr>
              <a:t>Others</a:t>
            </a:r>
            <a:endParaRPr lang="en-US" altLang="zh-CN" dirty="0">
              <a:ea typeface="宋体" panose="02010600030101010101" pitchFamily="2" charset="-122"/>
            </a:endParaRPr>
          </a:p>
          <a:p>
            <a:pPr marL="0" indent="0">
              <a:buNone/>
            </a:pPr>
            <a:r>
              <a:rPr lang="en-US" altLang="zh-CN" dirty="0">
                <a:ea typeface="宋体" panose="02010600030101010101" pitchFamily="2" charset="-122"/>
              </a:rPr>
              <a:t>	SPLASH, </a:t>
            </a:r>
            <a:r>
              <a:rPr lang="en-US" altLang="zh-CN" dirty="0" err="1">
                <a:ea typeface="宋体" panose="02010600030101010101" pitchFamily="2" charset="-122"/>
              </a:rPr>
              <a:t>BioPef</a:t>
            </a:r>
            <a:r>
              <a:rPr lang="en-US" altLang="zh-CN" dirty="0">
                <a:ea typeface="宋体" panose="02010600030101010101" pitchFamily="2" charset="-122"/>
              </a:rPr>
              <a:t>, </a:t>
            </a:r>
            <a:r>
              <a:rPr lang="en-US" altLang="zh-CN" dirty="0" err="1">
                <a:ea typeface="宋体" panose="02010600030101010101" pitchFamily="2" charset="-122"/>
              </a:rPr>
              <a:t>Biobench</a:t>
            </a:r>
            <a:r>
              <a:rPr lang="en-US" altLang="zh-CN" dirty="0">
                <a:ea typeface="宋体" panose="02010600030101010101" pitchFamily="2" charset="-122"/>
              </a:rPr>
              <a:t>, TPC-C/H …</a:t>
            </a:r>
            <a:endParaRPr lang="zh-CN" altLang="en-US" dirty="0">
              <a:ea typeface="宋体" panose="02010600030101010101" pitchFamily="2" charset="-122"/>
            </a:endParaRPr>
          </a:p>
        </p:txBody>
      </p:sp>
      <p:sp>
        <p:nvSpPr>
          <p:cNvPr id="45058" name="Rectangle 2"/>
          <p:cNvSpPr>
            <a:spLocks noGrp="1" noChangeArrowheads="1"/>
          </p:cNvSpPr>
          <p:nvPr>
            <p:ph type="title"/>
          </p:nvPr>
        </p:nvSpPr>
        <p:spPr/>
        <p:txBody>
          <a:bodyPr>
            <a:normAutofit/>
          </a:bodyPr>
          <a:lstStyle/>
          <a:p>
            <a:pPr eaLnBrk="1" hangingPunct="1">
              <a:defRPr/>
            </a:pPr>
            <a:r>
              <a:rPr kumimoji="0" lang="en-US" altLang="zh-CN" sz="3200" cap="none" dirty="0">
                <a:latin typeface="Arial" panose="020B0604020202020204" pitchFamily="34" charset="0"/>
                <a:ea typeface="微软雅黑" panose="020B0503020204020204" pitchFamily="34" charset="-122"/>
              </a:rPr>
              <a:t>Benchmarks</a:t>
            </a:r>
            <a:endParaRPr kumimoji="0" lang="en-US" altLang="zh-CN" sz="3200" cap="none" dirty="0">
              <a:latin typeface="Arial" panose="020B0604020202020204" pitchFamily="34" charset="0"/>
              <a:ea typeface="微软雅黑" panose="020B0503020204020204" pitchFamily="34" charset="-122"/>
            </a:endParaRPr>
          </a:p>
        </p:txBody>
      </p:sp>
      <p:sp>
        <p:nvSpPr>
          <p:cNvPr id="4" name="Content Placeholder 3"/>
          <p:cNvSpPr>
            <a:spLocks noGrp="1"/>
          </p:cNvSpPr>
          <p:nvPr>
            <p:ph sz="quarter" idx="13"/>
          </p:nvPr>
        </p:nvSpPr>
        <p:spPr/>
        <p:txBody>
          <a:bodyPr/>
          <a:lstStyle/>
          <a:p>
            <a:endParaRPr lang="en-US"/>
          </a:p>
        </p:txBody>
      </p:sp>
      <p:sp>
        <p:nvSpPr>
          <p:cNvPr id="2" name="Date Placeholder 1"/>
          <p:cNvSpPr>
            <a:spLocks noGrp="1"/>
          </p:cNvSpPr>
          <p:nvPr>
            <p:ph type="dt" sz="half" idx="10"/>
          </p:nvPr>
        </p:nvSpPr>
        <p:spPr/>
        <p:txBody>
          <a:bodyPr/>
          <a:lstStyle/>
          <a:p>
            <a:r>
              <a:rPr lang="en-US" altLang="zh-CN"/>
              <a:t>COaA, LEC03 Intro III</a:t>
            </a:r>
            <a:endParaRPr lang="en-US" altLang="zh-CN" dirty="0"/>
          </a:p>
        </p:txBody>
      </p:sp>
      <p:sp>
        <p:nvSpPr>
          <p:cNvPr id="3" name="Footer Placeholder 2"/>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5" name="Rectangle 3"/>
          <p:cNvSpPr>
            <a:spLocks noGrp="1" noChangeArrowheads="1"/>
          </p:cNvSpPr>
          <p:nvPr>
            <p:ph idx="1"/>
          </p:nvPr>
        </p:nvSpPr>
        <p:spPr>
          <a:xfrm>
            <a:off x="304800" y="4528898"/>
            <a:ext cx="8642350" cy="2011759"/>
          </a:xfrm>
        </p:spPr>
        <p:txBody>
          <a:bodyPr>
            <a:normAutofit fontScale="70000" lnSpcReduction="20000"/>
          </a:bodyPr>
          <a:lstStyle/>
          <a:p>
            <a:pPr marL="0" indent="0" eaLnBrk="1" hangingPunct="1">
              <a:buNone/>
            </a:pPr>
            <a:r>
              <a:rPr lang="en-US" altLang="zh-CN" dirty="0">
                <a:ea typeface="黑体" panose="02010609060101010101" pitchFamily="49" charset="-122"/>
              </a:rPr>
              <a:t>Guiding principle in reporting performance measurements is </a:t>
            </a:r>
            <a:r>
              <a:rPr lang="en-US" altLang="zh-CN" dirty="0">
                <a:solidFill>
                  <a:srgbClr val="FF0000"/>
                </a:solidFill>
                <a:ea typeface="黑体" panose="02010609060101010101" pitchFamily="49" charset="-122"/>
              </a:rPr>
              <a:t>reproducibility </a:t>
            </a:r>
            <a:r>
              <a:rPr lang="en-US" altLang="zh-CN" dirty="0">
                <a:ea typeface="黑体" panose="02010609060101010101" pitchFamily="49" charset="-122"/>
              </a:rPr>
              <a:t>– list everything another experimenter would need to duplicate the experiment (version of the operating system, compiler settings, input set used, specific computer configuration (clock rate, cache sizes and speed, memory size and speed, etc.))</a:t>
            </a:r>
            <a:endParaRPr lang="en-US" altLang="zh-CN" dirty="0">
              <a:ea typeface="黑体" panose="02010609060101010101" pitchFamily="49" charset="-122"/>
            </a:endParaRPr>
          </a:p>
        </p:txBody>
      </p:sp>
      <p:sp>
        <p:nvSpPr>
          <p:cNvPr id="44034" name="Rectangle 2"/>
          <p:cNvSpPr>
            <a:spLocks noGrp="1" noChangeArrowheads="1"/>
          </p:cNvSpPr>
          <p:nvPr>
            <p:ph type="title"/>
          </p:nvPr>
        </p:nvSpPr>
        <p:spPr/>
        <p:txBody>
          <a:bodyPr rtlCol="0">
            <a:noAutofit/>
          </a:bodyPr>
          <a:lstStyle/>
          <a:p>
            <a:pPr eaLnBrk="1" fontAlgn="auto" hangingPunct="1">
              <a:spcAft>
                <a:spcPts val="0"/>
              </a:spcAft>
              <a:defRPr/>
            </a:pPr>
            <a:r>
              <a:rPr kumimoji="0" lang="en-US" altLang="zh-CN" sz="2400" dirty="0">
                <a:latin typeface="Arial" panose="020B0604020202020204" pitchFamily="34" charset="0"/>
                <a:ea typeface="+mj-ea"/>
              </a:rPr>
              <a:t>Comparing and Summarizing Performance</a:t>
            </a:r>
            <a:endParaRPr kumimoji="0" lang="en-US" altLang="zh-CN" sz="2400" dirty="0">
              <a:latin typeface="Arial" panose="020B0604020202020204" pitchFamily="34" charset="0"/>
              <a:ea typeface="+mj-ea"/>
            </a:endParaRPr>
          </a:p>
        </p:txBody>
      </p:sp>
      <p:sp>
        <p:nvSpPr>
          <p:cNvPr id="4" name="Content Placeholder 3"/>
          <p:cNvSpPr>
            <a:spLocks noGrp="1"/>
          </p:cNvSpPr>
          <p:nvPr>
            <p:ph sz="quarter" idx="13"/>
          </p:nvPr>
        </p:nvSpPr>
        <p:spPr/>
        <p:txBody>
          <a:bodyPr/>
          <a:lstStyle/>
          <a:p>
            <a:endParaRPr lang="en-US"/>
          </a:p>
        </p:txBody>
      </p:sp>
      <p:sp>
        <p:nvSpPr>
          <p:cNvPr id="62468" name="Rectangle 4"/>
          <p:cNvSpPr>
            <a:spLocks noChangeArrowheads="1"/>
          </p:cNvSpPr>
          <p:nvPr/>
        </p:nvSpPr>
        <p:spPr bwMode="auto">
          <a:xfrm>
            <a:off x="381000" y="990600"/>
            <a:ext cx="81534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287655" indent="-287655">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1680" indent="-24638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nSpc>
                <a:spcPct val="90000"/>
              </a:lnSpc>
              <a:spcBef>
                <a:spcPct val="65000"/>
              </a:spcBef>
              <a:spcAft>
                <a:spcPct val="0"/>
              </a:spcAft>
              <a:buClr>
                <a:schemeClr val="accent1"/>
              </a:buClr>
              <a:buSzPct val="75000"/>
              <a:buFont typeface="Wingdings" panose="05000000000000000000" pitchFamily="2" charset="2"/>
              <a:buChar char="q"/>
            </a:pPr>
            <a:r>
              <a:rPr lang="en-US" altLang="zh-CN" sz="2400" b="0" dirty="0"/>
              <a:t>How do we summarize the performance for benchmark set with a </a:t>
            </a:r>
            <a:r>
              <a:rPr lang="en-US" altLang="zh-CN" sz="2400" b="0" dirty="0">
                <a:solidFill>
                  <a:srgbClr val="FF0000"/>
                </a:solidFill>
              </a:rPr>
              <a:t>single </a:t>
            </a:r>
            <a:r>
              <a:rPr lang="en-US" altLang="zh-CN" sz="2400" b="0" dirty="0"/>
              <a:t>number?</a:t>
            </a:r>
            <a:endParaRPr lang="en-US" altLang="zh-CN" sz="2400" b="0" dirty="0"/>
          </a:p>
          <a:p>
            <a:pPr lvl="1">
              <a:lnSpc>
                <a:spcPct val="85000"/>
              </a:lnSpc>
              <a:spcBef>
                <a:spcPct val="40000"/>
              </a:spcBef>
              <a:buClr>
                <a:schemeClr val="accent1"/>
              </a:buClr>
              <a:buSzPct val="75000"/>
              <a:buFont typeface="Monotype Sorts" pitchFamily="2" charset="2"/>
              <a:buChar char="l"/>
            </a:pPr>
            <a:r>
              <a:rPr kumimoji="0" lang="en-US" altLang="zh-CN" dirty="0"/>
              <a:t>The average of execution times that is directly proportional to total execution time is the </a:t>
            </a:r>
            <a:r>
              <a:rPr kumimoji="0" lang="en-US" altLang="zh-CN" dirty="0">
                <a:solidFill>
                  <a:schemeClr val="accent1"/>
                </a:solidFill>
              </a:rPr>
              <a:t>arithmetic mean</a:t>
            </a:r>
            <a:r>
              <a:rPr kumimoji="0" lang="en-US" altLang="zh-CN" dirty="0"/>
              <a:t> (AM) </a:t>
            </a:r>
            <a:r>
              <a:rPr kumimoji="0" lang="en-US" altLang="zh-CN" dirty="0">
                <a:solidFill>
                  <a:schemeClr val="accent1"/>
                </a:solidFill>
              </a:rPr>
              <a:t>(What else?)</a:t>
            </a:r>
            <a:endParaRPr kumimoji="0" lang="en-US" altLang="zh-CN" dirty="0">
              <a:solidFill>
                <a:schemeClr val="accent1"/>
              </a:solidFill>
            </a:endParaRPr>
          </a:p>
        </p:txBody>
      </p:sp>
      <p:grpSp>
        <p:nvGrpSpPr>
          <p:cNvPr id="62469" name="Group 10"/>
          <p:cNvGrpSpPr/>
          <p:nvPr/>
        </p:nvGrpSpPr>
        <p:grpSpPr bwMode="auto">
          <a:xfrm>
            <a:off x="1981200" y="2206704"/>
            <a:ext cx="6324600" cy="984250"/>
            <a:chOff x="960" y="1392"/>
            <a:chExt cx="3984" cy="620"/>
          </a:xfrm>
        </p:grpSpPr>
        <p:sp>
          <p:nvSpPr>
            <p:cNvPr id="62471" name="Rectangle 7"/>
            <p:cNvSpPr>
              <a:spLocks noChangeArrowheads="1"/>
            </p:cNvSpPr>
            <p:nvPr/>
          </p:nvSpPr>
          <p:spPr bwMode="auto">
            <a:xfrm>
              <a:off x="960" y="1587"/>
              <a:ext cx="3984"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287655" indent="-287655">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nSpc>
                  <a:spcPct val="90000"/>
                </a:lnSpc>
                <a:spcBef>
                  <a:spcPct val="65000"/>
                </a:spcBef>
                <a:spcAft>
                  <a:spcPct val="0"/>
                </a:spcAft>
                <a:buClr>
                  <a:schemeClr val="accent1"/>
                </a:buClr>
                <a:buSzPct val="75000"/>
                <a:buFont typeface="Wingdings" panose="05000000000000000000" pitchFamily="2" charset="2"/>
                <a:buNone/>
              </a:pPr>
              <a:r>
                <a:rPr lang="zh-CN" altLang="en-US" sz="2400" b="0" dirty="0"/>
                <a:t>    </a:t>
              </a:r>
              <a:r>
                <a:rPr lang="en-US" altLang="zh-CN" sz="2400" b="0" dirty="0"/>
                <a:t>AM   =     1/n  </a:t>
              </a:r>
              <a:r>
                <a:rPr lang="en-US" altLang="zh-CN" sz="3200" b="0" dirty="0">
                  <a:sym typeface="Symbol" panose="05050102010706020507" pitchFamily="18" charset="2"/>
                </a:rPr>
                <a:t></a:t>
              </a:r>
              <a:r>
                <a:rPr lang="en-US" altLang="zh-CN" sz="2400" b="0" dirty="0">
                  <a:sym typeface="Symbol" panose="05050102010706020507" pitchFamily="18" charset="2"/>
                </a:rPr>
                <a:t>   </a:t>
              </a:r>
              <a:r>
                <a:rPr lang="en-US" altLang="zh-CN" sz="2400" b="0" dirty="0" err="1">
                  <a:sym typeface="Symbol" panose="05050102010706020507" pitchFamily="18" charset="2"/>
                </a:rPr>
                <a:t>Time</a:t>
              </a:r>
              <a:r>
                <a:rPr lang="en-US" altLang="zh-CN" sz="2400" b="0" baseline="-25000" dirty="0" err="1">
                  <a:sym typeface="Symbol" panose="05050102010706020507" pitchFamily="18" charset="2"/>
                </a:rPr>
                <a:t>i</a:t>
              </a:r>
              <a:endParaRPr lang="en-US" altLang="zh-CN" sz="2400" b="0" baseline="-25000" dirty="0">
                <a:sym typeface="Symbol" panose="05050102010706020507" pitchFamily="18" charset="2"/>
              </a:endParaRPr>
            </a:p>
          </p:txBody>
        </p:sp>
        <p:sp>
          <p:nvSpPr>
            <p:cNvPr id="62472" name="Rectangle 8"/>
            <p:cNvSpPr>
              <a:spLocks noChangeArrowheads="1"/>
            </p:cNvSpPr>
            <p:nvPr/>
          </p:nvSpPr>
          <p:spPr bwMode="auto">
            <a:xfrm>
              <a:off x="2352" y="1824"/>
              <a:ext cx="76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287655" indent="-287655">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nSpc>
                  <a:spcPct val="90000"/>
                </a:lnSpc>
                <a:spcBef>
                  <a:spcPct val="65000"/>
                </a:spcBef>
                <a:spcAft>
                  <a:spcPct val="0"/>
                </a:spcAft>
                <a:buClr>
                  <a:schemeClr val="accent1"/>
                </a:buClr>
                <a:buSzPct val="75000"/>
                <a:buFont typeface="Wingdings" panose="05000000000000000000" pitchFamily="2" charset="2"/>
                <a:buNone/>
              </a:pPr>
              <a:r>
                <a:rPr lang="en-US" altLang="zh-CN" sz="1800" b="0"/>
                <a:t>i = 1</a:t>
              </a:r>
              <a:endParaRPr lang="en-US" altLang="zh-CN" sz="1800" b="0" baseline="-25000">
                <a:sym typeface="Symbol" panose="05050102010706020507" pitchFamily="18" charset="2"/>
              </a:endParaRPr>
            </a:p>
          </p:txBody>
        </p:sp>
        <p:sp>
          <p:nvSpPr>
            <p:cNvPr id="62473" name="Rectangle 9"/>
            <p:cNvSpPr>
              <a:spLocks noChangeArrowheads="1"/>
            </p:cNvSpPr>
            <p:nvPr/>
          </p:nvSpPr>
          <p:spPr bwMode="auto">
            <a:xfrm>
              <a:off x="2400" y="1392"/>
              <a:ext cx="768"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287655" indent="-287655">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nSpc>
                  <a:spcPct val="90000"/>
                </a:lnSpc>
                <a:spcBef>
                  <a:spcPct val="65000"/>
                </a:spcBef>
                <a:spcAft>
                  <a:spcPct val="0"/>
                </a:spcAft>
                <a:buClr>
                  <a:schemeClr val="accent1"/>
                </a:buClr>
                <a:buSzPct val="75000"/>
                <a:buFont typeface="Wingdings" panose="05000000000000000000" pitchFamily="2" charset="2"/>
                <a:buNone/>
              </a:pPr>
              <a:r>
                <a:rPr lang="en-US" altLang="zh-CN" sz="1800" b="0"/>
                <a:t>n</a:t>
              </a:r>
              <a:endParaRPr lang="en-US" altLang="zh-CN" sz="1800" b="0" baseline="-25000">
                <a:sym typeface="Symbol" panose="05050102010706020507" pitchFamily="18" charset="2"/>
              </a:endParaRPr>
            </a:p>
          </p:txBody>
        </p:sp>
      </p:grpSp>
      <p:sp>
        <p:nvSpPr>
          <p:cNvPr id="62470" name="Rectangle 11"/>
          <p:cNvSpPr>
            <a:spLocks noChangeArrowheads="1"/>
          </p:cNvSpPr>
          <p:nvPr/>
        </p:nvSpPr>
        <p:spPr bwMode="auto">
          <a:xfrm>
            <a:off x="436830" y="3163014"/>
            <a:ext cx="8153400" cy="1208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342900" indent="-342900">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1680" indent="-24638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lvl="1">
              <a:lnSpc>
                <a:spcPct val="85000"/>
              </a:lnSpc>
              <a:spcBef>
                <a:spcPct val="40000"/>
              </a:spcBef>
              <a:buClr>
                <a:schemeClr val="accent1"/>
              </a:buClr>
              <a:buSzPct val="75000"/>
              <a:buFont typeface="Monotype Sorts" pitchFamily="2" charset="2"/>
              <a:buChar char="l"/>
            </a:pPr>
            <a:r>
              <a:rPr kumimoji="0" lang="en-US" altLang="zh-CN" dirty="0"/>
              <a:t>Where </a:t>
            </a:r>
            <a:r>
              <a:rPr kumimoji="0" lang="en-US" altLang="zh-CN" dirty="0" err="1"/>
              <a:t>Time</a:t>
            </a:r>
            <a:r>
              <a:rPr kumimoji="0" lang="en-US" altLang="zh-CN" baseline="-25000" dirty="0" err="1"/>
              <a:t>i</a:t>
            </a:r>
            <a:r>
              <a:rPr kumimoji="0" lang="en-US" altLang="zh-CN" dirty="0"/>
              <a:t> is the execution time for the </a:t>
            </a:r>
            <a:r>
              <a:rPr kumimoji="0" lang="en-US" altLang="zh-CN" dirty="0" err="1"/>
              <a:t>i</a:t>
            </a:r>
            <a:r>
              <a:rPr kumimoji="0" lang="en-US" altLang="zh-CN" baseline="30000" dirty="0" err="1"/>
              <a:t>th</a:t>
            </a:r>
            <a:r>
              <a:rPr kumimoji="0" lang="en-US" altLang="zh-CN" dirty="0"/>
              <a:t> program of a total of n programs in the workload</a:t>
            </a:r>
            <a:endParaRPr kumimoji="0" lang="en-US" altLang="zh-CN" dirty="0"/>
          </a:p>
          <a:p>
            <a:pPr lvl="1">
              <a:lnSpc>
                <a:spcPct val="85000"/>
              </a:lnSpc>
              <a:spcBef>
                <a:spcPct val="40000"/>
              </a:spcBef>
              <a:buClr>
                <a:schemeClr val="accent1"/>
              </a:buClr>
              <a:buSzPct val="75000"/>
              <a:buFont typeface="Monotype Sorts" pitchFamily="2" charset="2"/>
              <a:buChar char="l"/>
            </a:pPr>
            <a:r>
              <a:rPr kumimoji="0" lang="en-US" altLang="zh-CN" dirty="0"/>
              <a:t>A smaller mean indicates a smaller average execution time and thus improved performance</a:t>
            </a:r>
            <a:endParaRPr kumimoji="0" lang="en-US" altLang="zh-CN" dirty="0"/>
          </a:p>
        </p:txBody>
      </p:sp>
      <p:sp>
        <p:nvSpPr>
          <p:cNvPr id="2" name="Date Placeholder 1"/>
          <p:cNvSpPr>
            <a:spLocks noGrp="1"/>
          </p:cNvSpPr>
          <p:nvPr>
            <p:ph type="dt" sz="half" idx="10"/>
          </p:nvPr>
        </p:nvSpPr>
        <p:spPr/>
        <p:txBody>
          <a:bodyPr/>
          <a:lstStyle/>
          <a:p>
            <a:r>
              <a:rPr lang="en-US" altLang="zh-CN"/>
              <a:t>COaA, LEC03 Intro III</a:t>
            </a:r>
            <a:endParaRPr lang="en-US" altLang="zh-CN" dirty="0"/>
          </a:p>
        </p:txBody>
      </p:sp>
      <p:sp>
        <p:nvSpPr>
          <p:cNvPr id="3" name="Footer Placeholder 2"/>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955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955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rtlCol="0">
            <a:noAutofit/>
          </a:bodyPr>
          <a:lstStyle/>
          <a:p>
            <a:pPr eaLnBrk="1" fontAlgn="auto" hangingPunct="1">
              <a:spcAft>
                <a:spcPts val="0"/>
              </a:spcAft>
              <a:defRPr/>
            </a:pPr>
            <a:r>
              <a:rPr kumimoji="0" lang="en-US" altLang="zh-CN" sz="2400" dirty="0">
                <a:latin typeface="Arial" panose="020B0604020202020204" pitchFamily="34" charset="0"/>
                <a:ea typeface="+mj-ea"/>
              </a:rPr>
              <a:t>Comparing and Summarizing Performance</a:t>
            </a:r>
            <a:endParaRPr kumimoji="0" lang="en-US" altLang="zh-CN" sz="2400" dirty="0">
              <a:latin typeface="Arial" panose="020B0604020202020204" pitchFamily="34" charset="0"/>
              <a:ea typeface="+mj-ea"/>
            </a:endParaRPr>
          </a:p>
        </p:txBody>
      </p:sp>
      <p:sp>
        <p:nvSpPr>
          <p:cNvPr id="4" name="Content Placeholder 3"/>
          <p:cNvSpPr>
            <a:spLocks noGrp="1"/>
          </p:cNvSpPr>
          <p:nvPr>
            <p:ph sz="quarter" idx="13"/>
          </p:nvPr>
        </p:nvSpPr>
        <p:spPr/>
        <p:txBody>
          <a:bodyPr/>
          <a:lstStyle/>
          <a:p>
            <a:endParaRPr lang="en-US"/>
          </a:p>
        </p:txBody>
      </p:sp>
      <p:sp>
        <p:nvSpPr>
          <p:cNvPr id="62468" name="Rectangle 4"/>
          <p:cNvSpPr>
            <a:spLocks noChangeArrowheads="1"/>
          </p:cNvSpPr>
          <p:nvPr/>
        </p:nvSpPr>
        <p:spPr bwMode="auto">
          <a:xfrm>
            <a:off x="381000" y="990600"/>
            <a:ext cx="8153400" cy="200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marL="287655" indent="-287655">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1680" indent="-24638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nSpc>
                <a:spcPct val="90000"/>
              </a:lnSpc>
              <a:spcBef>
                <a:spcPct val="65000"/>
              </a:spcBef>
              <a:spcAft>
                <a:spcPct val="0"/>
              </a:spcAft>
              <a:buClr>
                <a:schemeClr val="accent1"/>
              </a:buClr>
              <a:buSzPct val="75000"/>
              <a:buFont typeface="Wingdings" panose="05000000000000000000" pitchFamily="2" charset="2"/>
              <a:buChar char="q"/>
            </a:pPr>
            <a:r>
              <a:rPr lang="en-US" altLang="zh-CN" sz="2400" b="0" dirty="0"/>
              <a:t>How do we summarize the performance for benchmark set with a </a:t>
            </a:r>
            <a:r>
              <a:rPr lang="en-US" altLang="zh-CN" sz="2400" b="0" dirty="0">
                <a:solidFill>
                  <a:srgbClr val="FF0000"/>
                </a:solidFill>
              </a:rPr>
              <a:t>single </a:t>
            </a:r>
            <a:r>
              <a:rPr lang="en-US" altLang="zh-CN" sz="2400" b="0" dirty="0"/>
              <a:t>number?</a:t>
            </a:r>
            <a:endParaRPr lang="en-US" altLang="zh-CN" sz="2400" b="0" dirty="0"/>
          </a:p>
          <a:p>
            <a:pPr lvl="1">
              <a:lnSpc>
                <a:spcPct val="85000"/>
              </a:lnSpc>
              <a:spcBef>
                <a:spcPct val="40000"/>
              </a:spcBef>
              <a:buClr>
                <a:schemeClr val="accent1"/>
              </a:buClr>
              <a:buSzPct val="75000"/>
              <a:buFont typeface="Monotype Sorts" pitchFamily="2" charset="2"/>
              <a:buChar char="l"/>
            </a:pPr>
            <a:r>
              <a:rPr kumimoji="0" lang="en-US" altLang="zh-CN" dirty="0"/>
              <a:t>SPEC uses geometric mean (GM) – the execution time</a:t>
            </a:r>
            <a:r>
              <a:rPr kumimoji="0" lang="zh-CN" altLang="en-US" dirty="0"/>
              <a:t> </a:t>
            </a:r>
            <a:r>
              <a:rPr kumimoji="0" lang="en-US" altLang="zh-CN" dirty="0"/>
              <a:t>of each program is multiplied and the N</a:t>
            </a:r>
            <a:r>
              <a:rPr kumimoji="0" lang="en-US" altLang="zh-CN" baseline="30000" dirty="0"/>
              <a:t>th</a:t>
            </a:r>
            <a:r>
              <a:rPr kumimoji="0" lang="en-US" altLang="zh-CN" dirty="0"/>
              <a:t> root is derived</a:t>
            </a:r>
            <a:endParaRPr kumimoji="0" lang="en-US" altLang="zh-CN" dirty="0"/>
          </a:p>
          <a:p>
            <a:pPr lvl="1">
              <a:lnSpc>
                <a:spcPct val="85000"/>
              </a:lnSpc>
              <a:spcBef>
                <a:spcPct val="40000"/>
              </a:spcBef>
              <a:buClr>
                <a:schemeClr val="accent1"/>
              </a:buClr>
              <a:buSzPct val="75000"/>
              <a:buFont typeface="Monotype Sorts" pitchFamily="2" charset="2"/>
              <a:buChar char="l"/>
            </a:pPr>
            <a:r>
              <a:rPr kumimoji="0" lang="en-US" altLang="zh-CN" dirty="0"/>
              <a:t>Weighted arithmetic mean – the execution times of some</a:t>
            </a:r>
            <a:r>
              <a:rPr kumimoji="0" lang="zh-CN" altLang="en-US" dirty="0"/>
              <a:t> </a:t>
            </a:r>
            <a:r>
              <a:rPr kumimoji="0" lang="en-US" altLang="zh-CN" dirty="0"/>
              <a:t>programs are weighted to balance priorities</a:t>
            </a:r>
            <a:endParaRPr kumimoji="0" lang="en-US" altLang="zh-CN" dirty="0"/>
          </a:p>
        </p:txBody>
      </p:sp>
      <p:sp>
        <p:nvSpPr>
          <p:cNvPr id="2" name="Date Placeholder 1"/>
          <p:cNvSpPr>
            <a:spLocks noGrp="1"/>
          </p:cNvSpPr>
          <p:nvPr>
            <p:ph type="dt" sz="half" idx="10"/>
          </p:nvPr>
        </p:nvSpPr>
        <p:spPr/>
        <p:txBody>
          <a:bodyPr/>
          <a:lstStyle/>
          <a:p>
            <a:r>
              <a:rPr lang="en-US" altLang="zh-CN"/>
              <a:t>COaA, LEC03 Intro III</a:t>
            </a:r>
            <a:endParaRPr lang="en-US" altLang="zh-CN" dirty="0"/>
          </a:p>
        </p:txBody>
      </p:sp>
      <p:sp>
        <p:nvSpPr>
          <p:cNvPr id="3" name="Footer Placeholder 2"/>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2" name="标题 1"/>
          <p:cNvSpPr>
            <a:spLocks noGrp="1"/>
          </p:cNvSpPr>
          <p:nvPr>
            <p:ph type="title"/>
          </p:nvPr>
        </p:nvSpPr>
        <p:spPr/>
        <p:txBody>
          <a:bodyPr>
            <a:normAutofit/>
          </a:bodyPr>
          <a:lstStyle/>
          <a:p>
            <a:r>
              <a:rPr lang="en-AU" altLang="zh-CN" dirty="0"/>
              <a:t>Intel Core i7 Wafer</a:t>
            </a:r>
            <a:endParaRPr lang="zh-CN" altLang="en-US" dirty="0"/>
          </a:p>
        </p:txBody>
      </p:sp>
      <p:sp>
        <p:nvSpPr>
          <p:cNvPr id="6" name="Content Placeholder 5"/>
          <p:cNvSpPr>
            <a:spLocks noGrp="1"/>
          </p:cNvSpPr>
          <p:nvPr>
            <p:ph sz="quarter" idx="13"/>
          </p:nvPr>
        </p:nvSpPr>
        <p:spPr/>
        <p:txBody>
          <a:bodyPr/>
          <a:lstStyle/>
          <a:p>
            <a:endParaRPr lang="en-US"/>
          </a:p>
        </p:txBody>
      </p:sp>
      <p:pic>
        <p:nvPicPr>
          <p:cNvPr id="4" name="Picture 6" descr="f01-13-978012407726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1547664" y="1124744"/>
            <a:ext cx="4679950" cy="4572000"/>
          </a:xfrm>
          <a:prstGeom prst="rect">
            <a:avLst/>
          </a:prstGeom>
        </p:spPr>
      </p:pic>
      <p:sp>
        <p:nvSpPr>
          <p:cNvPr id="5" name="Rectangle 6"/>
          <p:cNvSpPr txBox="1">
            <a:spLocks noChangeArrowheads="1"/>
          </p:cNvSpPr>
          <p:nvPr/>
        </p:nvSpPr>
        <p:spPr>
          <a:xfrm>
            <a:off x="684212" y="5589240"/>
            <a:ext cx="8270875" cy="11509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AU" sz="2800"/>
              <a:t>300mm wafer, 280 chips, 32nm technology</a:t>
            </a:r>
            <a:endParaRPr lang="en-AU" sz="2800"/>
          </a:p>
          <a:p>
            <a:r>
              <a:rPr lang="en-AU" sz="2800"/>
              <a:t>Each chip is 20.7 x 10.5 mm</a:t>
            </a:r>
            <a:endParaRPr lang="en-AU" sz="2800" dirty="0"/>
          </a:p>
        </p:txBody>
      </p:sp>
      <p:sp>
        <p:nvSpPr>
          <p:cNvPr id="7" name="Date Placeholder 6"/>
          <p:cNvSpPr>
            <a:spLocks noGrp="1"/>
          </p:cNvSpPr>
          <p:nvPr>
            <p:ph type="dt" sz="half" idx="10"/>
          </p:nvPr>
        </p:nvSpPr>
        <p:spPr/>
        <p:txBody>
          <a:bodyPr/>
          <a:lstStyle/>
          <a:p>
            <a:r>
              <a:rPr lang="en-US" altLang="zh-CN"/>
              <a:t>COaA, LEC03 Intro III</a:t>
            </a:r>
            <a:endParaRPr lang="en-US" altLang="zh-CN" dirty="0"/>
          </a:p>
        </p:txBody>
      </p:sp>
      <p:sp>
        <p:nvSpPr>
          <p:cNvPr id="8" name="Footer Placeholder 7"/>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9" name="Slide Number Placeholder 8"/>
          <p:cNvSpPr>
            <a:spLocks noGrp="1"/>
          </p:cNvSpPr>
          <p:nvPr>
            <p:ph type="sldNum" sz="quarter" idx="12"/>
          </p:nvPr>
        </p:nvSpPr>
        <p:spPr/>
        <p:txBody>
          <a:bodyPr/>
          <a:lstStyle/>
          <a:p>
            <a:fld id="{B7A5BFCD-2DD0-1B4A-A6AE-A25793FF7F06}" type="slidenum">
              <a:rPr lang="zh-CN" altLang="en-US" smtClean="0"/>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不同平均值的对比</a:t>
            </a:r>
            <a:endParaRPr lang="zh-CN" altLang="en-US" dirty="0"/>
          </a:p>
        </p:txBody>
      </p:sp>
      <p:sp>
        <p:nvSpPr>
          <p:cNvPr id="7" name="内容占位符 6"/>
          <p:cNvSpPr>
            <a:spLocks noGrp="1"/>
          </p:cNvSpPr>
          <p:nvPr>
            <p:ph sz="quarter" idx="13"/>
          </p:nvPr>
        </p:nvSpPr>
        <p:spPr/>
        <p:txBody>
          <a:bodyPr/>
          <a:lstStyle/>
          <a:p>
            <a:endParaRPr lang="zh-CN" altLang="en-US"/>
          </a:p>
        </p:txBody>
      </p:sp>
      <p:sp>
        <p:nvSpPr>
          <p:cNvPr id="25" name="内容占位符 24"/>
          <p:cNvSpPr>
            <a:spLocks noGrp="1"/>
          </p:cNvSpPr>
          <p:nvPr>
            <p:ph idx="1"/>
          </p:nvPr>
        </p:nvSpPr>
        <p:spPr/>
        <p:txBody>
          <a:bodyPr/>
          <a:lstStyle/>
          <a:p>
            <a:endParaRPr lang="zh-CN" altLang="en-US"/>
          </a:p>
        </p:txBody>
      </p:sp>
      <p:pic>
        <p:nvPicPr>
          <p:cNvPr id="30" name="图片 29"/>
          <p:cNvPicPr>
            <a:picLocks noChangeAspect="1"/>
          </p:cNvPicPr>
          <p:nvPr/>
        </p:nvPicPr>
        <p:blipFill>
          <a:blip r:embed="rId1"/>
          <a:stretch>
            <a:fillRect/>
          </a:stretch>
        </p:blipFill>
        <p:spPr>
          <a:xfrm>
            <a:off x="0" y="1780579"/>
            <a:ext cx="9144000" cy="3296842"/>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3171" name="Rectangle 3"/>
          <p:cNvSpPr>
            <a:spLocks noGrp="1" noChangeArrowheads="1"/>
          </p:cNvSpPr>
          <p:nvPr>
            <p:ph idx="1"/>
          </p:nvPr>
        </p:nvSpPr>
        <p:spPr>
          <a:xfrm>
            <a:off x="250825" y="1007266"/>
            <a:ext cx="8642350" cy="4590259"/>
          </a:xfrm>
        </p:spPr>
        <p:txBody>
          <a:bodyPr>
            <a:normAutofit fontScale="92500" lnSpcReduction="20000"/>
          </a:bodyPr>
          <a:lstStyle/>
          <a:p>
            <a:pPr marL="203200" indent="-203200" eaLnBrk="1" hangingPunct="1"/>
            <a:r>
              <a:rPr lang="zh-CN" altLang="en-US" dirty="0">
                <a:ea typeface="黑体" panose="02010609060101010101" pitchFamily="49" charset="-122"/>
              </a:rPr>
              <a:t> </a:t>
            </a:r>
            <a:r>
              <a:rPr lang="en-US" altLang="zh-CN" dirty="0">
                <a:ea typeface="黑体" panose="02010609060101010101" pitchFamily="49" charset="-122"/>
              </a:rPr>
              <a:t>Design-time metrics:</a:t>
            </a:r>
            <a:endParaRPr lang="en-US" altLang="zh-CN" dirty="0">
              <a:ea typeface="黑体" panose="02010609060101010101" pitchFamily="49" charset="-122"/>
            </a:endParaRPr>
          </a:p>
          <a:p>
            <a:pPr marL="685800" lvl="1" indent="-190500" eaLnBrk="1" hangingPunct="1"/>
            <a:r>
              <a:rPr kumimoji="0" lang="en-US" altLang="zh-CN" sz="1800" dirty="0">
                <a:ea typeface="黑体" panose="02010609060101010101" pitchFamily="49" charset="-122"/>
              </a:rPr>
              <a:t>Can it be implemented, in how long, at what cost?</a:t>
            </a:r>
            <a:endParaRPr kumimoji="0" lang="en-US" altLang="zh-CN" sz="1800" dirty="0">
              <a:ea typeface="黑体" panose="02010609060101010101" pitchFamily="49" charset="-122"/>
            </a:endParaRPr>
          </a:p>
          <a:p>
            <a:pPr marL="685800" lvl="1" indent="-190500" eaLnBrk="1" hangingPunct="1"/>
            <a:r>
              <a:rPr kumimoji="0" lang="en-US" altLang="zh-CN" sz="1800" dirty="0">
                <a:ea typeface="黑体" panose="02010609060101010101" pitchFamily="49" charset="-122"/>
              </a:rPr>
              <a:t>Can it be programmed?  Ease of compilation?</a:t>
            </a:r>
            <a:endParaRPr kumimoji="0" lang="en-US" altLang="zh-CN" sz="1800" dirty="0">
              <a:ea typeface="黑体" panose="02010609060101010101" pitchFamily="49" charset="-122"/>
            </a:endParaRPr>
          </a:p>
          <a:p>
            <a:pPr marL="203200" indent="-203200" eaLnBrk="1" hangingPunct="1"/>
            <a:r>
              <a:rPr lang="en-US" altLang="zh-CN" dirty="0">
                <a:ea typeface="黑体" panose="02010609060101010101" pitchFamily="49" charset="-122"/>
              </a:rPr>
              <a:t> Static Metrics:</a:t>
            </a:r>
            <a:endParaRPr lang="en-US" altLang="zh-CN" dirty="0">
              <a:ea typeface="黑体" panose="02010609060101010101" pitchFamily="49" charset="-122"/>
            </a:endParaRPr>
          </a:p>
          <a:p>
            <a:pPr marL="685800" lvl="1" indent="-190500" eaLnBrk="1" hangingPunct="1"/>
            <a:r>
              <a:rPr kumimoji="0" lang="en-US" altLang="zh-CN" sz="1800" dirty="0">
                <a:ea typeface="宋体" panose="02010600030101010101" pitchFamily="2" charset="-122"/>
              </a:rPr>
              <a:t>How many bytes does the program occupy in memory?</a:t>
            </a:r>
            <a:endParaRPr kumimoji="0" lang="en-US" altLang="zh-CN" sz="1800" i="1" dirty="0">
              <a:ea typeface="宋体" panose="02010600030101010101" pitchFamily="2" charset="-122"/>
            </a:endParaRPr>
          </a:p>
          <a:p>
            <a:pPr marL="203200" indent="-203200" eaLnBrk="1" hangingPunct="1"/>
            <a:r>
              <a:rPr lang="en-US" altLang="zh-CN" dirty="0">
                <a:ea typeface="黑体" panose="02010609060101010101" pitchFamily="49" charset="-122"/>
              </a:rPr>
              <a:t> Dynamic Metrics:</a:t>
            </a:r>
            <a:endParaRPr lang="en-US" altLang="zh-CN" dirty="0">
              <a:ea typeface="黑体" panose="02010609060101010101" pitchFamily="49" charset="-122"/>
            </a:endParaRPr>
          </a:p>
          <a:p>
            <a:pPr marL="685800" lvl="1" indent="-190500" eaLnBrk="1" hangingPunct="1"/>
            <a:r>
              <a:rPr kumimoji="0" lang="en-US" altLang="zh-CN" sz="1800" dirty="0">
                <a:ea typeface="宋体" panose="02010600030101010101" pitchFamily="2" charset="-122"/>
              </a:rPr>
              <a:t>How many instructions are executed?  How many bytes does the processor fetch to execute the program?</a:t>
            </a:r>
            <a:endParaRPr kumimoji="0" lang="en-US" altLang="zh-CN" sz="1800" dirty="0">
              <a:ea typeface="宋体" panose="02010600030101010101" pitchFamily="2" charset="-122"/>
            </a:endParaRPr>
          </a:p>
          <a:p>
            <a:pPr marL="685800" lvl="1" indent="-190500" eaLnBrk="1" hangingPunct="1"/>
            <a:r>
              <a:rPr kumimoji="0" lang="en-US" altLang="zh-CN" sz="1800" dirty="0">
                <a:ea typeface="宋体" panose="02010600030101010101" pitchFamily="2" charset="-122"/>
              </a:rPr>
              <a:t>How many clocks are required per instruction?</a:t>
            </a:r>
            <a:endParaRPr kumimoji="0" lang="en-US" altLang="zh-CN" sz="1800" dirty="0">
              <a:ea typeface="宋体" panose="02010600030101010101" pitchFamily="2" charset="-122"/>
            </a:endParaRPr>
          </a:p>
          <a:p>
            <a:pPr marL="685800" lvl="1" indent="-190500" eaLnBrk="1" hangingPunct="1"/>
            <a:r>
              <a:rPr kumimoji="0" lang="en-US" altLang="zh-CN" sz="1800" dirty="0">
                <a:ea typeface="宋体" panose="02010600030101010101" pitchFamily="2" charset="-122"/>
              </a:rPr>
              <a:t>How  "lean" a clock is practical?</a:t>
            </a:r>
            <a:endParaRPr kumimoji="0" lang="en-US" altLang="zh-CN" sz="1800" dirty="0">
              <a:ea typeface="宋体" panose="02010600030101010101" pitchFamily="2" charset="-122"/>
            </a:endParaRPr>
          </a:p>
          <a:p>
            <a:pPr marL="203200" indent="-203200" eaLnBrk="1" hangingPunct="1">
              <a:buFont typeface="Wingdings" panose="05000000000000000000" pitchFamily="2" charset="2"/>
              <a:buNone/>
            </a:pPr>
            <a:r>
              <a:rPr lang="en-US" altLang="zh-CN" sz="2600" i="1" dirty="0">
                <a:solidFill>
                  <a:srgbClr val="0070C0"/>
                </a:solidFill>
                <a:ea typeface="黑体" panose="02010609060101010101" pitchFamily="49" charset="-122"/>
              </a:rPr>
              <a:t>Best Metric</a:t>
            </a:r>
            <a:r>
              <a:rPr lang="en-US" altLang="zh-CN" sz="2600" dirty="0">
                <a:solidFill>
                  <a:srgbClr val="0070C0"/>
                </a:solidFill>
                <a:ea typeface="黑体" panose="02010609060101010101" pitchFamily="49" charset="-122"/>
              </a:rPr>
              <a:t>:   </a:t>
            </a:r>
            <a:r>
              <a:rPr lang="en-US" altLang="zh-CN" sz="2600" u="sng" dirty="0">
                <a:solidFill>
                  <a:srgbClr val="0070C0"/>
                </a:solidFill>
                <a:ea typeface="黑体" panose="02010609060101010101" pitchFamily="49" charset="-122"/>
              </a:rPr>
              <a:t>Time to execute the program!</a:t>
            </a:r>
            <a:r>
              <a:rPr lang="en-US" altLang="zh-CN" sz="2600" dirty="0">
                <a:solidFill>
                  <a:srgbClr val="0070C0"/>
                </a:solidFill>
                <a:ea typeface="黑体" panose="02010609060101010101" pitchFamily="49" charset="-122"/>
              </a:rPr>
              <a:t> </a:t>
            </a:r>
            <a:endParaRPr lang="en-US" altLang="zh-CN" sz="2600" dirty="0">
              <a:solidFill>
                <a:srgbClr val="0070C0"/>
              </a:solidFill>
              <a:ea typeface="黑体" panose="02010609060101010101" pitchFamily="49" charset="-122"/>
            </a:endParaRPr>
          </a:p>
        </p:txBody>
      </p:sp>
      <p:sp>
        <p:nvSpPr>
          <p:cNvPr id="47106" name="Rectangle 2"/>
          <p:cNvSpPr>
            <a:spLocks noGrp="1" noChangeArrowheads="1"/>
          </p:cNvSpPr>
          <p:nvPr>
            <p:ph type="title"/>
          </p:nvPr>
        </p:nvSpPr>
        <p:spPr/>
        <p:txBody>
          <a:bodyPr wrap="none" rtlCol="0">
            <a:normAutofit/>
          </a:bodyPr>
          <a:lstStyle/>
          <a:p>
            <a:pPr eaLnBrk="1" fontAlgn="auto" hangingPunct="1">
              <a:spcAft>
                <a:spcPts val="0"/>
              </a:spcAft>
              <a:defRPr/>
            </a:pPr>
            <a:r>
              <a:rPr kumimoji="0" lang="en-US" altLang="zh-CN" dirty="0">
                <a:latin typeface="Arial" panose="020B0604020202020204" pitchFamily="34" charset="0"/>
                <a:ea typeface="+mj-ea"/>
              </a:rPr>
              <a:t>Evaluating ISAs</a:t>
            </a:r>
            <a:endParaRPr kumimoji="0" lang="en-US" altLang="zh-CN" dirty="0">
              <a:latin typeface="Arial" panose="020B0604020202020204" pitchFamily="34" charset="0"/>
              <a:ea typeface="+mj-ea"/>
            </a:endParaRPr>
          </a:p>
        </p:txBody>
      </p:sp>
      <p:sp>
        <p:nvSpPr>
          <p:cNvPr id="4" name="Content Placeholder 3"/>
          <p:cNvSpPr>
            <a:spLocks noGrp="1"/>
          </p:cNvSpPr>
          <p:nvPr>
            <p:ph sz="quarter" idx="13"/>
          </p:nvPr>
        </p:nvSpPr>
        <p:spPr/>
        <p:txBody>
          <a:bodyPr/>
          <a:lstStyle/>
          <a:p>
            <a:endParaRPr lang="en-US"/>
          </a:p>
        </p:txBody>
      </p:sp>
      <p:grpSp>
        <p:nvGrpSpPr>
          <p:cNvPr id="903173" name="Group 5"/>
          <p:cNvGrpSpPr/>
          <p:nvPr/>
        </p:nvGrpSpPr>
        <p:grpSpPr bwMode="auto">
          <a:xfrm>
            <a:off x="5486400" y="4411662"/>
            <a:ext cx="3449638" cy="1836738"/>
            <a:chOff x="3492" y="2602"/>
            <a:chExt cx="2173" cy="1157"/>
          </a:xfrm>
        </p:grpSpPr>
        <p:sp>
          <p:nvSpPr>
            <p:cNvPr id="64518" name="Line 6"/>
            <p:cNvSpPr>
              <a:spLocks noChangeShapeType="1"/>
            </p:cNvSpPr>
            <p:nvPr/>
          </p:nvSpPr>
          <p:spPr bwMode="auto">
            <a:xfrm flipV="1">
              <a:off x="4087" y="2788"/>
              <a:ext cx="383" cy="759"/>
            </a:xfrm>
            <a:prstGeom prst="line">
              <a:avLst/>
            </a:prstGeom>
            <a:noFill/>
            <a:ln w="57150" cmpd="thinThick">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B0F0"/>
                </a:solidFill>
              </a:endParaRPr>
            </a:p>
          </p:txBody>
        </p:sp>
        <p:sp>
          <p:nvSpPr>
            <p:cNvPr id="64519" name="Line 7"/>
            <p:cNvSpPr>
              <a:spLocks noChangeShapeType="1"/>
            </p:cNvSpPr>
            <p:nvPr/>
          </p:nvSpPr>
          <p:spPr bwMode="auto">
            <a:xfrm>
              <a:off x="4506" y="2824"/>
              <a:ext cx="497" cy="687"/>
            </a:xfrm>
            <a:prstGeom prst="line">
              <a:avLst/>
            </a:prstGeom>
            <a:noFill/>
            <a:ln w="57150" cmpd="thinThick">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B0F0"/>
                </a:solidFill>
              </a:endParaRPr>
            </a:p>
          </p:txBody>
        </p:sp>
        <p:sp>
          <p:nvSpPr>
            <p:cNvPr id="64520" name="Line 8"/>
            <p:cNvSpPr>
              <a:spLocks noChangeShapeType="1"/>
            </p:cNvSpPr>
            <p:nvPr/>
          </p:nvSpPr>
          <p:spPr bwMode="auto">
            <a:xfrm flipH="1">
              <a:off x="4051" y="3529"/>
              <a:ext cx="950" cy="0"/>
            </a:xfrm>
            <a:prstGeom prst="line">
              <a:avLst/>
            </a:prstGeom>
            <a:noFill/>
            <a:ln w="57150" cmpd="thinThick">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solidFill>
                  <a:srgbClr val="00B0F0"/>
                </a:solidFill>
              </a:endParaRPr>
            </a:p>
          </p:txBody>
        </p:sp>
        <p:sp>
          <p:nvSpPr>
            <p:cNvPr id="64521" name="Rectangle 9"/>
            <p:cNvSpPr>
              <a:spLocks noChangeArrowheads="1"/>
            </p:cNvSpPr>
            <p:nvPr/>
          </p:nvSpPr>
          <p:spPr bwMode="auto">
            <a:xfrm>
              <a:off x="4330" y="2602"/>
              <a:ext cx="32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nSpc>
                  <a:spcPct val="85000"/>
                </a:lnSpc>
                <a:spcBef>
                  <a:spcPct val="0"/>
                </a:spcBef>
                <a:spcAft>
                  <a:spcPct val="0"/>
                </a:spcAft>
                <a:buFontTx/>
                <a:buNone/>
              </a:pPr>
              <a:r>
                <a:rPr lang="en-US" altLang="zh-CN" sz="1800" dirty="0">
                  <a:solidFill>
                    <a:srgbClr val="00B0F0"/>
                  </a:solidFill>
                </a:rPr>
                <a:t>CPI</a:t>
              </a:r>
              <a:endParaRPr lang="en-US" altLang="zh-CN" sz="1800" dirty="0">
                <a:solidFill>
                  <a:srgbClr val="00B0F0"/>
                </a:solidFill>
              </a:endParaRPr>
            </a:p>
          </p:txBody>
        </p:sp>
        <p:sp>
          <p:nvSpPr>
            <p:cNvPr id="64522" name="Rectangle 10"/>
            <p:cNvSpPr>
              <a:spLocks noChangeArrowheads="1"/>
            </p:cNvSpPr>
            <p:nvPr/>
          </p:nvSpPr>
          <p:spPr bwMode="auto">
            <a:xfrm>
              <a:off x="3492" y="3580"/>
              <a:ext cx="832"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nSpc>
                  <a:spcPct val="85000"/>
                </a:lnSpc>
                <a:spcBef>
                  <a:spcPct val="0"/>
                </a:spcBef>
                <a:spcAft>
                  <a:spcPct val="0"/>
                </a:spcAft>
                <a:buFontTx/>
                <a:buNone/>
              </a:pPr>
              <a:r>
                <a:rPr lang="en-US" altLang="zh-CN" sz="1800">
                  <a:solidFill>
                    <a:srgbClr val="00B0F0"/>
                  </a:solidFill>
                </a:rPr>
                <a:t>Inst. Count</a:t>
              </a:r>
              <a:endParaRPr lang="en-US" altLang="zh-CN" sz="1800">
                <a:solidFill>
                  <a:srgbClr val="00B0F0"/>
                </a:solidFill>
              </a:endParaRPr>
            </a:p>
          </p:txBody>
        </p:sp>
        <p:sp>
          <p:nvSpPr>
            <p:cNvPr id="64523" name="Rectangle 11"/>
            <p:cNvSpPr>
              <a:spLocks noChangeArrowheads="1"/>
            </p:cNvSpPr>
            <p:nvPr/>
          </p:nvSpPr>
          <p:spPr bwMode="auto">
            <a:xfrm>
              <a:off x="4825" y="3580"/>
              <a:ext cx="84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nSpc>
                  <a:spcPct val="85000"/>
                </a:lnSpc>
                <a:spcBef>
                  <a:spcPct val="0"/>
                </a:spcBef>
                <a:spcAft>
                  <a:spcPct val="0"/>
                </a:spcAft>
                <a:buFontTx/>
                <a:buNone/>
              </a:pPr>
              <a:r>
                <a:rPr lang="en-US" altLang="zh-CN" sz="1800">
                  <a:solidFill>
                    <a:srgbClr val="00B0F0"/>
                  </a:solidFill>
                </a:rPr>
                <a:t>Cycle Time</a:t>
              </a:r>
              <a:endParaRPr lang="en-US" altLang="zh-CN" sz="1800">
                <a:solidFill>
                  <a:srgbClr val="00B0F0"/>
                </a:solidFill>
              </a:endParaRPr>
            </a:p>
          </p:txBody>
        </p:sp>
      </p:grpSp>
      <p:sp>
        <p:nvSpPr>
          <p:cNvPr id="903180" name="Rectangle 12"/>
          <p:cNvSpPr>
            <a:spLocks noChangeArrowheads="1"/>
          </p:cNvSpPr>
          <p:nvPr/>
        </p:nvSpPr>
        <p:spPr bwMode="auto">
          <a:xfrm>
            <a:off x="457200" y="5486400"/>
            <a:ext cx="5029200"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3500" tIns="25400" rIns="63500" bIns="25400">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nSpc>
                <a:spcPct val="85000"/>
              </a:lnSpc>
              <a:spcBef>
                <a:spcPct val="0"/>
              </a:spcBef>
              <a:spcAft>
                <a:spcPct val="0"/>
              </a:spcAft>
              <a:buFontTx/>
              <a:buNone/>
            </a:pPr>
            <a:r>
              <a:rPr lang="en-US" altLang="zh-CN" b="0" dirty="0"/>
              <a:t>depends on the instructions set, the processor organization, and compilation techniques.</a:t>
            </a:r>
            <a:endParaRPr lang="en-US" altLang="zh-CN" b="0" dirty="0"/>
          </a:p>
        </p:txBody>
      </p:sp>
      <p:sp>
        <p:nvSpPr>
          <p:cNvPr id="2" name="Date Placeholder 1"/>
          <p:cNvSpPr>
            <a:spLocks noGrp="1"/>
          </p:cNvSpPr>
          <p:nvPr>
            <p:ph type="dt" sz="half" idx="10"/>
          </p:nvPr>
        </p:nvSpPr>
        <p:spPr/>
        <p:txBody>
          <a:bodyPr/>
          <a:lstStyle/>
          <a:p>
            <a:r>
              <a:rPr lang="en-US" altLang="zh-CN"/>
              <a:t>COaA, LEC03 Intro III</a:t>
            </a:r>
            <a:endParaRPr lang="en-US" altLang="zh-CN" dirty="0"/>
          </a:p>
        </p:txBody>
      </p:sp>
      <p:sp>
        <p:nvSpPr>
          <p:cNvPr id="3" name="Footer Placeholder 2"/>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03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031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031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317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0317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0317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0317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0317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03171">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03171">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03173"/>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903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3171" grpId="0" build="p"/>
      <p:bldP spid="90318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altLang="zh-CN" dirty="0"/>
              <a:t>MIPS: Originally for Microprocessor without Interlocked Pipeline Stages ( Arch Acronym)</a:t>
            </a:r>
            <a:endParaRPr lang="en-US" altLang="zh-CN" dirty="0"/>
          </a:p>
          <a:p>
            <a:endParaRPr lang="en-US" dirty="0"/>
          </a:p>
          <a:p>
            <a:endParaRPr lang="en-US" dirty="0"/>
          </a:p>
          <a:p>
            <a:endParaRPr lang="en-US" dirty="0"/>
          </a:p>
          <a:p>
            <a:endParaRPr lang="en-US" dirty="0"/>
          </a:p>
          <a:p>
            <a:endParaRPr lang="en-US" dirty="0"/>
          </a:p>
          <a:p>
            <a:r>
              <a:rPr lang="en-US" dirty="0"/>
              <a:t>MIPS: Million Instructions per Second (Performance Acronym)</a:t>
            </a:r>
            <a:endParaRPr lang="en-US" dirty="0"/>
          </a:p>
        </p:txBody>
      </p:sp>
      <p:sp>
        <p:nvSpPr>
          <p:cNvPr id="3" name="Date Placeholder 2"/>
          <p:cNvSpPr>
            <a:spLocks noGrp="1"/>
          </p:cNvSpPr>
          <p:nvPr>
            <p:ph type="dt" sz="half" idx="10"/>
          </p:nvPr>
        </p:nvSpPr>
        <p:spPr/>
        <p:txBody>
          <a:bodyPr/>
          <a:lstStyle/>
          <a:p>
            <a:r>
              <a:rPr lang="en-US" altLang="zh-CN"/>
              <a:t>COaA, LEC03 Intro III</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Title 5"/>
          <p:cNvSpPr>
            <a:spLocks noGrp="1"/>
          </p:cNvSpPr>
          <p:nvPr>
            <p:ph type="title"/>
          </p:nvPr>
        </p:nvSpPr>
        <p:spPr/>
        <p:txBody>
          <a:bodyPr/>
          <a:lstStyle/>
          <a:p>
            <a:r>
              <a:rPr lang="en-US" altLang="zh-CN" dirty="0"/>
              <a:t>MIPS</a:t>
            </a:r>
            <a:r>
              <a:rPr lang="zh-CN" altLang="en-US" dirty="0"/>
              <a:t> </a:t>
            </a:r>
            <a:r>
              <a:rPr lang="en-US" altLang="zh-CN" dirty="0"/>
              <a:t>vs</a:t>
            </a:r>
            <a:r>
              <a:rPr lang="zh-CN" altLang="en-US" dirty="0"/>
              <a:t> </a:t>
            </a:r>
            <a:r>
              <a:rPr lang="en-US" altLang="zh-CN" dirty="0"/>
              <a:t>MIPS</a:t>
            </a:r>
            <a:endParaRPr lang="en-US" dirty="0"/>
          </a:p>
        </p:txBody>
      </p:sp>
      <p:sp>
        <p:nvSpPr>
          <p:cNvPr id="7" name="Content Placeholder 6"/>
          <p:cNvSpPr>
            <a:spLocks noGrp="1"/>
          </p:cNvSpPr>
          <p:nvPr>
            <p:ph sz="quarter" idx="13"/>
          </p:nvPr>
        </p:nvSpPr>
        <p:spPr/>
        <p:txBody>
          <a:bodyPr/>
          <a:lstStyle/>
          <a:p>
            <a:endParaRPr lang="en-US"/>
          </a:p>
        </p:txBody>
      </p:sp>
      <p:pic>
        <p:nvPicPr>
          <p:cNvPr id="8" name="Picture 7"/>
          <p:cNvPicPr>
            <a:picLocks noChangeAspect="1"/>
          </p:cNvPicPr>
          <p:nvPr/>
        </p:nvPicPr>
        <p:blipFill>
          <a:blip r:embed="rId1"/>
          <a:stretch>
            <a:fillRect/>
          </a:stretch>
        </p:blipFill>
        <p:spPr>
          <a:xfrm>
            <a:off x="2895600" y="2057400"/>
            <a:ext cx="3150210" cy="29718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idx="1"/>
          </p:nvPr>
        </p:nvSpPr>
        <p:spPr>
          <a:xfrm>
            <a:off x="250825" y="1007266"/>
            <a:ext cx="8642350" cy="3107534"/>
          </a:xfrm>
        </p:spPr>
        <p:txBody>
          <a:bodyPr>
            <a:normAutofit fontScale="77500" lnSpcReduction="20000"/>
          </a:bodyPr>
          <a:lstStyle/>
          <a:p>
            <a:pPr marL="0" indent="0" eaLnBrk="1" hangingPunct="1">
              <a:buNone/>
            </a:pPr>
            <a:r>
              <a:rPr lang="en-US" altLang="zh-CN" dirty="0">
                <a:ea typeface="黑体" panose="02010609060101010101" pitchFamily="49" charset="-122"/>
              </a:rPr>
              <a:t>Back to 70’s ~ 80’s, designers only cared about performance</a:t>
            </a:r>
            <a:endParaRPr lang="en-US" altLang="zh-CN" dirty="0">
              <a:ea typeface="黑体" panose="02010609060101010101" pitchFamily="49" charset="-122"/>
            </a:endParaRPr>
          </a:p>
          <a:p>
            <a:pPr lvl="1" eaLnBrk="1" hangingPunct="1"/>
            <a:r>
              <a:rPr kumimoji="0" lang="en-US" altLang="zh-CN" dirty="0">
                <a:ea typeface="黑体" panose="02010609060101010101" pitchFamily="49" charset="-122"/>
              </a:rPr>
              <a:t>Now, the story has changed…</a:t>
            </a:r>
            <a:endParaRPr kumimoji="0" lang="en-US" altLang="zh-CN" dirty="0">
              <a:ea typeface="黑体" panose="02010609060101010101" pitchFamily="49" charset="-122"/>
            </a:endParaRPr>
          </a:p>
          <a:p>
            <a:pPr marL="0" indent="0" eaLnBrk="1" hangingPunct="1">
              <a:buNone/>
            </a:pPr>
            <a:r>
              <a:rPr lang="en-US" altLang="zh-CN" dirty="0">
                <a:ea typeface="黑体" panose="02010609060101010101" pitchFamily="49" charset="-122"/>
              </a:rPr>
              <a:t>Power consumption – especially in the embedded market where battery life is important (and passive cooling)</a:t>
            </a:r>
            <a:endParaRPr lang="en-US" altLang="zh-CN" dirty="0">
              <a:ea typeface="黑体" panose="02010609060101010101" pitchFamily="49" charset="-122"/>
            </a:endParaRPr>
          </a:p>
          <a:p>
            <a:pPr lvl="1" eaLnBrk="1" hangingPunct="1"/>
            <a:r>
              <a:rPr kumimoji="0" lang="en-US" altLang="zh-CN" dirty="0">
                <a:ea typeface="宋体" panose="02010600030101010101" pitchFamily="2" charset="-122"/>
              </a:rPr>
              <a:t>For power-limited applications, the most important metric is energy efficiency</a:t>
            </a:r>
            <a:endParaRPr kumimoji="0" lang="en-US" altLang="zh-CN" dirty="0">
              <a:ea typeface="宋体" panose="02010600030101010101" pitchFamily="2" charset="-122"/>
            </a:endParaRPr>
          </a:p>
          <a:p>
            <a:pPr lvl="1" eaLnBrk="1" hangingPunct="1"/>
            <a:endParaRPr kumimoji="0" lang="en-US" altLang="zh-CN" dirty="0">
              <a:ea typeface="宋体" panose="02010600030101010101" pitchFamily="2" charset="-122"/>
            </a:endParaRPr>
          </a:p>
        </p:txBody>
      </p:sp>
      <p:sp>
        <p:nvSpPr>
          <p:cNvPr id="48130" name="Rectangle 2"/>
          <p:cNvSpPr>
            <a:spLocks noGrp="1" noChangeArrowheads="1"/>
          </p:cNvSpPr>
          <p:nvPr>
            <p:ph type="title"/>
          </p:nvPr>
        </p:nvSpPr>
        <p:spPr/>
        <p:txBody>
          <a:bodyPr rtlCol="0">
            <a:normAutofit/>
          </a:bodyPr>
          <a:lstStyle/>
          <a:p>
            <a:pPr eaLnBrk="1" fontAlgn="auto" hangingPunct="1">
              <a:spcAft>
                <a:spcPts val="0"/>
              </a:spcAft>
              <a:defRPr/>
            </a:pPr>
            <a:r>
              <a:rPr kumimoji="0" lang="en-US" altLang="zh-CN" dirty="0">
                <a:latin typeface="Arial" panose="020B0604020202020204" pitchFamily="34" charset="0"/>
                <a:ea typeface="+mj-ea"/>
              </a:rPr>
              <a:t>Other Metrics: Power Consumption</a:t>
            </a:r>
            <a:endParaRPr kumimoji="0" lang="en-US" altLang="zh-CN" dirty="0">
              <a:latin typeface="Arial" panose="020B0604020202020204" pitchFamily="34" charset="0"/>
              <a:ea typeface="+mj-ea"/>
            </a:endParaRPr>
          </a:p>
        </p:txBody>
      </p:sp>
      <p:sp>
        <p:nvSpPr>
          <p:cNvPr id="4" name="Content Placeholder 3"/>
          <p:cNvSpPr>
            <a:spLocks noGrp="1"/>
          </p:cNvSpPr>
          <p:nvPr>
            <p:ph sz="quarter" idx="13"/>
          </p:nvPr>
        </p:nvSpPr>
        <p:spPr/>
        <p:txBody>
          <a:bodyPr/>
          <a:lstStyle/>
          <a:p>
            <a:endParaRPr lang="en-US"/>
          </a:p>
        </p:txBody>
      </p:sp>
      <p:graphicFrame>
        <p:nvGraphicFramePr>
          <p:cNvPr id="3" name="表格 2"/>
          <p:cNvGraphicFramePr>
            <a:graphicFrameLocks noGrp="1"/>
          </p:cNvGraphicFramePr>
          <p:nvPr/>
        </p:nvGraphicFramePr>
        <p:xfrm>
          <a:off x="990600" y="4170354"/>
          <a:ext cx="7413625" cy="1773246"/>
        </p:xfrm>
        <a:graphic>
          <a:graphicData uri="http://schemas.openxmlformats.org/drawingml/2006/table">
            <a:tbl>
              <a:tblPr/>
              <a:tblGrid>
                <a:gridCol w="2062163"/>
                <a:gridCol w="2303462"/>
                <a:gridCol w="1524000"/>
                <a:gridCol w="1524000"/>
              </a:tblGrid>
              <a:tr h="371394">
                <a:tc>
                  <a:txBody>
                    <a:bodyPr/>
                    <a:lstStyle>
                      <a:lvl1pPr>
                        <a:spcBef>
                          <a:spcPct val="20000"/>
                        </a:spcBef>
                        <a:spcAft>
                          <a:spcPts val="60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defRPr kumimoj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rPr>
                        <a:t>Pentium</a:t>
                      </a:r>
                      <a:endParaRPr kumimoji="0" lang="zh-CN" altLang="en-US" sz="18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ts val="60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defRPr kumimoj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marT="45689" marB="4568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ts val="60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defRPr kumimoj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200 MHz</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89" marB="456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ts val="60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defRPr kumimoj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15.5 W</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89" marB="456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90440">
                <a:tc>
                  <a:txBody>
                    <a:bodyPr/>
                    <a:lstStyle>
                      <a:lvl1pPr>
                        <a:spcBef>
                          <a:spcPct val="20000"/>
                        </a:spcBef>
                        <a:spcAft>
                          <a:spcPts val="60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defRPr kumimoj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Pentium II 450</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89" marB="456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ts val="60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defRPr kumimoj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Deschutes (250 nm)</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89" marB="456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ts val="60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defRPr kumimoj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450 MHz</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89" marB="456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ts val="60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defRPr kumimoj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27.1 W</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89" marB="456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1394">
                <a:tc>
                  <a:txBody>
                    <a:bodyPr/>
                    <a:lstStyle>
                      <a:lvl1pPr>
                        <a:spcBef>
                          <a:spcPct val="20000"/>
                        </a:spcBef>
                        <a:spcAft>
                          <a:spcPts val="60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defRPr kumimoj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Pentium III 1400S</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89" marB="456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ts val="60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defRPr kumimoj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Tualatin (130 nm)</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89" marB="456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ts val="60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defRPr kumimoj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1.4 GHz</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89" marB="456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ts val="60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defRPr kumimoj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32.2 W</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89" marB="456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0011">
                <a:tc>
                  <a:txBody>
                    <a:bodyPr/>
                    <a:lstStyle>
                      <a:lvl1pPr>
                        <a:spcBef>
                          <a:spcPct val="20000"/>
                        </a:spcBef>
                        <a:spcAft>
                          <a:spcPts val="60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defRPr kumimoj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Haswell</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Tx/>
                        <a:buFontTx/>
                        <a:buNone/>
                      </a:pPr>
                      <a:r>
                        <a:rPr lang="en-US" altLang="zh-CN" sz="1800" b="0" i="0" kern="1200" dirty="0">
                          <a:solidFill>
                            <a:schemeClr val="tx1"/>
                          </a:solidFill>
                          <a:effectLst/>
                          <a:latin typeface="Arial" panose="020B0604020202020204" pitchFamily="34" charset="0"/>
                          <a:ea typeface="宋体" panose="02010600030101010101" pitchFamily="2" charset="-122"/>
                          <a:cs typeface="+mn-cs"/>
                        </a:rPr>
                        <a:t>High-End</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9" marB="456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ts val="60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defRPr kumimoj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Sandybridge-E (32 nm)</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89" marB="456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ts val="60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defRPr kumimoj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3.3 GHz @ 6 Cores</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689" marB="456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spcAft>
                          <a:spcPts val="60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defRPr kumimoji="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tx2"/>
                        </a:buClr>
                        <a:buFont typeface="Arial" panose="020B0604020202020204" pitchFamily="34" charset="0"/>
                        <a:defRPr kumimoji="1" sz="16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accent1"/>
                          </a:solidFill>
                          <a:effectLst/>
                          <a:latin typeface="Arial" panose="020B0604020202020204" pitchFamily="34" charset="0"/>
                          <a:ea typeface="宋体" panose="02010600030101010101" pitchFamily="2" charset="-122"/>
                        </a:rPr>
                        <a:t>130</a:t>
                      </a:r>
                      <a:r>
                        <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 W</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689" marB="4568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 name="Date Placeholder 1"/>
          <p:cNvSpPr>
            <a:spLocks noGrp="1"/>
          </p:cNvSpPr>
          <p:nvPr>
            <p:ph type="dt" sz="half" idx="10"/>
          </p:nvPr>
        </p:nvSpPr>
        <p:spPr/>
        <p:txBody>
          <a:bodyPr/>
          <a:lstStyle/>
          <a:p>
            <a:r>
              <a:rPr lang="en-US" altLang="zh-CN"/>
              <a:t>COaA, LEC03 Intro III</a:t>
            </a:r>
            <a:endParaRPr lang="en-US" altLang="zh-CN" dirty="0"/>
          </a:p>
        </p:txBody>
      </p:sp>
      <p:sp>
        <p:nvSpPr>
          <p:cNvPr id="5" name="Footer Placeholder 4"/>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6" name="Slide Number Placeholder 5"/>
          <p:cNvSpPr>
            <a:spLocks noGrp="1"/>
          </p:cNvSpPr>
          <p:nvPr>
            <p:ph type="sldNum" sz="quarter" idx="12"/>
          </p:nvPr>
        </p:nvSpPr>
        <p:spPr/>
        <p:txBody>
          <a:bodyPr/>
          <a:lstStyle/>
          <a:p>
            <a:fld id="{B7A5BFCD-2DD0-1B4A-A6AE-A25793FF7F06}" type="slidenum">
              <a:rPr lang="zh-CN" altLang="en-US" smtClean="0"/>
            </a:fld>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日期占位符 2"/>
          <p:cNvSpPr>
            <a:spLocks noGrp="1"/>
          </p:cNvSpPr>
          <p:nvPr>
            <p:ph type="dt" sz="half" idx="10"/>
          </p:nvPr>
        </p:nvSpPr>
        <p:spPr/>
        <p:txBody>
          <a:bodyPr/>
          <a:lstStyle/>
          <a:p>
            <a:r>
              <a:rPr lang="en-US" altLang="zh-CN"/>
              <a:t>COaA, LEC03 Intro III</a:t>
            </a:r>
            <a:endParaRPr lang="en-US" altLang="zh-CN" dirty="0"/>
          </a:p>
        </p:txBody>
      </p:sp>
      <p:sp>
        <p:nvSpPr>
          <p:cNvPr id="4" name="页脚占位符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灯片编号占位符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标题 5"/>
          <p:cNvSpPr>
            <a:spLocks noGrp="1"/>
          </p:cNvSpPr>
          <p:nvPr>
            <p:ph type="title"/>
          </p:nvPr>
        </p:nvSpPr>
        <p:spPr/>
        <p:txBody>
          <a:bodyPr/>
          <a:lstStyle/>
          <a:p>
            <a:endParaRPr lang="zh-CN" altLang="en-US"/>
          </a:p>
        </p:txBody>
      </p:sp>
      <p:sp>
        <p:nvSpPr>
          <p:cNvPr id="7" name="内容占位符 6"/>
          <p:cNvSpPr>
            <a:spLocks noGrp="1"/>
          </p:cNvSpPr>
          <p:nvPr>
            <p:ph sz="quarter" idx="13"/>
          </p:nvPr>
        </p:nvSpPr>
        <p:spPr/>
        <p:txBody>
          <a:bodyPr/>
          <a:lstStyle/>
          <a:p>
            <a:endParaRPr lang="zh-CN" altLang="en-US"/>
          </a:p>
        </p:txBody>
      </p:sp>
      <p:pic>
        <p:nvPicPr>
          <p:cNvPr id="9" name="图片 8"/>
          <p:cNvPicPr>
            <a:picLocks noChangeAspect="1"/>
          </p:cNvPicPr>
          <p:nvPr/>
        </p:nvPicPr>
        <p:blipFill>
          <a:blip r:embed="rId1"/>
          <a:stretch>
            <a:fillRect/>
          </a:stretch>
        </p:blipFill>
        <p:spPr>
          <a:xfrm>
            <a:off x="352008" y="248442"/>
            <a:ext cx="8605433" cy="636111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Capacitors dominate </a:t>
            </a:r>
            <a:r>
              <a:rPr lang="en-US" dirty="0">
                <a:solidFill>
                  <a:srgbClr val="FF0000"/>
                </a:solidFill>
              </a:rPr>
              <a:t>dynamic energy (primary energy consumption)</a:t>
            </a:r>
            <a:endParaRPr lang="en-US" dirty="0">
              <a:solidFill>
                <a:srgbClr val="FF0000"/>
              </a:solidFill>
            </a:endParaRPr>
          </a:p>
          <a:p>
            <a:endParaRPr lang="en-US" dirty="0"/>
          </a:p>
          <a:p>
            <a:endParaRPr lang="en-US" dirty="0"/>
          </a:p>
          <a:p>
            <a:r>
              <a:rPr lang="en-US" dirty="0">
                <a:solidFill>
                  <a:srgbClr val="FF0000"/>
                </a:solidFill>
              </a:rPr>
              <a:t>Static energy </a:t>
            </a:r>
            <a:r>
              <a:rPr lang="en-US" dirty="0"/>
              <a:t>consumes even if transistors are always off</a:t>
            </a:r>
            <a:endParaRPr lang="en-US" dirty="0"/>
          </a:p>
          <a:p>
            <a:pPr lvl="1"/>
            <a:r>
              <a:rPr lang="en-US" dirty="0"/>
              <a:t>Leakage is typical responsible for &gt; 40% energy consumption.</a:t>
            </a:r>
            <a:endParaRPr lang="en-US" dirty="0"/>
          </a:p>
        </p:txBody>
      </p:sp>
      <p:sp>
        <p:nvSpPr>
          <p:cNvPr id="3" name="Date Placeholder 2"/>
          <p:cNvSpPr>
            <a:spLocks noGrp="1"/>
          </p:cNvSpPr>
          <p:nvPr>
            <p:ph type="dt" sz="half" idx="10"/>
          </p:nvPr>
        </p:nvSpPr>
        <p:spPr/>
        <p:txBody>
          <a:bodyPr/>
          <a:lstStyle/>
          <a:p>
            <a:r>
              <a:rPr lang="en-US" altLang="zh-CN"/>
              <a:t>COaA, LEC03 Intro III</a:t>
            </a:r>
            <a:endParaRPr lang="en-US" altLang="zh-CN" dirty="0"/>
          </a:p>
        </p:txBody>
      </p:sp>
      <p:sp>
        <p:nvSpPr>
          <p:cNvPr id="4" name="Footer Placeholder 3"/>
          <p:cNvSpPr>
            <a:spLocks noGrp="1"/>
          </p:cNvSpPr>
          <p:nvPr>
            <p:ph type="ftr" sz="quarter" idx="11"/>
          </p:nvPr>
        </p:nvSpPr>
        <p:spPr/>
        <p:txBody>
          <a:bodyPr/>
          <a:lstStyle/>
          <a:p>
            <a:pPr algn="ctr"/>
            <a:r>
              <a:rPr lang="en-US" altLang="zh-CN" dirty="0"/>
              <a:t>Northwestern </a:t>
            </a:r>
            <a:r>
              <a:rPr lang="en-US" altLang="zh-CN" dirty="0" err="1"/>
              <a:t>Polytechnical</a:t>
            </a:r>
            <a:r>
              <a:rPr lang="en-US" altLang="zh-CN" dirty="0"/>
              <a:t> University</a:t>
            </a:r>
            <a:endParaRPr lang="zh-CN" altLang="en-US" dirty="0"/>
          </a:p>
        </p:txBody>
      </p:sp>
      <p:sp>
        <p:nvSpPr>
          <p:cNvPr id="6" name="Title 5"/>
          <p:cNvSpPr>
            <a:spLocks noGrp="1"/>
          </p:cNvSpPr>
          <p:nvPr>
            <p:ph type="title"/>
          </p:nvPr>
        </p:nvSpPr>
        <p:spPr/>
        <p:txBody>
          <a:bodyPr/>
          <a:lstStyle/>
          <a:p>
            <a:r>
              <a:rPr lang="en-US" dirty="0"/>
              <a:t>Two Types of Energy Consumption</a:t>
            </a:r>
            <a:endParaRPr lang="en-US" dirty="0"/>
          </a:p>
        </p:txBody>
      </p:sp>
      <p:sp>
        <p:nvSpPr>
          <p:cNvPr id="7" name="Content Placeholder 6"/>
          <p:cNvSpPr>
            <a:spLocks noGrp="1"/>
          </p:cNvSpPr>
          <p:nvPr>
            <p:ph sz="quarter" idx="13"/>
          </p:nvPr>
        </p:nvSpPr>
        <p:spPr/>
        <p:txBody>
          <a:bodyPr/>
          <a:lstStyle/>
          <a:p>
            <a:endParaRPr lang="en-US"/>
          </a:p>
        </p:txBody>
      </p:sp>
      <p:sp>
        <p:nvSpPr>
          <p:cNvPr id="8" name="Rectangle 7"/>
          <p:cNvSpPr/>
          <p:nvPr/>
        </p:nvSpPr>
        <p:spPr>
          <a:xfrm>
            <a:off x="2286000" y="2187899"/>
            <a:ext cx="4572000" cy="369332"/>
          </a:xfrm>
          <a:prstGeom prst="rect">
            <a:avLst/>
          </a:prstGeom>
        </p:spPr>
        <p:txBody>
          <a:bodyPr>
            <a:spAutoFit/>
          </a:bodyPr>
          <a:lstStyle/>
          <a:p>
            <a:r>
              <a:rPr lang="en-US" i="1" dirty="0">
                <a:latin typeface="MinionPro" charset="0"/>
              </a:rPr>
              <a:t>Energy </a:t>
            </a:r>
            <a:r>
              <a:rPr lang="en-US" dirty="0">
                <a:latin typeface="EuclidSymbol" charset="0"/>
              </a:rPr>
              <a:t>∝ </a:t>
            </a:r>
            <a:r>
              <a:rPr lang="en-US" i="1" dirty="0">
                <a:latin typeface="MinionPro" charset="0"/>
              </a:rPr>
              <a:t>Capacitive load </a:t>
            </a:r>
            <a:r>
              <a:rPr lang="en-US" dirty="0">
                <a:latin typeface="MinionPro" charset="0"/>
              </a:rPr>
              <a:t>x</a:t>
            </a:r>
            <a:r>
              <a:rPr lang="en-US" i="1" dirty="0">
                <a:latin typeface="MinionPro" charset="0"/>
              </a:rPr>
              <a:t> Voltage</a:t>
            </a:r>
            <a:r>
              <a:rPr lang="en-US" baseline="30000" dirty="0">
                <a:latin typeface="MinionPro" charset="0"/>
              </a:rPr>
              <a:t>2</a:t>
            </a:r>
            <a:endParaRPr lang="en-US" baseline="30000" dirty="0"/>
          </a:p>
        </p:txBody>
      </p:sp>
      <p:sp>
        <p:nvSpPr>
          <p:cNvPr id="10" name="Rectangle 9"/>
          <p:cNvSpPr/>
          <p:nvPr/>
        </p:nvSpPr>
        <p:spPr>
          <a:xfrm>
            <a:off x="2250856" y="2829019"/>
            <a:ext cx="4151842" cy="369332"/>
          </a:xfrm>
          <a:prstGeom prst="rect">
            <a:avLst/>
          </a:prstGeom>
        </p:spPr>
        <p:txBody>
          <a:bodyPr wrap="none">
            <a:spAutoFit/>
          </a:bodyPr>
          <a:lstStyle/>
          <a:p>
            <a:r>
              <a:rPr lang="en-US" i="1" dirty="0">
                <a:latin typeface="MinionPro" charset="0"/>
              </a:rPr>
              <a:t>Energy </a:t>
            </a:r>
            <a:r>
              <a:rPr lang="en-US" dirty="0">
                <a:latin typeface="EuclidSymbol" charset="0"/>
              </a:rPr>
              <a:t>∝ </a:t>
            </a:r>
            <a:r>
              <a:rPr lang="en-US" dirty="0">
                <a:latin typeface="MinionPro" charset="0"/>
              </a:rPr>
              <a:t>1/2 x </a:t>
            </a:r>
            <a:r>
              <a:rPr lang="en-US" i="1" dirty="0">
                <a:latin typeface="MinionPro" charset="0"/>
              </a:rPr>
              <a:t>Capacitive load </a:t>
            </a:r>
            <a:r>
              <a:rPr lang="en-US" dirty="0">
                <a:latin typeface="MinionPro" charset="0"/>
              </a:rPr>
              <a:t>x</a:t>
            </a:r>
            <a:r>
              <a:rPr lang="en-US" i="1" dirty="0">
                <a:latin typeface="MinionPro" charset="0"/>
              </a:rPr>
              <a:t>Voltage</a:t>
            </a:r>
            <a:r>
              <a:rPr lang="en-US" baseline="30000" dirty="0">
                <a:latin typeface="MinionPro" charset="0"/>
              </a:rPr>
              <a:t>2</a:t>
            </a:r>
            <a:r>
              <a:rPr lang="en-US" sz="800" dirty="0">
                <a:latin typeface="MinionPro" charset="0"/>
              </a:rPr>
              <a:t> </a:t>
            </a:r>
            <a:endParaRPr lang="en-US" dirty="0"/>
          </a:p>
        </p:txBody>
      </p:sp>
      <p:sp>
        <p:nvSpPr>
          <p:cNvPr id="11" name="Rectangle 10"/>
          <p:cNvSpPr/>
          <p:nvPr/>
        </p:nvSpPr>
        <p:spPr>
          <a:xfrm>
            <a:off x="2240098" y="3516868"/>
            <a:ext cx="6231890" cy="369332"/>
          </a:xfrm>
          <a:prstGeom prst="rect">
            <a:avLst/>
          </a:prstGeom>
        </p:spPr>
        <p:txBody>
          <a:bodyPr wrap="square">
            <a:spAutoFit/>
          </a:bodyPr>
          <a:lstStyle/>
          <a:p>
            <a:r>
              <a:rPr lang="en-US" i="1" dirty="0">
                <a:latin typeface="MinionPro" charset="0"/>
              </a:rPr>
              <a:t>Power </a:t>
            </a:r>
            <a:r>
              <a:rPr lang="en-US" dirty="0">
                <a:latin typeface="EuclidSymbol" charset="0"/>
              </a:rPr>
              <a:t>∝ </a:t>
            </a:r>
            <a:r>
              <a:rPr lang="en-US">
                <a:latin typeface="MinionPro" charset="0"/>
              </a:rPr>
              <a:t>1/2 x </a:t>
            </a:r>
            <a:r>
              <a:rPr lang="en-US" i="1">
                <a:latin typeface="MinionPro" charset="0"/>
              </a:rPr>
              <a:t>Capacitive </a:t>
            </a:r>
            <a:r>
              <a:rPr lang="en-US" i="1" dirty="0">
                <a:latin typeface="MinionPro" charset="0"/>
              </a:rPr>
              <a:t>load </a:t>
            </a:r>
            <a:r>
              <a:rPr lang="en-US" dirty="0">
                <a:latin typeface="MinionPro" charset="0"/>
              </a:rPr>
              <a:t>x</a:t>
            </a:r>
            <a:r>
              <a:rPr lang="en-US" i="1" dirty="0">
                <a:latin typeface="MinionPro" charset="0"/>
              </a:rPr>
              <a:t> Voltage</a:t>
            </a:r>
            <a:r>
              <a:rPr lang="en-US" dirty="0">
                <a:latin typeface="MinionPro" charset="0"/>
              </a:rPr>
              <a:t>2 x </a:t>
            </a:r>
            <a:r>
              <a:rPr lang="en-US" i="1" dirty="0">
                <a:latin typeface="MinionPro" charset="0"/>
              </a:rPr>
              <a:t>Frequency switched </a:t>
            </a:r>
            <a:endParaRPr lang="en-US" dirty="0"/>
          </a:p>
        </p:txBody>
      </p:sp>
      <p:sp>
        <p:nvSpPr>
          <p:cNvPr id="9" name="Slide Number Placeholder 8"/>
          <p:cNvSpPr>
            <a:spLocks noGrp="1"/>
          </p:cNvSpPr>
          <p:nvPr>
            <p:ph type="sldNum" sz="quarter" idx="12"/>
          </p:nvPr>
        </p:nvSpPr>
        <p:spPr/>
        <p:txBody>
          <a:bodyPr/>
          <a:lstStyle/>
          <a:p>
            <a:fld id="{B7A5BFCD-2DD0-1B4A-A6AE-A25793FF7F06}"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eaLnBrk="1" hangingPunct="1">
              <a:spcBef>
                <a:spcPct val="0"/>
              </a:spcBef>
              <a:buClr>
                <a:srgbClr val="CC0000"/>
              </a:buClr>
            </a:pPr>
            <a:r>
              <a:rPr lang="en-US" altLang="en-US" sz="2400" dirty="0">
                <a:latin typeface="Arial" panose="020B0604020202020204" pitchFamily="34" charset="0"/>
              </a:rPr>
              <a:t>A 1 GHz processor takes 100 seconds to</a:t>
            </a:r>
            <a:r>
              <a:rPr lang="zh-CN" altLang="en-US" sz="2400" dirty="0">
                <a:latin typeface="Arial" panose="020B0604020202020204" pitchFamily="34" charset="0"/>
              </a:rPr>
              <a:t> </a:t>
            </a:r>
            <a:r>
              <a:rPr lang="en-US" altLang="en-US" sz="2400" dirty="0">
                <a:latin typeface="Arial" panose="020B0604020202020204" pitchFamily="34" charset="0"/>
              </a:rPr>
              <a:t>execute a program,</a:t>
            </a:r>
            <a:r>
              <a:rPr lang="zh-CN" altLang="en-US" sz="2400" dirty="0">
                <a:latin typeface="Arial" panose="020B0604020202020204" pitchFamily="34" charset="0"/>
              </a:rPr>
              <a:t> </a:t>
            </a:r>
            <a:r>
              <a:rPr lang="en-US" altLang="en-US" sz="2400" dirty="0">
                <a:latin typeface="Arial" panose="020B0604020202020204" pitchFamily="34" charset="0"/>
              </a:rPr>
              <a:t>while consuming 70 W of dynamic power and 30 W of</a:t>
            </a:r>
            <a:r>
              <a:rPr lang="zh-CN" altLang="en-US" sz="2400" dirty="0">
                <a:latin typeface="Arial" panose="020B0604020202020204" pitchFamily="34" charset="0"/>
              </a:rPr>
              <a:t> </a:t>
            </a:r>
            <a:r>
              <a:rPr lang="en-US" altLang="en-US" sz="2400" dirty="0">
                <a:latin typeface="Arial" panose="020B0604020202020204" pitchFamily="34" charset="0"/>
              </a:rPr>
              <a:t>leakage power.  Does the program consume less energy</a:t>
            </a:r>
            <a:r>
              <a:rPr lang="zh-CN" altLang="en-US" sz="2400" dirty="0">
                <a:latin typeface="Arial" panose="020B0604020202020204" pitchFamily="34" charset="0"/>
              </a:rPr>
              <a:t> </a:t>
            </a:r>
            <a:r>
              <a:rPr lang="en-US" altLang="en-US" sz="2400" dirty="0">
                <a:latin typeface="Arial" panose="020B0604020202020204" pitchFamily="34" charset="0"/>
              </a:rPr>
              <a:t>in Turbo boost mode when the frequency is increased to</a:t>
            </a:r>
            <a:r>
              <a:rPr lang="zh-CN" altLang="en-US" sz="2400" dirty="0">
                <a:latin typeface="Arial" panose="020B0604020202020204" pitchFamily="34" charset="0"/>
              </a:rPr>
              <a:t> </a:t>
            </a:r>
            <a:r>
              <a:rPr lang="en-US" altLang="en-US" sz="2400" dirty="0">
                <a:latin typeface="Arial" panose="020B0604020202020204" pitchFamily="34" charset="0"/>
              </a:rPr>
              <a:t>1.2 GHz?</a:t>
            </a:r>
            <a:endParaRPr lang="en-US" altLang="en-US" sz="2400" dirty="0">
              <a:latin typeface="Arial" panose="020B0604020202020204" pitchFamily="34" charset="0"/>
            </a:endParaRPr>
          </a:p>
        </p:txBody>
      </p:sp>
      <p:sp>
        <p:nvSpPr>
          <p:cNvPr id="3" name="Date Placeholder 2"/>
          <p:cNvSpPr>
            <a:spLocks noGrp="1"/>
          </p:cNvSpPr>
          <p:nvPr>
            <p:ph type="dt" sz="half" idx="10"/>
          </p:nvPr>
        </p:nvSpPr>
        <p:spPr/>
        <p:txBody>
          <a:bodyPr/>
          <a:lstStyle/>
          <a:p>
            <a:r>
              <a:rPr lang="en-US" altLang="zh-CN"/>
              <a:t>COaA, LEC03 Intro III</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Title 5"/>
          <p:cNvSpPr>
            <a:spLocks noGrp="1"/>
          </p:cNvSpPr>
          <p:nvPr>
            <p:ph type="title"/>
          </p:nvPr>
        </p:nvSpPr>
        <p:spPr/>
        <p:txBody>
          <a:bodyPr/>
          <a:lstStyle/>
          <a:p>
            <a:r>
              <a:rPr lang="en-US" altLang="zh-CN" dirty="0"/>
              <a:t>Example Problem</a:t>
            </a:r>
            <a:endParaRPr lang="en-US" dirty="0"/>
          </a:p>
        </p:txBody>
      </p:sp>
      <p:sp>
        <p:nvSpPr>
          <p:cNvPr id="7" name="Content Placeholder 6"/>
          <p:cNvSpPr>
            <a:spLocks noGrp="1"/>
          </p:cNvSpPr>
          <p:nvPr>
            <p:ph sz="quarter" idx="13"/>
          </p:nvPr>
        </p:nvSpPr>
        <p:spPr/>
        <p:txBody>
          <a:bodyP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a:t>COaA, LEC03 Intro III</a:t>
            </a:r>
            <a:endParaRPr lang="en-US" altLang="zh-CN" dirty="0"/>
          </a:p>
        </p:txBody>
      </p:sp>
      <p:sp>
        <p:nvSpPr>
          <p:cNvPr id="4" name="页脚占位符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灯片编号占位符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10" name="文本框 9"/>
          <p:cNvSpPr txBox="1"/>
          <p:nvPr>
            <p:custDataLst>
              <p:tags r:id="rId1"/>
            </p:custDataLst>
          </p:nvPr>
        </p:nvSpPr>
        <p:spPr>
          <a:xfrm>
            <a:off x="914400" y="635000"/>
            <a:ext cx="7315200" cy="2143125"/>
          </a:xfrm>
          <a:prstGeom prst="rect">
            <a:avLst/>
          </a:prstGeom>
          <a:noFill/>
        </p:spPr>
        <p:txBody>
          <a:bodyPr vert="horz" wrap="square"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超频运行会使得该程序执行的总能耗如何改变？</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文本框 10"/>
          <p:cNvSpPr txBox="1"/>
          <p:nvPr>
            <p:custDataLst>
              <p:tags r:id="rId2"/>
            </p:custDataLst>
          </p:nvPr>
        </p:nvSpPr>
        <p:spPr>
          <a:xfrm>
            <a:off x="1828800" y="2786063"/>
            <a:ext cx="64008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增加</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文本框 11"/>
          <p:cNvSpPr txBox="1"/>
          <p:nvPr>
            <p:custDataLst>
              <p:tags r:id="rId3"/>
            </p:custDataLst>
          </p:nvPr>
        </p:nvSpPr>
        <p:spPr>
          <a:xfrm>
            <a:off x="1828800" y="3643313"/>
            <a:ext cx="64008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不变</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文本框 12"/>
          <p:cNvSpPr txBox="1"/>
          <p:nvPr>
            <p:custDataLst>
              <p:tags r:id="rId4"/>
            </p:custDataLst>
          </p:nvPr>
        </p:nvSpPr>
        <p:spPr>
          <a:xfrm>
            <a:off x="1828800" y="4500563"/>
            <a:ext cx="64008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降低</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椭圆 14"/>
          <p:cNvSpPr>
            <a:spLocks noChangeAspect="1"/>
          </p:cNvSpPr>
          <p:nvPr>
            <p:custDataLst>
              <p:tags r:id="rId5"/>
            </p:custDataLst>
          </p:nvPr>
        </p:nvSpPr>
        <p:spPr>
          <a:xfrm>
            <a:off x="1066800" y="28503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A</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6" name="椭圆 15"/>
          <p:cNvSpPr>
            <a:spLocks noChangeAspect="1"/>
          </p:cNvSpPr>
          <p:nvPr>
            <p:custDataLst>
              <p:tags r:id="rId6"/>
            </p:custDataLst>
          </p:nvPr>
        </p:nvSpPr>
        <p:spPr>
          <a:xfrm>
            <a:off x="1066800" y="370760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B</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7" name="椭圆 16"/>
          <p:cNvSpPr>
            <a:spLocks noChangeAspect="1"/>
          </p:cNvSpPr>
          <p:nvPr>
            <p:custDataLst>
              <p:tags r:id="rId7"/>
            </p:custDataLst>
          </p:nvPr>
        </p:nvSpPr>
        <p:spPr>
          <a:xfrm>
            <a:off x="1066800" y="4564856"/>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C</a:t>
            </a:r>
            <a:endParaRPr lang="zh-CN" altLang="en-US"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 name="矩形: 圆角 18"/>
          <p:cNvSpPr/>
          <p:nvPr>
            <p:custDataLst>
              <p:tags r:id="rId8"/>
            </p:custDataLst>
          </p:nvPr>
        </p:nvSpPr>
        <p:spPr>
          <a:xfrm>
            <a:off x="61722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提交</a:t>
            </a:r>
            <a:endParaRPr lang="zh-CN" altLang="en-US" sz="160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nvGrpSpPr>
          <p:cNvPr id="8" name="组合 7"/>
          <p:cNvGrpSpPr/>
          <p:nvPr>
            <p:custDataLst>
              <p:tags r:id="rId9"/>
            </p:custDataLst>
          </p:nvPr>
        </p:nvGrpSpPr>
        <p:grpSpPr>
          <a:xfrm>
            <a:off x="0" y="0"/>
            <a:ext cx="9144000" cy="635000"/>
            <a:chOff x="0" y="0"/>
            <a:chExt cx="9144000" cy="635000"/>
          </a:xfrm>
        </p:grpSpPr>
        <p:sp>
          <p:nvSpPr>
            <p:cNvPr id="20" name="TitleBackground"/>
            <p:cNvSpPr/>
            <p:nvPr>
              <p:custDataLst>
                <p:tags r:id="rId10"/>
              </p:custDataLst>
            </p:nvPr>
          </p:nvSpPr>
          <p:spPr>
            <a:xfrm>
              <a:off x="0" y="0"/>
              <a:ext cx="9144000" cy="635000"/>
            </a:xfrm>
            <a:prstGeom prst="rect">
              <a:avLst/>
            </a:prstGeom>
            <a:solidFill>
              <a:srgbClr val="F6F7F8"/>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ColorBlock"/>
            <p:cNvSpPr/>
            <p:nvPr>
              <p:custDataLst>
                <p:tags r:id="rId11"/>
              </p:custDataLst>
            </p:nvPr>
          </p:nvSpPr>
          <p:spPr>
            <a:xfrm>
              <a:off x="0" y="0"/>
              <a:ext cx="190500" cy="635000"/>
            </a:xfrm>
            <a:prstGeom prst="rect">
              <a:avLst/>
            </a:prstGeom>
            <a:solidFill>
              <a:srgbClr val="639EF4"/>
            </a:solidFill>
            <a:ln w="25400" cap="flat" cmpd="sng" algn="ctr">
              <a:noFill/>
              <a:prstDash val="solid"/>
            </a:ln>
            <a:effectLst/>
            <a:extLst>
              <a:ext uri="{91240B29-F687-4F45-9708-019B960494DF}">
                <a14:hiddenLine xmlns:a14="http://schemas.microsoft.com/office/drawing/2010/main" w="25400">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ypeText"/>
            <p:cNvSpPr txBox="1"/>
            <p:nvPr>
              <p:custDataLst>
                <p:tags r:id="rId12"/>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投票</a:t>
              </a:r>
              <a:endPar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7" name="TipText"/>
            <p:cNvSpPr txBox="1"/>
            <p:nvPr>
              <p:custDataLst>
                <p:tags r:id="rId13"/>
              </p:custDataLst>
            </p:nvPr>
          </p:nvSpPr>
          <p:spPr>
            <a:xfrm>
              <a:off x="1195705" y="109220"/>
              <a:ext cx="2286000" cy="508000"/>
            </a:xfrm>
            <a:prstGeom prst="rect">
              <a:avLst/>
            </a:prstGeom>
            <a:noFill/>
          </p:spPr>
          <p:txBody>
            <a:bodyPr vert="horz" wrap="none" rtlCol="0" anchor="ctr" anchorCtr="0">
              <a:noAutofit/>
            </a:bodyPr>
            <a:lstStyle/>
            <a:p>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最多可选</a:t>
              </a:r>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项</a:t>
              </a:r>
              <a:endPar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pic>
        <p:nvPicPr>
          <p:cNvPr id="9" name="图片 8"/>
          <p:cNvPicPr/>
          <p:nvPr>
            <p:custDataLst>
              <p:tags r:id="rId14"/>
            </p:custDataLst>
          </p:nvPr>
        </p:nvPicPr>
        <p:blipFill>
          <a:blip r:embed="rId15">
            <a:extLst>
              <a:ext uri="{28A0092B-C50C-407E-A947-70E740481C1C}">
                <a14:useLocalDpi xmlns:a14="http://schemas.microsoft.com/office/drawing/2010/main" val="0"/>
              </a:ext>
            </a:extLst>
          </a:blip>
          <a:stretch>
            <a:fillRect/>
          </a:stretch>
        </p:blipFill>
        <p:spPr>
          <a:xfrm>
            <a:off x="7594600" y="63500"/>
            <a:ext cx="1422400" cy="508000"/>
          </a:xfrm>
          <a:prstGeom prst="rect">
            <a:avLst/>
          </a:prstGeom>
        </p:spPr>
      </p:pic>
      <p:sp>
        <p:nvSpPr>
          <p:cNvPr id="2" name="椭圆 1"/>
          <p:cNvSpPr>
            <a:spLocks noChangeAspect="1"/>
          </p:cNvSpPr>
          <p:nvPr>
            <p:custDataLst>
              <p:tags r:id="rId16"/>
            </p:custDataLst>
          </p:nvPr>
        </p:nvSpPr>
        <p:spPr>
          <a:xfrm>
            <a:off x="1066800" y="5410041"/>
            <a:ext cx="514350" cy="514350"/>
          </a:xfrm>
          <a:prstGeom prst="ellipse">
            <a:avLst/>
          </a:prstGeom>
          <a:solidFill>
            <a:srgbClr val="808080"/>
          </a:solidFill>
          <a:ln w="127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p>
            <a:pPr algn="ctr"/>
            <a:r>
              <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rPr>
              <a:t>D</a:t>
            </a:r>
            <a:endParaRPr lang="en-US" altLang="zh-CN" sz="1600" dirty="0">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custDataLst>
              <p:tags r:id="rId17"/>
            </p:custDataLst>
          </p:nvPr>
        </p:nvSpPr>
        <p:spPr>
          <a:xfrm>
            <a:off x="1828800" y="5357813"/>
            <a:ext cx="6400800" cy="642938"/>
          </a:xfrm>
          <a:prstGeom prst="rect">
            <a:avLst/>
          </a:prstGeom>
          <a:noFill/>
        </p:spPr>
        <p:txBody>
          <a:bodyPr vert="horz" rtlCol="0" anchor="ctr" anchorCtr="0">
            <a:noAutofit/>
          </a:bodyPr>
          <a:p>
            <a:r>
              <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不一定</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ustDataLst>
      <p:tags r:id="rId18"/>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eaLnBrk="1" hangingPunct="1">
              <a:spcBef>
                <a:spcPct val="0"/>
              </a:spcBef>
              <a:buClr>
                <a:srgbClr val="CC0000"/>
              </a:buClr>
            </a:pPr>
            <a:r>
              <a:rPr lang="en-US" altLang="en-US" sz="2400" dirty="0">
                <a:latin typeface="Arial" panose="020B0604020202020204" pitchFamily="34" charset="0"/>
              </a:rPr>
              <a:t>A 1 GHz processor takes 100 seconds to</a:t>
            </a:r>
            <a:r>
              <a:rPr lang="zh-CN" altLang="en-US" sz="2400" dirty="0">
                <a:latin typeface="Arial" panose="020B0604020202020204" pitchFamily="34" charset="0"/>
              </a:rPr>
              <a:t> </a:t>
            </a:r>
            <a:r>
              <a:rPr lang="en-US" altLang="en-US" sz="2400" dirty="0">
                <a:latin typeface="Arial" panose="020B0604020202020204" pitchFamily="34" charset="0"/>
              </a:rPr>
              <a:t>execute a program,</a:t>
            </a:r>
            <a:r>
              <a:rPr lang="zh-CN" altLang="en-US" sz="2400" dirty="0">
                <a:latin typeface="Arial" panose="020B0604020202020204" pitchFamily="34" charset="0"/>
              </a:rPr>
              <a:t> </a:t>
            </a:r>
            <a:r>
              <a:rPr lang="en-US" altLang="en-US" sz="2400" dirty="0">
                <a:latin typeface="Arial" panose="020B0604020202020204" pitchFamily="34" charset="0"/>
              </a:rPr>
              <a:t>while consuming 70 W of dynamic power and 30 W of</a:t>
            </a:r>
            <a:r>
              <a:rPr lang="zh-CN" altLang="en-US" sz="2400" dirty="0">
                <a:latin typeface="Arial" panose="020B0604020202020204" pitchFamily="34" charset="0"/>
              </a:rPr>
              <a:t> </a:t>
            </a:r>
            <a:r>
              <a:rPr lang="en-US" altLang="en-US" sz="2400" dirty="0">
                <a:latin typeface="Arial" panose="020B0604020202020204" pitchFamily="34" charset="0"/>
              </a:rPr>
              <a:t>leakage power.  Does the program consume less energy</a:t>
            </a:r>
            <a:r>
              <a:rPr lang="zh-CN" altLang="en-US" sz="2400" dirty="0">
                <a:latin typeface="Arial" panose="020B0604020202020204" pitchFamily="34" charset="0"/>
              </a:rPr>
              <a:t> </a:t>
            </a:r>
            <a:r>
              <a:rPr lang="en-US" altLang="en-US" sz="2400" dirty="0">
                <a:latin typeface="Arial" panose="020B0604020202020204" pitchFamily="34" charset="0"/>
              </a:rPr>
              <a:t>in Turbo boost mode when the frequency is increased to</a:t>
            </a:r>
            <a:r>
              <a:rPr lang="zh-CN" altLang="en-US" sz="2400" dirty="0">
                <a:latin typeface="Arial" panose="020B0604020202020204" pitchFamily="34" charset="0"/>
              </a:rPr>
              <a:t> </a:t>
            </a:r>
            <a:r>
              <a:rPr lang="en-US" altLang="en-US" sz="2400" dirty="0">
                <a:latin typeface="Arial" panose="020B0604020202020204" pitchFamily="34" charset="0"/>
              </a:rPr>
              <a:t>1.2 GHz?</a:t>
            </a:r>
            <a:endParaRPr lang="en-US" altLang="en-US" sz="2000" dirty="0">
              <a:latin typeface="Arial" panose="020B0604020202020204" pitchFamily="34" charset="0"/>
            </a:endParaRPr>
          </a:p>
          <a:p>
            <a:pPr eaLnBrk="1" hangingPunct="1">
              <a:spcBef>
                <a:spcPct val="0"/>
              </a:spcBef>
              <a:buClr>
                <a:srgbClr val="CC0000"/>
              </a:buClr>
              <a:buFontTx/>
              <a:buNone/>
            </a:pPr>
            <a:endParaRPr lang="en-US" altLang="en-US" sz="2400" dirty="0">
              <a:latin typeface="Arial" panose="020B0604020202020204" pitchFamily="34" charset="0"/>
            </a:endParaRPr>
          </a:p>
          <a:p>
            <a:pPr eaLnBrk="1" hangingPunct="1">
              <a:spcBef>
                <a:spcPct val="0"/>
              </a:spcBef>
              <a:buClr>
                <a:srgbClr val="CC0000"/>
              </a:buClr>
              <a:buFontTx/>
              <a:buNone/>
            </a:pPr>
            <a:r>
              <a:rPr lang="en-US" altLang="en-US" sz="2400" dirty="0">
                <a:latin typeface="Arial" panose="020B0604020202020204" pitchFamily="34" charset="0"/>
              </a:rPr>
              <a:t>	Normal mode energy = 100 W x 100 s = 10,000 J</a:t>
            </a:r>
            <a:endParaRPr lang="en-US" altLang="en-US" sz="2400" dirty="0">
              <a:latin typeface="Arial" panose="020B0604020202020204" pitchFamily="34" charset="0"/>
            </a:endParaRPr>
          </a:p>
          <a:p>
            <a:pPr eaLnBrk="1" hangingPunct="1">
              <a:spcBef>
                <a:spcPct val="0"/>
              </a:spcBef>
              <a:buClr>
                <a:srgbClr val="CC0000"/>
              </a:buClr>
              <a:buFontTx/>
              <a:buNone/>
            </a:pPr>
            <a:r>
              <a:rPr lang="en-US" altLang="en-US" sz="2400" dirty="0">
                <a:latin typeface="Arial" panose="020B0604020202020204" pitchFamily="34" charset="0"/>
              </a:rPr>
              <a:t>	Turbo mode energy = (70 x 1.2 + 30) x 100/1.2 = 9,500 J</a:t>
            </a:r>
            <a:endParaRPr lang="en-US" altLang="en-US" sz="2400" dirty="0">
              <a:latin typeface="Arial" panose="020B0604020202020204" pitchFamily="34" charset="0"/>
            </a:endParaRPr>
          </a:p>
          <a:p>
            <a:pPr eaLnBrk="1" hangingPunct="1">
              <a:spcBef>
                <a:spcPct val="0"/>
              </a:spcBef>
              <a:buClr>
                <a:srgbClr val="CC0000"/>
              </a:buClr>
              <a:buFontTx/>
              <a:buNone/>
            </a:pPr>
            <a:endParaRPr lang="en-US" altLang="en-US" sz="2400" dirty="0">
              <a:latin typeface="Arial" panose="020B0604020202020204" pitchFamily="34" charset="0"/>
            </a:endParaRPr>
          </a:p>
          <a:p>
            <a:pPr eaLnBrk="1" hangingPunct="1">
              <a:spcBef>
                <a:spcPct val="0"/>
              </a:spcBef>
              <a:buClr>
                <a:srgbClr val="CC0000"/>
              </a:buClr>
              <a:buFontTx/>
              <a:buNone/>
            </a:pPr>
            <a:r>
              <a:rPr lang="en-US" altLang="en-US" sz="2400" dirty="0">
                <a:latin typeface="Arial" panose="020B0604020202020204" pitchFamily="34" charset="0"/>
              </a:rPr>
              <a:t>  Note: </a:t>
            </a:r>
            <a:endParaRPr lang="en-US" altLang="en-US" sz="2400" dirty="0">
              <a:latin typeface="Arial" panose="020B0604020202020204" pitchFamily="34" charset="0"/>
            </a:endParaRPr>
          </a:p>
          <a:p>
            <a:pPr eaLnBrk="1" hangingPunct="1">
              <a:spcBef>
                <a:spcPct val="0"/>
              </a:spcBef>
              <a:buClr>
                <a:srgbClr val="CC0000"/>
              </a:buClr>
              <a:buFontTx/>
              <a:buNone/>
            </a:pPr>
            <a:r>
              <a:rPr lang="en-US" altLang="en-US" sz="2400" dirty="0">
                <a:latin typeface="Arial" panose="020B0604020202020204" pitchFamily="34" charset="0"/>
              </a:rPr>
              <a:t>     Frequency only impacts dynamic power, not leakage power.</a:t>
            </a:r>
            <a:endParaRPr lang="en-US" altLang="en-US" sz="2400" dirty="0">
              <a:latin typeface="Arial" panose="020B0604020202020204" pitchFamily="34" charset="0"/>
            </a:endParaRPr>
          </a:p>
          <a:p>
            <a:pPr eaLnBrk="1" hangingPunct="1">
              <a:spcBef>
                <a:spcPct val="0"/>
              </a:spcBef>
              <a:buClr>
                <a:srgbClr val="CC0000"/>
              </a:buClr>
              <a:buFontTx/>
              <a:buNone/>
            </a:pPr>
            <a:r>
              <a:rPr lang="en-US" altLang="en-US" sz="2400" dirty="0">
                <a:latin typeface="Arial" panose="020B0604020202020204" pitchFamily="34" charset="0"/>
              </a:rPr>
              <a:t>     We assume that the program’s CPI is unchanged when</a:t>
            </a:r>
            <a:endParaRPr lang="en-US" altLang="en-US" sz="2400" dirty="0">
              <a:latin typeface="Arial" panose="020B0604020202020204" pitchFamily="34" charset="0"/>
            </a:endParaRPr>
          </a:p>
          <a:p>
            <a:pPr eaLnBrk="1" hangingPunct="1">
              <a:spcBef>
                <a:spcPct val="0"/>
              </a:spcBef>
              <a:buClr>
                <a:srgbClr val="CC0000"/>
              </a:buClr>
              <a:buFontTx/>
              <a:buNone/>
            </a:pPr>
            <a:r>
              <a:rPr lang="en-US" altLang="en-US" sz="2400" dirty="0">
                <a:latin typeface="Arial" panose="020B0604020202020204" pitchFamily="34" charset="0"/>
              </a:rPr>
              <a:t>	frequency is changed, i.e., exec time varies linearly</a:t>
            </a:r>
            <a:endParaRPr lang="en-US" altLang="en-US" sz="2400" dirty="0">
              <a:latin typeface="Arial" panose="020B0604020202020204" pitchFamily="34" charset="0"/>
            </a:endParaRPr>
          </a:p>
          <a:p>
            <a:pPr eaLnBrk="1" hangingPunct="1">
              <a:spcBef>
                <a:spcPct val="0"/>
              </a:spcBef>
              <a:buClr>
                <a:srgbClr val="CC0000"/>
              </a:buClr>
              <a:buFontTx/>
              <a:buNone/>
            </a:pPr>
            <a:r>
              <a:rPr lang="en-US" altLang="en-US" sz="2400" dirty="0">
                <a:latin typeface="Arial" panose="020B0604020202020204" pitchFamily="34" charset="0"/>
              </a:rPr>
              <a:t>	with cycle time.</a:t>
            </a:r>
            <a:endParaRPr lang="en-US" altLang="en-US" sz="2400" dirty="0">
              <a:latin typeface="Arial" panose="020B0604020202020204" pitchFamily="34" charset="0"/>
            </a:endParaRPr>
          </a:p>
          <a:p>
            <a:pPr eaLnBrk="1" hangingPunct="1">
              <a:spcBef>
                <a:spcPct val="0"/>
              </a:spcBef>
              <a:buClr>
                <a:srgbClr val="CC0000"/>
              </a:buClr>
            </a:pPr>
            <a:endParaRPr lang="en-US" altLang="en-US" sz="2400" dirty="0">
              <a:latin typeface="Arial" panose="020B0604020202020204" pitchFamily="34" charset="0"/>
            </a:endParaRPr>
          </a:p>
        </p:txBody>
      </p:sp>
      <p:sp>
        <p:nvSpPr>
          <p:cNvPr id="3" name="Date Placeholder 2"/>
          <p:cNvSpPr>
            <a:spLocks noGrp="1"/>
          </p:cNvSpPr>
          <p:nvPr>
            <p:ph type="dt" sz="half" idx="10"/>
          </p:nvPr>
        </p:nvSpPr>
        <p:spPr/>
        <p:txBody>
          <a:bodyPr/>
          <a:lstStyle/>
          <a:p>
            <a:r>
              <a:rPr lang="en-US" altLang="zh-CN"/>
              <a:t>COaA, LEC03 Intro III</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Title 5"/>
          <p:cNvSpPr>
            <a:spLocks noGrp="1"/>
          </p:cNvSpPr>
          <p:nvPr>
            <p:ph type="title"/>
          </p:nvPr>
        </p:nvSpPr>
        <p:spPr/>
        <p:txBody>
          <a:bodyPr/>
          <a:lstStyle/>
          <a:p>
            <a:r>
              <a:rPr lang="en-US" altLang="zh-CN"/>
              <a:t>Example Problem</a:t>
            </a:r>
            <a:endParaRPr lang="en-US"/>
          </a:p>
        </p:txBody>
      </p:sp>
      <p:sp>
        <p:nvSpPr>
          <p:cNvPr id="7" name="Content Placeholder 6"/>
          <p:cNvSpPr>
            <a:spLocks noGrp="1"/>
          </p:cNvSpPr>
          <p:nvPr>
            <p:ph sz="quarter" idx="13"/>
          </p:nvPr>
        </p:nvSpPr>
        <p:spPr/>
        <p:txBody>
          <a:bodyP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9" name="Rectangle 3"/>
          <p:cNvSpPr>
            <a:spLocks noGrp="1" noChangeArrowheads="1"/>
          </p:cNvSpPr>
          <p:nvPr>
            <p:ph idx="1"/>
          </p:nvPr>
        </p:nvSpPr>
        <p:spPr/>
        <p:txBody>
          <a:bodyPr/>
          <a:lstStyle/>
          <a:p>
            <a:pPr marL="0" indent="0" eaLnBrk="1" hangingPunct="1">
              <a:buFont typeface="Wingdings" panose="05000000000000000000" pitchFamily="2" charset="2"/>
              <a:buNone/>
            </a:pPr>
            <a:r>
              <a:rPr lang="en-US" altLang="zh-CN" sz="2800">
                <a:ea typeface="宋体" panose="02010600030101010101" pitchFamily="2" charset="-122"/>
              </a:rPr>
              <a:t>We come to a </a:t>
            </a:r>
            <a:r>
              <a:rPr lang="en-US" altLang="zh-CN" sz="2800">
                <a:ea typeface="宋体" panose="02010600030101010101" pitchFamily="2" charset="-122"/>
                <a:hlinkClick r:id="rId1"/>
              </a:rPr>
              <a:t>utilization wall</a:t>
            </a:r>
            <a:r>
              <a:rPr lang="en-US" altLang="zh-CN" sz="2800">
                <a:ea typeface="宋体" panose="02010600030101010101" pitchFamily="2" charset="-122"/>
              </a:rPr>
              <a:t> which says that with the progression of Moore's Law, the percentage of a chip that we can actively use within a chip's power budget is dropping </a:t>
            </a:r>
            <a:r>
              <a:rPr lang="en-US" altLang="zh-CN" sz="2800" i="1">
                <a:ea typeface="宋体" panose="02010600030101010101" pitchFamily="2" charset="-122"/>
              </a:rPr>
              <a:t>exponentially</a:t>
            </a:r>
            <a:r>
              <a:rPr lang="en-US" altLang="zh-CN" sz="2800">
                <a:ea typeface="宋体" panose="02010600030101010101" pitchFamily="2" charset="-122"/>
              </a:rPr>
              <a:t>! The remaining silicon that must be left unpowered is now referred to as </a:t>
            </a:r>
            <a:r>
              <a:rPr lang="en-US" altLang="zh-CN" sz="2800">
                <a:ea typeface="宋体" panose="02010600030101010101" pitchFamily="2" charset="-122"/>
                <a:hlinkClick r:id="rId2"/>
              </a:rPr>
              <a:t>Dark Silicon</a:t>
            </a:r>
            <a:r>
              <a:rPr lang="en-US" altLang="zh-CN" sz="2800">
                <a:ea typeface="宋体" panose="02010600030101010101" pitchFamily="2" charset="-122"/>
              </a:rPr>
              <a:t>. </a:t>
            </a:r>
            <a:endParaRPr lang="en-US" altLang="zh-CN" sz="2800">
              <a:ea typeface="宋体" panose="02010600030101010101" pitchFamily="2" charset="-122"/>
            </a:endParaRPr>
          </a:p>
          <a:p>
            <a:pPr marL="0" indent="0" eaLnBrk="1" hangingPunct="1">
              <a:buFont typeface="Wingdings" panose="05000000000000000000" pitchFamily="2" charset="2"/>
              <a:buNone/>
            </a:pPr>
            <a:r>
              <a:rPr lang="en-US" altLang="zh-CN" sz="2800">
                <a:ea typeface="黑体" panose="02010609060101010101" pitchFamily="49" charset="-122"/>
              </a:rPr>
              <a:t>		 	--UCSD Dark Silicon Team</a:t>
            </a:r>
            <a:endParaRPr lang="zh-CN" altLang="en-US" sz="2800">
              <a:ea typeface="黑体" panose="02010609060101010101" pitchFamily="49" charset="-122"/>
            </a:endParaRPr>
          </a:p>
        </p:txBody>
      </p:sp>
      <p:sp>
        <p:nvSpPr>
          <p:cNvPr id="18434" name="Rectangle 2"/>
          <p:cNvSpPr>
            <a:spLocks noGrp="1" noChangeArrowheads="1"/>
          </p:cNvSpPr>
          <p:nvPr>
            <p:ph type="title"/>
          </p:nvPr>
        </p:nvSpPr>
        <p:spPr/>
        <p:txBody>
          <a:bodyPr rtlCol="0"/>
          <a:lstStyle/>
          <a:p>
            <a:pPr eaLnBrk="1" fontAlgn="auto" hangingPunct="1">
              <a:spcAft>
                <a:spcPts val="0"/>
              </a:spcAft>
              <a:defRPr/>
            </a:pPr>
            <a:r>
              <a:rPr kumimoji="0" lang="en-US" altLang="zh-CN" dirty="0">
                <a:latin typeface="Arial" panose="020B0604020202020204" pitchFamily="34" charset="0"/>
                <a:ea typeface="+mj-ea"/>
              </a:rPr>
              <a:t>DARK Silicon</a:t>
            </a:r>
            <a:endParaRPr kumimoji="0" lang="en-US" altLang="zh-CN" dirty="0">
              <a:latin typeface="Arial" panose="020B0604020202020204" pitchFamily="34" charset="0"/>
              <a:ea typeface="+mj-ea"/>
            </a:endParaRPr>
          </a:p>
        </p:txBody>
      </p:sp>
      <p:sp>
        <p:nvSpPr>
          <p:cNvPr id="3" name="Content Placeholder 2"/>
          <p:cNvSpPr>
            <a:spLocks noGrp="1"/>
          </p:cNvSpPr>
          <p:nvPr>
            <p:ph sz="quarter" idx="13"/>
          </p:nvPr>
        </p:nvSpPr>
        <p:spPr/>
        <p:txBody>
          <a:bodyPr/>
          <a:lstStyle/>
          <a:p>
            <a:endParaRPr lang="en-US"/>
          </a:p>
        </p:txBody>
      </p:sp>
      <p:sp>
        <p:nvSpPr>
          <p:cNvPr id="2" name="Date Placeholder 1"/>
          <p:cNvSpPr>
            <a:spLocks noGrp="1"/>
          </p:cNvSpPr>
          <p:nvPr>
            <p:ph type="dt" sz="half" idx="10"/>
          </p:nvPr>
        </p:nvSpPr>
        <p:spPr/>
        <p:txBody>
          <a:bodyPr/>
          <a:lstStyle/>
          <a:p>
            <a:r>
              <a:rPr lang="en-US" altLang="zh-CN"/>
              <a:t>COaA, LEC03 Intro III</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26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26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5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2" name="标题 1"/>
          <p:cNvSpPr>
            <a:spLocks noGrp="1"/>
          </p:cNvSpPr>
          <p:nvPr>
            <p:ph type="title"/>
          </p:nvPr>
        </p:nvSpPr>
        <p:spPr/>
        <p:txBody>
          <a:bodyPr>
            <a:normAutofit/>
          </a:bodyPr>
          <a:lstStyle/>
          <a:p>
            <a:r>
              <a:rPr lang="en-US" altLang="zh-CN" dirty="0"/>
              <a:t>Cost of ICs</a:t>
            </a:r>
            <a:endParaRPr lang="zh-CN" altLang="en-US" dirty="0"/>
          </a:p>
        </p:txBody>
      </p:sp>
      <p:sp>
        <p:nvSpPr>
          <p:cNvPr id="6" name="Content Placeholder 5"/>
          <p:cNvSpPr>
            <a:spLocks noGrp="1"/>
          </p:cNvSpPr>
          <p:nvPr>
            <p:ph sz="quarter" idx="13"/>
          </p:nvPr>
        </p:nvSpPr>
        <p:spPr/>
        <p:txBody>
          <a:bodyPr/>
          <a:lstStyle/>
          <a:p>
            <a:endParaRPr lang="en-US"/>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78460"/>
            <a:ext cx="7183655"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834" y="2986606"/>
            <a:ext cx="9043987" cy="1839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33" y="5157192"/>
            <a:ext cx="9134475" cy="123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直接箭头连接符 4"/>
          <p:cNvCxnSpPr/>
          <p:nvPr/>
        </p:nvCxnSpPr>
        <p:spPr>
          <a:xfrm flipV="1">
            <a:off x="6516216" y="4365104"/>
            <a:ext cx="936104"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r>
              <a:rPr lang="en-US" altLang="zh-CN"/>
              <a:t>COaA, LEC03 Intro III</a:t>
            </a:r>
            <a:endParaRPr lang="en-US" altLang="zh-CN" dirty="0"/>
          </a:p>
        </p:txBody>
      </p:sp>
      <p:sp>
        <p:nvSpPr>
          <p:cNvPr id="7" name="Footer Placeholder 6"/>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8" name="Slide Number Placeholder 7"/>
          <p:cNvSpPr>
            <a:spLocks noGrp="1"/>
          </p:cNvSpPr>
          <p:nvPr>
            <p:ph type="sldNum" sz="quarter" idx="12"/>
          </p:nvPr>
        </p:nvSpPr>
        <p:spPr/>
        <p:txBody>
          <a:bodyPr/>
          <a:lstStyle/>
          <a:p>
            <a:fld id="{B7A5BFCD-2DD0-1B4A-A6AE-A25793FF7F06}" type="slidenum">
              <a:rPr lang="zh-CN" altLang="en-US" smtClean="0"/>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日期占位符 2"/>
          <p:cNvSpPr>
            <a:spLocks noGrp="1"/>
          </p:cNvSpPr>
          <p:nvPr>
            <p:ph type="dt" sz="half" idx="10"/>
          </p:nvPr>
        </p:nvSpPr>
        <p:spPr/>
        <p:txBody>
          <a:bodyPr/>
          <a:lstStyle/>
          <a:p>
            <a:r>
              <a:rPr lang="en-US" altLang="zh-CN"/>
              <a:t>COaA, LEC03 Intro III</a:t>
            </a:r>
            <a:endParaRPr lang="en-US" altLang="zh-CN" dirty="0"/>
          </a:p>
        </p:txBody>
      </p:sp>
      <p:sp>
        <p:nvSpPr>
          <p:cNvPr id="4" name="页脚占位符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灯片编号占位符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标题 5"/>
          <p:cNvSpPr>
            <a:spLocks noGrp="1"/>
          </p:cNvSpPr>
          <p:nvPr>
            <p:ph type="title"/>
          </p:nvPr>
        </p:nvSpPr>
        <p:spPr/>
        <p:txBody>
          <a:bodyPr/>
          <a:lstStyle/>
          <a:p>
            <a:endParaRPr lang="zh-CN" altLang="en-US"/>
          </a:p>
        </p:txBody>
      </p:sp>
      <p:sp>
        <p:nvSpPr>
          <p:cNvPr id="7" name="内容占位符 6"/>
          <p:cNvSpPr>
            <a:spLocks noGrp="1"/>
          </p:cNvSpPr>
          <p:nvPr>
            <p:ph sz="quarter" idx="13"/>
          </p:nvPr>
        </p:nvSpPr>
        <p:spPr/>
        <p:txBody>
          <a:bodyPr/>
          <a:lstStyle/>
          <a:p>
            <a:endParaRPr lang="zh-CN" altLang="en-US"/>
          </a:p>
        </p:txBody>
      </p:sp>
      <p:sp>
        <p:nvSpPr>
          <p:cNvPr id="8" name="AutoShape 2"/>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10" name="图片 9"/>
          <p:cNvPicPr>
            <a:picLocks noChangeAspect="1"/>
          </p:cNvPicPr>
          <p:nvPr/>
        </p:nvPicPr>
        <p:blipFill>
          <a:blip r:embed="rId1"/>
          <a:stretch>
            <a:fillRect/>
          </a:stretch>
        </p:blipFill>
        <p:spPr>
          <a:xfrm>
            <a:off x="1397876" y="237663"/>
            <a:ext cx="6222124" cy="6544137"/>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609600" y="838200"/>
            <a:ext cx="7611701" cy="5806590"/>
          </a:xfrm>
          <a:prstGeom prst="rect">
            <a:avLst/>
          </a:prstGeom>
        </p:spPr>
      </p:pic>
      <p:sp>
        <p:nvSpPr>
          <p:cNvPr id="3" name="Content Placeholder 2"/>
          <p:cNvSpPr>
            <a:spLocks noGrp="1"/>
          </p:cNvSpPr>
          <p:nvPr>
            <p:ph idx="1"/>
          </p:nvPr>
        </p:nvSpPr>
        <p:spPr/>
        <p:txBody>
          <a:bodyPr/>
          <a:lstStyle/>
          <a:p>
            <a:endParaRPr lang="en-US" dirty="0"/>
          </a:p>
        </p:txBody>
      </p:sp>
      <p:sp>
        <p:nvSpPr>
          <p:cNvPr id="49154" name="标题 1"/>
          <p:cNvSpPr>
            <a:spLocks noGrp="1"/>
          </p:cNvSpPr>
          <p:nvPr>
            <p:ph type="title"/>
          </p:nvPr>
        </p:nvSpPr>
        <p:spPr/>
        <p:txBody>
          <a:bodyPr>
            <a:normAutofit/>
          </a:bodyPr>
          <a:lstStyle/>
          <a:p>
            <a:pPr eaLnBrk="1" hangingPunct="1">
              <a:defRPr/>
            </a:pPr>
            <a:r>
              <a:rPr kumimoji="0" lang="en-US" altLang="zh-CN" sz="3200" cap="none" dirty="0">
                <a:latin typeface="Arial" panose="020B0604020202020204" pitchFamily="34" charset="0"/>
                <a:ea typeface="微软雅黑" panose="020B0503020204020204" pitchFamily="34" charset="-122"/>
              </a:rPr>
              <a:t>Power of Supercomputers</a:t>
            </a:r>
            <a:endParaRPr kumimoji="0" lang="zh-CN" altLang="en-US" sz="3200" cap="none" dirty="0">
              <a:latin typeface="Arial" panose="020B0604020202020204" pitchFamily="34" charset="0"/>
              <a:ea typeface="微软雅黑" panose="020B0503020204020204" pitchFamily="34" charset="-122"/>
            </a:endParaRPr>
          </a:p>
        </p:txBody>
      </p:sp>
      <p:sp>
        <p:nvSpPr>
          <p:cNvPr id="4" name="Content Placeholder 3"/>
          <p:cNvSpPr>
            <a:spLocks noGrp="1"/>
          </p:cNvSpPr>
          <p:nvPr>
            <p:ph sz="quarter" idx="13"/>
          </p:nvPr>
        </p:nvSpPr>
        <p:spPr/>
        <p:txBody>
          <a:bodyPr/>
          <a:lstStyle/>
          <a:p>
            <a:endParaRPr lang="en-US"/>
          </a:p>
        </p:txBody>
      </p:sp>
      <mc:AlternateContent xmlns:mc="http://schemas.openxmlformats.org/markup-compatibility/2006" xmlns:p14="http://schemas.microsoft.com/office/powerpoint/2010/main">
        <mc:Choice Requires="p14">
          <p:contentPart r:id="rId2" p14:bwMode="auto">
            <p14:nvContentPartPr>
              <p14:cNvPr id="6" name="Ink 9"/>
              <p14:cNvContentPartPr/>
              <p14:nvPr/>
            </p14:nvContentPartPr>
            <p14:xfrm>
              <a:off x="7315200" y="5308115"/>
              <a:ext cx="1262025" cy="1447800"/>
            </p14:xfrm>
          </p:contentPart>
        </mc:Choice>
        <mc:Fallback xmlns="">
          <p:pic>
            <p:nvPicPr>
              <p:cNvPr id="6" name="Ink 9"/>
            </p:nvPicPr>
            <p:blipFill>
              <a:blip r:embed="rId3"/>
            </p:blipFill>
            <p:spPr>
              <a:xfrm>
                <a:off x="7315200" y="5308115"/>
                <a:ext cx="1262025" cy="1447800"/>
              </a:xfrm>
              <a:prstGeom prst="rect"/>
            </p:spPr>
          </p:pic>
        </mc:Fallback>
      </mc:AlternateContent>
      <p:sp>
        <p:nvSpPr>
          <p:cNvPr id="5" name="Date Placeholder 4"/>
          <p:cNvSpPr>
            <a:spLocks noGrp="1"/>
          </p:cNvSpPr>
          <p:nvPr>
            <p:ph type="dt" sz="half" idx="10"/>
          </p:nvPr>
        </p:nvSpPr>
        <p:spPr/>
        <p:txBody>
          <a:bodyPr/>
          <a:lstStyle/>
          <a:p>
            <a:r>
              <a:rPr lang="en-US" altLang="zh-CN"/>
              <a:t>COaA, LEC03 Intro III</a:t>
            </a:r>
            <a:endParaRPr lang="en-US" altLang="zh-CN" dirty="0"/>
          </a:p>
        </p:txBody>
      </p:sp>
      <p:sp>
        <p:nvSpPr>
          <p:cNvPr id="7" name="Footer Placeholder 6"/>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8" name="Slide Number Placeholder 7"/>
          <p:cNvSpPr>
            <a:spLocks noGrp="1"/>
          </p:cNvSpPr>
          <p:nvPr>
            <p:ph type="sldNum" sz="quarter" idx="12"/>
          </p:nvPr>
        </p:nvSpPr>
        <p:spPr/>
        <p:txBody>
          <a:bodyPr/>
          <a:lstStyle/>
          <a:p>
            <a:fld id="{B7A5BFCD-2DD0-1B4A-A6AE-A25793FF7F06}"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0825" y="4233338"/>
            <a:ext cx="8642350" cy="2115868"/>
          </a:xfrm>
        </p:spPr>
        <p:txBody>
          <a:bodyPr>
            <a:normAutofit fontScale="85000" lnSpcReduction="10000"/>
          </a:bodyPr>
          <a:lstStyle/>
          <a:p>
            <a:pPr lvl="1"/>
            <a:r>
              <a:rPr lang="en-US" altLang="zh-CN" dirty="0"/>
              <a:t>“Data centers consumes up to 1.5% of all the world’s electricity</a:t>
            </a:r>
            <a:r>
              <a:rPr lang="zh-CN" altLang="en-US" dirty="0"/>
              <a:t>”</a:t>
            </a:r>
            <a:endParaRPr lang="en-US" altLang="zh-CN" dirty="0"/>
          </a:p>
          <a:p>
            <a:pPr lvl="1"/>
            <a:r>
              <a:rPr lang="en-US" altLang="zh-CN" dirty="0"/>
              <a:t>“Google’s data centers draw almost 260 MW of power, which is more power than Salt Lake City uses.”</a:t>
            </a:r>
            <a:endParaRPr lang="en-US" altLang="zh-CN" dirty="0"/>
          </a:p>
        </p:txBody>
      </p:sp>
      <p:sp>
        <p:nvSpPr>
          <p:cNvPr id="9" name="标题 1"/>
          <p:cNvSpPr>
            <a:spLocks noGrp="1"/>
          </p:cNvSpPr>
          <p:nvPr>
            <p:ph type="title"/>
          </p:nvPr>
        </p:nvSpPr>
        <p:spPr/>
        <p:txBody>
          <a:bodyPr>
            <a:normAutofit/>
          </a:bodyPr>
          <a:lstStyle/>
          <a:p>
            <a:pPr eaLnBrk="1" hangingPunct="1">
              <a:defRPr/>
            </a:pPr>
            <a:r>
              <a:rPr kumimoji="0" lang="en-US" altLang="zh-CN" sz="3200" cap="none" dirty="0">
                <a:latin typeface="Arial" panose="020B0604020202020204" pitchFamily="34" charset="0"/>
                <a:ea typeface="微软雅黑" panose="020B0503020204020204" pitchFamily="34" charset="-122"/>
              </a:rPr>
              <a:t>How about Data Centers?</a:t>
            </a:r>
            <a:endParaRPr kumimoji="0" lang="zh-CN" altLang="en-US" sz="3200" cap="none" dirty="0">
              <a:latin typeface="Arial" panose="020B0604020202020204" pitchFamily="34" charset="0"/>
              <a:ea typeface="微软雅黑" panose="020B0503020204020204" pitchFamily="34" charset="-122"/>
            </a:endParaRPr>
          </a:p>
        </p:txBody>
      </p:sp>
      <p:sp>
        <p:nvSpPr>
          <p:cNvPr id="2" name="Content Placeholder 1"/>
          <p:cNvSpPr>
            <a:spLocks noGrp="1"/>
          </p:cNvSpPr>
          <p:nvPr>
            <p:ph sz="quarter" idx="13"/>
          </p:nvPr>
        </p:nvSpPr>
        <p:spPr/>
        <p:txBody>
          <a:bodyPr/>
          <a:lstStyle/>
          <a:p>
            <a:endParaRPr lang="en-US"/>
          </a:p>
        </p:txBody>
      </p:sp>
      <p:sp>
        <p:nvSpPr>
          <p:cNvPr id="5" name="AutoShape 4" descr="http://top500.org/static/media/uploads/blog/.thumbnails/tianhe-2-jack-dongarra-pdf-600x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4" name="图片 3"/>
          <p:cNvPicPr>
            <a:picLocks noChangeAspect="1"/>
          </p:cNvPicPr>
          <p:nvPr/>
        </p:nvPicPr>
        <p:blipFill>
          <a:blip r:embed="rId1"/>
          <a:stretch>
            <a:fillRect/>
          </a:stretch>
        </p:blipFill>
        <p:spPr>
          <a:xfrm>
            <a:off x="348793" y="1251183"/>
            <a:ext cx="3961736" cy="2982155"/>
          </a:xfrm>
          <a:prstGeom prst="rect">
            <a:avLst/>
          </a:prstGeom>
        </p:spPr>
      </p:pic>
      <p:pic>
        <p:nvPicPr>
          <p:cNvPr id="4098" name="Picture 2" descr="http://files.leiphone.com/uploads/2012/10/12-winter-on-a-frozen-gul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3232" y="1348796"/>
            <a:ext cx="3943922" cy="2869703"/>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p:cNvSpPr>
            <a:spLocks noGrp="1"/>
          </p:cNvSpPr>
          <p:nvPr>
            <p:ph type="dt" sz="half" idx="10"/>
          </p:nvPr>
        </p:nvSpPr>
        <p:spPr/>
        <p:txBody>
          <a:bodyPr/>
          <a:lstStyle/>
          <a:p>
            <a:r>
              <a:rPr lang="en-US" altLang="zh-CN"/>
              <a:t>COaA, LEC03 Intro III</a:t>
            </a:r>
            <a:endParaRPr lang="en-US" altLang="zh-CN" dirty="0"/>
          </a:p>
        </p:txBody>
      </p:sp>
      <p:sp>
        <p:nvSpPr>
          <p:cNvPr id="7" name="Footer Placeholder 6"/>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8" name="Slide Number Placeholder 7"/>
          <p:cNvSpPr>
            <a:spLocks noGrp="1"/>
          </p:cNvSpPr>
          <p:nvPr>
            <p:ph type="sldNum" sz="quarter" idx="12"/>
          </p:nvPr>
        </p:nvSpPr>
        <p:spPr/>
        <p:txBody>
          <a:bodyPr/>
          <a:lstStyle/>
          <a:p>
            <a:fld id="{B7A5BFCD-2DD0-1B4A-A6AE-A25793FF7F06}"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9555" name="Rectangle 3"/>
          <p:cNvSpPr>
            <a:spLocks noGrp="1" noChangeArrowheads="1"/>
          </p:cNvSpPr>
          <p:nvPr>
            <p:ph idx="1"/>
          </p:nvPr>
        </p:nvSpPr>
        <p:spPr/>
        <p:txBody>
          <a:bodyPr>
            <a:normAutofit fontScale="70000" lnSpcReduction="20000"/>
          </a:bodyPr>
          <a:lstStyle/>
          <a:p>
            <a:pPr marL="0" indent="0" eaLnBrk="1" hangingPunct="1"/>
            <a:r>
              <a:rPr lang="en-US" altLang="zh-CN" dirty="0">
                <a:ea typeface="黑体" panose="02010609060101010101" pitchFamily="49" charset="-122"/>
              </a:rPr>
              <a:t>Sources of Errors</a:t>
            </a:r>
            <a:endParaRPr lang="en-US" altLang="zh-CN" dirty="0">
              <a:ea typeface="黑体" panose="02010609060101010101" pitchFamily="49" charset="-122"/>
            </a:endParaRPr>
          </a:p>
          <a:p>
            <a:pPr lvl="1" eaLnBrk="1" hangingPunct="1"/>
            <a:r>
              <a:rPr kumimoji="0" lang="en-US" altLang="zh-CN" dirty="0">
                <a:ea typeface="黑体" panose="02010609060101010101" pitchFamily="49" charset="-122"/>
              </a:rPr>
              <a:t>Particle-strike soft errors</a:t>
            </a:r>
            <a:endParaRPr kumimoji="0" lang="en-US" altLang="zh-CN" dirty="0">
              <a:ea typeface="黑体" panose="02010609060101010101" pitchFamily="49" charset="-122"/>
            </a:endParaRPr>
          </a:p>
          <a:p>
            <a:pPr lvl="1" eaLnBrk="1" hangingPunct="1"/>
            <a:r>
              <a:rPr kumimoji="0" lang="en-US" altLang="zh-CN" dirty="0">
                <a:ea typeface="黑体" panose="02010609060101010101" pitchFamily="49" charset="-122"/>
              </a:rPr>
              <a:t>Negative bias temperature instability (NBTI)</a:t>
            </a:r>
            <a:endParaRPr kumimoji="0" lang="en-US" altLang="zh-CN" dirty="0">
              <a:ea typeface="黑体" panose="02010609060101010101" pitchFamily="49" charset="-122"/>
            </a:endParaRPr>
          </a:p>
          <a:p>
            <a:pPr lvl="1" eaLnBrk="1" hangingPunct="1"/>
            <a:r>
              <a:rPr kumimoji="0" lang="en-US" altLang="zh-CN" dirty="0">
                <a:ea typeface="黑体" panose="02010609060101010101" pitchFamily="49" charset="-122"/>
              </a:rPr>
              <a:t>Electron-migration</a:t>
            </a:r>
            <a:endParaRPr kumimoji="0" lang="en-US" altLang="zh-CN" dirty="0">
              <a:ea typeface="黑体" panose="02010609060101010101" pitchFamily="49" charset="-122"/>
            </a:endParaRPr>
          </a:p>
          <a:p>
            <a:pPr lvl="1" eaLnBrk="1" hangingPunct="1"/>
            <a:r>
              <a:rPr kumimoji="0" lang="en-US" altLang="zh-CN" dirty="0">
                <a:ea typeface="黑体" panose="02010609060101010101" pitchFamily="49" charset="-122"/>
              </a:rPr>
              <a:t>Power failure</a:t>
            </a:r>
            <a:endParaRPr kumimoji="0" lang="en-US" altLang="zh-CN" dirty="0">
              <a:ea typeface="黑体" panose="02010609060101010101" pitchFamily="49" charset="-122"/>
            </a:endParaRPr>
          </a:p>
          <a:p>
            <a:pPr lvl="1" eaLnBrk="1" hangingPunct="1"/>
            <a:r>
              <a:rPr kumimoji="0" lang="en-US" altLang="zh-CN" dirty="0">
                <a:ea typeface="黑体" panose="02010609060101010101" pitchFamily="49" charset="-122"/>
              </a:rPr>
              <a:t>…</a:t>
            </a:r>
            <a:endParaRPr kumimoji="0" lang="en-US" altLang="zh-CN" dirty="0">
              <a:ea typeface="黑体" panose="02010609060101010101" pitchFamily="49" charset="-122"/>
            </a:endParaRPr>
          </a:p>
          <a:p>
            <a:pPr marL="0" indent="0" eaLnBrk="1" hangingPunct="1"/>
            <a:r>
              <a:rPr lang="en-US" altLang="zh-CN" dirty="0">
                <a:ea typeface="黑体" panose="02010609060101010101" pitchFamily="49" charset="-122"/>
              </a:rPr>
              <a:t>Protection mechanisms</a:t>
            </a:r>
            <a:endParaRPr lang="en-US" altLang="zh-CN" dirty="0">
              <a:ea typeface="黑体" panose="02010609060101010101" pitchFamily="49" charset="-122"/>
            </a:endParaRPr>
          </a:p>
          <a:p>
            <a:pPr lvl="1" eaLnBrk="1" hangingPunct="1"/>
            <a:r>
              <a:rPr kumimoji="0" lang="en-US" altLang="zh-CN" dirty="0">
                <a:ea typeface="宋体" panose="02010600030101010101" pitchFamily="2" charset="-122"/>
              </a:rPr>
              <a:t>Error correction codes</a:t>
            </a:r>
            <a:endParaRPr kumimoji="0" lang="en-US" altLang="zh-CN" dirty="0">
              <a:ea typeface="宋体" panose="02010600030101010101" pitchFamily="2" charset="-122"/>
            </a:endParaRPr>
          </a:p>
          <a:p>
            <a:pPr lvl="1" eaLnBrk="1" hangingPunct="1"/>
            <a:r>
              <a:rPr kumimoji="0" lang="en-US" altLang="zh-CN" dirty="0">
                <a:ea typeface="宋体" panose="02010600030101010101" pitchFamily="2" charset="-122"/>
              </a:rPr>
              <a:t>Redundant logic</a:t>
            </a:r>
            <a:endParaRPr kumimoji="0" lang="en-US" altLang="zh-CN" dirty="0">
              <a:ea typeface="宋体" panose="02010600030101010101" pitchFamily="2" charset="-122"/>
            </a:endParaRPr>
          </a:p>
          <a:p>
            <a:pPr lvl="1" eaLnBrk="1" hangingPunct="1"/>
            <a:r>
              <a:rPr kumimoji="0" lang="en-US" altLang="zh-CN" dirty="0">
                <a:ea typeface="宋体" panose="02010600030101010101" pitchFamily="2" charset="-122"/>
              </a:rPr>
              <a:t>Checkpoint, duplication …</a:t>
            </a:r>
            <a:endParaRPr kumimoji="0" lang="en-US" altLang="zh-CN" dirty="0">
              <a:ea typeface="宋体" panose="02010600030101010101" pitchFamily="2" charset="-122"/>
            </a:endParaRPr>
          </a:p>
          <a:p>
            <a:pPr marL="0" indent="0" eaLnBrk="1" hangingPunct="1"/>
            <a:r>
              <a:rPr lang="en-US" altLang="zh-CN" dirty="0">
                <a:ea typeface="黑体" panose="02010609060101010101" pitchFamily="49" charset="-122"/>
              </a:rPr>
              <a:t>Trade-off</a:t>
            </a:r>
            <a:endParaRPr lang="en-US" altLang="zh-CN" dirty="0">
              <a:ea typeface="黑体" panose="02010609060101010101" pitchFamily="49" charset="-122"/>
            </a:endParaRPr>
          </a:p>
          <a:p>
            <a:pPr lvl="1" eaLnBrk="1" hangingPunct="1"/>
            <a:r>
              <a:rPr kumimoji="0" lang="en-US" altLang="zh-CN" dirty="0">
                <a:ea typeface="宋体" panose="02010600030101010101" pitchFamily="2" charset="-122"/>
              </a:rPr>
              <a:t>Reliability ↑ </a:t>
            </a:r>
            <a:r>
              <a:rPr kumimoji="0" lang="en-US" altLang="zh-CN" dirty="0">
                <a:ea typeface="宋体" panose="02010600030101010101" pitchFamily="2" charset="-122"/>
                <a:sym typeface="Wingdings" panose="05000000000000000000" pitchFamily="2" charset="2"/>
              </a:rPr>
              <a:t> Design overhead (complex) </a:t>
            </a:r>
            <a:r>
              <a:rPr kumimoji="0" lang="en-US" altLang="zh-CN" dirty="0">
                <a:ea typeface="宋体" panose="02010600030101010101" pitchFamily="2" charset="-122"/>
              </a:rPr>
              <a:t>↑  </a:t>
            </a:r>
            <a:r>
              <a:rPr kumimoji="0" lang="en-US" altLang="zh-CN" dirty="0">
                <a:ea typeface="宋体" panose="02010600030101010101" pitchFamily="2" charset="-122"/>
                <a:sym typeface="Wingdings" panose="05000000000000000000" pitchFamily="2" charset="2"/>
              </a:rPr>
              <a:t> Performance </a:t>
            </a:r>
            <a:r>
              <a:rPr kumimoji="0" lang="en-US" altLang="zh-CN" dirty="0">
                <a:ea typeface="宋体" panose="02010600030101010101" pitchFamily="2" charset="-122"/>
              </a:rPr>
              <a:t>↓</a:t>
            </a:r>
            <a:endParaRPr kumimoji="0" lang="en-US" altLang="zh-CN" dirty="0">
              <a:ea typeface="宋体" panose="02010600030101010101" pitchFamily="2" charset="-122"/>
              <a:sym typeface="Wingdings" panose="05000000000000000000" pitchFamily="2" charset="2"/>
            </a:endParaRPr>
          </a:p>
          <a:p>
            <a:pPr lvl="1" eaLnBrk="1" hangingPunct="1"/>
            <a:r>
              <a:rPr kumimoji="0" lang="en-US" altLang="zh-CN" dirty="0">
                <a:ea typeface="宋体" panose="02010600030101010101" pitchFamily="2" charset="-122"/>
              </a:rPr>
              <a:t>Reliability ↑ </a:t>
            </a:r>
            <a:r>
              <a:rPr kumimoji="0" lang="en-US" altLang="zh-CN" dirty="0">
                <a:ea typeface="宋体" panose="02010600030101010101" pitchFamily="2" charset="-122"/>
                <a:sym typeface="Wingdings" panose="05000000000000000000" pitchFamily="2" charset="2"/>
              </a:rPr>
              <a:t> Design overhead / Function activity </a:t>
            </a:r>
            <a:r>
              <a:rPr kumimoji="0" lang="en-US" altLang="zh-CN" dirty="0">
                <a:ea typeface="宋体" panose="02010600030101010101" pitchFamily="2" charset="-122"/>
              </a:rPr>
              <a:t>↑  </a:t>
            </a:r>
            <a:r>
              <a:rPr kumimoji="0" lang="en-US" altLang="zh-CN" dirty="0">
                <a:ea typeface="宋体" panose="02010600030101010101" pitchFamily="2" charset="-122"/>
                <a:sym typeface="Wingdings" panose="05000000000000000000" pitchFamily="2" charset="2"/>
              </a:rPr>
              <a:t> Power </a:t>
            </a:r>
            <a:r>
              <a:rPr kumimoji="0" lang="en-US" altLang="zh-CN" dirty="0">
                <a:ea typeface="宋体" panose="02010600030101010101" pitchFamily="2" charset="-122"/>
              </a:rPr>
              <a:t>↑</a:t>
            </a:r>
            <a:endParaRPr kumimoji="0" lang="en-US" altLang="zh-CN" dirty="0">
              <a:ea typeface="宋体" panose="02010600030101010101" pitchFamily="2" charset="-122"/>
              <a:sym typeface="Wingdings" panose="05000000000000000000" pitchFamily="2" charset="2"/>
            </a:endParaRPr>
          </a:p>
        </p:txBody>
      </p:sp>
      <p:sp>
        <p:nvSpPr>
          <p:cNvPr id="53250" name="Rectangle 2"/>
          <p:cNvSpPr>
            <a:spLocks noGrp="1" noChangeArrowheads="1"/>
          </p:cNvSpPr>
          <p:nvPr>
            <p:ph type="title"/>
          </p:nvPr>
        </p:nvSpPr>
        <p:spPr/>
        <p:txBody>
          <a:bodyPr rtlCol="0">
            <a:normAutofit/>
          </a:bodyPr>
          <a:lstStyle/>
          <a:p>
            <a:pPr eaLnBrk="1" fontAlgn="auto" hangingPunct="1">
              <a:spcAft>
                <a:spcPts val="0"/>
              </a:spcAft>
              <a:defRPr/>
            </a:pPr>
            <a:r>
              <a:rPr kumimoji="0" lang="en-US" altLang="zh-CN">
                <a:latin typeface="Arial" panose="020B0604020202020204" pitchFamily="34" charset="0"/>
                <a:ea typeface="+mj-ea"/>
              </a:rPr>
              <a:t>Other Metrics: Reliability</a:t>
            </a:r>
            <a:endParaRPr kumimoji="0" lang="en-US" altLang="zh-CN">
              <a:latin typeface="Arial" panose="020B0604020202020204" pitchFamily="34" charset="0"/>
              <a:ea typeface="+mj-ea"/>
            </a:endParaRPr>
          </a:p>
        </p:txBody>
      </p:sp>
      <p:sp>
        <p:nvSpPr>
          <p:cNvPr id="3" name="Content Placeholder 2"/>
          <p:cNvSpPr>
            <a:spLocks noGrp="1"/>
          </p:cNvSpPr>
          <p:nvPr>
            <p:ph sz="quarter" idx="13"/>
          </p:nvPr>
        </p:nvSpPr>
        <p:spPr/>
        <p:txBody>
          <a:bodyPr/>
          <a:lstStyle/>
          <a:p>
            <a:endParaRPr lang="en-US"/>
          </a:p>
        </p:txBody>
      </p:sp>
      <p:sp>
        <p:nvSpPr>
          <p:cNvPr id="2" name="Date Placeholder 1"/>
          <p:cNvSpPr>
            <a:spLocks noGrp="1"/>
          </p:cNvSpPr>
          <p:nvPr>
            <p:ph type="dt" sz="half" idx="10"/>
          </p:nvPr>
        </p:nvSpPr>
        <p:spPr/>
        <p:txBody>
          <a:bodyPr/>
          <a:lstStyle/>
          <a:p>
            <a:r>
              <a:rPr lang="en-US" altLang="zh-CN"/>
              <a:t>COaA, LEC03 Intro III</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9555">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19555">
                                            <p:txEl>
                                              <p:pRg st="7" end="7"/>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19555">
                                            <p:txEl>
                                              <p:pRg st="8" end="8"/>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19555">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19555">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19555">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1955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9555"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US"/>
          </a:p>
        </p:txBody>
      </p:sp>
      <p:sp>
        <p:nvSpPr>
          <p:cNvPr id="59394" name="Rectangle 2"/>
          <p:cNvSpPr>
            <a:spLocks noGrp="1" noChangeArrowheads="1"/>
          </p:cNvSpPr>
          <p:nvPr>
            <p:ph type="title"/>
          </p:nvPr>
        </p:nvSpPr>
        <p:spPr/>
        <p:txBody>
          <a:bodyPr rtlCol="0">
            <a:noAutofit/>
          </a:bodyPr>
          <a:lstStyle/>
          <a:p>
            <a:pPr eaLnBrk="1" fontAlgn="auto" hangingPunct="1">
              <a:spcAft>
                <a:spcPts val="0"/>
              </a:spcAft>
              <a:defRPr/>
            </a:pPr>
            <a:r>
              <a:rPr kumimoji="0" lang="en-US" altLang="zh-CN" sz="2400" dirty="0">
                <a:latin typeface="Arial" panose="020B0604020202020204" pitchFamily="34" charset="0"/>
                <a:ea typeface="+mj-ea"/>
              </a:rPr>
              <a:t>Typical Server System Reliability Goals</a:t>
            </a:r>
            <a:endParaRPr kumimoji="0" lang="en-US" altLang="zh-CN" sz="2400" dirty="0">
              <a:latin typeface="Arial" panose="020B0604020202020204" pitchFamily="34" charset="0"/>
              <a:ea typeface="+mj-ea"/>
            </a:endParaRPr>
          </a:p>
        </p:txBody>
      </p:sp>
      <p:sp>
        <p:nvSpPr>
          <p:cNvPr id="5" name="Content Placeholder 4"/>
          <p:cNvSpPr>
            <a:spLocks noGrp="1"/>
          </p:cNvSpPr>
          <p:nvPr>
            <p:ph sz="quarter" idx="13"/>
          </p:nvPr>
        </p:nvSpPr>
        <p:spPr/>
        <p:txBody>
          <a:bodyPr/>
          <a:lstStyle/>
          <a:p>
            <a:endParaRPr lang="en-US"/>
          </a:p>
        </p:txBody>
      </p:sp>
      <p:graphicFrame>
        <p:nvGraphicFramePr>
          <p:cNvPr id="224395" name="Group 139"/>
          <p:cNvGraphicFramePr>
            <a:graphicFrameLocks noGrp="1"/>
          </p:cNvGraphicFramePr>
          <p:nvPr/>
        </p:nvGraphicFramePr>
        <p:xfrm>
          <a:off x="457200" y="1143000"/>
          <a:ext cx="8154988" cy="1873252"/>
        </p:xfrm>
        <a:graphic>
          <a:graphicData uri="http://schemas.openxmlformats.org/drawingml/2006/table">
            <a:tbl>
              <a:tblPr/>
              <a:tblGrid>
                <a:gridCol w="4525963"/>
                <a:gridCol w="3629025"/>
              </a:tblGrid>
              <a:tr h="556546">
                <a:tc>
                  <a:txBody>
                    <a:bodyPr/>
                    <a:lstStyle/>
                    <a:p>
                      <a:pPr marL="0" marR="0" lvl="0" indent="0" algn="l" defTabSz="914400" rtl="0" eaLnBrk="0" fontAlgn="base" latinLnBrk="0" hangingPunct="0">
                        <a:lnSpc>
                          <a:spcPct val="95000"/>
                        </a:lnSpc>
                        <a:spcBef>
                          <a:spcPct val="30000"/>
                        </a:spcBef>
                        <a:spcAft>
                          <a:spcPct val="0"/>
                        </a:spcAft>
                        <a:buClr>
                          <a:schemeClr val="tx2"/>
                        </a:buClr>
                        <a:buSzPct val="75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Error Type</a:t>
                      </a:r>
                      <a:endParaRPr kumimoji="0" lang="en-US"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0" fontAlgn="base" latinLnBrk="0" hangingPunct="0">
                        <a:lnSpc>
                          <a:spcPct val="95000"/>
                        </a:lnSpc>
                        <a:spcBef>
                          <a:spcPct val="30000"/>
                        </a:spcBef>
                        <a:spcAft>
                          <a:spcPct val="0"/>
                        </a:spcAft>
                        <a:buClr>
                          <a:schemeClr val="tx2"/>
                        </a:buClr>
                        <a:buSzPct val="75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System MTBF Goal</a:t>
                      </a:r>
                      <a:endParaRPr kumimoji="0" lang="en-US"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38901">
                <a:tc>
                  <a:txBody>
                    <a:bodyPr/>
                    <a:lstStyle/>
                    <a:p>
                      <a:pPr marL="0" marR="0" lvl="0" indent="0" algn="l" defTabSz="914400" rtl="0" eaLnBrk="0" fontAlgn="base" latinLnBrk="0" hangingPunct="0">
                        <a:lnSpc>
                          <a:spcPct val="95000"/>
                        </a:lnSpc>
                        <a:spcBef>
                          <a:spcPct val="30000"/>
                        </a:spcBef>
                        <a:spcAft>
                          <a:spcPct val="0"/>
                        </a:spcAft>
                        <a:buClr>
                          <a:schemeClr val="tx2"/>
                        </a:buClr>
                        <a:buSzPct val="75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SDC (Silent Data Corruption)</a:t>
                      </a:r>
                      <a:endParaRPr kumimoji="0" lang="en-US"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0" fontAlgn="base" latinLnBrk="0" hangingPunct="0">
                        <a:lnSpc>
                          <a:spcPct val="95000"/>
                        </a:lnSpc>
                        <a:spcBef>
                          <a:spcPct val="30000"/>
                        </a:spcBef>
                        <a:spcAft>
                          <a:spcPct val="0"/>
                        </a:spcAft>
                        <a:buClr>
                          <a:schemeClr val="tx2"/>
                        </a:buClr>
                        <a:buSzPct val="75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1000 years </a:t>
                      </a:r>
                      <a:endParaRPr kumimoji="0" lang="en-US"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38901">
                <a:tc>
                  <a:txBody>
                    <a:bodyPr/>
                    <a:lstStyle/>
                    <a:p>
                      <a:pPr marL="0" marR="0" lvl="0" indent="0" algn="l" defTabSz="914400" rtl="0" eaLnBrk="0" fontAlgn="base" latinLnBrk="0" hangingPunct="0">
                        <a:lnSpc>
                          <a:spcPct val="95000"/>
                        </a:lnSpc>
                        <a:spcBef>
                          <a:spcPct val="30000"/>
                        </a:spcBef>
                        <a:spcAft>
                          <a:spcPct val="0"/>
                        </a:spcAft>
                        <a:buClr>
                          <a:schemeClr val="tx2"/>
                        </a:buClr>
                        <a:buSzPct val="75000"/>
                        <a:buFont typeface="Wingdings" panose="05000000000000000000" pitchFamily="2" charset="2"/>
                        <a:buNone/>
                      </a:pPr>
                      <a:r>
                        <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rPr>
                        <a:t>DUE for system crash</a:t>
                      </a:r>
                      <a:endParaRPr kumimoji="0" lang="en-US" altLang="zh-CN" sz="24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0" fontAlgn="base" latinLnBrk="0" hangingPunct="0">
                        <a:lnSpc>
                          <a:spcPct val="95000"/>
                        </a:lnSpc>
                        <a:spcBef>
                          <a:spcPct val="30000"/>
                        </a:spcBef>
                        <a:spcAft>
                          <a:spcPct val="0"/>
                        </a:spcAft>
                        <a:buClr>
                          <a:schemeClr val="tx2"/>
                        </a:buClr>
                        <a:buSzPct val="75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25 years</a:t>
                      </a:r>
                      <a:endParaRPr kumimoji="0" lang="en-US"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438901">
                <a:tc>
                  <a:txBody>
                    <a:bodyPr/>
                    <a:lstStyle/>
                    <a:p>
                      <a:pPr marL="0" marR="0" lvl="0" indent="0" algn="l" defTabSz="914400" rtl="0" eaLnBrk="0" fontAlgn="base" latinLnBrk="0" hangingPunct="0">
                        <a:lnSpc>
                          <a:spcPct val="95000"/>
                        </a:lnSpc>
                        <a:spcBef>
                          <a:spcPct val="30000"/>
                        </a:spcBef>
                        <a:spcAft>
                          <a:spcPct val="0"/>
                        </a:spcAft>
                        <a:buClr>
                          <a:schemeClr val="tx2"/>
                        </a:buClr>
                        <a:buSzPct val="75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DUE for application crash</a:t>
                      </a:r>
                      <a:endParaRPr kumimoji="0" lang="en-US"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r" defTabSz="914400" rtl="0" eaLnBrk="0" fontAlgn="base" latinLnBrk="0" hangingPunct="0">
                        <a:lnSpc>
                          <a:spcPct val="95000"/>
                        </a:lnSpc>
                        <a:spcBef>
                          <a:spcPct val="30000"/>
                        </a:spcBef>
                        <a:spcAft>
                          <a:spcPct val="0"/>
                        </a:spcAft>
                        <a:buClr>
                          <a:schemeClr val="tx2"/>
                        </a:buClr>
                        <a:buSzPct val="75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10 years</a:t>
                      </a:r>
                      <a:endParaRPr kumimoji="0" lang="en-US" altLang="zh-CN" sz="24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15" marB="4571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82964" name="矩形 1"/>
          <p:cNvSpPr>
            <a:spLocks noChangeArrowheads="1"/>
          </p:cNvSpPr>
          <p:nvPr/>
        </p:nvSpPr>
        <p:spPr bwMode="auto">
          <a:xfrm>
            <a:off x="1905000" y="3224213"/>
            <a:ext cx="5562600"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spcBef>
                <a:spcPct val="0"/>
              </a:spcBef>
              <a:spcAft>
                <a:spcPct val="0"/>
              </a:spcAft>
              <a:buFontTx/>
              <a:buNone/>
            </a:pPr>
            <a:r>
              <a:rPr lang="en-US" altLang="zh-CN" sz="1800" b="0"/>
              <a:t>(D.C.Bossen, 2002 IRPS Tutorial Reliability Notes)</a:t>
            </a:r>
            <a:br>
              <a:rPr lang="en-US" altLang="zh-CN" sz="2400" b="0"/>
            </a:br>
            <a:endParaRPr lang="zh-CN" altLang="en-US" sz="1800" b="0"/>
          </a:p>
        </p:txBody>
      </p:sp>
      <p:sp>
        <p:nvSpPr>
          <p:cNvPr id="82965" name="矩形 2"/>
          <p:cNvSpPr>
            <a:spLocks noChangeArrowheads="1"/>
          </p:cNvSpPr>
          <p:nvPr/>
        </p:nvSpPr>
        <p:spPr bwMode="auto">
          <a:xfrm>
            <a:off x="2209800" y="4191000"/>
            <a:ext cx="457200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spcAft>
                <a:spcPts val="600"/>
              </a:spcAft>
              <a:buFont typeface="Arial" panose="020B0604020202020204" pitchFamily="34" charset="0"/>
              <a:defRPr sz="20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Font typeface="Arial" panose="020B0604020202020204" pitchFamily="34" charset="0"/>
              <a:buChar char="•"/>
              <a:defRPr kumimoji="1" sz="20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2"/>
              </a:buClr>
              <a:buFont typeface="Arial" panose="020B0604020202020204" pitchFamily="34" charset="0"/>
              <a:buChar char="•"/>
              <a:defRPr kumimoji="1">
                <a:solidFill>
                  <a:schemeClr val="tx1"/>
                </a:solidFill>
                <a:latin typeface="Arial" panose="020B0604020202020204" pitchFamily="34" charset="0"/>
                <a:ea typeface="宋体" panose="02010600030101010101" pitchFamily="2" charset="-122"/>
              </a:defRPr>
            </a:lvl9pPr>
          </a:lstStyle>
          <a:p>
            <a:pPr>
              <a:lnSpc>
                <a:spcPct val="95000"/>
              </a:lnSpc>
              <a:spcBef>
                <a:spcPct val="30000"/>
              </a:spcBef>
              <a:spcAft>
                <a:spcPct val="0"/>
              </a:spcAft>
              <a:buClr>
                <a:schemeClr val="tx2"/>
              </a:buClr>
              <a:buSzPct val="75000"/>
              <a:buFont typeface="Wingdings" panose="05000000000000000000" pitchFamily="2" charset="2"/>
              <a:buChar char="l"/>
            </a:pPr>
            <a:r>
              <a:rPr lang="en-US" altLang="zh-CN" sz="1800" b="0"/>
              <a:t>SDC = Silent Data Corruption</a:t>
            </a:r>
            <a:endParaRPr lang="en-US" altLang="zh-CN" sz="1800" b="0"/>
          </a:p>
          <a:p>
            <a:pPr>
              <a:lnSpc>
                <a:spcPct val="95000"/>
              </a:lnSpc>
              <a:spcBef>
                <a:spcPct val="30000"/>
              </a:spcBef>
              <a:spcAft>
                <a:spcPct val="0"/>
              </a:spcAft>
              <a:buClr>
                <a:schemeClr val="tx2"/>
              </a:buClr>
              <a:buSzPct val="75000"/>
              <a:buFont typeface="Wingdings" panose="05000000000000000000" pitchFamily="2" charset="2"/>
              <a:buChar char="l"/>
            </a:pPr>
            <a:r>
              <a:rPr lang="en-US" altLang="zh-CN" sz="1800" b="0"/>
              <a:t>DUE = Detected &amp; unrecoverable error</a:t>
            </a:r>
            <a:endParaRPr lang="en-US" altLang="zh-CN" sz="1800" b="0"/>
          </a:p>
          <a:p>
            <a:pPr>
              <a:lnSpc>
                <a:spcPct val="95000"/>
              </a:lnSpc>
              <a:spcBef>
                <a:spcPct val="30000"/>
              </a:spcBef>
              <a:spcAft>
                <a:spcPct val="0"/>
              </a:spcAft>
              <a:buClr>
                <a:schemeClr val="tx2"/>
              </a:buClr>
              <a:buSzPct val="75000"/>
              <a:buFont typeface="Wingdings" panose="05000000000000000000" pitchFamily="2" charset="2"/>
              <a:buChar char="l"/>
            </a:pPr>
            <a:r>
              <a:rPr lang="en-US" altLang="zh-CN" sz="1800" b="0"/>
              <a:t>MTBF = mean time before failure</a:t>
            </a:r>
            <a:endParaRPr lang="en-US" altLang="zh-CN" sz="1800" b="0"/>
          </a:p>
        </p:txBody>
      </p:sp>
      <p:sp>
        <p:nvSpPr>
          <p:cNvPr id="2" name="Date Placeholder 1"/>
          <p:cNvSpPr>
            <a:spLocks noGrp="1"/>
          </p:cNvSpPr>
          <p:nvPr>
            <p:ph type="dt" sz="half" idx="10"/>
          </p:nvPr>
        </p:nvSpPr>
        <p:spPr/>
        <p:txBody>
          <a:bodyPr/>
          <a:lstStyle/>
          <a:p>
            <a:r>
              <a:rPr lang="en-US" altLang="zh-CN"/>
              <a:t>COaA, LEC03 Intro III</a:t>
            </a:r>
            <a:endParaRPr lang="en-US" altLang="zh-CN" dirty="0"/>
          </a:p>
        </p:txBody>
      </p:sp>
      <p:sp>
        <p:nvSpPr>
          <p:cNvPr id="3" name="Footer Placeholder 2"/>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6" name="Slide Number Placeholder 5"/>
          <p:cNvSpPr>
            <a:spLocks noGrp="1"/>
          </p:cNvSpPr>
          <p:nvPr>
            <p:ph type="sldNum" sz="quarter" idx="12"/>
          </p:nvPr>
        </p:nvSpPr>
        <p:spPr/>
        <p:txBody>
          <a:bodyPr/>
          <a:lstStyle/>
          <a:p>
            <a:fld id="{B7A5BFCD-2DD0-1B4A-A6AE-A25793FF7F06}" type="slidenum">
              <a:rPr lang="zh-CN" altLang="en-US" smtClean="0"/>
            </a:fld>
            <a:endParaRPr lang="zh-CN" altLang="en-US"/>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endParaRPr lang="en-US" sz="2000" i="1" dirty="0"/>
          </a:p>
          <a:p>
            <a:endParaRPr lang="en-US" sz="2000" i="1" dirty="0"/>
          </a:p>
          <a:p>
            <a:endParaRPr lang="en-US" sz="2000" i="1" dirty="0"/>
          </a:p>
          <a:p>
            <a:endParaRPr lang="en-US" sz="2000" i="1" dirty="0"/>
          </a:p>
          <a:p>
            <a:endParaRPr lang="en-US" sz="2000" i="1" dirty="0"/>
          </a:p>
          <a:p>
            <a:r>
              <a:rPr lang="en-US" sz="2000" i="1" dirty="0" err="1"/>
              <a:t>S</a:t>
            </a:r>
            <a:r>
              <a:rPr lang="en-US" sz="2000" baseline="-25000" dirty="0" err="1"/>
              <a:t>latency</a:t>
            </a:r>
            <a:r>
              <a:rPr lang="en-US" sz="2000" dirty="0"/>
              <a:t>: the theoretical speedup of the execution of the whole task</a:t>
            </a:r>
            <a:endParaRPr lang="en-US" sz="2000" dirty="0"/>
          </a:p>
          <a:p>
            <a:r>
              <a:rPr lang="en-US" sz="2000" i="1" dirty="0"/>
              <a:t>s</a:t>
            </a:r>
            <a:r>
              <a:rPr lang="en-US" sz="2000" dirty="0"/>
              <a:t> : speedup of the part of the task that benefits from improved resources</a:t>
            </a:r>
            <a:endParaRPr lang="en-US" sz="2000" dirty="0"/>
          </a:p>
          <a:p>
            <a:r>
              <a:rPr lang="en-US" sz="2000" i="1" dirty="0"/>
              <a:t>p</a:t>
            </a:r>
            <a:r>
              <a:rPr lang="en-US" sz="2000" dirty="0"/>
              <a:t> is the proportion of execution time that the part benefiting from improved resources originally occupied.</a:t>
            </a:r>
            <a:endParaRPr lang="en-US" sz="2000" dirty="0"/>
          </a:p>
          <a:p>
            <a:pPr eaLnBrk="1" hangingPunct="1">
              <a:spcBef>
                <a:spcPct val="0"/>
              </a:spcBef>
              <a:buClr>
                <a:srgbClr val="CC0000"/>
              </a:buClr>
            </a:pPr>
            <a:endParaRPr lang="en-US" altLang="en-US" dirty="0">
              <a:latin typeface="Arial" panose="020B0604020202020204" pitchFamily="34" charset="0"/>
            </a:endParaRPr>
          </a:p>
          <a:p>
            <a:pPr eaLnBrk="1" hangingPunct="1">
              <a:spcBef>
                <a:spcPct val="0"/>
              </a:spcBef>
              <a:buClr>
                <a:srgbClr val="CC0000"/>
              </a:buClr>
            </a:pPr>
            <a:r>
              <a:rPr lang="en-US" altLang="en-US" dirty="0">
                <a:latin typeface="Arial" panose="020B0604020202020204" pitchFamily="34" charset="0"/>
              </a:rPr>
              <a:t>Architecture design is very bottleneck-driven – make the</a:t>
            </a:r>
            <a:endParaRPr lang="en-US" altLang="en-US" dirty="0">
              <a:latin typeface="Arial" panose="020B0604020202020204" pitchFamily="34" charset="0"/>
            </a:endParaRPr>
          </a:p>
          <a:p>
            <a:pPr eaLnBrk="1" hangingPunct="1">
              <a:spcBef>
                <a:spcPct val="0"/>
              </a:spcBef>
              <a:buClr>
                <a:srgbClr val="CC0000"/>
              </a:buClr>
              <a:buFontTx/>
              <a:buNone/>
            </a:pPr>
            <a:r>
              <a:rPr lang="en-US" altLang="en-US" dirty="0">
                <a:latin typeface="Arial" panose="020B0604020202020204" pitchFamily="34" charset="0"/>
              </a:rPr>
              <a:t>  common case fast, do not waste resources on a component</a:t>
            </a:r>
            <a:endParaRPr lang="en-US" altLang="en-US" dirty="0">
              <a:latin typeface="Arial" panose="020B0604020202020204" pitchFamily="34" charset="0"/>
            </a:endParaRPr>
          </a:p>
          <a:p>
            <a:pPr eaLnBrk="1" hangingPunct="1">
              <a:spcBef>
                <a:spcPct val="0"/>
              </a:spcBef>
              <a:buClr>
                <a:srgbClr val="CC0000"/>
              </a:buClr>
              <a:buFontTx/>
              <a:buNone/>
            </a:pPr>
            <a:r>
              <a:rPr lang="en-US" altLang="en-US" dirty="0">
                <a:latin typeface="Arial" panose="020B0604020202020204" pitchFamily="34" charset="0"/>
              </a:rPr>
              <a:t>  that has little impact on overall performance/power</a:t>
            </a:r>
            <a:endParaRPr lang="en-US" altLang="en-US" dirty="0">
              <a:latin typeface="Arial" panose="020B0604020202020204" pitchFamily="34" charset="0"/>
            </a:endParaRPr>
          </a:p>
          <a:p>
            <a:pPr eaLnBrk="1" hangingPunct="1">
              <a:spcBef>
                <a:spcPct val="0"/>
              </a:spcBef>
              <a:buClr>
                <a:srgbClr val="CC0000"/>
              </a:buClr>
              <a:buFontTx/>
              <a:buNone/>
            </a:pPr>
            <a:endParaRPr lang="en-US" altLang="en-US" dirty="0">
              <a:latin typeface="Arial" panose="020B0604020202020204" pitchFamily="34" charset="0"/>
            </a:endParaRPr>
          </a:p>
          <a:p>
            <a:pPr eaLnBrk="1" hangingPunct="1">
              <a:spcBef>
                <a:spcPct val="0"/>
              </a:spcBef>
              <a:buClr>
                <a:srgbClr val="CC0000"/>
              </a:buClr>
            </a:pPr>
            <a:r>
              <a:rPr lang="en-US" altLang="en-US" dirty="0">
                <a:latin typeface="Arial" panose="020B0604020202020204" pitchFamily="34" charset="0"/>
              </a:rPr>
              <a:t> </a:t>
            </a:r>
            <a:r>
              <a:rPr lang="en-US" altLang="zh-CN" i="1" dirty="0"/>
              <a:t>Amdahl‘s law</a:t>
            </a:r>
            <a:r>
              <a:rPr lang="zh-CN" altLang="en-US" i="1" dirty="0"/>
              <a:t>（阿姆达尔定律）</a:t>
            </a:r>
            <a:r>
              <a:rPr lang="zh-CN" altLang="en-US" dirty="0"/>
              <a:t> 由计算机科学家 </a:t>
            </a:r>
            <a:r>
              <a:rPr lang="en-US" altLang="zh-CN" dirty="0"/>
              <a:t>Gene Amdahl </a:t>
            </a:r>
            <a:r>
              <a:rPr lang="zh-CN" altLang="en-US" dirty="0"/>
              <a:t>在 </a:t>
            </a:r>
            <a:r>
              <a:rPr lang="en-US" altLang="zh-CN" dirty="0"/>
              <a:t>1967 </a:t>
            </a:r>
            <a:r>
              <a:rPr lang="zh-CN" altLang="en-US" dirty="0"/>
              <a:t>年提出，主要思想是</a:t>
            </a:r>
            <a:r>
              <a:rPr lang="zh-CN" altLang="en-US" b="1" dirty="0"/>
              <a:t>当我们对系统的某个部分加速时，其对系统整体性能的影响取决于该部分的所占比例和加速程度</a:t>
            </a:r>
            <a:endParaRPr lang="en-US" altLang="en-US" dirty="0">
              <a:latin typeface="Arial" panose="020B0604020202020204" pitchFamily="34" charset="0"/>
            </a:endParaRPr>
          </a:p>
        </p:txBody>
      </p:sp>
      <p:sp>
        <p:nvSpPr>
          <p:cNvPr id="3" name="Date Placeholder 2"/>
          <p:cNvSpPr>
            <a:spLocks noGrp="1"/>
          </p:cNvSpPr>
          <p:nvPr>
            <p:ph type="dt" sz="half" idx="10"/>
          </p:nvPr>
        </p:nvSpPr>
        <p:spPr/>
        <p:txBody>
          <a:bodyPr/>
          <a:lstStyle/>
          <a:p>
            <a:r>
              <a:rPr lang="en-US" altLang="zh-CN"/>
              <a:t>COaA, LEC03 Intro III</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Title 5"/>
          <p:cNvSpPr>
            <a:spLocks noGrp="1"/>
          </p:cNvSpPr>
          <p:nvPr>
            <p:ph type="title"/>
          </p:nvPr>
        </p:nvSpPr>
        <p:spPr/>
        <p:txBody>
          <a:bodyPr/>
          <a:lstStyle/>
          <a:p>
            <a:r>
              <a:rPr lang="en-US" altLang="zh-CN" dirty="0"/>
              <a:t>Amdahl’s Law</a:t>
            </a:r>
            <a:endParaRPr lang="en-US" dirty="0"/>
          </a:p>
        </p:txBody>
      </p:sp>
      <p:sp>
        <p:nvSpPr>
          <p:cNvPr id="7" name="Content Placeholder 6"/>
          <p:cNvSpPr>
            <a:spLocks noGrp="1"/>
          </p:cNvSpPr>
          <p:nvPr>
            <p:ph sz="quarter" idx="13"/>
          </p:nvPr>
        </p:nvSpPr>
        <p:spPr/>
        <p:txBody>
          <a:bodyPr/>
          <a:lstStyle/>
          <a:p>
            <a:endParaRPr lang="en-US"/>
          </a:p>
        </p:txBody>
      </p:sp>
      <p:pic>
        <p:nvPicPr>
          <p:cNvPr id="10" name="Picture 9"/>
          <p:cNvPicPr>
            <a:picLocks noChangeAspect="1"/>
          </p:cNvPicPr>
          <p:nvPr/>
        </p:nvPicPr>
        <p:blipFill>
          <a:blip r:embed="rId1"/>
          <a:stretch>
            <a:fillRect/>
          </a:stretch>
        </p:blipFill>
        <p:spPr>
          <a:xfrm>
            <a:off x="2216075" y="987571"/>
            <a:ext cx="3873500" cy="1172519"/>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eaLnBrk="1" hangingPunct="1">
              <a:spcBef>
                <a:spcPct val="0"/>
              </a:spcBef>
              <a:buClr>
                <a:srgbClr val="CC0000"/>
              </a:buClr>
            </a:pPr>
            <a:r>
              <a:rPr lang="en-US" altLang="en-US" dirty="0">
                <a:latin typeface="Arial" panose="020B0604020202020204" pitchFamily="34" charset="0"/>
              </a:rPr>
              <a:t>Example: a web server spends 40% of time in the CPU and 60% of time doing I/O – a new processor that is ten times faster results in a 36% reduction in execution time (4%+60%)</a:t>
            </a:r>
            <a:endParaRPr lang="en-US" altLang="en-US" dirty="0">
              <a:latin typeface="Arial" panose="020B0604020202020204" pitchFamily="34" charset="0"/>
            </a:endParaRPr>
          </a:p>
          <a:p>
            <a:pPr eaLnBrk="1" hangingPunct="1">
              <a:spcBef>
                <a:spcPct val="0"/>
              </a:spcBef>
              <a:buClr>
                <a:srgbClr val="CC0000"/>
              </a:buClr>
            </a:pPr>
            <a:r>
              <a:rPr lang="en-US" altLang="en-US" dirty="0">
                <a:latin typeface="Arial" panose="020B0604020202020204" pitchFamily="34" charset="0"/>
              </a:rPr>
              <a:t>(speedup of 1.56) – Amdahl’s Law states that maximum execution time reduction is 40% (max speedup of 1.66)</a:t>
            </a:r>
            <a:endParaRPr lang="en-US" altLang="en-US" dirty="0">
              <a:latin typeface="Arial" panose="020B0604020202020204" pitchFamily="34" charset="0"/>
            </a:endParaRPr>
          </a:p>
        </p:txBody>
      </p:sp>
      <p:sp>
        <p:nvSpPr>
          <p:cNvPr id="3" name="Date Placeholder 2"/>
          <p:cNvSpPr>
            <a:spLocks noGrp="1"/>
          </p:cNvSpPr>
          <p:nvPr>
            <p:ph type="dt" sz="half" idx="10"/>
          </p:nvPr>
        </p:nvSpPr>
        <p:spPr/>
        <p:txBody>
          <a:bodyPr/>
          <a:lstStyle/>
          <a:p>
            <a:r>
              <a:rPr lang="en-US" altLang="zh-CN"/>
              <a:t>COaA, LEC03 Intro III</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Title 5"/>
          <p:cNvSpPr>
            <a:spLocks noGrp="1"/>
          </p:cNvSpPr>
          <p:nvPr>
            <p:ph type="title"/>
          </p:nvPr>
        </p:nvSpPr>
        <p:spPr/>
        <p:txBody>
          <a:bodyPr/>
          <a:lstStyle/>
          <a:p>
            <a:r>
              <a:rPr lang="en-US" dirty="0"/>
              <a:t>Amdahl’s Law</a:t>
            </a:r>
            <a:endParaRPr lang="en-US" dirty="0"/>
          </a:p>
        </p:txBody>
      </p:sp>
      <p:sp>
        <p:nvSpPr>
          <p:cNvPr id="7" name="Content Placeholder 6"/>
          <p:cNvSpPr>
            <a:spLocks noGrp="1"/>
          </p:cNvSpPr>
          <p:nvPr>
            <p:ph sz="quarter" idx="13"/>
          </p:nvPr>
        </p:nvSpPr>
        <p:spPr/>
        <p:txBody>
          <a:bodyPr/>
          <a:lstStyle/>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idx="1"/>
          </p:nvPr>
        </p:nvSpPr>
        <p:spPr/>
        <p:txBody>
          <a:bodyPr/>
          <a:lstStyle/>
          <a:p>
            <a:pPr marL="0" indent="0" eaLnBrk="1" hangingPunct="1"/>
            <a:r>
              <a:rPr lang="en-US" altLang="zh-CN" dirty="0">
                <a:ea typeface="黑体" panose="02010609060101010101" pitchFamily="49" charset="-122"/>
              </a:rPr>
              <a:t>Next lecture</a:t>
            </a:r>
            <a:endParaRPr lang="en-US" altLang="zh-CN" dirty="0">
              <a:ea typeface="黑体" panose="02010609060101010101" pitchFamily="49" charset="-122"/>
            </a:endParaRPr>
          </a:p>
          <a:p>
            <a:pPr lvl="1" eaLnBrk="1" hangingPunct="1"/>
            <a:r>
              <a:rPr kumimoji="0" lang="en-US" altLang="zh-CN" dirty="0">
                <a:ea typeface="黑体" panose="02010609060101010101" pitchFamily="49" charset="-122"/>
                <a:cs typeface="宋体" panose="02010600030101010101" pitchFamily="2" charset="-122"/>
              </a:rPr>
              <a:t>ISA Review</a:t>
            </a:r>
            <a:endParaRPr kumimoji="0" lang="en-US" altLang="zh-CN" dirty="0">
              <a:ea typeface="黑体" panose="02010609060101010101" pitchFamily="49" charset="-122"/>
              <a:cs typeface="宋体" panose="02010600030101010101" pitchFamily="2" charset="-122"/>
            </a:endParaRPr>
          </a:p>
          <a:p>
            <a:pPr lvl="2" eaLnBrk="1" hangingPunct="1"/>
            <a:r>
              <a:rPr kumimoji="0" lang="en-US" altLang="zh-CN" dirty="0">
                <a:ea typeface="黑体" panose="02010609060101010101" pitchFamily="49" charset="-122"/>
                <a:cs typeface="宋体" panose="02010600030101010101" pitchFamily="2" charset="-122"/>
              </a:rPr>
              <a:t>Reading assignment – PH, Chapter 2</a:t>
            </a:r>
            <a:endParaRPr kumimoji="0" lang="en-US" altLang="zh-CN" dirty="0">
              <a:ea typeface="黑体" panose="02010609060101010101" pitchFamily="49" charset="-122"/>
              <a:cs typeface="宋体" panose="02010600030101010101" pitchFamily="2" charset="-122"/>
            </a:endParaRPr>
          </a:p>
          <a:p>
            <a:pPr lvl="2" eaLnBrk="1" hangingPunct="1"/>
            <a:endParaRPr kumimoji="0" lang="en-US" altLang="zh-CN" dirty="0">
              <a:ea typeface="黑体" panose="02010609060101010101" pitchFamily="49" charset="-122"/>
              <a:cs typeface="宋体" panose="02010600030101010101" pitchFamily="2" charset="-122"/>
            </a:endParaRPr>
          </a:p>
        </p:txBody>
      </p:sp>
      <p:sp>
        <p:nvSpPr>
          <p:cNvPr id="61442" name="Rectangle 2"/>
          <p:cNvSpPr>
            <a:spLocks noGrp="1" noChangeArrowheads="1"/>
          </p:cNvSpPr>
          <p:nvPr>
            <p:ph type="title"/>
          </p:nvPr>
        </p:nvSpPr>
        <p:spPr/>
        <p:txBody>
          <a:bodyPr rtlCol="0">
            <a:normAutofit/>
          </a:bodyPr>
          <a:lstStyle/>
          <a:p>
            <a:pPr eaLnBrk="1" fontAlgn="auto" hangingPunct="1">
              <a:spcAft>
                <a:spcPts val="0"/>
              </a:spcAft>
              <a:defRPr/>
            </a:pPr>
            <a:r>
              <a:rPr kumimoji="0" lang="en-US" altLang="zh-CN">
                <a:latin typeface="Arial" panose="020B0604020202020204" pitchFamily="34" charset="0"/>
                <a:ea typeface="+mj-ea"/>
              </a:rPr>
              <a:t>Next Lecture and Reminders</a:t>
            </a:r>
            <a:endParaRPr kumimoji="0" lang="en-US" altLang="zh-CN">
              <a:latin typeface="Arial" panose="020B0604020202020204" pitchFamily="34" charset="0"/>
              <a:ea typeface="+mj-ea"/>
            </a:endParaRPr>
          </a:p>
        </p:txBody>
      </p:sp>
      <p:sp>
        <p:nvSpPr>
          <p:cNvPr id="3" name="Content Placeholder 2"/>
          <p:cNvSpPr>
            <a:spLocks noGrp="1"/>
          </p:cNvSpPr>
          <p:nvPr>
            <p:ph sz="quarter" idx="13"/>
          </p:nvPr>
        </p:nvSpPr>
        <p:spPr/>
        <p:txBody>
          <a:bodyPr/>
          <a:lstStyle/>
          <a:p>
            <a:endParaRPr lang="en-US"/>
          </a:p>
        </p:txBody>
      </p:sp>
      <p:sp>
        <p:nvSpPr>
          <p:cNvPr id="2" name="Date Placeholder 1"/>
          <p:cNvSpPr>
            <a:spLocks noGrp="1"/>
          </p:cNvSpPr>
          <p:nvPr>
            <p:ph type="dt" sz="half" idx="10"/>
          </p:nvPr>
        </p:nvSpPr>
        <p:spPr/>
        <p:txBody>
          <a:bodyPr/>
          <a:lstStyle/>
          <a:p>
            <a:r>
              <a:rPr lang="en-US" altLang="zh-CN"/>
              <a:t>COaA, LEC03 Intro III</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r>
              <a:rPr lang="en-US" altLang="zh-CN" dirty="0"/>
              <a:t>Packing Cost: Depends on the pin number and the requirement of heat dissipation</a:t>
            </a:r>
            <a:endParaRPr lang="zh-CN" altLang="en-US" dirty="0"/>
          </a:p>
        </p:txBody>
      </p:sp>
      <p:sp>
        <p:nvSpPr>
          <p:cNvPr id="2" name="标题 1"/>
          <p:cNvSpPr>
            <a:spLocks noGrp="1"/>
          </p:cNvSpPr>
          <p:nvPr>
            <p:ph type="title"/>
          </p:nvPr>
        </p:nvSpPr>
        <p:spPr/>
        <p:txBody>
          <a:bodyPr/>
          <a:lstStyle/>
          <a:p>
            <a:r>
              <a:rPr lang="en-US" altLang="zh-CN" dirty="0"/>
              <a:t>Other Costs</a:t>
            </a:r>
            <a:endParaRPr lang="zh-CN" altLang="en-US" dirty="0"/>
          </a:p>
        </p:txBody>
      </p:sp>
      <p:sp>
        <p:nvSpPr>
          <p:cNvPr id="4" name="Content Placeholder 3"/>
          <p:cNvSpPr>
            <a:spLocks noGrp="1"/>
          </p:cNvSpPr>
          <p:nvPr>
            <p:ph sz="quarter" idx="13"/>
          </p:nvPr>
        </p:nvSpPr>
        <p:spPr/>
        <p:txBody>
          <a:bodyPr/>
          <a:lstStyle/>
          <a:p>
            <a:endParaRPr lang="en-US"/>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870" y="1556793"/>
            <a:ext cx="8903350" cy="1298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Date Placeholder 4"/>
          <p:cNvSpPr>
            <a:spLocks noGrp="1"/>
          </p:cNvSpPr>
          <p:nvPr>
            <p:ph type="dt" sz="half" idx="10"/>
          </p:nvPr>
        </p:nvSpPr>
        <p:spPr/>
        <p:txBody>
          <a:bodyPr/>
          <a:lstStyle/>
          <a:p>
            <a:r>
              <a:rPr lang="en-US" altLang="zh-CN"/>
              <a:t>COaA, LEC03 Intro III</a:t>
            </a:r>
            <a:endParaRPr lang="en-US" altLang="zh-CN" dirty="0"/>
          </a:p>
        </p:txBody>
      </p:sp>
      <p:sp>
        <p:nvSpPr>
          <p:cNvPr id="6" name="Footer Placeholder 5"/>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7" name="Slide Number Placeholder 6"/>
          <p:cNvSpPr>
            <a:spLocks noGrp="1"/>
          </p:cNvSpPr>
          <p:nvPr>
            <p:ph type="sldNum" sz="quarter" idx="12"/>
          </p:nvPr>
        </p:nvSpPr>
        <p:spPr/>
        <p:txBody>
          <a:bodyPr/>
          <a:lstStyle/>
          <a:p>
            <a:fld id="{B7A5BFCD-2DD0-1B4A-A6AE-A25793FF7F06}" type="slidenum">
              <a:rPr lang="zh-CN" altLang="en-US" smtClean="0"/>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0825" y="1524000"/>
            <a:ext cx="8642350" cy="2438400"/>
          </a:xfrm>
        </p:spPr>
        <p:txBody>
          <a:bodyPr>
            <a:normAutofit fontScale="62500" lnSpcReduction="20000"/>
          </a:bodyPr>
          <a:lstStyle/>
          <a:p>
            <a:r>
              <a:rPr lang="en-US" b="1" dirty="0">
                <a:solidFill>
                  <a:schemeClr val="tx2"/>
                </a:solidFill>
              </a:rPr>
              <a:t>Component Costs</a:t>
            </a:r>
            <a:endParaRPr lang="en-US" b="1" dirty="0">
              <a:solidFill>
                <a:schemeClr val="tx2"/>
              </a:solidFill>
            </a:endParaRPr>
          </a:p>
          <a:p>
            <a:r>
              <a:rPr lang="en-US" b="1" dirty="0">
                <a:solidFill>
                  <a:srgbClr val="FF0000"/>
                </a:solidFill>
              </a:rPr>
              <a:t>Direct Costs</a:t>
            </a:r>
            <a:r>
              <a:rPr lang="en-US" dirty="0"/>
              <a:t> </a:t>
            </a:r>
            <a:r>
              <a:rPr lang="en-US" sz="2900" dirty="0"/>
              <a:t>(add 25% to 40%) recurring costs: labor, purchasing, scrap, warranty</a:t>
            </a:r>
            <a:endParaRPr lang="en-US" sz="2900" dirty="0"/>
          </a:p>
          <a:p>
            <a:r>
              <a:rPr lang="en-US" b="1" dirty="0">
                <a:solidFill>
                  <a:srgbClr val="00B0F0"/>
                </a:solidFill>
              </a:rPr>
              <a:t>Gross Margin</a:t>
            </a:r>
            <a:r>
              <a:rPr lang="en-US" sz="2900" dirty="0"/>
              <a:t>(add 82% to 186%) nonrecurring costs: R&amp;D, marketing, sales, equipment maintenance, rental, financing cost, </a:t>
            </a:r>
            <a:r>
              <a:rPr lang="en-US" sz="2900" dirty="0" err="1"/>
              <a:t>pretex</a:t>
            </a:r>
            <a:r>
              <a:rPr lang="en-US" sz="2900" dirty="0"/>
              <a:t> profits, taxes</a:t>
            </a:r>
            <a:endParaRPr lang="en-US" dirty="0"/>
          </a:p>
          <a:p>
            <a:r>
              <a:rPr lang="en-US" b="1" dirty="0">
                <a:solidFill>
                  <a:schemeClr val="accent6">
                    <a:lumMod val="75000"/>
                  </a:schemeClr>
                </a:solidFill>
              </a:rPr>
              <a:t>Average Discount</a:t>
            </a:r>
            <a:r>
              <a:rPr lang="en-US" dirty="0"/>
              <a:t> </a:t>
            </a:r>
            <a:r>
              <a:rPr lang="en-US" sz="2900" dirty="0"/>
              <a:t>to get list Price (add 33% to 66%): volume discounts and/or retailer markup</a:t>
            </a:r>
            <a:endParaRPr lang="en-US" dirty="0"/>
          </a:p>
        </p:txBody>
      </p:sp>
      <p:sp>
        <p:nvSpPr>
          <p:cNvPr id="3" name="Date Placeholder 2"/>
          <p:cNvSpPr>
            <a:spLocks noGrp="1"/>
          </p:cNvSpPr>
          <p:nvPr>
            <p:ph type="dt" sz="half" idx="10"/>
          </p:nvPr>
        </p:nvSpPr>
        <p:spPr/>
        <p:txBody>
          <a:bodyPr/>
          <a:lstStyle/>
          <a:p>
            <a:r>
              <a:rPr lang="en-US" altLang="zh-CN"/>
              <a:t>COaA, LEC03 Intro III</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6" name="Title 5"/>
          <p:cNvSpPr>
            <a:spLocks noGrp="1"/>
          </p:cNvSpPr>
          <p:nvPr>
            <p:ph type="title"/>
          </p:nvPr>
        </p:nvSpPr>
        <p:spPr/>
        <p:txBody>
          <a:bodyPr/>
          <a:lstStyle/>
          <a:p>
            <a:r>
              <a:rPr lang="en-US" dirty="0"/>
              <a:t>Cost / Performance</a:t>
            </a:r>
            <a:endParaRPr lang="en-US" dirty="0"/>
          </a:p>
        </p:txBody>
      </p:sp>
      <p:sp>
        <p:nvSpPr>
          <p:cNvPr id="7" name="Content Placeholder 6"/>
          <p:cNvSpPr>
            <a:spLocks noGrp="1"/>
          </p:cNvSpPr>
          <p:nvPr>
            <p:ph sz="quarter" idx="13"/>
          </p:nvPr>
        </p:nvSpPr>
        <p:spPr/>
        <p:txBody>
          <a:bodyPr/>
          <a:lstStyle/>
          <a:p>
            <a:r>
              <a:rPr lang="en-US" dirty="0"/>
              <a:t>2.0</a:t>
            </a:r>
            <a:endParaRPr lang="en-US" dirty="0"/>
          </a:p>
        </p:txBody>
      </p:sp>
      <p:sp>
        <p:nvSpPr>
          <p:cNvPr id="8" name="Rectangle 7"/>
          <p:cNvSpPr/>
          <p:nvPr/>
        </p:nvSpPr>
        <p:spPr>
          <a:xfrm>
            <a:off x="533400" y="1071416"/>
            <a:ext cx="5562600" cy="369332"/>
          </a:xfrm>
          <a:prstGeom prst="rect">
            <a:avLst/>
          </a:prstGeom>
        </p:spPr>
        <p:txBody>
          <a:bodyPr wrap="square">
            <a:spAutoFit/>
          </a:bodyPr>
          <a:lstStyle/>
          <a:p>
            <a:r>
              <a:rPr lang="en-US" b="1" dirty="0">
                <a:solidFill>
                  <a:srgbClr val="FF0000"/>
                </a:solidFill>
              </a:rPr>
              <a:t>What is the relationship between Cost and Price?</a:t>
            </a:r>
            <a:endParaRPr lang="en-US" b="1" dirty="0">
              <a:solidFill>
                <a:srgbClr val="FF0000"/>
              </a:solidFill>
            </a:endParaRPr>
          </a:p>
        </p:txBody>
      </p:sp>
      <p:pic>
        <p:nvPicPr>
          <p:cNvPr id="9" name="Picture 8"/>
          <p:cNvPicPr>
            <a:picLocks noChangeAspect="1"/>
          </p:cNvPicPr>
          <p:nvPr/>
        </p:nvPicPr>
        <p:blipFill>
          <a:blip r:embed="rId1"/>
          <a:stretch>
            <a:fillRect/>
          </a:stretch>
        </p:blipFill>
        <p:spPr>
          <a:xfrm>
            <a:off x="1537855" y="4083050"/>
            <a:ext cx="5705475" cy="2152650"/>
          </a:xfrm>
          <a:prstGeom prst="rect">
            <a:avLst/>
          </a:prstGeom>
        </p:spPr>
      </p:pic>
      <p:sp>
        <p:nvSpPr>
          <p:cNvPr id="10" name="Slide Number Placeholder 9"/>
          <p:cNvSpPr>
            <a:spLocks noGrp="1"/>
          </p:cNvSpPr>
          <p:nvPr>
            <p:ph type="sldNum" sz="quarter" idx="12"/>
          </p:nvPr>
        </p:nvSpPr>
        <p:spPr/>
        <p:txBody>
          <a:bodyPr/>
          <a:lstStyle/>
          <a:p>
            <a:fld id="{B7A5BFCD-2DD0-1B4A-A6AE-A25793FF7F06}"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500"/>
                                  </p:stCondLst>
                                  <p:childTnLst>
                                    <p:set>
                                      <p:cBhvr>
                                        <p:cTn id="9" dur="1" fill="hold">
                                          <p:stCondLst>
                                            <p:cond delay="0"/>
                                          </p:stCondLst>
                                        </p:cTn>
                                        <p:tgtEl>
                                          <p:spTgt spid="2">
                                            <p:txEl>
                                              <p:pRg st="1" end="1"/>
                                            </p:txEl>
                                          </p:spTgt>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nodeType="afterEffect">
                                  <p:stCondLst>
                                    <p:cond delay="50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nodeType="afterEffect">
                                  <p:stCondLst>
                                    <p:cond delay="500"/>
                                  </p:stCondLst>
                                  <p:childTnLst>
                                    <p:set>
                                      <p:cBhvr>
                                        <p:cTn id="15" dur="1" fill="hold">
                                          <p:stCondLst>
                                            <p:cond delay="0"/>
                                          </p:stCondLst>
                                        </p:cTn>
                                        <p:tgtEl>
                                          <p:spTgt spid="2">
                                            <p:txEl>
                                              <p:pRg st="3" end="3"/>
                                            </p:txEl>
                                          </p:spTgt>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nodeType="afterEffect">
                                  <p:stCondLst>
                                    <p:cond delay="50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3" name="Date Placeholder 2"/>
          <p:cNvSpPr>
            <a:spLocks noGrp="1"/>
          </p:cNvSpPr>
          <p:nvPr>
            <p:ph type="dt" sz="half" idx="10"/>
          </p:nvPr>
        </p:nvSpPr>
        <p:spPr/>
        <p:txBody>
          <a:bodyPr/>
          <a:lstStyle/>
          <a:p>
            <a:r>
              <a:rPr lang="en-US" altLang="zh-CN"/>
              <a:t>COaA, LEC03 Intro III</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6" name="Title 5"/>
          <p:cNvSpPr>
            <a:spLocks noGrp="1"/>
          </p:cNvSpPr>
          <p:nvPr>
            <p:ph type="title"/>
          </p:nvPr>
        </p:nvSpPr>
        <p:spPr/>
        <p:txBody>
          <a:bodyPr/>
          <a:lstStyle/>
          <a:p>
            <a:r>
              <a:rPr lang="en-US" dirty="0"/>
              <a:t>Profit from Margin in Hardware -- Apple</a:t>
            </a:r>
            <a:endParaRPr lang="en-US" dirty="0"/>
          </a:p>
        </p:txBody>
      </p:sp>
      <p:sp>
        <p:nvSpPr>
          <p:cNvPr id="7" name="Content Placeholder 6"/>
          <p:cNvSpPr>
            <a:spLocks noGrp="1"/>
          </p:cNvSpPr>
          <p:nvPr>
            <p:ph sz="quarter" idx="13"/>
          </p:nvPr>
        </p:nvSpPr>
        <p:spPr/>
        <p:txBody>
          <a:bodyPr/>
          <a:lstStyle/>
          <a:p>
            <a:endParaRPr lang="en-US"/>
          </a:p>
        </p:txBody>
      </p:sp>
      <p:pic>
        <p:nvPicPr>
          <p:cNvPr id="8" name="Picture 7"/>
          <p:cNvPicPr>
            <a:picLocks noChangeAspect="1"/>
          </p:cNvPicPr>
          <p:nvPr/>
        </p:nvPicPr>
        <p:blipFill>
          <a:blip r:embed="rId1"/>
          <a:stretch>
            <a:fillRect/>
          </a:stretch>
        </p:blipFill>
        <p:spPr>
          <a:xfrm>
            <a:off x="57150" y="1044182"/>
            <a:ext cx="8782050" cy="5234577"/>
          </a:xfrm>
          <a:prstGeom prst="rect">
            <a:avLst/>
          </a:prstGeom>
        </p:spPr>
      </p:pic>
      <p:sp>
        <p:nvSpPr>
          <p:cNvPr id="9" name="Slide Number Placeholder 8"/>
          <p:cNvSpPr>
            <a:spLocks noGrp="1"/>
          </p:cNvSpPr>
          <p:nvPr>
            <p:ph type="sldNum" sz="quarter" idx="12"/>
          </p:nvPr>
        </p:nvSpPr>
        <p:spPr/>
        <p:txBody>
          <a:bodyPr/>
          <a:lstStyle/>
          <a:p>
            <a:fld id="{B7A5BFCD-2DD0-1B4A-A6AE-A25793FF7F06}" type="slidenum">
              <a:rPr lang="zh-CN" altLang="en-US" smtClean="0"/>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50825" y="2895600"/>
            <a:ext cx="8642350" cy="2229276"/>
          </a:xfrm>
        </p:spPr>
        <p:txBody>
          <a:bodyPr>
            <a:normAutofit/>
          </a:bodyPr>
          <a:lstStyle/>
          <a:p>
            <a:r>
              <a:rPr lang="en-US" dirty="0"/>
              <a:t>Different architectures</a:t>
            </a:r>
            <a:endParaRPr lang="en-US" dirty="0"/>
          </a:p>
          <a:p>
            <a:r>
              <a:rPr lang="en-US" dirty="0"/>
              <a:t>Different implementations of an architecture</a:t>
            </a:r>
            <a:endParaRPr lang="en-US" dirty="0"/>
          </a:p>
          <a:p>
            <a:r>
              <a:rPr lang="en-US" dirty="0"/>
              <a:t>Different compilers for a given architecture </a:t>
            </a:r>
            <a:endParaRPr lang="en-US" dirty="0"/>
          </a:p>
        </p:txBody>
      </p:sp>
      <p:sp>
        <p:nvSpPr>
          <p:cNvPr id="3" name="Date Placeholder 2"/>
          <p:cNvSpPr>
            <a:spLocks noGrp="1"/>
          </p:cNvSpPr>
          <p:nvPr>
            <p:ph type="dt" sz="half" idx="10"/>
          </p:nvPr>
        </p:nvSpPr>
        <p:spPr/>
        <p:txBody>
          <a:bodyPr/>
          <a:lstStyle/>
          <a:p>
            <a:r>
              <a:rPr lang="en-US" altLang="zh-CN"/>
              <a:t>COaA, LEC03 Intro III</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6" name="Title 5"/>
          <p:cNvSpPr>
            <a:spLocks noGrp="1"/>
          </p:cNvSpPr>
          <p:nvPr>
            <p:ph type="title"/>
          </p:nvPr>
        </p:nvSpPr>
        <p:spPr/>
        <p:txBody>
          <a:bodyPr/>
          <a:lstStyle/>
          <a:p>
            <a:r>
              <a:rPr lang="en-US" dirty="0"/>
              <a:t>How to Define the Performance</a:t>
            </a:r>
            <a:endParaRPr lang="en-US" dirty="0"/>
          </a:p>
        </p:txBody>
      </p:sp>
      <p:sp>
        <p:nvSpPr>
          <p:cNvPr id="7" name="Content Placeholder 6"/>
          <p:cNvSpPr>
            <a:spLocks noGrp="1"/>
          </p:cNvSpPr>
          <p:nvPr>
            <p:ph sz="quarter" idx="13"/>
          </p:nvPr>
        </p:nvSpPr>
        <p:spPr/>
        <p:txBody>
          <a:bodyPr/>
          <a:lstStyle/>
          <a:p>
            <a:endParaRPr lang="en-US"/>
          </a:p>
        </p:txBody>
      </p:sp>
      <p:sp>
        <p:nvSpPr>
          <p:cNvPr id="10" name="Rectangle 9"/>
          <p:cNvSpPr/>
          <p:nvPr/>
        </p:nvSpPr>
        <p:spPr>
          <a:xfrm>
            <a:off x="253134" y="914400"/>
            <a:ext cx="8509866" cy="1938992"/>
          </a:xfrm>
          <a:prstGeom prst="rect">
            <a:avLst/>
          </a:prstGeom>
        </p:spPr>
        <p:txBody>
          <a:bodyPr wrap="square">
            <a:spAutoFit/>
          </a:bodyPr>
          <a:lstStyle/>
          <a:p>
            <a:pPr indent="342900">
              <a:lnSpc>
                <a:spcPct val="125000"/>
              </a:lnSpc>
            </a:pPr>
            <a:r>
              <a:rPr lang="en-US" sz="3200" b="1" dirty="0">
                <a:solidFill>
                  <a:schemeClr val="accent4">
                    <a:lumMod val="75000"/>
                  </a:schemeClr>
                </a:solidFill>
              </a:rPr>
              <a:t>The goal of </a:t>
            </a:r>
            <a:r>
              <a:rPr lang="en-US" sz="3200" b="1" dirty="0">
                <a:solidFill>
                  <a:srgbClr val="FF0000"/>
                </a:solidFill>
              </a:rPr>
              <a:t>performance</a:t>
            </a:r>
            <a:r>
              <a:rPr lang="en-US" sz="3200" b="1" dirty="0">
                <a:solidFill>
                  <a:schemeClr val="accent4">
                    <a:lumMod val="75000"/>
                  </a:schemeClr>
                </a:solidFill>
              </a:rPr>
              <a:t> evaluation in this chapter is to be able to </a:t>
            </a:r>
            <a:r>
              <a:rPr lang="en-US" sz="3200" b="1" dirty="0">
                <a:solidFill>
                  <a:srgbClr val="FF0000"/>
                </a:solidFill>
              </a:rPr>
              <a:t>compare</a:t>
            </a:r>
            <a:r>
              <a:rPr lang="en-US" sz="3200" b="1" dirty="0">
                <a:solidFill>
                  <a:schemeClr val="accent4">
                    <a:lumMod val="75000"/>
                  </a:schemeClr>
                </a:solidFill>
              </a:rPr>
              <a:t>, for example.</a:t>
            </a:r>
            <a:endParaRPr lang="en-US" sz="3200" b="1" dirty="0">
              <a:solidFill>
                <a:schemeClr val="accent4">
                  <a:lumMod val="75000"/>
                </a:schemeClr>
              </a:solidFill>
            </a:endParaRPr>
          </a:p>
        </p:txBody>
      </p:sp>
      <p:sp>
        <p:nvSpPr>
          <p:cNvPr id="11" name="Rectangle 10"/>
          <p:cNvSpPr/>
          <p:nvPr/>
        </p:nvSpPr>
        <p:spPr>
          <a:xfrm>
            <a:off x="914400" y="5201076"/>
            <a:ext cx="6905625" cy="830997"/>
          </a:xfrm>
          <a:prstGeom prst="rect">
            <a:avLst/>
          </a:prstGeom>
        </p:spPr>
        <p:txBody>
          <a:bodyPr wrap="square">
            <a:spAutoFit/>
          </a:bodyPr>
          <a:lstStyle/>
          <a:p>
            <a:r>
              <a:rPr lang="en-US" sz="2400" b="1" dirty="0">
                <a:solidFill>
                  <a:srgbClr val="009900"/>
                </a:solidFill>
              </a:rPr>
              <a:t>General Sense:</a:t>
            </a:r>
            <a:endParaRPr lang="en-US" sz="2400" b="1" dirty="0">
              <a:solidFill>
                <a:srgbClr val="009900"/>
              </a:solidFill>
            </a:endParaRPr>
          </a:p>
          <a:p>
            <a:r>
              <a:rPr lang="en-US" sz="2400" b="1" dirty="0">
                <a:solidFill>
                  <a:srgbClr val="009900"/>
                </a:solidFill>
              </a:rPr>
              <a:t>	How well the computer performs?</a:t>
            </a:r>
            <a:endParaRPr lang="en-US" sz="2400" b="1" dirty="0">
              <a:solidFill>
                <a:srgbClr val="009900"/>
              </a:solidFill>
            </a:endParaRPr>
          </a:p>
        </p:txBody>
      </p:sp>
      <p:sp>
        <p:nvSpPr>
          <p:cNvPr id="8" name="Slide Number Placeholder 7"/>
          <p:cNvSpPr>
            <a:spLocks noGrp="1"/>
          </p:cNvSpPr>
          <p:nvPr>
            <p:ph type="sldNum" sz="quarter" idx="12"/>
          </p:nvPr>
        </p:nvSpPr>
        <p:spPr/>
        <p:txBody>
          <a:bodyPr/>
          <a:lstStyle/>
          <a:p>
            <a:fld id="{B7A5BFCD-2DD0-1B4A-A6AE-A25793FF7F06}"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50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6" name="Rectangle 9"/>
          <p:cNvSpPr>
            <a:spLocks noGrp="1" noChangeArrowheads="1"/>
          </p:cNvSpPr>
          <p:nvPr>
            <p:ph idx="1"/>
          </p:nvPr>
        </p:nvSpPr>
        <p:spPr/>
        <p:txBody>
          <a:bodyPr/>
          <a:lstStyle/>
          <a:p>
            <a:pPr eaLnBrk="1" hangingPunct="1">
              <a:lnSpc>
                <a:spcPct val="90000"/>
              </a:lnSpc>
            </a:pPr>
            <a:r>
              <a:rPr lang="en-AU" sz="2800" dirty="0"/>
              <a:t>Which airplane has the best performance?</a:t>
            </a:r>
            <a:endParaRPr lang="en-AU" sz="2800" dirty="0"/>
          </a:p>
        </p:txBody>
      </p:sp>
      <p:sp>
        <p:nvSpPr>
          <p:cNvPr id="2055" name="Rectangle 8"/>
          <p:cNvSpPr>
            <a:spLocks noGrp="1" noChangeArrowheads="1"/>
          </p:cNvSpPr>
          <p:nvPr>
            <p:ph type="title"/>
          </p:nvPr>
        </p:nvSpPr>
        <p:spPr/>
        <p:txBody>
          <a:bodyPr/>
          <a:lstStyle/>
          <a:p>
            <a:pPr eaLnBrk="1" hangingPunct="1"/>
            <a:r>
              <a:rPr lang="en-US" altLang="zh-CN" dirty="0">
                <a:ea typeface="宋体" panose="02010600030101010101" pitchFamily="2" charset="-122"/>
              </a:rPr>
              <a:t>Defining Performance</a:t>
            </a:r>
            <a:endParaRPr lang="en-AU" dirty="0"/>
          </a:p>
        </p:txBody>
      </p:sp>
      <p:sp>
        <p:nvSpPr>
          <p:cNvPr id="2" name="Content Placeholder 1"/>
          <p:cNvSpPr>
            <a:spLocks noGrp="1"/>
          </p:cNvSpPr>
          <p:nvPr>
            <p:ph sz="quarter" idx="13"/>
          </p:nvPr>
        </p:nvSpPr>
        <p:spPr/>
        <p:txBody>
          <a:bodyPr/>
          <a:lstStyle/>
          <a:p>
            <a:endParaRPr lang="en-US"/>
          </a:p>
        </p:txBody>
      </p:sp>
      <p:graphicFrame>
        <p:nvGraphicFramePr>
          <p:cNvPr id="2050" name="Object 3"/>
          <p:cNvGraphicFramePr>
            <a:graphicFrameLocks noChangeAspect="1"/>
          </p:cNvGraphicFramePr>
          <p:nvPr/>
        </p:nvGraphicFramePr>
        <p:xfrm>
          <a:off x="900113" y="1839913"/>
          <a:ext cx="3167062" cy="2098675"/>
        </p:xfrm>
        <a:graphic>
          <a:graphicData uri="http://schemas.openxmlformats.org/presentationml/2006/ole">
            <mc:AlternateContent xmlns:mc="http://schemas.openxmlformats.org/markup-compatibility/2006">
              <mc:Choice xmlns:v="urn:schemas-microsoft-com:vml" Requires="v">
                <p:oleObj spid="_x0000_s92391" name="Chart" r:id="rId1" imgW="3474720" imgH="2306320" progId="MSGraph.Chart.8">
                  <p:embed followColorScheme="full"/>
                </p:oleObj>
              </mc:Choice>
              <mc:Fallback>
                <p:oleObj name="Chart" r:id="rId1" imgW="3474720" imgH="2306320" progId="MSGraph.Chart.8">
                  <p:embed followColorScheme="full"/>
                  <p:pic>
                    <p:nvPicPr>
                      <p:cNvPr id="0" name="图片 92390"/>
                      <p:cNvPicPr>
                        <a:picLocks noChangeAspect="1" noChangeArrowheads="1"/>
                      </p:cNvPicPr>
                      <p:nvPr/>
                    </p:nvPicPr>
                    <p:blipFill>
                      <a:blip r:embed="rId2"/>
                      <a:srcRect/>
                      <a:stretch>
                        <a:fillRect/>
                      </a:stretch>
                    </p:blipFill>
                    <p:spPr bwMode="auto">
                      <a:xfrm>
                        <a:off x="900113" y="1839913"/>
                        <a:ext cx="3167062" cy="2098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4"/>
          <p:cNvGraphicFramePr>
            <a:graphicFrameLocks noChangeAspect="1"/>
          </p:cNvGraphicFramePr>
          <p:nvPr/>
        </p:nvGraphicFramePr>
        <p:xfrm>
          <a:off x="4356100" y="1836738"/>
          <a:ext cx="3352800" cy="2098675"/>
        </p:xfrm>
        <a:graphic>
          <a:graphicData uri="http://schemas.openxmlformats.org/presentationml/2006/ole">
            <mc:AlternateContent xmlns:mc="http://schemas.openxmlformats.org/markup-compatibility/2006">
              <mc:Choice xmlns:v="urn:schemas-microsoft-com:vml" Requires="v">
                <p:oleObj spid="_x0000_s92392" name="Chart" r:id="rId3" imgW="3677920" imgH="2306320" progId="MSGraph.Chart.8">
                  <p:embed followColorScheme="full"/>
                </p:oleObj>
              </mc:Choice>
              <mc:Fallback>
                <p:oleObj name="Chart" r:id="rId3" imgW="3677920" imgH="2306320" progId="MSGraph.Chart.8">
                  <p:embed followColorScheme="full"/>
                  <p:pic>
                    <p:nvPicPr>
                      <p:cNvPr id="0" name="图片 92391"/>
                      <p:cNvPicPr>
                        <a:picLocks noChangeAspect="1" noChangeArrowheads="1"/>
                      </p:cNvPicPr>
                      <p:nvPr/>
                    </p:nvPicPr>
                    <p:blipFill>
                      <a:blip r:embed="rId4"/>
                      <a:srcRect/>
                      <a:stretch>
                        <a:fillRect/>
                      </a:stretch>
                    </p:blipFill>
                    <p:spPr bwMode="auto">
                      <a:xfrm>
                        <a:off x="4356100" y="1836738"/>
                        <a:ext cx="3352800" cy="2098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 name="Object 5"/>
          <p:cNvGraphicFramePr>
            <a:graphicFrameLocks noChangeAspect="1"/>
          </p:cNvGraphicFramePr>
          <p:nvPr/>
        </p:nvGraphicFramePr>
        <p:xfrm>
          <a:off x="900113" y="4065588"/>
          <a:ext cx="3167062" cy="2098675"/>
        </p:xfrm>
        <a:graphic>
          <a:graphicData uri="http://schemas.openxmlformats.org/presentationml/2006/ole">
            <mc:AlternateContent xmlns:mc="http://schemas.openxmlformats.org/markup-compatibility/2006">
              <mc:Choice xmlns:v="urn:schemas-microsoft-com:vml" Requires="v">
                <p:oleObj spid="_x0000_s92393" name="Chart" r:id="rId5" imgW="3474720" imgH="2306320" progId="MSGraph.Chart.8">
                  <p:embed followColorScheme="full"/>
                </p:oleObj>
              </mc:Choice>
              <mc:Fallback>
                <p:oleObj name="Chart" r:id="rId5" imgW="3474720" imgH="2306320" progId="MSGraph.Chart.8">
                  <p:embed followColorScheme="full"/>
                  <p:pic>
                    <p:nvPicPr>
                      <p:cNvPr id="0" name="图片 92392"/>
                      <p:cNvPicPr>
                        <a:picLocks noChangeAspect="1" noChangeArrowheads="1"/>
                      </p:cNvPicPr>
                      <p:nvPr/>
                    </p:nvPicPr>
                    <p:blipFill>
                      <a:blip r:embed="rId6"/>
                      <a:srcRect/>
                      <a:stretch>
                        <a:fillRect/>
                      </a:stretch>
                    </p:blipFill>
                    <p:spPr bwMode="auto">
                      <a:xfrm>
                        <a:off x="900113" y="4065588"/>
                        <a:ext cx="3167062" cy="20986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3" name="Object 6"/>
          <p:cNvGraphicFramePr>
            <a:graphicFrameLocks noChangeAspect="1"/>
          </p:cNvGraphicFramePr>
          <p:nvPr/>
        </p:nvGraphicFramePr>
        <p:xfrm>
          <a:off x="4356100" y="4056063"/>
          <a:ext cx="3379788" cy="2109787"/>
        </p:xfrm>
        <a:graphic>
          <a:graphicData uri="http://schemas.openxmlformats.org/presentationml/2006/ole">
            <mc:AlternateContent xmlns:mc="http://schemas.openxmlformats.org/markup-compatibility/2006">
              <mc:Choice xmlns:v="urn:schemas-microsoft-com:vml" Requires="v">
                <p:oleObj spid="_x0000_s92394" name="Chart" r:id="rId7" imgW="3688080" imgH="2306320" progId="MSGraph.Chart.8">
                  <p:embed followColorScheme="full"/>
                </p:oleObj>
              </mc:Choice>
              <mc:Fallback>
                <p:oleObj name="Chart" r:id="rId7" imgW="3688080" imgH="2306320" progId="MSGraph.Chart.8">
                  <p:embed followColorScheme="full"/>
                  <p:pic>
                    <p:nvPicPr>
                      <p:cNvPr id="0" name="图片 92393"/>
                      <p:cNvPicPr>
                        <a:picLocks noChangeAspect="1" noChangeArrowheads="1"/>
                      </p:cNvPicPr>
                      <p:nvPr/>
                    </p:nvPicPr>
                    <p:blipFill>
                      <a:blip r:embed="rId8"/>
                      <a:srcRect/>
                      <a:stretch>
                        <a:fillRect/>
                      </a:stretch>
                    </p:blipFill>
                    <p:spPr bwMode="auto">
                      <a:xfrm>
                        <a:off x="4356100" y="4056063"/>
                        <a:ext cx="3379788" cy="21097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Date Placeholder 2"/>
          <p:cNvSpPr>
            <a:spLocks noGrp="1"/>
          </p:cNvSpPr>
          <p:nvPr>
            <p:ph type="dt" sz="half" idx="10"/>
          </p:nvPr>
        </p:nvSpPr>
        <p:spPr/>
        <p:txBody>
          <a:bodyPr/>
          <a:lstStyle/>
          <a:p>
            <a:r>
              <a:rPr lang="en-US" altLang="zh-CN"/>
              <a:t>COaA, LEC03 Intro III</a:t>
            </a:r>
            <a:endParaRPr lang="en-US" altLang="zh-CN" dirty="0"/>
          </a:p>
        </p:txBody>
      </p:sp>
      <p:sp>
        <p:nvSpPr>
          <p:cNvPr id="4" name="Footer Placeholder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a:p>
        </p:txBody>
      </p:sp>
    </p:spTree>
  </p:cSld>
  <p:clrMapOvr>
    <a:masterClrMapping/>
  </p:clrMapOvr>
</p:sld>
</file>

<file path=ppt/tags/tag1.xml><?xml version="1.0" encoding="utf-8"?>
<p:tagLst xmlns:p="http://schemas.openxmlformats.org/presentationml/2006/main">
  <p:tag name="RAINPROBLEM" val="ProblemBody"/>
</p:tagLst>
</file>

<file path=ppt/tags/tag10.xml><?xml version="1.0" encoding="utf-8"?>
<p:tagLst xmlns:p="http://schemas.openxmlformats.org/presentationml/2006/main">
  <p:tag name="RAINPROBLEMTYPE" val="ProblemTypeMarker"/>
</p:tagLst>
</file>

<file path=ppt/tags/tag11.xml><?xml version="1.0" encoding="utf-8"?>
<p:tagLst xmlns:p="http://schemas.openxmlformats.org/presentationml/2006/main">
  <p:tag name="RAINPROBLEMTYPE" val="ProblemTypeMarker"/>
</p:tagLst>
</file>

<file path=ppt/tags/tag12.xml><?xml version="1.0" encoding="utf-8"?>
<p:tagLst xmlns:p="http://schemas.openxmlformats.org/presentationml/2006/main">
  <p:tag name="RAINPROBLEMTYPE" val="ProblemTypeMarker"/>
</p:tagLst>
</file>

<file path=ppt/tags/tag13.xml><?xml version="1.0" encoding="utf-8"?>
<p:tagLst xmlns:p="http://schemas.openxmlformats.org/presentationml/2006/main">
  <p:tag name="RAINPROBLEMTYPE" val="ProblemTypeMarker"/>
  <p:tag name="RAINPROBLEM" val="PollingAnswer"/>
</p:tagLst>
</file>

<file path=ppt/tags/tag14.xml><?xml version="1.0" encoding="utf-8"?>
<p:tagLst xmlns:p="http://schemas.openxmlformats.org/presentationml/2006/main">
  <p:tag name="RAINPROBLEM" val="ProblemSetting"/>
  <p:tag name="RAINPROBLEMTYPE" val="Polling"/>
</p:tagLst>
</file>

<file path=ppt/tags/tag15.xml><?xml version="1.0" encoding="utf-8"?>
<p:tagLst xmlns:p="http://schemas.openxmlformats.org/presentationml/2006/main">
  <p:tag name="RAINPROBLEM" val="ProblemBullet"/>
  <p:tag name="RAINBULLET" val="Wrong"/>
  <p:tag name="RAINPROBLEMTYPE" val="Polling"/>
</p:tagLst>
</file>

<file path=ppt/tags/tag16.xml><?xml version="1.0" encoding="utf-8"?>
<p:tagLst xmlns:p="http://schemas.openxmlformats.org/presentationml/2006/main">
  <p:tag name="RAINPROBLEM" val="ProblemItem"/>
</p:tagLst>
</file>

<file path=ppt/tags/tag17.xml><?xml version="1.0" encoding="utf-8"?>
<p:tagLst xmlns:p="http://schemas.openxmlformats.org/presentationml/2006/main">
  <p:tag name="RAINPROBLEMTYPE" val="Polling"/>
  <p:tag name="RAINPROBLEM" val="Polling"/>
  <p:tag name="ANONYMOUSPOLLING" val="False"/>
  <p:tag name="PROBLEMSCORE" val="0.0"/>
</p:tagLst>
</file>

<file path=ppt/tags/tag2.xml><?xml version="1.0" encoding="utf-8"?>
<p:tagLst xmlns:p="http://schemas.openxmlformats.org/presentationml/2006/main">
  <p:tag name="RAINPROBLEM" val="ProblemItem"/>
</p:tagLst>
</file>

<file path=ppt/tags/tag3.xml><?xml version="1.0" encoding="utf-8"?>
<p:tagLst xmlns:p="http://schemas.openxmlformats.org/presentationml/2006/main">
  <p:tag name="RAINPROBLEM" val="ProblemItem"/>
</p:tagLst>
</file>

<file path=ppt/tags/tag4.xml><?xml version="1.0" encoding="utf-8"?>
<p:tagLst xmlns:p="http://schemas.openxmlformats.org/presentationml/2006/main">
  <p:tag name="RAINPROBLEM" val="ProblemItem"/>
</p:tagLst>
</file>

<file path=ppt/tags/tag5.xml><?xml version="1.0" encoding="utf-8"?>
<p:tagLst xmlns:p="http://schemas.openxmlformats.org/presentationml/2006/main">
  <p:tag name="RAINPROBLEM" val="ProblemBullet"/>
  <p:tag name="RAINPROBLEMTYPE" val="Polling"/>
  <p:tag name="RAINBULLET" val="Wrong"/>
</p:tagLst>
</file>

<file path=ppt/tags/tag6.xml><?xml version="1.0" encoding="utf-8"?>
<p:tagLst xmlns:p="http://schemas.openxmlformats.org/presentationml/2006/main">
  <p:tag name="RAINPROBLEM" val="ProblemBullet"/>
  <p:tag name="RAINBULLET" val="Wrong"/>
  <p:tag name="RAINPROBLEMTYPE" val="Polling"/>
</p:tagLst>
</file>

<file path=ppt/tags/tag7.xml><?xml version="1.0" encoding="utf-8"?>
<p:tagLst xmlns:p="http://schemas.openxmlformats.org/presentationml/2006/main">
  <p:tag name="RAINPROBLEM" val="ProblemBullet"/>
  <p:tag name="RAINBULLET" val="Wrong"/>
  <p:tag name="RAINPROBLEMTYPE" val="Polling"/>
</p:tagLst>
</file>

<file path=ppt/tags/tag8.xml><?xml version="1.0" encoding="utf-8"?>
<p:tagLst xmlns:p="http://schemas.openxmlformats.org/presentationml/2006/main">
  <p:tag name="RAINPROBLEM" val="ProblemSubmit"/>
  <p:tag name="RAINPROBLEMTYPE" val="Polling"/>
</p:tagLst>
</file>

<file path=ppt/tags/tag9.xml><?xml version="1.0" encoding="utf-8"?>
<p:tagLst xmlns:p="http://schemas.openxmlformats.org/presentationml/2006/main">
  <p:tag name="RAINPROBLEMTYPE" val="ProblemTypeMarker"/>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基本">
  <a:themeElements>
    <a:clrScheme name="基本">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基本">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基本">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光谱.thmx</Template>
  <TotalTime>0</TotalTime>
  <Words>16259</Words>
  <Application>WPS 演示</Application>
  <PresentationFormat>信纸(8.5x11 英寸)</PresentationFormat>
  <Paragraphs>980</Paragraphs>
  <Slides>47</Slides>
  <Notes>18</Notes>
  <HiddenSlides>2</HiddenSlides>
  <MMClips>0</MMClips>
  <ScaleCrop>false</ScaleCrop>
  <HeadingPairs>
    <vt:vector size="8" baseType="variant">
      <vt:variant>
        <vt:lpstr>已用的字体</vt:lpstr>
      </vt:variant>
      <vt:variant>
        <vt:i4>18</vt:i4>
      </vt:variant>
      <vt:variant>
        <vt:lpstr>主题</vt:lpstr>
      </vt:variant>
      <vt:variant>
        <vt:i4>2</vt:i4>
      </vt:variant>
      <vt:variant>
        <vt:lpstr>嵌入 OLE 服务器</vt:lpstr>
      </vt:variant>
      <vt:variant>
        <vt:i4>4</vt:i4>
      </vt:variant>
      <vt:variant>
        <vt:lpstr>幻灯片标题</vt:lpstr>
      </vt:variant>
      <vt:variant>
        <vt:i4>47</vt:i4>
      </vt:variant>
    </vt:vector>
  </HeadingPairs>
  <TitlesOfParts>
    <vt:vector size="71" baseType="lpstr">
      <vt:lpstr>Arial</vt:lpstr>
      <vt:lpstr>宋体</vt:lpstr>
      <vt:lpstr>Wingdings</vt:lpstr>
      <vt:lpstr>Arial Black</vt:lpstr>
      <vt:lpstr>Calibri</vt:lpstr>
      <vt:lpstr>Times New Roman</vt:lpstr>
      <vt:lpstr>微软雅黑</vt:lpstr>
      <vt:lpstr>华文中宋</vt:lpstr>
      <vt:lpstr>楷体</vt:lpstr>
      <vt:lpstr>Wingdings</vt:lpstr>
      <vt:lpstr>黑体</vt:lpstr>
      <vt:lpstr>ITCFranklinGothicStd-Hvy</vt:lpstr>
      <vt:lpstr>Segoe Print</vt:lpstr>
      <vt:lpstr>Arial Unicode MS</vt:lpstr>
      <vt:lpstr>Monotype Sorts</vt:lpstr>
      <vt:lpstr>Symbol</vt:lpstr>
      <vt:lpstr>MinionPro</vt:lpstr>
      <vt:lpstr>EuclidSymbol</vt:lpstr>
      <vt:lpstr>基本</vt:lpstr>
      <vt:lpstr>Office Theme</vt:lpstr>
      <vt:lpstr>MSGraph.Chart.8</vt:lpstr>
      <vt:lpstr>MSGraph.Chart.8</vt:lpstr>
      <vt:lpstr>MSGraph.Chart.8</vt:lpstr>
      <vt:lpstr>MSGraph.Chart.8</vt:lpstr>
      <vt:lpstr>Lecture1 Introduction (III) Cost &amp; Performance Metrics</vt:lpstr>
      <vt:lpstr>The chip manufacturing process</vt:lpstr>
      <vt:lpstr>Intel Core i7 Wafer</vt:lpstr>
      <vt:lpstr>Cost of ICs</vt:lpstr>
      <vt:lpstr>Other Costs</vt:lpstr>
      <vt:lpstr>Cost / Performance</vt:lpstr>
      <vt:lpstr>Profit from Margin in Hardware -- Apple</vt:lpstr>
      <vt:lpstr>How to Define the Performance</vt:lpstr>
      <vt:lpstr>Defining Performance</vt:lpstr>
      <vt:lpstr>Performance and cost</vt:lpstr>
      <vt:lpstr>Throughput and response time</vt:lpstr>
      <vt:lpstr>Defining (Speed) Performance</vt:lpstr>
      <vt:lpstr>Metrics of performance</vt:lpstr>
      <vt:lpstr>The Nature of Time</vt:lpstr>
      <vt:lpstr>Executing Time</vt:lpstr>
      <vt:lpstr>Time</vt:lpstr>
      <vt:lpstr>CPU Time</vt:lpstr>
      <vt:lpstr>Performance Factors</vt:lpstr>
      <vt:lpstr>Clock Cycles per Instruction</vt:lpstr>
      <vt:lpstr>Quiz</vt:lpstr>
      <vt:lpstr>The Performance Equation</vt:lpstr>
      <vt:lpstr>Determinates of CPU Performance</vt:lpstr>
      <vt:lpstr>Effective CPI</vt:lpstr>
      <vt:lpstr>A Simple Example</vt:lpstr>
      <vt:lpstr>A Simple Example</vt:lpstr>
      <vt:lpstr>Benchmark Suites</vt:lpstr>
      <vt:lpstr>Benchmarks</vt:lpstr>
      <vt:lpstr>Comparing and Summarizing Performance</vt:lpstr>
      <vt:lpstr>Comparing and Summarizing Performance</vt:lpstr>
      <vt:lpstr>不同平均值的对比</vt:lpstr>
      <vt:lpstr>Evaluating ISAs</vt:lpstr>
      <vt:lpstr>MIPS vs MIPS</vt:lpstr>
      <vt:lpstr>Other Metrics: Power Consumption</vt:lpstr>
      <vt:lpstr>PowerPoint 演示文稿</vt:lpstr>
      <vt:lpstr>Two Types of Energy Consumption</vt:lpstr>
      <vt:lpstr>Example Problem</vt:lpstr>
      <vt:lpstr>PowerPoint 演示文稿</vt:lpstr>
      <vt:lpstr>Example Problem</vt:lpstr>
      <vt:lpstr>DARK Silicon</vt:lpstr>
      <vt:lpstr>PowerPoint 演示文稿</vt:lpstr>
      <vt:lpstr>Power of Supercomputers</vt:lpstr>
      <vt:lpstr>How about Data Centers?</vt:lpstr>
      <vt:lpstr>Other Metrics: Reliability</vt:lpstr>
      <vt:lpstr>Typical Server System Reliability Goals</vt:lpstr>
      <vt:lpstr>Amdahl’s Law</vt:lpstr>
      <vt:lpstr>Amdahl’s Law</vt:lpstr>
      <vt:lpstr>Next Lecture and Reminders</vt:lpstr>
    </vt:vector>
  </TitlesOfParts>
  <LinksUpToDate>false</LinksUpToDate>
  <SharedDoc>false</SharedDoc>
  <HyperlinksChanged>false</HyperlinksChanged>
  <AppVersion>14.0000</AppVersion>
  <Pages>47</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431. Computer Architecture</dc:title>
  <dc:creator>Janie Irwin</dc:creator>
  <dc:subject>Lecture 01</dc:subject>
  <cp:lastModifiedBy>安建峰</cp:lastModifiedBy>
  <cp:revision>556</cp:revision>
  <cp:lastPrinted>1997-08-27T08:28:00Z</cp:lastPrinted>
  <dcterms:created xsi:type="dcterms:W3CDTF">1997-08-19T16:58:00Z</dcterms:created>
  <dcterms:modified xsi:type="dcterms:W3CDTF">2025-06-12T04:52:22Z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ACD13CC4ED6548729636F3E8E9511D74</vt:lpwstr>
  </property>
  <property fmtid="{D5CDD505-2E9C-101B-9397-08002B2CF9AE}" pid="3" name="KSOProductBuildVer">
    <vt:lpwstr>2052-12.1.0.20784</vt:lpwstr>
  </property>
</Properties>
</file>