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0"/>
  </p:handoutMasterIdLst>
  <p:sldIdLst>
    <p:sldId id="415" r:id="rId3"/>
    <p:sldId id="416" r:id="rId5"/>
    <p:sldId id="417" r:id="rId6"/>
    <p:sldId id="465" r:id="rId7"/>
    <p:sldId id="466" r:id="rId8"/>
    <p:sldId id="478" r:id="rId9"/>
    <p:sldId id="479" r:id="rId10"/>
    <p:sldId id="480" r:id="rId11"/>
    <p:sldId id="481" r:id="rId12"/>
    <p:sldId id="467" r:id="rId13"/>
    <p:sldId id="482" r:id="rId14"/>
    <p:sldId id="483" r:id="rId15"/>
    <p:sldId id="484" r:id="rId16"/>
    <p:sldId id="486" r:id="rId17"/>
    <p:sldId id="487" r:id="rId18"/>
    <p:sldId id="488" r:id="rId19"/>
    <p:sldId id="489" r:id="rId20"/>
    <p:sldId id="490" r:id="rId21"/>
    <p:sldId id="492" r:id="rId22"/>
    <p:sldId id="493" r:id="rId23"/>
    <p:sldId id="468" r:id="rId24"/>
    <p:sldId id="469" r:id="rId25"/>
    <p:sldId id="495" r:id="rId26"/>
    <p:sldId id="496" r:id="rId27"/>
    <p:sldId id="497" r:id="rId28"/>
    <p:sldId id="498" r:id="rId29"/>
    <p:sldId id="470" r:id="rId30"/>
    <p:sldId id="485" r:id="rId31"/>
    <p:sldId id="471" r:id="rId32"/>
    <p:sldId id="499" r:id="rId33"/>
    <p:sldId id="494" r:id="rId34"/>
    <p:sldId id="472" r:id="rId35"/>
    <p:sldId id="473" r:id="rId36"/>
    <p:sldId id="474" r:id="rId37"/>
    <p:sldId id="475" r:id="rId38"/>
    <p:sldId id="476" r:id="rId39"/>
  </p:sldIdLst>
  <p:sldSz cx="9144000" cy="6858000" type="letter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2910D1-4D7B-4F0B-BC24-4339E7751338}">
          <p14:sldIdLst>
            <p14:sldId id="415"/>
            <p14:sldId id="416"/>
            <p14:sldId id="417"/>
            <p14:sldId id="465"/>
            <p14:sldId id="466"/>
            <p14:sldId id="478"/>
            <p14:sldId id="479"/>
            <p14:sldId id="480"/>
            <p14:sldId id="481"/>
            <p14:sldId id="467"/>
            <p14:sldId id="482"/>
            <p14:sldId id="483"/>
            <p14:sldId id="484"/>
            <p14:sldId id="486"/>
            <p14:sldId id="487"/>
            <p14:sldId id="488"/>
            <p14:sldId id="489"/>
            <p14:sldId id="490"/>
            <p14:sldId id="492"/>
            <p14:sldId id="493"/>
            <p14:sldId id="468"/>
            <p14:sldId id="469"/>
            <p14:sldId id="495"/>
            <p14:sldId id="496"/>
            <p14:sldId id="497"/>
            <p14:sldId id="498"/>
            <p14:sldId id="470"/>
            <p14:sldId id="485"/>
            <p14:sldId id="471"/>
            <p14:sldId id="499"/>
            <p14:sldId id="494"/>
            <p14:sldId id="472"/>
            <p14:sldId id="473"/>
            <p14:sldId id="474"/>
            <p14:sldId id="475"/>
            <p14:sldId id="4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901F3"/>
    <a:srgbClr val="009900"/>
    <a:srgbClr val="000000"/>
    <a:srgbClr val="008276"/>
    <a:srgbClr val="5A11FD"/>
    <a:srgbClr val="00A091"/>
    <a:srgbClr val="51DC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7" autoAdjust="0"/>
    <p:restoredTop sz="94674"/>
  </p:normalViewPr>
  <p:slideViewPr>
    <p:cSldViewPr showGuides="1">
      <p:cViewPr varScale="1">
        <p:scale>
          <a:sx n="119" d="100"/>
          <a:sy n="119" d="100"/>
        </p:scale>
        <p:origin x="1872" y="192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22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660400"/>
            <a:ext cx="50927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8225" cy="4605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54" tIns="47774" rIns="97254" bIns="47774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FECCDC-8F84-714B-A840-8FD269A17E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</a:t>
            </a:r>
            <a:r>
              <a:rPr lang="en-US" dirty="0" smtClean="0"/>
              <a:t>ords to the right of the sharp symbol (#) on each line above are comments </a:t>
            </a:r>
            <a:endParaRPr lang="en-US" dirty="0" smtClean="0"/>
          </a:p>
          <a:p>
            <a:r>
              <a:rPr lang="en-US" dirty="0" smtClean="0"/>
              <a:t>for the human reader, so the computer ignores them.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85D1BC-A2BC-864D-8E8D-22151EE661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47277D-2F81-E44C-BBCC-E77A7E877B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6400" y="152400"/>
            <a:ext cx="8204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0825" y="1007266"/>
            <a:ext cx="8642350" cy="534194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  <a:endParaRPr lang="en-US" altLang="zh-CN" dirty="0"/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35558"/>
            <a:ext cx="7298690" cy="6496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152400" y="116837"/>
            <a:ext cx="914400" cy="5683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sp>
        <p:nvSpPr>
          <p:cNvPr id="6" name="日期占位符 3"/>
          <p:cNvSpPr txBox="1"/>
          <p:nvPr userDrawn="1"/>
        </p:nvSpPr>
        <p:spPr>
          <a:xfrm>
            <a:off x="457200" y="636632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COaA</a:t>
            </a:r>
            <a:r>
              <a:rPr lang="en-US" altLang="zh-CN" dirty="0"/>
              <a:t>, LEC01</a:t>
            </a:r>
            <a:r>
              <a:rPr lang="zh-CN" altLang="en-US" dirty="0"/>
              <a:t> </a:t>
            </a:r>
            <a:r>
              <a:rPr lang="en-US" altLang="zh-CN" dirty="0"/>
              <a:t>Intro1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LEC04 ISA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tiff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4"/>
              </a:buBlip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273051" y="77410"/>
            <a:ext cx="730552" cy="568325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#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11236" y="6324600"/>
            <a:ext cx="473364" cy="473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4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Lecture4 ISA Basic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2971800"/>
            <a:ext cx="8642350" cy="337740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The OPCOD defines the operation of the instruction, such as addition, subtraction, data transfer, etc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The OPERANDs designate the operate object of the OPCOD, which are the index of the register file, the address of memory, etc</a:t>
            </a:r>
            <a:r>
              <a:rPr lang="en-US" b="1" dirty="0" smtClean="0"/>
              <a:t>.</a:t>
            </a:r>
            <a:endParaRPr lang="en-US" b="1" dirty="0"/>
          </a:p>
          <a:p>
            <a:r>
              <a:rPr lang="en-US" b="1" dirty="0"/>
              <a:t>Both the OPCOD and OPERAND are represented in binary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1.2</a:t>
            </a:r>
            <a:endParaRPr lang="en-US" dirty="0"/>
          </a:p>
        </p:txBody>
      </p:sp>
      <p:sp>
        <p:nvSpPr>
          <p:cNvPr id="8" name="矩形 9"/>
          <p:cNvSpPr/>
          <p:nvPr/>
        </p:nvSpPr>
        <p:spPr>
          <a:xfrm>
            <a:off x="457200" y="144780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10"/>
          <p:cNvSpPr txBox="1"/>
          <p:nvPr/>
        </p:nvSpPr>
        <p:spPr>
          <a:xfrm>
            <a:off x="438150" y="1719590"/>
            <a:ext cx="2286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OPCOD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矩形 11"/>
          <p:cNvSpPr/>
          <p:nvPr/>
        </p:nvSpPr>
        <p:spPr>
          <a:xfrm>
            <a:off x="2743200" y="1447800"/>
            <a:ext cx="2057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2"/>
          <p:cNvSpPr txBox="1"/>
          <p:nvPr/>
        </p:nvSpPr>
        <p:spPr>
          <a:xfrm>
            <a:off x="2734945" y="1658034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OPERAND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矩形 13"/>
          <p:cNvSpPr/>
          <p:nvPr/>
        </p:nvSpPr>
        <p:spPr>
          <a:xfrm>
            <a:off x="6395720" y="1447800"/>
            <a:ext cx="20574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4"/>
          <p:cNvSpPr txBox="1"/>
          <p:nvPr/>
        </p:nvSpPr>
        <p:spPr>
          <a:xfrm>
            <a:off x="6414770" y="1658033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OPERAND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矩形 15"/>
          <p:cNvSpPr/>
          <p:nvPr/>
        </p:nvSpPr>
        <p:spPr>
          <a:xfrm>
            <a:off x="4800600" y="1447800"/>
            <a:ext cx="159512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6"/>
          <p:cNvSpPr txBox="1"/>
          <p:nvPr/>
        </p:nvSpPr>
        <p:spPr>
          <a:xfrm>
            <a:off x="4819650" y="1624653"/>
            <a:ext cx="1557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…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In C, each “variable” is a location in memory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In </a:t>
            </a:r>
            <a:r>
              <a:rPr lang="en-US" altLang="en-US" dirty="0">
                <a:latin typeface="Arial" panose="020B0604020202020204" pitchFamily="34" charset="0"/>
              </a:rPr>
              <a:t>hardware, each memory access is expensive – if </a:t>
            </a:r>
            <a:r>
              <a:rPr lang="en-US" altLang="en-US" dirty="0" smtClean="0">
                <a:latin typeface="Arial" panose="020B0604020202020204" pitchFamily="34" charset="0"/>
              </a:rPr>
              <a:t>variable </a:t>
            </a:r>
            <a:r>
              <a:rPr lang="en-US" altLang="en-US" i="1" dirty="0">
                <a:solidFill>
                  <a:schemeClr val="accent2"/>
                </a:solidFill>
                <a:latin typeface="Arial" panose="020B0604020202020204" pitchFamily="34" charset="0"/>
              </a:rPr>
              <a:t>a</a:t>
            </a:r>
            <a:r>
              <a:rPr lang="en-US" altLang="en-US" dirty="0">
                <a:latin typeface="Arial" panose="020B0604020202020204" pitchFamily="34" charset="0"/>
              </a:rPr>
              <a:t> is accessed repeatedly, it helps to bring </a:t>
            </a:r>
            <a:r>
              <a:rPr lang="en-US" altLang="en-US" dirty="0" smtClean="0">
                <a:latin typeface="Arial" panose="020B0604020202020204" pitchFamily="34" charset="0"/>
              </a:rPr>
              <a:t>the variable </a:t>
            </a:r>
            <a:r>
              <a:rPr lang="en-US" altLang="en-US" dirty="0">
                <a:latin typeface="Arial" panose="020B0604020202020204" pitchFamily="34" charset="0"/>
              </a:rPr>
              <a:t>into an on-chip scratchpad and operate on </a:t>
            </a:r>
            <a:r>
              <a:rPr lang="en-US" altLang="en-US" dirty="0" smtClean="0">
                <a:latin typeface="Arial" panose="020B0604020202020204" pitchFamily="34" charset="0"/>
              </a:rPr>
              <a:t>the scratchpad </a:t>
            </a:r>
            <a:r>
              <a:rPr lang="en-US" altLang="en-US" dirty="0">
                <a:latin typeface="Arial" panose="020B0604020202020204" pitchFamily="34" charset="0"/>
              </a:rPr>
              <a:t>(registers)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To </a:t>
            </a:r>
            <a:r>
              <a:rPr lang="en-US" altLang="en-US" dirty="0">
                <a:latin typeface="Arial" panose="020B0604020202020204" pitchFamily="34" charset="0"/>
              </a:rPr>
              <a:t>simplify the instructions, we require that </a:t>
            </a:r>
            <a:r>
              <a:rPr lang="en-US" altLang="en-US" dirty="0" smtClean="0">
                <a:latin typeface="Arial" panose="020B0604020202020204" pitchFamily="34" charset="0"/>
              </a:rPr>
              <a:t>each instruction </a:t>
            </a:r>
            <a:r>
              <a:rPr lang="en-US" altLang="en-US" dirty="0">
                <a:latin typeface="Arial" panose="020B0604020202020204" pitchFamily="34" charset="0"/>
              </a:rPr>
              <a:t>(add, sub) only operate on </a:t>
            </a:r>
            <a:r>
              <a:rPr lang="en-US" altLang="en-US" dirty="0" smtClean="0">
                <a:latin typeface="Arial" panose="020B0604020202020204" pitchFamily="34" charset="0"/>
              </a:rPr>
              <a:t>registers</a:t>
            </a:r>
            <a:r>
              <a:rPr lang="zh-CN" altLang="en-US" dirty="0" smtClean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(for MIPS)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Note</a:t>
            </a:r>
            <a:r>
              <a:rPr lang="en-US" altLang="en-US" dirty="0">
                <a:latin typeface="Arial" panose="020B0604020202020204" pitchFamily="34" charset="0"/>
              </a:rPr>
              <a:t>: the number of operands (variables) in a C program </a:t>
            </a:r>
            <a:r>
              <a:rPr lang="en-US" altLang="en-US" dirty="0" smtClean="0">
                <a:latin typeface="Arial" panose="020B0604020202020204" pitchFamily="34" charset="0"/>
              </a:rPr>
              <a:t>is very </a:t>
            </a:r>
            <a:r>
              <a:rPr lang="en-US" altLang="en-US" dirty="0">
                <a:latin typeface="Arial" panose="020B0604020202020204" pitchFamily="34" charset="0"/>
              </a:rPr>
              <a:t>large; the number of operands in assembly is </a:t>
            </a:r>
            <a:r>
              <a:rPr lang="en-US" altLang="en-US" dirty="0" smtClean="0">
                <a:latin typeface="Arial" panose="020B0604020202020204" pitchFamily="34" charset="0"/>
              </a:rPr>
              <a:t>fixed… there </a:t>
            </a:r>
            <a:r>
              <a:rPr lang="en-US" altLang="en-US" dirty="0">
                <a:latin typeface="Arial" panose="020B0604020202020204" pitchFamily="34" charset="0"/>
              </a:rPr>
              <a:t>can be only so many scratchpad registers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The MIPS ISA has 32 registers (x86 has 8 registers) </a:t>
            </a:r>
            <a:r>
              <a:rPr lang="en-US" altLang="en-US" dirty="0" smtClean="0">
                <a:latin typeface="Arial" panose="020B0604020202020204" pitchFamily="34" charset="0"/>
              </a:rPr>
              <a:t>– Why </a:t>
            </a:r>
            <a:r>
              <a:rPr lang="en-US" altLang="en-US" dirty="0">
                <a:latin typeface="Arial" panose="020B0604020202020204" pitchFamily="34" charset="0"/>
              </a:rPr>
              <a:t>not more? Why not less?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Each </a:t>
            </a:r>
            <a:r>
              <a:rPr lang="en-US" altLang="en-US" dirty="0">
                <a:latin typeface="Arial" panose="020B0604020202020204" pitchFamily="34" charset="0"/>
              </a:rPr>
              <a:t>register is 32-bit wide  (modern 64-bit </a:t>
            </a:r>
            <a:r>
              <a:rPr lang="en-US" altLang="en-US" dirty="0" smtClean="0">
                <a:latin typeface="Arial" panose="020B0604020202020204" pitchFamily="34" charset="0"/>
              </a:rPr>
              <a:t>architectures have </a:t>
            </a:r>
            <a:r>
              <a:rPr lang="en-US" altLang="en-US" dirty="0">
                <a:latin typeface="Arial" panose="020B0604020202020204" pitchFamily="34" charset="0"/>
              </a:rPr>
              <a:t>64-bit wide registers)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A </a:t>
            </a:r>
            <a:r>
              <a:rPr lang="en-US" altLang="en-US" dirty="0">
                <a:latin typeface="Arial" panose="020B0604020202020204" pitchFamily="34" charset="0"/>
              </a:rPr>
              <a:t>32-bit entity (4 bytes) is referred to as a word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To </a:t>
            </a:r>
            <a:r>
              <a:rPr lang="en-US" altLang="en-US" dirty="0">
                <a:latin typeface="Arial" panose="020B0604020202020204" pitchFamily="34" charset="0"/>
              </a:rPr>
              <a:t>make the code more readable, registers </a:t>
            </a:r>
            <a:r>
              <a:rPr lang="en-US" altLang="en-US" dirty="0" smtClean="0">
                <a:latin typeface="Arial" panose="020B0604020202020204" pitchFamily="34" charset="0"/>
              </a:rPr>
              <a:t>are partitioned </a:t>
            </a:r>
            <a:r>
              <a:rPr lang="en-US" altLang="en-US" dirty="0">
                <a:latin typeface="Arial" panose="020B0604020202020204" pitchFamily="34" charset="0"/>
              </a:rPr>
              <a:t>as $s0-$s7 (C/Java variables), $t0-$</a:t>
            </a:r>
            <a:r>
              <a:rPr lang="en-US" altLang="en-US" dirty="0" smtClean="0">
                <a:latin typeface="Arial" panose="020B0604020202020204" pitchFamily="34" charset="0"/>
              </a:rPr>
              <a:t>t9 (temporary </a:t>
            </a:r>
            <a:r>
              <a:rPr lang="en-US" altLang="en-US" dirty="0">
                <a:latin typeface="Arial" panose="020B0604020202020204" pitchFamily="34" charset="0"/>
              </a:rPr>
              <a:t>variables)…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057400"/>
            <a:ext cx="5784056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Values must be fetched from memory before (add and </a:t>
            </a:r>
            <a:r>
              <a:rPr lang="en-US" altLang="en-US" dirty="0" smtClean="0">
                <a:latin typeface="Arial" panose="020B0604020202020204" pitchFamily="34" charset="0"/>
              </a:rPr>
              <a:t>sub) instructions </a:t>
            </a:r>
            <a:r>
              <a:rPr lang="en-US" altLang="en-US" dirty="0">
                <a:latin typeface="Arial" panose="020B0604020202020204" pitchFamily="34" charset="0"/>
              </a:rPr>
              <a:t>can operate on them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Load word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lw</a:t>
            </a:r>
            <a:r>
              <a:rPr lang="en-US" altLang="en-US" dirty="0">
                <a:latin typeface="Arial" panose="020B0604020202020204" pitchFamily="34" charset="0"/>
              </a:rPr>
              <a:t>  $t0, memory-address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Store word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sw</a:t>
            </a:r>
            <a:r>
              <a:rPr lang="en-US" altLang="en-US" dirty="0">
                <a:latin typeface="Arial" panose="020B0604020202020204" pitchFamily="34" charset="0"/>
              </a:rPr>
              <a:t>  $t0, memory-address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How is memory-address </a:t>
            </a:r>
            <a:r>
              <a:rPr lang="en-US" altLang="en-US" dirty="0" smtClean="0">
                <a:solidFill>
                  <a:schemeClr val="accent2"/>
                </a:solidFill>
                <a:latin typeface="Arial" panose="020B0604020202020204" pitchFamily="34" charset="0"/>
              </a:rPr>
              <a:t>determined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?</a:t>
            </a: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</a:t>
            </a:r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724400" y="2743200"/>
            <a:ext cx="1066800" cy="533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Register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29400" y="2438400"/>
            <a:ext cx="1371600" cy="1066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Memory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5867400" y="2971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724400" y="4267200"/>
            <a:ext cx="1066800" cy="533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Register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29400" y="3962400"/>
            <a:ext cx="1371600" cy="10668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Memory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791200" y="44958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007265"/>
            <a:ext cx="8642350" cy="2405859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The compiler organizes data in memory… it knows the location of every variable (saved in a table)… it can fill in the appropriate mem-address for load-store instructions</a:t>
            </a:r>
            <a:br>
              <a:rPr lang="en-US" altLang="en-US" dirty="0" smtClean="0">
                <a:latin typeface="Arial" panose="020B0604020202020204" pitchFamily="34" charset="0"/>
              </a:rPr>
            </a:br>
            <a:br>
              <a:rPr lang="en-US" altLang="en-US" dirty="0" smtClean="0">
                <a:latin typeface="Arial" panose="020B0604020202020204" pitchFamily="34" charset="0"/>
              </a:rPr>
            </a:br>
            <a:r>
              <a:rPr lang="en-US" dirty="0"/>
              <a:t>MIPS </a:t>
            </a:r>
            <a:r>
              <a:rPr lang="en-US" dirty="0" smtClean="0"/>
              <a:t>(almost all ARCHs today) addresses </a:t>
            </a:r>
            <a:r>
              <a:rPr lang="en-US" dirty="0"/>
              <a:t>each byte, word addresses are multiples of </a:t>
            </a:r>
            <a:r>
              <a:rPr lang="en-US" dirty="0" smtClean="0"/>
              <a:t>4</a:t>
            </a:r>
            <a:r>
              <a:rPr lang="en-US" dirty="0" smtClean="0">
                <a:latin typeface="Arial" panose="020B0604020202020204" pitchFamily="34" charset="0"/>
                <a:sym typeface="Wingdings" panose="05000000000000000000"/>
              </a:rPr>
              <a:t>; </a:t>
            </a:r>
            <a:r>
              <a:rPr lang="en-US" altLang="en-US" dirty="0" smtClean="0">
                <a:latin typeface="Arial" panose="020B0604020202020204" pitchFamily="34" charset="0"/>
              </a:rPr>
              <a:t>32-bit </a:t>
            </a:r>
            <a:r>
              <a:rPr lang="en-US" altLang="en-US" dirty="0" err="1" smtClean="0">
                <a:latin typeface="Arial" panose="020B0604020202020204" pitchFamily="34" charset="0"/>
              </a:rPr>
              <a:t>int</a:t>
            </a:r>
            <a:r>
              <a:rPr lang="en-US" altLang="en-US" dirty="0" smtClean="0">
                <a:latin typeface="Arial" panose="020B0604020202020204" pitchFamily="34" charset="0"/>
                <a:sym typeface="Wingdings" panose="05000000000000000000"/>
              </a:rPr>
              <a:t> 4 bytes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1447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16" name="Rectangle 6"/>
          <p:cNvSpPr>
            <a:spLocks noChangeArrowheads="1"/>
          </p:cNvSpPr>
          <p:nvPr/>
        </p:nvSpPr>
        <p:spPr bwMode="auto">
          <a:xfrm>
            <a:off x="1524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17" name="Rectangle 7"/>
          <p:cNvSpPr>
            <a:spLocks noChangeArrowheads="1"/>
          </p:cNvSpPr>
          <p:nvPr/>
        </p:nvSpPr>
        <p:spPr bwMode="auto">
          <a:xfrm>
            <a:off x="1600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18" name="Rectangle 8"/>
          <p:cNvSpPr>
            <a:spLocks noChangeArrowheads="1"/>
          </p:cNvSpPr>
          <p:nvPr/>
        </p:nvSpPr>
        <p:spPr bwMode="auto">
          <a:xfrm>
            <a:off x="1676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19" name="Rectangle 9"/>
          <p:cNvSpPr>
            <a:spLocks noChangeArrowheads="1"/>
          </p:cNvSpPr>
          <p:nvPr/>
        </p:nvSpPr>
        <p:spPr bwMode="auto">
          <a:xfrm>
            <a:off x="1752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0" name="Rectangle 10"/>
          <p:cNvSpPr>
            <a:spLocks noChangeArrowheads="1"/>
          </p:cNvSpPr>
          <p:nvPr/>
        </p:nvSpPr>
        <p:spPr bwMode="auto">
          <a:xfrm>
            <a:off x="1828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1" name="Rectangle 11"/>
          <p:cNvSpPr>
            <a:spLocks noChangeArrowheads="1"/>
          </p:cNvSpPr>
          <p:nvPr/>
        </p:nvSpPr>
        <p:spPr bwMode="auto">
          <a:xfrm>
            <a:off x="1905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2" name="Rectangle 12"/>
          <p:cNvSpPr>
            <a:spLocks noChangeArrowheads="1"/>
          </p:cNvSpPr>
          <p:nvPr/>
        </p:nvSpPr>
        <p:spPr bwMode="auto">
          <a:xfrm>
            <a:off x="1981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3" name="Rectangle 13"/>
          <p:cNvSpPr>
            <a:spLocks noChangeArrowheads="1"/>
          </p:cNvSpPr>
          <p:nvPr/>
        </p:nvSpPr>
        <p:spPr bwMode="auto">
          <a:xfrm>
            <a:off x="2057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4" name="Rectangle 14"/>
          <p:cNvSpPr>
            <a:spLocks noChangeArrowheads="1"/>
          </p:cNvSpPr>
          <p:nvPr/>
        </p:nvSpPr>
        <p:spPr bwMode="auto">
          <a:xfrm>
            <a:off x="2133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5" name="Rectangle 15"/>
          <p:cNvSpPr>
            <a:spLocks noChangeArrowheads="1"/>
          </p:cNvSpPr>
          <p:nvPr/>
        </p:nvSpPr>
        <p:spPr bwMode="auto">
          <a:xfrm>
            <a:off x="2209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6" name="Rectangle 16"/>
          <p:cNvSpPr>
            <a:spLocks noChangeArrowheads="1"/>
          </p:cNvSpPr>
          <p:nvPr/>
        </p:nvSpPr>
        <p:spPr bwMode="auto">
          <a:xfrm>
            <a:off x="2286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7" name="Rectangle 17"/>
          <p:cNvSpPr>
            <a:spLocks noChangeArrowheads="1"/>
          </p:cNvSpPr>
          <p:nvPr/>
        </p:nvSpPr>
        <p:spPr bwMode="auto">
          <a:xfrm>
            <a:off x="2362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8" name="Rectangle 18"/>
          <p:cNvSpPr>
            <a:spLocks noChangeArrowheads="1"/>
          </p:cNvSpPr>
          <p:nvPr/>
        </p:nvSpPr>
        <p:spPr bwMode="auto">
          <a:xfrm>
            <a:off x="2438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29" name="Rectangle 19"/>
          <p:cNvSpPr>
            <a:spLocks noChangeArrowheads="1"/>
          </p:cNvSpPr>
          <p:nvPr/>
        </p:nvSpPr>
        <p:spPr bwMode="auto">
          <a:xfrm>
            <a:off x="2514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0" name="Rectangle 20"/>
          <p:cNvSpPr>
            <a:spLocks noChangeArrowheads="1"/>
          </p:cNvSpPr>
          <p:nvPr/>
        </p:nvSpPr>
        <p:spPr bwMode="auto">
          <a:xfrm>
            <a:off x="2590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1" name="Rectangle 21"/>
          <p:cNvSpPr>
            <a:spLocks noChangeArrowheads="1"/>
          </p:cNvSpPr>
          <p:nvPr/>
        </p:nvSpPr>
        <p:spPr bwMode="auto">
          <a:xfrm>
            <a:off x="2667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2" name="Rectangle 22"/>
          <p:cNvSpPr>
            <a:spLocks noChangeArrowheads="1"/>
          </p:cNvSpPr>
          <p:nvPr/>
        </p:nvSpPr>
        <p:spPr bwMode="auto">
          <a:xfrm>
            <a:off x="2743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3" name="Rectangle 23"/>
          <p:cNvSpPr>
            <a:spLocks noChangeArrowheads="1"/>
          </p:cNvSpPr>
          <p:nvPr/>
        </p:nvSpPr>
        <p:spPr bwMode="auto">
          <a:xfrm>
            <a:off x="2819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4" name="Rectangle 24"/>
          <p:cNvSpPr>
            <a:spLocks noChangeArrowheads="1"/>
          </p:cNvSpPr>
          <p:nvPr/>
        </p:nvSpPr>
        <p:spPr bwMode="auto">
          <a:xfrm>
            <a:off x="2895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5" name="Rectangle 25"/>
          <p:cNvSpPr>
            <a:spLocks noChangeArrowheads="1"/>
          </p:cNvSpPr>
          <p:nvPr/>
        </p:nvSpPr>
        <p:spPr bwMode="auto">
          <a:xfrm>
            <a:off x="2971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6" name="Rectangle 26"/>
          <p:cNvSpPr>
            <a:spLocks noChangeArrowheads="1"/>
          </p:cNvSpPr>
          <p:nvPr/>
        </p:nvSpPr>
        <p:spPr bwMode="auto">
          <a:xfrm>
            <a:off x="3048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7" name="Rectangle 27"/>
          <p:cNvSpPr>
            <a:spLocks noChangeArrowheads="1"/>
          </p:cNvSpPr>
          <p:nvPr/>
        </p:nvSpPr>
        <p:spPr bwMode="auto">
          <a:xfrm>
            <a:off x="3124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8" name="Rectangle 28"/>
          <p:cNvSpPr>
            <a:spLocks noChangeArrowheads="1"/>
          </p:cNvSpPr>
          <p:nvPr/>
        </p:nvSpPr>
        <p:spPr bwMode="auto">
          <a:xfrm>
            <a:off x="3200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39" name="Rectangle 29"/>
          <p:cNvSpPr>
            <a:spLocks noChangeArrowheads="1"/>
          </p:cNvSpPr>
          <p:nvPr/>
        </p:nvSpPr>
        <p:spPr bwMode="auto">
          <a:xfrm>
            <a:off x="3276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0" name="Rectangle 30"/>
          <p:cNvSpPr>
            <a:spLocks noChangeArrowheads="1"/>
          </p:cNvSpPr>
          <p:nvPr/>
        </p:nvSpPr>
        <p:spPr bwMode="auto">
          <a:xfrm>
            <a:off x="3352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1" name="Rectangle 31"/>
          <p:cNvSpPr>
            <a:spLocks noChangeArrowheads="1"/>
          </p:cNvSpPr>
          <p:nvPr/>
        </p:nvSpPr>
        <p:spPr bwMode="auto">
          <a:xfrm>
            <a:off x="3429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2" name="Rectangle 32"/>
          <p:cNvSpPr>
            <a:spLocks noChangeArrowheads="1"/>
          </p:cNvSpPr>
          <p:nvPr/>
        </p:nvSpPr>
        <p:spPr bwMode="auto">
          <a:xfrm>
            <a:off x="3505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3" name="Rectangle 33"/>
          <p:cNvSpPr>
            <a:spLocks noChangeArrowheads="1"/>
          </p:cNvSpPr>
          <p:nvPr/>
        </p:nvSpPr>
        <p:spPr bwMode="auto">
          <a:xfrm>
            <a:off x="3581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4" name="Rectangle 34"/>
          <p:cNvSpPr>
            <a:spLocks noChangeArrowheads="1"/>
          </p:cNvSpPr>
          <p:nvPr/>
        </p:nvSpPr>
        <p:spPr bwMode="auto">
          <a:xfrm>
            <a:off x="3657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5" name="Rectangle 35"/>
          <p:cNvSpPr>
            <a:spLocks noChangeArrowheads="1"/>
          </p:cNvSpPr>
          <p:nvPr/>
        </p:nvSpPr>
        <p:spPr bwMode="auto">
          <a:xfrm>
            <a:off x="3733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6" name="Rectangle 36"/>
          <p:cNvSpPr>
            <a:spLocks noChangeArrowheads="1"/>
          </p:cNvSpPr>
          <p:nvPr/>
        </p:nvSpPr>
        <p:spPr bwMode="auto">
          <a:xfrm>
            <a:off x="3810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7" name="Rectangle 37"/>
          <p:cNvSpPr>
            <a:spLocks noChangeArrowheads="1"/>
          </p:cNvSpPr>
          <p:nvPr/>
        </p:nvSpPr>
        <p:spPr bwMode="auto">
          <a:xfrm>
            <a:off x="3886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8" name="Rectangle 38"/>
          <p:cNvSpPr>
            <a:spLocks noChangeArrowheads="1"/>
          </p:cNvSpPr>
          <p:nvPr/>
        </p:nvSpPr>
        <p:spPr bwMode="auto">
          <a:xfrm>
            <a:off x="3962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49" name="Rectangle 39"/>
          <p:cNvSpPr>
            <a:spLocks noChangeArrowheads="1"/>
          </p:cNvSpPr>
          <p:nvPr/>
        </p:nvSpPr>
        <p:spPr bwMode="auto">
          <a:xfrm>
            <a:off x="4038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0" name="Rectangle 40"/>
          <p:cNvSpPr>
            <a:spLocks noChangeArrowheads="1"/>
          </p:cNvSpPr>
          <p:nvPr/>
        </p:nvSpPr>
        <p:spPr bwMode="auto">
          <a:xfrm>
            <a:off x="4114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1" name="Rectangle 41"/>
          <p:cNvSpPr>
            <a:spLocks noChangeArrowheads="1"/>
          </p:cNvSpPr>
          <p:nvPr/>
        </p:nvSpPr>
        <p:spPr bwMode="auto">
          <a:xfrm>
            <a:off x="4191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2" name="Rectangle 42"/>
          <p:cNvSpPr>
            <a:spLocks noChangeArrowheads="1"/>
          </p:cNvSpPr>
          <p:nvPr/>
        </p:nvSpPr>
        <p:spPr bwMode="auto">
          <a:xfrm>
            <a:off x="4267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3" name="Rectangle 43"/>
          <p:cNvSpPr>
            <a:spLocks noChangeArrowheads="1"/>
          </p:cNvSpPr>
          <p:nvPr/>
        </p:nvSpPr>
        <p:spPr bwMode="auto">
          <a:xfrm>
            <a:off x="4343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4" name="Rectangle 44"/>
          <p:cNvSpPr>
            <a:spLocks noChangeArrowheads="1"/>
          </p:cNvSpPr>
          <p:nvPr/>
        </p:nvSpPr>
        <p:spPr bwMode="auto">
          <a:xfrm>
            <a:off x="4419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5" name="Rectangle 45"/>
          <p:cNvSpPr>
            <a:spLocks noChangeArrowheads="1"/>
          </p:cNvSpPr>
          <p:nvPr/>
        </p:nvSpPr>
        <p:spPr bwMode="auto">
          <a:xfrm>
            <a:off x="4495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6" name="Rectangle 46"/>
          <p:cNvSpPr>
            <a:spLocks noChangeArrowheads="1"/>
          </p:cNvSpPr>
          <p:nvPr/>
        </p:nvSpPr>
        <p:spPr bwMode="auto">
          <a:xfrm>
            <a:off x="4572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7" name="Rectangle 47"/>
          <p:cNvSpPr>
            <a:spLocks noChangeArrowheads="1"/>
          </p:cNvSpPr>
          <p:nvPr/>
        </p:nvSpPr>
        <p:spPr bwMode="auto">
          <a:xfrm>
            <a:off x="4648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8" name="Rectangle 48"/>
          <p:cNvSpPr>
            <a:spLocks noChangeArrowheads="1"/>
          </p:cNvSpPr>
          <p:nvPr/>
        </p:nvSpPr>
        <p:spPr bwMode="auto">
          <a:xfrm>
            <a:off x="4724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59" name="Rectangle 49"/>
          <p:cNvSpPr>
            <a:spLocks noChangeArrowheads="1"/>
          </p:cNvSpPr>
          <p:nvPr/>
        </p:nvSpPr>
        <p:spPr bwMode="auto">
          <a:xfrm>
            <a:off x="4800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0" name="Rectangle 50"/>
          <p:cNvSpPr>
            <a:spLocks noChangeArrowheads="1"/>
          </p:cNvSpPr>
          <p:nvPr/>
        </p:nvSpPr>
        <p:spPr bwMode="auto">
          <a:xfrm>
            <a:off x="4876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1" name="Rectangle 51"/>
          <p:cNvSpPr>
            <a:spLocks noChangeArrowheads="1"/>
          </p:cNvSpPr>
          <p:nvPr/>
        </p:nvSpPr>
        <p:spPr bwMode="auto">
          <a:xfrm>
            <a:off x="4953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2" name="Rectangle 52"/>
          <p:cNvSpPr>
            <a:spLocks noChangeArrowheads="1"/>
          </p:cNvSpPr>
          <p:nvPr/>
        </p:nvSpPr>
        <p:spPr bwMode="auto">
          <a:xfrm>
            <a:off x="5029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3" name="Rectangle 53"/>
          <p:cNvSpPr>
            <a:spLocks noChangeArrowheads="1"/>
          </p:cNvSpPr>
          <p:nvPr/>
        </p:nvSpPr>
        <p:spPr bwMode="auto">
          <a:xfrm>
            <a:off x="5105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4" name="Rectangle 54"/>
          <p:cNvSpPr>
            <a:spLocks noChangeArrowheads="1"/>
          </p:cNvSpPr>
          <p:nvPr/>
        </p:nvSpPr>
        <p:spPr bwMode="auto">
          <a:xfrm>
            <a:off x="5181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5" name="Rectangle 55"/>
          <p:cNvSpPr>
            <a:spLocks noChangeArrowheads="1"/>
          </p:cNvSpPr>
          <p:nvPr/>
        </p:nvSpPr>
        <p:spPr bwMode="auto">
          <a:xfrm>
            <a:off x="5257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6" name="Rectangle 56"/>
          <p:cNvSpPr>
            <a:spLocks noChangeArrowheads="1"/>
          </p:cNvSpPr>
          <p:nvPr/>
        </p:nvSpPr>
        <p:spPr bwMode="auto">
          <a:xfrm>
            <a:off x="5334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7" name="Rectangle 57"/>
          <p:cNvSpPr>
            <a:spLocks noChangeArrowheads="1"/>
          </p:cNvSpPr>
          <p:nvPr/>
        </p:nvSpPr>
        <p:spPr bwMode="auto">
          <a:xfrm>
            <a:off x="5410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8" name="Rectangle 58"/>
          <p:cNvSpPr>
            <a:spLocks noChangeArrowheads="1"/>
          </p:cNvSpPr>
          <p:nvPr/>
        </p:nvSpPr>
        <p:spPr bwMode="auto">
          <a:xfrm>
            <a:off x="5486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69" name="Rectangle 59"/>
          <p:cNvSpPr>
            <a:spLocks noChangeArrowheads="1"/>
          </p:cNvSpPr>
          <p:nvPr/>
        </p:nvSpPr>
        <p:spPr bwMode="auto">
          <a:xfrm>
            <a:off x="5562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0" name="Rectangle 60"/>
          <p:cNvSpPr>
            <a:spLocks noChangeArrowheads="1"/>
          </p:cNvSpPr>
          <p:nvPr/>
        </p:nvSpPr>
        <p:spPr bwMode="auto">
          <a:xfrm>
            <a:off x="5638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1" name="Rectangle 61"/>
          <p:cNvSpPr>
            <a:spLocks noChangeArrowheads="1"/>
          </p:cNvSpPr>
          <p:nvPr/>
        </p:nvSpPr>
        <p:spPr bwMode="auto">
          <a:xfrm>
            <a:off x="5715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2" name="Rectangle 62"/>
          <p:cNvSpPr>
            <a:spLocks noChangeArrowheads="1"/>
          </p:cNvSpPr>
          <p:nvPr/>
        </p:nvSpPr>
        <p:spPr bwMode="auto">
          <a:xfrm>
            <a:off x="5791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3" name="Rectangle 63"/>
          <p:cNvSpPr>
            <a:spLocks noChangeArrowheads="1"/>
          </p:cNvSpPr>
          <p:nvPr/>
        </p:nvSpPr>
        <p:spPr bwMode="auto">
          <a:xfrm>
            <a:off x="5867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4" name="Rectangle 64"/>
          <p:cNvSpPr>
            <a:spLocks noChangeArrowheads="1"/>
          </p:cNvSpPr>
          <p:nvPr/>
        </p:nvSpPr>
        <p:spPr bwMode="auto">
          <a:xfrm>
            <a:off x="5943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5" name="Rectangle 65"/>
          <p:cNvSpPr>
            <a:spLocks noChangeArrowheads="1"/>
          </p:cNvSpPr>
          <p:nvPr/>
        </p:nvSpPr>
        <p:spPr bwMode="auto">
          <a:xfrm>
            <a:off x="6019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6" name="Rectangle 66"/>
          <p:cNvSpPr>
            <a:spLocks noChangeArrowheads="1"/>
          </p:cNvSpPr>
          <p:nvPr/>
        </p:nvSpPr>
        <p:spPr bwMode="auto">
          <a:xfrm>
            <a:off x="6096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7" name="Rectangle 67"/>
          <p:cNvSpPr>
            <a:spLocks noChangeArrowheads="1"/>
          </p:cNvSpPr>
          <p:nvPr/>
        </p:nvSpPr>
        <p:spPr bwMode="auto">
          <a:xfrm>
            <a:off x="6172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8" name="Rectangle 68"/>
          <p:cNvSpPr>
            <a:spLocks noChangeArrowheads="1"/>
          </p:cNvSpPr>
          <p:nvPr/>
        </p:nvSpPr>
        <p:spPr bwMode="auto">
          <a:xfrm>
            <a:off x="6248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79" name="Rectangle 69"/>
          <p:cNvSpPr>
            <a:spLocks noChangeArrowheads="1"/>
          </p:cNvSpPr>
          <p:nvPr/>
        </p:nvSpPr>
        <p:spPr bwMode="auto">
          <a:xfrm>
            <a:off x="6324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0" name="Rectangle 70"/>
          <p:cNvSpPr>
            <a:spLocks noChangeArrowheads="1"/>
          </p:cNvSpPr>
          <p:nvPr/>
        </p:nvSpPr>
        <p:spPr bwMode="auto">
          <a:xfrm>
            <a:off x="6400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1" name="Rectangle 71"/>
          <p:cNvSpPr>
            <a:spLocks noChangeArrowheads="1"/>
          </p:cNvSpPr>
          <p:nvPr/>
        </p:nvSpPr>
        <p:spPr bwMode="auto">
          <a:xfrm>
            <a:off x="6477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2" name="Rectangle 72"/>
          <p:cNvSpPr>
            <a:spLocks noChangeArrowheads="1"/>
          </p:cNvSpPr>
          <p:nvPr/>
        </p:nvSpPr>
        <p:spPr bwMode="auto">
          <a:xfrm>
            <a:off x="6553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3" name="Rectangle 73"/>
          <p:cNvSpPr>
            <a:spLocks noChangeArrowheads="1"/>
          </p:cNvSpPr>
          <p:nvPr/>
        </p:nvSpPr>
        <p:spPr bwMode="auto">
          <a:xfrm>
            <a:off x="6629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4" name="Rectangle 74"/>
          <p:cNvSpPr>
            <a:spLocks noChangeArrowheads="1"/>
          </p:cNvSpPr>
          <p:nvPr/>
        </p:nvSpPr>
        <p:spPr bwMode="auto">
          <a:xfrm>
            <a:off x="6705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5" name="Rectangle 75"/>
          <p:cNvSpPr>
            <a:spLocks noChangeArrowheads="1"/>
          </p:cNvSpPr>
          <p:nvPr/>
        </p:nvSpPr>
        <p:spPr bwMode="auto">
          <a:xfrm>
            <a:off x="6781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6" name="Rectangle 76"/>
          <p:cNvSpPr>
            <a:spLocks noChangeArrowheads="1"/>
          </p:cNvSpPr>
          <p:nvPr/>
        </p:nvSpPr>
        <p:spPr bwMode="auto">
          <a:xfrm>
            <a:off x="6858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7" name="Rectangle 77"/>
          <p:cNvSpPr>
            <a:spLocks noChangeArrowheads="1"/>
          </p:cNvSpPr>
          <p:nvPr/>
        </p:nvSpPr>
        <p:spPr bwMode="auto">
          <a:xfrm>
            <a:off x="6934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8" name="Rectangle 78"/>
          <p:cNvSpPr>
            <a:spLocks noChangeArrowheads="1"/>
          </p:cNvSpPr>
          <p:nvPr/>
        </p:nvSpPr>
        <p:spPr bwMode="auto">
          <a:xfrm>
            <a:off x="7010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89" name="Rectangle 79"/>
          <p:cNvSpPr>
            <a:spLocks noChangeArrowheads="1"/>
          </p:cNvSpPr>
          <p:nvPr/>
        </p:nvSpPr>
        <p:spPr bwMode="auto">
          <a:xfrm>
            <a:off x="7086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0" name="Rectangle 80"/>
          <p:cNvSpPr>
            <a:spLocks noChangeArrowheads="1"/>
          </p:cNvSpPr>
          <p:nvPr/>
        </p:nvSpPr>
        <p:spPr bwMode="auto">
          <a:xfrm>
            <a:off x="7162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1" name="Rectangle 81"/>
          <p:cNvSpPr>
            <a:spLocks noChangeArrowheads="1"/>
          </p:cNvSpPr>
          <p:nvPr/>
        </p:nvSpPr>
        <p:spPr bwMode="auto">
          <a:xfrm>
            <a:off x="7239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2" name="Rectangle 82"/>
          <p:cNvSpPr>
            <a:spLocks noChangeArrowheads="1"/>
          </p:cNvSpPr>
          <p:nvPr/>
        </p:nvSpPr>
        <p:spPr bwMode="auto">
          <a:xfrm>
            <a:off x="7315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3" name="Rectangle 83"/>
          <p:cNvSpPr>
            <a:spLocks noChangeArrowheads="1"/>
          </p:cNvSpPr>
          <p:nvPr/>
        </p:nvSpPr>
        <p:spPr bwMode="auto">
          <a:xfrm>
            <a:off x="7391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4" name="Rectangle 84"/>
          <p:cNvSpPr>
            <a:spLocks noChangeArrowheads="1"/>
          </p:cNvSpPr>
          <p:nvPr/>
        </p:nvSpPr>
        <p:spPr bwMode="auto">
          <a:xfrm>
            <a:off x="7467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5" name="Rectangle 85"/>
          <p:cNvSpPr>
            <a:spLocks noChangeArrowheads="1"/>
          </p:cNvSpPr>
          <p:nvPr/>
        </p:nvSpPr>
        <p:spPr bwMode="auto">
          <a:xfrm>
            <a:off x="7543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6" name="Rectangle 86"/>
          <p:cNvSpPr>
            <a:spLocks noChangeArrowheads="1"/>
          </p:cNvSpPr>
          <p:nvPr/>
        </p:nvSpPr>
        <p:spPr bwMode="auto">
          <a:xfrm>
            <a:off x="7620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7" name="Rectangle 87"/>
          <p:cNvSpPr>
            <a:spLocks noChangeArrowheads="1"/>
          </p:cNvSpPr>
          <p:nvPr/>
        </p:nvSpPr>
        <p:spPr bwMode="auto">
          <a:xfrm>
            <a:off x="7696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8" name="Rectangle 88"/>
          <p:cNvSpPr>
            <a:spLocks noChangeArrowheads="1"/>
          </p:cNvSpPr>
          <p:nvPr/>
        </p:nvSpPr>
        <p:spPr bwMode="auto">
          <a:xfrm>
            <a:off x="7772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199" name="Rectangle 89"/>
          <p:cNvSpPr>
            <a:spLocks noChangeArrowheads="1"/>
          </p:cNvSpPr>
          <p:nvPr/>
        </p:nvSpPr>
        <p:spPr bwMode="auto">
          <a:xfrm>
            <a:off x="7848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0" name="Rectangle 90"/>
          <p:cNvSpPr>
            <a:spLocks noChangeArrowheads="1"/>
          </p:cNvSpPr>
          <p:nvPr/>
        </p:nvSpPr>
        <p:spPr bwMode="auto">
          <a:xfrm>
            <a:off x="7924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1" name="Rectangle 91"/>
          <p:cNvSpPr>
            <a:spLocks noChangeArrowheads="1"/>
          </p:cNvSpPr>
          <p:nvPr/>
        </p:nvSpPr>
        <p:spPr bwMode="auto">
          <a:xfrm>
            <a:off x="8001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2" name="Rectangle 92"/>
          <p:cNvSpPr>
            <a:spLocks noChangeArrowheads="1"/>
          </p:cNvSpPr>
          <p:nvPr/>
        </p:nvSpPr>
        <p:spPr bwMode="auto">
          <a:xfrm>
            <a:off x="8077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3" name="Rectangle 93"/>
          <p:cNvSpPr>
            <a:spLocks noChangeArrowheads="1"/>
          </p:cNvSpPr>
          <p:nvPr/>
        </p:nvSpPr>
        <p:spPr bwMode="auto">
          <a:xfrm>
            <a:off x="8153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4" name="Rectangle 94"/>
          <p:cNvSpPr>
            <a:spLocks noChangeArrowheads="1"/>
          </p:cNvSpPr>
          <p:nvPr/>
        </p:nvSpPr>
        <p:spPr bwMode="auto">
          <a:xfrm>
            <a:off x="8229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5" name="Rectangle 95"/>
          <p:cNvSpPr>
            <a:spLocks noChangeArrowheads="1"/>
          </p:cNvSpPr>
          <p:nvPr/>
        </p:nvSpPr>
        <p:spPr bwMode="auto">
          <a:xfrm>
            <a:off x="8305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6" name="Rectangle 96"/>
          <p:cNvSpPr>
            <a:spLocks noChangeArrowheads="1"/>
          </p:cNvSpPr>
          <p:nvPr/>
        </p:nvSpPr>
        <p:spPr bwMode="auto">
          <a:xfrm>
            <a:off x="83820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7" name="Rectangle 97"/>
          <p:cNvSpPr>
            <a:spLocks noChangeArrowheads="1"/>
          </p:cNvSpPr>
          <p:nvPr/>
        </p:nvSpPr>
        <p:spPr bwMode="auto">
          <a:xfrm>
            <a:off x="84582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8" name="Rectangle 98"/>
          <p:cNvSpPr>
            <a:spLocks noChangeArrowheads="1"/>
          </p:cNvSpPr>
          <p:nvPr/>
        </p:nvSpPr>
        <p:spPr bwMode="auto">
          <a:xfrm>
            <a:off x="85344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09" name="Rectangle 99"/>
          <p:cNvSpPr>
            <a:spLocks noChangeArrowheads="1"/>
          </p:cNvSpPr>
          <p:nvPr/>
        </p:nvSpPr>
        <p:spPr bwMode="auto">
          <a:xfrm>
            <a:off x="86106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10" name="Rectangle 100"/>
          <p:cNvSpPr>
            <a:spLocks noChangeArrowheads="1"/>
          </p:cNvSpPr>
          <p:nvPr/>
        </p:nvSpPr>
        <p:spPr bwMode="auto">
          <a:xfrm>
            <a:off x="8686800" y="4876800"/>
            <a:ext cx="76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11" name="Text Box 101"/>
          <p:cNvSpPr txBox="1">
            <a:spLocks noChangeArrowheads="1"/>
          </p:cNvSpPr>
          <p:nvPr/>
        </p:nvSpPr>
        <p:spPr bwMode="auto">
          <a:xfrm>
            <a:off x="381000" y="4800600"/>
            <a:ext cx="110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Memory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12" name="Line 102"/>
          <p:cNvSpPr>
            <a:spLocks noChangeShapeType="1"/>
          </p:cNvSpPr>
          <p:nvPr/>
        </p:nvSpPr>
        <p:spPr bwMode="auto">
          <a:xfrm flipH="1">
            <a:off x="1447800" y="3733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3" name="Line 103"/>
          <p:cNvSpPr>
            <a:spLocks noChangeShapeType="1"/>
          </p:cNvSpPr>
          <p:nvPr/>
        </p:nvSpPr>
        <p:spPr bwMode="auto">
          <a:xfrm flipH="1">
            <a:off x="1752600" y="3733800"/>
            <a:ext cx="4572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4" name="Line 104"/>
          <p:cNvSpPr>
            <a:spLocks noChangeShapeType="1"/>
          </p:cNvSpPr>
          <p:nvPr/>
        </p:nvSpPr>
        <p:spPr bwMode="auto">
          <a:xfrm flipH="1">
            <a:off x="2057400" y="3733800"/>
            <a:ext cx="533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" name="Line 105"/>
          <p:cNvSpPr>
            <a:spLocks noChangeShapeType="1"/>
          </p:cNvSpPr>
          <p:nvPr/>
        </p:nvSpPr>
        <p:spPr bwMode="auto">
          <a:xfrm flipH="1">
            <a:off x="2362200" y="3810000"/>
            <a:ext cx="533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6" name="Line 106"/>
          <p:cNvSpPr>
            <a:spLocks noChangeShapeType="1"/>
          </p:cNvSpPr>
          <p:nvPr/>
        </p:nvSpPr>
        <p:spPr bwMode="auto">
          <a:xfrm flipH="1">
            <a:off x="2667000" y="3810000"/>
            <a:ext cx="304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7" name="Line 107"/>
          <p:cNvSpPr>
            <a:spLocks noChangeShapeType="1"/>
          </p:cNvSpPr>
          <p:nvPr/>
        </p:nvSpPr>
        <p:spPr bwMode="auto">
          <a:xfrm flipH="1">
            <a:off x="2971800" y="38100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8" name="Line 108"/>
          <p:cNvSpPr>
            <a:spLocks noChangeShapeType="1"/>
          </p:cNvSpPr>
          <p:nvPr/>
        </p:nvSpPr>
        <p:spPr bwMode="auto">
          <a:xfrm>
            <a:off x="3124200" y="38100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Text Box 109"/>
          <p:cNvSpPr txBox="1">
            <a:spLocks noChangeArrowheads="1"/>
          </p:cNvSpPr>
          <p:nvPr/>
        </p:nvSpPr>
        <p:spPr bwMode="auto">
          <a:xfrm>
            <a:off x="3260725" y="37766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>
                <a:latin typeface="Arial" panose="020B0604020202020204" pitchFamily="34" charset="0"/>
              </a:rPr>
              <a:t>…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220" name="Line 110"/>
          <p:cNvSpPr>
            <a:spLocks noChangeShapeType="1"/>
          </p:cNvSpPr>
          <p:nvPr/>
        </p:nvSpPr>
        <p:spPr bwMode="auto">
          <a:xfrm flipV="1">
            <a:off x="1447800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Text Box 112"/>
          <p:cNvSpPr txBox="1">
            <a:spLocks noChangeArrowheads="1"/>
          </p:cNvSpPr>
          <p:nvPr/>
        </p:nvSpPr>
        <p:spPr bwMode="auto">
          <a:xfrm>
            <a:off x="1219200" y="5715000"/>
            <a:ext cx="1736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Base address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1235186" y="3317462"/>
            <a:ext cx="2406428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CC0000"/>
              </a:buClr>
            </a:pPr>
            <a:r>
              <a:rPr lang="en-US" altLang="en-US" sz="2300" b="1" dirty="0" err="1">
                <a:latin typeface="Arial" panose="020B0604020202020204" pitchFamily="34" charset="0"/>
              </a:rPr>
              <a:t>int</a:t>
            </a:r>
            <a:r>
              <a:rPr lang="en-US" altLang="en-US" sz="2300" b="1" dirty="0">
                <a:latin typeface="Arial" panose="020B0604020202020204" pitchFamily="34" charset="0"/>
              </a:rPr>
              <a:t>  a, b, c, d[10]</a:t>
            </a:r>
            <a:endParaRPr lang="en-US" altLang="en-US" sz="23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An instruction may require a constant as input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An </a:t>
            </a:r>
            <a:r>
              <a:rPr lang="en-US" altLang="en-US" dirty="0">
                <a:latin typeface="Arial" panose="020B0604020202020204" pitchFamily="34" charset="0"/>
              </a:rPr>
              <a:t>immediate instruction uses a constant number as </a:t>
            </a:r>
            <a:r>
              <a:rPr lang="en-US" altLang="en-US" dirty="0" smtClean="0">
                <a:latin typeface="Arial" panose="020B0604020202020204" pitchFamily="34" charset="0"/>
              </a:rPr>
              <a:t>one of </a:t>
            </a:r>
            <a:r>
              <a:rPr lang="en-US" altLang="en-US" dirty="0">
                <a:latin typeface="Arial" panose="020B0604020202020204" pitchFamily="34" charset="0"/>
              </a:rPr>
              <a:t>the inputs (instead of a register operand)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Putting </a:t>
            </a:r>
            <a:r>
              <a:rPr lang="en-US" altLang="en-US" dirty="0">
                <a:latin typeface="Arial" panose="020B0604020202020204" pitchFamily="34" charset="0"/>
              </a:rPr>
              <a:t>a constant in a register requires addition </a:t>
            </a:r>
            <a:r>
              <a:rPr lang="en-US" altLang="en-US" dirty="0" smtClean="0">
                <a:latin typeface="Arial" panose="020B0604020202020204" pitchFamily="34" charset="0"/>
              </a:rPr>
              <a:t>to register </a:t>
            </a:r>
            <a:r>
              <a:rPr lang="en-US" altLang="en-US" dirty="0">
                <a:latin typeface="Arial" panose="020B0604020202020204" pitchFamily="34" charset="0"/>
              </a:rPr>
              <a:t>$zero (a special register that always has zero in it</a:t>
            </a:r>
            <a:r>
              <a:rPr lang="en-US" altLang="en-US" dirty="0" smtClean="0">
                <a:latin typeface="Arial" panose="020B0604020202020204" pitchFamily="34" charset="0"/>
              </a:rPr>
              <a:t>) -- </a:t>
            </a:r>
            <a:r>
              <a:rPr lang="en-US" altLang="en-US" dirty="0">
                <a:latin typeface="Arial" panose="020B0604020202020204" pitchFamily="34" charset="0"/>
              </a:rPr>
              <a:t>since every instruction requires at least one </a:t>
            </a:r>
            <a:r>
              <a:rPr lang="en-US" altLang="en-US" dirty="0" smtClean="0">
                <a:latin typeface="Arial" panose="020B0604020202020204" pitchFamily="34" charset="0"/>
              </a:rPr>
              <a:t>operand to </a:t>
            </a:r>
            <a:r>
              <a:rPr lang="en-US" altLang="en-US" dirty="0">
                <a:latin typeface="Arial" panose="020B0604020202020204" pitchFamily="34" charset="0"/>
              </a:rPr>
              <a:t>be a register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For </a:t>
            </a:r>
            <a:r>
              <a:rPr lang="en-US" altLang="en-US" dirty="0">
                <a:latin typeface="Arial" panose="020B0604020202020204" pitchFamily="34" charset="0"/>
              </a:rPr>
              <a:t>example, putting the constant 1000 into a register: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 err="1" smtClean="0">
                <a:latin typeface="Arial" panose="020B0604020202020204" pitchFamily="34" charset="0"/>
              </a:rPr>
              <a:t>addi</a:t>
            </a:r>
            <a:r>
              <a:rPr lang="en-US" altLang="en-US" dirty="0" smtClean="0">
                <a:latin typeface="Arial" panose="020B0604020202020204" pitchFamily="34" charset="0"/>
              </a:rPr>
              <a:t>   </a:t>
            </a:r>
            <a:r>
              <a:rPr lang="en-US" altLang="en-US" dirty="0">
                <a:latin typeface="Arial" panose="020B0604020202020204" pitchFamily="34" charset="0"/>
              </a:rPr>
              <a:t>$s0, $zero, 1000  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Operands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dirty="0" err="1" smtClean="0">
                <a:latin typeface="Arial" panose="020B0604020202020204" pitchFamily="34" charset="0"/>
              </a:rPr>
              <a:t>addi</a:t>
            </a:r>
            <a:r>
              <a:rPr lang="en-US" altLang="en-US" sz="2400" dirty="0" smtClean="0">
                <a:latin typeface="Arial" panose="020B0604020202020204" pitchFamily="34" charset="0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</a:rPr>
              <a:t>$s0, $zero, </a:t>
            </a:r>
            <a:r>
              <a:rPr lang="en-US" altLang="en-US" sz="2400" dirty="0" smtClean="0">
                <a:latin typeface="Arial" panose="020B0604020202020204" pitchFamily="34" charset="0"/>
              </a:rPr>
              <a:t>1000	# </a:t>
            </a:r>
            <a:r>
              <a:rPr lang="en-US" altLang="en-US" sz="2400" dirty="0">
                <a:latin typeface="Arial" panose="020B0604020202020204" pitchFamily="34" charset="0"/>
              </a:rPr>
              <a:t>the program has base </a:t>
            </a:r>
            <a:r>
              <a:rPr lang="en-US" altLang="en-US" sz="2400" dirty="0" smtClean="0">
                <a:latin typeface="Arial" panose="020B0604020202020204" pitchFamily="34" charset="0"/>
              </a:rPr>
              <a:t>address</a:t>
            </a:r>
            <a:endParaRPr lang="en-US" altLang="en-US" sz="2400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					#  </a:t>
            </a:r>
            <a:r>
              <a:rPr lang="en-US" altLang="en-US" sz="2400" dirty="0">
                <a:latin typeface="Arial" panose="020B0604020202020204" pitchFamily="34" charset="0"/>
              </a:rPr>
              <a:t>1000 and this is saved in $s0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					# </a:t>
            </a:r>
            <a:r>
              <a:rPr lang="en-US" altLang="en-US" sz="2400" dirty="0">
                <a:latin typeface="Arial" panose="020B0604020202020204" pitchFamily="34" charset="0"/>
              </a:rPr>
              <a:t>$zero is a register that always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dirty="0" smtClean="0">
                <a:latin typeface="Arial" panose="020B0604020202020204" pitchFamily="34" charset="0"/>
              </a:rPr>
              <a:t>					# </a:t>
            </a:r>
            <a:r>
              <a:rPr lang="en-US" altLang="en-US" sz="2400" dirty="0">
                <a:latin typeface="Arial" panose="020B0604020202020204" pitchFamily="34" charset="0"/>
              </a:rPr>
              <a:t>equals zero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dirty="0" err="1" smtClean="0">
                <a:latin typeface="Arial" panose="020B0604020202020204" pitchFamily="34" charset="0"/>
              </a:rPr>
              <a:t>addi</a:t>
            </a:r>
            <a:r>
              <a:rPr lang="en-US" altLang="en-US" sz="2400" dirty="0" smtClean="0">
                <a:latin typeface="Arial" panose="020B0604020202020204" pitchFamily="34" charset="0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</a:rPr>
              <a:t>$s1, $s0, </a:t>
            </a:r>
            <a:r>
              <a:rPr lang="en-US" altLang="en-US" sz="2400" dirty="0" smtClean="0">
                <a:latin typeface="Arial" panose="020B0604020202020204" pitchFamily="34" charset="0"/>
              </a:rPr>
              <a:t>0		# </a:t>
            </a:r>
            <a:r>
              <a:rPr lang="en-US" altLang="en-US" sz="2400" dirty="0">
                <a:latin typeface="Arial" panose="020B0604020202020204" pitchFamily="34" charset="0"/>
              </a:rPr>
              <a:t>this is the address of variable a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dirty="0" err="1" smtClean="0">
                <a:latin typeface="Arial" panose="020B0604020202020204" pitchFamily="34" charset="0"/>
              </a:rPr>
              <a:t>addi</a:t>
            </a:r>
            <a:r>
              <a:rPr lang="en-US" altLang="en-US" sz="2400" dirty="0" smtClean="0">
                <a:latin typeface="Arial" panose="020B0604020202020204" pitchFamily="34" charset="0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</a:rPr>
              <a:t>$s2, $s0, </a:t>
            </a:r>
            <a:r>
              <a:rPr lang="en-US" altLang="en-US" sz="2400" dirty="0" smtClean="0">
                <a:latin typeface="Arial" panose="020B0604020202020204" pitchFamily="34" charset="0"/>
              </a:rPr>
              <a:t>4		# </a:t>
            </a:r>
            <a:r>
              <a:rPr lang="en-US" altLang="en-US" sz="2400" dirty="0">
                <a:latin typeface="Arial" panose="020B0604020202020204" pitchFamily="34" charset="0"/>
              </a:rPr>
              <a:t>this is the address of variable b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dirty="0" err="1" smtClean="0">
                <a:latin typeface="Arial" panose="020B0604020202020204" pitchFamily="34" charset="0"/>
              </a:rPr>
              <a:t>addi</a:t>
            </a:r>
            <a:r>
              <a:rPr lang="en-US" altLang="en-US" sz="2400" dirty="0" smtClean="0">
                <a:latin typeface="Arial" panose="020B0604020202020204" pitchFamily="34" charset="0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</a:rPr>
              <a:t>$s3, $s0, </a:t>
            </a:r>
            <a:r>
              <a:rPr lang="en-US" altLang="en-US" sz="2400" dirty="0" smtClean="0">
                <a:latin typeface="Arial" panose="020B0604020202020204" pitchFamily="34" charset="0"/>
              </a:rPr>
              <a:t>8		# </a:t>
            </a:r>
            <a:r>
              <a:rPr lang="en-US" altLang="en-US" sz="2400" dirty="0">
                <a:latin typeface="Arial" panose="020B0604020202020204" pitchFamily="34" charset="0"/>
              </a:rPr>
              <a:t>this is the address of variable c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400" dirty="0" err="1" smtClean="0">
                <a:latin typeface="Arial" panose="020B0604020202020204" pitchFamily="34" charset="0"/>
              </a:rPr>
              <a:t>addi</a:t>
            </a:r>
            <a:r>
              <a:rPr lang="en-US" altLang="en-US" sz="2400" dirty="0" smtClean="0">
                <a:latin typeface="Arial" panose="020B0604020202020204" pitchFamily="34" charset="0"/>
              </a:rPr>
              <a:t>   </a:t>
            </a:r>
            <a:r>
              <a:rPr lang="en-US" altLang="en-US" sz="2400" dirty="0">
                <a:latin typeface="Arial" panose="020B0604020202020204" pitchFamily="34" charset="0"/>
              </a:rPr>
              <a:t>$s4, $s0, </a:t>
            </a:r>
            <a:r>
              <a:rPr lang="en-US" altLang="en-US" sz="2400" dirty="0" smtClean="0">
                <a:latin typeface="Arial" panose="020B0604020202020204" pitchFamily="34" charset="0"/>
              </a:rPr>
              <a:t>12		# </a:t>
            </a:r>
            <a:r>
              <a:rPr lang="en-US" altLang="en-US" sz="2400" dirty="0">
                <a:latin typeface="Arial" panose="020B0604020202020204" pitchFamily="34" charset="0"/>
              </a:rPr>
              <a:t>this is the address of variable d[0]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  <a:defRPr/>
            </a:pPr>
            <a:r>
              <a:rPr lang="en-US" altLang="en-US" dirty="0"/>
              <a:t>The format of a load instruction: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defRPr/>
            </a:pP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   </a:t>
            </a:r>
            <a:r>
              <a:rPr lang="en-US" altLang="en-US" dirty="0">
                <a:solidFill>
                  <a:schemeClr val="accent2"/>
                </a:solidFill>
              </a:rPr>
              <a:t>destination register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                     </a:t>
            </a:r>
            <a:r>
              <a:rPr lang="en-US" altLang="en-US" dirty="0">
                <a:solidFill>
                  <a:schemeClr val="accent2"/>
                </a:solidFill>
              </a:rPr>
              <a:t>source address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            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</a:t>
            </a:r>
            <a:r>
              <a:rPr lang="en-US" altLang="en-US" dirty="0" err="1"/>
              <a:t>lw</a:t>
            </a:r>
            <a:r>
              <a:rPr lang="en-US" altLang="en-US" dirty="0"/>
              <a:t>    $t0,   8($t3)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CC0000"/>
                </a:solidFill>
              </a:rPr>
              <a:t>any register</a:t>
            </a:r>
            <a:endParaRPr lang="en-US" altLang="en-US" dirty="0">
              <a:solidFill>
                <a:srgbClr val="CC0000"/>
              </a:solidFill>
            </a:endParaRPr>
          </a:p>
          <a:p>
            <a:pPr marL="1835150" indent="-1835150"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       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a constant that is added to the register in brackets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Instruction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590800" y="24384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352800" y="28956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0574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057400" y="38862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 flipV="1">
            <a:off x="3124200" y="3810000"/>
            <a:ext cx="228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  <a:defRPr/>
            </a:pPr>
            <a:r>
              <a:rPr lang="en-US" altLang="en-US" dirty="0"/>
              <a:t>The format of a store instruction: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defRPr/>
            </a:pP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   </a:t>
            </a:r>
            <a:r>
              <a:rPr lang="en-US" altLang="en-US" dirty="0">
                <a:solidFill>
                  <a:schemeClr val="accent2"/>
                </a:solidFill>
              </a:rPr>
              <a:t>source register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dirty="0" smtClean="0"/>
              <a:t>                          </a:t>
            </a:r>
            <a:r>
              <a:rPr lang="en-US" altLang="en-US" dirty="0" smtClean="0">
                <a:solidFill>
                  <a:schemeClr val="accent2"/>
                </a:solidFill>
              </a:rPr>
              <a:t>destination address</a:t>
            </a:r>
            <a:endParaRPr lang="en-US" altLang="en-US" dirty="0">
              <a:solidFill>
                <a:schemeClr val="accent2"/>
              </a:solidFill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            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</a:t>
            </a:r>
            <a:r>
              <a:rPr lang="en-US" altLang="en-US" dirty="0" err="1"/>
              <a:t>sw</a:t>
            </a:r>
            <a:r>
              <a:rPr lang="en-US" altLang="en-US" dirty="0"/>
              <a:t>    $t0,   8($t3)</a:t>
            </a: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endParaRPr lang="en-US" altLang="en-US" dirty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</a:t>
            </a:r>
            <a:r>
              <a:rPr lang="en-US" altLang="en-US" dirty="0">
                <a:solidFill>
                  <a:srgbClr val="CC0000"/>
                </a:solidFill>
              </a:rPr>
              <a:t>any register</a:t>
            </a:r>
            <a:endParaRPr lang="en-US" altLang="en-US" dirty="0">
              <a:solidFill>
                <a:srgbClr val="CC0000"/>
              </a:solidFill>
            </a:endParaRPr>
          </a:p>
          <a:p>
            <a:pPr marL="1781175" indent="-1781175" eaLnBrk="1" hangingPunct="1">
              <a:spcBef>
                <a:spcPct val="0"/>
              </a:spcBef>
              <a:buClr>
                <a:srgbClr val="CC0000"/>
              </a:buClr>
              <a:buFontTx/>
              <a:buNone/>
              <a:defRPr/>
            </a:pPr>
            <a:r>
              <a:rPr lang="en-US" altLang="en-US" dirty="0"/>
              <a:t>                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</a:rPr>
              <a:t>a constant that is added to the register in brackets</a:t>
            </a:r>
            <a:endParaRPr lang="en-US" alt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Instruction </a:t>
            </a:r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2590800" y="2438400"/>
            <a:ext cx="3048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3429000" y="2895600"/>
            <a:ext cx="762000" cy="5922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2057400" y="3886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2057400" y="38862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3352800" y="3810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Convert to assembly: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C code:     d[3]  = d[2] + a;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                   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/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Clr>
                <a:srgbClr val="1111FF"/>
              </a:buClr>
              <a:buSzPct val="100000"/>
              <a:buFont typeface="+mj-lt"/>
              <a:buAutoNum type="arabicPeriod"/>
            </a:pP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Functional </a:t>
            </a:r>
            <a:r>
              <a:rPr lang="en-US" altLang="en-US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Design of Instruction </a:t>
            </a: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</a:t>
            </a:r>
            <a:endParaRPr lang="en-US" altLang="en-US" b="1" dirty="0" smtClean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lvl="1" indent="0">
              <a:buClr>
                <a:srgbClr val="1111FF"/>
              </a:buClr>
              <a:buSzPct val="100000"/>
              <a:buNone/>
            </a:pP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a.k.a</a:t>
            </a:r>
            <a:r>
              <a:rPr lang="en-US" altLang="en-US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 ISA Basic (Today’s Topic</a:t>
            </a: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 (2.1~2.5)</a:t>
            </a:r>
            <a:endParaRPr lang="en-US" altLang="en-US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14350" indent="-514350">
              <a:buClr>
                <a:srgbClr val="1111FF"/>
              </a:buClr>
              <a:buSzPct val="100000"/>
              <a:buFont typeface="+mj-lt"/>
              <a:buAutoNum type="arabicPeriod"/>
            </a:pPr>
            <a:endParaRPr lang="en-US" altLang="en-US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Clr>
                <a:srgbClr val="1111FF"/>
              </a:buClr>
              <a:buSzPct val="100000"/>
              <a:buFont typeface="+mj-lt"/>
              <a:buAutoNum type="arabicPeriod"/>
            </a:pP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More ISA</a:t>
            </a:r>
            <a:endParaRPr lang="en-US" altLang="en-US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400050" lvl="1" indent="0">
              <a:buClr>
                <a:srgbClr val="1111FF"/>
              </a:buClr>
              <a:buSzPct val="100000"/>
              <a:buNone/>
            </a:pP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Detailed ISA, Endian-ness, Addressing</a:t>
            </a:r>
            <a:r>
              <a:rPr lang="en-US" altLang="en-US" b="1" dirty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, </a:t>
            </a:r>
            <a:b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</a:b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CISC vs RISC</a:t>
            </a:r>
            <a:endParaRPr lang="en-US" altLang="en-US" b="1" dirty="0" smtClean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514350" indent="-514350">
              <a:buClr>
                <a:srgbClr val="1111FF"/>
              </a:buClr>
              <a:buSzPct val="100000"/>
              <a:buFont typeface="+mj-lt"/>
              <a:buAutoNum type="arabicPeriod"/>
            </a:pPr>
            <a:endParaRPr lang="en-US" altLang="en-US" b="1" dirty="0" smtClean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514350" indent="-514350">
              <a:buClr>
                <a:srgbClr val="1111FF"/>
              </a:buClr>
              <a:buSzPct val="100000"/>
              <a:buFont typeface="+mj-lt"/>
              <a:buAutoNum type="arabicPeriod"/>
            </a:pP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More Detailed MIPS ISA</a:t>
            </a:r>
            <a:endParaRPr lang="en-US" altLang="en-US" b="1" dirty="0" smtClean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800100" lvl="2" indent="0">
              <a:buClr>
                <a:srgbClr val="1111FF"/>
              </a:buClr>
              <a:buSzPct val="100000"/>
              <a:buNone/>
            </a:pPr>
            <a:r>
              <a:rPr lang="en-US" altLang="en-US" b="1" dirty="0" smtClean="0">
                <a:solidFill>
                  <a:srgbClr val="3333C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Types of MIPS ISA, Procedure call, Programming with MIPS Assembly</a:t>
            </a:r>
            <a:endParaRPr lang="en-US" altLang="en-US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0.0</a:t>
            </a:r>
            <a:endParaRPr lang="en-US" dirty="0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0" y="1282065"/>
            <a:ext cx="9570085" cy="75057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en-US" altLang="en-US" sz="3600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0643" y="2913857"/>
            <a:ext cx="4341813" cy="7508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0000"/>
              </a:lnSpc>
            </a:pPr>
            <a:endParaRPr lang="en-US" altLang="en-US" sz="3600" b="1" dirty="0">
              <a:solidFill>
                <a:srgbClr val="3333C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sym typeface="+mn-ea"/>
            </a:endParaRP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0328" y="4170522"/>
            <a:ext cx="5203825" cy="75088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endParaRPr lang="zh-CN" altLang="en-US" sz="3600" b="1" dirty="0">
              <a:solidFill>
                <a:srgbClr val="595959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Convert to assembly: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C code:     d[3]  = d[2] + a;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Assembly:  # </a:t>
            </a:r>
            <a:r>
              <a:rPr lang="en-US" altLang="en-US" dirty="0" err="1">
                <a:latin typeface="Arial" panose="020B0604020202020204" pitchFamily="34" charset="0"/>
              </a:rPr>
              <a:t>addi</a:t>
            </a:r>
            <a:r>
              <a:rPr lang="en-US" altLang="en-US" dirty="0">
                <a:latin typeface="Arial" panose="020B0604020202020204" pitchFamily="34" charset="0"/>
              </a:rPr>
              <a:t> instructions as before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  </a:t>
            </a:r>
            <a:r>
              <a:rPr lang="en-US" altLang="en-US" dirty="0" err="1">
                <a:latin typeface="Arial" panose="020B0604020202020204" pitchFamily="34" charset="0"/>
              </a:rPr>
              <a:t>lw</a:t>
            </a:r>
            <a:r>
              <a:rPr lang="en-US" altLang="en-US" dirty="0">
                <a:latin typeface="Arial" panose="020B0604020202020204" pitchFamily="34" charset="0"/>
              </a:rPr>
              <a:t>      $t0, 8($s4)     #  d[2] is brought into $t0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  </a:t>
            </a:r>
            <a:r>
              <a:rPr lang="en-US" altLang="en-US" dirty="0" err="1">
                <a:latin typeface="Arial" panose="020B0604020202020204" pitchFamily="34" charset="0"/>
              </a:rPr>
              <a:t>lw</a:t>
            </a:r>
            <a:r>
              <a:rPr lang="en-US" altLang="en-US" dirty="0">
                <a:latin typeface="Arial" panose="020B0604020202020204" pitchFamily="34" charset="0"/>
              </a:rPr>
              <a:t>      $t1, 0($s1)     #   a  is brought into $t1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  add   $t0, $t0, $t1    #  the sum is in $t0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  </a:t>
            </a:r>
            <a:r>
              <a:rPr lang="en-US" altLang="en-US" dirty="0" err="1">
                <a:latin typeface="Arial" panose="020B0604020202020204" pitchFamily="34" charset="0"/>
              </a:rPr>
              <a:t>sw</a:t>
            </a:r>
            <a:r>
              <a:rPr lang="en-US" altLang="en-US" dirty="0">
                <a:latin typeface="Arial" panose="020B0604020202020204" pitchFamily="34" charset="0"/>
              </a:rPr>
              <a:t>     $t0, 12($s4)   #  $t0 is stored into d[3]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Assembly version of the code continues to expand!</a:t>
            </a: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and hardware are logically equal.</a:t>
            </a:r>
            <a:endParaRPr lang="en-US" dirty="0"/>
          </a:p>
          <a:p>
            <a:r>
              <a:rPr lang="en-US" dirty="0"/>
              <a:t>Architecture decides which functional will be implemented by instructions</a:t>
            </a:r>
            <a:r>
              <a:rPr lang="en-US" dirty="0" smtClean="0"/>
              <a:t>. Three </a:t>
            </a:r>
            <a:r>
              <a:rPr lang="en-US" dirty="0"/>
              <a:t>characteristics should be taken into consideration:</a:t>
            </a:r>
            <a:endParaRPr lang="en-US" dirty="0"/>
          </a:p>
          <a:p>
            <a:pPr lvl="1"/>
            <a:r>
              <a:rPr lang="en-US" dirty="0"/>
              <a:t>Speed</a:t>
            </a:r>
            <a:endParaRPr lang="en-US" dirty="0"/>
          </a:p>
          <a:p>
            <a:pPr lvl="1"/>
            <a:r>
              <a:rPr lang="en-US" dirty="0"/>
              <a:t>Cost</a:t>
            </a:r>
            <a:endParaRPr lang="en-US" dirty="0"/>
          </a:p>
          <a:p>
            <a:pPr lvl="1"/>
            <a:r>
              <a:rPr lang="en-US" dirty="0" smtClean="0"/>
              <a:t>Flexibility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2F2F2"/>
                </a:solidFill>
                <a:ea typeface="华文中宋" panose="02010600040101010101" pitchFamily="2" charset="-122"/>
              </a:rPr>
              <a:t>Basics of Instruction </a:t>
            </a:r>
            <a:r>
              <a:rPr lang="en-US" altLang="zh-CN" dirty="0" smtClean="0">
                <a:solidFill>
                  <a:srgbClr val="F2F2F2"/>
                </a:solidFill>
                <a:ea typeface="华文中宋" panose="02010600040101010101" pitchFamily="2" charset="-122"/>
              </a:rPr>
              <a:t>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Which operation should be provided? How many operation should be provided?</a:t>
            </a:r>
            <a:endParaRPr lang="en-US" dirty="0"/>
          </a:p>
          <a:p>
            <a:pPr lvl="1"/>
            <a:r>
              <a:rPr lang="en-US" dirty="0"/>
              <a:t>A instruction set with only LD/ST/INC/BRN is enough.</a:t>
            </a:r>
            <a:endParaRPr lang="en-US" dirty="0"/>
          </a:p>
          <a:p>
            <a:pPr lvl="1"/>
            <a:r>
              <a:rPr lang="en-US" dirty="0"/>
              <a:t>But it is not practical. </a:t>
            </a:r>
            <a:r>
              <a:rPr lang="en-US" dirty="0">
                <a:solidFill>
                  <a:srgbClr val="FF0000"/>
                </a:solidFill>
              </a:rPr>
              <a:t>Why</a:t>
            </a:r>
            <a:r>
              <a:rPr lang="en-US" dirty="0"/>
              <a:t>?</a:t>
            </a:r>
            <a:endParaRPr lang="en-US" dirty="0"/>
          </a:p>
          <a:p>
            <a:r>
              <a:rPr lang="en-US" dirty="0"/>
              <a:t>How to designate the operands? How many operand can be inferred by a instruction?</a:t>
            </a:r>
            <a:endParaRPr lang="en-US" dirty="0"/>
          </a:p>
          <a:p>
            <a:pPr lvl="1"/>
            <a:r>
              <a:rPr lang="en-US" dirty="0"/>
              <a:t>Most of the operations are dyadic(双值运算) (A&lt;=A+B)</a:t>
            </a:r>
            <a:endParaRPr lang="en-US" dirty="0"/>
          </a:p>
          <a:p>
            <a:pPr lvl="1"/>
            <a:r>
              <a:rPr lang="en-US" dirty="0"/>
              <a:t>Some are monadic(单值运算）(A&lt;=~B)</a:t>
            </a:r>
            <a:endParaRPr lang="en-US" dirty="0"/>
          </a:p>
          <a:p>
            <a:r>
              <a:rPr lang="en-US" dirty="0"/>
              <a:t>How to encode all these instructions into a formal format?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Challenge</a:t>
            </a:r>
            <a:r>
              <a:rPr lang="en-US" dirty="0"/>
              <a:t>: How to encode the operation in less bits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2F2F2"/>
                </a:solidFill>
                <a:ea typeface="华文中宋" panose="02010600040101010101" pitchFamily="2" charset="-122"/>
              </a:rPr>
              <a:t>Basics of Instruction </a:t>
            </a:r>
            <a:r>
              <a:rPr lang="en-US" altLang="zh-CN" dirty="0" smtClean="0">
                <a:solidFill>
                  <a:srgbClr val="F2F2F2"/>
                </a:solidFill>
                <a:ea typeface="华文中宋" panose="02010600040101010101" pitchFamily="2" charset="-122"/>
              </a:rPr>
              <a:t>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007265"/>
            <a:ext cx="8642350" cy="3259934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Decimal        35</a:t>
            </a:r>
            <a:r>
              <a:rPr lang="en-US" altLang="en-US" baseline="-25000" dirty="0">
                <a:latin typeface="Arial" panose="020B0604020202020204" pitchFamily="34" charset="0"/>
              </a:rPr>
              <a:t>10  </a:t>
            </a:r>
            <a:r>
              <a:rPr lang="en-US" altLang="en-US" dirty="0">
                <a:latin typeface="Arial" panose="020B0604020202020204" pitchFamily="34" charset="0"/>
              </a:rPr>
              <a:t>=  3 x 10</a:t>
            </a:r>
            <a:r>
              <a:rPr lang="en-US" altLang="en-US" baseline="30000" dirty="0">
                <a:latin typeface="Arial" panose="020B0604020202020204" pitchFamily="34" charset="0"/>
              </a:rPr>
              <a:t>1</a:t>
            </a:r>
            <a:r>
              <a:rPr lang="en-US" altLang="en-US" dirty="0">
                <a:latin typeface="Arial" panose="020B0604020202020204" pitchFamily="34" charset="0"/>
              </a:rPr>
              <a:t>  + 5 x 10</a:t>
            </a:r>
            <a:r>
              <a:rPr lang="en-US" altLang="en-US" baseline="30000" dirty="0">
                <a:latin typeface="Arial" panose="020B0604020202020204" pitchFamily="34" charset="0"/>
              </a:rPr>
              <a:t>0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>
                <a:latin typeface="Arial" panose="020B0604020202020204" pitchFamily="34" charset="0"/>
              </a:rPr>
              <a:t>D to </a:t>
            </a:r>
            <a:r>
              <a:rPr lang="en-US" altLang="en-US" dirty="0" smtClean="0">
                <a:latin typeface="Arial" panose="020B0604020202020204" pitchFamily="34" charset="0"/>
              </a:rPr>
              <a:t>B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Binary          00100011</a:t>
            </a:r>
            <a:r>
              <a:rPr lang="en-US" altLang="en-US" baseline="-25000" dirty="0" smtClean="0">
                <a:latin typeface="Arial" panose="020B0604020202020204" pitchFamily="34" charset="0"/>
              </a:rPr>
              <a:t>2  </a:t>
            </a:r>
            <a:r>
              <a:rPr lang="en-US" altLang="en-US" dirty="0">
                <a:latin typeface="Arial" panose="020B0604020202020204" pitchFamily="34" charset="0"/>
              </a:rPr>
              <a:t>=  1 x 2</a:t>
            </a:r>
            <a:r>
              <a:rPr lang="en-US" altLang="en-US" baseline="30000" dirty="0">
                <a:latin typeface="Arial" panose="020B0604020202020204" pitchFamily="34" charset="0"/>
              </a:rPr>
              <a:t>5</a:t>
            </a:r>
            <a:r>
              <a:rPr lang="en-US" altLang="en-US" dirty="0">
                <a:latin typeface="Arial" panose="020B0604020202020204" pitchFamily="34" charset="0"/>
              </a:rPr>
              <a:t>  +  1 x 2</a:t>
            </a:r>
            <a:r>
              <a:rPr lang="en-US" altLang="en-US" baseline="30000" dirty="0">
                <a:latin typeface="Arial" panose="020B0604020202020204" pitchFamily="34" charset="0"/>
              </a:rPr>
              <a:t>1</a:t>
            </a:r>
            <a:r>
              <a:rPr lang="en-US" altLang="en-US" dirty="0">
                <a:latin typeface="Arial" panose="020B0604020202020204" pitchFamily="34" charset="0"/>
              </a:rPr>
              <a:t>  +  1 x </a:t>
            </a:r>
            <a:r>
              <a:rPr lang="en-US" altLang="en-US" dirty="0" smtClean="0">
                <a:latin typeface="Arial" panose="020B0604020202020204" pitchFamily="34" charset="0"/>
              </a:rPr>
              <a:t>2</a:t>
            </a:r>
            <a:r>
              <a:rPr lang="en-US" altLang="en-US" baseline="30000" dirty="0" smtClean="0">
                <a:latin typeface="Arial" panose="020B0604020202020204" pitchFamily="34" charset="0"/>
              </a:rPr>
              <a:t>0</a:t>
            </a:r>
            <a:endParaRPr lang="en-US" altLang="en-US" baseline="30000" dirty="0" smtClean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B to D</a:t>
            </a:r>
            <a:endParaRPr lang="en-US" altLang="en-US" baseline="-250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Clr>
                <a:srgbClr val="CC0000"/>
              </a:buClr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Hexadecimal </a:t>
            </a:r>
            <a:r>
              <a:rPr lang="en-US" altLang="en-US" dirty="0">
                <a:latin typeface="Arial" panose="020B0604020202020204" pitchFamily="34" charset="0"/>
              </a:rPr>
              <a:t>(compact representation)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    0x 23    or   23</a:t>
            </a:r>
            <a:r>
              <a:rPr lang="en-US" altLang="en-US" baseline="-25000" dirty="0">
                <a:latin typeface="Arial" panose="020B0604020202020204" pitchFamily="34" charset="0"/>
              </a:rPr>
              <a:t>hex     </a:t>
            </a:r>
            <a:r>
              <a:rPr lang="en-US" altLang="en-US" dirty="0">
                <a:latin typeface="Arial" panose="020B0604020202020204" pitchFamily="34" charset="0"/>
              </a:rPr>
              <a:t>=   2 x 16</a:t>
            </a:r>
            <a:r>
              <a:rPr lang="en-US" altLang="en-US" baseline="30000" dirty="0">
                <a:latin typeface="Arial" panose="020B0604020202020204" pitchFamily="34" charset="0"/>
              </a:rPr>
              <a:t>1</a:t>
            </a:r>
            <a:r>
              <a:rPr lang="en-US" altLang="en-US" dirty="0">
                <a:latin typeface="Arial" panose="020B0604020202020204" pitchFamily="34" charset="0"/>
              </a:rPr>
              <a:t>  +  3 x 16</a:t>
            </a:r>
            <a:r>
              <a:rPr lang="en-US" altLang="en-US" baseline="30000" dirty="0">
                <a:latin typeface="Arial" panose="020B0604020202020204" pitchFamily="34" charset="0"/>
              </a:rPr>
              <a:t>0</a:t>
            </a:r>
            <a:endParaRPr lang="en-US" altLang="en-US" baseline="-25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baseline="-25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baseline="-25000" dirty="0">
                <a:latin typeface="Arial" panose="020B0604020202020204" pitchFamily="34" charset="0"/>
              </a:rPr>
              <a:t>             </a:t>
            </a:r>
            <a:r>
              <a:rPr lang="en-US" altLang="en-US" dirty="0">
                <a:latin typeface="Arial" panose="020B0604020202020204" pitchFamily="34" charset="0"/>
              </a:rPr>
              <a:t>0-15 (decimal)  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   0-9, a-f  (</a:t>
            </a:r>
            <a:r>
              <a:rPr lang="en-US" altLang="en-US" dirty="0" smtClean="0">
                <a:latin typeface="Arial" panose="020B0604020202020204" pitchFamily="34" charset="0"/>
                <a:sym typeface="Wingdings" panose="05000000000000000000" pitchFamily="2" charset="2"/>
              </a:rPr>
              <a:t>hex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en-US" altLang="en-US" dirty="0"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– Numeric </a:t>
            </a:r>
            <a:r>
              <a:rPr lang="en-US" dirty="0" smtClean="0"/>
              <a:t>Representations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" y="4419600"/>
            <a:ext cx="2089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Dec  Binary  Hex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0    0000     00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1    0001     01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2    0010     02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3    0011     03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514600" y="4419600"/>
            <a:ext cx="2089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Dec  Binary  Hex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4    0100     04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5    0101     05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6    0110     06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7    0111     07</a:t>
            </a:r>
            <a:endParaRPr lang="en-US" altLang="en-US" sz="20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648200" y="4419600"/>
            <a:ext cx="2089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Dec  Binary  Hex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8    1000     08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  9    1001     09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10    1010     0a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11    1011     0b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781800" y="4419600"/>
            <a:ext cx="208915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Dec  Binary  Hex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12    1100     0c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13    1101     0d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14    1110     0e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 15    1111     0f</a:t>
            </a:r>
            <a:endParaRPr lang="en-US" altLang="en-US" sz="200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438400" y="4343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648200" y="4343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6781800" y="4267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94511" y="1295400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CC0000"/>
              </a:buClr>
            </a:pPr>
            <a:r>
              <a:rPr lang="en-US" altLang="en-US" b="1" dirty="0" smtClean="0">
                <a:latin typeface="Arial" panose="020B0604020202020204" pitchFamily="34" charset="0"/>
              </a:rPr>
              <a:t>35</a:t>
            </a:r>
            <a:r>
              <a:rPr lang="en-US" altLang="en-US" b="1" baseline="-25000" dirty="0" smtClean="0">
                <a:latin typeface="Arial" panose="020B0604020202020204" pitchFamily="34" charset="0"/>
              </a:rPr>
              <a:t>10</a:t>
            </a:r>
            <a:r>
              <a:rPr lang="en-US" altLang="en-US" b="1" dirty="0" smtClean="0">
                <a:latin typeface="Arial" panose="020B0604020202020204" pitchFamily="34" charset="0"/>
                <a:sym typeface="Wingdings" panose="05000000000000000000"/>
              </a:rPr>
              <a:t></a:t>
            </a:r>
            <a:endParaRPr lang="en-US" altLang="en-US" b="1" baseline="-25000" dirty="0"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96794" y="1295400"/>
            <a:ext cx="1740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CC0000"/>
              </a:buClr>
            </a:pPr>
            <a:r>
              <a:rPr lang="en-US" altLang="en-US" b="1" dirty="0">
                <a:latin typeface="Arial" panose="020B0604020202020204" pitchFamily="34" charset="0"/>
                <a:sym typeface="Wingdings" panose="05000000000000000000"/>
              </a:rPr>
              <a:t>00100011</a:t>
            </a:r>
            <a:r>
              <a:rPr lang="en-US" altLang="en-US" b="1" baseline="-25000" dirty="0">
                <a:latin typeface="Arial" panose="020B0604020202020204" pitchFamily="34" charset="0"/>
                <a:sym typeface="Wingdings" panose="05000000000000000000"/>
              </a:rPr>
              <a:t>2</a:t>
            </a:r>
            <a:endParaRPr lang="en-US" altLang="en-US" b="1" baseline="-25000" dirty="0"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49375" y="2221468"/>
            <a:ext cx="1949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CC0000"/>
              </a:buClr>
            </a:pPr>
            <a:r>
              <a:rPr lang="en-US" altLang="en-US" b="1" dirty="0">
                <a:latin typeface="Arial" panose="020B0604020202020204" pitchFamily="34" charset="0"/>
                <a:sym typeface="Wingdings" panose="05000000000000000000"/>
              </a:rPr>
              <a:t>10011100</a:t>
            </a:r>
            <a:r>
              <a:rPr lang="en-US" altLang="en-US" b="1" baseline="-25000" dirty="0">
                <a:latin typeface="Arial" panose="020B0604020202020204" pitchFamily="34" charset="0"/>
                <a:sym typeface="Wingdings" panose="05000000000000000000"/>
              </a:rPr>
              <a:t>2</a:t>
            </a:r>
            <a:r>
              <a:rPr lang="en-US" altLang="en-US" b="1" dirty="0" smtClean="0">
                <a:latin typeface="Arial" panose="020B0604020202020204" pitchFamily="34" charset="0"/>
                <a:sym typeface="Wingdings" panose="05000000000000000000"/>
              </a:rPr>
              <a:t></a:t>
            </a:r>
            <a:endParaRPr lang="en-US" altLang="en-US" b="1" dirty="0">
              <a:latin typeface="Arial" panose="020B0604020202020204" pitchFamily="34" charset="0"/>
              <a:sym typeface="Wingdings" panose="0500000000000000000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98013" y="2221468"/>
            <a:ext cx="1200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buClr>
                <a:srgbClr val="CC0000"/>
              </a:buClr>
            </a:pPr>
            <a:r>
              <a:rPr lang="en-US" altLang="en-US" b="1" dirty="0">
                <a:latin typeface="Arial" panose="020B0604020202020204" pitchFamily="34" charset="0"/>
                <a:sym typeface="Wingdings" panose="0500000000000000000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56</a:t>
            </a:r>
            <a:r>
              <a:rPr lang="en-US" altLang="en-US" b="1" baseline="-25000" dirty="0">
                <a:latin typeface="Arial" panose="020B0604020202020204" pitchFamily="34" charset="0"/>
              </a:rPr>
              <a:t>10</a:t>
            </a:r>
            <a:endParaRPr lang="en-US" altLang="en-US" b="1" dirty="0">
              <a:latin typeface="Arial" panose="020B0604020202020204" pitchFamily="34" charset="0"/>
              <a:sym typeface="Wingdings" panose="0500000000000000000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4135457"/>
            <a:ext cx="8642350" cy="22137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Negation Shortcut </a:t>
            </a:r>
            <a:endParaRPr lang="en-US" dirty="0"/>
          </a:p>
          <a:p>
            <a:pPr lvl="1"/>
            <a:r>
              <a:rPr lang="en-US" dirty="0" smtClean="0"/>
              <a:t>2</a:t>
            </a:r>
            <a:r>
              <a:rPr lang="en-US" baseline="-25000" dirty="0" smtClean="0"/>
              <a:t>ten</a:t>
            </a:r>
            <a:r>
              <a:rPr lang="en-US" dirty="0" smtClean="0"/>
              <a:t> 0000 0000 0000 0000 0000 0000 0000 0010</a:t>
            </a:r>
            <a:r>
              <a:rPr lang="en-US" baseline="-25000" dirty="0" smtClean="0"/>
              <a:t>two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Negating this number by inverting all bits and adding 1</a:t>
            </a:r>
            <a:endParaRPr lang="en-US" dirty="0" smtClean="0"/>
          </a:p>
          <a:p>
            <a:pPr lvl="1"/>
            <a:r>
              <a:rPr lang="en-US" dirty="0" smtClean="0"/>
              <a:t>Vice</a:t>
            </a:r>
            <a:r>
              <a:rPr lang="zh-CN" altLang="en-US" dirty="0" smtClean="0"/>
              <a:t> </a:t>
            </a:r>
            <a:r>
              <a:rPr lang="en-US" dirty="0" smtClean="0"/>
              <a:t>versa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fi-FI" dirty="0" smtClean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Singed and Unsinged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581" y="996136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latin typeface="LetterGothicStd" charset="0"/>
              </a:rPr>
              <a:t>0000 0000 0000 0000 0000 0000 0000 0000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</a:t>
            </a:r>
            <a:r>
              <a:rPr lang="cs-CZ" dirty="0" smtClean="0">
                <a:latin typeface="LetterGothicStd" charset="0"/>
              </a:rPr>
              <a:t>0</a:t>
            </a:r>
            <a:r>
              <a:rPr lang="cs-CZ" sz="800" dirty="0" smtClean="0">
                <a:latin typeface="LetterGothicStd" charset="0"/>
              </a:rPr>
              <a:t>ten</a:t>
            </a:r>
            <a:endParaRPr lang="cs-CZ" sz="800" dirty="0" smtClean="0">
              <a:latin typeface="LetterGothicStd" charset="0"/>
            </a:endParaRPr>
          </a:p>
          <a:p>
            <a:r>
              <a:rPr lang="cs-CZ" sz="800" dirty="0" smtClean="0">
                <a:latin typeface="LetterGothicStd" charset="0"/>
              </a:rPr>
              <a:t> </a:t>
            </a:r>
            <a:r>
              <a:rPr lang="cs-CZ" dirty="0">
                <a:latin typeface="LetterGothicStd" charset="0"/>
              </a:rPr>
              <a:t>0000 0000 0000 0000 0000 0000 0000 0001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1</a:t>
            </a:r>
            <a:r>
              <a:rPr lang="cs-CZ" sz="800" dirty="0">
                <a:latin typeface="LetterGothicStd" charset="0"/>
              </a:rPr>
              <a:t>ten </a:t>
            </a:r>
            <a:endParaRPr lang="cs-CZ" sz="800" dirty="0" smtClean="0">
              <a:latin typeface="LetterGothicStd" charset="0"/>
            </a:endParaRPr>
          </a:p>
          <a:p>
            <a:r>
              <a:rPr lang="cs-CZ" dirty="0" smtClean="0">
                <a:latin typeface="LetterGothicStd" charset="0"/>
              </a:rPr>
              <a:t>...					</a:t>
            </a:r>
            <a:r>
              <a:rPr lang="cs-CZ" dirty="0">
                <a:latin typeface="LetterGothicStd" charset="0"/>
              </a:rPr>
              <a:t> ... </a:t>
            </a:r>
            <a:br>
              <a:rPr lang="cs-CZ" dirty="0">
                <a:latin typeface="LetterGothicStd" charset="0"/>
              </a:rPr>
            </a:br>
            <a:r>
              <a:rPr lang="cs-CZ" dirty="0" smtClean="0">
                <a:latin typeface="LetterGothicStd" charset="0"/>
              </a:rPr>
              <a:t>0111 </a:t>
            </a:r>
            <a:r>
              <a:rPr lang="cs-CZ" dirty="0">
                <a:latin typeface="LetterGothicStd" charset="0"/>
              </a:rPr>
              <a:t>1111 1111 1111 1111 1111 1111 1110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2,147,483,646</a:t>
            </a:r>
            <a:r>
              <a:rPr lang="cs-CZ" sz="800" dirty="0">
                <a:latin typeface="LetterGothicStd" charset="0"/>
              </a:rPr>
              <a:t>ten </a:t>
            </a:r>
            <a:endParaRPr lang="cs-CZ" dirty="0" smtClean="0">
              <a:latin typeface="LetterGothicStd" charset="0"/>
            </a:endParaRPr>
          </a:p>
          <a:p>
            <a:r>
              <a:rPr lang="cs-CZ" dirty="0" smtClean="0">
                <a:latin typeface="LetterGothicStd" charset="0"/>
              </a:rPr>
              <a:t>0111 </a:t>
            </a:r>
            <a:r>
              <a:rPr lang="cs-CZ" dirty="0">
                <a:latin typeface="LetterGothicStd" charset="0"/>
              </a:rPr>
              <a:t>1111 1111 1111 1111 1111 1111 1111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2,147,483,647</a:t>
            </a:r>
            <a:r>
              <a:rPr lang="cs-CZ" sz="800" dirty="0">
                <a:latin typeface="LetterGothicStd" charset="0"/>
              </a:rPr>
              <a:t>ten</a:t>
            </a:r>
            <a:endParaRPr lang="cs-CZ" dirty="0" smtClean="0">
              <a:latin typeface="LetterGothicStd" charset="0"/>
            </a:endParaRPr>
          </a:p>
          <a:p>
            <a:r>
              <a:rPr lang="cs-CZ" dirty="0" smtClean="0">
                <a:latin typeface="LetterGothicStd" charset="0"/>
              </a:rPr>
              <a:t>1000 </a:t>
            </a:r>
            <a:r>
              <a:rPr lang="cs-CZ" dirty="0">
                <a:latin typeface="LetterGothicStd" charset="0"/>
              </a:rPr>
              <a:t>0000 0000 0000 0000 0000 0000 0000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–2,147,483,648</a:t>
            </a:r>
            <a:r>
              <a:rPr lang="cs-CZ" sz="800" dirty="0">
                <a:latin typeface="LetterGothicStd" charset="0"/>
              </a:rPr>
              <a:t>ten </a:t>
            </a:r>
            <a:endParaRPr lang="cs-CZ" dirty="0" smtClean="0">
              <a:latin typeface="LetterGothicStd" charset="0"/>
            </a:endParaRPr>
          </a:p>
          <a:p>
            <a:r>
              <a:rPr lang="cs-CZ" dirty="0" smtClean="0">
                <a:latin typeface="LetterGothicStd" charset="0"/>
              </a:rPr>
              <a:t>1000 </a:t>
            </a:r>
            <a:r>
              <a:rPr lang="cs-CZ" dirty="0">
                <a:latin typeface="LetterGothicStd" charset="0"/>
              </a:rPr>
              <a:t>0000 0000 0000 0000 0000 0000 0001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–2,147,483,647</a:t>
            </a:r>
            <a:r>
              <a:rPr lang="cs-CZ" sz="800" dirty="0">
                <a:latin typeface="LetterGothicStd" charset="0"/>
              </a:rPr>
              <a:t>ten </a:t>
            </a:r>
            <a:endParaRPr lang="cs-CZ" dirty="0" smtClean="0">
              <a:latin typeface="LetterGothicStd" charset="0"/>
            </a:endParaRPr>
          </a:p>
          <a:p>
            <a:r>
              <a:rPr lang="cs-CZ" dirty="0" smtClean="0">
                <a:latin typeface="LetterGothicStd" charset="0"/>
              </a:rPr>
              <a:t>...					</a:t>
            </a:r>
            <a:r>
              <a:rPr lang="cs-CZ" dirty="0">
                <a:latin typeface="LetterGothicStd" charset="0"/>
              </a:rPr>
              <a:t> ... </a:t>
            </a:r>
            <a:br>
              <a:rPr lang="cs-CZ" dirty="0">
                <a:latin typeface="LetterGothicStd" charset="0"/>
              </a:rPr>
            </a:br>
            <a:r>
              <a:rPr lang="cs-CZ" dirty="0">
                <a:latin typeface="LetterGothicStd" charset="0"/>
              </a:rPr>
              <a:t>1111 1111 1111 1111 1111 1111 1111 1101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–3ten </a:t>
            </a:r>
            <a:endParaRPr lang="cs-CZ" dirty="0" smtClean="0">
              <a:latin typeface="LetterGothicStd" charset="0"/>
            </a:endParaRPr>
          </a:p>
          <a:p>
            <a:r>
              <a:rPr lang="cs-CZ" dirty="0" smtClean="0">
                <a:latin typeface="LetterGothicStd" charset="0"/>
              </a:rPr>
              <a:t>1111 </a:t>
            </a:r>
            <a:r>
              <a:rPr lang="cs-CZ" dirty="0">
                <a:latin typeface="LetterGothicStd" charset="0"/>
              </a:rPr>
              <a:t>1111 1111 1111 1111 1111 1111 1110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–2ten </a:t>
            </a:r>
            <a:endParaRPr lang="cs-CZ" dirty="0" smtClean="0">
              <a:latin typeface="LetterGothicStd" charset="0"/>
            </a:endParaRPr>
          </a:p>
          <a:p>
            <a:r>
              <a:rPr lang="cs-CZ" dirty="0" smtClean="0">
                <a:latin typeface="LetterGothicStd" charset="0"/>
              </a:rPr>
              <a:t>1111 </a:t>
            </a:r>
            <a:r>
              <a:rPr lang="cs-CZ" dirty="0">
                <a:latin typeface="LetterGothicStd" charset="0"/>
              </a:rPr>
              <a:t>1111 1111 1111 1111 1111 1111 1111</a:t>
            </a:r>
            <a:r>
              <a:rPr lang="cs-CZ" sz="800" dirty="0">
                <a:latin typeface="LetterGothicStd" charset="0"/>
              </a:rPr>
              <a:t>two </a:t>
            </a:r>
            <a:r>
              <a:rPr lang="cs-CZ" dirty="0">
                <a:latin typeface="LetterGothicStd" charset="0"/>
              </a:rPr>
              <a:t>= –1ten 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007266"/>
            <a:ext cx="8642350" cy="546973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Instructions are represented as 32-bit numbers (one word),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broken into 6 </a:t>
            </a:r>
            <a:r>
              <a:rPr lang="en-US" altLang="en-US" dirty="0" smtClean="0">
                <a:latin typeface="Arial" panose="020B0604020202020204" pitchFamily="34" charset="0"/>
              </a:rPr>
              <a:t>fields (or 4 fields)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i="1" dirty="0">
                <a:latin typeface="Arial" panose="020B0604020202020204" pitchFamily="34" charset="0"/>
              </a:rPr>
              <a:t>R-type instruction</a:t>
            </a:r>
            <a:r>
              <a:rPr lang="en-US" altLang="en-US" dirty="0">
                <a:latin typeface="Arial" panose="020B0604020202020204" pitchFamily="34" charset="0"/>
              </a:rPr>
              <a:t>            add     $t0, $s1, $</a:t>
            </a:r>
            <a:r>
              <a:rPr lang="en-US" altLang="en-US" dirty="0" smtClean="0">
                <a:latin typeface="Arial" panose="020B0604020202020204" pitchFamily="34" charset="0"/>
              </a:rPr>
              <a:t>s2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i="1" dirty="0">
                <a:solidFill>
                  <a:schemeClr val="accent2"/>
                </a:solidFill>
                <a:latin typeface="Arial" panose="020B0604020202020204" pitchFamily="34" charset="0"/>
              </a:rPr>
              <a:t>I-type instruction               </a:t>
            </a:r>
            <a:r>
              <a:rPr lang="en-US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lw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   $t0, 32($s3</a:t>
            </a:r>
            <a:r>
              <a:rPr lang="en-US" altLang="en-US" dirty="0" smtClean="0">
                <a:solidFill>
                  <a:schemeClr val="accent2"/>
                </a:solidFill>
                <a:latin typeface="Arial" panose="020B0604020202020204" pitchFamily="34" charset="0"/>
              </a:rPr>
              <a:t>)</a:t>
            </a:r>
            <a:endParaRPr lang="en-US" altLang="en-US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Compromise</a:t>
            </a:r>
            <a:r>
              <a:rPr lang="zh-CN" altLang="en-US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， 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length vs format</a:t>
            </a: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Instruction Format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3"/>
          </p:nvPr>
        </p:nvGraphicFramePr>
        <p:xfrm>
          <a:off x="685800" y="4724400"/>
          <a:ext cx="5867400" cy="792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66850"/>
                <a:gridCol w="1466850"/>
                <a:gridCol w="1466850"/>
                <a:gridCol w="1466850"/>
              </a:tblGrid>
              <a:tr h="38100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>
                          <a:srgbClr val="CC0000"/>
                        </a:buClr>
                        <a:buFontTx/>
                        <a:buNone/>
                      </a:pPr>
                      <a:r>
                        <a:rPr lang="en-US" altLang="en-US" sz="20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rPr>
                        <a:t>  6 bits</a:t>
                      </a:r>
                      <a:endParaRPr lang="en-US" altLang="en-US" sz="2000" b="0" i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>
                          <a:srgbClr val="CC0000"/>
                        </a:buClr>
                        <a:buFontTx/>
                        <a:buNone/>
                      </a:pPr>
                      <a:r>
                        <a:rPr lang="en-US" altLang="en-US" sz="20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rPr>
                        <a:t>5 bits</a:t>
                      </a:r>
                      <a:endParaRPr lang="en-US" altLang="en-US" sz="2000" b="0" i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>
                          <a:srgbClr val="CC0000"/>
                        </a:buClr>
                        <a:buFontTx/>
                        <a:buNone/>
                      </a:pPr>
                      <a:r>
                        <a:rPr lang="en-US" altLang="en-US" sz="20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rPr>
                        <a:t>  5 bits</a:t>
                      </a:r>
                      <a:endParaRPr lang="en-US" altLang="en-US" sz="2000" b="0" i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>
                          <a:srgbClr val="CC0000"/>
                        </a:buClr>
                        <a:buFontTx/>
                        <a:buNone/>
                      </a:pPr>
                      <a:r>
                        <a:rPr lang="en-US" altLang="en-US" sz="2000" b="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rPr>
                        <a:t>16 bits</a:t>
                      </a:r>
                      <a:endParaRPr lang="en-US" altLang="en-US" sz="2000" b="0" dirty="0" smtClean="0">
                        <a:solidFill>
                          <a:schemeClr val="accent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>
                          <a:srgbClr val="CC0000"/>
                        </a:buClr>
                        <a:buFontTx/>
                        <a:buNone/>
                      </a:pPr>
                      <a:r>
                        <a:rPr lang="en-US" altLang="en-US" sz="200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rPr>
                        <a:t>opcode</a:t>
                      </a:r>
                      <a:endParaRPr lang="en-US" altLang="en-US" sz="2000" i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>
                          <a:srgbClr val="CC0000"/>
                        </a:buClr>
                        <a:buFontTx/>
                        <a:buNone/>
                      </a:pPr>
                      <a:r>
                        <a:rPr lang="en-US" altLang="en-US" sz="2000" dirty="0" err="1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rPr>
                        <a:t>rs</a:t>
                      </a:r>
                      <a:endParaRPr lang="en-US" altLang="en-US" sz="2000" i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>
                          <a:srgbClr val="CC0000"/>
                        </a:buClr>
                        <a:buFontTx/>
                        <a:buNone/>
                      </a:pPr>
                      <a:r>
                        <a:rPr lang="en-US" altLang="en-US" sz="2000" dirty="0" err="1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rPr>
                        <a:t>rt</a:t>
                      </a:r>
                      <a:endParaRPr lang="en-US" altLang="en-US" sz="2000" i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spcBef>
                          <a:spcPct val="0"/>
                        </a:spcBef>
                        <a:buClr>
                          <a:srgbClr val="CC0000"/>
                        </a:buClr>
                        <a:buFontTx/>
                        <a:buNone/>
                      </a:pPr>
                      <a:r>
                        <a:rPr lang="en-US" altLang="en-US" sz="2000" dirty="0" smtClean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</a:rPr>
                        <a:t>constant</a:t>
                      </a:r>
                      <a:endParaRPr lang="en-US" altLang="en-US" sz="2000" i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57200" y="2286000"/>
          <a:ext cx="7620000" cy="178879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70000"/>
                <a:gridCol w="1270000"/>
                <a:gridCol w="1270000"/>
                <a:gridCol w="1270000"/>
                <a:gridCol w="1270000"/>
                <a:gridCol w="1270000"/>
              </a:tblGrid>
              <a:tr h="447199"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000000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10001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10010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01000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00000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/>
                        <a:t>100000</a:t>
                      </a:r>
                      <a:endParaRPr lang="en-US" sz="2000" b="0" dirty="0"/>
                    </a:p>
                  </a:txBody>
                  <a:tcPr/>
                </a:tc>
              </a:tr>
              <a:tr h="447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 bits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bits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bits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bits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 bits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 bits</a:t>
                      </a:r>
                      <a:endParaRPr lang="en-US" sz="2000" dirty="0"/>
                    </a:p>
                  </a:txBody>
                  <a:tcPr/>
                </a:tc>
              </a:tr>
              <a:tr h="447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shamt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funct</a:t>
                      </a:r>
                      <a:endParaRPr lang="en-US" sz="2000" dirty="0"/>
                    </a:p>
                  </a:txBody>
                  <a:tcPr/>
                </a:tc>
              </a:tr>
              <a:tr h="44719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reg</a:t>
                      </a:r>
                      <a:r>
                        <a:rPr lang="en-US" sz="2000" dirty="0" smtClean="0"/>
                        <a:t> source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reg</a:t>
                      </a:r>
                      <a:r>
                        <a:rPr lang="en-US" sz="2000" dirty="0" smtClean="0"/>
                        <a:t> source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reg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dest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Shift </a:t>
                      </a:r>
                      <a:r>
                        <a:rPr lang="en-US" sz="2000" dirty="0" err="1" smtClean="0"/>
                        <a:t>amt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function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007266"/>
            <a:ext cx="8642350" cy="4402934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Instructions are represented as 32-bit numbers (one word),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broken into 6 </a:t>
            </a:r>
            <a:r>
              <a:rPr lang="en-US" altLang="en-US" dirty="0" smtClean="0">
                <a:latin typeface="Arial" panose="020B0604020202020204" pitchFamily="34" charset="0"/>
              </a:rPr>
              <a:t>fields (or 4 fields)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 smtClean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And </a:t>
            </a:r>
            <a:r>
              <a:rPr lang="en-US" altLang="en-US" i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J-type instruction  </a:t>
            </a:r>
            <a:r>
              <a:rPr lang="en-US" altLang="en-US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Jump </a:t>
            </a:r>
            <a:r>
              <a:rPr lang="en-US" altLang="en-US" i="1" u="sng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more detailed </a:t>
            </a:r>
            <a:r>
              <a:rPr lang="en-US" altLang="en-US" i="1" u="sng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</a:rPr>
              <a:t>later</a:t>
            </a:r>
            <a:r>
              <a:rPr lang="en-US" altLang="en-US" i="1" dirty="0" smtClean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endParaRPr lang="en-US" altLang="en-US" dirty="0" smtClean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MIPS</a:t>
            </a:r>
            <a:r>
              <a:rPr lang="zh-CN" altLang="en-US" dirty="0" smtClean="0"/>
              <a:t> </a:t>
            </a:r>
            <a:r>
              <a:rPr lang="en-US" altLang="zh-CN" smtClean="0"/>
              <a:t>Instruction Format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981200"/>
            <a:ext cx="6793089" cy="15811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0" y="240013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R-type</a:t>
            </a: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" y="2306242"/>
            <a:ext cx="6793089" cy="533400"/>
          </a:xfrm>
          <a:prstGeom prst="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" y="2769462"/>
            <a:ext cx="6793089" cy="792888"/>
          </a:xfrm>
          <a:prstGeom prst="rect">
            <a:avLst/>
          </a:prstGeom>
          <a:solidFill>
            <a:schemeClr val="accent2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20000" y="3057871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-type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Integrity</a:t>
            </a:r>
            <a:endParaRPr lang="en-US" b="1" dirty="0"/>
          </a:p>
          <a:p>
            <a:r>
              <a:rPr lang="en-US" b="1" dirty="0"/>
              <a:t>Regularity</a:t>
            </a:r>
            <a:endParaRPr lang="en-US" b="1" dirty="0"/>
          </a:p>
          <a:p>
            <a:r>
              <a:rPr lang="en-US" b="1" dirty="0"/>
              <a:t>Efficiency</a:t>
            </a:r>
            <a:endParaRPr lang="en-US" b="1" dirty="0"/>
          </a:p>
          <a:p>
            <a:r>
              <a:rPr lang="en-US" b="1" dirty="0"/>
              <a:t>Compatibility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2F2F2"/>
                </a:solidFill>
                <a:ea typeface="华文中宋" panose="02010600040101010101" pitchFamily="2" charset="-122"/>
              </a:rPr>
              <a:t>Basic Requirements of Instruction </a:t>
            </a:r>
            <a:r>
              <a:rPr lang="en-US" altLang="zh-CN" dirty="0" smtClean="0">
                <a:solidFill>
                  <a:srgbClr val="F2F2F2"/>
                </a:solidFill>
                <a:ea typeface="华文中宋" panose="02010600040101010101" pitchFamily="2" charset="-122"/>
              </a:rPr>
              <a:t>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</a:t>
            </a:r>
            <a:endParaRPr lang="en-US" dirty="0" smtClean="0"/>
          </a:p>
          <a:p>
            <a:r>
              <a:rPr lang="en-US" dirty="0" smtClean="0"/>
              <a:t>Data Transfer</a:t>
            </a:r>
            <a:endParaRPr lang="en-US" dirty="0" smtClean="0"/>
          </a:p>
          <a:p>
            <a:r>
              <a:rPr lang="en-US" dirty="0" smtClean="0"/>
              <a:t>Logical</a:t>
            </a:r>
            <a:endParaRPr lang="en-US" dirty="0" smtClean="0"/>
          </a:p>
          <a:p>
            <a:r>
              <a:rPr lang="en-US" dirty="0" smtClean="0"/>
              <a:t>Conditional Branch</a:t>
            </a:r>
            <a:endParaRPr lang="en-US" dirty="0" smtClean="0"/>
          </a:p>
          <a:p>
            <a:r>
              <a:rPr lang="en-US" dirty="0" smtClean="0"/>
              <a:t>Unconditional Jump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MISP ISA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Transfer</a:t>
            </a:r>
            <a:endParaRPr lang="en-US" dirty="0"/>
          </a:p>
          <a:p>
            <a:r>
              <a:rPr lang="en-US" dirty="0"/>
              <a:t>Computing</a:t>
            </a:r>
            <a:endParaRPr lang="en-US" dirty="0"/>
          </a:p>
          <a:p>
            <a:r>
              <a:rPr lang="en-US" dirty="0"/>
              <a:t>Program Control</a:t>
            </a:r>
            <a:endParaRPr lang="en-US" dirty="0"/>
          </a:p>
          <a:p>
            <a:r>
              <a:rPr lang="en-US" dirty="0" err="1"/>
              <a:t>Input/Output</a:t>
            </a:r>
            <a:endParaRPr lang="en-US" dirty="0"/>
          </a:p>
          <a:p>
            <a:r>
              <a:rPr lang="en-US" dirty="0"/>
              <a:t>Processor Control</a:t>
            </a:r>
            <a:endParaRPr lang="en-US" dirty="0"/>
          </a:p>
          <a:p>
            <a:r>
              <a:rPr lang="en-US" dirty="0" smtClean="0"/>
              <a:t>Debug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ISA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Design of Instruction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825" y="1295400"/>
            <a:ext cx="4244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			01010</a:t>
            </a:r>
            <a:endParaRPr lang="en-US" b="1" dirty="0" smtClean="0"/>
          </a:p>
          <a:p>
            <a:r>
              <a:rPr lang="en-US" b="1" dirty="0" smtClean="0"/>
              <a:t>SUBTRACT		01110</a:t>
            </a:r>
            <a:endParaRPr lang="en-US" b="1" dirty="0" smtClean="0"/>
          </a:p>
          <a:p>
            <a:r>
              <a:rPr lang="en-US" b="1" dirty="0" smtClean="0"/>
              <a:t>AND			10011</a:t>
            </a:r>
            <a:endParaRPr lang="en-US" b="1" dirty="0" smtClean="0"/>
          </a:p>
          <a:p>
            <a:r>
              <a:rPr lang="en-US" b="1" dirty="0" smtClean="0"/>
              <a:t>OR			10001</a:t>
            </a:r>
            <a:endParaRPr lang="en-US" b="1" dirty="0" smtClean="0"/>
          </a:p>
          <a:p>
            <a:r>
              <a:rPr lang="en-US" b="1" dirty="0" smtClean="0"/>
              <a:t>COMPARE		11010</a:t>
            </a:r>
            <a:endParaRPr lang="en-US" b="1" dirty="0" smtClean="0"/>
          </a:p>
          <a:p>
            <a:r>
              <a:rPr lang="en-US" b="1" dirty="0" smtClean="0"/>
              <a:t>.			.</a:t>
            </a:r>
            <a:endParaRPr lang="en-US" b="1" dirty="0" smtClean="0"/>
          </a:p>
          <a:p>
            <a:r>
              <a:rPr lang="en-US" b="1" dirty="0" smtClean="0"/>
              <a:t>.			.</a:t>
            </a:r>
            <a:endParaRPr lang="en-US" b="1" dirty="0" smtClean="0"/>
          </a:p>
          <a:p>
            <a:r>
              <a:rPr lang="en-US" b="1" dirty="0" smtClean="0"/>
              <a:t>.			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9313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Programmer’s View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066800" y="1300728"/>
            <a:ext cx="1181100" cy="24623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2895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009900"/>
                </a:solidFill>
              </a:rPr>
              <a:t>Computer’s View</a:t>
            </a:r>
            <a:endParaRPr lang="en-US" b="1" i="1" u="sng" dirty="0">
              <a:solidFill>
                <a:srgbClr val="0099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76500" y="2449562"/>
            <a:ext cx="647700" cy="43889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4038600"/>
            <a:ext cx="8763000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b="1" u="sng" dirty="0">
                <a:solidFill>
                  <a:schemeClr val="tx1"/>
                </a:solidFill>
              </a:rPr>
              <a:t>Princeton </a:t>
            </a:r>
            <a:r>
              <a:rPr lang="en-US" altLang="zh-CN" b="1" u="sng" dirty="0" smtClean="0">
                <a:solidFill>
                  <a:schemeClr val="tx1"/>
                </a:solidFill>
              </a:rPr>
              <a:t>( Von </a:t>
            </a:r>
            <a:r>
              <a:rPr lang="en-US" altLang="zh-CN" b="1" u="sng" dirty="0">
                <a:solidFill>
                  <a:schemeClr val="tx1"/>
                </a:solidFill>
              </a:rPr>
              <a:t>Neumann) </a:t>
            </a:r>
            <a:r>
              <a:rPr lang="en-US" altLang="zh-CN" b="1" u="sng" dirty="0" smtClean="0">
                <a:solidFill>
                  <a:schemeClr val="tx1"/>
                </a:solidFill>
              </a:rPr>
              <a:t>Architecture</a:t>
            </a:r>
            <a:endParaRPr lang="en-US" altLang="zh-CN" b="1" u="sng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ses </a:t>
            </a:r>
            <a:r>
              <a:rPr lang="en-US" dirty="0">
                <a:solidFill>
                  <a:schemeClr val="tx1"/>
                </a:solidFill>
              </a:rPr>
              <a:t>the same memory </a:t>
            </a:r>
            <a:r>
              <a:rPr lang="en-US" dirty="0" smtClean="0">
                <a:solidFill>
                  <a:schemeClr val="tx1"/>
                </a:solidFill>
              </a:rPr>
              <a:t>&amp; data </a:t>
            </a:r>
            <a:r>
              <a:rPr lang="en-US" dirty="0">
                <a:solidFill>
                  <a:schemeClr val="tx1"/>
                </a:solidFill>
              </a:rPr>
              <a:t>paths for both </a:t>
            </a:r>
            <a:r>
              <a:rPr lang="en-US" b="1" dirty="0" smtClean="0">
                <a:solidFill>
                  <a:schemeClr val="tx1"/>
                </a:solidFill>
              </a:rPr>
              <a:t>Instructions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storage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9900"/>
                </a:solidFill>
              </a:rPr>
              <a:t>“Stored Program Computer”</a:t>
            </a:r>
            <a:endParaRPr lang="en-US" sz="1600" b="1" dirty="0" smtClean="0">
              <a:solidFill>
                <a:srgbClr val="009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High efficient Storage Utilization at large scale application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Unified Memory Port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572000" y="1066800"/>
            <a:ext cx="4191000" cy="2536924"/>
            <a:chOff x="4572000" y="1066800"/>
            <a:chExt cx="4191000" cy="253692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6248400" y="1295400"/>
              <a:ext cx="0" cy="23083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4572000" y="1524000"/>
              <a:ext cx="990600" cy="510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5562600" y="1752600"/>
              <a:ext cx="685800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934200" y="2748312"/>
              <a:ext cx="495300" cy="2945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I/O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6248400" y="2882810"/>
              <a:ext cx="685800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686550" y="1669796"/>
              <a:ext cx="1162050" cy="602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Memory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248400" y="2034439"/>
              <a:ext cx="457200" cy="0"/>
            </a:xfrm>
            <a:prstGeom prst="straightConnector1">
              <a:avLst/>
            </a:prstGeom>
            <a:ln w="222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781800" y="1727021"/>
              <a:ext cx="152400" cy="1139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7543800" y="1066800"/>
              <a:ext cx="1219200" cy="457200"/>
            </a:xfrm>
            <a:prstGeom prst="cube">
              <a:avLst>
                <a:gd name="adj" fmla="val 22647"/>
              </a:avLst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Program</a:t>
              </a:r>
              <a:endParaRPr lang="en-US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(Instructions)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6781800" y="1143001"/>
              <a:ext cx="762000" cy="584020"/>
            </a:xfrm>
            <a:prstGeom prst="line">
              <a:avLst/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6781799" y="1524002"/>
              <a:ext cx="762001" cy="316950"/>
            </a:xfrm>
            <a:prstGeom prst="line">
              <a:avLst/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6934200" y="1546961"/>
              <a:ext cx="1600200" cy="293992"/>
            </a:xfrm>
            <a:prstGeom prst="line">
              <a:avLst/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MIPS instruction does this represent? Choose from one of the four options below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	1</a:t>
            </a:r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. sub $t0, $t1, $t2 </a:t>
            </a:r>
            <a:endParaRPr lang="en-US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	2</a:t>
            </a:r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. add $t2, $t0, $t1 </a:t>
            </a:r>
            <a:endParaRPr lang="en-US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	3</a:t>
            </a:r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. sub $t2, $t1, $t0 </a:t>
            </a:r>
            <a:endParaRPr lang="en-US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	4</a:t>
            </a:r>
            <a:r>
              <a:rPr 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. sub $t2, $t0, $t1 </a:t>
            </a:r>
            <a:r>
              <a:rPr 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 </a:t>
            </a:r>
            <a:endParaRPr 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</a:t>
            </a:r>
            <a:r>
              <a:rPr lang="zh-CN" altLang="en-US" dirty="0" smtClean="0"/>
              <a:t> </a:t>
            </a:r>
            <a:r>
              <a:rPr lang="en-US" altLang="zh-CN" smtClean="0"/>
              <a:t>Yourself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590800"/>
            <a:ext cx="4907973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Assignment:</a:t>
            </a:r>
            <a:endParaRPr lang="en-US" altLang="zh-CN" dirty="0" smtClean="0"/>
          </a:p>
          <a:p>
            <a:pPr lvl="1"/>
            <a:r>
              <a:rPr lang="en-US" dirty="0" smtClean="0"/>
              <a:t>Rest of P.H. Chapter 2</a:t>
            </a:r>
            <a:r>
              <a:rPr lang="en-US" smtClean="0"/>
              <a:t>, Appendix A</a:t>
            </a:r>
            <a:endParaRPr lang="en-US" dirty="0" smtClean="0"/>
          </a:p>
          <a:p>
            <a:r>
              <a:rPr lang="en-US" dirty="0" smtClean="0"/>
              <a:t>Next Lecture</a:t>
            </a:r>
            <a:endParaRPr lang="en-US" dirty="0" smtClean="0"/>
          </a:p>
          <a:p>
            <a:pPr lvl="1"/>
            <a:r>
              <a:rPr lang="en-US" altLang="zh-CN" dirty="0" smtClean="0"/>
              <a:t>Detailed</a:t>
            </a:r>
            <a:r>
              <a:rPr lang="zh-CN" altLang="en-US" dirty="0" smtClean="0"/>
              <a:t> </a:t>
            </a:r>
            <a:r>
              <a:rPr lang="en-US" dirty="0" smtClean="0"/>
              <a:t>ISA and Addressing</a:t>
            </a:r>
            <a:endParaRPr lang="en-US" dirty="0" smtClean="0"/>
          </a:p>
          <a:p>
            <a:pPr lvl="1"/>
            <a:r>
              <a:rPr lang="en-US" dirty="0" smtClean="0"/>
              <a:t>How does it work in MIPS?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Factors：</a:t>
            </a:r>
            <a:endParaRPr lang="en-US" dirty="0"/>
          </a:p>
          <a:p>
            <a:pPr lvl="1"/>
            <a:r>
              <a:rPr lang="en-US" dirty="0"/>
              <a:t>Devices to store data</a:t>
            </a:r>
            <a:endParaRPr lang="en-US" dirty="0"/>
          </a:p>
          <a:p>
            <a:pPr lvl="1"/>
            <a:r>
              <a:rPr lang="en-US" dirty="0"/>
              <a:t>Data granularities</a:t>
            </a:r>
            <a:endParaRPr lang="en-US" dirty="0"/>
          </a:p>
          <a:p>
            <a:pPr lvl="1"/>
            <a:r>
              <a:rPr lang="en-US" dirty="0"/>
              <a:t>Addressing modes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Transfer </a:t>
            </a:r>
            <a:r>
              <a:rPr lang="en-US" altLang="zh-CN" dirty="0" smtClean="0"/>
              <a:t>Instruction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Four Factors：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Operations</a:t>
            </a:r>
            <a:r>
              <a:rPr lang="en-US" dirty="0" smtClean="0"/>
              <a:t>: Addition</a:t>
            </a:r>
            <a:r>
              <a:rPr lang="en-US" dirty="0"/>
              <a:t>, Subtraction, Multiplication</a:t>
            </a:r>
            <a:r>
              <a:rPr lang="en-US" dirty="0" smtClean="0"/>
              <a:t>, Division</a:t>
            </a:r>
            <a:r>
              <a:rPr lang="en-US" dirty="0"/>
              <a:t>, etc. Comparison, Shifting, Searching, Transfer, Clear, Set, etc.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dirty="0" smtClean="0">
                <a:solidFill>
                  <a:srgbClr val="0070C0"/>
                </a:solidFill>
              </a:rPr>
              <a:t>representation</a:t>
            </a:r>
            <a:r>
              <a:rPr lang="en-US" dirty="0" smtClean="0"/>
              <a:t>: </a:t>
            </a:r>
            <a:r>
              <a:rPr lang="en-US" dirty="0"/>
              <a:t>Fix Point, Floating Point, Logical Data, Decimal,  </a:t>
            </a:r>
            <a:r>
              <a:rPr lang="en-US" dirty="0" smtClean="0"/>
              <a:t>String, </a:t>
            </a:r>
            <a:r>
              <a:rPr lang="en-US" dirty="0"/>
              <a:t>Fix Point Vector, Floating </a:t>
            </a:r>
            <a:r>
              <a:rPr lang="en-US" dirty="0" smtClean="0"/>
              <a:t>Point </a:t>
            </a:r>
            <a:r>
              <a:rPr lang="en-US" dirty="0"/>
              <a:t>Vector, etc.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dirty="0" smtClean="0">
                <a:solidFill>
                  <a:srgbClr val="0070C0"/>
                </a:solidFill>
              </a:rPr>
              <a:t>Length</a:t>
            </a:r>
            <a:r>
              <a:rPr lang="en-US" dirty="0" smtClean="0"/>
              <a:t>: Word</a:t>
            </a:r>
            <a:r>
              <a:rPr lang="en-US" dirty="0"/>
              <a:t>, Half Word, Double Word, Byte, Bit, etc.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Devices to store </a:t>
            </a:r>
            <a:r>
              <a:rPr lang="en-US" dirty="0" err="1">
                <a:solidFill>
                  <a:srgbClr val="0070C0"/>
                </a:solidFill>
              </a:rPr>
              <a:t>data</a:t>
            </a:r>
            <a:r>
              <a:rPr lang="en-US" dirty="0" err="1"/>
              <a:t>：General</a:t>
            </a:r>
            <a:r>
              <a:rPr lang="en-US" dirty="0"/>
              <a:t> Purpose Register, Memory, Stack,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Instructions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</a:t>
            </a:r>
            <a:endParaRPr lang="en-US" dirty="0"/>
          </a:p>
          <a:p>
            <a:r>
              <a:rPr lang="en-US" dirty="0"/>
              <a:t>Procedure Call</a:t>
            </a:r>
            <a:endParaRPr lang="en-US" dirty="0"/>
          </a:p>
          <a:p>
            <a:r>
              <a:rPr lang="en-US" dirty="0"/>
              <a:t>Return</a:t>
            </a:r>
            <a:endParaRPr lang="en-US" dirty="0"/>
          </a:p>
          <a:p>
            <a:r>
              <a:rPr lang="en-US" dirty="0"/>
              <a:t>Loop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Control Instructions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unique direct addressing</a:t>
            </a:r>
            <a:endParaRPr lang="en-US" dirty="0"/>
          </a:p>
          <a:p>
            <a:r>
              <a:rPr lang="en-US" dirty="0"/>
              <a:t>Usually access data in byte granularity</a:t>
            </a:r>
            <a:endParaRPr lang="en-US" dirty="0"/>
          </a:p>
          <a:p>
            <a:r>
              <a:rPr lang="en-US" dirty="0"/>
              <a:t>Operations</a:t>
            </a:r>
            <a:r>
              <a:rPr lang="en-US" dirty="0" smtClean="0"/>
              <a:t>: start/stop/test/control </a:t>
            </a:r>
            <a:r>
              <a:rPr lang="en-US" dirty="0"/>
              <a:t>device, data transfer</a:t>
            </a:r>
            <a:endParaRPr lang="en-US" dirty="0"/>
          </a:p>
          <a:p>
            <a:r>
              <a:rPr lang="en-US" dirty="0"/>
              <a:t>IO instructions are </a:t>
            </a:r>
            <a:r>
              <a:rPr lang="en-US" dirty="0" smtClean="0"/>
              <a:t>privileged instructions </a:t>
            </a:r>
            <a:r>
              <a:rPr lang="en-US" dirty="0"/>
              <a:t>in </a:t>
            </a:r>
            <a:r>
              <a:rPr lang="en-US" dirty="0" smtClean="0"/>
              <a:t>multi-user </a:t>
            </a:r>
            <a:r>
              <a:rPr lang="en-US" dirty="0"/>
              <a:t>or multi-task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Instructions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Two States of </a:t>
            </a:r>
            <a:r>
              <a:rPr lang="en-US" dirty="0" smtClean="0"/>
              <a:t>Processor: Supervisor </a:t>
            </a:r>
            <a:r>
              <a:rPr lang="en-US" dirty="0"/>
              <a:t>Mode and User Mode--General </a:t>
            </a:r>
            <a:r>
              <a:rPr lang="en-US" dirty="0" smtClean="0"/>
              <a:t>Instructions </a:t>
            </a:r>
            <a:r>
              <a:rPr lang="en-US" dirty="0"/>
              <a:t>and </a:t>
            </a:r>
            <a:r>
              <a:rPr lang="en-US" dirty="0" smtClean="0"/>
              <a:t>Privilege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Instructions</a:t>
            </a:r>
            <a:endParaRPr lang="en-US" dirty="0"/>
          </a:p>
          <a:p>
            <a:r>
              <a:rPr lang="en-US" dirty="0" smtClean="0"/>
              <a:t>Privilege</a:t>
            </a:r>
            <a:r>
              <a:rPr lang="en-US" altLang="zh-CN" dirty="0" smtClean="0"/>
              <a:t>d</a:t>
            </a:r>
            <a:r>
              <a:rPr lang="en-US" dirty="0" smtClean="0"/>
              <a:t> </a:t>
            </a:r>
            <a:r>
              <a:rPr lang="en-US" dirty="0"/>
              <a:t>Instructions:</a:t>
            </a:r>
            <a:endParaRPr lang="en-US" dirty="0"/>
          </a:p>
          <a:p>
            <a:pPr lvl="1"/>
            <a:r>
              <a:rPr lang="en-US" dirty="0"/>
              <a:t>Set and manage the processor state</a:t>
            </a:r>
            <a:endParaRPr lang="en-US" dirty="0"/>
          </a:p>
          <a:p>
            <a:pPr lvl="1"/>
            <a:r>
              <a:rPr lang="en-US" dirty="0"/>
              <a:t>Management of the system hardware and software</a:t>
            </a:r>
            <a:endParaRPr lang="en-US" dirty="0"/>
          </a:p>
          <a:p>
            <a:pPr lvl="1"/>
            <a:r>
              <a:rPr lang="en-US" dirty="0"/>
              <a:t>Management of process</a:t>
            </a:r>
            <a:endParaRPr lang="en-US" dirty="0"/>
          </a:p>
          <a:p>
            <a:r>
              <a:rPr lang="en-US" dirty="0"/>
              <a:t>Debug </a:t>
            </a:r>
            <a:r>
              <a:rPr lang="en-US" dirty="0" smtClean="0"/>
              <a:t>Instructions </a:t>
            </a:r>
            <a:r>
              <a:rPr lang="en-US" dirty="0"/>
              <a:t>are used to debug the hardware and software: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Hardware Debug </a:t>
            </a:r>
            <a:r>
              <a:rPr lang="en-US" dirty="0" smtClean="0">
                <a:solidFill>
                  <a:srgbClr val="0070C0"/>
                </a:solidFill>
              </a:rPr>
              <a:t>Instructions</a:t>
            </a:r>
            <a:r>
              <a:rPr lang="en-US" dirty="0" smtClean="0"/>
              <a:t>: Reading </a:t>
            </a:r>
            <a:r>
              <a:rPr lang="en-US" dirty="0"/>
              <a:t>and Setting the key location, switch state, main registers and memory.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Software Debug </a:t>
            </a:r>
            <a:r>
              <a:rPr lang="en-US" dirty="0" smtClean="0">
                <a:solidFill>
                  <a:srgbClr val="0070C0"/>
                </a:solidFill>
              </a:rPr>
              <a:t>Instructions</a:t>
            </a:r>
            <a:r>
              <a:rPr lang="en-US" dirty="0" smtClean="0"/>
              <a:t>: Break </a:t>
            </a:r>
            <a:r>
              <a:rPr lang="en-US" dirty="0"/>
              <a:t>point trace  and trap instructions,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Control and Debug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Design of Instruction Set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0825" y="1295400"/>
            <a:ext cx="4244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ADD			01010</a:t>
            </a:r>
            <a:endParaRPr lang="en-US" b="1" dirty="0" smtClean="0"/>
          </a:p>
          <a:p>
            <a:r>
              <a:rPr lang="en-US" b="1" dirty="0" smtClean="0"/>
              <a:t>SUBTRACT		01110</a:t>
            </a:r>
            <a:endParaRPr lang="en-US" b="1" dirty="0" smtClean="0"/>
          </a:p>
          <a:p>
            <a:r>
              <a:rPr lang="en-US" b="1" dirty="0" smtClean="0"/>
              <a:t>AND			10011</a:t>
            </a:r>
            <a:endParaRPr lang="en-US" b="1" dirty="0" smtClean="0"/>
          </a:p>
          <a:p>
            <a:r>
              <a:rPr lang="en-US" b="1" dirty="0" smtClean="0"/>
              <a:t>OR			10001</a:t>
            </a:r>
            <a:endParaRPr lang="en-US" b="1" dirty="0" smtClean="0"/>
          </a:p>
          <a:p>
            <a:r>
              <a:rPr lang="en-US" b="1" dirty="0" smtClean="0"/>
              <a:t>COMPARE		11010</a:t>
            </a:r>
            <a:endParaRPr lang="en-US" b="1" dirty="0" smtClean="0"/>
          </a:p>
          <a:p>
            <a:r>
              <a:rPr lang="en-US" b="1" dirty="0" smtClean="0"/>
              <a:t>.			.</a:t>
            </a:r>
            <a:endParaRPr lang="en-US" b="1" dirty="0" smtClean="0"/>
          </a:p>
          <a:p>
            <a:r>
              <a:rPr lang="en-US" b="1" dirty="0" smtClean="0"/>
              <a:t>.			.</a:t>
            </a:r>
            <a:endParaRPr lang="en-US" b="1" dirty="0" smtClean="0"/>
          </a:p>
          <a:p>
            <a:r>
              <a:rPr lang="en-US" b="1" dirty="0" smtClean="0"/>
              <a:t>.			.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9313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FF0000"/>
                </a:solidFill>
              </a:rPr>
              <a:t>Programmer’s View</a:t>
            </a:r>
            <a:endParaRPr lang="en-US" b="1" i="1" u="sng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1066800" y="1300728"/>
            <a:ext cx="1181100" cy="246233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95400" y="2895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>
                <a:solidFill>
                  <a:srgbClr val="009900"/>
                </a:solidFill>
              </a:rPr>
              <a:t>Computer’s View</a:t>
            </a:r>
            <a:endParaRPr lang="en-US" b="1" i="1" u="sng" dirty="0">
              <a:solidFill>
                <a:srgbClr val="0099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476500" y="2449562"/>
            <a:ext cx="647700" cy="438895"/>
          </a:xfrm>
          <a:prstGeom prst="straightConnector1">
            <a:avLst/>
          </a:prstGeom>
          <a:ln w="254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2400" y="4038600"/>
            <a:ext cx="8763000" cy="203132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altLang="zh-CN" b="1" u="sng" dirty="0">
                <a:solidFill>
                  <a:schemeClr val="tx1"/>
                </a:solidFill>
              </a:rPr>
              <a:t>Princeton </a:t>
            </a:r>
            <a:r>
              <a:rPr lang="en-US" altLang="zh-CN" b="1" u="sng" dirty="0" smtClean="0">
                <a:solidFill>
                  <a:schemeClr val="tx1"/>
                </a:solidFill>
              </a:rPr>
              <a:t>( Von </a:t>
            </a:r>
            <a:r>
              <a:rPr lang="en-US" altLang="zh-CN" b="1" u="sng" dirty="0">
                <a:solidFill>
                  <a:schemeClr val="tx1"/>
                </a:solidFill>
              </a:rPr>
              <a:t>Neumann) </a:t>
            </a:r>
            <a:r>
              <a:rPr lang="en-US" altLang="zh-CN" b="1" u="sng" dirty="0" smtClean="0">
                <a:solidFill>
                  <a:schemeClr val="tx1"/>
                </a:solidFill>
              </a:rPr>
              <a:t>Architecture</a:t>
            </a:r>
            <a:endParaRPr lang="en-US" altLang="zh-CN" b="1" u="sng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</a:t>
            </a:r>
            <a:r>
              <a:rPr lang="en-US" dirty="0" smtClean="0">
                <a:solidFill>
                  <a:schemeClr val="tx1"/>
                </a:solidFill>
              </a:rPr>
              <a:t>ses </a:t>
            </a:r>
            <a:r>
              <a:rPr lang="en-US" dirty="0">
                <a:solidFill>
                  <a:schemeClr val="tx1"/>
                </a:solidFill>
              </a:rPr>
              <a:t>the same memory </a:t>
            </a:r>
            <a:r>
              <a:rPr lang="en-US" dirty="0" smtClean="0">
                <a:solidFill>
                  <a:schemeClr val="tx1"/>
                </a:solidFill>
              </a:rPr>
              <a:t>&amp; data </a:t>
            </a:r>
            <a:r>
              <a:rPr lang="en-US" dirty="0">
                <a:solidFill>
                  <a:schemeClr val="tx1"/>
                </a:solidFill>
              </a:rPr>
              <a:t>paths for both </a:t>
            </a:r>
            <a:r>
              <a:rPr lang="en-US" b="1" dirty="0" smtClean="0">
                <a:solidFill>
                  <a:schemeClr val="tx1"/>
                </a:solidFill>
              </a:rPr>
              <a:t>Instructions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storage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009900"/>
                </a:solidFill>
              </a:rPr>
              <a:t>“Stored Program Computer”</a:t>
            </a:r>
            <a:endParaRPr lang="en-US" sz="1600" b="1" dirty="0" smtClean="0">
              <a:solidFill>
                <a:srgbClr val="009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High efficient Storage Utilization at large scale application</a:t>
            </a:r>
            <a:endParaRPr lang="en-US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Unified Memory Port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u="sng" dirty="0" smtClean="0">
                <a:solidFill>
                  <a:schemeClr val="tx1"/>
                </a:solidFill>
              </a:rPr>
              <a:t> Harvard </a:t>
            </a:r>
            <a:r>
              <a:rPr lang="en-US" b="1" u="sng" dirty="0" err="1" smtClean="0">
                <a:solidFill>
                  <a:schemeClr val="tx1"/>
                </a:solidFill>
              </a:rPr>
              <a:t>Architecure</a:t>
            </a:r>
            <a:endParaRPr lang="en-US" b="1" u="sng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Uses physically </a:t>
            </a:r>
            <a:r>
              <a:rPr lang="en-US" dirty="0">
                <a:solidFill>
                  <a:schemeClr val="tx1"/>
                </a:solidFill>
              </a:rPr>
              <a:t>separate memory </a:t>
            </a:r>
            <a:r>
              <a:rPr lang="en-US" dirty="0" smtClean="0">
                <a:solidFill>
                  <a:schemeClr val="tx1"/>
                </a:solidFill>
              </a:rPr>
              <a:t>&amp; data </a:t>
            </a:r>
            <a:r>
              <a:rPr lang="en-US" dirty="0">
                <a:solidFill>
                  <a:schemeClr val="tx1"/>
                </a:solidFill>
              </a:rPr>
              <a:t>paths for </a:t>
            </a:r>
            <a:r>
              <a:rPr lang="en-US" b="1" dirty="0" smtClean="0">
                <a:solidFill>
                  <a:schemeClr val="tx1"/>
                </a:solidFill>
              </a:rPr>
              <a:t>Instructions</a:t>
            </a:r>
            <a:r>
              <a:rPr lang="en-US" dirty="0" smtClean="0">
                <a:solidFill>
                  <a:schemeClr val="tx1"/>
                </a:solidFill>
              </a:rPr>
              <a:t> &amp; </a:t>
            </a:r>
            <a:r>
              <a:rPr lang="en-US" b="1" dirty="0" smtClean="0">
                <a:solidFill>
                  <a:schemeClr val="tx1"/>
                </a:solidFill>
              </a:rPr>
              <a:t>Data</a:t>
            </a:r>
            <a:r>
              <a:rPr lang="en-US" dirty="0" smtClean="0">
                <a:solidFill>
                  <a:schemeClr val="tx1"/>
                </a:solidFill>
              </a:rPr>
              <a:t> memory.</a:t>
            </a:r>
            <a:endParaRPr lang="en-US" dirty="0" smtClean="0">
              <a:solidFill>
                <a:schemeClr val="tx1"/>
              </a:solidFill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9900"/>
                </a:solidFill>
              </a:rPr>
              <a:t>“Stored Program Computer”</a:t>
            </a:r>
            <a:endParaRPr lang="en-US" sz="1600" b="1" dirty="0">
              <a:solidFill>
                <a:srgbClr val="009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Still works well at the </a:t>
            </a:r>
            <a:r>
              <a:rPr lang="en-US" dirty="0">
                <a:solidFill>
                  <a:schemeClr val="tx1"/>
                </a:solidFill>
              </a:rPr>
              <a:t>small </a:t>
            </a:r>
            <a:r>
              <a:rPr lang="en-US" dirty="0" smtClean="0">
                <a:solidFill>
                  <a:schemeClr val="tx1"/>
                </a:solidFill>
              </a:rPr>
              <a:t>scale, DSP, MCU, e.g. Arduino (Atmel MCU)</a:t>
            </a: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8378" y="858930"/>
            <a:ext cx="5356808" cy="3408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43353" y="1007266"/>
            <a:ext cx="5949822" cy="5341940"/>
          </a:xfrm>
        </p:spPr>
        <p:txBody>
          <a:bodyPr>
            <a:normAutofit fontScale="70000" lnSpcReduction="20000"/>
          </a:bodyPr>
          <a:lstStyle/>
          <a:p>
            <a:r>
              <a:rPr lang="en-US" altLang="x-none" dirty="0"/>
              <a:t>Instruction Format or Encoding</a:t>
            </a:r>
            <a:endParaRPr lang="en-US" altLang="x-none" dirty="0"/>
          </a:p>
          <a:p>
            <a:pPr lvl="1"/>
            <a:r>
              <a:rPr lang="en-US" altLang="x-none" dirty="0"/>
              <a:t>how is it decoded?</a:t>
            </a:r>
            <a:endParaRPr lang="en-US" altLang="x-none" dirty="0"/>
          </a:p>
          <a:p>
            <a:r>
              <a:rPr lang="en-US" altLang="x-none" dirty="0"/>
              <a:t>Location of operands and result</a:t>
            </a:r>
            <a:endParaRPr lang="en-US" altLang="x-none" dirty="0"/>
          </a:p>
          <a:p>
            <a:pPr lvl="1"/>
            <a:r>
              <a:rPr lang="en-US" altLang="x-none" dirty="0"/>
              <a:t>where other than memory?</a:t>
            </a:r>
            <a:endParaRPr lang="en-US" altLang="x-none" dirty="0"/>
          </a:p>
          <a:p>
            <a:pPr lvl="1"/>
            <a:r>
              <a:rPr lang="en-US" altLang="x-none" dirty="0"/>
              <a:t>how many explicit operands?</a:t>
            </a:r>
            <a:endParaRPr lang="en-US" altLang="x-none" dirty="0"/>
          </a:p>
          <a:p>
            <a:pPr lvl="1"/>
            <a:r>
              <a:rPr lang="en-US" altLang="x-none" dirty="0"/>
              <a:t>how are memory operands located?</a:t>
            </a:r>
            <a:endParaRPr lang="en-US" altLang="x-none" dirty="0"/>
          </a:p>
          <a:p>
            <a:pPr lvl="1"/>
            <a:r>
              <a:rPr lang="en-US" altLang="x-none" dirty="0"/>
              <a:t>which can or cannot be in memory?</a:t>
            </a:r>
            <a:endParaRPr lang="en-US" altLang="x-none" dirty="0"/>
          </a:p>
          <a:p>
            <a:r>
              <a:rPr lang="en-US" altLang="x-none" dirty="0"/>
              <a:t>Data type and Size</a:t>
            </a:r>
            <a:endParaRPr lang="en-US" altLang="x-none" dirty="0"/>
          </a:p>
          <a:p>
            <a:r>
              <a:rPr lang="en-US" altLang="x-none" dirty="0"/>
              <a:t>Operations</a:t>
            </a:r>
            <a:endParaRPr lang="en-US" altLang="x-none" dirty="0"/>
          </a:p>
          <a:p>
            <a:pPr lvl="1"/>
            <a:r>
              <a:rPr lang="en-US" altLang="x-none" dirty="0"/>
              <a:t>what are supported</a:t>
            </a:r>
            <a:endParaRPr lang="en-US" altLang="x-none" dirty="0"/>
          </a:p>
          <a:p>
            <a:r>
              <a:rPr lang="en-US" altLang="x-none" dirty="0"/>
              <a:t>Successor instruction</a:t>
            </a:r>
            <a:endParaRPr lang="en-US" altLang="x-none" dirty="0"/>
          </a:p>
          <a:p>
            <a:pPr lvl="1"/>
            <a:r>
              <a:rPr lang="en-US" altLang="x-none" dirty="0"/>
              <a:t>jumps, conditions, branches</a:t>
            </a:r>
            <a:endParaRPr lang="en-US" altLang="x-none" dirty="0"/>
          </a:p>
          <a:p>
            <a:pPr lvl="1"/>
            <a:r>
              <a:rPr lang="en-US" altLang="x-none" i="1" dirty="0"/>
              <a:t>fetch-decode-execute is implicit</a:t>
            </a:r>
            <a:r>
              <a:rPr lang="en-US" altLang="x-none" i="1" dirty="0" smtClean="0"/>
              <a:t>!</a:t>
            </a:r>
            <a:endParaRPr lang="en-US" altLang="x-none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Cycle of Instruction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1.1</a:t>
            </a:r>
            <a:endParaRPr lang="en-US" dirty="0"/>
          </a:p>
        </p:txBody>
      </p:sp>
      <p:grpSp>
        <p:nvGrpSpPr>
          <p:cNvPr id="8" name="Group 20"/>
          <p:cNvGrpSpPr/>
          <p:nvPr/>
        </p:nvGrpSpPr>
        <p:grpSpPr bwMode="auto">
          <a:xfrm>
            <a:off x="980739" y="972304"/>
            <a:ext cx="1676400" cy="5410200"/>
            <a:chOff x="576" y="432"/>
            <a:chExt cx="1148" cy="3504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1121" y="2445"/>
              <a:ext cx="16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72" y="628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Instruction</a:t>
              </a:r>
              <a:endParaRPr lang="en-US" altLang="x-none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Fetch</a:t>
              </a:r>
              <a:endParaRPr lang="en-US" altLang="x-none" sz="1800" b="1" i="1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72" y="1227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 dirty="0">
                  <a:latin typeface="Arial" panose="020B0604020202020204" pitchFamily="34" charset="0"/>
                </a:rPr>
                <a:t>Instruction</a:t>
              </a:r>
              <a:endParaRPr lang="en-US" altLang="x-none" sz="1800" b="1" i="1" dirty="0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 dirty="0">
                  <a:latin typeface="Arial" panose="020B0604020202020204" pitchFamily="34" charset="0"/>
                </a:rPr>
                <a:t>Decode</a:t>
              </a:r>
              <a:endParaRPr lang="en-US" altLang="x-none" sz="1800" b="1" i="1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772" y="1827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Operand</a:t>
              </a:r>
              <a:endParaRPr lang="en-US" altLang="x-none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Fetch</a:t>
              </a:r>
              <a:endParaRPr lang="en-US" altLang="x-none" sz="1800" b="1" i="1">
                <a:latin typeface="Arial" panose="020B0604020202020204" pitchFamily="34" charset="0"/>
              </a:endParaRP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72" y="2426"/>
              <a:ext cx="952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Execute</a:t>
              </a:r>
              <a:endParaRPr lang="en-US" altLang="x-none" sz="1800" b="1" i="1">
                <a:latin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772" y="2841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Result</a:t>
              </a:r>
              <a:endParaRPr lang="en-US" altLang="x-none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Store</a:t>
              </a:r>
              <a:endParaRPr lang="en-US" altLang="x-none" sz="1800" b="1" i="1">
                <a:latin typeface="Arial" panose="020B0604020202020204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772" y="3441"/>
              <a:ext cx="952" cy="4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Next</a:t>
              </a:r>
              <a:endParaRPr lang="en-US" altLang="x-none" sz="1800" b="1" i="1">
                <a:latin typeface="Arial" panose="020B0604020202020204" pitchFamily="34" charset="0"/>
              </a:endParaRPr>
            </a:p>
            <a:p>
              <a:pPr algn="ctr">
                <a:lnSpc>
                  <a:spcPct val="86000"/>
                </a:lnSpc>
                <a:spcBef>
                  <a:spcPct val="40000"/>
                </a:spcBef>
              </a:pPr>
              <a:r>
                <a:rPr lang="en-US" altLang="x-none" sz="1800" b="1" i="1">
                  <a:latin typeface="Arial" panose="020B0604020202020204" pitchFamily="34" charset="0"/>
                </a:rPr>
                <a:t>Instruction</a:t>
              </a:r>
              <a:endParaRPr lang="en-US" altLang="x-none" sz="1800" b="1" i="1">
                <a:latin typeface="Arial" panose="020B0604020202020204" pitchFamily="34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221" y="1031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1221" y="2230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221" y="1631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221" y="3244"/>
              <a:ext cx="0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1221" y="2599"/>
              <a:ext cx="0" cy="2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1221" y="3844"/>
              <a:ext cx="0" cy="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 flipH="1">
              <a:off x="576" y="3936"/>
              <a:ext cx="6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V="1">
              <a:off x="576" y="432"/>
              <a:ext cx="0" cy="35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576" y="432"/>
              <a:ext cx="6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1221" y="432"/>
              <a:ext cx="0" cy="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Basic MIPS </a:t>
            </a:r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825" y="1143000"/>
            <a:ext cx="8435975" cy="5578475"/>
          </a:xfrm>
          <a:prstGeom prst="rect">
            <a:avLst/>
          </a:prstGeom>
        </p:spPr>
        <p:txBody>
          <a:bodyPr wrap="square">
            <a:normAutofit fontScale="92500"/>
          </a:bodyPr>
          <a:lstStyle/>
          <a:p>
            <a:pPr eaLnBrk="1" hangingPunct="1">
              <a:buClr>
                <a:srgbClr val="CC0000"/>
              </a:buClr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C  </a:t>
            </a: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code:                                  a = b + c ;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Assembly code: (human-friendly machine instructions)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800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 add   a, b, c      #  a is the sum of b and c</a:t>
            </a:r>
            <a:endParaRPr lang="en-US" altLang="en-US" sz="2800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Machine code: (hardware-friendly machine instructions)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800" dirty="0">
                <a:solidFill>
                  <a:schemeClr val="tx1"/>
                </a:solidFill>
                <a:latin typeface="Abadi MT Condensed Light" charset="0"/>
                <a:ea typeface="Abadi MT Condensed Light" charset="0"/>
                <a:cs typeface="Abadi MT Condensed Light" charset="0"/>
              </a:rPr>
              <a:t>                     00000010001100100100000000100000</a:t>
            </a:r>
            <a:endParaRPr lang="en-US" altLang="en-US" sz="2800" dirty="0">
              <a:solidFill>
                <a:schemeClr val="tx1"/>
              </a:solidFill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800" dirty="0">
                <a:latin typeface="Arial" panose="020B0604020202020204" pitchFamily="34" charset="0"/>
              </a:rPr>
              <a:t>Translate the following C code into assembly code: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eaLnBrk="1" hangingPunct="1">
              <a:buClr>
                <a:srgbClr val="CC0000"/>
              </a:buClr>
            </a:pPr>
            <a:r>
              <a:rPr lang="en-US" altLang="en-US" sz="2800" dirty="0">
                <a:latin typeface="Arial" panose="020B0604020202020204" pitchFamily="34" charset="0"/>
              </a:rPr>
              <a:t>                          a = b + c + d + e;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 smtClean="0">
                <a:latin typeface="Arial" panose="020B0604020202020204" pitchFamily="34" charset="0"/>
              </a:rPr>
              <a:t>C </a:t>
            </a:r>
            <a:r>
              <a:rPr lang="en-US" altLang="en-US" dirty="0">
                <a:latin typeface="Arial" panose="020B0604020202020204" pitchFamily="34" charset="0"/>
              </a:rPr>
              <a:t>code    a = b + c + d + e;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translates into the following assembly code: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</a:t>
            </a:r>
            <a:r>
              <a:rPr lang="en-US" alt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add  a, b, </a:t>
            </a:r>
            <a:r>
              <a:rPr lang="en-US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c</a:t>
            </a:r>
            <a:r>
              <a:rPr lang="en-US" altLang="en-US" dirty="0" smtClean="0">
                <a:latin typeface="Arial" panose="020B0604020202020204" pitchFamily="34" charset="0"/>
              </a:rPr>
              <a:t>				</a:t>
            </a:r>
            <a:r>
              <a:rPr lang="en-US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add  </a:t>
            </a:r>
            <a:r>
              <a:rPr lang="en-US" alt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a, </a:t>
            </a:r>
            <a:r>
              <a:rPr lang="en-US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b, c</a:t>
            </a:r>
            <a:endParaRPr lang="en-US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</a:t>
            </a:r>
            <a:r>
              <a:rPr lang="en-US" alt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add  a, a, </a:t>
            </a:r>
            <a:r>
              <a:rPr lang="en-US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		</a:t>
            </a:r>
            <a:r>
              <a:rPr lang="en-US" altLang="en-US" dirty="0" smtClean="0">
                <a:latin typeface="Arial" panose="020B0604020202020204" pitchFamily="34" charset="0"/>
              </a:rPr>
              <a:t>or		</a:t>
            </a:r>
            <a:r>
              <a:rPr lang="en-US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add  </a:t>
            </a:r>
            <a:r>
              <a:rPr lang="en-US" alt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f, </a:t>
            </a:r>
            <a:r>
              <a:rPr lang="en-US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d, e</a:t>
            </a:r>
            <a:endParaRPr lang="en-US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 </a:t>
            </a:r>
            <a:r>
              <a:rPr lang="en-US" alt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add  a, a, </a:t>
            </a:r>
            <a:r>
              <a:rPr lang="en-US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e</a:t>
            </a:r>
            <a:r>
              <a:rPr lang="en-US" altLang="en-US" dirty="0" smtClean="0">
                <a:latin typeface="Arial" panose="020B0604020202020204" pitchFamily="34" charset="0"/>
              </a:rPr>
              <a:t>				</a:t>
            </a:r>
            <a:r>
              <a:rPr lang="en-US" altLang="en-US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add  </a:t>
            </a:r>
            <a:r>
              <a:rPr lang="en-US" altLang="en-US" dirty="0">
                <a:latin typeface="Abadi MT Condensed Light" charset="0"/>
                <a:ea typeface="Abadi MT Condensed Light" charset="0"/>
                <a:cs typeface="Abadi MT Condensed Light" charset="0"/>
              </a:rPr>
              <a:t>a, a, f</a:t>
            </a:r>
            <a:endParaRPr lang="en-US" altLang="en-US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Instructions </a:t>
            </a:r>
            <a:r>
              <a:rPr lang="en-US" altLang="en-US" dirty="0">
                <a:latin typeface="Arial" panose="020B0604020202020204" pitchFamily="34" charset="0"/>
              </a:rPr>
              <a:t>are simple: fixed number of operands (</a:t>
            </a:r>
            <a:r>
              <a:rPr lang="en-US" altLang="en-US" dirty="0" smtClean="0">
                <a:latin typeface="Arial" panose="020B0604020202020204" pitchFamily="34" charset="0"/>
              </a:rPr>
              <a:t>unlike C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A </a:t>
            </a:r>
            <a:r>
              <a:rPr lang="en-US" altLang="en-US" dirty="0">
                <a:latin typeface="Arial" panose="020B0604020202020204" pitchFamily="34" charset="0"/>
              </a:rPr>
              <a:t>single line of C code is converted into multiple lines </a:t>
            </a:r>
            <a:r>
              <a:rPr lang="en-US" altLang="en-US" dirty="0" smtClean="0">
                <a:latin typeface="Arial" panose="020B0604020202020204" pitchFamily="34" charset="0"/>
              </a:rPr>
              <a:t>of assembly </a:t>
            </a:r>
            <a:r>
              <a:rPr lang="en-US" altLang="en-US" dirty="0">
                <a:latin typeface="Arial" panose="020B0604020202020204" pitchFamily="34" charset="0"/>
              </a:rPr>
              <a:t>code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</a:pPr>
            <a:r>
              <a:rPr lang="en-US" altLang="en-US" dirty="0" smtClean="0">
                <a:latin typeface="Arial" panose="020B0604020202020204" pitchFamily="34" charset="0"/>
              </a:rPr>
              <a:t>Some </a:t>
            </a:r>
            <a:r>
              <a:rPr lang="en-US" altLang="en-US" dirty="0">
                <a:latin typeface="Arial" panose="020B0604020202020204" pitchFamily="34" charset="0"/>
              </a:rPr>
              <a:t>sequences are better than others… the </a:t>
            </a:r>
            <a:r>
              <a:rPr lang="en-US" altLang="en-US" dirty="0" smtClean="0">
                <a:latin typeface="Arial" panose="020B0604020202020204" pitchFamily="34" charset="0"/>
              </a:rPr>
              <a:t>second sequence </a:t>
            </a:r>
            <a:r>
              <a:rPr lang="en-US" altLang="en-US" dirty="0">
                <a:latin typeface="Arial" panose="020B0604020202020204" pitchFamily="34" charset="0"/>
              </a:rPr>
              <a:t>needs one more (temporary) variable  f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 code    f = (g + h) – (</a:t>
            </a:r>
            <a:r>
              <a:rPr lang="en-US" altLang="en-US" sz="220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en-US" sz="2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 j);</a:t>
            </a:r>
            <a:endParaRPr lang="en-US" altLang="en-US" sz="2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Assembly code translation with only add and sub instructions:</a:t>
            </a:r>
            <a:endParaRPr lang="en-US" altLang="en-US" sz="2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 code    f = (g + h) – (</a:t>
            </a:r>
            <a:r>
              <a:rPr lang="en-US" altLang="en-US" sz="2200" dirty="0" err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</a:t>
            </a:r>
            <a:r>
              <a:rPr lang="en-US" altLang="en-US" sz="2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+ j);</a:t>
            </a:r>
            <a:endParaRPr lang="en-US" altLang="en-US" sz="2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endParaRPr lang="en-US" altLang="en-US" sz="2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>
              <a:spcBef>
                <a:spcPct val="0"/>
              </a:spcBef>
              <a:buClr>
                <a:srgbClr val="CC0000"/>
              </a:buClr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Assembly code translation with only add and sub instructions:</a:t>
            </a:r>
            <a:endParaRPr lang="en-US" altLang="en-US" sz="2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indent="0">
              <a:buNone/>
            </a:pPr>
            <a:r>
              <a:rPr lang="en-US" sz="2200" dirty="0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lang="en-US" sz="27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add  </a:t>
            </a:r>
            <a:r>
              <a:rPr lang="en-US" sz="2700" dirty="0">
                <a:latin typeface="Abadi MT Condensed Light" charset="0"/>
                <a:ea typeface="Abadi MT Condensed Light" charset="0"/>
                <a:cs typeface="Abadi MT Condensed Light" charset="0"/>
              </a:rPr>
              <a:t>t0, g, </a:t>
            </a:r>
            <a:r>
              <a:rPr lang="en-US" sz="27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h		add   f</a:t>
            </a:r>
            <a:r>
              <a:rPr lang="en-US" sz="2700" dirty="0">
                <a:latin typeface="Abadi MT Condensed Light" charset="0"/>
                <a:ea typeface="Abadi MT Condensed Light" charset="0"/>
                <a:cs typeface="Abadi MT Condensed Light" charset="0"/>
              </a:rPr>
              <a:t>, g, h  </a:t>
            </a:r>
            <a:endParaRPr lang="en-US" sz="2700" dirty="0" smtClean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7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	add  </a:t>
            </a:r>
            <a:r>
              <a:rPr lang="en-US" sz="2700" dirty="0">
                <a:latin typeface="Abadi MT Condensed Light" charset="0"/>
                <a:ea typeface="Abadi MT Condensed Light" charset="0"/>
                <a:cs typeface="Abadi MT Condensed Light" charset="0"/>
              </a:rPr>
              <a:t>t1,  </a:t>
            </a:r>
            <a:r>
              <a:rPr lang="en-US" sz="27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i</a:t>
            </a:r>
            <a:r>
              <a:rPr lang="en-US" sz="2700" dirty="0">
                <a:latin typeface="Abadi MT Condensed Light" charset="0"/>
                <a:ea typeface="Abadi MT Condensed Light" charset="0"/>
                <a:cs typeface="Abadi MT Condensed Light" charset="0"/>
              </a:rPr>
              <a:t>, </a:t>
            </a:r>
            <a:r>
              <a:rPr lang="en-US" sz="27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j	</a:t>
            </a:r>
            <a:r>
              <a:rPr lang="en-US" sz="2700" dirty="0" smtClean="0">
                <a:latin typeface="+mn-lt"/>
                <a:ea typeface="Abadi MT Condensed Light" charset="0"/>
                <a:cs typeface="Abadi MT Condensed Light" charset="0"/>
              </a:rPr>
              <a:t>or	</a:t>
            </a:r>
            <a:r>
              <a:rPr lang="en-US" sz="27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sub   </a:t>
            </a:r>
            <a:r>
              <a:rPr lang="en-US" sz="2700" dirty="0">
                <a:latin typeface="Abadi MT Condensed Light" charset="0"/>
                <a:ea typeface="Abadi MT Condensed Light" charset="0"/>
                <a:cs typeface="Abadi MT Condensed Light" charset="0"/>
              </a:rPr>
              <a:t>f, f, </a:t>
            </a:r>
            <a:r>
              <a:rPr lang="en-US" sz="2700" dirty="0" err="1">
                <a:latin typeface="Abadi MT Condensed Light" charset="0"/>
                <a:ea typeface="Abadi MT Condensed Light" charset="0"/>
                <a:cs typeface="Abadi MT Condensed Light" charset="0"/>
              </a:rPr>
              <a:t>i</a:t>
            </a:r>
            <a:endParaRPr lang="en-US" sz="27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pPr marL="0" indent="0">
              <a:buNone/>
            </a:pPr>
            <a:r>
              <a:rPr lang="en-US" sz="27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		sub  </a:t>
            </a:r>
            <a:r>
              <a:rPr lang="en-US" sz="2700" dirty="0">
                <a:latin typeface="Abadi MT Condensed Light" charset="0"/>
                <a:ea typeface="Abadi MT Condensed Light" charset="0"/>
                <a:cs typeface="Abadi MT Condensed Light" charset="0"/>
              </a:rPr>
              <a:t>f,   t0, </a:t>
            </a:r>
            <a:r>
              <a:rPr lang="en-US" sz="2700" dirty="0" smtClean="0">
                <a:latin typeface="Abadi MT Condensed Light" charset="0"/>
                <a:ea typeface="Abadi MT Condensed Light" charset="0"/>
                <a:cs typeface="Abadi MT Condensed Light" charset="0"/>
              </a:rPr>
              <a:t>t1		sub   </a:t>
            </a:r>
            <a:r>
              <a:rPr lang="en-US" sz="2700" dirty="0">
                <a:latin typeface="Abadi MT Condensed Light" charset="0"/>
                <a:ea typeface="Abadi MT Condensed Light" charset="0"/>
                <a:cs typeface="Abadi MT Condensed Light" charset="0"/>
              </a:rPr>
              <a:t>f, f, j</a:t>
            </a:r>
            <a:endParaRPr lang="en-US" sz="2700" dirty="0">
              <a:latin typeface="Abadi MT Condensed Light" charset="0"/>
              <a:ea typeface="Abadi MT Condensed Light" charset="0"/>
              <a:cs typeface="Abadi MT Condensed Light" charset="0"/>
            </a:endParaRPr>
          </a:p>
          <a:p>
            <a:endParaRPr lang="en-US" sz="220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sz="2800" dirty="0" smtClean="0"/>
              <a:t>Each </a:t>
            </a:r>
            <a:r>
              <a:rPr lang="en-US" sz="2800" dirty="0"/>
              <a:t>version may produce a different result because</a:t>
            </a:r>
            <a:endParaRPr lang="en-US" sz="2800" dirty="0"/>
          </a:p>
          <a:p>
            <a:r>
              <a:rPr lang="en-US" sz="2800" dirty="0" smtClean="0"/>
              <a:t>floating-point </a:t>
            </a:r>
            <a:r>
              <a:rPr lang="en-US" sz="2800" dirty="0"/>
              <a:t>operations are not necessarily</a:t>
            </a:r>
            <a:endParaRPr lang="en-US" sz="2800" dirty="0"/>
          </a:p>
          <a:p>
            <a:r>
              <a:rPr lang="en-US" sz="2800" dirty="0" smtClean="0"/>
              <a:t>associative </a:t>
            </a:r>
            <a:r>
              <a:rPr lang="en-US" sz="2800" dirty="0"/>
              <a:t>and commutative… more on this later</a:t>
            </a:r>
            <a:endParaRPr lang="en-US" sz="2800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LEC04 ISA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 Example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0</TotalTime>
  <Words>12954</Words>
  <Application>WPS 演示</Application>
  <PresentationFormat>Letter Paper (8.5x11 in)</PresentationFormat>
  <Paragraphs>819</Paragraphs>
  <Slides>36</Slides>
  <Notes>3</Notes>
  <HiddenSlides>5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Times New Roman</vt:lpstr>
      <vt:lpstr>微软雅黑</vt:lpstr>
      <vt:lpstr>华文中宋</vt:lpstr>
      <vt:lpstr>楷体</vt:lpstr>
      <vt:lpstr>Wingdings</vt:lpstr>
      <vt:lpstr>黑体</vt:lpstr>
      <vt:lpstr>Abadi MT Condensed Light</vt:lpstr>
      <vt:lpstr>Segoe Print</vt:lpstr>
      <vt:lpstr>Arial Unicode MS</vt:lpstr>
      <vt:lpstr>Wingdings</vt:lpstr>
      <vt:lpstr>LetterGothicStd</vt:lpstr>
      <vt:lpstr>Office Theme</vt:lpstr>
      <vt:lpstr>Lecture4 ISA Basic</vt:lpstr>
      <vt:lpstr>Outline</vt:lpstr>
      <vt:lpstr>Function Design of Instruction Set</vt:lpstr>
      <vt:lpstr>Function Design of Instruction Set</vt:lpstr>
      <vt:lpstr>Execution Cycle of Instruction</vt:lpstr>
      <vt:lpstr>A Basic MIPS Instruction</vt:lpstr>
      <vt:lpstr>Example</vt:lpstr>
      <vt:lpstr>Subtract Example</vt:lpstr>
      <vt:lpstr>Subtract Example</vt:lpstr>
      <vt:lpstr>Instruction Format</vt:lpstr>
      <vt:lpstr>Operands</vt:lpstr>
      <vt:lpstr>Registers</vt:lpstr>
      <vt:lpstr>Memory Operands</vt:lpstr>
      <vt:lpstr>Memory Address</vt:lpstr>
      <vt:lpstr>Immediate Operands</vt:lpstr>
      <vt:lpstr>Example</vt:lpstr>
      <vt:lpstr>Memory Instruction Format</vt:lpstr>
      <vt:lpstr>Memory Instruction Format</vt:lpstr>
      <vt:lpstr>Example</vt:lpstr>
      <vt:lpstr>Example</vt:lpstr>
      <vt:lpstr>Basics of Instruction Design</vt:lpstr>
      <vt:lpstr>Basics of Instruction Design</vt:lpstr>
      <vt:lpstr>Recap – Numeric Representations</vt:lpstr>
      <vt:lpstr>Singed and Unsinged</vt:lpstr>
      <vt:lpstr>MIPS Instruction Format</vt:lpstr>
      <vt:lpstr>MIPS Instruction Format</vt:lpstr>
      <vt:lpstr>Basic Requirements of Instruction Set</vt:lpstr>
      <vt:lpstr>MISP ISA</vt:lpstr>
      <vt:lpstr>Basic ISA</vt:lpstr>
      <vt:lpstr>Check Yourself</vt:lpstr>
      <vt:lpstr>PowerPoint 演示文稿</vt:lpstr>
      <vt:lpstr>Data Transfer Instruction</vt:lpstr>
      <vt:lpstr>Computing Instructions</vt:lpstr>
      <vt:lpstr>Program Control Instructions</vt:lpstr>
      <vt:lpstr>Input/Output Instructions</vt:lpstr>
      <vt:lpstr>Processor Control and Debug Instructions</vt:lpstr>
    </vt:vector>
  </TitlesOfParts>
  <LinksUpToDate>false</LinksUpToDate>
  <SharedDoc>false</SharedDoc>
  <HyperlinksChanged>false</HyperlinksChanged>
  <AppVersion>14.0000</AppVersion>
  <Pages>47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creator>Janie Irwin</dc:creator>
  <dc:subject>Lecture 01</dc:subject>
  <cp:lastModifiedBy>安建峰</cp:lastModifiedBy>
  <cp:revision>568</cp:revision>
  <cp:lastPrinted>1997-08-27T08:28:00Z</cp:lastPrinted>
  <dcterms:created xsi:type="dcterms:W3CDTF">1997-08-19T16:58:00Z</dcterms:created>
  <dcterms:modified xsi:type="dcterms:W3CDTF">2025-06-12T04:52:48Z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B30F411127A74D95AE1717EE203B66A0_12</vt:lpwstr>
  </property>
  <property fmtid="{D5CDD505-2E9C-101B-9397-08002B2CF9AE}" pid="3" name="KSOProductBuildVer">
    <vt:lpwstr>2052-12.1.0.20784</vt:lpwstr>
  </property>
</Properties>
</file>