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tiff" ContentType="image/tiff"/>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5"/>
  </p:handoutMasterIdLst>
  <p:sldIdLst>
    <p:sldId id="415" r:id="rId3"/>
    <p:sldId id="479" r:id="rId5"/>
    <p:sldId id="480" r:id="rId6"/>
    <p:sldId id="481" r:id="rId7"/>
    <p:sldId id="494" r:id="rId8"/>
    <p:sldId id="493" r:id="rId9"/>
    <p:sldId id="495" r:id="rId10"/>
    <p:sldId id="496" r:id="rId11"/>
    <p:sldId id="498" r:id="rId12"/>
    <p:sldId id="499" r:id="rId13"/>
    <p:sldId id="500" r:id="rId14"/>
    <p:sldId id="497" r:id="rId15"/>
    <p:sldId id="511" r:id="rId16"/>
    <p:sldId id="513" r:id="rId17"/>
    <p:sldId id="514" r:id="rId18"/>
    <p:sldId id="512" r:id="rId19"/>
    <p:sldId id="515" r:id="rId20"/>
    <p:sldId id="516" r:id="rId21"/>
    <p:sldId id="517" r:id="rId22"/>
    <p:sldId id="518" r:id="rId23"/>
    <p:sldId id="519" r:id="rId24"/>
    <p:sldId id="520" r:id="rId25"/>
    <p:sldId id="521" r:id="rId26"/>
    <p:sldId id="522" r:id="rId27"/>
    <p:sldId id="523" r:id="rId28"/>
    <p:sldId id="524" r:id="rId29"/>
    <p:sldId id="525" r:id="rId30"/>
    <p:sldId id="526" r:id="rId31"/>
    <p:sldId id="527" r:id="rId32"/>
    <p:sldId id="528" r:id="rId33"/>
    <p:sldId id="529" r:id="rId34"/>
  </p:sldIdLst>
  <p:sldSz cx="9144000" cy="6858000" type="letter"/>
  <p:notesSz cx="7099300" cy="1023429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Untitled Section" id="{0F2910D1-4D7B-4F0B-BC24-4339E7751338}">
          <p14:sldIdLst>
            <p14:sldId id="415"/>
            <p14:sldId id="479"/>
            <p14:sldId id="480"/>
            <p14:sldId id="481"/>
            <p14:sldId id="494"/>
            <p14:sldId id="493"/>
            <p14:sldId id="495"/>
            <p14:sldId id="496"/>
            <p14:sldId id="498"/>
            <p14:sldId id="499"/>
            <p14:sldId id="500"/>
            <p14:sldId id="497"/>
            <p14:sldId id="511"/>
            <p14:sldId id="513"/>
            <p14:sldId id="514"/>
            <p14:sldId id="512"/>
            <p14:sldId id="515"/>
            <p14:sldId id="516"/>
            <p14:sldId id="517"/>
            <p14:sldId id="518"/>
            <p14:sldId id="519"/>
            <p14:sldId id="520"/>
            <p14:sldId id="521"/>
            <p14:sldId id="522"/>
            <p14:sldId id="523"/>
            <p14:sldId id="524"/>
            <p14:sldId id="525"/>
            <p14:sldId id="526"/>
            <p14:sldId id="527"/>
            <p14:sldId id="528"/>
            <p14:sldId id="529"/>
          </p14:sldIdLst>
        </p14:section>
      </p14:sectionLst>
    </p:ext>
    <p:ext uri="{EFAFB233-063F-42B5-8137-9DF3F51BA10A}">
      <p15:sldGuideLst xmlns:p15="http://schemas.microsoft.com/office/powerpoint/2012/main">
        <p15:guide id="1" orient="horz" pos="2160" userDrawn="1">
          <p15:clr>
            <a:srgbClr val="A4A3A4"/>
          </p15:clr>
        </p15:guide>
        <p15:guide id="2" pos="15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8901F3"/>
    <a:srgbClr val="000000"/>
    <a:srgbClr val="008276"/>
    <a:srgbClr val="5A11FD"/>
    <a:srgbClr val="00A091"/>
    <a:srgbClr val="51DC0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22" autoAdjust="0"/>
    <p:restoredTop sz="82756"/>
  </p:normalViewPr>
  <p:slideViewPr>
    <p:cSldViewPr showGuides="1">
      <p:cViewPr>
        <p:scale>
          <a:sx n="106" d="100"/>
          <a:sy n="106" d="100"/>
        </p:scale>
        <p:origin x="808" y="160"/>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1932" y="-84"/>
      </p:cViewPr>
      <p:guideLst>
        <p:guide orient="horz" pos="3222"/>
        <p:guide pos="223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idx="2"/>
          </p:nvPr>
        </p:nvSpPr>
        <p:spPr bwMode="auto">
          <a:xfrm>
            <a:off x="1009650" y="660400"/>
            <a:ext cx="5092700"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8225" cy="460533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54" tIns="47774" rIns="97254" bIns="47774" numCol="1" anchor="t" anchorCtr="0" compatLnSpc="1"/>
          <a:lstStyle/>
          <a:p>
            <a:pPr lvl="0"/>
            <a:r>
              <a:rPr lang="en-US" altLang="zh-CN" noProof="0"/>
              <a:t>we want this to be in font 11 and justify.</a:t>
            </a:r>
            <a:endParaRPr lang="en-US" altLang="zh-CN" noProof="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kumimoji="1" sz="11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2FECCDC-8F84-714B-A840-8FD269A17EF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through</a:t>
            </a:r>
            <a:r>
              <a:rPr lang="en-US" baseline="0" dirty="0" smtClean="0"/>
              <a:t> </a:t>
            </a:r>
            <a:r>
              <a:rPr lang="en-US" dirty="0" smtClean="0"/>
              <a:t>Section 4.0 we summarize those characteristics we would expect to find in a new instruction set architecture, building the foundation for the MIPS architecture introduced in </a:t>
            </a:r>
            <a:r>
              <a:rPr lang="en-US" baseline="0" dirty="0" smtClean="0"/>
              <a:t>next lecture. From this section we should clearly expect the use of general-purpose registers. This section combined with pipelining lecture, leads to the expectation of a load-store version of a general-purpose register architecture. With the class of architecture covered, the next slide is addressing operands.</a:t>
            </a:r>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two serials of hardware support to implement stack function:</a:t>
            </a:r>
            <a:endParaRPr lang="en-US" baseline="0" dirty="0" smtClean="0"/>
          </a:p>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b="1"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Stack in main memory </a:t>
            </a: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and </a:t>
            </a:r>
            <a:r>
              <a:rPr kumimoji="1" lang="en-US" sz="1100" b="1"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Stack in registers or dedicated memory </a:t>
            </a: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(also called </a:t>
            </a:r>
            <a:r>
              <a:rPr kumimoji="1" lang="en-US" sz="1100" b="1"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stack-based machine</a:t>
            </a: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a:t>
            </a:r>
            <a:endPar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The x87 floating point architecture is an example of a set of registers organized as a stack where direct access to individual registers (relative the current top) is also possible. As with stack-based machines in general, having the top-of-stack as an implicit argument allows for a small machine code footprint with a good usage of bus bandwidth and code caches, but it also prevents some types of optimizations possible on processors permitting random access to the register file for all (two or three) operands. A stack structure also makes superscalar implementations with register renaming (for speculative execution) somewhat more complex to implement, although it is still feasible, as exemplified by modern x87 implementations.</a:t>
            </a:r>
            <a:endPar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Sun SPARC, AMD Am29000, and Intel i960 are all examples of architectures using register windows within a register-stack as another strategy to avoid the use of slow main memory for function arguments and return values.</a:t>
            </a:r>
            <a:endPar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There are also a number of small microprocessors that implements a stack directly in hardware and some microcontrollers have a fixed-depth stack that is not directly accessible. Examples are the PIC microcontrollers, the Computer Cowboys MuP21, the Harris RTX line, and the </a:t>
            </a:r>
            <a:r>
              <a:rPr kumimoji="1" lang="en-US" sz="1100" b="0" i="0" kern="1200" dirty="0" err="1"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Novix</a:t>
            </a: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NC4016. Many stack-based microprocessors were used to implement the programming language Forth at the microcode level. Stacks were also used as a basis of a number of mainframes and mini computers. Such machines were called stack machines, the most famous being the Burroughs B5000.</a:t>
            </a:r>
            <a:endPar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b="1"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Anyhow</a:t>
            </a:r>
            <a:r>
              <a:rPr kumimoji="1" lang="en-US" sz="1100" b="1" i="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the stack-based machine is more like an alternative. The main stream system, now, support software stack which is mapped in memory.</a:t>
            </a:r>
            <a:endParaRPr kumimoji="1" lang="en-US" sz="1100" b="1"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Although Intel instructions vary in size from one byte up to fourteen bytes, all Intel instructions have the same six-part structure. Understanding the purpose of each part is the first step to learning the sizes of the different Intel instructions. The parts of an Intel-format instruction are listed below, in the order that they appear in the instruction:</a:t>
            </a:r>
            <a:endPar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171450" indent="-171450">
              <a:buFont typeface="Arial" panose="020B0604020202020204" pitchFamily="34" charset="0"/>
              <a:buChar char="•"/>
            </a:pP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Prefixes: 0-4 bytes</a:t>
            </a:r>
            <a:endPar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171450" indent="-171450">
              <a:buFont typeface="Arial" panose="020B0604020202020204" pitchFamily="34" charset="0"/>
              <a:buChar char="•"/>
            </a:pP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Opcode: 1-2 bytes</a:t>
            </a:r>
            <a:endPar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171450" indent="-171450">
              <a:buFont typeface="Arial" panose="020B0604020202020204" pitchFamily="34" charset="0"/>
              <a:buChar char="•"/>
            </a:pPr>
            <a:r>
              <a:rPr kumimoji="1" lang="en-US" sz="1100" b="0" i="0" kern="1200" dirty="0" err="1"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ModR</a:t>
            </a: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/M: 1 byte</a:t>
            </a:r>
            <a:endPar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171450" indent="-171450">
              <a:buFont typeface="Arial" panose="020B0604020202020204" pitchFamily="34" charset="0"/>
              <a:buChar char="•"/>
            </a:pP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SIB: 1 byte</a:t>
            </a:r>
            <a:endPar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171450" indent="-171450">
              <a:buFont typeface="Arial" panose="020B0604020202020204" pitchFamily="34" charset="0"/>
              <a:buChar char="•"/>
            </a:pP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Displacement: 1 byte or word</a:t>
            </a:r>
            <a:endPar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171450" indent="-171450">
              <a:buFont typeface="Arial" panose="020B0604020202020204" pitchFamily="34" charset="0"/>
              <a:buChar char="•"/>
            </a:pP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Immediate: 1 byte or word</a:t>
            </a:r>
            <a:endPar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If the instruction requires it, the </a:t>
            </a:r>
            <a:r>
              <a:rPr kumimoji="1" lang="en-US" sz="1100" b="0" i="0" kern="1200" dirty="0" err="1"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ModR</a:t>
            </a: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/M byte comes after the opcode. This byte tells the processor which registers or memory locations to use as the instruction's operands. The byte has the following structure:</a:t>
            </a:r>
            <a:endPar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228600" indent="-228600">
              <a:buAutoNum type="arabicPlain" startAt="7"/>
            </a:pPr>
            <a:r>
              <a:rPr kumimoji="1" lang="en-US" sz="1100" b="0" i="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6 5    3 2     0</a:t>
            </a:r>
            <a:endParaRPr kumimoji="1" lang="en-US" sz="1100" b="0" i="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indent="0">
              <a:buNone/>
            </a:pPr>
            <a:r>
              <a:rPr kumimoji="1" lang="en-US" sz="1100" b="0" i="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mod  reg2   reg1</a:t>
            </a:r>
            <a:endParaRPr kumimoji="1" lang="en-US" sz="1100" b="0" i="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indent="0">
              <a:buNone/>
            </a:pPr>
            <a:r>
              <a:rPr kumimoji="1" lang="en-US" sz="1100" b="0" i="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Both the reg1 and reg2 fields take three-bit register codes, indicating which registers to use as the instruction's operands. By default, reg1 is the source operand and reg2 is the destination. Some opcodes, such as the OR opcode mentioned above, contain a direction bit which overrides this default. Other instructions require a single operand. If an instruction requires only one operand, the unused reg2 field holds extra opcode bits rather than a register code.</a:t>
            </a:r>
            <a:endParaRPr kumimoji="1" lang="en-US" sz="1100" b="0" i="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defRPr/>
            </a:pPr>
            <a:r>
              <a:rPr lang="en-US" dirty="0" smtClean="0"/>
              <a:t>Actually</a:t>
            </a:r>
            <a:r>
              <a:rPr lang="en-US" baseline="0" dirty="0" smtClean="0"/>
              <a:t>, the Endian war is shown as the different answer of “</a:t>
            </a:r>
            <a:r>
              <a:rPr kumimoji="1" lang="en-US" sz="1100" i="1"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H</a:t>
            </a:r>
            <a:r>
              <a:rPr kumimoji="1" lang="en-US" sz="1100" i="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ow is a memory address interpreted? That is, what object is accessed as a function of the address and the length?</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en-US" dirty="0" smtClean="0"/>
          </a:p>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There are two different conventions for ordering the bytes within a larger object. </a:t>
            </a:r>
            <a:endPar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i="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Little Endian </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byte order puts the byte whose address is “x . . . x000” at the least-significant position in the double word (the little end). </a:t>
            </a:r>
            <a:endPar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i="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Big Endian </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byte order puts the byte whose address is “x . . . x000” at the most- significant position in the double word (the big end). </a:t>
            </a:r>
            <a:endParaRPr lang="en-US" dirty="0" smtClean="0"/>
          </a:p>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In MIPS</a:t>
            </a:r>
            <a:r>
              <a:rPr kumimoji="1" lang="zh-CN" alt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altLang="zh-CN"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(32-bit)</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words must start at addresses that are multiples of 4. is requirement is called an </a:t>
            </a:r>
            <a:r>
              <a:rPr kumimoji="1" lang="en-US" sz="1100" b="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alignment restriction</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and many architectures have it. (Chapter 4 suggests why alignment leads to faster data transfers.) </a:t>
            </a:r>
            <a:endParaRPr lang="en-US" dirty="0" smtClean="0"/>
          </a:p>
          <a:p>
            <a:pPr marL="0" marR="0" indent="0" algn="just" defTabSz="914400" rtl="0" eaLnBrk="0" fontAlgn="base" latinLnBrk="0" hangingPunct="0">
              <a:lnSpc>
                <a:spcPct val="90000"/>
              </a:lnSpc>
              <a:spcBef>
                <a:spcPct val="40000"/>
              </a:spcBef>
              <a:spcAft>
                <a:spcPct val="0"/>
              </a:spcAft>
              <a:buClrTx/>
              <a:buSzTx/>
              <a:buFontTx/>
              <a:buNone/>
              <a:defRPr/>
            </a:pP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defRPr/>
            </a:pPr>
            <a:r>
              <a:rPr lang="en-US" altLang="zh-CN" dirty="0" smtClean="0"/>
              <a:t>Addressing</a:t>
            </a:r>
            <a:r>
              <a:rPr lang="zh-CN" altLang="en-US" dirty="0" smtClean="0"/>
              <a:t> </a:t>
            </a:r>
            <a:r>
              <a:rPr lang="en-US" altLang="zh-CN" dirty="0" smtClean="0"/>
              <a:t>mode is t</a:t>
            </a:r>
            <a:r>
              <a:rPr lang="en-US" dirty="0" smtClean="0"/>
              <a:t>he method to specify the memory operand.</a:t>
            </a:r>
            <a:r>
              <a:rPr lang="en-US" baseline="0" dirty="0" smtClean="0"/>
              <a:t> This slide shows the </a:t>
            </a:r>
            <a:r>
              <a:rPr kumimoji="1" 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s</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election of addressing modes with examples, meaning, and usage. In auto-increment/-decrement and scaled addressing modes, the variable </a:t>
            </a:r>
            <a:r>
              <a:rPr kumimoji="1" lang="en-US" sz="1100" i="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d </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designates the size of the data item being accessed (i.e., whether the instruction is accessing 1, 2, 4, or 8 bytes). These addressing modes are only useful when the elements being accessed are adjacent in memory. RISC computers use displacement addressing to simulate register indirect with 0 for the address and to simulate direct addressing using 0 in the base register. Auto-increment is useful</a:t>
            </a:r>
            <a:r>
              <a:rPr lang="en-US" dirty="0" smtClean="0">
                <a:latin typeface="Times" charset="0"/>
              </a:rPr>
              <a:t> for stepping through arrays within a loop. </a:t>
            </a:r>
            <a:r>
              <a:rPr lang="en-US" dirty="0" smtClean="0">
                <a:latin typeface="LetterGothic12PitchBT" charset="0"/>
              </a:rPr>
              <a:t>R2 </a:t>
            </a:r>
            <a:r>
              <a:rPr lang="en-US" dirty="0" smtClean="0">
                <a:latin typeface="Times" charset="0"/>
              </a:rPr>
              <a:t>points to start of array; each reference increments </a:t>
            </a:r>
            <a:r>
              <a:rPr lang="en-US" dirty="0" smtClean="0">
                <a:latin typeface="LetterGothic12PitchBT" charset="0"/>
              </a:rPr>
              <a:t>R2 </a:t>
            </a:r>
            <a:r>
              <a:rPr lang="en-US" dirty="0" smtClean="0">
                <a:latin typeface="Times" charset="0"/>
              </a:rPr>
              <a:t>by size of an element, </a:t>
            </a:r>
            <a:r>
              <a:rPr lang="en-US" i="1" dirty="0" smtClean="0">
                <a:latin typeface="LetterGothic12PitchBT" charset="0"/>
              </a:rPr>
              <a:t>d</a:t>
            </a:r>
            <a:r>
              <a:rPr lang="en-US" dirty="0" smtClean="0">
                <a:latin typeface="Times" charset="0"/>
              </a:rPr>
              <a:t>. </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Same use as auto-increment. Auto-decrement/-increment can also act as push/pop to implement a stack. Scaled addressing mode is used to index arrays. May be applied to any indexed addressing mode in some computers. </a:t>
            </a:r>
            <a:endParaRPr lang="en-US" dirty="0" smtClean="0"/>
          </a:p>
          <a:p>
            <a:pPr marL="0" marR="0" indent="0" algn="just" defTabSz="914400" rtl="0" eaLnBrk="0" fontAlgn="base" latinLnBrk="0" hangingPunct="0">
              <a:lnSpc>
                <a:spcPct val="90000"/>
              </a:lnSpc>
              <a:spcBef>
                <a:spcPct val="40000"/>
              </a:spcBef>
              <a:spcAft>
                <a:spcPct val="0"/>
              </a:spcAft>
              <a:buClrTx/>
              <a:buSzTx/>
              <a:buFontTx/>
              <a:buNone/>
              <a:defRPr/>
            </a:pPr>
            <a:endParaRPr lang="en-US" dirty="0" smtClean="0"/>
          </a:p>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In this slide, we use the first name shown for each mode. The extensions to C used as hardware descriptions are defined on H.</a:t>
            </a:r>
            <a:r>
              <a:rPr kumimoji="1" 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P. Appendix A</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endParaRPr lang="en-US" dirty="0" smtClean="0"/>
          </a:p>
          <a:p>
            <a:pPr marL="0" marR="0" indent="0" algn="just" defTabSz="914400" rtl="0" eaLnBrk="0" fontAlgn="base" latinLnBrk="0" hangingPunct="0">
              <a:lnSpc>
                <a:spcPct val="90000"/>
              </a:lnSpc>
              <a:spcBef>
                <a:spcPct val="40000"/>
              </a:spcBef>
              <a:spcAft>
                <a:spcPct val="0"/>
              </a:spcAft>
              <a:buClrTx/>
              <a:buSzTx/>
              <a:buFontTx/>
              <a:buNone/>
              <a:defRPr/>
            </a:pP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Categories of instruction operators and examples of each. All computers generally provide a full set of operations for the first three categories. The support for system functions in the instruction set varies widely among architectures, but all computers must have some instruction support for basic system functions. The amount of support in the instruction set for the last four categories may vary from none to an extensive set of special instructions. Floating-point instructions will be provided in any computer that is intended for use in an application that makes much use of floating point. These instructions are sometimes part of an optional instruction set. Decimal and string instructions are sometimes primitives, as in the VAX or the IBM 360, or may be synthesized by the compiler from simpler instructions. Graphics instructions typically operate on many smaller data items in parallel, for example, performing eight 8-bit additions on two 64-bit operands. </a:t>
            </a: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The top 10 instructions for the 80x86. Simple instructions dominate this list and are responsible for 96% of the instructions executed. These percentages are the average of the five SPECint92 programs. </a:t>
            </a:r>
            <a:endParaRPr lang="en-US" dirty="0" smtClean="0"/>
          </a:p>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We have kept addressing modes that depend on the program counter, called </a:t>
            </a:r>
            <a:r>
              <a:rPr kumimoji="1" lang="en-US" sz="1100" i="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PC- relative addressing, </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separate. PC-relative addressing is used primarily for </a:t>
            </a:r>
            <a:r>
              <a:rPr kumimoji="1" lang="en-US" sz="1100" kern="1200" dirty="0" err="1"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speci</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sz="1100" kern="1200" dirty="0" err="1"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fying</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code addresses in control transfer instructions, discussed later.</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The arrows indicate whether the </a:t>
            </a:r>
            <a:r>
              <a:rPr kumimoji="1" lang="en-US" sz="1100" kern="1200" dirty="0" err="1"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oper</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and is an input or the result of the ALU operation, or both an input and result. Lighter shades indicate inputs, and the dark shade indicates the result. In (a), a Top Of Stack register (TOS), points to the top input operand, which is com- </a:t>
            </a:r>
            <a:r>
              <a:rPr kumimoji="1" lang="en-US" sz="1100" kern="1200" dirty="0" err="1"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bined</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with the operand below. The first operand is removed from the stack, the result takes the place of the second operand, and TOS is updated to point to the result. All operands are implicit. In (b), the Accumulator is both an implicit input operand and a result. In (c), one input operand is a register, one is in memory, and the result goes to a register. All operands are registers in (d) and, like the stack architecture, can be transferred to memory only via </a:t>
            </a:r>
            <a:r>
              <a:rPr kumimoji="1" lang="en-US" sz="1100" kern="1200" dirty="0" err="1"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sepa</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rate instructions: push or pop for (a) and load or store for (d). </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The arrows indicate whether the operand is an input or the result of the ALU operation, or both an input and result. Lighter shades indicate inputs, and the dark shade indicates the result. In (a), a Top Of Stack register (TOS), points to the top input operand, which is combined with the operand below. The first operand is removed from the stack, the result takes the place of the second operand, and TOS is updated to point to the result. All operands are implicit. In (b), the Accumulator is both an implicit input operand and a result. In (c), one input operand is a register, one is in memory, and the result goes to a register. All operands are registers in (d) and, like the stack architecture, can be transferred to memory only via separate instructions: push or pop for (a) and load or store for (d). As the figures show, there are really two classes of register computers. One class can access memory as part of any instruction, called </a:t>
            </a:r>
            <a:r>
              <a:rPr kumimoji="1" lang="en-US" sz="1100" i="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register-memory </a:t>
            </a:r>
            <a:r>
              <a:rPr kumimoji="1" lang="en-US" sz="1100" kern="1200" dirty="0" err="1"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archi</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sz="1100" kern="1200" dirty="0" err="1"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tecture</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and the other can access memory only with load and store instructions, called </a:t>
            </a:r>
            <a:r>
              <a:rPr kumimoji="1" lang="en-US" sz="1100" i="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load-store </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architecture. </a:t>
            </a:r>
            <a:endParaRPr lang="en-US" dirty="0" smtClean="0"/>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he code sequence for </a:t>
            </a:r>
            <a:r>
              <a:rPr kumimoji="1" lang="en-US" sz="1100" b="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C = A + B </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for four classes of instruction sets. Note that the </a:t>
            </a:r>
            <a:r>
              <a:rPr kumimoji="1" lang="en-US" sz="1100" b="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Add </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instruction has implicit operands for stack and accumulator architectures, and explicit operands for register architectures. It is assumed that A, B, and C all belong in memory (address) and that the values of A and B cannot be destroyed. This table shows the </a:t>
            </a:r>
            <a:r>
              <a:rPr kumimoji="1" lang="en-US" sz="1100" b="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Add </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operation for each class of architecture. Obviously, </a:t>
            </a:r>
            <a:r>
              <a:rPr kumimoji="1" 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the implicit operands are simplifying instructions, and the bit size reduces respectively. However, the dependency between memory accessing and ALU operations leads to a</a:t>
            </a:r>
            <a:r>
              <a:rPr kumimoji="1" lang="zh-CN" alt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altLang="zh-CN"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long</a:t>
            </a:r>
            <a:r>
              <a:rPr kumimoji="1" lang="zh-CN" alt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altLang="zh-CN"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ALU</a:t>
            </a:r>
            <a:r>
              <a:rPr kumimoji="1" lang="zh-CN" alt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altLang="zh-CN"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instruction</a:t>
            </a:r>
            <a:r>
              <a:rPr kumimoji="1" lang="zh-CN" alt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altLang="zh-CN"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latency</a:t>
            </a:r>
            <a:r>
              <a:rPr kumimoji="1" lang="zh-CN" alt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altLang="zh-CN"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for</a:t>
            </a:r>
            <a:r>
              <a:rPr kumimoji="1" lang="zh-CN" alt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altLang="zh-CN"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those</a:t>
            </a:r>
            <a:r>
              <a:rPr kumimoji="1" lang="zh-CN" alt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altLang="zh-CN"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with</a:t>
            </a:r>
            <a:r>
              <a:rPr kumimoji="1" lang="zh-CN" alt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altLang="zh-CN"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explicit</a:t>
            </a:r>
            <a:r>
              <a:rPr kumimoji="1" lang="zh-CN" alt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altLang="zh-CN"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memory</a:t>
            </a:r>
            <a:r>
              <a:rPr kumimoji="1" lang="zh-CN" alt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altLang="zh-CN"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address</a:t>
            </a:r>
            <a:r>
              <a:rPr kumimoji="1" lang="zh-CN" alt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t>
            </a:r>
            <a:r>
              <a:rPr kumimoji="1" lang="en-US" altLang="zh-CN"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operands.</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defRPr/>
            </a:pPr>
            <a:r>
              <a:rPr lang="en-US" dirty="0" smtClean="0"/>
              <a:t>For the compiling</a:t>
            </a:r>
            <a:r>
              <a:rPr lang="en-US" baseline="0" dirty="0" smtClean="0"/>
              <a:t> efficiency of </a:t>
            </a:r>
            <a:r>
              <a:rPr lang="en-US" i="1" baseline="0" dirty="0" smtClean="0"/>
              <a:t>Register Architecture</a:t>
            </a:r>
            <a:r>
              <a:rPr lang="en-US" baseline="0" dirty="0" smtClean="0"/>
              <a:t>, </a:t>
            </a:r>
            <a:r>
              <a:rPr kumimoji="1" 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f</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or example, on a register computer the expression (A*B) – (B*C) – (A*D) may be evaluated by doing the multiplications in any order, which may be more efficient because of the location of the operands or because of pipelining concerns (see P.H. Chapter 3). Nevertheless, on a stack computer the hardware must evaluate the expression in only one order, since operands are hidden on the stack, and it may have to load an operand multiple times. </a:t>
            </a:r>
            <a:endParaRPr lang="en-US" dirty="0" smtClean="0"/>
          </a:p>
          <a:p>
            <a:pPr marL="0" marR="0" indent="0" algn="just" defTabSz="914400" rtl="0" eaLnBrk="0" fontAlgn="base" latinLnBrk="0" hangingPunct="0">
              <a:lnSpc>
                <a:spcPct val="90000"/>
              </a:lnSpc>
              <a:spcBef>
                <a:spcPct val="40000"/>
              </a:spcBef>
              <a:spcAft>
                <a:spcPct val="0"/>
              </a:spcAft>
              <a:buClrTx/>
              <a:buSzTx/>
              <a:buFontTx/>
              <a:buNone/>
              <a:defRPr/>
            </a:pP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More importantly, registers can be used to hold variables. When variables are allocated to registers, the memory traffic reduces, the program speeds up (since registers are faster than memory), and the code density improves (since a register can be named with fewer bits than can a memory location). </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just" defTabSz="914400" rtl="0" eaLnBrk="0" fontAlgn="base" latinLnBrk="0" hangingPunct="0">
              <a:lnSpc>
                <a:spcPct val="90000"/>
              </a:lnSpc>
              <a:spcBef>
                <a:spcPct val="40000"/>
              </a:spcBef>
              <a:spcAft>
                <a:spcPct val="0"/>
              </a:spcAft>
              <a:buClrTx/>
              <a:buSzTx/>
              <a:buFontTx/>
              <a:buNone/>
              <a:defRPr/>
            </a:pPr>
            <a:r>
              <a:rPr lang="en-US" dirty="0" smtClean="0"/>
              <a:t>This slide shows the </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typical combinations of memory operands and total operands per typical ALU instruction with examples of computers. Computers with no memory reference per ALU instruction are called load-store or register- register computers. Instructions with multiple memory operands per typical ALU instruction are called register-memory or memory-memory, according to whether they have one or more than one memory operand. </a:t>
            </a:r>
            <a:endParaRPr lang="en-US" dirty="0" smtClean="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Advantages and disadvantages of the three most common types of general-purpose register computers. The notation (</a:t>
            </a:r>
            <a:r>
              <a:rPr kumimoji="1" lang="en-US" sz="1100" i="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m, n</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means </a:t>
            </a:r>
            <a:r>
              <a:rPr kumimoji="1" lang="en-US" sz="1100" i="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m </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memory operands and </a:t>
            </a:r>
            <a:r>
              <a:rPr kumimoji="1" lang="en-US" sz="1100" i="1"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n </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total operands. In general, computers with fewer alternatives simplify the compiler’s task since there are fewer decisions for the compiler to make (H.P.</a:t>
            </a:r>
            <a:r>
              <a:rPr kumimoji="1" lang="en-US" sz="1100" kern="1200" baseline="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Appendix A.8</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Computers with a wide variety of flexible instruction formats reduce the number of bits required to encode the program. The number of registers also affects the instruction size since you need log</a:t>
            </a:r>
            <a:r>
              <a:rPr kumimoji="1" lang="en-US" sz="1100" kern="1200" baseline="-250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2</a:t>
            </a:r>
            <a:r>
              <a:rPr kumimoji="1" lang="en-US" sz="1100" kern="1200" dirty="0" smtClean="0">
                <a:solidFill>
                  <a:schemeClr val="tx1"/>
                </a:solidFill>
                <a:effectLst/>
                <a:latin typeface="Arial" panose="020B0604020202020204" pitchFamily="34" charset="0"/>
                <a:ea typeface="宋体" panose="02010600030101010101" pitchFamily="2" charset="-122"/>
                <a:cs typeface="宋体" panose="02010600030101010101" pitchFamily="2" charset="-122"/>
              </a:rPr>
              <a:t> (number of registers) for each register specifier in an instruction. Thus, doubling the number of registers takes 3 extra bits for a register-register architecture, or about 10% of a 32-bit instruction. </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comparisons are based on the table of last slide. Binary operation means </a:t>
            </a:r>
            <a:r>
              <a:rPr lang="en-US" b="1" baseline="0" dirty="0" smtClean="0"/>
              <a:t>Add $s1, A</a:t>
            </a:r>
            <a:r>
              <a:rPr lang="en-US" baseline="0" dirty="0" smtClean="0"/>
              <a:t>, in which the operand in $s1 is modified with the sum.</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25575"/>
            <a:ext cx="7772400" cy="1470025"/>
          </a:xfrm>
          <a:prstGeom prst="rect">
            <a:avLst/>
          </a:prstGeom>
        </p:spPr>
        <p:txBody>
          <a:bodyPr/>
          <a:lstStyle>
            <a:lvl1pPr algn="ctr">
              <a:defRPr>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zh-CN" altLang="en-US" dirty="0"/>
          </a:p>
        </p:txBody>
      </p:sp>
      <p:sp>
        <p:nvSpPr>
          <p:cNvPr id="3" name="副标题 2"/>
          <p:cNvSpPr>
            <a:spLocks noGrp="1"/>
          </p:cNvSpPr>
          <p:nvPr>
            <p:ph type="subTitle" idx="1"/>
          </p:nvPr>
        </p:nvSpPr>
        <p:spPr>
          <a:xfrm>
            <a:off x="1371600" y="3505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LEC05 MoreISA</a:t>
            </a:r>
            <a:endParaRPr lang="en-US" altLang="zh-CN" dirty="0"/>
          </a:p>
        </p:txBody>
      </p:sp>
      <p:sp>
        <p:nvSpPr>
          <p:cNvPr id="8" name="页脚占位符 4"/>
          <p:cNvSpPr>
            <a:spLocks noGrp="1"/>
          </p:cNvSpPr>
          <p:nvPr>
            <p:ph type="ftr" sz="quarter" idx="11"/>
          </p:nvPr>
        </p:nvSpPr>
        <p:spPr>
          <a:xfrm>
            <a:off x="2971800" y="6356350"/>
            <a:ext cx="3200400" cy="365125"/>
          </a:xfrm>
          <a:prstGeom prst="rect">
            <a:avLst/>
          </a:prstGeom>
        </p:spPr>
        <p:txBody>
          <a:bodyPr/>
          <a:lstStyle>
            <a:lvl1pPr>
              <a:defRPr/>
            </a:lvl1pPr>
          </a:lstStyle>
          <a:p>
            <a:pPr algn="ctr"/>
            <a:r>
              <a:rPr lang="en-US" altLang="zh-CN" dirty="0"/>
              <a:t>Northwestern </a:t>
            </a:r>
            <a:r>
              <a:rPr lang="en-US" altLang="zh-CN" dirty="0" err="1"/>
              <a:t>Polytechnical</a:t>
            </a:r>
            <a:r>
              <a:rPr lang="en-US" altLang="zh-CN" dirty="0"/>
              <a:t> University</a:t>
            </a:r>
            <a:endParaRPr lang="zh-CN" altLang="en-US" dirty="0"/>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B7A5BFCD-2DD0-1B4A-A6AE-A25793FF7F06}"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LEC05 MoreISA</a:t>
            </a: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EE85D1BC-A2BC-864D-8E8D-22151EE661F8}"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3562"/>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LEC05 MoreISA</a:t>
            </a: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37AA6CAE-2A1F-6646-9218-A2DCA79E7901}"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LEC05 MoreISA</a:t>
            </a: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1847277D-2F81-E44C-BBCC-E77A7E877BEA}"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06400" y="152400"/>
            <a:ext cx="82042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371600"/>
            <a:ext cx="4013200" cy="2266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22800" y="1371600"/>
            <a:ext cx="4013200" cy="2266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57200" y="3790950"/>
            <a:ext cx="4013200" cy="2266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22800" y="3790950"/>
            <a:ext cx="4013200" cy="2266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31800" y="6229350"/>
            <a:ext cx="1905000" cy="457200"/>
          </a:xfrm>
          <a:prstGeom prst="rect">
            <a:avLst/>
          </a:prstGeom>
        </p:spPr>
        <p:txBody>
          <a:bodyPr/>
          <a:lstStyle>
            <a:lvl1pPr>
              <a:defRPr/>
            </a:lvl1pPr>
          </a:lstStyle>
          <a:p>
            <a:r>
              <a:rPr lang="en-US" altLang="zh-CN" smtClean="0"/>
              <a:t>COaA, LEC05 MoreISA</a:t>
            </a:r>
            <a:endParaRPr lang="en-GB" altLang="zh-CN"/>
          </a:p>
        </p:txBody>
      </p:sp>
      <p:sp>
        <p:nvSpPr>
          <p:cNvPr id="8" name="页脚占位符 7"/>
          <p:cNvSpPr>
            <a:spLocks noGrp="1"/>
          </p:cNvSpPr>
          <p:nvPr>
            <p:ph type="ftr" sz="quarter" idx="11"/>
          </p:nvPr>
        </p:nvSpPr>
        <p:spPr>
          <a:xfrm>
            <a:off x="3124200" y="6229350"/>
            <a:ext cx="2895600" cy="457200"/>
          </a:xfrm>
          <a:prstGeom prst="rect">
            <a:avLst/>
          </a:prstGeom>
        </p:spPr>
        <p:txBody>
          <a:bodyPr/>
          <a:lstStyle>
            <a:lvl1pPr>
              <a:defRPr/>
            </a:lvl1pPr>
          </a:lstStyle>
          <a:p>
            <a:r>
              <a:rPr lang="en-US" altLang="zh-CN"/>
              <a:t>Northwestern Polytechnical University</a:t>
            </a:r>
            <a:endParaRPr lang="zh-CN" altLang="en-GB"/>
          </a:p>
        </p:txBody>
      </p:sp>
      <p:sp>
        <p:nvSpPr>
          <p:cNvPr id="9" name="灯片编号占位符 8"/>
          <p:cNvSpPr>
            <a:spLocks noGrp="1"/>
          </p:cNvSpPr>
          <p:nvPr>
            <p:ph type="sldNum" sz="quarter" idx="12"/>
          </p:nvPr>
        </p:nvSpPr>
        <p:spPr>
          <a:xfrm>
            <a:off x="6731000" y="6229350"/>
            <a:ext cx="1905000" cy="457200"/>
          </a:xfrm>
          <a:prstGeom prst="rect">
            <a:avLst/>
          </a:prstGeom>
        </p:spPr>
        <p:txBody>
          <a:bodyPr/>
          <a:lstStyle>
            <a:lvl1pPr>
              <a:defRPr/>
            </a:lvl1pPr>
          </a:lstStyle>
          <a:p>
            <a:fld id="{8B7D3B1E-BCD9-C04A-BC2A-3196BA8B53D2}" type="slidenum">
              <a:rPr lang="en-GB" altLang="zh-CN"/>
            </a:fld>
            <a:endParaRPr lang="en-GB"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内容占位符 2"/>
          <p:cNvSpPr>
            <a:spLocks noGrp="1"/>
          </p:cNvSpPr>
          <p:nvPr>
            <p:ph idx="1" hasCustomPrompt="1"/>
          </p:nvPr>
        </p:nvSpPr>
        <p:spPr>
          <a:xfrm>
            <a:off x="250825" y="1007266"/>
            <a:ext cx="8642350" cy="5341940"/>
          </a:xfrm>
        </p:spPr>
        <p:txBody>
          <a:bodyPr>
            <a:normAutofit/>
          </a:bodyPr>
          <a:lstStyle>
            <a:lvl1pPr>
              <a:lnSpc>
                <a:spcPct val="125000"/>
              </a:lnSpc>
              <a:defRPr baseline="0">
                <a:latin typeface="Arial" panose="020B0604020202020204" pitchFamily="34" charset="0"/>
                <a:ea typeface="Arial" panose="020B0604020202020204" pitchFamily="34" charset="0"/>
                <a:cs typeface="Arial" panose="020B0604020202020204" pitchFamily="34" charset="0"/>
              </a:defRPr>
            </a:lvl1pPr>
            <a:lvl2pPr>
              <a:lnSpc>
                <a:spcPct val="125000"/>
              </a:lnSpc>
              <a:defRPr>
                <a:latin typeface="Arial" panose="020B0604020202020204" pitchFamily="34" charset="0"/>
                <a:ea typeface="Arial" panose="020B0604020202020204" pitchFamily="34" charset="0"/>
                <a:cs typeface="Arial" panose="020B0604020202020204" pitchFamily="34" charset="0"/>
              </a:defRPr>
            </a:lvl2pPr>
            <a:lvl3pPr>
              <a:lnSpc>
                <a:spcPct val="125000"/>
              </a:lnSpc>
              <a:defRPr>
                <a:latin typeface="Arial" panose="020B0604020202020204" pitchFamily="34" charset="0"/>
                <a:ea typeface="Arial" panose="020B0604020202020204" pitchFamily="34" charset="0"/>
                <a:cs typeface="Arial" panose="020B0604020202020204" pitchFamily="34" charset="0"/>
              </a:defRPr>
            </a:lvl3pPr>
            <a:lvl4pPr>
              <a:lnSpc>
                <a:spcPct val="125000"/>
              </a:lnSpc>
              <a:defRPr>
                <a:latin typeface="Arial" panose="020B0604020202020204" pitchFamily="34" charset="0"/>
                <a:ea typeface="Arial" panose="020B0604020202020204" pitchFamily="34" charset="0"/>
                <a:cs typeface="Arial" panose="020B0604020202020204" pitchFamily="34" charset="0"/>
              </a:defRPr>
            </a:lvl4pPr>
            <a:lvl5pPr>
              <a:lnSpc>
                <a:spcPct val="125000"/>
              </a:lnSpc>
              <a:defRPr>
                <a:latin typeface="Arial" panose="020B0604020202020204" pitchFamily="34" charset="0"/>
                <a:ea typeface="Arial" panose="020B0604020202020204" pitchFamily="34" charset="0"/>
                <a:cs typeface="Arial" panose="020B0604020202020204" pitchFamily="34" charset="0"/>
              </a:defRPr>
            </a:lvl5pPr>
          </a:lstStyle>
          <a:p>
            <a:pPr lvl="0"/>
            <a:r>
              <a:rPr lang="en-US" altLang="zh-CN" dirty="0"/>
              <a:t>Click to add text </a:t>
            </a:r>
            <a:endParaRPr lang="en-US" altLang="zh-CN" dirty="0"/>
          </a:p>
          <a:p>
            <a:pPr lvl="1"/>
            <a:r>
              <a:rPr lang="en-US" altLang="zh-CN" dirty="0"/>
              <a:t>C2</a:t>
            </a:r>
            <a:endParaRPr lang="zh-CN" altLang="en-US" dirty="0"/>
          </a:p>
          <a:p>
            <a:pPr lvl="2"/>
            <a:r>
              <a:rPr lang="en-US" altLang="zh-CN" dirty="0"/>
              <a:t>C3</a:t>
            </a:r>
            <a:endParaRPr lang="zh-CN" altLang="en-US" dirty="0"/>
          </a:p>
          <a:p>
            <a:pPr lvl="3"/>
            <a:r>
              <a:rPr lang="en-US" altLang="zh-CN" dirty="0"/>
              <a:t>C4</a:t>
            </a:r>
            <a:endParaRPr lang="zh-CN" altLang="en-US" dirty="0"/>
          </a:p>
          <a:p>
            <a:pPr lvl="4"/>
            <a:r>
              <a:rPr lang="en-US" altLang="zh-CN" dirty="0"/>
              <a:t>C5</a:t>
            </a:r>
            <a:endParaRPr lang="zh-CN" altLang="en-US" dirty="0"/>
          </a:p>
        </p:txBody>
      </p:sp>
      <p:sp>
        <p:nvSpPr>
          <p:cNvPr id="9"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LEC05 MoreISA</a:t>
            </a:r>
            <a:endParaRPr lang="en-US" altLang="zh-CN" dirty="0"/>
          </a:p>
        </p:txBody>
      </p:sp>
      <p:sp>
        <p:nvSpPr>
          <p:cNvPr id="10" name="页脚占位符 4"/>
          <p:cNvSpPr>
            <a:spLocks noGrp="1"/>
          </p:cNvSpPr>
          <p:nvPr>
            <p:ph type="ftr" sz="quarter" idx="11"/>
          </p:nvPr>
        </p:nvSpPr>
        <p:spPr>
          <a:xfrm>
            <a:off x="2895600" y="6356350"/>
            <a:ext cx="3352800" cy="365125"/>
          </a:xfrm>
          <a:prstGeom prst="rect">
            <a:avLst/>
          </a:prstGeom>
        </p:spPr>
        <p:txBody>
          <a:bodyPr/>
          <a:lstStyle>
            <a:lvl1pPr>
              <a:defRPr/>
            </a:lvl1pPr>
          </a:lstStyle>
          <a:p>
            <a:pPr algn="ctr"/>
            <a:r>
              <a:rPr lang="en-US" altLang="zh-CN"/>
              <a:t>Northwestern </a:t>
            </a:r>
            <a:r>
              <a:rPr lang="en-US" altLang="zh-CN" dirty="0" err="1"/>
              <a:t>Polytechnical</a:t>
            </a:r>
            <a:r>
              <a:rPr lang="en-US" altLang="zh-CN" dirty="0"/>
              <a:t> University</a:t>
            </a:r>
            <a:endParaRPr lang="zh-CN" altLang="en-US" dirty="0"/>
          </a:p>
        </p:txBody>
      </p:sp>
      <p:sp>
        <p:nvSpPr>
          <p:cNvPr id="11"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B7A5BFCD-2DD0-1B4A-A6AE-A25793FF7F06}" type="slidenum">
              <a:rPr lang="zh-CN" altLang="en-US"/>
            </a:fld>
            <a:endParaRPr lang="zh-CN" altLang="en-US"/>
          </a:p>
        </p:txBody>
      </p:sp>
      <p:grpSp>
        <p:nvGrpSpPr>
          <p:cNvPr id="16" name="组合 4"/>
          <p:cNvGrpSpPr/>
          <p:nvPr userDrawn="1"/>
        </p:nvGrpSpPr>
        <p:grpSpPr bwMode="auto">
          <a:xfrm>
            <a:off x="0" y="0"/>
            <a:ext cx="9180513" cy="923922"/>
            <a:chOff x="0" y="215900"/>
            <a:chExt cx="9180000" cy="923464"/>
          </a:xfrm>
        </p:grpSpPr>
        <p:sp>
          <p:nvSpPr>
            <p:cNvPr id="17"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8"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9"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0"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1" name="Title 14"/>
          <p:cNvSpPr>
            <a:spLocks noGrp="1"/>
          </p:cNvSpPr>
          <p:nvPr>
            <p:ph type="title"/>
          </p:nvPr>
        </p:nvSpPr>
        <p:spPr>
          <a:xfrm>
            <a:off x="1219200" y="35558"/>
            <a:ext cx="7298690" cy="649605"/>
          </a:xfrm>
          <a:prstGeom prst="rect">
            <a:avLst/>
          </a:prstGeom>
        </p:spPr>
        <p:txBody>
          <a:bodyPr anchor="ctr">
            <a:normAutofit/>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24" name="Content Placeholder 23"/>
          <p:cNvSpPr>
            <a:spLocks noGrp="1"/>
          </p:cNvSpPr>
          <p:nvPr>
            <p:ph sz="quarter" idx="13" hasCustomPrompt="1"/>
          </p:nvPr>
        </p:nvSpPr>
        <p:spPr>
          <a:xfrm>
            <a:off x="152400" y="116837"/>
            <a:ext cx="914400" cy="568325"/>
          </a:xfrm>
        </p:spPr>
        <p:txBody>
          <a:bodyPr/>
          <a:lstStyle>
            <a:lvl1pPr marL="0" indent="0" algn="ctr">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22313" y="2905125"/>
            <a:ext cx="7772400" cy="1362075"/>
          </a:xfrm>
          <a:prstGeom prst="rect">
            <a:avLst/>
          </a:prstGeom>
        </p:spPr>
        <p:txBody>
          <a:bodyPr anchor="ctr" anchorCtr="0"/>
          <a:lstStyle>
            <a:lvl1pPr algn="ctr">
              <a:defRPr sz="2800" b="1" cap="all">
                <a:solidFill>
                  <a:schemeClr val="tx1"/>
                </a:solidFill>
                <a:latin typeface="+mj-lt"/>
                <a:ea typeface="Arial" panose="020B0604020202020204" pitchFamily="34" charset="0"/>
                <a:cs typeface="Arial" panose="020B0604020202020204" pitchFamily="34" charset="0"/>
              </a:defRPr>
            </a:lvl1pPr>
          </a:lstStyle>
          <a:p>
            <a:pPr lvl="0"/>
            <a:r>
              <a:rPr lang="en-US" dirty="0"/>
              <a:t>Click to edit Master text styles</a:t>
            </a:r>
            <a:endParaRPr lang="en-US" dirty="0"/>
          </a:p>
        </p:txBody>
      </p:sp>
      <p:sp>
        <p:nvSpPr>
          <p:cNvPr id="3" name="文本占位符 2"/>
          <p:cNvSpPr>
            <a:spLocks noGrp="1"/>
          </p:cNvSpPr>
          <p:nvPr>
            <p:ph type="body" idx="1" hasCustomPrompt="1"/>
          </p:nvPr>
        </p:nvSpPr>
        <p:spPr>
          <a:xfrm>
            <a:off x="0" y="914400"/>
            <a:ext cx="9144000" cy="1981200"/>
          </a:xfrm>
          <a:solidFill>
            <a:srgbClr val="434494"/>
          </a:solidFill>
        </p:spPr>
        <p:txBody>
          <a:bodyPr anchor="ctr" anchorCtr="0"/>
          <a:lstStyle>
            <a:lvl1pPr marL="0" indent="0" algn="ctr">
              <a:buNone/>
              <a:defRPr sz="4000">
                <a:solidFill>
                  <a:schemeClr val="bg1">
                    <a:lumMod val="9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title style</a:t>
            </a:r>
            <a:endParaRPr lang="zh-CN" altLang="en-US" dirty="0"/>
          </a:p>
        </p:txBody>
      </p:sp>
      <p:sp>
        <p:nvSpPr>
          <p:cNvPr id="4" name="Date Placeholder 3"/>
          <p:cNvSpPr>
            <a:spLocks noGrp="1"/>
          </p:cNvSpPr>
          <p:nvPr>
            <p:ph type="dt" sz="half" idx="10"/>
          </p:nvPr>
        </p:nvSpPr>
        <p:spPr/>
        <p:txBody>
          <a:bodyPr/>
          <a:lstStyle/>
          <a:p>
            <a:r>
              <a:rPr lang="en-US" altLang="zh-CN" smtClean="0"/>
              <a:t>COaA, LEC05 MoreISA</a:t>
            </a:r>
            <a:endParaRPr lang="en-US" altLang="zh-CN" dirty="0"/>
          </a:p>
        </p:txBody>
      </p:sp>
      <p:sp>
        <p:nvSpPr>
          <p:cNvPr id="5" name="Footer Placeholder 4"/>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fld>
            <a:endParaRPr lang="zh-CN" altLang="en-US" dirty="0"/>
          </a:p>
        </p:txBody>
      </p:sp>
      <p:grpSp>
        <p:nvGrpSpPr>
          <p:cNvPr id="12" name="Group 6"/>
          <p:cNvGrpSpPr>
            <a:grpSpLocks noChangeAspect="1"/>
          </p:cNvGrpSpPr>
          <p:nvPr userDrawn="1"/>
        </p:nvGrpSpPr>
        <p:grpSpPr bwMode="auto">
          <a:xfrm>
            <a:off x="0" y="0"/>
            <a:ext cx="9144000" cy="914400"/>
            <a:chOff x="0" y="0"/>
            <a:chExt cx="5734" cy="555"/>
          </a:xfrm>
        </p:grpSpPr>
        <p:pic>
          <p:nvPicPr>
            <p:cNvPr id="13" name="Picture 20"/>
            <p:cNvPicPr>
              <a:picLocks noChangeAspect="1" noChangeArrowheads="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0" y="0"/>
              <a:ext cx="2868"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a:off x="2868" y="0"/>
              <a:ext cx="2866"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LEC05 MoreISA</a:t>
            </a: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EDBD1B23-FC01-F547-8B43-D4FC9F250378}"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3562"/>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LEC05 MoreISA</a:t>
            </a:r>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F8898C37-E519-F143-B269-68CC80532235}"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a:xfrm>
            <a:off x="2971800" y="6356350"/>
            <a:ext cx="3200400" cy="365125"/>
          </a:xfrm>
          <a:prstGeom prst="rect">
            <a:avLst/>
          </a:prstGeom>
        </p:spPr>
        <p:txBody>
          <a:bodyPr/>
          <a:lstStyle>
            <a:lvl1pPr>
              <a:defRPr/>
            </a:lvl1pPr>
          </a:lstStyle>
          <a:p>
            <a:r>
              <a:rPr lang="en-US" altLang="zh-CN"/>
              <a:t>Northwestern </a:t>
            </a:r>
            <a:r>
              <a:rPr lang="en-US" altLang="zh-CN" dirty="0" err="1"/>
              <a:t>Polytechnical</a:t>
            </a:r>
            <a:r>
              <a:rPr lang="en-US" altLang="zh-CN" dirty="0"/>
              <a:t> University</a:t>
            </a:r>
            <a:endParaRPr lang="zh-CN" altLang="en-US" dirty="0"/>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fld>
            <a:endParaRPr lang="zh-CN" altLang="en-US"/>
          </a:p>
        </p:txBody>
      </p:sp>
      <p:sp>
        <p:nvSpPr>
          <p:cNvPr id="6" name="日期占位符 3"/>
          <p:cNvSpPr txBox="1"/>
          <p:nvPr userDrawn="1"/>
        </p:nvSpPr>
        <p:spPr>
          <a:xfrm>
            <a:off x="457200" y="6366329"/>
            <a:ext cx="2133600" cy="365125"/>
          </a:xfrm>
          <a:prstGeom prst="rect">
            <a:avLst/>
          </a:prstGeom>
        </p:spPr>
        <p:txBody>
          <a:bodyPr/>
          <a:lstStyle>
            <a:defPPr>
              <a:defRPr lang="zh-CN"/>
            </a:defPPr>
            <a:lvl1pPr algn="l" rtl="0" fontAlgn="base">
              <a:spcBef>
                <a:spcPct val="0"/>
              </a:spcBef>
              <a:spcAft>
                <a:spcPct val="0"/>
              </a:spcAft>
              <a:defRPr sz="1400" kern="1200">
                <a:solidFill>
                  <a:schemeClr val="bg1">
                    <a:lumMod val="65000"/>
                  </a:schemeClr>
                </a:solidFill>
                <a:latin typeface="Calibri" panose="020F0502020204030204" charset="0"/>
                <a:ea typeface="宋体" panose="02010600030101010101" pitchFamily="2" charset="-122"/>
                <a:cs typeface="宋体" panose="02010600030101010101" pitchFamily="2" charset="-122"/>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9pPr>
          </a:lstStyle>
          <a:p>
            <a:r>
              <a:rPr lang="en-US" altLang="zh-CN"/>
              <a:t>COaA</a:t>
            </a:r>
            <a:r>
              <a:rPr lang="en-US" altLang="zh-CN" dirty="0"/>
              <a:t>, LEC01</a:t>
            </a:r>
            <a:r>
              <a:rPr lang="zh-CN" altLang="en-US" dirty="0"/>
              <a:t> </a:t>
            </a:r>
            <a:r>
              <a:rPr lang="en-US" altLang="zh-CN" dirty="0"/>
              <a:t>Intro1</a:t>
            </a:r>
            <a:endParaRPr lang="zh-CN" alt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LEC05 MoreISA</a:t>
            </a:r>
            <a:endParaRPr lang="zh-CN" altLang="en-US" dirty="0"/>
          </a:p>
        </p:txBody>
      </p:sp>
      <p:sp>
        <p:nvSpPr>
          <p:cNvPr id="11" name="页脚占位符 4"/>
          <p:cNvSpPr>
            <a:spLocks noGrp="1"/>
          </p:cNvSpPr>
          <p:nvPr>
            <p:ph type="ftr" sz="quarter" idx="11"/>
          </p:nvPr>
        </p:nvSpPr>
        <p:spPr>
          <a:xfrm>
            <a:off x="2971800" y="6356350"/>
            <a:ext cx="3200400" cy="365125"/>
          </a:xfrm>
          <a:prstGeom prst="rect">
            <a:avLst/>
          </a:prstGeom>
        </p:spPr>
        <p:txBody>
          <a:bodyPr/>
          <a:lstStyle>
            <a:lvl1pPr algn="ctr">
              <a:defRPr/>
            </a:lvl1pPr>
          </a:lstStyle>
          <a:p>
            <a:r>
              <a:rPr lang="en-US" altLang="zh-CN"/>
              <a:t>Northwestern Polytechnical University</a:t>
            </a:r>
            <a:endParaRPr lang="zh-CN" altLang="en-US" dirty="0"/>
          </a:p>
        </p:txBody>
      </p:sp>
      <p:sp>
        <p:nvSpPr>
          <p:cNvPr id="12"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LEC05 MoreISA</a:t>
            </a:r>
            <a:endParaRPr lang="en-US" altLang="zh-CN" dirty="0"/>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dirty="0"/>
              <a:t>Northwestern </a:t>
            </a:r>
            <a:r>
              <a:rPr lang="en-US" altLang="zh-CN" dirty="0" err="1"/>
              <a:t>Polytechnical</a:t>
            </a:r>
            <a:r>
              <a:rPr lang="en-US" altLang="zh-CN" dirty="0"/>
              <a:t> University</a:t>
            </a:r>
            <a:endParaRPr lang="zh-CN" altLang="en-US" dirty="0"/>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fld>
            <a:endParaRPr lang="zh-CN" altLang="en-US"/>
          </a:p>
        </p:txBody>
      </p:sp>
      <p:grpSp>
        <p:nvGrpSpPr>
          <p:cNvPr id="16" name="组合 4"/>
          <p:cNvGrpSpPr/>
          <p:nvPr userDrawn="1"/>
        </p:nvGrpSpPr>
        <p:grpSpPr bwMode="auto">
          <a:xfrm>
            <a:off x="0" y="0"/>
            <a:ext cx="9180513" cy="923922"/>
            <a:chOff x="0" y="215900"/>
            <a:chExt cx="9180000" cy="923464"/>
          </a:xfrm>
        </p:grpSpPr>
        <p:sp>
          <p:nvSpPr>
            <p:cNvPr id="17"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8"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9"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0"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1" name="Title 14"/>
          <p:cNvSpPr>
            <a:spLocks noGrp="1"/>
          </p:cNvSpPr>
          <p:nvPr>
            <p:ph type="title"/>
          </p:nvPr>
        </p:nvSpPr>
        <p:spPr>
          <a:xfrm>
            <a:off x="1219200" y="112395"/>
            <a:ext cx="7298690" cy="649605"/>
          </a:xfrm>
          <a:prstGeom prst="rect">
            <a:avLst/>
          </a:prstGeom>
        </p:spPr>
        <p:txBody>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22" name="Content Placeholder 23"/>
          <p:cNvSpPr>
            <a:spLocks noGrp="1"/>
          </p:cNvSpPr>
          <p:nvPr>
            <p:ph sz="quarter" idx="13" hasCustomPrompt="1"/>
          </p:nvPr>
        </p:nvSpPr>
        <p:spPr>
          <a:xfrm>
            <a:off x="390525" y="116837"/>
            <a:ext cx="676275" cy="568325"/>
          </a:xfrm>
        </p:spPr>
        <p:txBody>
          <a:bodyPr/>
          <a:lstStyle>
            <a:lvl1pPr marL="0" indent="0">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LEC05 MoreISA</a:t>
            </a: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CF57D706-799F-4840-B1A2-25CE8E66DEB7}"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4.tiff"/><Relationship Id="rId14" Type="http://schemas.openxmlformats.org/officeDocument/2006/relationships/image" Target="../media/image3.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457200" y="914400"/>
            <a:ext cx="8229600" cy="5410200"/>
          </a:xfrm>
          <a:prstGeom prst="rect">
            <a:avLst/>
          </a:prstGeom>
          <a:noFill/>
          <a:ln>
            <a:noFill/>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FF0000"/>
              </a:buClr>
              <a:buSzPct val="75000"/>
              <a:buFontTx/>
              <a:buBlip>
                <a:blip r:embed="rId14"/>
              </a:buBlip>
              <a:defRPr/>
            </a:pPr>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矩形 8"/>
          <p:cNvSpPr/>
          <p:nvPr userDrawn="1"/>
        </p:nvSpPr>
        <p:spPr>
          <a:xfrm>
            <a:off x="457200" y="868363"/>
            <a:ext cx="8229600" cy="20637"/>
          </a:xfrm>
          <a:prstGeom prst="rect">
            <a:avLst/>
          </a:prstGeom>
          <a:solidFill>
            <a:srgbClr val="1111FF"/>
          </a:solidFill>
          <a:ln>
            <a:solidFill>
              <a:srgbClr val="1111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日期占位符 3"/>
          <p:cNvSpPr>
            <a:spLocks noGrp="1"/>
          </p:cNvSpPr>
          <p:nvPr>
            <p:ph type="dt" sz="half" idx="2"/>
          </p:nvPr>
        </p:nvSpPr>
        <p:spPr>
          <a:xfrm>
            <a:off x="457200" y="6356350"/>
            <a:ext cx="2133600" cy="365125"/>
          </a:xfrm>
          <a:prstGeom prst="rect">
            <a:avLst/>
          </a:prstGeom>
        </p:spPr>
        <p:txBody>
          <a:bodyPr/>
          <a:lstStyle>
            <a:lvl1pPr>
              <a:defRPr sz="1400">
                <a:solidFill>
                  <a:schemeClr val="bg1">
                    <a:lumMod val="65000"/>
                  </a:schemeClr>
                </a:solidFill>
              </a:defRPr>
            </a:lvl1pPr>
          </a:lstStyle>
          <a:p>
            <a:r>
              <a:rPr lang="en-US" altLang="zh-CN" smtClean="0"/>
              <a:t>COaA, LEC05 MoreISA</a:t>
            </a:r>
            <a:endParaRPr lang="en-US" altLang="zh-CN" dirty="0"/>
          </a:p>
        </p:txBody>
      </p:sp>
      <p:sp>
        <p:nvSpPr>
          <p:cNvPr id="17" name="页脚占位符 4"/>
          <p:cNvSpPr>
            <a:spLocks noGrp="1"/>
          </p:cNvSpPr>
          <p:nvPr>
            <p:ph type="ftr" sz="quarter" idx="3"/>
          </p:nvPr>
        </p:nvSpPr>
        <p:spPr>
          <a:xfrm>
            <a:off x="2819400" y="6356350"/>
            <a:ext cx="3505200" cy="365125"/>
          </a:xfrm>
          <a:prstGeom prst="rect">
            <a:avLst/>
          </a:prstGeom>
        </p:spPr>
        <p:txBody>
          <a:bodyPr/>
          <a:lstStyle>
            <a:lvl1pPr>
              <a:defRPr sz="1400">
                <a:solidFill>
                  <a:schemeClr val="bg1">
                    <a:lumMod val="65000"/>
                  </a:schemeClr>
                </a:solidFill>
                <a:latin typeface="Arial" panose="020B0604020202020204" pitchFamily="34" charset="0"/>
                <a:ea typeface="Arial" panose="020B0604020202020204" pitchFamily="34" charset="0"/>
                <a:cs typeface="Arial" panose="020B0604020202020204" pitchFamily="34" charset="0"/>
              </a:defRPr>
            </a:lvl1pPr>
          </a:lstStyle>
          <a:p>
            <a:pPr algn="ctr"/>
            <a:r>
              <a:rPr lang="en-US" altLang="zh-CN" dirty="0"/>
              <a:t>Northwestern </a:t>
            </a:r>
            <a:r>
              <a:rPr lang="en-US" altLang="zh-CN" dirty="0" err="1"/>
              <a:t>Polytechnical</a:t>
            </a:r>
            <a:r>
              <a:rPr lang="en-US" altLang="zh-CN" dirty="0"/>
              <a:t> University</a:t>
            </a:r>
            <a:endParaRPr lang="zh-CN" altLang="en-US" dirty="0"/>
          </a:p>
        </p:txBody>
      </p:sp>
      <p:sp>
        <p:nvSpPr>
          <p:cNvPr id="18" name="灯片编号占位符 5"/>
          <p:cNvSpPr>
            <a:spLocks noGrp="1"/>
          </p:cNvSpPr>
          <p:nvPr>
            <p:ph type="sldNum" sz="quarter" idx="4"/>
          </p:nvPr>
        </p:nvSpPr>
        <p:spPr>
          <a:xfrm>
            <a:off x="6553200" y="6356350"/>
            <a:ext cx="2133600" cy="365125"/>
          </a:xfrm>
          <a:prstGeom prst="rect">
            <a:avLst/>
          </a:prstGeom>
        </p:spPr>
        <p:txBody>
          <a:bodyPr/>
          <a:lstStyle>
            <a:lvl1pPr algn="r">
              <a:defRPr sz="1400">
                <a:solidFill>
                  <a:schemeClr val="bg1">
                    <a:lumMod val="65000"/>
                  </a:schemeClr>
                </a:solidFill>
              </a:defRPr>
            </a:lvl1pPr>
          </a:lstStyle>
          <a:p>
            <a:fld id="{B7A5BFCD-2DD0-1B4A-A6AE-A25793FF7F06}" type="slidenum">
              <a:rPr lang="zh-CN" altLang="en-US" smtClean="0"/>
            </a:fld>
            <a:endParaRPr lang="zh-CN" altLang="en-US" dirty="0"/>
          </a:p>
        </p:txBody>
      </p:sp>
      <p:grpSp>
        <p:nvGrpSpPr>
          <p:cNvPr id="19" name="组合 4"/>
          <p:cNvGrpSpPr/>
          <p:nvPr userDrawn="1"/>
        </p:nvGrpSpPr>
        <p:grpSpPr bwMode="auto">
          <a:xfrm>
            <a:off x="0" y="0"/>
            <a:ext cx="9180513" cy="923922"/>
            <a:chOff x="0" y="215900"/>
            <a:chExt cx="9180000" cy="923464"/>
          </a:xfrm>
        </p:grpSpPr>
        <p:sp>
          <p:nvSpPr>
            <p:cNvPr id="20"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21"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22"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4" name="Title 14"/>
          <p:cNvSpPr txBox="1"/>
          <p:nvPr userDrawn="1"/>
        </p:nvSpPr>
        <p:spPr>
          <a:xfrm>
            <a:off x="1219200" y="112395"/>
            <a:ext cx="7298690" cy="649605"/>
          </a:xfrm>
          <a:prstGeom prst="rect">
            <a:avLst/>
          </a:prstGeom>
        </p:spPr>
        <p:txBody>
          <a:bodyPr/>
          <a:lstStyle>
            <a:lvl1pPr algn="l" rtl="0" eaLnBrk="0" fontAlgn="base" hangingPunct="0">
              <a:spcBef>
                <a:spcPct val="0"/>
              </a:spcBef>
              <a:spcAft>
                <a:spcPct val="0"/>
              </a:spcAft>
              <a:defRPr sz="2800" b="1" kern="1200">
                <a:solidFill>
                  <a:schemeClr val="bg1"/>
                </a:solidFill>
                <a:latin typeface="Arial" panose="020B0604020202020204" pitchFamily="34" charset="0"/>
                <a:ea typeface="Arial" panose="020B0604020202020204" pitchFamily="34" charset="0"/>
                <a:cs typeface="Arial" panose="020B0604020202020204" pitchFamily="34" charset="0"/>
              </a:defRPr>
            </a:lvl1pPr>
            <a:lvl2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2pPr>
            <a:lvl3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3pPr>
            <a:lvl4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4pPr>
            <a:lvl5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5pPr>
            <a:lvl6pPr marL="4572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6pPr>
            <a:lvl7pPr marL="9144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7pPr>
            <a:lvl8pPr marL="13716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8pPr>
            <a:lvl9pPr marL="18288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9pPr>
          </a:lstStyle>
          <a:p>
            <a:r>
              <a:rPr lang="en-US"/>
              <a:t>Click to edit Master title style</a:t>
            </a:r>
            <a:endParaRPr lang="en-US" dirty="0"/>
          </a:p>
        </p:txBody>
      </p:sp>
      <p:sp>
        <p:nvSpPr>
          <p:cNvPr id="25" name="Content Placeholder 23"/>
          <p:cNvSpPr txBox="1"/>
          <p:nvPr userDrawn="1"/>
        </p:nvSpPr>
        <p:spPr>
          <a:xfrm>
            <a:off x="273051" y="77410"/>
            <a:ext cx="730552" cy="568325"/>
          </a:xfrm>
          <a:prstGeom prst="rect">
            <a:avLst/>
          </a:prstGeom>
        </p:spPr>
        <p:txBody>
          <a:bodyPr anchor="ctr"/>
          <a:lstStyle>
            <a:lvl1pPr marL="0" indent="0" algn="l" rtl="0" eaLnBrk="0" fontAlgn="base" hangingPunct="0">
              <a:spcBef>
                <a:spcPct val="20000"/>
              </a:spcBef>
              <a:spcAft>
                <a:spcPct val="0"/>
              </a:spcAft>
              <a:buClr>
                <a:srgbClr val="FF0000"/>
              </a:buClr>
              <a:buSzPct val="75000"/>
              <a:buFont typeface="Arial" panose="020B0604020202020204" pitchFamily="34" charset="0"/>
              <a:buNone/>
              <a:defRPr sz="2800" b="1" kern="1200">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rgbClr val="2003F3"/>
              </a:buClr>
              <a:buSzPct val="75000"/>
              <a:buFont typeface="Wingdings" panose="05000000000000000000" charset="0"/>
              <a:buChar char="Ø"/>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400" dirty="0"/>
              <a:t>#</a:t>
            </a:r>
            <a:endParaRPr lang="en-US" sz="2400" dirty="0"/>
          </a:p>
        </p:txBody>
      </p:sp>
      <p:pic>
        <p:nvPicPr>
          <p:cNvPr id="26" name="Picture 25"/>
          <p:cNvPicPr>
            <a:picLocks noChangeAspect="1"/>
          </p:cNvPicPr>
          <p:nvPr userDrawn="1"/>
        </p:nvPicPr>
        <p:blipFill>
          <a:blip r:embed="rId15"/>
          <a:stretch>
            <a:fillRect/>
          </a:stretch>
        </p:blipFill>
        <p:spPr>
          <a:xfrm>
            <a:off x="8611236" y="6324600"/>
            <a:ext cx="473364" cy="47336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p:txStyles>
    <p:titleStyle>
      <a:lvl1pPr algn="l" rtl="0" eaLnBrk="0" fontAlgn="base" hangingPunct="0">
        <a:spcBef>
          <a:spcPct val="0"/>
        </a:spcBef>
        <a:spcAft>
          <a:spcPct val="0"/>
        </a:spcAft>
        <a:defRPr sz="4400" b="1" kern="1200">
          <a:solidFill>
            <a:srgbClr val="1111FF"/>
          </a:solidFill>
          <a:latin typeface="楷体" panose="02010609060101010101" pitchFamily="49" charset="-122"/>
          <a:ea typeface="楷体" panose="02010609060101010101" pitchFamily="49" charset="-122"/>
          <a:cs typeface="楷体" panose="02010609060101010101" pitchFamily="49" charset="-122"/>
        </a:defRPr>
      </a:lvl1pPr>
      <a:lvl2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2pPr>
      <a:lvl3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3pPr>
      <a:lvl4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4pPr>
      <a:lvl5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5pPr>
      <a:lvl6pPr marL="4572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6pPr>
      <a:lvl7pPr marL="9144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7pPr>
      <a:lvl8pPr marL="13716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8pPr>
      <a:lvl9pPr marL="18288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9pPr>
    </p:titleStyle>
    <p:bodyStyle>
      <a:lvl1pPr marL="342900" indent="-342900" algn="l" rtl="0" eaLnBrk="0" fontAlgn="base" hangingPunct="0">
        <a:spcBef>
          <a:spcPct val="20000"/>
        </a:spcBef>
        <a:spcAft>
          <a:spcPct val="0"/>
        </a:spcAft>
        <a:buClr>
          <a:srgbClr val="FF0000"/>
        </a:buClr>
        <a:buSzPct val="75000"/>
        <a:buBlip>
          <a:blip r:embed="rId14"/>
        </a:buBlip>
        <a:defRPr sz="32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rgbClr val="2003F3"/>
        </a:buClr>
        <a:buSzPct val="75000"/>
        <a:buFont typeface="Wingdings" panose="05000000000000000000" charset="0"/>
        <a:buChar char="Ø"/>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ym typeface="+mn-ea"/>
              </a:rPr>
              <a:t>Lecture5 More ISA</a:t>
            </a:r>
            <a:endParaRPr lang="en-US" dirty="0"/>
          </a:p>
        </p:txBody>
      </p:sp>
      <p:sp>
        <p:nvSpPr>
          <p:cNvPr id="3" name="Text Placeholder 2"/>
          <p:cNvSpPr>
            <a:spLocks noGrp="1"/>
          </p:cNvSpPr>
          <p:nvPr>
            <p:ph type="body" idx="1"/>
          </p:nvPr>
        </p:nvSpPr>
        <p:spPr/>
        <p:txBody>
          <a:bodyPr/>
          <a:lstStyle/>
          <a:p>
            <a:r>
              <a:rPr lang="en-US" altLang="zh-CN" dirty="0">
                <a:solidFill>
                  <a:schemeClr val="bg1"/>
                </a:solidFill>
                <a:sym typeface="+mn-ea"/>
              </a:rPr>
              <a:t>Computer Organization and Architecture</a:t>
            </a:r>
            <a:endParaRPr lang="en-US" altLang="zh-CN" b="1" dirty="0">
              <a:solidFill>
                <a:schemeClr val="bg1"/>
              </a:solidFill>
              <a:effectLst>
                <a:outerShdw blurRad="38100" dist="38100" dir="2700000" algn="tl">
                  <a:srgbClr val="000000"/>
                </a:outerShdw>
              </a:effectLst>
              <a:latin typeface="黑体" panose="02010609060101010101" pitchFamily="49" charset="-122"/>
              <a:sym typeface="+mn-ea"/>
            </a:endParaRPr>
          </a:p>
        </p:txBody>
      </p:sp>
      <p:sp>
        <p:nvSpPr>
          <p:cNvPr id="4" name="Date Placeholder 3"/>
          <p:cNvSpPr>
            <a:spLocks noGrp="1"/>
          </p:cNvSpPr>
          <p:nvPr>
            <p:ph type="dt" sz="half" idx="10"/>
          </p:nvPr>
        </p:nvSpPr>
        <p:spPr/>
        <p:txBody>
          <a:bodyPr/>
          <a:lstStyle/>
          <a:p>
            <a:r>
              <a:rPr lang="en-US" altLang="zh-CN" smtClean="0"/>
              <a:t>COaA, LEC05 MoreISA</a:t>
            </a:r>
            <a:endParaRPr lang="en-US" altLang="zh-CN" dirty="0"/>
          </a:p>
        </p:txBody>
      </p:sp>
      <p:sp>
        <p:nvSpPr>
          <p:cNvPr id="5" name="Footer Placeholder 4"/>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Register-memory</a:t>
            </a:r>
            <a:r>
              <a:rPr lang="en-US" altLang="zh-CN" sz="2400" dirty="0" smtClean="0"/>
              <a:t>:</a:t>
            </a:r>
            <a:r>
              <a:rPr lang="en-US" altLang="zh-CN" sz="2400" dirty="0" smtClean="0">
                <a:solidFill>
                  <a:schemeClr val="accent2"/>
                </a:solidFill>
              </a:rPr>
              <a:t> </a:t>
            </a:r>
            <a:r>
              <a:rPr lang="en-US" altLang="zh-CN" sz="2400" dirty="0" smtClean="0">
                <a:solidFill>
                  <a:srgbClr val="FF0000"/>
                </a:solidFill>
              </a:rPr>
              <a:t>(1, 2)</a:t>
            </a:r>
            <a:endParaRPr lang="en-US" sz="2400" dirty="0"/>
          </a:p>
          <a:p>
            <a:pPr lvl="1">
              <a:buFont typeface="AppleColorEmoji" charset="0"/>
              <a:buChar char="➕"/>
            </a:pPr>
            <a:r>
              <a:rPr lang="en-US" sz="2000" dirty="0"/>
              <a:t>Data can be accessed </a:t>
            </a:r>
            <a:r>
              <a:rPr lang="en-US" sz="2000" dirty="0">
                <a:solidFill>
                  <a:schemeClr val="accent2"/>
                </a:solidFill>
              </a:rPr>
              <a:t>without a separate </a:t>
            </a:r>
            <a:r>
              <a:rPr lang="en-US" sz="2000" dirty="0" smtClean="0">
                <a:solidFill>
                  <a:schemeClr val="accent2"/>
                </a:solidFill>
              </a:rPr>
              <a:t>pre load</a:t>
            </a:r>
            <a:r>
              <a:rPr lang="en-US" sz="2000" dirty="0" smtClean="0"/>
              <a:t> instruction</a:t>
            </a:r>
            <a:endParaRPr lang="en-US" sz="2000" dirty="0" smtClean="0"/>
          </a:p>
          <a:p>
            <a:pPr lvl="1">
              <a:buFont typeface="AppleColorEmoji" charset="0"/>
              <a:buChar char="➕"/>
            </a:pPr>
            <a:r>
              <a:rPr lang="en-US" sz="2000" dirty="0">
                <a:solidFill>
                  <a:schemeClr val="accent2"/>
                </a:solidFill>
              </a:rPr>
              <a:t>Instruction format </a:t>
            </a:r>
            <a:r>
              <a:rPr lang="en-US" sz="2000" dirty="0"/>
              <a:t>tends to be easy to encode </a:t>
            </a:r>
            <a:endParaRPr lang="en-US" sz="2000" dirty="0"/>
          </a:p>
          <a:p>
            <a:pPr lvl="1">
              <a:buFont typeface="AppleColorEmoji" charset="0"/>
              <a:buChar char="➕"/>
            </a:pPr>
            <a:r>
              <a:rPr lang="en-US" sz="2000" dirty="0" smtClean="0"/>
              <a:t>Good </a:t>
            </a:r>
            <a:r>
              <a:rPr lang="en-US" sz="2000" dirty="0" smtClean="0">
                <a:solidFill>
                  <a:schemeClr val="accent2"/>
                </a:solidFill>
              </a:rPr>
              <a:t>Instruction density</a:t>
            </a:r>
            <a:endParaRPr lang="en-US" sz="2000" dirty="0">
              <a:solidFill>
                <a:schemeClr val="accent2"/>
              </a:solidFill>
            </a:endParaRPr>
          </a:p>
          <a:p>
            <a:pPr lvl="1">
              <a:buFont typeface="AppleColorEmoji" charset="0"/>
              <a:buChar char="➖"/>
            </a:pPr>
            <a:endParaRPr lang="en-US" sz="2000" dirty="0"/>
          </a:p>
          <a:p>
            <a:pPr lvl="1">
              <a:buFont typeface="AppleColorEmoji" charset="0"/>
              <a:buChar char="➖"/>
            </a:pPr>
            <a:r>
              <a:rPr lang="en-US" sz="2000" dirty="0">
                <a:solidFill>
                  <a:schemeClr val="accent2"/>
                </a:solidFill>
              </a:rPr>
              <a:t>Operands are not equivalent</a:t>
            </a:r>
            <a:r>
              <a:rPr lang="en-US" sz="2000" dirty="0"/>
              <a:t> since a source operand in a binary operation is </a:t>
            </a:r>
            <a:r>
              <a:rPr lang="en-US" sz="2000" dirty="0" smtClean="0"/>
              <a:t>destroyed</a:t>
            </a:r>
            <a:endParaRPr lang="en-US" sz="2000" dirty="0"/>
          </a:p>
          <a:p>
            <a:pPr lvl="1">
              <a:buFont typeface="AppleColorEmoji" charset="0"/>
              <a:buChar char="➖"/>
            </a:pPr>
            <a:r>
              <a:rPr lang="en-US" sz="2000" dirty="0"/>
              <a:t>Encoding a register number and a memory address in each instruction may </a:t>
            </a:r>
            <a:r>
              <a:rPr lang="en-US" sz="2000" dirty="0">
                <a:solidFill>
                  <a:schemeClr val="accent2"/>
                </a:solidFill>
              </a:rPr>
              <a:t>restrict the number of </a:t>
            </a:r>
            <a:r>
              <a:rPr lang="en-US" sz="2000" dirty="0" smtClean="0">
                <a:solidFill>
                  <a:schemeClr val="accent2"/>
                </a:solidFill>
              </a:rPr>
              <a:t>registers</a:t>
            </a:r>
            <a:endParaRPr lang="en-US" sz="2000" dirty="0" smtClean="0">
              <a:solidFill>
                <a:schemeClr val="accent2"/>
              </a:solidFill>
            </a:endParaRPr>
          </a:p>
          <a:p>
            <a:pPr lvl="1">
              <a:buFont typeface="AppleColorEmoji" charset="0"/>
              <a:buChar char="➖"/>
            </a:pPr>
            <a:r>
              <a:rPr lang="en-US" sz="2000" dirty="0">
                <a:solidFill>
                  <a:schemeClr val="accent2"/>
                </a:solidFill>
              </a:rPr>
              <a:t>Clocks per instruction vary </a:t>
            </a:r>
            <a:r>
              <a:rPr lang="en-US" sz="2000" dirty="0"/>
              <a:t>by operand location </a:t>
            </a:r>
            <a:endParaRPr lang="en-US" sz="2000" dirty="0"/>
          </a:p>
          <a:p>
            <a:pPr lvl="1">
              <a:buFont typeface="AppleColorEmoji" charset="0"/>
              <a:buChar char="➖"/>
            </a:pPr>
            <a:endParaRPr lang="en-US" sz="2000"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altLang="zh-CN" dirty="0" smtClean="0"/>
              <a:t>M</a:t>
            </a:r>
            <a:r>
              <a:rPr lang="en-US" dirty="0" smtClean="0"/>
              <a:t>emory </a:t>
            </a:r>
            <a:r>
              <a:rPr lang="en-US" altLang="zh-CN" dirty="0" smtClean="0"/>
              <a:t>O</a:t>
            </a:r>
            <a:r>
              <a:rPr lang="en-US" dirty="0" smtClean="0"/>
              <a:t>perands</a:t>
            </a:r>
            <a:r>
              <a:rPr lang="zh-CN" altLang="en-US" dirty="0" smtClean="0"/>
              <a:t> </a:t>
            </a:r>
            <a:r>
              <a:rPr lang="en-US" altLang="zh-CN" dirty="0" smtClean="0"/>
              <a:t>Trade-off II</a:t>
            </a:r>
            <a:endParaRPr lang="en-US" dirty="0"/>
          </a:p>
        </p:txBody>
      </p:sp>
      <p:sp>
        <p:nvSpPr>
          <p:cNvPr id="7" name="Content Placeholder 6"/>
          <p:cNvSpPr>
            <a:spLocks noGrp="1"/>
          </p:cNvSpPr>
          <p:nvPr>
            <p:ph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t>Memory-memory</a:t>
            </a:r>
            <a:r>
              <a:rPr lang="en-US" altLang="zh-CN" sz="2400" dirty="0" smtClean="0"/>
              <a:t>:</a:t>
            </a:r>
            <a:r>
              <a:rPr lang="en-US" altLang="zh-CN" sz="2400" dirty="0" smtClean="0">
                <a:solidFill>
                  <a:schemeClr val="accent2"/>
                </a:solidFill>
              </a:rPr>
              <a:t> </a:t>
            </a:r>
            <a:r>
              <a:rPr lang="is-IS" sz="2400" dirty="0">
                <a:solidFill>
                  <a:srgbClr val="FF0000"/>
                </a:solidFill>
              </a:rPr>
              <a:t>(2, 2) or (3, 3) </a:t>
            </a:r>
            <a:endParaRPr lang="en-US" sz="2400" dirty="0">
              <a:solidFill>
                <a:srgbClr val="FF0000"/>
              </a:solidFill>
            </a:endParaRPr>
          </a:p>
          <a:p>
            <a:pPr lvl="1">
              <a:buFont typeface="AppleColorEmoji" charset="0"/>
              <a:buChar char="➕"/>
            </a:pPr>
            <a:r>
              <a:rPr lang="en-US" sz="2000" dirty="0">
                <a:solidFill>
                  <a:schemeClr val="accent2"/>
                </a:solidFill>
              </a:rPr>
              <a:t>Most compact</a:t>
            </a:r>
            <a:r>
              <a:rPr lang="en-US" sz="2000" dirty="0"/>
              <a:t>. Doesn’t waste registers for temporaries. </a:t>
            </a:r>
            <a:endParaRPr lang="en-US" sz="2000" dirty="0"/>
          </a:p>
          <a:p>
            <a:pPr lvl="1">
              <a:buFont typeface="AppleColorEmoji" charset="0"/>
              <a:buChar char="➖"/>
            </a:pPr>
            <a:endParaRPr lang="en-US" sz="2000" dirty="0"/>
          </a:p>
          <a:p>
            <a:pPr lvl="1">
              <a:buFont typeface="AppleColorEmoji" charset="0"/>
              <a:buChar char="➖"/>
            </a:pPr>
            <a:r>
              <a:rPr lang="en-US" sz="2000" dirty="0">
                <a:solidFill>
                  <a:schemeClr val="accent2"/>
                </a:solidFill>
              </a:rPr>
              <a:t>Large variation in instruction size, </a:t>
            </a:r>
            <a:r>
              <a:rPr lang="en-US" sz="2000" dirty="0"/>
              <a:t>especially for three-operand instructions. </a:t>
            </a:r>
            <a:endParaRPr lang="en-US" sz="2000" dirty="0"/>
          </a:p>
          <a:p>
            <a:pPr lvl="1">
              <a:buFont typeface="AppleColorEmoji" charset="0"/>
              <a:buChar char="➖"/>
            </a:pPr>
            <a:r>
              <a:rPr lang="en-US" sz="2000" dirty="0">
                <a:solidFill>
                  <a:schemeClr val="accent2"/>
                </a:solidFill>
              </a:rPr>
              <a:t>L</a:t>
            </a:r>
            <a:r>
              <a:rPr lang="en-US" sz="2000" dirty="0" smtClean="0">
                <a:solidFill>
                  <a:schemeClr val="accent2"/>
                </a:solidFill>
              </a:rPr>
              <a:t>arge </a:t>
            </a:r>
            <a:r>
              <a:rPr lang="en-US" sz="2000" dirty="0">
                <a:solidFill>
                  <a:schemeClr val="accent2"/>
                </a:solidFill>
              </a:rPr>
              <a:t>variation </a:t>
            </a:r>
            <a:r>
              <a:rPr lang="en-US" sz="2000" dirty="0"/>
              <a:t>in work per instruction. </a:t>
            </a:r>
            <a:endParaRPr lang="en-US" sz="2000" dirty="0"/>
          </a:p>
          <a:p>
            <a:pPr lvl="1">
              <a:buFont typeface="AppleColorEmoji" charset="0"/>
              <a:buChar char="➖"/>
            </a:pPr>
            <a:r>
              <a:rPr lang="en-US" sz="2000" dirty="0" smtClean="0"/>
              <a:t>Memory </a:t>
            </a:r>
            <a:r>
              <a:rPr lang="en-US" sz="2000" dirty="0"/>
              <a:t>accesses create memory </a:t>
            </a:r>
            <a:r>
              <a:rPr lang="en-US" sz="2000" dirty="0" smtClean="0"/>
              <a:t>bottleneck</a:t>
            </a:r>
            <a:endParaRPr lang="en-US" sz="2000" dirty="0"/>
          </a:p>
          <a:p>
            <a:pPr lvl="1">
              <a:buFont typeface="AppleColorEmoji" charset="0"/>
              <a:buChar char="➖"/>
            </a:pPr>
            <a:endParaRPr lang="en-US" sz="2000"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dirty="0"/>
          </a:p>
        </p:txBody>
      </p:sp>
      <p:sp>
        <p:nvSpPr>
          <p:cNvPr id="6" name="Title 5"/>
          <p:cNvSpPr>
            <a:spLocks noGrp="1"/>
          </p:cNvSpPr>
          <p:nvPr>
            <p:ph type="title"/>
          </p:nvPr>
        </p:nvSpPr>
        <p:spPr/>
        <p:txBody>
          <a:bodyPr/>
          <a:lstStyle/>
          <a:p>
            <a:r>
              <a:rPr lang="en-US" altLang="zh-CN" dirty="0" smtClean="0"/>
              <a:t>M</a:t>
            </a:r>
            <a:r>
              <a:rPr lang="en-US" dirty="0" smtClean="0"/>
              <a:t>emory </a:t>
            </a:r>
            <a:r>
              <a:rPr lang="en-US" altLang="zh-CN" dirty="0" smtClean="0"/>
              <a:t>O</a:t>
            </a:r>
            <a:r>
              <a:rPr lang="en-US" dirty="0" smtClean="0"/>
              <a:t>perands</a:t>
            </a:r>
            <a:r>
              <a:rPr lang="zh-CN" altLang="en-US" dirty="0" smtClean="0"/>
              <a:t> </a:t>
            </a:r>
            <a:r>
              <a:rPr lang="en-US" altLang="zh-CN" dirty="0" smtClean="0"/>
              <a:t>Trade-off III</a:t>
            </a:r>
            <a:endParaRPr lang="en-US" dirty="0"/>
          </a:p>
        </p:txBody>
      </p:sp>
      <p:sp>
        <p:nvSpPr>
          <p:cNvPr id="7" name="Content Placeholder 6"/>
          <p:cNvSpPr>
            <a:spLocks noGrp="1"/>
          </p:cNvSpPr>
          <p:nvPr>
            <p:ph sz="quarter" idx="13"/>
          </p:nvPr>
        </p:nvSpPr>
        <p:spPr/>
        <p:txBody>
          <a:bodyPr/>
          <a:lstStyle/>
          <a:p>
            <a:endParaRPr lang="en-US"/>
          </a:p>
        </p:txBody>
      </p:sp>
      <p:sp>
        <p:nvSpPr>
          <p:cNvPr id="9" name="Explosion 1 8"/>
          <p:cNvSpPr/>
          <p:nvPr/>
        </p:nvSpPr>
        <p:spPr>
          <a:xfrm>
            <a:off x="2133600" y="4495800"/>
            <a:ext cx="5257800" cy="1447800"/>
          </a:xfrm>
          <a:prstGeom prst="irregularSeal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u="sng" dirty="0">
                <a:solidFill>
                  <a:srgbClr val="FF0000"/>
                </a:solidFill>
              </a:rPr>
              <a:t>Not used </a:t>
            </a:r>
            <a:r>
              <a:rPr lang="en-US" sz="2400" b="1" i="1" u="sng" dirty="0" smtClean="0">
                <a:solidFill>
                  <a:srgbClr val="FF0000"/>
                </a:solidFill>
              </a:rPr>
              <a:t>today</a:t>
            </a:r>
            <a:endParaRPr lang="en-US" sz="2400" b="1" i="1" u="sng"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2286000"/>
            <a:ext cx="8642350" cy="4063206"/>
          </a:xfrm>
        </p:spPr>
        <p:txBody>
          <a:bodyPr>
            <a:normAutofit fontScale="92500" lnSpcReduction="20000"/>
          </a:bodyPr>
          <a:lstStyle/>
          <a:p>
            <a:r>
              <a:rPr lang="en-US" dirty="0"/>
              <a:t>How to access the source operand and store the result?</a:t>
            </a:r>
            <a:endParaRPr lang="en-US" dirty="0"/>
          </a:p>
          <a:p>
            <a:pPr lvl="1"/>
            <a:r>
              <a:rPr lang="en-US" dirty="0"/>
              <a:t>Where can we put the source operand and the result?</a:t>
            </a:r>
            <a:endParaRPr lang="en-US" dirty="0"/>
          </a:p>
          <a:p>
            <a:pPr lvl="2"/>
            <a:r>
              <a:rPr lang="en-US" dirty="0"/>
              <a:t>Memory, registers, </a:t>
            </a:r>
            <a:r>
              <a:rPr lang="en-US" dirty="0" err="1"/>
              <a:t>etc</a:t>
            </a:r>
            <a:endParaRPr lang="en-US" dirty="0"/>
          </a:p>
          <a:p>
            <a:r>
              <a:rPr lang="en-US" dirty="0"/>
              <a:t>How can we access the data in memory?</a:t>
            </a:r>
            <a:endParaRPr lang="en-US" dirty="0"/>
          </a:p>
          <a:p>
            <a:r>
              <a:rPr lang="en-US" dirty="0"/>
              <a:t>Which operand can/cannot be stored in memory?</a:t>
            </a:r>
            <a:endParaRPr lang="en-US" dirty="0"/>
          </a:p>
          <a:p>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altLang="zh-CN" dirty="0" smtClean="0"/>
              <a:t>Memory Addressing</a:t>
            </a:r>
            <a:endParaRPr lang="en-US" dirty="0"/>
          </a:p>
        </p:txBody>
      </p:sp>
      <p:sp>
        <p:nvSpPr>
          <p:cNvPr id="7" name="Content Placeholder 6"/>
          <p:cNvSpPr>
            <a:spLocks noGrp="1"/>
          </p:cNvSpPr>
          <p:nvPr>
            <p:ph sz="quarter" idx="13"/>
          </p:nvPr>
        </p:nvSpPr>
        <p:spPr/>
        <p:txBody>
          <a:bodyPr/>
          <a:lstStyle/>
          <a:p>
            <a:r>
              <a:rPr lang="en-US" dirty="0" smtClean="0"/>
              <a:t>2.0</a:t>
            </a:r>
            <a:endParaRPr lang="en-US" dirty="0"/>
          </a:p>
        </p:txBody>
      </p:sp>
      <p:grpSp>
        <p:nvGrpSpPr>
          <p:cNvPr id="8" name="Group 7"/>
          <p:cNvGrpSpPr/>
          <p:nvPr/>
        </p:nvGrpSpPr>
        <p:grpSpPr>
          <a:xfrm>
            <a:off x="457200" y="1066800"/>
            <a:ext cx="8072120" cy="1066800"/>
            <a:chOff x="457200" y="1066800"/>
            <a:chExt cx="8072120" cy="1066800"/>
          </a:xfrm>
        </p:grpSpPr>
        <p:sp>
          <p:nvSpPr>
            <p:cNvPr id="9" name="矩形 11"/>
            <p:cNvSpPr/>
            <p:nvPr/>
          </p:nvSpPr>
          <p:spPr>
            <a:xfrm>
              <a:off x="457200" y="1066800"/>
              <a:ext cx="2286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0" name="文本框 12"/>
            <p:cNvSpPr txBox="1"/>
            <p:nvPr/>
          </p:nvSpPr>
          <p:spPr>
            <a:xfrm>
              <a:off x="457200" y="1367135"/>
              <a:ext cx="2286000" cy="461665"/>
            </a:xfrm>
            <a:prstGeom prst="rect">
              <a:avLst/>
            </a:prstGeom>
            <a:noFill/>
          </p:spPr>
          <p:txBody>
            <a:bodyPr wrap="square" rtlCol="0" anchor="ctr">
              <a:spAutoFit/>
            </a:bodyPr>
            <a:lstStyle/>
            <a:p>
              <a:pPr algn="ctr"/>
              <a:r>
                <a:rPr lang="en-US" altLang="zh-CN" sz="2400" b="1" dirty="0">
                  <a:solidFill>
                    <a:schemeClr val="bg1"/>
                  </a:solidFill>
                </a:rPr>
                <a:t>OPCOD</a:t>
              </a:r>
              <a:endParaRPr lang="zh-CN" altLang="en-US" sz="2400" b="1" dirty="0">
                <a:solidFill>
                  <a:schemeClr val="bg1"/>
                </a:solidFill>
              </a:endParaRPr>
            </a:p>
          </p:txBody>
        </p:sp>
        <p:sp>
          <p:nvSpPr>
            <p:cNvPr id="11" name="矩形 13"/>
            <p:cNvSpPr/>
            <p:nvPr/>
          </p:nvSpPr>
          <p:spPr>
            <a:xfrm>
              <a:off x="2743200" y="1066800"/>
              <a:ext cx="2057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2" name="文本框 14"/>
            <p:cNvSpPr txBox="1"/>
            <p:nvPr/>
          </p:nvSpPr>
          <p:spPr>
            <a:xfrm>
              <a:off x="2743200" y="1327666"/>
              <a:ext cx="2133600" cy="461665"/>
            </a:xfrm>
            <a:prstGeom prst="rect">
              <a:avLst/>
            </a:prstGeom>
            <a:noFill/>
          </p:spPr>
          <p:txBody>
            <a:bodyPr wrap="square" rtlCol="0" anchor="ctr">
              <a:spAutoFit/>
            </a:bodyPr>
            <a:lstStyle/>
            <a:p>
              <a:pPr algn="ctr"/>
              <a:r>
                <a:rPr lang="en-US" altLang="zh-CN" sz="2400" b="1" dirty="0">
                  <a:solidFill>
                    <a:schemeClr val="bg1"/>
                  </a:solidFill>
                </a:rPr>
                <a:t>OPERAND</a:t>
              </a:r>
              <a:endParaRPr lang="zh-CN" altLang="en-US" sz="2400" b="1" dirty="0">
                <a:solidFill>
                  <a:schemeClr val="bg1"/>
                </a:solidFill>
              </a:endParaRPr>
            </a:p>
          </p:txBody>
        </p:sp>
        <p:sp>
          <p:nvSpPr>
            <p:cNvPr id="13" name="矩形 15"/>
            <p:cNvSpPr/>
            <p:nvPr/>
          </p:nvSpPr>
          <p:spPr>
            <a:xfrm>
              <a:off x="6395720" y="1066800"/>
              <a:ext cx="2057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p>
          </p:txBody>
        </p:sp>
        <p:sp>
          <p:nvSpPr>
            <p:cNvPr id="14" name="文本框 16"/>
            <p:cNvSpPr txBox="1"/>
            <p:nvPr/>
          </p:nvSpPr>
          <p:spPr>
            <a:xfrm>
              <a:off x="6395720" y="1327666"/>
              <a:ext cx="2133600" cy="461665"/>
            </a:xfrm>
            <a:prstGeom prst="rect">
              <a:avLst/>
            </a:prstGeom>
            <a:noFill/>
          </p:spPr>
          <p:txBody>
            <a:bodyPr wrap="square" rtlCol="0" anchor="ctr">
              <a:spAutoFit/>
            </a:bodyPr>
            <a:lstStyle/>
            <a:p>
              <a:pPr algn="ctr"/>
              <a:r>
                <a:rPr lang="en-US" altLang="zh-CN" sz="2400" b="1" dirty="0">
                  <a:solidFill>
                    <a:schemeClr val="bg1"/>
                  </a:solidFill>
                </a:rPr>
                <a:t>OPERAND</a:t>
              </a:r>
              <a:endParaRPr lang="zh-CN" altLang="en-US" sz="2400" b="1" dirty="0">
                <a:solidFill>
                  <a:schemeClr val="bg1"/>
                </a:solidFill>
              </a:endParaRPr>
            </a:p>
          </p:txBody>
        </p:sp>
        <p:sp>
          <p:nvSpPr>
            <p:cNvPr id="15" name="矩形 17"/>
            <p:cNvSpPr/>
            <p:nvPr/>
          </p:nvSpPr>
          <p:spPr>
            <a:xfrm>
              <a:off x="4800600" y="1066800"/>
              <a:ext cx="159512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16" name="文本框 18"/>
            <p:cNvSpPr txBox="1"/>
            <p:nvPr/>
          </p:nvSpPr>
          <p:spPr>
            <a:xfrm>
              <a:off x="4819650" y="1327666"/>
              <a:ext cx="1557020" cy="461665"/>
            </a:xfrm>
            <a:prstGeom prst="rect">
              <a:avLst/>
            </a:prstGeom>
            <a:noFill/>
          </p:spPr>
          <p:txBody>
            <a:bodyPr wrap="square" rtlCol="0" anchor="ctr">
              <a:spAutoFit/>
            </a:bodyPr>
            <a:lstStyle/>
            <a:p>
              <a:pPr algn="ctr"/>
              <a:r>
                <a:rPr lang="en-US" altLang="zh-CN" sz="2400" b="1" dirty="0">
                  <a:solidFill>
                    <a:schemeClr val="bg1"/>
                  </a:solidFill>
                </a:rPr>
                <a:t>…</a:t>
              </a:r>
              <a:endParaRPr lang="zh-CN" altLang="en-US" sz="2400" b="1" dirty="0">
                <a:solidFill>
                  <a:schemeClr val="bg1"/>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Memory</a:t>
            </a:r>
            <a:endParaRPr lang="en-US" dirty="0" smtClean="0"/>
          </a:p>
          <a:p>
            <a:r>
              <a:rPr lang="en-US" dirty="0" smtClean="0"/>
              <a:t>Registers</a:t>
            </a:r>
            <a:endParaRPr lang="en-US" dirty="0" smtClean="0"/>
          </a:p>
          <a:p>
            <a:r>
              <a:rPr lang="en-US" dirty="0" smtClean="0"/>
              <a:t>Stack*</a:t>
            </a:r>
            <a:endParaRPr lang="en-US" dirty="0" smtClean="0"/>
          </a:p>
          <a:p>
            <a:r>
              <a:rPr lang="en-US" dirty="0" smtClean="0"/>
              <a:t>IO Interface</a:t>
            </a:r>
            <a:endParaRPr lang="en-US" dirty="0" smtClean="0"/>
          </a:p>
          <a:p>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smtClean="0"/>
              <a:t>Where to Store Data</a:t>
            </a:r>
            <a:endParaRPr lang="en-US" dirty="0"/>
          </a:p>
        </p:txBody>
      </p:sp>
      <p:sp>
        <p:nvSpPr>
          <p:cNvPr id="7" name="Content Placeholder 6"/>
          <p:cNvSpPr>
            <a:spLocks noGrp="1"/>
          </p:cNvSpPr>
          <p:nvPr>
            <p:ph sz="quarter" idx="13"/>
          </p:nvPr>
        </p:nvSpPr>
        <p:spPr/>
        <p:txBody>
          <a:bodyPr/>
          <a:lstStyle/>
          <a:p>
            <a:endParaRPr lang="en-US"/>
          </a:p>
        </p:txBody>
      </p:sp>
      <p:grpSp>
        <p:nvGrpSpPr>
          <p:cNvPr id="8" name="Group 7"/>
          <p:cNvGrpSpPr/>
          <p:nvPr/>
        </p:nvGrpSpPr>
        <p:grpSpPr>
          <a:xfrm>
            <a:off x="4038600" y="1524000"/>
            <a:ext cx="4191000" cy="2536924"/>
            <a:chOff x="4572000" y="1066800"/>
            <a:chExt cx="4191000" cy="2536924"/>
          </a:xfrm>
        </p:grpSpPr>
        <p:cxnSp>
          <p:nvCxnSpPr>
            <p:cNvPr id="9" name="Straight Connector 8"/>
            <p:cNvCxnSpPr/>
            <p:nvPr/>
          </p:nvCxnSpPr>
          <p:spPr>
            <a:xfrm>
              <a:off x="6248400" y="1295400"/>
              <a:ext cx="0" cy="23083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572000" y="1524000"/>
              <a:ext cx="990600" cy="51043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CPU</a:t>
              </a:r>
              <a:endParaRPr lang="en-US" dirty="0"/>
            </a:p>
          </p:txBody>
        </p:sp>
        <p:cxnSp>
          <p:nvCxnSpPr>
            <p:cNvPr id="11" name="Straight Arrow Connector 10"/>
            <p:cNvCxnSpPr/>
            <p:nvPr/>
          </p:nvCxnSpPr>
          <p:spPr>
            <a:xfrm>
              <a:off x="5562600" y="1752600"/>
              <a:ext cx="685800" cy="0"/>
            </a:xfrm>
            <a:prstGeom prst="straightConnector1">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934200" y="2748312"/>
              <a:ext cx="495300" cy="2945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I/O</a:t>
              </a:r>
              <a:endParaRPr lang="en-US" dirty="0"/>
            </a:p>
          </p:txBody>
        </p:sp>
        <p:cxnSp>
          <p:nvCxnSpPr>
            <p:cNvPr id="13" name="Straight Arrow Connector 12"/>
            <p:cNvCxnSpPr/>
            <p:nvPr/>
          </p:nvCxnSpPr>
          <p:spPr>
            <a:xfrm>
              <a:off x="6248400" y="2882810"/>
              <a:ext cx="685800" cy="0"/>
            </a:xfrm>
            <a:prstGeom prst="straightConnector1">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6686550" y="1669796"/>
              <a:ext cx="1162050" cy="602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Memory</a:t>
              </a:r>
              <a:endParaRPr lang="en-US" dirty="0"/>
            </a:p>
          </p:txBody>
        </p:sp>
        <p:cxnSp>
          <p:nvCxnSpPr>
            <p:cNvPr id="15" name="Straight Arrow Connector 14"/>
            <p:cNvCxnSpPr/>
            <p:nvPr/>
          </p:nvCxnSpPr>
          <p:spPr>
            <a:xfrm>
              <a:off x="6248400" y="2034439"/>
              <a:ext cx="457200" cy="0"/>
            </a:xfrm>
            <a:prstGeom prst="straightConnector1">
              <a:avLst/>
            </a:prstGeom>
            <a:ln w="22225">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6781800" y="1727021"/>
              <a:ext cx="152400" cy="113931"/>
            </a:xfrm>
            <a:prstGeom prst="rect">
              <a:avLst/>
            </a:prstGeom>
            <a:solidFill>
              <a:schemeClr val="accent5">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p:cNvSpPr/>
            <p:nvPr/>
          </p:nvSpPr>
          <p:spPr>
            <a:xfrm>
              <a:off x="7543800" y="1066800"/>
              <a:ext cx="1219200" cy="457200"/>
            </a:xfrm>
            <a:prstGeom prst="cube">
              <a:avLst>
                <a:gd name="adj" fmla="val 22647"/>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Program</a:t>
              </a:r>
              <a:endParaRPr lang="en-US" sz="1200" dirty="0" smtClean="0">
                <a:solidFill>
                  <a:schemeClr val="tx1"/>
                </a:solidFill>
              </a:endParaRPr>
            </a:p>
            <a:p>
              <a:pPr algn="ctr"/>
              <a:r>
                <a:rPr lang="en-US" sz="1200" dirty="0" smtClean="0">
                  <a:solidFill>
                    <a:schemeClr val="tx1"/>
                  </a:solidFill>
                </a:rPr>
                <a:t>(Instructions)</a:t>
              </a:r>
              <a:endParaRPr lang="en-US" sz="1200" dirty="0">
                <a:solidFill>
                  <a:schemeClr val="tx1"/>
                </a:solidFill>
              </a:endParaRPr>
            </a:p>
          </p:txBody>
        </p:sp>
        <p:cxnSp>
          <p:nvCxnSpPr>
            <p:cNvPr id="18" name="Straight Connector 17"/>
            <p:cNvCxnSpPr/>
            <p:nvPr/>
          </p:nvCxnSpPr>
          <p:spPr>
            <a:xfrm flipV="1">
              <a:off x="6781800" y="1143001"/>
              <a:ext cx="762000" cy="584020"/>
            </a:xfrm>
            <a:prstGeom prst="line">
              <a:avLst/>
            </a:prstGeom>
            <a:ln w="222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6781799" y="1524002"/>
              <a:ext cx="762001" cy="316950"/>
            </a:xfrm>
            <a:prstGeom prst="line">
              <a:avLst/>
            </a:prstGeom>
            <a:ln w="222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934200" y="1546961"/>
              <a:ext cx="1600200" cy="293992"/>
            </a:xfrm>
            <a:prstGeom prst="line">
              <a:avLst/>
            </a:prstGeom>
            <a:ln w="2222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grpSp>
      <p:cxnSp>
        <p:nvCxnSpPr>
          <p:cNvPr id="24" name="Straight Arrow Connector 23"/>
          <p:cNvCxnSpPr/>
          <p:nvPr/>
        </p:nvCxnSpPr>
        <p:spPr>
          <a:xfrm>
            <a:off x="2438400" y="2151157"/>
            <a:ext cx="1828800" cy="178707"/>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774825" y="2580784"/>
            <a:ext cx="5006974" cy="213674"/>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752600" y="2386512"/>
            <a:ext cx="2971800" cy="299560"/>
          </a:xfrm>
          <a:prstGeom prst="straightConnector1">
            <a:avLst/>
          </a:prstGeom>
          <a:ln w="38100">
            <a:solidFill>
              <a:schemeClr val="accent5"/>
            </a:solidFill>
            <a:prstDash val="sysDot"/>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Located in CPU, So can be accessed very fast! (Registers can be located anywhere in digital system</a:t>
            </a:r>
            <a:r>
              <a:rPr lang="en-US" dirty="0" smtClean="0"/>
              <a:t>)</a:t>
            </a:r>
            <a:endParaRPr lang="en-US" dirty="0" smtClean="0"/>
          </a:p>
          <a:p>
            <a:r>
              <a:rPr lang="en-US" dirty="0"/>
              <a:t>The amount is usually small.</a:t>
            </a:r>
            <a:endParaRPr lang="en-US" dirty="0"/>
          </a:p>
          <a:p>
            <a:r>
              <a:rPr lang="en-US" dirty="0"/>
              <a:t>The data should be swapped to memory if the amount of variables exceeds that of registers</a:t>
            </a:r>
            <a:r>
              <a:rPr lang="en-US" dirty="0" smtClean="0"/>
              <a:t>.</a:t>
            </a:r>
            <a:endParaRPr lang="en-US" dirty="0" smtClean="0"/>
          </a:p>
          <a:p>
            <a:r>
              <a:rPr lang="en-US" dirty="0"/>
              <a:t>Specified with the index in the instruction</a:t>
            </a:r>
            <a:endParaRPr lang="en-US" dirty="0"/>
          </a:p>
          <a:p>
            <a:pPr lvl="1"/>
            <a:r>
              <a:rPr lang="en-US" dirty="0"/>
              <a:t>5 bits in MIPS</a:t>
            </a:r>
            <a:endParaRPr lang="en-US" dirty="0"/>
          </a:p>
          <a:p>
            <a:pPr lvl="1"/>
            <a:r>
              <a:rPr lang="en-US" dirty="0"/>
              <a:t>?? Bits in </a:t>
            </a:r>
            <a:r>
              <a:rPr lang="en-US" dirty="0" smtClean="0"/>
              <a:t>80X86</a:t>
            </a:r>
            <a:r>
              <a:rPr lang="zh-CN" altLang="en-US" dirty="0" smtClean="0"/>
              <a:t> </a:t>
            </a:r>
            <a:r>
              <a:rPr lang="en-US" altLang="zh-CN" dirty="0" smtClean="0"/>
              <a:t>(GPR)</a:t>
            </a:r>
            <a:endParaRPr lang="en-US" dirty="0"/>
          </a:p>
          <a:p>
            <a:endParaRPr lang="en-US" dirty="0"/>
          </a:p>
          <a:p>
            <a:endParaRPr lang="en-US" dirty="0"/>
          </a:p>
          <a:p>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altLang="zh-CN" dirty="0">
                <a:solidFill>
                  <a:srgbClr val="F2F2F2"/>
                </a:solidFill>
                <a:ea typeface="华文中宋" panose="02010600040101010101" pitchFamily="2" charset="-122"/>
              </a:rPr>
              <a:t>Registers</a:t>
            </a:r>
            <a:endParaRPr lang="en-US" dirty="0"/>
          </a:p>
        </p:txBody>
      </p:sp>
      <p:sp>
        <p:nvSpPr>
          <p:cNvPr id="7" name="Content Placeholder 6"/>
          <p:cNvSpPr>
            <a:spLocks noGrp="1"/>
          </p:cNvSpPr>
          <p:nvPr>
            <p:ph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1007266"/>
            <a:ext cx="6073775" cy="5341940"/>
          </a:xfrm>
        </p:spPr>
        <p:txBody>
          <a:bodyPr>
            <a:normAutofit fontScale="85000" lnSpcReduction="10000"/>
          </a:bodyPr>
          <a:lstStyle/>
          <a:p>
            <a:r>
              <a:rPr lang="en-US" dirty="0"/>
              <a:t>Often implemented with DRAM. (May be implemented with NVM in the future)</a:t>
            </a:r>
            <a:endParaRPr lang="en-US" dirty="0"/>
          </a:p>
          <a:p>
            <a:r>
              <a:rPr lang="en-US" dirty="0"/>
              <a:t>Often organized in flat logically.  Accessed with the address of every data(0~FFFFFFFFH)</a:t>
            </a:r>
            <a:endParaRPr lang="en-US" dirty="0"/>
          </a:p>
          <a:p>
            <a:r>
              <a:rPr lang="en-US" dirty="0"/>
              <a:t>A huge amount of capacity</a:t>
            </a:r>
            <a:endParaRPr lang="en-US" dirty="0"/>
          </a:p>
          <a:p>
            <a:r>
              <a:rPr lang="en-US" dirty="0"/>
              <a:t>Interact with CPU via memory bus</a:t>
            </a:r>
            <a:endParaRPr lang="en-US" dirty="0"/>
          </a:p>
          <a:p>
            <a:r>
              <a:rPr lang="en-US" dirty="0"/>
              <a:t>Physical Address VS Logical Address in programming!</a:t>
            </a:r>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smtClean="0"/>
              <a:t>Memory</a:t>
            </a:r>
            <a:endParaRPr lang="en-US" dirty="0"/>
          </a:p>
        </p:txBody>
      </p:sp>
      <p:sp>
        <p:nvSpPr>
          <p:cNvPr id="7" name="Content Placeholder 6"/>
          <p:cNvSpPr>
            <a:spLocks noGrp="1"/>
          </p:cNvSpPr>
          <p:nvPr>
            <p:ph sz="quarter" idx="13"/>
          </p:nvPr>
        </p:nvSpPr>
        <p:spPr/>
        <p:txBody>
          <a:bodyPr/>
          <a:lstStyle/>
          <a:p>
            <a:endParaRPr lang="en-US"/>
          </a:p>
        </p:txBody>
      </p:sp>
      <p:sp>
        <p:nvSpPr>
          <p:cNvPr id="8" name="矩形 11"/>
          <p:cNvSpPr/>
          <p:nvPr/>
        </p:nvSpPr>
        <p:spPr>
          <a:xfrm>
            <a:off x="7391400" y="11430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12"/>
          <p:cNvSpPr/>
          <p:nvPr/>
        </p:nvSpPr>
        <p:spPr>
          <a:xfrm>
            <a:off x="7391400" y="13716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13"/>
          <p:cNvSpPr/>
          <p:nvPr/>
        </p:nvSpPr>
        <p:spPr>
          <a:xfrm>
            <a:off x="7391400" y="16002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zh-CN" altLang="en-US"/>
          </a:p>
        </p:txBody>
      </p:sp>
      <p:sp>
        <p:nvSpPr>
          <p:cNvPr id="11" name="矩形 14"/>
          <p:cNvSpPr/>
          <p:nvPr/>
        </p:nvSpPr>
        <p:spPr>
          <a:xfrm>
            <a:off x="7391400" y="1828800"/>
            <a:ext cx="1447800" cy="3581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5"/>
          <p:cNvSpPr/>
          <p:nvPr/>
        </p:nvSpPr>
        <p:spPr>
          <a:xfrm>
            <a:off x="7391400" y="5410200"/>
            <a:ext cx="1447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6"/>
          <p:cNvSpPr txBox="1"/>
          <p:nvPr/>
        </p:nvSpPr>
        <p:spPr>
          <a:xfrm>
            <a:off x="6858000" y="1143000"/>
            <a:ext cx="533400" cy="369332"/>
          </a:xfrm>
          <a:prstGeom prst="rect">
            <a:avLst/>
          </a:prstGeom>
          <a:noFill/>
        </p:spPr>
        <p:txBody>
          <a:bodyPr wrap="square" rtlCol="0">
            <a:spAutoFit/>
          </a:bodyPr>
          <a:lstStyle/>
          <a:p>
            <a:r>
              <a:rPr lang="en-US" altLang="zh-CN" dirty="0"/>
              <a:t>0</a:t>
            </a:r>
            <a:endParaRPr lang="zh-CN" altLang="en-US" dirty="0"/>
          </a:p>
        </p:txBody>
      </p:sp>
      <p:sp>
        <p:nvSpPr>
          <p:cNvPr id="14" name="文本框 17"/>
          <p:cNvSpPr txBox="1"/>
          <p:nvPr/>
        </p:nvSpPr>
        <p:spPr>
          <a:xfrm>
            <a:off x="6858000" y="1371600"/>
            <a:ext cx="533400" cy="369332"/>
          </a:xfrm>
          <a:prstGeom prst="rect">
            <a:avLst/>
          </a:prstGeom>
          <a:noFill/>
        </p:spPr>
        <p:txBody>
          <a:bodyPr wrap="square" rtlCol="0">
            <a:spAutoFit/>
          </a:bodyPr>
          <a:lstStyle/>
          <a:p>
            <a:r>
              <a:rPr lang="en-US" altLang="zh-CN" dirty="0"/>
              <a:t>1</a:t>
            </a:r>
            <a:endParaRPr lang="zh-CN" altLang="en-US" dirty="0"/>
          </a:p>
        </p:txBody>
      </p:sp>
      <p:sp>
        <p:nvSpPr>
          <p:cNvPr id="15" name="文本框 18"/>
          <p:cNvSpPr txBox="1"/>
          <p:nvPr/>
        </p:nvSpPr>
        <p:spPr>
          <a:xfrm>
            <a:off x="6858000" y="1600200"/>
            <a:ext cx="533400" cy="369332"/>
          </a:xfrm>
          <a:prstGeom prst="rect">
            <a:avLst/>
          </a:prstGeom>
          <a:noFill/>
        </p:spPr>
        <p:txBody>
          <a:bodyPr wrap="square" rtlCol="0">
            <a:spAutoFit/>
          </a:bodyPr>
          <a:lstStyle/>
          <a:p>
            <a:r>
              <a:rPr lang="en-US" altLang="zh-CN" dirty="0"/>
              <a:t>2</a:t>
            </a:r>
            <a:endParaRPr lang="zh-CN" altLang="en-US" dirty="0"/>
          </a:p>
        </p:txBody>
      </p:sp>
      <p:sp>
        <p:nvSpPr>
          <p:cNvPr id="16" name="文本框 19"/>
          <p:cNvSpPr txBox="1"/>
          <p:nvPr/>
        </p:nvSpPr>
        <p:spPr>
          <a:xfrm>
            <a:off x="5867400" y="5334000"/>
            <a:ext cx="1524000" cy="381000"/>
          </a:xfrm>
          <a:prstGeom prst="rect">
            <a:avLst/>
          </a:prstGeom>
          <a:noFill/>
        </p:spPr>
        <p:txBody>
          <a:bodyPr wrap="square" rtlCol="0">
            <a:spAutoFit/>
          </a:bodyPr>
          <a:lstStyle/>
          <a:p>
            <a:r>
              <a:rPr lang="en-US" altLang="zh-CN" dirty="0"/>
              <a:t>FFFFFFFFH</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1007266"/>
            <a:ext cx="8642350" cy="2343946"/>
          </a:xfrm>
        </p:spPr>
        <p:txBody>
          <a:bodyPr>
            <a:normAutofit fontScale="70000" lnSpcReduction="20000"/>
          </a:bodyPr>
          <a:lstStyle/>
          <a:p>
            <a:r>
              <a:rPr lang="en-US" dirty="0">
                <a:solidFill>
                  <a:srgbClr val="FF0000"/>
                </a:solidFill>
              </a:rPr>
              <a:t>Big Endian</a:t>
            </a:r>
            <a:r>
              <a:rPr lang="en-US" dirty="0"/>
              <a:t>:	 address of most significant byte = word address </a:t>
            </a:r>
            <a:br>
              <a:rPr lang="en-US" dirty="0"/>
            </a:br>
            <a:r>
              <a:rPr lang="en-US" dirty="0"/>
              <a:t>(xx00 = Big End of word)</a:t>
            </a:r>
            <a:endParaRPr lang="en-US" dirty="0"/>
          </a:p>
          <a:p>
            <a:pPr lvl="1"/>
            <a:r>
              <a:rPr lang="en-US" dirty="0"/>
              <a:t>IBM 360/370, Motorola 68k, MIPS, </a:t>
            </a:r>
            <a:r>
              <a:rPr lang="en-US" dirty="0" err="1"/>
              <a:t>Sparc</a:t>
            </a:r>
            <a:r>
              <a:rPr lang="en-US" dirty="0"/>
              <a:t>, HP PA</a:t>
            </a:r>
            <a:endParaRPr lang="en-US" dirty="0"/>
          </a:p>
          <a:p>
            <a:r>
              <a:rPr lang="en-US" dirty="0">
                <a:solidFill>
                  <a:srgbClr val="009900"/>
                </a:solidFill>
              </a:rPr>
              <a:t>Little Endian</a:t>
            </a:r>
            <a:r>
              <a:rPr lang="en-US" dirty="0" smtClean="0"/>
              <a:t>: address </a:t>
            </a:r>
            <a:r>
              <a:rPr lang="en-US" dirty="0"/>
              <a:t>of least significant byte = word address</a:t>
            </a:r>
            <a:br>
              <a:rPr lang="en-US" dirty="0"/>
            </a:br>
            <a:r>
              <a:rPr lang="en-US" dirty="0"/>
              <a:t>(xx00 = Little End of word)</a:t>
            </a:r>
            <a:endParaRPr lang="en-US" dirty="0"/>
          </a:p>
          <a:p>
            <a:pPr lvl="1"/>
            <a:r>
              <a:rPr lang="en-US" dirty="0"/>
              <a:t>Intel 80x86, DEC Vax, DEC Alpha (Windows NT</a:t>
            </a:r>
            <a:r>
              <a:rPr lang="en-US" dirty="0" smtClean="0"/>
              <a:t>)</a:t>
            </a:r>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normAutofit/>
          </a:bodyPr>
          <a:lstStyle/>
          <a:p>
            <a:r>
              <a:rPr lang="en-US" sz="2400" dirty="0"/>
              <a:t>Addressing Objects: </a:t>
            </a:r>
            <a:r>
              <a:rPr lang="en-US" sz="2400" dirty="0" smtClean="0"/>
              <a:t>Endianness </a:t>
            </a:r>
            <a:r>
              <a:rPr lang="en-US" sz="2400" dirty="0"/>
              <a:t>and </a:t>
            </a:r>
            <a:r>
              <a:rPr lang="en-US" sz="2400" dirty="0" smtClean="0"/>
              <a:t>Alignment</a:t>
            </a:r>
            <a:endParaRPr lang="en-US" sz="2400" dirty="0"/>
          </a:p>
        </p:txBody>
      </p:sp>
      <p:sp>
        <p:nvSpPr>
          <p:cNvPr id="7" name="Content Placeholder 6"/>
          <p:cNvSpPr>
            <a:spLocks noGrp="1"/>
          </p:cNvSpPr>
          <p:nvPr>
            <p:ph sz="quarter" idx="13"/>
          </p:nvPr>
        </p:nvSpPr>
        <p:spPr/>
        <p:txBody>
          <a:bodyPr/>
          <a:lstStyle/>
          <a:p>
            <a:endParaRPr lang="en-US"/>
          </a:p>
        </p:txBody>
      </p:sp>
      <p:sp>
        <p:nvSpPr>
          <p:cNvPr id="8" name="Rectangle 4"/>
          <p:cNvSpPr>
            <a:spLocks noChangeArrowheads="1"/>
          </p:cNvSpPr>
          <p:nvPr/>
        </p:nvSpPr>
        <p:spPr bwMode="auto">
          <a:xfrm>
            <a:off x="1987550" y="3892550"/>
            <a:ext cx="3111500" cy="4445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 name="Line 5"/>
          <p:cNvSpPr>
            <a:spLocks noChangeShapeType="1"/>
          </p:cNvSpPr>
          <p:nvPr/>
        </p:nvSpPr>
        <p:spPr bwMode="auto">
          <a:xfrm>
            <a:off x="35052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6"/>
          <p:cNvSpPr>
            <a:spLocks noChangeShapeType="1"/>
          </p:cNvSpPr>
          <p:nvPr/>
        </p:nvSpPr>
        <p:spPr bwMode="auto">
          <a:xfrm>
            <a:off x="27432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7"/>
          <p:cNvSpPr>
            <a:spLocks noChangeShapeType="1"/>
          </p:cNvSpPr>
          <p:nvPr/>
        </p:nvSpPr>
        <p:spPr bwMode="auto">
          <a:xfrm>
            <a:off x="42672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Rectangle 8"/>
          <p:cNvSpPr>
            <a:spLocks noChangeArrowheads="1"/>
          </p:cNvSpPr>
          <p:nvPr/>
        </p:nvSpPr>
        <p:spPr bwMode="auto">
          <a:xfrm>
            <a:off x="1155700" y="3989388"/>
            <a:ext cx="5969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latin typeface="Arial" panose="020B0604020202020204" pitchFamily="34" charset="0"/>
              </a:rPr>
              <a:t>msb</a:t>
            </a:r>
            <a:endParaRPr lang="en-US" altLang="x-none" sz="1800" b="1">
              <a:latin typeface="Arial" panose="020B0604020202020204" pitchFamily="34" charset="0"/>
            </a:endParaRPr>
          </a:p>
        </p:txBody>
      </p:sp>
      <p:sp>
        <p:nvSpPr>
          <p:cNvPr id="13" name="Rectangle 9"/>
          <p:cNvSpPr>
            <a:spLocks noChangeArrowheads="1"/>
          </p:cNvSpPr>
          <p:nvPr/>
        </p:nvSpPr>
        <p:spPr bwMode="auto">
          <a:xfrm>
            <a:off x="5270500" y="3987800"/>
            <a:ext cx="457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latin typeface="Arial" panose="020B0604020202020204" pitchFamily="34" charset="0"/>
              </a:rPr>
              <a:t>lsb</a:t>
            </a:r>
            <a:endParaRPr lang="en-US" altLang="x-none" sz="1800" b="1">
              <a:latin typeface="Arial" panose="020B0604020202020204" pitchFamily="34" charset="0"/>
            </a:endParaRPr>
          </a:p>
        </p:txBody>
      </p:sp>
      <p:sp>
        <p:nvSpPr>
          <p:cNvPr id="14" name="Rectangle 10"/>
          <p:cNvSpPr>
            <a:spLocks noChangeArrowheads="1"/>
          </p:cNvSpPr>
          <p:nvPr/>
        </p:nvSpPr>
        <p:spPr bwMode="auto">
          <a:xfrm>
            <a:off x="2222500" y="3608388"/>
            <a:ext cx="26050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dirty="0">
                <a:solidFill>
                  <a:srgbClr val="009900"/>
                </a:solidFill>
                <a:latin typeface="Arial" panose="020B0604020202020204" pitchFamily="34" charset="0"/>
              </a:rPr>
              <a:t>3          2          1           0</a:t>
            </a:r>
            <a:endParaRPr lang="en-US" altLang="x-none" sz="1800" b="1" dirty="0">
              <a:solidFill>
                <a:srgbClr val="009900"/>
              </a:solidFill>
              <a:latin typeface="Arial" panose="020B0604020202020204" pitchFamily="34" charset="0"/>
            </a:endParaRPr>
          </a:p>
        </p:txBody>
      </p:sp>
      <p:sp>
        <p:nvSpPr>
          <p:cNvPr id="15" name="Rectangle 11"/>
          <p:cNvSpPr>
            <a:spLocks noChangeArrowheads="1"/>
          </p:cNvSpPr>
          <p:nvPr/>
        </p:nvSpPr>
        <p:spPr bwMode="auto">
          <a:xfrm>
            <a:off x="4278313" y="3297237"/>
            <a:ext cx="2120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i="1" dirty="0">
                <a:solidFill>
                  <a:srgbClr val="009900"/>
                </a:solidFill>
                <a:latin typeface="Arial" panose="020B0604020202020204" pitchFamily="34" charset="0"/>
              </a:rPr>
              <a:t>little endian byte 0</a:t>
            </a:r>
            <a:endParaRPr lang="en-US" altLang="x-none" sz="1800" b="1" i="1" dirty="0">
              <a:solidFill>
                <a:srgbClr val="009900"/>
              </a:solidFill>
              <a:latin typeface="Arial" panose="020B0604020202020204" pitchFamily="34" charset="0"/>
            </a:endParaRPr>
          </a:p>
        </p:txBody>
      </p:sp>
      <p:sp>
        <p:nvSpPr>
          <p:cNvPr id="16" name="Rectangle 12"/>
          <p:cNvSpPr>
            <a:spLocks noChangeArrowheads="1"/>
          </p:cNvSpPr>
          <p:nvPr/>
        </p:nvSpPr>
        <p:spPr bwMode="auto">
          <a:xfrm>
            <a:off x="2222500" y="4446588"/>
            <a:ext cx="2605088"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dirty="0">
                <a:solidFill>
                  <a:srgbClr val="FF0000"/>
                </a:solidFill>
                <a:latin typeface="Arial" panose="020B0604020202020204" pitchFamily="34" charset="0"/>
              </a:rPr>
              <a:t>0          1          2           3</a:t>
            </a:r>
            <a:endParaRPr lang="en-US" altLang="x-none" sz="1800" b="1" dirty="0">
              <a:solidFill>
                <a:srgbClr val="FF0000"/>
              </a:solidFill>
              <a:latin typeface="Arial" panose="020B0604020202020204" pitchFamily="34" charset="0"/>
            </a:endParaRPr>
          </a:p>
        </p:txBody>
      </p:sp>
      <p:sp>
        <p:nvSpPr>
          <p:cNvPr id="17" name="Rectangle 13"/>
          <p:cNvSpPr>
            <a:spLocks noChangeArrowheads="1"/>
          </p:cNvSpPr>
          <p:nvPr/>
        </p:nvSpPr>
        <p:spPr bwMode="auto">
          <a:xfrm>
            <a:off x="546100" y="4751388"/>
            <a:ext cx="19939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i="1" dirty="0">
                <a:solidFill>
                  <a:srgbClr val="FF0000"/>
                </a:solidFill>
                <a:latin typeface="Arial" panose="020B0604020202020204" pitchFamily="34" charset="0"/>
              </a:rPr>
              <a:t>big endian byte 0</a:t>
            </a:r>
            <a:endParaRPr lang="en-US" altLang="x-none" sz="1800" b="1" i="1" dirty="0">
              <a:solidFill>
                <a:srgbClr val="FF0000"/>
              </a:solidFill>
              <a:latin typeface="Arial" panose="020B0604020202020204" pitchFamily="34" charset="0"/>
            </a:endParaRPr>
          </a:p>
        </p:txBody>
      </p:sp>
      <p:sp>
        <p:nvSpPr>
          <p:cNvPr id="18" name="Rectangle 14"/>
          <p:cNvSpPr>
            <a:spLocks noChangeArrowheads="1"/>
          </p:cNvSpPr>
          <p:nvPr/>
        </p:nvSpPr>
        <p:spPr bwMode="auto">
          <a:xfrm>
            <a:off x="546100" y="5265738"/>
            <a:ext cx="5815013" cy="56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2000" b="1" dirty="0">
                <a:latin typeface="Arial" panose="020B0604020202020204" pitchFamily="34" charset="0"/>
              </a:rPr>
              <a:t>Alignment: require that objects fall on address </a:t>
            </a:r>
            <a:br>
              <a:rPr lang="en-US" altLang="x-none" sz="2000" b="1" dirty="0">
                <a:latin typeface="Arial" panose="020B0604020202020204" pitchFamily="34" charset="0"/>
              </a:rPr>
            </a:br>
            <a:r>
              <a:rPr lang="en-US" altLang="x-none" sz="2000" b="1" dirty="0">
                <a:latin typeface="Arial" panose="020B0604020202020204" pitchFamily="34" charset="0"/>
              </a:rPr>
              <a:t>	that is multiple of  their size.</a:t>
            </a:r>
            <a:endParaRPr lang="en-US" altLang="x-none" sz="2000" b="1" dirty="0">
              <a:latin typeface="Arial" panose="020B0604020202020204" pitchFamily="34" charset="0"/>
            </a:endParaRPr>
          </a:p>
        </p:txBody>
      </p:sp>
      <p:sp>
        <p:nvSpPr>
          <p:cNvPr id="19" name="Rectangle 15"/>
          <p:cNvSpPr>
            <a:spLocks noChangeArrowheads="1"/>
          </p:cNvSpPr>
          <p:nvPr/>
        </p:nvSpPr>
        <p:spPr bwMode="auto">
          <a:xfrm>
            <a:off x="6407150" y="4502150"/>
            <a:ext cx="2044700" cy="18161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Rectangle 16"/>
          <p:cNvSpPr>
            <a:spLocks noChangeArrowheads="1"/>
          </p:cNvSpPr>
          <p:nvPr/>
        </p:nvSpPr>
        <p:spPr bwMode="auto">
          <a:xfrm>
            <a:off x="6407150" y="4654550"/>
            <a:ext cx="2044700" cy="215900"/>
          </a:xfrm>
          <a:prstGeom prst="rect">
            <a:avLst/>
          </a:prstGeom>
          <a:solidFill>
            <a:srgbClr val="00FF00"/>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Rectangle 17"/>
          <p:cNvSpPr>
            <a:spLocks noChangeArrowheads="1"/>
          </p:cNvSpPr>
          <p:nvPr/>
        </p:nvSpPr>
        <p:spPr bwMode="auto">
          <a:xfrm>
            <a:off x="7473950" y="5492750"/>
            <a:ext cx="977900" cy="215900"/>
          </a:xfrm>
          <a:prstGeom prst="rect">
            <a:avLst/>
          </a:prstGeom>
          <a:solidFill>
            <a:schemeClr val="accent6">
              <a:lumMod val="75000"/>
            </a:schemeClr>
          </a:solidFill>
          <a:ln w="12700">
            <a:solidFill>
              <a:schemeClr val="tx1"/>
            </a:solidFill>
            <a:miter lim="800000"/>
          </a:ln>
          <a:effectLst/>
        </p:spPr>
        <p:txBody>
          <a:bodyPr wrap="none" anchor="ctr"/>
          <a:lstStyle/>
          <a:p>
            <a:endParaRPr lang="en-US"/>
          </a:p>
        </p:txBody>
      </p:sp>
      <p:sp>
        <p:nvSpPr>
          <p:cNvPr id="22" name="Rectangle 18"/>
          <p:cNvSpPr>
            <a:spLocks noChangeArrowheads="1"/>
          </p:cNvSpPr>
          <p:nvPr/>
        </p:nvSpPr>
        <p:spPr bwMode="auto">
          <a:xfrm>
            <a:off x="6407150" y="5721350"/>
            <a:ext cx="1054100" cy="215900"/>
          </a:xfrm>
          <a:prstGeom prst="rect">
            <a:avLst/>
          </a:prstGeom>
          <a:solidFill>
            <a:schemeClr val="accent6">
              <a:lumMod val="75000"/>
            </a:schemeClr>
          </a:solidFill>
          <a:ln w="12700">
            <a:solidFill>
              <a:schemeClr val="tx1"/>
            </a:solidFill>
            <a:miter lim="800000"/>
          </a:ln>
          <a:effectLst/>
        </p:spPr>
        <p:txBody>
          <a:bodyPr wrap="none" anchor="ctr"/>
          <a:lstStyle/>
          <a:p>
            <a:endParaRPr lang="en-US"/>
          </a:p>
        </p:txBody>
      </p:sp>
      <p:sp>
        <p:nvSpPr>
          <p:cNvPr id="23" name="Rectangle 19"/>
          <p:cNvSpPr>
            <a:spLocks noChangeArrowheads="1"/>
          </p:cNvSpPr>
          <p:nvPr/>
        </p:nvSpPr>
        <p:spPr bwMode="auto">
          <a:xfrm>
            <a:off x="6384925" y="4167188"/>
            <a:ext cx="1835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US" altLang="x-none" sz="1800" b="1">
                <a:latin typeface="Arial" panose="020B0604020202020204" pitchFamily="34" charset="0"/>
              </a:rPr>
              <a:t>0      1      2      3</a:t>
            </a:r>
            <a:endParaRPr lang="en-US" altLang="x-none" sz="1800" b="1">
              <a:latin typeface="Arial" panose="020B0604020202020204" pitchFamily="34" charset="0"/>
            </a:endParaRPr>
          </a:p>
        </p:txBody>
      </p:sp>
      <p:sp>
        <p:nvSpPr>
          <p:cNvPr id="24" name="Rectangle 20"/>
          <p:cNvSpPr>
            <a:spLocks noChangeArrowheads="1"/>
          </p:cNvSpPr>
          <p:nvPr/>
        </p:nvSpPr>
        <p:spPr bwMode="auto">
          <a:xfrm>
            <a:off x="8007350" y="5873750"/>
            <a:ext cx="444500" cy="215900"/>
          </a:xfrm>
          <a:prstGeom prst="rect">
            <a:avLst/>
          </a:prstGeom>
          <a:solidFill>
            <a:schemeClr val="accent6">
              <a:lumMod val="75000"/>
            </a:schemeClr>
          </a:solidFill>
          <a:ln w="12700">
            <a:solidFill>
              <a:schemeClr val="tx1"/>
            </a:solidFill>
            <a:miter lim="800000"/>
          </a:ln>
          <a:effectLst/>
        </p:spPr>
        <p:txBody>
          <a:bodyPr wrap="none" anchor="ctr"/>
          <a:lstStyle/>
          <a:p>
            <a:endParaRPr lang="en-US"/>
          </a:p>
        </p:txBody>
      </p:sp>
      <p:sp>
        <p:nvSpPr>
          <p:cNvPr id="25" name="Rectangle 21"/>
          <p:cNvSpPr>
            <a:spLocks noChangeArrowheads="1"/>
          </p:cNvSpPr>
          <p:nvPr/>
        </p:nvSpPr>
        <p:spPr bwMode="auto">
          <a:xfrm>
            <a:off x="6407150" y="6102350"/>
            <a:ext cx="1587500" cy="215900"/>
          </a:xfrm>
          <a:prstGeom prst="rect">
            <a:avLst/>
          </a:prstGeom>
          <a:solidFill>
            <a:schemeClr val="accent6">
              <a:lumMod val="75000"/>
            </a:schemeClr>
          </a:solidFill>
          <a:ln w="12700">
            <a:solidFill>
              <a:schemeClr val="tx1"/>
            </a:solidFill>
            <a:miter lim="800000"/>
          </a:ln>
          <a:effectLst/>
        </p:spPr>
        <p:txBody>
          <a:bodyPr wrap="none" anchor="ctr"/>
          <a:lstStyle/>
          <a:p>
            <a:endParaRPr lang="en-US"/>
          </a:p>
        </p:txBody>
      </p:sp>
      <p:sp>
        <p:nvSpPr>
          <p:cNvPr id="26" name="Rectangle 22"/>
          <p:cNvSpPr>
            <a:spLocks noChangeArrowheads="1"/>
          </p:cNvSpPr>
          <p:nvPr/>
        </p:nvSpPr>
        <p:spPr bwMode="auto">
          <a:xfrm>
            <a:off x="6864350" y="5035550"/>
            <a:ext cx="1587500" cy="215900"/>
          </a:xfrm>
          <a:prstGeom prst="rect">
            <a:avLst/>
          </a:prstGeom>
          <a:solidFill>
            <a:schemeClr val="accent6">
              <a:lumMod val="75000"/>
            </a:schemeClr>
          </a:solidFill>
          <a:ln w="12700">
            <a:solidFill>
              <a:schemeClr val="tx1"/>
            </a:solidFill>
            <a:miter lim="800000"/>
          </a:ln>
          <a:effectLst/>
        </p:spPr>
        <p:txBody>
          <a:bodyPr wrap="none" anchor="ctr"/>
          <a:lstStyle/>
          <a:p>
            <a:endParaRPr lang="en-US"/>
          </a:p>
        </p:txBody>
      </p:sp>
      <p:sp>
        <p:nvSpPr>
          <p:cNvPr id="27" name="Rectangle 23"/>
          <p:cNvSpPr>
            <a:spLocks noChangeArrowheads="1"/>
          </p:cNvSpPr>
          <p:nvPr/>
        </p:nvSpPr>
        <p:spPr bwMode="auto">
          <a:xfrm>
            <a:off x="6407150" y="5264150"/>
            <a:ext cx="444500" cy="215900"/>
          </a:xfrm>
          <a:prstGeom prst="rect">
            <a:avLst/>
          </a:prstGeom>
          <a:solidFill>
            <a:schemeClr val="accent6">
              <a:lumMod val="75000"/>
            </a:schemeClr>
          </a:solidFill>
          <a:ln w="12700">
            <a:solidFill>
              <a:schemeClr val="tx1"/>
            </a:solidFill>
            <a:miter lim="800000"/>
          </a:ln>
          <a:effectLst/>
        </p:spPr>
        <p:txBody>
          <a:bodyPr wrap="none" anchor="ctr"/>
          <a:lstStyle/>
          <a:p>
            <a:endParaRPr lang="en-US"/>
          </a:p>
        </p:txBody>
      </p:sp>
      <p:sp>
        <p:nvSpPr>
          <p:cNvPr id="28" name="Rectangle 24"/>
          <p:cNvSpPr>
            <a:spLocks noChangeArrowheads="1"/>
          </p:cNvSpPr>
          <p:nvPr/>
        </p:nvSpPr>
        <p:spPr bwMode="auto">
          <a:xfrm>
            <a:off x="5241925" y="4624388"/>
            <a:ext cx="1022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r"/>
            <a:r>
              <a:rPr lang="en-US" altLang="x-none" sz="1800" b="1" i="1" dirty="0">
                <a:solidFill>
                  <a:srgbClr val="51DC00"/>
                </a:solidFill>
                <a:latin typeface="Arial" panose="020B0604020202020204" pitchFamily="34" charset="0"/>
              </a:rPr>
              <a:t>Aligned</a:t>
            </a:r>
            <a:endParaRPr lang="en-US" altLang="x-none" sz="1800" b="1" i="1" dirty="0">
              <a:solidFill>
                <a:srgbClr val="51DC00"/>
              </a:solidFill>
              <a:latin typeface="Arial" panose="020B0604020202020204" pitchFamily="34" charset="0"/>
            </a:endParaRPr>
          </a:p>
        </p:txBody>
      </p:sp>
      <p:sp>
        <p:nvSpPr>
          <p:cNvPr id="29" name="Rectangle 25"/>
          <p:cNvSpPr>
            <a:spLocks noChangeArrowheads="1"/>
          </p:cNvSpPr>
          <p:nvPr/>
        </p:nvSpPr>
        <p:spPr bwMode="auto">
          <a:xfrm>
            <a:off x="5241925" y="5538788"/>
            <a:ext cx="102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gn="r"/>
            <a:r>
              <a:rPr lang="en-US" altLang="x-none" sz="1800" b="1" i="1" dirty="0">
                <a:solidFill>
                  <a:schemeClr val="accent6">
                    <a:lumMod val="75000"/>
                  </a:schemeClr>
                </a:solidFill>
                <a:latin typeface="Arial" panose="020B0604020202020204" pitchFamily="34" charset="0"/>
              </a:rPr>
              <a:t>Not</a:t>
            </a:r>
            <a:endParaRPr lang="en-US" altLang="x-none" sz="1800" b="1" i="1" dirty="0">
              <a:solidFill>
                <a:schemeClr val="accent6">
                  <a:lumMod val="75000"/>
                </a:schemeClr>
              </a:solidFill>
              <a:latin typeface="Arial" panose="020B0604020202020204" pitchFamily="34" charset="0"/>
            </a:endParaRPr>
          </a:p>
          <a:p>
            <a:pPr algn="r"/>
            <a:r>
              <a:rPr lang="en-US" altLang="x-none" sz="1800" b="1" i="1" dirty="0">
                <a:solidFill>
                  <a:schemeClr val="accent6">
                    <a:lumMod val="75000"/>
                  </a:schemeClr>
                </a:solidFill>
                <a:latin typeface="Arial" panose="020B0604020202020204" pitchFamily="34" charset="0"/>
              </a:rPr>
              <a:t>Aligned</a:t>
            </a:r>
            <a:endParaRPr lang="en-US" altLang="x-none" sz="1800" b="1" i="1" dirty="0">
              <a:solidFill>
                <a:schemeClr val="accent6">
                  <a:lumMod val="75000"/>
                </a:schemeClr>
              </a:solidFill>
              <a:latin typeface="Arial" panose="020B0604020202020204" pitchFamily="34" charset="0"/>
            </a:endParaRPr>
          </a:p>
        </p:txBody>
      </p:sp>
      <p:sp>
        <p:nvSpPr>
          <p:cNvPr id="31" name="Explosion 2 30"/>
          <p:cNvSpPr/>
          <p:nvPr/>
        </p:nvSpPr>
        <p:spPr>
          <a:xfrm>
            <a:off x="6629400" y="2474912"/>
            <a:ext cx="2286000" cy="1474788"/>
          </a:xfrm>
          <a:prstGeom prst="irregularSeal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Endian War</a:t>
            </a:r>
            <a:endParaRPr lang="en-US"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a:t>Addressing Modes</a:t>
            </a:r>
            <a:endParaRPr lang="en-US" dirty="0"/>
          </a:p>
        </p:txBody>
      </p:sp>
      <p:sp>
        <p:nvSpPr>
          <p:cNvPr id="7" name="Content Placeholder 6"/>
          <p:cNvSpPr>
            <a:spLocks noGrp="1"/>
          </p:cNvSpPr>
          <p:nvPr>
            <p:ph sz="quarter" idx="13"/>
          </p:nvPr>
        </p:nvSpPr>
        <p:spPr/>
        <p:txBody>
          <a:bodyPr/>
          <a:lstStyle/>
          <a:p>
            <a:endParaRPr lang="en-US"/>
          </a:p>
        </p:txBody>
      </p:sp>
      <p:sp>
        <p:nvSpPr>
          <p:cNvPr id="8" name="Rectangle 3"/>
          <p:cNvSpPr>
            <a:spLocks noChangeArrowheads="1"/>
          </p:cNvSpPr>
          <p:nvPr/>
        </p:nvSpPr>
        <p:spPr bwMode="auto">
          <a:xfrm>
            <a:off x="439738" y="846137"/>
            <a:ext cx="217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US" altLang="x-none" sz="1800" b="1" dirty="0">
                <a:solidFill>
                  <a:srgbClr val="000000"/>
                </a:solidFill>
                <a:latin typeface="Arial" panose="020B0604020202020204" pitchFamily="34" charset="0"/>
              </a:rPr>
              <a:t>Addressing mode </a:t>
            </a:r>
            <a:endParaRPr lang="en-US" altLang="x-none" sz="1800" b="1" dirty="0">
              <a:solidFill>
                <a:srgbClr val="000000"/>
              </a:solidFill>
              <a:latin typeface="Arial" panose="020B0604020202020204" pitchFamily="34" charset="0"/>
            </a:endParaRPr>
          </a:p>
        </p:txBody>
      </p:sp>
      <p:sp>
        <p:nvSpPr>
          <p:cNvPr id="9" name="Rectangle 4"/>
          <p:cNvSpPr>
            <a:spLocks noChangeArrowheads="1"/>
          </p:cNvSpPr>
          <p:nvPr/>
        </p:nvSpPr>
        <p:spPr bwMode="auto">
          <a:xfrm>
            <a:off x="2817813" y="846137"/>
            <a:ext cx="1187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US" altLang="x-none" sz="1800" b="1" dirty="0">
                <a:solidFill>
                  <a:srgbClr val="000000"/>
                </a:solidFill>
                <a:latin typeface="Arial" panose="020B0604020202020204" pitchFamily="34" charset="0"/>
              </a:rPr>
              <a:t>Example </a:t>
            </a:r>
            <a:endParaRPr lang="en-US" altLang="x-none" sz="1800" b="1" dirty="0">
              <a:solidFill>
                <a:srgbClr val="000000"/>
              </a:solidFill>
              <a:latin typeface="Arial" panose="020B0604020202020204" pitchFamily="34" charset="0"/>
            </a:endParaRPr>
          </a:p>
        </p:txBody>
      </p:sp>
      <p:sp>
        <p:nvSpPr>
          <p:cNvPr id="10" name="Rectangle 5"/>
          <p:cNvSpPr>
            <a:spLocks noChangeArrowheads="1"/>
          </p:cNvSpPr>
          <p:nvPr/>
        </p:nvSpPr>
        <p:spPr bwMode="auto">
          <a:xfrm>
            <a:off x="4648200" y="844550"/>
            <a:ext cx="1111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US" altLang="x-none" sz="1800" b="1">
                <a:solidFill>
                  <a:srgbClr val="000000"/>
                </a:solidFill>
                <a:latin typeface="Arial" panose="020B0604020202020204" pitchFamily="34" charset="0"/>
              </a:rPr>
              <a:t>Meaning</a:t>
            </a:r>
            <a:endParaRPr lang="en-US" altLang="x-none" sz="1800" b="1">
              <a:solidFill>
                <a:srgbClr val="000000"/>
              </a:solidFill>
              <a:latin typeface="Arial" panose="020B0604020202020204" pitchFamily="34" charset="0"/>
            </a:endParaRPr>
          </a:p>
        </p:txBody>
      </p:sp>
      <p:sp>
        <p:nvSpPr>
          <p:cNvPr id="11" name="Rectangle 6"/>
          <p:cNvSpPr>
            <a:spLocks noChangeArrowheads="1"/>
          </p:cNvSpPr>
          <p:nvPr/>
        </p:nvSpPr>
        <p:spPr bwMode="auto">
          <a:xfrm>
            <a:off x="439738" y="1395412"/>
            <a:ext cx="10985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Register</a:t>
            </a:r>
            <a:endParaRPr lang="en-US" altLang="x-none" sz="1800" b="1">
              <a:solidFill>
                <a:srgbClr val="000000"/>
              </a:solidFill>
              <a:latin typeface="Arial" panose="020B0604020202020204" pitchFamily="34" charset="0"/>
            </a:endParaRPr>
          </a:p>
        </p:txBody>
      </p:sp>
      <p:sp>
        <p:nvSpPr>
          <p:cNvPr id="12" name="Rectangle 7"/>
          <p:cNvSpPr>
            <a:spLocks noChangeArrowheads="1"/>
          </p:cNvSpPr>
          <p:nvPr/>
        </p:nvSpPr>
        <p:spPr bwMode="auto">
          <a:xfrm>
            <a:off x="2817813" y="1395412"/>
            <a:ext cx="13398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Add R4,R3</a:t>
            </a:r>
            <a:endParaRPr lang="en-US" altLang="x-none" sz="1800" b="1">
              <a:solidFill>
                <a:srgbClr val="000000"/>
              </a:solidFill>
              <a:latin typeface="Arial" panose="020B0604020202020204" pitchFamily="34" charset="0"/>
            </a:endParaRPr>
          </a:p>
        </p:txBody>
      </p:sp>
      <p:sp>
        <p:nvSpPr>
          <p:cNvPr id="13" name="Rectangle 8"/>
          <p:cNvSpPr>
            <a:spLocks noChangeArrowheads="1"/>
          </p:cNvSpPr>
          <p:nvPr/>
        </p:nvSpPr>
        <p:spPr bwMode="auto">
          <a:xfrm>
            <a:off x="4648200" y="1393825"/>
            <a:ext cx="4762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R4</a:t>
            </a:r>
            <a:endParaRPr lang="en-US" altLang="x-none" sz="1800" b="1">
              <a:solidFill>
                <a:srgbClr val="000000"/>
              </a:solidFill>
              <a:latin typeface="Arial" panose="020B0604020202020204" pitchFamily="34" charset="0"/>
            </a:endParaRPr>
          </a:p>
        </p:txBody>
      </p:sp>
      <p:sp>
        <p:nvSpPr>
          <p:cNvPr id="14" name="Rectangle 9"/>
          <p:cNvSpPr>
            <a:spLocks noChangeArrowheads="1"/>
          </p:cNvSpPr>
          <p:nvPr/>
        </p:nvSpPr>
        <p:spPr bwMode="auto">
          <a:xfrm>
            <a:off x="4940300" y="1393825"/>
            <a:ext cx="4667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Symbol" panose="05050102010706020507" charset="2"/>
              </a:rPr>
              <a:t>¬ </a:t>
            </a:r>
            <a:endParaRPr lang="en-US" altLang="x-none" sz="1800" b="1">
              <a:solidFill>
                <a:srgbClr val="000000"/>
              </a:solidFill>
              <a:latin typeface="Symbol" panose="05050102010706020507" charset="2"/>
            </a:endParaRPr>
          </a:p>
        </p:txBody>
      </p:sp>
      <p:sp>
        <p:nvSpPr>
          <p:cNvPr id="15" name="Rectangle 10"/>
          <p:cNvSpPr>
            <a:spLocks noChangeArrowheads="1"/>
          </p:cNvSpPr>
          <p:nvPr/>
        </p:nvSpPr>
        <p:spPr bwMode="auto">
          <a:xfrm>
            <a:off x="5222875" y="1393825"/>
            <a:ext cx="9017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R4+R3</a:t>
            </a:r>
            <a:endParaRPr lang="en-US" altLang="x-none" sz="1800" b="1">
              <a:solidFill>
                <a:srgbClr val="000000"/>
              </a:solidFill>
              <a:latin typeface="Arial" panose="020B0604020202020204" pitchFamily="34" charset="0"/>
            </a:endParaRPr>
          </a:p>
        </p:txBody>
      </p:sp>
      <p:sp>
        <p:nvSpPr>
          <p:cNvPr id="16" name="Rectangle 11"/>
          <p:cNvSpPr>
            <a:spLocks noChangeArrowheads="1"/>
          </p:cNvSpPr>
          <p:nvPr/>
        </p:nvSpPr>
        <p:spPr bwMode="auto">
          <a:xfrm>
            <a:off x="439738" y="1903412"/>
            <a:ext cx="13144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Immediate</a:t>
            </a:r>
            <a:endParaRPr lang="en-US" altLang="x-none" sz="1800" b="1">
              <a:solidFill>
                <a:srgbClr val="000000"/>
              </a:solidFill>
              <a:latin typeface="Arial" panose="020B0604020202020204" pitchFamily="34" charset="0"/>
            </a:endParaRPr>
          </a:p>
        </p:txBody>
      </p:sp>
      <p:sp>
        <p:nvSpPr>
          <p:cNvPr id="17" name="Rectangle 12"/>
          <p:cNvSpPr>
            <a:spLocks noChangeArrowheads="1"/>
          </p:cNvSpPr>
          <p:nvPr/>
        </p:nvSpPr>
        <p:spPr bwMode="auto">
          <a:xfrm>
            <a:off x="2817813" y="1903412"/>
            <a:ext cx="13017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Add R4,#3</a:t>
            </a:r>
            <a:endParaRPr lang="en-US" altLang="x-none" sz="1800" b="1">
              <a:solidFill>
                <a:srgbClr val="000000"/>
              </a:solidFill>
              <a:latin typeface="Arial" panose="020B0604020202020204" pitchFamily="34" charset="0"/>
            </a:endParaRPr>
          </a:p>
        </p:txBody>
      </p:sp>
      <p:sp>
        <p:nvSpPr>
          <p:cNvPr id="18" name="Rectangle 13"/>
          <p:cNvSpPr>
            <a:spLocks noChangeArrowheads="1"/>
          </p:cNvSpPr>
          <p:nvPr/>
        </p:nvSpPr>
        <p:spPr bwMode="auto">
          <a:xfrm>
            <a:off x="4648200" y="1901825"/>
            <a:ext cx="5397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R4 </a:t>
            </a:r>
            <a:endParaRPr lang="en-US" altLang="x-none" sz="1800" b="1">
              <a:solidFill>
                <a:srgbClr val="000000"/>
              </a:solidFill>
              <a:latin typeface="Arial" panose="020B0604020202020204" pitchFamily="34" charset="0"/>
            </a:endParaRPr>
          </a:p>
        </p:txBody>
      </p:sp>
      <p:sp>
        <p:nvSpPr>
          <p:cNvPr id="19" name="Rectangle 14"/>
          <p:cNvSpPr>
            <a:spLocks noChangeArrowheads="1"/>
          </p:cNvSpPr>
          <p:nvPr/>
        </p:nvSpPr>
        <p:spPr bwMode="auto">
          <a:xfrm>
            <a:off x="5003800" y="1901825"/>
            <a:ext cx="4667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Symbol" panose="05050102010706020507" charset="2"/>
              </a:rPr>
              <a:t>¬ </a:t>
            </a:r>
            <a:endParaRPr lang="en-US" altLang="x-none" sz="1800" b="1">
              <a:solidFill>
                <a:srgbClr val="000000"/>
              </a:solidFill>
              <a:latin typeface="Symbol" panose="05050102010706020507" charset="2"/>
            </a:endParaRPr>
          </a:p>
        </p:txBody>
      </p:sp>
      <p:sp>
        <p:nvSpPr>
          <p:cNvPr id="20" name="Rectangle 15"/>
          <p:cNvSpPr>
            <a:spLocks noChangeArrowheads="1"/>
          </p:cNvSpPr>
          <p:nvPr/>
        </p:nvSpPr>
        <p:spPr bwMode="auto">
          <a:xfrm>
            <a:off x="5286375" y="1901825"/>
            <a:ext cx="7366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R4+3</a:t>
            </a:r>
            <a:endParaRPr lang="en-US" altLang="x-none" sz="1800" b="1">
              <a:solidFill>
                <a:srgbClr val="000000"/>
              </a:solidFill>
              <a:latin typeface="Arial" panose="020B0604020202020204" pitchFamily="34" charset="0"/>
            </a:endParaRPr>
          </a:p>
        </p:txBody>
      </p:sp>
      <p:sp>
        <p:nvSpPr>
          <p:cNvPr id="21" name="Rectangle 16"/>
          <p:cNvSpPr>
            <a:spLocks noChangeArrowheads="1"/>
          </p:cNvSpPr>
          <p:nvPr/>
        </p:nvSpPr>
        <p:spPr bwMode="auto">
          <a:xfrm>
            <a:off x="439738" y="2411412"/>
            <a:ext cx="17335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dirty="0">
                <a:solidFill>
                  <a:srgbClr val="000000"/>
                </a:solidFill>
                <a:latin typeface="Arial" panose="020B0604020202020204" pitchFamily="34" charset="0"/>
              </a:rPr>
              <a:t>Displacement </a:t>
            </a:r>
            <a:endParaRPr lang="en-US" altLang="x-none" sz="1800" b="1" dirty="0">
              <a:solidFill>
                <a:srgbClr val="000000"/>
              </a:solidFill>
              <a:latin typeface="Arial" panose="020B0604020202020204" pitchFamily="34" charset="0"/>
            </a:endParaRPr>
          </a:p>
        </p:txBody>
      </p:sp>
      <p:sp>
        <p:nvSpPr>
          <p:cNvPr id="22" name="Rectangle 17"/>
          <p:cNvSpPr>
            <a:spLocks noChangeArrowheads="1"/>
          </p:cNvSpPr>
          <p:nvPr/>
        </p:nvSpPr>
        <p:spPr bwMode="auto">
          <a:xfrm>
            <a:off x="2817813" y="2411412"/>
            <a:ext cx="18732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Add R4,100(R1)</a:t>
            </a:r>
            <a:endParaRPr lang="en-US" altLang="x-none" sz="1800" b="1">
              <a:solidFill>
                <a:srgbClr val="000000"/>
              </a:solidFill>
              <a:latin typeface="Arial" panose="020B0604020202020204" pitchFamily="34" charset="0"/>
            </a:endParaRPr>
          </a:p>
        </p:txBody>
      </p:sp>
      <p:sp>
        <p:nvSpPr>
          <p:cNvPr id="23" name="Rectangle 18"/>
          <p:cNvSpPr>
            <a:spLocks noChangeArrowheads="1"/>
          </p:cNvSpPr>
          <p:nvPr/>
        </p:nvSpPr>
        <p:spPr bwMode="auto">
          <a:xfrm>
            <a:off x="4648200" y="2409825"/>
            <a:ext cx="5397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R4 </a:t>
            </a:r>
            <a:endParaRPr lang="en-US" altLang="x-none" sz="1800" b="1">
              <a:solidFill>
                <a:srgbClr val="000000"/>
              </a:solidFill>
              <a:latin typeface="Arial" panose="020B0604020202020204" pitchFamily="34" charset="0"/>
            </a:endParaRPr>
          </a:p>
        </p:txBody>
      </p:sp>
      <p:sp>
        <p:nvSpPr>
          <p:cNvPr id="24" name="Rectangle 19"/>
          <p:cNvSpPr>
            <a:spLocks noChangeArrowheads="1"/>
          </p:cNvSpPr>
          <p:nvPr/>
        </p:nvSpPr>
        <p:spPr bwMode="auto">
          <a:xfrm>
            <a:off x="5003800" y="2409825"/>
            <a:ext cx="4667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Symbol" panose="05050102010706020507" charset="2"/>
              </a:rPr>
              <a:t>¬ </a:t>
            </a:r>
            <a:endParaRPr lang="en-US" altLang="x-none" sz="1800" b="1">
              <a:solidFill>
                <a:srgbClr val="000000"/>
              </a:solidFill>
              <a:latin typeface="Symbol" panose="05050102010706020507" charset="2"/>
            </a:endParaRPr>
          </a:p>
        </p:txBody>
      </p:sp>
      <p:sp>
        <p:nvSpPr>
          <p:cNvPr id="25" name="Rectangle 20"/>
          <p:cNvSpPr>
            <a:spLocks noChangeArrowheads="1"/>
          </p:cNvSpPr>
          <p:nvPr/>
        </p:nvSpPr>
        <p:spPr bwMode="auto">
          <a:xfrm>
            <a:off x="5286375" y="2409825"/>
            <a:ext cx="2090737"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R4+Mem[100+R1]</a:t>
            </a:r>
            <a:endParaRPr lang="en-US" altLang="x-none" sz="1800" b="1">
              <a:solidFill>
                <a:srgbClr val="000000"/>
              </a:solidFill>
              <a:latin typeface="Arial" panose="020B0604020202020204" pitchFamily="34" charset="0"/>
            </a:endParaRPr>
          </a:p>
        </p:txBody>
      </p:sp>
      <p:sp>
        <p:nvSpPr>
          <p:cNvPr id="26" name="Rectangle 21"/>
          <p:cNvSpPr>
            <a:spLocks noChangeArrowheads="1"/>
          </p:cNvSpPr>
          <p:nvPr/>
        </p:nvSpPr>
        <p:spPr bwMode="auto">
          <a:xfrm>
            <a:off x="439738" y="2919412"/>
            <a:ext cx="19875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dirty="0">
                <a:solidFill>
                  <a:srgbClr val="000000"/>
                </a:solidFill>
                <a:latin typeface="Arial" panose="020B0604020202020204" pitchFamily="34" charset="0"/>
              </a:rPr>
              <a:t>Register indirect</a:t>
            </a:r>
            <a:endParaRPr lang="en-US" altLang="x-none" sz="1800" b="1" dirty="0">
              <a:solidFill>
                <a:srgbClr val="000000"/>
              </a:solidFill>
              <a:latin typeface="Arial" panose="020B0604020202020204" pitchFamily="34" charset="0"/>
            </a:endParaRPr>
          </a:p>
        </p:txBody>
      </p:sp>
      <p:sp>
        <p:nvSpPr>
          <p:cNvPr id="27" name="Rectangle 22"/>
          <p:cNvSpPr>
            <a:spLocks noChangeArrowheads="1"/>
          </p:cNvSpPr>
          <p:nvPr/>
        </p:nvSpPr>
        <p:spPr bwMode="auto">
          <a:xfrm>
            <a:off x="2817813" y="2919412"/>
            <a:ext cx="14922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Add R4,(R1)</a:t>
            </a:r>
            <a:endParaRPr lang="en-US" altLang="x-none" sz="1800" b="1">
              <a:solidFill>
                <a:srgbClr val="000000"/>
              </a:solidFill>
              <a:latin typeface="Arial" panose="020B0604020202020204" pitchFamily="34" charset="0"/>
            </a:endParaRPr>
          </a:p>
        </p:txBody>
      </p:sp>
      <p:sp>
        <p:nvSpPr>
          <p:cNvPr id="28" name="Rectangle 23"/>
          <p:cNvSpPr>
            <a:spLocks noChangeArrowheads="1"/>
          </p:cNvSpPr>
          <p:nvPr/>
        </p:nvSpPr>
        <p:spPr bwMode="auto">
          <a:xfrm>
            <a:off x="4648200" y="2917825"/>
            <a:ext cx="5397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R4 </a:t>
            </a:r>
            <a:endParaRPr lang="en-US" altLang="x-none" sz="1800" b="1">
              <a:solidFill>
                <a:srgbClr val="000000"/>
              </a:solidFill>
              <a:latin typeface="Arial" panose="020B0604020202020204" pitchFamily="34" charset="0"/>
            </a:endParaRPr>
          </a:p>
        </p:txBody>
      </p:sp>
      <p:sp>
        <p:nvSpPr>
          <p:cNvPr id="29" name="Rectangle 24"/>
          <p:cNvSpPr>
            <a:spLocks noChangeArrowheads="1"/>
          </p:cNvSpPr>
          <p:nvPr/>
        </p:nvSpPr>
        <p:spPr bwMode="auto">
          <a:xfrm>
            <a:off x="5003800" y="2917825"/>
            <a:ext cx="4667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Symbol" panose="05050102010706020507" charset="2"/>
              </a:rPr>
              <a:t>¬ </a:t>
            </a:r>
            <a:endParaRPr lang="en-US" altLang="x-none" sz="1800" b="1">
              <a:solidFill>
                <a:srgbClr val="000000"/>
              </a:solidFill>
              <a:latin typeface="Symbol" panose="05050102010706020507" charset="2"/>
            </a:endParaRPr>
          </a:p>
        </p:txBody>
      </p:sp>
      <p:sp>
        <p:nvSpPr>
          <p:cNvPr id="30" name="Rectangle 25"/>
          <p:cNvSpPr>
            <a:spLocks noChangeArrowheads="1"/>
          </p:cNvSpPr>
          <p:nvPr/>
        </p:nvSpPr>
        <p:spPr bwMode="auto">
          <a:xfrm>
            <a:off x="5286375" y="2917825"/>
            <a:ext cx="15748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R4+Mem[R1]</a:t>
            </a:r>
            <a:endParaRPr lang="en-US" altLang="x-none" sz="1800" b="1">
              <a:solidFill>
                <a:srgbClr val="000000"/>
              </a:solidFill>
              <a:latin typeface="Arial" panose="020B0604020202020204" pitchFamily="34" charset="0"/>
            </a:endParaRPr>
          </a:p>
        </p:txBody>
      </p:sp>
      <p:sp>
        <p:nvSpPr>
          <p:cNvPr id="31" name="Rectangle 26"/>
          <p:cNvSpPr>
            <a:spLocks noChangeArrowheads="1"/>
          </p:cNvSpPr>
          <p:nvPr/>
        </p:nvSpPr>
        <p:spPr bwMode="auto">
          <a:xfrm>
            <a:off x="439738" y="3427412"/>
            <a:ext cx="17843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dirty="0">
                <a:solidFill>
                  <a:srgbClr val="000000"/>
                </a:solidFill>
                <a:latin typeface="Arial" panose="020B0604020202020204" pitchFamily="34" charset="0"/>
              </a:rPr>
              <a:t>Indexed / Base</a:t>
            </a:r>
            <a:endParaRPr lang="en-US" altLang="x-none" sz="1800" b="1" dirty="0">
              <a:solidFill>
                <a:srgbClr val="000000"/>
              </a:solidFill>
              <a:latin typeface="Arial" panose="020B0604020202020204" pitchFamily="34" charset="0"/>
            </a:endParaRPr>
          </a:p>
        </p:txBody>
      </p:sp>
      <p:sp>
        <p:nvSpPr>
          <p:cNvPr id="32" name="Rectangle 27"/>
          <p:cNvSpPr>
            <a:spLocks noChangeArrowheads="1"/>
          </p:cNvSpPr>
          <p:nvPr/>
        </p:nvSpPr>
        <p:spPr bwMode="auto">
          <a:xfrm>
            <a:off x="2817813" y="3427412"/>
            <a:ext cx="19177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Add R3,(R1+R2)</a:t>
            </a:r>
            <a:endParaRPr lang="en-US" altLang="x-none" sz="1800" b="1">
              <a:solidFill>
                <a:srgbClr val="000000"/>
              </a:solidFill>
              <a:latin typeface="Arial" panose="020B0604020202020204" pitchFamily="34" charset="0"/>
            </a:endParaRPr>
          </a:p>
        </p:txBody>
      </p:sp>
      <p:sp>
        <p:nvSpPr>
          <p:cNvPr id="33" name="Rectangle 28"/>
          <p:cNvSpPr>
            <a:spLocks noChangeArrowheads="1"/>
          </p:cNvSpPr>
          <p:nvPr/>
        </p:nvSpPr>
        <p:spPr bwMode="auto">
          <a:xfrm>
            <a:off x="4648200" y="3425825"/>
            <a:ext cx="5397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R3 </a:t>
            </a:r>
            <a:endParaRPr lang="en-US" altLang="x-none" sz="1800" b="1">
              <a:solidFill>
                <a:srgbClr val="000000"/>
              </a:solidFill>
              <a:latin typeface="Arial" panose="020B0604020202020204" pitchFamily="34" charset="0"/>
            </a:endParaRPr>
          </a:p>
        </p:txBody>
      </p:sp>
      <p:sp>
        <p:nvSpPr>
          <p:cNvPr id="34" name="Rectangle 29"/>
          <p:cNvSpPr>
            <a:spLocks noChangeArrowheads="1"/>
          </p:cNvSpPr>
          <p:nvPr/>
        </p:nvSpPr>
        <p:spPr bwMode="auto">
          <a:xfrm>
            <a:off x="5003800" y="3425825"/>
            <a:ext cx="4667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Symbol" panose="05050102010706020507" charset="2"/>
              </a:rPr>
              <a:t>¬ </a:t>
            </a:r>
            <a:endParaRPr lang="en-US" altLang="x-none" sz="1800" b="1">
              <a:solidFill>
                <a:srgbClr val="000000"/>
              </a:solidFill>
              <a:latin typeface="Symbol" panose="05050102010706020507" charset="2"/>
            </a:endParaRPr>
          </a:p>
        </p:txBody>
      </p:sp>
      <p:sp>
        <p:nvSpPr>
          <p:cNvPr id="35" name="Rectangle 30"/>
          <p:cNvSpPr>
            <a:spLocks noChangeArrowheads="1"/>
          </p:cNvSpPr>
          <p:nvPr/>
        </p:nvSpPr>
        <p:spPr bwMode="auto">
          <a:xfrm>
            <a:off x="5286375" y="3425825"/>
            <a:ext cx="20002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R3+Mem[R1+R2]</a:t>
            </a:r>
            <a:endParaRPr lang="en-US" altLang="x-none" sz="1800" b="1">
              <a:solidFill>
                <a:srgbClr val="000000"/>
              </a:solidFill>
              <a:latin typeface="Arial" panose="020B0604020202020204" pitchFamily="34" charset="0"/>
            </a:endParaRPr>
          </a:p>
        </p:txBody>
      </p:sp>
      <p:sp>
        <p:nvSpPr>
          <p:cNvPr id="36" name="Rectangle 31"/>
          <p:cNvSpPr>
            <a:spLocks noChangeArrowheads="1"/>
          </p:cNvSpPr>
          <p:nvPr/>
        </p:nvSpPr>
        <p:spPr bwMode="auto">
          <a:xfrm>
            <a:off x="441325" y="3935412"/>
            <a:ext cx="21272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dirty="0">
                <a:solidFill>
                  <a:srgbClr val="000000"/>
                </a:solidFill>
                <a:latin typeface="Arial" panose="020B0604020202020204" pitchFamily="34" charset="0"/>
              </a:rPr>
              <a:t>Direct or absolute</a:t>
            </a:r>
            <a:endParaRPr lang="en-US" altLang="x-none" sz="1800" b="1" dirty="0">
              <a:solidFill>
                <a:srgbClr val="000000"/>
              </a:solidFill>
              <a:latin typeface="Arial" panose="020B0604020202020204" pitchFamily="34" charset="0"/>
            </a:endParaRPr>
          </a:p>
        </p:txBody>
      </p:sp>
      <p:sp>
        <p:nvSpPr>
          <p:cNvPr id="37" name="Rectangle 32"/>
          <p:cNvSpPr>
            <a:spLocks noChangeArrowheads="1"/>
          </p:cNvSpPr>
          <p:nvPr/>
        </p:nvSpPr>
        <p:spPr bwMode="auto">
          <a:xfrm>
            <a:off x="2819400" y="3935412"/>
            <a:ext cx="17081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Add R1,(1001)</a:t>
            </a:r>
            <a:endParaRPr lang="en-US" altLang="x-none" sz="1800" b="1">
              <a:solidFill>
                <a:srgbClr val="000000"/>
              </a:solidFill>
              <a:latin typeface="Arial" panose="020B0604020202020204" pitchFamily="34" charset="0"/>
            </a:endParaRPr>
          </a:p>
        </p:txBody>
      </p:sp>
      <p:sp>
        <p:nvSpPr>
          <p:cNvPr id="38" name="Rectangle 33"/>
          <p:cNvSpPr>
            <a:spLocks noChangeArrowheads="1"/>
          </p:cNvSpPr>
          <p:nvPr/>
        </p:nvSpPr>
        <p:spPr bwMode="auto">
          <a:xfrm>
            <a:off x="4649787" y="3933825"/>
            <a:ext cx="5397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R1 </a:t>
            </a:r>
            <a:endParaRPr lang="en-US" altLang="x-none" sz="1800" b="1">
              <a:solidFill>
                <a:srgbClr val="000000"/>
              </a:solidFill>
              <a:latin typeface="Arial" panose="020B0604020202020204" pitchFamily="34" charset="0"/>
            </a:endParaRPr>
          </a:p>
        </p:txBody>
      </p:sp>
      <p:sp>
        <p:nvSpPr>
          <p:cNvPr id="39" name="Rectangle 34"/>
          <p:cNvSpPr>
            <a:spLocks noChangeArrowheads="1"/>
          </p:cNvSpPr>
          <p:nvPr/>
        </p:nvSpPr>
        <p:spPr bwMode="auto">
          <a:xfrm>
            <a:off x="5005387" y="3933825"/>
            <a:ext cx="4667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Symbol" panose="05050102010706020507" charset="2"/>
              </a:rPr>
              <a:t>¬ </a:t>
            </a:r>
            <a:endParaRPr lang="en-US" altLang="x-none" sz="1800" b="1">
              <a:solidFill>
                <a:srgbClr val="000000"/>
              </a:solidFill>
              <a:latin typeface="Symbol" panose="05050102010706020507" charset="2"/>
            </a:endParaRPr>
          </a:p>
        </p:txBody>
      </p:sp>
      <p:sp>
        <p:nvSpPr>
          <p:cNvPr id="40" name="Rectangle 35"/>
          <p:cNvSpPr>
            <a:spLocks noChangeArrowheads="1"/>
          </p:cNvSpPr>
          <p:nvPr/>
        </p:nvSpPr>
        <p:spPr bwMode="auto">
          <a:xfrm>
            <a:off x="5287962" y="3933825"/>
            <a:ext cx="179228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R1+Mem[1001]</a:t>
            </a:r>
            <a:endParaRPr lang="en-US" altLang="x-none" sz="1800" b="1">
              <a:solidFill>
                <a:srgbClr val="000000"/>
              </a:solidFill>
              <a:latin typeface="Arial" panose="020B0604020202020204" pitchFamily="34" charset="0"/>
            </a:endParaRPr>
          </a:p>
        </p:txBody>
      </p:sp>
      <p:sp>
        <p:nvSpPr>
          <p:cNvPr id="41" name="Rectangle 36"/>
          <p:cNvSpPr>
            <a:spLocks noChangeArrowheads="1"/>
          </p:cNvSpPr>
          <p:nvPr/>
        </p:nvSpPr>
        <p:spPr bwMode="auto">
          <a:xfrm>
            <a:off x="441325" y="4443412"/>
            <a:ext cx="19494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Memory indirect</a:t>
            </a:r>
            <a:endParaRPr lang="en-US" altLang="x-none" sz="1800" b="1">
              <a:solidFill>
                <a:srgbClr val="000000"/>
              </a:solidFill>
              <a:latin typeface="Arial" panose="020B0604020202020204" pitchFamily="34" charset="0"/>
            </a:endParaRPr>
          </a:p>
        </p:txBody>
      </p:sp>
      <p:sp>
        <p:nvSpPr>
          <p:cNvPr id="42" name="Rectangle 37"/>
          <p:cNvSpPr>
            <a:spLocks noChangeArrowheads="1"/>
          </p:cNvSpPr>
          <p:nvPr/>
        </p:nvSpPr>
        <p:spPr bwMode="auto">
          <a:xfrm>
            <a:off x="2819400" y="4443412"/>
            <a:ext cx="17145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Add R1,@(R3)</a:t>
            </a:r>
            <a:endParaRPr lang="en-US" altLang="x-none" sz="1800" b="1">
              <a:solidFill>
                <a:srgbClr val="000000"/>
              </a:solidFill>
              <a:latin typeface="Arial" panose="020B0604020202020204" pitchFamily="34" charset="0"/>
            </a:endParaRPr>
          </a:p>
        </p:txBody>
      </p:sp>
      <p:sp>
        <p:nvSpPr>
          <p:cNvPr id="43" name="Rectangle 38"/>
          <p:cNvSpPr>
            <a:spLocks noChangeArrowheads="1"/>
          </p:cNvSpPr>
          <p:nvPr/>
        </p:nvSpPr>
        <p:spPr bwMode="auto">
          <a:xfrm>
            <a:off x="4649787" y="4441825"/>
            <a:ext cx="5397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R1 </a:t>
            </a:r>
            <a:endParaRPr lang="en-US" altLang="x-none" sz="1800" b="1">
              <a:solidFill>
                <a:srgbClr val="000000"/>
              </a:solidFill>
              <a:latin typeface="Arial" panose="020B0604020202020204" pitchFamily="34" charset="0"/>
            </a:endParaRPr>
          </a:p>
        </p:txBody>
      </p:sp>
      <p:sp>
        <p:nvSpPr>
          <p:cNvPr id="44" name="Rectangle 39"/>
          <p:cNvSpPr>
            <a:spLocks noChangeArrowheads="1"/>
          </p:cNvSpPr>
          <p:nvPr/>
        </p:nvSpPr>
        <p:spPr bwMode="auto">
          <a:xfrm>
            <a:off x="5005387" y="4441825"/>
            <a:ext cx="4667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Symbol" panose="05050102010706020507" charset="2"/>
              </a:rPr>
              <a:t>¬ </a:t>
            </a:r>
            <a:endParaRPr lang="en-US" altLang="x-none" sz="1800" b="1">
              <a:solidFill>
                <a:srgbClr val="000000"/>
              </a:solidFill>
              <a:latin typeface="Symbol" panose="05050102010706020507" charset="2"/>
            </a:endParaRPr>
          </a:p>
        </p:txBody>
      </p:sp>
      <p:sp>
        <p:nvSpPr>
          <p:cNvPr id="45" name="Rectangle 40"/>
          <p:cNvSpPr>
            <a:spLocks noChangeArrowheads="1"/>
          </p:cNvSpPr>
          <p:nvPr/>
        </p:nvSpPr>
        <p:spPr bwMode="auto">
          <a:xfrm>
            <a:off x="5287962" y="4441825"/>
            <a:ext cx="22479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R1+Mem[Mem[R3]]</a:t>
            </a:r>
            <a:endParaRPr lang="en-US" altLang="x-none" sz="1800" b="1">
              <a:solidFill>
                <a:srgbClr val="000000"/>
              </a:solidFill>
              <a:latin typeface="Arial" panose="020B0604020202020204" pitchFamily="34" charset="0"/>
            </a:endParaRPr>
          </a:p>
        </p:txBody>
      </p:sp>
      <p:sp>
        <p:nvSpPr>
          <p:cNvPr id="46" name="Rectangle 41"/>
          <p:cNvSpPr>
            <a:spLocks noChangeArrowheads="1"/>
          </p:cNvSpPr>
          <p:nvPr/>
        </p:nvSpPr>
        <p:spPr bwMode="auto">
          <a:xfrm>
            <a:off x="441325" y="4951412"/>
            <a:ext cx="1955664" cy="31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b="1" dirty="0" smtClean="0">
                <a:solidFill>
                  <a:srgbClr val="000000"/>
                </a:solidFill>
                <a:latin typeface="Arial" panose="020B0604020202020204" pitchFamily="34" charset="0"/>
              </a:rPr>
              <a:t>Auto-increment </a:t>
            </a:r>
            <a:endParaRPr lang="en-US" altLang="x-none" b="1" dirty="0">
              <a:solidFill>
                <a:srgbClr val="000000"/>
              </a:solidFill>
              <a:latin typeface="Arial" panose="020B0604020202020204" pitchFamily="34" charset="0"/>
            </a:endParaRPr>
          </a:p>
        </p:txBody>
      </p:sp>
      <p:sp>
        <p:nvSpPr>
          <p:cNvPr id="47" name="Rectangle 42"/>
          <p:cNvSpPr>
            <a:spLocks noChangeArrowheads="1"/>
          </p:cNvSpPr>
          <p:nvPr/>
        </p:nvSpPr>
        <p:spPr bwMode="auto">
          <a:xfrm>
            <a:off x="2819400" y="4951412"/>
            <a:ext cx="16891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Add R1,(R2)+ </a:t>
            </a:r>
            <a:endParaRPr lang="en-US" altLang="x-none" sz="1800" b="1">
              <a:solidFill>
                <a:srgbClr val="000000"/>
              </a:solidFill>
              <a:latin typeface="Arial" panose="020B0604020202020204" pitchFamily="34" charset="0"/>
            </a:endParaRPr>
          </a:p>
        </p:txBody>
      </p:sp>
      <p:sp>
        <p:nvSpPr>
          <p:cNvPr id="48" name="Rectangle 43"/>
          <p:cNvSpPr>
            <a:spLocks noChangeArrowheads="1"/>
          </p:cNvSpPr>
          <p:nvPr/>
        </p:nvSpPr>
        <p:spPr bwMode="auto">
          <a:xfrm>
            <a:off x="4649787" y="4949825"/>
            <a:ext cx="5397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R1 </a:t>
            </a:r>
            <a:endParaRPr lang="en-US" altLang="x-none" sz="1800" b="1">
              <a:solidFill>
                <a:srgbClr val="000000"/>
              </a:solidFill>
              <a:latin typeface="Arial" panose="020B0604020202020204" pitchFamily="34" charset="0"/>
            </a:endParaRPr>
          </a:p>
        </p:txBody>
      </p:sp>
      <p:sp>
        <p:nvSpPr>
          <p:cNvPr id="49" name="Rectangle 44"/>
          <p:cNvSpPr>
            <a:spLocks noChangeArrowheads="1"/>
          </p:cNvSpPr>
          <p:nvPr/>
        </p:nvSpPr>
        <p:spPr bwMode="auto">
          <a:xfrm>
            <a:off x="5005387" y="4949825"/>
            <a:ext cx="4667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Symbol" panose="05050102010706020507" charset="2"/>
              </a:rPr>
              <a:t>¬ </a:t>
            </a:r>
            <a:endParaRPr lang="en-US" altLang="x-none" sz="1800" b="1">
              <a:solidFill>
                <a:srgbClr val="000000"/>
              </a:solidFill>
              <a:latin typeface="Symbol" panose="05050102010706020507" charset="2"/>
            </a:endParaRPr>
          </a:p>
        </p:txBody>
      </p:sp>
      <p:sp>
        <p:nvSpPr>
          <p:cNvPr id="50" name="Rectangle 45"/>
          <p:cNvSpPr>
            <a:spLocks noChangeArrowheads="1"/>
          </p:cNvSpPr>
          <p:nvPr/>
        </p:nvSpPr>
        <p:spPr bwMode="auto">
          <a:xfrm>
            <a:off x="5287962" y="4949825"/>
            <a:ext cx="20701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R1+Mem[R2]; R2 </a:t>
            </a:r>
            <a:endParaRPr lang="en-US" altLang="x-none" sz="1800" b="1">
              <a:solidFill>
                <a:srgbClr val="000000"/>
              </a:solidFill>
              <a:latin typeface="Arial" panose="020B0604020202020204" pitchFamily="34" charset="0"/>
            </a:endParaRPr>
          </a:p>
        </p:txBody>
      </p:sp>
      <p:sp>
        <p:nvSpPr>
          <p:cNvPr id="51" name="Rectangle 46"/>
          <p:cNvSpPr>
            <a:spLocks noChangeArrowheads="1"/>
          </p:cNvSpPr>
          <p:nvPr/>
        </p:nvSpPr>
        <p:spPr bwMode="auto">
          <a:xfrm>
            <a:off x="7173912" y="4949825"/>
            <a:ext cx="4667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Symbol" panose="05050102010706020507" charset="2"/>
              </a:rPr>
              <a:t>¬ </a:t>
            </a:r>
            <a:endParaRPr lang="en-US" altLang="x-none" sz="1800" b="1">
              <a:solidFill>
                <a:srgbClr val="000000"/>
              </a:solidFill>
              <a:latin typeface="Symbol" panose="05050102010706020507" charset="2"/>
            </a:endParaRPr>
          </a:p>
        </p:txBody>
      </p:sp>
      <p:sp>
        <p:nvSpPr>
          <p:cNvPr id="52" name="Rectangle 47"/>
          <p:cNvSpPr>
            <a:spLocks noChangeArrowheads="1"/>
          </p:cNvSpPr>
          <p:nvPr/>
        </p:nvSpPr>
        <p:spPr bwMode="auto">
          <a:xfrm>
            <a:off x="7456487" y="4949825"/>
            <a:ext cx="7493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R2+d</a:t>
            </a:r>
            <a:endParaRPr lang="en-US" altLang="x-none" sz="1800" b="1">
              <a:solidFill>
                <a:srgbClr val="000000"/>
              </a:solidFill>
              <a:latin typeface="Arial" panose="020B0604020202020204" pitchFamily="34" charset="0"/>
            </a:endParaRPr>
          </a:p>
        </p:txBody>
      </p:sp>
      <p:sp>
        <p:nvSpPr>
          <p:cNvPr id="53" name="Rectangle 48"/>
          <p:cNvSpPr>
            <a:spLocks noChangeArrowheads="1"/>
          </p:cNvSpPr>
          <p:nvPr/>
        </p:nvSpPr>
        <p:spPr bwMode="auto">
          <a:xfrm>
            <a:off x="441325" y="5459412"/>
            <a:ext cx="2019784" cy="314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b="1" dirty="0" smtClean="0">
                <a:solidFill>
                  <a:srgbClr val="000000"/>
                </a:solidFill>
                <a:latin typeface="Arial" panose="020B0604020202020204" pitchFamily="34" charset="0"/>
              </a:rPr>
              <a:t>Auto-decrement </a:t>
            </a:r>
            <a:endParaRPr lang="en-US" altLang="x-none" b="1" dirty="0">
              <a:solidFill>
                <a:srgbClr val="000000"/>
              </a:solidFill>
              <a:latin typeface="Arial" panose="020B0604020202020204" pitchFamily="34" charset="0"/>
            </a:endParaRPr>
          </a:p>
        </p:txBody>
      </p:sp>
      <p:sp>
        <p:nvSpPr>
          <p:cNvPr id="54" name="Rectangle 49"/>
          <p:cNvSpPr>
            <a:spLocks noChangeArrowheads="1"/>
          </p:cNvSpPr>
          <p:nvPr/>
        </p:nvSpPr>
        <p:spPr bwMode="auto">
          <a:xfrm>
            <a:off x="2819400" y="5459412"/>
            <a:ext cx="16192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Add R1,–(R2)</a:t>
            </a:r>
            <a:endParaRPr lang="en-US" altLang="x-none" sz="1800" b="1">
              <a:solidFill>
                <a:srgbClr val="000000"/>
              </a:solidFill>
              <a:latin typeface="Arial" panose="020B0604020202020204" pitchFamily="34" charset="0"/>
            </a:endParaRPr>
          </a:p>
        </p:txBody>
      </p:sp>
      <p:sp>
        <p:nvSpPr>
          <p:cNvPr id="55" name="Rectangle 50"/>
          <p:cNvSpPr>
            <a:spLocks noChangeArrowheads="1"/>
          </p:cNvSpPr>
          <p:nvPr/>
        </p:nvSpPr>
        <p:spPr bwMode="auto">
          <a:xfrm>
            <a:off x="4649787" y="5457825"/>
            <a:ext cx="5397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R2 </a:t>
            </a:r>
            <a:endParaRPr lang="en-US" altLang="x-none" sz="1800" b="1">
              <a:solidFill>
                <a:srgbClr val="000000"/>
              </a:solidFill>
              <a:latin typeface="Arial" panose="020B0604020202020204" pitchFamily="34" charset="0"/>
            </a:endParaRPr>
          </a:p>
        </p:txBody>
      </p:sp>
      <p:sp>
        <p:nvSpPr>
          <p:cNvPr id="56" name="Rectangle 51"/>
          <p:cNvSpPr>
            <a:spLocks noChangeArrowheads="1"/>
          </p:cNvSpPr>
          <p:nvPr/>
        </p:nvSpPr>
        <p:spPr bwMode="auto">
          <a:xfrm>
            <a:off x="5005387" y="5457825"/>
            <a:ext cx="4667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Symbol" panose="05050102010706020507" charset="2"/>
              </a:rPr>
              <a:t>¬ </a:t>
            </a:r>
            <a:endParaRPr lang="en-US" altLang="x-none" sz="1800" b="1">
              <a:solidFill>
                <a:srgbClr val="000000"/>
              </a:solidFill>
              <a:latin typeface="Symbol" panose="05050102010706020507" charset="2"/>
            </a:endParaRPr>
          </a:p>
        </p:txBody>
      </p:sp>
      <p:sp>
        <p:nvSpPr>
          <p:cNvPr id="57" name="Rectangle 52"/>
          <p:cNvSpPr>
            <a:spLocks noChangeArrowheads="1"/>
          </p:cNvSpPr>
          <p:nvPr/>
        </p:nvSpPr>
        <p:spPr bwMode="auto">
          <a:xfrm>
            <a:off x="5287962" y="5457825"/>
            <a:ext cx="12382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R2–d; R1 </a:t>
            </a:r>
            <a:endParaRPr lang="en-US" altLang="x-none" sz="1800" b="1">
              <a:solidFill>
                <a:srgbClr val="000000"/>
              </a:solidFill>
              <a:latin typeface="Arial" panose="020B0604020202020204" pitchFamily="34" charset="0"/>
            </a:endParaRPr>
          </a:p>
        </p:txBody>
      </p:sp>
      <p:sp>
        <p:nvSpPr>
          <p:cNvPr id="58" name="Rectangle 53"/>
          <p:cNvSpPr>
            <a:spLocks noChangeArrowheads="1"/>
          </p:cNvSpPr>
          <p:nvPr/>
        </p:nvSpPr>
        <p:spPr bwMode="auto">
          <a:xfrm>
            <a:off x="6342062" y="5457825"/>
            <a:ext cx="46672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dirty="0">
                <a:solidFill>
                  <a:srgbClr val="000000"/>
                </a:solidFill>
                <a:latin typeface="Symbol" panose="05050102010706020507" charset="2"/>
              </a:rPr>
              <a:t>¬ </a:t>
            </a:r>
            <a:endParaRPr lang="en-US" altLang="x-none" sz="1800" b="1" dirty="0">
              <a:solidFill>
                <a:srgbClr val="000000"/>
              </a:solidFill>
              <a:latin typeface="Symbol" panose="05050102010706020507" charset="2"/>
            </a:endParaRPr>
          </a:p>
        </p:txBody>
      </p:sp>
      <p:sp>
        <p:nvSpPr>
          <p:cNvPr id="59" name="Rectangle 54"/>
          <p:cNvSpPr>
            <a:spLocks noChangeArrowheads="1"/>
          </p:cNvSpPr>
          <p:nvPr/>
        </p:nvSpPr>
        <p:spPr bwMode="auto">
          <a:xfrm>
            <a:off x="6624637" y="5457825"/>
            <a:ext cx="157480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R1+Mem[R2]</a:t>
            </a:r>
            <a:endParaRPr lang="en-US" altLang="x-none" sz="1800" b="1">
              <a:solidFill>
                <a:srgbClr val="000000"/>
              </a:solidFill>
              <a:latin typeface="Arial" panose="020B0604020202020204" pitchFamily="34" charset="0"/>
            </a:endParaRPr>
          </a:p>
        </p:txBody>
      </p:sp>
      <p:sp>
        <p:nvSpPr>
          <p:cNvPr id="60" name="Rectangle 55"/>
          <p:cNvSpPr>
            <a:spLocks noChangeArrowheads="1"/>
          </p:cNvSpPr>
          <p:nvPr/>
        </p:nvSpPr>
        <p:spPr bwMode="auto">
          <a:xfrm>
            <a:off x="441325" y="5967412"/>
            <a:ext cx="9207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Scaled</a:t>
            </a:r>
            <a:endParaRPr lang="en-US" altLang="x-none" sz="1800" b="1">
              <a:solidFill>
                <a:srgbClr val="000000"/>
              </a:solidFill>
              <a:latin typeface="Arial" panose="020B0604020202020204" pitchFamily="34" charset="0"/>
            </a:endParaRPr>
          </a:p>
        </p:txBody>
      </p:sp>
      <p:sp>
        <p:nvSpPr>
          <p:cNvPr id="61" name="Rectangle 56"/>
          <p:cNvSpPr>
            <a:spLocks noChangeArrowheads="1"/>
          </p:cNvSpPr>
          <p:nvPr/>
        </p:nvSpPr>
        <p:spPr bwMode="auto">
          <a:xfrm>
            <a:off x="1905000" y="5967412"/>
            <a:ext cx="26352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     Add R1,100(R2)[R3]</a:t>
            </a:r>
            <a:endParaRPr lang="en-US" altLang="x-none" sz="1800" b="1">
              <a:solidFill>
                <a:srgbClr val="000000"/>
              </a:solidFill>
              <a:latin typeface="Arial" panose="020B0604020202020204" pitchFamily="34" charset="0"/>
            </a:endParaRPr>
          </a:p>
        </p:txBody>
      </p:sp>
      <p:sp>
        <p:nvSpPr>
          <p:cNvPr id="62" name="Rectangle 57"/>
          <p:cNvSpPr>
            <a:spLocks noChangeArrowheads="1"/>
          </p:cNvSpPr>
          <p:nvPr/>
        </p:nvSpPr>
        <p:spPr bwMode="auto">
          <a:xfrm>
            <a:off x="4648200" y="5965825"/>
            <a:ext cx="539750"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R1 </a:t>
            </a:r>
            <a:endParaRPr lang="en-US" altLang="x-none" sz="1800" b="1">
              <a:solidFill>
                <a:srgbClr val="000000"/>
              </a:solidFill>
              <a:latin typeface="Arial" panose="020B0604020202020204" pitchFamily="34" charset="0"/>
            </a:endParaRPr>
          </a:p>
        </p:txBody>
      </p:sp>
      <p:sp>
        <p:nvSpPr>
          <p:cNvPr id="63" name="Rectangle 58"/>
          <p:cNvSpPr>
            <a:spLocks noChangeArrowheads="1"/>
          </p:cNvSpPr>
          <p:nvPr/>
        </p:nvSpPr>
        <p:spPr bwMode="auto">
          <a:xfrm>
            <a:off x="5003800" y="5965825"/>
            <a:ext cx="409575"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Symbol" panose="05050102010706020507" charset="2"/>
              </a:rPr>
              <a:t>¬</a:t>
            </a:r>
            <a:endParaRPr lang="en-US" altLang="x-none" sz="1800" b="1">
              <a:solidFill>
                <a:srgbClr val="000000"/>
              </a:solidFill>
              <a:latin typeface="Symbol" panose="05050102010706020507" charset="2"/>
            </a:endParaRPr>
          </a:p>
        </p:txBody>
      </p:sp>
      <p:sp>
        <p:nvSpPr>
          <p:cNvPr id="64" name="Rectangle 59"/>
          <p:cNvSpPr>
            <a:spLocks noChangeArrowheads="1"/>
          </p:cNvSpPr>
          <p:nvPr/>
        </p:nvSpPr>
        <p:spPr bwMode="auto">
          <a:xfrm>
            <a:off x="5229225" y="5965825"/>
            <a:ext cx="2808288" cy="31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80000"/>
              </a:lnSpc>
            </a:pPr>
            <a:r>
              <a:rPr lang="en-US" altLang="x-none" sz="1800" b="1">
                <a:solidFill>
                  <a:srgbClr val="000000"/>
                </a:solidFill>
                <a:latin typeface="Arial" panose="020B0604020202020204" pitchFamily="34" charset="0"/>
              </a:rPr>
              <a:t> R1+Mem[100+R2+R3*d]</a:t>
            </a:r>
            <a:endParaRPr lang="en-US" altLang="x-none" sz="1800" b="1">
              <a:solidFill>
                <a:srgbClr val="000000"/>
              </a:solidFill>
              <a:latin typeface="Arial" panose="020B0604020202020204" pitchFamily="34" charset="0"/>
            </a:endParaRPr>
          </a:p>
        </p:txBody>
      </p:sp>
      <p:sp>
        <p:nvSpPr>
          <p:cNvPr id="65" name="Rectangle 60"/>
          <p:cNvSpPr>
            <a:spLocks noChangeArrowheads="1"/>
          </p:cNvSpPr>
          <p:nvPr/>
        </p:nvSpPr>
        <p:spPr bwMode="auto">
          <a:xfrm>
            <a:off x="1355725" y="6172200"/>
            <a:ext cx="5358326"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r>
              <a:rPr lang="en-US" altLang="x-none" b="1" i="1" dirty="0">
                <a:solidFill>
                  <a:srgbClr val="FF0000"/>
                </a:solidFill>
              </a:rPr>
              <a:t>Why </a:t>
            </a:r>
            <a:r>
              <a:rPr lang="en-US" altLang="x-none" b="1" i="1" dirty="0" smtClean="0">
                <a:solidFill>
                  <a:srgbClr val="FF0000"/>
                </a:solidFill>
              </a:rPr>
              <a:t>A</a:t>
            </a:r>
            <a:r>
              <a:rPr lang="en-US" altLang="zh-CN" b="1" i="1" dirty="0" smtClean="0">
                <a:solidFill>
                  <a:srgbClr val="FF0000"/>
                </a:solidFill>
              </a:rPr>
              <a:t>uto</a:t>
            </a:r>
            <a:r>
              <a:rPr lang="en-US" altLang="x-none" b="1" i="1" dirty="0" smtClean="0">
                <a:solidFill>
                  <a:srgbClr val="FF0000"/>
                </a:solidFill>
              </a:rPr>
              <a:t>-increment/Auto-decrement</a:t>
            </a:r>
            <a:r>
              <a:rPr lang="en-US" altLang="x-none" b="1" i="1" dirty="0">
                <a:solidFill>
                  <a:srgbClr val="FF0000"/>
                </a:solidFill>
              </a:rPr>
              <a:t>? Scaled?</a:t>
            </a:r>
            <a:endParaRPr lang="en-US" altLang="x-none" b="1" i="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normAutofit/>
          </a:bodyPr>
          <a:lstStyle/>
          <a:p>
            <a:r>
              <a:rPr lang="en-US" sz="2400" dirty="0"/>
              <a:t>Addressing Mode Usage? (ignore register mode)</a:t>
            </a:r>
            <a:endParaRPr lang="en-US" sz="2400" dirty="0"/>
          </a:p>
        </p:txBody>
      </p:sp>
      <p:sp>
        <p:nvSpPr>
          <p:cNvPr id="7" name="Content Placeholder 6"/>
          <p:cNvSpPr>
            <a:spLocks noGrp="1"/>
          </p:cNvSpPr>
          <p:nvPr>
            <p:ph sz="quarter" idx="13"/>
          </p:nvPr>
        </p:nvSpPr>
        <p:spPr/>
        <p:txBody>
          <a:bodyPr/>
          <a:lstStyle/>
          <a:p>
            <a:endParaRPr lang="en-US"/>
          </a:p>
        </p:txBody>
      </p:sp>
      <p:sp>
        <p:nvSpPr>
          <p:cNvPr id="12" name="Rectangle 3"/>
          <p:cNvSpPr>
            <a:spLocks noChangeArrowheads="1"/>
          </p:cNvSpPr>
          <p:nvPr/>
        </p:nvSpPr>
        <p:spPr bwMode="auto">
          <a:xfrm>
            <a:off x="747258" y="1143000"/>
            <a:ext cx="8039060" cy="4498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2000" b="1" dirty="0">
                <a:solidFill>
                  <a:schemeClr val="tx1"/>
                </a:solidFill>
                <a:latin typeface="Arial" panose="020B0604020202020204" pitchFamily="34" charset="0"/>
              </a:rPr>
              <a:t>3 programs measured on machine with all address modes (VAX)</a:t>
            </a:r>
            <a:endParaRPr lang="en-US" altLang="x-none" sz="2000" b="1" dirty="0">
              <a:solidFill>
                <a:schemeClr val="tx1"/>
              </a:solidFill>
              <a:latin typeface="Arial" panose="020B0604020202020204" pitchFamily="34" charset="0"/>
            </a:endParaRPr>
          </a:p>
          <a:p>
            <a:pPr>
              <a:lnSpc>
                <a:spcPct val="85000"/>
              </a:lnSpc>
            </a:pPr>
            <a:endParaRPr lang="en-US" altLang="x-none" sz="2000" b="1" dirty="0">
              <a:solidFill>
                <a:schemeClr val="tx1"/>
              </a:solidFill>
              <a:latin typeface="Arial" panose="020B0604020202020204" pitchFamily="34" charset="0"/>
            </a:endParaRPr>
          </a:p>
          <a:p>
            <a:pPr>
              <a:lnSpc>
                <a:spcPct val="85000"/>
              </a:lnSpc>
            </a:pPr>
            <a:r>
              <a:rPr lang="en-US" altLang="x-none" sz="2000" b="1" dirty="0">
                <a:solidFill>
                  <a:schemeClr val="tx1"/>
                </a:solidFill>
                <a:latin typeface="Arial" panose="020B0604020202020204" pitchFamily="34" charset="0"/>
              </a:rPr>
              <a:t>---   Displacement:		42% </a:t>
            </a:r>
            <a:r>
              <a:rPr lang="en-US" altLang="x-none" sz="2000" b="1" dirty="0" err="1">
                <a:solidFill>
                  <a:schemeClr val="tx1"/>
                </a:solidFill>
                <a:latin typeface="Arial" panose="020B0604020202020204" pitchFamily="34" charset="0"/>
              </a:rPr>
              <a:t>avg</a:t>
            </a:r>
            <a:r>
              <a:rPr lang="en-US" altLang="x-none" sz="2000" b="1" dirty="0">
                <a:solidFill>
                  <a:schemeClr val="tx1"/>
                </a:solidFill>
                <a:latin typeface="Arial" panose="020B0604020202020204" pitchFamily="34" charset="0"/>
              </a:rPr>
              <a:t>, 32% to 55%     </a:t>
            </a:r>
            <a:r>
              <a:rPr lang="en-US" altLang="x-none" sz="2000" b="1" dirty="0">
                <a:solidFill>
                  <a:srgbClr val="FF0000"/>
                </a:solidFill>
                <a:latin typeface="Arial" panose="020B0604020202020204" pitchFamily="34" charset="0"/>
              </a:rPr>
              <a:t>75%</a:t>
            </a:r>
            <a:endParaRPr lang="en-US" altLang="x-none" sz="2000" b="1" dirty="0">
              <a:solidFill>
                <a:srgbClr val="FF0000"/>
              </a:solidFill>
              <a:latin typeface="Arial" panose="020B0604020202020204" pitchFamily="34" charset="0"/>
            </a:endParaRPr>
          </a:p>
          <a:p>
            <a:pPr>
              <a:lnSpc>
                <a:spcPct val="85000"/>
              </a:lnSpc>
            </a:pPr>
            <a:endParaRPr lang="en-US" altLang="x-none" sz="2000" b="1" dirty="0">
              <a:solidFill>
                <a:schemeClr val="tx1"/>
              </a:solidFill>
              <a:latin typeface="Arial" panose="020B0604020202020204" pitchFamily="34" charset="0"/>
            </a:endParaRPr>
          </a:p>
          <a:p>
            <a:pPr>
              <a:lnSpc>
                <a:spcPct val="85000"/>
              </a:lnSpc>
            </a:pPr>
            <a:r>
              <a:rPr lang="en-US" altLang="x-none" sz="2000" b="1" dirty="0">
                <a:solidFill>
                  <a:schemeClr val="tx1"/>
                </a:solidFill>
                <a:latin typeface="Arial" panose="020B0604020202020204" pitchFamily="34" charset="0"/>
              </a:rPr>
              <a:t>---   Immediate: 		33% </a:t>
            </a:r>
            <a:r>
              <a:rPr lang="en-US" altLang="x-none" sz="2000" b="1" dirty="0" err="1">
                <a:solidFill>
                  <a:schemeClr val="tx1"/>
                </a:solidFill>
                <a:latin typeface="Arial" panose="020B0604020202020204" pitchFamily="34" charset="0"/>
              </a:rPr>
              <a:t>avg</a:t>
            </a:r>
            <a:r>
              <a:rPr lang="en-US" altLang="x-none" sz="2000" b="1" dirty="0">
                <a:solidFill>
                  <a:schemeClr val="tx1"/>
                </a:solidFill>
                <a:latin typeface="Arial" panose="020B0604020202020204" pitchFamily="34" charset="0"/>
              </a:rPr>
              <a:t>, 17% to 43%                </a:t>
            </a:r>
            <a:r>
              <a:rPr lang="en-US" altLang="x-none" sz="2000" b="1" dirty="0">
                <a:solidFill>
                  <a:srgbClr val="FF0000"/>
                </a:solidFill>
                <a:latin typeface="Arial" panose="020B0604020202020204" pitchFamily="34" charset="0"/>
              </a:rPr>
              <a:t>85%</a:t>
            </a:r>
            <a:endParaRPr lang="en-US" altLang="x-none" sz="2000" b="1" dirty="0">
              <a:solidFill>
                <a:srgbClr val="FF0000"/>
              </a:solidFill>
              <a:latin typeface="Arial" panose="020B0604020202020204" pitchFamily="34" charset="0"/>
            </a:endParaRPr>
          </a:p>
          <a:p>
            <a:pPr>
              <a:lnSpc>
                <a:spcPct val="85000"/>
              </a:lnSpc>
            </a:pPr>
            <a:endParaRPr lang="en-US" altLang="x-none" sz="2000" b="1" dirty="0">
              <a:solidFill>
                <a:schemeClr val="tx1"/>
              </a:solidFill>
              <a:latin typeface="Arial" panose="020B0604020202020204" pitchFamily="34" charset="0"/>
            </a:endParaRPr>
          </a:p>
          <a:p>
            <a:pPr>
              <a:lnSpc>
                <a:spcPct val="85000"/>
              </a:lnSpc>
            </a:pPr>
            <a:r>
              <a:rPr lang="en-US" altLang="x-none" sz="2000" b="1" dirty="0">
                <a:solidFill>
                  <a:schemeClr val="tx1"/>
                </a:solidFill>
                <a:latin typeface="Arial" panose="020B0604020202020204" pitchFamily="34" charset="0"/>
              </a:rPr>
              <a:t>---   Register deferred (indirect): 13% </a:t>
            </a:r>
            <a:r>
              <a:rPr lang="en-US" altLang="x-none" sz="2000" b="1" dirty="0" err="1">
                <a:solidFill>
                  <a:schemeClr val="tx1"/>
                </a:solidFill>
                <a:latin typeface="Arial" panose="020B0604020202020204" pitchFamily="34" charset="0"/>
              </a:rPr>
              <a:t>avg</a:t>
            </a:r>
            <a:r>
              <a:rPr lang="en-US" altLang="x-none" sz="2000" b="1" dirty="0">
                <a:solidFill>
                  <a:schemeClr val="tx1"/>
                </a:solidFill>
                <a:latin typeface="Arial" panose="020B0604020202020204" pitchFamily="34" charset="0"/>
              </a:rPr>
              <a:t>, 3% to 24%</a:t>
            </a:r>
            <a:endParaRPr lang="en-US" altLang="x-none" sz="2000" b="1" dirty="0">
              <a:solidFill>
                <a:schemeClr val="tx1"/>
              </a:solidFill>
              <a:latin typeface="Arial" panose="020B0604020202020204" pitchFamily="34" charset="0"/>
            </a:endParaRPr>
          </a:p>
          <a:p>
            <a:pPr>
              <a:lnSpc>
                <a:spcPct val="85000"/>
              </a:lnSpc>
            </a:pPr>
            <a:endParaRPr lang="en-US" altLang="x-none" sz="2000" b="1" dirty="0">
              <a:solidFill>
                <a:schemeClr val="tx1"/>
              </a:solidFill>
              <a:latin typeface="Arial" panose="020B0604020202020204" pitchFamily="34" charset="0"/>
            </a:endParaRPr>
          </a:p>
          <a:p>
            <a:pPr>
              <a:lnSpc>
                <a:spcPct val="85000"/>
              </a:lnSpc>
            </a:pPr>
            <a:r>
              <a:rPr lang="en-US" altLang="x-none" sz="2000" b="1" dirty="0">
                <a:solidFill>
                  <a:schemeClr val="tx1"/>
                </a:solidFill>
                <a:latin typeface="Arial" panose="020B0604020202020204" pitchFamily="34" charset="0"/>
              </a:rPr>
              <a:t>---   Scaled: 			7% </a:t>
            </a:r>
            <a:r>
              <a:rPr lang="en-US" altLang="x-none" sz="2000" b="1" dirty="0" err="1">
                <a:solidFill>
                  <a:schemeClr val="tx1"/>
                </a:solidFill>
                <a:latin typeface="Arial" panose="020B0604020202020204" pitchFamily="34" charset="0"/>
              </a:rPr>
              <a:t>avg</a:t>
            </a:r>
            <a:r>
              <a:rPr lang="en-US" altLang="x-none" sz="2000" b="1" dirty="0">
                <a:solidFill>
                  <a:schemeClr val="tx1"/>
                </a:solidFill>
                <a:latin typeface="Arial" panose="020B0604020202020204" pitchFamily="34" charset="0"/>
              </a:rPr>
              <a:t>, 0% to 16%</a:t>
            </a:r>
            <a:endParaRPr lang="en-US" altLang="x-none" sz="2000" b="1" dirty="0">
              <a:solidFill>
                <a:schemeClr val="tx1"/>
              </a:solidFill>
              <a:latin typeface="Arial" panose="020B0604020202020204" pitchFamily="34" charset="0"/>
            </a:endParaRPr>
          </a:p>
          <a:p>
            <a:pPr>
              <a:lnSpc>
                <a:spcPct val="85000"/>
              </a:lnSpc>
            </a:pPr>
            <a:endParaRPr lang="en-US" altLang="x-none" sz="2000" b="1" dirty="0">
              <a:solidFill>
                <a:schemeClr val="tx1"/>
              </a:solidFill>
              <a:latin typeface="Arial" panose="020B0604020202020204" pitchFamily="34" charset="0"/>
            </a:endParaRPr>
          </a:p>
          <a:p>
            <a:pPr>
              <a:lnSpc>
                <a:spcPct val="85000"/>
              </a:lnSpc>
            </a:pPr>
            <a:r>
              <a:rPr lang="en-US" altLang="x-none" sz="2000" b="1" dirty="0">
                <a:solidFill>
                  <a:schemeClr val="tx1"/>
                </a:solidFill>
                <a:latin typeface="Arial" panose="020B0604020202020204" pitchFamily="34" charset="0"/>
              </a:rPr>
              <a:t>---   Memory indirect: 		3% </a:t>
            </a:r>
            <a:r>
              <a:rPr lang="en-US" altLang="x-none" sz="2000" b="1" dirty="0" err="1">
                <a:solidFill>
                  <a:schemeClr val="tx1"/>
                </a:solidFill>
                <a:latin typeface="Arial" panose="020B0604020202020204" pitchFamily="34" charset="0"/>
              </a:rPr>
              <a:t>avg</a:t>
            </a:r>
            <a:r>
              <a:rPr lang="en-US" altLang="x-none" sz="2000" b="1" dirty="0">
                <a:solidFill>
                  <a:schemeClr val="tx1"/>
                </a:solidFill>
                <a:latin typeface="Arial" panose="020B0604020202020204" pitchFamily="34" charset="0"/>
              </a:rPr>
              <a:t>, 1% to 6%</a:t>
            </a:r>
            <a:endParaRPr lang="en-US" altLang="x-none" sz="2000" b="1" dirty="0">
              <a:solidFill>
                <a:schemeClr val="tx1"/>
              </a:solidFill>
              <a:latin typeface="Arial" panose="020B0604020202020204" pitchFamily="34" charset="0"/>
            </a:endParaRPr>
          </a:p>
          <a:p>
            <a:pPr>
              <a:lnSpc>
                <a:spcPct val="85000"/>
              </a:lnSpc>
            </a:pPr>
            <a:endParaRPr lang="en-US" altLang="x-none" sz="2000" b="1" dirty="0">
              <a:solidFill>
                <a:schemeClr val="tx1"/>
              </a:solidFill>
              <a:latin typeface="Arial" panose="020B0604020202020204" pitchFamily="34" charset="0"/>
            </a:endParaRPr>
          </a:p>
          <a:p>
            <a:pPr>
              <a:lnSpc>
                <a:spcPct val="85000"/>
              </a:lnSpc>
            </a:pPr>
            <a:r>
              <a:rPr lang="en-US" altLang="x-none" sz="2000" b="1" dirty="0">
                <a:solidFill>
                  <a:schemeClr val="tx1"/>
                </a:solidFill>
                <a:latin typeface="Arial" panose="020B0604020202020204" pitchFamily="34" charset="0"/>
              </a:rPr>
              <a:t>      </a:t>
            </a:r>
            <a:endParaRPr lang="en-US" altLang="x-none" sz="2000" b="1" dirty="0">
              <a:solidFill>
                <a:schemeClr val="tx1"/>
              </a:solidFill>
              <a:latin typeface="Arial" panose="020B0604020202020204" pitchFamily="34" charset="0"/>
            </a:endParaRPr>
          </a:p>
          <a:p>
            <a:pPr>
              <a:lnSpc>
                <a:spcPct val="85000"/>
              </a:lnSpc>
            </a:pPr>
            <a:r>
              <a:rPr lang="en-US" altLang="x-none" sz="2000" b="1" dirty="0">
                <a:solidFill>
                  <a:schemeClr val="tx1"/>
                </a:solidFill>
                <a:latin typeface="Arial" panose="020B0604020202020204" pitchFamily="34" charset="0"/>
              </a:rPr>
              <a:t>---   </a:t>
            </a:r>
            <a:r>
              <a:rPr lang="en-US" altLang="x-none" sz="2000" b="1" dirty="0" err="1">
                <a:solidFill>
                  <a:schemeClr val="tx1"/>
                </a:solidFill>
                <a:latin typeface="Arial" panose="020B0604020202020204" pitchFamily="34" charset="0"/>
              </a:rPr>
              <a:t>Misc</a:t>
            </a:r>
            <a:r>
              <a:rPr lang="en-US" altLang="x-none" sz="2000" b="1" dirty="0">
                <a:solidFill>
                  <a:schemeClr val="tx1"/>
                </a:solidFill>
                <a:latin typeface="Arial" panose="020B0604020202020204" pitchFamily="34" charset="0"/>
              </a:rPr>
              <a:t>:			2% </a:t>
            </a:r>
            <a:r>
              <a:rPr lang="en-US" altLang="x-none" sz="2000" b="1" dirty="0" err="1">
                <a:solidFill>
                  <a:schemeClr val="tx1"/>
                </a:solidFill>
                <a:latin typeface="Arial" panose="020B0604020202020204" pitchFamily="34" charset="0"/>
              </a:rPr>
              <a:t>avg</a:t>
            </a:r>
            <a:r>
              <a:rPr lang="en-US" altLang="x-none" sz="2000" b="1" dirty="0">
                <a:solidFill>
                  <a:schemeClr val="tx1"/>
                </a:solidFill>
                <a:latin typeface="Arial" panose="020B0604020202020204" pitchFamily="34" charset="0"/>
              </a:rPr>
              <a:t>, 0% to 3%</a:t>
            </a:r>
            <a:endParaRPr lang="en-US" altLang="x-none" sz="2000" b="1" dirty="0">
              <a:solidFill>
                <a:schemeClr val="tx1"/>
              </a:solidFill>
              <a:latin typeface="Arial" panose="020B0604020202020204" pitchFamily="34" charset="0"/>
            </a:endParaRPr>
          </a:p>
          <a:p>
            <a:pPr>
              <a:lnSpc>
                <a:spcPct val="85000"/>
              </a:lnSpc>
            </a:pPr>
            <a:endParaRPr lang="en-US" altLang="x-none" sz="2000" b="1" dirty="0">
              <a:solidFill>
                <a:schemeClr val="tx1"/>
              </a:solidFill>
              <a:latin typeface="Arial" panose="020B0604020202020204" pitchFamily="34" charset="0"/>
            </a:endParaRPr>
          </a:p>
          <a:p>
            <a:pPr>
              <a:lnSpc>
                <a:spcPct val="85000"/>
              </a:lnSpc>
            </a:pPr>
            <a:r>
              <a:rPr lang="en-US" altLang="x-none" sz="2000" b="1" dirty="0">
                <a:solidFill>
                  <a:schemeClr val="tx1"/>
                </a:solidFill>
                <a:latin typeface="Arial" panose="020B0604020202020204" pitchFamily="34" charset="0"/>
              </a:rPr>
              <a:t>75% displacement &amp; immediate</a:t>
            </a:r>
            <a:endParaRPr lang="en-US" altLang="x-none" sz="2000" b="1" dirty="0">
              <a:solidFill>
                <a:schemeClr val="tx1"/>
              </a:solidFill>
              <a:latin typeface="Arial" panose="020B0604020202020204" pitchFamily="34" charset="0"/>
            </a:endParaRPr>
          </a:p>
          <a:p>
            <a:pPr>
              <a:lnSpc>
                <a:spcPct val="85000"/>
              </a:lnSpc>
            </a:pPr>
            <a:r>
              <a:rPr lang="en-US" altLang="x-none" sz="2000" b="1" dirty="0">
                <a:solidFill>
                  <a:schemeClr val="tx1"/>
                </a:solidFill>
                <a:latin typeface="Arial" panose="020B0604020202020204" pitchFamily="34" charset="0"/>
              </a:rPr>
              <a:t>85% displacement, immediate &amp; register indirect</a:t>
            </a:r>
            <a:endParaRPr lang="en-US" altLang="x-none" sz="2000" b="1" dirty="0">
              <a:solidFill>
                <a:schemeClr val="tx1"/>
              </a:solidFill>
              <a:latin typeface="Arial" panose="020B0604020202020204" pitchFamily="34" charset="0"/>
            </a:endParaRPr>
          </a:p>
        </p:txBody>
      </p:sp>
      <p:sp>
        <p:nvSpPr>
          <p:cNvPr id="13" name="Line 4"/>
          <p:cNvSpPr>
            <a:spLocks noChangeShapeType="1"/>
          </p:cNvSpPr>
          <p:nvPr/>
        </p:nvSpPr>
        <p:spPr bwMode="auto">
          <a:xfrm>
            <a:off x="7287758" y="1663700"/>
            <a:ext cx="0" cy="74930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Line 5"/>
          <p:cNvSpPr>
            <a:spLocks noChangeShapeType="1"/>
          </p:cNvSpPr>
          <p:nvPr/>
        </p:nvSpPr>
        <p:spPr bwMode="auto">
          <a:xfrm>
            <a:off x="8049758" y="1663700"/>
            <a:ext cx="0" cy="1282700"/>
          </a:xfrm>
          <a:prstGeom prst="line">
            <a:avLst/>
          </a:prstGeom>
          <a:noFill/>
          <a:ln w="127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4661536"/>
            <a:ext cx="8642350" cy="1687669"/>
          </a:xfrm>
        </p:spPr>
        <p:txBody>
          <a:bodyPr>
            <a:normAutofit fontScale="70000" lnSpcReduction="20000"/>
          </a:bodyPr>
          <a:lstStyle/>
          <a:p>
            <a:r>
              <a:rPr lang="en-US" altLang="x-none" b="1" dirty="0">
                <a:solidFill>
                  <a:srgbClr val="000000"/>
                </a:solidFill>
                <a:latin typeface="Arial" panose="020B0604020202020204" pitchFamily="34" charset="0"/>
              </a:rPr>
              <a:t>Avg. of 5 SPECint92 programs v. avg. 5 SPECfp92 programs </a:t>
            </a:r>
            <a:endParaRPr lang="en-US" altLang="x-none" b="1" dirty="0">
              <a:solidFill>
                <a:srgbClr val="000000"/>
              </a:solidFill>
              <a:latin typeface="Arial" panose="020B0604020202020204" pitchFamily="34" charset="0"/>
            </a:endParaRPr>
          </a:p>
          <a:p>
            <a:r>
              <a:rPr lang="en-US" altLang="x-none" b="1" dirty="0">
                <a:solidFill>
                  <a:srgbClr val="000000"/>
                </a:solidFill>
                <a:latin typeface="Arial" panose="020B0604020202020204" pitchFamily="34" charset="0"/>
              </a:rPr>
              <a:t>1% of addresses &gt; 16-bits</a:t>
            </a:r>
            <a:endParaRPr lang="en-US" altLang="x-none" b="1" dirty="0">
              <a:solidFill>
                <a:srgbClr val="000000"/>
              </a:solidFill>
              <a:latin typeface="Arial" panose="020B0604020202020204" pitchFamily="34" charset="0"/>
            </a:endParaRPr>
          </a:p>
          <a:p>
            <a:r>
              <a:rPr lang="en-US" altLang="x-none" b="1" dirty="0">
                <a:solidFill>
                  <a:srgbClr val="000000"/>
                </a:solidFill>
                <a:latin typeface="Arial" panose="020B0604020202020204" pitchFamily="34" charset="0"/>
              </a:rPr>
              <a:t>12 - 16 bits of displacement </a:t>
            </a:r>
            <a:r>
              <a:rPr lang="en-US" altLang="x-none" b="1" dirty="0" smtClean="0">
                <a:solidFill>
                  <a:srgbClr val="000000"/>
                </a:solidFill>
                <a:latin typeface="Arial" panose="020B0604020202020204" pitchFamily="34" charset="0"/>
              </a:rPr>
              <a:t>needed</a:t>
            </a:r>
            <a:endParaRPr lang="en-US" altLang="x-none" b="1" dirty="0">
              <a:solidFill>
                <a:srgbClr val="000000"/>
              </a:solidFill>
              <a:latin typeface="Arial" panose="020B0604020202020204" pitchFamily="34" charset="0"/>
            </a:endParaRPr>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a:t>Displacement Address Size?</a:t>
            </a:r>
            <a:endParaRPr lang="en-US" dirty="0"/>
          </a:p>
        </p:txBody>
      </p:sp>
      <p:sp>
        <p:nvSpPr>
          <p:cNvPr id="7" name="Content Placeholder 6"/>
          <p:cNvSpPr>
            <a:spLocks noGrp="1"/>
          </p:cNvSpPr>
          <p:nvPr>
            <p:ph sz="quarter" idx="13"/>
          </p:nvPr>
        </p:nvSpPr>
        <p:spPr/>
        <p:txBody>
          <a:bodyPr/>
          <a:lstStyle/>
          <a:p>
            <a:endParaRPr lang="en-US"/>
          </a:p>
        </p:txBody>
      </p:sp>
      <p:grpSp>
        <p:nvGrpSpPr>
          <p:cNvPr id="17" name="Group 1044"/>
          <p:cNvGrpSpPr/>
          <p:nvPr/>
        </p:nvGrpSpPr>
        <p:grpSpPr bwMode="auto">
          <a:xfrm>
            <a:off x="1003300" y="1047750"/>
            <a:ext cx="6883400" cy="3362325"/>
            <a:chOff x="560" y="744"/>
            <a:chExt cx="4336" cy="2118"/>
          </a:xfrm>
        </p:grpSpPr>
        <p:graphicFrame>
          <p:nvGraphicFramePr>
            <p:cNvPr id="18" name="Object 1027">
              <a:hlinkClick r:id="" action="ppaction://ole?verb=0"/>
            </p:cNvPr>
            <p:cNvGraphicFramePr/>
            <p:nvPr/>
          </p:nvGraphicFramePr>
          <p:xfrm>
            <a:off x="560" y="744"/>
            <a:ext cx="4336" cy="2048"/>
          </p:xfrm>
          <a:graphic>
            <a:graphicData uri="http://schemas.openxmlformats.org/presentationml/2006/ole">
              <mc:AlternateContent xmlns:mc="http://schemas.openxmlformats.org/markup-compatibility/2006">
                <mc:Choice xmlns:v="urn:schemas-microsoft-com:vml" Requires="v">
                  <p:oleObj spid="_x0000_s4108" name="Chart" r:id="rId1" imgW="5172075" imgH="2447925" progId="Excel.Chart.8">
                    <p:embed followColorScheme="full"/>
                  </p:oleObj>
                </mc:Choice>
                <mc:Fallback>
                  <p:oleObj name="Chart" r:id="rId1" imgW="5172075" imgH="2447925" progId="Excel.Chart.8">
                    <p:embed followColorScheme="full"/>
                    <p:pic>
                      <p:nvPicPr>
                        <p:cNvPr id="0" name="图片 410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 y="744"/>
                          <a:ext cx="4336" cy="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9" name="Rectangle 1040"/>
            <p:cNvSpPr>
              <a:spLocks noChangeArrowheads="1"/>
            </p:cNvSpPr>
            <p:nvPr/>
          </p:nvSpPr>
          <p:spPr bwMode="auto">
            <a:xfrm>
              <a:off x="2295" y="2631"/>
              <a:ext cx="93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x-none" dirty="0">
                  <a:solidFill>
                    <a:schemeClr val="tx1"/>
                  </a:solidFill>
                </a:rPr>
                <a:t>Address Bits</a:t>
              </a:r>
              <a:endParaRPr lang="en-US" altLang="x-none" dirty="0">
                <a:solidFill>
                  <a:schemeClr val="tx1"/>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chor="ctr">
            <a:normAutofit fontScale="92500" lnSpcReduction="20000"/>
          </a:bodyPr>
          <a:lstStyle/>
          <a:p>
            <a:pPr marL="514350" indent="-514350">
              <a:buClr>
                <a:srgbClr val="1111FF"/>
              </a:buClr>
              <a:buSzPct val="100000"/>
              <a:buFont typeface="+mj-lt"/>
              <a:buAutoNum type="arabicPeriod"/>
            </a:pPr>
            <a:r>
              <a:rPr lang="en-US" altLang="en-US" b="1" dirty="0" smtClean="0">
                <a:solidFill>
                  <a:srgbClr val="3333CC"/>
                </a:solidFill>
                <a:effectLst>
                  <a:outerShdw blurRad="38100" dist="25400" dir="5400000" algn="ctr" rotWithShape="0">
                    <a:srgbClr val="6E747A">
                      <a:alpha val="43000"/>
                    </a:srgbClr>
                  </a:outerShdw>
                </a:effectLst>
              </a:rPr>
              <a:t>Functional </a:t>
            </a:r>
            <a:r>
              <a:rPr lang="en-US" altLang="en-US" b="1" dirty="0">
                <a:solidFill>
                  <a:srgbClr val="3333CC"/>
                </a:solidFill>
                <a:effectLst>
                  <a:outerShdw blurRad="38100" dist="25400" dir="5400000" algn="ctr" rotWithShape="0">
                    <a:srgbClr val="6E747A">
                      <a:alpha val="43000"/>
                    </a:srgbClr>
                  </a:outerShdw>
                </a:effectLst>
              </a:rPr>
              <a:t>Design of Instruction </a:t>
            </a:r>
            <a:r>
              <a:rPr lang="en-US" altLang="en-US" b="1" dirty="0" smtClean="0">
                <a:solidFill>
                  <a:srgbClr val="3333CC"/>
                </a:solidFill>
                <a:effectLst>
                  <a:outerShdw blurRad="38100" dist="25400" dir="5400000" algn="ctr" rotWithShape="0">
                    <a:srgbClr val="6E747A">
                      <a:alpha val="43000"/>
                    </a:srgbClr>
                  </a:outerShdw>
                </a:effectLst>
              </a:rPr>
              <a:t>Set</a:t>
            </a:r>
            <a:endParaRPr lang="en-US" altLang="en-US" b="1" dirty="0" smtClean="0">
              <a:solidFill>
                <a:srgbClr val="3333CC"/>
              </a:solidFill>
              <a:effectLst>
                <a:outerShdw blurRad="38100" dist="25400" dir="5400000" algn="ctr" rotWithShape="0">
                  <a:srgbClr val="6E747A">
                    <a:alpha val="43000"/>
                  </a:srgbClr>
                </a:outerShdw>
              </a:effectLst>
            </a:endParaRPr>
          </a:p>
          <a:p>
            <a:pPr marL="0" lvl="1" indent="0">
              <a:buClr>
                <a:srgbClr val="1111FF"/>
              </a:buClr>
              <a:buSzPct val="100000"/>
              <a:buNone/>
            </a:pPr>
            <a:r>
              <a:rPr lang="en-US" altLang="en-US" b="1" dirty="0" smtClean="0">
                <a:solidFill>
                  <a:srgbClr val="3333CC"/>
                </a:solidFill>
                <a:effectLst>
                  <a:outerShdw blurRad="38100" dist="25400" dir="5400000" algn="ctr" rotWithShape="0">
                    <a:srgbClr val="6E747A">
                      <a:alpha val="43000"/>
                    </a:srgbClr>
                  </a:outerShdw>
                </a:effectLst>
              </a:rPr>
              <a:t>	a.k.a</a:t>
            </a:r>
            <a:r>
              <a:rPr lang="en-US" altLang="en-US" b="1" dirty="0">
                <a:solidFill>
                  <a:srgbClr val="3333CC"/>
                </a:solidFill>
                <a:effectLst>
                  <a:outerShdw blurRad="38100" dist="25400" dir="5400000" algn="ctr" rotWithShape="0">
                    <a:srgbClr val="6E747A">
                      <a:alpha val="43000"/>
                    </a:srgbClr>
                  </a:outerShdw>
                </a:effectLst>
              </a:rPr>
              <a:t>. ISA Basic </a:t>
            </a:r>
            <a:r>
              <a:rPr lang="en-US" altLang="en-US" b="1" dirty="0" smtClean="0">
                <a:solidFill>
                  <a:srgbClr val="3333CC"/>
                </a:solidFill>
                <a:effectLst>
                  <a:outerShdw blurRad="38100" dist="25400" dir="5400000" algn="ctr" rotWithShape="0">
                    <a:srgbClr val="6E747A">
                      <a:alpha val="43000"/>
                    </a:srgbClr>
                  </a:outerShdw>
                </a:effectLst>
              </a:rPr>
              <a:t>(2.1~2.5)</a:t>
            </a:r>
            <a:endParaRPr lang="en-US" altLang="en-US" b="1" dirty="0">
              <a:solidFill>
                <a:srgbClr val="3333CC"/>
              </a:solidFill>
              <a:effectLst>
                <a:outerShdw blurRad="38100" dist="25400" dir="5400000" algn="ctr" rotWithShape="0">
                  <a:srgbClr val="6E747A">
                    <a:alpha val="43000"/>
                  </a:srgbClr>
                </a:outerShdw>
              </a:effectLst>
            </a:endParaRPr>
          </a:p>
          <a:p>
            <a:pPr marL="514350" indent="-514350">
              <a:buClr>
                <a:srgbClr val="1111FF"/>
              </a:buClr>
              <a:buSzPct val="100000"/>
              <a:buFont typeface="+mj-lt"/>
              <a:buAutoNum type="arabicPeriod"/>
            </a:pPr>
            <a:endParaRPr lang="en-US" altLang="en-US" b="1" dirty="0">
              <a:solidFill>
                <a:srgbClr val="3333CC"/>
              </a:solidFill>
              <a:effectLst>
                <a:outerShdw blurRad="38100" dist="25400" dir="5400000" algn="ctr" rotWithShape="0">
                  <a:srgbClr val="6E747A">
                    <a:alpha val="43000"/>
                  </a:srgbClr>
                </a:outerShdw>
              </a:effectLst>
              <a:ea typeface="黑体" panose="02010609060101010101" pitchFamily="49" charset="-122"/>
              <a:cs typeface="Times New Roman" panose="02020603050405020304" pitchFamily="18" charset="0"/>
              <a:sym typeface="+mn-ea"/>
            </a:endParaRPr>
          </a:p>
          <a:p>
            <a:pPr marL="514350" indent="-514350">
              <a:buClr>
                <a:srgbClr val="1111FF"/>
              </a:buClr>
              <a:buSzPct val="100000"/>
              <a:buFont typeface="+mj-lt"/>
              <a:buAutoNum type="arabicPeriod"/>
            </a:pPr>
            <a:r>
              <a:rPr lang="en-US" altLang="en-US" b="1" dirty="0" smtClean="0">
                <a:solidFill>
                  <a:srgbClr val="3333CC"/>
                </a:solidFill>
                <a:effectLst>
                  <a:outerShdw blurRad="38100" dist="25400" dir="5400000" algn="ctr" rotWithShape="0">
                    <a:srgbClr val="6E747A">
                      <a:alpha val="43000"/>
                    </a:srgbClr>
                  </a:outerShdw>
                </a:effectLst>
                <a:sym typeface="+mn-ea"/>
              </a:rPr>
              <a:t>More ISA (Instruction Set Principles)</a:t>
            </a:r>
            <a:endParaRPr lang="en-US" altLang="en-US" b="1" dirty="0">
              <a:solidFill>
                <a:srgbClr val="3333CC"/>
              </a:solidFill>
              <a:effectLst>
                <a:outerShdw blurRad="38100" dist="25400" dir="5400000" algn="ctr" rotWithShape="0">
                  <a:srgbClr val="6E747A">
                    <a:alpha val="43000"/>
                  </a:srgbClr>
                </a:outerShdw>
              </a:effectLst>
              <a:sym typeface="+mn-ea"/>
            </a:endParaRPr>
          </a:p>
          <a:p>
            <a:pPr marL="400050" lvl="1" indent="0">
              <a:buClr>
                <a:srgbClr val="1111FF"/>
              </a:buClr>
              <a:buSzPct val="100000"/>
              <a:buNone/>
            </a:pPr>
            <a:r>
              <a:rPr lang="en-US" altLang="en-US" b="1" dirty="0" smtClean="0">
                <a:solidFill>
                  <a:srgbClr val="3333CC"/>
                </a:solidFill>
                <a:effectLst>
                  <a:outerShdw blurRad="38100" dist="25400" dir="5400000" algn="ctr" rotWithShape="0">
                    <a:srgbClr val="6E747A">
                      <a:alpha val="43000"/>
                    </a:srgbClr>
                  </a:outerShdw>
                </a:effectLst>
                <a:sym typeface="+mn-ea"/>
              </a:rPr>
              <a:t>	Detailed ISA, Endian-ness, Addressing</a:t>
            </a:r>
            <a:r>
              <a:rPr lang="en-US" altLang="en-US" b="1" dirty="0">
                <a:solidFill>
                  <a:srgbClr val="3333CC"/>
                </a:solidFill>
                <a:effectLst>
                  <a:outerShdw blurRad="38100" dist="25400" dir="5400000" algn="ctr" rotWithShape="0">
                    <a:srgbClr val="6E747A">
                      <a:alpha val="43000"/>
                    </a:srgbClr>
                  </a:outerShdw>
                </a:effectLst>
                <a:sym typeface="+mn-ea"/>
              </a:rPr>
              <a:t>, </a:t>
            </a:r>
            <a:r>
              <a:rPr lang="en-US" altLang="en-US" b="1" dirty="0" smtClean="0">
                <a:solidFill>
                  <a:srgbClr val="3333CC"/>
                </a:solidFill>
                <a:effectLst>
                  <a:outerShdw blurRad="38100" dist="25400" dir="5400000" algn="ctr" rotWithShape="0">
                    <a:srgbClr val="6E747A">
                      <a:alpha val="43000"/>
                    </a:srgbClr>
                  </a:outerShdw>
                </a:effectLst>
                <a:sym typeface="+mn-ea"/>
              </a:rPr>
              <a:t>	(Today’s Topic), CISC vs RISC</a:t>
            </a:r>
            <a:endParaRPr lang="en-US" altLang="en-US" b="1" dirty="0" smtClean="0">
              <a:solidFill>
                <a:srgbClr val="3333CC"/>
              </a:solidFill>
              <a:effectLst>
                <a:outerShdw blurRad="38100" dist="25400" dir="5400000" algn="ctr" rotWithShape="0">
                  <a:srgbClr val="6E747A">
                    <a:alpha val="43000"/>
                  </a:srgbClr>
                </a:outerShdw>
              </a:effectLst>
              <a:sym typeface="+mn-ea"/>
            </a:endParaRPr>
          </a:p>
          <a:p>
            <a:pPr marL="514350" indent="-514350">
              <a:buClr>
                <a:srgbClr val="1111FF"/>
              </a:buClr>
              <a:buSzPct val="100000"/>
              <a:buFont typeface="+mj-lt"/>
              <a:buAutoNum type="arabicPeriod"/>
            </a:pPr>
            <a:endParaRPr lang="en-US" altLang="en-US" b="1" dirty="0" smtClean="0">
              <a:solidFill>
                <a:srgbClr val="3333CC"/>
              </a:solidFill>
              <a:effectLst>
                <a:outerShdw blurRad="38100" dist="25400" dir="5400000" algn="ctr" rotWithShape="0">
                  <a:srgbClr val="6E747A">
                    <a:alpha val="43000"/>
                  </a:srgbClr>
                </a:outerShdw>
              </a:effectLst>
              <a:sym typeface="+mn-ea"/>
            </a:endParaRPr>
          </a:p>
          <a:p>
            <a:pPr marL="514350" indent="-514350">
              <a:buClr>
                <a:srgbClr val="1111FF"/>
              </a:buClr>
              <a:buSzPct val="100000"/>
              <a:buFont typeface="+mj-lt"/>
              <a:buAutoNum type="arabicPeriod"/>
            </a:pPr>
            <a:r>
              <a:rPr lang="en-US" altLang="en-US" b="1" dirty="0" smtClean="0">
                <a:solidFill>
                  <a:srgbClr val="3333CC"/>
                </a:solidFill>
                <a:effectLst>
                  <a:outerShdw blurRad="38100" dist="25400" dir="5400000" algn="ctr" rotWithShape="0">
                    <a:srgbClr val="6E747A">
                      <a:alpha val="43000"/>
                    </a:srgbClr>
                  </a:outerShdw>
                </a:effectLst>
              </a:rPr>
              <a:t>More Detailed MIPS ISA</a:t>
            </a:r>
            <a:endParaRPr lang="en-US" altLang="en-US" b="1" dirty="0" smtClean="0">
              <a:solidFill>
                <a:srgbClr val="3333CC"/>
              </a:solidFill>
              <a:effectLst>
                <a:outerShdw blurRad="38100" dist="25400" dir="5400000" algn="ctr" rotWithShape="0">
                  <a:srgbClr val="6E747A">
                    <a:alpha val="43000"/>
                  </a:srgbClr>
                </a:outerShdw>
              </a:effectLst>
            </a:endParaRPr>
          </a:p>
          <a:p>
            <a:pPr marL="800100" lvl="2" indent="0">
              <a:buClr>
                <a:srgbClr val="1111FF"/>
              </a:buClr>
              <a:buSzPct val="100000"/>
              <a:buNone/>
            </a:pPr>
            <a:r>
              <a:rPr lang="en-US" altLang="en-US" b="1" dirty="0" smtClean="0">
                <a:solidFill>
                  <a:srgbClr val="3333CC"/>
                </a:solidFill>
                <a:effectLst>
                  <a:outerShdw blurRad="38100" dist="25400" dir="5400000" algn="ctr" rotWithShape="0">
                    <a:srgbClr val="6E747A">
                      <a:alpha val="43000"/>
                    </a:srgbClr>
                  </a:outerShdw>
                </a:effectLst>
                <a:ea typeface="黑体" panose="02010609060101010101" pitchFamily="49" charset="-122"/>
                <a:cs typeface="Times New Roman" panose="02020603050405020304" pitchFamily="18" charset="0"/>
              </a:rPr>
              <a:t>Types of MIPS ISA, Procedure call, Programming with MIPS Assembly</a:t>
            </a:r>
            <a:endParaRPr lang="en-US" altLang="en-US" b="1" dirty="0">
              <a:solidFill>
                <a:srgbClr val="3333CC"/>
              </a:solidFill>
              <a:effectLst>
                <a:outerShdw blurRad="38100" dist="25400" dir="5400000" algn="ctr" rotWithShape="0">
                  <a:srgbClr val="6E747A">
                    <a:alpha val="43000"/>
                  </a:srgbClr>
                </a:outerShdw>
              </a:effectLst>
              <a:ea typeface="黑体" panose="02010609060101010101" pitchFamily="49" charset="-122"/>
              <a:cs typeface="Times New Roman" panose="02020603050405020304" pitchFamily="18" charset="0"/>
            </a:endParaRPr>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smtClean="0"/>
              <a:t>Outline</a:t>
            </a:r>
            <a:endParaRPr lang="en-US" dirty="0"/>
          </a:p>
        </p:txBody>
      </p:sp>
      <p:sp>
        <p:nvSpPr>
          <p:cNvPr id="7" name="Content Placeholder 6"/>
          <p:cNvSpPr>
            <a:spLocks noGrp="1"/>
          </p:cNvSpPr>
          <p:nvPr>
            <p:ph sz="quarter" idx="13"/>
          </p:nvPr>
        </p:nvSpPr>
        <p:spPr/>
        <p:txBody>
          <a:bodyPr/>
          <a:lstStyle/>
          <a:p>
            <a:r>
              <a:rPr lang="en-US" dirty="0" smtClean="0"/>
              <a:t>0.0</a:t>
            </a:r>
            <a:endParaRPr lang="en-US" dirty="0"/>
          </a:p>
        </p:txBody>
      </p:sp>
      <p:sp>
        <p:nvSpPr>
          <p:cNvPr id="8" name="Rectangle 9"/>
          <p:cNvSpPr>
            <a:spLocks noChangeArrowheads="1"/>
          </p:cNvSpPr>
          <p:nvPr/>
        </p:nvSpPr>
        <p:spPr bwMode="auto">
          <a:xfrm>
            <a:off x="0" y="1282065"/>
            <a:ext cx="9570085" cy="750570"/>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20000"/>
              </a:lnSpc>
            </a:pPr>
            <a:endParaRPr lang="en-US" altLang="en-US" sz="3600" b="1" dirty="0">
              <a:solidFill>
                <a:srgbClr val="3333CC"/>
              </a:solidFill>
              <a:effectLst>
                <a:outerShdw blurRad="38100" dist="25400" dir="5400000" algn="ctr" rotWithShape="0">
                  <a:srgbClr val="6E747A">
                    <a:alpha val="43000"/>
                  </a:srgbClr>
                </a:outerShdw>
              </a:effectLst>
              <a:uFillTx/>
              <a:latin typeface="Arial" panose="020B0604020202020204" pitchFamily="34" charset="0"/>
              <a:ea typeface="黑体" panose="02010609060101010101" pitchFamily="49" charset="-122"/>
              <a:cs typeface="Times New Roman" panose="02020603050405020304" pitchFamily="18" charset="0"/>
              <a:sym typeface="+mn-ea"/>
            </a:endParaRPr>
          </a:p>
        </p:txBody>
      </p:sp>
      <p:sp>
        <p:nvSpPr>
          <p:cNvPr id="9" name="Rectangle 11"/>
          <p:cNvSpPr>
            <a:spLocks noChangeArrowheads="1"/>
          </p:cNvSpPr>
          <p:nvPr/>
        </p:nvSpPr>
        <p:spPr bwMode="auto">
          <a:xfrm>
            <a:off x="80643" y="2913857"/>
            <a:ext cx="4341813" cy="750887"/>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gn="l">
              <a:lnSpc>
                <a:spcPct val="120000"/>
              </a:lnSpc>
            </a:pPr>
            <a:endParaRPr lang="en-US" altLang="en-US" sz="3600" b="1" dirty="0">
              <a:solidFill>
                <a:srgbClr val="3333CC"/>
              </a:solidFill>
              <a:effectLst>
                <a:outerShdw blurRad="38100" dist="25400" dir="5400000" algn="ctr" rotWithShape="0">
                  <a:srgbClr val="6E747A">
                    <a:alpha val="43000"/>
                  </a:srgbClr>
                </a:outerShdw>
              </a:effectLst>
              <a:uFillTx/>
              <a:latin typeface="Arial" panose="020B0604020202020204" pitchFamily="34" charset="0"/>
              <a:sym typeface="+mn-ea"/>
            </a:endParaRPr>
          </a:p>
        </p:txBody>
      </p:sp>
      <p:sp>
        <p:nvSpPr>
          <p:cNvPr id="10" name="Rectangle 12"/>
          <p:cNvSpPr>
            <a:spLocks noChangeArrowheads="1"/>
          </p:cNvSpPr>
          <p:nvPr/>
        </p:nvSpPr>
        <p:spPr bwMode="auto">
          <a:xfrm>
            <a:off x="80328" y="4170522"/>
            <a:ext cx="5203825" cy="750888"/>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a:lnSpc>
                <a:spcPct val="120000"/>
              </a:lnSpc>
            </a:pPr>
            <a:endParaRPr lang="zh-CN" altLang="en-US" sz="3600" b="1"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50% to 60% fit within 8 bits</a:t>
            </a:r>
            <a:endParaRPr lang="en-US" dirty="0"/>
          </a:p>
          <a:p>
            <a:endParaRPr lang="en-US" dirty="0"/>
          </a:p>
          <a:p>
            <a:r>
              <a:rPr lang="en-US" dirty="0" smtClean="0"/>
              <a:t>75</a:t>
            </a:r>
            <a:r>
              <a:rPr lang="en-US" dirty="0"/>
              <a:t>% to 80% fit within 16 bits</a:t>
            </a:r>
            <a:endParaRPr lang="en-US" dirty="0"/>
          </a:p>
          <a:p>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altLang="x-none" dirty="0"/>
              <a:t>Immediate Size?</a:t>
            </a:r>
            <a:endParaRPr lang="en-US" dirty="0"/>
          </a:p>
        </p:txBody>
      </p:sp>
      <p:sp>
        <p:nvSpPr>
          <p:cNvPr id="7" name="Content Placeholder 6"/>
          <p:cNvSpPr>
            <a:spLocks noGrp="1"/>
          </p:cNvSpPr>
          <p:nvPr>
            <p:ph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Data Addressing modes that are important:</a:t>
            </a:r>
            <a:endParaRPr lang="en-US" dirty="0"/>
          </a:p>
          <a:p>
            <a:pPr lvl="1"/>
            <a:r>
              <a:rPr lang="en-US" dirty="0"/>
              <a:t>Displacement, Immediate, Register Indirect</a:t>
            </a:r>
            <a:endParaRPr lang="en-US" dirty="0"/>
          </a:p>
          <a:p>
            <a:endParaRPr lang="en-US" dirty="0"/>
          </a:p>
          <a:p>
            <a:r>
              <a:rPr lang="en-US" dirty="0" smtClean="0"/>
              <a:t>Displacement </a:t>
            </a:r>
            <a:r>
              <a:rPr lang="en-US" dirty="0"/>
              <a:t>size should be 12 to 16 bits</a:t>
            </a:r>
            <a:endParaRPr lang="en-US" dirty="0"/>
          </a:p>
          <a:p>
            <a:endParaRPr lang="en-US" dirty="0"/>
          </a:p>
          <a:p>
            <a:r>
              <a:rPr lang="en-US" dirty="0" smtClean="0"/>
              <a:t>Immediate </a:t>
            </a:r>
            <a:r>
              <a:rPr lang="en-US" dirty="0"/>
              <a:t>size should be 8 to 16 bits</a:t>
            </a:r>
            <a:endParaRPr lang="en-US" dirty="0"/>
          </a:p>
          <a:p>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altLang="x-none" dirty="0"/>
              <a:t>Addressing Summary</a:t>
            </a:r>
            <a:endParaRPr lang="en-US" dirty="0"/>
          </a:p>
        </p:txBody>
      </p:sp>
      <p:sp>
        <p:nvSpPr>
          <p:cNvPr id="7" name="Content Placeholder 6"/>
          <p:cNvSpPr>
            <a:spLocks noGrp="1"/>
          </p:cNvSpPr>
          <p:nvPr>
            <p:ph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Generic Examples of Instruction Format Widths</a:t>
            </a:r>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smtClean="0"/>
              <a:t>Instruction Format</a:t>
            </a:r>
            <a:endParaRPr lang="en-US" dirty="0"/>
          </a:p>
        </p:txBody>
      </p:sp>
      <p:sp>
        <p:nvSpPr>
          <p:cNvPr id="7" name="Content Placeholder 6"/>
          <p:cNvSpPr>
            <a:spLocks noGrp="1"/>
          </p:cNvSpPr>
          <p:nvPr>
            <p:ph sz="quarter" idx="13"/>
          </p:nvPr>
        </p:nvSpPr>
        <p:spPr/>
        <p:txBody>
          <a:bodyPr/>
          <a:lstStyle/>
          <a:p>
            <a:r>
              <a:rPr lang="en-US" dirty="0" smtClean="0"/>
              <a:t>3.0</a:t>
            </a:r>
            <a:endParaRPr lang="en-US" dirty="0"/>
          </a:p>
        </p:txBody>
      </p:sp>
      <p:sp>
        <p:nvSpPr>
          <p:cNvPr id="8" name="Rectangle 3"/>
          <p:cNvSpPr>
            <a:spLocks noChangeArrowheads="1"/>
          </p:cNvSpPr>
          <p:nvPr/>
        </p:nvSpPr>
        <p:spPr bwMode="auto">
          <a:xfrm>
            <a:off x="884238" y="2668588"/>
            <a:ext cx="1469057" cy="308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90000"/>
              </a:lnSpc>
            </a:pPr>
            <a:r>
              <a:rPr lang="en-US" altLang="x-none" sz="2400" b="1" dirty="0">
                <a:solidFill>
                  <a:schemeClr val="tx1"/>
                </a:solidFill>
                <a:latin typeface="Arial" panose="020B0604020202020204" pitchFamily="34" charset="0"/>
              </a:rPr>
              <a:t>Variable:</a:t>
            </a:r>
            <a:endParaRPr lang="en-US" altLang="x-none" sz="2400" b="1" dirty="0">
              <a:solidFill>
                <a:schemeClr val="tx1"/>
              </a:solidFill>
              <a:latin typeface="Arial" panose="020B0604020202020204" pitchFamily="34" charset="0"/>
            </a:endParaRPr>
          </a:p>
          <a:p>
            <a:pPr>
              <a:lnSpc>
                <a:spcPct val="90000"/>
              </a:lnSpc>
            </a:pPr>
            <a:endParaRPr lang="en-US" altLang="x-none" sz="2400" b="1" dirty="0">
              <a:solidFill>
                <a:schemeClr val="tx1"/>
              </a:solidFill>
              <a:latin typeface="Arial" panose="020B0604020202020204" pitchFamily="34" charset="0"/>
            </a:endParaRPr>
          </a:p>
          <a:p>
            <a:pPr>
              <a:lnSpc>
                <a:spcPct val="90000"/>
              </a:lnSpc>
            </a:pPr>
            <a:endParaRPr lang="en-US" altLang="x-none" sz="2400" b="1" dirty="0">
              <a:solidFill>
                <a:schemeClr val="tx1"/>
              </a:solidFill>
              <a:latin typeface="Arial" panose="020B0604020202020204" pitchFamily="34" charset="0"/>
            </a:endParaRPr>
          </a:p>
          <a:p>
            <a:pPr>
              <a:lnSpc>
                <a:spcPct val="90000"/>
              </a:lnSpc>
            </a:pPr>
            <a:endParaRPr lang="en-US" altLang="x-none" sz="2400" b="1" dirty="0">
              <a:solidFill>
                <a:schemeClr val="tx1"/>
              </a:solidFill>
              <a:latin typeface="Arial" panose="020B0604020202020204" pitchFamily="34" charset="0"/>
            </a:endParaRPr>
          </a:p>
          <a:p>
            <a:pPr>
              <a:lnSpc>
                <a:spcPct val="90000"/>
              </a:lnSpc>
            </a:pPr>
            <a:r>
              <a:rPr lang="en-US" altLang="x-none" sz="2400" b="1" dirty="0">
                <a:solidFill>
                  <a:schemeClr val="tx1"/>
                </a:solidFill>
                <a:latin typeface="Arial" panose="020B0604020202020204" pitchFamily="34" charset="0"/>
              </a:rPr>
              <a:t>Fixed:</a:t>
            </a:r>
            <a:endParaRPr lang="en-US" altLang="x-none" sz="2400" b="1" dirty="0">
              <a:solidFill>
                <a:schemeClr val="tx1"/>
              </a:solidFill>
              <a:latin typeface="Arial" panose="020B0604020202020204" pitchFamily="34" charset="0"/>
            </a:endParaRPr>
          </a:p>
          <a:p>
            <a:pPr>
              <a:lnSpc>
                <a:spcPct val="90000"/>
              </a:lnSpc>
            </a:pPr>
            <a:endParaRPr lang="en-US" altLang="x-none" sz="2400" b="1" dirty="0">
              <a:solidFill>
                <a:schemeClr val="tx1"/>
              </a:solidFill>
              <a:latin typeface="Arial" panose="020B0604020202020204" pitchFamily="34" charset="0"/>
            </a:endParaRPr>
          </a:p>
          <a:p>
            <a:pPr>
              <a:lnSpc>
                <a:spcPct val="90000"/>
              </a:lnSpc>
            </a:pPr>
            <a:endParaRPr lang="en-US" altLang="x-none" sz="2400" b="1" dirty="0">
              <a:solidFill>
                <a:schemeClr val="tx1"/>
              </a:solidFill>
              <a:latin typeface="Arial" panose="020B0604020202020204" pitchFamily="34" charset="0"/>
            </a:endParaRPr>
          </a:p>
          <a:p>
            <a:pPr>
              <a:lnSpc>
                <a:spcPct val="90000"/>
              </a:lnSpc>
            </a:pPr>
            <a:endParaRPr lang="en-US" altLang="x-none" sz="2400" b="1" dirty="0">
              <a:solidFill>
                <a:schemeClr val="tx1"/>
              </a:solidFill>
              <a:latin typeface="Arial" panose="020B0604020202020204" pitchFamily="34" charset="0"/>
            </a:endParaRPr>
          </a:p>
          <a:p>
            <a:pPr>
              <a:lnSpc>
                <a:spcPct val="90000"/>
              </a:lnSpc>
            </a:pPr>
            <a:r>
              <a:rPr lang="en-US" altLang="x-none" sz="2400" b="1" dirty="0">
                <a:solidFill>
                  <a:schemeClr val="tx1"/>
                </a:solidFill>
                <a:latin typeface="Arial" panose="020B0604020202020204" pitchFamily="34" charset="0"/>
              </a:rPr>
              <a:t>Hybrid:</a:t>
            </a:r>
            <a:endParaRPr lang="en-US" altLang="x-none" sz="2400" b="1" dirty="0">
              <a:solidFill>
                <a:schemeClr val="tx1"/>
              </a:solidFill>
              <a:latin typeface="Arial" panose="020B0604020202020204" pitchFamily="34" charset="0"/>
            </a:endParaRPr>
          </a:p>
        </p:txBody>
      </p:sp>
      <p:sp>
        <p:nvSpPr>
          <p:cNvPr id="9" name="Rectangle 4"/>
          <p:cNvSpPr>
            <a:spLocks noChangeArrowheads="1"/>
          </p:cNvSpPr>
          <p:nvPr/>
        </p:nvSpPr>
        <p:spPr bwMode="auto">
          <a:xfrm>
            <a:off x="2743200" y="3886200"/>
            <a:ext cx="2717800" cy="355600"/>
          </a:xfrm>
          <a:prstGeom prst="rect">
            <a:avLst/>
          </a:prstGeom>
          <a:solidFill>
            <a:srgbClr val="FF0000"/>
          </a:solidFill>
          <a:ln w="25400">
            <a:solidFill>
              <a:schemeClr val="tx1"/>
            </a:solidFill>
            <a:miter lim="800000"/>
          </a:ln>
          <a:effectLst/>
        </p:spPr>
        <p:txBody>
          <a:bodyPr wrap="none" anchor="ctr"/>
          <a:lstStyle/>
          <a:p>
            <a:endParaRPr lang="en-US"/>
          </a:p>
        </p:txBody>
      </p:sp>
      <p:sp>
        <p:nvSpPr>
          <p:cNvPr id="10" name="Rectangle 5"/>
          <p:cNvSpPr>
            <a:spLocks noChangeArrowheads="1"/>
          </p:cNvSpPr>
          <p:nvPr/>
        </p:nvSpPr>
        <p:spPr bwMode="auto">
          <a:xfrm>
            <a:off x="2743200" y="4724400"/>
            <a:ext cx="1346200" cy="355600"/>
          </a:xfrm>
          <a:prstGeom prst="rect">
            <a:avLst/>
          </a:prstGeom>
          <a:solidFill>
            <a:srgbClr val="FDA4B5"/>
          </a:solidFill>
          <a:ln w="254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Rectangle 6"/>
          <p:cNvSpPr>
            <a:spLocks noChangeArrowheads="1"/>
          </p:cNvSpPr>
          <p:nvPr/>
        </p:nvSpPr>
        <p:spPr bwMode="auto">
          <a:xfrm>
            <a:off x="2743200" y="5257800"/>
            <a:ext cx="2717800" cy="355600"/>
          </a:xfrm>
          <a:prstGeom prst="rect">
            <a:avLst/>
          </a:prstGeom>
          <a:solidFill>
            <a:srgbClr val="FDA4B5"/>
          </a:solidFill>
          <a:ln w="254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Rectangle 7"/>
          <p:cNvSpPr>
            <a:spLocks noChangeArrowheads="1"/>
          </p:cNvSpPr>
          <p:nvPr/>
        </p:nvSpPr>
        <p:spPr bwMode="auto">
          <a:xfrm>
            <a:off x="2743200" y="5943600"/>
            <a:ext cx="4089400" cy="355600"/>
          </a:xfrm>
          <a:prstGeom prst="rect">
            <a:avLst/>
          </a:prstGeom>
          <a:solidFill>
            <a:srgbClr val="FDA4B5"/>
          </a:solidFill>
          <a:ln w="254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8"/>
          <p:cNvSpPr>
            <a:spLocks noChangeArrowheads="1"/>
          </p:cNvSpPr>
          <p:nvPr/>
        </p:nvSpPr>
        <p:spPr bwMode="auto">
          <a:xfrm>
            <a:off x="6065838" y="3005138"/>
            <a:ext cx="5397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90000"/>
              </a:lnSpc>
            </a:pPr>
            <a:r>
              <a:rPr lang="en-US" altLang="x-none" sz="2800" b="1" dirty="0">
                <a:solidFill>
                  <a:schemeClr val="tx1"/>
                </a:solidFill>
                <a:latin typeface="Arial" panose="020B0604020202020204" pitchFamily="34" charset="0"/>
              </a:rPr>
              <a:t>…</a:t>
            </a:r>
            <a:endParaRPr lang="en-US" altLang="x-none" sz="2800" b="1" dirty="0">
              <a:solidFill>
                <a:schemeClr val="tx1"/>
              </a:solidFill>
              <a:latin typeface="Arial" panose="020B0604020202020204" pitchFamily="34" charset="0"/>
            </a:endParaRPr>
          </a:p>
        </p:txBody>
      </p:sp>
      <p:grpSp>
        <p:nvGrpSpPr>
          <p:cNvPr id="14" name="Group 14"/>
          <p:cNvGrpSpPr/>
          <p:nvPr/>
        </p:nvGrpSpPr>
        <p:grpSpPr bwMode="auto">
          <a:xfrm>
            <a:off x="2743200" y="3124200"/>
            <a:ext cx="4622800" cy="355600"/>
            <a:chOff x="1640" y="1016"/>
            <a:chExt cx="2912" cy="224"/>
          </a:xfrm>
        </p:grpSpPr>
        <p:sp>
          <p:nvSpPr>
            <p:cNvPr id="15" name="Rectangle 9"/>
            <p:cNvSpPr>
              <a:spLocks noChangeArrowheads="1"/>
            </p:cNvSpPr>
            <p:nvPr/>
          </p:nvSpPr>
          <p:spPr bwMode="auto">
            <a:xfrm>
              <a:off x="1640" y="1016"/>
              <a:ext cx="416" cy="224"/>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6" name="Rectangle 10"/>
            <p:cNvSpPr>
              <a:spLocks noChangeArrowheads="1"/>
            </p:cNvSpPr>
            <p:nvPr/>
          </p:nvSpPr>
          <p:spPr bwMode="auto">
            <a:xfrm>
              <a:off x="2072" y="1016"/>
              <a:ext cx="416" cy="224"/>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Rectangle 11"/>
            <p:cNvSpPr>
              <a:spLocks noChangeArrowheads="1"/>
            </p:cNvSpPr>
            <p:nvPr/>
          </p:nvSpPr>
          <p:spPr bwMode="auto">
            <a:xfrm>
              <a:off x="2504" y="1016"/>
              <a:ext cx="416" cy="224"/>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Rectangle 12"/>
            <p:cNvSpPr>
              <a:spLocks noChangeArrowheads="1"/>
            </p:cNvSpPr>
            <p:nvPr/>
          </p:nvSpPr>
          <p:spPr bwMode="auto">
            <a:xfrm>
              <a:off x="2936" y="1016"/>
              <a:ext cx="416" cy="224"/>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Rectangle 13"/>
            <p:cNvSpPr>
              <a:spLocks noChangeArrowheads="1"/>
            </p:cNvSpPr>
            <p:nvPr/>
          </p:nvSpPr>
          <p:spPr bwMode="auto">
            <a:xfrm>
              <a:off x="4136" y="1016"/>
              <a:ext cx="416" cy="224"/>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0" name="Rectangle 15"/>
          <p:cNvSpPr>
            <a:spLocks noChangeArrowheads="1"/>
          </p:cNvSpPr>
          <p:nvPr/>
        </p:nvSpPr>
        <p:spPr bwMode="auto">
          <a:xfrm>
            <a:off x="2743200" y="2438400"/>
            <a:ext cx="6604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Rectangle 16"/>
          <p:cNvSpPr>
            <a:spLocks noChangeArrowheads="1"/>
          </p:cNvSpPr>
          <p:nvPr/>
        </p:nvSpPr>
        <p:spPr bwMode="auto">
          <a:xfrm>
            <a:off x="2789238" y="2625725"/>
            <a:ext cx="53975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90000"/>
              </a:lnSpc>
            </a:pPr>
            <a:r>
              <a:rPr lang="en-US" altLang="x-none" sz="2800" b="1" dirty="0">
                <a:solidFill>
                  <a:schemeClr val="tx1"/>
                </a:solidFill>
                <a:latin typeface="Arial" panose="020B0604020202020204" pitchFamily="34" charset="0"/>
              </a:rPr>
              <a:t>…</a:t>
            </a:r>
            <a:endParaRPr lang="en-US" altLang="x-none" sz="2800" b="1" dirty="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If </a:t>
            </a:r>
            <a:r>
              <a:rPr lang="en-US" dirty="0"/>
              <a:t>code size is most important, </a:t>
            </a:r>
            <a:br>
              <a:rPr lang="en-US" dirty="0"/>
            </a:br>
            <a:r>
              <a:rPr lang="en-US" dirty="0"/>
              <a:t>  use variable length instructions</a:t>
            </a:r>
            <a:endParaRPr lang="en-US" dirty="0"/>
          </a:p>
          <a:p>
            <a:endParaRPr lang="en-US" dirty="0"/>
          </a:p>
          <a:p>
            <a:r>
              <a:rPr lang="en-US" dirty="0" smtClean="0"/>
              <a:t>If </a:t>
            </a:r>
            <a:r>
              <a:rPr lang="en-US" dirty="0"/>
              <a:t>performance is most important, </a:t>
            </a:r>
            <a:br>
              <a:rPr lang="en-US" dirty="0"/>
            </a:br>
            <a:r>
              <a:rPr lang="en-US" dirty="0"/>
              <a:t>  use fixed length instructions</a:t>
            </a:r>
            <a:endParaRPr lang="en-US" dirty="0"/>
          </a:p>
          <a:p>
            <a:endParaRPr lang="en-US" dirty="0"/>
          </a:p>
          <a:p>
            <a:r>
              <a:rPr lang="en-US" dirty="0" smtClean="0"/>
              <a:t>Recent </a:t>
            </a:r>
            <a:r>
              <a:rPr lang="en-US" dirty="0"/>
              <a:t>embedded machines (ARM, MIPS) added </a:t>
            </a:r>
            <a:r>
              <a:rPr lang="en-US" dirty="0" smtClean="0"/>
              <a:t>optional </a:t>
            </a:r>
            <a:r>
              <a:rPr lang="en-US" dirty="0"/>
              <a:t>mode to execute subset of 16-bit </a:t>
            </a:r>
            <a:r>
              <a:rPr lang="en-US" dirty="0" smtClean="0"/>
              <a:t>wide instructions </a:t>
            </a:r>
            <a:r>
              <a:rPr lang="en-US" dirty="0"/>
              <a:t>(Thumb, MIPS16); per procedure </a:t>
            </a:r>
            <a:r>
              <a:rPr lang="en-US" dirty="0" smtClean="0"/>
              <a:t>decide performance </a:t>
            </a:r>
            <a:r>
              <a:rPr lang="en-US" dirty="0"/>
              <a:t>or density</a:t>
            </a:r>
            <a:endParaRPr lang="en-US" dirty="0"/>
          </a:p>
          <a:p>
            <a:endParaRPr lang="en-US" dirty="0"/>
          </a:p>
          <a:p>
            <a:r>
              <a:rPr lang="en-US" dirty="0" smtClean="0"/>
              <a:t>Some </a:t>
            </a:r>
            <a:r>
              <a:rPr lang="en-US" dirty="0"/>
              <a:t>architectures actually exploring on-the-fly </a:t>
            </a:r>
            <a:r>
              <a:rPr lang="en-US" dirty="0" smtClean="0"/>
              <a:t>decompression </a:t>
            </a:r>
            <a:r>
              <a:rPr lang="en-US" dirty="0"/>
              <a:t>for more density.</a:t>
            </a:r>
            <a:endParaRPr lang="en-US" dirty="0"/>
          </a:p>
          <a:p>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a:t>Instruction Formats</a:t>
            </a:r>
            <a:endParaRPr lang="en-US" dirty="0"/>
          </a:p>
        </p:txBody>
      </p:sp>
      <p:sp>
        <p:nvSpPr>
          <p:cNvPr id="7" name="Content Placeholder 6"/>
          <p:cNvSpPr>
            <a:spLocks noGrp="1"/>
          </p:cNvSpPr>
          <p:nvPr>
            <p:ph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1007266"/>
            <a:ext cx="8642350" cy="4098134"/>
          </a:xfrm>
        </p:spPr>
        <p:txBody>
          <a:bodyPr>
            <a:normAutofit fontScale="92500" lnSpcReduction="10000"/>
          </a:bodyPr>
          <a:lstStyle/>
          <a:p>
            <a:r>
              <a:rPr lang="en-US" dirty="0"/>
              <a:t>If have many memory operands per instruction and/or </a:t>
            </a:r>
            <a:r>
              <a:rPr lang="en-US" dirty="0" smtClean="0"/>
              <a:t>many </a:t>
            </a:r>
            <a:r>
              <a:rPr lang="en-US" dirty="0"/>
              <a:t>addressing modes:</a:t>
            </a:r>
            <a:br>
              <a:rPr lang="en-US" dirty="0"/>
            </a:br>
            <a:r>
              <a:rPr lang="en-US" dirty="0"/>
              <a:t>=&gt;Need one address specifier per operand</a:t>
            </a:r>
            <a:endParaRPr lang="en-US" dirty="0"/>
          </a:p>
          <a:p>
            <a:endParaRPr lang="en-US" dirty="0"/>
          </a:p>
          <a:p>
            <a:r>
              <a:rPr lang="en-US" dirty="0" smtClean="0"/>
              <a:t>If </a:t>
            </a:r>
            <a:r>
              <a:rPr lang="en-US" dirty="0"/>
              <a:t>have load-store machine with 1 address per </a:t>
            </a:r>
            <a:r>
              <a:rPr lang="en-US" dirty="0" smtClean="0"/>
              <a:t>instr. and </a:t>
            </a:r>
            <a:r>
              <a:rPr lang="en-US" dirty="0"/>
              <a:t>one or two addressing modes:</a:t>
            </a:r>
            <a:br>
              <a:rPr lang="en-US" dirty="0"/>
            </a:br>
            <a:r>
              <a:rPr lang="en-US" dirty="0"/>
              <a:t>=&gt; Can encode addressing mode in the </a:t>
            </a:r>
            <a:r>
              <a:rPr lang="en-US" dirty="0" smtClean="0"/>
              <a:t>opcode</a:t>
            </a:r>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a:t>Instruction Formats</a:t>
            </a:r>
            <a:endParaRPr lang="en-US" dirty="0"/>
          </a:p>
        </p:txBody>
      </p:sp>
      <p:sp>
        <p:nvSpPr>
          <p:cNvPr id="7" name="Content Placeholder 6"/>
          <p:cNvSpPr>
            <a:spLocks noGrp="1"/>
          </p:cNvSpPr>
          <p:nvPr>
            <p:ph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1007266"/>
            <a:ext cx="8642350" cy="614662"/>
          </a:xfrm>
        </p:spPr>
        <p:txBody>
          <a:bodyPr>
            <a:noAutofit/>
          </a:bodyPr>
          <a:lstStyle/>
          <a:p>
            <a:r>
              <a:rPr lang="en-US" altLang="x-none" sz="2400" dirty="0"/>
              <a:t>Typical Operations (little change since 1960)</a:t>
            </a:r>
            <a:endParaRPr lang="en-US" sz="2400"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a:t>Operations in the Instruction Set</a:t>
            </a:r>
            <a:endParaRPr lang="en-US" dirty="0"/>
          </a:p>
        </p:txBody>
      </p:sp>
      <p:sp>
        <p:nvSpPr>
          <p:cNvPr id="7" name="Content Placeholder 6"/>
          <p:cNvSpPr>
            <a:spLocks noGrp="1"/>
          </p:cNvSpPr>
          <p:nvPr>
            <p:ph sz="quarter" idx="13"/>
          </p:nvPr>
        </p:nvSpPr>
        <p:spPr/>
        <p:txBody>
          <a:bodyPr/>
          <a:lstStyle/>
          <a:p>
            <a:r>
              <a:rPr lang="en-US" dirty="0" smtClean="0"/>
              <a:t>4.0</a:t>
            </a:r>
            <a:endParaRPr lang="en-US" dirty="0"/>
          </a:p>
        </p:txBody>
      </p:sp>
      <p:grpSp>
        <p:nvGrpSpPr>
          <p:cNvPr id="31" name="Group 30"/>
          <p:cNvGrpSpPr/>
          <p:nvPr/>
        </p:nvGrpSpPr>
        <p:grpSpPr>
          <a:xfrm>
            <a:off x="849313" y="1531687"/>
            <a:ext cx="7456487" cy="1516313"/>
            <a:chOff x="849313" y="1226887"/>
            <a:chExt cx="7456487" cy="1516313"/>
          </a:xfrm>
        </p:grpSpPr>
        <p:sp>
          <p:nvSpPr>
            <p:cNvPr id="8" name="Rectangle 3"/>
            <p:cNvSpPr>
              <a:spLocks noChangeArrowheads="1"/>
            </p:cNvSpPr>
            <p:nvPr/>
          </p:nvSpPr>
          <p:spPr bwMode="auto">
            <a:xfrm>
              <a:off x="849313" y="1228475"/>
              <a:ext cx="2350420"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dirty="0">
                  <a:solidFill>
                    <a:schemeClr val="tx1"/>
                  </a:solidFill>
                  <a:latin typeface="Arial" panose="020B0604020202020204" pitchFamily="34" charset="0"/>
                </a:rPr>
                <a:t>Data Movement</a:t>
              </a:r>
              <a:endParaRPr lang="en-US" altLang="x-none" sz="1600" b="1" dirty="0">
                <a:solidFill>
                  <a:schemeClr val="tx1"/>
                </a:solidFill>
                <a:latin typeface="Arial" panose="020B0604020202020204" pitchFamily="34" charset="0"/>
              </a:endParaRPr>
            </a:p>
          </p:txBody>
        </p:sp>
        <p:sp>
          <p:nvSpPr>
            <p:cNvPr id="9" name="Rectangle 4"/>
            <p:cNvSpPr>
              <a:spLocks noChangeArrowheads="1"/>
            </p:cNvSpPr>
            <p:nvPr/>
          </p:nvSpPr>
          <p:spPr bwMode="auto">
            <a:xfrm>
              <a:off x="4506913" y="1226887"/>
              <a:ext cx="3798887" cy="151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dirty="0">
                  <a:solidFill>
                    <a:schemeClr val="tx1"/>
                  </a:solidFill>
                  <a:latin typeface="Arial" panose="020B0604020202020204" pitchFamily="34" charset="0"/>
                </a:rPr>
                <a:t>Load (from memory)</a:t>
              </a:r>
              <a:endParaRPr lang="en-US" altLang="x-none" sz="1600" b="1" dirty="0">
                <a:solidFill>
                  <a:schemeClr val="tx1"/>
                </a:solidFill>
                <a:latin typeface="Arial" panose="020B0604020202020204" pitchFamily="34" charset="0"/>
              </a:endParaRPr>
            </a:p>
            <a:p>
              <a:pPr>
                <a:lnSpc>
                  <a:spcPct val="85000"/>
                </a:lnSpc>
              </a:pPr>
              <a:r>
                <a:rPr lang="en-US" altLang="x-none" sz="1600" b="1" dirty="0">
                  <a:solidFill>
                    <a:schemeClr val="tx1"/>
                  </a:solidFill>
                  <a:latin typeface="Arial" panose="020B0604020202020204" pitchFamily="34" charset="0"/>
                </a:rPr>
                <a:t>Store (to memory)</a:t>
              </a:r>
              <a:endParaRPr lang="en-US" altLang="x-none" sz="1600" b="1" dirty="0">
                <a:solidFill>
                  <a:schemeClr val="tx1"/>
                </a:solidFill>
                <a:latin typeface="Arial" panose="020B0604020202020204" pitchFamily="34" charset="0"/>
              </a:endParaRPr>
            </a:p>
            <a:p>
              <a:pPr>
                <a:lnSpc>
                  <a:spcPct val="85000"/>
                </a:lnSpc>
              </a:pPr>
              <a:r>
                <a:rPr lang="en-US" altLang="x-none" sz="1600" b="1" dirty="0">
                  <a:solidFill>
                    <a:schemeClr val="tx1"/>
                  </a:solidFill>
                  <a:latin typeface="Arial" panose="020B0604020202020204" pitchFamily="34" charset="0"/>
                </a:rPr>
                <a:t>memory-to-memory move</a:t>
              </a:r>
              <a:endParaRPr lang="en-US" altLang="x-none" sz="1600" b="1" dirty="0">
                <a:solidFill>
                  <a:schemeClr val="tx1"/>
                </a:solidFill>
                <a:latin typeface="Arial" panose="020B0604020202020204" pitchFamily="34" charset="0"/>
              </a:endParaRPr>
            </a:p>
            <a:p>
              <a:pPr>
                <a:lnSpc>
                  <a:spcPct val="85000"/>
                </a:lnSpc>
              </a:pPr>
              <a:r>
                <a:rPr lang="en-US" altLang="x-none" sz="1600" b="1" dirty="0">
                  <a:solidFill>
                    <a:schemeClr val="tx1"/>
                  </a:solidFill>
                  <a:latin typeface="Arial" panose="020B0604020202020204" pitchFamily="34" charset="0"/>
                </a:rPr>
                <a:t>register-to-register move</a:t>
              </a:r>
              <a:endParaRPr lang="en-US" altLang="x-none" sz="1600" b="1" dirty="0">
                <a:solidFill>
                  <a:schemeClr val="tx1"/>
                </a:solidFill>
                <a:latin typeface="Arial" panose="020B0604020202020204" pitchFamily="34" charset="0"/>
              </a:endParaRPr>
            </a:p>
            <a:p>
              <a:pPr>
                <a:lnSpc>
                  <a:spcPct val="85000"/>
                </a:lnSpc>
              </a:pPr>
              <a:r>
                <a:rPr lang="en-US" altLang="x-none" sz="1600" b="1" dirty="0">
                  <a:solidFill>
                    <a:schemeClr val="tx1"/>
                  </a:solidFill>
                  <a:latin typeface="Arial" panose="020B0604020202020204" pitchFamily="34" charset="0"/>
                </a:rPr>
                <a:t>input (from I/O device)</a:t>
              </a:r>
              <a:endParaRPr lang="en-US" altLang="x-none" sz="1600" b="1" dirty="0">
                <a:solidFill>
                  <a:schemeClr val="tx1"/>
                </a:solidFill>
                <a:latin typeface="Arial" panose="020B0604020202020204" pitchFamily="34" charset="0"/>
              </a:endParaRPr>
            </a:p>
            <a:p>
              <a:pPr>
                <a:lnSpc>
                  <a:spcPct val="85000"/>
                </a:lnSpc>
              </a:pPr>
              <a:r>
                <a:rPr lang="en-US" altLang="x-none" sz="1600" b="1" dirty="0">
                  <a:solidFill>
                    <a:schemeClr val="tx1"/>
                  </a:solidFill>
                  <a:latin typeface="Arial" panose="020B0604020202020204" pitchFamily="34" charset="0"/>
                </a:rPr>
                <a:t>output (to I/O device)</a:t>
              </a:r>
              <a:endParaRPr lang="en-US" altLang="x-none" sz="1600" b="1" dirty="0">
                <a:solidFill>
                  <a:schemeClr val="tx1"/>
                </a:solidFill>
                <a:latin typeface="Arial" panose="020B0604020202020204" pitchFamily="34" charset="0"/>
              </a:endParaRPr>
            </a:p>
            <a:p>
              <a:pPr>
                <a:lnSpc>
                  <a:spcPct val="85000"/>
                </a:lnSpc>
              </a:pPr>
              <a:r>
                <a:rPr lang="en-US" altLang="x-none" sz="1600" b="1" dirty="0">
                  <a:solidFill>
                    <a:schemeClr val="tx1"/>
                  </a:solidFill>
                  <a:latin typeface="Arial" panose="020B0604020202020204" pitchFamily="34" charset="0"/>
                </a:rPr>
                <a:t>push, pop (to/from stack)</a:t>
              </a:r>
              <a:endParaRPr lang="en-US" altLang="x-none" sz="1600" b="1" dirty="0">
                <a:solidFill>
                  <a:schemeClr val="tx1"/>
                </a:solidFill>
                <a:latin typeface="Arial" panose="020B0604020202020204" pitchFamily="34" charset="0"/>
              </a:endParaRPr>
            </a:p>
          </p:txBody>
        </p:sp>
      </p:grpSp>
      <p:grpSp>
        <p:nvGrpSpPr>
          <p:cNvPr id="30" name="Group 29"/>
          <p:cNvGrpSpPr/>
          <p:nvPr/>
        </p:nvGrpSpPr>
        <p:grpSpPr>
          <a:xfrm>
            <a:off x="925513" y="3014428"/>
            <a:ext cx="8177458" cy="469872"/>
            <a:chOff x="925513" y="2819400"/>
            <a:chExt cx="8177458" cy="469872"/>
          </a:xfrm>
        </p:grpSpPr>
        <p:sp>
          <p:nvSpPr>
            <p:cNvPr id="10" name="Rectangle 5"/>
            <p:cNvSpPr>
              <a:spLocks noChangeArrowheads="1"/>
            </p:cNvSpPr>
            <p:nvPr/>
          </p:nvSpPr>
          <p:spPr bwMode="auto">
            <a:xfrm>
              <a:off x="925513" y="2820988"/>
              <a:ext cx="1627214"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dirty="0">
                  <a:solidFill>
                    <a:schemeClr val="tx1"/>
                  </a:solidFill>
                  <a:latin typeface="Arial" panose="020B0604020202020204" pitchFamily="34" charset="0"/>
                </a:rPr>
                <a:t>Arithmetic</a:t>
              </a:r>
              <a:endParaRPr lang="en-US" altLang="x-none" sz="1600" b="1" dirty="0">
                <a:solidFill>
                  <a:schemeClr val="tx1"/>
                </a:solidFill>
                <a:latin typeface="Arial" panose="020B0604020202020204" pitchFamily="34" charset="0"/>
              </a:endParaRPr>
            </a:p>
          </p:txBody>
        </p:sp>
        <p:sp>
          <p:nvSpPr>
            <p:cNvPr id="11" name="Rectangle 6"/>
            <p:cNvSpPr>
              <a:spLocks noChangeArrowheads="1"/>
            </p:cNvSpPr>
            <p:nvPr/>
          </p:nvSpPr>
          <p:spPr bwMode="auto">
            <a:xfrm>
              <a:off x="4506913" y="2819400"/>
              <a:ext cx="4596058" cy="469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a:solidFill>
                    <a:schemeClr val="tx1"/>
                  </a:solidFill>
                  <a:latin typeface="Arial" panose="020B0604020202020204" pitchFamily="34" charset="0"/>
                </a:rPr>
                <a:t>integer (binary + decimal) or FP</a:t>
              </a:r>
              <a:endParaRPr lang="en-US" altLang="x-none" sz="1600" b="1">
                <a:solidFill>
                  <a:schemeClr val="tx1"/>
                </a:solidFill>
                <a:latin typeface="Arial" panose="020B0604020202020204" pitchFamily="34" charset="0"/>
              </a:endParaRPr>
            </a:p>
            <a:p>
              <a:pPr>
                <a:lnSpc>
                  <a:spcPct val="85000"/>
                </a:lnSpc>
              </a:pPr>
              <a:r>
                <a:rPr lang="en-US" altLang="x-none" sz="1600" b="1">
                  <a:solidFill>
                    <a:schemeClr val="tx1"/>
                  </a:solidFill>
                  <a:latin typeface="Arial" panose="020B0604020202020204" pitchFamily="34" charset="0"/>
                </a:rPr>
                <a:t>Add, Subtract, Multiply, Divide</a:t>
              </a:r>
              <a:endParaRPr lang="en-US" altLang="x-none" sz="1600" b="1">
                <a:solidFill>
                  <a:schemeClr val="tx1"/>
                </a:solidFill>
                <a:latin typeface="Arial" panose="020B0604020202020204" pitchFamily="34" charset="0"/>
              </a:endParaRPr>
            </a:p>
          </p:txBody>
        </p:sp>
      </p:grpSp>
      <p:grpSp>
        <p:nvGrpSpPr>
          <p:cNvPr id="28" name="Group 27"/>
          <p:cNvGrpSpPr/>
          <p:nvPr/>
        </p:nvGrpSpPr>
        <p:grpSpPr>
          <a:xfrm>
            <a:off x="927099" y="3852628"/>
            <a:ext cx="6802955" cy="262172"/>
            <a:chOff x="927099" y="3905250"/>
            <a:chExt cx="6802955" cy="262172"/>
          </a:xfrm>
        </p:grpSpPr>
        <p:sp>
          <p:nvSpPr>
            <p:cNvPr id="12" name="Rectangle 7"/>
            <p:cNvSpPr>
              <a:spLocks noChangeArrowheads="1"/>
            </p:cNvSpPr>
            <p:nvPr/>
          </p:nvSpPr>
          <p:spPr bwMode="auto">
            <a:xfrm>
              <a:off x="927099" y="3906838"/>
              <a:ext cx="1199865"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dirty="0">
                  <a:solidFill>
                    <a:schemeClr val="tx1"/>
                  </a:solidFill>
                  <a:latin typeface="Arial" panose="020B0604020202020204" pitchFamily="34" charset="0"/>
                </a:rPr>
                <a:t>Logical</a:t>
              </a:r>
              <a:endParaRPr lang="en-US" altLang="x-none" sz="1600" b="1" dirty="0">
                <a:solidFill>
                  <a:schemeClr val="tx1"/>
                </a:solidFill>
                <a:latin typeface="Arial" panose="020B0604020202020204" pitchFamily="34" charset="0"/>
              </a:endParaRPr>
            </a:p>
          </p:txBody>
        </p:sp>
        <p:sp>
          <p:nvSpPr>
            <p:cNvPr id="13" name="Rectangle 8"/>
            <p:cNvSpPr>
              <a:spLocks noChangeArrowheads="1"/>
            </p:cNvSpPr>
            <p:nvPr/>
          </p:nvSpPr>
          <p:spPr bwMode="auto">
            <a:xfrm>
              <a:off x="4508499" y="3905250"/>
              <a:ext cx="3221555"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dirty="0">
                  <a:solidFill>
                    <a:schemeClr val="tx1"/>
                  </a:solidFill>
                  <a:latin typeface="Arial" panose="020B0604020202020204" pitchFamily="34" charset="0"/>
                </a:rPr>
                <a:t>not, and, or, set, clear</a:t>
              </a:r>
              <a:endParaRPr lang="en-US" altLang="x-none" sz="1600" b="1" dirty="0">
                <a:solidFill>
                  <a:schemeClr val="tx1"/>
                </a:solidFill>
                <a:latin typeface="Arial" panose="020B0604020202020204" pitchFamily="34" charset="0"/>
              </a:endParaRPr>
            </a:p>
          </p:txBody>
        </p:sp>
      </p:grpSp>
      <p:grpSp>
        <p:nvGrpSpPr>
          <p:cNvPr id="29" name="Group 28"/>
          <p:cNvGrpSpPr/>
          <p:nvPr/>
        </p:nvGrpSpPr>
        <p:grpSpPr>
          <a:xfrm>
            <a:off x="927099" y="3547828"/>
            <a:ext cx="7887765" cy="262172"/>
            <a:chOff x="927099" y="3352800"/>
            <a:chExt cx="7887765" cy="262172"/>
          </a:xfrm>
        </p:grpSpPr>
        <p:sp>
          <p:nvSpPr>
            <p:cNvPr id="14" name="Rectangle 9"/>
            <p:cNvSpPr>
              <a:spLocks noChangeArrowheads="1"/>
            </p:cNvSpPr>
            <p:nvPr/>
          </p:nvSpPr>
          <p:spPr bwMode="auto">
            <a:xfrm>
              <a:off x="927099" y="3354388"/>
              <a:ext cx="821825"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dirty="0">
                  <a:solidFill>
                    <a:schemeClr val="tx1"/>
                  </a:solidFill>
                  <a:latin typeface="Arial" panose="020B0604020202020204" pitchFamily="34" charset="0"/>
                </a:rPr>
                <a:t>Shift</a:t>
              </a:r>
              <a:endParaRPr lang="en-US" altLang="x-none" sz="1600" b="1" dirty="0">
                <a:solidFill>
                  <a:schemeClr val="tx1"/>
                </a:solidFill>
                <a:latin typeface="Arial" panose="020B0604020202020204" pitchFamily="34" charset="0"/>
              </a:endParaRPr>
            </a:p>
          </p:txBody>
        </p:sp>
        <p:sp>
          <p:nvSpPr>
            <p:cNvPr id="15" name="Rectangle 10"/>
            <p:cNvSpPr>
              <a:spLocks noChangeArrowheads="1"/>
            </p:cNvSpPr>
            <p:nvPr/>
          </p:nvSpPr>
          <p:spPr bwMode="auto">
            <a:xfrm>
              <a:off x="4508499" y="3352800"/>
              <a:ext cx="4306365"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a:solidFill>
                    <a:schemeClr val="tx1"/>
                  </a:solidFill>
                  <a:latin typeface="Arial" panose="020B0604020202020204" pitchFamily="34" charset="0"/>
                </a:rPr>
                <a:t>shift left/right, rotate left/right</a:t>
              </a:r>
              <a:endParaRPr lang="en-US" altLang="x-none" sz="1600" b="1">
                <a:solidFill>
                  <a:schemeClr val="tx1"/>
                </a:solidFill>
                <a:latin typeface="Arial" panose="020B0604020202020204" pitchFamily="34" charset="0"/>
              </a:endParaRPr>
            </a:p>
          </p:txBody>
        </p:sp>
      </p:grpSp>
      <p:grpSp>
        <p:nvGrpSpPr>
          <p:cNvPr id="32" name="Group 31"/>
          <p:cNvGrpSpPr/>
          <p:nvPr/>
        </p:nvGrpSpPr>
        <p:grpSpPr>
          <a:xfrm>
            <a:off x="927100" y="4114800"/>
            <a:ext cx="7427542" cy="262172"/>
            <a:chOff x="927100" y="4362450"/>
            <a:chExt cx="7427542" cy="262172"/>
          </a:xfrm>
        </p:grpSpPr>
        <p:sp>
          <p:nvSpPr>
            <p:cNvPr id="16" name="Rectangle 11"/>
            <p:cNvSpPr>
              <a:spLocks noChangeArrowheads="1"/>
            </p:cNvSpPr>
            <p:nvPr/>
          </p:nvSpPr>
          <p:spPr bwMode="auto">
            <a:xfrm>
              <a:off x="927100" y="4364038"/>
              <a:ext cx="3385920"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dirty="0">
                  <a:solidFill>
                    <a:schemeClr val="tx1"/>
                  </a:solidFill>
                  <a:latin typeface="Arial" panose="020B0604020202020204" pitchFamily="34" charset="0"/>
                </a:rPr>
                <a:t>Control (Jump/Branch)</a:t>
              </a:r>
              <a:endParaRPr lang="en-US" altLang="x-none" sz="1600" b="1" dirty="0">
                <a:solidFill>
                  <a:schemeClr val="tx1"/>
                </a:solidFill>
                <a:latin typeface="Arial" panose="020B0604020202020204" pitchFamily="34" charset="0"/>
              </a:endParaRPr>
            </a:p>
          </p:txBody>
        </p:sp>
        <p:sp>
          <p:nvSpPr>
            <p:cNvPr id="17" name="Rectangle 12"/>
            <p:cNvSpPr>
              <a:spLocks noChangeArrowheads="1"/>
            </p:cNvSpPr>
            <p:nvPr/>
          </p:nvSpPr>
          <p:spPr bwMode="auto">
            <a:xfrm>
              <a:off x="4508499" y="4362450"/>
              <a:ext cx="3846143"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a:solidFill>
                    <a:schemeClr val="tx1"/>
                  </a:solidFill>
                  <a:latin typeface="Arial" panose="020B0604020202020204" pitchFamily="34" charset="0"/>
                </a:rPr>
                <a:t>unconditional, conditional</a:t>
              </a:r>
              <a:endParaRPr lang="en-US" altLang="x-none" sz="1600" b="1">
                <a:solidFill>
                  <a:schemeClr val="tx1"/>
                </a:solidFill>
                <a:latin typeface="Arial" panose="020B0604020202020204" pitchFamily="34" charset="0"/>
              </a:endParaRPr>
            </a:p>
          </p:txBody>
        </p:sp>
      </p:grpSp>
      <p:grpSp>
        <p:nvGrpSpPr>
          <p:cNvPr id="33" name="Group 32"/>
          <p:cNvGrpSpPr/>
          <p:nvPr/>
        </p:nvGrpSpPr>
        <p:grpSpPr>
          <a:xfrm>
            <a:off x="927100" y="4572000"/>
            <a:ext cx="5257924" cy="262172"/>
            <a:chOff x="927100" y="4819650"/>
            <a:chExt cx="5257924" cy="262172"/>
          </a:xfrm>
        </p:grpSpPr>
        <p:sp>
          <p:nvSpPr>
            <p:cNvPr id="18" name="Rectangle 13"/>
            <p:cNvSpPr>
              <a:spLocks noChangeArrowheads="1"/>
            </p:cNvSpPr>
            <p:nvPr/>
          </p:nvSpPr>
          <p:spPr bwMode="auto">
            <a:xfrm>
              <a:off x="927100" y="4821238"/>
              <a:ext cx="2925698"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dirty="0">
                  <a:solidFill>
                    <a:schemeClr val="tx1"/>
                  </a:solidFill>
                  <a:latin typeface="Arial" panose="020B0604020202020204" pitchFamily="34" charset="0"/>
                </a:rPr>
                <a:t>Subroutine Linkage</a:t>
              </a:r>
              <a:endParaRPr lang="en-US" altLang="x-none" sz="1600" b="1" dirty="0">
                <a:solidFill>
                  <a:schemeClr val="tx1"/>
                </a:solidFill>
                <a:latin typeface="Arial" panose="020B0604020202020204" pitchFamily="34" charset="0"/>
              </a:endParaRPr>
            </a:p>
          </p:txBody>
        </p:sp>
        <p:sp>
          <p:nvSpPr>
            <p:cNvPr id="19" name="Rectangle 14"/>
            <p:cNvSpPr>
              <a:spLocks noChangeArrowheads="1"/>
            </p:cNvSpPr>
            <p:nvPr/>
          </p:nvSpPr>
          <p:spPr bwMode="auto">
            <a:xfrm>
              <a:off x="4508500" y="4819650"/>
              <a:ext cx="1676524"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a:solidFill>
                    <a:schemeClr val="tx1"/>
                  </a:solidFill>
                  <a:latin typeface="Arial" panose="020B0604020202020204" pitchFamily="34" charset="0"/>
                </a:rPr>
                <a:t>call, return</a:t>
              </a:r>
              <a:endParaRPr lang="en-US" altLang="x-none" sz="1600" b="1">
                <a:solidFill>
                  <a:schemeClr val="tx1"/>
                </a:solidFill>
                <a:latin typeface="Arial" panose="020B0604020202020204" pitchFamily="34" charset="0"/>
              </a:endParaRPr>
            </a:p>
          </p:txBody>
        </p:sp>
      </p:grpSp>
      <p:grpSp>
        <p:nvGrpSpPr>
          <p:cNvPr id="34" name="Group 33"/>
          <p:cNvGrpSpPr/>
          <p:nvPr/>
        </p:nvGrpSpPr>
        <p:grpSpPr>
          <a:xfrm>
            <a:off x="927099" y="4876800"/>
            <a:ext cx="5323671" cy="262172"/>
            <a:chOff x="927099" y="5200650"/>
            <a:chExt cx="5323671" cy="262172"/>
          </a:xfrm>
        </p:grpSpPr>
        <p:sp>
          <p:nvSpPr>
            <p:cNvPr id="20" name="Rectangle 15"/>
            <p:cNvSpPr>
              <a:spLocks noChangeArrowheads="1"/>
            </p:cNvSpPr>
            <p:nvPr/>
          </p:nvSpPr>
          <p:spPr bwMode="auto">
            <a:xfrm>
              <a:off x="927099" y="5202238"/>
              <a:ext cx="1380667"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dirty="0">
                  <a:solidFill>
                    <a:schemeClr val="tx1"/>
                  </a:solidFill>
                  <a:latin typeface="Arial" panose="020B0604020202020204" pitchFamily="34" charset="0"/>
                </a:rPr>
                <a:t>Interrupt</a:t>
              </a:r>
              <a:endParaRPr lang="en-US" altLang="x-none" sz="1600" b="1" dirty="0">
                <a:solidFill>
                  <a:schemeClr val="tx1"/>
                </a:solidFill>
                <a:latin typeface="Arial" panose="020B0604020202020204" pitchFamily="34" charset="0"/>
              </a:endParaRPr>
            </a:p>
          </p:txBody>
        </p:sp>
        <p:sp>
          <p:nvSpPr>
            <p:cNvPr id="21" name="Rectangle 16"/>
            <p:cNvSpPr>
              <a:spLocks noChangeArrowheads="1"/>
            </p:cNvSpPr>
            <p:nvPr/>
          </p:nvSpPr>
          <p:spPr bwMode="auto">
            <a:xfrm>
              <a:off x="4508500" y="5200650"/>
              <a:ext cx="1742270"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a:solidFill>
                    <a:schemeClr val="tx1"/>
                  </a:solidFill>
                  <a:latin typeface="Arial" panose="020B0604020202020204" pitchFamily="34" charset="0"/>
                </a:rPr>
                <a:t>trap, return</a:t>
              </a:r>
              <a:endParaRPr lang="en-US" altLang="x-none" sz="1600" b="1">
                <a:solidFill>
                  <a:schemeClr val="tx1"/>
                </a:solidFill>
                <a:latin typeface="Arial" panose="020B0604020202020204" pitchFamily="34" charset="0"/>
              </a:endParaRPr>
            </a:p>
          </p:txBody>
        </p:sp>
      </p:grpSp>
      <p:grpSp>
        <p:nvGrpSpPr>
          <p:cNvPr id="35" name="Group 34"/>
          <p:cNvGrpSpPr/>
          <p:nvPr/>
        </p:nvGrpSpPr>
        <p:grpSpPr>
          <a:xfrm>
            <a:off x="927100" y="5257800"/>
            <a:ext cx="7197432" cy="262172"/>
            <a:chOff x="927100" y="5581650"/>
            <a:chExt cx="7197432" cy="262172"/>
          </a:xfrm>
        </p:grpSpPr>
        <p:sp>
          <p:nvSpPr>
            <p:cNvPr id="22" name="Rectangle 17"/>
            <p:cNvSpPr>
              <a:spLocks noChangeArrowheads="1"/>
            </p:cNvSpPr>
            <p:nvPr/>
          </p:nvSpPr>
          <p:spPr bwMode="auto">
            <a:xfrm>
              <a:off x="927100" y="5583238"/>
              <a:ext cx="2465476"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dirty="0">
                  <a:solidFill>
                    <a:schemeClr val="tx1"/>
                  </a:solidFill>
                  <a:latin typeface="Arial" panose="020B0604020202020204" pitchFamily="34" charset="0"/>
                </a:rPr>
                <a:t>Synchronization</a:t>
              </a:r>
              <a:endParaRPr lang="en-US" altLang="x-none" sz="1600" b="1" dirty="0">
                <a:solidFill>
                  <a:schemeClr val="tx1"/>
                </a:solidFill>
                <a:latin typeface="Arial" panose="020B0604020202020204" pitchFamily="34" charset="0"/>
              </a:endParaRPr>
            </a:p>
          </p:txBody>
        </p:sp>
        <p:sp>
          <p:nvSpPr>
            <p:cNvPr id="23" name="Rectangle 18"/>
            <p:cNvSpPr>
              <a:spLocks noChangeArrowheads="1"/>
            </p:cNvSpPr>
            <p:nvPr/>
          </p:nvSpPr>
          <p:spPr bwMode="auto">
            <a:xfrm>
              <a:off x="4508500" y="5581650"/>
              <a:ext cx="3616032"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a:solidFill>
                    <a:schemeClr val="tx1"/>
                  </a:solidFill>
                  <a:latin typeface="Arial" panose="020B0604020202020204" pitchFamily="34" charset="0"/>
                </a:rPr>
                <a:t>test &amp; set (atomic r-m-w)</a:t>
              </a:r>
              <a:endParaRPr lang="en-US" altLang="x-none" sz="1600" b="1">
                <a:solidFill>
                  <a:schemeClr val="tx1"/>
                </a:solidFill>
                <a:latin typeface="Arial" panose="020B0604020202020204" pitchFamily="34" charset="0"/>
              </a:endParaRPr>
            </a:p>
          </p:txBody>
        </p:sp>
      </p:grpSp>
      <p:grpSp>
        <p:nvGrpSpPr>
          <p:cNvPr id="36" name="Group 35"/>
          <p:cNvGrpSpPr/>
          <p:nvPr/>
        </p:nvGrpSpPr>
        <p:grpSpPr>
          <a:xfrm>
            <a:off x="927099" y="5562600"/>
            <a:ext cx="6098241" cy="262172"/>
            <a:chOff x="927099" y="5962650"/>
            <a:chExt cx="6098241" cy="262172"/>
          </a:xfrm>
        </p:grpSpPr>
        <p:sp>
          <p:nvSpPr>
            <p:cNvPr id="24" name="Rectangle 19"/>
            <p:cNvSpPr>
              <a:spLocks noChangeArrowheads="1"/>
            </p:cNvSpPr>
            <p:nvPr/>
          </p:nvSpPr>
          <p:spPr bwMode="auto">
            <a:xfrm>
              <a:off x="927099" y="5964238"/>
              <a:ext cx="1019063"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dirty="0">
                  <a:solidFill>
                    <a:schemeClr val="tx1"/>
                  </a:solidFill>
                  <a:latin typeface="Arial" panose="020B0604020202020204" pitchFamily="34" charset="0"/>
                </a:rPr>
                <a:t>String</a:t>
              </a:r>
              <a:endParaRPr lang="en-US" altLang="x-none" sz="1600" b="1" dirty="0">
                <a:solidFill>
                  <a:schemeClr val="tx1"/>
                </a:solidFill>
                <a:latin typeface="Arial" panose="020B0604020202020204" pitchFamily="34" charset="0"/>
              </a:endParaRPr>
            </a:p>
          </p:txBody>
        </p:sp>
        <p:sp>
          <p:nvSpPr>
            <p:cNvPr id="25" name="Rectangle 20"/>
            <p:cNvSpPr>
              <a:spLocks noChangeArrowheads="1"/>
            </p:cNvSpPr>
            <p:nvPr/>
          </p:nvSpPr>
          <p:spPr bwMode="auto">
            <a:xfrm>
              <a:off x="4508499" y="5962650"/>
              <a:ext cx="2516841"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dirty="0">
                  <a:solidFill>
                    <a:schemeClr val="tx1"/>
                  </a:solidFill>
                  <a:latin typeface="Arial" panose="020B0604020202020204" pitchFamily="34" charset="0"/>
                </a:rPr>
                <a:t>search, translate</a:t>
              </a:r>
              <a:endParaRPr lang="en-US" altLang="x-none" sz="1600" b="1" dirty="0">
                <a:solidFill>
                  <a:schemeClr val="tx1"/>
                </a:solidFill>
                <a:latin typeface="Arial" panose="020B0604020202020204" pitchFamily="34" charset="0"/>
              </a:endParaRPr>
            </a:p>
          </p:txBody>
        </p:sp>
      </p:grpSp>
      <p:grpSp>
        <p:nvGrpSpPr>
          <p:cNvPr id="37" name="Group 36"/>
          <p:cNvGrpSpPr/>
          <p:nvPr/>
        </p:nvGrpSpPr>
        <p:grpSpPr>
          <a:xfrm>
            <a:off x="927099" y="5943600"/>
            <a:ext cx="8528789" cy="262172"/>
            <a:chOff x="927099" y="6267450"/>
            <a:chExt cx="8528789" cy="262172"/>
          </a:xfrm>
        </p:grpSpPr>
        <p:sp>
          <p:nvSpPr>
            <p:cNvPr id="26" name="Rectangle 21"/>
            <p:cNvSpPr>
              <a:spLocks noChangeArrowheads="1"/>
            </p:cNvSpPr>
            <p:nvPr/>
          </p:nvSpPr>
          <p:spPr bwMode="auto">
            <a:xfrm>
              <a:off x="927099" y="6269038"/>
              <a:ext cx="2416167"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dirty="0">
                  <a:solidFill>
                    <a:schemeClr val="tx1"/>
                  </a:solidFill>
                  <a:latin typeface="Arial" panose="020B0604020202020204" pitchFamily="34" charset="0"/>
                </a:rPr>
                <a:t>Graphics (MMX)</a:t>
              </a:r>
              <a:endParaRPr lang="en-US" altLang="x-none" sz="1600" b="1" dirty="0">
                <a:solidFill>
                  <a:schemeClr val="tx1"/>
                </a:solidFill>
                <a:latin typeface="Arial" panose="020B0604020202020204" pitchFamily="34" charset="0"/>
              </a:endParaRPr>
            </a:p>
          </p:txBody>
        </p:sp>
        <p:sp>
          <p:nvSpPr>
            <p:cNvPr id="27" name="Rectangle 22"/>
            <p:cNvSpPr>
              <a:spLocks noChangeArrowheads="1"/>
            </p:cNvSpPr>
            <p:nvPr/>
          </p:nvSpPr>
          <p:spPr bwMode="auto">
            <a:xfrm>
              <a:off x="4508499" y="6267450"/>
              <a:ext cx="4947389"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63500" tIns="25400" rIns="63500" bIns="25400">
              <a:spAutoFit/>
            </a:bodyPr>
            <a:lstStyle/>
            <a:p>
              <a:pPr>
                <a:lnSpc>
                  <a:spcPct val="85000"/>
                </a:lnSpc>
              </a:pPr>
              <a:r>
                <a:rPr lang="en-US" altLang="x-none" sz="1600" b="1">
                  <a:solidFill>
                    <a:schemeClr val="tx1"/>
                  </a:solidFill>
                  <a:latin typeface="Arial" panose="020B0604020202020204" pitchFamily="34" charset="0"/>
                </a:rPr>
                <a:t>parallel subword ops (4 16bit add)</a:t>
              </a:r>
              <a:endParaRPr lang="en-US" altLang="x-none" sz="1600" b="1">
                <a:solidFill>
                  <a:schemeClr val="tx1"/>
                </a:solidFill>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altLang="x-none" dirty="0"/>
              <a:t>Top 10 80x86 Instructions</a:t>
            </a:r>
            <a:endParaRPr lang="en-US" dirty="0"/>
          </a:p>
        </p:txBody>
      </p:sp>
      <p:sp>
        <p:nvSpPr>
          <p:cNvPr id="7" name="Content Placeholder 6"/>
          <p:cNvSpPr>
            <a:spLocks noGrp="1"/>
          </p:cNvSpPr>
          <p:nvPr>
            <p:ph sz="quarter" idx="13"/>
          </p:nvPr>
        </p:nvSpPr>
        <p:spPr/>
        <p:txBody>
          <a:bodyPr/>
          <a:lstStyle/>
          <a:p>
            <a:endParaRPr lang="en-US"/>
          </a:p>
        </p:txBody>
      </p:sp>
      <p:pic>
        <p:nvPicPr>
          <p:cNvPr id="8" name="Picture 3"/>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44479" y="1371600"/>
            <a:ext cx="8191500" cy="478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 name="Line 4"/>
          <p:cNvSpPr>
            <a:spLocks noChangeShapeType="1"/>
          </p:cNvSpPr>
          <p:nvPr/>
        </p:nvSpPr>
        <p:spPr bwMode="auto">
          <a:xfrm>
            <a:off x="4191000" y="5410200"/>
            <a:ext cx="12192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nSpc>
                <a:spcPct val="90000"/>
              </a:lnSpc>
            </a:pPr>
            <a:r>
              <a:rPr lang="en-US" altLang="x-none" b="1" dirty="0">
                <a:latin typeface="Arial" panose="020B0604020202020204" pitchFamily="34" charset="0"/>
              </a:rPr>
              <a:t>Support these simple instructions, since they </a:t>
            </a:r>
            <a:br>
              <a:rPr lang="en-US" altLang="x-none" b="1" dirty="0">
                <a:latin typeface="Arial" panose="020B0604020202020204" pitchFamily="34" charset="0"/>
              </a:rPr>
            </a:br>
            <a:r>
              <a:rPr lang="en-US" altLang="x-none" b="1" dirty="0">
                <a:latin typeface="Arial" panose="020B0604020202020204" pitchFamily="34" charset="0"/>
              </a:rPr>
              <a:t>will dominate the number of instructions executed: </a:t>
            </a:r>
            <a:endParaRPr lang="en-US" altLang="x-none" b="1" dirty="0">
              <a:latin typeface="Arial" panose="020B0604020202020204" pitchFamily="34" charset="0"/>
            </a:endParaRPr>
          </a:p>
          <a:p>
            <a:pPr>
              <a:lnSpc>
                <a:spcPct val="90000"/>
              </a:lnSpc>
            </a:pPr>
            <a:endParaRPr lang="en-US" altLang="x-none" b="1" dirty="0">
              <a:latin typeface="Arial" panose="020B0604020202020204" pitchFamily="34" charset="0"/>
            </a:endParaRPr>
          </a:p>
          <a:p>
            <a:pPr marL="400050" lvl="1" indent="0">
              <a:lnSpc>
                <a:spcPct val="90000"/>
              </a:lnSpc>
              <a:buNone/>
            </a:pPr>
            <a:r>
              <a:rPr lang="en-US" altLang="x-none" dirty="0">
                <a:latin typeface="Arial" panose="020B0604020202020204" pitchFamily="34" charset="0"/>
              </a:rPr>
              <a:t>load, </a:t>
            </a:r>
            <a:endParaRPr lang="en-US" altLang="x-none" dirty="0">
              <a:latin typeface="Arial" panose="020B0604020202020204" pitchFamily="34" charset="0"/>
            </a:endParaRPr>
          </a:p>
          <a:p>
            <a:pPr marL="400050" lvl="1" indent="0">
              <a:lnSpc>
                <a:spcPct val="90000"/>
              </a:lnSpc>
              <a:buNone/>
            </a:pPr>
            <a:r>
              <a:rPr lang="en-US" altLang="x-none" dirty="0">
                <a:latin typeface="Arial" panose="020B0604020202020204" pitchFamily="34" charset="0"/>
              </a:rPr>
              <a:t>store, </a:t>
            </a:r>
            <a:endParaRPr lang="en-US" altLang="x-none" dirty="0">
              <a:latin typeface="Arial" panose="020B0604020202020204" pitchFamily="34" charset="0"/>
            </a:endParaRPr>
          </a:p>
          <a:p>
            <a:pPr marL="400050" lvl="1" indent="0">
              <a:lnSpc>
                <a:spcPct val="90000"/>
              </a:lnSpc>
              <a:buNone/>
            </a:pPr>
            <a:r>
              <a:rPr lang="en-US" altLang="x-none" dirty="0">
                <a:latin typeface="Arial" panose="020B0604020202020204" pitchFamily="34" charset="0"/>
              </a:rPr>
              <a:t>add, </a:t>
            </a:r>
            <a:endParaRPr lang="en-US" altLang="x-none" dirty="0">
              <a:latin typeface="Arial" panose="020B0604020202020204" pitchFamily="34" charset="0"/>
            </a:endParaRPr>
          </a:p>
          <a:p>
            <a:pPr marL="400050" lvl="1" indent="0">
              <a:lnSpc>
                <a:spcPct val="90000"/>
              </a:lnSpc>
              <a:buNone/>
            </a:pPr>
            <a:r>
              <a:rPr lang="en-US" altLang="x-none" dirty="0">
                <a:latin typeface="Arial" panose="020B0604020202020204" pitchFamily="34" charset="0"/>
              </a:rPr>
              <a:t>subtract, </a:t>
            </a:r>
            <a:endParaRPr lang="en-US" altLang="x-none" dirty="0">
              <a:latin typeface="Arial" panose="020B0604020202020204" pitchFamily="34" charset="0"/>
            </a:endParaRPr>
          </a:p>
          <a:p>
            <a:pPr marL="400050" lvl="1" indent="0">
              <a:lnSpc>
                <a:spcPct val="90000"/>
              </a:lnSpc>
              <a:buNone/>
            </a:pPr>
            <a:r>
              <a:rPr lang="en-US" altLang="x-none" dirty="0">
                <a:latin typeface="Arial" panose="020B0604020202020204" pitchFamily="34" charset="0"/>
              </a:rPr>
              <a:t>move register-register, </a:t>
            </a:r>
            <a:endParaRPr lang="en-US" altLang="x-none" dirty="0">
              <a:latin typeface="Arial" panose="020B0604020202020204" pitchFamily="34" charset="0"/>
            </a:endParaRPr>
          </a:p>
          <a:p>
            <a:pPr marL="400050" lvl="1" indent="0">
              <a:lnSpc>
                <a:spcPct val="90000"/>
              </a:lnSpc>
              <a:buNone/>
            </a:pPr>
            <a:r>
              <a:rPr lang="en-US" altLang="x-none" dirty="0">
                <a:latin typeface="Arial" panose="020B0604020202020204" pitchFamily="34" charset="0"/>
              </a:rPr>
              <a:t>and, </a:t>
            </a:r>
            <a:endParaRPr lang="en-US" altLang="x-none" dirty="0">
              <a:latin typeface="Arial" panose="020B0604020202020204" pitchFamily="34" charset="0"/>
            </a:endParaRPr>
          </a:p>
          <a:p>
            <a:pPr marL="400050" lvl="1" indent="0">
              <a:lnSpc>
                <a:spcPct val="90000"/>
              </a:lnSpc>
              <a:buNone/>
            </a:pPr>
            <a:r>
              <a:rPr lang="en-US" altLang="x-none" dirty="0">
                <a:latin typeface="Arial" panose="020B0604020202020204" pitchFamily="34" charset="0"/>
              </a:rPr>
              <a:t>shift,  </a:t>
            </a:r>
            <a:endParaRPr lang="en-US" altLang="x-none" dirty="0">
              <a:latin typeface="Arial" panose="020B0604020202020204" pitchFamily="34" charset="0"/>
            </a:endParaRPr>
          </a:p>
          <a:p>
            <a:pPr marL="400050" lvl="1" indent="0">
              <a:lnSpc>
                <a:spcPct val="90000"/>
              </a:lnSpc>
              <a:buNone/>
            </a:pPr>
            <a:r>
              <a:rPr lang="en-US" altLang="x-none" dirty="0">
                <a:latin typeface="Arial" panose="020B0604020202020204" pitchFamily="34" charset="0"/>
              </a:rPr>
              <a:t>compare equal, compare not equal, </a:t>
            </a:r>
            <a:endParaRPr lang="en-US" altLang="x-none" dirty="0">
              <a:latin typeface="Arial" panose="020B0604020202020204" pitchFamily="34" charset="0"/>
            </a:endParaRPr>
          </a:p>
          <a:p>
            <a:pPr marL="400050" lvl="1" indent="0">
              <a:lnSpc>
                <a:spcPct val="90000"/>
              </a:lnSpc>
              <a:buNone/>
            </a:pPr>
            <a:r>
              <a:rPr lang="en-US" altLang="x-none" dirty="0">
                <a:latin typeface="Arial" panose="020B0604020202020204" pitchFamily="34" charset="0"/>
              </a:rPr>
              <a:t>branch, </a:t>
            </a:r>
            <a:br>
              <a:rPr lang="en-US" altLang="x-none" dirty="0">
                <a:latin typeface="Arial" panose="020B0604020202020204" pitchFamily="34" charset="0"/>
              </a:rPr>
            </a:br>
            <a:r>
              <a:rPr lang="en-US" altLang="x-none" dirty="0">
                <a:latin typeface="Arial" panose="020B0604020202020204" pitchFamily="34" charset="0"/>
              </a:rPr>
              <a:t>jump, </a:t>
            </a:r>
            <a:endParaRPr lang="en-US" altLang="x-none" dirty="0">
              <a:latin typeface="Arial" panose="020B0604020202020204" pitchFamily="34" charset="0"/>
            </a:endParaRPr>
          </a:p>
          <a:p>
            <a:pPr marL="400050" lvl="1" indent="0">
              <a:lnSpc>
                <a:spcPct val="90000"/>
              </a:lnSpc>
              <a:buNone/>
            </a:pPr>
            <a:r>
              <a:rPr lang="en-US" altLang="x-none" dirty="0">
                <a:latin typeface="Arial" panose="020B0604020202020204" pitchFamily="34" charset="0"/>
              </a:rPr>
              <a:t>call, </a:t>
            </a:r>
            <a:endParaRPr lang="en-US" altLang="x-none" dirty="0">
              <a:latin typeface="Arial" panose="020B0604020202020204" pitchFamily="34" charset="0"/>
            </a:endParaRPr>
          </a:p>
          <a:p>
            <a:pPr marL="400050" lvl="1" indent="0">
              <a:lnSpc>
                <a:spcPct val="90000"/>
              </a:lnSpc>
              <a:buNone/>
            </a:pPr>
            <a:r>
              <a:rPr lang="en-US" altLang="x-none" dirty="0">
                <a:latin typeface="Arial" panose="020B0604020202020204" pitchFamily="34" charset="0"/>
              </a:rPr>
              <a:t>return;</a:t>
            </a:r>
            <a:endParaRPr lang="en-US" altLang="x-none" dirty="0">
              <a:latin typeface="Arial" panose="020B0604020202020204" pitchFamily="34" charset="0"/>
            </a:endParaRPr>
          </a:p>
          <a:p>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altLang="x-none" dirty="0"/>
              <a:t>Operation Summary</a:t>
            </a:r>
            <a:endParaRPr lang="en-US" dirty="0"/>
          </a:p>
        </p:txBody>
      </p:sp>
      <p:sp>
        <p:nvSpPr>
          <p:cNvPr id="7" name="Content Placeholder 6"/>
          <p:cNvSpPr>
            <a:spLocks noGrp="1"/>
          </p:cNvSpPr>
          <p:nvPr>
            <p:ph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x-none" sz="2800" b="1" dirty="0">
                <a:latin typeface="Arial" panose="020B0604020202020204" pitchFamily="34" charset="0"/>
              </a:rPr>
              <a:t> All instructions 32 bits </a:t>
            </a:r>
            <a:r>
              <a:rPr lang="en-US" altLang="x-none" sz="2800" b="1" dirty="0" smtClean="0">
                <a:latin typeface="Arial" panose="020B0604020202020204" pitchFamily="34" charset="0"/>
              </a:rPr>
              <a:t>wide</a:t>
            </a:r>
            <a:endParaRPr lang="en-US" altLang="x-none" sz="2800" b="1"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normAutofit fontScale="90000"/>
          </a:bodyPr>
          <a:lstStyle/>
          <a:p>
            <a:r>
              <a:rPr lang="en-US" dirty="0"/>
              <a:t>MIPS Addressing Modes/Instruction Formats</a:t>
            </a:r>
            <a:endParaRPr lang="en-US" dirty="0"/>
          </a:p>
        </p:txBody>
      </p:sp>
      <p:sp>
        <p:nvSpPr>
          <p:cNvPr id="7" name="Content Placeholder 6"/>
          <p:cNvSpPr>
            <a:spLocks noGrp="1"/>
          </p:cNvSpPr>
          <p:nvPr>
            <p:ph sz="quarter" idx="13"/>
          </p:nvPr>
        </p:nvSpPr>
        <p:spPr/>
        <p:txBody>
          <a:bodyPr/>
          <a:lstStyle/>
          <a:p>
            <a:endParaRPr lang="en-US"/>
          </a:p>
        </p:txBody>
      </p:sp>
      <p:sp>
        <p:nvSpPr>
          <p:cNvPr id="73" name="Rectangle 3"/>
          <p:cNvSpPr>
            <a:spLocks noChangeArrowheads="1"/>
          </p:cNvSpPr>
          <p:nvPr/>
        </p:nvSpPr>
        <p:spPr bwMode="auto">
          <a:xfrm>
            <a:off x="2603500" y="1689100"/>
            <a:ext cx="5842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74" name="Rectangle 4"/>
          <p:cNvSpPr>
            <a:spLocks noChangeArrowheads="1"/>
          </p:cNvSpPr>
          <p:nvPr/>
        </p:nvSpPr>
        <p:spPr bwMode="auto">
          <a:xfrm>
            <a:off x="2601913" y="1779588"/>
            <a:ext cx="4064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op</a:t>
            </a:r>
            <a:endParaRPr lang="en-US" altLang="x-none" sz="1800" b="1">
              <a:solidFill>
                <a:schemeClr val="tx1"/>
              </a:solidFill>
              <a:latin typeface="Arial" panose="020B0604020202020204" pitchFamily="34" charset="0"/>
            </a:endParaRPr>
          </a:p>
        </p:txBody>
      </p:sp>
      <p:sp>
        <p:nvSpPr>
          <p:cNvPr id="75" name="Rectangle 5"/>
          <p:cNvSpPr>
            <a:spLocks noChangeArrowheads="1"/>
          </p:cNvSpPr>
          <p:nvPr/>
        </p:nvSpPr>
        <p:spPr bwMode="auto">
          <a:xfrm>
            <a:off x="3213100" y="1689100"/>
            <a:ext cx="5080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76" name="Rectangle 6"/>
          <p:cNvSpPr>
            <a:spLocks noChangeArrowheads="1"/>
          </p:cNvSpPr>
          <p:nvPr/>
        </p:nvSpPr>
        <p:spPr bwMode="auto">
          <a:xfrm>
            <a:off x="3746500" y="1689100"/>
            <a:ext cx="5080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77" name="Rectangle 7"/>
          <p:cNvSpPr>
            <a:spLocks noChangeArrowheads="1"/>
          </p:cNvSpPr>
          <p:nvPr/>
        </p:nvSpPr>
        <p:spPr bwMode="auto">
          <a:xfrm>
            <a:off x="4279900" y="1689100"/>
            <a:ext cx="5080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78" name="Rectangle 8"/>
          <p:cNvSpPr>
            <a:spLocks noChangeArrowheads="1"/>
          </p:cNvSpPr>
          <p:nvPr/>
        </p:nvSpPr>
        <p:spPr bwMode="auto">
          <a:xfrm>
            <a:off x="4279900" y="3441700"/>
            <a:ext cx="14224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79" name="Rectangle 9"/>
          <p:cNvSpPr>
            <a:spLocks noChangeArrowheads="1"/>
          </p:cNvSpPr>
          <p:nvPr/>
        </p:nvSpPr>
        <p:spPr bwMode="auto">
          <a:xfrm>
            <a:off x="4813300" y="1689100"/>
            <a:ext cx="8890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80" name="Rectangle 10"/>
          <p:cNvSpPr>
            <a:spLocks noChangeArrowheads="1"/>
          </p:cNvSpPr>
          <p:nvPr/>
        </p:nvSpPr>
        <p:spPr bwMode="auto">
          <a:xfrm>
            <a:off x="3363913" y="1779588"/>
            <a:ext cx="3429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rs</a:t>
            </a:r>
            <a:endParaRPr lang="en-US" altLang="x-none" sz="1800" b="1">
              <a:solidFill>
                <a:schemeClr val="tx1"/>
              </a:solidFill>
              <a:latin typeface="Arial" panose="020B0604020202020204" pitchFamily="34" charset="0"/>
            </a:endParaRPr>
          </a:p>
        </p:txBody>
      </p:sp>
      <p:sp>
        <p:nvSpPr>
          <p:cNvPr id="81" name="Rectangle 11"/>
          <p:cNvSpPr>
            <a:spLocks noChangeArrowheads="1"/>
          </p:cNvSpPr>
          <p:nvPr/>
        </p:nvSpPr>
        <p:spPr bwMode="auto">
          <a:xfrm>
            <a:off x="3821113" y="1779588"/>
            <a:ext cx="2921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rt</a:t>
            </a:r>
            <a:endParaRPr lang="en-US" altLang="x-none" sz="1800" b="1">
              <a:solidFill>
                <a:schemeClr val="tx1"/>
              </a:solidFill>
              <a:latin typeface="Arial" panose="020B0604020202020204" pitchFamily="34" charset="0"/>
            </a:endParaRPr>
          </a:p>
        </p:txBody>
      </p:sp>
      <p:sp>
        <p:nvSpPr>
          <p:cNvPr id="82" name="Rectangle 12"/>
          <p:cNvSpPr>
            <a:spLocks noChangeArrowheads="1"/>
          </p:cNvSpPr>
          <p:nvPr/>
        </p:nvSpPr>
        <p:spPr bwMode="auto">
          <a:xfrm>
            <a:off x="4354513" y="1779588"/>
            <a:ext cx="3556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rd</a:t>
            </a:r>
            <a:endParaRPr lang="en-US" altLang="x-none" sz="1800" b="1">
              <a:solidFill>
                <a:schemeClr val="tx1"/>
              </a:solidFill>
              <a:latin typeface="Arial" panose="020B0604020202020204" pitchFamily="34" charset="0"/>
            </a:endParaRPr>
          </a:p>
        </p:txBody>
      </p:sp>
      <p:sp>
        <p:nvSpPr>
          <p:cNvPr id="83" name="Rectangle 13"/>
          <p:cNvSpPr>
            <a:spLocks noChangeArrowheads="1"/>
          </p:cNvSpPr>
          <p:nvPr/>
        </p:nvSpPr>
        <p:spPr bwMode="auto">
          <a:xfrm>
            <a:off x="4508500" y="3530600"/>
            <a:ext cx="8636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immed</a:t>
            </a:r>
            <a:endParaRPr lang="en-US" altLang="x-none" sz="1800" b="1">
              <a:solidFill>
                <a:schemeClr val="tx1"/>
              </a:solidFill>
              <a:latin typeface="Arial" panose="020B0604020202020204" pitchFamily="34" charset="0"/>
            </a:endParaRPr>
          </a:p>
        </p:txBody>
      </p:sp>
      <p:grpSp>
        <p:nvGrpSpPr>
          <p:cNvPr id="84" name="Group 66"/>
          <p:cNvGrpSpPr/>
          <p:nvPr/>
        </p:nvGrpSpPr>
        <p:grpSpPr bwMode="auto">
          <a:xfrm>
            <a:off x="3246438" y="2327275"/>
            <a:ext cx="1803400" cy="284163"/>
            <a:chOff x="1966" y="1505"/>
            <a:chExt cx="1136" cy="179"/>
          </a:xfrm>
        </p:grpSpPr>
        <p:sp>
          <p:nvSpPr>
            <p:cNvPr id="85" name="Rectangle 14" descr="50%"/>
            <p:cNvSpPr>
              <a:spLocks noChangeArrowheads="1"/>
            </p:cNvSpPr>
            <p:nvPr/>
          </p:nvSpPr>
          <p:spPr bwMode="auto">
            <a:xfrm>
              <a:off x="1966" y="1535"/>
              <a:ext cx="1136" cy="128"/>
            </a:xfrm>
            <a:prstGeom prst="rect">
              <a:avLst/>
            </a:prstGeom>
            <a:pattFill prst="pct50">
              <a:fgClr>
                <a:schemeClr val="accent6">
                  <a:lumMod val="60000"/>
                  <a:lumOff val="40000"/>
                </a:schemeClr>
              </a:fgClr>
              <a:bgClr>
                <a:schemeClr val="bg1"/>
              </a:bgClr>
            </a:pattFill>
            <a:ln w="254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86" name="Rectangle 15"/>
            <p:cNvSpPr>
              <a:spLocks noChangeArrowheads="1"/>
            </p:cNvSpPr>
            <p:nvPr/>
          </p:nvSpPr>
          <p:spPr bwMode="auto">
            <a:xfrm>
              <a:off x="2119" y="1505"/>
              <a:ext cx="6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register</a:t>
              </a:r>
              <a:endParaRPr lang="en-US" altLang="x-none" sz="1800" b="1">
                <a:solidFill>
                  <a:schemeClr val="tx1"/>
                </a:solidFill>
                <a:latin typeface="Arial" panose="020B0604020202020204" pitchFamily="34" charset="0"/>
              </a:endParaRPr>
            </a:p>
          </p:txBody>
        </p:sp>
      </p:grpSp>
      <p:sp>
        <p:nvSpPr>
          <p:cNvPr id="87" name="Line 16"/>
          <p:cNvSpPr>
            <a:spLocks noChangeShapeType="1"/>
          </p:cNvSpPr>
          <p:nvPr/>
        </p:nvSpPr>
        <p:spPr bwMode="auto">
          <a:xfrm>
            <a:off x="3505200" y="2057400"/>
            <a:ext cx="0" cy="3048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88" name="Rectangle 17"/>
          <p:cNvSpPr>
            <a:spLocks noChangeArrowheads="1"/>
          </p:cNvSpPr>
          <p:nvPr/>
        </p:nvSpPr>
        <p:spPr bwMode="auto">
          <a:xfrm>
            <a:off x="468313" y="1703388"/>
            <a:ext cx="18796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Register (direct)</a:t>
            </a:r>
            <a:endParaRPr lang="en-US" altLang="x-none" sz="1800" b="1">
              <a:solidFill>
                <a:schemeClr val="tx1"/>
              </a:solidFill>
              <a:latin typeface="Arial" panose="020B0604020202020204" pitchFamily="34" charset="0"/>
            </a:endParaRPr>
          </a:p>
        </p:txBody>
      </p:sp>
      <p:sp>
        <p:nvSpPr>
          <p:cNvPr id="89" name="Rectangle 18"/>
          <p:cNvSpPr>
            <a:spLocks noChangeArrowheads="1"/>
          </p:cNvSpPr>
          <p:nvPr/>
        </p:nvSpPr>
        <p:spPr bwMode="auto">
          <a:xfrm>
            <a:off x="2603500" y="3441700"/>
            <a:ext cx="5842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90" name="Rectangle 19"/>
          <p:cNvSpPr>
            <a:spLocks noChangeArrowheads="1"/>
          </p:cNvSpPr>
          <p:nvPr/>
        </p:nvSpPr>
        <p:spPr bwMode="auto">
          <a:xfrm>
            <a:off x="2603500" y="3532188"/>
            <a:ext cx="4064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op</a:t>
            </a:r>
            <a:endParaRPr lang="en-US" altLang="x-none" sz="1800" b="1">
              <a:solidFill>
                <a:schemeClr val="tx1"/>
              </a:solidFill>
              <a:latin typeface="Arial" panose="020B0604020202020204" pitchFamily="34" charset="0"/>
            </a:endParaRPr>
          </a:p>
        </p:txBody>
      </p:sp>
      <p:sp>
        <p:nvSpPr>
          <p:cNvPr id="91" name="Rectangle 20"/>
          <p:cNvSpPr>
            <a:spLocks noChangeArrowheads="1"/>
          </p:cNvSpPr>
          <p:nvPr/>
        </p:nvSpPr>
        <p:spPr bwMode="auto">
          <a:xfrm>
            <a:off x="3213100" y="3441700"/>
            <a:ext cx="5080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92" name="Rectangle 21"/>
          <p:cNvSpPr>
            <a:spLocks noChangeArrowheads="1"/>
          </p:cNvSpPr>
          <p:nvPr/>
        </p:nvSpPr>
        <p:spPr bwMode="auto">
          <a:xfrm>
            <a:off x="3746500" y="3441700"/>
            <a:ext cx="5080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93" name="Rectangle 22"/>
          <p:cNvSpPr>
            <a:spLocks noChangeArrowheads="1"/>
          </p:cNvSpPr>
          <p:nvPr/>
        </p:nvSpPr>
        <p:spPr bwMode="auto">
          <a:xfrm>
            <a:off x="3365500" y="3532188"/>
            <a:ext cx="3429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rs</a:t>
            </a:r>
            <a:endParaRPr lang="en-US" altLang="x-none" sz="1800" b="1">
              <a:solidFill>
                <a:schemeClr val="tx1"/>
              </a:solidFill>
              <a:latin typeface="Arial" panose="020B0604020202020204" pitchFamily="34" charset="0"/>
            </a:endParaRPr>
          </a:p>
        </p:txBody>
      </p:sp>
      <p:sp>
        <p:nvSpPr>
          <p:cNvPr id="94" name="Rectangle 23"/>
          <p:cNvSpPr>
            <a:spLocks noChangeArrowheads="1"/>
          </p:cNvSpPr>
          <p:nvPr/>
        </p:nvSpPr>
        <p:spPr bwMode="auto">
          <a:xfrm>
            <a:off x="3822700" y="3532188"/>
            <a:ext cx="2921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rt</a:t>
            </a:r>
            <a:endParaRPr lang="en-US" altLang="x-none" sz="1800" b="1">
              <a:solidFill>
                <a:schemeClr val="tx1"/>
              </a:solidFill>
              <a:latin typeface="Arial" panose="020B0604020202020204" pitchFamily="34" charset="0"/>
            </a:endParaRPr>
          </a:p>
        </p:txBody>
      </p:sp>
      <p:grpSp>
        <p:nvGrpSpPr>
          <p:cNvPr id="95" name="Group 67"/>
          <p:cNvGrpSpPr/>
          <p:nvPr/>
        </p:nvGrpSpPr>
        <p:grpSpPr bwMode="auto">
          <a:xfrm>
            <a:off x="3136900" y="4135438"/>
            <a:ext cx="1803400" cy="284162"/>
            <a:chOff x="1976" y="2605"/>
            <a:chExt cx="1136" cy="179"/>
          </a:xfrm>
        </p:grpSpPr>
        <p:sp>
          <p:nvSpPr>
            <p:cNvPr id="96" name="Rectangle 95"/>
            <p:cNvSpPr>
              <a:spLocks noChangeArrowheads="1"/>
            </p:cNvSpPr>
            <p:nvPr/>
          </p:nvSpPr>
          <p:spPr bwMode="auto">
            <a:xfrm>
              <a:off x="1976" y="2630"/>
              <a:ext cx="1136" cy="128"/>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97" name="Rectangle 96"/>
            <p:cNvSpPr>
              <a:spLocks noChangeArrowheads="1"/>
            </p:cNvSpPr>
            <p:nvPr/>
          </p:nvSpPr>
          <p:spPr bwMode="auto">
            <a:xfrm>
              <a:off x="2240" y="2605"/>
              <a:ext cx="6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register</a:t>
              </a:r>
              <a:endParaRPr lang="en-US" altLang="x-none" sz="1800" b="1">
                <a:solidFill>
                  <a:schemeClr val="tx1"/>
                </a:solidFill>
                <a:latin typeface="Arial" panose="020B0604020202020204" pitchFamily="34" charset="0"/>
              </a:endParaRPr>
            </a:p>
          </p:txBody>
        </p:sp>
      </p:grpSp>
      <p:sp>
        <p:nvSpPr>
          <p:cNvPr id="98" name="Line 26"/>
          <p:cNvSpPr>
            <a:spLocks noChangeShapeType="1"/>
          </p:cNvSpPr>
          <p:nvPr/>
        </p:nvSpPr>
        <p:spPr bwMode="auto">
          <a:xfrm>
            <a:off x="3505200" y="3810000"/>
            <a:ext cx="0" cy="3048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99" name="Rectangle 98"/>
          <p:cNvSpPr>
            <a:spLocks noChangeArrowheads="1"/>
          </p:cNvSpPr>
          <p:nvPr/>
        </p:nvSpPr>
        <p:spPr bwMode="auto">
          <a:xfrm>
            <a:off x="469900" y="3379788"/>
            <a:ext cx="140335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Base+index</a:t>
            </a:r>
            <a:endParaRPr lang="en-US" altLang="x-none" sz="1800" b="1">
              <a:solidFill>
                <a:schemeClr val="tx1"/>
              </a:solidFill>
              <a:latin typeface="Arial" panose="020B0604020202020204" pitchFamily="34" charset="0"/>
            </a:endParaRPr>
          </a:p>
        </p:txBody>
      </p:sp>
      <p:sp>
        <p:nvSpPr>
          <p:cNvPr id="100" name="Oval 99"/>
          <p:cNvSpPr>
            <a:spLocks noChangeArrowheads="1"/>
          </p:cNvSpPr>
          <p:nvPr/>
        </p:nvSpPr>
        <p:spPr bwMode="auto">
          <a:xfrm>
            <a:off x="5270500" y="4127500"/>
            <a:ext cx="355600" cy="27940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01" name="Rectangle 100"/>
          <p:cNvSpPr>
            <a:spLocks noChangeArrowheads="1"/>
          </p:cNvSpPr>
          <p:nvPr/>
        </p:nvSpPr>
        <p:spPr bwMode="auto">
          <a:xfrm>
            <a:off x="5346700" y="4140200"/>
            <a:ext cx="2603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a:t>
            </a:r>
            <a:endParaRPr lang="en-US" altLang="x-none" sz="1800" b="1">
              <a:solidFill>
                <a:schemeClr val="tx1"/>
              </a:solidFill>
              <a:latin typeface="Arial" panose="020B0604020202020204" pitchFamily="34" charset="0"/>
            </a:endParaRPr>
          </a:p>
        </p:txBody>
      </p:sp>
      <p:sp>
        <p:nvSpPr>
          <p:cNvPr id="102" name="Line 30"/>
          <p:cNvSpPr>
            <a:spLocks noChangeShapeType="1"/>
          </p:cNvSpPr>
          <p:nvPr/>
        </p:nvSpPr>
        <p:spPr bwMode="auto">
          <a:xfrm>
            <a:off x="4953000" y="4267200"/>
            <a:ext cx="3810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03" name="Line 31"/>
          <p:cNvSpPr>
            <a:spLocks noChangeShapeType="1"/>
          </p:cNvSpPr>
          <p:nvPr/>
        </p:nvSpPr>
        <p:spPr bwMode="auto">
          <a:xfrm>
            <a:off x="5486400" y="3810000"/>
            <a:ext cx="0" cy="3048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04" name="Line 32"/>
          <p:cNvSpPr>
            <a:spLocks noChangeShapeType="1"/>
          </p:cNvSpPr>
          <p:nvPr/>
        </p:nvSpPr>
        <p:spPr bwMode="auto">
          <a:xfrm>
            <a:off x="5638800" y="4267200"/>
            <a:ext cx="1066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05" name="Rectangle 104"/>
          <p:cNvSpPr>
            <a:spLocks noChangeArrowheads="1"/>
          </p:cNvSpPr>
          <p:nvPr/>
        </p:nvSpPr>
        <p:spPr bwMode="auto">
          <a:xfrm>
            <a:off x="6718300" y="3670300"/>
            <a:ext cx="965200" cy="8128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06" name="Rectangle 105"/>
          <p:cNvSpPr>
            <a:spLocks noChangeArrowheads="1"/>
          </p:cNvSpPr>
          <p:nvPr/>
        </p:nvSpPr>
        <p:spPr bwMode="auto">
          <a:xfrm>
            <a:off x="6718300" y="3683000"/>
            <a:ext cx="10033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Memory</a:t>
            </a:r>
            <a:endParaRPr lang="en-US" altLang="x-none" sz="1800" b="1">
              <a:solidFill>
                <a:schemeClr val="tx1"/>
              </a:solidFill>
              <a:latin typeface="Arial" panose="020B0604020202020204" pitchFamily="34" charset="0"/>
            </a:endParaRPr>
          </a:p>
        </p:txBody>
      </p:sp>
      <p:sp>
        <p:nvSpPr>
          <p:cNvPr id="107" name="Rectangle 106" descr="50%"/>
          <p:cNvSpPr>
            <a:spLocks noChangeArrowheads="1"/>
          </p:cNvSpPr>
          <p:nvPr/>
        </p:nvSpPr>
        <p:spPr bwMode="auto">
          <a:xfrm>
            <a:off x="4279900" y="2755900"/>
            <a:ext cx="1422400" cy="355600"/>
          </a:xfrm>
          <a:prstGeom prst="rect">
            <a:avLst/>
          </a:prstGeom>
          <a:pattFill prst="pct50">
            <a:fgClr>
              <a:schemeClr val="accent6">
                <a:lumMod val="60000"/>
                <a:lumOff val="40000"/>
              </a:schemeClr>
            </a:fgClr>
            <a:bgClr>
              <a:schemeClr val="bg1"/>
            </a:bgClr>
          </a:pattFill>
          <a:ln w="25400">
            <a:solidFill>
              <a:schemeClr val="tx1"/>
            </a:solidFill>
            <a:miter lim="800000"/>
          </a:ln>
          <a:effectLst/>
        </p:spPr>
        <p:txBody>
          <a:bodyPr wrap="none" anchor="ctr"/>
          <a:lstStyle/>
          <a:p>
            <a:endParaRPr lang="en-US">
              <a:solidFill>
                <a:schemeClr val="tx1"/>
              </a:solidFill>
            </a:endParaRPr>
          </a:p>
        </p:txBody>
      </p:sp>
      <p:sp>
        <p:nvSpPr>
          <p:cNvPr id="108" name="Rectangle 107"/>
          <p:cNvSpPr>
            <a:spLocks noChangeArrowheads="1"/>
          </p:cNvSpPr>
          <p:nvPr/>
        </p:nvSpPr>
        <p:spPr bwMode="auto">
          <a:xfrm>
            <a:off x="4506913" y="2844800"/>
            <a:ext cx="8636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immed</a:t>
            </a:r>
            <a:endParaRPr lang="en-US" altLang="x-none" sz="1800" b="1">
              <a:solidFill>
                <a:schemeClr val="tx1"/>
              </a:solidFill>
              <a:latin typeface="Arial" panose="020B0604020202020204" pitchFamily="34" charset="0"/>
            </a:endParaRPr>
          </a:p>
        </p:txBody>
      </p:sp>
      <p:sp>
        <p:nvSpPr>
          <p:cNvPr id="109" name="Rectangle 108"/>
          <p:cNvSpPr>
            <a:spLocks noChangeArrowheads="1"/>
          </p:cNvSpPr>
          <p:nvPr/>
        </p:nvSpPr>
        <p:spPr bwMode="auto">
          <a:xfrm>
            <a:off x="2603500" y="2755900"/>
            <a:ext cx="5842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10" name="Rectangle 109"/>
          <p:cNvSpPr>
            <a:spLocks noChangeArrowheads="1"/>
          </p:cNvSpPr>
          <p:nvPr/>
        </p:nvSpPr>
        <p:spPr bwMode="auto">
          <a:xfrm>
            <a:off x="2601913" y="2846388"/>
            <a:ext cx="4064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op</a:t>
            </a:r>
            <a:endParaRPr lang="en-US" altLang="x-none" sz="1800" b="1">
              <a:solidFill>
                <a:schemeClr val="tx1"/>
              </a:solidFill>
              <a:latin typeface="Arial" panose="020B0604020202020204" pitchFamily="34" charset="0"/>
            </a:endParaRPr>
          </a:p>
        </p:txBody>
      </p:sp>
      <p:sp>
        <p:nvSpPr>
          <p:cNvPr id="111" name="Rectangle 110"/>
          <p:cNvSpPr>
            <a:spLocks noChangeArrowheads="1"/>
          </p:cNvSpPr>
          <p:nvPr/>
        </p:nvSpPr>
        <p:spPr bwMode="auto">
          <a:xfrm>
            <a:off x="3213100" y="2755900"/>
            <a:ext cx="5080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12" name="Rectangle 111"/>
          <p:cNvSpPr>
            <a:spLocks noChangeArrowheads="1"/>
          </p:cNvSpPr>
          <p:nvPr/>
        </p:nvSpPr>
        <p:spPr bwMode="auto">
          <a:xfrm>
            <a:off x="3746500" y="2755900"/>
            <a:ext cx="5080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13" name="Rectangle 112"/>
          <p:cNvSpPr>
            <a:spLocks noChangeArrowheads="1"/>
          </p:cNvSpPr>
          <p:nvPr/>
        </p:nvSpPr>
        <p:spPr bwMode="auto">
          <a:xfrm>
            <a:off x="3363913" y="2846388"/>
            <a:ext cx="3429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rs</a:t>
            </a:r>
            <a:endParaRPr lang="en-US" altLang="x-none" sz="1800" b="1">
              <a:solidFill>
                <a:schemeClr val="tx1"/>
              </a:solidFill>
              <a:latin typeface="Arial" panose="020B0604020202020204" pitchFamily="34" charset="0"/>
            </a:endParaRPr>
          </a:p>
        </p:txBody>
      </p:sp>
      <p:sp>
        <p:nvSpPr>
          <p:cNvPr id="114" name="Rectangle 113"/>
          <p:cNvSpPr>
            <a:spLocks noChangeArrowheads="1"/>
          </p:cNvSpPr>
          <p:nvPr/>
        </p:nvSpPr>
        <p:spPr bwMode="auto">
          <a:xfrm>
            <a:off x="3821113" y="2846388"/>
            <a:ext cx="2921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rt</a:t>
            </a:r>
            <a:endParaRPr lang="en-US" altLang="x-none" sz="1800" b="1">
              <a:solidFill>
                <a:schemeClr val="tx1"/>
              </a:solidFill>
              <a:latin typeface="Arial" panose="020B0604020202020204" pitchFamily="34" charset="0"/>
            </a:endParaRPr>
          </a:p>
        </p:txBody>
      </p:sp>
      <p:sp>
        <p:nvSpPr>
          <p:cNvPr id="115" name="Rectangle 114"/>
          <p:cNvSpPr>
            <a:spLocks noChangeArrowheads="1"/>
          </p:cNvSpPr>
          <p:nvPr/>
        </p:nvSpPr>
        <p:spPr bwMode="auto">
          <a:xfrm>
            <a:off x="468313" y="2770188"/>
            <a:ext cx="12573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Immediate</a:t>
            </a:r>
            <a:endParaRPr lang="en-US" altLang="x-none" sz="1800" b="1">
              <a:solidFill>
                <a:schemeClr val="tx1"/>
              </a:solidFill>
              <a:latin typeface="Arial" panose="020B0604020202020204" pitchFamily="34" charset="0"/>
            </a:endParaRPr>
          </a:p>
        </p:txBody>
      </p:sp>
      <p:sp>
        <p:nvSpPr>
          <p:cNvPr id="116" name="Rectangle 115"/>
          <p:cNvSpPr>
            <a:spLocks noChangeArrowheads="1"/>
          </p:cNvSpPr>
          <p:nvPr/>
        </p:nvSpPr>
        <p:spPr bwMode="auto">
          <a:xfrm>
            <a:off x="4279900" y="4584700"/>
            <a:ext cx="14224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17" name="Rectangle 116"/>
          <p:cNvSpPr>
            <a:spLocks noChangeArrowheads="1"/>
          </p:cNvSpPr>
          <p:nvPr/>
        </p:nvSpPr>
        <p:spPr bwMode="auto">
          <a:xfrm>
            <a:off x="4508500" y="4673600"/>
            <a:ext cx="8636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immed</a:t>
            </a:r>
            <a:endParaRPr lang="en-US" altLang="x-none" sz="1800" b="1">
              <a:solidFill>
                <a:schemeClr val="tx1"/>
              </a:solidFill>
              <a:latin typeface="Arial" panose="020B0604020202020204" pitchFamily="34" charset="0"/>
            </a:endParaRPr>
          </a:p>
        </p:txBody>
      </p:sp>
      <p:sp>
        <p:nvSpPr>
          <p:cNvPr id="118" name="Rectangle 117"/>
          <p:cNvSpPr>
            <a:spLocks noChangeArrowheads="1"/>
          </p:cNvSpPr>
          <p:nvPr/>
        </p:nvSpPr>
        <p:spPr bwMode="auto">
          <a:xfrm>
            <a:off x="2603500" y="4584700"/>
            <a:ext cx="5842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19" name="Rectangle 118"/>
          <p:cNvSpPr>
            <a:spLocks noChangeArrowheads="1"/>
          </p:cNvSpPr>
          <p:nvPr/>
        </p:nvSpPr>
        <p:spPr bwMode="auto">
          <a:xfrm>
            <a:off x="2603500" y="4675188"/>
            <a:ext cx="4064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op</a:t>
            </a:r>
            <a:endParaRPr lang="en-US" altLang="x-none" sz="1800" b="1">
              <a:solidFill>
                <a:schemeClr val="tx1"/>
              </a:solidFill>
              <a:latin typeface="Arial" panose="020B0604020202020204" pitchFamily="34" charset="0"/>
            </a:endParaRPr>
          </a:p>
        </p:txBody>
      </p:sp>
      <p:sp>
        <p:nvSpPr>
          <p:cNvPr id="120" name="Rectangle 119"/>
          <p:cNvSpPr>
            <a:spLocks noChangeArrowheads="1"/>
          </p:cNvSpPr>
          <p:nvPr/>
        </p:nvSpPr>
        <p:spPr bwMode="auto">
          <a:xfrm>
            <a:off x="3213100" y="4584700"/>
            <a:ext cx="5080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21" name="Rectangle 120"/>
          <p:cNvSpPr>
            <a:spLocks noChangeArrowheads="1"/>
          </p:cNvSpPr>
          <p:nvPr/>
        </p:nvSpPr>
        <p:spPr bwMode="auto">
          <a:xfrm>
            <a:off x="3746500" y="4584700"/>
            <a:ext cx="508000" cy="355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22" name="Rectangle 121"/>
          <p:cNvSpPr>
            <a:spLocks noChangeArrowheads="1"/>
          </p:cNvSpPr>
          <p:nvPr/>
        </p:nvSpPr>
        <p:spPr bwMode="auto">
          <a:xfrm>
            <a:off x="3365500" y="4675188"/>
            <a:ext cx="3429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rs</a:t>
            </a:r>
            <a:endParaRPr lang="en-US" altLang="x-none" sz="1800" b="1">
              <a:solidFill>
                <a:schemeClr val="tx1"/>
              </a:solidFill>
              <a:latin typeface="Arial" panose="020B0604020202020204" pitchFamily="34" charset="0"/>
            </a:endParaRPr>
          </a:p>
        </p:txBody>
      </p:sp>
      <p:sp>
        <p:nvSpPr>
          <p:cNvPr id="123" name="Rectangle 122"/>
          <p:cNvSpPr>
            <a:spLocks noChangeArrowheads="1"/>
          </p:cNvSpPr>
          <p:nvPr/>
        </p:nvSpPr>
        <p:spPr bwMode="auto">
          <a:xfrm>
            <a:off x="3822700" y="4675188"/>
            <a:ext cx="2921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rt</a:t>
            </a:r>
            <a:endParaRPr lang="en-US" altLang="x-none" sz="1800" b="1">
              <a:solidFill>
                <a:schemeClr val="tx1"/>
              </a:solidFill>
              <a:latin typeface="Arial" panose="020B0604020202020204" pitchFamily="34" charset="0"/>
            </a:endParaRPr>
          </a:p>
        </p:txBody>
      </p:sp>
      <p:sp>
        <p:nvSpPr>
          <p:cNvPr id="124" name="Rectangle 123"/>
          <p:cNvSpPr>
            <a:spLocks noChangeArrowheads="1"/>
          </p:cNvSpPr>
          <p:nvPr/>
        </p:nvSpPr>
        <p:spPr bwMode="auto">
          <a:xfrm>
            <a:off x="3136900" y="5270500"/>
            <a:ext cx="1803400" cy="2032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25" name="Rectangle 124"/>
          <p:cNvSpPr>
            <a:spLocks noChangeArrowheads="1"/>
          </p:cNvSpPr>
          <p:nvPr/>
        </p:nvSpPr>
        <p:spPr bwMode="auto">
          <a:xfrm>
            <a:off x="3365500" y="5284788"/>
            <a:ext cx="4445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PC</a:t>
            </a:r>
            <a:endParaRPr lang="en-US" altLang="x-none" sz="1800" b="1">
              <a:solidFill>
                <a:schemeClr val="tx1"/>
              </a:solidFill>
              <a:latin typeface="Arial" panose="020B0604020202020204" pitchFamily="34" charset="0"/>
            </a:endParaRPr>
          </a:p>
        </p:txBody>
      </p:sp>
      <p:sp>
        <p:nvSpPr>
          <p:cNvPr id="126" name="Rectangle 125"/>
          <p:cNvSpPr>
            <a:spLocks noChangeArrowheads="1"/>
          </p:cNvSpPr>
          <p:nvPr/>
        </p:nvSpPr>
        <p:spPr bwMode="auto">
          <a:xfrm>
            <a:off x="469900" y="4522788"/>
            <a:ext cx="13208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dirty="0">
                <a:solidFill>
                  <a:schemeClr val="tx1"/>
                </a:solidFill>
                <a:latin typeface="Arial" panose="020B0604020202020204" pitchFamily="34" charset="0"/>
              </a:rPr>
              <a:t>PC-relative</a:t>
            </a:r>
            <a:endParaRPr lang="en-US" altLang="x-none" sz="1800" b="1" dirty="0">
              <a:solidFill>
                <a:schemeClr val="tx1"/>
              </a:solidFill>
              <a:latin typeface="Arial" panose="020B0604020202020204" pitchFamily="34" charset="0"/>
            </a:endParaRPr>
          </a:p>
        </p:txBody>
      </p:sp>
      <p:sp>
        <p:nvSpPr>
          <p:cNvPr id="127" name="Oval 126"/>
          <p:cNvSpPr>
            <a:spLocks noChangeArrowheads="1"/>
          </p:cNvSpPr>
          <p:nvPr/>
        </p:nvSpPr>
        <p:spPr bwMode="auto">
          <a:xfrm>
            <a:off x="5270500" y="5270500"/>
            <a:ext cx="355600" cy="27940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28" name="Rectangle 127"/>
          <p:cNvSpPr>
            <a:spLocks noChangeArrowheads="1"/>
          </p:cNvSpPr>
          <p:nvPr/>
        </p:nvSpPr>
        <p:spPr bwMode="auto">
          <a:xfrm>
            <a:off x="5346700" y="5283200"/>
            <a:ext cx="2603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a:t>
            </a:r>
            <a:endParaRPr lang="en-US" altLang="x-none" sz="1800" b="1">
              <a:solidFill>
                <a:schemeClr val="tx1"/>
              </a:solidFill>
              <a:latin typeface="Arial" panose="020B0604020202020204" pitchFamily="34" charset="0"/>
            </a:endParaRPr>
          </a:p>
        </p:txBody>
      </p:sp>
      <p:sp>
        <p:nvSpPr>
          <p:cNvPr id="129" name="Line 57"/>
          <p:cNvSpPr>
            <a:spLocks noChangeShapeType="1"/>
          </p:cNvSpPr>
          <p:nvPr/>
        </p:nvSpPr>
        <p:spPr bwMode="auto">
          <a:xfrm>
            <a:off x="4953000" y="5410200"/>
            <a:ext cx="3810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30" name="Line 58"/>
          <p:cNvSpPr>
            <a:spLocks noChangeShapeType="1"/>
          </p:cNvSpPr>
          <p:nvPr/>
        </p:nvSpPr>
        <p:spPr bwMode="auto">
          <a:xfrm>
            <a:off x="5486400" y="4953000"/>
            <a:ext cx="0" cy="3048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31" name="Line 59"/>
          <p:cNvSpPr>
            <a:spLocks noChangeShapeType="1"/>
          </p:cNvSpPr>
          <p:nvPr/>
        </p:nvSpPr>
        <p:spPr bwMode="auto">
          <a:xfrm>
            <a:off x="5638800" y="5410200"/>
            <a:ext cx="1066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32" name="Rectangle 131"/>
          <p:cNvSpPr>
            <a:spLocks noChangeArrowheads="1"/>
          </p:cNvSpPr>
          <p:nvPr/>
        </p:nvSpPr>
        <p:spPr bwMode="auto">
          <a:xfrm>
            <a:off x="6718300" y="4813300"/>
            <a:ext cx="965200" cy="8128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33" name="Rectangle 132"/>
          <p:cNvSpPr>
            <a:spLocks noChangeArrowheads="1"/>
          </p:cNvSpPr>
          <p:nvPr/>
        </p:nvSpPr>
        <p:spPr bwMode="auto">
          <a:xfrm>
            <a:off x="6718300" y="4826000"/>
            <a:ext cx="10033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Memory</a:t>
            </a:r>
            <a:endParaRPr lang="en-US" altLang="x-none" sz="1800" b="1">
              <a:solidFill>
                <a:schemeClr val="tx1"/>
              </a:solidFill>
              <a:latin typeface="Arial" panose="020B0604020202020204" pitchFamily="34" charset="0"/>
            </a:endParaRPr>
          </a:p>
        </p:txBody>
      </p:sp>
      <p:sp>
        <p:nvSpPr>
          <p:cNvPr id="134" name="Rectangle 63" descr="50%"/>
          <p:cNvSpPr>
            <a:spLocks noChangeArrowheads="1"/>
          </p:cNvSpPr>
          <p:nvPr/>
        </p:nvSpPr>
        <p:spPr bwMode="auto">
          <a:xfrm>
            <a:off x="6718300" y="4203700"/>
            <a:ext cx="965200" cy="127000"/>
          </a:xfrm>
          <a:prstGeom prst="rect">
            <a:avLst/>
          </a:prstGeom>
          <a:pattFill prst="pct50">
            <a:fgClr>
              <a:schemeClr val="accent6">
                <a:lumMod val="60000"/>
                <a:lumOff val="40000"/>
              </a:schemeClr>
            </a:fgClr>
            <a:bgClr>
              <a:schemeClr val="bg1"/>
            </a:bgClr>
          </a:pattFill>
          <a:ln w="25400">
            <a:solidFill>
              <a:schemeClr val="tx1"/>
            </a:solidFill>
            <a:miter lim="800000"/>
          </a:ln>
          <a:effectLst/>
        </p:spPr>
        <p:txBody>
          <a:bodyPr wrap="none" anchor="ctr"/>
          <a:lstStyle/>
          <a:p>
            <a:endParaRPr lang="en-US">
              <a:solidFill>
                <a:schemeClr val="tx1"/>
              </a:solidFill>
            </a:endParaRPr>
          </a:p>
        </p:txBody>
      </p:sp>
      <p:sp>
        <p:nvSpPr>
          <p:cNvPr id="135" name="Rectangle 64" descr="50%"/>
          <p:cNvSpPr>
            <a:spLocks noChangeArrowheads="1"/>
          </p:cNvSpPr>
          <p:nvPr/>
        </p:nvSpPr>
        <p:spPr bwMode="auto">
          <a:xfrm>
            <a:off x="6718300" y="5346700"/>
            <a:ext cx="965200" cy="127000"/>
          </a:xfrm>
          <a:prstGeom prst="rect">
            <a:avLst/>
          </a:prstGeom>
          <a:pattFill prst="pct50">
            <a:fgClr>
              <a:schemeClr val="accent6">
                <a:lumMod val="60000"/>
                <a:lumOff val="40000"/>
              </a:schemeClr>
            </a:fgClr>
            <a:bgClr>
              <a:schemeClr val="bg1"/>
            </a:bgClr>
          </a:pattFill>
          <a:ln w="25400">
            <a:solidFill>
              <a:schemeClr val="tx1"/>
            </a:solidFill>
            <a:miter lim="800000"/>
          </a:ln>
          <a:effectLst/>
        </p:spPr>
        <p:txBody>
          <a:bodyPr wrap="none" anchor="ctr"/>
          <a:lstStyle/>
          <a:p>
            <a:endParaRPr lang="en-US">
              <a:solidFill>
                <a:schemeClr val="tx1"/>
              </a:solidFill>
            </a:endParaRPr>
          </a:p>
        </p:txBody>
      </p:sp>
      <p:sp>
        <p:nvSpPr>
          <p:cNvPr id="136" name="Rectangle 65"/>
          <p:cNvSpPr>
            <a:spLocks noChangeArrowheads="1"/>
          </p:cNvSpPr>
          <p:nvPr/>
        </p:nvSpPr>
        <p:spPr bwMode="auto">
          <a:xfrm>
            <a:off x="517525" y="5700713"/>
            <a:ext cx="2292294"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buFontTx/>
              <a:buChar char="•"/>
            </a:pPr>
            <a:r>
              <a:rPr lang="en-US" altLang="x-none" b="1" dirty="0">
                <a:solidFill>
                  <a:srgbClr val="00B0F0"/>
                </a:solidFill>
                <a:latin typeface="Arial" panose="020B0604020202020204" pitchFamily="34" charset="0"/>
              </a:rPr>
              <a:t> Register Indirect?</a:t>
            </a:r>
            <a:endParaRPr lang="en-US" altLang="x-none" b="1" dirty="0">
              <a:solidFill>
                <a:srgbClr val="00B0F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a:t>Appendix: Data Types</a:t>
            </a:r>
            <a:endParaRPr lang="en-US" dirty="0"/>
          </a:p>
        </p:txBody>
      </p:sp>
      <p:sp>
        <p:nvSpPr>
          <p:cNvPr id="7" name="Content Placeholder 6"/>
          <p:cNvSpPr>
            <a:spLocks noGrp="1"/>
          </p:cNvSpPr>
          <p:nvPr>
            <p:ph sz="quarter" idx="13"/>
          </p:nvPr>
        </p:nvSpPr>
        <p:spPr/>
        <p:txBody>
          <a:bodyPr/>
          <a:lstStyle/>
          <a:p>
            <a:endParaRPr lang="en-US"/>
          </a:p>
        </p:txBody>
      </p:sp>
      <p:sp>
        <p:nvSpPr>
          <p:cNvPr id="8" name="Rectangle 7"/>
          <p:cNvSpPr/>
          <p:nvPr/>
        </p:nvSpPr>
        <p:spPr>
          <a:xfrm>
            <a:off x="457200" y="1084136"/>
            <a:ext cx="6629400" cy="5429179"/>
          </a:xfrm>
          <a:prstGeom prst="rect">
            <a:avLst/>
          </a:prstGeom>
        </p:spPr>
        <p:txBody>
          <a:bodyPr wrap="square">
            <a:spAutoFit/>
          </a:bodyPr>
          <a:lstStyle/>
          <a:p>
            <a:pPr>
              <a:lnSpc>
                <a:spcPct val="85000"/>
              </a:lnSpc>
            </a:pPr>
            <a:r>
              <a:rPr lang="en-US" altLang="x-none" sz="1700" b="1" u="sng" dirty="0">
                <a:solidFill>
                  <a:schemeClr val="tx1"/>
                </a:solidFill>
                <a:latin typeface="Arial" panose="020B0604020202020204" pitchFamily="34" charset="0"/>
              </a:rPr>
              <a:t>Bit</a:t>
            </a:r>
            <a:r>
              <a:rPr lang="en-US" altLang="x-none" sz="1700" b="1" dirty="0">
                <a:solidFill>
                  <a:schemeClr val="tx1"/>
                </a:solidFill>
                <a:latin typeface="Arial" panose="020B0604020202020204" pitchFamily="34" charset="0"/>
              </a:rPr>
              <a:t>:  0, 1</a:t>
            </a:r>
            <a:endParaRPr lang="en-US" altLang="x-none" sz="1700" b="1" dirty="0">
              <a:solidFill>
                <a:schemeClr val="tx1"/>
              </a:solidFill>
              <a:latin typeface="Arial" panose="020B0604020202020204" pitchFamily="34" charset="0"/>
            </a:endParaRPr>
          </a:p>
          <a:p>
            <a:pPr>
              <a:lnSpc>
                <a:spcPct val="85000"/>
              </a:lnSpc>
            </a:pPr>
            <a:endParaRPr lang="en-US" altLang="x-none" sz="1700" b="1" dirty="0">
              <a:solidFill>
                <a:schemeClr val="tx1"/>
              </a:solidFill>
              <a:latin typeface="Arial" panose="020B0604020202020204" pitchFamily="34" charset="0"/>
            </a:endParaRPr>
          </a:p>
          <a:p>
            <a:pPr>
              <a:lnSpc>
                <a:spcPct val="85000"/>
              </a:lnSpc>
            </a:pPr>
            <a:r>
              <a:rPr lang="en-US" altLang="x-none" sz="1700" b="1" u="sng" dirty="0">
                <a:solidFill>
                  <a:schemeClr val="tx1"/>
                </a:solidFill>
                <a:latin typeface="Arial" panose="020B0604020202020204" pitchFamily="34" charset="0"/>
              </a:rPr>
              <a:t>Bit String</a:t>
            </a:r>
            <a:r>
              <a:rPr lang="en-US" altLang="x-none" sz="1700" b="1" dirty="0">
                <a:solidFill>
                  <a:schemeClr val="tx1"/>
                </a:solidFill>
                <a:latin typeface="Arial" panose="020B0604020202020204" pitchFamily="34" charset="0"/>
              </a:rPr>
              <a:t>:  sequence of bits of a particular length</a:t>
            </a:r>
            <a:endParaRPr lang="en-US" altLang="x-none" sz="1700" b="1" dirty="0">
              <a:solidFill>
                <a:schemeClr val="tx1"/>
              </a:solidFill>
              <a:latin typeface="Arial" panose="020B0604020202020204" pitchFamily="34" charset="0"/>
            </a:endParaRPr>
          </a:p>
          <a:p>
            <a:pPr>
              <a:lnSpc>
                <a:spcPct val="85000"/>
              </a:lnSpc>
            </a:pPr>
            <a:r>
              <a:rPr lang="en-US" altLang="x-none" sz="1700" b="1" dirty="0">
                <a:solidFill>
                  <a:schemeClr val="tx1"/>
                </a:solidFill>
                <a:latin typeface="Arial" panose="020B0604020202020204" pitchFamily="34" charset="0"/>
              </a:rPr>
              <a:t>      4 bits is a nibble</a:t>
            </a:r>
            <a:endParaRPr lang="en-US" altLang="x-none" sz="1700" b="1" dirty="0">
              <a:solidFill>
                <a:schemeClr val="tx1"/>
              </a:solidFill>
              <a:latin typeface="Arial" panose="020B0604020202020204" pitchFamily="34" charset="0"/>
            </a:endParaRPr>
          </a:p>
          <a:p>
            <a:pPr>
              <a:lnSpc>
                <a:spcPct val="85000"/>
              </a:lnSpc>
            </a:pPr>
            <a:r>
              <a:rPr lang="en-US" altLang="x-none" sz="1700" b="1" dirty="0">
                <a:solidFill>
                  <a:schemeClr val="tx1"/>
                </a:solidFill>
                <a:latin typeface="Arial" panose="020B0604020202020204" pitchFamily="34" charset="0"/>
              </a:rPr>
              <a:t>      8 bits is a byte</a:t>
            </a:r>
            <a:endParaRPr lang="en-US" altLang="x-none" sz="1700" b="1" dirty="0">
              <a:solidFill>
                <a:schemeClr val="tx1"/>
              </a:solidFill>
              <a:latin typeface="Arial" panose="020B0604020202020204" pitchFamily="34" charset="0"/>
            </a:endParaRPr>
          </a:p>
          <a:p>
            <a:pPr>
              <a:lnSpc>
                <a:spcPct val="85000"/>
              </a:lnSpc>
            </a:pPr>
            <a:r>
              <a:rPr lang="en-US" altLang="x-none" sz="1700" b="1" dirty="0">
                <a:solidFill>
                  <a:schemeClr val="tx1"/>
                </a:solidFill>
                <a:latin typeface="Arial" panose="020B0604020202020204" pitchFamily="34" charset="0"/>
              </a:rPr>
              <a:t>     16 bits is a half-word</a:t>
            </a:r>
            <a:endParaRPr lang="en-US" altLang="x-none" sz="1700" b="1" dirty="0">
              <a:solidFill>
                <a:schemeClr val="tx1"/>
              </a:solidFill>
              <a:latin typeface="Arial" panose="020B0604020202020204" pitchFamily="34" charset="0"/>
            </a:endParaRPr>
          </a:p>
          <a:p>
            <a:pPr>
              <a:lnSpc>
                <a:spcPct val="85000"/>
              </a:lnSpc>
            </a:pPr>
            <a:r>
              <a:rPr lang="en-US" altLang="x-none" sz="1700" b="1" dirty="0">
                <a:solidFill>
                  <a:schemeClr val="tx1"/>
                </a:solidFill>
                <a:latin typeface="Arial" panose="020B0604020202020204" pitchFamily="34" charset="0"/>
              </a:rPr>
              <a:t>     32 bits is a word</a:t>
            </a:r>
            <a:endParaRPr lang="en-US" altLang="x-none" sz="1700" b="1" dirty="0">
              <a:solidFill>
                <a:schemeClr val="tx1"/>
              </a:solidFill>
              <a:latin typeface="Arial" panose="020B0604020202020204" pitchFamily="34" charset="0"/>
            </a:endParaRPr>
          </a:p>
          <a:p>
            <a:pPr>
              <a:lnSpc>
                <a:spcPct val="85000"/>
              </a:lnSpc>
            </a:pPr>
            <a:r>
              <a:rPr lang="en-US" altLang="x-none" sz="1700" b="1" dirty="0">
                <a:solidFill>
                  <a:schemeClr val="tx1"/>
                </a:solidFill>
                <a:latin typeface="Arial" panose="020B0604020202020204" pitchFamily="34" charset="0"/>
              </a:rPr>
              <a:t>     64 bits is a double-word</a:t>
            </a:r>
            <a:endParaRPr lang="en-US" altLang="x-none" sz="1700" b="1" dirty="0">
              <a:solidFill>
                <a:schemeClr val="tx1"/>
              </a:solidFill>
              <a:latin typeface="Arial" panose="020B0604020202020204" pitchFamily="34" charset="0"/>
            </a:endParaRPr>
          </a:p>
          <a:p>
            <a:pPr>
              <a:lnSpc>
                <a:spcPct val="85000"/>
              </a:lnSpc>
            </a:pPr>
            <a:endParaRPr lang="en-US" altLang="x-none" sz="1700" b="1" dirty="0">
              <a:solidFill>
                <a:schemeClr val="tx1"/>
              </a:solidFill>
              <a:latin typeface="Arial" panose="020B0604020202020204" pitchFamily="34" charset="0"/>
            </a:endParaRPr>
          </a:p>
          <a:p>
            <a:pPr>
              <a:lnSpc>
                <a:spcPct val="85000"/>
              </a:lnSpc>
            </a:pPr>
            <a:r>
              <a:rPr lang="en-US" altLang="x-none" sz="1700" b="1" u="sng" dirty="0">
                <a:solidFill>
                  <a:schemeClr val="tx1"/>
                </a:solidFill>
                <a:latin typeface="Arial" panose="020B0604020202020204" pitchFamily="34" charset="0"/>
              </a:rPr>
              <a:t>Character</a:t>
            </a:r>
            <a:r>
              <a:rPr lang="en-US" altLang="x-none" sz="1700" b="1" dirty="0">
                <a:solidFill>
                  <a:schemeClr val="tx1"/>
                </a:solidFill>
                <a:latin typeface="Arial" panose="020B0604020202020204" pitchFamily="34" charset="0"/>
              </a:rPr>
              <a:t>:</a:t>
            </a:r>
            <a:endParaRPr lang="en-US" altLang="x-none" sz="1700" b="1" dirty="0">
              <a:solidFill>
                <a:schemeClr val="tx1"/>
              </a:solidFill>
              <a:latin typeface="Arial" panose="020B0604020202020204" pitchFamily="34" charset="0"/>
            </a:endParaRPr>
          </a:p>
          <a:p>
            <a:pPr>
              <a:lnSpc>
                <a:spcPct val="85000"/>
              </a:lnSpc>
            </a:pPr>
            <a:r>
              <a:rPr lang="en-US" altLang="x-none" sz="1700" b="1" dirty="0">
                <a:solidFill>
                  <a:schemeClr val="tx1"/>
                </a:solidFill>
                <a:latin typeface="Arial" panose="020B0604020202020204" pitchFamily="34" charset="0"/>
              </a:rPr>
              <a:t>      ASCII  7 bit code</a:t>
            </a:r>
            <a:endParaRPr lang="en-US" altLang="x-none" sz="1700" b="1" dirty="0">
              <a:solidFill>
                <a:schemeClr val="tx1"/>
              </a:solidFill>
              <a:latin typeface="Arial" panose="020B0604020202020204" pitchFamily="34" charset="0"/>
            </a:endParaRPr>
          </a:p>
          <a:p>
            <a:pPr>
              <a:lnSpc>
                <a:spcPct val="85000"/>
              </a:lnSpc>
            </a:pPr>
            <a:r>
              <a:rPr lang="en-US" altLang="x-none" sz="1700" b="1" dirty="0">
                <a:solidFill>
                  <a:schemeClr val="tx1"/>
                </a:solidFill>
                <a:latin typeface="Arial" panose="020B0604020202020204" pitchFamily="34" charset="0"/>
              </a:rPr>
              <a:t>      UNICODE 16 bit code</a:t>
            </a:r>
            <a:endParaRPr lang="en-US" altLang="x-none" sz="1700" b="1" dirty="0">
              <a:solidFill>
                <a:schemeClr val="tx1"/>
              </a:solidFill>
              <a:latin typeface="Arial" panose="020B0604020202020204" pitchFamily="34" charset="0"/>
            </a:endParaRPr>
          </a:p>
          <a:p>
            <a:pPr>
              <a:lnSpc>
                <a:spcPct val="85000"/>
              </a:lnSpc>
            </a:pPr>
            <a:endParaRPr lang="en-US" altLang="x-none" sz="1700" b="1" dirty="0">
              <a:solidFill>
                <a:schemeClr val="tx1"/>
              </a:solidFill>
              <a:latin typeface="Arial" panose="020B0604020202020204" pitchFamily="34" charset="0"/>
            </a:endParaRPr>
          </a:p>
          <a:p>
            <a:pPr>
              <a:lnSpc>
                <a:spcPct val="85000"/>
              </a:lnSpc>
            </a:pPr>
            <a:r>
              <a:rPr lang="en-US" altLang="x-none" sz="1700" b="1" u="sng" dirty="0">
                <a:solidFill>
                  <a:schemeClr val="tx1"/>
                </a:solidFill>
                <a:latin typeface="Arial" panose="020B0604020202020204" pitchFamily="34" charset="0"/>
              </a:rPr>
              <a:t>Decimal</a:t>
            </a:r>
            <a:r>
              <a:rPr lang="en-US" altLang="x-none" sz="1700" b="1" dirty="0">
                <a:solidFill>
                  <a:schemeClr val="tx1"/>
                </a:solidFill>
                <a:latin typeface="Arial" panose="020B0604020202020204" pitchFamily="34" charset="0"/>
              </a:rPr>
              <a:t>:</a:t>
            </a:r>
            <a:endParaRPr lang="en-US" altLang="x-none" sz="1700" b="1" dirty="0">
              <a:solidFill>
                <a:schemeClr val="tx1"/>
              </a:solidFill>
              <a:latin typeface="Arial" panose="020B0604020202020204" pitchFamily="34" charset="0"/>
            </a:endParaRPr>
          </a:p>
          <a:p>
            <a:pPr>
              <a:lnSpc>
                <a:spcPct val="85000"/>
              </a:lnSpc>
            </a:pPr>
            <a:r>
              <a:rPr lang="en-US" altLang="x-none" sz="1700" b="1" dirty="0">
                <a:solidFill>
                  <a:schemeClr val="tx1"/>
                </a:solidFill>
                <a:latin typeface="Arial" panose="020B0604020202020204" pitchFamily="34" charset="0"/>
              </a:rPr>
              <a:t>      digits 0-9 encoded as 0000b thru 1001b</a:t>
            </a:r>
            <a:endParaRPr lang="en-US" altLang="x-none" sz="1700" b="1" dirty="0">
              <a:solidFill>
                <a:schemeClr val="tx1"/>
              </a:solidFill>
              <a:latin typeface="Arial" panose="020B0604020202020204" pitchFamily="34" charset="0"/>
            </a:endParaRPr>
          </a:p>
          <a:p>
            <a:pPr>
              <a:lnSpc>
                <a:spcPct val="85000"/>
              </a:lnSpc>
            </a:pPr>
            <a:r>
              <a:rPr lang="en-US" altLang="x-none" sz="1700" b="1" dirty="0">
                <a:solidFill>
                  <a:schemeClr val="tx1"/>
                </a:solidFill>
                <a:latin typeface="Arial" panose="020B0604020202020204" pitchFamily="34" charset="0"/>
              </a:rPr>
              <a:t>      two decimal digits packed per 8 bit byte</a:t>
            </a:r>
            <a:endParaRPr lang="en-US" altLang="x-none" sz="1700" b="1" dirty="0">
              <a:solidFill>
                <a:schemeClr val="tx1"/>
              </a:solidFill>
              <a:latin typeface="Arial" panose="020B0604020202020204" pitchFamily="34" charset="0"/>
            </a:endParaRPr>
          </a:p>
          <a:p>
            <a:pPr>
              <a:lnSpc>
                <a:spcPct val="85000"/>
              </a:lnSpc>
            </a:pPr>
            <a:endParaRPr lang="en-US" altLang="x-none" sz="1700" b="1" dirty="0">
              <a:solidFill>
                <a:schemeClr val="tx1"/>
              </a:solidFill>
              <a:latin typeface="Arial" panose="020B0604020202020204" pitchFamily="34" charset="0"/>
            </a:endParaRPr>
          </a:p>
          <a:p>
            <a:pPr>
              <a:lnSpc>
                <a:spcPct val="85000"/>
              </a:lnSpc>
            </a:pPr>
            <a:r>
              <a:rPr lang="en-US" altLang="x-none" sz="1700" b="1" u="sng" dirty="0">
                <a:solidFill>
                  <a:schemeClr val="tx1"/>
                </a:solidFill>
                <a:latin typeface="Arial" panose="020B0604020202020204" pitchFamily="34" charset="0"/>
              </a:rPr>
              <a:t>Integers</a:t>
            </a:r>
            <a:r>
              <a:rPr lang="en-US" altLang="x-none" sz="1700" b="1" dirty="0">
                <a:solidFill>
                  <a:schemeClr val="tx1"/>
                </a:solidFill>
                <a:latin typeface="Arial" panose="020B0604020202020204" pitchFamily="34" charset="0"/>
              </a:rPr>
              <a:t>:</a:t>
            </a:r>
            <a:endParaRPr lang="en-US" altLang="x-none" sz="1700" b="1" dirty="0">
              <a:solidFill>
                <a:schemeClr val="tx1"/>
              </a:solidFill>
              <a:latin typeface="Arial" panose="020B0604020202020204" pitchFamily="34" charset="0"/>
            </a:endParaRPr>
          </a:p>
          <a:p>
            <a:pPr>
              <a:lnSpc>
                <a:spcPct val="85000"/>
              </a:lnSpc>
            </a:pPr>
            <a:r>
              <a:rPr lang="en-US" altLang="x-none" sz="1700" b="1" dirty="0">
                <a:solidFill>
                  <a:schemeClr val="tx1"/>
                </a:solidFill>
                <a:latin typeface="Arial" panose="020B0604020202020204" pitchFamily="34" charset="0"/>
              </a:rPr>
              <a:t>      2's Complement</a:t>
            </a:r>
            <a:endParaRPr lang="en-US" altLang="x-none" sz="1700" b="1" dirty="0">
              <a:solidFill>
                <a:schemeClr val="tx1"/>
              </a:solidFill>
              <a:latin typeface="Arial" panose="020B0604020202020204" pitchFamily="34" charset="0"/>
            </a:endParaRPr>
          </a:p>
          <a:p>
            <a:pPr>
              <a:lnSpc>
                <a:spcPct val="85000"/>
              </a:lnSpc>
            </a:pPr>
            <a:endParaRPr lang="en-US" altLang="x-none" sz="1700" b="1" dirty="0">
              <a:solidFill>
                <a:schemeClr val="tx1"/>
              </a:solidFill>
              <a:latin typeface="Arial" panose="020B0604020202020204" pitchFamily="34" charset="0"/>
            </a:endParaRPr>
          </a:p>
          <a:p>
            <a:pPr>
              <a:lnSpc>
                <a:spcPct val="85000"/>
              </a:lnSpc>
            </a:pPr>
            <a:r>
              <a:rPr lang="en-US" altLang="x-none" sz="1700" b="1" u="sng" dirty="0">
                <a:solidFill>
                  <a:schemeClr val="tx1"/>
                </a:solidFill>
                <a:latin typeface="Arial" panose="020B0604020202020204" pitchFamily="34" charset="0"/>
              </a:rPr>
              <a:t>Floating Point</a:t>
            </a:r>
            <a:r>
              <a:rPr lang="en-US" altLang="x-none" sz="1700" b="1" dirty="0">
                <a:solidFill>
                  <a:schemeClr val="tx1"/>
                </a:solidFill>
                <a:latin typeface="Arial" panose="020B0604020202020204" pitchFamily="34" charset="0"/>
              </a:rPr>
              <a:t>:</a:t>
            </a:r>
            <a:endParaRPr lang="en-US" altLang="x-none" sz="1700" b="1" dirty="0">
              <a:solidFill>
                <a:schemeClr val="tx1"/>
              </a:solidFill>
              <a:latin typeface="Arial" panose="020B0604020202020204" pitchFamily="34" charset="0"/>
            </a:endParaRPr>
          </a:p>
          <a:p>
            <a:pPr>
              <a:lnSpc>
                <a:spcPct val="85000"/>
              </a:lnSpc>
            </a:pPr>
            <a:r>
              <a:rPr lang="en-US" altLang="x-none" sz="1700" b="1" dirty="0">
                <a:solidFill>
                  <a:schemeClr val="tx1"/>
                </a:solidFill>
                <a:latin typeface="Arial" panose="020B0604020202020204" pitchFamily="34" charset="0"/>
              </a:rPr>
              <a:t>      Single Precision</a:t>
            </a:r>
            <a:endParaRPr lang="en-US" altLang="x-none" sz="1700" b="1" dirty="0">
              <a:solidFill>
                <a:schemeClr val="tx1"/>
              </a:solidFill>
              <a:latin typeface="Arial" panose="020B0604020202020204" pitchFamily="34" charset="0"/>
            </a:endParaRPr>
          </a:p>
          <a:p>
            <a:pPr>
              <a:lnSpc>
                <a:spcPct val="85000"/>
              </a:lnSpc>
            </a:pPr>
            <a:r>
              <a:rPr lang="en-US" altLang="x-none" sz="1700" b="1" dirty="0">
                <a:solidFill>
                  <a:schemeClr val="tx1"/>
                </a:solidFill>
                <a:latin typeface="Arial" panose="020B0604020202020204" pitchFamily="34" charset="0"/>
              </a:rPr>
              <a:t>      Double Precision</a:t>
            </a:r>
            <a:endParaRPr lang="en-US" altLang="x-none" sz="1700" b="1" dirty="0">
              <a:solidFill>
                <a:schemeClr val="tx1"/>
              </a:solidFill>
              <a:latin typeface="Arial" panose="020B0604020202020204" pitchFamily="34" charset="0"/>
            </a:endParaRPr>
          </a:p>
          <a:p>
            <a:pPr>
              <a:lnSpc>
                <a:spcPct val="85000"/>
              </a:lnSpc>
            </a:pPr>
            <a:r>
              <a:rPr lang="en-US" altLang="x-none" sz="1700" b="1" dirty="0">
                <a:solidFill>
                  <a:schemeClr val="tx1"/>
                </a:solidFill>
                <a:latin typeface="Arial" panose="020B0604020202020204" pitchFamily="34" charset="0"/>
              </a:rPr>
              <a:t>      Extended Precision</a:t>
            </a:r>
            <a:endParaRPr lang="en-US" altLang="x-none" sz="1700" b="1" dirty="0">
              <a:solidFill>
                <a:schemeClr val="tx1"/>
              </a:solidFill>
              <a:latin typeface="Arial" panose="020B0604020202020204" pitchFamily="34" charset="0"/>
            </a:endParaRPr>
          </a:p>
        </p:txBody>
      </p:sp>
      <p:sp>
        <p:nvSpPr>
          <p:cNvPr id="9" name="Rectangle 5"/>
          <p:cNvSpPr>
            <a:spLocks noChangeArrowheads="1"/>
          </p:cNvSpPr>
          <p:nvPr/>
        </p:nvSpPr>
        <p:spPr bwMode="auto">
          <a:xfrm>
            <a:off x="3695901" y="5645688"/>
            <a:ext cx="7366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M x R</a:t>
            </a:r>
            <a:endParaRPr lang="en-US" altLang="x-none" sz="1800" b="1">
              <a:solidFill>
                <a:schemeClr val="tx1"/>
              </a:solidFill>
              <a:latin typeface="Arial" panose="020B0604020202020204" pitchFamily="34" charset="0"/>
            </a:endParaRPr>
          </a:p>
        </p:txBody>
      </p:sp>
      <p:sp>
        <p:nvSpPr>
          <p:cNvPr id="10" name="Rectangle 6"/>
          <p:cNvSpPr>
            <a:spLocks noChangeArrowheads="1"/>
          </p:cNvSpPr>
          <p:nvPr/>
        </p:nvSpPr>
        <p:spPr bwMode="auto">
          <a:xfrm>
            <a:off x="4305501" y="5493288"/>
            <a:ext cx="2794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E</a:t>
            </a:r>
            <a:endParaRPr lang="en-US" altLang="x-none" sz="1800" b="1">
              <a:solidFill>
                <a:schemeClr val="tx1"/>
              </a:solidFill>
              <a:latin typeface="Arial" panose="020B0604020202020204" pitchFamily="34" charset="0"/>
            </a:endParaRPr>
          </a:p>
        </p:txBody>
      </p:sp>
      <p:sp>
        <p:nvSpPr>
          <p:cNvPr id="11" name="Rectangle 7"/>
          <p:cNvSpPr>
            <a:spLocks noChangeArrowheads="1"/>
          </p:cNvSpPr>
          <p:nvPr/>
        </p:nvSpPr>
        <p:spPr bwMode="auto">
          <a:xfrm>
            <a:off x="5962851" y="5244050"/>
            <a:ext cx="2559050" cy="984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How many +/- #'s?</a:t>
            </a:r>
            <a:endParaRPr lang="en-US" altLang="x-none" sz="1800" b="1">
              <a:solidFill>
                <a:schemeClr val="tx1"/>
              </a:solidFill>
              <a:latin typeface="Arial" panose="020B0604020202020204" pitchFamily="34" charset="0"/>
            </a:endParaRPr>
          </a:p>
          <a:p>
            <a:pPr>
              <a:lnSpc>
                <a:spcPct val="85000"/>
              </a:lnSpc>
            </a:pPr>
            <a:r>
              <a:rPr lang="en-US" altLang="x-none" sz="1800" b="1">
                <a:solidFill>
                  <a:schemeClr val="tx1"/>
                </a:solidFill>
                <a:latin typeface="Arial" panose="020B0604020202020204" pitchFamily="34" charset="0"/>
              </a:rPr>
              <a:t>Where is decimal pt?</a:t>
            </a:r>
            <a:endParaRPr lang="en-US" altLang="x-none" sz="1800" b="1">
              <a:solidFill>
                <a:schemeClr val="tx1"/>
              </a:solidFill>
              <a:latin typeface="Arial" panose="020B0604020202020204" pitchFamily="34" charset="0"/>
            </a:endParaRPr>
          </a:p>
          <a:p>
            <a:pPr>
              <a:lnSpc>
                <a:spcPct val="85000"/>
              </a:lnSpc>
            </a:pPr>
            <a:r>
              <a:rPr lang="en-US" altLang="x-none" sz="1800" b="1">
                <a:solidFill>
                  <a:schemeClr val="tx1"/>
                </a:solidFill>
                <a:latin typeface="Arial" panose="020B0604020202020204" pitchFamily="34" charset="0"/>
              </a:rPr>
              <a:t>How are +/- exponents</a:t>
            </a:r>
            <a:endParaRPr lang="en-US" altLang="x-none" sz="1800" b="1">
              <a:solidFill>
                <a:schemeClr val="tx1"/>
              </a:solidFill>
              <a:latin typeface="Arial" panose="020B0604020202020204" pitchFamily="34" charset="0"/>
            </a:endParaRPr>
          </a:p>
          <a:p>
            <a:pPr>
              <a:lnSpc>
                <a:spcPct val="85000"/>
              </a:lnSpc>
            </a:pPr>
            <a:r>
              <a:rPr lang="en-US" altLang="x-none" sz="1800" b="1">
                <a:solidFill>
                  <a:schemeClr val="tx1"/>
                </a:solidFill>
                <a:latin typeface="Arial" panose="020B0604020202020204" pitchFamily="34" charset="0"/>
              </a:rPr>
              <a:t>      represented?</a:t>
            </a:r>
            <a:endParaRPr lang="en-US" altLang="x-none" sz="1800" b="1">
              <a:solidFill>
                <a:schemeClr val="tx1"/>
              </a:solidFill>
              <a:latin typeface="Arial" panose="020B0604020202020204" pitchFamily="34" charset="0"/>
            </a:endParaRPr>
          </a:p>
        </p:txBody>
      </p:sp>
      <p:sp>
        <p:nvSpPr>
          <p:cNvPr id="12" name="Rectangle 8"/>
          <p:cNvSpPr>
            <a:spLocks noChangeArrowheads="1"/>
          </p:cNvSpPr>
          <p:nvPr/>
        </p:nvSpPr>
        <p:spPr bwMode="auto">
          <a:xfrm>
            <a:off x="4686501" y="5263100"/>
            <a:ext cx="1143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exponent</a:t>
            </a:r>
            <a:endParaRPr lang="en-US" altLang="x-none" sz="1800" b="1">
              <a:solidFill>
                <a:schemeClr val="tx1"/>
              </a:solidFill>
              <a:latin typeface="Arial" panose="020B0604020202020204" pitchFamily="34" charset="0"/>
            </a:endParaRPr>
          </a:p>
        </p:txBody>
      </p:sp>
      <p:sp>
        <p:nvSpPr>
          <p:cNvPr id="13" name="Rectangle 9"/>
          <p:cNvSpPr>
            <a:spLocks noChangeArrowheads="1"/>
          </p:cNvSpPr>
          <p:nvPr/>
        </p:nvSpPr>
        <p:spPr bwMode="auto">
          <a:xfrm>
            <a:off x="4762701" y="5948900"/>
            <a:ext cx="6477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base</a:t>
            </a:r>
            <a:endParaRPr lang="en-US" altLang="x-none" sz="1800" b="1">
              <a:solidFill>
                <a:schemeClr val="tx1"/>
              </a:solidFill>
              <a:latin typeface="Arial" panose="020B0604020202020204" pitchFamily="34" charset="0"/>
            </a:endParaRPr>
          </a:p>
        </p:txBody>
      </p:sp>
      <p:sp>
        <p:nvSpPr>
          <p:cNvPr id="14" name="Rectangle 10"/>
          <p:cNvSpPr>
            <a:spLocks noChangeArrowheads="1"/>
          </p:cNvSpPr>
          <p:nvPr/>
        </p:nvSpPr>
        <p:spPr bwMode="auto">
          <a:xfrm>
            <a:off x="3162501" y="6179088"/>
            <a:ext cx="11176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x-none" sz="1800" b="1">
                <a:solidFill>
                  <a:schemeClr val="tx1"/>
                </a:solidFill>
                <a:latin typeface="Arial" panose="020B0604020202020204" pitchFamily="34" charset="0"/>
              </a:rPr>
              <a:t>mantissa</a:t>
            </a:r>
            <a:endParaRPr lang="en-US" altLang="x-none" sz="1800" b="1">
              <a:solidFill>
                <a:schemeClr val="tx1"/>
              </a:solidFill>
              <a:latin typeface="Arial" panose="020B0604020202020204" pitchFamily="34" charset="0"/>
            </a:endParaRPr>
          </a:p>
        </p:txBody>
      </p:sp>
      <p:sp>
        <p:nvSpPr>
          <p:cNvPr id="15" name="Line 11"/>
          <p:cNvSpPr>
            <a:spLocks noChangeShapeType="1"/>
          </p:cNvSpPr>
          <p:nvPr/>
        </p:nvSpPr>
        <p:spPr bwMode="auto">
          <a:xfrm flipV="1">
            <a:off x="4521401" y="5453600"/>
            <a:ext cx="228600" cy="76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6" name="Line 12"/>
          <p:cNvSpPr>
            <a:spLocks noChangeShapeType="1"/>
          </p:cNvSpPr>
          <p:nvPr/>
        </p:nvSpPr>
        <p:spPr bwMode="auto">
          <a:xfrm>
            <a:off x="4369001" y="5834600"/>
            <a:ext cx="38100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
        <p:nvSpPr>
          <p:cNvPr id="17" name="Line 13"/>
          <p:cNvSpPr>
            <a:spLocks noChangeShapeType="1"/>
          </p:cNvSpPr>
          <p:nvPr/>
        </p:nvSpPr>
        <p:spPr bwMode="auto">
          <a:xfrm flipH="1">
            <a:off x="3683201" y="5834600"/>
            <a:ext cx="15240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14350" indent="-514350">
              <a:buFont typeface="+mj-lt"/>
              <a:buAutoNum type="arabicPeriod"/>
            </a:pPr>
            <a:r>
              <a:rPr lang="en-US" altLang="zh-CN" dirty="0" smtClean="0"/>
              <a:t>Classifying ISA</a:t>
            </a:r>
            <a:endParaRPr lang="en-US" dirty="0" smtClean="0"/>
          </a:p>
          <a:p>
            <a:pPr marL="514350" indent="-514350">
              <a:buFont typeface="+mj-lt"/>
              <a:buAutoNum type="arabicPeriod"/>
            </a:pPr>
            <a:r>
              <a:rPr lang="en-US" dirty="0" smtClean="0"/>
              <a:t>Memory Addressing</a:t>
            </a:r>
            <a:endParaRPr lang="en-US" dirty="0" smtClean="0"/>
          </a:p>
          <a:p>
            <a:pPr marL="514350" indent="-514350">
              <a:buFont typeface="+mj-lt"/>
              <a:buAutoNum type="arabicPeriod"/>
            </a:pPr>
            <a:r>
              <a:rPr lang="en-US" altLang="zh-CN" dirty="0" smtClean="0"/>
              <a:t>Instruction Format</a:t>
            </a:r>
            <a:endParaRPr lang="en-US" altLang="zh-CN" dirty="0" smtClean="0"/>
          </a:p>
          <a:p>
            <a:pPr marL="514350" indent="-514350">
              <a:buFont typeface="+mj-lt"/>
              <a:buAutoNum type="arabicPeriod"/>
            </a:pPr>
            <a:r>
              <a:rPr lang="en-US" dirty="0" smtClean="0"/>
              <a:t>Operations </a:t>
            </a:r>
            <a:r>
              <a:rPr lang="en-US" dirty="0"/>
              <a:t>in the Instruction Set </a:t>
            </a:r>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smtClean="0"/>
              <a:t>ISA Principles</a:t>
            </a:r>
            <a:endParaRPr lang="en-US" dirty="0"/>
          </a:p>
        </p:txBody>
      </p:sp>
      <p:sp>
        <p:nvSpPr>
          <p:cNvPr id="7" name="Content Placeholder 6"/>
          <p:cNvSpPr>
            <a:spLocks noGrp="1"/>
          </p:cNvSpPr>
          <p:nvPr>
            <p:ph sz="quarter" idx="13"/>
          </p:nvPr>
        </p:nvSpPr>
        <p:spPr/>
        <p:txBody>
          <a:bodyPr/>
          <a:lstStyle/>
          <a:p>
            <a:r>
              <a:rPr lang="en-US" dirty="0"/>
              <a:t>0</a:t>
            </a:r>
            <a:r>
              <a:rPr lang="en-US" dirty="0" smtClean="0"/>
              <a:t>.0</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altLang="x-none" dirty="0"/>
              <a:t>Operand Size Usage</a:t>
            </a:r>
            <a:endParaRPr lang="en-US" dirty="0"/>
          </a:p>
        </p:txBody>
      </p:sp>
      <p:sp>
        <p:nvSpPr>
          <p:cNvPr id="7" name="Content Placeholder 6"/>
          <p:cNvSpPr>
            <a:spLocks noGrp="1"/>
          </p:cNvSpPr>
          <p:nvPr>
            <p:ph sz="quarter" idx="13"/>
          </p:nvPr>
        </p:nvSpPr>
        <p:spPr/>
        <p:txBody>
          <a:bodyPr/>
          <a:lstStyle/>
          <a:p>
            <a:endParaRPr lang="en-US"/>
          </a:p>
        </p:txBody>
      </p:sp>
      <p:graphicFrame>
        <p:nvGraphicFramePr>
          <p:cNvPr id="8" name="Object 3"/>
          <p:cNvGraphicFramePr/>
          <p:nvPr/>
        </p:nvGraphicFramePr>
        <p:xfrm>
          <a:off x="636253" y="1005681"/>
          <a:ext cx="7683500" cy="4330700"/>
        </p:xfrm>
        <a:graphic>
          <a:graphicData uri="http://schemas.openxmlformats.org/presentationml/2006/ole">
            <mc:AlternateContent xmlns:mc="http://schemas.openxmlformats.org/markup-compatibility/2006">
              <mc:Choice xmlns:v="urn:schemas-microsoft-com:vml" Requires="v">
                <p:oleObj spid="_x0000_s10249" name="Worksheet" r:id="rId1" imgW="7696200" imgH="4343400" progId="Excel.Sheet.8">
                  <p:embed/>
                </p:oleObj>
              </mc:Choice>
              <mc:Fallback>
                <p:oleObj name="Worksheet" r:id="rId1" imgW="7696200" imgH="4343400" progId="Excel.Sheet.8">
                  <p:embed/>
                  <p:pic>
                    <p:nvPicPr>
                      <p:cNvPr id="0" name="图片 1024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53" y="1005681"/>
                        <a:ext cx="7683500" cy="433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9" name="Rectangle 4"/>
          <p:cNvSpPr>
            <a:spLocks noChangeArrowheads="1"/>
          </p:cNvSpPr>
          <p:nvPr/>
        </p:nvSpPr>
        <p:spPr bwMode="auto">
          <a:xfrm>
            <a:off x="666416" y="5271294"/>
            <a:ext cx="6482544" cy="840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a:lnSpc>
                <a:spcPct val="90000"/>
              </a:lnSpc>
              <a:buFontTx/>
              <a:buChar char="•"/>
            </a:pPr>
            <a:r>
              <a:rPr lang="en-US" altLang="x-none" b="1" dirty="0">
                <a:solidFill>
                  <a:schemeClr val="tx1"/>
                </a:solidFill>
                <a:latin typeface="Arial" panose="020B0604020202020204" pitchFamily="34" charset="0"/>
              </a:rPr>
              <a:t> Support for these data sizes and types: </a:t>
            </a:r>
            <a:br>
              <a:rPr lang="en-US" altLang="x-none" b="1" dirty="0">
                <a:solidFill>
                  <a:schemeClr val="tx1"/>
                </a:solidFill>
                <a:latin typeface="Arial" panose="020B0604020202020204" pitchFamily="34" charset="0"/>
              </a:rPr>
            </a:br>
            <a:r>
              <a:rPr lang="en-US" altLang="x-none" b="1" dirty="0">
                <a:solidFill>
                  <a:schemeClr val="tx1"/>
                </a:solidFill>
                <a:latin typeface="Arial" panose="020B0604020202020204" pitchFamily="34" charset="0"/>
              </a:rPr>
              <a:t>	8-bit, 16-bit, 32-bit integers and </a:t>
            </a:r>
            <a:br>
              <a:rPr lang="en-US" altLang="x-none" b="1" dirty="0">
                <a:solidFill>
                  <a:schemeClr val="tx1"/>
                </a:solidFill>
                <a:latin typeface="Arial" panose="020B0604020202020204" pitchFamily="34" charset="0"/>
              </a:rPr>
            </a:br>
            <a:r>
              <a:rPr lang="en-US" altLang="x-none" b="1" dirty="0">
                <a:solidFill>
                  <a:schemeClr val="tx1"/>
                </a:solidFill>
                <a:latin typeface="Arial" panose="020B0604020202020204" pitchFamily="34" charset="0"/>
              </a:rPr>
              <a:t>	32-bit and 64-bit IEEE 754 floating point numbers</a:t>
            </a:r>
            <a:endParaRPr lang="en-US" altLang="x-none" b="1" dirty="0">
              <a:solidFill>
                <a:schemeClr val="tx1"/>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Detailed MIPS ISA</a:t>
            </a:r>
            <a:endParaRPr lang="en-US" dirty="0" smtClean="0"/>
          </a:p>
          <a:p>
            <a:r>
              <a:rPr lang="en-US" dirty="0" smtClean="0"/>
              <a:t>Reading Assignment</a:t>
            </a:r>
            <a:endParaRPr lang="en-US" dirty="0" smtClean="0"/>
          </a:p>
          <a:p>
            <a:pPr lvl="1"/>
            <a:r>
              <a:rPr lang="en-US" dirty="0" smtClean="0"/>
              <a:t>P.H. Chapter 2</a:t>
            </a:r>
            <a:endParaRPr lang="en-US" dirty="0" smtClean="0"/>
          </a:p>
          <a:p>
            <a:pPr lvl="1"/>
            <a:r>
              <a:rPr lang="en-US" dirty="0" smtClean="0"/>
              <a:t>H.P. </a:t>
            </a:r>
            <a:r>
              <a:rPr lang="en-US" smtClean="0"/>
              <a:t>Appendix A (5</a:t>
            </a:r>
            <a:r>
              <a:rPr lang="en-US" baseline="30000" smtClean="0"/>
              <a:t>th</a:t>
            </a:r>
            <a:r>
              <a:rPr lang="en-US" smtClean="0"/>
              <a:t> Edition)</a:t>
            </a:r>
            <a:endParaRPr lang="en-US" dirty="0" smtClean="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smtClean="0"/>
              <a:t>Next Lecture</a:t>
            </a:r>
            <a:endParaRPr lang="en-US" dirty="0"/>
          </a:p>
        </p:txBody>
      </p:sp>
      <p:sp>
        <p:nvSpPr>
          <p:cNvPr id="7" name="Content Placeholder 6"/>
          <p:cNvSpPr>
            <a:spLocks noGrp="1"/>
          </p:cNvSpPr>
          <p:nvPr>
            <p:ph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14409"/>
            <a:ext cx="4572000" cy="5341940"/>
          </a:xfrm>
          <a:ln>
            <a:noFill/>
          </a:ln>
        </p:spPr>
        <p:txBody>
          <a:bodyPr>
            <a:normAutofit/>
          </a:bodyPr>
          <a:lstStyle/>
          <a:p>
            <a:r>
              <a:rPr lang="en-US" sz="2800" b="1" i="1" u="sng" dirty="0" smtClean="0">
                <a:solidFill>
                  <a:schemeClr val="accent1"/>
                </a:solidFill>
              </a:rPr>
              <a:t>3 types of Instruction Sets (Internal Storage of Processors)</a:t>
            </a:r>
            <a:endParaRPr lang="en-US" sz="2800" b="1" i="1" u="sng" dirty="0" smtClean="0">
              <a:solidFill>
                <a:schemeClr val="accent1"/>
              </a:solidFill>
            </a:endParaRPr>
          </a:p>
          <a:p>
            <a:pPr lvl="1"/>
            <a:r>
              <a:rPr lang="en-US" sz="2000" dirty="0" smtClean="0"/>
              <a:t>Stack</a:t>
            </a:r>
            <a:endParaRPr lang="en-US" sz="2000" dirty="0" smtClean="0"/>
          </a:p>
          <a:p>
            <a:pPr lvl="1"/>
            <a:r>
              <a:rPr lang="en-US" sz="2000" dirty="0" smtClean="0"/>
              <a:t>Accumulator</a:t>
            </a:r>
            <a:endParaRPr lang="en-US" sz="2000" dirty="0" smtClean="0"/>
          </a:p>
          <a:p>
            <a:pPr lvl="1"/>
            <a:r>
              <a:rPr lang="en-US" sz="2000" dirty="0" smtClean="0"/>
              <a:t>Set of Register-</a:t>
            </a:r>
            <a:br>
              <a:rPr lang="en-US" sz="2000" dirty="0" smtClean="0"/>
            </a:br>
            <a:r>
              <a:rPr lang="en-US" sz="2000" dirty="0" smtClean="0"/>
              <a:t>memory</a:t>
            </a:r>
            <a:endParaRPr lang="en-US" sz="2000"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smtClean="0"/>
              <a:t>Classifying ISA</a:t>
            </a:r>
            <a:endParaRPr lang="en-US" dirty="0"/>
          </a:p>
        </p:txBody>
      </p:sp>
      <p:sp>
        <p:nvSpPr>
          <p:cNvPr id="7" name="Content Placeholder 6"/>
          <p:cNvSpPr>
            <a:spLocks noGrp="1"/>
          </p:cNvSpPr>
          <p:nvPr>
            <p:ph sz="quarter" idx="13"/>
          </p:nvPr>
        </p:nvSpPr>
        <p:spPr/>
        <p:txBody>
          <a:bodyPr/>
          <a:lstStyle/>
          <a:p>
            <a:r>
              <a:rPr lang="en-US" dirty="0" smtClean="0"/>
              <a:t>1.0</a:t>
            </a:r>
            <a:endParaRPr lang="en-US" dirty="0"/>
          </a:p>
        </p:txBody>
      </p:sp>
      <p:pic>
        <p:nvPicPr>
          <p:cNvPr id="9" name="Picture 8"/>
          <p:cNvPicPr>
            <a:picLocks noChangeAspect="1"/>
          </p:cNvPicPr>
          <p:nvPr/>
        </p:nvPicPr>
        <p:blipFill>
          <a:blip r:embed="rId1"/>
          <a:stretch>
            <a:fillRect/>
          </a:stretch>
        </p:blipFill>
        <p:spPr>
          <a:xfrm>
            <a:off x="3258065" y="2187146"/>
            <a:ext cx="5744982" cy="3573650"/>
          </a:xfrm>
          <a:prstGeom prst="rect">
            <a:avLst/>
          </a:prstGeom>
        </p:spPr>
      </p:pic>
      <p:sp>
        <p:nvSpPr>
          <p:cNvPr id="10" name="Rectangle 9"/>
          <p:cNvSpPr/>
          <p:nvPr/>
        </p:nvSpPr>
        <p:spPr>
          <a:xfrm>
            <a:off x="3276600" y="2286000"/>
            <a:ext cx="1600200" cy="3497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6800" y="2286000"/>
            <a:ext cx="1353065" cy="3497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229865" y="2286000"/>
            <a:ext cx="2773182" cy="3497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014409"/>
            <a:ext cx="4572000" cy="5341940"/>
          </a:xfrm>
          <a:ln>
            <a:noFill/>
          </a:ln>
        </p:spPr>
        <p:txBody>
          <a:bodyPr>
            <a:normAutofit/>
          </a:bodyPr>
          <a:lstStyle/>
          <a:p>
            <a:r>
              <a:rPr lang="en-US" sz="2800" b="1" i="1" u="sng" dirty="0" smtClean="0">
                <a:solidFill>
                  <a:schemeClr val="accent1"/>
                </a:solidFill>
              </a:rPr>
              <a:t>3 types of Instruction Sets (Internal Storage of Processors)</a:t>
            </a:r>
            <a:endParaRPr lang="en-US" sz="2800" b="1" i="1" u="sng" dirty="0" smtClean="0">
              <a:solidFill>
                <a:schemeClr val="accent1"/>
              </a:solidFill>
            </a:endParaRPr>
          </a:p>
          <a:p>
            <a:pPr lvl="1"/>
            <a:r>
              <a:rPr lang="en-US" sz="2000" dirty="0" smtClean="0"/>
              <a:t>Stack</a:t>
            </a:r>
            <a:endParaRPr lang="en-US" sz="2000" dirty="0" smtClean="0"/>
          </a:p>
          <a:p>
            <a:pPr lvl="1"/>
            <a:r>
              <a:rPr lang="en-US" sz="2000" dirty="0" smtClean="0"/>
              <a:t>Accumulator</a:t>
            </a:r>
            <a:endParaRPr lang="en-US" sz="2000" dirty="0" smtClean="0"/>
          </a:p>
          <a:p>
            <a:pPr lvl="1"/>
            <a:r>
              <a:rPr lang="en-US" sz="2000" dirty="0" smtClean="0"/>
              <a:t>Set of Register-</a:t>
            </a:r>
            <a:br>
              <a:rPr lang="en-US" sz="2000" dirty="0" smtClean="0"/>
            </a:br>
            <a:r>
              <a:rPr lang="en-US" sz="2000" dirty="0" smtClean="0"/>
              <a:t>memory</a:t>
            </a:r>
            <a:endParaRPr lang="en-US" sz="2000"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smtClean="0"/>
              <a:t>Classifying ISA</a:t>
            </a:r>
            <a:endParaRPr lang="en-US" dirty="0"/>
          </a:p>
        </p:txBody>
      </p:sp>
      <p:sp>
        <p:nvSpPr>
          <p:cNvPr id="7" name="Content Placeholder 6"/>
          <p:cNvSpPr>
            <a:spLocks noGrp="1"/>
          </p:cNvSpPr>
          <p:nvPr>
            <p:ph sz="quarter" idx="13"/>
          </p:nvPr>
        </p:nvSpPr>
        <p:spPr/>
        <p:txBody>
          <a:bodyPr/>
          <a:lstStyle/>
          <a:p>
            <a:r>
              <a:rPr lang="en-US" dirty="0" smtClean="0"/>
              <a:t>2.1</a:t>
            </a:r>
            <a:endParaRPr lang="en-US" dirty="0"/>
          </a:p>
        </p:txBody>
      </p:sp>
      <p:pic>
        <p:nvPicPr>
          <p:cNvPr id="9" name="Picture 8"/>
          <p:cNvPicPr>
            <a:picLocks noChangeAspect="1"/>
          </p:cNvPicPr>
          <p:nvPr/>
        </p:nvPicPr>
        <p:blipFill>
          <a:blip r:embed="rId1"/>
          <a:stretch>
            <a:fillRect/>
          </a:stretch>
        </p:blipFill>
        <p:spPr>
          <a:xfrm>
            <a:off x="3258065" y="2187146"/>
            <a:ext cx="5744982" cy="3573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1007266"/>
            <a:ext cx="8642350" cy="745334"/>
          </a:xfrm>
        </p:spPr>
        <p:txBody>
          <a:bodyPr>
            <a:normAutofit fontScale="85000" lnSpcReduction="20000"/>
          </a:bodyPr>
          <a:lstStyle/>
          <a:p>
            <a:r>
              <a:rPr lang="en-US" sz="2400" dirty="0" smtClean="0"/>
              <a:t>C=A+B </a:t>
            </a:r>
            <a:endParaRPr lang="en-US" sz="2400" dirty="0" smtClean="0"/>
          </a:p>
          <a:p>
            <a:pPr lvl="1"/>
            <a:r>
              <a:rPr lang="en-US" sz="2000" dirty="0" smtClean="0"/>
              <a:t>All variables are stored in memory</a:t>
            </a:r>
            <a:endParaRPr lang="en-US" sz="2000" dirty="0" smtClean="0"/>
          </a:p>
          <a:p>
            <a:endParaRPr lang="en-US" sz="2400" dirty="0"/>
          </a:p>
          <a:p>
            <a:endParaRPr lang="en-US" dirty="0" smtClean="0"/>
          </a:p>
          <a:p>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dirty="0"/>
          </a:p>
        </p:txBody>
      </p:sp>
      <p:sp>
        <p:nvSpPr>
          <p:cNvPr id="6" name="Title 5"/>
          <p:cNvSpPr>
            <a:spLocks noGrp="1"/>
          </p:cNvSpPr>
          <p:nvPr>
            <p:ph type="title"/>
          </p:nvPr>
        </p:nvSpPr>
        <p:spPr/>
        <p:txBody>
          <a:bodyPr/>
          <a:lstStyle/>
          <a:p>
            <a:r>
              <a:rPr lang="en-US" dirty="0" smtClean="0"/>
              <a:t>Example</a:t>
            </a:r>
            <a:endParaRPr lang="en-US" dirty="0"/>
          </a:p>
        </p:txBody>
      </p:sp>
      <p:graphicFrame>
        <p:nvGraphicFramePr>
          <p:cNvPr id="9" name="Content Placeholder 8"/>
          <p:cNvGraphicFramePr>
            <a:graphicFrameLocks noGrp="1"/>
          </p:cNvGraphicFramePr>
          <p:nvPr>
            <p:ph sz="quarter" idx="13"/>
          </p:nvPr>
        </p:nvGraphicFramePr>
        <p:xfrm>
          <a:off x="685800" y="1775254"/>
          <a:ext cx="7772400" cy="2728824"/>
        </p:xfrm>
        <a:graphic>
          <a:graphicData uri="http://schemas.openxmlformats.org/drawingml/2006/table">
            <a:tbl>
              <a:tblPr firstRow="1" bandRow="1">
                <a:tableStyleId>{073A0DAA-6AF3-43AB-8588-CEC1D06C72B9}</a:tableStyleId>
              </a:tblPr>
              <a:tblGrid>
                <a:gridCol w="1943100"/>
                <a:gridCol w="1943100"/>
                <a:gridCol w="1943100"/>
                <a:gridCol w="1943100"/>
              </a:tblGrid>
              <a:tr h="587782">
                <a:tc>
                  <a:txBody>
                    <a:bodyPr/>
                    <a:lstStyle/>
                    <a:p>
                      <a:pPr algn="ctr"/>
                      <a:r>
                        <a:rPr lang="en-US" dirty="0" smtClean="0"/>
                        <a:t>Stack</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Accumulator</a:t>
                      </a:r>
                      <a:endParaRPr lang="en-US" dirty="0"/>
                    </a:p>
                  </a:txBody>
                  <a:tcPr anchor="ctr"/>
                </a:tc>
                <a:tc>
                  <a:txBody>
                    <a:bodyPr/>
                    <a:lstStyle/>
                    <a:p>
                      <a:pPr algn="ctr"/>
                      <a:r>
                        <a:rPr lang="en-US" dirty="0" smtClean="0"/>
                        <a:t>Register (register-memory) </a:t>
                      </a:r>
                      <a:endParaRPr lang="en-US" dirty="0" smtClean="0"/>
                    </a:p>
                  </a:txBody>
                  <a:tcPr anchor="ctr"/>
                </a:tc>
                <a:tc>
                  <a:txBody>
                    <a:bodyPr/>
                    <a:lstStyle/>
                    <a:p>
                      <a:pPr algn="ctr"/>
                      <a:r>
                        <a:rPr lang="en-US" dirty="0" smtClean="0"/>
                        <a:t>Register (load-store) </a:t>
                      </a:r>
                      <a:endParaRPr lang="en-US" dirty="0" smtClean="0"/>
                    </a:p>
                  </a:txBody>
                  <a:tcPr anchor="ctr"/>
                </a:tc>
              </a:tr>
              <a:tr h="522186">
                <a:tc>
                  <a:txBody>
                    <a:bodyPr/>
                    <a:lstStyle/>
                    <a:p>
                      <a:pPr algn="ctr"/>
                      <a:r>
                        <a:rPr lang="en-US" dirty="0" smtClean="0"/>
                        <a:t>Push A</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Load A</a:t>
                      </a:r>
                      <a:endParaRPr lang="en-US" dirty="0"/>
                    </a:p>
                  </a:txBody>
                  <a:tcPr anchor="ctr"/>
                </a:tc>
                <a:tc>
                  <a:txBody>
                    <a:bodyPr/>
                    <a:lstStyle/>
                    <a:p>
                      <a:pPr algn="ctr"/>
                      <a:r>
                        <a:rPr lang="en-US" dirty="0" smtClean="0"/>
                        <a:t>Load R1, A</a:t>
                      </a:r>
                      <a:endParaRPr lang="en-US" dirty="0"/>
                    </a:p>
                  </a:txBody>
                  <a:tcPr anchor="ctr"/>
                </a:tc>
                <a:tc>
                  <a:txBody>
                    <a:bodyPr/>
                    <a:lstStyle/>
                    <a:p>
                      <a:pPr algn="ctr"/>
                      <a:r>
                        <a:rPr lang="en-US" dirty="0" smtClean="0"/>
                        <a:t>Load R1, A</a:t>
                      </a:r>
                      <a:endParaRPr lang="en-US" dirty="0"/>
                    </a:p>
                  </a:txBody>
                  <a:tcPr anchor="ctr"/>
                </a:tc>
              </a:tr>
              <a:tr h="522186">
                <a:tc>
                  <a:txBody>
                    <a:bodyPr/>
                    <a:lstStyle/>
                    <a:p>
                      <a:pPr algn="ctr"/>
                      <a:r>
                        <a:rPr lang="en-US" dirty="0" smtClean="0"/>
                        <a:t>Push B</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Add B</a:t>
                      </a:r>
                      <a:endParaRPr lang="en-US" dirty="0"/>
                    </a:p>
                  </a:txBody>
                  <a:tcPr anchor="ctr"/>
                </a:tc>
                <a:tc>
                  <a:txBody>
                    <a:bodyPr/>
                    <a:lstStyle/>
                    <a:p>
                      <a:pPr algn="ctr"/>
                      <a:r>
                        <a:rPr lang="en-US" dirty="0" smtClean="0"/>
                        <a:t>Add</a:t>
                      </a:r>
                      <a:r>
                        <a:rPr lang="en-US" baseline="0" dirty="0" smtClean="0"/>
                        <a:t> R3,  R1, B</a:t>
                      </a:r>
                      <a:endParaRPr lang="en-US" dirty="0"/>
                    </a:p>
                  </a:txBody>
                  <a:tcPr anchor="ctr"/>
                </a:tc>
                <a:tc>
                  <a:txBody>
                    <a:bodyPr/>
                    <a:lstStyle/>
                    <a:p>
                      <a:pPr algn="ctr"/>
                      <a:r>
                        <a:rPr lang="en-US" dirty="0" smtClean="0"/>
                        <a:t>Load R2, B</a:t>
                      </a:r>
                      <a:endParaRPr lang="en-US" dirty="0"/>
                    </a:p>
                  </a:txBody>
                  <a:tcPr anchor="ctr"/>
                </a:tc>
              </a:tr>
              <a:tr h="522186">
                <a:tc>
                  <a:txBody>
                    <a:bodyPr/>
                    <a:lstStyle/>
                    <a:p>
                      <a:pPr algn="ctr"/>
                      <a:r>
                        <a:rPr lang="en-US" dirty="0" smtClean="0"/>
                        <a:t>Add</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Store</a:t>
                      </a:r>
                      <a:endParaRPr lang="en-US" dirty="0"/>
                    </a:p>
                  </a:txBody>
                  <a:tcPr anchor="ctr"/>
                </a:tc>
                <a:tc>
                  <a:txBody>
                    <a:bodyPr/>
                    <a:lstStyle/>
                    <a:p>
                      <a:pPr algn="ctr"/>
                      <a:r>
                        <a:rPr lang="en-US" dirty="0" smtClean="0"/>
                        <a:t>Store R3, C</a:t>
                      </a:r>
                      <a:endParaRPr lang="en-US" dirty="0"/>
                    </a:p>
                  </a:txBody>
                  <a:tcPr anchor="ctr"/>
                </a:tc>
                <a:tc>
                  <a:txBody>
                    <a:bodyPr/>
                    <a:lstStyle/>
                    <a:p>
                      <a:pPr algn="ctr"/>
                      <a:r>
                        <a:rPr lang="da-DK" dirty="0" err="1" smtClean="0"/>
                        <a:t>Add</a:t>
                      </a:r>
                      <a:r>
                        <a:rPr lang="da-DK" dirty="0" smtClean="0"/>
                        <a:t> R3, R1, R2 </a:t>
                      </a:r>
                      <a:endParaRPr lang="da-DK" dirty="0" smtClean="0"/>
                    </a:p>
                  </a:txBody>
                  <a:tcPr anchor="ctr"/>
                </a:tc>
              </a:tr>
              <a:tr h="522186">
                <a:tc>
                  <a:txBody>
                    <a:bodyPr/>
                    <a:lstStyle/>
                    <a:p>
                      <a:pPr algn="ctr"/>
                      <a:r>
                        <a:rPr lang="en-US" dirty="0" smtClean="0"/>
                        <a:t>Pop C</a:t>
                      </a:r>
                      <a:endParaRPr lang="en-US" dirty="0"/>
                    </a:p>
                  </a:txBody>
                  <a:tcPr anchor="ctr">
                    <a:lnL w="12700" cap="flat" cmpd="sng" algn="ctr">
                      <a:noFill/>
                      <a:prstDash val="solid"/>
                      <a:round/>
                      <a:headEnd type="none" w="med" len="med"/>
                      <a:tailEnd type="none" w="med" len="med"/>
                    </a:lnL>
                  </a:tcPr>
                </a:tc>
                <a:tc>
                  <a:txBody>
                    <a:bodyPr/>
                    <a:lstStyle/>
                    <a:p>
                      <a:pPr algn="ctr"/>
                      <a:endParaRPr lang="en-US"/>
                    </a:p>
                  </a:txBody>
                  <a:tcPr anchor="ctr"/>
                </a:tc>
                <a:tc>
                  <a:txBody>
                    <a:bodyPr/>
                    <a:lstStyle/>
                    <a:p>
                      <a:pPr algn="ct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effectLst/>
                          <a:latin typeface="+mn-lt"/>
                          <a:ea typeface="+mn-ea"/>
                          <a:cs typeface="+mn-cs"/>
                        </a:rPr>
                        <a:t>Store R3,C</a:t>
                      </a:r>
                      <a:endParaRPr lang="en-US" dirty="0" smtClean="0"/>
                    </a:p>
                  </a:txBody>
                  <a:tcPr anchor="ctr"/>
                </a:tc>
              </a:tr>
            </a:tbl>
          </a:graphicData>
        </a:graphic>
      </p:graphicFrame>
      <p:sp>
        <p:nvSpPr>
          <p:cNvPr id="10" name="TextBox 9"/>
          <p:cNvSpPr txBox="1"/>
          <p:nvPr/>
        </p:nvSpPr>
        <p:spPr>
          <a:xfrm>
            <a:off x="250825" y="5410200"/>
            <a:ext cx="8839200" cy="707886"/>
          </a:xfrm>
          <a:prstGeom prst="rect">
            <a:avLst/>
          </a:prstGeom>
          <a:noFill/>
        </p:spPr>
        <p:txBody>
          <a:bodyPr wrap="square" rtlCol="0">
            <a:spAutoFit/>
          </a:bodyPr>
          <a:lstStyle/>
          <a:p>
            <a:r>
              <a:rPr lang="en-US" sz="2000" dirty="0" smtClean="0"/>
              <a:t>Compare: Instruction length (bit size), Instruction #, and Instruction Execution Time</a:t>
            </a:r>
            <a:endParaRPr lang="en-US" sz="2000" dirty="0"/>
          </a:p>
        </p:txBody>
      </p:sp>
      <p:sp>
        <p:nvSpPr>
          <p:cNvPr id="11" name="Frame 10"/>
          <p:cNvSpPr/>
          <p:nvPr/>
        </p:nvSpPr>
        <p:spPr>
          <a:xfrm>
            <a:off x="762000" y="2438400"/>
            <a:ext cx="3733800" cy="2065678"/>
          </a:xfrm>
          <a:prstGeom prst="frame">
            <a:avLst>
              <a:gd name="adj1" fmla="val 236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1333500" y="4741581"/>
            <a:ext cx="2590800" cy="369332"/>
          </a:xfrm>
          <a:prstGeom prst="rect">
            <a:avLst/>
          </a:prstGeom>
          <a:noFill/>
        </p:spPr>
        <p:txBody>
          <a:bodyPr wrap="square" rtlCol="0">
            <a:spAutoFit/>
          </a:bodyPr>
          <a:lstStyle/>
          <a:p>
            <a:r>
              <a:rPr lang="en-US" altLang="zh-CN" i="1" u="sng" dirty="0" smtClean="0">
                <a:solidFill>
                  <a:schemeClr val="accent2"/>
                </a:solidFill>
              </a:rPr>
              <a:t>With</a:t>
            </a:r>
            <a:r>
              <a:rPr lang="zh-CN" altLang="en-US" i="1" u="sng" dirty="0" smtClean="0">
                <a:solidFill>
                  <a:schemeClr val="accent2"/>
                </a:solidFill>
              </a:rPr>
              <a:t> </a:t>
            </a:r>
            <a:r>
              <a:rPr lang="en-US" altLang="zh-CN" i="1" u="sng" dirty="0" smtClean="0">
                <a:solidFill>
                  <a:schemeClr val="accent2"/>
                </a:solidFill>
              </a:rPr>
              <a:t>implicit</a:t>
            </a:r>
            <a:r>
              <a:rPr lang="zh-CN" altLang="en-US" i="1" u="sng" dirty="0" smtClean="0">
                <a:solidFill>
                  <a:schemeClr val="accent2"/>
                </a:solidFill>
              </a:rPr>
              <a:t> </a:t>
            </a:r>
            <a:r>
              <a:rPr lang="en-US" altLang="zh-CN" i="1" u="sng" dirty="0" smtClean="0">
                <a:solidFill>
                  <a:schemeClr val="accent2"/>
                </a:solidFill>
              </a:rPr>
              <a:t>operands</a:t>
            </a:r>
            <a:endParaRPr lang="en-US" i="1" u="sng"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smtClean="0"/>
              <a:t>General-purpose </a:t>
            </a:r>
            <a:r>
              <a:rPr lang="en-US" sz="2800" dirty="0"/>
              <a:t>R</a:t>
            </a:r>
            <a:r>
              <a:rPr lang="en-US" sz="2800" dirty="0" smtClean="0"/>
              <a:t>egister </a:t>
            </a:r>
            <a:r>
              <a:rPr lang="en-US" sz="2800" dirty="0"/>
              <a:t>(GPR) </a:t>
            </a:r>
            <a:r>
              <a:rPr lang="en-US" sz="2800" dirty="0" smtClean="0"/>
              <a:t>66!</a:t>
            </a:r>
            <a:endParaRPr lang="en-US" sz="2800" dirty="0" smtClean="0"/>
          </a:p>
          <a:p>
            <a:r>
              <a:rPr lang="en-US" sz="2800" dirty="0" smtClean="0"/>
              <a:t>Every </a:t>
            </a:r>
            <a:r>
              <a:rPr lang="en-US" sz="2800" dirty="0"/>
              <a:t>new architecture designed after 1980 uses a load-store register architecture. </a:t>
            </a:r>
            <a:endParaRPr lang="en-US" sz="2800" dirty="0"/>
          </a:p>
          <a:p>
            <a:pPr lvl="1"/>
            <a:r>
              <a:rPr lang="en-US" sz="2400" dirty="0" smtClean="0"/>
              <a:t>registers are faster than memory (</a:t>
            </a:r>
            <a:r>
              <a:rPr lang="en-US" sz="2400" dirty="0"/>
              <a:t>like other </a:t>
            </a:r>
            <a:r>
              <a:rPr lang="en-US" sz="2400" dirty="0" smtClean="0"/>
              <a:t>forms of internal storage)</a:t>
            </a:r>
            <a:endParaRPr lang="en-US" sz="2400" dirty="0"/>
          </a:p>
          <a:p>
            <a:pPr lvl="1"/>
            <a:r>
              <a:rPr lang="en-US" sz="2400" dirty="0" smtClean="0"/>
              <a:t>Registers </a:t>
            </a:r>
            <a:r>
              <a:rPr lang="en-US" sz="2400" dirty="0"/>
              <a:t>are more </a:t>
            </a:r>
            <a:r>
              <a:rPr lang="en-US" sz="2400" dirty="0" smtClean="0"/>
              <a:t>efficient </a:t>
            </a:r>
            <a:r>
              <a:rPr lang="en-US" sz="2400" dirty="0"/>
              <a:t>for a compiler to use than other forms of internal </a:t>
            </a:r>
            <a:r>
              <a:rPr lang="en-US" sz="2400" dirty="0" smtClean="0"/>
              <a:t>storage</a:t>
            </a:r>
            <a:endParaRPr lang="en-US" sz="2400" dirty="0" smtClean="0"/>
          </a:p>
          <a:p>
            <a:pPr lvl="2"/>
            <a:r>
              <a:rPr lang="en-US" sz="2000" b="1" dirty="0" smtClean="0">
                <a:latin typeface="Abadi MT Condensed Light" charset="0"/>
                <a:ea typeface="Abadi MT Condensed Light" charset="0"/>
                <a:cs typeface="Abadi MT Condensed Light" charset="0"/>
              </a:rPr>
              <a:t> </a:t>
            </a:r>
            <a:r>
              <a:rPr lang="en-US" sz="2000" b="1" dirty="0" smtClean="0">
                <a:solidFill>
                  <a:schemeClr val="accent2"/>
                </a:solidFill>
                <a:latin typeface="Abadi MT Condensed Light" charset="0"/>
                <a:ea typeface="Abadi MT Condensed Light" charset="0"/>
                <a:cs typeface="Abadi MT Condensed Light" charset="0"/>
              </a:rPr>
              <a:t>(</a:t>
            </a:r>
            <a:r>
              <a:rPr lang="en-US" sz="2000" b="1" dirty="0">
                <a:solidFill>
                  <a:schemeClr val="accent2"/>
                </a:solidFill>
                <a:latin typeface="Abadi MT Condensed Light" charset="0"/>
                <a:ea typeface="Abadi MT Condensed Light" charset="0"/>
                <a:cs typeface="Abadi MT Condensed Light" charset="0"/>
              </a:rPr>
              <a:t>A*B) – (B*C) – (A*D)</a:t>
            </a:r>
            <a:r>
              <a:rPr lang="en-US" sz="2000" b="1" dirty="0">
                <a:latin typeface="Abadi MT Condensed Light" charset="0"/>
                <a:ea typeface="Abadi MT Condensed Light" charset="0"/>
                <a:cs typeface="Abadi MT Condensed Light" charset="0"/>
              </a:rPr>
              <a:t> </a:t>
            </a:r>
            <a:r>
              <a:rPr lang="en-US" sz="2000" dirty="0"/>
              <a:t>may </a:t>
            </a:r>
            <a:r>
              <a:rPr lang="en-US" sz="2000" dirty="0" smtClean="0"/>
              <a:t>do * </a:t>
            </a:r>
            <a:r>
              <a:rPr lang="en-US" sz="2000" dirty="0"/>
              <a:t>in any order </a:t>
            </a:r>
            <a:r>
              <a:rPr lang="en-US" sz="2000" dirty="0" smtClean="0"/>
              <a:t>(vs. stack)</a:t>
            </a:r>
            <a:endParaRPr lang="en-US" sz="2000" dirty="0" smtClean="0"/>
          </a:p>
          <a:p>
            <a:pPr lvl="1"/>
            <a:r>
              <a:rPr lang="en-US" sz="2400" dirty="0"/>
              <a:t>R</a:t>
            </a:r>
            <a:r>
              <a:rPr lang="en-US" sz="2400" dirty="0" smtClean="0"/>
              <a:t>egisters </a:t>
            </a:r>
            <a:r>
              <a:rPr lang="en-US" sz="2400" dirty="0"/>
              <a:t>can be used to hold </a:t>
            </a:r>
            <a:r>
              <a:rPr lang="en-US" sz="2400" dirty="0" smtClean="0"/>
              <a:t>variables</a:t>
            </a:r>
            <a:endParaRPr lang="en-US" sz="2400" dirty="0" smtClean="0"/>
          </a:p>
          <a:p>
            <a:pPr lvl="2"/>
            <a:r>
              <a:rPr lang="en-US" sz="2000" dirty="0" smtClean="0"/>
              <a:t>The memory </a:t>
            </a:r>
            <a:r>
              <a:rPr lang="en-US" sz="2000" dirty="0"/>
              <a:t>traffic reduces, the program speeds </a:t>
            </a:r>
            <a:r>
              <a:rPr lang="en-US" sz="2000" dirty="0" smtClean="0"/>
              <a:t>up</a:t>
            </a:r>
            <a:endParaRPr lang="en-US" sz="2000" dirty="0" smtClean="0"/>
          </a:p>
          <a:p>
            <a:pPr lvl="2"/>
            <a:r>
              <a:rPr lang="en-US" sz="2000" dirty="0"/>
              <a:t>the code density </a:t>
            </a:r>
            <a:r>
              <a:rPr lang="en-US" sz="2000" dirty="0" smtClean="0"/>
              <a:t>improves</a:t>
            </a:r>
            <a:endParaRPr lang="en-US" sz="2000" dirty="0"/>
          </a:p>
          <a:p>
            <a:pPr lvl="1"/>
            <a:endParaRPr lang="en-US" dirty="0"/>
          </a:p>
          <a:p>
            <a:pPr lvl="2"/>
            <a:endParaRPr lang="en-US" sz="2000"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smtClean="0"/>
              <a:t>Register Architecture Benefits</a:t>
            </a:r>
            <a:endParaRPr lang="en-US" dirty="0"/>
          </a:p>
        </p:txBody>
      </p:sp>
      <p:sp>
        <p:nvSpPr>
          <p:cNvPr id="7" name="Content Placeholder 6"/>
          <p:cNvSpPr>
            <a:spLocks noGrp="1"/>
          </p:cNvSpPr>
          <p:nvPr>
            <p:ph sz="quarter" idx="13"/>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4968240"/>
            <a:ext cx="8642350" cy="1380966"/>
          </a:xfrm>
        </p:spPr>
        <p:txBody>
          <a:bodyPr/>
          <a:lstStyle/>
          <a:p>
            <a:endParaRPr lang="en-US" dirty="0"/>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noAutofit/>
          </a:bodyPr>
          <a:lstStyle/>
          <a:p>
            <a:r>
              <a:rPr lang="en-US" sz="2000" dirty="0" smtClean="0"/>
              <a:t>Examples: Memory </a:t>
            </a:r>
            <a:r>
              <a:rPr lang="en-US" sz="2000" dirty="0"/>
              <a:t>O</a:t>
            </a:r>
            <a:r>
              <a:rPr lang="en-US" sz="2000" dirty="0" smtClean="0"/>
              <a:t>perands per ALU Instruction</a:t>
            </a:r>
            <a:endParaRPr lang="en-US" sz="2000" dirty="0"/>
          </a:p>
        </p:txBody>
      </p:sp>
      <p:sp>
        <p:nvSpPr>
          <p:cNvPr id="7" name="Content Placeholder 6"/>
          <p:cNvSpPr>
            <a:spLocks noGrp="1"/>
          </p:cNvSpPr>
          <p:nvPr>
            <p:ph sz="quarter" idx="13"/>
          </p:nvPr>
        </p:nvSpPr>
        <p:spPr/>
        <p:txBody>
          <a:bodyPr/>
          <a:lstStyle/>
          <a:p>
            <a:endParaRPr lang="en-US"/>
          </a:p>
        </p:txBody>
      </p:sp>
      <p:graphicFrame>
        <p:nvGraphicFramePr>
          <p:cNvPr id="8" name="Content Placeholder 8"/>
          <p:cNvGraphicFramePr/>
          <p:nvPr/>
        </p:nvGraphicFramePr>
        <p:xfrm>
          <a:off x="315913" y="1295400"/>
          <a:ext cx="8512173" cy="3749040"/>
        </p:xfrm>
        <a:graphic>
          <a:graphicData uri="http://schemas.openxmlformats.org/drawingml/2006/table">
            <a:tbl>
              <a:tblPr firstRow="1" bandRow="1">
                <a:tableStyleId>{073A0DAA-6AF3-43AB-8588-CEC1D06C72B9}</a:tableStyleId>
              </a:tblPr>
              <a:tblGrid>
                <a:gridCol w="1405679"/>
                <a:gridCol w="1405680"/>
                <a:gridCol w="2264707"/>
                <a:gridCol w="3436107"/>
              </a:tblGrid>
              <a:tr h="587782">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800" b="1" kern="1200" dirty="0" smtClean="0">
                          <a:solidFill>
                            <a:schemeClr val="lt1"/>
                          </a:solidFill>
                          <a:effectLst/>
                          <a:latin typeface="+mn-lt"/>
                          <a:ea typeface="+mn-ea"/>
                          <a:cs typeface="+mn-cs"/>
                        </a:rPr>
                        <a:t>Number of memory addresses </a:t>
                      </a:r>
                      <a:endParaRPr lang="en-US" dirty="0" smtClean="0"/>
                    </a:p>
                    <a:p>
                      <a:pPr algn="ct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Maximum number of operands </a:t>
                      </a:r>
                      <a:endParaRPr lang="en-US" dirty="0" smtClean="0"/>
                    </a:p>
                    <a:p>
                      <a:pPr algn="ctr"/>
                      <a:r>
                        <a:rPr lang="en-US" dirty="0" smtClean="0"/>
                        <a:t>allowed </a:t>
                      </a:r>
                      <a:endParaRPr lang="en-US" dirty="0" smtClean="0"/>
                    </a:p>
                  </a:txBody>
                  <a:tcPr anchor="ctr"/>
                </a:tc>
                <a:tc>
                  <a:txBody>
                    <a:bodyPr/>
                    <a:lstStyle/>
                    <a:p>
                      <a:pPr algn="ctr"/>
                      <a:r>
                        <a:rPr lang="en-US" dirty="0" smtClean="0"/>
                        <a:t>Type of architecture </a:t>
                      </a:r>
                      <a:endParaRPr lang="en-US" dirty="0" smtClean="0"/>
                    </a:p>
                  </a:txBody>
                  <a:tcPr anchor="ctr"/>
                </a:tc>
                <a:tc>
                  <a:txBody>
                    <a:bodyPr/>
                    <a:lstStyle/>
                    <a:p>
                      <a:pPr algn="ctr"/>
                      <a:r>
                        <a:rPr lang="en-US" dirty="0" smtClean="0"/>
                        <a:t>Examples </a:t>
                      </a:r>
                      <a:endParaRPr lang="en-US" dirty="0" smtClean="0"/>
                    </a:p>
                  </a:txBody>
                  <a:tcPr anchor="ctr"/>
                </a:tc>
              </a:tr>
              <a:tr h="522186">
                <a:tc>
                  <a:txBody>
                    <a:bodyPr/>
                    <a:lstStyle/>
                    <a:p>
                      <a:pPr algn="ctr"/>
                      <a:r>
                        <a:rPr lang="en-US" dirty="0" smtClean="0"/>
                        <a:t>0</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3 </a:t>
                      </a:r>
                      <a:endParaRPr lang="en-US" dirty="0" smtClean="0"/>
                    </a:p>
                  </a:txBody>
                  <a:tcPr anchor="ctr"/>
                </a:tc>
                <a:tc>
                  <a:txBody>
                    <a:bodyPr/>
                    <a:lstStyle/>
                    <a:p>
                      <a:pPr algn="ctr"/>
                      <a:r>
                        <a:rPr lang="en-US" dirty="0" smtClean="0"/>
                        <a:t>Load-store </a:t>
                      </a:r>
                      <a:endParaRPr lang="en-US" dirty="0" smtClean="0"/>
                    </a:p>
                  </a:txBody>
                  <a:tcPr anchor="ctr"/>
                </a:tc>
                <a:tc>
                  <a:txBody>
                    <a:bodyPr/>
                    <a:lstStyle/>
                    <a:p>
                      <a:pPr algn="ctr"/>
                      <a:r>
                        <a:rPr lang="en-US" dirty="0" smtClean="0"/>
                        <a:t>Alpha, ARM, MIPS, PowerPC, SPARC, </a:t>
                      </a:r>
                      <a:r>
                        <a:rPr lang="en-US" dirty="0" err="1" smtClean="0"/>
                        <a:t>SuperH</a:t>
                      </a:r>
                      <a:r>
                        <a:rPr lang="en-US" dirty="0" smtClean="0"/>
                        <a:t>, TM32 </a:t>
                      </a:r>
                      <a:endParaRPr lang="en-US" dirty="0" smtClean="0"/>
                    </a:p>
                  </a:txBody>
                  <a:tcPr anchor="ctr"/>
                </a:tc>
              </a:tr>
              <a:tr h="522186">
                <a:tc>
                  <a:txBody>
                    <a:bodyPr/>
                    <a:lstStyle/>
                    <a:p>
                      <a:pPr algn="ctr"/>
                      <a:r>
                        <a:rPr lang="en-US" dirty="0" smtClean="0"/>
                        <a:t>1</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2</a:t>
                      </a:r>
                      <a:endParaRPr lang="en-US" dirty="0"/>
                    </a:p>
                  </a:txBody>
                  <a:tcPr anchor="ctr"/>
                </a:tc>
                <a:tc>
                  <a:txBody>
                    <a:bodyPr/>
                    <a:lstStyle/>
                    <a:p>
                      <a:pPr algn="ctr"/>
                      <a:r>
                        <a:rPr lang="en-US" dirty="0" smtClean="0"/>
                        <a:t>Register-memory </a:t>
                      </a:r>
                      <a:endParaRPr lang="en-US" dirty="0" smtClean="0"/>
                    </a:p>
                  </a:txBody>
                  <a:tcPr anchor="ctr"/>
                </a:tc>
                <a:tc>
                  <a:txBody>
                    <a:bodyPr/>
                    <a:lstStyle/>
                    <a:p>
                      <a:pPr algn="ctr"/>
                      <a:r>
                        <a:rPr lang="en-US" dirty="0" smtClean="0"/>
                        <a:t>IBM 360/370, Intel 80x86, Motorola 68000, TI TMS320C54x </a:t>
                      </a:r>
                      <a:endParaRPr lang="en-US" dirty="0" smtClean="0"/>
                    </a:p>
                  </a:txBody>
                  <a:tcPr anchor="ctr"/>
                </a:tc>
              </a:tr>
              <a:tr h="522186">
                <a:tc>
                  <a:txBody>
                    <a:bodyPr/>
                    <a:lstStyle/>
                    <a:p>
                      <a:pPr algn="ctr"/>
                      <a:r>
                        <a:rPr lang="en-US" dirty="0" smtClean="0"/>
                        <a:t>2</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2</a:t>
                      </a:r>
                      <a:endParaRPr lang="en-US" dirty="0"/>
                    </a:p>
                  </a:txBody>
                  <a:tcPr anchor="ctr"/>
                </a:tc>
                <a:tc>
                  <a:txBody>
                    <a:bodyPr/>
                    <a:lstStyle/>
                    <a:p>
                      <a:pPr algn="ctr"/>
                      <a:r>
                        <a:rPr lang="en-US" dirty="0" smtClean="0"/>
                        <a:t>Memory-memory</a:t>
                      </a:r>
                      <a:endParaRPr lang="en-US" dirty="0" smtClean="0"/>
                    </a:p>
                  </a:txBody>
                  <a:tcPr anchor="ctr"/>
                </a:tc>
                <a:tc>
                  <a:txBody>
                    <a:bodyPr/>
                    <a:lstStyle/>
                    <a:p>
                      <a:pPr algn="ctr"/>
                      <a:r>
                        <a:rPr lang="en-US" dirty="0" smtClean="0"/>
                        <a:t>VAX (</a:t>
                      </a:r>
                      <a:r>
                        <a:rPr lang="en-US" noProof="0" dirty="0" smtClean="0"/>
                        <a:t>also</a:t>
                      </a:r>
                      <a:r>
                        <a:rPr lang="en-US" dirty="0" smtClean="0"/>
                        <a:t> has three-operand formats) </a:t>
                      </a:r>
                      <a:endParaRPr lang="en-US" dirty="0" smtClean="0"/>
                    </a:p>
                  </a:txBody>
                  <a:tcPr anchor="ctr"/>
                </a:tc>
              </a:tr>
              <a:tr h="522186">
                <a:tc>
                  <a:txBody>
                    <a:bodyPr/>
                    <a:lstStyle/>
                    <a:p>
                      <a:pPr algn="ctr"/>
                      <a:r>
                        <a:rPr lang="en-US" dirty="0" smtClean="0"/>
                        <a:t>3</a:t>
                      </a:r>
                      <a:endParaRPr lang="en-US" dirty="0"/>
                    </a:p>
                  </a:txBody>
                  <a:tcPr anchor="ctr">
                    <a:lnL w="12700" cap="flat" cmpd="sng" algn="ctr">
                      <a:noFill/>
                      <a:prstDash val="solid"/>
                      <a:round/>
                      <a:headEnd type="none" w="med" len="med"/>
                      <a:tailEnd type="none" w="med" len="med"/>
                    </a:lnL>
                  </a:tcPr>
                </a:tc>
                <a:tc>
                  <a:txBody>
                    <a:bodyPr/>
                    <a:lstStyle/>
                    <a:p>
                      <a:pPr algn="ctr"/>
                      <a:r>
                        <a:rPr lang="en-US" dirty="0" smtClean="0"/>
                        <a:t>3</a:t>
                      </a:r>
                      <a:endParaRPr lang="en-US" dirty="0"/>
                    </a:p>
                  </a:txBody>
                  <a:tcPr anchor="ctr"/>
                </a:tc>
                <a:tc>
                  <a:txBody>
                    <a:bodyPr/>
                    <a:lstStyle/>
                    <a:p>
                      <a:pPr algn="ctr"/>
                      <a:r>
                        <a:rPr lang="en-US" dirty="0" smtClean="0"/>
                        <a:t>Memory-memory</a:t>
                      </a:r>
                      <a:endParaRPr lang="en-US"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sz="1800" kern="1200" dirty="0" smtClean="0">
                          <a:solidFill>
                            <a:schemeClr val="dk1"/>
                          </a:solidFill>
                          <a:effectLst/>
                          <a:latin typeface="+mn-lt"/>
                          <a:ea typeface="+mn-ea"/>
                          <a:cs typeface="+mn-cs"/>
                        </a:rPr>
                        <a:t>VAX (also has two-operand formats) </a:t>
                      </a:r>
                      <a:endParaRPr lang="en-US" sz="1800" kern="1200" dirty="0" smtClean="0">
                        <a:solidFill>
                          <a:schemeClr val="dk1"/>
                        </a:solidFill>
                        <a:effectLst/>
                        <a:latin typeface="+mn-lt"/>
                        <a:ea typeface="+mn-ea"/>
                        <a:cs typeface="+mn-cs"/>
                      </a:endParaRPr>
                    </a:p>
                  </a:txBody>
                  <a:tcPr anchor="ct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t>Register-register </a:t>
            </a:r>
            <a:r>
              <a:rPr lang="en-US" altLang="zh-CN" sz="2400" dirty="0" smtClean="0"/>
              <a:t>: </a:t>
            </a:r>
            <a:r>
              <a:rPr lang="en-US" altLang="zh-CN" sz="2400" dirty="0" smtClean="0">
                <a:solidFill>
                  <a:schemeClr val="accent2"/>
                </a:solidFill>
              </a:rPr>
              <a:t>0</a:t>
            </a:r>
            <a:r>
              <a:rPr lang="en-US" altLang="zh-CN" sz="2400" dirty="0" smtClean="0"/>
              <a:t> mem operand / typical ALU </a:t>
            </a:r>
            <a:r>
              <a:rPr lang="en-US" altLang="zh-CN" sz="2400" dirty="0"/>
              <a:t>i</a:t>
            </a:r>
            <a:r>
              <a:rPr lang="en-US" altLang="zh-CN" sz="2400" dirty="0" smtClean="0"/>
              <a:t>nstruction, </a:t>
            </a:r>
            <a:r>
              <a:rPr lang="en-US" altLang="zh-CN" sz="2400" dirty="0" smtClean="0">
                <a:solidFill>
                  <a:schemeClr val="accent2"/>
                </a:solidFill>
              </a:rPr>
              <a:t>3</a:t>
            </a:r>
            <a:r>
              <a:rPr lang="en-US" altLang="zh-CN" sz="2400" dirty="0" smtClean="0"/>
              <a:t> operands / typical ALU instruction </a:t>
            </a:r>
            <a:r>
              <a:rPr lang="en-US" altLang="zh-CN" sz="2400" dirty="0" smtClean="0">
                <a:solidFill>
                  <a:srgbClr val="FF0000"/>
                </a:solidFill>
              </a:rPr>
              <a:t>(0, 3)</a:t>
            </a:r>
            <a:endParaRPr lang="en-US" sz="2400" dirty="0">
              <a:solidFill>
                <a:srgbClr val="FF0000"/>
              </a:solidFill>
            </a:endParaRPr>
          </a:p>
          <a:p>
            <a:pPr lvl="1">
              <a:buFont typeface="AppleColorEmoji" charset="0"/>
              <a:buChar char="➕"/>
            </a:pPr>
            <a:r>
              <a:rPr lang="en-US" sz="2000" dirty="0"/>
              <a:t>Simple, fixed-length instruction </a:t>
            </a:r>
            <a:r>
              <a:rPr lang="en-US" sz="2000" dirty="0" smtClean="0"/>
              <a:t>encoding</a:t>
            </a:r>
            <a:endParaRPr lang="en-US" sz="2000" dirty="0" smtClean="0"/>
          </a:p>
          <a:p>
            <a:pPr lvl="1">
              <a:buFont typeface="AppleColorEmoji" charset="0"/>
              <a:buChar char="➕"/>
            </a:pPr>
            <a:r>
              <a:rPr lang="en-US" sz="2000" dirty="0"/>
              <a:t>Simple code generation model </a:t>
            </a:r>
            <a:endParaRPr lang="en-US" sz="2000" dirty="0"/>
          </a:p>
          <a:p>
            <a:pPr lvl="1">
              <a:buFont typeface="AppleColorEmoji" charset="0"/>
              <a:buChar char="➕"/>
            </a:pPr>
            <a:r>
              <a:rPr lang="en-US" sz="2000" dirty="0"/>
              <a:t>S</a:t>
            </a:r>
            <a:r>
              <a:rPr lang="en-US" sz="2000" dirty="0" smtClean="0"/>
              <a:t>imilar # of </a:t>
            </a:r>
            <a:r>
              <a:rPr lang="en-US" sz="2000" dirty="0"/>
              <a:t>clocks to </a:t>
            </a:r>
            <a:r>
              <a:rPr lang="en-US" sz="2000" dirty="0" smtClean="0"/>
              <a:t>execute</a:t>
            </a:r>
            <a:endParaRPr lang="en-US" sz="2000" dirty="0" smtClean="0"/>
          </a:p>
          <a:p>
            <a:pPr lvl="1">
              <a:buFont typeface="AppleColorEmoji" charset="0"/>
              <a:buChar char="➖"/>
            </a:pPr>
            <a:endParaRPr lang="en-US" sz="2000" dirty="0" smtClean="0"/>
          </a:p>
          <a:p>
            <a:pPr lvl="1">
              <a:buFont typeface="AppleColorEmoji" charset="0"/>
              <a:buChar char="➖"/>
            </a:pPr>
            <a:r>
              <a:rPr lang="en-US" sz="2000" dirty="0" smtClean="0">
                <a:solidFill>
                  <a:schemeClr val="accent2"/>
                </a:solidFill>
              </a:rPr>
              <a:t>Higher instruction # </a:t>
            </a:r>
            <a:r>
              <a:rPr lang="en-US" sz="2000" dirty="0" smtClean="0"/>
              <a:t>than architectures </a:t>
            </a:r>
            <a:r>
              <a:rPr lang="en-US" sz="2000" dirty="0"/>
              <a:t>with </a:t>
            </a:r>
            <a:r>
              <a:rPr lang="en-US" sz="2000" dirty="0" smtClean="0"/>
              <a:t>memory </a:t>
            </a:r>
            <a:r>
              <a:rPr lang="en-US" sz="2000" dirty="0"/>
              <a:t>references in </a:t>
            </a:r>
            <a:r>
              <a:rPr lang="en-US" sz="2000" dirty="0" smtClean="0"/>
              <a:t>instructions</a:t>
            </a:r>
            <a:endParaRPr lang="en-US" sz="2000" dirty="0" smtClean="0"/>
          </a:p>
          <a:p>
            <a:pPr lvl="1">
              <a:buFont typeface="AppleColorEmoji" charset="0"/>
              <a:buChar char="➖"/>
            </a:pPr>
            <a:r>
              <a:rPr lang="en-US" sz="2000" dirty="0" smtClean="0">
                <a:solidFill>
                  <a:schemeClr val="accent2"/>
                </a:solidFill>
              </a:rPr>
              <a:t>Lower </a:t>
            </a:r>
            <a:r>
              <a:rPr lang="en-US" sz="2000" dirty="0">
                <a:solidFill>
                  <a:schemeClr val="accent2"/>
                </a:solidFill>
              </a:rPr>
              <a:t>instruction density </a:t>
            </a:r>
            <a:r>
              <a:rPr lang="en-US" sz="2000" dirty="0"/>
              <a:t>leads to </a:t>
            </a:r>
            <a:r>
              <a:rPr lang="en-US" sz="2000" dirty="0">
                <a:solidFill>
                  <a:schemeClr val="accent2"/>
                </a:solidFill>
              </a:rPr>
              <a:t>larger </a:t>
            </a:r>
            <a:r>
              <a:rPr lang="en-US" sz="2000" dirty="0" smtClean="0">
                <a:solidFill>
                  <a:schemeClr val="accent2"/>
                </a:solidFill>
              </a:rPr>
              <a:t>programs</a:t>
            </a:r>
            <a:endParaRPr lang="en-US" sz="2000" dirty="0">
              <a:solidFill>
                <a:schemeClr val="accent2"/>
              </a:solidFill>
            </a:endParaRPr>
          </a:p>
        </p:txBody>
      </p:sp>
      <p:sp>
        <p:nvSpPr>
          <p:cNvPr id="3" name="Date Placeholder 2"/>
          <p:cNvSpPr>
            <a:spLocks noGrp="1"/>
          </p:cNvSpPr>
          <p:nvPr>
            <p:ph type="dt" sz="half" idx="10"/>
          </p:nvPr>
        </p:nvSpPr>
        <p:spPr/>
        <p:txBody>
          <a:bodyPr/>
          <a:lstStyle/>
          <a:p>
            <a:r>
              <a:rPr lang="en-US" altLang="zh-CN" smtClean="0"/>
              <a:t>COaA, LEC05 MoreISA</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altLang="zh-CN" dirty="0" smtClean="0"/>
              <a:t>M</a:t>
            </a:r>
            <a:r>
              <a:rPr lang="en-US" dirty="0" smtClean="0"/>
              <a:t>emory </a:t>
            </a:r>
            <a:r>
              <a:rPr lang="en-US" altLang="zh-CN" dirty="0" smtClean="0"/>
              <a:t>O</a:t>
            </a:r>
            <a:r>
              <a:rPr lang="en-US" dirty="0" smtClean="0"/>
              <a:t>perands</a:t>
            </a:r>
            <a:r>
              <a:rPr lang="zh-CN" altLang="en-US" dirty="0" smtClean="0"/>
              <a:t> </a:t>
            </a:r>
            <a:r>
              <a:rPr lang="en-US" altLang="zh-CN" dirty="0" smtClean="0"/>
              <a:t>Trade-off I</a:t>
            </a:r>
            <a:endParaRPr lang="en-US" dirty="0"/>
          </a:p>
        </p:txBody>
      </p:sp>
      <p:sp>
        <p:nvSpPr>
          <p:cNvPr id="7" name="Content Placeholder 6"/>
          <p:cNvSpPr>
            <a:spLocks noGrp="1"/>
          </p:cNvSpPr>
          <p:nvPr>
            <p:ph sz="quarter" idx="13"/>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光谱.thmx</Template>
  <TotalTime>0</TotalTime>
  <Words>10178</Words>
  <Application>WPS 演示</Application>
  <PresentationFormat>Letter Paper (8.5x11 in)</PresentationFormat>
  <Paragraphs>848</Paragraphs>
  <Slides>31</Slides>
  <Notes>18</Notes>
  <HiddenSlides>1</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2</vt:i4>
      </vt:variant>
      <vt:variant>
        <vt:lpstr>幻灯片标题</vt:lpstr>
      </vt:variant>
      <vt:variant>
        <vt:i4>31</vt:i4>
      </vt:variant>
    </vt:vector>
  </HeadingPairs>
  <TitlesOfParts>
    <vt:vector size="51" baseType="lpstr">
      <vt:lpstr>Arial</vt:lpstr>
      <vt:lpstr>宋体</vt:lpstr>
      <vt:lpstr>Wingdings</vt:lpstr>
      <vt:lpstr>Calibri</vt:lpstr>
      <vt:lpstr>Times New Roman</vt:lpstr>
      <vt:lpstr>微软雅黑</vt:lpstr>
      <vt:lpstr>华文中宋</vt:lpstr>
      <vt:lpstr>楷体</vt:lpstr>
      <vt:lpstr>Wingdings</vt:lpstr>
      <vt:lpstr>黑体</vt:lpstr>
      <vt:lpstr>Abadi MT Condensed Light</vt:lpstr>
      <vt:lpstr>Segoe Print</vt:lpstr>
      <vt:lpstr>AppleColorEmoji</vt:lpstr>
      <vt:lpstr>Arial Unicode MS</vt:lpstr>
      <vt:lpstr>Symbol</vt:lpstr>
      <vt:lpstr>Times</vt:lpstr>
      <vt:lpstr>LetterGothic12PitchBT</vt:lpstr>
      <vt:lpstr>Office Theme</vt:lpstr>
      <vt:lpstr>Excel.Chart.8</vt:lpstr>
      <vt:lpstr>Excel.Sheet.8</vt:lpstr>
      <vt:lpstr>Lecture5 More ISA</vt:lpstr>
      <vt:lpstr>Outline</vt:lpstr>
      <vt:lpstr>ISA Principles</vt:lpstr>
      <vt:lpstr>Classifying ISA</vt:lpstr>
      <vt:lpstr>Classifying ISA</vt:lpstr>
      <vt:lpstr>Example</vt:lpstr>
      <vt:lpstr>Register Architecture Benefits</vt:lpstr>
      <vt:lpstr>Examples: Memory Operands per ALU Instruction</vt:lpstr>
      <vt:lpstr>Memory Operands Trade-off I</vt:lpstr>
      <vt:lpstr>Memory Operands Trade-off II</vt:lpstr>
      <vt:lpstr>Memory Operands Trade-off III</vt:lpstr>
      <vt:lpstr>Memory Addressing</vt:lpstr>
      <vt:lpstr>Where to Store Data</vt:lpstr>
      <vt:lpstr>Registers</vt:lpstr>
      <vt:lpstr>Memory</vt:lpstr>
      <vt:lpstr>Addressing Objects: Endianness and Alignment</vt:lpstr>
      <vt:lpstr>Addressing Modes</vt:lpstr>
      <vt:lpstr>Addressing Mode Usage? (ignore register mode)</vt:lpstr>
      <vt:lpstr>Displacement Address Size?</vt:lpstr>
      <vt:lpstr>Immediate Size?</vt:lpstr>
      <vt:lpstr>Addressing Summary</vt:lpstr>
      <vt:lpstr>Instruction Format</vt:lpstr>
      <vt:lpstr>Instruction Formats</vt:lpstr>
      <vt:lpstr>Instruction Formats</vt:lpstr>
      <vt:lpstr>Operations in the Instruction Set</vt:lpstr>
      <vt:lpstr>Top 10 80x86 Instructions</vt:lpstr>
      <vt:lpstr>Operation Summary</vt:lpstr>
      <vt:lpstr>MIPS Addressing Modes/Instruction Formats</vt:lpstr>
      <vt:lpstr>Appendix: Data Types</vt:lpstr>
      <vt:lpstr>Operand Size Usage</vt:lpstr>
      <vt:lpstr>Next Lecture</vt:lpstr>
    </vt:vector>
  </TitlesOfParts>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creator>Janie Irwin</dc:creator>
  <dc:subject>Lecture 01</dc:subject>
  <cp:lastModifiedBy>安建峰</cp:lastModifiedBy>
  <cp:revision>585</cp:revision>
  <cp:lastPrinted>1997-08-27T08:28:00Z</cp:lastPrinted>
  <dcterms:created xsi:type="dcterms:W3CDTF">1997-08-19T16:58:00Z</dcterms:created>
  <dcterms:modified xsi:type="dcterms:W3CDTF">2025-06-12T04:53:07Z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F58F002E5CBC4568AC4E56591E8788F6_12</vt:lpwstr>
  </property>
  <property fmtid="{D5CDD505-2E9C-101B-9397-08002B2CF9AE}" pid="3" name="KSOProductBuildVer">
    <vt:lpwstr>2052-12.1.0.20784</vt:lpwstr>
  </property>
</Properties>
</file>