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7"/>
  </p:handoutMasterIdLst>
  <p:sldIdLst>
    <p:sldId id="415" r:id="rId3"/>
    <p:sldId id="416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86" r:id="rId20"/>
    <p:sldId id="487" r:id="rId21"/>
    <p:sldId id="465" r:id="rId22"/>
    <p:sldId id="466" r:id="rId23"/>
    <p:sldId id="467" r:id="rId24"/>
    <p:sldId id="468" r:id="rId25"/>
    <p:sldId id="469" r:id="rId26"/>
    <p:sldId id="470" r:id="rId27"/>
    <p:sldId id="471" r:id="rId28"/>
    <p:sldId id="493" r:id="rId29"/>
    <p:sldId id="490" r:id="rId30"/>
    <p:sldId id="491" r:id="rId31"/>
    <p:sldId id="492" r:id="rId32"/>
    <p:sldId id="473" r:id="rId33"/>
    <p:sldId id="474" r:id="rId34"/>
    <p:sldId id="475" r:id="rId35"/>
    <p:sldId id="476" r:id="rId36"/>
    <p:sldId id="477" r:id="rId37"/>
    <p:sldId id="478" r:id="rId38"/>
    <p:sldId id="479" r:id="rId39"/>
    <p:sldId id="480" r:id="rId40"/>
    <p:sldId id="481" r:id="rId41"/>
    <p:sldId id="482" r:id="rId42"/>
    <p:sldId id="483" r:id="rId43"/>
    <p:sldId id="484" r:id="rId44"/>
    <p:sldId id="485" r:id="rId45"/>
    <p:sldId id="488" r:id="rId46"/>
  </p:sldIdLst>
  <p:sldSz cx="9144000" cy="6858000" type="letter"/>
  <p:notesSz cx="7099300" cy="10234295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F2910D1-4D7B-4F0B-BC24-4339E7751338}">
          <p14:sldIdLst>
            <p14:sldId id="415"/>
            <p14:sldId id="416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86"/>
            <p14:sldId id="487"/>
            <p14:sldId id="465"/>
            <p14:sldId id="466"/>
            <p14:sldId id="467"/>
            <p14:sldId id="468"/>
            <p14:sldId id="469"/>
            <p14:sldId id="470"/>
            <p14:sldId id="471"/>
            <p14:sldId id="493"/>
            <p14:sldId id="490"/>
            <p14:sldId id="491"/>
            <p14:sldId id="49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 Zhang" initials="MZ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A11FD"/>
    <a:srgbClr val="009900"/>
    <a:srgbClr val="8901F3"/>
    <a:srgbClr val="000000"/>
    <a:srgbClr val="008276"/>
    <a:srgbClr val="00A091"/>
    <a:srgbClr val="51DC00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4" autoAdjust="0"/>
    <p:restoredTop sz="82690"/>
  </p:normalViewPr>
  <p:slideViewPr>
    <p:cSldViewPr showGuides="1">
      <p:cViewPr varScale="1">
        <p:scale>
          <a:sx n="93" d="100"/>
          <a:sy n="93" d="100"/>
        </p:scale>
        <p:origin x="1264" y="64"/>
      </p:cViewPr>
      <p:guideLst>
        <p:guide orient="horz" pos="216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3222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commentAuthors" Target="commentAuthors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9650" y="660400"/>
            <a:ext cx="5092700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4988" y="4859338"/>
            <a:ext cx="6118225" cy="4605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54" tIns="47774" rIns="97254" bIns="47774" numCol="1" anchor="t" anchorCtr="0" compatLnSpc="1"/>
          <a:lstStyle/>
          <a:p>
            <a:pPr lvl="0"/>
            <a:r>
              <a:rPr lang="en-US" altLang="zh-CN" noProof="0"/>
              <a:t>we want this to be in font 11 and justify.</a:t>
            </a:r>
            <a:endParaRPr lang="en-US" altLang="zh-CN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FECCDC-8F84-714B-A840-8FD269A17E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n+1</a:t>
            </a:r>
            <a:r>
              <a:rPr lang="en-US" altLang="zh-CN" dirty="0"/>
              <a:t>=[x]</a:t>
            </a:r>
            <a:r>
              <a:rPr lang="en-US" altLang="zh-CN" baseline="-25000" dirty="0"/>
              <a:t>c</a:t>
            </a:r>
            <a:r>
              <a:rPr lang="en-US" altLang="zh-CN" dirty="0"/>
              <a:t>-[x]</a:t>
            </a:r>
            <a:r>
              <a:rPr lang="en-US" altLang="zh-CN" baseline="-25000" dirty="0"/>
              <a:t>c</a:t>
            </a:r>
            <a:endParaRPr lang="en-US" baseline="-250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by, </a:t>
            </a:r>
            <a:r>
              <a:rPr lang="en-US" baseline="0" dirty="0"/>
              <a:t>an all-complement-inputs adder implements addition and subtraction with the </a:t>
            </a:r>
            <a:r>
              <a:rPr lang="en-US" b="1" baseline="0" dirty="0"/>
              <a:t>Sub =1</a:t>
            </a:r>
            <a:r>
              <a:rPr lang="en-US" baseline="0" dirty="0"/>
              <a:t> selection in this slide.</a:t>
            </a:r>
            <a:endParaRPr lang="en-US" baseline="0" dirty="0"/>
          </a:p>
          <a:p>
            <a:r>
              <a:rPr lang="en-US" dirty="0"/>
              <a:t>[A]</a:t>
            </a:r>
            <a:r>
              <a:rPr lang="en-US" baseline="-25000" dirty="0"/>
              <a:t>T</a:t>
            </a:r>
            <a:r>
              <a:rPr lang="en-US" dirty="0"/>
              <a:t>+[B]</a:t>
            </a:r>
            <a:r>
              <a:rPr lang="en-US" baseline="-25000" dirty="0"/>
              <a:t>T </a:t>
            </a:r>
            <a:r>
              <a:rPr lang="en-US" baseline="0" dirty="0"/>
              <a:t>If A and B both positive, this equation will be the same with [A]</a:t>
            </a:r>
            <a:r>
              <a:rPr lang="en-US" baseline="-25000" dirty="0"/>
              <a:t>C</a:t>
            </a:r>
            <a:r>
              <a:rPr lang="en-US" baseline="0" dirty="0"/>
              <a:t>+[B]</a:t>
            </a:r>
            <a:r>
              <a:rPr lang="en-US" baseline="-25000" dirty="0"/>
              <a:t>C</a:t>
            </a:r>
            <a:r>
              <a:rPr lang="en-US" baseline="0" dirty="0"/>
              <a:t>, if any negative number exists, it should be considered as subtraction.</a:t>
            </a:r>
            <a:endParaRPr lang="en-US" baseline="0" dirty="0"/>
          </a:p>
          <a:p>
            <a:r>
              <a:rPr lang="en-US" baseline="0" dirty="0"/>
              <a:t>[A]</a:t>
            </a:r>
            <a:r>
              <a:rPr lang="en-US" baseline="-25000" dirty="0"/>
              <a:t>T</a:t>
            </a:r>
            <a:r>
              <a:rPr lang="en-US" baseline="0" dirty="0"/>
              <a:t>-[B]</a:t>
            </a:r>
            <a:r>
              <a:rPr lang="en-US" baseline="-25000" dirty="0"/>
              <a:t>T  </a:t>
            </a:r>
            <a:r>
              <a:rPr lang="en-US" baseline="0" dirty="0"/>
              <a:t>= [A]</a:t>
            </a:r>
            <a:r>
              <a:rPr lang="en-US" baseline="-25000" dirty="0"/>
              <a:t>T</a:t>
            </a:r>
            <a:r>
              <a:rPr lang="en-US" baseline="0" dirty="0"/>
              <a:t>+[-B]</a:t>
            </a:r>
            <a:r>
              <a:rPr lang="en-US" baseline="-25000" dirty="0"/>
              <a:t>T </a:t>
            </a:r>
            <a:r>
              <a:rPr lang="en-US" baseline="0" dirty="0"/>
              <a:t>=[A]</a:t>
            </a:r>
            <a:r>
              <a:rPr lang="en-US" baseline="-25000" dirty="0"/>
              <a:t>C</a:t>
            </a:r>
            <a:r>
              <a:rPr lang="en-US" baseline="0" dirty="0"/>
              <a:t>+[B]</a:t>
            </a:r>
            <a:r>
              <a:rPr lang="en-US" baseline="-25000" dirty="0"/>
              <a:t>C</a:t>
            </a:r>
            <a:r>
              <a:rPr lang="en-US" baseline="0" dirty="0"/>
              <a:t>. Whatever the positive or negative inputs will works find with this equation.</a:t>
            </a:r>
            <a:endParaRPr lang="en-US" baseline="0" dirty="0"/>
          </a:p>
          <a:p>
            <a:r>
              <a:rPr lang="en-US" baseline="0" dirty="0"/>
              <a:t>In the second equation, if [B]</a:t>
            </a:r>
            <a:r>
              <a:rPr lang="en-US" baseline="-25000" dirty="0"/>
              <a:t>T</a:t>
            </a:r>
            <a:r>
              <a:rPr lang="en-US" baseline="0" dirty="0"/>
              <a:t> is positive, [-B]</a:t>
            </a:r>
            <a:r>
              <a:rPr lang="en-US" baseline="-25000" dirty="0"/>
              <a:t>C</a:t>
            </a:r>
            <a:r>
              <a:rPr lang="en-US" baseline="0" dirty="0"/>
              <a:t>=~[B]</a:t>
            </a:r>
            <a:r>
              <a:rPr lang="en-US" baseline="-25000" dirty="0"/>
              <a:t>T</a:t>
            </a:r>
            <a:r>
              <a:rPr lang="en-US" baseline="0" dirty="0"/>
              <a:t>+1. If [B]</a:t>
            </a:r>
            <a:r>
              <a:rPr lang="en-US" baseline="-25000" dirty="0"/>
              <a:t>T</a:t>
            </a:r>
            <a:r>
              <a:rPr lang="en-US" baseline="0" dirty="0"/>
              <a:t> is negative, as the input is [B]</a:t>
            </a:r>
            <a:r>
              <a:rPr lang="en-US" baseline="-25000" dirty="0"/>
              <a:t>C </a:t>
            </a:r>
            <a:r>
              <a:rPr lang="en-US" baseline="0" dirty="0"/>
              <a:t>and [-B]</a:t>
            </a:r>
            <a:r>
              <a:rPr lang="en-US" baseline="-25000" dirty="0"/>
              <a:t>T</a:t>
            </a:r>
            <a:r>
              <a:rPr lang="en-US" baseline="0" dirty="0"/>
              <a:t> is positive, [-B]</a:t>
            </a:r>
            <a:r>
              <a:rPr lang="en-US" baseline="-25000" dirty="0"/>
              <a:t>T</a:t>
            </a:r>
            <a:r>
              <a:rPr lang="en-US" baseline="0" dirty="0"/>
              <a:t> = [[-B]</a:t>
            </a:r>
            <a:r>
              <a:rPr lang="en-US" baseline="-25000" dirty="0"/>
              <a:t>T</a:t>
            </a:r>
            <a:r>
              <a:rPr lang="en-US" baseline="0" dirty="0"/>
              <a:t>]</a:t>
            </a:r>
            <a:r>
              <a:rPr lang="en-US" baseline="-25000" dirty="0"/>
              <a:t>C</a:t>
            </a:r>
            <a:r>
              <a:rPr lang="en-US" baseline="0" dirty="0"/>
              <a:t> = ![B]</a:t>
            </a:r>
            <a:r>
              <a:rPr lang="en-US" baseline="-25000" dirty="0"/>
              <a:t>C</a:t>
            </a:r>
            <a:r>
              <a:rPr lang="en-US" baseline="0" dirty="0"/>
              <a:t>+1.</a:t>
            </a:r>
            <a:endParaRPr lang="en-US" baseline="0" dirty="0"/>
          </a:p>
          <a:p>
            <a:r>
              <a:rPr lang="en-US" baseline="0" dirty="0"/>
              <a:t>e.g. 0100-1001=0100+0001=0101 all-complement-inputs: 0100+!(1111)+1=0100+0001=0101</a:t>
            </a:r>
            <a:endParaRPr lang="en-US" baseline="0" dirty="0"/>
          </a:p>
          <a:p>
            <a:r>
              <a:rPr lang="en-US" baseline="0" dirty="0"/>
              <a:t>The key in all-complement-inputs is to invert a complement should follow the procedure that turn it into true form, invert it, and then turn it back to complement. That means, for both positive or negative value, invert sign + complement is the equivalent with inverting bitwise plus 1.</a:t>
            </a:r>
            <a:endParaRPr lang="en-US" baseline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by, </a:t>
            </a:r>
            <a:r>
              <a:rPr lang="en-US" baseline="0" dirty="0"/>
              <a:t>an all-complement-inputs adder implements addition and subtraction with the </a:t>
            </a:r>
            <a:r>
              <a:rPr lang="en-US" b="1" baseline="0" dirty="0"/>
              <a:t>Sub =1</a:t>
            </a:r>
            <a:r>
              <a:rPr lang="en-US" baseline="0" dirty="0"/>
              <a:t> selection in this slide.</a:t>
            </a:r>
            <a:endParaRPr lang="en-US" baseline="0" dirty="0"/>
          </a:p>
          <a:p>
            <a:r>
              <a:rPr lang="en-US" dirty="0"/>
              <a:t>[A]</a:t>
            </a:r>
            <a:r>
              <a:rPr lang="en-US" baseline="-25000" dirty="0"/>
              <a:t>T</a:t>
            </a:r>
            <a:r>
              <a:rPr lang="en-US" dirty="0"/>
              <a:t>+[B]</a:t>
            </a:r>
            <a:r>
              <a:rPr lang="en-US" baseline="-25000" dirty="0"/>
              <a:t>T </a:t>
            </a:r>
            <a:r>
              <a:rPr lang="en-US" baseline="0" dirty="0"/>
              <a:t>If A and B both positive, this equation will be the same with [A]</a:t>
            </a:r>
            <a:r>
              <a:rPr lang="en-US" baseline="-25000" dirty="0"/>
              <a:t>C</a:t>
            </a:r>
            <a:r>
              <a:rPr lang="en-US" baseline="0" dirty="0"/>
              <a:t>+[B]</a:t>
            </a:r>
            <a:r>
              <a:rPr lang="en-US" baseline="-25000" dirty="0"/>
              <a:t>C</a:t>
            </a:r>
            <a:r>
              <a:rPr lang="en-US" baseline="0" dirty="0"/>
              <a:t>, if any negative number exists, it should be considered as subtraction.</a:t>
            </a:r>
            <a:endParaRPr lang="en-US" baseline="0" dirty="0"/>
          </a:p>
          <a:p>
            <a:r>
              <a:rPr lang="en-US" baseline="0" dirty="0"/>
              <a:t>[A]</a:t>
            </a:r>
            <a:r>
              <a:rPr lang="en-US" baseline="-25000" dirty="0"/>
              <a:t>T</a:t>
            </a:r>
            <a:r>
              <a:rPr lang="en-US" baseline="0" dirty="0"/>
              <a:t>-[B]</a:t>
            </a:r>
            <a:r>
              <a:rPr lang="en-US" baseline="-25000" dirty="0"/>
              <a:t>T  </a:t>
            </a:r>
            <a:r>
              <a:rPr lang="en-US" baseline="0" dirty="0"/>
              <a:t>= [A]</a:t>
            </a:r>
            <a:r>
              <a:rPr lang="en-US" baseline="-25000" dirty="0"/>
              <a:t>T</a:t>
            </a:r>
            <a:r>
              <a:rPr lang="en-US" baseline="0" dirty="0"/>
              <a:t>+[-B]</a:t>
            </a:r>
            <a:r>
              <a:rPr lang="en-US" baseline="-25000" dirty="0"/>
              <a:t>T </a:t>
            </a:r>
            <a:r>
              <a:rPr lang="en-US" baseline="0" dirty="0"/>
              <a:t>=[A]</a:t>
            </a:r>
            <a:r>
              <a:rPr lang="en-US" baseline="-25000" dirty="0"/>
              <a:t>C</a:t>
            </a:r>
            <a:r>
              <a:rPr lang="en-US" baseline="0" dirty="0"/>
              <a:t>+[B]</a:t>
            </a:r>
            <a:r>
              <a:rPr lang="en-US" baseline="-25000" dirty="0"/>
              <a:t>C</a:t>
            </a:r>
            <a:r>
              <a:rPr lang="en-US" baseline="0" dirty="0"/>
              <a:t>. Whatever the positive or negative inputs will works find with this equation.</a:t>
            </a:r>
            <a:endParaRPr lang="en-US" baseline="0" dirty="0"/>
          </a:p>
          <a:p>
            <a:r>
              <a:rPr lang="en-US" baseline="0" dirty="0"/>
              <a:t>In the second equation, if [B]</a:t>
            </a:r>
            <a:r>
              <a:rPr lang="en-US" baseline="-25000" dirty="0"/>
              <a:t>T</a:t>
            </a:r>
            <a:r>
              <a:rPr lang="en-US" baseline="0" dirty="0"/>
              <a:t> is positive, [-B]</a:t>
            </a:r>
            <a:r>
              <a:rPr lang="en-US" baseline="-25000" dirty="0"/>
              <a:t>C</a:t>
            </a:r>
            <a:r>
              <a:rPr lang="en-US" baseline="0" dirty="0"/>
              <a:t>=~[B]</a:t>
            </a:r>
            <a:r>
              <a:rPr lang="en-US" baseline="-25000" dirty="0"/>
              <a:t>T</a:t>
            </a:r>
            <a:r>
              <a:rPr lang="en-US" baseline="0" dirty="0"/>
              <a:t>+1. If [B]</a:t>
            </a:r>
            <a:r>
              <a:rPr lang="en-US" baseline="-25000" dirty="0"/>
              <a:t>T</a:t>
            </a:r>
            <a:r>
              <a:rPr lang="en-US" baseline="0" dirty="0"/>
              <a:t> is negative, as the input is [B]</a:t>
            </a:r>
            <a:r>
              <a:rPr lang="en-US" baseline="-25000" dirty="0"/>
              <a:t>C </a:t>
            </a:r>
            <a:r>
              <a:rPr lang="en-US" baseline="0" dirty="0"/>
              <a:t>and [-B]</a:t>
            </a:r>
            <a:r>
              <a:rPr lang="en-US" baseline="-25000" dirty="0"/>
              <a:t>T</a:t>
            </a:r>
            <a:r>
              <a:rPr lang="en-US" baseline="0" dirty="0"/>
              <a:t> is positive, [-B]</a:t>
            </a:r>
            <a:r>
              <a:rPr lang="en-US" baseline="-25000" dirty="0"/>
              <a:t>T</a:t>
            </a:r>
            <a:r>
              <a:rPr lang="en-US" baseline="0" dirty="0"/>
              <a:t> = [[-B]</a:t>
            </a:r>
            <a:r>
              <a:rPr lang="en-US" baseline="-25000" dirty="0"/>
              <a:t>T</a:t>
            </a:r>
            <a:r>
              <a:rPr lang="en-US" baseline="0" dirty="0"/>
              <a:t>]</a:t>
            </a:r>
            <a:r>
              <a:rPr lang="en-US" baseline="-25000" dirty="0"/>
              <a:t>C</a:t>
            </a:r>
            <a:r>
              <a:rPr lang="en-US" baseline="0" dirty="0"/>
              <a:t> = ![B]</a:t>
            </a:r>
            <a:r>
              <a:rPr lang="en-US" baseline="-25000" dirty="0"/>
              <a:t>C</a:t>
            </a:r>
            <a:r>
              <a:rPr lang="en-US" baseline="0" dirty="0"/>
              <a:t>+1.</a:t>
            </a:r>
            <a:endParaRPr lang="en-US" baseline="0" dirty="0"/>
          </a:p>
          <a:p>
            <a:r>
              <a:rPr lang="en-US" baseline="0" dirty="0"/>
              <a:t>e.g. 0100-1001=0100+0001=0101 all-complement-inputs: 0100+!(1111)+1=0100+0001=0101</a:t>
            </a:r>
            <a:endParaRPr lang="en-US" baseline="0" dirty="0"/>
          </a:p>
          <a:p>
            <a:r>
              <a:rPr lang="en-US" baseline="0" dirty="0"/>
              <a:t>The key in all-complement-inputs is to invert a complement should follow the procedure that turn it into true form, invert it, and then turn it back to complement. That means, for both positive or negative value, invert sign + complement is the equivalent with inverting bitwise plus 1.</a:t>
            </a:r>
            <a:endParaRPr lang="en-US" baseline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signed data type, if all bits is proceeded</a:t>
            </a:r>
            <a:r>
              <a:rPr lang="en-US" baseline="0" dirty="0"/>
              <a:t> </a:t>
            </a:r>
            <a:r>
              <a:rPr lang="en-US" dirty="0"/>
              <a:t>in arithmetic units, the overflow will effect</a:t>
            </a:r>
            <a:r>
              <a:rPr lang="en-US" baseline="0" dirty="0"/>
              <a:t> the sign bit. That the answer of the question.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1100+1111= 11011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For a full adder, define what happens to carries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Generate: </a:t>
            </a:r>
            <a:r>
              <a:rPr lang="en-US" altLang="zh-CN" dirty="0" err="1">
                <a:ea typeface="宋体" panose="02010600030101010101" pitchFamily="2" charset="-122"/>
              </a:rPr>
              <a:t>C</a:t>
            </a:r>
            <a:r>
              <a:rPr lang="en-US" altLang="zh-CN" baseline="-25000" dirty="0" err="1">
                <a:ea typeface="宋体" panose="02010600030101010101" pitchFamily="2" charset="-122"/>
              </a:rPr>
              <a:t>out</a:t>
            </a:r>
            <a:r>
              <a:rPr lang="en-US" altLang="zh-CN" dirty="0">
                <a:ea typeface="宋体" panose="02010600030101010101" pitchFamily="2" charset="-122"/>
              </a:rPr>
              <a:t> = 1 independent of C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a typeface="宋体" panose="02010600030101010101" pitchFamily="2" charset="-122"/>
              </a:rPr>
              <a:t>G = A </a:t>
            </a:r>
            <a:r>
              <a:rPr lang="en-US" altLang="zh-CN" dirty="0"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lang="en-US" altLang="zh-CN" dirty="0">
                <a:ea typeface="宋体" panose="02010600030101010101" pitchFamily="2" charset="-122"/>
              </a:rPr>
              <a:t> B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Propagate: </a:t>
            </a:r>
            <a:r>
              <a:rPr lang="en-US" altLang="zh-CN" dirty="0" err="1">
                <a:ea typeface="宋体" panose="02010600030101010101" pitchFamily="2" charset="-122"/>
              </a:rPr>
              <a:t>C</a:t>
            </a:r>
            <a:r>
              <a:rPr lang="en-US" altLang="zh-CN" baseline="-25000" dirty="0" err="1">
                <a:ea typeface="宋体" panose="02010600030101010101" pitchFamily="2" charset="-122"/>
              </a:rPr>
              <a:t>out</a:t>
            </a:r>
            <a:r>
              <a:rPr lang="en-US" altLang="zh-CN" dirty="0">
                <a:ea typeface="宋体" panose="02010600030101010101" pitchFamily="2" charset="-122"/>
              </a:rPr>
              <a:t> = C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a typeface="宋体" panose="02010600030101010101" pitchFamily="2" charset="-122"/>
              </a:rPr>
              <a:t>P = A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dirty="0">
                <a:ea typeface="宋体" panose="02010600030101010101" pitchFamily="2" charset="-122"/>
              </a:rPr>
              <a:t> B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 fontAlgn="auto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宋体" panose="02010600030101010101" pitchFamily="2" charset="-122"/>
              </a:rPr>
              <a:t>Kill: </a:t>
            </a:r>
            <a:r>
              <a:rPr lang="en-US" altLang="zh-CN" dirty="0" err="1">
                <a:ea typeface="宋体" panose="02010600030101010101" pitchFamily="2" charset="-122"/>
              </a:rPr>
              <a:t>C</a:t>
            </a:r>
            <a:r>
              <a:rPr lang="en-US" altLang="zh-CN" baseline="-25000" dirty="0" err="1">
                <a:ea typeface="宋体" panose="02010600030101010101" pitchFamily="2" charset="-122"/>
              </a:rPr>
              <a:t>out</a:t>
            </a:r>
            <a:r>
              <a:rPr lang="en-US" altLang="zh-CN" dirty="0">
                <a:ea typeface="宋体" panose="02010600030101010101" pitchFamily="2" charset="-122"/>
              </a:rPr>
              <a:t> = 0 independent of C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ea typeface="宋体" panose="02010600030101010101" pitchFamily="2" charset="-122"/>
              </a:rPr>
              <a:t>K = ~A </a:t>
            </a:r>
            <a:r>
              <a:rPr lang="en-US" altLang="zh-CN" dirty="0"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lang="en-US" altLang="zh-CN" dirty="0">
                <a:ea typeface="宋体" panose="02010600030101010101" pitchFamily="2" charset="-122"/>
              </a:rPr>
              <a:t> ~B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dirty="0"/>
              <a:t>We call this logic as PGK logic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记忆：</a:t>
            </a:r>
            <a:r>
              <a:rPr lang="en-US" altLang="zh-CN" dirty="0"/>
              <a:t>2^32</a:t>
            </a:r>
            <a:r>
              <a:rPr lang="zh-CN" altLang="en-US" dirty="0"/>
              <a:t>表达的十进制是</a:t>
            </a:r>
            <a:r>
              <a:rPr lang="en-US" altLang="zh-CN" dirty="0"/>
              <a:t>10</a:t>
            </a:r>
            <a:r>
              <a:rPr lang="zh-CN" altLang="en-US" dirty="0"/>
              <a:t>位二进制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注意定点的含义：小数点是固定的</a:t>
            </a:r>
            <a:r>
              <a:rPr lang="en-US" altLang="zh-CN" dirty="0"/>
              <a:t>——</a:t>
            </a:r>
            <a:r>
              <a:rPr lang="zh-CN" altLang="en-US" dirty="0"/>
              <a:t>小数在最高位，整数在最低位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True Form</a:t>
            </a:r>
            <a:r>
              <a:rPr lang="zh-CN" altLang="en-US" dirty="0"/>
              <a:t>：原码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[x]</a:t>
            </a:r>
            <a:r>
              <a:rPr lang="en-US" baseline="-25000" dirty="0"/>
              <a:t>T</a:t>
            </a:r>
            <a:r>
              <a:rPr lang="en-US" dirty="0"/>
              <a:t> represents True</a:t>
            </a:r>
            <a:r>
              <a:rPr lang="en-US" baseline="0" dirty="0"/>
              <a:t> Form of x</a:t>
            </a:r>
            <a:endParaRPr lang="en-US" baseline="0" dirty="0"/>
          </a:p>
          <a:p>
            <a:r>
              <a:rPr lang="en-US" altLang="zh-CN" sz="1100" b="1" dirty="0">
                <a:solidFill>
                  <a:srgbClr val="0D00CD"/>
                </a:solidFill>
              </a:rPr>
              <a:t>Fraction</a:t>
            </a:r>
            <a:r>
              <a:rPr lang="zh-CN" altLang="en-US" sz="1100" b="1" dirty="0">
                <a:solidFill>
                  <a:srgbClr val="0D00CD"/>
                </a:solidFill>
              </a:rPr>
              <a:t>：分数</a:t>
            </a:r>
            <a:r>
              <a:rPr lang="en-US" altLang="zh-CN" sz="1100" b="1" dirty="0">
                <a:solidFill>
                  <a:srgbClr val="0D00CD"/>
                </a:solidFill>
              </a:rPr>
              <a:t>/</a:t>
            </a:r>
            <a:r>
              <a:rPr lang="zh-CN" altLang="en-US" sz="1100" b="1" dirty="0">
                <a:solidFill>
                  <a:srgbClr val="0D00CD"/>
                </a:solidFill>
              </a:rPr>
              <a:t>小数</a:t>
            </a:r>
            <a:endParaRPr lang="en-US" altLang="zh-CN" sz="1100" b="1" dirty="0">
              <a:solidFill>
                <a:srgbClr val="0D00CD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提问：为何用减法代替加法？原码中可以用加法代替减法吗？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01101-00011=01010</a:t>
            </a:r>
            <a:endParaRPr lang="en-US" altLang="zh-CN" dirty="0"/>
          </a:p>
          <a:p>
            <a:r>
              <a:rPr lang="en-US" altLang="zh-CN" dirty="0"/>
              <a:t>01101+10011=00000</a:t>
            </a:r>
            <a:endParaRPr lang="en-US" altLang="zh-CN" dirty="0"/>
          </a:p>
          <a:p>
            <a:r>
              <a:rPr lang="en-US" altLang="zh-CN" dirty="0"/>
              <a:t>01101+11101=01010</a:t>
            </a:r>
            <a:endParaRPr lang="en-US" altLang="zh-CN" dirty="0"/>
          </a:p>
          <a:p>
            <a:r>
              <a:rPr lang="en-US" altLang="zh-CN" dirty="0"/>
              <a:t>So the conclusion</a:t>
            </a:r>
            <a:r>
              <a:rPr lang="en-US" altLang="zh-CN" baseline="0" dirty="0"/>
              <a:t> should be drawn here that, the true form subtraction could be  substituted with addition of complement.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LEC07 ArithI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E85D1BC-A2BC-864D-8E8D-22151EE661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LEC07 ArithI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AA6CAE-2A1F-6646-9218-A2DCA79E79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LEC07 ArithI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47277D-2F81-E44C-BBCC-E77A7E877B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06400" y="152400"/>
            <a:ext cx="82042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13200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371600"/>
            <a:ext cx="4013200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790950"/>
            <a:ext cx="4013200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790950"/>
            <a:ext cx="4013200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LEC07 ArithI</a:t>
            </a:r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7D3B1E-BCD9-C04A-BC2A-3196BA8B53D2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250825" y="1007266"/>
            <a:ext cx="8642350" cy="5341940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5000"/>
              </a:lnSpc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5000"/>
              </a:lnSpc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5000"/>
              </a:lnSpc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5000"/>
              </a:lnSpc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add text </a:t>
            </a:r>
            <a:endParaRPr lang="en-US" altLang="zh-CN" dirty="0"/>
          </a:p>
          <a:p>
            <a:pPr lvl="1"/>
            <a:r>
              <a:rPr lang="en-US" altLang="zh-CN" dirty="0"/>
              <a:t>C2</a:t>
            </a:r>
            <a:endParaRPr lang="zh-CN" altLang="en-US" dirty="0"/>
          </a:p>
          <a:p>
            <a:pPr lvl="2"/>
            <a:r>
              <a:rPr lang="en-US" altLang="zh-CN" dirty="0"/>
              <a:t>C3</a:t>
            </a:r>
            <a:endParaRPr lang="zh-CN" altLang="en-US" dirty="0"/>
          </a:p>
          <a:p>
            <a:pPr lvl="3"/>
            <a:r>
              <a:rPr lang="en-US" altLang="zh-CN" dirty="0"/>
              <a:t>C4</a:t>
            </a:r>
            <a:endParaRPr lang="zh-CN" altLang="en-US" dirty="0"/>
          </a:p>
          <a:p>
            <a:pPr lvl="4"/>
            <a:r>
              <a:rPr lang="en-US" altLang="zh-CN" dirty="0"/>
              <a:t>C5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35558"/>
            <a:ext cx="7298690" cy="64960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152400" y="116837"/>
            <a:ext cx="914400" cy="5683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2905125"/>
            <a:ext cx="7772400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 cap="all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0" y="914400"/>
            <a:ext cx="9144000" cy="1981200"/>
          </a:xfrm>
          <a:solidFill>
            <a:srgbClr val="434494"/>
          </a:solidFill>
        </p:spPr>
        <p:txBody>
          <a:bodyPr anchor="ctr" anchorCtr="0"/>
          <a:lstStyle>
            <a:lvl1pPr marL="0" indent="0" algn="ctr">
              <a:buNone/>
              <a:defRPr sz="4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2" name="Group 6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914400"/>
            <a:chOff x="0" y="0"/>
            <a:chExt cx="5734" cy="555"/>
          </a:xfrm>
        </p:grpSpPr>
        <p:pic>
          <p:nvPicPr>
            <p:cNvPr id="13" name="Picture 20"/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1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LEC07 ArithI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DBD1B23-FC01-F547-8B43-D4FC9F2503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LEC07 ArithI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898C37-E519-F143-B269-68CC805322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</a:fld>
            <a:endParaRPr lang="zh-CN" altLang="en-US"/>
          </a:p>
        </p:txBody>
      </p:sp>
      <p:sp>
        <p:nvSpPr>
          <p:cNvPr id="6" name="日期占位符 3"/>
          <p:cNvSpPr txBox="1"/>
          <p:nvPr userDrawn="1"/>
        </p:nvSpPr>
        <p:spPr>
          <a:xfrm>
            <a:off x="457200" y="636632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/>
              <a:t>COaA</a:t>
            </a:r>
            <a:r>
              <a:rPr lang="en-US" altLang="zh-CN" dirty="0"/>
              <a:t>, LEC01</a:t>
            </a:r>
            <a:r>
              <a:rPr lang="zh-CN" altLang="en-US" dirty="0"/>
              <a:t> </a:t>
            </a:r>
            <a:r>
              <a:rPr lang="en-US" altLang="zh-CN" dirty="0"/>
              <a:t>Intro1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LEC07 ArithI</a:t>
            </a:r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76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2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273051" y="116837"/>
            <a:ext cx="793750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LEC07 ArithI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F57D706-799F-4840-B1A2-25CE8E66DE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tiff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57200" y="868363"/>
            <a:ext cx="8229600" cy="20637"/>
          </a:xfrm>
          <a:prstGeom prst="rect">
            <a:avLst/>
          </a:prstGeom>
          <a:solidFill>
            <a:srgbClr val="1111FF"/>
          </a:solidFill>
          <a:ln>
            <a:solidFill>
              <a:srgbClr val="111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9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20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1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2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4" name="Title 14"/>
          <p:cNvSpPr txBox="1"/>
          <p:nvPr userDrawn="1"/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3"/>
          <p:cNvSpPr txBox="1"/>
          <p:nvPr userDrawn="1"/>
        </p:nvSpPr>
        <p:spPr>
          <a:xfrm>
            <a:off x="273051" y="77410"/>
            <a:ext cx="730552" cy="568325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#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611236" y="6324600"/>
            <a:ext cx="473364" cy="4733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Blip>
          <a:blip r:embed="rId14"/>
        </a:buBlip>
        <a:defRPr sz="3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003F3"/>
        </a:buClr>
        <a:buSzPct val="75000"/>
        <a:buFont typeface="Wingdings" panose="05000000000000000000" charset="0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1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tif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Lecture7  Arithmetic-Addition/Subtraction </a:t>
            </a:r>
            <a:endParaRPr lang="en-US" altLang="zh-CN" dirty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Computer Organization and Architecture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2’s Complement-Integer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1.3</a:t>
            </a:r>
            <a:endParaRPr lang="zh-CN" altLang="en-US" dirty="0"/>
          </a:p>
        </p:txBody>
      </p:sp>
      <p:sp>
        <p:nvSpPr>
          <p:cNvPr id="9" name="文本框 688131"/>
          <p:cNvSpPr txBox="1"/>
          <p:nvPr/>
        </p:nvSpPr>
        <p:spPr>
          <a:xfrm>
            <a:off x="228600" y="2460625"/>
            <a:ext cx="26670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400" b="1" i="1" dirty="0">
                <a:solidFill>
                  <a:srgbClr val="0D00C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 the true value</a:t>
            </a:r>
            <a:endParaRPr lang="en-US" altLang="zh-CN" sz="2400" b="1" dirty="0">
              <a:solidFill>
                <a:srgbClr val="0D00C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688132"/>
          <p:cNvSpPr txBox="1"/>
          <p:nvPr/>
        </p:nvSpPr>
        <p:spPr>
          <a:xfrm>
            <a:off x="3235568" y="2460625"/>
            <a:ext cx="3048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D00C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 the length</a:t>
            </a:r>
            <a:endParaRPr lang="zh-CN" altLang="en-US" sz="2400" b="1" dirty="0">
              <a:solidFill>
                <a:srgbClr val="0D00C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92368" y="936626"/>
            <a:ext cx="7458078" cy="1311276"/>
            <a:chOff x="624" y="912"/>
            <a:chExt cx="4698" cy="826"/>
          </a:xfrm>
        </p:grpSpPr>
        <p:sp>
          <p:nvSpPr>
            <p:cNvPr id="30" name="文本框 688134"/>
            <p:cNvSpPr txBox="1"/>
            <p:nvPr/>
          </p:nvSpPr>
          <p:spPr>
            <a:xfrm>
              <a:off x="624" y="1152"/>
              <a:ext cx="73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文本框 688135"/>
            <p:cNvSpPr txBox="1"/>
            <p:nvPr/>
          </p:nvSpPr>
          <p:spPr>
            <a:xfrm>
              <a:off x="1567" y="912"/>
              <a:ext cx="270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0，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2</a:t>
              </a:r>
              <a:r>
                <a:rPr lang="en-US" altLang="zh-CN" sz="2800" b="1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＞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≥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文本框 688136"/>
            <p:cNvSpPr txBox="1"/>
            <p:nvPr/>
          </p:nvSpPr>
          <p:spPr>
            <a:xfrm>
              <a:off x="1577" y="1411"/>
              <a:ext cx="374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i="1" baseline="450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baseline="45000"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  0 </a:t>
              </a: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＞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≥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2</a:t>
              </a:r>
              <a:r>
                <a:rPr lang="en-US" altLang="zh-CN" sz="2800" b="1" i="1" baseline="450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（mod 2</a:t>
              </a:r>
              <a:r>
                <a:rPr lang="en-US" altLang="zh-CN" sz="2800" b="1" i="1" baseline="450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baseline="45000"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左大括号 32"/>
            <p:cNvSpPr/>
            <p:nvPr/>
          </p:nvSpPr>
          <p:spPr>
            <a:xfrm>
              <a:off x="1392" y="1026"/>
              <a:ext cx="144" cy="616"/>
            </a:xfrm>
            <a:prstGeom prst="leftBrace">
              <a:avLst>
                <a:gd name="adj1" fmla="val 35648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" name="直接连接符 33"/>
            <p:cNvSpPr/>
            <p:nvPr/>
          </p:nvSpPr>
          <p:spPr>
            <a:xfrm>
              <a:off x="3578" y="158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文本框 688140"/>
          <p:cNvSpPr txBox="1"/>
          <p:nvPr/>
        </p:nvSpPr>
        <p:spPr>
          <a:xfrm>
            <a:off x="1863968" y="3222625"/>
            <a:ext cx="165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+1010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276968" y="3960813"/>
            <a:ext cx="3911600" cy="519112"/>
            <a:chOff x="3008" y="2913"/>
            <a:chExt cx="2464" cy="327"/>
          </a:xfrm>
        </p:grpSpPr>
        <p:sp>
          <p:nvSpPr>
            <p:cNvPr id="28" name="文本框 688142"/>
            <p:cNvSpPr txBox="1"/>
            <p:nvPr/>
          </p:nvSpPr>
          <p:spPr>
            <a:xfrm>
              <a:off x="3008" y="2913"/>
              <a:ext cx="24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2</a:t>
              </a:r>
              <a:r>
                <a:rPr lang="zh-CN" altLang="en-US" sz="28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7+1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+(   1011000 )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直接连接符 28"/>
            <p:cNvSpPr/>
            <p:nvPr/>
          </p:nvSpPr>
          <p:spPr>
            <a:xfrm>
              <a:off x="4368" y="3083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5" name="文本框 688144"/>
          <p:cNvSpPr txBox="1"/>
          <p:nvPr/>
        </p:nvSpPr>
        <p:spPr>
          <a:xfrm>
            <a:off x="5048493" y="4365625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688145"/>
          <p:cNvSpPr txBox="1"/>
          <p:nvPr/>
        </p:nvSpPr>
        <p:spPr>
          <a:xfrm>
            <a:off x="1406768" y="3984625"/>
            <a:ext cx="309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0,1010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780207" y="-1001979"/>
            <a:ext cx="2165350" cy="327"/>
            <a:chOff x="1228" y="2913"/>
            <a:chExt cx="1364" cy="327"/>
          </a:xfrm>
        </p:grpSpPr>
        <p:sp>
          <p:nvSpPr>
            <p:cNvPr id="26" name="直接连接符 25"/>
            <p:cNvSpPr/>
            <p:nvPr/>
          </p:nvSpPr>
          <p:spPr>
            <a:xfrm>
              <a:off x="1639" y="3083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" name="文本框 688148"/>
            <p:cNvSpPr txBox="1"/>
            <p:nvPr/>
          </p:nvSpPr>
          <p:spPr>
            <a:xfrm>
              <a:off x="1228" y="2913"/>
              <a:ext cx="13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=   1011000</a:t>
              </a:r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688149"/>
          <p:cNvSpPr txBox="1"/>
          <p:nvPr/>
        </p:nvSpPr>
        <p:spPr>
          <a:xfrm>
            <a:off x="5426318" y="5280025"/>
            <a:ext cx="1695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1,0101000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直接连接符 21"/>
          <p:cNvSpPr/>
          <p:nvPr/>
        </p:nvSpPr>
        <p:spPr>
          <a:xfrm>
            <a:off x="4454768" y="5280025"/>
            <a:ext cx="3429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文本框 688155"/>
          <p:cNvSpPr txBox="1"/>
          <p:nvPr/>
        </p:nvSpPr>
        <p:spPr>
          <a:xfrm>
            <a:off x="5693018" y="4746625"/>
            <a:ext cx="1428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1011000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直接连接符 23"/>
          <p:cNvSpPr/>
          <p:nvPr/>
        </p:nvSpPr>
        <p:spPr>
          <a:xfrm>
            <a:off x="5153268" y="4991100"/>
            <a:ext cx="152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" name="文本框 688157"/>
          <p:cNvSpPr txBox="1"/>
          <p:nvPr/>
        </p:nvSpPr>
        <p:spPr>
          <a:xfrm>
            <a:off x="5313606" y="4365625"/>
            <a:ext cx="23050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100000000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5" grpId="0"/>
      <p:bldP spid="16" grpId="0"/>
      <p:bldP spid="18" grpId="0"/>
      <p:bldP spid="23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2’s Complement-Fraction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1.3</a:t>
            </a:r>
            <a:endParaRPr lang="zh-CN" altLang="en-US" dirty="0"/>
          </a:p>
        </p:txBody>
      </p:sp>
      <p:sp>
        <p:nvSpPr>
          <p:cNvPr id="9" name="文本框 689154"/>
          <p:cNvSpPr txBox="1"/>
          <p:nvPr/>
        </p:nvSpPr>
        <p:spPr>
          <a:xfrm>
            <a:off x="1456532" y="2528888"/>
            <a:ext cx="3028950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D00C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 the true value</a:t>
            </a:r>
            <a:endParaRPr lang="en-US" altLang="zh-CN" sz="2800" b="1" dirty="0">
              <a:solidFill>
                <a:srgbClr val="0D00C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689155"/>
          <p:cNvSpPr txBox="1"/>
          <p:nvPr/>
        </p:nvSpPr>
        <p:spPr>
          <a:xfrm>
            <a:off x="2032794" y="3214688"/>
            <a:ext cx="2012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+ 0.1110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689163"/>
          <p:cNvSpPr txBox="1"/>
          <p:nvPr/>
        </p:nvSpPr>
        <p:spPr>
          <a:xfrm>
            <a:off x="1531144" y="3914776"/>
            <a:ext cx="3276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0.1110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966494" y="3214688"/>
            <a:ext cx="2432050" cy="519113"/>
            <a:chOff x="1056" y="2505"/>
            <a:chExt cx="1532" cy="327"/>
          </a:xfrm>
        </p:grpSpPr>
        <p:sp>
          <p:nvSpPr>
            <p:cNvPr id="29" name="文本框 689165"/>
            <p:cNvSpPr txBox="1"/>
            <p:nvPr/>
          </p:nvSpPr>
          <p:spPr>
            <a:xfrm>
              <a:off x="1056" y="2505"/>
              <a:ext cx="15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  0.1100000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直接连接符 29"/>
            <p:cNvSpPr/>
            <p:nvPr/>
          </p:nvSpPr>
          <p:spPr>
            <a:xfrm>
              <a:off x="1440" y="268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" name="文本框 689167"/>
          <p:cNvSpPr txBox="1"/>
          <p:nvPr/>
        </p:nvSpPr>
        <p:spPr>
          <a:xfrm>
            <a:off x="5734844" y="5348288"/>
            <a:ext cx="22240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1.0100000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502944" y="3914776"/>
            <a:ext cx="4176713" cy="519112"/>
            <a:chOff x="2880" y="2505"/>
            <a:chExt cx="2631" cy="327"/>
          </a:xfrm>
        </p:grpSpPr>
        <p:sp>
          <p:nvSpPr>
            <p:cNvPr id="27" name="文本框 689169"/>
            <p:cNvSpPr txBox="1"/>
            <p:nvPr/>
          </p:nvSpPr>
          <p:spPr>
            <a:xfrm>
              <a:off x="2880" y="2505"/>
              <a:ext cx="263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2</a:t>
              </a: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   0.1100000 )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直接连接符 27"/>
            <p:cNvSpPr/>
            <p:nvPr/>
          </p:nvSpPr>
          <p:spPr>
            <a:xfrm>
              <a:off x="4009" y="268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6" name="文本框 689171"/>
          <p:cNvSpPr txBox="1"/>
          <p:nvPr/>
        </p:nvSpPr>
        <p:spPr>
          <a:xfrm>
            <a:off x="5264944" y="4410076"/>
            <a:ext cx="8937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036344" y="4410076"/>
            <a:ext cx="3211513" cy="1014412"/>
            <a:chOff x="3216" y="2817"/>
            <a:chExt cx="2023" cy="639"/>
          </a:xfrm>
        </p:grpSpPr>
        <p:sp>
          <p:nvSpPr>
            <p:cNvPr id="21" name="文本框 689179"/>
            <p:cNvSpPr txBox="1"/>
            <p:nvPr/>
          </p:nvSpPr>
          <p:spPr>
            <a:xfrm>
              <a:off x="3656" y="3129"/>
              <a:ext cx="14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0.1100000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直接连接符 21"/>
            <p:cNvSpPr/>
            <p:nvPr/>
          </p:nvSpPr>
          <p:spPr>
            <a:xfrm>
              <a:off x="3424" y="329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" name="直接连接符 22"/>
            <p:cNvSpPr/>
            <p:nvPr/>
          </p:nvSpPr>
          <p:spPr>
            <a:xfrm>
              <a:off x="3216" y="3456"/>
              <a:ext cx="163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" name="文本框 689182"/>
            <p:cNvSpPr txBox="1"/>
            <p:nvPr/>
          </p:nvSpPr>
          <p:spPr>
            <a:xfrm>
              <a:off x="3545" y="2817"/>
              <a:ext cx="169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10.0000000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59708" y="1233488"/>
            <a:ext cx="7697784" cy="1295401"/>
            <a:chOff x="911" y="690"/>
            <a:chExt cx="4849" cy="816"/>
          </a:xfrm>
        </p:grpSpPr>
        <p:sp>
          <p:nvSpPr>
            <p:cNvPr id="32" name="文本框 689157"/>
            <p:cNvSpPr txBox="1"/>
            <p:nvPr/>
          </p:nvSpPr>
          <p:spPr>
            <a:xfrm>
              <a:off x="911" y="930"/>
              <a:ext cx="803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文本框 689158"/>
            <p:cNvSpPr txBox="1"/>
            <p:nvPr/>
          </p:nvSpPr>
          <p:spPr>
            <a:xfrm>
              <a:off x="1854" y="690"/>
              <a:ext cx="275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1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＞</a:t>
              </a:r>
              <a:r>
                <a: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≥</a:t>
              </a:r>
              <a:r>
                <a: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0</a:t>
              </a:r>
              <a:endPara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文本框 689159"/>
            <p:cNvSpPr txBox="1"/>
            <p:nvPr/>
          </p:nvSpPr>
          <p:spPr>
            <a:xfrm>
              <a:off x="1864" y="1141"/>
              <a:ext cx="38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+</a:t>
              </a:r>
              <a:r>
                <a: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14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＞</a:t>
              </a:r>
              <a:r>
                <a: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8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≥</a:t>
              </a:r>
              <a:r>
                <a: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1（mod 2）</a:t>
              </a:r>
              <a:endPara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左大括号 34"/>
            <p:cNvSpPr/>
            <p:nvPr/>
          </p:nvSpPr>
          <p:spPr>
            <a:xfrm>
              <a:off x="1720" y="864"/>
              <a:ext cx="104" cy="528"/>
            </a:xfrm>
            <a:prstGeom prst="leftBrace">
              <a:avLst>
                <a:gd name="adj1" fmla="val 42307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直接连接符 35"/>
            <p:cNvSpPr/>
            <p:nvPr/>
          </p:nvSpPr>
          <p:spPr>
            <a:xfrm>
              <a:off x="3618" y="134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Shortcut to get complement of a negative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1.3</a:t>
            </a:r>
            <a:endParaRPr lang="zh-CN" altLang="en-US" dirty="0"/>
          </a:p>
        </p:txBody>
      </p:sp>
      <p:sp>
        <p:nvSpPr>
          <p:cNvPr id="8" name="文本框 690178"/>
          <p:cNvSpPr txBox="1"/>
          <p:nvPr/>
        </p:nvSpPr>
        <p:spPr>
          <a:xfrm>
            <a:off x="2374900" y="2686208"/>
            <a:ext cx="17367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100000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690179"/>
          <p:cNvSpPr txBox="1"/>
          <p:nvPr/>
        </p:nvSpPr>
        <p:spPr>
          <a:xfrm>
            <a:off x="2374900" y="3714908"/>
            <a:ext cx="17367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 1,0110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直接连接符 9"/>
          <p:cNvSpPr/>
          <p:nvPr/>
        </p:nvSpPr>
        <p:spPr>
          <a:xfrm>
            <a:off x="2206625" y="3695858"/>
            <a:ext cx="2133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文本框 690181"/>
          <p:cNvSpPr txBox="1"/>
          <p:nvPr/>
        </p:nvSpPr>
        <p:spPr>
          <a:xfrm>
            <a:off x="5343525" y="3714908"/>
            <a:ext cx="18383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10101 + 1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690182"/>
          <p:cNvSpPr txBox="1"/>
          <p:nvPr/>
        </p:nvSpPr>
        <p:spPr>
          <a:xfrm>
            <a:off x="5010150" y="4202271"/>
            <a:ext cx="16351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1,0110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直接连接符 12"/>
          <p:cNvSpPr/>
          <p:nvPr/>
        </p:nvSpPr>
        <p:spPr>
          <a:xfrm>
            <a:off x="4933950" y="3695858"/>
            <a:ext cx="2286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框 690184"/>
          <p:cNvSpPr txBox="1"/>
          <p:nvPr/>
        </p:nvSpPr>
        <p:spPr>
          <a:xfrm>
            <a:off x="1039813" y="4735671"/>
            <a:ext cx="37941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[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 1,1010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41413" y="2190909"/>
            <a:ext cx="3344863" cy="584201"/>
            <a:chOff x="912" y="1104"/>
            <a:chExt cx="2107" cy="368"/>
          </a:xfrm>
        </p:grpSpPr>
        <p:sp>
          <p:nvSpPr>
            <p:cNvPr id="34" name="文本框 690186"/>
            <p:cNvSpPr txBox="1"/>
            <p:nvPr/>
          </p:nvSpPr>
          <p:spPr>
            <a:xfrm>
              <a:off x="912" y="1104"/>
              <a:ext cx="2107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[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2</a:t>
              </a:r>
              <a:r>
                <a:rPr lang="zh-CN" altLang="en-US" sz="3200" b="1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4+1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1010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直接连接符 34"/>
            <p:cNvSpPr/>
            <p:nvPr/>
          </p:nvSpPr>
          <p:spPr>
            <a:xfrm>
              <a:off x="2257" y="1296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010150" y="2190908"/>
            <a:ext cx="3390900" cy="579438"/>
            <a:chOff x="3360" y="1104"/>
            <a:chExt cx="2136" cy="365"/>
          </a:xfrm>
        </p:grpSpPr>
        <p:sp>
          <p:nvSpPr>
            <p:cNvPr id="32" name="文本框 690189"/>
            <p:cNvSpPr txBox="1"/>
            <p:nvPr/>
          </p:nvSpPr>
          <p:spPr>
            <a:xfrm>
              <a:off x="3360" y="1104"/>
              <a:ext cx="21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11111 + 1    1010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直接连接符 32"/>
            <p:cNvSpPr/>
            <p:nvPr/>
          </p:nvSpPr>
          <p:spPr>
            <a:xfrm>
              <a:off x="4752" y="1296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" name="组合 16"/>
          <p:cNvGrpSpPr/>
          <p:nvPr/>
        </p:nvGrpSpPr>
        <p:grpSpPr>
          <a:xfrm>
            <a:off x="5210175" y="2686208"/>
            <a:ext cx="2819400" cy="1074738"/>
            <a:chOff x="3486" y="1416"/>
            <a:chExt cx="1776" cy="677"/>
          </a:xfrm>
        </p:grpSpPr>
        <p:sp>
          <p:nvSpPr>
            <p:cNvPr id="28" name="文本框 690192"/>
            <p:cNvSpPr txBox="1"/>
            <p:nvPr/>
          </p:nvSpPr>
          <p:spPr>
            <a:xfrm>
              <a:off x="3486" y="1416"/>
              <a:ext cx="177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11111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600" y="1728"/>
              <a:ext cx="720" cy="365"/>
              <a:chOff x="3600" y="1728"/>
              <a:chExt cx="720" cy="365"/>
            </a:xfrm>
          </p:grpSpPr>
          <p:sp>
            <p:nvSpPr>
              <p:cNvPr id="30" name="文本框 690194"/>
              <p:cNvSpPr txBox="1"/>
              <p:nvPr/>
            </p:nvSpPr>
            <p:spPr>
              <a:xfrm>
                <a:off x="3692" y="1728"/>
                <a:ext cx="628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spcBef>
                    <a:spcPct val="0"/>
                  </a:spcBef>
                </a:pPr>
                <a:r>
                  <a:rPr lang="zh-CN" altLang="en-US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1010</a:t>
                </a:r>
                <a:endPara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直接连接符 30"/>
              <p:cNvSpPr/>
              <p:nvPr/>
            </p:nvSpPr>
            <p:spPr>
              <a:xfrm>
                <a:off x="3600" y="1920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2952750" y="3181508"/>
            <a:ext cx="1143000" cy="579438"/>
            <a:chOff x="1882" y="1728"/>
            <a:chExt cx="720" cy="365"/>
          </a:xfrm>
        </p:grpSpPr>
        <p:sp>
          <p:nvSpPr>
            <p:cNvPr id="26" name="文本框 690197"/>
            <p:cNvSpPr txBox="1"/>
            <p:nvPr/>
          </p:nvSpPr>
          <p:spPr>
            <a:xfrm>
              <a:off x="1974" y="1728"/>
              <a:ext cx="62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1010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直接连接符 26"/>
            <p:cNvSpPr/>
            <p:nvPr/>
          </p:nvSpPr>
          <p:spPr>
            <a:xfrm>
              <a:off x="1882" y="192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9" name="组合 18"/>
          <p:cNvGrpSpPr/>
          <p:nvPr/>
        </p:nvGrpSpPr>
        <p:grpSpPr>
          <a:xfrm>
            <a:off x="2786062" y="3791108"/>
            <a:ext cx="3690938" cy="1458913"/>
            <a:chOff x="1813" y="2112"/>
            <a:chExt cx="2325" cy="919"/>
          </a:xfrm>
        </p:grpSpPr>
        <p:sp>
          <p:nvSpPr>
            <p:cNvPr id="24" name="圆角矩形 690200"/>
            <p:cNvSpPr/>
            <p:nvPr/>
          </p:nvSpPr>
          <p:spPr>
            <a:xfrm>
              <a:off x="1813" y="2743"/>
              <a:ext cx="816" cy="288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圆角矩形 690201"/>
            <p:cNvSpPr/>
            <p:nvPr/>
          </p:nvSpPr>
          <p:spPr>
            <a:xfrm>
              <a:off x="3418" y="2112"/>
              <a:ext cx="720" cy="288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0" name="文本框 690206"/>
          <p:cNvSpPr txBox="1"/>
          <p:nvPr/>
        </p:nvSpPr>
        <p:spPr>
          <a:xfrm>
            <a:off x="6462713" y="2686208"/>
            <a:ext cx="1828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+ 1</a:t>
            </a:r>
            <a:endParaRPr lang="zh-CN" altLang="en-US" sz="16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42950" y="1542891"/>
            <a:ext cx="3565525" cy="579437"/>
            <a:chOff x="490" y="691"/>
            <a:chExt cx="2246" cy="365"/>
          </a:xfrm>
        </p:grpSpPr>
        <p:sp>
          <p:nvSpPr>
            <p:cNvPr id="22" name="文本框 690208"/>
            <p:cNvSpPr txBox="1"/>
            <p:nvPr/>
          </p:nvSpPr>
          <p:spPr>
            <a:xfrm>
              <a:off x="490" y="691"/>
              <a:ext cx="224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   1010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直接连接符 22"/>
            <p:cNvSpPr/>
            <p:nvPr/>
          </p:nvSpPr>
          <p:spPr>
            <a:xfrm>
              <a:off x="1126" y="88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 animBg="1"/>
      <p:bldP spid="14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2.0</a:t>
            </a:r>
            <a:endParaRPr lang="zh-CN" altLang="en-US" dirty="0"/>
          </a:p>
        </p:txBody>
      </p:sp>
      <p:sp>
        <p:nvSpPr>
          <p:cNvPr id="36" name="文本框 724998"/>
          <p:cNvSpPr txBox="1"/>
          <p:nvPr/>
        </p:nvSpPr>
        <p:spPr>
          <a:xfrm>
            <a:off x="1897062" y="1828800"/>
            <a:ext cx="1874231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文本框 724999"/>
          <p:cNvSpPr txBox="1"/>
          <p:nvPr/>
        </p:nvSpPr>
        <p:spPr>
          <a:xfrm>
            <a:off x="3783012" y="1828800"/>
            <a:ext cx="36766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mod 2</a:t>
            </a:r>
            <a:r>
              <a:rPr lang="en-US" altLang="zh-CN" sz="2800" b="1" i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文本框 724997"/>
          <p:cNvSpPr txBox="1"/>
          <p:nvPr/>
        </p:nvSpPr>
        <p:spPr>
          <a:xfrm>
            <a:off x="457200" y="1886843"/>
            <a:ext cx="1383649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Integer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文本框 725000"/>
          <p:cNvSpPr txBox="1"/>
          <p:nvPr/>
        </p:nvSpPr>
        <p:spPr>
          <a:xfrm>
            <a:off x="468834" y="2812764"/>
            <a:ext cx="150073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Fraction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文本框 725001"/>
          <p:cNvSpPr txBox="1"/>
          <p:nvPr/>
        </p:nvSpPr>
        <p:spPr>
          <a:xfrm>
            <a:off x="1905000" y="2819400"/>
            <a:ext cx="1874231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文本框 725002"/>
          <p:cNvSpPr txBox="1"/>
          <p:nvPr/>
        </p:nvSpPr>
        <p:spPr>
          <a:xfrm>
            <a:off x="3790950" y="2819400"/>
            <a:ext cx="3282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mod 2）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文本框 725015"/>
          <p:cNvSpPr txBox="1"/>
          <p:nvPr/>
        </p:nvSpPr>
        <p:spPr>
          <a:xfrm>
            <a:off x="367079" y="4460827"/>
            <a:ext cx="8283678" cy="95410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dirty="0">
                <a:solidFill>
                  <a:srgbClr val="0D00C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signs are also added together, and the generated </a:t>
            </a:r>
            <a:endParaRPr lang="en-US" altLang="zh-CN" sz="2800" b="1" dirty="0">
              <a:solidFill>
                <a:srgbClr val="0D00C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2800" b="1" dirty="0">
                <a:solidFill>
                  <a:srgbClr val="0D00C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carry is discarded.</a:t>
            </a:r>
            <a:endParaRPr lang="zh-CN" altLang="en-US" sz="2800" b="1" dirty="0">
              <a:solidFill>
                <a:srgbClr val="0D00C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Addition-Example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文本框 726019"/>
          <p:cNvSpPr txBox="1"/>
          <p:nvPr/>
        </p:nvSpPr>
        <p:spPr>
          <a:xfrm>
            <a:off x="2301876" y="3626294"/>
            <a:ext cx="837089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726020"/>
          <p:cNvSpPr txBox="1"/>
          <p:nvPr/>
        </p:nvSpPr>
        <p:spPr>
          <a:xfrm>
            <a:off x="2322513" y="4131119"/>
            <a:ext cx="837089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726021"/>
          <p:cNvSpPr txBox="1"/>
          <p:nvPr/>
        </p:nvSpPr>
        <p:spPr>
          <a:xfrm>
            <a:off x="1187451" y="4594669"/>
            <a:ext cx="1874231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直接连接符 11"/>
          <p:cNvSpPr/>
          <p:nvPr/>
        </p:nvSpPr>
        <p:spPr>
          <a:xfrm>
            <a:off x="1227138" y="4634357"/>
            <a:ext cx="464978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" name="文本框 726023"/>
          <p:cNvSpPr txBox="1"/>
          <p:nvPr/>
        </p:nvSpPr>
        <p:spPr>
          <a:xfrm>
            <a:off x="2058988" y="4137469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文本框 726024"/>
          <p:cNvSpPr txBox="1"/>
          <p:nvPr/>
        </p:nvSpPr>
        <p:spPr>
          <a:xfrm>
            <a:off x="3284538" y="3626294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   0 . 1 0 1 1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文本框 726025"/>
          <p:cNvSpPr txBox="1"/>
          <p:nvPr/>
        </p:nvSpPr>
        <p:spPr>
          <a:xfrm>
            <a:off x="3284538" y="4131119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   1 . 1 0 1 1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726026"/>
          <p:cNvSpPr txBox="1"/>
          <p:nvPr/>
        </p:nvSpPr>
        <p:spPr>
          <a:xfrm>
            <a:off x="3284538" y="4594669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 0 . 0 1 1 0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框 726027"/>
          <p:cNvSpPr txBox="1"/>
          <p:nvPr/>
        </p:nvSpPr>
        <p:spPr>
          <a:xfrm>
            <a:off x="5338763" y="4594669"/>
            <a:ext cx="180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726028"/>
          <p:cNvSpPr txBox="1"/>
          <p:nvPr/>
        </p:nvSpPr>
        <p:spPr>
          <a:xfrm>
            <a:off x="6466506" y="3459268"/>
            <a:ext cx="993157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Verify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49263" y="2171701"/>
            <a:ext cx="5799138" cy="1030289"/>
            <a:chOff x="422" y="480"/>
            <a:chExt cx="3653" cy="649"/>
          </a:xfrm>
        </p:grpSpPr>
        <p:grpSp>
          <p:nvGrpSpPr>
            <p:cNvPr id="25" name="组合 24"/>
            <p:cNvGrpSpPr/>
            <p:nvPr/>
          </p:nvGrpSpPr>
          <p:grpSpPr>
            <a:xfrm>
              <a:off x="422" y="480"/>
              <a:ext cx="3511" cy="330"/>
              <a:chOff x="422" y="576"/>
              <a:chExt cx="3511" cy="330"/>
            </a:xfrm>
          </p:grpSpPr>
          <p:sp>
            <p:nvSpPr>
              <p:cNvPr id="27" name="文本框 726031"/>
              <p:cNvSpPr txBox="1"/>
              <p:nvPr/>
            </p:nvSpPr>
            <p:spPr>
              <a:xfrm>
                <a:off x="422" y="576"/>
                <a:ext cx="116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spcBef>
                    <a:spcPct val="0"/>
                  </a:spcBef>
                </a:pP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文本框 726032"/>
              <p:cNvSpPr txBox="1"/>
              <p:nvPr/>
            </p:nvSpPr>
            <p:spPr>
              <a:xfrm>
                <a:off x="1382" y="576"/>
                <a:ext cx="2551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spcBef>
                    <a:spcPct val="0"/>
                  </a:spcBef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0.1011，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</a:t>
                </a:r>
                <a:r>
                  <a:rPr lang="en-US" altLang="zh-CN" sz="10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0.0101</a:t>
                </a:r>
                <a:endParaRPr lang="zh-CN" altLang="en-US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" name="文本框 726033"/>
            <p:cNvSpPr txBox="1"/>
            <p:nvPr/>
          </p:nvSpPr>
          <p:spPr>
            <a:xfrm>
              <a:off x="1392" y="799"/>
              <a:ext cx="268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Calculate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" name="文本框 726034"/>
          <p:cNvSpPr txBox="1"/>
          <p:nvPr/>
        </p:nvSpPr>
        <p:spPr>
          <a:xfrm>
            <a:off x="7459663" y="3908869"/>
            <a:ext cx="1022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0.1011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文本框 726035"/>
          <p:cNvSpPr txBox="1"/>
          <p:nvPr/>
        </p:nvSpPr>
        <p:spPr>
          <a:xfrm>
            <a:off x="7231063" y="4213669"/>
            <a:ext cx="125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– 0.0101</a:t>
            </a:r>
            <a:endParaRPr lang="zh-CN" altLang="en-US" sz="24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直接连接符 21"/>
          <p:cNvSpPr/>
          <p:nvPr/>
        </p:nvSpPr>
        <p:spPr>
          <a:xfrm>
            <a:off x="7018338" y="4594669"/>
            <a:ext cx="1676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" name="文本框 726037"/>
          <p:cNvSpPr txBox="1"/>
          <p:nvPr/>
        </p:nvSpPr>
        <p:spPr>
          <a:xfrm>
            <a:off x="7459663" y="4518469"/>
            <a:ext cx="1022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0.0110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圆角矩形标注 726038"/>
          <p:cNvSpPr/>
          <p:nvPr/>
        </p:nvSpPr>
        <p:spPr>
          <a:xfrm>
            <a:off x="3622676" y="4670869"/>
            <a:ext cx="304800" cy="457200"/>
          </a:xfrm>
          <a:prstGeom prst="wedgeRoundRectCallout">
            <a:avLst>
              <a:gd name="adj1" fmla="val -162500"/>
              <a:gd name="adj2" fmla="val 79167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文本框 726039"/>
          <p:cNvSpPr txBox="1"/>
          <p:nvPr/>
        </p:nvSpPr>
        <p:spPr>
          <a:xfrm>
            <a:off x="2252663" y="5195888"/>
            <a:ext cx="45402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∴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    0 . 0 1 1 0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3" grpId="0"/>
      <p:bldP spid="24" grpId="0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Addition-Example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2.0</a:t>
            </a:r>
            <a:endParaRPr lang="zh-CN" altLang="en-US" dirty="0"/>
          </a:p>
        </p:txBody>
      </p:sp>
      <p:sp>
        <p:nvSpPr>
          <p:cNvPr id="8" name="文本框 726040"/>
          <p:cNvSpPr txBox="1"/>
          <p:nvPr/>
        </p:nvSpPr>
        <p:spPr>
          <a:xfrm>
            <a:off x="2194719" y="3216275"/>
            <a:ext cx="837089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726041"/>
          <p:cNvSpPr txBox="1"/>
          <p:nvPr/>
        </p:nvSpPr>
        <p:spPr>
          <a:xfrm>
            <a:off x="2194719" y="3721100"/>
            <a:ext cx="837089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726042"/>
          <p:cNvSpPr txBox="1"/>
          <p:nvPr/>
        </p:nvSpPr>
        <p:spPr>
          <a:xfrm>
            <a:off x="1080294" y="4227512"/>
            <a:ext cx="1874231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直接连接符 10"/>
          <p:cNvSpPr/>
          <p:nvPr/>
        </p:nvSpPr>
        <p:spPr>
          <a:xfrm>
            <a:off x="1119981" y="4275137"/>
            <a:ext cx="4648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文本框 726044"/>
          <p:cNvSpPr txBox="1"/>
          <p:nvPr/>
        </p:nvSpPr>
        <p:spPr>
          <a:xfrm>
            <a:off x="1951831" y="3741737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726045"/>
          <p:cNvSpPr txBox="1"/>
          <p:nvPr/>
        </p:nvSpPr>
        <p:spPr>
          <a:xfrm>
            <a:off x="3177381" y="3216275"/>
            <a:ext cx="3352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   1 ,  0 1 1 1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文本框 726046"/>
          <p:cNvSpPr txBox="1"/>
          <p:nvPr/>
        </p:nvSpPr>
        <p:spPr>
          <a:xfrm>
            <a:off x="3177381" y="3721100"/>
            <a:ext cx="3200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   1 ,  1 0 1 1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文本框 726047"/>
          <p:cNvSpPr txBox="1"/>
          <p:nvPr/>
        </p:nvSpPr>
        <p:spPr>
          <a:xfrm>
            <a:off x="3177381" y="4227512"/>
            <a:ext cx="2254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 1 ,  0 0 1 0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726048"/>
          <p:cNvSpPr txBox="1"/>
          <p:nvPr/>
        </p:nvSpPr>
        <p:spPr>
          <a:xfrm>
            <a:off x="5307806" y="4227512"/>
            <a:ext cx="180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框 726049"/>
          <p:cNvSpPr txBox="1"/>
          <p:nvPr/>
        </p:nvSpPr>
        <p:spPr>
          <a:xfrm>
            <a:off x="6507412" y="3125240"/>
            <a:ext cx="993413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Verify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726050"/>
          <p:cNvSpPr txBox="1"/>
          <p:nvPr/>
        </p:nvSpPr>
        <p:spPr>
          <a:xfrm>
            <a:off x="7200106" y="3502025"/>
            <a:ext cx="1022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1001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直接连接符 18"/>
          <p:cNvSpPr/>
          <p:nvPr/>
        </p:nvSpPr>
        <p:spPr>
          <a:xfrm>
            <a:off x="6758781" y="4275137"/>
            <a:ext cx="1676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" name="文本框 726052"/>
          <p:cNvSpPr txBox="1"/>
          <p:nvPr/>
        </p:nvSpPr>
        <p:spPr>
          <a:xfrm>
            <a:off x="7200106" y="4198937"/>
            <a:ext cx="1022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1110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934999" y="3817937"/>
            <a:ext cx="1287463" cy="457200"/>
            <a:chOff x="4575" y="3408"/>
            <a:chExt cx="811" cy="288"/>
          </a:xfrm>
        </p:grpSpPr>
        <p:sp>
          <p:nvSpPr>
            <p:cNvPr id="30" name="文本框 726054"/>
            <p:cNvSpPr txBox="1"/>
            <p:nvPr/>
          </p:nvSpPr>
          <p:spPr>
            <a:xfrm>
              <a:off x="4742" y="3408"/>
              <a:ext cx="6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– 0101</a:t>
              </a:r>
              <a:endParaRPr lang="zh-CN" altLang="en-US" sz="24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文本框 726055"/>
            <p:cNvSpPr txBox="1"/>
            <p:nvPr/>
          </p:nvSpPr>
          <p:spPr>
            <a:xfrm>
              <a:off x="4575" y="3408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42106" y="1902621"/>
            <a:ext cx="4498977" cy="1028701"/>
            <a:chOff x="422" y="2392"/>
            <a:chExt cx="2834" cy="648"/>
          </a:xfrm>
        </p:grpSpPr>
        <p:sp>
          <p:nvSpPr>
            <p:cNvPr id="27" name="文本框 726057"/>
            <p:cNvSpPr txBox="1"/>
            <p:nvPr/>
          </p:nvSpPr>
          <p:spPr>
            <a:xfrm>
              <a:off x="422" y="2392"/>
              <a:ext cx="1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文本框 726058"/>
            <p:cNvSpPr txBox="1"/>
            <p:nvPr/>
          </p:nvSpPr>
          <p:spPr>
            <a:xfrm>
              <a:off x="1392" y="2392"/>
              <a:ext cx="1864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28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–9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28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–5     </a:t>
              </a:r>
              <a:endParaRPr lang="en-US" altLang="zh-CN" sz="28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文本框 726059"/>
            <p:cNvSpPr txBox="1"/>
            <p:nvPr/>
          </p:nvSpPr>
          <p:spPr>
            <a:xfrm>
              <a:off x="1392" y="2710"/>
              <a:ext cx="182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Calculate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" name="文本框 726061"/>
          <p:cNvSpPr txBox="1"/>
          <p:nvPr/>
        </p:nvSpPr>
        <p:spPr>
          <a:xfrm>
            <a:off x="1743869" y="4732337"/>
            <a:ext cx="28670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∴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– 1110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圆角矩形标注 726062"/>
          <p:cNvSpPr/>
          <p:nvPr/>
        </p:nvSpPr>
        <p:spPr>
          <a:xfrm>
            <a:off x="3515519" y="4275137"/>
            <a:ext cx="304800" cy="457200"/>
          </a:xfrm>
          <a:prstGeom prst="wedgeRoundRectCallout">
            <a:avLst>
              <a:gd name="adj1" fmla="val -162500"/>
              <a:gd name="adj2" fmla="val 79167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4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Subtraction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3.0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893888" y="2516982"/>
            <a:ext cx="2511425" cy="519112"/>
            <a:chOff x="1381" y="2553"/>
            <a:chExt cx="1582" cy="327"/>
          </a:xfrm>
        </p:grpSpPr>
        <p:sp>
          <p:nvSpPr>
            <p:cNvPr id="19" name="文本框 725004"/>
            <p:cNvSpPr txBox="1"/>
            <p:nvPr/>
          </p:nvSpPr>
          <p:spPr>
            <a:xfrm>
              <a:off x="1381" y="2553"/>
              <a:ext cx="52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–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文本框 725005"/>
            <p:cNvSpPr txBox="1"/>
            <p:nvPr/>
          </p:nvSpPr>
          <p:spPr>
            <a:xfrm>
              <a:off x="1919" y="2553"/>
              <a:ext cx="10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+(</a:t>
              </a:r>
              <a:r>
                <a:rPr lang="en-US" altLang="zh-CN" sz="28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–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文本框 725006"/>
          <p:cNvSpPr txBox="1"/>
          <p:nvPr/>
        </p:nvSpPr>
        <p:spPr>
          <a:xfrm>
            <a:off x="191944" y="3225662"/>
            <a:ext cx="1383649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Integer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725007"/>
          <p:cNvSpPr txBox="1"/>
          <p:nvPr/>
        </p:nvSpPr>
        <p:spPr>
          <a:xfrm>
            <a:off x="1365250" y="3178969"/>
            <a:ext cx="1435008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725008"/>
          <p:cNvSpPr txBox="1"/>
          <p:nvPr/>
        </p:nvSpPr>
        <p:spPr>
          <a:xfrm>
            <a:off x="2724150" y="3178969"/>
            <a:ext cx="21367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+(</a:t>
            </a:r>
            <a:r>
              <a:rPr lang="en-US" altLang="zh-C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725009"/>
          <p:cNvSpPr txBox="1"/>
          <p:nvPr/>
        </p:nvSpPr>
        <p:spPr>
          <a:xfrm>
            <a:off x="4675188" y="3178969"/>
            <a:ext cx="35607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[</a:t>
            </a:r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725010"/>
          <p:cNvSpPr txBox="1"/>
          <p:nvPr/>
        </p:nvSpPr>
        <p:spPr>
          <a:xfrm>
            <a:off x="7158038" y="3240882"/>
            <a:ext cx="15224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mod 2</a:t>
            </a:r>
            <a:r>
              <a:rPr lang="en-US" altLang="zh-CN" sz="2400" b="1" i="1" baseline="4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4500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文本框 725011"/>
          <p:cNvSpPr txBox="1"/>
          <p:nvPr/>
        </p:nvSpPr>
        <p:spPr>
          <a:xfrm>
            <a:off x="88518" y="3828584"/>
            <a:ext cx="1590500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Fraction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文本框 725012"/>
          <p:cNvSpPr txBox="1"/>
          <p:nvPr/>
        </p:nvSpPr>
        <p:spPr>
          <a:xfrm>
            <a:off x="1365250" y="3799682"/>
            <a:ext cx="1435008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725013"/>
          <p:cNvSpPr txBox="1"/>
          <p:nvPr/>
        </p:nvSpPr>
        <p:spPr>
          <a:xfrm>
            <a:off x="2724150" y="3799682"/>
            <a:ext cx="21367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+(</a:t>
            </a:r>
            <a:r>
              <a:rPr lang="en-US" altLang="zh-C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框 725014"/>
          <p:cNvSpPr txBox="1"/>
          <p:nvPr/>
        </p:nvSpPr>
        <p:spPr>
          <a:xfrm>
            <a:off x="7158038" y="3861594"/>
            <a:ext cx="11922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mod 2)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725016"/>
          <p:cNvSpPr txBox="1"/>
          <p:nvPr/>
        </p:nvSpPr>
        <p:spPr>
          <a:xfrm>
            <a:off x="4675188" y="3812382"/>
            <a:ext cx="34845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[</a:t>
            </a:r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Subtraction-Example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文本框 726040"/>
          <p:cNvSpPr txBox="1"/>
          <p:nvPr/>
        </p:nvSpPr>
        <p:spPr>
          <a:xfrm>
            <a:off x="2194719" y="3216275"/>
            <a:ext cx="837089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26041"/>
          <p:cNvSpPr txBox="1"/>
          <p:nvPr/>
        </p:nvSpPr>
        <p:spPr>
          <a:xfrm>
            <a:off x="2194719" y="3721100"/>
            <a:ext cx="957313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726042"/>
          <p:cNvSpPr txBox="1"/>
          <p:nvPr/>
        </p:nvSpPr>
        <p:spPr>
          <a:xfrm>
            <a:off x="1080294" y="4227512"/>
            <a:ext cx="1874231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直接连接符 10"/>
          <p:cNvSpPr/>
          <p:nvPr/>
        </p:nvSpPr>
        <p:spPr>
          <a:xfrm>
            <a:off x="1119981" y="4275137"/>
            <a:ext cx="4648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文本框 726044"/>
          <p:cNvSpPr txBox="1"/>
          <p:nvPr/>
        </p:nvSpPr>
        <p:spPr>
          <a:xfrm>
            <a:off x="1951831" y="3741737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726045"/>
          <p:cNvSpPr txBox="1"/>
          <p:nvPr/>
        </p:nvSpPr>
        <p:spPr>
          <a:xfrm>
            <a:off x="3177381" y="3216275"/>
            <a:ext cx="3352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,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1 0 0 1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726046"/>
          <p:cNvSpPr txBox="1"/>
          <p:nvPr/>
        </p:nvSpPr>
        <p:spPr>
          <a:xfrm>
            <a:off x="3177381" y="3721100"/>
            <a:ext cx="3200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,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文本框 726047"/>
          <p:cNvSpPr txBox="1"/>
          <p:nvPr/>
        </p:nvSpPr>
        <p:spPr>
          <a:xfrm>
            <a:off x="3177381" y="4227512"/>
            <a:ext cx="227498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,  0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0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文本框 726048"/>
          <p:cNvSpPr txBox="1"/>
          <p:nvPr/>
        </p:nvSpPr>
        <p:spPr>
          <a:xfrm>
            <a:off x="5307806" y="4227512"/>
            <a:ext cx="180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726049"/>
          <p:cNvSpPr txBox="1"/>
          <p:nvPr/>
        </p:nvSpPr>
        <p:spPr>
          <a:xfrm>
            <a:off x="6507412" y="3125240"/>
            <a:ext cx="993413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Verify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框 726050"/>
          <p:cNvSpPr txBox="1"/>
          <p:nvPr/>
        </p:nvSpPr>
        <p:spPr>
          <a:xfrm>
            <a:off x="7200106" y="3502025"/>
            <a:ext cx="1031051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1001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直接连接符 18"/>
          <p:cNvSpPr/>
          <p:nvPr/>
        </p:nvSpPr>
        <p:spPr>
          <a:xfrm>
            <a:off x="6758781" y="4275137"/>
            <a:ext cx="1676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" name="文本框 726052"/>
          <p:cNvSpPr txBox="1"/>
          <p:nvPr/>
        </p:nvSpPr>
        <p:spPr>
          <a:xfrm>
            <a:off x="7200106" y="4198937"/>
            <a:ext cx="1031051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" name="组合 20"/>
          <p:cNvGrpSpPr/>
          <p:nvPr/>
        </p:nvGrpSpPr>
        <p:grpSpPr>
          <a:xfrm>
            <a:off x="6934996" y="3817943"/>
            <a:ext cx="1295400" cy="461963"/>
            <a:chOff x="4575" y="3408"/>
            <a:chExt cx="816" cy="291"/>
          </a:xfrm>
        </p:grpSpPr>
        <p:sp>
          <p:nvSpPr>
            <p:cNvPr id="21" name="文本框 726054"/>
            <p:cNvSpPr txBox="1"/>
            <p:nvPr/>
          </p:nvSpPr>
          <p:spPr>
            <a:xfrm>
              <a:off x="4742" y="3408"/>
              <a:ext cx="649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 </a:t>
              </a:r>
              <a:r>
                <a: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0101</a:t>
              </a:r>
              <a:endPara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文本框 726055"/>
            <p:cNvSpPr txBox="1"/>
            <p:nvPr/>
          </p:nvSpPr>
          <p:spPr>
            <a:xfrm>
              <a:off x="4575" y="3408"/>
              <a:ext cx="181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组合 21"/>
          <p:cNvGrpSpPr/>
          <p:nvPr/>
        </p:nvGrpSpPr>
        <p:grpSpPr>
          <a:xfrm>
            <a:off x="342106" y="1902621"/>
            <a:ext cx="4268789" cy="1028701"/>
            <a:chOff x="422" y="2392"/>
            <a:chExt cx="2689" cy="648"/>
          </a:xfrm>
        </p:grpSpPr>
        <p:sp>
          <p:nvSpPr>
            <p:cNvPr id="24" name="文本框 726057"/>
            <p:cNvSpPr txBox="1"/>
            <p:nvPr/>
          </p:nvSpPr>
          <p:spPr>
            <a:xfrm>
              <a:off x="422" y="2392"/>
              <a:ext cx="1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文本框 726058"/>
            <p:cNvSpPr txBox="1"/>
            <p:nvPr/>
          </p:nvSpPr>
          <p:spPr>
            <a:xfrm>
              <a:off x="1392" y="2392"/>
              <a:ext cx="1637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28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9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28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5     </a:t>
              </a:r>
              <a:endParaRPr lang="en-US" altLang="zh-CN" sz="28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文本框 726059"/>
            <p:cNvSpPr txBox="1"/>
            <p:nvPr/>
          </p:nvSpPr>
          <p:spPr>
            <a:xfrm>
              <a:off x="1392" y="2710"/>
              <a:ext cx="1719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Calculate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" name="文本框 726061"/>
          <p:cNvSpPr txBox="1"/>
          <p:nvPr/>
        </p:nvSpPr>
        <p:spPr>
          <a:xfrm>
            <a:off x="1743869" y="4732337"/>
            <a:ext cx="2834430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∴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-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+0100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圆角矩形标注 726062"/>
          <p:cNvSpPr/>
          <p:nvPr/>
        </p:nvSpPr>
        <p:spPr>
          <a:xfrm>
            <a:off x="3515519" y="4275137"/>
            <a:ext cx="304800" cy="457200"/>
          </a:xfrm>
          <a:prstGeom prst="wedgeRoundRectCallout">
            <a:avLst>
              <a:gd name="adj1" fmla="val -162500"/>
              <a:gd name="adj2" fmla="val 79167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文本框 726046"/>
          <p:cNvSpPr txBox="1"/>
          <p:nvPr/>
        </p:nvSpPr>
        <p:spPr>
          <a:xfrm>
            <a:off x="4609082" y="1285999"/>
            <a:ext cx="3200400" cy="95410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[0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,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-5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10	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[1 ,  1 0 1 1]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7" grpId="0"/>
      <p:bldP spid="28" grpId="0" animBg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Subtraction-Example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文本框 726040"/>
          <p:cNvSpPr txBox="1"/>
          <p:nvPr/>
        </p:nvSpPr>
        <p:spPr>
          <a:xfrm>
            <a:off x="2194719" y="3216275"/>
            <a:ext cx="837089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26041"/>
          <p:cNvSpPr txBox="1"/>
          <p:nvPr/>
        </p:nvSpPr>
        <p:spPr>
          <a:xfrm>
            <a:off x="2194719" y="3721100"/>
            <a:ext cx="957313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726042"/>
          <p:cNvSpPr txBox="1"/>
          <p:nvPr/>
        </p:nvSpPr>
        <p:spPr>
          <a:xfrm>
            <a:off x="1080294" y="4227512"/>
            <a:ext cx="1874231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直接连接符 10"/>
          <p:cNvSpPr/>
          <p:nvPr/>
        </p:nvSpPr>
        <p:spPr>
          <a:xfrm>
            <a:off x="1119981" y="4275137"/>
            <a:ext cx="4648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文本框 726044"/>
          <p:cNvSpPr txBox="1"/>
          <p:nvPr/>
        </p:nvSpPr>
        <p:spPr>
          <a:xfrm>
            <a:off x="1951831" y="3741737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726045"/>
          <p:cNvSpPr txBox="1"/>
          <p:nvPr/>
        </p:nvSpPr>
        <p:spPr>
          <a:xfrm>
            <a:off x="3177381" y="3216275"/>
            <a:ext cx="3352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,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1 0 0 1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726046"/>
          <p:cNvSpPr txBox="1"/>
          <p:nvPr/>
        </p:nvSpPr>
        <p:spPr>
          <a:xfrm>
            <a:off x="3177381" y="3721100"/>
            <a:ext cx="3200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,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文本框 726047"/>
          <p:cNvSpPr txBox="1"/>
          <p:nvPr/>
        </p:nvSpPr>
        <p:spPr>
          <a:xfrm>
            <a:off x="3177381" y="4227512"/>
            <a:ext cx="227498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,  0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0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文本框 726048"/>
          <p:cNvSpPr txBox="1"/>
          <p:nvPr/>
        </p:nvSpPr>
        <p:spPr>
          <a:xfrm>
            <a:off x="5307806" y="4227512"/>
            <a:ext cx="180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726049"/>
          <p:cNvSpPr txBox="1"/>
          <p:nvPr/>
        </p:nvSpPr>
        <p:spPr>
          <a:xfrm>
            <a:off x="6507412" y="3125240"/>
            <a:ext cx="993413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Verify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框 726050"/>
          <p:cNvSpPr txBox="1"/>
          <p:nvPr/>
        </p:nvSpPr>
        <p:spPr>
          <a:xfrm>
            <a:off x="7200106" y="3502025"/>
            <a:ext cx="1031051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1001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直接连接符 18"/>
          <p:cNvSpPr/>
          <p:nvPr/>
        </p:nvSpPr>
        <p:spPr>
          <a:xfrm>
            <a:off x="6758781" y="4275137"/>
            <a:ext cx="1676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" name="文本框 726052"/>
          <p:cNvSpPr txBox="1"/>
          <p:nvPr/>
        </p:nvSpPr>
        <p:spPr>
          <a:xfrm>
            <a:off x="7200106" y="4198937"/>
            <a:ext cx="1031051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" name="组合 20"/>
          <p:cNvGrpSpPr/>
          <p:nvPr/>
        </p:nvGrpSpPr>
        <p:grpSpPr>
          <a:xfrm>
            <a:off x="6934996" y="3817943"/>
            <a:ext cx="1295400" cy="461963"/>
            <a:chOff x="4575" y="3408"/>
            <a:chExt cx="816" cy="291"/>
          </a:xfrm>
        </p:grpSpPr>
        <p:sp>
          <p:nvSpPr>
            <p:cNvPr id="21" name="文本框 726054"/>
            <p:cNvSpPr txBox="1"/>
            <p:nvPr/>
          </p:nvSpPr>
          <p:spPr>
            <a:xfrm>
              <a:off x="4742" y="3408"/>
              <a:ext cx="649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 </a:t>
              </a:r>
              <a:r>
                <a: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0101</a:t>
              </a:r>
              <a:endPara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文本框 726055"/>
            <p:cNvSpPr txBox="1"/>
            <p:nvPr/>
          </p:nvSpPr>
          <p:spPr>
            <a:xfrm>
              <a:off x="4575" y="3408"/>
              <a:ext cx="181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组合 21"/>
          <p:cNvGrpSpPr/>
          <p:nvPr/>
        </p:nvGrpSpPr>
        <p:grpSpPr>
          <a:xfrm>
            <a:off x="342106" y="1902621"/>
            <a:ext cx="4352927" cy="1028701"/>
            <a:chOff x="422" y="2392"/>
            <a:chExt cx="2742" cy="648"/>
          </a:xfrm>
        </p:grpSpPr>
        <p:sp>
          <p:nvSpPr>
            <p:cNvPr id="24" name="文本框 726057"/>
            <p:cNvSpPr txBox="1"/>
            <p:nvPr/>
          </p:nvSpPr>
          <p:spPr>
            <a:xfrm>
              <a:off x="422" y="2392"/>
              <a:ext cx="1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文本框 726058"/>
            <p:cNvSpPr txBox="1"/>
            <p:nvPr/>
          </p:nvSpPr>
          <p:spPr>
            <a:xfrm>
              <a:off x="1392" y="2392"/>
              <a:ext cx="171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28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9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-</a:t>
              </a:r>
              <a:r>
                <a:rPr lang="en-US" altLang="zh-CN" sz="2800" b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5     </a:t>
              </a:r>
              <a:endParaRPr lang="en-US" altLang="zh-CN" sz="28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文本框 726059"/>
            <p:cNvSpPr txBox="1"/>
            <p:nvPr/>
          </p:nvSpPr>
          <p:spPr>
            <a:xfrm>
              <a:off x="1392" y="2710"/>
              <a:ext cx="177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Calculate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" name="文本框 726061"/>
          <p:cNvSpPr txBox="1"/>
          <p:nvPr/>
        </p:nvSpPr>
        <p:spPr>
          <a:xfrm>
            <a:off x="1743869" y="4732337"/>
            <a:ext cx="292099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∴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+0100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圆角矩形标注 726062"/>
          <p:cNvSpPr/>
          <p:nvPr/>
        </p:nvSpPr>
        <p:spPr>
          <a:xfrm>
            <a:off x="3515519" y="4275137"/>
            <a:ext cx="304800" cy="457200"/>
          </a:xfrm>
          <a:prstGeom prst="wedgeRoundRectCallout">
            <a:avLst>
              <a:gd name="adj1" fmla="val -162500"/>
              <a:gd name="adj2" fmla="val 79167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文本框 726046"/>
          <p:cNvSpPr txBox="1"/>
          <p:nvPr/>
        </p:nvSpPr>
        <p:spPr>
          <a:xfrm>
            <a:off x="4853781" y="1160408"/>
            <a:ext cx="3200400" cy="12413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-5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10	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[1 ,  1 0 1 1]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[0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,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1]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endParaRPr lang="en-US" altLang="zh-CN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7" grpId="0"/>
      <p:bldP spid="28" grpId="0" animBg="1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Operation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4.0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0" y="121920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D00CD"/>
                </a:solidFill>
              </a:rPr>
              <a:t>AND</a:t>
            </a:r>
            <a:endParaRPr lang="en-US" altLang="zh-CN" sz="32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D00CD"/>
                </a:solidFill>
              </a:rPr>
              <a:t>OR</a:t>
            </a:r>
            <a:endParaRPr lang="en-US" altLang="zh-CN" sz="32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D00CD"/>
                </a:solidFill>
              </a:rPr>
              <a:t>NOT</a:t>
            </a:r>
            <a:endParaRPr lang="en-US" altLang="zh-CN" sz="32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D00CD"/>
                </a:solidFill>
              </a:rPr>
              <a:t>XOR</a:t>
            </a:r>
            <a:endParaRPr lang="zh-CN" altLang="en-US" sz="3200" b="1" dirty="0">
              <a:solidFill>
                <a:srgbClr val="0D00CD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400" y="4758630"/>
            <a:ext cx="876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solidFill>
                  <a:srgbClr val="000066"/>
                </a:solidFill>
              </a:rPr>
              <a:t>Bitwise operation, can be implemented with the corresponding gate.</a:t>
            </a:r>
            <a:endParaRPr lang="zh-CN" altLang="en-US" sz="3200" b="1" i="1" dirty="0">
              <a:solidFill>
                <a:srgbClr val="000066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Recap: Number Representation</a:t>
            </a:r>
            <a:endParaRPr lang="en-US" altLang="zh-CN" b="1" dirty="0">
              <a:solidFill>
                <a:srgbClr val="33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Addition</a:t>
            </a:r>
            <a:endParaRPr lang="en-US" b="1" dirty="0">
              <a:solidFill>
                <a:srgbClr val="33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0D00CD"/>
                </a:solidFill>
              </a:rPr>
              <a:t>Subtraction</a:t>
            </a:r>
            <a:endParaRPr lang="en-US" altLang="zh-CN" b="1" dirty="0">
              <a:solidFill>
                <a:srgbClr val="0D00CD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0D00CD"/>
                </a:solidFill>
              </a:rPr>
              <a:t>Logical</a:t>
            </a:r>
            <a:r>
              <a:rPr lang="zh-CN" altLang="en-US" b="1" dirty="0">
                <a:solidFill>
                  <a:srgbClr val="0D00CD"/>
                </a:solidFill>
              </a:rPr>
              <a:t> </a:t>
            </a:r>
            <a:r>
              <a:rPr lang="en-US" altLang="zh-CN" b="1" dirty="0">
                <a:solidFill>
                  <a:srgbClr val="0D00CD"/>
                </a:solidFill>
              </a:rPr>
              <a:t>Operation</a:t>
            </a:r>
            <a:endParaRPr lang="en-US" altLang="zh-CN" b="1" dirty="0">
              <a:solidFill>
                <a:srgbClr val="0D00CD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0D00CD"/>
                </a:solidFill>
              </a:rPr>
              <a:t>ALU</a:t>
            </a:r>
            <a:endParaRPr lang="zh-CN" altLang="en-US" b="1" dirty="0">
              <a:solidFill>
                <a:srgbClr val="0D00CD"/>
              </a:solidFill>
            </a:endParaRPr>
          </a:p>
          <a:p>
            <a:endParaRPr lang="zh-CN" altLang="en-US" b="1" dirty="0">
              <a:solidFill>
                <a:srgbClr val="0D00CD"/>
              </a:solidFill>
            </a:endParaRPr>
          </a:p>
          <a:p>
            <a:endParaRPr lang="en-US" b="1" dirty="0">
              <a:solidFill>
                <a:srgbClr val="33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ALU- 1 bit ALU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5.0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8600" y="1241226"/>
            <a:ext cx="908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D00CD"/>
                </a:solidFill>
              </a:rPr>
              <a:t>This ALU can calculate 1-bit AND, OR and ADD operation</a:t>
            </a:r>
            <a:endParaRPr lang="zh-CN" altLang="en-US" sz="2800" b="1" dirty="0">
              <a:solidFill>
                <a:srgbClr val="0D00CD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2133600"/>
            <a:ext cx="6565900" cy="426720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1-bit Full Adder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5.0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82073" y="1354716"/>
            <a:ext cx="4868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D00CD"/>
                </a:solidFill>
              </a:rPr>
              <a:t>Truth Table</a:t>
            </a:r>
            <a:endParaRPr lang="zh-CN" altLang="en-US" sz="3200" b="1" dirty="0">
              <a:solidFill>
                <a:srgbClr val="0D00CD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0" y="968432"/>
            <a:ext cx="3619500" cy="2082800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9273" y="2667000"/>
          <a:ext cx="722820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30"/>
                <a:gridCol w="1203960"/>
                <a:gridCol w="1205230"/>
                <a:gridCol w="1329055"/>
                <a:gridCol w="1080135"/>
                <a:gridCol w="1204595"/>
              </a:tblGrid>
              <a:tr h="354965">
                <a:tc gridSpan="3"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Input</a:t>
                      </a:r>
                      <a:endParaRPr lang="zh-CN" altLang="en-US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Output</a:t>
                      </a:r>
                      <a:endParaRPr lang="zh-CN" altLang="en-US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Notes</a:t>
                      </a:r>
                      <a:endParaRPr lang="zh-CN" altLang="en-US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CarryIn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CarryOut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Sum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12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 + 0 + 0 = 00</a:t>
                      </a:r>
                      <a:endParaRPr lang="zh-CN" altLang="en-US" sz="12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12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 + 0 + 1 = 01</a:t>
                      </a:r>
                      <a:endParaRPr lang="zh-CN" altLang="en-US" sz="12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12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 + 1 + 0 = 01</a:t>
                      </a:r>
                      <a:endParaRPr lang="zh-CN" altLang="en-US" sz="12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12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 + 1 + 1 = 10</a:t>
                      </a:r>
                      <a:endParaRPr lang="zh-CN" altLang="en-US" sz="12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</a:tr>
              <a:tr h="3556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12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 + 0 + 0 = 01</a:t>
                      </a:r>
                      <a:endParaRPr lang="zh-CN" altLang="en-US" sz="12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12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 + 0 + 1 = 10</a:t>
                      </a:r>
                      <a:endParaRPr lang="zh-CN" altLang="en-US" sz="12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12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 + 1 + 0 = 10</a:t>
                      </a:r>
                      <a:endParaRPr lang="zh-CN" altLang="en-US" sz="12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12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 + 1 + 1 = 11</a:t>
                      </a:r>
                      <a:endParaRPr lang="zh-CN" altLang="en-US" sz="12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CarryOut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5.0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57200" y="914400"/>
          <a:ext cx="7741285" cy="383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955"/>
                <a:gridCol w="1289050"/>
                <a:gridCol w="1290955"/>
                <a:gridCol w="1290320"/>
                <a:gridCol w="1289685"/>
                <a:gridCol w="1290320"/>
              </a:tblGrid>
              <a:tr h="382905">
                <a:tc gridSpan="3"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Input</a:t>
                      </a:r>
                      <a:endParaRPr lang="zh-CN" altLang="en-US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Output</a:t>
                      </a:r>
                      <a:endParaRPr lang="zh-CN" altLang="en-US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Notes</a:t>
                      </a:r>
                      <a:endParaRPr lang="zh-CN" altLang="en-US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 err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CarryIn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 err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CarryOut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Sum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12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 + 0 + 0 = 00</a:t>
                      </a:r>
                      <a:endParaRPr lang="zh-CN" altLang="en-US" sz="12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12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 + 0 + 1 = 01</a:t>
                      </a:r>
                      <a:endParaRPr lang="zh-CN" altLang="en-US" sz="12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12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 + 1 + 0 = 01</a:t>
                      </a:r>
                      <a:endParaRPr lang="zh-CN" altLang="en-US" sz="12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12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 + 1 + 1 = 10</a:t>
                      </a:r>
                      <a:endParaRPr lang="zh-CN" altLang="en-US" sz="12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12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 + 0 + 0 = 01</a:t>
                      </a:r>
                      <a:endParaRPr lang="zh-CN" altLang="en-US" sz="12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12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 + 0 + 1 = 10</a:t>
                      </a:r>
                      <a:endParaRPr lang="zh-CN" altLang="en-US" sz="12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12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 + 1 + 0 = 10</a:t>
                      </a:r>
                      <a:endParaRPr lang="zh-CN" altLang="en-US" sz="12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90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12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 + 1 + 1 = 11</a:t>
                      </a:r>
                      <a:endParaRPr lang="zh-CN" altLang="en-US" sz="12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文本框 2"/>
          <p:cNvSpPr txBox="1"/>
          <p:nvPr/>
        </p:nvSpPr>
        <p:spPr>
          <a:xfrm>
            <a:off x="372940" y="4976498"/>
            <a:ext cx="8004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D00CD"/>
                </a:solidFill>
              </a:rPr>
              <a:t>CarryOut = (!A &amp; B &amp; CarryIn) | (A &amp; !B &amp; CarryIn) | (A &amp; B &amp; !CarryIn)| (A &amp; B &amp; CarryIn)</a:t>
            </a:r>
            <a:endParaRPr lang="en-US" altLang="zh-CN" sz="2400" b="1" dirty="0">
              <a:solidFill>
                <a:srgbClr val="0D00CD"/>
              </a:solidFill>
            </a:endParaRPr>
          </a:p>
          <a:p>
            <a:endParaRPr lang="zh-CN" altLang="en-US" sz="2400" b="1" dirty="0">
              <a:solidFill>
                <a:srgbClr val="0D00CD"/>
              </a:solidFill>
            </a:endParaRPr>
          </a:p>
          <a:p>
            <a:r>
              <a:rPr lang="zh-CN" altLang="en-US" sz="2400" b="1" dirty="0">
                <a:solidFill>
                  <a:srgbClr val="0D00CD"/>
                </a:solidFill>
              </a:rPr>
              <a:t>CarryOut = B &amp; CarryIn | A &amp; CarryIn | A &amp; B</a:t>
            </a:r>
            <a:endParaRPr lang="zh-CN" altLang="en-US" sz="2400" b="1" dirty="0">
              <a:solidFill>
                <a:srgbClr val="0D00CD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5.0</a:t>
            </a:r>
            <a:endParaRPr lang="zh-CN" altLang="en-US" dirty="0"/>
          </a:p>
        </p:txBody>
      </p:sp>
      <p:sp>
        <p:nvSpPr>
          <p:cNvPr id="9" name="文本框 1"/>
          <p:cNvSpPr txBox="1"/>
          <p:nvPr/>
        </p:nvSpPr>
        <p:spPr>
          <a:xfrm>
            <a:off x="149225" y="5334000"/>
            <a:ext cx="8845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D00CD"/>
                </a:solidFill>
              </a:rPr>
              <a:t>Sum = (!A &amp; !B &amp; CarryIn) | (!A &amp; B &amp; !CarryIn) | (A &amp; !B &amp; !CarryIn)</a:t>
            </a:r>
            <a:endParaRPr lang="zh-CN" altLang="en-US" sz="2400" b="1" dirty="0">
              <a:solidFill>
                <a:srgbClr val="0D00CD"/>
              </a:solidFill>
            </a:endParaRPr>
          </a:p>
          <a:p>
            <a:r>
              <a:rPr lang="zh-CN" altLang="en-US" sz="2400" b="1" dirty="0">
                <a:solidFill>
                  <a:srgbClr val="0D00CD"/>
                </a:solidFill>
              </a:rPr>
              <a:t>| (A &amp; B &amp; CarryIn)</a:t>
            </a:r>
            <a:endParaRPr lang="en-US" altLang="zh-CN" sz="2400" b="1" dirty="0">
              <a:solidFill>
                <a:srgbClr val="0D00CD"/>
              </a:solidFill>
            </a:endParaRPr>
          </a:p>
          <a:p>
            <a:r>
              <a:rPr lang="en-US" altLang="zh-CN" sz="2400" b="1" dirty="0">
                <a:solidFill>
                  <a:srgbClr val="0D00CD"/>
                </a:solidFill>
              </a:rPr>
              <a:t>Sum= A </a:t>
            </a:r>
            <a:r>
              <a:rPr lang="en-US" altLang="zh-CN" sz="2400" b="1" dirty="0" err="1">
                <a:solidFill>
                  <a:srgbClr val="0D00CD"/>
                </a:solidFill>
              </a:rPr>
              <a:t>xor</a:t>
            </a:r>
            <a:r>
              <a:rPr lang="en-US" altLang="zh-CN" sz="2400" b="1" dirty="0">
                <a:solidFill>
                  <a:srgbClr val="0D00CD"/>
                </a:solidFill>
              </a:rPr>
              <a:t> B </a:t>
            </a:r>
            <a:r>
              <a:rPr lang="en-US" altLang="zh-CN" sz="2400" b="1" dirty="0" err="1">
                <a:solidFill>
                  <a:srgbClr val="0D00CD"/>
                </a:solidFill>
              </a:rPr>
              <a:t>xor</a:t>
            </a:r>
            <a:r>
              <a:rPr lang="en-US" altLang="zh-CN" sz="2400" b="1" dirty="0">
                <a:solidFill>
                  <a:srgbClr val="0D00CD"/>
                </a:solidFill>
              </a:rPr>
              <a:t> </a:t>
            </a:r>
            <a:r>
              <a:rPr lang="en-US" altLang="zh-CN" sz="2400" b="1" dirty="0" err="1">
                <a:solidFill>
                  <a:srgbClr val="0D00CD"/>
                </a:solidFill>
              </a:rPr>
              <a:t>CarryIn</a:t>
            </a:r>
            <a:endParaRPr lang="en-US" altLang="zh-CN" sz="2400" b="1" dirty="0">
              <a:solidFill>
                <a:srgbClr val="0D00CD"/>
              </a:solidFill>
            </a:endParaRPr>
          </a:p>
          <a:p>
            <a:endParaRPr lang="en-US" altLang="zh-CN" sz="2400" b="1" dirty="0">
              <a:solidFill>
                <a:srgbClr val="0D00CD"/>
              </a:solidFill>
            </a:endParaRPr>
          </a:p>
          <a:p>
            <a:endParaRPr lang="zh-CN" altLang="en-US" sz="2400" b="1" dirty="0">
              <a:solidFill>
                <a:srgbClr val="0D00CD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157663" y="4600257"/>
            <a:ext cx="3614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8923" y="1266092"/>
          <a:ext cx="722820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230"/>
                <a:gridCol w="1203960"/>
                <a:gridCol w="1205230"/>
                <a:gridCol w="1409065"/>
                <a:gridCol w="1000125"/>
                <a:gridCol w="1204595"/>
              </a:tblGrid>
              <a:tr h="354965">
                <a:tc gridSpan="3"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Input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Output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defPPr>
                        <a:defRPr lang="zh-CN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Notes</a:t>
                      </a:r>
                      <a:endParaRPr lang="en-US" altLang="zh-CN" sz="24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B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CarryIn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CarryOut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Sum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12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 + 0 + 0 = 00</a:t>
                      </a:r>
                      <a:endParaRPr lang="zh-CN" altLang="en-US" sz="12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12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 + 0 + 1 = 01</a:t>
                      </a:r>
                      <a:endParaRPr lang="zh-CN" altLang="en-US" sz="12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12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 + 1 + 0 = 01</a:t>
                      </a:r>
                      <a:endParaRPr lang="zh-CN" altLang="en-US" sz="12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12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 + 1 + 1 = 10</a:t>
                      </a:r>
                      <a:endParaRPr lang="zh-CN" altLang="en-US" sz="12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12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 + 0 + 0 = 01</a:t>
                      </a:r>
                      <a:endParaRPr lang="zh-CN" altLang="en-US" sz="12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12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 + 0 + 1 = 10</a:t>
                      </a:r>
                      <a:endParaRPr lang="zh-CN" altLang="en-US" sz="12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12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 + 1 + 0 = 10</a:t>
                      </a:r>
                      <a:endParaRPr lang="zh-CN" altLang="en-US" sz="12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96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en-US" altLang="zh-CN" sz="2400" b="1" u="none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2400" b="1" u="none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None/>
                      </a:pPr>
                      <a:r>
                        <a:rPr lang="zh-CN" altLang="en-US" sz="1200" b="1" u="none" dirty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1 + 1 + 1 = 11</a:t>
                      </a:r>
                      <a:endParaRPr lang="zh-CN" altLang="en-US" sz="1200" b="1" u="none" dirty="0">
                        <a:solidFill>
                          <a:srgbClr val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Logic of </a:t>
            </a:r>
            <a:r>
              <a:rPr lang="en-US" altLang="zh-CN" dirty="0" err="1"/>
              <a:t>CarryOut</a:t>
            </a:r>
            <a:r>
              <a:rPr lang="en-US" altLang="zh-CN" dirty="0"/>
              <a:t> and Sum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5.1</a:t>
            </a:r>
            <a:endParaRPr lang="zh-CN" altLang="en-US" dirty="0"/>
          </a:p>
        </p:txBody>
      </p:sp>
      <p:sp>
        <p:nvSpPr>
          <p:cNvPr id="8" name="文本框 2"/>
          <p:cNvSpPr txBox="1"/>
          <p:nvPr/>
        </p:nvSpPr>
        <p:spPr>
          <a:xfrm>
            <a:off x="1385887" y="1129665"/>
            <a:ext cx="63722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D00CD"/>
                </a:solidFill>
              </a:rPr>
              <a:t>CarryOut = B &amp; CarryIn | A &amp; CarryIn | A &amp; B</a:t>
            </a:r>
            <a:endParaRPr lang="zh-CN" altLang="en-US" sz="2400" b="1" dirty="0">
              <a:solidFill>
                <a:srgbClr val="0D00CD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8442" y="1590040"/>
            <a:ext cx="4412615" cy="2120900"/>
          </a:xfrm>
          <a:prstGeom prst="rect">
            <a:avLst/>
          </a:prstGeom>
        </p:spPr>
      </p:pic>
      <p:sp>
        <p:nvSpPr>
          <p:cNvPr id="10" name="文本框 4"/>
          <p:cNvSpPr txBox="1"/>
          <p:nvPr/>
        </p:nvSpPr>
        <p:spPr>
          <a:xfrm>
            <a:off x="1385887" y="3867785"/>
            <a:ext cx="5339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D00CD"/>
                </a:solidFill>
              </a:rPr>
              <a:t>Sum = A </a:t>
            </a:r>
            <a:r>
              <a:rPr lang="zh-CN" altLang="en-US" sz="2400" b="1" u="sng" dirty="0">
                <a:solidFill>
                  <a:srgbClr val="0D00CD"/>
                </a:solidFill>
              </a:rPr>
              <a:t>XOR</a:t>
            </a:r>
            <a:r>
              <a:rPr lang="zh-CN" altLang="en-US" sz="2400" b="1" dirty="0">
                <a:solidFill>
                  <a:srgbClr val="0D00CD"/>
                </a:solidFill>
              </a:rPr>
              <a:t> B </a:t>
            </a:r>
            <a:r>
              <a:rPr lang="zh-CN" altLang="en-US" sz="2400" b="1" u="sng" dirty="0">
                <a:solidFill>
                  <a:srgbClr val="0D00CD"/>
                </a:solidFill>
              </a:rPr>
              <a:t>XOR</a:t>
            </a:r>
            <a:r>
              <a:rPr lang="zh-CN" altLang="en-US" sz="2400" b="1" dirty="0">
                <a:solidFill>
                  <a:srgbClr val="0D00CD"/>
                </a:solidFill>
              </a:rPr>
              <a:t> CarryIn</a:t>
            </a:r>
            <a:endParaRPr lang="zh-CN" altLang="en-US" sz="2400" b="1" dirty="0">
              <a:solidFill>
                <a:srgbClr val="0D00CD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4490085"/>
            <a:ext cx="5180965" cy="12382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4" name="Object 101"/>
          <p:cNvGraphicFramePr>
            <a:graphicFrameLocks noChangeAspect="1"/>
          </p:cNvGraphicFramePr>
          <p:nvPr/>
        </p:nvGraphicFramePr>
        <p:xfrm>
          <a:off x="6254839" y="3238182"/>
          <a:ext cx="18351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1269365" imgH="431800" progId="Equation.DSMT4">
                  <p:embed/>
                </p:oleObj>
              </mc:Choice>
              <mc:Fallback>
                <p:oleObj name="Equation" r:id="rId3" imgW="1269365" imgH="431800" progId="Equation.DSMT4">
                  <p:embed/>
                  <p:pic>
                    <p:nvPicPr>
                      <p:cNvPr id="0" name="图片 2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839" y="3238182"/>
                        <a:ext cx="183515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1-bit ALU to 4-bit ALU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5.2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1018" y="1524000"/>
            <a:ext cx="4180981" cy="52578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0525" y="1143000"/>
            <a:ext cx="8296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D00CD"/>
                </a:solidFill>
              </a:rPr>
              <a:t>1-bit ALU                                                       4-bit ALU</a:t>
            </a:r>
            <a:endParaRPr lang="zh-CN" altLang="en-US" sz="2800" b="1" dirty="0">
              <a:solidFill>
                <a:srgbClr val="0D00CD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90800"/>
            <a:ext cx="4587364" cy="298134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do subtraction?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5.3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88767"/>
            <a:ext cx="4414837" cy="358074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68511" y="934187"/>
            <a:ext cx="449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D00CD"/>
                </a:solidFill>
              </a:rPr>
              <a:t>[A+B]</a:t>
            </a:r>
            <a:r>
              <a:rPr lang="en-US" altLang="zh-CN" b="1" dirty="0">
                <a:solidFill>
                  <a:srgbClr val="0D00CD"/>
                </a:solidFill>
              </a:rPr>
              <a:t>C</a:t>
            </a:r>
            <a:r>
              <a:rPr lang="en-US" altLang="zh-CN" sz="3200" b="1" dirty="0">
                <a:solidFill>
                  <a:srgbClr val="0D00CD"/>
                </a:solidFill>
              </a:rPr>
              <a:t>=[A]</a:t>
            </a:r>
            <a:r>
              <a:rPr lang="en-US" altLang="zh-CN" sz="2400" b="1" dirty="0">
                <a:solidFill>
                  <a:srgbClr val="0D00CD"/>
                </a:solidFill>
              </a:rPr>
              <a:t>C</a:t>
            </a:r>
            <a:r>
              <a:rPr lang="en-US" altLang="zh-CN" sz="3200" b="1" dirty="0">
                <a:solidFill>
                  <a:srgbClr val="0D00CD"/>
                </a:solidFill>
              </a:rPr>
              <a:t>+[B]</a:t>
            </a:r>
            <a:r>
              <a:rPr lang="en-US" altLang="zh-CN" sz="2400" b="1" dirty="0">
                <a:solidFill>
                  <a:srgbClr val="0D00CD"/>
                </a:solidFill>
              </a:rPr>
              <a:t>C</a:t>
            </a:r>
            <a:endParaRPr lang="en-US" altLang="zh-CN" sz="2400" b="1" dirty="0">
              <a:solidFill>
                <a:srgbClr val="0D00CD"/>
              </a:solidFill>
            </a:endParaRPr>
          </a:p>
          <a:p>
            <a:r>
              <a:rPr lang="en-US" altLang="zh-CN" sz="3200" b="1" dirty="0">
                <a:solidFill>
                  <a:srgbClr val="0D00CD"/>
                </a:solidFill>
              </a:rPr>
              <a:t>[A-B]</a:t>
            </a:r>
            <a:r>
              <a:rPr lang="en-US" altLang="zh-CN" sz="2000" b="1" dirty="0">
                <a:solidFill>
                  <a:srgbClr val="0D00CD"/>
                </a:solidFill>
              </a:rPr>
              <a:t>C</a:t>
            </a:r>
            <a:r>
              <a:rPr lang="en-US" altLang="zh-CN" sz="3200" b="1" dirty="0">
                <a:solidFill>
                  <a:srgbClr val="0D00CD"/>
                </a:solidFill>
              </a:rPr>
              <a:t>=[A]</a:t>
            </a:r>
            <a:r>
              <a:rPr lang="en-US" altLang="zh-CN" sz="2400" b="1" dirty="0">
                <a:solidFill>
                  <a:srgbClr val="0D00CD"/>
                </a:solidFill>
              </a:rPr>
              <a:t>C</a:t>
            </a:r>
            <a:r>
              <a:rPr lang="en-US" altLang="zh-CN" sz="3200" b="1" dirty="0">
                <a:solidFill>
                  <a:srgbClr val="0D00CD"/>
                </a:solidFill>
              </a:rPr>
              <a:t>+[-B]</a:t>
            </a:r>
            <a:r>
              <a:rPr lang="en-US" altLang="zh-CN" sz="2000" b="1" dirty="0">
                <a:solidFill>
                  <a:srgbClr val="0D00CD"/>
                </a:solidFill>
              </a:rPr>
              <a:t>C</a:t>
            </a:r>
            <a:endParaRPr lang="zh-CN" altLang="en-US" sz="2000" b="1" dirty="0">
              <a:solidFill>
                <a:srgbClr val="0D00CD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9800" y="3352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24400" y="2209800"/>
            <a:ext cx="4114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5A11FD"/>
                </a:solidFill>
                <a:latin typeface="+mj-lt"/>
              </a:rPr>
              <a:t>input</a:t>
            </a:r>
            <a:r>
              <a:rPr lang="zh-CN" altLang="en-US" sz="3200" b="1" dirty="0">
                <a:solidFill>
                  <a:srgbClr val="5A11FD"/>
                </a:solidFill>
                <a:latin typeface="+mj-lt"/>
              </a:rPr>
              <a:t>：</a:t>
            </a:r>
            <a:r>
              <a:rPr lang="en-US" altLang="zh-CN" sz="3200" b="1" dirty="0">
                <a:solidFill>
                  <a:srgbClr val="0D00CD"/>
                </a:solidFill>
              </a:rPr>
              <a:t>[A]</a:t>
            </a:r>
            <a:r>
              <a:rPr lang="en-US" altLang="zh-CN" sz="2400" b="1" dirty="0">
                <a:solidFill>
                  <a:srgbClr val="0D00CD"/>
                </a:solidFill>
              </a:rPr>
              <a:t>C</a:t>
            </a:r>
            <a:r>
              <a:rPr lang="zh-CN" altLang="en-US" sz="3200" b="1" dirty="0">
                <a:solidFill>
                  <a:srgbClr val="0D00CD"/>
                </a:solidFill>
              </a:rPr>
              <a:t>，</a:t>
            </a:r>
            <a:r>
              <a:rPr lang="en-US" altLang="zh-CN" sz="3200" b="1" dirty="0">
                <a:solidFill>
                  <a:srgbClr val="0D00CD"/>
                </a:solidFill>
              </a:rPr>
              <a:t>[B]</a:t>
            </a:r>
            <a:r>
              <a:rPr lang="en-US" altLang="zh-CN" sz="2400" b="1" dirty="0">
                <a:solidFill>
                  <a:srgbClr val="0D00CD"/>
                </a:solidFill>
              </a:rPr>
              <a:t>C</a:t>
            </a:r>
            <a:endParaRPr lang="en-US" altLang="zh-CN" sz="2400" b="1" dirty="0">
              <a:solidFill>
                <a:srgbClr val="0D00CD"/>
              </a:solidFill>
            </a:endParaRPr>
          </a:p>
          <a:p>
            <a:endParaRPr lang="zh-CN" altLang="en-US" sz="2000" b="1" dirty="0">
              <a:solidFill>
                <a:srgbClr val="0D00CD"/>
              </a:solidFill>
            </a:endParaRPr>
          </a:p>
          <a:p>
            <a:endParaRPr lang="en-US" altLang="zh-CN" sz="3200" b="1" dirty="0">
              <a:solidFill>
                <a:srgbClr val="0D00CD"/>
              </a:solidFill>
            </a:endParaRPr>
          </a:p>
          <a:p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73051" y="4790906"/>
            <a:ext cx="824483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5A11FD"/>
                </a:solidFill>
              </a:rPr>
              <a:t>for subtraction</a:t>
            </a:r>
            <a:r>
              <a:rPr lang="zh-CN" altLang="en-US" sz="3200" b="1" dirty="0">
                <a:solidFill>
                  <a:srgbClr val="0D00CD"/>
                </a:solidFill>
              </a:rPr>
              <a:t>：</a:t>
            </a:r>
            <a:r>
              <a:rPr lang="en-US" altLang="zh-CN" sz="3200" b="1" dirty="0">
                <a:solidFill>
                  <a:srgbClr val="0D00CD"/>
                </a:solidFill>
              </a:rPr>
              <a:t>How to generate [-B]</a:t>
            </a:r>
            <a:r>
              <a:rPr lang="en-US" altLang="zh-CN" sz="2400" b="1" dirty="0">
                <a:solidFill>
                  <a:srgbClr val="0D00CD"/>
                </a:solidFill>
              </a:rPr>
              <a:t>C</a:t>
            </a:r>
            <a:r>
              <a:rPr lang="en-US" altLang="zh-CN" sz="3200" b="1" dirty="0">
                <a:solidFill>
                  <a:srgbClr val="0D00CD"/>
                </a:solidFill>
              </a:rPr>
              <a:t> from [B]</a:t>
            </a:r>
            <a:r>
              <a:rPr lang="en-US" altLang="zh-CN" sz="2000" b="1" dirty="0">
                <a:solidFill>
                  <a:srgbClr val="0D00CD"/>
                </a:solidFill>
              </a:rPr>
              <a:t>C </a:t>
            </a:r>
            <a:r>
              <a:rPr lang="en-US" altLang="zh-CN" sz="3200" b="1" dirty="0">
                <a:solidFill>
                  <a:srgbClr val="0D00CD"/>
                </a:solidFill>
              </a:rPr>
              <a:t>?</a:t>
            </a:r>
            <a:endParaRPr lang="en-US" altLang="zh-CN" sz="3200" b="1" dirty="0">
              <a:solidFill>
                <a:srgbClr val="0D00CD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generate [-B]</a:t>
            </a:r>
            <a:r>
              <a:rPr lang="en-US" altLang="zh-CN" sz="2000" dirty="0"/>
              <a:t>C</a:t>
            </a:r>
            <a:r>
              <a:rPr lang="en-US" altLang="zh-CN" dirty="0"/>
              <a:t> from [B]</a:t>
            </a:r>
            <a:r>
              <a:rPr lang="en-US" altLang="zh-CN" sz="1800" dirty="0"/>
              <a:t>C </a:t>
            </a:r>
            <a:r>
              <a:rPr lang="en-US" altLang="zh-CN" dirty="0"/>
              <a:t>?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5.3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4300" y="1066800"/>
            <a:ext cx="8915400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5A11FD"/>
                </a:solidFill>
              </a:rPr>
              <a:t>[B]</a:t>
            </a:r>
            <a:r>
              <a:rPr lang="en-US" altLang="zh-CN" sz="2400" b="1" dirty="0">
                <a:solidFill>
                  <a:srgbClr val="5A11FD"/>
                </a:solidFill>
              </a:rPr>
              <a:t>C</a:t>
            </a:r>
            <a:r>
              <a:rPr lang="en-US" altLang="zh-CN" sz="3200" b="1" dirty="0">
                <a:solidFill>
                  <a:srgbClr val="5A11FD"/>
                </a:solidFill>
              </a:rPr>
              <a:t>=b</a:t>
            </a:r>
            <a:r>
              <a:rPr lang="en-US" altLang="zh-CN" sz="2400" b="1" dirty="0">
                <a:solidFill>
                  <a:srgbClr val="5A11FD"/>
                </a:solidFill>
              </a:rPr>
              <a:t>0</a:t>
            </a:r>
            <a:r>
              <a:rPr lang="en-US" altLang="zh-CN" sz="3200" b="1" dirty="0">
                <a:solidFill>
                  <a:srgbClr val="5A11FD"/>
                </a:solidFill>
              </a:rPr>
              <a:t>.b</a:t>
            </a:r>
            <a:r>
              <a:rPr lang="en-US" altLang="zh-CN" sz="2400" b="1" dirty="0">
                <a:solidFill>
                  <a:srgbClr val="5A11FD"/>
                </a:solidFill>
              </a:rPr>
              <a:t>1</a:t>
            </a:r>
            <a:r>
              <a:rPr lang="en-US" altLang="zh-CN" sz="3200" b="1" dirty="0">
                <a:solidFill>
                  <a:srgbClr val="5A11FD"/>
                </a:solidFill>
              </a:rPr>
              <a:t>b</a:t>
            </a:r>
            <a:r>
              <a:rPr lang="en-US" altLang="zh-CN" sz="2400" b="1" dirty="0">
                <a:solidFill>
                  <a:srgbClr val="5A11FD"/>
                </a:solidFill>
              </a:rPr>
              <a:t>2</a:t>
            </a:r>
            <a:r>
              <a:rPr lang="en-US" altLang="zh-CN" sz="3200" b="1" dirty="0">
                <a:solidFill>
                  <a:srgbClr val="5A11FD"/>
                </a:solidFill>
              </a:rPr>
              <a:t>…</a:t>
            </a:r>
            <a:r>
              <a:rPr lang="en-US" altLang="zh-CN" sz="3200" b="1" dirty="0" err="1">
                <a:solidFill>
                  <a:srgbClr val="5A11FD"/>
                </a:solidFill>
              </a:rPr>
              <a:t>b</a:t>
            </a:r>
            <a:r>
              <a:rPr lang="en-US" altLang="zh-CN" sz="2400" b="1" dirty="0" err="1">
                <a:solidFill>
                  <a:srgbClr val="5A11FD"/>
                </a:solidFill>
              </a:rPr>
              <a:t>n</a:t>
            </a:r>
            <a:endParaRPr lang="en-US" altLang="zh-CN" sz="2400" b="1" dirty="0">
              <a:solidFill>
                <a:srgbClr val="5A11FD"/>
              </a:solidFill>
            </a:endParaRPr>
          </a:p>
          <a:p>
            <a:r>
              <a:rPr lang="en-US" altLang="zh-CN" sz="3200" b="1" dirty="0">
                <a:solidFill>
                  <a:srgbClr val="5A11FD"/>
                </a:solidFill>
              </a:rPr>
              <a:t>If B&gt;=0, [B]</a:t>
            </a:r>
            <a:r>
              <a:rPr lang="en-US" altLang="zh-CN" sz="2400" b="1" dirty="0">
                <a:solidFill>
                  <a:srgbClr val="5A11FD"/>
                </a:solidFill>
              </a:rPr>
              <a:t>C</a:t>
            </a:r>
            <a:r>
              <a:rPr lang="en-US" altLang="zh-CN" sz="3200" b="1" dirty="0">
                <a:solidFill>
                  <a:srgbClr val="5A11FD"/>
                </a:solidFill>
              </a:rPr>
              <a:t>=0.b</a:t>
            </a:r>
            <a:r>
              <a:rPr lang="en-US" altLang="zh-CN" sz="2400" b="1" dirty="0">
                <a:solidFill>
                  <a:srgbClr val="5A11FD"/>
                </a:solidFill>
              </a:rPr>
              <a:t>1</a:t>
            </a:r>
            <a:r>
              <a:rPr lang="en-US" altLang="zh-CN" sz="3200" b="1" dirty="0">
                <a:solidFill>
                  <a:srgbClr val="5A11FD"/>
                </a:solidFill>
              </a:rPr>
              <a:t>b</a:t>
            </a:r>
            <a:r>
              <a:rPr lang="en-US" altLang="zh-CN" sz="2400" b="1" dirty="0">
                <a:solidFill>
                  <a:srgbClr val="5A11FD"/>
                </a:solidFill>
              </a:rPr>
              <a:t>2</a:t>
            </a:r>
            <a:r>
              <a:rPr lang="en-US" altLang="zh-CN" sz="3200" b="1" dirty="0">
                <a:solidFill>
                  <a:srgbClr val="5A11FD"/>
                </a:solidFill>
              </a:rPr>
              <a:t>…</a:t>
            </a:r>
            <a:r>
              <a:rPr lang="en-US" altLang="zh-CN" sz="3200" b="1" dirty="0" err="1">
                <a:solidFill>
                  <a:srgbClr val="5A11FD"/>
                </a:solidFill>
              </a:rPr>
              <a:t>b</a:t>
            </a:r>
            <a:r>
              <a:rPr lang="en-US" altLang="zh-CN" sz="2400" b="1" dirty="0" err="1">
                <a:solidFill>
                  <a:srgbClr val="5A11FD"/>
                </a:solidFill>
              </a:rPr>
              <a:t>n</a:t>
            </a:r>
            <a:r>
              <a:rPr lang="en-US" altLang="zh-CN" sz="3200" b="1" dirty="0">
                <a:solidFill>
                  <a:srgbClr val="5A11FD"/>
                </a:solidFill>
              </a:rPr>
              <a:t>=B</a:t>
            </a:r>
            <a:endParaRPr lang="en-US" altLang="zh-CN" sz="3200" b="1" dirty="0">
              <a:solidFill>
                <a:srgbClr val="5A11FD"/>
              </a:solidFill>
            </a:endParaRPr>
          </a:p>
          <a:p>
            <a:r>
              <a:rPr lang="en-US" altLang="zh-CN" sz="3200" b="1" dirty="0">
                <a:solidFill>
                  <a:srgbClr val="5A11FD"/>
                </a:solidFill>
              </a:rPr>
              <a:t>              -B=-0.b</a:t>
            </a:r>
            <a:r>
              <a:rPr lang="en-US" altLang="zh-CN" sz="2400" b="1" dirty="0">
                <a:solidFill>
                  <a:srgbClr val="5A11FD"/>
                </a:solidFill>
              </a:rPr>
              <a:t>1</a:t>
            </a:r>
            <a:r>
              <a:rPr lang="en-US" altLang="zh-CN" sz="3200" b="1" dirty="0">
                <a:solidFill>
                  <a:srgbClr val="5A11FD"/>
                </a:solidFill>
              </a:rPr>
              <a:t>b</a:t>
            </a:r>
            <a:r>
              <a:rPr lang="en-US" altLang="zh-CN" sz="2400" b="1" dirty="0">
                <a:solidFill>
                  <a:srgbClr val="5A11FD"/>
                </a:solidFill>
              </a:rPr>
              <a:t>2</a:t>
            </a:r>
            <a:r>
              <a:rPr lang="en-US" altLang="zh-CN" sz="3200" b="1" dirty="0">
                <a:solidFill>
                  <a:srgbClr val="5A11FD"/>
                </a:solidFill>
              </a:rPr>
              <a:t>…</a:t>
            </a:r>
            <a:r>
              <a:rPr lang="en-US" altLang="zh-CN" sz="3200" b="1" dirty="0" err="1">
                <a:solidFill>
                  <a:srgbClr val="5A11FD"/>
                </a:solidFill>
              </a:rPr>
              <a:t>b</a:t>
            </a:r>
            <a:r>
              <a:rPr lang="en-US" altLang="zh-CN" sz="2400" b="1" dirty="0" err="1">
                <a:solidFill>
                  <a:srgbClr val="5A11FD"/>
                </a:solidFill>
              </a:rPr>
              <a:t>n</a:t>
            </a:r>
            <a:endParaRPr lang="en-US" altLang="zh-CN" sz="2400" b="1" dirty="0">
              <a:solidFill>
                <a:srgbClr val="5A11FD"/>
              </a:solidFill>
            </a:endParaRPr>
          </a:p>
          <a:p>
            <a:r>
              <a:rPr lang="en-US" altLang="zh-CN" sz="3200" b="1" dirty="0">
                <a:solidFill>
                  <a:srgbClr val="5A11FD"/>
                </a:solidFill>
              </a:rPr>
              <a:t>              [-B]</a:t>
            </a:r>
            <a:r>
              <a:rPr lang="en-US" altLang="zh-CN" sz="2400" b="1" dirty="0">
                <a:solidFill>
                  <a:srgbClr val="5A11FD"/>
                </a:solidFill>
              </a:rPr>
              <a:t>C</a:t>
            </a:r>
            <a:r>
              <a:rPr lang="en-US" altLang="zh-CN" sz="3200" b="1" dirty="0">
                <a:solidFill>
                  <a:srgbClr val="5A11FD"/>
                </a:solidFill>
              </a:rPr>
              <a:t>=2+</a:t>
            </a:r>
            <a:r>
              <a:rPr lang="zh-CN" altLang="en-US" sz="3200" b="1" dirty="0">
                <a:solidFill>
                  <a:srgbClr val="5A11FD"/>
                </a:solidFill>
              </a:rPr>
              <a:t>（</a:t>
            </a:r>
            <a:r>
              <a:rPr lang="en-US" altLang="zh-CN" sz="3200" b="1" dirty="0">
                <a:solidFill>
                  <a:srgbClr val="5A11FD"/>
                </a:solidFill>
              </a:rPr>
              <a:t>-B</a:t>
            </a:r>
            <a:r>
              <a:rPr lang="zh-CN" altLang="en-US" sz="3200" b="1" dirty="0">
                <a:solidFill>
                  <a:srgbClr val="5A11FD"/>
                </a:solidFill>
              </a:rPr>
              <a:t>）</a:t>
            </a:r>
            <a:endParaRPr lang="en-US" altLang="zh-CN" sz="3200" b="1" dirty="0">
              <a:solidFill>
                <a:srgbClr val="5A11FD"/>
              </a:solidFill>
            </a:endParaRPr>
          </a:p>
          <a:p>
            <a:r>
              <a:rPr lang="en-US" altLang="zh-CN" sz="2400" b="1" dirty="0">
                <a:solidFill>
                  <a:srgbClr val="5A11FD"/>
                </a:solidFill>
              </a:rPr>
              <a:t>                            </a:t>
            </a:r>
            <a:r>
              <a:rPr lang="en-US" altLang="zh-CN" sz="3200" b="1" dirty="0">
                <a:solidFill>
                  <a:srgbClr val="5A11FD"/>
                </a:solidFill>
              </a:rPr>
              <a:t>=2-0.b</a:t>
            </a:r>
            <a:r>
              <a:rPr lang="en-US" altLang="zh-CN" sz="2400" b="1" dirty="0">
                <a:solidFill>
                  <a:srgbClr val="5A11FD"/>
                </a:solidFill>
              </a:rPr>
              <a:t>1</a:t>
            </a:r>
            <a:r>
              <a:rPr lang="en-US" altLang="zh-CN" sz="3200" b="1" dirty="0">
                <a:solidFill>
                  <a:srgbClr val="5A11FD"/>
                </a:solidFill>
              </a:rPr>
              <a:t>b</a:t>
            </a:r>
            <a:r>
              <a:rPr lang="en-US" altLang="zh-CN" sz="2400" b="1" dirty="0">
                <a:solidFill>
                  <a:srgbClr val="5A11FD"/>
                </a:solidFill>
              </a:rPr>
              <a:t>2</a:t>
            </a:r>
            <a:r>
              <a:rPr lang="en-US" altLang="zh-CN" sz="3200" b="1" dirty="0">
                <a:solidFill>
                  <a:srgbClr val="5A11FD"/>
                </a:solidFill>
              </a:rPr>
              <a:t>…</a:t>
            </a:r>
            <a:r>
              <a:rPr lang="en-US" altLang="zh-CN" sz="3200" b="1" dirty="0" err="1">
                <a:solidFill>
                  <a:srgbClr val="5A11FD"/>
                </a:solidFill>
              </a:rPr>
              <a:t>b</a:t>
            </a:r>
            <a:r>
              <a:rPr lang="en-US" altLang="zh-CN" sz="2400" b="1" dirty="0" err="1">
                <a:solidFill>
                  <a:srgbClr val="5A11FD"/>
                </a:solidFill>
              </a:rPr>
              <a:t>n</a:t>
            </a:r>
            <a:endParaRPr lang="en-US" altLang="zh-CN" sz="2400" b="1" dirty="0">
              <a:solidFill>
                <a:srgbClr val="5A11FD"/>
              </a:solidFill>
            </a:endParaRPr>
          </a:p>
          <a:p>
            <a:r>
              <a:rPr lang="en-US" altLang="zh-CN" sz="2400" b="1" dirty="0">
                <a:solidFill>
                  <a:srgbClr val="5A11FD"/>
                </a:solidFill>
              </a:rPr>
              <a:t>                            </a:t>
            </a:r>
            <a:r>
              <a:rPr lang="en-US" altLang="zh-CN" sz="3200" b="1" dirty="0">
                <a:solidFill>
                  <a:srgbClr val="5A11FD"/>
                </a:solidFill>
              </a:rPr>
              <a:t>=1+1-0.b</a:t>
            </a:r>
            <a:r>
              <a:rPr lang="en-US" altLang="zh-CN" sz="2400" b="1" dirty="0">
                <a:solidFill>
                  <a:srgbClr val="5A11FD"/>
                </a:solidFill>
              </a:rPr>
              <a:t>1</a:t>
            </a:r>
            <a:r>
              <a:rPr lang="en-US" altLang="zh-CN" sz="3200" b="1" dirty="0">
                <a:solidFill>
                  <a:srgbClr val="5A11FD"/>
                </a:solidFill>
              </a:rPr>
              <a:t>b</a:t>
            </a:r>
            <a:r>
              <a:rPr lang="en-US" altLang="zh-CN" sz="2400" b="1" dirty="0">
                <a:solidFill>
                  <a:srgbClr val="5A11FD"/>
                </a:solidFill>
              </a:rPr>
              <a:t>2</a:t>
            </a:r>
            <a:r>
              <a:rPr lang="en-US" altLang="zh-CN" sz="3200" b="1" dirty="0">
                <a:solidFill>
                  <a:srgbClr val="5A11FD"/>
                </a:solidFill>
              </a:rPr>
              <a:t>…</a:t>
            </a:r>
            <a:r>
              <a:rPr lang="en-US" altLang="zh-CN" sz="3200" b="1" dirty="0" err="1">
                <a:solidFill>
                  <a:srgbClr val="5A11FD"/>
                </a:solidFill>
              </a:rPr>
              <a:t>b</a:t>
            </a:r>
            <a:r>
              <a:rPr lang="en-US" altLang="zh-CN" sz="2400" b="1" dirty="0" err="1">
                <a:solidFill>
                  <a:srgbClr val="5A11FD"/>
                </a:solidFill>
              </a:rPr>
              <a:t>n</a:t>
            </a:r>
            <a:endParaRPr lang="en-US" altLang="zh-CN" sz="2400" b="1" dirty="0">
              <a:solidFill>
                <a:srgbClr val="5A11FD"/>
              </a:solidFill>
            </a:endParaRPr>
          </a:p>
          <a:p>
            <a:r>
              <a:rPr lang="en-US" altLang="zh-CN" sz="2400" b="1" dirty="0">
                <a:solidFill>
                  <a:srgbClr val="5A11FD"/>
                </a:solidFill>
              </a:rPr>
              <a:t>                            </a:t>
            </a:r>
            <a:r>
              <a:rPr lang="en-US" altLang="zh-CN" sz="3200" b="1" dirty="0">
                <a:solidFill>
                  <a:srgbClr val="5A11FD"/>
                </a:solidFill>
              </a:rPr>
              <a:t>=1+0.11…1+0.00…1-0.b</a:t>
            </a:r>
            <a:r>
              <a:rPr lang="en-US" altLang="zh-CN" sz="2400" b="1" dirty="0">
                <a:solidFill>
                  <a:srgbClr val="5A11FD"/>
                </a:solidFill>
              </a:rPr>
              <a:t>1</a:t>
            </a:r>
            <a:r>
              <a:rPr lang="en-US" altLang="zh-CN" sz="3200" b="1" dirty="0">
                <a:solidFill>
                  <a:srgbClr val="5A11FD"/>
                </a:solidFill>
              </a:rPr>
              <a:t>b</a:t>
            </a:r>
            <a:r>
              <a:rPr lang="en-US" altLang="zh-CN" sz="2400" b="1" dirty="0">
                <a:solidFill>
                  <a:srgbClr val="5A11FD"/>
                </a:solidFill>
              </a:rPr>
              <a:t>2</a:t>
            </a:r>
            <a:r>
              <a:rPr lang="en-US" altLang="zh-CN" sz="3200" b="1" dirty="0">
                <a:solidFill>
                  <a:srgbClr val="5A11FD"/>
                </a:solidFill>
              </a:rPr>
              <a:t>…</a:t>
            </a:r>
            <a:r>
              <a:rPr lang="en-US" altLang="zh-CN" sz="3200" b="1" dirty="0" err="1">
                <a:solidFill>
                  <a:srgbClr val="5A11FD"/>
                </a:solidFill>
              </a:rPr>
              <a:t>b</a:t>
            </a:r>
            <a:r>
              <a:rPr lang="en-US" altLang="zh-CN" sz="2400" b="1" dirty="0" err="1">
                <a:solidFill>
                  <a:srgbClr val="5A11FD"/>
                </a:solidFill>
              </a:rPr>
              <a:t>n</a:t>
            </a:r>
            <a:endParaRPr lang="en-US" altLang="zh-CN" sz="2400" b="1" dirty="0">
              <a:solidFill>
                <a:srgbClr val="5A11FD"/>
              </a:solidFill>
            </a:endParaRPr>
          </a:p>
          <a:p>
            <a:r>
              <a:rPr lang="en-US" altLang="zh-CN" sz="3200" b="1" dirty="0">
                <a:solidFill>
                  <a:srgbClr val="5A11FD"/>
                </a:solidFill>
              </a:rPr>
              <a:t>                     =1+(0.11…1-0.b</a:t>
            </a:r>
            <a:r>
              <a:rPr lang="en-US" altLang="zh-CN" sz="2400" b="1" dirty="0">
                <a:solidFill>
                  <a:srgbClr val="5A11FD"/>
                </a:solidFill>
              </a:rPr>
              <a:t>1</a:t>
            </a:r>
            <a:r>
              <a:rPr lang="en-US" altLang="zh-CN" sz="3200" b="1" dirty="0">
                <a:solidFill>
                  <a:srgbClr val="5A11FD"/>
                </a:solidFill>
              </a:rPr>
              <a:t>b</a:t>
            </a:r>
            <a:r>
              <a:rPr lang="en-US" altLang="zh-CN" sz="2400" b="1" dirty="0">
                <a:solidFill>
                  <a:srgbClr val="5A11FD"/>
                </a:solidFill>
              </a:rPr>
              <a:t>2</a:t>
            </a:r>
            <a:r>
              <a:rPr lang="en-US" altLang="zh-CN" sz="3200" b="1" dirty="0">
                <a:solidFill>
                  <a:srgbClr val="5A11FD"/>
                </a:solidFill>
              </a:rPr>
              <a:t>…</a:t>
            </a:r>
            <a:r>
              <a:rPr lang="en-US" altLang="zh-CN" sz="3200" b="1" dirty="0" err="1">
                <a:solidFill>
                  <a:srgbClr val="5A11FD"/>
                </a:solidFill>
              </a:rPr>
              <a:t>b</a:t>
            </a:r>
            <a:r>
              <a:rPr lang="en-US" altLang="zh-CN" sz="2400" b="1" dirty="0" err="1">
                <a:solidFill>
                  <a:srgbClr val="5A11FD"/>
                </a:solidFill>
              </a:rPr>
              <a:t>n</a:t>
            </a:r>
            <a:r>
              <a:rPr lang="en-US" altLang="zh-CN" sz="3200" b="1" dirty="0">
                <a:solidFill>
                  <a:srgbClr val="5A11FD"/>
                </a:solidFill>
              </a:rPr>
              <a:t>)+0.00…1</a:t>
            </a:r>
            <a:endParaRPr lang="en-US" altLang="zh-CN" sz="3200" b="1" dirty="0">
              <a:solidFill>
                <a:srgbClr val="5A11FD"/>
              </a:solidFill>
            </a:endParaRPr>
          </a:p>
          <a:p>
            <a:r>
              <a:rPr lang="en-US" altLang="zh-CN" sz="3200" b="1" dirty="0">
                <a:solidFill>
                  <a:srgbClr val="5A11FD"/>
                </a:solidFill>
              </a:rPr>
              <a:t>                     =1+0.b</a:t>
            </a:r>
            <a:r>
              <a:rPr lang="en-US" altLang="zh-CN" sz="2400" b="1" dirty="0">
                <a:solidFill>
                  <a:srgbClr val="5A11FD"/>
                </a:solidFill>
              </a:rPr>
              <a:t>1</a:t>
            </a:r>
            <a:r>
              <a:rPr lang="en-US" altLang="zh-CN" sz="3200" b="1" dirty="0">
                <a:solidFill>
                  <a:srgbClr val="5A11FD"/>
                </a:solidFill>
              </a:rPr>
              <a:t>b</a:t>
            </a:r>
            <a:r>
              <a:rPr lang="en-US" altLang="zh-CN" sz="2400" b="1" dirty="0">
                <a:solidFill>
                  <a:srgbClr val="5A11FD"/>
                </a:solidFill>
              </a:rPr>
              <a:t>2</a:t>
            </a:r>
            <a:r>
              <a:rPr lang="en-US" altLang="zh-CN" sz="3200" b="1" dirty="0">
                <a:solidFill>
                  <a:srgbClr val="5A11FD"/>
                </a:solidFill>
              </a:rPr>
              <a:t>…</a:t>
            </a:r>
            <a:r>
              <a:rPr lang="en-US" altLang="zh-CN" sz="3200" b="1" dirty="0" err="1">
                <a:solidFill>
                  <a:srgbClr val="5A11FD"/>
                </a:solidFill>
              </a:rPr>
              <a:t>b</a:t>
            </a:r>
            <a:r>
              <a:rPr lang="en-US" altLang="zh-CN" sz="2400" b="1" dirty="0" err="1">
                <a:solidFill>
                  <a:srgbClr val="5A11FD"/>
                </a:solidFill>
              </a:rPr>
              <a:t>n</a:t>
            </a:r>
            <a:r>
              <a:rPr lang="en-US" altLang="zh-CN" sz="3200" b="1" dirty="0">
                <a:solidFill>
                  <a:srgbClr val="5A11FD"/>
                </a:solidFill>
              </a:rPr>
              <a:t> +0.00…1</a:t>
            </a:r>
            <a:endParaRPr lang="en-US" altLang="zh-CN" sz="3200" b="1" dirty="0">
              <a:solidFill>
                <a:srgbClr val="5A11FD"/>
              </a:solidFill>
            </a:endParaRPr>
          </a:p>
          <a:p>
            <a:r>
              <a:rPr lang="en-US" altLang="zh-CN" sz="3200" b="1" dirty="0">
                <a:solidFill>
                  <a:srgbClr val="5A11FD"/>
                </a:solidFill>
              </a:rPr>
              <a:t>                     =1. b</a:t>
            </a:r>
            <a:r>
              <a:rPr lang="en-US" altLang="zh-CN" sz="2400" b="1" dirty="0">
                <a:solidFill>
                  <a:srgbClr val="5A11FD"/>
                </a:solidFill>
              </a:rPr>
              <a:t>1</a:t>
            </a:r>
            <a:r>
              <a:rPr lang="en-US" altLang="zh-CN" sz="3200" b="1" dirty="0">
                <a:solidFill>
                  <a:srgbClr val="5A11FD"/>
                </a:solidFill>
              </a:rPr>
              <a:t>b</a:t>
            </a:r>
            <a:r>
              <a:rPr lang="en-US" altLang="zh-CN" sz="2400" b="1" dirty="0">
                <a:solidFill>
                  <a:srgbClr val="5A11FD"/>
                </a:solidFill>
              </a:rPr>
              <a:t>2</a:t>
            </a:r>
            <a:r>
              <a:rPr lang="en-US" altLang="zh-CN" sz="3200" b="1" dirty="0">
                <a:solidFill>
                  <a:srgbClr val="5A11FD"/>
                </a:solidFill>
              </a:rPr>
              <a:t>…</a:t>
            </a:r>
            <a:r>
              <a:rPr lang="en-US" altLang="zh-CN" sz="3200" b="1" dirty="0" err="1">
                <a:solidFill>
                  <a:srgbClr val="5A11FD"/>
                </a:solidFill>
              </a:rPr>
              <a:t>b</a:t>
            </a:r>
            <a:r>
              <a:rPr lang="en-US" altLang="zh-CN" sz="2400" b="1" dirty="0" err="1">
                <a:solidFill>
                  <a:srgbClr val="5A11FD"/>
                </a:solidFill>
              </a:rPr>
              <a:t>n</a:t>
            </a:r>
            <a:r>
              <a:rPr lang="en-US" altLang="zh-CN" sz="3200" b="1" dirty="0">
                <a:solidFill>
                  <a:srgbClr val="5A11FD"/>
                </a:solidFill>
              </a:rPr>
              <a:t> +0.00…1</a:t>
            </a:r>
            <a:endParaRPr lang="en-US" altLang="zh-CN" sz="3200" b="1" dirty="0">
              <a:solidFill>
                <a:srgbClr val="5A11FD"/>
              </a:solidFill>
            </a:endParaRPr>
          </a:p>
          <a:p>
            <a:r>
              <a:rPr lang="en-US" altLang="zh-CN" sz="3200" b="1" dirty="0">
                <a:solidFill>
                  <a:srgbClr val="5A11FD"/>
                </a:solidFill>
              </a:rPr>
              <a:t>                     =b</a:t>
            </a:r>
            <a:r>
              <a:rPr lang="en-US" altLang="zh-CN" sz="2400" b="1" dirty="0">
                <a:solidFill>
                  <a:srgbClr val="5A11FD"/>
                </a:solidFill>
              </a:rPr>
              <a:t>0</a:t>
            </a:r>
            <a:r>
              <a:rPr lang="en-US" altLang="zh-CN" sz="3200" b="1" dirty="0">
                <a:solidFill>
                  <a:srgbClr val="5A11FD"/>
                </a:solidFill>
              </a:rPr>
              <a:t>.b</a:t>
            </a:r>
            <a:r>
              <a:rPr lang="en-US" altLang="zh-CN" sz="2400" b="1" dirty="0">
                <a:solidFill>
                  <a:srgbClr val="5A11FD"/>
                </a:solidFill>
              </a:rPr>
              <a:t>1</a:t>
            </a:r>
            <a:r>
              <a:rPr lang="en-US" altLang="zh-CN" sz="3200" b="1" dirty="0">
                <a:solidFill>
                  <a:srgbClr val="5A11FD"/>
                </a:solidFill>
              </a:rPr>
              <a:t>b</a:t>
            </a:r>
            <a:r>
              <a:rPr lang="en-US" altLang="zh-CN" sz="2400" b="1" dirty="0">
                <a:solidFill>
                  <a:srgbClr val="5A11FD"/>
                </a:solidFill>
              </a:rPr>
              <a:t>2</a:t>
            </a:r>
            <a:r>
              <a:rPr lang="en-US" altLang="zh-CN" sz="3200" b="1" dirty="0">
                <a:solidFill>
                  <a:srgbClr val="5A11FD"/>
                </a:solidFill>
              </a:rPr>
              <a:t>…b</a:t>
            </a:r>
            <a:r>
              <a:rPr lang="en-US" altLang="zh-CN" sz="2400" b="1" dirty="0">
                <a:solidFill>
                  <a:srgbClr val="5A11FD"/>
                </a:solidFill>
              </a:rPr>
              <a:t>n</a:t>
            </a:r>
            <a:r>
              <a:rPr lang="en-US" altLang="zh-CN" sz="3200" b="1" dirty="0">
                <a:solidFill>
                  <a:srgbClr val="5A11FD"/>
                </a:solidFill>
              </a:rPr>
              <a:t>+0.00…1</a:t>
            </a:r>
            <a:endParaRPr lang="en-US" altLang="zh-CN" sz="3200" b="1" dirty="0">
              <a:solidFill>
                <a:srgbClr val="5A11FD"/>
              </a:solidFill>
            </a:endParaRPr>
          </a:p>
          <a:p>
            <a:endParaRPr lang="en-US" altLang="zh-CN" sz="2400" b="1" dirty="0">
              <a:solidFill>
                <a:srgbClr val="5A11FD"/>
              </a:solidFill>
            </a:endParaRPr>
          </a:p>
          <a:p>
            <a:endParaRPr lang="en-US" altLang="zh-CN" sz="3200" b="1" dirty="0">
              <a:solidFill>
                <a:srgbClr val="5A11FD"/>
              </a:solidFill>
            </a:endParaRPr>
          </a:p>
          <a:p>
            <a:endParaRPr lang="en-US" altLang="zh-CN" sz="3200" b="1" dirty="0">
              <a:solidFill>
                <a:srgbClr val="5A11FD"/>
              </a:solidFill>
            </a:endParaRPr>
          </a:p>
          <a:p>
            <a:endParaRPr lang="en-US" altLang="zh-CN" sz="3200" b="1" dirty="0">
              <a:solidFill>
                <a:srgbClr val="5A11FD"/>
              </a:solidFill>
            </a:endParaRPr>
          </a:p>
          <a:p>
            <a:endParaRPr lang="en-US" altLang="zh-CN" sz="3200" b="1" dirty="0">
              <a:solidFill>
                <a:srgbClr val="5A11FD"/>
              </a:solidFill>
            </a:endParaRPr>
          </a:p>
          <a:p>
            <a:endParaRPr lang="zh-CN" altLang="en-US" sz="3200" b="1" dirty="0">
              <a:solidFill>
                <a:srgbClr val="5A11FD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581400" y="5105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62400" y="5105400"/>
            <a:ext cx="381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505200" y="5105400"/>
            <a:ext cx="381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838700" y="5126420"/>
            <a:ext cx="381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24200" y="5562600"/>
            <a:ext cx="381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581400" y="5562600"/>
            <a:ext cx="381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343400" y="5575738"/>
            <a:ext cx="457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667000" y="6096000"/>
            <a:ext cx="381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200400" y="6096000"/>
            <a:ext cx="381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572000" y="6019800"/>
            <a:ext cx="381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733800" y="6096000"/>
            <a:ext cx="381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generate [-B]</a:t>
            </a:r>
            <a:r>
              <a:rPr lang="en-US" altLang="zh-CN" sz="2000" dirty="0"/>
              <a:t>C</a:t>
            </a:r>
            <a:r>
              <a:rPr lang="en-US" altLang="zh-CN" dirty="0"/>
              <a:t> from [B]</a:t>
            </a:r>
            <a:r>
              <a:rPr lang="en-US" altLang="zh-CN" sz="1800" dirty="0"/>
              <a:t>C </a:t>
            </a:r>
            <a:r>
              <a:rPr lang="en-US" altLang="zh-CN" dirty="0"/>
              <a:t>?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5.3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4300" y="1066800"/>
            <a:ext cx="8915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5A11FD"/>
                </a:solidFill>
              </a:rPr>
              <a:t>[B]</a:t>
            </a:r>
            <a:r>
              <a:rPr lang="en-US" altLang="zh-CN" sz="2400" b="1" dirty="0">
                <a:solidFill>
                  <a:srgbClr val="5A11FD"/>
                </a:solidFill>
              </a:rPr>
              <a:t>C</a:t>
            </a:r>
            <a:r>
              <a:rPr lang="en-US" altLang="zh-CN" sz="3200" b="1" dirty="0">
                <a:solidFill>
                  <a:srgbClr val="5A11FD"/>
                </a:solidFill>
              </a:rPr>
              <a:t>=b</a:t>
            </a:r>
            <a:r>
              <a:rPr lang="en-US" altLang="zh-CN" sz="2400" b="1" dirty="0">
                <a:solidFill>
                  <a:srgbClr val="5A11FD"/>
                </a:solidFill>
              </a:rPr>
              <a:t>0</a:t>
            </a:r>
            <a:r>
              <a:rPr lang="en-US" altLang="zh-CN" sz="3200" b="1" dirty="0">
                <a:solidFill>
                  <a:srgbClr val="5A11FD"/>
                </a:solidFill>
              </a:rPr>
              <a:t>.b</a:t>
            </a:r>
            <a:r>
              <a:rPr lang="en-US" altLang="zh-CN" sz="2400" b="1" dirty="0">
                <a:solidFill>
                  <a:srgbClr val="5A11FD"/>
                </a:solidFill>
              </a:rPr>
              <a:t>1</a:t>
            </a:r>
            <a:r>
              <a:rPr lang="en-US" altLang="zh-CN" sz="3200" b="1" dirty="0">
                <a:solidFill>
                  <a:srgbClr val="5A11FD"/>
                </a:solidFill>
              </a:rPr>
              <a:t>b</a:t>
            </a:r>
            <a:r>
              <a:rPr lang="en-US" altLang="zh-CN" sz="2400" b="1" dirty="0">
                <a:solidFill>
                  <a:srgbClr val="5A11FD"/>
                </a:solidFill>
              </a:rPr>
              <a:t>2</a:t>
            </a:r>
            <a:r>
              <a:rPr lang="en-US" altLang="zh-CN" sz="3200" b="1" dirty="0">
                <a:solidFill>
                  <a:srgbClr val="5A11FD"/>
                </a:solidFill>
              </a:rPr>
              <a:t>…</a:t>
            </a:r>
            <a:r>
              <a:rPr lang="en-US" altLang="zh-CN" sz="3200" b="1" dirty="0" err="1">
                <a:solidFill>
                  <a:srgbClr val="5A11FD"/>
                </a:solidFill>
              </a:rPr>
              <a:t>b</a:t>
            </a:r>
            <a:r>
              <a:rPr lang="en-US" altLang="zh-CN" sz="2400" b="1" dirty="0" err="1">
                <a:solidFill>
                  <a:srgbClr val="5A11FD"/>
                </a:solidFill>
              </a:rPr>
              <a:t>n</a:t>
            </a:r>
            <a:endParaRPr lang="en-US" altLang="zh-CN" sz="2400" b="1" dirty="0">
              <a:solidFill>
                <a:srgbClr val="5A11FD"/>
              </a:solidFill>
            </a:endParaRPr>
          </a:p>
          <a:p>
            <a:r>
              <a:rPr lang="en-US" altLang="zh-CN" sz="3200" b="1" dirty="0">
                <a:solidFill>
                  <a:srgbClr val="5A11FD"/>
                </a:solidFill>
              </a:rPr>
              <a:t>If B&lt;0, [B]</a:t>
            </a:r>
            <a:r>
              <a:rPr lang="en-US" altLang="zh-CN" sz="2400" b="1" dirty="0">
                <a:solidFill>
                  <a:srgbClr val="5A11FD"/>
                </a:solidFill>
              </a:rPr>
              <a:t>C</a:t>
            </a:r>
            <a:r>
              <a:rPr lang="en-US" altLang="zh-CN" sz="3200" b="1" dirty="0">
                <a:solidFill>
                  <a:srgbClr val="5A11FD"/>
                </a:solidFill>
              </a:rPr>
              <a:t>=1.b</a:t>
            </a:r>
            <a:r>
              <a:rPr lang="en-US" altLang="zh-CN" sz="2400" b="1" dirty="0">
                <a:solidFill>
                  <a:srgbClr val="5A11FD"/>
                </a:solidFill>
              </a:rPr>
              <a:t>1</a:t>
            </a:r>
            <a:r>
              <a:rPr lang="en-US" altLang="zh-CN" sz="3200" b="1" dirty="0">
                <a:solidFill>
                  <a:srgbClr val="5A11FD"/>
                </a:solidFill>
              </a:rPr>
              <a:t>b</a:t>
            </a:r>
            <a:r>
              <a:rPr lang="en-US" altLang="zh-CN" sz="2400" b="1" dirty="0">
                <a:solidFill>
                  <a:srgbClr val="5A11FD"/>
                </a:solidFill>
              </a:rPr>
              <a:t>2</a:t>
            </a:r>
            <a:r>
              <a:rPr lang="en-US" altLang="zh-CN" sz="3200" b="1" dirty="0">
                <a:solidFill>
                  <a:srgbClr val="5A11FD"/>
                </a:solidFill>
              </a:rPr>
              <a:t>…</a:t>
            </a:r>
            <a:r>
              <a:rPr lang="en-US" altLang="zh-CN" sz="3200" b="1" dirty="0" err="1">
                <a:solidFill>
                  <a:srgbClr val="5A11FD"/>
                </a:solidFill>
              </a:rPr>
              <a:t>b</a:t>
            </a:r>
            <a:r>
              <a:rPr lang="en-US" altLang="zh-CN" sz="2400" b="1" dirty="0" err="1">
                <a:solidFill>
                  <a:srgbClr val="5A11FD"/>
                </a:solidFill>
              </a:rPr>
              <a:t>n</a:t>
            </a:r>
            <a:r>
              <a:rPr lang="en-US" altLang="zh-CN" sz="3200" b="1" dirty="0">
                <a:solidFill>
                  <a:srgbClr val="5A11FD"/>
                </a:solidFill>
              </a:rPr>
              <a:t>=2+B</a:t>
            </a:r>
            <a:endParaRPr lang="en-US" altLang="zh-CN" sz="3200" b="1" dirty="0">
              <a:solidFill>
                <a:srgbClr val="5A11FD"/>
              </a:solidFill>
            </a:endParaRPr>
          </a:p>
          <a:p>
            <a:r>
              <a:rPr lang="en-US" altLang="zh-CN" sz="3200" b="1" dirty="0">
                <a:solidFill>
                  <a:srgbClr val="5A11FD"/>
                </a:solidFill>
              </a:rPr>
              <a:t>              -B=2-1.b</a:t>
            </a:r>
            <a:r>
              <a:rPr lang="en-US" altLang="zh-CN" sz="2400" b="1" dirty="0">
                <a:solidFill>
                  <a:srgbClr val="5A11FD"/>
                </a:solidFill>
              </a:rPr>
              <a:t>1</a:t>
            </a:r>
            <a:r>
              <a:rPr lang="en-US" altLang="zh-CN" sz="3200" b="1" dirty="0">
                <a:solidFill>
                  <a:srgbClr val="5A11FD"/>
                </a:solidFill>
              </a:rPr>
              <a:t>b</a:t>
            </a:r>
            <a:r>
              <a:rPr lang="en-US" altLang="zh-CN" sz="2400" b="1" dirty="0">
                <a:solidFill>
                  <a:srgbClr val="5A11FD"/>
                </a:solidFill>
              </a:rPr>
              <a:t>2</a:t>
            </a:r>
            <a:r>
              <a:rPr lang="en-US" altLang="zh-CN" sz="3200" b="1" dirty="0">
                <a:solidFill>
                  <a:srgbClr val="5A11FD"/>
                </a:solidFill>
              </a:rPr>
              <a:t>…</a:t>
            </a:r>
            <a:r>
              <a:rPr lang="en-US" altLang="zh-CN" sz="3200" b="1" dirty="0" err="1">
                <a:solidFill>
                  <a:srgbClr val="5A11FD"/>
                </a:solidFill>
              </a:rPr>
              <a:t>b</a:t>
            </a:r>
            <a:r>
              <a:rPr lang="en-US" altLang="zh-CN" sz="2400" b="1" dirty="0" err="1">
                <a:solidFill>
                  <a:srgbClr val="5A11FD"/>
                </a:solidFill>
              </a:rPr>
              <a:t>n</a:t>
            </a:r>
            <a:endParaRPr lang="en-US" altLang="zh-CN" sz="2400" b="1" dirty="0">
              <a:solidFill>
                <a:srgbClr val="5A11FD"/>
              </a:solidFill>
            </a:endParaRPr>
          </a:p>
          <a:p>
            <a:r>
              <a:rPr lang="en-US" altLang="zh-CN" sz="2400" b="1" dirty="0">
                <a:solidFill>
                  <a:srgbClr val="5A11FD"/>
                </a:solidFill>
              </a:rPr>
              <a:t>                        </a:t>
            </a:r>
            <a:r>
              <a:rPr lang="en-US" altLang="zh-CN" sz="3200" b="1" dirty="0">
                <a:solidFill>
                  <a:srgbClr val="5A11FD"/>
                </a:solidFill>
              </a:rPr>
              <a:t>=1-0.b</a:t>
            </a:r>
            <a:r>
              <a:rPr lang="en-US" altLang="zh-CN" sz="2400" b="1" dirty="0">
                <a:solidFill>
                  <a:srgbClr val="5A11FD"/>
                </a:solidFill>
              </a:rPr>
              <a:t>1</a:t>
            </a:r>
            <a:r>
              <a:rPr lang="en-US" altLang="zh-CN" sz="3200" b="1" dirty="0">
                <a:solidFill>
                  <a:srgbClr val="5A11FD"/>
                </a:solidFill>
              </a:rPr>
              <a:t>b</a:t>
            </a:r>
            <a:r>
              <a:rPr lang="en-US" altLang="zh-CN" sz="2400" b="1" dirty="0">
                <a:solidFill>
                  <a:srgbClr val="5A11FD"/>
                </a:solidFill>
              </a:rPr>
              <a:t>2</a:t>
            </a:r>
            <a:r>
              <a:rPr lang="en-US" altLang="zh-CN" sz="3200" b="1" dirty="0">
                <a:solidFill>
                  <a:srgbClr val="5A11FD"/>
                </a:solidFill>
              </a:rPr>
              <a:t>…</a:t>
            </a:r>
            <a:r>
              <a:rPr lang="en-US" altLang="zh-CN" sz="3200" b="1" dirty="0" err="1">
                <a:solidFill>
                  <a:srgbClr val="5A11FD"/>
                </a:solidFill>
              </a:rPr>
              <a:t>b</a:t>
            </a:r>
            <a:r>
              <a:rPr lang="en-US" altLang="zh-CN" sz="2400" b="1" dirty="0" err="1">
                <a:solidFill>
                  <a:srgbClr val="5A11FD"/>
                </a:solidFill>
              </a:rPr>
              <a:t>n</a:t>
            </a:r>
            <a:endParaRPr lang="en-US" altLang="zh-CN" sz="2400" b="1" dirty="0">
              <a:solidFill>
                <a:srgbClr val="5A11FD"/>
              </a:solidFill>
            </a:endParaRPr>
          </a:p>
          <a:p>
            <a:r>
              <a:rPr lang="en-US" altLang="zh-CN" sz="2400" b="1" dirty="0">
                <a:solidFill>
                  <a:srgbClr val="5A11FD"/>
                </a:solidFill>
              </a:rPr>
              <a:t>                        </a:t>
            </a:r>
            <a:r>
              <a:rPr lang="en-US" altLang="zh-CN" sz="3600" b="1" dirty="0">
                <a:solidFill>
                  <a:srgbClr val="5A11FD"/>
                </a:solidFill>
              </a:rPr>
              <a:t>=</a:t>
            </a:r>
            <a:r>
              <a:rPr lang="en-US" altLang="zh-CN" sz="3200" b="1" dirty="0">
                <a:solidFill>
                  <a:srgbClr val="5A11FD"/>
                </a:solidFill>
              </a:rPr>
              <a:t>0.b</a:t>
            </a:r>
            <a:r>
              <a:rPr lang="en-US" altLang="zh-CN" sz="2400" b="1" dirty="0">
                <a:solidFill>
                  <a:srgbClr val="5A11FD"/>
                </a:solidFill>
              </a:rPr>
              <a:t>1</a:t>
            </a:r>
            <a:r>
              <a:rPr lang="en-US" altLang="zh-CN" sz="3200" b="1" dirty="0">
                <a:solidFill>
                  <a:srgbClr val="5A11FD"/>
                </a:solidFill>
              </a:rPr>
              <a:t>b</a:t>
            </a:r>
            <a:r>
              <a:rPr lang="en-US" altLang="zh-CN" sz="2400" b="1" dirty="0">
                <a:solidFill>
                  <a:srgbClr val="5A11FD"/>
                </a:solidFill>
              </a:rPr>
              <a:t>2</a:t>
            </a:r>
            <a:r>
              <a:rPr lang="en-US" altLang="zh-CN" sz="3200" b="1" dirty="0">
                <a:solidFill>
                  <a:srgbClr val="5A11FD"/>
                </a:solidFill>
              </a:rPr>
              <a:t>…b</a:t>
            </a:r>
            <a:r>
              <a:rPr lang="en-US" altLang="zh-CN" sz="2400" b="1" dirty="0">
                <a:solidFill>
                  <a:srgbClr val="5A11FD"/>
                </a:solidFill>
              </a:rPr>
              <a:t>n</a:t>
            </a:r>
            <a:r>
              <a:rPr lang="en-US" altLang="zh-CN" sz="3600" b="1" dirty="0">
                <a:solidFill>
                  <a:srgbClr val="5A11FD"/>
                </a:solidFill>
              </a:rPr>
              <a:t>+</a:t>
            </a:r>
            <a:r>
              <a:rPr lang="en-US" altLang="zh-CN" sz="2800" b="1" dirty="0">
                <a:solidFill>
                  <a:srgbClr val="5A11FD"/>
                </a:solidFill>
              </a:rPr>
              <a:t>0.00…1</a:t>
            </a:r>
            <a:endParaRPr lang="en-US" altLang="zh-CN" sz="2800" b="1" dirty="0">
              <a:solidFill>
                <a:srgbClr val="5A11FD"/>
              </a:solidFill>
            </a:endParaRPr>
          </a:p>
          <a:p>
            <a:r>
              <a:rPr lang="en-US" altLang="zh-CN" sz="2800" b="1" dirty="0">
                <a:solidFill>
                  <a:srgbClr val="5A11FD"/>
                </a:solidFill>
              </a:rPr>
              <a:t>                 -B&gt;0</a:t>
            </a:r>
            <a:endParaRPr lang="en-US" altLang="zh-CN" sz="2800" b="1" dirty="0">
              <a:solidFill>
                <a:srgbClr val="5A11FD"/>
              </a:solidFill>
            </a:endParaRPr>
          </a:p>
          <a:p>
            <a:r>
              <a:rPr lang="en-US" altLang="zh-CN" sz="2800" b="1" dirty="0">
                <a:solidFill>
                  <a:srgbClr val="5A11FD"/>
                </a:solidFill>
              </a:rPr>
              <a:t>         </a:t>
            </a:r>
            <a:r>
              <a:rPr lang="en-US" altLang="zh-CN" sz="3200" b="1" dirty="0">
                <a:solidFill>
                  <a:srgbClr val="5A11FD"/>
                </a:solidFill>
              </a:rPr>
              <a:t>        [-B]</a:t>
            </a:r>
            <a:r>
              <a:rPr lang="en-US" altLang="zh-CN" sz="2400" b="1" dirty="0">
                <a:solidFill>
                  <a:srgbClr val="5A11FD"/>
                </a:solidFill>
              </a:rPr>
              <a:t>C</a:t>
            </a:r>
            <a:r>
              <a:rPr lang="en-US" altLang="zh-CN" sz="3200" b="1" dirty="0">
                <a:solidFill>
                  <a:srgbClr val="5A11FD"/>
                </a:solidFill>
              </a:rPr>
              <a:t>=-B</a:t>
            </a:r>
            <a:endParaRPr lang="en-US" altLang="zh-CN" sz="3200" b="1" dirty="0">
              <a:solidFill>
                <a:srgbClr val="5A11FD"/>
              </a:solidFill>
            </a:endParaRPr>
          </a:p>
          <a:p>
            <a:r>
              <a:rPr lang="en-US" altLang="zh-CN" sz="3200" b="1" dirty="0">
                <a:solidFill>
                  <a:srgbClr val="5A11FD"/>
                </a:solidFill>
              </a:rPr>
              <a:t>                        =</a:t>
            </a:r>
            <a:r>
              <a:rPr lang="en-US" altLang="zh-CN" sz="3600" b="1" dirty="0">
                <a:solidFill>
                  <a:srgbClr val="5A11FD"/>
                </a:solidFill>
              </a:rPr>
              <a:t>0.b</a:t>
            </a:r>
            <a:r>
              <a:rPr lang="en-US" altLang="zh-CN" sz="2800" b="1" dirty="0">
                <a:solidFill>
                  <a:srgbClr val="5A11FD"/>
                </a:solidFill>
              </a:rPr>
              <a:t>1</a:t>
            </a:r>
            <a:r>
              <a:rPr lang="en-US" altLang="zh-CN" sz="3600" b="1" dirty="0">
                <a:solidFill>
                  <a:srgbClr val="5A11FD"/>
                </a:solidFill>
              </a:rPr>
              <a:t>b</a:t>
            </a:r>
            <a:r>
              <a:rPr lang="en-US" altLang="zh-CN" sz="2800" b="1" dirty="0">
                <a:solidFill>
                  <a:srgbClr val="5A11FD"/>
                </a:solidFill>
              </a:rPr>
              <a:t>2</a:t>
            </a:r>
            <a:r>
              <a:rPr lang="en-US" altLang="zh-CN" sz="3600" b="1" dirty="0">
                <a:solidFill>
                  <a:srgbClr val="5A11FD"/>
                </a:solidFill>
              </a:rPr>
              <a:t>…b</a:t>
            </a:r>
            <a:r>
              <a:rPr lang="en-US" altLang="zh-CN" sz="2800" b="1" dirty="0">
                <a:solidFill>
                  <a:srgbClr val="5A11FD"/>
                </a:solidFill>
              </a:rPr>
              <a:t>n</a:t>
            </a:r>
            <a:r>
              <a:rPr lang="en-US" altLang="zh-CN" sz="4000" b="1" dirty="0">
                <a:solidFill>
                  <a:srgbClr val="5A11FD"/>
                </a:solidFill>
              </a:rPr>
              <a:t>+</a:t>
            </a:r>
            <a:r>
              <a:rPr lang="en-US" altLang="zh-CN" sz="3200" b="1" dirty="0">
                <a:solidFill>
                  <a:srgbClr val="5A11FD"/>
                </a:solidFill>
              </a:rPr>
              <a:t>0.00…1</a:t>
            </a:r>
            <a:endParaRPr lang="en-US" altLang="zh-CN" sz="3200" b="1" dirty="0">
              <a:solidFill>
                <a:srgbClr val="5A11FD"/>
              </a:solidFill>
            </a:endParaRPr>
          </a:p>
          <a:p>
            <a:r>
              <a:rPr lang="en-US" altLang="zh-CN" sz="3200" b="1" dirty="0">
                <a:solidFill>
                  <a:srgbClr val="5A11FD"/>
                </a:solidFill>
              </a:rPr>
              <a:t>                        =b</a:t>
            </a:r>
            <a:r>
              <a:rPr lang="en-US" altLang="zh-CN" sz="2400" b="1" dirty="0">
                <a:solidFill>
                  <a:srgbClr val="5A11FD"/>
                </a:solidFill>
              </a:rPr>
              <a:t>0</a:t>
            </a:r>
            <a:r>
              <a:rPr lang="en-US" altLang="zh-CN" sz="3200" b="1" dirty="0">
                <a:solidFill>
                  <a:srgbClr val="5A11FD"/>
                </a:solidFill>
              </a:rPr>
              <a:t>.b</a:t>
            </a:r>
            <a:r>
              <a:rPr lang="en-US" altLang="zh-CN" sz="2400" b="1" dirty="0">
                <a:solidFill>
                  <a:srgbClr val="5A11FD"/>
                </a:solidFill>
              </a:rPr>
              <a:t>1</a:t>
            </a:r>
            <a:r>
              <a:rPr lang="en-US" altLang="zh-CN" sz="3200" b="1" dirty="0">
                <a:solidFill>
                  <a:srgbClr val="5A11FD"/>
                </a:solidFill>
              </a:rPr>
              <a:t>b</a:t>
            </a:r>
            <a:r>
              <a:rPr lang="en-US" altLang="zh-CN" sz="2400" b="1" dirty="0">
                <a:solidFill>
                  <a:srgbClr val="5A11FD"/>
                </a:solidFill>
              </a:rPr>
              <a:t>2</a:t>
            </a:r>
            <a:r>
              <a:rPr lang="en-US" altLang="zh-CN" sz="3200" b="1" dirty="0">
                <a:solidFill>
                  <a:srgbClr val="5A11FD"/>
                </a:solidFill>
              </a:rPr>
              <a:t>…b</a:t>
            </a:r>
            <a:r>
              <a:rPr lang="en-US" altLang="zh-CN" sz="2400" b="1" dirty="0">
                <a:solidFill>
                  <a:srgbClr val="5A11FD"/>
                </a:solidFill>
              </a:rPr>
              <a:t>n</a:t>
            </a:r>
            <a:r>
              <a:rPr lang="en-US" altLang="zh-CN" sz="3200" b="1" dirty="0">
                <a:solidFill>
                  <a:srgbClr val="5A11FD"/>
                </a:solidFill>
              </a:rPr>
              <a:t>+0.00…1</a:t>
            </a:r>
            <a:endParaRPr lang="en-US" altLang="zh-CN" sz="3200" b="1" dirty="0">
              <a:solidFill>
                <a:srgbClr val="5A11FD"/>
              </a:solidFill>
            </a:endParaRPr>
          </a:p>
          <a:p>
            <a:endParaRPr lang="en-US" altLang="zh-CN" sz="3200" b="1" dirty="0">
              <a:solidFill>
                <a:srgbClr val="5A11FD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581400" y="5105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314700" y="3124200"/>
            <a:ext cx="381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743200" y="3124200"/>
            <a:ext cx="381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038600" y="3124200"/>
            <a:ext cx="381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505200" y="4648200"/>
            <a:ext cx="381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038600" y="4648200"/>
            <a:ext cx="381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876800" y="4648200"/>
            <a:ext cx="457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124200" y="5181600"/>
            <a:ext cx="381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657600" y="5181600"/>
            <a:ext cx="381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876800" y="5181600"/>
            <a:ext cx="381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114800" y="5181600"/>
            <a:ext cx="3810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3325589"/>
            <a:ext cx="5334000" cy="2348302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do subtraction?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5.3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" y="981831"/>
            <a:ext cx="4414837" cy="358074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68511" y="934187"/>
            <a:ext cx="4495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D00CD"/>
                </a:solidFill>
              </a:rPr>
              <a:t>[A+B]</a:t>
            </a:r>
            <a:r>
              <a:rPr lang="en-US" altLang="zh-CN" b="1" dirty="0">
                <a:solidFill>
                  <a:srgbClr val="0D00CD"/>
                </a:solidFill>
              </a:rPr>
              <a:t>C</a:t>
            </a:r>
            <a:r>
              <a:rPr lang="en-US" altLang="zh-CN" sz="3200" b="1" dirty="0">
                <a:solidFill>
                  <a:srgbClr val="0D00CD"/>
                </a:solidFill>
              </a:rPr>
              <a:t>=[A]</a:t>
            </a:r>
            <a:r>
              <a:rPr lang="en-US" altLang="zh-CN" sz="2400" b="1" dirty="0">
                <a:solidFill>
                  <a:srgbClr val="0D00CD"/>
                </a:solidFill>
              </a:rPr>
              <a:t>C</a:t>
            </a:r>
            <a:r>
              <a:rPr lang="en-US" altLang="zh-CN" sz="3200" b="1" dirty="0">
                <a:solidFill>
                  <a:srgbClr val="0D00CD"/>
                </a:solidFill>
              </a:rPr>
              <a:t>+[B]</a:t>
            </a:r>
            <a:r>
              <a:rPr lang="en-US" altLang="zh-CN" sz="2400" b="1" dirty="0">
                <a:solidFill>
                  <a:srgbClr val="0D00CD"/>
                </a:solidFill>
              </a:rPr>
              <a:t>C</a:t>
            </a:r>
            <a:endParaRPr lang="en-US" altLang="zh-CN" sz="2400" b="1" dirty="0">
              <a:solidFill>
                <a:srgbClr val="0D00CD"/>
              </a:solidFill>
            </a:endParaRPr>
          </a:p>
          <a:p>
            <a:r>
              <a:rPr lang="en-US" altLang="zh-CN" sz="3200" b="1" dirty="0">
                <a:solidFill>
                  <a:srgbClr val="0D00CD"/>
                </a:solidFill>
              </a:rPr>
              <a:t>[A-B]</a:t>
            </a:r>
            <a:r>
              <a:rPr lang="en-US" altLang="zh-CN" sz="2000" b="1" dirty="0">
                <a:solidFill>
                  <a:srgbClr val="0D00CD"/>
                </a:solidFill>
              </a:rPr>
              <a:t>C</a:t>
            </a:r>
            <a:r>
              <a:rPr lang="en-US" altLang="zh-CN" sz="3200" b="1" dirty="0">
                <a:solidFill>
                  <a:srgbClr val="0D00CD"/>
                </a:solidFill>
              </a:rPr>
              <a:t>=[A]</a:t>
            </a:r>
            <a:r>
              <a:rPr lang="en-US" altLang="zh-CN" sz="2400" b="1" dirty="0">
                <a:solidFill>
                  <a:srgbClr val="0D00CD"/>
                </a:solidFill>
              </a:rPr>
              <a:t>C</a:t>
            </a:r>
            <a:r>
              <a:rPr lang="en-US" altLang="zh-CN" sz="3200" b="1" dirty="0">
                <a:solidFill>
                  <a:srgbClr val="0D00CD"/>
                </a:solidFill>
              </a:rPr>
              <a:t>+[-B]</a:t>
            </a:r>
            <a:r>
              <a:rPr lang="en-US" altLang="zh-CN" sz="2000" b="1" dirty="0">
                <a:solidFill>
                  <a:srgbClr val="0D00CD"/>
                </a:solidFill>
              </a:rPr>
              <a:t>C</a:t>
            </a:r>
            <a:endParaRPr lang="zh-CN" altLang="en-US" sz="2000" b="1" dirty="0">
              <a:solidFill>
                <a:srgbClr val="0D00CD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COaA</a:t>
            </a:r>
            <a:r>
              <a:rPr lang="en-US" altLang="zh-CN" dirty="0"/>
              <a:t>, LEC07 </a:t>
            </a:r>
            <a:r>
              <a:rPr lang="en-US" altLang="zh-CN" dirty="0" err="1"/>
              <a:t>ArithI</a:t>
            </a:r>
            <a:endParaRPr lang="en-US" altLang="zh-C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  <p:sp>
        <p:nvSpPr>
          <p:cNvPr id="16" name="Down Arrow 15"/>
          <p:cNvSpPr/>
          <p:nvPr/>
        </p:nvSpPr>
        <p:spPr>
          <a:xfrm rot="14753990">
            <a:off x="2825007" y="3629612"/>
            <a:ext cx="293585" cy="2712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xplosion 2 14"/>
          <p:cNvSpPr/>
          <p:nvPr/>
        </p:nvSpPr>
        <p:spPr>
          <a:xfrm>
            <a:off x="273051" y="4838190"/>
            <a:ext cx="3200400" cy="1354945"/>
          </a:xfrm>
          <a:prstGeom prst="irregularSeal2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Invert with Sign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09800" y="3352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Number Representation-Unsigned Binary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7554" y="112395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9"/>
          <p:cNvSpPr>
            <a:spLocks noGrp="1"/>
          </p:cNvSpPr>
          <p:nvPr/>
        </p:nvSpPr>
        <p:spPr>
          <a:xfrm>
            <a:off x="436563" y="945357"/>
            <a:ext cx="8270875" cy="6477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dirty="0"/>
              <a:t>Given an n-bit number</a:t>
            </a:r>
            <a:endParaRPr lang="en-AU" altLang="x-none" dirty="0"/>
          </a:p>
        </p:txBody>
      </p:sp>
      <p:pic>
        <p:nvPicPr>
          <p:cNvPr id="10" name="Object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1664494"/>
            <a:ext cx="6010275" cy="579438"/>
          </a:xfrm>
          <a:prstGeom prst="rect">
            <a:avLst/>
          </a:prstGeom>
          <a:solidFill>
            <a:srgbClr val="FFFF00"/>
          </a:solidFill>
          <a:ln w="38100">
            <a:noFill/>
            <a:miter/>
          </a:ln>
        </p:spPr>
      </p:pic>
      <p:sp>
        <p:nvSpPr>
          <p:cNvPr id="11" name="Rectangle 5"/>
          <p:cNvSpPr/>
          <p:nvPr/>
        </p:nvSpPr>
        <p:spPr>
          <a:xfrm>
            <a:off x="436563" y="2385219"/>
            <a:ext cx="8270875" cy="35274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Arial" panose="020B0604020202020204" pitchFamily="34" charset="0"/>
                <a:ea typeface="Arial" panose="020B0604020202020204" pitchFamily="34" charset="0"/>
              </a:rPr>
              <a:t>Range: 0 to +2</a:t>
            </a:r>
            <a:r>
              <a:rPr lang="en-US" altLang="zh-CN" sz="3200" baseline="30000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US" altLang="zh-CN" sz="3200" dirty="0">
                <a:latin typeface="Arial" panose="020B0604020202020204" pitchFamily="34" charset="0"/>
                <a:ea typeface="Arial" panose="020B0604020202020204" pitchFamily="34" charset="0"/>
              </a:rPr>
              <a:t> – 1</a:t>
            </a:r>
            <a:endParaRPr lang="en-US" altLang="zh-CN" sz="3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Arial" panose="020B0604020202020204" pitchFamily="34" charset="0"/>
                <a:ea typeface="Arial" panose="020B0604020202020204" pitchFamily="34" charset="0"/>
              </a:rPr>
              <a:t>Example</a:t>
            </a:r>
            <a:endParaRPr lang="en-US" altLang="zh-CN" sz="3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Arial" panose="020B0604020202020204" pitchFamily="34" charset="0"/>
                <a:ea typeface="Arial" panose="020B0604020202020204" pitchFamily="34" charset="0"/>
              </a:rPr>
              <a:t>0000 0000 0000 0000 0000 0000 0000 1011</a:t>
            </a:r>
            <a:r>
              <a:rPr lang="en-US" altLang="zh-CN" sz="2400" baseline="-2500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br>
              <a:rPr lang="en-US" altLang="zh-CN" sz="24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ea typeface="Arial" panose="020B0604020202020204" pitchFamily="34" charset="0"/>
              </a:rPr>
              <a:t>= 0 + … + 1×2</a:t>
            </a:r>
            <a:r>
              <a:rPr lang="en-US" altLang="zh-CN" sz="2400" baseline="30000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US" altLang="zh-CN" sz="2400" dirty="0">
                <a:latin typeface="Arial" panose="020B0604020202020204" pitchFamily="34" charset="0"/>
                <a:ea typeface="Arial" panose="020B0604020202020204" pitchFamily="34" charset="0"/>
              </a:rPr>
              <a:t> + 0×2</a:t>
            </a:r>
            <a:r>
              <a:rPr lang="en-US" altLang="zh-CN" sz="2400" baseline="30000" dirty="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Arial" panose="020B0604020202020204" pitchFamily="34" charset="0"/>
              </a:rPr>
              <a:t> +1×2</a:t>
            </a:r>
            <a:r>
              <a:rPr lang="en-US" altLang="zh-CN" sz="2400" baseline="30000" dirty="0"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ea typeface="Arial" panose="020B0604020202020204" pitchFamily="34" charset="0"/>
              </a:rPr>
              <a:t> +1×2</a:t>
            </a:r>
            <a:r>
              <a:rPr lang="en-US" altLang="zh-CN" sz="2400" baseline="30000" dirty="0"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  <a:br>
              <a:rPr lang="en-US" altLang="zh-CN" sz="2400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ea typeface="Arial" panose="020B0604020202020204" pitchFamily="34" charset="0"/>
              </a:rPr>
              <a:t>= 0 + … + 8 + 0 + 2 + 1 = 11</a:t>
            </a:r>
            <a:r>
              <a:rPr lang="en-US" altLang="zh-CN" sz="2400" baseline="-25000" dirty="0">
                <a:latin typeface="Arial" panose="020B0604020202020204" pitchFamily="34" charset="0"/>
                <a:ea typeface="Arial" panose="020B0604020202020204" pitchFamily="34" charset="0"/>
              </a:rPr>
              <a:t>10</a:t>
            </a:r>
            <a:endParaRPr lang="en-US" altLang="zh-CN" sz="2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Arial" panose="020B0604020202020204" pitchFamily="34" charset="0"/>
                <a:ea typeface="Arial" panose="020B0604020202020204" pitchFamily="34" charset="0"/>
              </a:rPr>
              <a:t>Using 32 bits</a:t>
            </a:r>
            <a:endParaRPr lang="en-US" altLang="zh-CN" sz="32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Arial" panose="020B0604020202020204" pitchFamily="34" charset="0"/>
                <a:ea typeface="Arial" panose="020B0604020202020204" pitchFamily="34" charset="0"/>
              </a:rPr>
              <a:t>0 to +4,294,967,295</a:t>
            </a:r>
            <a:endParaRPr lang="en-US" altLang="zh-CN" sz="2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Are they error?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1447800"/>
            <a:ext cx="6438900" cy="2286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940" y="4138612"/>
            <a:ext cx="5695950" cy="2400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90525" y="1676400"/>
            <a:ext cx="2200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D00CD"/>
                </a:solidFill>
              </a:rPr>
              <a:t>7+3=10, but…</a:t>
            </a:r>
            <a:endParaRPr lang="en-US" altLang="zh-CN" sz="3200" b="1" dirty="0">
              <a:solidFill>
                <a:srgbClr val="0D00CD"/>
              </a:solidFill>
            </a:endParaRPr>
          </a:p>
          <a:p>
            <a:r>
              <a:rPr lang="en-US" altLang="zh-CN" sz="3200" b="1" dirty="0">
                <a:solidFill>
                  <a:srgbClr val="0D00CD"/>
                </a:solidFill>
              </a:rPr>
              <a:t>Why?</a:t>
            </a:r>
            <a:endParaRPr lang="zh-CN" altLang="en-US" sz="3200" b="1" dirty="0">
              <a:solidFill>
                <a:srgbClr val="0D00CD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7200" y="4367484"/>
            <a:ext cx="2399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D00CD"/>
                </a:solidFill>
              </a:rPr>
              <a:t>-4-5=-9, but…</a:t>
            </a:r>
            <a:endParaRPr lang="en-US" altLang="zh-CN" sz="3200" b="1" dirty="0">
              <a:solidFill>
                <a:srgbClr val="0D00CD"/>
              </a:solidFill>
            </a:endParaRPr>
          </a:p>
          <a:p>
            <a:r>
              <a:rPr lang="en-US" altLang="zh-CN" sz="3200" b="1" dirty="0">
                <a:solidFill>
                  <a:srgbClr val="0D00CD"/>
                </a:solidFill>
              </a:rPr>
              <a:t>Why?</a:t>
            </a:r>
            <a:endParaRPr lang="zh-CN" altLang="en-US" sz="3200" b="1" dirty="0">
              <a:solidFill>
                <a:srgbClr val="0D00CD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Overflow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0" y="1066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solidFill>
                  <a:srgbClr val="000066"/>
                </a:solidFill>
              </a:rPr>
              <a:t>Overflow</a:t>
            </a:r>
            <a:r>
              <a:rPr lang="en-US" altLang="zh-CN" sz="3200" b="1" dirty="0">
                <a:solidFill>
                  <a:srgbClr val="0D00CD"/>
                </a:solidFill>
              </a:rPr>
              <a:t> occurs when the result from an operation can not be represented with the available hardware.</a:t>
            </a:r>
            <a:endParaRPr lang="en-US" altLang="zh-CN" sz="3200" b="1" dirty="0">
              <a:solidFill>
                <a:srgbClr val="0D00CD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D00CD"/>
                </a:solidFill>
              </a:rPr>
              <a:t>A 4-bit binary can represent integer from -8 to +7</a:t>
            </a:r>
            <a:endParaRPr lang="en-US" altLang="zh-CN" sz="3200" b="1" dirty="0">
              <a:solidFill>
                <a:srgbClr val="0D00CD"/>
              </a:solidFill>
            </a:endParaRPr>
          </a:p>
          <a:p>
            <a:endParaRPr lang="zh-CN" altLang="en-US" sz="3200" b="1" dirty="0">
              <a:solidFill>
                <a:srgbClr val="0D00CD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647542"/>
            <a:ext cx="9144000" cy="264744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Overflow detection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19200"/>
            <a:ext cx="9144000" cy="17356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3169116"/>
            <a:ext cx="7067550" cy="4857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3634364"/>
            <a:ext cx="5867400" cy="303593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Disadvantage of Ripple Carry Adder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5.5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62038"/>
            <a:ext cx="9144000" cy="432894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2400" y="1143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D00CD"/>
                </a:solidFill>
              </a:rPr>
              <a:t>The </a:t>
            </a:r>
            <a:r>
              <a:rPr lang="en-US" altLang="zh-CN" sz="2400" b="1" i="1" dirty="0">
                <a:solidFill>
                  <a:srgbClr val="FF0000"/>
                </a:solidFill>
              </a:rPr>
              <a:t>critical path</a:t>
            </a:r>
            <a:r>
              <a:rPr lang="en-US" altLang="zh-CN" sz="2400" b="1" i="1" dirty="0">
                <a:solidFill>
                  <a:srgbClr val="0D00CD"/>
                </a:solidFill>
              </a:rPr>
              <a:t> is from </a:t>
            </a:r>
            <a:r>
              <a:rPr lang="en-US" altLang="zh-CN" sz="2400" b="1" i="1" dirty="0" err="1">
                <a:solidFill>
                  <a:srgbClr val="0D00CD"/>
                </a:solidFill>
              </a:rPr>
              <a:t>CarryIn</a:t>
            </a:r>
            <a:r>
              <a:rPr lang="en-US" altLang="zh-CN" sz="2400" b="1" i="1" dirty="0">
                <a:solidFill>
                  <a:srgbClr val="0D00CD"/>
                </a:solidFill>
              </a:rPr>
              <a:t> to </a:t>
            </a:r>
            <a:r>
              <a:rPr lang="en-US" altLang="zh-CN" sz="2400" b="1" i="1" dirty="0" err="1">
                <a:solidFill>
                  <a:srgbClr val="0D00CD"/>
                </a:solidFill>
              </a:rPr>
              <a:t>CarryOut</a:t>
            </a:r>
            <a:r>
              <a:rPr lang="en-US" altLang="zh-CN" sz="2400" b="1" i="1" dirty="0">
                <a:solidFill>
                  <a:srgbClr val="0D00CD"/>
                </a:solidFill>
              </a:rPr>
              <a:t>.</a:t>
            </a:r>
            <a:endParaRPr lang="en-US" altLang="zh-CN" sz="2400" b="1" i="1" dirty="0">
              <a:solidFill>
                <a:srgbClr val="0D00CD"/>
              </a:solidFill>
            </a:endParaRPr>
          </a:p>
          <a:p>
            <a:r>
              <a:rPr lang="en-US" altLang="zh-CN" sz="2400" b="1" i="1" dirty="0">
                <a:solidFill>
                  <a:srgbClr val="0D00CD"/>
                </a:solidFill>
              </a:rPr>
              <a:t>How can we optimize this?</a:t>
            </a:r>
            <a:endParaRPr lang="zh-CN" altLang="en-US" sz="2400" b="1" i="1" dirty="0">
              <a:solidFill>
                <a:srgbClr val="0D00CD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Adder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5.5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571500" y="763588"/>
            <a:ext cx="8001000" cy="53308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rgbClr val="0D00CD"/>
                </a:solidFill>
              </a:rPr>
              <a:t>We can reduce the delays to the carry bits by calculating them directly from the inputs, not from the outputs from the previous stage.</a:t>
            </a:r>
            <a:endParaRPr lang="en-US" altLang="en-US" sz="3200" b="1" dirty="0">
              <a:solidFill>
                <a:srgbClr val="0D00CD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rgbClr val="0D00CD"/>
                </a:solidFill>
              </a:rPr>
              <a:t>The trade-off is an increase in complexity for a decrease in delay.</a:t>
            </a:r>
            <a:endParaRPr lang="en-US" altLang="en-US" sz="3200" b="1" dirty="0">
              <a:solidFill>
                <a:srgbClr val="0D00CD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rgbClr val="0D00CD"/>
                </a:solidFill>
              </a:rPr>
              <a:t>There are two ways to produce a carry output from each stage.</a:t>
            </a:r>
            <a:endParaRPr lang="en-US" altLang="en-US" sz="3200" b="1" dirty="0">
              <a:solidFill>
                <a:srgbClr val="0D00CD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800" b="1" dirty="0">
                <a:solidFill>
                  <a:srgbClr val="0D00CD"/>
                </a:solidFill>
              </a:rPr>
              <a:t>Carry Generation</a:t>
            </a:r>
            <a:endParaRPr lang="en-US" altLang="en-US" sz="2800" b="1" dirty="0">
              <a:solidFill>
                <a:srgbClr val="0D00CD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800" b="1" dirty="0">
                <a:solidFill>
                  <a:srgbClr val="0D00CD"/>
                </a:solidFill>
              </a:rPr>
              <a:t>Carry Propagate</a:t>
            </a:r>
            <a:endParaRPr lang="en-US" altLang="en-US" sz="2800" b="1" dirty="0">
              <a:solidFill>
                <a:srgbClr val="0D00CD"/>
              </a:solidFill>
            </a:endParaRPr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Adder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5.5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02248" y="1066800"/>
            <a:ext cx="8001000" cy="137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rgbClr val="0D00CD"/>
                </a:solidFill>
              </a:rPr>
              <a:t>Carry Generation:  in a given stage, a carry is generated if both </a:t>
            </a:r>
            <a:r>
              <a:rPr lang="en-US" sz="3200" b="1" i="1" dirty="0">
                <a:solidFill>
                  <a:srgbClr val="0D00CD"/>
                </a:solidFill>
              </a:rPr>
              <a:t>a</a:t>
            </a:r>
            <a:r>
              <a:rPr lang="en-US" sz="3200" b="1" dirty="0">
                <a:solidFill>
                  <a:srgbClr val="0D00CD"/>
                </a:solidFill>
              </a:rPr>
              <a:t> and </a:t>
            </a:r>
            <a:r>
              <a:rPr lang="en-US" sz="3200" b="1" i="1" dirty="0">
                <a:solidFill>
                  <a:srgbClr val="0D00CD"/>
                </a:solidFill>
              </a:rPr>
              <a:t>b</a:t>
            </a:r>
            <a:r>
              <a:rPr lang="en-US" sz="3200" b="1" dirty="0">
                <a:solidFill>
                  <a:srgbClr val="0D00CD"/>
                </a:solidFill>
              </a:rPr>
              <a:t> are 1. </a:t>
            </a:r>
            <a:endParaRPr lang="en-US" sz="3200" b="1" dirty="0">
              <a:solidFill>
                <a:srgbClr val="0D00CD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3200" b="1" dirty="0">
                <a:solidFill>
                  <a:srgbClr val="0D00CD"/>
                </a:solidFill>
              </a:rPr>
              <a:t>	</a:t>
            </a:r>
            <a:r>
              <a:rPr lang="en-US" sz="3200" b="1" dirty="0">
                <a:solidFill>
                  <a:srgbClr val="0D00CD"/>
                </a:solidFill>
                <a:sym typeface="Symbol" panose="05050102010706020507"/>
              </a:rPr>
              <a:t>  </a:t>
            </a:r>
            <a:r>
              <a:rPr lang="en-US" sz="3200" b="1" dirty="0">
                <a:solidFill>
                  <a:srgbClr val="0D00CD"/>
                </a:solidFill>
              </a:rPr>
              <a:t>c</a:t>
            </a:r>
            <a:r>
              <a:rPr lang="en-US" sz="3200" b="1" baseline="-25000" dirty="0">
                <a:solidFill>
                  <a:srgbClr val="0D00CD"/>
                </a:solidFill>
              </a:rPr>
              <a:t>n+1</a:t>
            </a:r>
            <a:r>
              <a:rPr lang="en-US" sz="3200" b="1" dirty="0">
                <a:solidFill>
                  <a:srgbClr val="0D00CD"/>
                </a:solidFill>
              </a:rPr>
              <a:t> = 1 if a</a:t>
            </a:r>
            <a:r>
              <a:rPr lang="en-US" sz="3200" b="1" baseline="-25000" dirty="0">
                <a:solidFill>
                  <a:srgbClr val="0D00CD"/>
                </a:solidFill>
              </a:rPr>
              <a:t>n</a:t>
            </a:r>
            <a:r>
              <a:rPr lang="en-US" sz="3200" b="1" dirty="0">
                <a:solidFill>
                  <a:srgbClr val="0D00CD"/>
                </a:solidFill>
              </a:rPr>
              <a:t> = </a:t>
            </a:r>
            <a:r>
              <a:rPr lang="en-US" sz="3200" b="1" dirty="0" err="1">
                <a:solidFill>
                  <a:srgbClr val="0D00CD"/>
                </a:solidFill>
              </a:rPr>
              <a:t>b</a:t>
            </a:r>
            <a:r>
              <a:rPr lang="en-US" sz="3200" b="1" baseline="-25000" dirty="0" err="1">
                <a:solidFill>
                  <a:srgbClr val="0D00CD"/>
                </a:solidFill>
              </a:rPr>
              <a:t>n</a:t>
            </a:r>
            <a:r>
              <a:rPr lang="en-US" sz="3200" b="1" dirty="0">
                <a:solidFill>
                  <a:srgbClr val="0D00CD"/>
                </a:solidFill>
              </a:rPr>
              <a:t> = 1</a:t>
            </a:r>
            <a:endParaRPr lang="en-US" sz="3200" b="1" dirty="0">
              <a:solidFill>
                <a:srgbClr val="0D00CD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23999" y="2834728"/>
          <a:ext cx="2497015" cy="2088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403"/>
                <a:gridCol w="499403"/>
                <a:gridCol w="499403"/>
                <a:gridCol w="499403"/>
                <a:gridCol w="499403"/>
              </a:tblGrid>
              <a:tr h="48709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marT="45640" marB="45640" anchor="b"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marT="45640" marB="45640" anchor="b"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marT="45640" marB="45640" anchor="b"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1400" b="1">
                        <a:solidFill>
                          <a:srgbClr val="0000FF"/>
                        </a:solidFill>
                      </a:endParaRPr>
                    </a:p>
                  </a:txBody>
                  <a:tcPr marT="45640" marB="45640" anchor="b"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marT="45640" marB="45640" anchor="b"/>
                </a:tc>
              </a:tr>
              <a:tr h="533958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2000" b="1"/>
                    </a:p>
                  </a:txBody>
                  <a:tcPr marT="45640" marB="45640"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640" marB="45640"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640" marB="45640"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640" marB="45640"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640" marB="45640"/>
                </a:tc>
              </a:tr>
              <a:tr h="533958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2000" b="1" dirty="0"/>
                        <a:t>+</a:t>
                      </a:r>
                      <a:endParaRPr lang="en-US" sz="2000" b="1" dirty="0"/>
                    </a:p>
                  </a:txBody>
                  <a:tcPr marT="45640" marB="456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640" marB="456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640" marB="456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640" marB="456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T="45640" marB="456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958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2000" b="1" dirty="0"/>
                        <a:t>1</a:t>
                      </a:r>
                      <a:endParaRPr lang="en-US" sz="2000" b="1" dirty="0"/>
                    </a:p>
                  </a:txBody>
                  <a:tcPr marT="45640" marB="456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2000" b="1" dirty="0"/>
                        <a:t>0</a:t>
                      </a:r>
                      <a:endParaRPr lang="en-US" sz="2000" b="1" dirty="0"/>
                    </a:p>
                  </a:txBody>
                  <a:tcPr marT="45640" marB="456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2000" b="1" dirty="0"/>
                        <a:t>0</a:t>
                      </a:r>
                      <a:endParaRPr lang="en-US" sz="2000" b="1" dirty="0"/>
                    </a:p>
                  </a:txBody>
                  <a:tcPr marT="45640" marB="456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2000" b="1" dirty="0"/>
                        <a:t>0</a:t>
                      </a:r>
                      <a:endParaRPr lang="en-US" sz="2000" b="1" dirty="0"/>
                    </a:p>
                  </a:txBody>
                  <a:tcPr marT="45640" marB="456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2000" b="1" dirty="0"/>
                        <a:t>1</a:t>
                      </a:r>
                      <a:endParaRPr lang="en-US" sz="2000" b="1" dirty="0"/>
                    </a:p>
                  </a:txBody>
                  <a:tcPr marT="45640" marB="456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10" name="Elbow Connector 11"/>
          <p:cNvCxnSpPr/>
          <p:nvPr/>
        </p:nvCxnSpPr>
        <p:spPr>
          <a:xfrm rot="10800000">
            <a:off x="3681290" y="4682757"/>
            <a:ext cx="457200" cy="304800"/>
          </a:xfrm>
          <a:prstGeom prst="bentConnector3">
            <a:avLst>
              <a:gd name="adj1" fmla="val 98958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6"/>
          <p:cNvSpPr txBox="1"/>
          <p:nvPr/>
        </p:nvSpPr>
        <p:spPr>
          <a:xfrm>
            <a:off x="4230687" y="4762680"/>
            <a:ext cx="26844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dirty="0">
                <a:latin typeface="+mn-lt"/>
              </a:rPr>
              <a:t>No carry at stage 0</a:t>
            </a:r>
            <a:endParaRPr lang="en-US" sz="2000" b="1" dirty="0">
              <a:latin typeface="+mn-lt"/>
            </a:endParaRPr>
          </a:p>
        </p:txBody>
      </p:sp>
      <p:cxnSp>
        <p:nvCxnSpPr>
          <p:cNvPr id="12" name="Elbow Connector 17"/>
          <p:cNvCxnSpPr>
            <a:stCxn id="13" idx="1"/>
          </p:cNvCxnSpPr>
          <p:nvPr/>
        </p:nvCxnSpPr>
        <p:spPr>
          <a:xfrm rot="10800000">
            <a:off x="3128963" y="4682757"/>
            <a:ext cx="760412" cy="676275"/>
          </a:xfrm>
          <a:prstGeom prst="bentConnector3">
            <a:avLst>
              <a:gd name="adj1" fmla="val 100508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8"/>
          <p:cNvSpPr txBox="1"/>
          <p:nvPr/>
        </p:nvSpPr>
        <p:spPr>
          <a:xfrm>
            <a:off x="3889375" y="5159007"/>
            <a:ext cx="37179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dirty="0">
                <a:latin typeface="+mn-lt"/>
              </a:rPr>
              <a:t>Carry generated at stage 1</a:t>
            </a:r>
            <a:endParaRPr lang="en-US" sz="2000" b="1" dirty="0">
              <a:latin typeface="+mn-lt"/>
            </a:endParaRPr>
          </a:p>
        </p:txBody>
      </p:sp>
      <p:sp>
        <p:nvSpPr>
          <p:cNvPr id="14" name="TextBox 26"/>
          <p:cNvSpPr txBox="1"/>
          <p:nvPr/>
        </p:nvSpPr>
        <p:spPr>
          <a:xfrm>
            <a:off x="1820863" y="5635257"/>
            <a:ext cx="203773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+mn-lt"/>
                <a:sym typeface="Symbol" panose="05050102010706020507"/>
              </a:rPr>
              <a:t> </a:t>
            </a:r>
            <a:r>
              <a:rPr lang="en-US" sz="3200" b="1" dirty="0" err="1">
                <a:solidFill>
                  <a:srgbClr val="0000FF"/>
                </a:solidFill>
                <a:latin typeface="+mn-lt"/>
                <a:sym typeface="Symbol" panose="05050102010706020507"/>
              </a:rPr>
              <a:t>g</a:t>
            </a:r>
            <a:r>
              <a:rPr lang="en-US" sz="3200" b="1" baseline="-25000" dirty="0" err="1">
                <a:solidFill>
                  <a:srgbClr val="0000FF"/>
                </a:solidFill>
                <a:latin typeface="+mn-lt"/>
                <a:sym typeface="Symbol" panose="05050102010706020507"/>
              </a:rPr>
              <a:t>n</a:t>
            </a:r>
            <a:r>
              <a:rPr lang="en-US" sz="3200" b="1" dirty="0">
                <a:solidFill>
                  <a:srgbClr val="0000FF"/>
                </a:solidFill>
                <a:latin typeface="+mn-lt"/>
                <a:sym typeface="Symbol" panose="05050102010706020507"/>
              </a:rPr>
              <a:t> = a</a:t>
            </a:r>
            <a:r>
              <a:rPr lang="en-US" sz="3200" b="1" baseline="-25000" dirty="0">
                <a:solidFill>
                  <a:srgbClr val="0000FF"/>
                </a:solidFill>
                <a:latin typeface="+mn-lt"/>
                <a:sym typeface="Symbol" panose="05050102010706020507"/>
              </a:rPr>
              <a:t>n</a:t>
            </a:r>
            <a:r>
              <a:rPr lang="en-US" sz="3200" b="1" dirty="0">
                <a:solidFill>
                  <a:srgbClr val="0000FF"/>
                </a:solidFill>
                <a:latin typeface="+mn-lt"/>
                <a:sym typeface="Symbol" panose="05050102010706020507"/>
              </a:rPr>
              <a:t> </a:t>
            </a:r>
            <a:r>
              <a:rPr lang="en-US" sz="3200" b="1" dirty="0" err="1">
                <a:solidFill>
                  <a:srgbClr val="0000FF"/>
                </a:solidFill>
                <a:latin typeface="+mn-lt"/>
                <a:sym typeface="Symbol" panose="05050102010706020507"/>
              </a:rPr>
              <a:t>b</a:t>
            </a:r>
            <a:r>
              <a:rPr lang="en-US" sz="3200" b="1" baseline="-25000" dirty="0" err="1">
                <a:solidFill>
                  <a:srgbClr val="0000FF"/>
                </a:solidFill>
                <a:latin typeface="+mn-lt"/>
                <a:sym typeface="Symbol" panose="05050102010706020507"/>
              </a:rPr>
              <a:t>n</a:t>
            </a:r>
            <a:endParaRPr lang="en-US" sz="3200" b="1" baseline="-250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Adder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5.5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78802" y="1094717"/>
            <a:ext cx="8001000" cy="1676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rgbClr val="0D00CD"/>
                </a:solidFill>
              </a:rPr>
              <a:t>Carry Propagate:  if a carry comes in to a given stage, the carry will be propagated to the next stage if either </a:t>
            </a:r>
            <a:r>
              <a:rPr lang="en-US" sz="3200" b="1" i="1" dirty="0">
                <a:solidFill>
                  <a:srgbClr val="0D00CD"/>
                </a:solidFill>
              </a:rPr>
              <a:t>a</a:t>
            </a:r>
            <a:r>
              <a:rPr lang="en-US" sz="3200" b="1" dirty="0">
                <a:solidFill>
                  <a:srgbClr val="0D00CD"/>
                </a:solidFill>
              </a:rPr>
              <a:t> or </a:t>
            </a:r>
            <a:r>
              <a:rPr lang="en-US" sz="3200" b="1" i="1" dirty="0">
                <a:solidFill>
                  <a:srgbClr val="0D00CD"/>
                </a:solidFill>
              </a:rPr>
              <a:t>b</a:t>
            </a:r>
            <a:r>
              <a:rPr lang="en-US" sz="3200" b="1" dirty="0">
                <a:solidFill>
                  <a:srgbClr val="0D00CD"/>
                </a:solidFill>
              </a:rPr>
              <a:t> is 1.  </a:t>
            </a:r>
            <a:endParaRPr lang="en-US" sz="3200" b="1" dirty="0">
              <a:solidFill>
                <a:srgbClr val="0D00CD"/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rgbClr val="0D00CD"/>
                </a:solidFill>
              </a:rPr>
              <a:t>	</a:t>
            </a:r>
            <a:r>
              <a:rPr lang="en-US" sz="3200" b="1" dirty="0">
                <a:solidFill>
                  <a:srgbClr val="0D00CD"/>
                </a:solidFill>
                <a:sym typeface="Symbol" panose="05050102010706020507"/>
              </a:rPr>
              <a:t> </a:t>
            </a:r>
            <a:r>
              <a:rPr lang="en-US" sz="3200" b="1" dirty="0">
                <a:solidFill>
                  <a:srgbClr val="0D00CD"/>
                </a:solidFill>
              </a:rPr>
              <a:t>c</a:t>
            </a:r>
            <a:r>
              <a:rPr lang="en-US" sz="3200" b="1" baseline="-25000" dirty="0">
                <a:solidFill>
                  <a:srgbClr val="0D00CD"/>
                </a:solidFill>
              </a:rPr>
              <a:t>n+1</a:t>
            </a:r>
            <a:r>
              <a:rPr lang="en-US" sz="3200" b="1" dirty="0">
                <a:solidFill>
                  <a:srgbClr val="0D00CD"/>
                </a:solidFill>
              </a:rPr>
              <a:t> = 1 if </a:t>
            </a:r>
            <a:r>
              <a:rPr lang="en-US" sz="3200" b="1" dirty="0" err="1">
                <a:solidFill>
                  <a:srgbClr val="0D00CD"/>
                </a:solidFill>
              </a:rPr>
              <a:t>c</a:t>
            </a:r>
            <a:r>
              <a:rPr lang="en-US" sz="3200" b="1" baseline="-25000" dirty="0" err="1">
                <a:solidFill>
                  <a:srgbClr val="0D00CD"/>
                </a:solidFill>
              </a:rPr>
              <a:t>n</a:t>
            </a:r>
            <a:r>
              <a:rPr lang="en-US" sz="3200" b="1" dirty="0">
                <a:solidFill>
                  <a:srgbClr val="0D00CD"/>
                </a:solidFill>
              </a:rPr>
              <a:t> = 1 and (a</a:t>
            </a:r>
            <a:r>
              <a:rPr lang="en-US" sz="3200" b="1" baseline="-25000" dirty="0">
                <a:solidFill>
                  <a:srgbClr val="0D00CD"/>
                </a:solidFill>
              </a:rPr>
              <a:t>n</a:t>
            </a:r>
            <a:r>
              <a:rPr lang="en-US" sz="3200" b="1" dirty="0">
                <a:solidFill>
                  <a:srgbClr val="0D00CD"/>
                </a:solidFill>
              </a:rPr>
              <a:t> = 1 or </a:t>
            </a:r>
            <a:r>
              <a:rPr lang="en-US" sz="3200" b="1" dirty="0" err="1">
                <a:solidFill>
                  <a:srgbClr val="0D00CD"/>
                </a:solidFill>
              </a:rPr>
              <a:t>b</a:t>
            </a:r>
            <a:r>
              <a:rPr lang="en-US" sz="3200" b="1" baseline="-25000" dirty="0" err="1">
                <a:solidFill>
                  <a:srgbClr val="0D00CD"/>
                </a:solidFill>
              </a:rPr>
              <a:t>n</a:t>
            </a:r>
            <a:r>
              <a:rPr lang="en-US" sz="3200" b="1" dirty="0">
                <a:solidFill>
                  <a:srgbClr val="0D00CD"/>
                </a:solidFill>
              </a:rPr>
              <a:t> = 1)</a:t>
            </a:r>
            <a:endParaRPr lang="en-US" sz="3200" b="1" dirty="0">
              <a:solidFill>
                <a:srgbClr val="0D00CD"/>
              </a:solidFill>
            </a:endParaRPr>
          </a:p>
        </p:txBody>
      </p:sp>
      <p:pic>
        <p:nvPicPr>
          <p:cNvPr id="9" name="table"/>
          <p:cNvPicPr>
            <a:picLocks noGrp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3180672"/>
            <a:ext cx="1600200" cy="1549554"/>
          </a:xfrm>
          <a:prstGeom prst="rect">
            <a:avLst/>
          </a:prstGeom>
        </p:spPr>
      </p:pic>
      <p:cxnSp>
        <p:nvCxnSpPr>
          <p:cNvPr id="10" name="Elbow Connector 11"/>
          <p:cNvCxnSpPr/>
          <p:nvPr/>
        </p:nvCxnSpPr>
        <p:spPr>
          <a:xfrm rot="10800000">
            <a:off x="1600200" y="4742772"/>
            <a:ext cx="457200" cy="304800"/>
          </a:xfrm>
          <a:prstGeom prst="bentConnector3">
            <a:avLst>
              <a:gd name="adj1" fmla="val 98958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6"/>
          <p:cNvSpPr txBox="1"/>
          <p:nvPr/>
        </p:nvSpPr>
        <p:spPr>
          <a:xfrm>
            <a:off x="2017713" y="4823735"/>
            <a:ext cx="13509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dirty="0">
                <a:latin typeface="+mn-lt"/>
              </a:rPr>
              <a:t>No carry</a:t>
            </a:r>
            <a:endParaRPr lang="en-US" sz="2000" b="1" dirty="0">
              <a:latin typeface="+mn-lt"/>
            </a:endParaRPr>
          </a:p>
        </p:txBody>
      </p:sp>
      <p:cxnSp>
        <p:nvCxnSpPr>
          <p:cNvPr id="12" name="Elbow Connector 17"/>
          <p:cNvCxnSpPr/>
          <p:nvPr/>
        </p:nvCxnSpPr>
        <p:spPr>
          <a:xfrm rot="16200000" flipV="1">
            <a:off x="1146175" y="4874535"/>
            <a:ext cx="676275" cy="412750"/>
          </a:xfrm>
          <a:prstGeom prst="bentConnector3">
            <a:avLst>
              <a:gd name="adj1" fmla="val 631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8"/>
          <p:cNvSpPr txBox="1"/>
          <p:nvPr/>
        </p:nvSpPr>
        <p:spPr>
          <a:xfrm>
            <a:off x="1676400" y="5219022"/>
            <a:ext cx="14160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dirty="0">
                <a:latin typeface="+mn-lt"/>
              </a:rPr>
              <a:t>Generate</a:t>
            </a:r>
            <a:endParaRPr lang="en-US" sz="2000" b="1" dirty="0">
              <a:latin typeface="+mn-lt"/>
            </a:endParaRPr>
          </a:p>
        </p:txBody>
      </p:sp>
      <p:sp>
        <p:nvSpPr>
          <p:cNvPr id="14" name="TextBox 26"/>
          <p:cNvSpPr txBox="1"/>
          <p:nvPr/>
        </p:nvSpPr>
        <p:spPr>
          <a:xfrm>
            <a:off x="3657600" y="5419047"/>
            <a:ext cx="26597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rgbClr val="0000FF"/>
                </a:solidFill>
                <a:latin typeface="+mn-lt"/>
                <a:sym typeface="Symbol" panose="05050102010706020507"/>
              </a:rPr>
              <a:t> </a:t>
            </a:r>
            <a:r>
              <a:rPr lang="en-US" sz="3200" b="1" dirty="0" err="1">
                <a:solidFill>
                  <a:srgbClr val="0000FF"/>
                </a:solidFill>
                <a:latin typeface="+mn-lt"/>
                <a:sym typeface="Symbol" panose="05050102010706020507"/>
              </a:rPr>
              <a:t>p</a:t>
            </a:r>
            <a:r>
              <a:rPr lang="en-US" sz="3200" b="1" baseline="-25000" dirty="0" err="1">
                <a:solidFill>
                  <a:srgbClr val="0000FF"/>
                </a:solidFill>
                <a:latin typeface="+mn-lt"/>
                <a:sym typeface="Symbol" panose="05050102010706020507"/>
              </a:rPr>
              <a:t>n</a:t>
            </a:r>
            <a:r>
              <a:rPr lang="en-US" sz="3200" b="1" dirty="0">
                <a:solidFill>
                  <a:srgbClr val="0000FF"/>
                </a:solidFill>
                <a:latin typeface="+mn-lt"/>
                <a:sym typeface="Symbol" panose="05050102010706020507"/>
              </a:rPr>
              <a:t> = a</a:t>
            </a:r>
            <a:r>
              <a:rPr lang="en-US" sz="3200" b="1" baseline="-25000" dirty="0">
                <a:solidFill>
                  <a:srgbClr val="0000FF"/>
                </a:solidFill>
                <a:latin typeface="+mn-lt"/>
                <a:sym typeface="Symbol" panose="05050102010706020507"/>
              </a:rPr>
              <a:t>n</a:t>
            </a:r>
            <a:r>
              <a:rPr lang="en-US" sz="3200" b="1" dirty="0">
                <a:solidFill>
                  <a:srgbClr val="0000FF"/>
                </a:solidFill>
                <a:latin typeface="+mn-lt"/>
                <a:sym typeface="Symbol" panose="05050102010706020507"/>
              </a:rPr>
              <a:t>  </a:t>
            </a:r>
            <a:r>
              <a:rPr lang="en-US" sz="3200" b="1" dirty="0" err="1">
                <a:solidFill>
                  <a:srgbClr val="0000FF"/>
                </a:solidFill>
                <a:latin typeface="+mn-lt"/>
                <a:sym typeface="Symbol" panose="05050102010706020507"/>
              </a:rPr>
              <a:t>b</a:t>
            </a:r>
            <a:r>
              <a:rPr lang="en-US" sz="3200" b="1" baseline="-25000" dirty="0" err="1">
                <a:solidFill>
                  <a:srgbClr val="0000FF"/>
                </a:solidFill>
                <a:latin typeface="+mn-lt"/>
                <a:sym typeface="Symbol" panose="05050102010706020507"/>
              </a:rPr>
              <a:t>n</a:t>
            </a:r>
            <a:endParaRPr lang="en-US" sz="3200" b="1" baseline="-250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5" name="Elbow Connector 13"/>
          <p:cNvCxnSpPr/>
          <p:nvPr/>
        </p:nvCxnSpPr>
        <p:spPr>
          <a:xfrm rot="16200000" flipV="1">
            <a:off x="619202" y="5063524"/>
            <a:ext cx="1088872" cy="422276"/>
          </a:xfrm>
          <a:prstGeom prst="bentConnector3">
            <a:avLst>
              <a:gd name="adj1" fmla="val 286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4"/>
          <p:cNvSpPr txBox="1"/>
          <p:nvPr/>
        </p:nvSpPr>
        <p:spPr>
          <a:xfrm>
            <a:off x="1360488" y="5619072"/>
            <a:ext cx="15684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dirty="0">
                <a:latin typeface="+mn-lt"/>
              </a:rPr>
              <a:t>Propagate</a:t>
            </a:r>
            <a:endParaRPr lang="en-US" sz="2000" b="1" dirty="0">
              <a:latin typeface="+mn-lt"/>
            </a:endParaRPr>
          </a:p>
        </p:txBody>
      </p:sp>
      <p:sp>
        <p:nvSpPr>
          <p:cNvPr id="17" name="TextBox 19"/>
          <p:cNvSpPr txBox="1"/>
          <p:nvPr/>
        </p:nvSpPr>
        <p:spPr>
          <a:xfrm>
            <a:off x="3733800" y="3363404"/>
            <a:ext cx="40811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b="1" dirty="0">
                <a:latin typeface="+mn-lt"/>
              </a:rPr>
              <a:t>Note: if a</a:t>
            </a:r>
            <a:r>
              <a:rPr lang="en-US" sz="2400" b="1" baseline="-25000" dirty="0">
                <a:latin typeface="+mn-lt"/>
              </a:rPr>
              <a:t>n</a:t>
            </a:r>
            <a:r>
              <a:rPr lang="en-US" sz="2400" b="1" dirty="0">
                <a:latin typeface="+mn-lt"/>
              </a:rPr>
              <a:t> = </a:t>
            </a:r>
            <a:r>
              <a:rPr lang="en-US" sz="2400" b="1" dirty="0" err="1">
                <a:latin typeface="+mn-lt"/>
              </a:rPr>
              <a:t>b</a:t>
            </a:r>
            <a:r>
              <a:rPr lang="en-US" sz="2400" b="1" baseline="-25000" dirty="0" err="1">
                <a:latin typeface="+mn-lt"/>
              </a:rPr>
              <a:t>n</a:t>
            </a:r>
            <a:r>
              <a:rPr lang="en-US" sz="2400" b="1" dirty="0">
                <a:latin typeface="+mn-lt"/>
              </a:rPr>
              <a:t> = </a:t>
            </a:r>
            <a:r>
              <a:rPr lang="en-US" sz="2400" b="1" dirty="0" err="1">
                <a:latin typeface="+mn-lt"/>
              </a:rPr>
              <a:t>c</a:t>
            </a:r>
            <a:r>
              <a:rPr lang="en-US" sz="2400" b="1" baseline="-25000" dirty="0" err="1">
                <a:latin typeface="+mn-lt"/>
              </a:rPr>
              <a:t>n</a:t>
            </a:r>
            <a:r>
              <a:rPr lang="en-US" sz="2400" b="1" dirty="0">
                <a:latin typeface="+mn-lt"/>
              </a:rPr>
              <a:t> = 1, it is</a:t>
            </a:r>
            <a:endParaRPr lang="en-US" sz="2400" b="1" dirty="0">
              <a:latin typeface="+mn-lt"/>
            </a:endParaRPr>
          </a:p>
          <a:p>
            <a:pPr>
              <a:defRPr/>
            </a:pPr>
            <a:r>
              <a:rPr lang="en-US" sz="2400" b="1" dirty="0">
                <a:latin typeface="+mn-lt"/>
              </a:rPr>
              <a:t>customary to count this as a</a:t>
            </a:r>
            <a:endParaRPr lang="en-US" sz="2400" b="1" dirty="0">
              <a:latin typeface="+mn-lt"/>
            </a:endParaRPr>
          </a:p>
          <a:p>
            <a:pPr>
              <a:defRPr/>
            </a:pPr>
            <a:r>
              <a:rPr lang="en-US" sz="2400" b="1" dirty="0">
                <a:latin typeface="+mn-lt"/>
              </a:rPr>
              <a:t>generate, but not a propagate.</a:t>
            </a:r>
            <a:endParaRPr lang="en-US" sz="2400" b="1" dirty="0"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Adder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5.5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90525" y="1142728"/>
            <a:ext cx="8001000" cy="53308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rgbClr val="0D00CD"/>
                </a:solidFill>
                <a:sym typeface="Symbol" panose="05050102010706020507"/>
              </a:rPr>
              <a:t>Note: </a:t>
            </a:r>
            <a:r>
              <a:rPr lang="en-US" sz="3200" b="1" dirty="0" err="1">
                <a:solidFill>
                  <a:srgbClr val="0D00CD"/>
                </a:solidFill>
                <a:sym typeface="Symbol" panose="05050102010706020507"/>
              </a:rPr>
              <a:t>g</a:t>
            </a:r>
            <a:r>
              <a:rPr lang="en-US" sz="3200" b="1" baseline="-25000" dirty="0" err="1">
                <a:solidFill>
                  <a:srgbClr val="0D00CD"/>
                </a:solidFill>
                <a:sym typeface="Symbol" panose="05050102010706020507"/>
              </a:rPr>
              <a:t>n</a:t>
            </a:r>
            <a:r>
              <a:rPr lang="en-US" sz="3200" b="1" dirty="0">
                <a:solidFill>
                  <a:srgbClr val="0D00CD"/>
                </a:solidFill>
                <a:sym typeface="Symbol" panose="05050102010706020507"/>
              </a:rPr>
              <a:t> and  </a:t>
            </a:r>
            <a:r>
              <a:rPr lang="en-US" sz="3200" b="1" dirty="0" err="1">
                <a:solidFill>
                  <a:srgbClr val="0D00CD"/>
                </a:solidFill>
                <a:sym typeface="Symbol" panose="05050102010706020507"/>
              </a:rPr>
              <a:t>p</a:t>
            </a:r>
            <a:r>
              <a:rPr lang="en-US" sz="3200" b="1" baseline="-25000" dirty="0" err="1">
                <a:solidFill>
                  <a:srgbClr val="0D00CD"/>
                </a:solidFill>
                <a:sym typeface="Symbol" panose="05050102010706020507"/>
              </a:rPr>
              <a:t>n</a:t>
            </a:r>
            <a:r>
              <a:rPr lang="en-US" sz="3200" b="1" dirty="0">
                <a:solidFill>
                  <a:srgbClr val="0D00CD"/>
                </a:solidFill>
                <a:sym typeface="Symbol" panose="05050102010706020507"/>
              </a:rPr>
              <a:t> are already produced by the full adder circuit!!!</a:t>
            </a:r>
            <a:endParaRPr lang="en-US" sz="3200" b="1" dirty="0">
              <a:solidFill>
                <a:srgbClr val="0D00CD"/>
              </a:solidFill>
              <a:sym typeface="Symbol" panose="05050102010706020507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sz="3200" b="1" dirty="0">
              <a:solidFill>
                <a:srgbClr val="0D00CD"/>
              </a:solidFill>
              <a:sym typeface="Symbol" panose="05050102010706020507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rgbClr val="0D00CD"/>
                </a:solidFill>
              </a:rPr>
              <a:t>Adder outputs</a:t>
            </a:r>
            <a:endParaRPr lang="en-US" sz="3200" b="1" dirty="0">
              <a:solidFill>
                <a:srgbClr val="0D00CD"/>
              </a:solidFill>
            </a:endParaRPr>
          </a:p>
          <a:p>
            <a:pPr marL="0" indent="0">
              <a:buNone/>
              <a:defRPr/>
            </a:pPr>
            <a:r>
              <a:rPr lang="en-US" sz="3200" b="1" dirty="0"/>
              <a:t>	</a:t>
            </a:r>
            <a:r>
              <a:rPr lang="en-US" sz="3200" b="1" dirty="0" err="1"/>
              <a:t>s</a:t>
            </a:r>
            <a:r>
              <a:rPr lang="en-US" sz="3200" b="1" baseline="-25000" dirty="0" err="1"/>
              <a:t>n</a:t>
            </a:r>
            <a:r>
              <a:rPr lang="en-US" sz="3200" b="1" dirty="0"/>
              <a:t> = a</a:t>
            </a:r>
            <a:r>
              <a:rPr lang="en-US" sz="3200" b="1" baseline="-25000" dirty="0"/>
              <a:t>n</a:t>
            </a:r>
            <a:r>
              <a:rPr lang="en-US" sz="3200" b="1" dirty="0"/>
              <a:t> </a:t>
            </a:r>
            <a:r>
              <a:rPr lang="en-US" sz="3200" b="1" dirty="0">
                <a:sym typeface="Symbol" panose="05050102010706020507"/>
              </a:rPr>
              <a:t> </a:t>
            </a:r>
            <a:r>
              <a:rPr lang="en-US" sz="3200" b="1" dirty="0" err="1">
                <a:sym typeface="Symbol" panose="05050102010706020507"/>
              </a:rPr>
              <a:t>b</a:t>
            </a:r>
            <a:r>
              <a:rPr lang="en-US" sz="3200" b="1" baseline="-25000" dirty="0" err="1">
                <a:sym typeface="Symbol" panose="05050102010706020507"/>
              </a:rPr>
              <a:t>n</a:t>
            </a:r>
            <a:r>
              <a:rPr lang="en-US" sz="3200" b="1" dirty="0">
                <a:sym typeface="Symbol" panose="05050102010706020507"/>
              </a:rPr>
              <a:t>  </a:t>
            </a:r>
            <a:r>
              <a:rPr lang="en-US" sz="3200" b="1" dirty="0" err="1">
                <a:sym typeface="Symbol" panose="05050102010706020507"/>
              </a:rPr>
              <a:t>c</a:t>
            </a:r>
            <a:r>
              <a:rPr lang="en-US" sz="3200" b="1" baseline="-25000" dirty="0" err="1">
                <a:sym typeface="Symbol" panose="05050102010706020507"/>
              </a:rPr>
              <a:t>n</a:t>
            </a:r>
            <a:r>
              <a:rPr lang="en-US" sz="3200" b="1" dirty="0">
                <a:sym typeface="Symbol" panose="05050102010706020507"/>
              </a:rPr>
              <a:t> = </a:t>
            </a:r>
            <a:r>
              <a:rPr lang="en-US" sz="3200" b="1" dirty="0" err="1">
                <a:sym typeface="Symbol" panose="05050102010706020507"/>
              </a:rPr>
              <a:t>p</a:t>
            </a:r>
            <a:r>
              <a:rPr lang="en-US" sz="3200" b="1" baseline="-25000" dirty="0" err="1">
                <a:sym typeface="Symbol" panose="05050102010706020507"/>
              </a:rPr>
              <a:t>n</a:t>
            </a:r>
            <a:r>
              <a:rPr lang="en-US" sz="3200" b="1" dirty="0">
                <a:sym typeface="Symbol" panose="05050102010706020507"/>
              </a:rPr>
              <a:t>  </a:t>
            </a:r>
            <a:r>
              <a:rPr lang="en-US" sz="3200" b="1" dirty="0" err="1">
                <a:sym typeface="Symbol" panose="05050102010706020507"/>
              </a:rPr>
              <a:t>c</a:t>
            </a:r>
            <a:r>
              <a:rPr lang="en-US" sz="3200" b="1" baseline="-25000" dirty="0" err="1">
                <a:sym typeface="Symbol" panose="05050102010706020507"/>
              </a:rPr>
              <a:t>n</a:t>
            </a:r>
            <a:endParaRPr lang="en-US" sz="3200" b="1" baseline="-25000" dirty="0">
              <a:sym typeface="Symbol" panose="05050102010706020507"/>
            </a:endParaRPr>
          </a:p>
          <a:p>
            <a:pPr marL="0" indent="0">
              <a:buNone/>
              <a:defRPr/>
            </a:pPr>
            <a:r>
              <a:rPr lang="en-US" sz="3200" b="1" dirty="0">
                <a:sym typeface="Symbol" panose="05050102010706020507"/>
              </a:rPr>
              <a:t>	c</a:t>
            </a:r>
            <a:r>
              <a:rPr lang="en-US" sz="3200" b="1" baseline="-25000" dirty="0">
                <a:sym typeface="Symbol" panose="05050102010706020507"/>
              </a:rPr>
              <a:t>n+1</a:t>
            </a:r>
            <a:r>
              <a:rPr lang="en-US" sz="3200" b="1" dirty="0">
                <a:sym typeface="Symbol" panose="05050102010706020507"/>
              </a:rPr>
              <a:t> = a</a:t>
            </a:r>
            <a:r>
              <a:rPr lang="en-US" sz="3200" b="1" baseline="-25000" dirty="0">
                <a:sym typeface="Symbol" panose="05050102010706020507"/>
              </a:rPr>
              <a:t>n</a:t>
            </a:r>
            <a:r>
              <a:rPr lang="en-US" sz="3200" b="1" dirty="0">
                <a:sym typeface="Symbol" panose="05050102010706020507"/>
              </a:rPr>
              <a:t> </a:t>
            </a:r>
            <a:r>
              <a:rPr lang="en-US" sz="3200" b="1" dirty="0" err="1">
                <a:sym typeface="Symbol" panose="05050102010706020507"/>
              </a:rPr>
              <a:t>b</a:t>
            </a:r>
            <a:r>
              <a:rPr lang="en-US" sz="3200" b="1" baseline="-25000" dirty="0" err="1">
                <a:sym typeface="Symbol" panose="05050102010706020507"/>
              </a:rPr>
              <a:t>n</a:t>
            </a:r>
            <a:r>
              <a:rPr lang="en-US" sz="3200" b="1" dirty="0">
                <a:sym typeface="Symbol" panose="05050102010706020507"/>
              </a:rPr>
              <a:t> + (a</a:t>
            </a:r>
            <a:r>
              <a:rPr lang="en-US" sz="3200" b="1" baseline="-25000" dirty="0">
                <a:sym typeface="Symbol" panose="05050102010706020507"/>
              </a:rPr>
              <a:t>n</a:t>
            </a:r>
            <a:r>
              <a:rPr lang="en-US" sz="3200" b="1" dirty="0">
                <a:sym typeface="Symbol" panose="05050102010706020507"/>
              </a:rPr>
              <a:t>  </a:t>
            </a:r>
            <a:r>
              <a:rPr lang="en-US" sz="3200" b="1" dirty="0" err="1">
                <a:sym typeface="Symbol" panose="05050102010706020507"/>
              </a:rPr>
              <a:t>b</a:t>
            </a:r>
            <a:r>
              <a:rPr lang="en-US" sz="3200" b="1" baseline="-25000" dirty="0" err="1">
                <a:sym typeface="Symbol" panose="05050102010706020507"/>
              </a:rPr>
              <a:t>n</a:t>
            </a:r>
            <a:r>
              <a:rPr lang="en-US" sz="3200" b="1" dirty="0">
                <a:sym typeface="Symbol" panose="05050102010706020507"/>
              </a:rPr>
              <a:t>) </a:t>
            </a:r>
            <a:r>
              <a:rPr lang="en-US" sz="3200" b="1" dirty="0" err="1">
                <a:sym typeface="Symbol" panose="05050102010706020507"/>
              </a:rPr>
              <a:t>c</a:t>
            </a:r>
            <a:r>
              <a:rPr lang="en-US" sz="3200" b="1" baseline="-25000" dirty="0" err="1">
                <a:sym typeface="Symbol" panose="05050102010706020507"/>
              </a:rPr>
              <a:t>n</a:t>
            </a:r>
            <a:r>
              <a:rPr lang="en-US" sz="3200" b="1" dirty="0">
                <a:sym typeface="Symbol" panose="05050102010706020507"/>
              </a:rPr>
              <a:t> = </a:t>
            </a:r>
            <a:r>
              <a:rPr lang="en-US" sz="3200" b="1" dirty="0" err="1">
                <a:sym typeface="Symbol" panose="05050102010706020507"/>
              </a:rPr>
              <a:t>g</a:t>
            </a:r>
            <a:r>
              <a:rPr lang="en-US" sz="3200" b="1" baseline="-25000" dirty="0" err="1">
                <a:sym typeface="Symbol" panose="05050102010706020507"/>
              </a:rPr>
              <a:t>n</a:t>
            </a:r>
            <a:r>
              <a:rPr lang="en-US" sz="3200" b="1" dirty="0">
                <a:sym typeface="Symbol" panose="05050102010706020507"/>
              </a:rPr>
              <a:t> + </a:t>
            </a:r>
            <a:r>
              <a:rPr lang="en-US" sz="3200" b="1" dirty="0" err="1">
                <a:sym typeface="Symbol" panose="05050102010706020507"/>
              </a:rPr>
              <a:t>p</a:t>
            </a:r>
            <a:r>
              <a:rPr lang="en-US" sz="3200" b="1" baseline="-25000" dirty="0" err="1">
                <a:sym typeface="Symbol" panose="05050102010706020507"/>
              </a:rPr>
              <a:t>n</a:t>
            </a:r>
            <a:r>
              <a:rPr lang="en-US" sz="3200" b="1" dirty="0">
                <a:sym typeface="Symbol" panose="05050102010706020507"/>
              </a:rPr>
              <a:t> </a:t>
            </a:r>
            <a:r>
              <a:rPr lang="en-US" sz="3200" b="1" dirty="0" err="1">
                <a:sym typeface="Symbol" panose="05050102010706020507"/>
              </a:rPr>
              <a:t>c</a:t>
            </a:r>
            <a:r>
              <a:rPr lang="en-US" sz="3200" b="1" baseline="-25000" dirty="0" err="1">
                <a:sym typeface="Symbol" panose="05050102010706020507"/>
              </a:rPr>
              <a:t>n</a:t>
            </a:r>
            <a:endParaRPr lang="en-US" sz="3200" b="1" baseline="-25000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/>
        </p:nvSpPr>
        <p:spPr bwMode="auto">
          <a:xfrm>
            <a:off x="8215313" y="6251303"/>
            <a:ext cx="609600" cy="52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F12D45-C9AB-4505-A612-1530787E1DCF}" type="slidenum">
              <a:rPr lang="en-US" altLang="en-US" sz="1400" smtClean="0">
                <a:solidFill>
                  <a:srgbClr val="FFFFFF"/>
                </a:solidFill>
              </a:rPr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dirty="0"/>
              <a:t>ecursion </a:t>
            </a:r>
            <a:r>
              <a:rPr lang="en-US" altLang="zh-CN" dirty="0"/>
              <a:t>R</a:t>
            </a:r>
            <a:r>
              <a:rPr lang="en-US" dirty="0"/>
              <a:t>elation with P/G Logic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5.5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378802" y="1231533"/>
            <a:ext cx="8001000" cy="53308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rgbClr val="0D00CD"/>
                </a:solidFill>
              </a:rPr>
              <a:t>To reduce delays to carry outputs, rewrite c</a:t>
            </a:r>
            <a:r>
              <a:rPr lang="en-US" sz="3200" b="1" baseline="-25000" dirty="0">
                <a:solidFill>
                  <a:srgbClr val="0D00CD"/>
                </a:solidFill>
              </a:rPr>
              <a:t>n+1</a:t>
            </a:r>
            <a:r>
              <a:rPr lang="en-US" sz="3200" b="1" dirty="0">
                <a:solidFill>
                  <a:srgbClr val="0D00CD"/>
                </a:solidFill>
              </a:rPr>
              <a:t> in terms of c</a:t>
            </a:r>
            <a:r>
              <a:rPr lang="en-US" sz="3200" b="1" baseline="-25000" dirty="0">
                <a:solidFill>
                  <a:srgbClr val="0D00CD"/>
                </a:solidFill>
              </a:rPr>
              <a:t>0</a:t>
            </a:r>
            <a:r>
              <a:rPr lang="en-US" sz="3200" b="1" dirty="0">
                <a:solidFill>
                  <a:srgbClr val="0D00CD"/>
                </a:solidFill>
              </a:rPr>
              <a:t>, g, and p signals</a:t>
            </a:r>
            <a:endParaRPr lang="en-US" sz="3200" b="1" dirty="0">
              <a:solidFill>
                <a:srgbClr val="0D00CD"/>
              </a:solidFill>
            </a:endParaRPr>
          </a:p>
          <a:p>
            <a:pPr lvl="1">
              <a:defRPr/>
            </a:pPr>
            <a:r>
              <a:rPr lang="en-US" dirty="0"/>
              <a:t>Bit 0:   c</a:t>
            </a:r>
            <a:r>
              <a:rPr lang="en-US" baseline="-25000" dirty="0"/>
              <a:t>1</a:t>
            </a:r>
            <a:r>
              <a:rPr lang="en-US" dirty="0"/>
              <a:t>	= g</a:t>
            </a:r>
            <a:r>
              <a:rPr lang="en-US" baseline="-25000" dirty="0"/>
              <a:t>0</a:t>
            </a:r>
            <a:r>
              <a:rPr lang="en-US" dirty="0"/>
              <a:t> + p</a:t>
            </a:r>
            <a:r>
              <a:rPr lang="en-US" baseline="-25000" dirty="0"/>
              <a:t>0</a:t>
            </a:r>
            <a:r>
              <a:rPr lang="en-US" dirty="0"/>
              <a:t>c</a:t>
            </a:r>
            <a:r>
              <a:rPr lang="en-US" baseline="-25000" dirty="0"/>
              <a:t>0</a:t>
            </a:r>
            <a:endParaRPr lang="en-US" baseline="-25000" dirty="0"/>
          </a:p>
          <a:p>
            <a:pPr lvl="1">
              <a:defRPr/>
            </a:pPr>
            <a:r>
              <a:rPr lang="en-US" dirty="0"/>
              <a:t>Bit 1:   c</a:t>
            </a:r>
            <a:r>
              <a:rPr lang="en-US" baseline="-25000" dirty="0"/>
              <a:t>2</a:t>
            </a:r>
            <a:r>
              <a:rPr lang="en-US" dirty="0"/>
              <a:t>	= g</a:t>
            </a:r>
            <a:r>
              <a:rPr lang="en-US" baseline="-25000" dirty="0"/>
              <a:t>1</a:t>
            </a:r>
            <a:r>
              <a:rPr lang="en-US" dirty="0"/>
              <a:t> + p</a:t>
            </a:r>
            <a:r>
              <a:rPr lang="en-US" baseline="-25000" dirty="0"/>
              <a:t>1</a:t>
            </a:r>
            <a:r>
              <a:rPr lang="en-US" dirty="0"/>
              <a:t>c</a:t>
            </a:r>
            <a:r>
              <a:rPr lang="en-US" baseline="-25000" dirty="0"/>
              <a:t>1</a:t>
            </a:r>
            <a:endParaRPr lang="en-US" baseline="-25000" dirty="0"/>
          </a:p>
          <a:p>
            <a:pPr marL="367030" lvl="1" indent="0">
              <a:buFont typeface="Wingdings 2" panose="05020102010507070707" pitchFamily="18" charset="2"/>
              <a:buNone/>
              <a:defRPr/>
            </a:pPr>
            <a:r>
              <a:rPr lang="en-US" baseline="-25000" dirty="0"/>
              <a:t>	</a:t>
            </a:r>
            <a:r>
              <a:rPr lang="en-US" dirty="0"/>
              <a:t>           	=</a:t>
            </a:r>
            <a:r>
              <a:rPr lang="en-US" baseline="30000" dirty="0"/>
              <a:t> </a:t>
            </a:r>
            <a:r>
              <a:rPr lang="en-US" dirty="0"/>
              <a:t>g</a:t>
            </a:r>
            <a:r>
              <a:rPr lang="en-US" baseline="-25000" dirty="0"/>
              <a:t>1</a:t>
            </a:r>
            <a:r>
              <a:rPr lang="en-US" dirty="0"/>
              <a:t> + p</a:t>
            </a:r>
            <a:r>
              <a:rPr lang="en-US" baseline="-25000" dirty="0"/>
              <a:t>1</a:t>
            </a:r>
            <a:r>
              <a:rPr lang="en-US" dirty="0"/>
              <a:t>g</a:t>
            </a:r>
            <a:r>
              <a:rPr lang="en-US" baseline="-25000" dirty="0"/>
              <a:t>0</a:t>
            </a:r>
            <a:r>
              <a:rPr lang="en-US" dirty="0"/>
              <a:t> + p</a:t>
            </a:r>
            <a:r>
              <a:rPr lang="en-US" baseline="-25000" dirty="0"/>
              <a:t>1</a:t>
            </a:r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c</a:t>
            </a:r>
            <a:r>
              <a:rPr lang="en-US" baseline="-25000" dirty="0"/>
              <a:t>0</a:t>
            </a:r>
            <a:endParaRPr lang="en-US" baseline="-25000" dirty="0"/>
          </a:p>
          <a:p>
            <a:pPr lvl="1">
              <a:defRPr/>
            </a:pPr>
            <a:r>
              <a:rPr lang="en-US" dirty="0"/>
              <a:t>Bit 2:   c</a:t>
            </a:r>
            <a:r>
              <a:rPr lang="en-US" baseline="-25000" dirty="0"/>
              <a:t>3</a:t>
            </a:r>
            <a:r>
              <a:rPr lang="en-US" dirty="0"/>
              <a:t>	= g</a:t>
            </a:r>
            <a:r>
              <a:rPr lang="en-US" baseline="-25000" dirty="0"/>
              <a:t>2</a:t>
            </a:r>
            <a:r>
              <a:rPr lang="en-US" dirty="0"/>
              <a:t> + p</a:t>
            </a:r>
            <a:r>
              <a:rPr lang="en-US" baseline="-25000" dirty="0"/>
              <a:t>2</a:t>
            </a:r>
            <a:r>
              <a:rPr lang="en-US" dirty="0"/>
              <a:t>c</a:t>
            </a:r>
            <a:r>
              <a:rPr lang="en-US" baseline="-25000" dirty="0"/>
              <a:t>2</a:t>
            </a:r>
            <a:endParaRPr lang="en-US" baseline="-25000" dirty="0"/>
          </a:p>
          <a:p>
            <a:pPr marL="367030" lvl="1" indent="0">
              <a:buFont typeface="Wingdings 2" panose="05020102010507070707" pitchFamily="18" charset="2"/>
              <a:buNone/>
              <a:defRPr/>
            </a:pPr>
            <a:r>
              <a:rPr lang="en-US" baseline="-25000" dirty="0"/>
              <a:t>	</a:t>
            </a:r>
            <a:r>
              <a:rPr lang="en-US" dirty="0"/>
              <a:t>           	=</a:t>
            </a:r>
            <a:r>
              <a:rPr lang="en-US" baseline="30000" dirty="0"/>
              <a:t> </a:t>
            </a:r>
            <a:r>
              <a:rPr lang="en-US" dirty="0"/>
              <a:t>g</a:t>
            </a:r>
            <a:r>
              <a:rPr lang="en-US" baseline="-25000" dirty="0"/>
              <a:t>2</a:t>
            </a:r>
            <a:r>
              <a:rPr lang="en-US" dirty="0"/>
              <a:t> + p</a:t>
            </a:r>
            <a:r>
              <a:rPr lang="en-US" baseline="-25000" dirty="0"/>
              <a:t>2</a:t>
            </a:r>
            <a:r>
              <a:rPr lang="en-US" dirty="0"/>
              <a:t>g</a:t>
            </a:r>
            <a:r>
              <a:rPr lang="en-US" baseline="-25000" dirty="0"/>
              <a:t>1</a:t>
            </a:r>
            <a:r>
              <a:rPr lang="en-US" dirty="0"/>
              <a:t> + p</a:t>
            </a:r>
            <a:r>
              <a:rPr lang="en-US" baseline="-25000" dirty="0"/>
              <a:t>2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g</a:t>
            </a:r>
            <a:r>
              <a:rPr lang="en-US" baseline="-25000" dirty="0"/>
              <a:t>0 </a:t>
            </a:r>
            <a:r>
              <a:rPr lang="en-US" dirty="0"/>
              <a:t>+ p</a:t>
            </a:r>
            <a:r>
              <a:rPr lang="en-US" baseline="-25000" dirty="0"/>
              <a:t>2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c</a:t>
            </a:r>
            <a:r>
              <a:rPr lang="en-US" baseline="-25000" dirty="0"/>
              <a:t>0</a:t>
            </a:r>
            <a:endParaRPr lang="en-US" baseline="-25000" dirty="0"/>
          </a:p>
          <a:p>
            <a:pPr lvl="1">
              <a:defRPr/>
            </a:pPr>
            <a:r>
              <a:rPr lang="en-US" dirty="0"/>
              <a:t>Bit 3:   c</a:t>
            </a:r>
            <a:r>
              <a:rPr lang="en-US" baseline="-25000" dirty="0"/>
              <a:t>4</a:t>
            </a:r>
            <a:r>
              <a:rPr lang="en-US" dirty="0"/>
              <a:t>	= g</a:t>
            </a:r>
            <a:r>
              <a:rPr lang="en-US" baseline="-25000" dirty="0"/>
              <a:t>3</a:t>
            </a:r>
            <a:r>
              <a:rPr lang="en-US" dirty="0"/>
              <a:t> + p</a:t>
            </a:r>
            <a:r>
              <a:rPr lang="en-US" baseline="-25000" dirty="0"/>
              <a:t>3</a:t>
            </a:r>
            <a:r>
              <a:rPr lang="en-US" dirty="0"/>
              <a:t>c</a:t>
            </a:r>
            <a:r>
              <a:rPr lang="en-US" baseline="-25000" dirty="0"/>
              <a:t>3</a:t>
            </a:r>
            <a:endParaRPr lang="en-US" baseline="-25000" dirty="0"/>
          </a:p>
          <a:p>
            <a:pPr marL="367030" lvl="1" indent="0">
              <a:buFont typeface="Wingdings 2" panose="05020102010507070707" pitchFamily="18" charset="2"/>
              <a:buNone/>
              <a:defRPr/>
            </a:pPr>
            <a:r>
              <a:rPr lang="en-US" baseline="-25000" dirty="0"/>
              <a:t>	</a:t>
            </a:r>
            <a:r>
              <a:rPr lang="en-US" dirty="0"/>
              <a:t>           	=</a:t>
            </a:r>
            <a:r>
              <a:rPr lang="en-US" baseline="30000" dirty="0"/>
              <a:t> </a:t>
            </a:r>
            <a:r>
              <a:rPr lang="en-US" dirty="0"/>
              <a:t>g</a:t>
            </a:r>
            <a:r>
              <a:rPr lang="en-US" baseline="-25000" dirty="0"/>
              <a:t>3</a:t>
            </a:r>
            <a:r>
              <a:rPr lang="en-US" dirty="0"/>
              <a:t> + p</a:t>
            </a:r>
            <a:r>
              <a:rPr lang="en-US" baseline="-25000" dirty="0"/>
              <a:t>3</a:t>
            </a:r>
            <a:r>
              <a:rPr lang="en-US" dirty="0"/>
              <a:t>g</a:t>
            </a:r>
            <a:r>
              <a:rPr lang="en-US" baseline="-25000" dirty="0"/>
              <a:t>2</a:t>
            </a:r>
            <a:r>
              <a:rPr lang="en-US" dirty="0"/>
              <a:t> + p</a:t>
            </a:r>
            <a:r>
              <a:rPr lang="en-US" baseline="-25000" dirty="0"/>
              <a:t>3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g</a:t>
            </a:r>
            <a:r>
              <a:rPr lang="en-US" baseline="-25000" dirty="0"/>
              <a:t>1</a:t>
            </a:r>
            <a:r>
              <a:rPr lang="en-US" dirty="0"/>
              <a:t> + p</a:t>
            </a:r>
            <a:r>
              <a:rPr lang="en-US" baseline="-25000" dirty="0"/>
              <a:t>3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g</a:t>
            </a:r>
            <a:r>
              <a:rPr lang="en-US" baseline="-25000" dirty="0"/>
              <a:t>0</a:t>
            </a:r>
            <a:r>
              <a:rPr lang="en-US" dirty="0"/>
              <a:t> + p</a:t>
            </a:r>
            <a:r>
              <a:rPr lang="en-US" baseline="-25000" dirty="0"/>
              <a:t>3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c</a:t>
            </a:r>
            <a:r>
              <a:rPr lang="en-US" baseline="-25000" dirty="0"/>
              <a:t>0</a:t>
            </a:r>
            <a:endParaRPr lang="en-US" baseline="-25000" dirty="0"/>
          </a:p>
          <a:p>
            <a:pPr lvl="1"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3200" b="1" dirty="0">
                <a:solidFill>
                  <a:srgbClr val="0D00CD"/>
                </a:solidFill>
              </a:rPr>
              <a:t>Result: Carry-</a:t>
            </a:r>
            <a:r>
              <a:rPr lang="en-US" sz="3200" b="1" dirty="0" err="1">
                <a:solidFill>
                  <a:srgbClr val="0D00CD"/>
                </a:solidFill>
              </a:rPr>
              <a:t>lookahead</a:t>
            </a:r>
            <a:r>
              <a:rPr lang="en-US" sz="3200" b="1" dirty="0">
                <a:solidFill>
                  <a:srgbClr val="0D00CD"/>
                </a:solidFill>
              </a:rPr>
              <a:t> adder</a:t>
            </a:r>
            <a:endParaRPr lang="en-US" sz="3200" b="1" dirty="0">
              <a:solidFill>
                <a:srgbClr val="0D00CD"/>
              </a:solidFill>
            </a:endParaRPr>
          </a:p>
        </p:txBody>
      </p:sp>
      <p:sp>
        <p:nvSpPr>
          <p:cNvPr id="11" name="Right Brace 8"/>
          <p:cNvSpPr/>
          <p:nvPr/>
        </p:nvSpPr>
        <p:spPr>
          <a:xfrm rot="5400000">
            <a:off x="2804318" y="2133600"/>
            <a:ext cx="182563" cy="1096963"/>
          </a:xfrm>
          <a:prstGeom prst="rightBrace">
            <a:avLst>
              <a:gd name="adj1" fmla="val 45833"/>
              <a:gd name="adj2" fmla="val 184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marL="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2" name="Right Brace 9"/>
          <p:cNvSpPr/>
          <p:nvPr/>
        </p:nvSpPr>
        <p:spPr>
          <a:xfrm rot="5400000">
            <a:off x="3294184" y="2347084"/>
            <a:ext cx="182562" cy="2193925"/>
          </a:xfrm>
          <a:prstGeom prst="rightBrace">
            <a:avLst>
              <a:gd name="adj1" fmla="val 45833"/>
              <a:gd name="adj2" fmla="val 565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marL="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3" name="Right Brace 10"/>
          <p:cNvSpPr/>
          <p:nvPr/>
        </p:nvSpPr>
        <p:spPr>
          <a:xfrm rot="5400000">
            <a:off x="3992561" y="2550153"/>
            <a:ext cx="182563" cy="3473450"/>
          </a:xfrm>
          <a:prstGeom prst="rightBrace">
            <a:avLst>
              <a:gd name="adj1" fmla="val 45833"/>
              <a:gd name="adj2" fmla="val 72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 marL="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Adder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5.5</a:t>
            </a:r>
            <a:endParaRPr lang="zh-CN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0" y="685161"/>
            <a:ext cx="3659532" cy="6306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9"/>
          <p:cNvSpPr>
            <a:spLocks noGrp="1"/>
          </p:cNvSpPr>
          <p:nvPr/>
        </p:nvSpPr>
        <p:spPr>
          <a:xfrm>
            <a:off x="4437062" y="1753978"/>
            <a:ext cx="3810000" cy="5029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800" b="1" dirty="0">
                <a:solidFill>
                  <a:srgbClr val="0D00CD"/>
                </a:solidFill>
              </a:rPr>
              <a:t>Critical paths: </a:t>
            </a:r>
            <a:endParaRPr lang="en-US" sz="2800" b="1" dirty="0">
              <a:solidFill>
                <a:srgbClr val="0D00CD"/>
              </a:solidFill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2800" b="1" dirty="0">
                <a:solidFill>
                  <a:srgbClr val="0D00CD"/>
                </a:solidFill>
              </a:rPr>
              <a:t>    inputs to s</a:t>
            </a:r>
            <a:r>
              <a:rPr lang="en-US" sz="2800" b="1" baseline="-25000" dirty="0">
                <a:solidFill>
                  <a:srgbClr val="0D00CD"/>
                </a:solidFill>
              </a:rPr>
              <a:t>1</a:t>
            </a:r>
            <a:r>
              <a:rPr lang="en-US" sz="2800" b="1" dirty="0">
                <a:solidFill>
                  <a:srgbClr val="0D00CD"/>
                </a:solidFill>
              </a:rPr>
              <a:t>, s</a:t>
            </a:r>
            <a:r>
              <a:rPr lang="en-US" sz="2800" b="1" baseline="-25000" dirty="0">
                <a:solidFill>
                  <a:srgbClr val="0D00CD"/>
                </a:solidFill>
              </a:rPr>
              <a:t>2</a:t>
            </a:r>
            <a:r>
              <a:rPr lang="en-US" sz="2800" b="1" dirty="0">
                <a:solidFill>
                  <a:srgbClr val="0D00CD"/>
                </a:solidFill>
              </a:rPr>
              <a:t>, s</a:t>
            </a:r>
            <a:r>
              <a:rPr lang="en-US" sz="2800" b="1" baseline="-25000" dirty="0">
                <a:solidFill>
                  <a:srgbClr val="0D00CD"/>
                </a:solidFill>
              </a:rPr>
              <a:t>3</a:t>
            </a:r>
            <a:endParaRPr lang="en-US" sz="2800" b="1" baseline="-25000" dirty="0">
              <a:solidFill>
                <a:srgbClr val="0D00CD"/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800" b="1" dirty="0">
                <a:solidFill>
                  <a:srgbClr val="0D00CD"/>
                </a:solidFill>
              </a:rPr>
              <a:t>Critical path delay = 4 gates</a:t>
            </a:r>
            <a:endParaRPr lang="en-US" sz="2800" b="1" dirty="0">
              <a:solidFill>
                <a:srgbClr val="0D00CD"/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800" b="1" dirty="0">
                <a:solidFill>
                  <a:srgbClr val="0D00CD"/>
                </a:solidFill>
              </a:rPr>
              <a:t>Drawbacks: </a:t>
            </a:r>
            <a:endParaRPr lang="en-US" sz="2800" b="1" dirty="0">
              <a:solidFill>
                <a:srgbClr val="0D00CD"/>
              </a:solidFill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2800" b="1" dirty="0">
                <a:solidFill>
                  <a:srgbClr val="0D00CD"/>
                </a:solidFill>
              </a:rPr>
              <a:t>Complexity, fan-ins</a:t>
            </a:r>
            <a:endParaRPr lang="en-US" sz="2800" b="1" dirty="0">
              <a:solidFill>
                <a:srgbClr val="0D00CD"/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800" b="1" dirty="0">
                <a:solidFill>
                  <a:srgbClr val="0D00CD"/>
                </a:solidFill>
              </a:rPr>
              <a:t>Comprise:</a:t>
            </a:r>
            <a:endParaRPr lang="en-US" sz="2800" b="1" dirty="0">
              <a:solidFill>
                <a:srgbClr val="0D00CD"/>
              </a:solidFill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2800" b="1" dirty="0">
                <a:solidFill>
                  <a:srgbClr val="0D00CD"/>
                </a:solidFill>
              </a:rPr>
              <a:t>Block CLA structure</a:t>
            </a:r>
            <a:endParaRPr lang="en-US" sz="2800" b="1" dirty="0">
              <a:solidFill>
                <a:srgbClr val="0D00CD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000" dirty="0"/>
          </a:p>
        </p:txBody>
      </p:sp>
      <p:sp>
        <p:nvSpPr>
          <p:cNvPr id="10" name="TextBox 7"/>
          <p:cNvSpPr txBox="1"/>
          <p:nvPr/>
        </p:nvSpPr>
        <p:spPr>
          <a:xfrm>
            <a:off x="3699255" y="1169203"/>
            <a:ext cx="528561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rgbClr val="0D00CD"/>
                </a:solidFill>
                <a:latin typeface="+mn-lt"/>
              </a:rPr>
              <a:t>4-Bit Carry-Look-Ahead Adder</a:t>
            </a:r>
            <a:endParaRPr lang="en-US" sz="3200" b="1" dirty="0">
              <a:solidFill>
                <a:srgbClr val="0D00CD"/>
              </a:solidFill>
              <a:latin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Signed Binary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7554" y="112395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200" y="10668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Use one bit to represent the sign </a:t>
            </a:r>
            <a:endParaRPr lang="zh-CN" altLang="en-US" sz="3600" b="1" dirty="0">
              <a:solidFill>
                <a:srgbClr val="0D00CD"/>
              </a:solidFill>
            </a:endParaRPr>
          </a:p>
        </p:txBody>
      </p:sp>
      <p:sp>
        <p:nvSpPr>
          <p:cNvPr id="10" name="文本框 364546"/>
          <p:cNvSpPr txBox="1"/>
          <p:nvPr/>
        </p:nvSpPr>
        <p:spPr>
          <a:xfrm>
            <a:off x="587375" y="2748207"/>
            <a:ext cx="145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0.1011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364554"/>
          <p:cNvSpPr txBox="1"/>
          <p:nvPr/>
        </p:nvSpPr>
        <p:spPr>
          <a:xfrm>
            <a:off x="587375" y="4880219"/>
            <a:ext cx="1187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1100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364562"/>
          <p:cNvSpPr txBox="1"/>
          <p:nvPr/>
        </p:nvSpPr>
        <p:spPr>
          <a:xfrm>
            <a:off x="587375" y="5872407"/>
            <a:ext cx="1162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1100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364570"/>
          <p:cNvSpPr txBox="1"/>
          <p:nvPr/>
        </p:nvSpPr>
        <p:spPr>
          <a:xfrm>
            <a:off x="587375" y="3738807"/>
            <a:ext cx="1428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0.1011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736054" y="2711691"/>
            <a:ext cx="4713931" cy="917573"/>
            <a:chOff x="2908" y="1681"/>
            <a:chExt cx="2678" cy="578"/>
          </a:xfrm>
        </p:grpSpPr>
        <p:sp>
          <p:nvSpPr>
            <p:cNvPr id="37" name="文本框 364548"/>
            <p:cNvSpPr txBox="1"/>
            <p:nvPr/>
          </p:nvSpPr>
          <p:spPr>
            <a:xfrm>
              <a:off x="2936" y="1681"/>
              <a:ext cx="9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1011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908" y="1713"/>
              <a:ext cx="902" cy="30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直接连接符 38"/>
            <p:cNvSpPr/>
            <p:nvPr/>
          </p:nvSpPr>
          <p:spPr>
            <a:xfrm>
              <a:off x="3186" y="1713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" name="直接连接符 39"/>
            <p:cNvSpPr/>
            <p:nvPr/>
          </p:nvSpPr>
          <p:spPr>
            <a:xfrm>
              <a:off x="3234" y="1713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" name="任意多边形 364552"/>
            <p:cNvSpPr/>
            <p:nvPr/>
          </p:nvSpPr>
          <p:spPr>
            <a:xfrm>
              <a:off x="3234" y="2010"/>
              <a:ext cx="912" cy="160"/>
            </a:xfrm>
            <a:custGeom>
              <a:avLst/>
              <a:gdLst/>
              <a:ahLst/>
              <a:cxnLst/>
              <a:rect l="0" t="0" r="0" b="0"/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文本框 364553"/>
            <p:cNvSpPr txBox="1"/>
            <p:nvPr/>
          </p:nvSpPr>
          <p:spPr>
            <a:xfrm>
              <a:off x="4204" y="1968"/>
              <a:ext cx="138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Position of Point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36056" y="4843714"/>
            <a:ext cx="4413250" cy="917577"/>
            <a:chOff x="2908" y="3024"/>
            <a:chExt cx="2780" cy="578"/>
          </a:xfrm>
        </p:grpSpPr>
        <p:sp>
          <p:nvSpPr>
            <p:cNvPr id="31" name="文本框 364556"/>
            <p:cNvSpPr txBox="1"/>
            <p:nvPr/>
          </p:nvSpPr>
          <p:spPr>
            <a:xfrm>
              <a:off x="2936" y="3024"/>
              <a:ext cx="1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1100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908" y="3056"/>
              <a:ext cx="902" cy="30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直接连接符 32"/>
            <p:cNvSpPr/>
            <p:nvPr/>
          </p:nvSpPr>
          <p:spPr>
            <a:xfrm>
              <a:off x="3186" y="3056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" name="直接连接符 33"/>
            <p:cNvSpPr/>
            <p:nvPr/>
          </p:nvSpPr>
          <p:spPr>
            <a:xfrm>
              <a:off x="3234" y="3056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任意多边形 364560"/>
            <p:cNvSpPr/>
            <p:nvPr/>
          </p:nvSpPr>
          <p:spPr>
            <a:xfrm>
              <a:off x="3810" y="3361"/>
              <a:ext cx="336" cy="165"/>
            </a:xfrm>
            <a:custGeom>
              <a:avLst/>
              <a:gdLst/>
              <a:ahLst/>
              <a:cxnLst/>
              <a:rect l="0" t="0" r="0" b="0"/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文本框 364561"/>
            <p:cNvSpPr txBox="1"/>
            <p:nvPr/>
          </p:nvSpPr>
          <p:spPr>
            <a:xfrm>
              <a:off x="4204" y="3311"/>
              <a:ext cx="148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b="1" dirty="0">
                  <a:latin typeface="Times New Roman" panose="02020603050405020304" pitchFamily="18" charset="0"/>
                </a:rPr>
                <a:t>Position of Point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36056" y="5835885"/>
            <a:ext cx="4413250" cy="917573"/>
            <a:chOff x="2908" y="3649"/>
            <a:chExt cx="2780" cy="578"/>
          </a:xfrm>
        </p:grpSpPr>
        <p:sp>
          <p:nvSpPr>
            <p:cNvPr id="25" name="文本框 364564"/>
            <p:cNvSpPr txBox="1"/>
            <p:nvPr/>
          </p:nvSpPr>
          <p:spPr>
            <a:xfrm>
              <a:off x="2936" y="3649"/>
              <a:ext cx="1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1100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908" y="3681"/>
              <a:ext cx="902" cy="30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" name="直接连接符 26"/>
            <p:cNvSpPr/>
            <p:nvPr/>
          </p:nvSpPr>
          <p:spPr>
            <a:xfrm>
              <a:off x="3186" y="3681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" name="直接连接符 27"/>
            <p:cNvSpPr/>
            <p:nvPr/>
          </p:nvSpPr>
          <p:spPr>
            <a:xfrm>
              <a:off x="3234" y="3681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" name="文本框 364568"/>
            <p:cNvSpPr txBox="1"/>
            <p:nvPr/>
          </p:nvSpPr>
          <p:spPr>
            <a:xfrm>
              <a:off x="4204" y="3936"/>
              <a:ext cx="148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b="1" dirty="0">
                  <a:latin typeface="Times New Roman" panose="02020603050405020304" pitchFamily="18" charset="0"/>
                </a:rPr>
                <a:t>Position of Point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0" name="任意多边形 364569"/>
            <p:cNvSpPr/>
            <p:nvPr/>
          </p:nvSpPr>
          <p:spPr>
            <a:xfrm>
              <a:off x="3810" y="3992"/>
              <a:ext cx="336" cy="165"/>
            </a:xfrm>
            <a:custGeom>
              <a:avLst/>
              <a:gdLst/>
              <a:ahLst/>
              <a:cxnLst/>
              <a:rect l="0" t="0" r="0" b="0"/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736056" y="3702288"/>
            <a:ext cx="4413250" cy="917573"/>
            <a:chOff x="2908" y="2305"/>
            <a:chExt cx="2780" cy="578"/>
          </a:xfrm>
        </p:grpSpPr>
        <p:sp>
          <p:nvSpPr>
            <p:cNvPr id="19" name="文本框 364572"/>
            <p:cNvSpPr txBox="1"/>
            <p:nvPr/>
          </p:nvSpPr>
          <p:spPr>
            <a:xfrm>
              <a:off x="2936" y="2305"/>
              <a:ext cx="10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zh-CN" altLang="en-US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1011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908" y="2337"/>
              <a:ext cx="902" cy="30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直接连接符 20"/>
            <p:cNvSpPr/>
            <p:nvPr/>
          </p:nvSpPr>
          <p:spPr>
            <a:xfrm>
              <a:off x="3186" y="2337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" name="直接连接符 21"/>
            <p:cNvSpPr/>
            <p:nvPr/>
          </p:nvSpPr>
          <p:spPr>
            <a:xfrm>
              <a:off x="3234" y="2337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" name="文本框 364576"/>
            <p:cNvSpPr txBox="1"/>
            <p:nvPr/>
          </p:nvSpPr>
          <p:spPr>
            <a:xfrm>
              <a:off x="4204" y="2592"/>
              <a:ext cx="148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b="1" dirty="0">
                  <a:latin typeface="Times New Roman" panose="02020603050405020304" pitchFamily="18" charset="0"/>
                </a:rPr>
                <a:t>Position of Point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任意多边形 364577"/>
            <p:cNvSpPr/>
            <p:nvPr/>
          </p:nvSpPr>
          <p:spPr>
            <a:xfrm>
              <a:off x="3234" y="2641"/>
              <a:ext cx="912" cy="160"/>
            </a:xfrm>
            <a:custGeom>
              <a:avLst/>
              <a:gdLst/>
              <a:ahLst/>
              <a:cxnLst/>
              <a:rect l="0" t="0" r="0" b="0"/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3" name="文本框 364578"/>
          <p:cNvSpPr txBox="1"/>
          <p:nvPr/>
        </p:nvSpPr>
        <p:spPr>
          <a:xfrm>
            <a:off x="604960" y="1986974"/>
            <a:ext cx="5627566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dirty="0">
                <a:solidFill>
                  <a:srgbClr val="0D00C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Value               Numbers in Machine</a:t>
            </a:r>
            <a:endParaRPr lang="zh-CN" altLang="en-US" sz="2800" b="1" dirty="0">
              <a:solidFill>
                <a:srgbClr val="0D00C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Adder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5.5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61557"/>
            <a:ext cx="3733800" cy="5893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3"/>
          <p:cNvSpPr>
            <a:spLocks noGrp="1"/>
          </p:cNvSpPr>
          <p:nvPr/>
        </p:nvSpPr>
        <p:spPr>
          <a:xfrm>
            <a:off x="4452937" y="2383507"/>
            <a:ext cx="4495800" cy="3657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When will a 4-bit adder propagate a carry from c</a:t>
            </a:r>
            <a:r>
              <a:rPr lang="en-US" sz="2000" baseline="-25000" dirty="0">
                <a:solidFill>
                  <a:srgbClr val="0000FF"/>
                </a:solidFill>
              </a:rPr>
              <a:t>0</a:t>
            </a:r>
            <a:r>
              <a:rPr lang="en-US" sz="2000" dirty="0">
                <a:solidFill>
                  <a:srgbClr val="0000FF"/>
                </a:solidFill>
              </a:rPr>
              <a:t> to c</a:t>
            </a:r>
            <a:r>
              <a:rPr lang="en-US" sz="2000" baseline="-25000" dirty="0">
                <a:solidFill>
                  <a:srgbClr val="0000FF"/>
                </a:solidFill>
              </a:rPr>
              <a:t>4</a:t>
            </a:r>
            <a:r>
              <a:rPr lang="en-US" sz="2000" dirty="0">
                <a:solidFill>
                  <a:srgbClr val="0000FF"/>
                </a:solidFill>
              </a:rPr>
              <a:t>?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/>
              <a:t>A: When it is propagated at </a:t>
            </a:r>
            <a:r>
              <a:rPr lang="en-US" sz="1600" u="sng" dirty="0"/>
              <a:t>every</a:t>
            </a:r>
            <a:r>
              <a:rPr lang="en-US" sz="1600" dirty="0"/>
              <a:t> stage   </a:t>
            </a:r>
            <a:endParaRPr lang="en-US" sz="1600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FF0000"/>
                </a:solidFill>
                <a:sym typeface="Symbol" panose="05050102010706020507"/>
              </a:rPr>
              <a:t>P = p</a:t>
            </a:r>
            <a:r>
              <a:rPr lang="en-US" sz="1600" baseline="-25000" dirty="0">
                <a:solidFill>
                  <a:srgbClr val="FF0000"/>
                </a:solidFill>
                <a:sym typeface="Symbol" panose="05050102010706020507"/>
              </a:rPr>
              <a:t>3</a:t>
            </a:r>
            <a:r>
              <a:rPr lang="en-US" sz="1600" dirty="0">
                <a:solidFill>
                  <a:srgbClr val="FF0000"/>
                </a:solidFill>
                <a:sym typeface="Symbol" panose="05050102010706020507"/>
              </a:rPr>
              <a:t>p</a:t>
            </a:r>
            <a:r>
              <a:rPr lang="en-US" sz="1600" baseline="-25000" dirty="0">
                <a:solidFill>
                  <a:srgbClr val="FF0000"/>
                </a:solidFill>
                <a:sym typeface="Symbol" panose="05050102010706020507"/>
              </a:rPr>
              <a:t>2</a:t>
            </a:r>
            <a:r>
              <a:rPr lang="en-US" sz="1600" dirty="0">
                <a:solidFill>
                  <a:srgbClr val="FF0000"/>
                </a:solidFill>
                <a:sym typeface="Symbol" panose="05050102010706020507"/>
              </a:rPr>
              <a:t>p</a:t>
            </a:r>
            <a:r>
              <a:rPr lang="en-US" sz="1600" baseline="-25000" dirty="0">
                <a:solidFill>
                  <a:srgbClr val="FF0000"/>
                </a:solidFill>
                <a:sym typeface="Symbol" panose="05050102010706020507"/>
              </a:rPr>
              <a:t>1</a:t>
            </a:r>
            <a:r>
              <a:rPr lang="en-US" sz="1600" dirty="0">
                <a:solidFill>
                  <a:srgbClr val="FF0000"/>
                </a:solidFill>
                <a:sym typeface="Symbol" panose="05050102010706020507"/>
              </a:rPr>
              <a:t>p</a:t>
            </a:r>
            <a:r>
              <a:rPr lang="en-US" sz="1600" baseline="-25000" dirty="0">
                <a:solidFill>
                  <a:srgbClr val="FF0000"/>
                </a:solidFill>
                <a:sym typeface="Symbol" panose="05050102010706020507"/>
              </a:rPr>
              <a:t>0</a:t>
            </a:r>
            <a:endParaRPr lang="en-US" sz="1600" baseline="-25000" dirty="0">
              <a:solidFill>
                <a:srgbClr val="FF0000"/>
              </a:solidFill>
              <a:sym typeface="Symbol" panose="05050102010706020507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050" baseline="-25000" dirty="0">
              <a:solidFill>
                <a:srgbClr val="FF0000"/>
              </a:solidFill>
              <a:sym typeface="Symbol" panose="05050102010706020507"/>
            </a:endParaRP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When will a 4-bit adder generate a carry output c</a:t>
            </a:r>
            <a:r>
              <a:rPr lang="en-US" sz="2000" baseline="-25000" dirty="0">
                <a:solidFill>
                  <a:srgbClr val="0000FF"/>
                </a:solidFill>
              </a:rPr>
              <a:t>4</a:t>
            </a:r>
            <a:r>
              <a:rPr lang="en-US" sz="2000" dirty="0">
                <a:solidFill>
                  <a:srgbClr val="0000FF"/>
                </a:solidFill>
              </a:rPr>
              <a:t>?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1600" dirty="0"/>
              <a:t>A: (1) if a carry is generated at the last stage</a:t>
            </a:r>
            <a:endParaRPr lang="en-US" sz="1600" dirty="0"/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400" b="1" dirty="0">
                <a:sym typeface="Symbol" panose="05050102010706020507"/>
              </a:rPr>
              <a:t></a:t>
            </a:r>
            <a:r>
              <a:rPr lang="en-US" sz="1400" b="1" dirty="0"/>
              <a:t> OR</a:t>
            </a:r>
            <a:r>
              <a:rPr lang="en-US" sz="1400" b="1" dirty="0">
                <a:sym typeface="Symbol" panose="05050102010706020507"/>
              </a:rPr>
              <a:t> </a:t>
            </a:r>
            <a:endParaRPr lang="en-US" sz="1400" b="1" dirty="0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/>
              <a:t>(2) If it is generated at any stage and propagated through all following stages</a:t>
            </a:r>
            <a:endParaRPr lang="en-US" sz="1600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FF0000"/>
                </a:solidFill>
              </a:rPr>
              <a:t>G = g</a:t>
            </a:r>
            <a:r>
              <a:rPr lang="en-US" sz="1600" baseline="-25000" dirty="0">
                <a:solidFill>
                  <a:srgbClr val="FF0000"/>
                </a:solidFill>
              </a:rPr>
              <a:t>3</a:t>
            </a:r>
            <a:r>
              <a:rPr lang="en-US" sz="1600" dirty="0">
                <a:solidFill>
                  <a:srgbClr val="FF0000"/>
                </a:solidFill>
              </a:rPr>
              <a:t> + p</a:t>
            </a:r>
            <a:r>
              <a:rPr lang="en-US" sz="1600" baseline="-25000" dirty="0">
                <a:solidFill>
                  <a:srgbClr val="FF0000"/>
                </a:solidFill>
              </a:rPr>
              <a:t>3</a:t>
            </a:r>
            <a:r>
              <a:rPr lang="en-US" sz="1600" dirty="0">
                <a:solidFill>
                  <a:srgbClr val="FF0000"/>
                </a:solidFill>
              </a:rPr>
              <a:t>g</a:t>
            </a:r>
            <a:r>
              <a:rPr lang="en-US" sz="1600" baseline="-25000" dirty="0">
                <a:solidFill>
                  <a:srgbClr val="FF0000"/>
                </a:solidFill>
              </a:rPr>
              <a:t>2</a:t>
            </a:r>
            <a:r>
              <a:rPr lang="en-US" sz="1600" dirty="0">
                <a:solidFill>
                  <a:srgbClr val="FF0000"/>
                </a:solidFill>
              </a:rPr>
              <a:t> + p</a:t>
            </a:r>
            <a:r>
              <a:rPr lang="en-US" sz="1600" baseline="-25000" dirty="0">
                <a:solidFill>
                  <a:srgbClr val="FF0000"/>
                </a:solidFill>
              </a:rPr>
              <a:t>3</a:t>
            </a:r>
            <a:r>
              <a:rPr lang="en-US" sz="1600" dirty="0">
                <a:solidFill>
                  <a:srgbClr val="FF0000"/>
                </a:solidFill>
              </a:rPr>
              <a:t>p</a:t>
            </a:r>
            <a:r>
              <a:rPr lang="en-US" sz="1600" baseline="-25000" dirty="0">
                <a:solidFill>
                  <a:srgbClr val="FF0000"/>
                </a:solidFill>
              </a:rPr>
              <a:t>2</a:t>
            </a:r>
            <a:r>
              <a:rPr lang="en-US" sz="1600" dirty="0">
                <a:solidFill>
                  <a:srgbClr val="FF0000"/>
                </a:solidFill>
              </a:rPr>
              <a:t>g</a:t>
            </a:r>
            <a:r>
              <a:rPr lang="en-US" sz="1600" baseline="-25000" dirty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FF0000"/>
                </a:solidFill>
              </a:rPr>
              <a:t> + p</a:t>
            </a:r>
            <a:r>
              <a:rPr lang="en-US" sz="1600" baseline="-25000" dirty="0">
                <a:solidFill>
                  <a:srgbClr val="FF0000"/>
                </a:solidFill>
              </a:rPr>
              <a:t>3</a:t>
            </a:r>
            <a:r>
              <a:rPr lang="en-US" sz="1600" dirty="0">
                <a:solidFill>
                  <a:srgbClr val="FF0000"/>
                </a:solidFill>
              </a:rPr>
              <a:t>p</a:t>
            </a:r>
            <a:r>
              <a:rPr lang="en-US" sz="1600" baseline="-25000" dirty="0">
                <a:solidFill>
                  <a:srgbClr val="FF0000"/>
                </a:solidFill>
              </a:rPr>
              <a:t>2</a:t>
            </a:r>
            <a:r>
              <a:rPr lang="en-US" sz="1600" dirty="0">
                <a:solidFill>
                  <a:srgbClr val="FF0000"/>
                </a:solidFill>
              </a:rPr>
              <a:t>p</a:t>
            </a:r>
            <a:r>
              <a:rPr lang="en-US" sz="1600" baseline="-25000" dirty="0">
                <a:solidFill>
                  <a:srgbClr val="FF0000"/>
                </a:solidFill>
              </a:rPr>
              <a:t>1</a:t>
            </a:r>
            <a:r>
              <a:rPr lang="en-US" sz="1600" dirty="0">
                <a:solidFill>
                  <a:srgbClr val="FF0000"/>
                </a:solidFill>
              </a:rPr>
              <a:t>g</a:t>
            </a:r>
            <a:r>
              <a:rPr lang="en-US" sz="1600" baseline="-25000" dirty="0">
                <a:solidFill>
                  <a:srgbClr val="FF0000"/>
                </a:solidFill>
              </a:rPr>
              <a:t>0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4224337" y="1526257"/>
            <a:ext cx="465772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dirty="0">
                <a:latin typeface="+mn-lt"/>
              </a:rPr>
              <a:t>4-Bit Carry-Look-Ahead Adder</a:t>
            </a:r>
            <a:endParaRPr lang="en-US" sz="2000" b="1" dirty="0">
              <a:latin typeface="+mn-lt"/>
            </a:endParaRPr>
          </a:p>
          <a:p>
            <a:pPr>
              <a:defRPr/>
            </a:pPr>
            <a:r>
              <a:rPr lang="en-US" sz="2000" b="1" dirty="0">
                <a:latin typeface="+mn-lt"/>
              </a:rPr>
              <a:t>w/ Block Generate and Propagate</a:t>
            </a:r>
            <a:endParaRPr lang="en-US" sz="2000" b="1" dirty="0">
              <a:latin typeface="+mn-lt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 Adder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5.5</a:t>
            </a:r>
            <a:endParaRPr lang="zh-CN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92"/>
            <a:ext cx="6400800" cy="4501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24400" y="2822448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~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70170" y="2822448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~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29511" y="2912843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~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sz="1400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42591" y="2855898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~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sz="1400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50825" y="1007266"/>
            <a:ext cx="2644775" cy="4402934"/>
          </a:xfrm>
        </p:spPr>
        <p:txBody>
          <a:bodyPr/>
          <a:lstStyle/>
          <a:p>
            <a:r>
              <a:rPr lang="en-US" altLang="zh-CN" dirty="0"/>
              <a:t>8-bit Adder</a:t>
            </a:r>
            <a:endParaRPr lang="en-US" altLang="zh-CN" dirty="0"/>
          </a:p>
          <a:p>
            <a:pPr lvl="1"/>
            <a:r>
              <a:rPr lang="en-US" altLang="zh-CN" dirty="0"/>
              <a:t>Faster</a:t>
            </a:r>
            <a:endParaRPr lang="en-US" altLang="zh-CN" dirty="0"/>
          </a:p>
          <a:p>
            <a:pPr lvl="1"/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endParaRPr lang="en-US" altLang="zh-CN" dirty="0"/>
          </a:p>
          <a:p>
            <a:pPr lvl="1"/>
            <a:r>
              <a:rPr lang="en-US" altLang="zh-CN" dirty="0"/>
              <a:t>3 4-bit Adders 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Carry Selected Adder</a:t>
            </a:r>
            <a:endParaRPr lang="zh-CN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5.5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2059183"/>
            <a:ext cx="49784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50825" y="1007266"/>
            <a:ext cx="2644775" cy="4402934"/>
          </a:xfrm>
        </p:spPr>
        <p:txBody>
          <a:bodyPr/>
          <a:lstStyle/>
          <a:p>
            <a:r>
              <a:rPr lang="en-US" altLang="zh-CN" dirty="0"/>
              <a:t>8-bit ALU</a:t>
            </a:r>
            <a:endParaRPr lang="en-US" altLang="zh-CN" dirty="0"/>
          </a:p>
          <a:p>
            <a:pPr lvl="1"/>
            <a:r>
              <a:rPr lang="en-US" altLang="zh-CN" dirty="0"/>
              <a:t>Faster</a:t>
            </a:r>
            <a:endParaRPr lang="en-US" altLang="zh-CN" dirty="0"/>
          </a:p>
          <a:p>
            <a:pPr lvl="1"/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endParaRPr lang="en-US" altLang="zh-CN" dirty="0"/>
          </a:p>
          <a:p>
            <a:pPr lvl="1"/>
            <a:r>
              <a:rPr lang="en-US" altLang="zh-CN" dirty="0"/>
              <a:t>3 4-bit ALUs 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Carry Selected Adder</a:t>
            </a:r>
            <a:endParaRPr lang="zh-CN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5.5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8895" y="1128053"/>
            <a:ext cx="6325105" cy="4605323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True Form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1" y="116837"/>
            <a:ext cx="914400" cy="56832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1.2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56836" y="1616073"/>
            <a:ext cx="7186610" cy="1295401"/>
            <a:chOff x="609" y="1075"/>
            <a:chExt cx="4527" cy="816"/>
          </a:xfrm>
        </p:grpSpPr>
        <p:sp>
          <p:nvSpPr>
            <p:cNvPr id="9" name="文本框 679951"/>
            <p:cNvSpPr txBox="1"/>
            <p:nvPr/>
          </p:nvSpPr>
          <p:spPr>
            <a:xfrm>
              <a:off x="609" y="1315"/>
              <a:ext cx="191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True</a:t>
              </a:r>
              <a:r>
                <a:rPr lang="zh-CN" altLang="en-US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Form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文本框 679952"/>
            <p:cNvSpPr txBox="1"/>
            <p:nvPr/>
          </p:nvSpPr>
          <p:spPr>
            <a:xfrm>
              <a:off x="2074" y="1075"/>
              <a:ext cx="296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0，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2</a:t>
              </a:r>
              <a:r>
                <a:rPr lang="en-US" altLang="zh-CN" sz="3200" b="1" i="1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＞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≥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0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文本框 679953"/>
            <p:cNvSpPr txBox="1"/>
            <p:nvPr/>
          </p:nvSpPr>
          <p:spPr>
            <a:xfrm>
              <a:off x="2084" y="1526"/>
              <a:ext cx="30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200" b="1" i="1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0 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≥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＞  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200" b="1" i="1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3200" b="1" i="1" baseline="4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左大括号 11"/>
            <p:cNvSpPr/>
            <p:nvPr/>
          </p:nvSpPr>
          <p:spPr>
            <a:xfrm>
              <a:off x="1940" y="1215"/>
              <a:ext cx="103" cy="580"/>
            </a:xfrm>
            <a:prstGeom prst="leftBrace">
              <a:avLst>
                <a:gd name="adj1" fmla="val 46925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直接连接符 12"/>
            <p:cNvSpPr/>
            <p:nvPr/>
          </p:nvSpPr>
          <p:spPr>
            <a:xfrm>
              <a:off x="4065" y="172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13"/>
            <p:cNvSpPr/>
            <p:nvPr/>
          </p:nvSpPr>
          <p:spPr>
            <a:xfrm>
              <a:off x="2400" y="1747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52401" y="990600"/>
            <a:ext cx="53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Definition for Integer</a:t>
            </a:r>
            <a:endParaRPr lang="zh-CN" altLang="en-US" sz="3600" b="1" dirty="0">
              <a:solidFill>
                <a:srgbClr val="0D00CD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4800" y="31242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solidFill>
                  <a:srgbClr val="000066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rgbClr val="0D00CD"/>
                </a:solidFill>
              </a:rPr>
              <a:t> is true value</a:t>
            </a:r>
            <a:r>
              <a:rPr lang="zh-CN" altLang="en-US" sz="3200" b="1" dirty="0">
                <a:solidFill>
                  <a:srgbClr val="0D00CD"/>
                </a:solidFill>
              </a:rPr>
              <a:t>     </a:t>
            </a:r>
            <a:r>
              <a:rPr lang="en-US" altLang="zh-CN" sz="3200" b="1" dirty="0"/>
              <a:t>n</a:t>
            </a:r>
            <a:r>
              <a:rPr lang="en-US" altLang="zh-CN" sz="3200" b="1" dirty="0">
                <a:solidFill>
                  <a:srgbClr val="0D00CD"/>
                </a:solidFill>
              </a:rPr>
              <a:t> is the length</a:t>
            </a:r>
            <a:endParaRPr lang="zh-CN" altLang="en-US" sz="3200" b="1" dirty="0">
              <a:solidFill>
                <a:srgbClr val="0D00CD"/>
              </a:solidFill>
            </a:endParaRPr>
          </a:p>
        </p:txBody>
      </p:sp>
      <p:sp>
        <p:nvSpPr>
          <p:cNvPr id="17" name="文本框 679944"/>
          <p:cNvSpPr txBox="1"/>
          <p:nvPr/>
        </p:nvSpPr>
        <p:spPr>
          <a:xfrm>
            <a:off x="1652345" y="4356369"/>
            <a:ext cx="14446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+1110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679945"/>
          <p:cNvSpPr txBox="1"/>
          <p:nvPr/>
        </p:nvSpPr>
        <p:spPr>
          <a:xfrm>
            <a:off x="3863732" y="4356369"/>
            <a:ext cx="2667397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true form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 , 1110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任意多边形 679957"/>
          <p:cNvSpPr/>
          <p:nvPr/>
        </p:nvSpPr>
        <p:spPr>
          <a:xfrm>
            <a:off x="2292107" y="4127769"/>
            <a:ext cx="3194293" cy="304800"/>
          </a:xfrm>
          <a:custGeom>
            <a:avLst/>
            <a:gdLst/>
            <a:ahLst/>
            <a:cxnLst/>
            <a:rect l="0" t="0" r="0" b="0"/>
            <a:pathLst>
              <a:path w="1646" h="192">
                <a:moveTo>
                  <a:pt x="0" y="192"/>
                </a:moveTo>
                <a:lnTo>
                  <a:pt x="0" y="0"/>
                </a:lnTo>
                <a:lnTo>
                  <a:pt x="1646" y="1"/>
                </a:lnTo>
                <a:lnTo>
                  <a:pt x="1646" y="172"/>
                </a:lnTo>
              </a:path>
            </a:pathLst>
          </a:custGeom>
          <a:noFill/>
          <a:ln w="38100" cap="flat" cmpd="sng">
            <a:solidFill>
              <a:schemeClr val="folHlink">
                <a:alpha val="100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文本框 679946"/>
          <p:cNvSpPr txBox="1"/>
          <p:nvPr/>
        </p:nvSpPr>
        <p:spPr>
          <a:xfrm>
            <a:off x="3858970" y="5293737"/>
            <a:ext cx="4137030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true form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zh-CN" altLang="en-US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+ 1110 = 1 , 1110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647583" y="5293737"/>
            <a:ext cx="1449387" cy="457200"/>
            <a:chOff x="960" y="3744"/>
            <a:chExt cx="913" cy="288"/>
          </a:xfrm>
        </p:grpSpPr>
        <p:sp>
          <p:nvSpPr>
            <p:cNvPr id="23" name="文本框 679948"/>
            <p:cNvSpPr txBox="1"/>
            <p:nvPr/>
          </p:nvSpPr>
          <p:spPr>
            <a:xfrm>
              <a:off x="960" y="3744"/>
              <a:ext cx="9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  </a:t>
              </a:r>
              <a:r>
                <a:rPr lang="en-US" altLang="zh-CN" sz="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1110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直接连接符 23"/>
            <p:cNvSpPr/>
            <p:nvPr/>
          </p:nvSpPr>
          <p:spPr>
            <a:xfrm>
              <a:off x="1321" y="3899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2" name="任意多边形 679958"/>
          <p:cNvSpPr/>
          <p:nvPr/>
        </p:nvSpPr>
        <p:spPr>
          <a:xfrm>
            <a:off x="2262798" y="5121274"/>
            <a:ext cx="4671401" cy="285175"/>
          </a:xfrm>
          <a:custGeom>
            <a:avLst/>
            <a:gdLst/>
            <a:ahLst/>
            <a:cxnLst/>
            <a:rect l="0" t="0" r="0" b="0"/>
            <a:pathLst>
              <a:path w="2547" h="174">
                <a:moveTo>
                  <a:pt x="3" y="174"/>
                </a:moveTo>
                <a:lnTo>
                  <a:pt x="0" y="0"/>
                </a:lnTo>
                <a:lnTo>
                  <a:pt x="2547" y="2"/>
                </a:lnTo>
                <a:lnTo>
                  <a:pt x="2547" y="162"/>
                </a:lnTo>
              </a:path>
            </a:pathLst>
          </a:custGeom>
          <a:noFill/>
          <a:ln w="38100" cap="flat" cmpd="sng">
            <a:solidFill>
              <a:schemeClr val="folHlink">
                <a:alpha val="100000"/>
              </a:schemeClr>
            </a:solidFill>
            <a:prstDash val="solid"/>
            <a:miter lim="800000"/>
            <a:headEnd type="none" w="med" len="med"/>
            <a:tailEnd type="stealth" w="med" len="med"/>
          </a:ln>
        </p:spPr>
        <p:txBody>
          <a:bodyPr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 animBg="1"/>
      <p:bldP spid="20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True Form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2401" y="990600"/>
            <a:ext cx="53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Definition for Fraction</a:t>
            </a:r>
            <a:endParaRPr lang="zh-CN" altLang="en-US" sz="3600" b="1" dirty="0">
              <a:solidFill>
                <a:srgbClr val="0D00CD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7200" y="1749470"/>
            <a:ext cx="6934201" cy="1295401"/>
            <a:chOff x="384" y="480"/>
            <a:chExt cx="4368" cy="816"/>
          </a:xfrm>
        </p:grpSpPr>
        <p:sp>
          <p:nvSpPr>
            <p:cNvPr id="10" name="文本框 680974"/>
            <p:cNvSpPr txBox="1"/>
            <p:nvPr/>
          </p:nvSpPr>
          <p:spPr>
            <a:xfrm>
              <a:off x="1759" y="480"/>
              <a:ext cx="251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  x</a:t>
              </a:r>
              <a:r>
                <a: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1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＞</a:t>
              </a:r>
              <a:r>
                <a: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≥</a:t>
              </a:r>
              <a:r>
                <a: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 0</a:t>
              </a:r>
              <a:endPara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84" y="620"/>
              <a:ext cx="4368" cy="676"/>
              <a:chOff x="384" y="620"/>
              <a:chExt cx="4368" cy="676"/>
            </a:xfrm>
          </p:grpSpPr>
          <p:sp>
            <p:nvSpPr>
              <p:cNvPr id="12" name="文本框 680976"/>
              <p:cNvSpPr txBox="1"/>
              <p:nvPr/>
            </p:nvSpPr>
            <p:spPr>
              <a:xfrm>
                <a:off x="384" y="720"/>
                <a:ext cx="1749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spcBef>
                    <a:spcPct val="0"/>
                  </a:spcBef>
                </a:pPr>
                <a:r>
                  <a:rPr lang="zh-CN" altLang="en-US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[</a:t>
                </a:r>
                <a:r>
                  <a:rPr lang="en-US" altLang="zh-CN" sz="32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]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true</a:t>
                </a:r>
                <a:r>
                  <a:rPr lang="zh-CN" altLang="en-US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form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</a:t>
                </a:r>
                <a:endPara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文本框 680977"/>
              <p:cNvSpPr txBox="1"/>
              <p:nvPr/>
            </p:nvSpPr>
            <p:spPr>
              <a:xfrm>
                <a:off x="1769" y="931"/>
                <a:ext cx="2983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spcBef>
                    <a:spcPct val="0"/>
                  </a:spcBef>
                </a:pPr>
                <a:r>
                  <a:rPr lang="zh-CN" altLang="en-US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– </a:t>
                </a:r>
                <a:r>
                  <a:rPr lang="en-US" altLang="zh-CN" sz="32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0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≥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32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＞  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3200" b="1" baseline="30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左大括号 13"/>
              <p:cNvSpPr/>
              <p:nvPr/>
            </p:nvSpPr>
            <p:spPr>
              <a:xfrm>
                <a:off x="1625" y="620"/>
                <a:ext cx="124" cy="580"/>
              </a:xfrm>
              <a:prstGeom prst="leftBrace">
                <a:avLst>
                  <a:gd name="adj1" fmla="val 38978"/>
                  <a:gd name="adj2" fmla="val 50000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" name="直接连接符 14"/>
              <p:cNvSpPr/>
              <p:nvPr/>
            </p:nvSpPr>
            <p:spPr>
              <a:xfrm>
                <a:off x="3552" y="1139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" name="文本框 680964"/>
          <p:cNvSpPr txBox="1"/>
          <p:nvPr/>
        </p:nvSpPr>
        <p:spPr>
          <a:xfrm>
            <a:off x="804861" y="3130539"/>
            <a:ext cx="1749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= + 0.1101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框 680965"/>
          <p:cNvSpPr txBox="1"/>
          <p:nvPr/>
        </p:nvSpPr>
        <p:spPr>
          <a:xfrm>
            <a:off x="3403599" y="3130539"/>
            <a:ext cx="2613857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true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form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 . 1101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04861" y="4070339"/>
            <a:ext cx="1728788" cy="457200"/>
            <a:chOff x="672" y="2368"/>
            <a:chExt cx="1089" cy="288"/>
          </a:xfrm>
        </p:grpSpPr>
        <p:sp>
          <p:nvSpPr>
            <p:cNvPr id="40" name="文本框 680967"/>
            <p:cNvSpPr txBox="1"/>
            <p:nvPr/>
          </p:nvSpPr>
          <p:spPr>
            <a:xfrm>
              <a:off x="672" y="2368"/>
              <a:ext cx="108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=    0.1101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直接连接符 40"/>
            <p:cNvSpPr/>
            <p:nvPr/>
          </p:nvSpPr>
          <p:spPr>
            <a:xfrm>
              <a:off x="1056" y="2523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9" name="组合 18"/>
          <p:cNvGrpSpPr/>
          <p:nvPr/>
        </p:nvGrpSpPr>
        <p:grpSpPr>
          <a:xfrm>
            <a:off x="3403599" y="4070343"/>
            <a:ext cx="3998913" cy="461963"/>
            <a:chOff x="2309" y="2368"/>
            <a:chExt cx="2519" cy="291"/>
          </a:xfrm>
        </p:grpSpPr>
        <p:sp>
          <p:nvSpPr>
            <p:cNvPr id="37" name="文本框 680970"/>
            <p:cNvSpPr txBox="1"/>
            <p:nvPr/>
          </p:nvSpPr>
          <p:spPr>
            <a:xfrm>
              <a:off x="2309" y="2368"/>
              <a:ext cx="2519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   (   0.1101) = 1 . 1101 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直接连接符 37"/>
            <p:cNvSpPr/>
            <p:nvPr/>
          </p:nvSpPr>
          <p:spPr>
            <a:xfrm>
              <a:off x="2992" y="2523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" name="直接连接符 38"/>
            <p:cNvSpPr/>
            <p:nvPr/>
          </p:nvSpPr>
          <p:spPr>
            <a:xfrm>
              <a:off x="3205" y="2523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0" name="组合 19"/>
          <p:cNvGrpSpPr/>
          <p:nvPr/>
        </p:nvGrpSpPr>
        <p:grpSpPr>
          <a:xfrm>
            <a:off x="804861" y="5949939"/>
            <a:ext cx="2185988" cy="457200"/>
            <a:chOff x="672" y="3552"/>
            <a:chExt cx="1377" cy="288"/>
          </a:xfrm>
        </p:grpSpPr>
        <p:sp>
          <p:nvSpPr>
            <p:cNvPr id="35" name="文本框 680981"/>
            <p:cNvSpPr txBox="1"/>
            <p:nvPr/>
          </p:nvSpPr>
          <p:spPr>
            <a:xfrm>
              <a:off x="672" y="3552"/>
              <a:ext cx="137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=    0.1000000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直接连接符 35"/>
            <p:cNvSpPr/>
            <p:nvPr/>
          </p:nvSpPr>
          <p:spPr>
            <a:xfrm>
              <a:off x="1056" y="3702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1" name="组合 20"/>
          <p:cNvGrpSpPr/>
          <p:nvPr/>
        </p:nvGrpSpPr>
        <p:grpSpPr>
          <a:xfrm>
            <a:off x="3403599" y="5949939"/>
            <a:ext cx="4886325" cy="457200"/>
            <a:chOff x="2309" y="3552"/>
            <a:chExt cx="3078" cy="288"/>
          </a:xfrm>
        </p:grpSpPr>
        <p:sp>
          <p:nvSpPr>
            <p:cNvPr id="32" name="文本框 680984"/>
            <p:cNvSpPr txBox="1"/>
            <p:nvPr/>
          </p:nvSpPr>
          <p:spPr>
            <a:xfrm>
              <a:off x="2309" y="3552"/>
              <a:ext cx="30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   (   0.1000000) = 1 . 1000000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直接连接符 32"/>
            <p:cNvSpPr/>
            <p:nvPr/>
          </p:nvSpPr>
          <p:spPr>
            <a:xfrm>
              <a:off x="2992" y="3706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" name="直接连接符 33"/>
            <p:cNvSpPr/>
            <p:nvPr/>
          </p:nvSpPr>
          <p:spPr>
            <a:xfrm>
              <a:off x="3216" y="3706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2" name="文本框 680987"/>
          <p:cNvSpPr txBox="1"/>
          <p:nvPr/>
        </p:nvSpPr>
        <p:spPr>
          <a:xfrm>
            <a:off x="804861" y="5010139"/>
            <a:ext cx="2193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lang="en-US" altLang="zh-CN" sz="10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+ 0.1000000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文本框 680988"/>
          <p:cNvSpPr txBox="1"/>
          <p:nvPr/>
        </p:nvSpPr>
        <p:spPr>
          <a:xfrm>
            <a:off x="3403599" y="5010139"/>
            <a:ext cx="24526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 . 1000000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447800" y="2994018"/>
            <a:ext cx="5376863" cy="3032130"/>
            <a:chOff x="1077" y="1690"/>
            <a:chExt cx="3387" cy="1910"/>
          </a:xfrm>
        </p:grpSpPr>
        <p:sp>
          <p:nvSpPr>
            <p:cNvPr id="28" name="任意多边形 680995"/>
            <p:cNvSpPr/>
            <p:nvPr/>
          </p:nvSpPr>
          <p:spPr>
            <a:xfrm>
              <a:off x="1239" y="1690"/>
              <a:ext cx="2062" cy="148"/>
            </a:xfrm>
            <a:custGeom>
              <a:avLst/>
              <a:gdLst/>
              <a:ahLst/>
              <a:cxnLst/>
              <a:rect l="0" t="0" r="0" b="0"/>
              <a:pathLst>
                <a:path w="1842" h="159">
                  <a:moveTo>
                    <a:pt x="0" y="159"/>
                  </a:moveTo>
                  <a:lnTo>
                    <a:pt x="0" y="0"/>
                  </a:lnTo>
                  <a:lnTo>
                    <a:pt x="1842" y="0"/>
                  </a:lnTo>
                  <a:lnTo>
                    <a:pt x="1842" y="144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miter lim="800000"/>
              <a:headEnd type="none" w="med" len="med"/>
              <a:tailEnd type="stealth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任意多边形 680996"/>
            <p:cNvSpPr/>
            <p:nvPr/>
          </p:nvSpPr>
          <p:spPr>
            <a:xfrm>
              <a:off x="1092" y="2304"/>
              <a:ext cx="3084" cy="147"/>
            </a:xfrm>
            <a:custGeom>
              <a:avLst/>
              <a:gdLst/>
              <a:ahLst/>
              <a:cxnLst/>
              <a:rect l="0" t="0" r="0" b="0"/>
              <a:pathLst>
                <a:path w="3084" h="147">
                  <a:moveTo>
                    <a:pt x="0" y="147"/>
                  </a:moveTo>
                  <a:lnTo>
                    <a:pt x="0" y="0"/>
                  </a:lnTo>
                  <a:lnTo>
                    <a:pt x="3084" y="0"/>
                  </a:lnTo>
                  <a:lnTo>
                    <a:pt x="3084" y="108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miter lim="800000"/>
              <a:headEnd type="none" w="med" len="med"/>
              <a:tailEnd type="stealth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任意多边形 680997"/>
            <p:cNvSpPr/>
            <p:nvPr/>
          </p:nvSpPr>
          <p:spPr>
            <a:xfrm>
              <a:off x="1077" y="2835"/>
              <a:ext cx="1854" cy="195"/>
            </a:xfrm>
            <a:custGeom>
              <a:avLst/>
              <a:gdLst/>
              <a:ahLst/>
              <a:cxnLst/>
              <a:rect l="0" t="0" r="0" b="0"/>
              <a:pathLst>
                <a:path w="1854" h="195">
                  <a:moveTo>
                    <a:pt x="0" y="195"/>
                  </a:moveTo>
                  <a:lnTo>
                    <a:pt x="3" y="0"/>
                  </a:lnTo>
                  <a:lnTo>
                    <a:pt x="1854" y="0"/>
                  </a:lnTo>
                  <a:lnTo>
                    <a:pt x="1851" y="141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miter lim="800000"/>
              <a:headEnd type="none" w="med" len="med"/>
              <a:tailEnd type="stealth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任意多边形 680998"/>
            <p:cNvSpPr/>
            <p:nvPr/>
          </p:nvSpPr>
          <p:spPr>
            <a:xfrm>
              <a:off x="1104" y="3456"/>
              <a:ext cx="3360" cy="144"/>
            </a:xfrm>
            <a:custGeom>
              <a:avLst/>
              <a:gdLst/>
              <a:ahLst/>
              <a:cxnLst/>
              <a:rect l="0" t="0" r="0" b="0"/>
              <a:pathLst>
                <a:path w="1872" h="192">
                  <a:moveTo>
                    <a:pt x="0" y="192"/>
                  </a:moveTo>
                  <a:lnTo>
                    <a:pt x="0" y="0"/>
                  </a:lnTo>
                  <a:lnTo>
                    <a:pt x="1872" y="0"/>
                  </a:lnTo>
                  <a:lnTo>
                    <a:pt x="1872" y="144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miter lim="800000"/>
              <a:headEnd type="none" w="med" len="med"/>
              <a:tailEnd type="stealth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True Form</a:t>
            </a:r>
            <a:endParaRPr lang="zh-CN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0" y="914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D00CD"/>
                </a:solidFill>
              </a:rPr>
              <a:t>Some Problems</a:t>
            </a:r>
            <a:endParaRPr lang="zh-CN" altLang="en-US" sz="3200" b="1" dirty="0">
              <a:solidFill>
                <a:srgbClr val="0D00CD"/>
              </a:solidFill>
            </a:endParaRPr>
          </a:p>
        </p:txBody>
      </p:sp>
      <p:sp>
        <p:nvSpPr>
          <p:cNvPr id="22" name="文本框 684036"/>
          <p:cNvSpPr txBox="1"/>
          <p:nvPr/>
        </p:nvSpPr>
        <p:spPr>
          <a:xfrm>
            <a:off x="420688" y="4724400"/>
            <a:ext cx="8570912" cy="181588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dirty="0">
                <a:solidFill>
                  <a:srgbClr val="0D00C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some cases, addition will be implemented with subtraction!</a:t>
            </a:r>
            <a:endParaRPr lang="en-US" altLang="zh-CN" sz="2800" b="1" dirty="0">
              <a:solidFill>
                <a:srgbClr val="0D00C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2800" b="1" dirty="0">
                <a:solidFill>
                  <a:srgbClr val="0D00C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Can we find a positive number which can substitute the negative number?</a:t>
            </a:r>
            <a:endParaRPr lang="en-US" altLang="zh-CN" sz="2800" b="1" dirty="0">
              <a:solidFill>
                <a:srgbClr val="0D00C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文本框 684041"/>
          <p:cNvSpPr txBox="1"/>
          <p:nvPr/>
        </p:nvSpPr>
        <p:spPr>
          <a:xfrm>
            <a:off x="685800" y="2438400"/>
            <a:ext cx="2781531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文本框 684042"/>
          <p:cNvSpPr txBox="1"/>
          <p:nvPr/>
        </p:nvSpPr>
        <p:spPr>
          <a:xfrm>
            <a:off x="4648200" y="2416175"/>
            <a:ext cx="845103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文本框 684043"/>
          <p:cNvSpPr txBox="1"/>
          <p:nvPr/>
        </p:nvSpPr>
        <p:spPr>
          <a:xfrm>
            <a:off x="685800" y="3059113"/>
            <a:ext cx="269657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文本框 684044"/>
          <p:cNvSpPr txBox="1"/>
          <p:nvPr/>
        </p:nvSpPr>
        <p:spPr>
          <a:xfrm>
            <a:off x="685800" y="3592513"/>
            <a:ext cx="269657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文本框 684045"/>
          <p:cNvSpPr txBox="1"/>
          <p:nvPr/>
        </p:nvSpPr>
        <p:spPr>
          <a:xfrm>
            <a:off x="685800" y="4202113"/>
            <a:ext cx="2611612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文本框 684046"/>
          <p:cNvSpPr txBox="1"/>
          <p:nvPr/>
        </p:nvSpPr>
        <p:spPr>
          <a:xfrm>
            <a:off x="4648200" y="3036888"/>
            <a:ext cx="785793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文本框 684047"/>
          <p:cNvSpPr txBox="1"/>
          <p:nvPr/>
        </p:nvSpPr>
        <p:spPr>
          <a:xfrm>
            <a:off x="4648200" y="3570288"/>
            <a:ext cx="785793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文本框 684048"/>
          <p:cNvSpPr txBox="1"/>
          <p:nvPr/>
        </p:nvSpPr>
        <p:spPr>
          <a:xfrm>
            <a:off x="4648200" y="4179888"/>
            <a:ext cx="845103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57200" y="1600200"/>
            <a:ext cx="8991600" cy="3230563"/>
            <a:chOff x="480" y="1008"/>
            <a:chExt cx="5280" cy="2035"/>
          </a:xfrm>
        </p:grpSpPr>
        <p:grpSp>
          <p:nvGrpSpPr>
            <p:cNvPr id="36" name="组合 35"/>
            <p:cNvGrpSpPr/>
            <p:nvPr/>
          </p:nvGrpSpPr>
          <p:grpSpPr>
            <a:xfrm>
              <a:off x="480" y="1008"/>
              <a:ext cx="5280" cy="2016"/>
              <a:chOff x="480" y="1008"/>
              <a:chExt cx="5280" cy="2016"/>
            </a:xfrm>
          </p:grpSpPr>
          <p:sp>
            <p:nvSpPr>
              <p:cNvPr id="39" name="文本框 684051"/>
              <p:cNvSpPr txBox="1"/>
              <p:nvPr/>
            </p:nvSpPr>
            <p:spPr>
              <a:xfrm>
                <a:off x="528" y="1027"/>
                <a:ext cx="5232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spcBef>
                    <a:spcPct val="0"/>
                  </a:spcBef>
                </a:pPr>
                <a:r>
                  <a:rPr lang="zh-CN" altLang="en-US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OP 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      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Real OP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Sign of the Result</a:t>
                </a: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80" y="1008"/>
                <a:ext cx="4944" cy="201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None/>
                  <a:defRPr sz="800" b="1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7" name="直接连接符 36"/>
            <p:cNvSpPr/>
            <p:nvPr/>
          </p:nvSpPr>
          <p:spPr>
            <a:xfrm>
              <a:off x="480" y="1440"/>
              <a:ext cx="49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" name="直接连接符 37"/>
            <p:cNvSpPr/>
            <p:nvPr/>
          </p:nvSpPr>
          <p:spPr>
            <a:xfrm>
              <a:off x="2640" y="1027"/>
              <a:ext cx="0" cy="20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文本框 684055"/>
          <p:cNvSpPr txBox="1"/>
          <p:nvPr/>
        </p:nvSpPr>
        <p:spPr>
          <a:xfrm>
            <a:off x="6851650" y="2416175"/>
            <a:ext cx="1380506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Positive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文本框 684056"/>
          <p:cNvSpPr txBox="1"/>
          <p:nvPr/>
        </p:nvSpPr>
        <p:spPr>
          <a:xfrm>
            <a:off x="6096000" y="3036888"/>
            <a:ext cx="297167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Positive/Negative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文本框 684057"/>
          <p:cNvSpPr txBox="1"/>
          <p:nvPr/>
        </p:nvSpPr>
        <p:spPr>
          <a:xfrm>
            <a:off x="6096000" y="3582333"/>
            <a:ext cx="297167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Positive/Negative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文本框 684058"/>
          <p:cNvSpPr txBox="1"/>
          <p:nvPr/>
        </p:nvSpPr>
        <p:spPr>
          <a:xfrm>
            <a:off x="6851650" y="4179888"/>
            <a:ext cx="1519968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Negative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Complement</a:t>
            </a:r>
            <a:endParaRPr lang="zh-CN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1.3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1066800"/>
            <a:ext cx="9067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Adjust</a:t>
            </a:r>
            <a:r>
              <a:rPr lang="zh-CN" altLang="en-US" sz="3600" b="1" dirty="0">
                <a:solidFill>
                  <a:srgbClr val="0D00CD"/>
                </a:solidFill>
              </a:rPr>
              <a:t> </a:t>
            </a:r>
            <a:r>
              <a:rPr lang="en-US" altLang="zh-CN" sz="3600" b="1" dirty="0">
                <a:solidFill>
                  <a:srgbClr val="0D00CD"/>
                </a:solidFill>
              </a:rPr>
              <a:t>the time of the clock</a:t>
            </a:r>
            <a:endParaRPr lang="en-US" altLang="zh-CN" sz="3600" b="1" dirty="0">
              <a:solidFill>
                <a:srgbClr val="0D00CD"/>
              </a:solidFill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The current time is 6’cloclk, but the clock is showing 9’clock. What can we do?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Anti-clockwise: 9-3=6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Clockwise</a:t>
            </a:r>
            <a:r>
              <a:rPr lang="zh-CN" altLang="en-US" sz="2800" b="1" dirty="0">
                <a:solidFill>
                  <a:srgbClr val="0D00CD"/>
                </a:solidFill>
              </a:rPr>
              <a:t>：</a:t>
            </a:r>
            <a:r>
              <a:rPr lang="en-US" altLang="zh-CN" sz="2800" b="1" dirty="0">
                <a:solidFill>
                  <a:srgbClr val="0D00CD"/>
                </a:solidFill>
              </a:rPr>
              <a:t>9+9=18, 18-12=6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-3 can be </a:t>
            </a:r>
            <a:r>
              <a:rPr lang="en-US" altLang="zh-CN" sz="2800" b="1" dirty="0">
                <a:solidFill>
                  <a:srgbClr val="0D00CD"/>
                </a:solidFill>
                <a:latin typeface="Times New Roman" panose="02020603050405020304" pitchFamily="18" charset="0"/>
              </a:rPr>
              <a:t>substituted with +9, which can turn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subtraction</a:t>
            </a:r>
            <a:r>
              <a:rPr lang="en-US" altLang="zh-CN" sz="2800" b="1" dirty="0">
                <a:solidFill>
                  <a:srgbClr val="0D00CD"/>
                </a:solidFill>
                <a:latin typeface="Times New Roman" panose="02020603050405020304" pitchFamily="18" charset="0"/>
              </a:rPr>
              <a:t> into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addition</a:t>
            </a:r>
            <a:r>
              <a:rPr lang="en-US" altLang="zh-CN" sz="2800" b="1" dirty="0">
                <a:solidFill>
                  <a:srgbClr val="0D00CD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rgbClr val="0D00CD"/>
              </a:solidFill>
              <a:latin typeface="Times New Roman" panose="02020603050405020304" pitchFamily="18" charset="0"/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  <a:latin typeface="Times New Roman" panose="02020603050405020304" pitchFamily="18" charset="0"/>
              </a:rPr>
              <a:t>+9 is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complement</a:t>
            </a:r>
            <a:r>
              <a:rPr lang="en-US" altLang="zh-CN" sz="2800" b="1" dirty="0">
                <a:solidFill>
                  <a:srgbClr val="0D00CD"/>
                </a:solidFill>
                <a:latin typeface="Times New Roman" panose="02020603050405020304" pitchFamily="18" charset="0"/>
              </a:rPr>
              <a:t> of -3 (mod 12)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zh-CN" altLang="en-US" sz="3600" b="1" dirty="0">
              <a:solidFill>
                <a:srgbClr val="0D00C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200" y="4806285"/>
            <a:ext cx="906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</a:rPr>
              <a:t>The complement of a negative can be get by adding a modulo</a:t>
            </a:r>
            <a:endParaRPr lang="zh-CN" altLang="en-US" sz="2800" b="1" dirty="0">
              <a:solidFill>
                <a:srgbClr val="000066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Complement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1.3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0" y="1219200"/>
            <a:ext cx="9296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66"/>
                </a:solidFill>
              </a:rPr>
              <a:t>The complement of a negative can be get by adding a modulo.</a:t>
            </a:r>
            <a:endParaRPr lang="en-US" altLang="zh-CN" sz="2800" b="1" dirty="0">
              <a:solidFill>
                <a:srgbClr val="00006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66"/>
                </a:solidFill>
              </a:rPr>
              <a:t>The sum of the absolute values of a positive and negative is modulo in case of they are complements each other.</a:t>
            </a:r>
            <a:endParaRPr lang="en-US" altLang="zh-CN" sz="2800" b="1" dirty="0">
              <a:solidFill>
                <a:srgbClr val="000066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66"/>
                </a:solidFill>
              </a:rPr>
              <a:t>9</a:t>
            </a:r>
            <a:r>
              <a:rPr lang="en-US" altLang="zh-CN" sz="2800" b="1" baseline="-25000" dirty="0">
                <a:solidFill>
                  <a:srgbClr val="000066"/>
                </a:solidFill>
              </a:rPr>
              <a:t>10</a:t>
            </a:r>
            <a:r>
              <a:rPr lang="en-US" altLang="zh-CN" sz="2800" b="1" dirty="0">
                <a:solidFill>
                  <a:srgbClr val="000066"/>
                </a:solidFill>
              </a:rPr>
              <a:t>+3</a:t>
            </a:r>
            <a:r>
              <a:rPr lang="en-US" altLang="zh-CN" sz="2800" b="1" baseline="-25000" dirty="0">
                <a:solidFill>
                  <a:srgbClr val="000066"/>
                </a:solidFill>
              </a:rPr>
              <a:t>10</a:t>
            </a:r>
            <a:r>
              <a:rPr lang="en-US" altLang="zh-CN" sz="2800" b="1" dirty="0">
                <a:solidFill>
                  <a:srgbClr val="000066"/>
                </a:solidFill>
              </a:rPr>
              <a:t>=12</a:t>
            </a:r>
            <a:r>
              <a:rPr lang="en-US" altLang="zh-CN" sz="2800" b="1" baseline="-25000" dirty="0">
                <a:solidFill>
                  <a:srgbClr val="000066"/>
                </a:solidFill>
              </a:rPr>
              <a:t>10</a:t>
            </a:r>
            <a:r>
              <a:rPr lang="zh-CN" altLang="en-US" sz="2800" b="1" dirty="0">
                <a:solidFill>
                  <a:srgbClr val="000066"/>
                </a:solidFill>
              </a:rPr>
              <a:t>，</a:t>
            </a:r>
            <a:r>
              <a:rPr lang="en-US" altLang="zh-CN" sz="2800" b="1" dirty="0">
                <a:solidFill>
                  <a:srgbClr val="000066"/>
                </a:solidFill>
              </a:rPr>
              <a:t>(</a:t>
            </a:r>
            <a:r>
              <a:rPr lang="fi-FI" altLang="zh-CN" sz="2800" b="1" dirty="0">
                <a:solidFill>
                  <a:srgbClr val="000066"/>
                </a:solidFill>
              </a:rPr>
              <a:t>01101)</a:t>
            </a:r>
            <a:r>
              <a:rPr lang="fi-FI" altLang="zh-CN" sz="2800" b="1" baseline="-25000" dirty="0">
                <a:solidFill>
                  <a:srgbClr val="000066"/>
                </a:solidFill>
              </a:rPr>
              <a:t>T</a:t>
            </a:r>
            <a:r>
              <a:rPr lang="fi-FI" altLang="zh-CN" sz="2800" b="1" dirty="0">
                <a:solidFill>
                  <a:srgbClr val="000066"/>
                </a:solidFill>
              </a:rPr>
              <a:t>+(10011)</a:t>
            </a:r>
            <a:r>
              <a:rPr lang="fi-FI" altLang="zh-CN" sz="2800" b="1" baseline="-25000" dirty="0">
                <a:solidFill>
                  <a:srgbClr val="000066"/>
                </a:solidFill>
              </a:rPr>
              <a:t>C</a:t>
            </a:r>
            <a:r>
              <a:rPr lang="fi-FI" altLang="zh-CN" sz="2800" b="1" dirty="0">
                <a:solidFill>
                  <a:srgbClr val="000066"/>
                </a:solidFill>
              </a:rPr>
              <a:t>=(00000)</a:t>
            </a:r>
            <a:r>
              <a:rPr lang="fi-FI" altLang="zh-CN" sz="2800" b="1" baseline="-25000" dirty="0">
                <a:solidFill>
                  <a:srgbClr val="000066"/>
                </a:solidFill>
              </a:rPr>
              <a:t>T</a:t>
            </a:r>
            <a:endParaRPr lang="en-US" altLang="zh-CN" sz="2800" b="1" baseline="-25000" dirty="0">
              <a:solidFill>
                <a:srgbClr val="00006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66"/>
                </a:solidFill>
              </a:rPr>
              <a:t>The complement of a positive is itself.</a:t>
            </a:r>
            <a:endParaRPr lang="zh-CN" altLang="en-US" sz="2800" b="1" dirty="0">
              <a:solidFill>
                <a:srgbClr val="000066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LEC07 ArithI</a:t>
            </a:r>
            <a:endParaRPr lang="en-US" altLang="zh-C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0</TotalTime>
  <Words>10721</Words>
  <Application>WPS 演示</Application>
  <PresentationFormat>信纸(8.5x11 英寸)</PresentationFormat>
  <Paragraphs>1381</Paragraphs>
  <Slides>43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0" baseType="lpstr">
      <vt:lpstr>Arial</vt:lpstr>
      <vt:lpstr>宋体</vt:lpstr>
      <vt:lpstr>Wingdings</vt:lpstr>
      <vt:lpstr>Calibri</vt:lpstr>
      <vt:lpstr>Times New Roman</vt:lpstr>
      <vt:lpstr>微软雅黑</vt:lpstr>
      <vt:lpstr>华文中宋</vt:lpstr>
      <vt:lpstr>楷体</vt:lpstr>
      <vt:lpstr>Wingdings</vt:lpstr>
      <vt:lpstr>黑体</vt:lpstr>
      <vt:lpstr>Arial Unicode MS</vt:lpstr>
      <vt:lpstr>Wingdings 2</vt:lpstr>
      <vt:lpstr>Wingdings</vt:lpstr>
      <vt:lpstr>Symbol</vt:lpstr>
      <vt:lpstr>Symbol</vt:lpstr>
      <vt:lpstr>Office Theme</vt:lpstr>
      <vt:lpstr>Equation.DSMT4</vt:lpstr>
      <vt:lpstr>Lecture7  Arithmetic-Addition/Subtraction </vt:lpstr>
      <vt:lpstr>Outline</vt:lpstr>
      <vt:lpstr>Number Representation-Unsigned Binary</vt:lpstr>
      <vt:lpstr>Signed Binary</vt:lpstr>
      <vt:lpstr>True Form</vt:lpstr>
      <vt:lpstr>True Form</vt:lpstr>
      <vt:lpstr>True Form</vt:lpstr>
      <vt:lpstr>Complement</vt:lpstr>
      <vt:lpstr>Complement</vt:lpstr>
      <vt:lpstr>2’s Complement-Integer</vt:lpstr>
      <vt:lpstr>2’s Complement-Fraction</vt:lpstr>
      <vt:lpstr>Shortcut to get complement of a negative</vt:lpstr>
      <vt:lpstr>Addition</vt:lpstr>
      <vt:lpstr>Addition-Example</vt:lpstr>
      <vt:lpstr>Addition-Example</vt:lpstr>
      <vt:lpstr>Subtraction</vt:lpstr>
      <vt:lpstr>Subtraction-Example</vt:lpstr>
      <vt:lpstr>Subtraction-Example</vt:lpstr>
      <vt:lpstr>Logic Operation</vt:lpstr>
      <vt:lpstr>ALU- 1 bit ALU</vt:lpstr>
      <vt:lpstr>1-bit Full Adder</vt:lpstr>
      <vt:lpstr>CarryOut</vt:lpstr>
      <vt:lpstr>Sum</vt:lpstr>
      <vt:lpstr>Logic of CarryOut and Sum</vt:lpstr>
      <vt:lpstr>From 1-bit ALU to 4-bit ALU</vt:lpstr>
      <vt:lpstr>How to do subtraction?</vt:lpstr>
      <vt:lpstr>generate [-B]C from [B]C ? </vt:lpstr>
      <vt:lpstr>generate [-B]C from [B]C ? </vt:lpstr>
      <vt:lpstr>How to do subtraction?</vt:lpstr>
      <vt:lpstr>Are they error?</vt:lpstr>
      <vt:lpstr>Overflow</vt:lpstr>
      <vt:lpstr>Overflow detection</vt:lpstr>
      <vt:lpstr>Disadvantage of Ripple Carry Adder</vt:lpstr>
      <vt:lpstr>Fast Adder</vt:lpstr>
      <vt:lpstr>Fast Adder</vt:lpstr>
      <vt:lpstr>Fast Adder</vt:lpstr>
      <vt:lpstr>Fast Adder</vt:lpstr>
      <vt:lpstr>Recursion Relation with P/G Logic</vt:lpstr>
      <vt:lpstr>Fast Adder</vt:lpstr>
      <vt:lpstr>Fast Adder</vt:lpstr>
      <vt:lpstr>Fast Adder</vt:lpstr>
      <vt:lpstr>Carry Selected Adder</vt:lpstr>
      <vt:lpstr>Carry Selected Adder</vt:lpstr>
    </vt:vector>
  </TitlesOfParts>
  <LinksUpToDate>false</LinksUpToDate>
  <SharedDoc>false</SharedDoc>
  <HyperlinksChanged>false</HyperlinksChanged>
  <AppVersion>14.0000</AppVersion>
  <Pages>47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431. Computer Architecture</dc:title>
  <dc:creator>Janie Irwin</dc:creator>
  <dc:subject>Lecture 01</dc:subject>
  <cp:lastModifiedBy>安建峰</cp:lastModifiedBy>
  <cp:revision>699</cp:revision>
  <cp:lastPrinted>1997-08-27T08:28:00Z</cp:lastPrinted>
  <dcterms:created xsi:type="dcterms:W3CDTF">1997-08-19T16:58:00Z</dcterms:created>
  <dcterms:modified xsi:type="dcterms:W3CDTF">2025-06-12T04:53:55Z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69C28C064A7F42AEB5A6DF22BFC0832C_12</vt:lpwstr>
  </property>
  <property fmtid="{D5CDD505-2E9C-101B-9397-08002B2CF9AE}" pid="3" name="KSOProductBuildVer">
    <vt:lpwstr>2052-12.1.0.20784</vt:lpwstr>
  </property>
</Properties>
</file>