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415" r:id="rId3"/>
    <p:sldId id="416" r:id="rId5"/>
    <p:sldId id="417" r:id="rId6"/>
    <p:sldId id="461" r:id="rId7"/>
    <p:sldId id="462" r:id="rId8"/>
    <p:sldId id="418" r:id="rId9"/>
    <p:sldId id="419" r:id="rId10"/>
    <p:sldId id="420" r:id="rId11"/>
    <p:sldId id="421" r:id="rId12"/>
    <p:sldId id="423" r:id="rId13"/>
    <p:sldId id="455" r:id="rId14"/>
    <p:sldId id="424" r:id="rId15"/>
    <p:sldId id="453" r:id="rId16"/>
    <p:sldId id="426" r:id="rId17"/>
    <p:sldId id="454" r:id="rId18"/>
    <p:sldId id="427" r:id="rId19"/>
    <p:sldId id="428" r:id="rId20"/>
    <p:sldId id="429" r:id="rId21"/>
    <p:sldId id="456" r:id="rId22"/>
    <p:sldId id="463" r:id="rId23"/>
    <p:sldId id="464" r:id="rId24"/>
    <p:sldId id="465" r:id="rId25"/>
    <p:sldId id="805" r:id="rId26"/>
    <p:sldId id="808" r:id="rId27"/>
    <p:sldId id="457" r:id="rId28"/>
    <p:sldId id="432" r:id="rId29"/>
    <p:sldId id="433" r:id="rId30"/>
    <p:sldId id="460" r:id="rId31"/>
    <p:sldId id="434" r:id="rId32"/>
    <p:sldId id="435" r:id="rId33"/>
    <p:sldId id="436" r:id="rId34"/>
    <p:sldId id="809" r:id="rId35"/>
    <p:sldId id="437" r:id="rId36"/>
    <p:sldId id="438" r:id="rId37"/>
    <p:sldId id="439" r:id="rId38"/>
    <p:sldId id="440" r:id="rId39"/>
    <p:sldId id="441" r:id="rId40"/>
    <p:sldId id="442" r:id="rId41"/>
    <p:sldId id="443" r:id="rId42"/>
    <p:sldId id="445" r:id="rId43"/>
    <p:sldId id="444" r:id="rId44"/>
    <p:sldId id="458" r:id="rId45"/>
    <p:sldId id="447" r:id="rId46"/>
    <p:sldId id="449" r:id="rId47"/>
    <p:sldId id="448" r:id="rId48"/>
    <p:sldId id="450" r:id="rId49"/>
    <p:sldId id="451" r:id="rId50"/>
    <p:sldId id="810" r:id="rId51"/>
    <p:sldId id="811" r:id="rId52"/>
    <p:sldId id="812" r:id="rId53"/>
  </p:sldIdLst>
  <p:sldSz cx="9144000" cy="6858000" type="letter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2910D1-4D7B-4F0B-BC24-4339E7751338}">
          <p14:sldIdLst>
            <p14:sldId id="415"/>
            <p14:sldId id="416"/>
            <p14:sldId id="417"/>
            <p14:sldId id="461"/>
            <p14:sldId id="462"/>
            <p14:sldId id="418"/>
            <p14:sldId id="419"/>
            <p14:sldId id="420"/>
            <p14:sldId id="421"/>
            <p14:sldId id="423"/>
            <p14:sldId id="455"/>
            <p14:sldId id="424"/>
            <p14:sldId id="453"/>
            <p14:sldId id="426"/>
            <p14:sldId id="454"/>
            <p14:sldId id="427"/>
            <p14:sldId id="428"/>
            <p14:sldId id="429"/>
            <p14:sldId id="456"/>
            <p14:sldId id="463"/>
            <p14:sldId id="464"/>
            <p14:sldId id="465"/>
            <p14:sldId id="805"/>
            <p14:sldId id="808"/>
            <p14:sldId id="457"/>
            <p14:sldId id="432"/>
            <p14:sldId id="433"/>
            <p14:sldId id="460"/>
            <p14:sldId id="434"/>
            <p14:sldId id="435"/>
            <p14:sldId id="436"/>
            <p14:sldId id="809"/>
            <p14:sldId id="437"/>
            <p14:sldId id="438"/>
            <p14:sldId id="439"/>
            <p14:sldId id="440"/>
            <p14:sldId id="441"/>
            <p14:sldId id="442"/>
            <p14:sldId id="443"/>
            <p14:sldId id="445"/>
            <p14:sldId id="444"/>
            <p14:sldId id="458"/>
            <p14:sldId id="447"/>
            <p14:sldId id="449"/>
            <p14:sldId id="448"/>
            <p14:sldId id="450"/>
            <p14:sldId id="451"/>
            <p14:sldId id="810"/>
            <p14:sldId id="811"/>
            <p14:sldId id="8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Zhang" initials="M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11FD"/>
    <a:srgbClr val="009900"/>
    <a:srgbClr val="8901F3"/>
    <a:srgbClr val="000000"/>
    <a:srgbClr val="008276"/>
    <a:srgbClr val="00A091"/>
    <a:srgbClr val="51DC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7" autoAdjust="0"/>
    <p:restoredTop sz="82690"/>
  </p:normalViewPr>
  <p:slideViewPr>
    <p:cSldViewPr showGuides="1">
      <p:cViewPr varScale="1">
        <p:scale>
          <a:sx n="81" d="100"/>
          <a:sy n="81" d="100"/>
        </p:scale>
        <p:origin x="912" y="7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660400"/>
            <a:ext cx="50927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8225" cy="4605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54" tIns="47774" rIns="97254" bIns="47774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9" Type="http://schemas.openxmlformats.org/officeDocument/2006/relationships/hyperlink" Target="https://zh.wikipedia.org/w/index.php?title=%E8%8B%B1%E5%9B%BD%E6%A9%A1%E8%83%B6%E7%94%9F%E4%BA%A7%E8%80%85%E7%A0%94%E7%A9%B6%E5%8D%8F%E4%BC%9A&amp;action=edit&amp;redlink=1" TargetMode="External"/><Relationship Id="rId8" Type="http://schemas.openxmlformats.org/officeDocument/2006/relationships/hyperlink" Target="https://zh.wikipedia.org/wiki/%E5%B8%83%E6%96%AF%E4%B9%98%E6%B3%95%E7%AE%97%E6%B3%95" TargetMode="External"/><Relationship Id="rId7" Type="http://schemas.openxmlformats.org/officeDocument/2006/relationships/hyperlink" Target="https://zh.wikipedia.org/wiki/%E7%A3%81%E9%BC%93%E5%AD%98%E5%82%A8%E5%99%A8" TargetMode="External"/><Relationship Id="rId6" Type="http://schemas.openxmlformats.org/officeDocument/2006/relationships/hyperlink" Target="https://zh.wikipedia.org/wiki/%E8%AE%A1%E7%AE%97%E6%9C%BA%E7%A7%91%E5%AD%A6%E5%AE%B6" TargetMode="External"/><Relationship Id="rId5" Type="http://schemas.openxmlformats.org/officeDocument/2006/relationships/hyperlink" Target="https://zh.wikipedia.org/wiki/%E7%89%A9%E7%90%86%E5%AD%A6%E5%AE%B6" TargetMode="External"/><Relationship Id="rId4" Type="http://schemas.openxmlformats.org/officeDocument/2006/relationships/hyperlink" Target="https://zh.wikipedia.org/wiki/%E5%B7%A5%E7%A8%8B%E5%B8%88" TargetMode="External"/><Relationship Id="rId3" Type="http://schemas.openxmlformats.org/officeDocument/2006/relationships/hyperlink" Target="https://zh.wikipedia.org/wiki/%E8%8B%B1%E5%9B%BD" TargetMode="External"/><Relationship Id="rId2" Type="http://schemas.openxmlformats.org/officeDocument/2006/relationships/notesMaster" Target="../notesMasters/notesMaster1.xml"/><Relationship Id="rId15" Type="http://schemas.openxmlformats.org/officeDocument/2006/relationships/hyperlink" Target="https://baike.baidu.com/item/%E8%AE%A1%E7%AE%97%E6%9C%BA%E4%BD%93%E7%B3%BB%E7%BB%93%E6%9E%84/10547223" TargetMode="External"/><Relationship Id="rId14" Type="http://schemas.openxmlformats.org/officeDocument/2006/relationships/hyperlink" Target="https://baike.baidu.com/item/%E6%99%B6%E4%BD%93%E5%AD%A6/10672190" TargetMode="External"/><Relationship Id="rId13" Type="http://schemas.openxmlformats.org/officeDocument/2006/relationships/hyperlink" Target="https://baike.baidu.com/item/%E4%BC%AF%E5%85%8B%E8%B4%9D%E5%85%8B%E5%AD%A6%E9%99%A2" TargetMode="External"/><Relationship Id="rId12" Type="http://schemas.openxmlformats.org/officeDocument/2006/relationships/hyperlink" Target="https://zh.wikipedia.org/wiki/%E6%9F%8F%E8%B2%9D%E5%85%8B%E5%AD%B8%E9%99%A2" TargetMode="External"/><Relationship Id="rId11" Type="http://schemas.openxmlformats.org/officeDocument/2006/relationships/hyperlink" Target="https://zh.wikipedia.org/wiki/%E4%BC%A6%E6%95%A6%E5%A4%A7%E5%AD%A6" TargetMode="External"/><Relationship Id="rId10" Type="http://schemas.openxmlformats.org/officeDocument/2006/relationships/hyperlink" Target="https://zh.wikipedia.org/wiki/%E6%95%B0%E5%AD%A6%E7%89%A9%E7%90%86" TargetMode="Externa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8%83%E6%96%AF%E4%B9%98%E6%B3%95%E7%AE%97%E6%B3%95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FECCDC-8F84-714B-A840-8FD269A17E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inserted</a:t>
            </a:r>
            <a:r>
              <a:rPr lang="en-US" baseline="0" dirty="0"/>
              <a:t> 0s waste register space. And the wasted space is just the same size with multiplier</a:t>
            </a:r>
            <a:endParaRPr lang="en-US" baseline="0" dirty="0"/>
          </a:p>
          <a:p>
            <a:r>
              <a:rPr lang="zh-CN" altLang="en-US" baseline="0" dirty="0"/>
              <a:t>注意蓝色部分的零都浪费了寄存器的空间。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乘积寄存器右移位数与被乘数右移位数刚好相同</a:t>
            </a:r>
            <a:r>
              <a:rPr lang="en-US" altLang="zh-CN" dirty="0"/>
              <a:t>=&gt;</a:t>
            </a:r>
            <a:r>
              <a:rPr lang="zh-CN" altLang="en-US" dirty="0"/>
              <a:t>可以合并两者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Step:	Multiplicand</a:t>
            </a:r>
            <a:r>
              <a:rPr lang="en-US" baseline="0" dirty="0"/>
              <a:t>	Product</a:t>
            </a:r>
            <a:endParaRPr lang="en-US" baseline="0" dirty="0"/>
          </a:p>
          <a:p>
            <a:r>
              <a:rPr lang="en-US" baseline="0" dirty="0"/>
              <a:t>	0010	0000 0011</a:t>
            </a:r>
            <a:endParaRPr lang="en-US" baseline="0" dirty="0"/>
          </a:p>
          <a:p>
            <a:r>
              <a:rPr lang="en-US" baseline="0" dirty="0"/>
              <a:t>1:	0010	0010 0011</a:t>
            </a:r>
            <a:endParaRPr lang="en-US" baseline="0" dirty="0"/>
          </a:p>
          <a:p>
            <a:r>
              <a:rPr lang="en-US" dirty="0"/>
              <a:t>2:	0010	0001</a:t>
            </a:r>
            <a:r>
              <a:rPr lang="en-US" baseline="0" dirty="0"/>
              <a:t> 0001</a:t>
            </a:r>
            <a:endParaRPr lang="en-US" baseline="0" dirty="0"/>
          </a:p>
          <a:p>
            <a:r>
              <a:rPr lang="en-US" baseline="0" dirty="0"/>
              <a:t>1:	0010	0011 0001</a:t>
            </a:r>
            <a:endParaRPr lang="en-US" baseline="0" dirty="0"/>
          </a:p>
          <a:p>
            <a:r>
              <a:rPr lang="en-US" baseline="0" dirty="0"/>
              <a:t>2:	0010	0001 1000</a:t>
            </a:r>
            <a:endParaRPr lang="en-US" baseline="0" dirty="0"/>
          </a:p>
          <a:p>
            <a:r>
              <a:rPr lang="en-US" baseline="0" dirty="0"/>
              <a:t>1:	0010	0001 1000</a:t>
            </a:r>
            <a:endParaRPr lang="en-US" baseline="0" dirty="0"/>
          </a:p>
          <a:p>
            <a:r>
              <a:rPr lang="en-US" baseline="0" dirty="0"/>
              <a:t>2:	0010	0000 1100</a:t>
            </a:r>
            <a:endParaRPr lang="en-US" baseline="0" dirty="0"/>
          </a:p>
          <a:p>
            <a:r>
              <a:rPr lang="en-US" baseline="0" dirty="0"/>
              <a:t>1:	0010	0000 1100</a:t>
            </a:r>
            <a:endParaRPr lang="en-US" baseline="0" dirty="0"/>
          </a:p>
          <a:p>
            <a:r>
              <a:rPr lang="en-US" baseline="0" dirty="0"/>
              <a:t>2:	0010	0000 0110</a:t>
            </a:r>
            <a:endParaRPr lang="en-US" baseline="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1951</a:t>
            </a:r>
            <a:r>
              <a:rPr lang="zh-CN" altLang="en-US" dirty="0"/>
              <a:t>，</a:t>
            </a:r>
            <a:r>
              <a:rPr lang="en-US" altLang="zh-CN" dirty="0"/>
              <a:t>A.D Booth</a:t>
            </a:r>
            <a:r>
              <a:rPr lang="en-US" altLang="zh-CN" baseline="0" dirty="0"/>
              <a:t> presented a fast multiply Algorithm in his paper </a:t>
            </a:r>
            <a:r>
              <a:rPr lang="zh-CN" altLang="en-US" dirty="0"/>
              <a:t>“</a:t>
            </a:r>
            <a:r>
              <a:rPr lang="en-US" altLang="zh-CN" dirty="0"/>
              <a:t>A Signed binary multiplication technique”,</a:t>
            </a:r>
            <a:r>
              <a:rPr lang="en-US" altLang="zh-CN" baseline="0" dirty="0"/>
              <a:t> which is called as Booth’s Algorithm. This algorithm is aimed at the signed multiply by modifying the sign affection.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en-US" altLang="zh-CN" baseline="0" dirty="0"/>
              <a:t> the multiplier is singed</a:t>
            </a:r>
            <a:r>
              <a:rPr lang="zh-CN" altLang="en-US" dirty="0"/>
              <a:t>，</a:t>
            </a:r>
            <a:r>
              <a:rPr lang="en-US" altLang="zh-CN" dirty="0"/>
              <a:t>the sign</a:t>
            </a:r>
            <a:r>
              <a:rPr lang="en-US" altLang="zh-CN" baseline="0" dirty="0"/>
              <a:t> will be calculated, and if it is unsigned, a 0 extension at MSB</a:t>
            </a:r>
            <a:r>
              <a:rPr lang="en-US" altLang="zh-CN" dirty="0"/>
              <a:t>.</a:t>
            </a:r>
            <a:r>
              <a:rPr lang="zh-CN" altLang="en-US" dirty="0"/>
              <a:t> </a:t>
            </a:r>
            <a:endParaRPr lang="en-US" altLang="zh-CN" dirty="0"/>
          </a:p>
          <a:p>
            <a:r>
              <a:rPr lang="zh-CN" altLang="en-US" dirty="0"/>
              <a:t>早期使用原码</a:t>
            </a:r>
            <a:r>
              <a:rPr lang="en-US" altLang="zh-CN" dirty="0"/>
              <a:t>-&gt;Booth</a:t>
            </a:r>
            <a:r>
              <a:rPr lang="zh-CN" altLang="en-US" dirty="0"/>
              <a:t>简化了补码乘法。</a:t>
            </a:r>
            <a:endParaRPr lang="en-US" altLang="zh-CN" dirty="0"/>
          </a:p>
          <a:p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安德鲁</a:t>
            </a:r>
            <a:r>
              <a:rPr kumimoji="1" lang="en-US" altLang="zh-CN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唐纳德</a:t>
            </a:r>
            <a:r>
              <a:rPr kumimoji="1" lang="en-US" altLang="zh-CN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布思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Andrew Donald Booth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1918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日－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2009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29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日）是一位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 tooltip="英国"/>
              </a:rPr>
              <a:t>英国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4" tooltip="工程师"/>
              </a:rPr>
              <a:t>工程师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5" tooltip="物理学家"/>
              </a:rPr>
              <a:t>物理学家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6" tooltip="计算机科学家"/>
              </a:rPr>
              <a:t>计算机科学家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。他曾领导了用于计算机的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7" tooltip="磁鼓存储器"/>
              </a:rPr>
              <a:t>磁鼓存储器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的研发；此外，他还发明了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8" tooltip="布斯乘法算法"/>
              </a:rPr>
              <a:t>布斯乘法算法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1" lang="zh-CN" altLang="en-US" sz="11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1943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年到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1945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年间，布思是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9" tooltip="英国橡胶生产者研究协会（页面不存在）"/>
              </a:rPr>
              <a:t>英国橡胶生产者研究协会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BRPRA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）下辖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射线团队的一名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0" tooltip="数学物理"/>
              </a:rPr>
              <a:t>数学物理学家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1945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年后，他转职到了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1" tooltip="伦敦大学"/>
              </a:rPr>
              <a:t>伦敦大学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2" tooltip="柏贝克学院"/>
              </a:rPr>
              <a:t>柏贝克学院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1" lang="zh-CN" altLang="en-US" sz="11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安德鲁</a:t>
            </a:r>
            <a:r>
              <a:rPr kumimoji="1" lang="en-US" altLang="zh-CN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唐纳德</a:t>
            </a:r>
            <a:r>
              <a:rPr kumimoji="1" lang="en-US" altLang="zh-CN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布思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Andrew Donald Booth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1918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日－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2009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11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29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日）是一位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3" tooltip="英国"/>
              </a:rPr>
              <a:t>英国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4" tooltip="工程师"/>
              </a:rPr>
              <a:t>工程师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5" tooltip="物理学家"/>
              </a:rPr>
              <a:t>物理学家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6" tooltip="计算机科学家"/>
              </a:rPr>
              <a:t>计算机科学家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。他曾领导了用于计算机的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7" tooltip="磁鼓存储器"/>
              </a:rPr>
              <a:t>磁鼓存储器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的研发；此外，他还发明了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8" tooltip="布斯乘法算法"/>
              </a:rPr>
              <a:t>布斯乘法算法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1" lang="zh-CN" altLang="en-US" sz="11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1943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年到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1945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年间，布思是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9" tooltip="英国橡胶生产者研究协会（页面不存在）"/>
              </a:rPr>
              <a:t>英国橡胶生产者研究协会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BRPRA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）下辖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射线团队的一名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0" tooltip="数学物理"/>
              </a:rPr>
              <a:t>数学物理学家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1945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年后，他转职到了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1" tooltip="伦敦大学"/>
              </a:rPr>
              <a:t>伦敦大学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2" tooltip="柏贝克学院"/>
              </a:rPr>
              <a:t>柏贝克学院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1" lang="zh-CN" altLang="en-US" sz="11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/>
          </a:p>
          <a:p>
            <a:r>
              <a:rPr lang="zh-CN" altLang="en-US"/>
              <a:t>布</a:t>
            </a:r>
            <a:r>
              <a:rPr lang="zh-CN" altLang="en-US" dirty="0"/>
              <a:t>斯简介：</a:t>
            </a:r>
            <a:r>
              <a:rPr kumimoji="1" lang="zh-CN" altLang="en-US" sz="11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布斯乘法算法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是计算机中一种利用数的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的补码形式来计算乘法的算法。该算法由安德鲁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唐纳德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·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布斯于</a:t>
            </a:r>
            <a:r>
              <a:rPr kumimoji="1" lang="en-US" altLang="zh-CN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1950 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年发明，当时他在伦敦大学</a:t>
            </a:r>
            <a:r>
              <a:rPr kumimoji="1" lang="zh-CN" altLang="en-US" sz="11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3"/>
              </a:rPr>
              <a:t>伯克贝克学院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做</a:t>
            </a:r>
            <a:r>
              <a:rPr kumimoji="1" lang="zh-CN" altLang="en-US" sz="11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4"/>
              </a:rPr>
              <a:t>晶体学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研究。布斯曾使用过台式计算器，由于用这种计算器来做移位计算比加法快，他发明了该算法来加快计算速度。布斯算法在</a:t>
            </a:r>
            <a:r>
              <a:rPr kumimoji="1" lang="zh-CN" altLang="en-US" sz="11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  <a:hlinkClick r:id="rId15"/>
              </a:rPr>
              <a:t>计算机体系结构</a:t>
            </a:r>
            <a:r>
              <a:rPr kumimoji="1" lang="zh-CN" altLang="en-US" sz="11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学科中备受关注。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在模</a:t>
            </a:r>
            <a:r>
              <a:rPr lang="en-US" altLang="zh-CN"/>
              <a:t> 2 </a:t>
            </a:r>
            <a:r>
              <a:rPr lang="zh-CN" altLang="en-US"/>
              <a:t>运算中，任何整数</a:t>
            </a:r>
            <a:r>
              <a:rPr lang="en-US" altLang="zh-CN"/>
              <a:t> k </a:t>
            </a:r>
            <a:r>
              <a:rPr lang="zh-CN" altLang="en-US"/>
              <a:t>乘以</a:t>
            </a:r>
            <a:r>
              <a:rPr lang="en-US" altLang="zh-CN"/>
              <a:t> 2 </a:t>
            </a:r>
            <a:r>
              <a:rPr lang="zh-CN" altLang="en-US"/>
              <a:t>的结果在模</a:t>
            </a:r>
            <a:r>
              <a:rPr lang="en-US" altLang="zh-CN"/>
              <a:t> 2 </a:t>
            </a:r>
            <a:r>
              <a:rPr lang="zh-CN" altLang="en-US"/>
              <a:t>下都是</a:t>
            </a:r>
            <a:r>
              <a:rPr lang="en-US" altLang="zh-CN"/>
              <a:t> 0</a:t>
            </a:r>
            <a:r>
              <a:rPr lang="zh-CN" altLang="en-US"/>
              <a:t>，即</a:t>
            </a:r>
            <a:r>
              <a:rPr lang="en-US" altLang="zh-CN"/>
              <a:t> 2k≡0(mod2)</a:t>
            </a:r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</a:t>
            </a:r>
            <a:r>
              <a:rPr lang="en-US" baseline="0" dirty="0"/>
              <a:t> negative integer multiplier:</a:t>
            </a:r>
            <a:endParaRPr lang="en-US" baseline="0" dirty="0"/>
          </a:p>
          <a:p>
            <a:r>
              <a:rPr lang="en-US" baseline="0" dirty="0"/>
              <a:t>[y]</a:t>
            </a:r>
            <a:r>
              <a:rPr lang="en-US" altLang="zh-CN" baseline="0" dirty="0"/>
              <a:t>C= 2n+1+[y]T</a:t>
            </a:r>
            <a:r>
              <a:rPr lang="en-US" altLang="zh-CN" baseline="0" dirty="0">
                <a:sym typeface="Wingdings" panose="05000000000000000000"/>
              </a:rPr>
              <a:t>[y]C-[y}T=</a:t>
            </a:r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</a:t>
            </a:r>
            <a:r>
              <a:rPr lang="en-US" baseline="0" dirty="0"/>
              <a:t> is noted that, as the complement has change the value of number by </a:t>
            </a:r>
            <a:r>
              <a:rPr lang="en-US" altLang="zh-CN" baseline="0" dirty="0"/>
              <a:t>modulo 2, </a:t>
            </a:r>
            <a:r>
              <a:rPr lang="en-US" baseline="0" dirty="0"/>
              <a:t>it is not describe the value directly, and can not be modified the sign directly to present a negative number. </a:t>
            </a:r>
            <a:endParaRPr lang="en-US" baseline="0" dirty="0"/>
          </a:p>
          <a:p>
            <a:r>
              <a:rPr lang="en-US" baseline="0" dirty="0"/>
              <a:t>Also this slide is for negative multiply.</a:t>
            </a:r>
            <a:endParaRPr lang="en-US" baseline="0" dirty="0"/>
          </a:p>
          <a:p>
            <a:r>
              <a:rPr lang="en-US" baseline="0" dirty="0"/>
              <a:t>[0010]T*[1011]T=[1110]T</a:t>
            </a:r>
            <a:endParaRPr lang="en-US" baseline="0" dirty="0"/>
          </a:p>
          <a:p>
            <a:r>
              <a:rPr lang="en-US" baseline="0" dirty="0"/>
              <a:t>[0010]C*[1101]C=[0010]C*[0101]-[0010]C*1=</a:t>
            </a:r>
            <a:endParaRPr lang="en-US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这里可以看到一个</a:t>
            </a:r>
            <a:r>
              <a:rPr lang="en-US" altLang="zh-CN" dirty="0"/>
              <a:t>booth</a:t>
            </a:r>
            <a:r>
              <a:rPr lang="zh-CN" altLang="en-US" dirty="0"/>
              <a:t>乘法的直观解释，也便于</a:t>
            </a:r>
            <a:r>
              <a:rPr lang="en-US" altLang="zh-CN" dirty="0"/>
              <a:t>booth</a:t>
            </a:r>
            <a:r>
              <a:rPr lang="zh-CN" altLang="en-US" dirty="0"/>
              <a:t>乘法步骤的记忆。</a:t>
            </a:r>
            <a:endParaRPr lang="en-US" altLang="zh-CN" dirty="0"/>
          </a:p>
          <a:p>
            <a:r>
              <a:rPr lang="zh-CN" altLang="en-US" dirty="0"/>
              <a:t>类似</a:t>
            </a:r>
            <a:r>
              <a:rPr lang="en-US" altLang="zh-CN" dirty="0"/>
              <a:t>×00001</a:t>
            </a:r>
            <a:r>
              <a:rPr lang="zh-CN" altLang="en-US" dirty="0"/>
              <a:t>，肯定是要加被乘数；</a:t>
            </a:r>
            <a:endParaRPr lang="en-US" altLang="zh-CN" dirty="0"/>
          </a:p>
          <a:p>
            <a:r>
              <a:rPr lang="zh-CN" altLang="en-US" dirty="0"/>
              <a:t>类似*</a:t>
            </a:r>
            <a:r>
              <a:rPr lang="en-US" altLang="zh-CN" dirty="0"/>
              <a:t>01111</a:t>
            </a:r>
            <a:r>
              <a:rPr lang="zh-CN" altLang="en-US" dirty="0"/>
              <a:t>等价于 *（</a:t>
            </a:r>
            <a:r>
              <a:rPr lang="en-US" altLang="zh-CN" dirty="0"/>
              <a:t>10000-1</a:t>
            </a:r>
            <a:r>
              <a:rPr lang="zh-CN" altLang="en-US" dirty="0"/>
              <a:t>），因此要减去被乘数再移位。</a:t>
            </a:r>
            <a:endParaRPr lang="en-US" altLang="zh-CN" dirty="0"/>
          </a:p>
          <a:p>
            <a:r>
              <a:rPr lang="zh-CN" altLang="en-US" dirty="0"/>
              <a:t>参考资料：</a:t>
            </a:r>
            <a:r>
              <a:rPr lang="en-US" altLang="zh-CN" dirty="0">
                <a:hlinkClick r:id="rId3"/>
              </a:rPr>
              <a:t>https://baike.baidu.com/item/%E5%B8%83%E6%96%AF%E4%B9%98%E6%B3%95%E7%AE%97%E6%B3%95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设计目标：兼顾速度与面积！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注意乘积右移时最高位要补符号位：算术右移！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在线计算器：</a:t>
            </a:r>
            <a:endParaRPr lang="en-US" altLang="zh-CN" dirty="0"/>
          </a:p>
          <a:p>
            <a:r>
              <a:rPr lang="en-US" altLang="zh-CN" dirty="0"/>
              <a:t>http://www.ecs.umass.edu/ece/koren/arith/simulator/Booth/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牢记这几个英文：</a:t>
            </a:r>
            <a:endParaRPr lang="en-US" altLang="zh-CN" dirty="0"/>
          </a:p>
          <a:p>
            <a:r>
              <a:rPr lang="en-US" altLang="zh-CN" dirty="0"/>
              <a:t>Multiplicand</a:t>
            </a:r>
            <a:r>
              <a:rPr lang="zh-CN" altLang="en-US" dirty="0"/>
              <a:t>：被乘数</a:t>
            </a:r>
            <a:endParaRPr lang="en-US" altLang="zh-CN" dirty="0"/>
          </a:p>
          <a:p>
            <a:r>
              <a:rPr lang="en-US" altLang="zh-CN" dirty="0"/>
              <a:t>Multiplier</a:t>
            </a:r>
            <a:r>
              <a:rPr lang="zh-CN" altLang="en-US" dirty="0"/>
              <a:t>：乘数</a:t>
            </a:r>
            <a:endParaRPr lang="en-US" altLang="zh-CN" dirty="0"/>
          </a:p>
          <a:p>
            <a:r>
              <a:rPr lang="en-US" altLang="zh-CN" dirty="0"/>
              <a:t>Product</a:t>
            </a:r>
            <a:r>
              <a:rPr lang="zh-CN" altLang="en-US" dirty="0"/>
              <a:t>：乘积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被乘数左移：以实现错位相加</a:t>
            </a:r>
            <a:endParaRPr lang="en-US" altLang="zh-CN" dirty="0"/>
          </a:p>
          <a:p>
            <a:r>
              <a:rPr lang="zh-CN" altLang="en-US" dirty="0"/>
              <a:t>乘数右移：以方便判断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Typically, </a:t>
            </a:r>
            <a:r>
              <a:rPr lang="en-US" baseline="0" dirty="0"/>
              <a:t>r</a:t>
            </a:r>
            <a:r>
              <a:rPr lang="en-US" altLang="x-none" sz="1100" dirty="0"/>
              <a:t>atio of multiply to add is 5:1 to 100:1. However if</a:t>
            </a:r>
            <a:r>
              <a:rPr lang="en-US" altLang="x-none" sz="1100" baseline="0" dirty="0"/>
              <a:t> multiply comes as a common case, according to Amdahl’s law, the performance will be degraded by the increased number of multiplies.</a:t>
            </a:r>
            <a:endParaRPr lang="en-US" altLang="x-none" sz="1100" baseline="0" dirty="0"/>
          </a:p>
          <a:p>
            <a:r>
              <a:rPr lang="zh-CN" altLang="en-US" sz="1100" baseline="0" dirty="0"/>
              <a:t>时钟数按照</a:t>
            </a:r>
            <a:r>
              <a:rPr lang="en-US" altLang="zh-CN" sz="1100" baseline="0" dirty="0"/>
              <a:t>2</a:t>
            </a:r>
            <a:r>
              <a:rPr lang="zh-CN" altLang="en-US" sz="1100" baseline="0" dirty="0"/>
              <a:t>*</a:t>
            </a:r>
            <a:r>
              <a:rPr lang="en-US" altLang="zh-CN" sz="1100" baseline="0" dirty="0"/>
              <a:t>32</a:t>
            </a:r>
            <a:r>
              <a:rPr lang="zh-CN" altLang="en-US" sz="1100" baseline="0" dirty="0"/>
              <a:t>更加合理，因为两个移位可以并行完成。</a:t>
            </a:r>
            <a:endParaRPr lang="en-US" altLang="zh-CN" sz="1100" baseline="0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被乘数每次左移；</a:t>
            </a:r>
            <a:endParaRPr lang="en-US" altLang="zh-CN" dirty="0"/>
          </a:p>
          <a:p>
            <a:r>
              <a:rPr lang="zh-CN" altLang="en-US" dirty="0"/>
              <a:t>乘积位置不变。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与上图对比（相对运动）：</a:t>
            </a:r>
            <a:endParaRPr lang="en-US" altLang="zh-CN" dirty="0"/>
          </a:p>
          <a:p>
            <a:r>
              <a:rPr lang="zh-CN" altLang="en-US" dirty="0"/>
              <a:t>被乘数不变；</a:t>
            </a:r>
            <a:endParaRPr lang="en-US" altLang="zh-CN" dirty="0"/>
          </a:p>
          <a:p>
            <a:r>
              <a:rPr lang="zh-CN" altLang="en-US" dirty="0"/>
              <a:t>乘积每次右移；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product</a:t>
            </a:r>
            <a:r>
              <a:rPr lang="en-US" baseline="0" dirty="0"/>
              <a:t> should be 65-bit register, in which MSB is for carry out, however, in this slide, it is noted as 64-bit just for comparing with the original structure.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85D1BC-A2BC-864D-8E8D-22151EE661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47277D-2F81-E44C-BBCC-E77A7E877B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8204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175" y="230188"/>
            <a:ext cx="752475" cy="3683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0825" y="1007266"/>
            <a:ext cx="8642350" cy="534194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35558"/>
            <a:ext cx="7298690" cy="6496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152400" y="116837"/>
            <a:ext cx="914400" cy="5683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sp>
        <p:nvSpPr>
          <p:cNvPr id="6" name="日期占位符 3"/>
          <p:cNvSpPr txBox="1"/>
          <p:nvPr userDrawn="1"/>
        </p:nvSpPr>
        <p:spPr>
          <a:xfrm>
            <a:off x="457200" y="636632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COaA</a:t>
            </a:r>
            <a:r>
              <a:rPr lang="en-US" altLang="zh-CN" dirty="0"/>
              <a:t>, LEC01</a:t>
            </a:r>
            <a:r>
              <a:rPr lang="zh-CN" altLang="en-US" dirty="0"/>
              <a:t> </a:t>
            </a:r>
            <a:r>
              <a:rPr lang="en-US" altLang="zh-CN" dirty="0"/>
              <a:t>Intro1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273051" y="116837"/>
            <a:ext cx="793750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COaA, LEC08 Arith II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tiff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5"/>
              </a:buBlip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273051" y="77410"/>
            <a:ext cx="730552" cy="568325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#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611236" y="6324600"/>
            <a:ext cx="473364" cy="4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5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Lecture8  Arithmetic-Multiply/Division </a:t>
            </a:r>
            <a:endParaRPr lang="en-US" altLang="zh-CN" dirty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of the First Multiplication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1066800"/>
            <a:ext cx="90678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1 clock per step=&gt; ~ 100 clocks per multiply (3x32)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If multiply comes as a </a:t>
            </a:r>
            <a:r>
              <a:rPr lang="en-US" altLang="zh-CN" sz="2400" b="1" dirty="0">
                <a:solidFill>
                  <a:srgbClr val="FF0000"/>
                </a:solidFill>
              </a:rPr>
              <a:t>COMMON CASE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pPr marL="1485900" lvl="2" indent="-571500">
              <a:buFont typeface="Wingdings" panose="05000000000000000000" pitchFamily="2" charset="2"/>
              <a:buChar char="Ø"/>
            </a:pPr>
            <a:endParaRPr lang="en-US" altLang="zh-CN" sz="24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1/2 bits in multiplicand always 0</a:t>
            </a:r>
            <a:br>
              <a:rPr lang="en-US" altLang="zh-CN" sz="2800" b="1" dirty="0">
                <a:solidFill>
                  <a:srgbClr val="0D00CD"/>
                </a:solidFill>
              </a:rPr>
            </a:br>
            <a:r>
              <a:rPr lang="en-US" altLang="zh-CN" sz="2800" b="1" dirty="0">
                <a:solidFill>
                  <a:srgbClr val="0D00CD"/>
                </a:solidFill>
              </a:rPr>
              <a:t>=&gt; 64-bit adder is wasted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The multiplicand is shifted left 1 bit each iteration=&gt; least significant bits of product never changed once formed</a:t>
            </a:r>
            <a:endParaRPr lang="en-US" altLang="zh-CN" sz="28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200" y="52942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800" b="1" dirty="0">
                <a:solidFill>
                  <a:srgbClr val="FF0000"/>
                </a:solidFill>
              </a:rPr>
              <a:t>Instead of shifting multiplicand to left, shift  product right?</a:t>
            </a:r>
            <a:endParaRPr lang="en-US" altLang="x-none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of this?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1.4</a:t>
            </a:r>
            <a:endParaRPr lang="en-US" dirty="0"/>
          </a:p>
        </p:txBody>
      </p:sp>
      <p:grpSp>
        <p:nvGrpSpPr>
          <p:cNvPr id="7" name="Group 4"/>
          <p:cNvGrpSpPr/>
          <p:nvPr/>
        </p:nvGrpSpPr>
        <p:grpSpPr bwMode="auto">
          <a:xfrm>
            <a:off x="1223963" y="1538288"/>
            <a:ext cx="6176962" cy="4371975"/>
            <a:chOff x="899" y="428"/>
            <a:chExt cx="3891" cy="275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499" y="812"/>
              <a:ext cx="24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0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grpSp>
          <p:nvGrpSpPr>
            <p:cNvPr id="9" name="Group 6"/>
            <p:cNvGrpSpPr/>
            <p:nvPr/>
          </p:nvGrpSpPr>
          <p:grpSpPr bwMode="auto">
            <a:xfrm>
              <a:off x="2531" y="616"/>
              <a:ext cx="1589" cy="528"/>
              <a:chOff x="2531" y="616"/>
              <a:chExt cx="1589" cy="528"/>
            </a:xfrm>
          </p:grpSpPr>
          <p:grpSp>
            <p:nvGrpSpPr>
              <p:cNvPr id="117" name="Group 7"/>
              <p:cNvGrpSpPr/>
              <p:nvPr/>
            </p:nvGrpSpPr>
            <p:grpSpPr bwMode="auto">
              <a:xfrm>
                <a:off x="3683" y="616"/>
                <a:ext cx="437" cy="528"/>
                <a:chOff x="3683" y="616"/>
                <a:chExt cx="437" cy="528"/>
              </a:xfrm>
            </p:grpSpPr>
            <p:sp>
              <p:nvSpPr>
                <p:cNvPr id="133" name="Rectangle 8"/>
                <p:cNvSpPr>
                  <a:spLocks noChangeArrowheads="1"/>
                </p:cNvSpPr>
                <p:nvPr/>
              </p:nvSpPr>
              <p:spPr bwMode="auto">
                <a:xfrm>
                  <a:off x="3683" y="668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134" name="Rectangle 9"/>
                <p:cNvSpPr>
                  <a:spLocks noChangeArrowheads="1"/>
                </p:cNvSpPr>
                <p:nvPr/>
              </p:nvSpPr>
              <p:spPr bwMode="auto">
                <a:xfrm>
                  <a:off x="3752" y="87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984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1"/>
                <p:cNvSpPr>
                  <a:spLocks noChangeShapeType="1"/>
                </p:cNvSpPr>
                <p:nvPr/>
              </p:nvSpPr>
              <p:spPr bwMode="auto">
                <a:xfrm>
                  <a:off x="3936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8" name="Group 12"/>
              <p:cNvGrpSpPr/>
              <p:nvPr/>
            </p:nvGrpSpPr>
            <p:grpSpPr bwMode="auto">
              <a:xfrm>
                <a:off x="3299" y="616"/>
                <a:ext cx="437" cy="528"/>
                <a:chOff x="3299" y="616"/>
                <a:chExt cx="437" cy="528"/>
              </a:xfrm>
            </p:grpSpPr>
            <p:sp>
              <p:nvSpPr>
                <p:cNvPr id="129" name="Rectangle 13"/>
                <p:cNvSpPr>
                  <a:spLocks noChangeArrowheads="1"/>
                </p:cNvSpPr>
                <p:nvPr/>
              </p:nvSpPr>
              <p:spPr bwMode="auto">
                <a:xfrm>
                  <a:off x="3299" y="668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130" name="Rectangle 14"/>
                <p:cNvSpPr>
                  <a:spLocks noChangeArrowheads="1"/>
                </p:cNvSpPr>
                <p:nvPr/>
              </p:nvSpPr>
              <p:spPr bwMode="auto">
                <a:xfrm>
                  <a:off x="3368" y="87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3600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6"/>
                <p:cNvSpPr>
                  <a:spLocks noChangeShapeType="1"/>
                </p:cNvSpPr>
                <p:nvPr/>
              </p:nvSpPr>
              <p:spPr bwMode="auto">
                <a:xfrm>
                  <a:off x="3552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9" name="Group 17"/>
              <p:cNvGrpSpPr/>
              <p:nvPr/>
            </p:nvGrpSpPr>
            <p:grpSpPr bwMode="auto">
              <a:xfrm>
                <a:off x="2915" y="616"/>
                <a:ext cx="437" cy="528"/>
                <a:chOff x="2915" y="616"/>
                <a:chExt cx="437" cy="528"/>
              </a:xfrm>
            </p:grpSpPr>
            <p:sp>
              <p:nvSpPr>
                <p:cNvPr id="125" name="Rectangle 18"/>
                <p:cNvSpPr>
                  <a:spLocks noChangeArrowheads="1"/>
                </p:cNvSpPr>
                <p:nvPr/>
              </p:nvSpPr>
              <p:spPr bwMode="auto">
                <a:xfrm>
                  <a:off x="2915" y="668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126" name="Rectangle 19"/>
                <p:cNvSpPr>
                  <a:spLocks noChangeArrowheads="1"/>
                </p:cNvSpPr>
                <p:nvPr/>
              </p:nvSpPr>
              <p:spPr bwMode="auto">
                <a:xfrm>
                  <a:off x="2984" y="87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3216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21"/>
                <p:cNvSpPr>
                  <a:spLocks noChangeShapeType="1"/>
                </p:cNvSpPr>
                <p:nvPr/>
              </p:nvSpPr>
              <p:spPr bwMode="auto">
                <a:xfrm>
                  <a:off x="3168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0" name="Group 22"/>
              <p:cNvGrpSpPr/>
              <p:nvPr/>
            </p:nvGrpSpPr>
            <p:grpSpPr bwMode="auto">
              <a:xfrm>
                <a:off x="2531" y="616"/>
                <a:ext cx="437" cy="528"/>
                <a:chOff x="2531" y="616"/>
                <a:chExt cx="437" cy="528"/>
              </a:xfrm>
            </p:grpSpPr>
            <p:sp>
              <p:nvSpPr>
                <p:cNvPr id="121" name="Rectangle 23"/>
                <p:cNvSpPr>
                  <a:spLocks noChangeArrowheads="1"/>
                </p:cNvSpPr>
                <p:nvPr/>
              </p:nvSpPr>
              <p:spPr bwMode="auto">
                <a:xfrm>
                  <a:off x="2531" y="668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122" name="Rectangle 24"/>
                <p:cNvSpPr>
                  <a:spLocks noChangeArrowheads="1"/>
                </p:cNvSpPr>
                <p:nvPr/>
              </p:nvSpPr>
              <p:spPr bwMode="auto">
                <a:xfrm>
                  <a:off x="2600" y="87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832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Line 26"/>
                <p:cNvSpPr>
                  <a:spLocks noChangeShapeType="1"/>
                </p:cNvSpPr>
                <p:nvPr/>
              </p:nvSpPr>
              <p:spPr bwMode="auto">
                <a:xfrm>
                  <a:off x="2784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Line 27"/>
            <p:cNvSpPr>
              <a:spLocks noChangeShapeType="1"/>
            </p:cNvSpPr>
            <p:nvPr/>
          </p:nvSpPr>
          <p:spPr bwMode="auto">
            <a:xfrm flipH="1">
              <a:off x="4120" y="912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 flipH="1">
              <a:off x="2392" y="1064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2400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2784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3168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3552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3936" y="1160"/>
              <a:ext cx="0" cy="1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34"/>
            <p:cNvGrpSpPr/>
            <p:nvPr/>
          </p:nvGrpSpPr>
          <p:grpSpPr bwMode="auto">
            <a:xfrm>
              <a:off x="2099" y="1192"/>
              <a:ext cx="1589" cy="528"/>
              <a:chOff x="2099" y="1192"/>
              <a:chExt cx="1589" cy="528"/>
            </a:xfrm>
          </p:grpSpPr>
          <p:grpSp>
            <p:nvGrpSpPr>
              <p:cNvPr id="97" name="Group 35"/>
              <p:cNvGrpSpPr/>
              <p:nvPr/>
            </p:nvGrpSpPr>
            <p:grpSpPr bwMode="auto">
              <a:xfrm>
                <a:off x="3251" y="1192"/>
                <a:ext cx="437" cy="528"/>
                <a:chOff x="3251" y="1192"/>
                <a:chExt cx="437" cy="528"/>
              </a:xfrm>
            </p:grpSpPr>
            <p:sp>
              <p:nvSpPr>
                <p:cNvPr id="113" name="Rectangle 36"/>
                <p:cNvSpPr>
                  <a:spLocks noChangeArrowheads="1"/>
                </p:cNvSpPr>
                <p:nvPr/>
              </p:nvSpPr>
              <p:spPr bwMode="auto">
                <a:xfrm>
                  <a:off x="3251" y="1244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114" name="Rectangle 37"/>
                <p:cNvSpPr>
                  <a:spLocks noChangeArrowheads="1"/>
                </p:cNvSpPr>
                <p:nvPr/>
              </p:nvSpPr>
              <p:spPr bwMode="auto">
                <a:xfrm>
                  <a:off x="3320" y="1448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3552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39"/>
                <p:cNvSpPr>
                  <a:spLocks noChangeShapeType="1"/>
                </p:cNvSpPr>
                <p:nvPr/>
              </p:nvSpPr>
              <p:spPr bwMode="auto">
                <a:xfrm>
                  <a:off x="3504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" name="Group 40"/>
              <p:cNvGrpSpPr/>
              <p:nvPr/>
            </p:nvGrpSpPr>
            <p:grpSpPr bwMode="auto">
              <a:xfrm>
                <a:off x="2867" y="1192"/>
                <a:ext cx="437" cy="528"/>
                <a:chOff x="2867" y="1192"/>
                <a:chExt cx="437" cy="528"/>
              </a:xfrm>
            </p:grpSpPr>
            <p:sp>
              <p:nvSpPr>
                <p:cNvPr id="109" name="Rectangle 41"/>
                <p:cNvSpPr>
                  <a:spLocks noChangeArrowheads="1"/>
                </p:cNvSpPr>
                <p:nvPr/>
              </p:nvSpPr>
              <p:spPr bwMode="auto">
                <a:xfrm>
                  <a:off x="2867" y="1244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110" name="Rectangle 42"/>
                <p:cNvSpPr>
                  <a:spLocks noChangeArrowheads="1"/>
                </p:cNvSpPr>
                <p:nvPr/>
              </p:nvSpPr>
              <p:spPr bwMode="auto">
                <a:xfrm>
                  <a:off x="2936" y="1448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3168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44"/>
                <p:cNvSpPr>
                  <a:spLocks noChangeShapeType="1"/>
                </p:cNvSpPr>
                <p:nvPr/>
              </p:nvSpPr>
              <p:spPr bwMode="auto">
                <a:xfrm>
                  <a:off x="3120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45"/>
              <p:cNvGrpSpPr/>
              <p:nvPr/>
            </p:nvGrpSpPr>
            <p:grpSpPr bwMode="auto">
              <a:xfrm>
                <a:off x="2483" y="1192"/>
                <a:ext cx="437" cy="528"/>
                <a:chOff x="2483" y="1192"/>
                <a:chExt cx="437" cy="528"/>
              </a:xfrm>
            </p:grpSpPr>
            <p:sp>
              <p:nvSpPr>
                <p:cNvPr id="105" name="Rectangle 46"/>
                <p:cNvSpPr>
                  <a:spLocks noChangeArrowheads="1"/>
                </p:cNvSpPr>
                <p:nvPr/>
              </p:nvSpPr>
              <p:spPr bwMode="auto">
                <a:xfrm>
                  <a:off x="2483" y="1244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106" name="Rectangle 47"/>
                <p:cNvSpPr>
                  <a:spLocks noChangeArrowheads="1"/>
                </p:cNvSpPr>
                <p:nvPr/>
              </p:nvSpPr>
              <p:spPr bwMode="auto">
                <a:xfrm>
                  <a:off x="2552" y="1448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784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oup 50"/>
              <p:cNvGrpSpPr/>
              <p:nvPr/>
            </p:nvGrpSpPr>
            <p:grpSpPr bwMode="auto">
              <a:xfrm>
                <a:off x="2099" y="1192"/>
                <a:ext cx="437" cy="528"/>
                <a:chOff x="2099" y="1192"/>
                <a:chExt cx="437" cy="528"/>
              </a:xfrm>
            </p:grpSpPr>
            <p:sp>
              <p:nvSpPr>
                <p:cNvPr id="101" name="Rectangle 51"/>
                <p:cNvSpPr>
                  <a:spLocks noChangeArrowheads="1"/>
                </p:cNvSpPr>
                <p:nvPr/>
              </p:nvSpPr>
              <p:spPr bwMode="auto">
                <a:xfrm>
                  <a:off x="2099" y="1244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102" name="Rectangle 52"/>
                <p:cNvSpPr>
                  <a:spLocks noChangeArrowheads="1"/>
                </p:cNvSpPr>
                <p:nvPr/>
              </p:nvSpPr>
              <p:spPr bwMode="auto">
                <a:xfrm>
                  <a:off x="2168" y="1448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400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54"/>
                <p:cNvSpPr>
                  <a:spLocks noChangeShapeType="1"/>
                </p:cNvSpPr>
                <p:nvPr/>
              </p:nvSpPr>
              <p:spPr bwMode="auto">
                <a:xfrm>
                  <a:off x="2352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 flipH="1">
              <a:off x="3688" y="1488"/>
              <a:ext cx="8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56"/>
            <p:cNvSpPr>
              <a:spLocks noChangeShapeType="1"/>
            </p:cNvSpPr>
            <p:nvPr/>
          </p:nvSpPr>
          <p:spPr bwMode="auto">
            <a:xfrm flipH="1">
              <a:off x="1960" y="1640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7"/>
            <p:cNvSpPr>
              <a:spLocks noChangeShapeType="1"/>
            </p:cNvSpPr>
            <p:nvPr/>
          </p:nvSpPr>
          <p:spPr bwMode="auto">
            <a:xfrm>
              <a:off x="1968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8"/>
            <p:cNvSpPr>
              <a:spLocks noChangeShapeType="1"/>
            </p:cNvSpPr>
            <p:nvPr/>
          </p:nvSpPr>
          <p:spPr bwMode="auto">
            <a:xfrm>
              <a:off x="2352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59"/>
            <p:cNvSpPr>
              <a:spLocks noChangeShapeType="1"/>
            </p:cNvSpPr>
            <p:nvPr/>
          </p:nvSpPr>
          <p:spPr bwMode="auto">
            <a:xfrm>
              <a:off x="2736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60"/>
            <p:cNvSpPr>
              <a:spLocks noChangeShapeType="1"/>
            </p:cNvSpPr>
            <p:nvPr/>
          </p:nvSpPr>
          <p:spPr bwMode="auto">
            <a:xfrm>
              <a:off x="3120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1"/>
            <p:cNvSpPr>
              <a:spLocks noChangeShapeType="1"/>
            </p:cNvSpPr>
            <p:nvPr/>
          </p:nvSpPr>
          <p:spPr bwMode="auto">
            <a:xfrm>
              <a:off x="3504" y="1736"/>
              <a:ext cx="0" cy="1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62"/>
            <p:cNvGrpSpPr/>
            <p:nvPr/>
          </p:nvGrpSpPr>
          <p:grpSpPr bwMode="auto">
            <a:xfrm>
              <a:off x="1667" y="1768"/>
              <a:ext cx="1589" cy="528"/>
              <a:chOff x="1667" y="1768"/>
              <a:chExt cx="1589" cy="528"/>
            </a:xfrm>
          </p:grpSpPr>
          <p:grpSp>
            <p:nvGrpSpPr>
              <p:cNvPr id="77" name="Group 63"/>
              <p:cNvGrpSpPr/>
              <p:nvPr/>
            </p:nvGrpSpPr>
            <p:grpSpPr bwMode="auto">
              <a:xfrm>
                <a:off x="2819" y="1768"/>
                <a:ext cx="437" cy="528"/>
                <a:chOff x="2819" y="1768"/>
                <a:chExt cx="437" cy="528"/>
              </a:xfrm>
            </p:grpSpPr>
            <p:sp>
              <p:nvSpPr>
                <p:cNvPr id="93" name="Rectangle 64"/>
                <p:cNvSpPr>
                  <a:spLocks noChangeArrowheads="1"/>
                </p:cNvSpPr>
                <p:nvPr/>
              </p:nvSpPr>
              <p:spPr bwMode="auto">
                <a:xfrm>
                  <a:off x="2819" y="1820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94" name="Rectangle 65"/>
                <p:cNvSpPr>
                  <a:spLocks noChangeArrowheads="1"/>
                </p:cNvSpPr>
                <p:nvPr/>
              </p:nvSpPr>
              <p:spPr bwMode="auto">
                <a:xfrm>
                  <a:off x="2888" y="202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3120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67"/>
                <p:cNvSpPr>
                  <a:spLocks noChangeShapeType="1"/>
                </p:cNvSpPr>
                <p:nvPr/>
              </p:nvSpPr>
              <p:spPr bwMode="auto">
                <a:xfrm>
                  <a:off x="3072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" name="Group 68"/>
              <p:cNvGrpSpPr/>
              <p:nvPr/>
            </p:nvGrpSpPr>
            <p:grpSpPr bwMode="auto">
              <a:xfrm>
                <a:off x="2435" y="1768"/>
                <a:ext cx="437" cy="528"/>
                <a:chOff x="2435" y="1768"/>
                <a:chExt cx="437" cy="528"/>
              </a:xfrm>
            </p:grpSpPr>
            <p:sp>
              <p:nvSpPr>
                <p:cNvPr id="89" name="Rectangle 69"/>
                <p:cNvSpPr>
                  <a:spLocks noChangeArrowheads="1"/>
                </p:cNvSpPr>
                <p:nvPr/>
              </p:nvSpPr>
              <p:spPr bwMode="auto">
                <a:xfrm>
                  <a:off x="2435" y="1820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90" name="Rectangle 70"/>
                <p:cNvSpPr>
                  <a:spLocks noChangeArrowheads="1"/>
                </p:cNvSpPr>
                <p:nvPr/>
              </p:nvSpPr>
              <p:spPr bwMode="auto">
                <a:xfrm>
                  <a:off x="2504" y="202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736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72"/>
                <p:cNvSpPr>
                  <a:spLocks noChangeShapeType="1"/>
                </p:cNvSpPr>
                <p:nvPr/>
              </p:nvSpPr>
              <p:spPr bwMode="auto">
                <a:xfrm>
                  <a:off x="2688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 bwMode="auto">
              <a:xfrm>
                <a:off x="2051" y="1768"/>
                <a:ext cx="437" cy="528"/>
                <a:chOff x="2051" y="1768"/>
                <a:chExt cx="437" cy="528"/>
              </a:xfrm>
            </p:grpSpPr>
            <p:sp>
              <p:nvSpPr>
                <p:cNvPr id="85" name="Rectangle 74"/>
                <p:cNvSpPr>
                  <a:spLocks noChangeArrowheads="1"/>
                </p:cNvSpPr>
                <p:nvPr/>
              </p:nvSpPr>
              <p:spPr bwMode="auto">
                <a:xfrm>
                  <a:off x="2051" y="1820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120" y="202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352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77"/>
                <p:cNvSpPr>
                  <a:spLocks noChangeShapeType="1"/>
                </p:cNvSpPr>
                <p:nvPr/>
              </p:nvSpPr>
              <p:spPr bwMode="auto">
                <a:xfrm>
                  <a:off x="2304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" name="Group 78"/>
              <p:cNvGrpSpPr/>
              <p:nvPr/>
            </p:nvGrpSpPr>
            <p:grpSpPr bwMode="auto">
              <a:xfrm>
                <a:off x="1667" y="1768"/>
                <a:ext cx="437" cy="528"/>
                <a:chOff x="1667" y="1768"/>
                <a:chExt cx="437" cy="528"/>
              </a:xfrm>
            </p:grpSpPr>
            <p:sp>
              <p:nvSpPr>
                <p:cNvPr id="81" name="Rectangle 79"/>
                <p:cNvSpPr>
                  <a:spLocks noChangeArrowheads="1"/>
                </p:cNvSpPr>
                <p:nvPr/>
              </p:nvSpPr>
              <p:spPr bwMode="auto">
                <a:xfrm>
                  <a:off x="1667" y="1820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82" name="Rectangle 80"/>
                <p:cNvSpPr>
                  <a:spLocks noChangeArrowheads="1"/>
                </p:cNvSpPr>
                <p:nvPr/>
              </p:nvSpPr>
              <p:spPr bwMode="auto">
                <a:xfrm>
                  <a:off x="1736" y="202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968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82"/>
                <p:cNvSpPr>
                  <a:spLocks noChangeShapeType="1"/>
                </p:cNvSpPr>
                <p:nvPr/>
              </p:nvSpPr>
              <p:spPr bwMode="auto">
                <a:xfrm>
                  <a:off x="1920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Line 83"/>
            <p:cNvSpPr>
              <a:spLocks noChangeShapeType="1"/>
            </p:cNvSpPr>
            <p:nvPr/>
          </p:nvSpPr>
          <p:spPr bwMode="auto">
            <a:xfrm flipH="1">
              <a:off x="3256" y="2064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84"/>
            <p:cNvSpPr>
              <a:spLocks noChangeShapeType="1"/>
            </p:cNvSpPr>
            <p:nvPr/>
          </p:nvSpPr>
          <p:spPr bwMode="auto">
            <a:xfrm flipH="1">
              <a:off x="1528" y="2216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5"/>
            <p:cNvSpPr>
              <a:spLocks noChangeShapeType="1"/>
            </p:cNvSpPr>
            <p:nvPr/>
          </p:nvSpPr>
          <p:spPr bwMode="auto">
            <a:xfrm>
              <a:off x="1536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6"/>
            <p:cNvSpPr>
              <a:spLocks noChangeShapeType="1"/>
            </p:cNvSpPr>
            <p:nvPr/>
          </p:nvSpPr>
          <p:spPr bwMode="auto">
            <a:xfrm>
              <a:off x="1920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87"/>
            <p:cNvSpPr>
              <a:spLocks noChangeShapeType="1"/>
            </p:cNvSpPr>
            <p:nvPr/>
          </p:nvSpPr>
          <p:spPr bwMode="auto">
            <a:xfrm>
              <a:off x="2304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88"/>
            <p:cNvSpPr>
              <a:spLocks noChangeShapeType="1"/>
            </p:cNvSpPr>
            <p:nvPr/>
          </p:nvSpPr>
          <p:spPr bwMode="auto">
            <a:xfrm>
              <a:off x="2688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9"/>
            <p:cNvSpPr>
              <a:spLocks noChangeShapeType="1"/>
            </p:cNvSpPr>
            <p:nvPr/>
          </p:nvSpPr>
          <p:spPr bwMode="auto">
            <a:xfrm>
              <a:off x="3072" y="2312"/>
              <a:ext cx="0" cy="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oup 90"/>
            <p:cNvGrpSpPr/>
            <p:nvPr/>
          </p:nvGrpSpPr>
          <p:grpSpPr bwMode="auto">
            <a:xfrm>
              <a:off x="1235" y="2344"/>
              <a:ext cx="1589" cy="528"/>
              <a:chOff x="1235" y="2344"/>
              <a:chExt cx="1589" cy="528"/>
            </a:xfrm>
          </p:grpSpPr>
          <p:grpSp>
            <p:nvGrpSpPr>
              <p:cNvPr id="57" name="Group 91"/>
              <p:cNvGrpSpPr/>
              <p:nvPr/>
            </p:nvGrpSpPr>
            <p:grpSpPr bwMode="auto">
              <a:xfrm>
                <a:off x="2387" y="2344"/>
                <a:ext cx="437" cy="528"/>
                <a:chOff x="2387" y="2344"/>
                <a:chExt cx="437" cy="528"/>
              </a:xfrm>
            </p:grpSpPr>
            <p:sp>
              <p:nvSpPr>
                <p:cNvPr id="73" name="Rectangle 92"/>
                <p:cNvSpPr>
                  <a:spLocks noChangeArrowheads="1"/>
                </p:cNvSpPr>
                <p:nvPr/>
              </p:nvSpPr>
              <p:spPr bwMode="auto">
                <a:xfrm>
                  <a:off x="2387" y="2396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74" name="Rectangle 93"/>
                <p:cNvSpPr>
                  <a:spLocks noChangeArrowheads="1"/>
                </p:cNvSpPr>
                <p:nvPr/>
              </p:nvSpPr>
              <p:spPr bwMode="auto">
                <a:xfrm>
                  <a:off x="2456" y="260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2688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95"/>
                <p:cNvSpPr>
                  <a:spLocks noChangeShapeType="1"/>
                </p:cNvSpPr>
                <p:nvPr/>
              </p:nvSpPr>
              <p:spPr bwMode="auto">
                <a:xfrm>
                  <a:off x="2640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" name="Group 96"/>
              <p:cNvGrpSpPr/>
              <p:nvPr/>
            </p:nvGrpSpPr>
            <p:grpSpPr bwMode="auto">
              <a:xfrm>
                <a:off x="2003" y="2344"/>
                <a:ext cx="437" cy="528"/>
                <a:chOff x="2003" y="2344"/>
                <a:chExt cx="437" cy="528"/>
              </a:xfrm>
            </p:grpSpPr>
            <p:sp>
              <p:nvSpPr>
                <p:cNvPr id="69" name="Rectangle 97"/>
                <p:cNvSpPr>
                  <a:spLocks noChangeArrowheads="1"/>
                </p:cNvSpPr>
                <p:nvPr/>
              </p:nvSpPr>
              <p:spPr bwMode="auto">
                <a:xfrm>
                  <a:off x="2003" y="2396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70" name="Rectangle 98"/>
                <p:cNvSpPr>
                  <a:spLocks noChangeArrowheads="1"/>
                </p:cNvSpPr>
                <p:nvPr/>
              </p:nvSpPr>
              <p:spPr bwMode="auto">
                <a:xfrm>
                  <a:off x="2072" y="260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304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00"/>
                <p:cNvSpPr>
                  <a:spLocks noChangeShapeType="1"/>
                </p:cNvSpPr>
                <p:nvPr/>
              </p:nvSpPr>
              <p:spPr bwMode="auto">
                <a:xfrm>
                  <a:off x="2256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101"/>
              <p:cNvGrpSpPr/>
              <p:nvPr/>
            </p:nvGrpSpPr>
            <p:grpSpPr bwMode="auto">
              <a:xfrm>
                <a:off x="1619" y="2344"/>
                <a:ext cx="437" cy="528"/>
                <a:chOff x="1619" y="2344"/>
                <a:chExt cx="437" cy="528"/>
              </a:xfrm>
            </p:grpSpPr>
            <p:sp>
              <p:nvSpPr>
                <p:cNvPr id="65" name="Rectangle 102"/>
                <p:cNvSpPr>
                  <a:spLocks noChangeArrowheads="1"/>
                </p:cNvSpPr>
                <p:nvPr/>
              </p:nvSpPr>
              <p:spPr bwMode="auto">
                <a:xfrm>
                  <a:off x="1619" y="2396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66" name="Rectangle 103"/>
                <p:cNvSpPr>
                  <a:spLocks noChangeArrowheads="1"/>
                </p:cNvSpPr>
                <p:nvPr/>
              </p:nvSpPr>
              <p:spPr bwMode="auto">
                <a:xfrm>
                  <a:off x="1688" y="260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1920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5"/>
                <p:cNvSpPr>
                  <a:spLocks noChangeShapeType="1"/>
                </p:cNvSpPr>
                <p:nvPr/>
              </p:nvSpPr>
              <p:spPr bwMode="auto">
                <a:xfrm>
                  <a:off x="1872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106"/>
              <p:cNvGrpSpPr/>
              <p:nvPr/>
            </p:nvGrpSpPr>
            <p:grpSpPr bwMode="auto">
              <a:xfrm>
                <a:off x="1235" y="2344"/>
                <a:ext cx="437" cy="528"/>
                <a:chOff x="1235" y="2344"/>
                <a:chExt cx="437" cy="528"/>
              </a:xfrm>
            </p:grpSpPr>
            <p:sp>
              <p:nvSpPr>
                <p:cNvPr id="61" name="Rectangle 107"/>
                <p:cNvSpPr>
                  <a:spLocks noChangeArrowheads="1"/>
                </p:cNvSpPr>
                <p:nvPr/>
              </p:nvSpPr>
              <p:spPr bwMode="auto">
                <a:xfrm>
                  <a:off x="1235" y="2396"/>
                  <a:ext cx="250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62" name="Rectangle 108"/>
                <p:cNvSpPr>
                  <a:spLocks noChangeArrowheads="1"/>
                </p:cNvSpPr>
                <p:nvPr/>
              </p:nvSpPr>
              <p:spPr bwMode="auto">
                <a:xfrm>
                  <a:off x="1304" y="260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1536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10"/>
                <p:cNvSpPr>
                  <a:spLocks noChangeShapeType="1"/>
                </p:cNvSpPr>
                <p:nvPr/>
              </p:nvSpPr>
              <p:spPr bwMode="auto">
                <a:xfrm>
                  <a:off x="1488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4" name="Line 111"/>
            <p:cNvSpPr>
              <a:spLocks noChangeShapeType="1"/>
            </p:cNvSpPr>
            <p:nvPr/>
          </p:nvSpPr>
          <p:spPr bwMode="auto">
            <a:xfrm flipH="1">
              <a:off x="2824" y="2640"/>
              <a:ext cx="16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12"/>
            <p:cNvSpPr>
              <a:spLocks noChangeShapeType="1"/>
            </p:cNvSpPr>
            <p:nvPr/>
          </p:nvSpPr>
          <p:spPr bwMode="auto">
            <a:xfrm flipH="1">
              <a:off x="1096" y="2792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3"/>
            <p:cNvSpPr>
              <a:spLocks noChangeShapeType="1"/>
            </p:cNvSpPr>
            <p:nvPr/>
          </p:nvSpPr>
          <p:spPr bwMode="auto">
            <a:xfrm>
              <a:off x="1104" y="288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14"/>
            <p:cNvSpPr>
              <a:spLocks noChangeShapeType="1"/>
            </p:cNvSpPr>
            <p:nvPr/>
          </p:nvSpPr>
          <p:spPr bwMode="auto">
            <a:xfrm>
              <a:off x="1488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15"/>
            <p:cNvSpPr>
              <a:spLocks noChangeShapeType="1"/>
            </p:cNvSpPr>
            <p:nvPr/>
          </p:nvSpPr>
          <p:spPr bwMode="auto">
            <a:xfrm>
              <a:off x="1872" y="2928"/>
              <a:ext cx="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16"/>
            <p:cNvSpPr>
              <a:spLocks noChangeShapeType="1"/>
            </p:cNvSpPr>
            <p:nvPr/>
          </p:nvSpPr>
          <p:spPr bwMode="auto">
            <a:xfrm>
              <a:off x="2256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17"/>
            <p:cNvSpPr>
              <a:spLocks noChangeShapeType="1"/>
            </p:cNvSpPr>
            <p:nvPr/>
          </p:nvSpPr>
          <p:spPr bwMode="auto">
            <a:xfrm>
              <a:off x="2640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118"/>
            <p:cNvSpPr>
              <a:spLocks noChangeArrowheads="1"/>
            </p:cNvSpPr>
            <p:nvPr/>
          </p:nvSpPr>
          <p:spPr bwMode="auto">
            <a:xfrm>
              <a:off x="4499" y="1340"/>
              <a:ext cx="24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1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sp>
          <p:nvSpPr>
            <p:cNvPr id="42" name="Rectangle 119"/>
            <p:cNvSpPr>
              <a:spLocks noChangeArrowheads="1"/>
            </p:cNvSpPr>
            <p:nvPr/>
          </p:nvSpPr>
          <p:spPr bwMode="auto">
            <a:xfrm>
              <a:off x="4547" y="1964"/>
              <a:ext cx="24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2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sp>
          <p:nvSpPr>
            <p:cNvPr id="43" name="Rectangle 120"/>
            <p:cNvSpPr>
              <a:spLocks noChangeArrowheads="1"/>
            </p:cNvSpPr>
            <p:nvPr/>
          </p:nvSpPr>
          <p:spPr bwMode="auto">
            <a:xfrm>
              <a:off x="4547" y="2492"/>
              <a:ext cx="24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3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sp>
          <p:nvSpPr>
            <p:cNvPr id="44" name="Rectangle 121"/>
            <p:cNvSpPr>
              <a:spLocks noChangeArrowheads="1"/>
            </p:cNvSpPr>
            <p:nvPr/>
          </p:nvSpPr>
          <p:spPr bwMode="auto">
            <a:xfrm>
              <a:off x="3827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0</a:t>
              </a:r>
              <a:endParaRPr lang="en-US" altLang="x-none" baseline="-25000"/>
            </a:p>
          </p:txBody>
        </p:sp>
        <p:sp>
          <p:nvSpPr>
            <p:cNvPr id="45" name="Rectangle 122"/>
            <p:cNvSpPr>
              <a:spLocks noChangeArrowheads="1"/>
            </p:cNvSpPr>
            <p:nvPr/>
          </p:nvSpPr>
          <p:spPr bwMode="auto">
            <a:xfrm>
              <a:off x="3395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1</a:t>
              </a:r>
              <a:endParaRPr lang="en-US" altLang="x-none" baseline="-25000"/>
            </a:p>
          </p:txBody>
        </p:sp>
        <p:sp>
          <p:nvSpPr>
            <p:cNvPr id="46" name="Rectangle 123"/>
            <p:cNvSpPr>
              <a:spLocks noChangeArrowheads="1"/>
            </p:cNvSpPr>
            <p:nvPr/>
          </p:nvSpPr>
          <p:spPr bwMode="auto">
            <a:xfrm>
              <a:off x="2963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2</a:t>
              </a:r>
              <a:endParaRPr lang="en-US" altLang="x-none" baseline="-25000"/>
            </a:p>
          </p:txBody>
        </p:sp>
        <p:sp>
          <p:nvSpPr>
            <p:cNvPr id="47" name="Rectangle 124"/>
            <p:cNvSpPr>
              <a:spLocks noChangeArrowheads="1"/>
            </p:cNvSpPr>
            <p:nvPr/>
          </p:nvSpPr>
          <p:spPr bwMode="auto">
            <a:xfrm>
              <a:off x="2531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3</a:t>
              </a:r>
              <a:endParaRPr lang="en-US" altLang="x-none" baseline="-25000"/>
            </a:p>
          </p:txBody>
        </p:sp>
        <p:sp>
          <p:nvSpPr>
            <p:cNvPr id="48" name="Rectangle 125"/>
            <p:cNvSpPr>
              <a:spLocks noChangeArrowheads="1"/>
            </p:cNvSpPr>
            <p:nvPr/>
          </p:nvSpPr>
          <p:spPr bwMode="auto">
            <a:xfrm>
              <a:off x="2147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4</a:t>
              </a:r>
              <a:endParaRPr lang="en-US" altLang="x-none" baseline="-25000"/>
            </a:p>
          </p:txBody>
        </p:sp>
        <p:sp>
          <p:nvSpPr>
            <p:cNvPr id="49" name="Rectangle 126"/>
            <p:cNvSpPr>
              <a:spLocks noChangeArrowheads="1"/>
            </p:cNvSpPr>
            <p:nvPr/>
          </p:nvSpPr>
          <p:spPr bwMode="auto">
            <a:xfrm>
              <a:off x="1763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5</a:t>
              </a:r>
              <a:endParaRPr lang="en-US" altLang="x-none" baseline="-25000"/>
            </a:p>
          </p:txBody>
        </p:sp>
        <p:sp>
          <p:nvSpPr>
            <p:cNvPr id="50" name="Rectangle 127"/>
            <p:cNvSpPr>
              <a:spLocks noChangeArrowheads="1"/>
            </p:cNvSpPr>
            <p:nvPr/>
          </p:nvSpPr>
          <p:spPr bwMode="auto">
            <a:xfrm>
              <a:off x="1331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6</a:t>
              </a:r>
              <a:endParaRPr lang="en-US" altLang="x-none" baseline="-25000"/>
            </a:p>
          </p:txBody>
        </p:sp>
        <p:sp>
          <p:nvSpPr>
            <p:cNvPr id="51" name="Rectangle 128"/>
            <p:cNvSpPr>
              <a:spLocks noChangeArrowheads="1"/>
            </p:cNvSpPr>
            <p:nvPr/>
          </p:nvSpPr>
          <p:spPr bwMode="auto">
            <a:xfrm>
              <a:off x="899" y="2972"/>
              <a:ext cx="23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7</a:t>
              </a:r>
              <a:endParaRPr lang="en-US" altLang="x-none" baseline="-25000"/>
            </a:p>
          </p:txBody>
        </p:sp>
        <p:sp>
          <p:nvSpPr>
            <p:cNvPr id="52" name="Line 129"/>
            <p:cNvSpPr>
              <a:spLocks noChangeShapeType="1"/>
            </p:cNvSpPr>
            <p:nvPr/>
          </p:nvSpPr>
          <p:spPr bwMode="auto">
            <a:xfrm>
              <a:off x="1872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30"/>
            <p:cNvSpPr>
              <a:spLocks noChangeArrowheads="1"/>
            </p:cNvSpPr>
            <p:nvPr/>
          </p:nvSpPr>
          <p:spPr bwMode="auto">
            <a:xfrm>
              <a:off x="2723" y="42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54" name="Rectangle 131"/>
            <p:cNvSpPr>
              <a:spLocks noChangeArrowheads="1"/>
            </p:cNvSpPr>
            <p:nvPr/>
          </p:nvSpPr>
          <p:spPr bwMode="auto">
            <a:xfrm>
              <a:off x="3107" y="42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55" name="Rectangle 132"/>
            <p:cNvSpPr>
              <a:spLocks noChangeArrowheads="1"/>
            </p:cNvSpPr>
            <p:nvPr/>
          </p:nvSpPr>
          <p:spPr bwMode="auto">
            <a:xfrm>
              <a:off x="3539" y="42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56" name="Rectangle 133"/>
            <p:cNvSpPr>
              <a:spLocks noChangeArrowheads="1"/>
            </p:cNvSpPr>
            <p:nvPr/>
          </p:nvSpPr>
          <p:spPr bwMode="auto">
            <a:xfrm>
              <a:off x="3875" y="428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</p:grpSp>
      <p:sp>
        <p:nvSpPr>
          <p:cNvPr id="137" name="Rectangle 134"/>
          <p:cNvSpPr txBox="1">
            <a:spLocks noChangeArrowheads="1"/>
          </p:cNvSpPr>
          <p:nvPr/>
        </p:nvSpPr>
        <p:spPr>
          <a:xfrm>
            <a:off x="457200" y="990600"/>
            <a:ext cx="8191500" cy="3619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x-none" sz="2400"/>
              <a:t>Remember original combinational multiplier:</a:t>
            </a:r>
            <a:endParaRPr lang="en-US" altLang="x-none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 warp to let product move right...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82123" y="5934730"/>
            <a:ext cx="789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800" dirty="0">
                <a:solidFill>
                  <a:schemeClr val="tx1"/>
                </a:solidFill>
              </a:rPr>
              <a:t>Multiplicand stays still and product moves right</a:t>
            </a:r>
            <a:endParaRPr lang="en-US" altLang="x-none" sz="2800" dirty="0">
              <a:solidFill>
                <a:schemeClr val="tx1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394450" y="1524000"/>
            <a:ext cx="3984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0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H="1">
            <a:off x="4268787" y="1682750"/>
            <a:ext cx="2082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6719887" y="535305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268787" y="2825750"/>
            <a:ext cx="2082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2224087" y="55054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2833687" y="55054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443287" y="5568950"/>
            <a:ext cx="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4052887" y="55054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4662487" y="55054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394450" y="2667000"/>
            <a:ext cx="3984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1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470650" y="3657600"/>
            <a:ext cx="3984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2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6470650" y="4648200"/>
            <a:ext cx="3984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3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65468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0</a:t>
            </a:r>
            <a:endParaRPr lang="en-US" altLang="x-none" baseline="-25000"/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8610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1</a:t>
            </a:r>
            <a:endParaRPr lang="en-US" altLang="x-none" baseline="-25000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1752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2</a:t>
            </a:r>
            <a:endParaRPr lang="en-US" altLang="x-none" baseline="-2500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44894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3</a:t>
            </a:r>
            <a:endParaRPr lang="en-US" altLang="x-none" baseline="-25000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38798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4</a:t>
            </a:r>
            <a:endParaRPr lang="en-US" altLang="x-none" baseline="-25000"/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32702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5</a:t>
            </a:r>
            <a:endParaRPr lang="en-US" altLang="x-none" baseline="-25000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25844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6</a:t>
            </a:r>
            <a:endParaRPr lang="en-US" altLang="x-none" baseline="-25000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1898650" y="5715000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7</a:t>
            </a:r>
            <a:endParaRPr lang="en-US" altLang="x-none" baseline="-25000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3443287" y="55054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1974850" y="838200"/>
            <a:ext cx="295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2"/>
                </a:solidFill>
              </a:rPr>
              <a:t>0</a:t>
            </a:r>
            <a:endParaRPr lang="en-US" altLang="x-none">
              <a:solidFill>
                <a:schemeClr val="accent2"/>
              </a:solidFill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2584450" y="838200"/>
            <a:ext cx="295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2"/>
                </a:solidFill>
              </a:rPr>
              <a:t>0</a:t>
            </a:r>
            <a:endParaRPr lang="en-US" altLang="x-none">
              <a:solidFill>
                <a:schemeClr val="accent2"/>
              </a:solidFill>
            </a:endParaRPr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3270250" y="838200"/>
            <a:ext cx="295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2"/>
                </a:solidFill>
              </a:rPr>
              <a:t>0</a:t>
            </a:r>
            <a:endParaRPr lang="en-US" altLang="x-none">
              <a:solidFill>
                <a:schemeClr val="accent2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3803650" y="838200"/>
            <a:ext cx="295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2"/>
                </a:solidFill>
              </a:rPr>
              <a:t>0</a:t>
            </a:r>
            <a:endParaRPr lang="en-US" altLang="x-none">
              <a:solidFill>
                <a:schemeClr val="accent2"/>
              </a:solidFill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3989387" y="20764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" name="Group 57"/>
          <p:cNvGrpSpPr/>
          <p:nvPr/>
        </p:nvGrpSpPr>
        <p:grpSpPr bwMode="auto">
          <a:xfrm>
            <a:off x="1525587" y="1212850"/>
            <a:ext cx="2743200" cy="1066800"/>
            <a:chOff x="952" y="664"/>
            <a:chExt cx="1728" cy="672"/>
          </a:xfrm>
        </p:grpSpPr>
        <p:grpSp>
          <p:nvGrpSpPr>
            <p:cNvPr id="37" name="Group 50"/>
            <p:cNvGrpSpPr/>
            <p:nvPr/>
          </p:nvGrpSpPr>
          <p:grpSpPr bwMode="auto">
            <a:xfrm>
              <a:off x="1091" y="664"/>
              <a:ext cx="1589" cy="528"/>
              <a:chOff x="1091" y="664"/>
              <a:chExt cx="1589" cy="528"/>
            </a:xfrm>
          </p:grpSpPr>
          <p:grpSp>
            <p:nvGrpSpPr>
              <p:cNvPr id="44" name="Group 34"/>
              <p:cNvGrpSpPr/>
              <p:nvPr/>
            </p:nvGrpSpPr>
            <p:grpSpPr bwMode="auto">
              <a:xfrm>
                <a:off x="2243" y="664"/>
                <a:ext cx="437" cy="528"/>
                <a:chOff x="2243" y="664"/>
                <a:chExt cx="437" cy="528"/>
              </a:xfrm>
            </p:grpSpPr>
            <p:sp>
              <p:nvSpPr>
                <p:cNvPr id="60" name="Rectangle 30"/>
                <p:cNvSpPr>
                  <a:spLocks noChangeArrowheads="1"/>
                </p:cNvSpPr>
                <p:nvPr/>
              </p:nvSpPr>
              <p:spPr bwMode="auto">
                <a:xfrm>
                  <a:off x="2243" y="71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61" name="Rectangle 31"/>
                <p:cNvSpPr>
                  <a:spLocks noChangeArrowheads="1"/>
                </p:cNvSpPr>
                <p:nvPr/>
              </p:nvSpPr>
              <p:spPr bwMode="auto">
                <a:xfrm>
                  <a:off x="2312" y="92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544" y="66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33"/>
                <p:cNvSpPr>
                  <a:spLocks noChangeShapeType="1"/>
                </p:cNvSpPr>
                <p:nvPr/>
              </p:nvSpPr>
              <p:spPr bwMode="auto">
                <a:xfrm>
                  <a:off x="2496" y="111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39"/>
              <p:cNvGrpSpPr/>
              <p:nvPr/>
            </p:nvGrpSpPr>
            <p:grpSpPr bwMode="auto">
              <a:xfrm>
                <a:off x="1859" y="664"/>
                <a:ext cx="437" cy="528"/>
                <a:chOff x="1859" y="664"/>
                <a:chExt cx="437" cy="528"/>
              </a:xfrm>
            </p:grpSpPr>
            <p:sp>
              <p:nvSpPr>
                <p:cNvPr id="56" name="Rectangle 35"/>
                <p:cNvSpPr>
                  <a:spLocks noChangeArrowheads="1"/>
                </p:cNvSpPr>
                <p:nvPr/>
              </p:nvSpPr>
              <p:spPr bwMode="auto">
                <a:xfrm>
                  <a:off x="1859" y="71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57" name="Rectangle 36"/>
                <p:cNvSpPr>
                  <a:spLocks noChangeArrowheads="1"/>
                </p:cNvSpPr>
                <p:nvPr/>
              </p:nvSpPr>
              <p:spPr bwMode="auto">
                <a:xfrm>
                  <a:off x="1928" y="92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160" y="66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38"/>
                <p:cNvSpPr>
                  <a:spLocks noChangeShapeType="1"/>
                </p:cNvSpPr>
                <p:nvPr/>
              </p:nvSpPr>
              <p:spPr bwMode="auto">
                <a:xfrm>
                  <a:off x="2112" y="111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4"/>
              <p:cNvGrpSpPr/>
              <p:nvPr/>
            </p:nvGrpSpPr>
            <p:grpSpPr bwMode="auto">
              <a:xfrm>
                <a:off x="1475" y="664"/>
                <a:ext cx="437" cy="528"/>
                <a:chOff x="1475" y="664"/>
                <a:chExt cx="437" cy="528"/>
              </a:xfrm>
            </p:grpSpPr>
            <p:sp>
              <p:nvSpPr>
                <p:cNvPr id="52" name="Rectangle 40"/>
                <p:cNvSpPr>
                  <a:spLocks noChangeArrowheads="1"/>
                </p:cNvSpPr>
                <p:nvPr/>
              </p:nvSpPr>
              <p:spPr bwMode="auto">
                <a:xfrm>
                  <a:off x="1475" y="71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53" name="Rectangle 41"/>
                <p:cNvSpPr>
                  <a:spLocks noChangeArrowheads="1"/>
                </p:cNvSpPr>
                <p:nvPr/>
              </p:nvSpPr>
              <p:spPr bwMode="auto">
                <a:xfrm>
                  <a:off x="1544" y="92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776" y="66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auto">
                <a:xfrm>
                  <a:off x="1728" y="111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9"/>
              <p:cNvGrpSpPr/>
              <p:nvPr/>
            </p:nvGrpSpPr>
            <p:grpSpPr bwMode="auto">
              <a:xfrm>
                <a:off x="1091" y="664"/>
                <a:ext cx="437" cy="528"/>
                <a:chOff x="1091" y="664"/>
                <a:chExt cx="437" cy="528"/>
              </a:xfrm>
            </p:grpSpPr>
            <p:sp>
              <p:nvSpPr>
                <p:cNvPr id="48" name="Rectangle 45"/>
                <p:cNvSpPr>
                  <a:spLocks noChangeArrowheads="1"/>
                </p:cNvSpPr>
                <p:nvPr/>
              </p:nvSpPr>
              <p:spPr bwMode="auto">
                <a:xfrm>
                  <a:off x="1091" y="71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49" name="Rectangle 46"/>
                <p:cNvSpPr>
                  <a:spLocks noChangeArrowheads="1"/>
                </p:cNvSpPr>
                <p:nvPr/>
              </p:nvSpPr>
              <p:spPr bwMode="auto">
                <a:xfrm>
                  <a:off x="1160" y="920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392" y="66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48"/>
                <p:cNvSpPr>
                  <a:spLocks noChangeShapeType="1"/>
                </p:cNvSpPr>
                <p:nvPr/>
              </p:nvSpPr>
              <p:spPr bwMode="auto">
                <a:xfrm>
                  <a:off x="1344" y="111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" name="Line 51"/>
            <p:cNvSpPr>
              <a:spLocks noChangeShapeType="1"/>
            </p:cNvSpPr>
            <p:nvPr/>
          </p:nvSpPr>
          <p:spPr bwMode="auto">
            <a:xfrm flipH="1">
              <a:off x="952" y="1064"/>
              <a:ext cx="20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52"/>
            <p:cNvSpPr>
              <a:spLocks noChangeShapeType="1"/>
            </p:cNvSpPr>
            <p:nvPr/>
          </p:nvSpPr>
          <p:spPr bwMode="auto">
            <a:xfrm flipV="1">
              <a:off x="960" y="1144"/>
              <a:ext cx="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53"/>
            <p:cNvSpPr>
              <a:spLocks noChangeShapeType="1"/>
            </p:cNvSpPr>
            <p:nvPr/>
          </p:nvSpPr>
          <p:spPr bwMode="auto">
            <a:xfrm>
              <a:off x="2120" y="1208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1736" y="1208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1352" y="1208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6"/>
            <p:cNvSpPr>
              <a:spLocks noChangeShapeType="1"/>
            </p:cNvSpPr>
            <p:nvPr/>
          </p:nvSpPr>
          <p:spPr bwMode="auto">
            <a:xfrm>
              <a:off x="968" y="1208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85"/>
          <p:cNvGrpSpPr/>
          <p:nvPr/>
        </p:nvGrpSpPr>
        <p:grpSpPr bwMode="auto">
          <a:xfrm>
            <a:off x="1525587" y="2279650"/>
            <a:ext cx="2743200" cy="1066800"/>
            <a:chOff x="952" y="1336"/>
            <a:chExt cx="1728" cy="672"/>
          </a:xfrm>
        </p:grpSpPr>
        <p:grpSp>
          <p:nvGrpSpPr>
            <p:cNvPr id="65" name="Group 78"/>
            <p:cNvGrpSpPr/>
            <p:nvPr/>
          </p:nvGrpSpPr>
          <p:grpSpPr bwMode="auto">
            <a:xfrm>
              <a:off x="1091" y="1336"/>
              <a:ext cx="1589" cy="528"/>
              <a:chOff x="1091" y="1336"/>
              <a:chExt cx="1589" cy="528"/>
            </a:xfrm>
          </p:grpSpPr>
          <p:grpSp>
            <p:nvGrpSpPr>
              <p:cNvPr id="72" name="Group 62"/>
              <p:cNvGrpSpPr/>
              <p:nvPr/>
            </p:nvGrpSpPr>
            <p:grpSpPr bwMode="auto">
              <a:xfrm>
                <a:off x="2243" y="1336"/>
                <a:ext cx="437" cy="528"/>
                <a:chOff x="2243" y="1336"/>
                <a:chExt cx="437" cy="528"/>
              </a:xfrm>
            </p:grpSpPr>
            <p:sp>
              <p:nvSpPr>
                <p:cNvPr id="88" name="Rectangle 58"/>
                <p:cNvSpPr>
                  <a:spLocks noChangeArrowheads="1"/>
                </p:cNvSpPr>
                <p:nvPr/>
              </p:nvSpPr>
              <p:spPr bwMode="auto">
                <a:xfrm>
                  <a:off x="2243" y="138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89" name="Rectangle 59"/>
                <p:cNvSpPr>
                  <a:spLocks noChangeArrowheads="1"/>
                </p:cNvSpPr>
                <p:nvPr/>
              </p:nvSpPr>
              <p:spPr bwMode="auto">
                <a:xfrm>
                  <a:off x="2312" y="159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544" y="133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61"/>
                <p:cNvSpPr>
                  <a:spLocks noChangeShapeType="1"/>
                </p:cNvSpPr>
                <p:nvPr/>
              </p:nvSpPr>
              <p:spPr bwMode="auto">
                <a:xfrm>
                  <a:off x="2496" y="178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67"/>
              <p:cNvGrpSpPr/>
              <p:nvPr/>
            </p:nvGrpSpPr>
            <p:grpSpPr bwMode="auto">
              <a:xfrm>
                <a:off x="1859" y="1336"/>
                <a:ext cx="437" cy="528"/>
                <a:chOff x="1859" y="1336"/>
                <a:chExt cx="437" cy="528"/>
              </a:xfrm>
            </p:grpSpPr>
            <p:sp>
              <p:nvSpPr>
                <p:cNvPr id="84" name="Rectangle 63"/>
                <p:cNvSpPr>
                  <a:spLocks noChangeArrowheads="1"/>
                </p:cNvSpPr>
                <p:nvPr/>
              </p:nvSpPr>
              <p:spPr bwMode="auto">
                <a:xfrm>
                  <a:off x="1859" y="138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85" name="Rectangle 64"/>
                <p:cNvSpPr>
                  <a:spLocks noChangeArrowheads="1"/>
                </p:cNvSpPr>
                <p:nvPr/>
              </p:nvSpPr>
              <p:spPr bwMode="auto">
                <a:xfrm>
                  <a:off x="1928" y="159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160" y="133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6"/>
                <p:cNvSpPr>
                  <a:spLocks noChangeShapeType="1"/>
                </p:cNvSpPr>
                <p:nvPr/>
              </p:nvSpPr>
              <p:spPr bwMode="auto">
                <a:xfrm>
                  <a:off x="2112" y="178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72"/>
              <p:cNvGrpSpPr/>
              <p:nvPr/>
            </p:nvGrpSpPr>
            <p:grpSpPr bwMode="auto">
              <a:xfrm>
                <a:off x="1475" y="1336"/>
                <a:ext cx="437" cy="528"/>
                <a:chOff x="1475" y="1336"/>
                <a:chExt cx="437" cy="528"/>
              </a:xfrm>
            </p:grpSpPr>
            <p:sp>
              <p:nvSpPr>
                <p:cNvPr id="80" name="Rectangle 68"/>
                <p:cNvSpPr>
                  <a:spLocks noChangeArrowheads="1"/>
                </p:cNvSpPr>
                <p:nvPr/>
              </p:nvSpPr>
              <p:spPr bwMode="auto">
                <a:xfrm>
                  <a:off x="1475" y="138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81" name="Rectangle 69"/>
                <p:cNvSpPr>
                  <a:spLocks noChangeArrowheads="1"/>
                </p:cNvSpPr>
                <p:nvPr/>
              </p:nvSpPr>
              <p:spPr bwMode="auto">
                <a:xfrm>
                  <a:off x="1544" y="159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1776" y="133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71"/>
                <p:cNvSpPr>
                  <a:spLocks noChangeShapeType="1"/>
                </p:cNvSpPr>
                <p:nvPr/>
              </p:nvSpPr>
              <p:spPr bwMode="auto">
                <a:xfrm>
                  <a:off x="1728" y="178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" name="Group 77"/>
              <p:cNvGrpSpPr/>
              <p:nvPr/>
            </p:nvGrpSpPr>
            <p:grpSpPr bwMode="auto">
              <a:xfrm>
                <a:off x="1091" y="1336"/>
                <a:ext cx="437" cy="528"/>
                <a:chOff x="1091" y="1336"/>
                <a:chExt cx="437" cy="528"/>
              </a:xfrm>
            </p:grpSpPr>
            <p:sp>
              <p:nvSpPr>
                <p:cNvPr id="76" name="Rectangle 73"/>
                <p:cNvSpPr>
                  <a:spLocks noChangeArrowheads="1"/>
                </p:cNvSpPr>
                <p:nvPr/>
              </p:nvSpPr>
              <p:spPr bwMode="auto">
                <a:xfrm>
                  <a:off x="1091" y="138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77" name="Rectangle 74"/>
                <p:cNvSpPr>
                  <a:spLocks noChangeArrowheads="1"/>
                </p:cNvSpPr>
                <p:nvPr/>
              </p:nvSpPr>
              <p:spPr bwMode="auto">
                <a:xfrm>
                  <a:off x="1160" y="1592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392" y="133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76"/>
                <p:cNvSpPr>
                  <a:spLocks noChangeShapeType="1"/>
                </p:cNvSpPr>
                <p:nvPr/>
              </p:nvSpPr>
              <p:spPr bwMode="auto">
                <a:xfrm>
                  <a:off x="1344" y="178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6" name="Line 79"/>
            <p:cNvSpPr>
              <a:spLocks noChangeShapeType="1"/>
            </p:cNvSpPr>
            <p:nvPr/>
          </p:nvSpPr>
          <p:spPr bwMode="auto">
            <a:xfrm flipH="1">
              <a:off x="952" y="1736"/>
              <a:ext cx="20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80"/>
            <p:cNvSpPr>
              <a:spLocks noChangeShapeType="1"/>
            </p:cNvSpPr>
            <p:nvPr/>
          </p:nvSpPr>
          <p:spPr bwMode="auto">
            <a:xfrm flipV="1">
              <a:off x="960" y="1816"/>
              <a:ext cx="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81"/>
            <p:cNvSpPr>
              <a:spLocks noChangeShapeType="1"/>
            </p:cNvSpPr>
            <p:nvPr/>
          </p:nvSpPr>
          <p:spPr bwMode="auto">
            <a:xfrm>
              <a:off x="2120" y="1880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82"/>
            <p:cNvSpPr>
              <a:spLocks noChangeShapeType="1"/>
            </p:cNvSpPr>
            <p:nvPr/>
          </p:nvSpPr>
          <p:spPr bwMode="auto">
            <a:xfrm>
              <a:off x="1736" y="1880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83"/>
            <p:cNvSpPr>
              <a:spLocks noChangeShapeType="1"/>
            </p:cNvSpPr>
            <p:nvPr/>
          </p:nvSpPr>
          <p:spPr bwMode="auto">
            <a:xfrm>
              <a:off x="1352" y="1880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84"/>
            <p:cNvSpPr>
              <a:spLocks noChangeShapeType="1"/>
            </p:cNvSpPr>
            <p:nvPr/>
          </p:nvSpPr>
          <p:spPr bwMode="auto">
            <a:xfrm>
              <a:off x="968" y="1880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" name="Line 86"/>
          <p:cNvSpPr>
            <a:spLocks noChangeShapeType="1"/>
          </p:cNvSpPr>
          <p:nvPr/>
        </p:nvSpPr>
        <p:spPr bwMode="auto">
          <a:xfrm>
            <a:off x="3989387" y="31432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87"/>
          <p:cNvSpPr>
            <a:spLocks noChangeShapeType="1"/>
          </p:cNvSpPr>
          <p:nvPr/>
        </p:nvSpPr>
        <p:spPr bwMode="auto">
          <a:xfrm>
            <a:off x="4675187" y="30670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88"/>
          <p:cNvSpPr>
            <a:spLocks noChangeShapeType="1"/>
          </p:cNvSpPr>
          <p:nvPr/>
        </p:nvSpPr>
        <p:spPr bwMode="auto">
          <a:xfrm>
            <a:off x="4662487" y="2305050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89"/>
          <p:cNvSpPr>
            <a:spLocks noChangeShapeType="1"/>
          </p:cNvSpPr>
          <p:nvPr/>
        </p:nvSpPr>
        <p:spPr bwMode="auto">
          <a:xfrm flipH="1">
            <a:off x="4268787" y="3892550"/>
            <a:ext cx="2082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6" name="Group 117"/>
          <p:cNvGrpSpPr/>
          <p:nvPr/>
        </p:nvGrpSpPr>
        <p:grpSpPr bwMode="auto">
          <a:xfrm>
            <a:off x="1525587" y="3346450"/>
            <a:ext cx="2743200" cy="1066800"/>
            <a:chOff x="952" y="2008"/>
            <a:chExt cx="1728" cy="672"/>
          </a:xfrm>
        </p:grpSpPr>
        <p:grpSp>
          <p:nvGrpSpPr>
            <p:cNvPr id="97" name="Group 110"/>
            <p:cNvGrpSpPr/>
            <p:nvPr/>
          </p:nvGrpSpPr>
          <p:grpSpPr bwMode="auto">
            <a:xfrm>
              <a:off x="1091" y="2008"/>
              <a:ext cx="1589" cy="528"/>
              <a:chOff x="1091" y="2008"/>
              <a:chExt cx="1589" cy="528"/>
            </a:xfrm>
          </p:grpSpPr>
          <p:grpSp>
            <p:nvGrpSpPr>
              <p:cNvPr id="104" name="Group 94"/>
              <p:cNvGrpSpPr/>
              <p:nvPr/>
            </p:nvGrpSpPr>
            <p:grpSpPr bwMode="auto">
              <a:xfrm>
                <a:off x="2243" y="2008"/>
                <a:ext cx="437" cy="528"/>
                <a:chOff x="2243" y="2008"/>
                <a:chExt cx="437" cy="528"/>
              </a:xfrm>
            </p:grpSpPr>
            <p:sp>
              <p:nvSpPr>
                <p:cNvPr id="120" name="Rectangle 90"/>
                <p:cNvSpPr>
                  <a:spLocks noChangeArrowheads="1"/>
                </p:cNvSpPr>
                <p:nvPr/>
              </p:nvSpPr>
              <p:spPr bwMode="auto">
                <a:xfrm>
                  <a:off x="2243" y="206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121" name="Rectangle 91"/>
                <p:cNvSpPr>
                  <a:spLocks noChangeArrowheads="1"/>
                </p:cNvSpPr>
                <p:nvPr/>
              </p:nvSpPr>
              <p:spPr bwMode="auto">
                <a:xfrm>
                  <a:off x="2312" y="226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2544" y="200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45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99"/>
              <p:cNvGrpSpPr/>
              <p:nvPr/>
            </p:nvGrpSpPr>
            <p:grpSpPr bwMode="auto">
              <a:xfrm>
                <a:off x="1859" y="2008"/>
                <a:ext cx="437" cy="528"/>
                <a:chOff x="1859" y="2008"/>
                <a:chExt cx="437" cy="528"/>
              </a:xfrm>
            </p:grpSpPr>
            <p:sp>
              <p:nvSpPr>
                <p:cNvPr id="116" name="Rectangle 95"/>
                <p:cNvSpPr>
                  <a:spLocks noChangeArrowheads="1"/>
                </p:cNvSpPr>
                <p:nvPr/>
              </p:nvSpPr>
              <p:spPr bwMode="auto">
                <a:xfrm>
                  <a:off x="1859" y="206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117" name="Rectangle 96"/>
                <p:cNvSpPr>
                  <a:spLocks noChangeArrowheads="1"/>
                </p:cNvSpPr>
                <p:nvPr/>
              </p:nvSpPr>
              <p:spPr bwMode="auto">
                <a:xfrm>
                  <a:off x="1928" y="226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2160" y="200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98"/>
                <p:cNvSpPr>
                  <a:spLocks noChangeShapeType="1"/>
                </p:cNvSpPr>
                <p:nvPr/>
              </p:nvSpPr>
              <p:spPr bwMode="auto">
                <a:xfrm>
                  <a:off x="2112" y="245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6" name="Group 104"/>
              <p:cNvGrpSpPr/>
              <p:nvPr/>
            </p:nvGrpSpPr>
            <p:grpSpPr bwMode="auto">
              <a:xfrm>
                <a:off x="1475" y="2008"/>
                <a:ext cx="437" cy="528"/>
                <a:chOff x="1475" y="2008"/>
                <a:chExt cx="437" cy="528"/>
              </a:xfrm>
            </p:grpSpPr>
            <p:sp>
              <p:nvSpPr>
                <p:cNvPr id="112" name="Rectangle 100"/>
                <p:cNvSpPr>
                  <a:spLocks noChangeArrowheads="1"/>
                </p:cNvSpPr>
                <p:nvPr/>
              </p:nvSpPr>
              <p:spPr bwMode="auto">
                <a:xfrm>
                  <a:off x="1475" y="206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113" name="Rectangle 101"/>
                <p:cNvSpPr>
                  <a:spLocks noChangeArrowheads="1"/>
                </p:cNvSpPr>
                <p:nvPr/>
              </p:nvSpPr>
              <p:spPr bwMode="auto">
                <a:xfrm>
                  <a:off x="1544" y="226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1776" y="200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03"/>
                <p:cNvSpPr>
                  <a:spLocks noChangeShapeType="1"/>
                </p:cNvSpPr>
                <p:nvPr/>
              </p:nvSpPr>
              <p:spPr bwMode="auto">
                <a:xfrm>
                  <a:off x="1728" y="245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7" name="Group 109"/>
              <p:cNvGrpSpPr/>
              <p:nvPr/>
            </p:nvGrpSpPr>
            <p:grpSpPr bwMode="auto">
              <a:xfrm>
                <a:off x="1091" y="2008"/>
                <a:ext cx="437" cy="528"/>
                <a:chOff x="1091" y="2008"/>
                <a:chExt cx="437" cy="528"/>
              </a:xfrm>
            </p:grpSpPr>
            <p:sp>
              <p:nvSpPr>
                <p:cNvPr id="108" name="Rectangle 105"/>
                <p:cNvSpPr>
                  <a:spLocks noChangeArrowheads="1"/>
                </p:cNvSpPr>
                <p:nvPr/>
              </p:nvSpPr>
              <p:spPr bwMode="auto">
                <a:xfrm>
                  <a:off x="1091" y="206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109" name="Rectangle 106"/>
                <p:cNvSpPr>
                  <a:spLocks noChangeArrowheads="1"/>
                </p:cNvSpPr>
                <p:nvPr/>
              </p:nvSpPr>
              <p:spPr bwMode="auto">
                <a:xfrm>
                  <a:off x="1160" y="2264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1392" y="200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08"/>
                <p:cNvSpPr>
                  <a:spLocks noChangeShapeType="1"/>
                </p:cNvSpPr>
                <p:nvPr/>
              </p:nvSpPr>
              <p:spPr bwMode="auto">
                <a:xfrm>
                  <a:off x="1344" y="245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8" name="Line 111"/>
            <p:cNvSpPr>
              <a:spLocks noChangeShapeType="1"/>
            </p:cNvSpPr>
            <p:nvPr/>
          </p:nvSpPr>
          <p:spPr bwMode="auto">
            <a:xfrm flipH="1">
              <a:off x="952" y="2408"/>
              <a:ext cx="20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12"/>
            <p:cNvSpPr>
              <a:spLocks noChangeShapeType="1"/>
            </p:cNvSpPr>
            <p:nvPr/>
          </p:nvSpPr>
          <p:spPr bwMode="auto">
            <a:xfrm flipV="1">
              <a:off x="960" y="2488"/>
              <a:ext cx="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13"/>
            <p:cNvSpPr>
              <a:spLocks noChangeShapeType="1"/>
            </p:cNvSpPr>
            <p:nvPr/>
          </p:nvSpPr>
          <p:spPr bwMode="auto">
            <a:xfrm>
              <a:off x="2120" y="2552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14"/>
            <p:cNvSpPr>
              <a:spLocks noChangeShapeType="1"/>
            </p:cNvSpPr>
            <p:nvPr/>
          </p:nvSpPr>
          <p:spPr bwMode="auto">
            <a:xfrm>
              <a:off x="1736" y="2552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115"/>
            <p:cNvSpPr>
              <a:spLocks noChangeShapeType="1"/>
            </p:cNvSpPr>
            <p:nvPr/>
          </p:nvSpPr>
          <p:spPr bwMode="auto">
            <a:xfrm>
              <a:off x="1352" y="2552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968" y="2552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" name="Line 118"/>
          <p:cNvSpPr>
            <a:spLocks noChangeShapeType="1"/>
          </p:cNvSpPr>
          <p:nvPr/>
        </p:nvSpPr>
        <p:spPr bwMode="auto">
          <a:xfrm>
            <a:off x="3989387" y="42100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119"/>
          <p:cNvSpPr>
            <a:spLocks noChangeShapeType="1"/>
          </p:cNvSpPr>
          <p:nvPr/>
        </p:nvSpPr>
        <p:spPr bwMode="auto">
          <a:xfrm>
            <a:off x="4675187" y="41338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120"/>
          <p:cNvSpPr>
            <a:spLocks noChangeShapeType="1"/>
          </p:cNvSpPr>
          <p:nvPr/>
        </p:nvSpPr>
        <p:spPr bwMode="auto">
          <a:xfrm>
            <a:off x="4662487" y="3371850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121"/>
          <p:cNvSpPr>
            <a:spLocks noChangeShapeType="1"/>
          </p:cNvSpPr>
          <p:nvPr/>
        </p:nvSpPr>
        <p:spPr bwMode="auto">
          <a:xfrm>
            <a:off x="5360987" y="40576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122"/>
          <p:cNvSpPr>
            <a:spLocks noChangeShapeType="1"/>
          </p:cNvSpPr>
          <p:nvPr/>
        </p:nvSpPr>
        <p:spPr bwMode="auto">
          <a:xfrm>
            <a:off x="5348287" y="3295650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123"/>
          <p:cNvSpPr>
            <a:spLocks noChangeShapeType="1"/>
          </p:cNvSpPr>
          <p:nvPr/>
        </p:nvSpPr>
        <p:spPr bwMode="auto">
          <a:xfrm>
            <a:off x="3989387" y="42100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124"/>
          <p:cNvSpPr>
            <a:spLocks noChangeShapeType="1"/>
          </p:cNvSpPr>
          <p:nvPr/>
        </p:nvSpPr>
        <p:spPr bwMode="auto">
          <a:xfrm flipH="1">
            <a:off x="4268787" y="4959350"/>
            <a:ext cx="2463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1" name="Group 152"/>
          <p:cNvGrpSpPr/>
          <p:nvPr/>
        </p:nvGrpSpPr>
        <p:grpSpPr bwMode="auto">
          <a:xfrm>
            <a:off x="1525587" y="4413250"/>
            <a:ext cx="2743200" cy="1066800"/>
            <a:chOff x="952" y="2680"/>
            <a:chExt cx="1728" cy="672"/>
          </a:xfrm>
        </p:grpSpPr>
        <p:grpSp>
          <p:nvGrpSpPr>
            <p:cNvPr id="132" name="Group 145"/>
            <p:cNvGrpSpPr/>
            <p:nvPr/>
          </p:nvGrpSpPr>
          <p:grpSpPr bwMode="auto">
            <a:xfrm>
              <a:off x="1091" y="2680"/>
              <a:ext cx="1589" cy="528"/>
              <a:chOff x="1091" y="2680"/>
              <a:chExt cx="1589" cy="528"/>
            </a:xfrm>
          </p:grpSpPr>
          <p:grpSp>
            <p:nvGrpSpPr>
              <p:cNvPr id="139" name="Group 129"/>
              <p:cNvGrpSpPr/>
              <p:nvPr/>
            </p:nvGrpSpPr>
            <p:grpSpPr bwMode="auto">
              <a:xfrm>
                <a:off x="2243" y="2680"/>
                <a:ext cx="437" cy="528"/>
                <a:chOff x="2243" y="2680"/>
                <a:chExt cx="437" cy="528"/>
              </a:xfrm>
            </p:grpSpPr>
            <p:sp>
              <p:nvSpPr>
                <p:cNvPr id="155" name="Rectangle 125"/>
                <p:cNvSpPr>
                  <a:spLocks noChangeArrowheads="1"/>
                </p:cNvSpPr>
                <p:nvPr/>
              </p:nvSpPr>
              <p:spPr bwMode="auto">
                <a:xfrm>
                  <a:off x="2243" y="2732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15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312" y="2936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2544" y="2680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128"/>
                <p:cNvSpPr>
                  <a:spLocks noChangeShapeType="1"/>
                </p:cNvSpPr>
                <p:nvPr/>
              </p:nvSpPr>
              <p:spPr bwMode="auto">
                <a:xfrm>
                  <a:off x="2496" y="3128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0" name="Group 134"/>
              <p:cNvGrpSpPr/>
              <p:nvPr/>
            </p:nvGrpSpPr>
            <p:grpSpPr bwMode="auto">
              <a:xfrm>
                <a:off x="1859" y="2680"/>
                <a:ext cx="437" cy="528"/>
                <a:chOff x="1859" y="2680"/>
                <a:chExt cx="437" cy="528"/>
              </a:xfrm>
            </p:grpSpPr>
            <p:sp>
              <p:nvSpPr>
                <p:cNvPr id="151" name="Rectangle 130"/>
                <p:cNvSpPr>
                  <a:spLocks noChangeArrowheads="1"/>
                </p:cNvSpPr>
                <p:nvPr/>
              </p:nvSpPr>
              <p:spPr bwMode="auto">
                <a:xfrm>
                  <a:off x="1859" y="2732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152" name="Rectangle 131"/>
                <p:cNvSpPr>
                  <a:spLocks noChangeArrowheads="1"/>
                </p:cNvSpPr>
                <p:nvPr/>
              </p:nvSpPr>
              <p:spPr bwMode="auto">
                <a:xfrm>
                  <a:off x="1928" y="2936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160" y="2680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133"/>
                <p:cNvSpPr>
                  <a:spLocks noChangeShapeType="1"/>
                </p:cNvSpPr>
                <p:nvPr/>
              </p:nvSpPr>
              <p:spPr bwMode="auto">
                <a:xfrm>
                  <a:off x="2112" y="3128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1" name="Group 139"/>
              <p:cNvGrpSpPr/>
              <p:nvPr/>
            </p:nvGrpSpPr>
            <p:grpSpPr bwMode="auto">
              <a:xfrm>
                <a:off x="1475" y="2680"/>
                <a:ext cx="437" cy="528"/>
                <a:chOff x="1475" y="2680"/>
                <a:chExt cx="437" cy="528"/>
              </a:xfrm>
            </p:grpSpPr>
            <p:sp>
              <p:nvSpPr>
                <p:cNvPr id="14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75" y="2732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148" name="Rectangle 136"/>
                <p:cNvSpPr>
                  <a:spLocks noChangeArrowheads="1"/>
                </p:cNvSpPr>
                <p:nvPr/>
              </p:nvSpPr>
              <p:spPr bwMode="auto">
                <a:xfrm>
                  <a:off x="1544" y="2936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1776" y="2680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38"/>
                <p:cNvSpPr>
                  <a:spLocks noChangeShapeType="1"/>
                </p:cNvSpPr>
                <p:nvPr/>
              </p:nvSpPr>
              <p:spPr bwMode="auto">
                <a:xfrm>
                  <a:off x="1728" y="3128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2" name="Group 144"/>
              <p:cNvGrpSpPr/>
              <p:nvPr/>
            </p:nvGrpSpPr>
            <p:grpSpPr bwMode="auto">
              <a:xfrm>
                <a:off x="1091" y="2680"/>
                <a:ext cx="437" cy="528"/>
                <a:chOff x="1091" y="2680"/>
                <a:chExt cx="437" cy="528"/>
              </a:xfrm>
            </p:grpSpPr>
            <p:sp>
              <p:nvSpPr>
                <p:cNvPr id="143" name="Rectangle 140"/>
                <p:cNvSpPr>
                  <a:spLocks noChangeArrowheads="1"/>
                </p:cNvSpPr>
                <p:nvPr/>
              </p:nvSpPr>
              <p:spPr bwMode="auto">
                <a:xfrm>
                  <a:off x="1091" y="2732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144" name="Rectangle 141"/>
                <p:cNvSpPr>
                  <a:spLocks noChangeArrowheads="1"/>
                </p:cNvSpPr>
                <p:nvPr/>
              </p:nvSpPr>
              <p:spPr bwMode="auto">
                <a:xfrm>
                  <a:off x="1160" y="2936"/>
                  <a:ext cx="368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1392" y="2680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" name="Line 143"/>
                <p:cNvSpPr>
                  <a:spLocks noChangeShapeType="1"/>
                </p:cNvSpPr>
                <p:nvPr/>
              </p:nvSpPr>
              <p:spPr bwMode="auto">
                <a:xfrm>
                  <a:off x="1344" y="3128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" name="Line 146"/>
            <p:cNvSpPr>
              <a:spLocks noChangeShapeType="1"/>
            </p:cNvSpPr>
            <p:nvPr/>
          </p:nvSpPr>
          <p:spPr bwMode="auto">
            <a:xfrm flipH="1">
              <a:off x="952" y="3080"/>
              <a:ext cx="20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47"/>
            <p:cNvSpPr>
              <a:spLocks noChangeShapeType="1"/>
            </p:cNvSpPr>
            <p:nvPr/>
          </p:nvSpPr>
          <p:spPr bwMode="auto">
            <a:xfrm flipV="1">
              <a:off x="960" y="3160"/>
              <a:ext cx="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48"/>
            <p:cNvSpPr>
              <a:spLocks noChangeShapeType="1"/>
            </p:cNvSpPr>
            <p:nvPr/>
          </p:nvSpPr>
          <p:spPr bwMode="auto">
            <a:xfrm>
              <a:off x="2120" y="3224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49"/>
            <p:cNvSpPr>
              <a:spLocks noChangeShapeType="1"/>
            </p:cNvSpPr>
            <p:nvPr/>
          </p:nvSpPr>
          <p:spPr bwMode="auto">
            <a:xfrm>
              <a:off x="1736" y="3224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50"/>
            <p:cNvSpPr>
              <a:spLocks noChangeShapeType="1"/>
            </p:cNvSpPr>
            <p:nvPr/>
          </p:nvSpPr>
          <p:spPr bwMode="auto">
            <a:xfrm>
              <a:off x="1352" y="3224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51"/>
            <p:cNvSpPr>
              <a:spLocks noChangeShapeType="1"/>
            </p:cNvSpPr>
            <p:nvPr/>
          </p:nvSpPr>
          <p:spPr bwMode="auto">
            <a:xfrm>
              <a:off x="968" y="3224"/>
              <a:ext cx="416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9" name="Line 153"/>
          <p:cNvSpPr>
            <a:spLocks noChangeShapeType="1"/>
          </p:cNvSpPr>
          <p:nvPr/>
        </p:nvSpPr>
        <p:spPr bwMode="auto">
          <a:xfrm>
            <a:off x="3989387" y="52768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Line 154"/>
          <p:cNvSpPr>
            <a:spLocks noChangeShapeType="1"/>
          </p:cNvSpPr>
          <p:nvPr/>
        </p:nvSpPr>
        <p:spPr bwMode="auto">
          <a:xfrm>
            <a:off x="4675187" y="52006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Line 155"/>
          <p:cNvSpPr>
            <a:spLocks noChangeShapeType="1"/>
          </p:cNvSpPr>
          <p:nvPr/>
        </p:nvSpPr>
        <p:spPr bwMode="auto">
          <a:xfrm>
            <a:off x="4662487" y="4438650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156"/>
          <p:cNvSpPr>
            <a:spLocks noChangeShapeType="1"/>
          </p:cNvSpPr>
          <p:nvPr/>
        </p:nvSpPr>
        <p:spPr bwMode="auto">
          <a:xfrm>
            <a:off x="5360987" y="51244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157"/>
          <p:cNvSpPr>
            <a:spLocks noChangeShapeType="1"/>
          </p:cNvSpPr>
          <p:nvPr/>
        </p:nvSpPr>
        <p:spPr bwMode="auto">
          <a:xfrm>
            <a:off x="5348287" y="4362450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Line 158"/>
          <p:cNvSpPr>
            <a:spLocks noChangeShapeType="1"/>
          </p:cNvSpPr>
          <p:nvPr/>
        </p:nvSpPr>
        <p:spPr bwMode="auto">
          <a:xfrm>
            <a:off x="6046787" y="5124450"/>
            <a:ext cx="6604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Line 159"/>
          <p:cNvSpPr>
            <a:spLocks noChangeShapeType="1"/>
          </p:cNvSpPr>
          <p:nvPr/>
        </p:nvSpPr>
        <p:spPr bwMode="auto">
          <a:xfrm>
            <a:off x="6034087" y="4362450"/>
            <a:ext cx="0" cy="736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Line 160"/>
          <p:cNvSpPr>
            <a:spLocks noChangeShapeType="1"/>
          </p:cNvSpPr>
          <p:nvPr/>
        </p:nvSpPr>
        <p:spPr bwMode="auto">
          <a:xfrm>
            <a:off x="6034087" y="5353050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Line 161"/>
          <p:cNvSpPr>
            <a:spLocks noChangeShapeType="1"/>
          </p:cNvSpPr>
          <p:nvPr/>
        </p:nvSpPr>
        <p:spPr bwMode="auto">
          <a:xfrm>
            <a:off x="5348287" y="542925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MULTIPLY HARDWARE Version 2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5800" y="990600"/>
            <a:ext cx="76199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2400" b="1" u="sng" dirty="0">
                <a:solidFill>
                  <a:srgbClr val="FF0000"/>
                </a:solidFill>
              </a:rPr>
              <a:t>32</a:t>
            </a:r>
            <a:r>
              <a:rPr lang="en-US" altLang="x-none" sz="2400" b="1" dirty="0"/>
              <a:t>-bit Multiplicand </a:t>
            </a:r>
            <a:r>
              <a:rPr lang="en-US" altLang="x-none" sz="2400" b="1" dirty="0" err="1"/>
              <a:t>reg</a:t>
            </a:r>
            <a:endParaRPr lang="en-US" altLang="x-none" sz="2400" b="1" dirty="0"/>
          </a:p>
          <a:p>
            <a:r>
              <a:rPr lang="en-US" altLang="x-none" sz="2400" b="1" u="sng" dirty="0">
                <a:solidFill>
                  <a:srgbClr val="FF0000"/>
                </a:solidFill>
              </a:rPr>
              <a:t>32</a:t>
            </a:r>
            <a:r>
              <a:rPr lang="en-US" altLang="x-none" sz="2400" b="1" dirty="0"/>
              <a:t> -bit ALU</a:t>
            </a:r>
            <a:endParaRPr lang="en-US" altLang="x-none" sz="2400" b="1" dirty="0"/>
          </a:p>
          <a:p>
            <a:r>
              <a:rPr lang="en-US" altLang="x-none" sz="2400" b="1" dirty="0"/>
              <a:t>64-bit Product </a:t>
            </a:r>
            <a:r>
              <a:rPr lang="en-US" altLang="x-none" sz="2400" b="1" dirty="0" err="1"/>
              <a:t>reg</a:t>
            </a:r>
            <a:endParaRPr lang="en-US" altLang="x-none" sz="2400" b="1" dirty="0"/>
          </a:p>
          <a:p>
            <a:r>
              <a:rPr lang="en-US" altLang="x-none" sz="2400" b="1" dirty="0"/>
              <a:t>32-bit Multiplier </a:t>
            </a:r>
            <a:r>
              <a:rPr lang="en-US" altLang="x-none" sz="2400" b="1" dirty="0" err="1"/>
              <a:t>reg</a:t>
            </a:r>
            <a:endParaRPr lang="en-US" altLang="x-none" sz="2400" b="1" dirty="0"/>
          </a:p>
        </p:txBody>
      </p:sp>
      <p:sp>
        <p:nvSpPr>
          <p:cNvPr id="8" name="Freeform 2" descr="10%"/>
          <p:cNvSpPr/>
          <p:nvPr/>
        </p:nvSpPr>
        <p:spPr bwMode="auto">
          <a:xfrm>
            <a:off x="1597025" y="3906837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254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8762" y="4845050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41462" y="4857750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003425" y="4864100"/>
            <a:ext cx="9810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Product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043612" y="3627437"/>
            <a:ext cx="1500188" cy="482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056312" y="3640137"/>
            <a:ext cx="1497013" cy="479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269037" y="3605212"/>
            <a:ext cx="1196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Multiplier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5" name="Rectangle 11" descr="10%"/>
          <p:cNvSpPr>
            <a:spLocks noChangeArrowheads="1"/>
          </p:cNvSpPr>
          <p:nvPr/>
        </p:nvSpPr>
        <p:spPr bwMode="auto">
          <a:xfrm>
            <a:off x="2235200" y="2928937"/>
            <a:ext cx="1339850" cy="39052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2189162" y="2895600"/>
            <a:ext cx="14636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Multiplicand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781175" y="4011612"/>
            <a:ext cx="13049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32-bit ALU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429375" y="3436937"/>
            <a:ext cx="6842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7572375" y="3667125"/>
            <a:ext cx="12668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Shift Right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538662" y="5235575"/>
            <a:ext cx="7651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Write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1" name="AutoShape 17"/>
          <p:cNvSpPr>
            <a:spLocks noChangeArrowheads="1"/>
          </p:cNvSpPr>
          <p:nvPr/>
        </p:nvSpPr>
        <p:spPr bwMode="auto">
          <a:xfrm>
            <a:off x="5491162" y="4722812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019800" y="4959350"/>
            <a:ext cx="9556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FF"/>
                </a:solidFill>
              </a:rPr>
              <a:t>Control</a:t>
            </a:r>
            <a:endParaRPr lang="en-US" altLang="x-none" sz="1800">
              <a:solidFill>
                <a:srgbClr val="0000FF"/>
              </a:solidFill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496050" y="4079875"/>
            <a:ext cx="8350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11462" y="3341687"/>
            <a:ext cx="8350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2609850" y="5257800"/>
            <a:ext cx="8350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6" name="Freeform 22"/>
          <p:cNvSpPr/>
          <p:nvPr/>
        </p:nvSpPr>
        <p:spPr bwMode="auto">
          <a:xfrm>
            <a:off x="7296150" y="4035425"/>
            <a:ext cx="661987" cy="1068387"/>
          </a:xfrm>
          <a:custGeom>
            <a:avLst/>
            <a:gdLst>
              <a:gd name="T0" fmla="*/ 0 w 417"/>
              <a:gd name="T1" fmla="*/ 672 h 673"/>
              <a:gd name="T2" fmla="*/ 416 w 417"/>
              <a:gd name="T3" fmla="*/ 672 h 673"/>
              <a:gd name="T4" fmla="*/ 416 w 417"/>
              <a:gd name="T5" fmla="*/ 0 h 673"/>
              <a:gd name="T6" fmla="*/ 171 w 417"/>
              <a:gd name="T7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673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3"/>
          <p:cNvSpPr/>
          <p:nvPr/>
        </p:nvSpPr>
        <p:spPr bwMode="auto">
          <a:xfrm>
            <a:off x="3063875" y="4152900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Freeform 24"/>
          <p:cNvSpPr/>
          <p:nvPr/>
        </p:nvSpPr>
        <p:spPr bwMode="auto">
          <a:xfrm>
            <a:off x="4400550" y="511810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25"/>
          <p:cNvSpPr/>
          <p:nvPr/>
        </p:nvSpPr>
        <p:spPr bwMode="auto">
          <a:xfrm>
            <a:off x="2386012" y="4508500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26"/>
          <p:cNvSpPr/>
          <p:nvPr/>
        </p:nvSpPr>
        <p:spPr bwMode="auto">
          <a:xfrm>
            <a:off x="506412" y="3527425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Freeform 27"/>
          <p:cNvSpPr/>
          <p:nvPr/>
        </p:nvSpPr>
        <p:spPr bwMode="auto">
          <a:xfrm>
            <a:off x="2808287" y="3340100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2978150" y="491172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2789237" y="4724400"/>
            <a:ext cx="68421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30"/>
          <p:cNvSpPr/>
          <p:nvPr/>
        </p:nvSpPr>
        <p:spPr bwMode="auto">
          <a:xfrm>
            <a:off x="4416425" y="496570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4303712" y="4530725"/>
            <a:ext cx="12668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chemeClr val="accent1"/>
                </a:solidFill>
              </a:rPr>
              <a:t>Shift Right</a:t>
            </a:r>
            <a:endParaRPr lang="en-US" altLang="x-none" sz="1800">
              <a:solidFill>
                <a:schemeClr val="accent1"/>
              </a:solidFill>
            </a:endParaRPr>
          </a:p>
        </p:txBody>
      </p:sp>
      <p:sp>
        <p:nvSpPr>
          <p:cNvPr id="36" name="Rectangle 32" descr="Light downward diagonal"/>
          <p:cNvSpPr>
            <a:spLocks noChangeArrowheads="1"/>
          </p:cNvSpPr>
          <p:nvPr/>
        </p:nvSpPr>
        <p:spPr bwMode="auto">
          <a:xfrm>
            <a:off x="7364412" y="3636962"/>
            <a:ext cx="152400" cy="4572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3"/>
          <p:cNvSpPr>
            <a:spLocks noChangeShapeType="1"/>
          </p:cNvSpPr>
          <p:nvPr/>
        </p:nvSpPr>
        <p:spPr bwMode="auto">
          <a:xfrm flipH="1">
            <a:off x="7129462" y="4176712"/>
            <a:ext cx="393700" cy="59690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MULTIPLY HARDWARE Version 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44"/>
          <p:cNvGrpSpPr/>
          <p:nvPr/>
        </p:nvGrpSpPr>
        <p:grpSpPr bwMode="auto">
          <a:xfrm>
            <a:off x="1192213" y="-7938"/>
            <a:ext cx="7775575" cy="6370638"/>
            <a:chOff x="819" y="152"/>
            <a:chExt cx="4898" cy="401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135" y="2913"/>
              <a:ext cx="1601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52" y="2837"/>
              <a:ext cx="26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3. Shift the Multiplier register right 1 bit.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843" y="2863"/>
              <a:ext cx="2621" cy="18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618" y="3985"/>
              <a:ext cx="566" cy="162"/>
            </a:xfrm>
            <a:prstGeom prst="roundRect">
              <a:avLst>
                <a:gd name="adj" fmla="val 43542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740" y="3936"/>
              <a:ext cx="4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Done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921" y="3740"/>
              <a:ext cx="125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Yes: 32 repetitions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112" y="2427"/>
              <a:ext cx="1694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693" y="2360"/>
              <a:ext cx="25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2. Shift the </a:t>
              </a:r>
              <a:r>
                <a:rPr lang="en-US" altLang="x-none" sz="1800" u="sng">
                  <a:solidFill>
                    <a:schemeClr val="accent1"/>
                  </a:solidFill>
                </a:rPr>
                <a:t>Product register right</a:t>
              </a:r>
              <a:r>
                <a:rPr lang="en-US" altLang="x-none" sz="1800">
                  <a:solidFill>
                    <a:srgbClr val="000000"/>
                  </a:solidFill>
                </a:rPr>
                <a:t> 1 bit.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692" y="2377"/>
              <a:ext cx="2676" cy="1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389" y="3323"/>
              <a:ext cx="13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No: &lt; 32 repetitions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83" y="841"/>
              <a:ext cx="675" cy="2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 bwMode="auto">
            <a:xfrm>
              <a:off x="3555" y="754"/>
              <a:ext cx="818" cy="361"/>
              <a:chOff x="3555" y="754"/>
              <a:chExt cx="818" cy="361"/>
            </a:xfrm>
          </p:grpSpPr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3562" y="754"/>
                <a:ext cx="22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 sz="1800">
                    <a:solidFill>
                      <a:srgbClr val="000000"/>
                    </a:solidFill>
                  </a:rPr>
                  <a:t>1.</a:t>
                </a:r>
                <a:endParaRPr lang="en-US" altLang="x-none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3" name="Group 18"/>
              <p:cNvGrpSpPr/>
              <p:nvPr/>
            </p:nvGrpSpPr>
            <p:grpSpPr bwMode="auto">
              <a:xfrm>
                <a:off x="3555" y="780"/>
                <a:ext cx="818" cy="335"/>
                <a:chOff x="3555" y="780"/>
                <a:chExt cx="818" cy="335"/>
              </a:xfrm>
            </p:grpSpPr>
            <p:sp>
              <p:nvSpPr>
                <p:cNvPr id="44" name="Rectangle 16"/>
                <p:cNvSpPr>
                  <a:spLocks noChangeArrowheads="1"/>
                </p:cNvSpPr>
                <p:nvPr/>
              </p:nvSpPr>
              <p:spPr bwMode="auto">
                <a:xfrm>
                  <a:off x="3721" y="780"/>
                  <a:ext cx="37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x-none" sz="1800">
                      <a:solidFill>
                        <a:srgbClr val="000000"/>
                      </a:solidFill>
                    </a:rPr>
                    <a:t>Test</a:t>
                  </a:r>
                  <a:endParaRPr lang="en-US" altLang="x-none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5" y="886"/>
                  <a:ext cx="8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x-none" sz="1800">
                      <a:solidFill>
                        <a:srgbClr val="000000"/>
                      </a:solidFill>
                    </a:rPr>
                    <a:t>Multiplier0</a:t>
                  </a:r>
                  <a:endParaRPr lang="en-US" altLang="x-none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22" y="742"/>
              <a:ext cx="104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Multiplier0 = 0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38" y="690"/>
              <a:ext cx="104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Multiplier0 =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897" y="1628"/>
              <a:ext cx="1867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5"/>
            <p:cNvGrpSpPr/>
            <p:nvPr/>
          </p:nvGrpSpPr>
          <p:grpSpPr bwMode="auto">
            <a:xfrm>
              <a:off x="819" y="1543"/>
              <a:ext cx="3443" cy="411"/>
              <a:chOff x="819" y="1543"/>
              <a:chExt cx="3443" cy="411"/>
            </a:xfrm>
          </p:grpSpPr>
          <p:sp>
            <p:nvSpPr>
              <p:cNvPr id="40" name="Rectangle 23"/>
              <p:cNvSpPr>
                <a:spLocks noChangeArrowheads="1"/>
              </p:cNvSpPr>
              <p:nvPr/>
            </p:nvSpPr>
            <p:spPr bwMode="auto">
              <a:xfrm>
                <a:off x="819" y="1552"/>
                <a:ext cx="3443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altLang="x-none" sz="1800" dirty="0">
                    <a:solidFill>
                      <a:srgbClr val="000000"/>
                    </a:solidFill>
                  </a:rPr>
                  <a:t>1a. Add multiplicand to </a:t>
                </a:r>
                <a:r>
                  <a:rPr lang="en-US" altLang="x-none" sz="1800" u="sng" dirty="0">
                    <a:solidFill>
                      <a:schemeClr val="accent1"/>
                    </a:solidFill>
                  </a:rPr>
                  <a:t>the left half of</a:t>
                </a:r>
                <a:r>
                  <a:rPr lang="en-US" altLang="x-none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x-none" sz="1800" dirty="0">
                    <a:solidFill>
                      <a:srgbClr val="000000"/>
                    </a:solidFill>
                  </a:rPr>
                  <a:t>product &amp; </a:t>
                </a:r>
                <a:endParaRPr lang="en-US" altLang="x-none" sz="1800" dirty="0">
                  <a:solidFill>
                    <a:srgbClr val="000000"/>
                  </a:solidFill>
                </a:endParaRPr>
              </a:p>
              <a:p>
                <a:r>
                  <a:rPr lang="en-US" altLang="x-none" sz="1800" dirty="0">
                    <a:solidFill>
                      <a:srgbClr val="000000"/>
                    </a:solidFill>
                  </a:rPr>
                  <a:t>      place the result in </a:t>
                </a:r>
                <a:r>
                  <a:rPr lang="en-US" altLang="x-none" sz="1800" u="sng" dirty="0">
                    <a:solidFill>
                      <a:schemeClr val="accent1"/>
                    </a:solidFill>
                  </a:rPr>
                  <a:t>the left half of</a:t>
                </a:r>
                <a:r>
                  <a:rPr lang="en-US" altLang="x-none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x-none" sz="1800" dirty="0">
                    <a:solidFill>
                      <a:srgbClr val="000000"/>
                    </a:solidFill>
                  </a:rPr>
                  <a:t>Product register</a:t>
                </a:r>
                <a:endParaRPr lang="en-US" altLang="x-none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819" y="1543"/>
                <a:ext cx="3443" cy="37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Freeform 26"/>
            <p:cNvSpPr/>
            <p:nvPr/>
          </p:nvSpPr>
          <p:spPr bwMode="auto">
            <a:xfrm>
              <a:off x="3402" y="3248"/>
              <a:ext cx="1023" cy="560"/>
            </a:xfrm>
            <a:custGeom>
              <a:avLst/>
              <a:gdLst>
                <a:gd name="T0" fmla="*/ 493 w 1023"/>
                <a:gd name="T1" fmla="*/ 0 h 560"/>
                <a:gd name="T2" fmla="*/ 1022 w 1023"/>
                <a:gd name="T3" fmla="*/ 274 h 560"/>
                <a:gd name="T4" fmla="*/ 493 w 1023"/>
                <a:gd name="T5" fmla="*/ 559 h 560"/>
                <a:gd name="T6" fmla="*/ 0 w 1023"/>
                <a:gd name="T7" fmla="*/ 274 h 560"/>
                <a:gd name="T8" fmla="*/ 493 w 1023"/>
                <a:gd name="T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560">
                  <a:moveTo>
                    <a:pt x="493" y="0"/>
                  </a:moveTo>
                  <a:lnTo>
                    <a:pt x="1022" y="274"/>
                  </a:lnTo>
                  <a:lnTo>
                    <a:pt x="493" y="559"/>
                  </a:lnTo>
                  <a:lnTo>
                    <a:pt x="0" y="274"/>
                  </a:lnTo>
                  <a:lnTo>
                    <a:pt x="49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564" y="3480"/>
              <a:ext cx="69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528" y="3287"/>
              <a:ext cx="78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32nd </a:t>
              </a:r>
              <a:endParaRPr lang="en-US" altLang="x-none" sz="1800">
                <a:solidFill>
                  <a:srgbClr val="000000"/>
                </a:solidFill>
              </a:endParaRPr>
            </a:p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repetition?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>
              <a:off x="3630" y="201"/>
              <a:ext cx="554" cy="161"/>
            </a:xfrm>
            <a:prstGeom prst="roundRect">
              <a:avLst>
                <a:gd name="adj" fmla="val 43778"/>
              </a:avLst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759" y="152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Start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3315" y="632"/>
              <a:ext cx="1232" cy="62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3389" y="3256"/>
              <a:ext cx="1030" cy="539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485" y="955"/>
              <a:ext cx="822" cy="566"/>
            </a:xfrm>
            <a:custGeom>
              <a:avLst/>
              <a:gdLst>
                <a:gd name="T0" fmla="*/ 821 w 822"/>
                <a:gd name="T1" fmla="*/ 0 h 566"/>
                <a:gd name="T2" fmla="*/ 0 w 822"/>
                <a:gd name="T3" fmla="*/ 0 h 566"/>
                <a:gd name="T4" fmla="*/ 0 w 822"/>
                <a:gd name="T5" fmla="*/ 565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2" h="566">
                  <a:moveTo>
                    <a:pt x="821" y="0"/>
                  </a:moveTo>
                  <a:lnTo>
                    <a:pt x="0" y="0"/>
                  </a:lnTo>
                  <a:lnTo>
                    <a:pt x="0" y="56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2507" y="1915"/>
              <a:ext cx="1292" cy="459"/>
            </a:xfrm>
            <a:custGeom>
              <a:avLst/>
              <a:gdLst>
                <a:gd name="T0" fmla="*/ 0 w 1292"/>
                <a:gd name="T1" fmla="*/ 0 h 459"/>
                <a:gd name="T2" fmla="*/ 0 w 1292"/>
                <a:gd name="T3" fmla="*/ 181 h 459"/>
                <a:gd name="T4" fmla="*/ 1291 w 1292"/>
                <a:gd name="T5" fmla="*/ 181 h 459"/>
                <a:gd name="T6" fmla="*/ 1291 w 1292"/>
                <a:gd name="T7" fmla="*/ 45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2" h="459">
                  <a:moveTo>
                    <a:pt x="0" y="0"/>
                  </a:moveTo>
                  <a:lnTo>
                    <a:pt x="0" y="181"/>
                  </a:lnTo>
                  <a:lnTo>
                    <a:pt x="1291" y="181"/>
                  </a:lnTo>
                  <a:lnTo>
                    <a:pt x="1291" y="4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097" y="955"/>
              <a:ext cx="875" cy="1409"/>
            </a:xfrm>
            <a:custGeom>
              <a:avLst/>
              <a:gdLst>
                <a:gd name="T0" fmla="*/ 480 w 875"/>
                <a:gd name="T1" fmla="*/ 0 h 1409"/>
                <a:gd name="T2" fmla="*/ 874 w 875"/>
                <a:gd name="T3" fmla="*/ 0 h 1409"/>
                <a:gd name="T4" fmla="*/ 874 w 875"/>
                <a:gd name="T5" fmla="*/ 1152 h 1409"/>
                <a:gd name="T6" fmla="*/ 0 w 875"/>
                <a:gd name="T7" fmla="*/ 1152 h 1409"/>
                <a:gd name="T8" fmla="*/ 0 w 875"/>
                <a:gd name="T9" fmla="*/ 1408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1409">
                  <a:moveTo>
                    <a:pt x="480" y="0"/>
                  </a:moveTo>
                  <a:lnTo>
                    <a:pt x="874" y="0"/>
                  </a:lnTo>
                  <a:lnTo>
                    <a:pt x="874" y="1152"/>
                  </a:lnTo>
                  <a:lnTo>
                    <a:pt x="0" y="1152"/>
                  </a:lnTo>
                  <a:lnTo>
                    <a:pt x="0" y="14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3925" y="2597"/>
              <a:ext cx="1" cy="236"/>
            </a:xfrm>
            <a:custGeom>
              <a:avLst/>
              <a:gdLst>
                <a:gd name="T0" fmla="*/ 0 w 1"/>
                <a:gd name="T1" fmla="*/ 0 h 236"/>
                <a:gd name="T2" fmla="*/ 0 w 1"/>
                <a:gd name="T3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">
                  <a:moveTo>
                    <a:pt x="0" y="0"/>
                  </a:moveTo>
                  <a:lnTo>
                    <a:pt x="0" y="23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936" y="3077"/>
              <a:ext cx="1" cy="161"/>
            </a:xfrm>
            <a:custGeom>
              <a:avLst/>
              <a:gdLst>
                <a:gd name="T0" fmla="*/ 0 w 1"/>
                <a:gd name="T1" fmla="*/ 0 h 161"/>
                <a:gd name="T2" fmla="*/ 0 w 1"/>
                <a:gd name="T3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1">
                  <a:moveTo>
                    <a:pt x="0" y="0"/>
                  </a:moveTo>
                  <a:lnTo>
                    <a:pt x="0" y="16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3915" y="3824"/>
              <a:ext cx="1" cy="140"/>
            </a:xfrm>
            <a:custGeom>
              <a:avLst/>
              <a:gdLst>
                <a:gd name="T0" fmla="*/ 0 w 1"/>
                <a:gd name="T1" fmla="*/ 0 h 140"/>
                <a:gd name="T2" fmla="*/ 0 w 1"/>
                <a:gd name="T3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0">
                  <a:moveTo>
                    <a:pt x="0" y="0"/>
                  </a:moveTo>
                  <a:lnTo>
                    <a:pt x="0" y="13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3915" y="496"/>
              <a:ext cx="1782" cy="3041"/>
            </a:xfrm>
            <a:custGeom>
              <a:avLst/>
              <a:gdLst>
                <a:gd name="T0" fmla="*/ 501 w 1782"/>
                <a:gd name="T1" fmla="*/ 3040 h 3041"/>
                <a:gd name="T2" fmla="*/ 1781 w 1782"/>
                <a:gd name="T3" fmla="*/ 3040 h 3041"/>
                <a:gd name="T4" fmla="*/ 1781 w 1782"/>
                <a:gd name="T5" fmla="*/ 0 h 3041"/>
                <a:gd name="T6" fmla="*/ 0 w 1782"/>
                <a:gd name="T7" fmla="*/ 0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2" h="3041">
                  <a:moveTo>
                    <a:pt x="501" y="3040"/>
                  </a:moveTo>
                  <a:lnTo>
                    <a:pt x="1781" y="3040"/>
                  </a:lnTo>
                  <a:lnTo>
                    <a:pt x="1781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3925" y="379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6">
                  <a:moveTo>
                    <a:pt x="0" y="0"/>
                  </a:moveTo>
                  <a:lnTo>
                    <a:pt x="0" y="24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61913" y="3254375"/>
            <a:ext cx="3789362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1905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      0000 0000     0011       0010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0010 0000</a:t>
            </a:r>
            <a:r>
              <a:rPr lang="en-US" altLang="x-none" sz="1800" dirty="0">
                <a:latin typeface="Arial" panose="020B0604020202020204" pitchFamily="34" charset="0"/>
              </a:rPr>
              <a:t>     0011       0010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0001 0000</a:t>
            </a:r>
            <a:r>
              <a:rPr lang="en-US" altLang="x-none" sz="1800" dirty="0">
                <a:latin typeface="Arial" panose="020B0604020202020204" pitchFamily="34" charset="0"/>
              </a:rPr>
              <a:t>     0011       0010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 0001 0000  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0001</a:t>
            </a:r>
            <a:r>
              <a:rPr lang="en-US" altLang="x-none" sz="1800" dirty="0">
                <a:latin typeface="Arial" panose="020B0604020202020204" pitchFamily="34" charset="0"/>
              </a:rPr>
              <a:t>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0011 0000</a:t>
            </a:r>
            <a:r>
              <a:rPr lang="en-US" altLang="x-none" sz="1800" dirty="0">
                <a:latin typeface="Arial" panose="020B0604020202020204" pitchFamily="34" charset="0"/>
              </a:rPr>
              <a:t>     0001       0010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0001 1000</a:t>
            </a:r>
            <a:r>
              <a:rPr lang="en-US" altLang="x-none" sz="1800" dirty="0">
                <a:latin typeface="Arial" panose="020B0604020202020204" pitchFamily="34" charset="0"/>
              </a:rPr>
              <a:t>     0001       0010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 0001 1000  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0000</a:t>
            </a:r>
            <a:r>
              <a:rPr lang="en-US" altLang="x-none" sz="1800" dirty="0">
                <a:latin typeface="Arial" panose="020B0604020202020204" pitchFamily="34" charset="0"/>
              </a:rPr>
              <a:t>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0001 1000</a:t>
            </a:r>
            <a:r>
              <a:rPr lang="en-US" altLang="x-none" sz="1800" dirty="0">
                <a:latin typeface="Arial" panose="020B0604020202020204" pitchFamily="34" charset="0"/>
              </a:rPr>
              <a:t>     0000       0010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0000 1100</a:t>
            </a:r>
            <a:r>
              <a:rPr lang="en-US" altLang="x-none" sz="1800" dirty="0">
                <a:latin typeface="Arial" panose="020B0604020202020204" pitchFamily="34" charset="0"/>
              </a:rPr>
              <a:t>     0000       0010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 0000 1100  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0000</a:t>
            </a:r>
            <a:r>
              <a:rPr lang="en-US" altLang="x-none" sz="1800" dirty="0">
                <a:latin typeface="Arial" panose="020B0604020202020204" pitchFamily="34" charset="0"/>
              </a:rPr>
              <a:t>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0000 1100</a:t>
            </a:r>
            <a:r>
              <a:rPr lang="en-US" altLang="x-none" sz="1800" dirty="0">
                <a:latin typeface="Arial" panose="020B0604020202020204" pitchFamily="34" charset="0"/>
              </a:rPr>
              <a:t>     0000       0010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0000 0110</a:t>
            </a:r>
            <a:r>
              <a:rPr lang="en-US" altLang="x-none" sz="1800" dirty="0">
                <a:latin typeface="Arial" panose="020B0604020202020204" pitchFamily="34" charset="0"/>
              </a:rPr>
              <a:t>     0000       0010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 0000 0110     </a:t>
            </a:r>
            <a:r>
              <a:rPr lang="en-US" altLang="x-none" sz="1800" dirty="0">
                <a:solidFill>
                  <a:schemeClr val="hlink"/>
                </a:solidFill>
                <a:latin typeface="Arial" panose="020B0604020202020204" pitchFamily="34" charset="0"/>
              </a:rPr>
              <a:t>0000</a:t>
            </a:r>
            <a:r>
              <a:rPr lang="en-US" altLang="x-none" sz="1800" dirty="0">
                <a:latin typeface="Arial" panose="020B0604020202020204" pitchFamily="34" charset="0"/>
              </a:rPr>
              <a:t>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      0000 0110     0000       0010</a:t>
            </a:r>
            <a:endParaRPr lang="en-US" altLang="x-none" sz="1800" dirty="0">
              <a:latin typeface="Arial" panose="020B0604020202020204" pitchFamily="34" charset="0"/>
            </a:endParaRPr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1" y="2933700"/>
            <a:ext cx="4356100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203200" indent="-2032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1905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x-none" sz="1800" u="sng" dirty="0">
                <a:solidFill>
                  <a:schemeClr val="accent2"/>
                </a:solidFill>
                <a:latin typeface="Arial" panose="020B0604020202020204" pitchFamily="34" charset="0"/>
              </a:rPr>
              <a:t>S:  Product   Multiplier  Multiplicand</a:t>
            </a:r>
            <a:endParaRPr lang="en-US" altLang="x-none" sz="1800" u="sng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 build="p"/>
      <p:bldP spid="4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Still more wasted space!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44"/>
          <p:cNvGrpSpPr/>
          <p:nvPr/>
        </p:nvGrpSpPr>
        <p:grpSpPr bwMode="auto">
          <a:xfrm>
            <a:off x="1192213" y="-7938"/>
            <a:ext cx="7775575" cy="6370638"/>
            <a:chOff x="819" y="152"/>
            <a:chExt cx="4898" cy="4013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3135" y="2913"/>
              <a:ext cx="1601" cy="1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52" y="2837"/>
              <a:ext cx="264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3. Shift the Multiplier register right 1 bit.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843" y="2863"/>
              <a:ext cx="2621" cy="18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3618" y="3985"/>
              <a:ext cx="566" cy="162"/>
            </a:xfrm>
            <a:prstGeom prst="roundRect">
              <a:avLst>
                <a:gd name="adj" fmla="val 43542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740" y="3936"/>
              <a:ext cx="4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Done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921" y="3740"/>
              <a:ext cx="125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Yes: 32 repetitions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112" y="2427"/>
              <a:ext cx="1694" cy="1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693" y="2360"/>
              <a:ext cx="2510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2. Shift the </a:t>
              </a:r>
              <a:r>
                <a:rPr lang="en-US" altLang="x-none" sz="1800" u="sng">
                  <a:solidFill>
                    <a:schemeClr val="accent1"/>
                  </a:solidFill>
                </a:rPr>
                <a:t>Product register right</a:t>
              </a:r>
              <a:r>
                <a:rPr lang="en-US" altLang="x-none" sz="1800">
                  <a:solidFill>
                    <a:srgbClr val="000000"/>
                  </a:solidFill>
                </a:rPr>
                <a:t> 1 bit.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692" y="2377"/>
              <a:ext cx="2676" cy="19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389" y="3323"/>
              <a:ext cx="1328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No: &lt; 32 repetitions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483" y="841"/>
              <a:ext cx="675" cy="2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 bwMode="auto">
            <a:xfrm>
              <a:off x="3555" y="754"/>
              <a:ext cx="818" cy="361"/>
              <a:chOff x="3555" y="754"/>
              <a:chExt cx="818" cy="361"/>
            </a:xfrm>
          </p:grpSpPr>
          <p:sp>
            <p:nvSpPr>
              <p:cNvPr id="42" name="Rectangle 15"/>
              <p:cNvSpPr>
                <a:spLocks noChangeArrowheads="1"/>
              </p:cNvSpPr>
              <p:nvPr/>
            </p:nvSpPr>
            <p:spPr bwMode="auto">
              <a:xfrm>
                <a:off x="3562" y="754"/>
                <a:ext cx="222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 sz="1800">
                    <a:solidFill>
                      <a:srgbClr val="000000"/>
                    </a:solidFill>
                  </a:rPr>
                  <a:t>1.</a:t>
                </a:r>
                <a:endParaRPr lang="en-US" altLang="x-none" sz="180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3" name="Group 18"/>
              <p:cNvGrpSpPr/>
              <p:nvPr/>
            </p:nvGrpSpPr>
            <p:grpSpPr bwMode="auto">
              <a:xfrm>
                <a:off x="3555" y="780"/>
                <a:ext cx="818" cy="335"/>
                <a:chOff x="3555" y="780"/>
                <a:chExt cx="818" cy="335"/>
              </a:xfrm>
            </p:grpSpPr>
            <p:sp>
              <p:nvSpPr>
                <p:cNvPr id="44" name="Rectangle 16"/>
                <p:cNvSpPr>
                  <a:spLocks noChangeArrowheads="1"/>
                </p:cNvSpPr>
                <p:nvPr/>
              </p:nvSpPr>
              <p:spPr bwMode="auto">
                <a:xfrm>
                  <a:off x="3721" y="780"/>
                  <a:ext cx="37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x-none" sz="1800">
                      <a:solidFill>
                        <a:srgbClr val="000000"/>
                      </a:solidFill>
                    </a:rPr>
                    <a:t>Test</a:t>
                  </a:r>
                  <a:endParaRPr lang="en-US" altLang="x-none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3555" y="886"/>
                  <a:ext cx="818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/>
                  <a:r>
                    <a:rPr lang="en-US" altLang="x-none" sz="1800">
                      <a:solidFill>
                        <a:srgbClr val="000000"/>
                      </a:solidFill>
                    </a:rPr>
                    <a:t>Multiplier0</a:t>
                  </a:r>
                  <a:endParaRPr lang="en-US" altLang="x-none" sz="180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522" y="742"/>
              <a:ext cx="104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Multiplier0 = 0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438" y="690"/>
              <a:ext cx="104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Multiplier0 = 1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897" y="1628"/>
              <a:ext cx="1867" cy="2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5"/>
            <p:cNvGrpSpPr/>
            <p:nvPr/>
          </p:nvGrpSpPr>
          <p:grpSpPr bwMode="auto">
            <a:xfrm>
              <a:off x="819" y="1543"/>
              <a:ext cx="3443" cy="411"/>
              <a:chOff x="819" y="1543"/>
              <a:chExt cx="3443" cy="411"/>
            </a:xfrm>
          </p:grpSpPr>
          <p:sp>
            <p:nvSpPr>
              <p:cNvPr id="40" name="Rectangle 23"/>
              <p:cNvSpPr>
                <a:spLocks noChangeArrowheads="1"/>
              </p:cNvSpPr>
              <p:nvPr/>
            </p:nvSpPr>
            <p:spPr bwMode="auto">
              <a:xfrm>
                <a:off x="819" y="1552"/>
                <a:ext cx="3443" cy="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US" altLang="x-none" sz="1800" dirty="0">
                    <a:solidFill>
                      <a:srgbClr val="000000"/>
                    </a:solidFill>
                  </a:rPr>
                  <a:t>1a. Add multiplicand to </a:t>
                </a:r>
                <a:r>
                  <a:rPr lang="en-US" altLang="x-none" sz="1800" u="sng" dirty="0">
                    <a:solidFill>
                      <a:schemeClr val="accent1"/>
                    </a:solidFill>
                  </a:rPr>
                  <a:t>the left half of</a:t>
                </a:r>
                <a:r>
                  <a:rPr lang="en-US" altLang="x-none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x-none" sz="1800" dirty="0">
                    <a:solidFill>
                      <a:srgbClr val="000000"/>
                    </a:solidFill>
                  </a:rPr>
                  <a:t>product &amp; </a:t>
                </a:r>
                <a:endParaRPr lang="en-US" altLang="x-none" sz="1800" dirty="0">
                  <a:solidFill>
                    <a:srgbClr val="000000"/>
                  </a:solidFill>
                </a:endParaRPr>
              </a:p>
              <a:p>
                <a:r>
                  <a:rPr lang="en-US" altLang="x-none" sz="1800" dirty="0">
                    <a:solidFill>
                      <a:srgbClr val="000000"/>
                    </a:solidFill>
                  </a:rPr>
                  <a:t>      place the result in </a:t>
                </a:r>
                <a:r>
                  <a:rPr lang="en-US" altLang="x-none" sz="1800" u="sng" dirty="0">
                    <a:solidFill>
                      <a:schemeClr val="accent1"/>
                    </a:solidFill>
                  </a:rPr>
                  <a:t>the left half of</a:t>
                </a:r>
                <a:r>
                  <a:rPr lang="en-US" altLang="x-none" sz="18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x-none" sz="1800" dirty="0">
                    <a:solidFill>
                      <a:srgbClr val="000000"/>
                    </a:solidFill>
                  </a:rPr>
                  <a:t>Product register</a:t>
                </a:r>
                <a:endParaRPr lang="en-US" altLang="x-none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24"/>
              <p:cNvSpPr>
                <a:spLocks noChangeArrowheads="1"/>
              </p:cNvSpPr>
              <p:nvPr/>
            </p:nvSpPr>
            <p:spPr bwMode="auto">
              <a:xfrm>
                <a:off x="819" y="1543"/>
                <a:ext cx="3443" cy="370"/>
              </a:xfrm>
              <a:prstGeom prst="rect">
                <a:avLst/>
              </a:prstGeom>
              <a:noFill/>
              <a:ln w="254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Freeform 26"/>
            <p:cNvSpPr/>
            <p:nvPr/>
          </p:nvSpPr>
          <p:spPr bwMode="auto">
            <a:xfrm>
              <a:off x="3402" y="3248"/>
              <a:ext cx="1023" cy="560"/>
            </a:xfrm>
            <a:custGeom>
              <a:avLst/>
              <a:gdLst>
                <a:gd name="T0" fmla="*/ 493 w 1023"/>
                <a:gd name="T1" fmla="*/ 0 h 560"/>
                <a:gd name="T2" fmla="*/ 1022 w 1023"/>
                <a:gd name="T3" fmla="*/ 274 h 560"/>
                <a:gd name="T4" fmla="*/ 493 w 1023"/>
                <a:gd name="T5" fmla="*/ 559 h 560"/>
                <a:gd name="T6" fmla="*/ 0 w 1023"/>
                <a:gd name="T7" fmla="*/ 274 h 560"/>
                <a:gd name="T8" fmla="*/ 493 w 1023"/>
                <a:gd name="T9" fmla="*/ 0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3" h="560">
                  <a:moveTo>
                    <a:pt x="493" y="0"/>
                  </a:moveTo>
                  <a:lnTo>
                    <a:pt x="1022" y="274"/>
                  </a:lnTo>
                  <a:lnTo>
                    <a:pt x="493" y="559"/>
                  </a:lnTo>
                  <a:lnTo>
                    <a:pt x="0" y="274"/>
                  </a:lnTo>
                  <a:lnTo>
                    <a:pt x="49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0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564" y="3480"/>
              <a:ext cx="69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528" y="3287"/>
              <a:ext cx="78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32nd </a:t>
              </a:r>
              <a:endParaRPr lang="en-US" altLang="x-none" sz="1800">
                <a:solidFill>
                  <a:srgbClr val="000000"/>
                </a:solidFill>
              </a:endParaRPr>
            </a:p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repetition?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8" name="AutoShape 29"/>
            <p:cNvSpPr>
              <a:spLocks noChangeArrowheads="1"/>
            </p:cNvSpPr>
            <p:nvPr/>
          </p:nvSpPr>
          <p:spPr bwMode="auto">
            <a:xfrm>
              <a:off x="3630" y="201"/>
              <a:ext cx="554" cy="161"/>
            </a:xfrm>
            <a:prstGeom prst="roundRect">
              <a:avLst>
                <a:gd name="adj" fmla="val 43778"/>
              </a:avLst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3759" y="152"/>
              <a:ext cx="426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Start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3315" y="632"/>
              <a:ext cx="1232" cy="624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3389" y="3256"/>
              <a:ext cx="1030" cy="539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3"/>
            <p:cNvSpPr/>
            <p:nvPr/>
          </p:nvSpPr>
          <p:spPr bwMode="auto">
            <a:xfrm>
              <a:off x="2485" y="955"/>
              <a:ext cx="822" cy="566"/>
            </a:xfrm>
            <a:custGeom>
              <a:avLst/>
              <a:gdLst>
                <a:gd name="T0" fmla="*/ 821 w 822"/>
                <a:gd name="T1" fmla="*/ 0 h 566"/>
                <a:gd name="T2" fmla="*/ 0 w 822"/>
                <a:gd name="T3" fmla="*/ 0 h 566"/>
                <a:gd name="T4" fmla="*/ 0 w 822"/>
                <a:gd name="T5" fmla="*/ 565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2" h="566">
                  <a:moveTo>
                    <a:pt x="821" y="0"/>
                  </a:moveTo>
                  <a:lnTo>
                    <a:pt x="0" y="0"/>
                  </a:lnTo>
                  <a:lnTo>
                    <a:pt x="0" y="56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/>
            <p:cNvSpPr/>
            <p:nvPr/>
          </p:nvSpPr>
          <p:spPr bwMode="auto">
            <a:xfrm>
              <a:off x="2507" y="1915"/>
              <a:ext cx="1292" cy="459"/>
            </a:xfrm>
            <a:custGeom>
              <a:avLst/>
              <a:gdLst>
                <a:gd name="T0" fmla="*/ 0 w 1292"/>
                <a:gd name="T1" fmla="*/ 0 h 459"/>
                <a:gd name="T2" fmla="*/ 0 w 1292"/>
                <a:gd name="T3" fmla="*/ 181 h 459"/>
                <a:gd name="T4" fmla="*/ 1291 w 1292"/>
                <a:gd name="T5" fmla="*/ 181 h 459"/>
                <a:gd name="T6" fmla="*/ 1291 w 1292"/>
                <a:gd name="T7" fmla="*/ 458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2" h="459">
                  <a:moveTo>
                    <a:pt x="0" y="0"/>
                  </a:moveTo>
                  <a:lnTo>
                    <a:pt x="0" y="181"/>
                  </a:lnTo>
                  <a:lnTo>
                    <a:pt x="1291" y="181"/>
                  </a:lnTo>
                  <a:lnTo>
                    <a:pt x="1291" y="45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097" y="955"/>
              <a:ext cx="875" cy="1409"/>
            </a:xfrm>
            <a:custGeom>
              <a:avLst/>
              <a:gdLst>
                <a:gd name="T0" fmla="*/ 480 w 875"/>
                <a:gd name="T1" fmla="*/ 0 h 1409"/>
                <a:gd name="T2" fmla="*/ 874 w 875"/>
                <a:gd name="T3" fmla="*/ 0 h 1409"/>
                <a:gd name="T4" fmla="*/ 874 w 875"/>
                <a:gd name="T5" fmla="*/ 1152 h 1409"/>
                <a:gd name="T6" fmla="*/ 0 w 875"/>
                <a:gd name="T7" fmla="*/ 1152 h 1409"/>
                <a:gd name="T8" fmla="*/ 0 w 875"/>
                <a:gd name="T9" fmla="*/ 1408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5" h="1409">
                  <a:moveTo>
                    <a:pt x="480" y="0"/>
                  </a:moveTo>
                  <a:lnTo>
                    <a:pt x="874" y="0"/>
                  </a:lnTo>
                  <a:lnTo>
                    <a:pt x="874" y="1152"/>
                  </a:lnTo>
                  <a:lnTo>
                    <a:pt x="0" y="1152"/>
                  </a:lnTo>
                  <a:lnTo>
                    <a:pt x="0" y="140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3925" y="2597"/>
              <a:ext cx="1" cy="236"/>
            </a:xfrm>
            <a:custGeom>
              <a:avLst/>
              <a:gdLst>
                <a:gd name="T0" fmla="*/ 0 w 1"/>
                <a:gd name="T1" fmla="*/ 0 h 236"/>
                <a:gd name="T2" fmla="*/ 0 w 1"/>
                <a:gd name="T3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">
                  <a:moveTo>
                    <a:pt x="0" y="0"/>
                  </a:moveTo>
                  <a:lnTo>
                    <a:pt x="0" y="23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936" y="3077"/>
              <a:ext cx="1" cy="161"/>
            </a:xfrm>
            <a:custGeom>
              <a:avLst/>
              <a:gdLst>
                <a:gd name="T0" fmla="*/ 0 w 1"/>
                <a:gd name="T1" fmla="*/ 0 h 161"/>
                <a:gd name="T2" fmla="*/ 0 w 1"/>
                <a:gd name="T3" fmla="*/ 16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1">
                  <a:moveTo>
                    <a:pt x="0" y="0"/>
                  </a:moveTo>
                  <a:lnTo>
                    <a:pt x="0" y="16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/>
            <p:cNvSpPr/>
            <p:nvPr/>
          </p:nvSpPr>
          <p:spPr bwMode="auto">
            <a:xfrm>
              <a:off x="3915" y="3824"/>
              <a:ext cx="1" cy="140"/>
            </a:xfrm>
            <a:custGeom>
              <a:avLst/>
              <a:gdLst>
                <a:gd name="T0" fmla="*/ 0 w 1"/>
                <a:gd name="T1" fmla="*/ 0 h 140"/>
                <a:gd name="T2" fmla="*/ 0 w 1"/>
                <a:gd name="T3" fmla="*/ 13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0">
                  <a:moveTo>
                    <a:pt x="0" y="0"/>
                  </a:moveTo>
                  <a:lnTo>
                    <a:pt x="0" y="139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3915" y="496"/>
              <a:ext cx="1782" cy="3041"/>
            </a:xfrm>
            <a:custGeom>
              <a:avLst/>
              <a:gdLst>
                <a:gd name="T0" fmla="*/ 501 w 1782"/>
                <a:gd name="T1" fmla="*/ 3040 h 3041"/>
                <a:gd name="T2" fmla="*/ 1781 w 1782"/>
                <a:gd name="T3" fmla="*/ 3040 h 3041"/>
                <a:gd name="T4" fmla="*/ 1781 w 1782"/>
                <a:gd name="T5" fmla="*/ 0 h 3041"/>
                <a:gd name="T6" fmla="*/ 0 w 1782"/>
                <a:gd name="T7" fmla="*/ 0 h 3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2" h="3041">
                  <a:moveTo>
                    <a:pt x="501" y="3040"/>
                  </a:moveTo>
                  <a:lnTo>
                    <a:pt x="1781" y="3040"/>
                  </a:lnTo>
                  <a:lnTo>
                    <a:pt x="1781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3925" y="379"/>
              <a:ext cx="1" cy="246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5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6">
                  <a:moveTo>
                    <a:pt x="0" y="0"/>
                  </a:moveTo>
                  <a:lnTo>
                    <a:pt x="0" y="24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163513" y="2932113"/>
            <a:ext cx="4192587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1905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x-none" sz="1800" u="sng">
                <a:solidFill>
                  <a:schemeClr val="accent2"/>
                </a:solidFill>
                <a:latin typeface="Arial" panose="020B0604020202020204" pitchFamily="34" charset="0"/>
              </a:rPr>
              <a:t>Product   Multiplier  Multiplicand</a:t>
            </a:r>
            <a:endParaRPr lang="en-US" altLang="x-none" sz="1800" u="sng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49" name="Rectangle 41"/>
          <p:cNvSpPr>
            <a:spLocks noChangeArrowheads="1"/>
          </p:cNvSpPr>
          <p:nvPr/>
        </p:nvSpPr>
        <p:spPr bwMode="auto">
          <a:xfrm>
            <a:off x="109538" y="3284538"/>
            <a:ext cx="3789362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00" indent="-1905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tabLst>
                <a:tab pos="1607820" algn="l"/>
                <a:tab pos="279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     0000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 0000   </a:t>
            </a:r>
            <a:r>
              <a:rPr lang="en-US" altLang="x-none" sz="1800" dirty="0">
                <a:latin typeface="Arial" panose="020B0604020202020204" pitchFamily="34" charset="0"/>
              </a:rPr>
              <a:t>  0011       0010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0010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0000</a:t>
            </a:r>
            <a:r>
              <a:rPr lang="en-US" altLang="x-none" sz="1800" dirty="0">
                <a:latin typeface="Arial" panose="020B0604020202020204" pitchFamily="34" charset="0"/>
              </a:rPr>
              <a:t>     0011       0010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0001 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</a:t>
            </a:r>
            <a:r>
              <a:rPr lang="en-US" altLang="x-none" sz="1800" dirty="0">
                <a:latin typeface="Arial" panose="020B0604020202020204" pitchFamily="34" charset="0"/>
              </a:rPr>
              <a:t>     0011       0010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0001 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</a:t>
            </a:r>
            <a:r>
              <a:rPr lang="en-US" altLang="x-none" sz="1800" dirty="0">
                <a:latin typeface="Arial" panose="020B0604020202020204" pitchFamily="34" charset="0"/>
              </a:rPr>
              <a:t>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1800" dirty="0">
                <a:latin typeface="Arial" panose="020B0604020202020204" pitchFamily="34" charset="0"/>
              </a:rPr>
              <a:t>001       0010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0011 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</a:t>
            </a:r>
            <a:r>
              <a:rPr lang="en-US" altLang="x-none" sz="1800" dirty="0">
                <a:latin typeface="Arial" panose="020B0604020202020204" pitchFamily="34" charset="0"/>
              </a:rPr>
              <a:t>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1800" dirty="0">
                <a:latin typeface="Arial" panose="020B0604020202020204" pitchFamily="34" charset="0"/>
              </a:rPr>
              <a:t>001       0010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0001 10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 </a:t>
            </a:r>
            <a:r>
              <a:rPr lang="en-US" altLang="x-none" sz="1800" dirty="0">
                <a:latin typeface="Arial" panose="020B0604020202020204" pitchFamily="34" charset="0"/>
              </a:rPr>
              <a:t>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1800" dirty="0">
                <a:latin typeface="Arial" panose="020B0604020202020204" pitchFamily="34" charset="0"/>
              </a:rPr>
              <a:t>001       0010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0001 10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</a:t>
            </a:r>
            <a:r>
              <a:rPr lang="en-US" altLang="x-none" sz="1800" dirty="0">
                <a:latin typeface="Arial" panose="020B0604020202020204" pitchFamily="34" charset="0"/>
              </a:rPr>
              <a:t>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</a:t>
            </a:r>
            <a:r>
              <a:rPr lang="en-US" altLang="x-none" sz="1800" dirty="0">
                <a:latin typeface="Arial" panose="020B0604020202020204" pitchFamily="34" charset="0"/>
              </a:rPr>
              <a:t>00       0010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0001 10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</a:t>
            </a:r>
            <a:r>
              <a:rPr lang="en-US" altLang="x-none" sz="1800" dirty="0">
                <a:latin typeface="Arial" panose="020B0604020202020204" pitchFamily="34" charset="0"/>
              </a:rPr>
              <a:t>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</a:t>
            </a:r>
            <a:r>
              <a:rPr lang="en-US" altLang="x-none" sz="1800" dirty="0">
                <a:latin typeface="Arial" panose="020B0604020202020204" pitchFamily="34" charset="0"/>
              </a:rPr>
              <a:t>00       0010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0000 110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1800" dirty="0">
                <a:latin typeface="Arial" panose="020B0604020202020204" pitchFamily="34" charset="0"/>
              </a:rPr>
              <a:t>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</a:t>
            </a:r>
            <a:r>
              <a:rPr lang="en-US" altLang="x-none" sz="1800" dirty="0">
                <a:latin typeface="Arial" panose="020B0604020202020204" pitchFamily="34" charset="0"/>
              </a:rPr>
              <a:t>00       0010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0000 110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1800" dirty="0">
                <a:latin typeface="Arial" panose="020B0604020202020204" pitchFamily="34" charset="0"/>
              </a:rPr>
              <a:t>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</a:t>
            </a:r>
            <a:r>
              <a:rPr lang="en-US" altLang="x-none" sz="1800" dirty="0">
                <a:latin typeface="Arial" panose="020B0604020202020204" pitchFamily="34" charset="0"/>
              </a:rPr>
              <a:t>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1:  0000 110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1800" dirty="0">
                <a:latin typeface="Arial" panose="020B0604020202020204" pitchFamily="34" charset="0"/>
              </a:rPr>
              <a:t>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</a:t>
            </a:r>
            <a:r>
              <a:rPr lang="en-US" altLang="x-none" sz="1800" dirty="0">
                <a:latin typeface="Arial" panose="020B0604020202020204" pitchFamily="34" charset="0"/>
              </a:rPr>
              <a:t>0       0010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2:  0000 0110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0000</a:t>
            </a:r>
            <a:r>
              <a:rPr lang="en-US" altLang="x-none" sz="1800" dirty="0">
                <a:latin typeface="Arial" panose="020B0604020202020204" pitchFamily="34" charset="0"/>
              </a:rPr>
              <a:t>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3:  0000 0110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0000</a:t>
            </a:r>
            <a:r>
              <a:rPr lang="en-US" altLang="x-none" sz="1800" dirty="0">
                <a:latin typeface="Arial" panose="020B0604020202020204" pitchFamily="34" charset="0"/>
              </a:rPr>
              <a:t>       0010</a:t>
            </a: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endParaRPr lang="en-US" altLang="x-none" sz="1800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</a:pPr>
            <a:r>
              <a:rPr lang="en-US" altLang="x-none" sz="1800" dirty="0">
                <a:latin typeface="Arial" panose="020B0604020202020204" pitchFamily="34" charset="0"/>
              </a:rPr>
              <a:t>     0000 0110     </a:t>
            </a:r>
            <a:r>
              <a:rPr lang="en-US" altLang="x-none" sz="1800" dirty="0">
                <a:solidFill>
                  <a:schemeClr val="accent1"/>
                </a:solidFill>
                <a:latin typeface="Arial" panose="020B0604020202020204" pitchFamily="34" charset="0"/>
              </a:rPr>
              <a:t>0000</a:t>
            </a:r>
            <a:r>
              <a:rPr lang="en-US" altLang="x-none" sz="1800" dirty="0">
                <a:latin typeface="Arial" panose="020B0604020202020204" pitchFamily="34" charset="0"/>
              </a:rPr>
              <a:t>       0010</a:t>
            </a:r>
            <a:endParaRPr lang="en-US" altLang="x-none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of the Second Multiplication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96982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0D00CD"/>
                </a:solidFill>
              </a:rPr>
              <a:t>Product register wastes space that exactly matches size of multiplier</a:t>
            </a:r>
            <a:br>
              <a:rPr lang="en-US" altLang="zh-CN" sz="3600" b="1" dirty="0">
                <a:solidFill>
                  <a:srgbClr val="0D00CD"/>
                </a:solidFill>
              </a:rPr>
            </a:br>
            <a:r>
              <a:rPr lang="en-US" altLang="zh-CN" sz="3600" b="1" dirty="0">
                <a:solidFill>
                  <a:srgbClr val="0D00CD"/>
                </a:solidFill>
              </a:rPr>
              <a:t>=&gt; combine Multiplier register and Product register</a:t>
            </a:r>
            <a:endParaRPr lang="en-US" altLang="zh-CN" sz="3600" b="1" dirty="0">
              <a:solidFill>
                <a:srgbClr val="0D00CD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MULTIPLY HARDWARE Version 3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15" name="文本框 1"/>
          <p:cNvSpPr txBox="1"/>
          <p:nvPr/>
        </p:nvSpPr>
        <p:spPr>
          <a:xfrm>
            <a:off x="322385" y="4656412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multiplicand </a:t>
            </a:r>
            <a:r>
              <a:rPr lang="en-US" altLang="zh-CN" sz="2800" b="1" dirty="0" err="1">
                <a:solidFill>
                  <a:srgbClr val="0D00CD"/>
                </a:solidFill>
              </a:rPr>
              <a:t>reg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ALU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64-bit product</a:t>
            </a:r>
            <a:r>
              <a:rPr lang="zh-CN" altLang="en-US" sz="2800" b="1" dirty="0">
                <a:solidFill>
                  <a:srgbClr val="0D00CD"/>
                </a:solidFill>
              </a:rPr>
              <a:t> </a:t>
            </a:r>
            <a:r>
              <a:rPr lang="en-US" altLang="zh-CN" sz="2800" b="1" dirty="0" err="1">
                <a:solidFill>
                  <a:srgbClr val="0D00CD"/>
                </a:solidFill>
              </a:rPr>
              <a:t>reg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No specific multiplier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reg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x-none" sz="2800" b="1" dirty="0"/>
              <a:t>(</a:t>
            </a:r>
            <a:r>
              <a:rPr lang="en-US" altLang="x-none" sz="2800" b="1" u="sng" dirty="0">
                <a:solidFill>
                  <a:schemeClr val="accent1"/>
                </a:solidFill>
              </a:rPr>
              <a:t>0</a:t>
            </a:r>
            <a:r>
              <a:rPr lang="en-US" altLang="x-none" sz="2800" b="1" dirty="0"/>
              <a:t>-bit Multiplier </a:t>
            </a:r>
            <a:r>
              <a:rPr lang="en-US" altLang="x-none" sz="2800" b="1" dirty="0" err="1"/>
              <a:t>reg</a:t>
            </a:r>
            <a:r>
              <a:rPr lang="en-US" altLang="x-none" sz="2800" b="1" dirty="0"/>
              <a:t>)</a:t>
            </a:r>
            <a:endParaRPr lang="en-US" altLang="x-none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189162" y="3186725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2201862" y="3199425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2663825" y="3205775"/>
            <a:ext cx="9810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Product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611562" y="3216887"/>
            <a:ext cx="12985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i="1">
                <a:solidFill>
                  <a:schemeClr val="accent1"/>
                </a:solidFill>
              </a:rPr>
              <a:t>(Multiplier)</a:t>
            </a:r>
            <a:endParaRPr lang="en-US" altLang="x-none" sz="1800" i="1">
              <a:solidFill>
                <a:schemeClr val="accent1"/>
              </a:solidFill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2895600" y="1270612"/>
            <a:ext cx="133985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849562" y="1237275"/>
            <a:ext cx="14636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Multiplicand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2441575" y="2353287"/>
            <a:ext cx="13049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32-bit ALU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5199062" y="3577250"/>
            <a:ext cx="7651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Write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6151562" y="3064487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6680200" y="3301025"/>
            <a:ext cx="9556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FF"/>
                </a:solidFill>
              </a:rPr>
              <a:t>Control</a:t>
            </a:r>
            <a:endParaRPr lang="en-US" altLang="x-none" sz="1800">
              <a:solidFill>
                <a:srgbClr val="0000FF"/>
              </a:solidFill>
            </a:endParaRP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3471862" y="1683362"/>
            <a:ext cx="8350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3270250" y="3599475"/>
            <a:ext cx="8350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8" name="Freeform 16"/>
          <p:cNvSpPr/>
          <p:nvPr/>
        </p:nvSpPr>
        <p:spPr bwMode="auto">
          <a:xfrm>
            <a:off x="3724275" y="2494575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7"/>
          <p:cNvSpPr/>
          <p:nvPr/>
        </p:nvSpPr>
        <p:spPr bwMode="auto">
          <a:xfrm>
            <a:off x="5060950" y="3459775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8"/>
          <p:cNvSpPr/>
          <p:nvPr/>
        </p:nvSpPr>
        <p:spPr bwMode="auto">
          <a:xfrm>
            <a:off x="2257425" y="2248512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9"/>
          <p:cNvSpPr/>
          <p:nvPr/>
        </p:nvSpPr>
        <p:spPr bwMode="auto">
          <a:xfrm>
            <a:off x="3046412" y="2850175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20"/>
          <p:cNvSpPr/>
          <p:nvPr/>
        </p:nvSpPr>
        <p:spPr bwMode="auto">
          <a:xfrm>
            <a:off x="1166812" y="1869100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1"/>
          <p:cNvSpPr/>
          <p:nvPr/>
        </p:nvSpPr>
        <p:spPr bwMode="auto">
          <a:xfrm>
            <a:off x="3468687" y="1681775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3638550" y="325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3449637" y="3066075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4"/>
          <p:cNvSpPr/>
          <p:nvPr/>
        </p:nvSpPr>
        <p:spPr bwMode="auto">
          <a:xfrm>
            <a:off x="5076825" y="3307375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4964112" y="2872400"/>
            <a:ext cx="12668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/>
              <a:t>Shift Right</a:t>
            </a:r>
            <a:endParaRPr lang="en-US" altLang="x-none" sz="1800"/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6396037" y="1965937"/>
            <a:ext cx="1616075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7" descr="Light upward diagonal"/>
          <p:cNvSpPr>
            <a:spLocks noChangeArrowheads="1"/>
          </p:cNvSpPr>
          <p:nvPr/>
        </p:nvSpPr>
        <p:spPr bwMode="auto">
          <a:xfrm>
            <a:off x="4906962" y="3204187"/>
            <a:ext cx="139700" cy="3683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8"/>
          <p:cNvSpPr/>
          <p:nvPr/>
        </p:nvSpPr>
        <p:spPr bwMode="auto">
          <a:xfrm>
            <a:off x="4976812" y="3578837"/>
            <a:ext cx="1373188" cy="458788"/>
          </a:xfrm>
          <a:custGeom>
            <a:avLst/>
            <a:gdLst>
              <a:gd name="T0" fmla="*/ 0 w 865"/>
              <a:gd name="T1" fmla="*/ 0 h 289"/>
              <a:gd name="T2" fmla="*/ 0 w 865"/>
              <a:gd name="T3" fmla="*/ 288 h 289"/>
              <a:gd name="T4" fmla="*/ 768 w 865"/>
              <a:gd name="T5" fmla="*/ 288 h 289"/>
              <a:gd name="T6" fmla="*/ 864 w 865"/>
              <a:gd name="T7" fmla="*/ 14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5" h="289">
                <a:moveTo>
                  <a:pt x="0" y="0"/>
                </a:moveTo>
                <a:lnTo>
                  <a:pt x="0" y="288"/>
                </a:lnTo>
                <a:lnTo>
                  <a:pt x="768" y="288"/>
                </a:lnTo>
                <a:lnTo>
                  <a:pt x="864" y="144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Multiply Algorithm Ver. 3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10951" y="1101726"/>
            <a:ext cx="3338351" cy="89217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tabLst>
                <a:tab pos="1085850" algn="l"/>
                <a:tab pos="1428750" algn="l"/>
              </a:tabLst>
            </a:pPr>
            <a:r>
              <a:rPr lang="en-US" altLang="x-none" sz="2400" b="1" dirty="0">
                <a:latin typeface="+mj-lt"/>
              </a:rPr>
              <a:t>Multiplicand	Product</a:t>
            </a:r>
            <a:br>
              <a:rPr lang="en-US" altLang="x-none" sz="2400" b="1" dirty="0">
                <a:latin typeface="+mj-lt"/>
              </a:rPr>
            </a:br>
            <a:r>
              <a:rPr lang="en-US" altLang="x-none" sz="2400" b="1" dirty="0">
                <a:solidFill>
                  <a:srgbClr val="009900"/>
                </a:solidFill>
                <a:latin typeface="+mj-lt"/>
              </a:rPr>
              <a:t>0010</a:t>
            </a:r>
            <a:r>
              <a:rPr lang="en-US" altLang="x-none" sz="2400" b="1" dirty="0">
                <a:latin typeface="+mj-lt"/>
              </a:rPr>
              <a:t>		0000 </a:t>
            </a:r>
            <a:r>
              <a:rPr lang="en-US" altLang="x-none" sz="2400" b="1" dirty="0">
                <a:solidFill>
                  <a:srgbClr val="FF0000"/>
                </a:solidFill>
                <a:latin typeface="+mj-lt"/>
              </a:rPr>
              <a:t>0011</a:t>
            </a:r>
            <a:endParaRPr lang="en-US" altLang="x-none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976813" y="4624388"/>
            <a:ext cx="2541587" cy="280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743575" y="6326188"/>
            <a:ext cx="898525" cy="257175"/>
          </a:xfrm>
          <a:prstGeom prst="roundRect">
            <a:avLst>
              <a:gd name="adj" fmla="val 43542"/>
            </a:avLst>
          </a:prstGeom>
          <a:noFill/>
          <a:ln w="254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37250" y="6248400"/>
            <a:ext cx="7016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Done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224588" y="5937250"/>
            <a:ext cx="20097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Yes: 32 repetitions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940300" y="3852863"/>
            <a:ext cx="2689225" cy="169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4275138" y="3746500"/>
            <a:ext cx="39973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/>
              <a:t>2. Shift the Product register right 1 bit.</a:t>
            </a:r>
            <a:endParaRPr lang="en-US" altLang="x-none" sz="1800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273550" y="3773488"/>
            <a:ext cx="4248150" cy="311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967538" y="5275263"/>
            <a:ext cx="2120900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No: &lt; 32 repetitions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529263" y="1335088"/>
            <a:ext cx="1071562" cy="4651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17"/>
          <p:cNvGrpSpPr/>
          <p:nvPr/>
        </p:nvGrpSpPr>
        <p:grpSpPr bwMode="auto">
          <a:xfrm>
            <a:off x="5654675" y="1196975"/>
            <a:ext cx="1185863" cy="585788"/>
            <a:chOff x="3562" y="754"/>
            <a:chExt cx="747" cy="369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562" y="754"/>
              <a:ext cx="23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1.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grpSp>
          <p:nvGrpSpPr>
            <p:cNvPr id="21" name="Group 16"/>
            <p:cNvGrpSpPr/>
            <p:nvPr/>
          </p:nvGrpSpPr>
          <p:grpSpPr bwMode="auto">
            <a:xfrm>
              <a:off x="3619" y="780"/>
              <a:ext cx="690" cy="343"/>
              <a:chOff x="3619" y="780"/>
              <a:chExt cx="690" cy="343"/>
            </a:xfrm>
          </p:grpSpPr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717" y="780"/>
                <a:ext cx="386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x-none" sz="1800">
                    <a:solidFill>
                      <a:srgbClr val="000000"/>
                    </a:solidFill>
                  </a:rPr>
                  <a:t>Test</a:t>
                </a:r>
                <a:endParaRPr lang="en-US" altLang="x-none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619" y="886"/>
                <a:ext cx="690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x-none" sz="1800" u="sng">
                    <a:solidFill>
                      <a:schemeClr val="accent1"/>
                    </a:solidFill>
                  </a:rPr>
                  <a:t>Product0</a:t>
                </a:r>
                <a:endParaRPr lang="en-US" altLang="x-none" sz="1800" u="sng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178675" y="1177925"/>
            <a:ext cx="145415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u="sng">
                <a:solidFill>
                  <a:schemeClr val="accent1"/>
                </a:solidFill>
              </a:rPr>
              <a:t>Product0</a:t>
            </a:r>
            <a:r>
              <a:rPr lang="en-US" altLang="x-none" sz="1800">
                <a:solidFill>
                  <a:srgbClr val="000000"/>
                </a:solidFill>
              </a:rPr>
              <a:t> = 0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870325" y="1095375"/>
            <a:ext cx="145415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u="sng">
                <a:solidFill>
                  <a:schemeClr val="accent1"/>
                </a:solidFill>
              </a:rPr>
              <a:t>Product0</a:t>
            </a:r>
            <a:r>
              <a:rPr lang="en-US" altLang="x-none" sz="1800">
                <a:solidFill>
                  <a:srgbClr val="000000"/>
                </a:solidFill>
              </a:rPr>
              <a:t> = 1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3011488" y="2584450"/>
            <a:ext cx="2963862" cy="336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3"/>
          <p:cNvGrpSpPr/>
          <p:nvPr/>
        </p:nvGrpSpPr>
        <p:grpSpPr bwMode="auto">
          <a:xfrm>
            <a:off x="1300163" y="2449513"/>
            <a:ext cx="5343525" cy="665162"/>
            <a:chOff x="819" y="1543"/>
            <a:chExt cx="3366" cy="419"/>
          </a:xfrm>
        </p:grpSpPr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819" y="1552"/>
              <a:ext cx="336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/>
                <a:t>1a. Add multiplicand to the left half of product &amp; </a:t>
              </a:r>
              <a:endParaRPr lang="en-US" altLang="x-none" sz="1800"/>
            </a:p>
            <a:p>
              <a:r>
                <a:rPr lang="en-US" altLang="x-none" sz="1800"/>
                <a:t>      place the result in the left half of Product register</a:t>
              </a:r>
              <a:endParaRPr lang="en-US" altLang="x-none" sz="1800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819" y="1543"/>
              <a:ext cx="3334" cy="37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Freeform 24"/>
          <p:cNvSpPr/>
          <p:nvPr/>
        </p:nvSpPr>
        <p:spPr bwMode="auto">
          <a:xfrm>
            <a:off x="5400675" y="5156200"/>
            <a:ext cx="1624013" cy="889000"/>
          </a:xfrm>
          <a:custGeom>
            <a:avLst/>
            <a:gdLst>
              <a:gd name="T0" fmla="*/ 493 w 1023"/>
              <a:gd name="T1" fmla="*/ 0 h 560"/>
              <a:gd name="T2" fmla="*/ 1022 w 1023"/>
              <a:gd name="T3" fmla="*/ 274 h 560"/>
              <a:gd name="T4" fmla="*/ 493 w 1023"/>
              <a:gd name="T5" fmla="*/ 559 h 560"/>
              <a:gd name="T6" fmla="*/ 0 w 1023"/>
              <a:gd name="T7" fmla="*/ 274 h 560"/>
              <a:gd name="T8" fmla="*/ 493 w 1023"/>
              <a:gd name="T9" fmla="*/ 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3" h="560">
                <a:moveTo>
                  <a:pt x="493" y="0"/>
                </a:moveTo>
                <a:lnTo>
                  <a:pt x="1022" y="274"/>
                </a:lnTo>
                <a:lnTo>
                  <a:pt x="493" y="559"/>
                </a:lnTo>
                <a:lnTo>
                  <a:pt x="0" y="274"/>
                </a:lnTo>
                <a:lnTo>
                  <a:pt x="493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5657850" y="5524500"/>
            <a:ext cx="1108075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5594350" y="5218113"/>
            <a:ext cx="12604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x-none" sz="1800">
                <a:solidFill>
                  <a:srgbClr val="000000"/>
                </a:solidFill>
              </a:rPr>
              <a:t>32nd </a:t>
            </a:r>
            <a:endParaRPr lang="en-US" altLang="x-none" sz="1800">
              <a:solidFill>
                <a:srgbClr val="000000"/>
              </a:solidFill>
            </a:endParaRPr>
          </a:p>
          <a:p>
            <a:pPr algn="ctr"/>
            <a:r>
              <a:rPr lang="en-US" altLang="x-none" sz="1800">
                <a:solidFill>
                  <a:srgbClr val="000000"/>
                </a:solidFill>
              </a:rPr>
              <a:t>repetition?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5762625" y="274638"/>
            <a:ext cx="879475" cy="300037"/>
          </a:xfrm>
          <a:prstGeom prst="roundRect">
            <a:avLst>
              <a:gd name="adj" fmla="val 43778"/>
            </a:avLst>
          </a:prstGeom>
          <a:solidFill>
            <a:schemeClr val="bg1"/>
          </a:solidFill>
          <a:ln w="25400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5967413" y="241300"/>
            <a:ext cx="6889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Start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5" name="AutoShape 29"/>
          <p:cNvSpPr>
            <a:spLocks noChangeArrowheads="1"/>
          </p:cNvSpPr>
          <p:nvPr/>
        </p:nvSpPr>
        <p:spPr bwMode="auto">
          <a:xfrm>
            <a:off x="5262563" y="1003300"/>
            <a:ext cx="1955800" cy="99060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AutoShape 30"/>
          <p:cNvSpPr>
            <a:spLocks noChangeArrowheads="1"/>
          </p:cNvSpPr>
          <p:nvPr/>
        </p:nvSpPr>
        <p:spPr bwMode="auto">
          <a:xfrm>
            <a:off x="5380038" y="5168900"/>
            <a:ext cx="1635125" cy="855663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31"/>
          <p:cNvSpPr/>
          <p:nvPr/>
        </p:nvSpPr>
        <p:spPr bwMode="auto">
          <a:xfrm>
            <a:off x="3944938" y="1516063"/>
            <a:ext cx="1304925" cy="898525"/>
          </a:xfrm>
          <a:custGeom>
            <a:avLst/>
            <a:gdLst>
              <a:gd name="T0" fmla="*/ 821 w 822"/>
              <a:gd name="T1" fmla="*/ 0 h 566"/>
              <a:gd name="T2" fmla="*/ 0 w 822"/>
              <a:gd name="T3" fmla="*/ 0 h 566"/>
              <a:gd name="T4" fmla="*/ 0 w 822"/>
              <a:gd name="T5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22" h="566">
                <a:moveTo>
                  <a:pt x="821" y="0"/>
                </a:moveTo>
                <a:lnTo>
                  <a:pt x="0" y="0"/>
                </a:lnTo>
                <a:lnTo>
                  <a:pt x="0" y="56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2"/>
          <p:cNvSpPr/>
          <p:nvPr/>
        </p:nvSpPr>
        <p:spPr bwMode="auto">
          <a:xfrm>
            <a:off x="3979863" y="3040063"/>
            <a:ext cx="2051050" cy="728662"/>
          </a:xfrm>
          <a:custGeom>
            <a:avLst/>
            <a:gdLst>
              <a:gd name="T0" fmla="*/ 0 w 1292"/>
              <a:gd name="T1" fmla="*/ 0 h 459"/>
              <a:gd name="T2" fmla="*/ 0 w 1292"/>
              <a:gd name="T3" fmla="*/ 181 h 459"/>
              <a:gd name="T4" fmla="*/ 1291 w 1292"/>
              <a:gd name="T5" fmla="*/ 181 h 459"/>
              <a:gd name="T6" fmla="*/ 1291 w 1292"/>
              <a:gd name="T7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92" h="459">
                <a:moveTo>
                  <a:pt x="0" y="0"/>
                </a:moveTo>
                <a:lnTo>
                  <a:pt x="0" y="181"/>
                </a:lnTo>
                <a:lnTo>
                  <a:pt x="1291" y="181"/>
                </a:lnTo>
                <a:lnTo>
                  <a:pt x="1291" y="4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3"/>
          <p:cNvSpPr/>
          <p:nvPr/>
        </p:nvSpPr>
        <p:spPr bwMode="auto">
          <a:xfrm>
            <a:off x="6503988" y="1516063"/>
            <a:ext cx="1389062" cy="2236787"/>
          </a:xfrm>
          <a:custGeom>
            <a:avLst/>
            <a:gdLst>
              <a:gd name="T0" fmla="*/ 480 w 875"/>
              <a:gd name="T1" fmla="*/ 0 h 1409"/>
              <a:gd name="T2" fmla="*/ 874 w 875"/>
              <a:gd name="T3" fmla="*/ 0 h 1409"/>
              <a:gd name="T4" fmla="*/ 874 w 875"/>
              <a:gd name="T5" fmla="*/ 1152 h 1409"/>
              <a:gd name="T6" fmla="*/ 0 w 875"/>
              <a:gd name="T7" fmla="*/ 1152 h 1409"/>
              <a:gd name="T8" fmla="*/ 0 w 875"/>
              <a:gd name="T9" fmla="*/ 1408 h 1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5" h="1409">
                <a:moveTo>
                  <a:pt x="480" y="0"/>
                </a:moveTo>
                <a:lnTo>
                  <a:pt x="874" y="0"/>
                </a:lnTo>
                <a:lnTo>
                  <a:pt x="874" y="1152"/>
                </a:lnTo>
                <a:lnTo>
                  <a:pt x="0" y="1152"/>
                </a:lnTo>
                <a:lnTo>
                  <a:pt x="0" y="140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Freeform 34"/>
          <p:cNvSpPr/>
          <p:nvPr/>
        </p:nvSpPr>
        <p:spPr bwMode="auto">
          <a:xfrm>
            <a:off x="6230938" y="4122738"/>
            <a:ext cx="1587" cy="1052512"/>
          </a:xfrm>
          <a:custGeom>
            <a:avLst/>
            <a:gdLst>
              <a:gd name="T0" fmla="*/ 0 w 1"/>
              <a:gd name="T1" fmla="*/ 0 h 663"/>
              <a:gd name="T2" fmla="*/ 0 w 1"/>
              <a:gd name="T3" fmla="*/ 662 h 66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663">
                <a:moveTo>
                  <a:pt x="0" y="0"/>
                </a:moveTo>
                <a:lnTo>
                  <a:pt x="0" y="662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Freeform 35"/>
          <p:cNvSpPr/>
          <p:nvPr/>
        </p:nvSpPr>
        <p:spPr bwMode="auto">
          <a:xfrm>
            <a:off x="6215063" y="6070600"/>
            <a:ext cx="1587" cy="222250"/>
          </a:xfrm>
          <a:custGeom>
            <a:avLst/>
            <a:gdLst>
              <a:gd name="T0" fmla="*/ 0 w 1"/>
              <a:gd name="T1" fmla="*/ 0 h 140"/>
              <a:gd name="T2" fmla="*/ 0 w 1"/>
              <a:gd name="T3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40">
                <a:moveTo>
                  <a:pt x="0" y="0"/>
                </a:moveTo>
                <a:lnTo>
                  <a:pt x="0" y="13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6"/>
          <p:cNvSpPr/>
          <p:nvPr/>
        </p:nvSpPr>
        <p:spPr bwMode="auto">
          <a:xfrm>
            <a:off x="6215063" y="787400"/>
            <a:ext cx="2828925" cy="4827588"/>
          </a:xfrm>
          <a:custGeom>
            <a:avLst/>
            <a:gdLst>
              <a:gd name="T0" fmla="*/ 501 w 1782"/>
              <a:gd name="T1" fmla="*/ 3040 h 3041"/>
              <a:gd name="T2" fmla="*/ 1781 w 1782"/>
              <a:gd name="T3" fmla="*/ 3040 h 3041"/>
              <a:gd name="T4" fmla="*/ 1781 w 1782"/>
              <a:gd name="T5" fmla="*/ 0 h 3041"/>
              <a:gd name="T6" fmla="*/ 0 w 1782"/>
              <a:gd name="T7" fmla="*/ 0 h 3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82" h="3041">
                <a:moveTo>
                  <a:pt x="501" y="3040"/>
                </a:moveTo>
                <a:lnTo>
                  <a:pt x="1781" y="3040"/>
                </a:lnTo>
                <a:lnTo>
                  <a:pt x="1781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Freeform 37"/>
          <p:cNvSpPr/>
          <p:nvPr/>
        </p:nvSpPr>
        <p:spPr bwMode="auto">
          <a:xfrm>
            <a:off x="6230938" y="601663"/>
            <a:ext cx="1587" cy="390525"/>
          </a:xfrm>
          <a:custGeom>
            <a:avLst/>
            <a:gdLst>
              <a:gd name="T0" fmla="*/ 0 w 1"/>
              <a:gd name="T1" fmla="*/ 0 h 246"/>
              <a:gd name="T2" fmla="*/ 0 w 1"/>
              <a:gd name="T3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46">
                <a:moveTo>
                  <a:pt x="0" y="0"/>
                </a:moveTo>
                <a:lnTo>
                  <a:pt x="0" y="24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Rectangle 38"/>
          <p:cNvSpPr>
            <a:spLocks noChangeArrowheads="1"/>
          </p:cNvSpPr>
          <p:nvPr/>
        </p:nvSpPr>
        <p:spPr bwMode="auto">
          <a:xfrm>
            <a:off x="4652963" y="4508500"/>
            <a:ext cx="3175000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493348" y="3869681"/>
            <a:ext cx="1624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0000 0110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6387" y="2584450"/>
            <a:ext cx="26962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7448" y="3886200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x-none" sz="2400" b="1">
                <a:solidFill>
                  <a:srgbClr val="009900"/>
                </a:solidFill>
              </a:rPr>
              <a:t>0010</a:t>
            </a:r>
            <a:endParaRPr 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2 steps per bit because Multiplier &amp; Product combined</a:t>
            </a:r>
            <a:endParaRPr lang="en-US" altLang="x-none" dirty="0"/>
          </a:p>
          <a:p>
            <a:r>
              <a:rPr lang="en-US" altLang="x-none" dirty="0"/>
              <a:t>MIPS registers Hi and Lo are left and right half of Product</a:t>
            </a:r>
            <a:endParaRPr lang="en-US" altLang="x-none" dirty="0"/>
          </a:p>
          <a:p>
            <a:r>
              <a:rPr lang="en-US" altLang="x-none" dirty="0"/>
              <a:t>Gives us MIPS instruction </a:t>
            </a:r>
            <a:r>
              <a:rPr lang="en-US" altLang="x-none" dirty="0" err="1"/>
              <a:t>MultU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Multiply Version 3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Multiplication</a:t>
            </a:r>
            <a:endParaRPr lang="en-US" altLang="zh-CN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D00CD"/>
                </a:solidFill>
              </a:rPr>
              <a:t>Division</a:t>
            </a:r>
            <a:endParaRPr 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D00CD"/>
                </a:solidFill>
              </a:rPr>
              <a:t>Put them altogether: An ALU with Multiplication and Division</a:t>
            </a:r>
            <a:endParaRPr lang="zh-CN" altLang="en-US" b="1" dirty="0">
              <a:solidFill>
                <a:srgbClr val="0D00CD"/>
              </a:solidFill>
            </a:endParaRPr>
          </a:p>
          <a:p>
            <a:endParaRPr 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Easiest solution is to make both positive &amp; remember whether to complement product when done (leave out the sign bit, run for 31 steps)</a:t>
            </a:r>
            <a:endParaRPr lang="en-US" altLang="zh-CN" dirty="0"/>
          </a:p>
          <a:p>
            <a:pPr lvl="1"/>
            <a:r>
              <a:rPr lang="en-US" altLang="zh-CN" dirty="0"/>
              <a:t>Calculate the sign of the result (</a:t>
            </a:r>
            <a:r>
              <a:rPr lang="en-US" altLang="zh-CN" dirty="0" err="1"/>
              <a:t>xor</a:t>
            </a:r>
            <a:r>
              <a:rPr lang="en-US" altLang="zh-CN" dirty="0"/>
              <a:t> signs)</a:t>
            </a:r>
            <a:endParaRPr lang="en-US" altLang="zh-CN" dirty="0"/>
          </a:p>
          <a:p>
            <a:r>
              <a:rPr lang="en-US" altLang="zh-CN" dirty="0"/>
              <a:t>Disadvantage</a:t>
            </a:r>
            <a:endParaRPr lang="en-US" altLang="zh-CN" dirty="0"/>
          </a:p>
          <a:p>
            <a:pPr lvl="1"/>
            <a:r>
              <a:rPr lang="en-US" altLang="x-none" dirty="0"/>
              <a:t>Complement is used in most machines</a:t>
            </a:r>
            <a:endParaRPr lang="en-US" altLang="x-none" dirty="0"/>
          </a:p>
          <a:p>
            <a:pPr lvl="1"/>
            <a:r>
              <a:rPr lang="en-US" altLang="x-none" dirty="0"/>
              <a:t>Data should be converted between true val</a:t>
            </a:r>
            <a:r>
              <a:rPr lang="en-US" altLang="zh-CN" dirty="0"/>
              <a:t>u</a:t>
            </a:r>
            <a:r>
              <a:rPr lang="en-US" altLang="x-none" dirty="0"/>
              <a:t>e and complement multiple times</a:t>
            </a:r>
            <a:endParaRPr lang="en-US" altLang="x-none" dirty="0"/>
          </a:p>
          <a:p>
            <a:r>
              <a:rPr lang="en-US" altLang="x-none" dirty="0"/>
              <a:t>Signed multiply is implemented in </a:t>
            </a:r>
            <a:r>
              <a:rPr lang="en-US" altLang="x-none" dirty="0">
                <a:solidFill>
                  <a:srgbClr val="FF0000"/>
                </a:solidFill>
              </a:rPr>
              <a:t>complement</a:t>
            </a:r>
            <a:r>
              <a:rPr lang="en-US" altLang="x-none" dirty="0"/>
              <a:t>.</a:t>
            </a:r>
            <a:endParaRPr lang="en-US" altLang="x-none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Signed Multiply</a:t>
            </a:r>
            <a:endParaRPr lang="zh-CN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1.6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Signed Multiply-Algorithm Analysis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825" y="1006475"/>
            <a:ext cx="8642350" cy="53419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Multiplicand:</a:t>
            </a: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[x]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=x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.x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...x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Multiplier: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[y]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=y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.y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...y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[x</a:t>
            </a: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·y]</a:t>
            </a:r>
            <a:r>
              <a:rPr lang="en-US" altLang="zh-CN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？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Signed Multiply-Algorithm Analysis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200" y="1022350"/>
            <a:ext cx="89541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 y is positive</a:t>
            </a:r>
            <a:r>
              <a:rPr lang="zh-CN" altLang="en-US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41705" y="1555750"/>
            <a:ext cx="8208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=2+x=2</a:t>
            </a:r>
            <a:r>
              <a:rPr lang="en-US" altLang="zh-CN" sz="2400" b="1" i="1" baseline="30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n+1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+x     (mod 2)</a:t>
            </a:r>
            <a:endParaRPr lang="en-US" altLang="zh-CN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41705" y="2016125"/>
            <a:ext cx="8241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[y]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=y</a:t>
            </a:r>
            <a:endParaRPr lang="zh-CN" altLang="en-US" sz="2400" b="1" dirty="0">
              <a:solidFill>
                <a:srgbClr val="5A11FD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8335" y="2476500"/>
            <a:ext cx="838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·[y]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baseline="30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n+1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+x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·y=2</a:t>
            </a:r>
            <a:r>
              <a:rPr lang="en-US" altLang="zh-CN" sz="2400" b="1" i="1" baseline="30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n+1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·y+xy</a:t>
            </a:r>
            <a:endParaRPr lang="en-US" altLang="zh-CN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5490" y="2981960"/>
            <a:ext cx="8437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A11FD"/>
                </a:solidFill>
              </a:rPr>
              <a:t>      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5A11FD"/>
                </a:solidFill>
              </a:rPr>
              <a:t>=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</a:t>
            </a:r>
            <a:endParaRPr lang="en-US" altLang="zh-CN" sz="2400" b="1" dirty="0">
              <a:solidFill>
                <a:srgbClr val="5A11F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67080" y="3471545"/>
            <a:ext cx="864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 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baseline="30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n+1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·y=2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altLang="zh-CN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an positive integer. (&gt;=1)</a:t>
            </a:r>
            <a:r>
              <a:rPr lang="zh-CN" altLang="en-US" b="1" dirty="0">
                <a:solidFill>
                  <a:srgbClr val="5A11FD"/>
                </a:solidFill>
              </a:rPr>
              <a:t> </a:t>
            </a:r>
            <a:endParaRPr lang="zh-CN" altLang="en-US" b="1" dirty="0">
              <a:solidFill>
                <a:srgbClr val="5A11FD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7080" y="3961765"/>
            <a:ext cx="8034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A11FD"/>
                </a:solidFill>
              </a:rPr>
              <a:t>Due to modular computation</a:t>
            </a:r>
            <a:r>
              <a:rPr lang="zh-CN" altLang="en-US" sz="2400" b="1" dirty="0">
                <a:solidFill>
                  <a:srgbClr val="5A11FD"/>
                </a:solidFill>
              </a:rPr>
              <a:t>，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baseline="30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n+1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·y=2   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 2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910" y="4422140"/>
            <a:ext cx="86328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·[y]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=2</a:t>
            </a:r>
            <a:r>
              <a:rPr lang="en-US" altLang="zh-CN" sz="2400" b="1" i="1" baseline="30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n+1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·y+xy=2+xy=[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(mod 2）</a:t>
            </a:r>
            <a:endParaRPr lang="en-US" altLang="zh-CN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7685" y="4908550"/>
            <a:ext cx="8883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·[y]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</a:t>
            </a:r>
            <a:r>
              <a:rPr lang="zh-CN" altLang="en-US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b="1" dirty="0">
              <a:solidFill>
                <a:srgbClr val="5A11F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对象 16">
                <a:hlinkClick r:id="" action="ppaction://ole?verb=0"/>
              </p:cNvPr>
              <p:cNvSpPr txBox="1"/>
              <p:nvPr/>
            </p:nvSpPr>
            <p:spPr>
              <a:xfrm>
                <a:off x="3200400" y="2928938"/>
                <a:ext cx="749300" cy="541337"/>
              </a:xfrm>
              <a:prstGeom prst="rect">
                <a:avLst/>
              </a:prstGeom>
            </p:spPr>
            <p:txBody>
              <a:bodyPr>
                <a:normAutofit fontScale="4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对象 1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28938"/>
                <a:ext cx="749300" cy="541337"/>
              </a:xfrm>
              <a:prstGeom prst="rect">
                <a:avLst/>
              </a:prstGeom>
              <a:blipFill rotWithShape="1">
                <a:blip r:embed="rId1"/>
                <a:stretch>
                  <a:fillRect t="-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1065" y="3434715"/>
          <a:ext cx="82613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" imgW="647700" imgH="431800" progId="Equation.KSEE3">
                  <p:embed/>
                </p:oleObj>
              </mc:Choice>
              <mc:Fallback>
                <p:oleObj name="" r:id="rId2" imgW="647700" imgH="431800" progId="Equation.KSEE3">
                  <p:embed/>
                  <p:pic>
                    <p:nvPicPr>
                      <p:cNvPr id="0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1065" y="3434715"/>
                        <a:ext cx="826135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65680" y="3426142"/>
          <a:ext cx="82613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647700" imgH="431800" progId="Equation.KSEE3">
                  <p:embed/>
                </p:oleObj>
              </mc:Choice>
              <mc:Fallback>
                <p:oleObj name="" r:id="rId4" imgW="647700" imgH="431800" progId="Equation.KSEE3">
                  <p:embed/>
                  <p:pic>
                    <p:nvPicPr>
                      <p:cNvPr id="0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5680" y="3426142"/>
                        <a:ext cx="826135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8" grpId="2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1"/>
      <p:bldP spid="13" grpId="2"/>
      <p:bldP spid="14" grpId="1"/>
      <p:bldP spid="14" grpId="2"/>
      <p:bldP spid="15" grpId="1"/>
      <p:bldP spid="15" grpId="2"/>
      <p:bldP spid="16" grpId="1"/>
      <p:bldP spid="16" grpId="2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Signed Multiply-Algorithm Analysis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46235" y="944878"/>
            <a:ext cx="571500" cy="426244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95964" y="1135418"/>
            <a:ext cx="671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y is negative:</a:t>
            </a:r>
            <a:endParaRPr lang="zh-CN" altLang="en-US" sz="2400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5081" y="1673780"/>
            <a:ext cx="6156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...x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endParaRPr lang="en-US" altLang="zh-CN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5081" y="2152148"/>
            <a:ext cx="6180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[y]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=2+y     (mod 2)</a:t>
            </a:r>
            <a:endParaRPr lang="zh-CN" altLang="en-US" sz="2400" b="1" dirty="0">
              <a:solidFill>
                <a:srgbClr val="5A11FD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86543" y="2613847"/>
            <a:ext cx="6637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rgbClr val="5A11FD"/>
                </a:solidFill>
              </a:rPr>
              <a:t>=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[y]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altLang="zh-CN" sz="2400" b="1" dirty="0">
                <a:solidFill>
                  <a:srgbClr val="5A11FD"/>
                </a:solidFill>
              </a:rPr>
              <a:t>=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-2=0.y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</a:t>
            </a:r>
            <a:endParaRPr lang="zh-CN" altLang="en-US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89472" y="3051602"/>
            <a:ext cx="5780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=x(0.y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-1)</a:t>
            </a:r>
            <a:endParaRPr lang="zh-CN" altLang="en-US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zh-CN" dirty="0"/>
          </a:p>
        </p:txBody>
      </p:sp>
      <p:sp>
        <p:nvSpPr>
          <p:cNvPr id="21" name="文本框 20"/>
          <p:cNvSpPr txBox="1"/>
          <p:nvPr/>
        </p:nvSpPr>
        <p:spPr>
          <a:xfrm>
            <a:off x="1943101" y="3469481"/>
            <a:ext cx="253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)-x</a:t>
            </a:r>
            <a:endParaRPr lang="en-US" altLang="zh-CN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273017" y="3844766"/>
            <a:ext cx="621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A11FD"/>
                </a:solidFill>
              </a:rPr>
              <a:t>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</a:t>
            </a:r>
            <a:r>
              <a:rPr lang="zh-CN" altLang="en-US" sz="2400" b="1" dirty="0">
                <a:solidFill>
                  <a:srgbClr val="5A11FD"/>
                </a:solidFill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+[-x]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dirty="0">
                <a:solidFill>
                  <a:srgbClr val="5A11FD"/>
                </a:solidFill>
              </a:rPr>
              <a:t>      </a:t>
            </a:r>
            <a:endParaRPr lang="zh-CN" altLang="en-US" sz="2400" b="1" dirty="0">
              <a:solidFill>
                <a:srgbClr val="5A11FD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95965" y="4261961"/>
            <a:ext cx="809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can be looked as a positive</a:t>
            </a:r>
            <a:r>
              <a:rPr lang="zh-CN" altLang="en-US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which is similar to 1)</a:t>
            </a:r>
            <a:endParaRPr lang="zh-CN" altLang="en-US" sz="2400" b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22070" y="4669631"/>
            <a:ext cx="593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zh-CN" altLang="en-US" sz="2400" b="1" dirty="0">
                <a:solidFill>
                  <a:srgbClr val="5A11FD"/>
                </a:solidFill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400" b="1" dirty="0">
              <a:solidFill>
                <a:srgbClr val="5A11FD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322070" y="5184220"/>
            <a:ext cx="544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)+[-x]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dirty="0">
                <a:solidFill>
                  <a:srgbClr val="5A11FD"/>
                </a:solidFill>
                <a:sym typeface="+mn-ea"/>
              </a:rPr>
              <a:t> </a:t>
            </a:r>
            <a:endParaRPr lang="zh-CN" altLang="en-US" sz="2400" b="1" dirty="0">
              <a:solidFill>
                <a:srgbClr val="5A11FD"/>
              </a:solidFill>
            </a:endParaRPr>
          </a:p>
        </p:txBody>
      </p:sp>
      <p:sp>
        <p:nvSpPr>
          <p:cNvPr id="14" name="内容占位符 6"/>
          <p:cNvSpPr txBox="1"/>
          <p:nvPr/>
        </p:nvSpPr>
        <p:spPr bwMode="auto">
          <a:xfrm>
            <a:off x="152400" y="116837"/>
            <a:ext cx="91440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1.6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Signed Multiply-Algorithm Analysis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1.6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Polytechnical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4509" y="1166582"/>
            <a:ext cx="6748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is positive</a:t>
            </a:r>
            <a:r>
              <a:rPr lang="zh-CN" altLang="en-US" sz="2400" b="1" dirty="0">
                <a:solidFill>
                  <a:srgbClr val="5A11FD"/>
                </a:solidFill>
              </a:rPr>
              <a:t>，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rgbClr val="5A11FD"/>
              </a:solidFill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794509" y="1760164"/>
            <a:ext cx="660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is negative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)+[-x]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dirty="0">
                <a:solidFill>
                  <a:srgbClr val="5A11FD"/>
                </a:solidFill>
                <a:sym typeface="+mn-ea"/>
              </a:rPr>
              <a:t> </a:t>
            </a:r>
            <a:endParaRPr lang="zh-CN" altLang="en-US" sz="2400" b="1" dirty="0">
              <a:solidFill>
                <a:srgbClr val="5A11F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4509" y="2332081"/>
            <a:ext cx="5668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b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y is positive, otherwise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endParaRPr lang="en-US" altLang="zh-CN" sz="2400" b="1" i="1" dirty="0">
              <a:solidFill>
                <a:srgbClr val="5A11F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1107" y="2927963"/>
            <a:ext cx="223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So we have</a:t>
            </a:r>
            <a:r>
              <a:rPr lang="zh-CN" altLang="en-US" sz="2400" b="1" dirty="0"/>
              <a:t>：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949223" y="3363564"/>
            <a:ext cx="6748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is positive</a:t>
            </a:r>
            <a:r>
              <a:rPr lang="zh-CN" altLang="en-US" sz="2400" b="1" dirty="0">
                <a:solidFill>
                  <a:srgbClr val="5A11FD"/>
                </a:solidFill>
              </a:rPr>
              <a:t>，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)+[-x]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rgbClr val="5A11FD"/>
              </a:solidFill>
            </a:endParaRP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970994" y="3853756"/>
            <a:ext cx="681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is negative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)+[-x]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rgbClr val="5A11FD"/>
              </a:solidFill>
            </a:endParaRP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241107" y="4463892"/>
            <a:ext cx="6416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summary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)+[-x]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rgbClr val="5A11FD"/>
              </a:solidFill>
            </a:endParaRP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257300" y="4881563"/>
            <a:ext cx="5956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A11FD"/>
                </a:solidFill>
              </a:rPr>
              <a:t>We can prove </a:t>
            </a:r>
            <a:r>
              <a:rPr lang="zh-CN" altLang="en-US" sz="2400" b="1" dirty="0">
                <a:solidFill>
                  <a:srgbClr val="5A11FD"/>
                </a:solidFill>
              </a:rPr>
              <a:t>：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[-x]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=-[x]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400" b="1" dirty="0">
              <a:solidFill>
                <a:srgbClr val="5A11FD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66800" y="5387583"/>
            <a:ext cx="64169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5A11FD"/>
                </a:solidFill>
              </a:rPr>
              <a:t>Conclusion </a:t>
            </a:r>
            <a:r>
              <a:rPr lang="zh-CN" altLang="en-US" sz="2400" b="1" dirty="0">
                <a:solidFill>
                  <a:srgbClr val="5A11FD"/>
                </a:solidFill>
              </a:rPr>
              <a:t>：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altLang="zh-CN" sz="2400" b="1" i="1" dirty="0" err="1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x·y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(0.y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)-[x]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·y</a:t>
            </a:r>
            <a:r>
              <a:rPr lang="en-US" altLang="zh-CN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 b="1" i="1" baseline="-25000" dirty="0">
                <a:solidFill>
                  <a:srgbClr val="5A11F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>
              <a:solidFill>
                <a:srgbClr val="5A11FD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Booth’s Multiplication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1.7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99060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Take 2’s complement fraction for example</a:t>
            </a:r>
            <a:endParaRPr lang="en-US" altLang="zh-CN" sz="3200" b="1" dirty="0"/>
          </a:p>
          <a:p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52400" y="1639095"/>
            <a:ext cx="3133726" cy="625475"/>
            <a:chOff x="2146" y="17"/>
            <a:chExt cx="1974" cy="394"/>
          </a:xfrm>
        </p:grpSpPr>
        <p:sp>
          <p:nvSpPr>
            <p:cNvPr id="23" name="文本框 745477"/>
            <p:cNvSpPr txBox="1"/>
            <p:nvPr/>
          </p:nvSpPr>
          <p:spPr>
            <a:xfrm>
              <a:off x="2146" y="17"/>
              <a:ext cx="1974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745478"/>
            <p:cNvSpPr txBox="1"/>
            <p:nvPr/>
          </p:nvSpPr>
          <p:spPr>
            <a:xfrm>
              <a:off x="3498" y="84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114801" y="1615651"/>
            <a:ext cx="3157538" cy="550864"/>
            <a:chOff x="3214" y="1336"/>
            <a:chExt cx="1989" cy="347"/>
          </a:xfrm>
        </p:grpSpPr>
        <p:sp>
          <p:nvSpPr>
            <p:cNvPr id="27" name="文本框 745480"/>
            <p:cNvSpPr txBox="1"/>
            <p:nvPr/>
          </p:nvSpPr>
          <p:spPr>
            <a:xfrm>
              <a:off x="3214" y="1353"/>
              <a:ext cx="198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8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文本框 745481"/>
            <p:cNvSpPr txBox="1"/>
            <p:nvPr/>
          </p:nvSpPr>
          <p:spPr>
            <a:xfrm>
              <a:off x="4558" y="133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152400" y="2264571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If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0D00CD"/>
                </a:solidFill>
              </a:rPr>
              <a:t> is positive,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D00CD"/>
                </a:solidFill>
              </a:rPr>
              <a:t>=0. Can be calculated in the same way of unsigned multiplication. The sign can be generated naturally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2400" y="4301609"/>
            <a:ext cx="8915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D00CD"/>
                </a:solidFill>
              </a:rPr>
              <a:t>If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3200" b="1" dirty="0">
                <a:solidFill>
                  <a:srgbClr val="0D00CD"/>
                </a:solidFill>
              </a:rPr>
              <a:t> is negative,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D00CD"/>
                </a:solidFill>
              </a:rPr>
              <a:t>=1. Can be calculated in the same way of unsigned multiplication while not consider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3200" b="1" dirty="0">
                <a:solidFill>
                  <a:srgbClr val="0D00CD"/>
                </a:solidFill>
              </a:rPr>
              <a:t> . Finally adjust the product by adding </a:t>
            </a:r>
            <a:r>
              <a:rPr lang="zh-CN" altLang="en-US" sz="3200" b="1" dirty="0">
                <a:latin typeface="Times New Roman" panose="02020603050405020304" pitchFamily="18" charset="0"/>
              </a:rPr>
              <a:t>[</a:t>
            </a:r>
            <a:r>
              <a:rPr lang="zh-CN" alt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C.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/>
              <a:t>COaA</a:t>
            </a:r>
            <a:r>
              <a:rPr lang="en-US" altLang="zh-CN" dirty="0"/>
              <a:t>, LEC08 </a:t>
            </a:r>
            <a:r>
              <a:rPr lang="en-US" altLang="zh-CN" dirty="0" err="1"/>
              <a:t>Arith</a:t>
            </a:r>
            <a:r>
              <a:rPr lang="en-US" altLang="zh-CN" dirty="0"/>
              <a:t>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Booth’s Multiplication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1.7</a:t>
            </a:r>
            <a:endParaRPr lang="zh-CN" altLang="en-US" dirty="0"/>
          </a:p>
        </p:txBody>
      </p:sp>
      <p:sp>
        <p:nvSpPr>
          <p:cNvPr id="10" name="文本框 746503"/>
          <p:cNvSpPr txBox="1"/>
          <p:nvPr/>
        </p:nvSpPr>
        <p:spPr>
          <a:xfrm>
            <a:off x="530291" y="1721166"/>
            <a:ext cx="1178528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7332" y="2238364"/>
            <a:ext cx="4429125" cy="614362"/>
            <a:chOff x="299" y="1401"/>
            <a:chExt cx="2790" cy="387"/>
          </a:xfrm>
        </p:grpSpPr>
        <p:sp>
          <p:nvSpPr>
            <p:cNvPr id="45" name="文本框 746505"/>
            <p:cNvSpPr txBox="1"/>
            <p:nvPr/>
          </p:nvSpPr>
          <p:spPr>
            <a:xfrm>
              <a:off x="299" y="1461"/>
              <a:ext cx="279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( 0.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) 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 [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· 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文本框 746506"/>
            <p:cNvSpPr txBox="1"/>
            <p:nvPr/>
          </p:nvSpPr>
          <p:spPr>
            <a:xfrm>
              <a:off x="1440" y="140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7332" y="2882894"/>
            <a:ext cx="6005512" cy="571501"/>
            <a:chOff x="299" y="1717"/>
            <a:chExt cx="3783" cy="360"/>
          </a:xfrm>
        </p:grpSpPr>
        <p:sp>
          <p:nvSpPr>
            <p:cNvPr id="43" name="文本框 746508"/>
            <p:cNvSpPr txBox="1"/>
            <p:nvPr/>
          </p:nvSpPr>
          <p:spPr>
            <a:xfrm>
              <a:off x="299" y="1750"/>
              <a:ext cx="37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 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 [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· 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文本框 746509"/>
            <p:cNvSpPr txBox="1"/>
            <p:nvPr/>
          </p:nvSpPr>
          <p:spPr>
            <a:xfrm>
              <a:off x="2137" y="1717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7332" y="3519476"/>
            <a:ext cx="5132387" cy="576263"/>
            <a:chOff x="299" y="2118"/>
            <a:chExt cx="3233" cy="363"/>
          </a:xfrm>
        </p:grpSpPr>
        <p:sp>
          <p:nvSpPr>
            <p:cNvPr id="41" name="文本框 746511"/>
            <p:cNvSpPr txBox="1"/>
            <p:nvPr/>
          </p:nvSpPr>
          <p:spPr>
            <a:xfrm>
              <a:off x="299" y="2154"/>
              <a:ext cx="323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文本框 746512"/>
            <p:cNvSpPr txBox="1"/>
            <p:nvPr/>
          </p:nvSpPr>
          <p:spPr>
            <a:xfrm>
              <a:off x="2527" y="211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7332" y="4127489"/>
            <a:ext cx="8329612" cy="595312"/>
            <a:chOff x="299" y="2501"/>
            <a:chExt cx="5247" cy="375"/>
          </a:xfrm>
        </p:grpSpPr>
        <p:sp>
          <p:nvSpPr>
            <p:cNvPr id="39" name="文本框 746514"/>
            <p:cNvSpPr txBox="1"/>
            <p:nvPr/>
          </p:nvSpPr>
          <p:spPr>
            <a:xfrm>
              <a:off x="299" y="2549"/>
              <a:ext cx="52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+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-(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-1)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)]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文本框 746515"/>
            <p:cNvSpPr txBox="1"/>
            <p:nvPr/>
          </p:nvSpPr>
          <p:spPr>
            <a:xfrm>
              <a:off x="3640" y="2501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37332" y="4752972"/>
            <a:ext cx="8669337" cy="596901"/>
            <a:chOff x="299" y="2895"/>
            <a:chExt cx="5461" cy="376"/>
          </a:xfrm>
        </p:grpSpPr>
        <p:sp>
          <p:nvSpPr>
            <p:cNvPr id="37" name="文本框 746517"/>
            <p:cNvSpPr txBox="1"/>
            <p:nvPr/>
          </p:nvSpPr>
          <p:spPr>
            <a:xfrm>
              <a:off x="299" y="2944"/>
              <a:ext cx="54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)+(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+(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-(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-1)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+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(0</a:t>
              </a:r>
              <a:r>
                <a:rPr lang="zh-CN" altLang="en-US" sz="1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)]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文本框 746518"/>
            <p:cNvSpPr txBox="1"/>
            <p:nvPr/>
          </p:nvSpPr>
          <p:spPr>
            <a:xfrm>
              <a:off x="2699" y="2895"/>
              <a:ext cx="4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944269" y="1757351"/>
            <a:ext cx="2438400" cy="595313"/>
            <a:chOff x="3264" y="1023"/>
            <a:chExt cx="1536" cy="375"/>
          </a:xfrm>
        </p:grpSpPr>
        <p:sp>
          <p:nvSpPr>
            <p:cNvPr id="32" name="文本框 746524"/>
            <p:cNvSpPr txBox="1"/>
            <p:nvPr/>
          </p:nvSpPr>
          <p:spPr>
            <a:xfrm>
              <a:off x="3312" y="1023"/>
              <a:ext cx="14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–[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]</a:t>
              </a:r>
              <a:r>
                <a:rPr lang="en-US" altLang="zh-CN" sz="2400" baseline="-30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+[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]</a:t>
              </a:r>
              <a:r>
                <a:rPr lang="en-US" altLang="zh-CN" sz="2400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圆角矩形标注 746525"/>
            <p:cNvSpPr/>
            <p:nvPr/>
          </p:nvSpPr>
          <p:spPr>
            <a:xfrm>
              <a:off x="3264" y="1062"/>
              <a:ext cx="1536" cy="336"/>
            </a:xfrm>
            <a:prstGeom prst="wedgeRoundRectCallout">
              <a:avLst>
                <a:gd name="adj1" fmla="val -99218"/>
                <a:gd name="adj2" fmla="val 69347"/>
                <a:gd name="adj3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 algn="ctr">
                <a:spcBef>
                  <a:spcPct val="0"/>
                </a:spcBef>
              </a:pP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44469" y="2833681"/>
            <a:ext cx="1981200" cy="533401"/>
            <a:chOff x="4272" y="1686"/>
            <a:chExt cx="1248" cy="336"/>
          </a:xfrm>
        </p:grpSpPr>
        <p:sp>
          <p:nvSpPr>
            <p:cNvPr id="30" name="文本框 746527"/>
            <p:cNvSpPr txBox="1"/>
            <p:nvPr/>
          </p:nvSpPr>
          <p:spPr>
            <a:xfrm>
              <a:off x="4272" y="1695"/>
              <a:ext cx="12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– 2</a:t>
              </a:r>
              <a:r>
                <a:rPr lang="zh-CN" altLang="en-US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-1</a:t>
              </a:r>
              <a:endParaRPr lang="zh-CN" altLang="en-US" sz="2800" baseline="45000" dirty="0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1" name="圆角矩形 746528"/>
            <p:cNvSpPr/>
            <p:nvPr/>
          </p:nvSpPr>
          <p:spPr>
            <a:xfrm>
              <a:off x="4272" y="1686"/>
              <a:ext cx="1248" cy="33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42882" y="3595682"/>
            <a:ext cx="2058987" cy="533401"/>
            <a:chOff x="4271" y="2166"/>
            <a:chExt cx="1297" cy="336"/>
          </a:xfrm>
        </p:grpSpPr>
        <p:sp>
          <p:nvSpPr>
            <p:cNvPr id="28" name="文本框 746530"/>
            <p:cNvSpPr txBox="1"/>
            <p:nvPr/>
          </p:nvSpPr>
          <p:spPr>
            <a:xfrm>
              <a:off x="4271" y="2166"/>
              <a:ext cx="12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-2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2</a:t>
              </a:r>
              <a:r>
                <a:rPr lang="zh-CN" altLang="en-US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– 2</a:t>
              </a:r>
              <a:r>
                <a:rPr lang="zh-CN" altLang="en-US" sz="2800" baseline="4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-2</a:t>
              </a:r>
              <a:endParaRPr lang="zh-CN" altLang="en-US" sz="2800" baseline="45000" dirty="0">
                <a:solidFill>
                  <a:schemeClr val="folHlink"/>
                </a:solidFill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9" name="圆角矩形 746531"/>
            <p:cNvSpPr/>
            <p:nvPr/>
          </p:nvSpPr>
          <p:spPr>
            <a:xfrm>
              <a:off x="4272" y="2166"/>
              <a:ext cx="1296" cy="336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37332" y="5386385"/>
            <a:ext cx="6289675" cy="590551"/>
            <a:chOff x="299" y="3294"/>
            <a:chExt cx="3962" cy="372"/>
          </a:xfrm>
        </p:grpSpPr>
        <p:sp>
          <p:nvSpPr>
            <p:cNvPr id="26" name="文本框 746536"/>
            <p:cNvSpPr txBox="1"/>
            <p:nvPr/>
          </p:nvSpPr>
          <p:spPr>
            <a:xfrm>
              <a:off x="299" y="3339"/>
              <a:ext cx="39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)+(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   +(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zh-CN" altLang="en-US" sz="28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)2</a:t>
              </a:r>
              <a:r>
                <a:rPr lang="en-US" altLang="zh-CN" sz="2800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en-US" altLang="zh-CN" sz="2800" i="1" baseline="4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文本框 746537"/>
            <p:cNvSpPr txBox="1"/>
            <p:nvPr/>
          </p:nvSpPr>
          <p:spPr>
            <a:xfrm>
              <a:off x="2699" y="3294"/>
              <a:ext cx="3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 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圆角矩形标注 746540"/>
          <p:cNvSpPr/>
          <p:nvPr/>
        </p:nvSpPr>
        <p:spPr>
          <a:xfrm>
            <a:off x="6855619" y="5530839"/>
            <a:ext cx="2135981" cy="533400"/>
          </a:xfrm>
          <a:prstGeom prst="wedgeRoundRectCallout">
            <a:avLst>
              <a:gd name="adj1" fmla="val -34565"/>
              <a:gd name="adj2" fmla="val -102083"/>
              <a:gd name="adj3" fmla="val 16667"/>
            </a:avLst>
          </a:prstGeom>
          <a:noFill/>
          <a:ln w="2857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rIns="0" anchor="t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1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additional bit</a:t>
            </a:r>
            <a:r>
              <a:rPr lang="zh-CN" altLang="en-US" sz="16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i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endParaRPr lang="zh-CN" altLang="en-US" sz="2400" baseline="-250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68325" y="1081087"/>
            <a:ext cx="8007350" cy="595313"/>
            <a:chOff x="240" y="624"/>
            <a:chExt cx="5044" cy="375"/>
          </a:xfrm>
        </p:grpSpPr>
        <p:sp>
          <p:nvSpPr>
            <p:cNvPr id="49" name="文本框 746500"/>
            <p:cNvSpPr txBox="1"/>
            <p:nvPr/>
          </p:nvSpPr>
          <p:spPr>
            <a:xfrm>
              <a:off x="240" y="672"/>
              <a:ext cx="50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[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lang="en-US" altLang="zh-CN" sz="28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文本框 746501"/>
            <p:cNvSpPr txBox="1"/>
            <p:nvPr/>
          </p:nvSpPr>
          <p:spPr>
            <a:xfrm>
              <a:off x="1776" y="624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文本框 746502"/>
            <p:cNvSpPr txBox="1"/>
            <p:nvPr/>
          </p:nvSpPr>
          <p:spPr>
            <a:xfrm>
              <a:off x="3787" y="63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Booth’s Multiplication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1.7</a:t>
            </a:r>
            <a:endParaRPr lang="zh-CN" altLang="en-US" dirty="0"/>
          </a:p>
        </p:txBody>
      </p:sp>
      <p:sp>
        <p:nvSpPr>
          <p:cNvPr id="52" name="文本框 747522"/>
          <p:cNvSpPr txBox="1"/>
          <p:nvPr/>
        </p:nvSpPr>
        <p:spPr>
          <a:xfrm>
            <a:off x="1047751" y="1055687"/>
            <a:ext cx="2382837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文本框 747523"/>
          <p:cNvSpPr txBox="1"/>
          <p:nvPr/>
        </p:nvSpPr>
        <p:spPr>
          <a:xfrm>
            <a:off x="1047751" y="1536700"/>
            <a:ext cx="6786562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 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=  0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文本框 747524"/>
          <p:cNvSpPr txBox="1"/>
          <p:nvPr/>
        </p:nvSpPr>
        <p:spPr>
          <a:xfrm>
            <a:off x="1047751" y="2589212"/>
            <a:ext cx="4291559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baseline="4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文本框 747525"/>
          <p:cNvSpPr txBox="1"/>
          <p:nvPr/>
        </p:nvSpPr>
        <p:spPr>
          <a:xfrm>
            <a:off x="1406526" y="2162175"/>
            <a:ext cx="611187" cy="4476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文本框 747526"/>
          <p:cNvSpPr txBox="1"/>
          <p:nvPr/>
        </p:nvSpPr>
        <p:spPr>
          <a:xfrm>
            <a:off x="742951" y="3365500"/>
            <a:ext cx="3728906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aseline="-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·</a:t>
            </a:r>
            <a:r>
              <a:rPr lang="en-US" altLang="zh-C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文本框 747527"/>
          <p:cNvSpPr txBox="1"/>
          <p:nvPr/>
        </p:nvSpPr>
        <p:spPr>
          <a:xfrm>
            <a:off x="4471856" y="3365500"/>
            <a:ext cx="467214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does not shift at the last step!</a:t>
            </a:r>
            <a:endParaRPr lang="zh-CN" altLang="en-US" sz="2800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文本框 747528"/>
          <p:cNvSpPr txBox="1"/>
          <p:nvPr/>
        </p:nvSpPr>
        <p:spPr>
          <a:xfrm>
            <a:off x="742952" y="4452937"/>
            <a:ext cx="3433762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How to implement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文本框 747529"/>
          <p:cNvSpPr txBox="1"/>
          <p:nvPr/>
        </p:nvSpPr>
        <p:spPr>
          <a:xfrm>
            <a:off x="4176713" y="4637087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0   0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文本框 747530"/>
          <p:cNvSpPr txBox="1"/>
          <p:nvPr/>
        </p:nvSpPr>
        <p:spPr>
          <a:xfrm>
            <a:off x="4176713" y="5094287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0   1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文本框 747531"/>
          <p:cNvSpPr txBox="1"/>
          <p:nvPr/>
        </p:nvSpPr>
        <p:spPr>
          <a:xfrm>
            <a:off x="4176713" y="5551487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1   0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文本框 747532"/>
          <p:cNvSpPr txBox="1"/>
          <p:nvPr/>
        </p:nvSpPr>
        <p:spPr>
          <a:xfrm>
            <a:off x="4176713" y="6008687"/>
            <a:ext cx="8064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1   1</a:t>
            </a:r>
            <a:endParaRPr lang="zh-CN" altLang="en-US" sz="2800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558088" y="4637087"/>
            <a:ext cx="609600" cy="519113"/>
            <a:chOff x="4848" y="2880"/>
            <a:chExt cx="384" cy="327"/>
          </a:xfrm>
        </p:grpSpPr>
        <p:sp>
          <p:nvSpPr>
            <p:cNvPr id="88" name="文本框 747534"/>
            <p:cNvSpPr txBox="1"/>
            <p:nvPr/>
          </p:nvSpPr>
          <p:spPr>
            <a:xfrm>
              <a:off x="5004" y="2880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直接连接符 88"/>
            <p:cNvSpPr/>
            <p:nvPr/>
          </p:nvSpPr>
          <p:spPr>
            <a:xfrm>
              <a:off x="4848" y="3072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6527801" y="5135562"/>
            <a:ext cx="2173287" cy="519113"/>
            <a:chOff x="4199" y="3194"/>
            <a:chExt cx="1369" cy="327"/>
          </a:xfrm>
        </p:grpSpPr>
        <p:sp>
          <p:nvSpPr>
            <p:cNvPr id="86" name="文本框 747537"/>
            <p:cNvSpPr txBox="1"/>
            <p:nvPr/>
          </p:nvSpPr>
          <p:spPr>
            <a:xfrm>
              <a:off x="4199" y="3194"/>
              <a:ext cx="136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+[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直接连接符 86"/>
            <p:cNvSpPr/>
            <p:nvPr/>
          </p:nvSpPr>
          <p:spPr>
            <a:xfrm>
              <a:off x="4848" y="3360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462713" y="5551487"/>
            <a:ext cx="2162175" cy="519113"/>
            <a:chOff x="4080" y="3456"/>
            <a:chExt cx="1362" cy="327"/>
          </a:xfrm>
        </p:grpSpPr>
        <p:sp>
          <p:nvSpPr>
            <p:cNvPr id="84" name="文本框 747540"/>
            <p:cNvSpPr txBox="1"/>
            <p:nvPr/>
          </p:nvSpPr>
          <p:spPr>
            <a:xfrm>
              <a:off x="4080" y="3456"/>
              <a:ext cx="136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+[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en-US" altLang="zh-CN" baseline="-250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4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5" name="直接连接符 84"/>
            <p:cNvSpPr/>
            <p:nvPr/>
          </p:nvSpPr>
          <p:spPr>
            <a:xfrm>
              <a:off x="4770" y="3648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7558088" y="6022975"/>
            <a:ext cx="990600" cy="519112"/>
            <a:chOff x="4848" y="3753"/>
            <a:chExt cx="624" cy="327"/>
          </a:xfrm>
        </p:grpSpPr>
        <p:sp>
          <p:nvSpPr>
            <p:cNvPr id="82" name="文本框 747543"/>
            <p:cNvSpPr txBox="1"/>
            <p:nvPr/>
          </p:nvSpPr>
          <p:spPr>
            <a:xfrm>
              <a:off x="5004" y="3753"/>
              <a:ext cx="4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zh-CN" altLang="en-US" sz="280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zh-CN" altLang="en-US" sz="28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直接连接符 82"/>
            <p:cNvSpPr/>
            <p:nvPr/>
          </p:nvSpPr>
          <p:spPr>
            <a:xfrm>
              <a:off x="4848" y="3936"/>
              <a:ext cx="192" cy="0"/>
            </a:xfrm>
            <a:prstGeom prst="line">
              <a:avLst/>
            </a:prstGeom>
            <a:ln w="28575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文本框 747545"/>
          <p:cNvSpPr txBox="1"/>
          <p:nvPr/>
        </p:nvSpPr>
        <p:spPr>
          <a:xfrm>
            <a:off x="5667376" y="4637087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文本框 747546"/>
          <p:cNvSpPr txBox="1"/>
          <p:nvPr/>
        </p:nvSpPr>
        <p:spPr>
          <a:xfrm>
            <a:off x="5667376" y="5094287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文本框 747547"/>
          <p:cNvSpPr txBox="1"/>
          <p:nvPr/>
        </p:nvSpPr>
        <p:spPr>
          <a:xfrm>
            <a:off x="5548313" y="5565775"/>
            <a:ext cx="7477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-1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文本框 747548"/>
          <p:cNvSpPr txBox="1"/>
          <p:nvPr/>
        </p:nvSpPr>
        <p:spPr>
          <a:xfrm>
            <a:off x="5681663" y="6008687"/>
            <a:ext cx="628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  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059554" y="4089727"/>
            <a:ext cx="4125910" cy="2438406"/>
            <a:chOff x="2541" y="2544"/>
            <a:chExt cx="2599" cy="1536"/>
          </a:xfrm>
        </p:grpSpPr>
        <p:sp>
          <p:nvSpPr>
            <p:cNvPr id="72" name="文本框 747551"/>
            <p:cNvSpPr txBox="1"/>
            <p:nvPr/>
          </p:nvSpPr>
          <p:spPr>
            <a:xfrm>
              <a:off x="2592" y="2544"/>
              <a:ext cx="67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en-US" altLang="zh-CN" sz="2800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i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lang="en-US" altLang="zh-CN" sz="2800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文本框 747552"/>
            <p:cNvSpPr txBox="1"/>
            <p:nvPr/>
          </p:nvSpPr>
          <p:spPr>
            <a:xfrm>
              <a:off x="4282" y="2601"/>
              <a:ext cx="75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OP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任意多边形 747553"/>
            <p:cNvSpPr/>
            <p:nvPr/>
          </p:nvSpPr>
          <p:spPr>
            <a:xfrm>
              <a:off x="2544" y="2928"/>
              <a:ext cx="2596" cy="1"/>
            </a:xfrm>
            <a:custGeom>
              <a:avLst/>
              <a:gdLst/>
              <a:ahLst/>
              <a:cxnLst/>
              <a:rect l="0" t="0" r="0" b="0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直接连接符 74"/>
            <p:cNvSpPr/>
            <p:nvPr/>
          </p:nvSpPr>
          <p:spPr>
            <a:xfrm>
              <a:off x="3312" y="2640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直接连接符 75"/>
            <p:cNvSpPr/>
            <p:nvPr/>
          </p:nvSpPr>
          <p:spPr>
            <a:xfrm>
              <a:off x="4080" y="2640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文本框 747556"/>
            <p:cNvSpPr txBox="1"/>
            <p:nvPr/>
          </p:nvSpPr>
          <p:spPr>
            <a:xfrm>
              <a:off x="3360" y="2544"/>
              <a:ext cx="7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indent="0">
                <a:spcBef>
                  <a:spcPct val="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zh-CN" altLang="en-US" sz="2800">
                  <a:latin typeface="Times New Roman" panose="02020603050405020304" pitchFamily="18" charset="0"/>
                  <a:ea typeface="Times New Roman" panose="02020603050405020304" pitchFamily="18" charset="0"/>
                </a:rPr>
                <a:t>–</a:t>
              </a:r>
              <a:r>
                <a:rPr lang="en-US" altLang="zh-CN" sz="2800" i="1" err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i="1" baseline="-2500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i="1" baseline="-25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直接连接符 77"/>
            <p:cNvSpPr/>
            <p:nvPr/>
          </p:nvSpPr>
          <p:spPr>
            <a:xfrm>
              <a:off x="2541" y="2640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直接连接符 78"/>
            <p:cNvSpPr/>
            <p:nvPr/>
          </p:nvSpPr>
          <p:spPr>
            <a:xfrm>
              <a:off x="5135" y="2640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任意多边形 747559"/>
            <p:cNvSpPr/>
            <p:nvPr/>
          </p:nvSpPr>
          <p:spPr>
            <a:xfrm>
              <a:off x="2544" y="4072"/>
              <a:ext cx="2596" cy="1"/>
            </a:xfrm>
            <a:custGeom>
              <a:avLst/>
              <a:gdLst/>
              <a:ahLst/>
              <a:cxnLst/>
              <a:rect l="0" t="0" r="0" b="0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任意多边形 747560"/>
            <p:cNvSpPr/>
            <p:nvPr/>
          </p:nvSpPr>
          <p:spPr>
            <a:xfrm>
              <a:off x="2544" y="2648"/>
              <a:ext cx="2596" cy="1"/>
            </a:xfrm>
            <a:custGeom>
              <a:avLst/>
              <a:gdLst/>
              <a:ahLst/>
              <a:cxnLst/>
              <a:rect l="0" t="0" r="0" b="0"/>
              <a:pathLst>
                <a:path w="2596" h="1">
                  <a:moveTo>
                    <a:pt x="0" y="0"/>
                  </a:moveTo>
                  <a:lnTo>
                    <a:pt x="259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7" grpId="0"/>
      <p:bldP spid="68" grpId="0"/>
      <p:bldP spid="69" grpId="0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Booth’s Algorithm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2398712"/>
            <a:ext cx="8763000" cy="35655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70000" lnSpcReduction="20000"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tabLst>
                <a:tab pos="1371600" algn="l"/>
                <a:tab pos="3251200" algn="l"/>
                <a:tab pos="5655945" algn="l"/>
                <a:tab pos="7315200" algn="l"/>
              </a:tabLst>
            </a:pPr>
            <a:r>
              <a:rPr lang="en-US" altLang="x-none" dirty="0"/>
              <a:t>Current Bit	Bit to the Right	Explanation	Example	Op</a:t>
            </a:r>
            <a:endParaRPr lang="en-US" altLang="x-none" dirty="0"/>
          </a:p>
          <a:p>
            <a:pPr>
              <a:buFontTx/>
              <a:buNone/>
              <a:tabLst>
                <a:tab pos="1371600" algn="l"/>
                <a:tab pos="3251200" algn="l"/>
                <a:tab pos="5655945" algn="l"/>
                <a:tab pos="7315200" algn="l"/>
              </a:tabLst>
            </a:pPr>
            <a:r>
              <a:rPr lang="en-US" altLang="x-none" dirty="0"/>
              <a:t>	1	0	Begins run of 1s	000111</a:t>
            </a:r>
            <a:r>
              <a:rPr lang="en-US" altLang="x-none" u="sng" dirty="0">
                <a:solidFill>
                  <a:schemeClr val="accent1"/>
                </a:solidFill>
              </a:rPr>
              <a:t>10</a:t>
            </a:r>
            <a:r>
              <a:rPr lang="en-US" altLang="x-none" dirty="0"/>
              <a:t>00	sub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en-US" altLang="zh-CN" dirty="0" err="1"/>
              <a:t>shr</a:t>
            </a:r>
            <a:endParaRPr lang="en-US" altLang="x-none" dirty="0"/>
          </a:p>
          <a:p>
            <a:pPr>
              <a:buFontTx/>
              <a:buNone/>
              <a:tabLst>
                <a:tab pos="1371600" algn="l"/>
                <a:tab pos="3251200" algn="l"/>
                <a:tab pos="5655945" algn="l"/>
                <a:tab pos="7315200" algn="l"/>
              </a:tabLst>
            </a:pPr>
            <a:r>
              <a:rPr lang="en-US" altLang="x-none" dirty="0"/>
              <a:t>	1	1	Middle of  run of 1s	00011</a:t>
            </a:r>
            <a:r>
              <a:rPr lang="en-US" altLang="x-none" u="sng" dirty="0">
                <a:solidFill>
                  <a:schemeClr val="accent1"/>
                </a:solidFill>
              </a:rPr>
              <a:t>11</a:t>
            </a:r>
            <a:r>
              <a:rPr lang="en-US" altLang="x-none" dirty="0"/>
              <a:t>000	</a:t>
            </a:r>
            <a:r>
              <a:rPr lang="en-US" altLang="x-none" dirty="0" err="1"/>
              <a:t>shr</a:t>
            </a:r>
            <a:endParaRPr lang="en-US" altLang="x-none" dirty="0"/>
          </a:p>
          <a:p>
            <a:pPr>
              <a:buFontTx/>
              <a:buNone/>
              <a:tabLst>
                <a:tab pos="1371600" algn="l"/>
                <a:tab pos="3251200" algn="l"/>
                <a:tab pos="5655945" algn="l"/>
                <a:tab pos="7315200" algn="l"/>
              </a:tabLst>
            </a:pPr>
            <a:r>
              <a:rPr lang="en-US" altLang="x-none" dirty="0"/>
              <a:t>	0	1	End of  run of 1s	00</a:t>
            </a:r>
            <a:r>
              <a:rPr lang="en-US" altLang="x-none" u="sng" dirty="0">
                <a:solidFill>
                  <a:schemeClr val="accent1"/>
                </a:solidFill>
              </a:rPr>
              <a:t>01</a:t>
            </a:r>
            <a:r>
              <a:rPr lang="en-US" altLang="x-none" dirty="0"/>
              <a:t>111000	add &amp; </a:t>
            </a:r>
            <a:r>
              <a:rPr lang="en-US" altLang="x-none" dirty="0" err="1"/>
              <a:t>shr</a:t>
            </a:r>
            <a:endParaRPr lang="en-US" altLang="x-none" dirty="0"/>
          </a:p>
          <a:p>
            <a:pPr>
              <a:buFontTx/>
              <a:buNone/>
              <a:tabLst>
                <a:tab pos="1371600" algn="l"/>
                <a:tab pos="3251200" algn="l"/>
                <a:tab pos="5655945" algn="l"/>
                <a:tab pos="7315200" algn="l"/>
              </a:tabLst>
            </a:pPr>
            <a:r>
              <a:rPr lang="en-US" altLang="x-none" dirty="0"/>
              <a:t>	0	0	Middle of  run of 0s	0</a:t>
            </a:r>
            <a:r>
              <a:rPr lang="en-US" altLang="x-none" u="sng" dirty="0">
                <a:solidFill>
                  <a:schemeClr val="accent1"/>
                </a:solidFill>
              </a:rPr>
              <a:t>00</a:t>
            </a:r>
            <a:r>
              <a:rPr lang="en-US" altLang="x-none" dirty="0"/>
              <a:t>1111000	</a:t>
            </a:r>
            <a:r>
              <a:rPr lang="en-US" altLang="x-none"/>
              <a:t>shr</a:t>
            </a:r>
            <a:endParaRPr lang="en-US" altLang="x-none" dirty="0"/>
          </a:p>
          <a:p>
            <a:pPr>
              <a:buFontTx/>
              <a:buNone/>
              <a:tabLst>
                <a:tab pos="1371600" algn="l"/>
                <a:tab pos="3251200" algn="l"/>
                <a:tab pos="5655945" algn="l"/>
                <a:tab pos="7315200" algn="l"/>
              </a:tabLst>
            </a:pPr>
            <a:r>
              <a:rPr lang="en-US" altLang="x-none" dirty="0"/>
              <a:t>Originally for Speed (when shift was faster than add)</a:t>
            </a:r>
            <a:endParaRPr lang="en-US" altLang="x-none" dirty="0"/>
          </a:p>
          <a:p>
            <a:pPr>
              <a:tabLst>
                <a:tab pos="1371600" algn="l"/>
                <a:tab pos="3251200" algn="l"/>
                <a:tab pos="5655945" algn="l"/>
                <a:tab pos="7315200" algn="l"/>
              </a:tabLst>
            </a:pPr>
            <a:r>
              <a:rPr lang="en-US" altLang="x-none" dirty="0"/>
              <a:t>Replace a string of 1s in multiplier with an initial subtract when we first see a one and then later add for the bit after the last one</a:t>
            </a:r>
            <a:endParaRPr lang="en-US" altLang="x-none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95613" y="1465262"/>
            <a:ext cx="2644775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4900" b="0">
                <a:solidFill>
                  <a:srgbClr val="000000"/>
                </a:solidFill>
                <a:latin typeface="Courier" charset="0"/>
              </a:rPr>
              <a:t>0 1 1 1 1 0</a:t>
            </a:r>
            <a:endParaRPr lang="en-US" altLang="x-none" sz="49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833938" y="1565275"/>
            <a:ext cx="962025" cy="623887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848350" y="1303337"/>
            <a:ext cx="29178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2700" b="0">
                <a:solidFill>
                  <a:srgbClr val="000000"/>
                </a:solidFill>
                <a:latin typeface="Helvetica" charset="0"/>
              </a:rPr>
              <a:t>beginning of run</a:t>
            </a:r>
            <a:endParaRPr lang="en-US" altLang="x-none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41625" y="1565275"/>
            <a:ext cx="962025" cy="623887"/>
          </a:xfrm>
          <a:prstGeom prst="rect">
            <a:avLst/>
          </a:prstGeom>
          <a:noFill/>
          <a:ln w="349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44575" y="1303337"/>
            <a:ext cx="184943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2700" b="0">
                <a:solidFill>
                  <a:srgbClr val="000000"/>
                </a:solidFill>
                <a:latin typeface="Helvetica" charset="0"/>
              </a:rPr>
              <a:t>end of run</a:t>
            </a:r>
            <a:endParaRPr lang="en-US" altLang="x-none"/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3365500" y="1565275"/>
            <a:ext cx="1892300" cy="623887"/>
          </a:xfrm>
          <a:prstGeom prst="roundRect">
            <a:avLst>
              <a:gd name="adj" fmla="val 47370"/>
            </a:avLst>
          </a:prstGeom>
          <a:noFill/>
          <a:ln w="3492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216275" y="992187"/>
            <a:ext cx="2384425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x-none" sz="2700" b="0">
                <a:solidFill>
                  <a:srgbClr val="0000FF"/>
                </a:solidFill>
                <a:latin typeface="Helvetica" charset="0"/>
              </a:rPr>
              <a:t>middle of run</a:t>
            </a:r>
            <a:endParaRPr lang="en-US" altLang="x-none"/>
          </a:p>
        </p:txBody>
      </p:sp>
      <p:grpSp>
        <p:nvGrpSpPr>
          <p:cNvPr id="16" name="Group 7"/>
          <p:cNvGrpSpPr/>
          <p:nvPr/>
        </p:nvGrpSpPr>
        <p:grpSpPr bwMode="auto">
          <a:xfrm>
            <a:off x="7350126" y="5257800"/>
            <a:ext cx="1136650" cy="1187450"/>
            <a:chOff x="4885" y="3375"/>
            <a:chExt cx="716" cy="748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4885" y="3375"/>
              <a:ext cx="71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r"/>
              <a:endParaRPr lang="en-US" altLang="x-none" sz="1800">
                <a:solidFill>
                  <a:schemeClr val="accent2"/>
                </a:solidFill>
                <a:latin typeface="Courier New" panose="02070309020205020404" charset="0"/>
              </a:endParaRPr>
            </a:p>
            <a:p>
              <a:pPr algn="r"/>
              <a:r>
                <a:rPr lang="en-US" altLang="x-none" sz="1800" dirty="0">
                  <a:solidFill>
                    <a:schemeClr val="accent2"/>
                  </a:solidFill>
                  <a:latin typeface="Courier New" panose="02070309020205020404" charset="0"/>
                </a:rPr>
                <a:t>–1</a:t>
              </a:r>
              <a:endParaRPr lang="en-US" altLang="x-none" sz="1800" dirty="0">
                <a:solidFill>
                  <a:schemeClr val="accent2"/>
                </a:solidFill>
                <a:latin typeface="Courier New" panose="02070309020205020404" charset="0"/>
              </a:endParaRPr>
            </a:p>
            <a:p>
              <a:pPr algn="r"/>
              <a:r>
                <a:rPr lang="en-US" altLang="x-none" sz="1800" dirty="0">
                  <a:solidFill>
                    <a:schemeClr val="accent2"/>
                  </a:solidFill>
                  <a:latin typeface="Courier New" panose="02070309020205020404" charset="0"/>
                </a:rPr>
                <a:t>+ 10000</a:t>
              </a:r>
              <a:endParaRPr lang="en-US" altLang="x-none" sz="1800" dirty="0">
                <a:solidFill>
                  <a:schemeClr val="accent2"/>
                </a:solidFill>
                <a:latin typeface="Courier New" panose="02070309020205020404" charset="0"/>
              </a:endParaRPr>
            </a:p>
            <a:p>
              <a:pPr algn="r"/>
              <a:r>
                <a:rPr lang="en-US" altLang="x-none" sz="1800" dirty="0">
                  <a:solidFill>
                    <a:schemeClr val="accent2"/>
                  </a:solidFill>
                  <a:latin typeface="Courier New" panose="02070309020205020404" charset="0"/>
                </a:rPr>
                <a:t>01111</a:t>
              </a:r>
              <a:endParaRPr lang="en-US" altLang="x-none" sz="1800" dirty="0">
                <a:solidFill>
                  <a:schemeClr val="accent2"/>
                </a:solidFill>
                <a:latin typeface="Courier New" panose="02070309020205020404" charset="0"/>
              </a:endParaRPr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V="1">
              <a:off x="4983" y="3920"/>
              <a:ext cx="531" cy="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for Booth’s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1.7</a:t>
            </a:r>
            <a:endParaRPr lang="zh-CN" altLang="en-US" dirty="0"/>
          </a:p>
        </p:txBody>
      </p:sp>
      <p:sp>
        <p:nvSpPr>
          <p:cNvPr id="114" name="文本框 113"/>
          <p:cNvSpPr txBox="1"/>
          <p:nvPr/>
        </p:nvSpPr>
        <p:spPr>
          <a:xfrm>
            <a:off x="381000" y="10668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 X 7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5300" y="2606656"/>
            <a:ext cx="8191500" cy="394654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sz="1800" b="1" dirty="0"/>
              <a:t>1a.  P = P - m	1110                 +	1110					1110 </a:t>
            </a:r>
            <a:r>
              <a:rPr lang="en-US" altLang="x-none" sz="1800" b="1" dirty="0">
                <a:solidFill>
                  <a:schemeClr val="accent1"/>
                </a:solidFill>
              </a:rPr>
              <a:t>0111</a:t>
            </a:r>
            <a:r>
              <a:rPr lang="en-US" altLang="x-none" sz="1800" b="1" dirty="0"/>
              <a:t> </a:t>
            </a:r>
            <a:r>
              <a:rPr lang="en-US" altLang="x-none" sz="1800" b="1" dirty="0">
                <a:solidFill>
                  <a:schemeClr val="accent2"/>
                </a:solidFill>
              </a:rPr>
              <a:t>0</a:t>
            </a:r>
            <a:r>
              <a:rPr lang="en-US" altLang="x-none" sz="1800" b="1" dirty="0"/>
              <a:t>	shift P (sign </a:t>
            </a:r>
            <a:r>
              <a:rPr lang="en-US" altLang="x-none" sz="1800" b="1" dirty="0" err="1"/>
              <a:t>ext</a:t>
            </a:r>
            <a:r>
              <a:rPr lang="en-US" altLang="x-none" sz="1800" b="1" dirty="0"/>
              <a:t>)</a:t>
            </a:r>
            <a:endParaRPr lang="en-US" altLang="x-none" sz="1800" b="1" dirty="0"/>
          </a:p>
          <a:p>
            <a:pPr>
              <a:lnSpc>
                <a:spcPct val="12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sz="1800" b="1" dirty="0"/>
              <a:t>1b. 	0010	1111 0</a:t>
            </a:r>
            <a:r>
              <a:rPr lang="en-US" altLang="x-none" sz="1800" b="1" dirty="0">
                <a:solidFill>
                  <a:schemeClr val="accent1"/>
                </a:solidFill>
              </a:rPr>
              <a:t>011</a:t>
            </a:r>
            <a:r>
              <a:rPr lang="en-US" altLang="x-none" sz="1800" b="1" dirty="0"/>
              <a:t> </a:t>
            </a:r>
            <a:r>
              <a:rPr lang="en-US" altLang="x-none" sz="1800" b="1" dirty="0">
                <a:solidFill>
                  <a:schemeClr val="accent2"/>
                </a:solidFill>
              </a:rPr>
              <a:t>1</a:t>
            </a:r>
            <a:r>
              <a:rPr lang="en-US" altLang="x-none" sz="1800" b="1" dirty="0"/>
              <a:t>	11 -&gt; </a:t>
            </a:r>
            <a:r>
              <a:rPr lang="en-US" altLang="x-none" sz="1800" b="1" dirty="0" err="1"/>
              <a:t>nop</a:t>
            </a:r>
            <a:r>
              <a:rPr lang="en-US" altLang="x-none" sz="1800" b="1" dirty="0"/>
              <a:t>, shift</a:t>
            </a:r>
            <a:endParaRPr lang="en-US" altLang="x-none" sz="1800" b="1" dirty="0"/>
          </a:p>
          <a:p>
            <a:pPr>
              <a:lnSpc>
                <a:spcPct val="12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sz="1800" b="1" dirty="0"/>
              <a:t>2.		0010	1111 10</a:t>
            </a:r>
            <a:r>
              <a:rPr lang="en-US" altLang="x-none" sz="1800" b="1" dirty="0">
                <a:solidFill>
                  <a:schemeClr val="accent1"/>
                </a:solidFill>
              </a:rPr>
              <a:t>01</a:t>
            </a:r>
            <a:r>
              <a:rPr lang="en-US" altLang="x-none" sz="1800" b="1" dirty="0"/>
              <a:t> </a:t>
            </a:r>
            <a:r>
              <a:rPr lang="en-US" altLang="x-none" sz="1800" b="1" dirty="0">
                <a:solidFill>
                  <a:schemeClr val="accent2"/>
                </a:solidFill>
              </a:rPr>
              <a:t>1</a:t>
            </a:r>
            <a:r>
              <a:rPr lang="en-US" altLang="x-none" sz="1800" b="1" dirty="0"/>
              <a:t>	11 -&gt; </a:t>
            </a:r>
            <a:r>
              <a:rPr lang="en-US" altLang="x-none" sz="1800" b="1" dirty="0" err="1"/>
              <a:t>nop</a:t>
            </a:r>
            <a:r>
              <a:rPr lang="en-US" altLang="x-none" sz="1800" b="1" dirty="0"/>
              <a:t>, shift</a:t>
            </a:r>
            <a:endParaRPr lang="en-US" altLang="x-none" sz="1800" b="1" dirty="0"/>
          </a:p>
          <a:p>
            <a:pPr>
              <a:lnSpc>
                <a:spcPct val="12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sz="1800" b="1" dirty="0"/>
              <a:t>3.		0010	1111 110</a:t>
            </a:r>
            <a:r>
              <a:rPr lang="en-US" altLang="x-none" sz="1800" b="1" dirty="0">
                <a:solidFill>
                  <a:schemeClr val="accent1"/>
                </a:solidFill>
              </a:rPr>
              <a:t>0</a:t>
            </a:r>
            <a:r>
              <a:rPr lang="en-US" altLang="x-none" sz="1800" b="1" dirty="0"/>
              <a:t> </a:t>
            </a:r>
            <a:r>
              <a:rPr lang="en-US" altLang="x-none" sz="1800" b="1" dirty="0">
                <a:solidFill>
                  <a:schemeClr val="accent2"/>
                </a:solidFill>
              </a:rPr>
              <a:t>1</a:t>
            </a:r>
            <a:r>
              <a:rPr lang="en-US" altLang="x-none" sz="1800" b="1" dirty="0"/>
              <a:t>	01 -&gt; add</a:t>
            </a:r>
            <a:endParaRPr lang="en-US" altLang="x-none" sz="1800" b="1" dirty="0"/>
          </a:p>
          <a:p>
            <a:pPr>
              <a:lnSpc>
                <a:spcPct val="12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sz="1800" b="1" dirty="0"/>
              <a:t>4a.		0010                 +	0010 	</a:t>
            </a:r>
            <a:endParaRPr lang="en-US" altLang="x-none" sz="1800" b="1" dirty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sz="1800" b="1" dirty="0"/>
              <a:t>			0001 110</a:t>
            </a:r>
            <a:r>
              <a:rPr lang="en-US" altLang="x-none" sz="1800" b="1" dirty="0">
                <a:solidFill>
                  <a:schemeClr val="accent1"/>
                </a:solidFill>
              </a:rPr>
              <a:t>0</a:t>
            </a:r>
            <a:r>
              <a:rPr lang="en-US" altLang="x-none" sz="1800" b="1" dirty="0"/>
              <a:t> </a:t>
            </a:r>
            <a:r>
              <a:rPr lang="en-US" altLang="x-none" sz="1800" b="1" dirty="0">
                <a:solidFill>
                  <a:schemeClr val="accent2"/>
                </a:solidFill>
              </a:rPr>
              <a:t>1</a:t>
            </a:r>
            <a:r>
              <a:rPr lang="en-US" altLang="x-none" sz="1800" b="1" dirty="0"/>
              <a:t>	shift</a:t>
            </a:r>
            <a:endParaRPr lang="en-US" altLang="x-none" sz="1800" b="1" dirty="0"/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sz="1800" b="1" dirty="0"/>
              <a:t>4b.		0010	0000 1110 </a:t>
            </a:r>
            <a:r>
              <a:rPr lang="en-US" altLang="x-none" sz="1800" b="1" dirty="0">
                <a:solidFill>
                  <a:schemeClr val="accent1"/>
                </a:solidFill>
              </a:rPr>
              <a:t>0</a:t>
            </a:r>
            <a:r>
              <a:rPr lang="en-US" altLang="x-none" sz="1800" b="1" dirty="0"/>
              <a:t>	done		</a:t>
            </a:r>
            <a:endParaRPr lang="en-US" altLang="x-none" sz="1800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12763" y="1701800"/>
            <a:ext cx="7874000" cy="782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00000"/>
              </a:spcBef>
            </a:pPr>
            <a:r>
              <a:rPr lang="en-US" altLang="x-none" sz="1800" b="1" dirty="0">
                <a:latin typeface="Arial" panose="020B0604020202020204" pitchFamily="34" charset="0"/>
              </a:rPr>
              <a:t>Operation	Multiplicand	Product	next?</a:t>
            </a:r>
            <a:endParaRPr lang="en-US" altLang="x-none" sz="1800" b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85000"/>
              </a:spcBef>
            </a:pPr>
            <a:r>
              <a:rPr lang="en-US" altLang="x-none" sz="1800" b="1" dirty="0">
                <a:latin typeface="Arial" panose="020B0604020202020204" pitchFamily="34" charset="0"/>
              </a:rPr>
              <a:t>0. initial value	0010	0000 </a:t>
            </a:r>
            <a:r>
              <a:rPr lang="en-US" altLang="x-none" sz="1800" b="1" dirty="0">
                <a:solidFill>
                  <a:schemeClr val="accent1"/>
                </a:solidFill>
                <a:latin typeface="Arial" panose="020B0604020202020204" pitchFamily="34" charset="0"/>
              </a:rPr>
              <a:t>0111</a:t>
            </a:r>
            <a:r>
              <a:rPr lang="en-US" altLang="x-none" sz="1800" b="1" dirty="0">
                <a:latin typeface="Arial" panose="020B0604020202020204" pitchFamily="34" charset="0"/>
              </a:rPr>
              <a:t> </a:t>
            </a:r>
            <a:r>
              <a:rPr lang="en-US" altLang="x-none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1800" b="1" dirty="0">
                <a:latin typeface="Arial" panose="020B0604020202020204" pitchFamily="34" charset="0"/>
              </a:rPr>
              <a:t>	10 -&gt; sub</a:t>
            </a:r>
            <a:endParaRPr lang="en-US" altLang="x-none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Multiplication-Steps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4"/>
          <p:cNvGrpSpPr/>
          <p:nvPr/>
        </p:nvGrpSpPr>
        <p:grpSpPr>
          <a:xfrm>
            <a:off x="2017712" y="1270794"/>
            <a:ext cx="2249488" cy="2246313"/>
            <a:chOff x="703" y="1616"/>
            <a:chExt cx="1417" cy="1415"/>
          </a:xfrm>
        </p:grpSpPr>
        <p:sp>
          <p:nvSpPr>
            <p:cNvPr id="16" name="Text Box 5"/>
            <p:cNvSpPr txBox="1"/>
            <p:nvPr/>
          </p:nvSpPr>
          <p:spPr>
            <a:xfrm>
              <a:off x="703" y="1616"/>
              <a:ext cx="1417" cy="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×  1001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0000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0000 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1000  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1001000</a:t>
              </a:r>
              <a:endPara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17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AutoShape 10"/>
          <p:cNvSpPr/>
          <p:nvPr/>
        </p:nvSpPr>
        <p:spPr>
          <a:xfrm>
            <a:off x="388937" y="1012031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multiplicand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AutoShape 11"/>
          <p:cNvSpPr/>
          <p:nvPr/>
        </p:nvSpPr>
        <p:spPr>
          <a:xfrm>
            <a:off x="388937" y="1486693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multiplier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AutoShape 12"/>
          <p:cNvSpPr/>
          <p:nvPr/>
        </p:nvSpPr>
        <p:spPr>
          <a:xfrm>
            <a:off x="388937" y="3071018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product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for Booth’s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1.7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57200" y="840426"/>
            <a:ext cx="4495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2 X (-3)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55465" y="1455102"/>
            <a:ext cx="7874000" cy="85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78000" algn="l"/>
                <a:tab pos="3543300" algn="l"/>
                <a:tab pos="606234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00000"/>
              </a:spcBef>
            </a:pPr>
            <a:r>
              <a:rPr lang="en-US" altLang="x-none" sz="2000" b="1" dirty="0">
                <a:latin typeface="Arial" panose="020B0604020202020204" pitchFamily="34" charset="0"/>
              </a:rPr>
              <a:t>Operation	Multiplicand	Product	next?</a:t>
            </a:r>
            <a:endParaRPr lang="en-US" altLang="x-none" sz="2000" b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85000"/>
              </a:spcBef>
            </a:pPr>
            <a:r>
              <a:rPr lang="en-US" altLang="x-none" sz="2000" b="1" dirty="0">
                <a:latin typeface="Arial" panose="020B0604020202020204" pitchFamily="34" charset="0"/>
              </a:rPr>
              <a:t>0. initial value	0010	0000 </a:t>
            </a:r>
            <a:r>
              <a:rPr lang="en-US" altLang="x-none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1101</a:t>
            </a:r>
            <a:r>
              <a:rPr lang="en-US" altLang="x-none" sz="2000" b="1" dirty="0">
                <a:latin typeface="Arial" panose="020B0604020202020204" pitchFamily="34" charset="0"/>
              </a:rPr>
              <a:t> </a:t>
            </a:r>
            <a:r>
              <a:rPr lang="en-US" altLang="x-none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0</a:t>
            </a:r>
            <a:r>
              <a:rPr lang="en-US" altLang="x-none" sz="2000" b="1" dirty="0">
                <a:latin typeface="Arial" panose="020B0604020202020204" pitchFamily="34" charset="0"/>
              </a:rPr>
              <a:t>	10 -&gt; sub</a:t>
            </a:r>
            <a:endParaRPr lang="en-US" altLang="x-none" sz="1800" b="1" dirty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2339975"/>
            <a:ext cx="8763000" cy="413702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62500" lnSpcReduction="20000"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1a.  P = P - m	1110                +1110						1110 </a:t>
            </a:r>
            <a:r>
              <a:rPr lang="en-US" altLang="x-none" b="1" dirty="0">
                <a:solidFill>
                  <a:schemeClr val="accent1"/>
                </a:solidFill>
              </a:rPr>
              <a:t>1101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chemeClr val="accent2"/>
                </a:solidFill>
              </a:rPr>
              <a:t>0</a:t>
            </a:r>
            <a:r>
              <a:rPr lang="en-US" altLang="x-none" b="1" dirty="0"/>
              <a:t>	shift P (sign </a:t>
            </a:r>
            <a:r>
              <a:rPr lang="en-US" altLang="x-none" b="1" dirty="0" err="1"/>
              <a:t>ext</a:t>
            </a:r>
            <a:r>
              <a:rPr lang="en-US" altLang="x-none" b="1" dirty="0"/>
              <a:t>)</a:t>
            </a:r>
            <a:endParaRPr lang="en-US" altLang="x-none" b="1" dirty="0"/>
          </a:p>
          <a:p>
            <a:pPr>
              <a:lnSpc>
                <a:spcPct val="8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1b. 	0010	1111 0</a:t>
            </a:r>
            <a:r>
              <a:rPr lang="en-US" altLang="x-none" b="1" dirty="0">
                <a:solidFill>
                  <a:schemeClr val="accent1"/>
                </a:solidFill>
              </a:rPr>
              <a:t>110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chemeClr val="accent2"/>
                </a:solidFill>
              </a:rPr>
              <a:t>1</a:t>
            </a:r>
            <a:r>
              <a:rPr lang="en-US" altLang="x-none" b="1" dirty="0"/>
              <a:t>	01 -&gt; add		                       	                        + 0010		</a:t>
            </a:r>
            <a:endParaRPr lang="en-US" altLang="x-none" b="1" dirty="0"/>
          </a:p>
          <a:p>
            <a:pPr>
              <a:lnSpc>
                <a:spcPct val="8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2a.		0001 0</a:t>
            </a:r>
            <a:r>
              <a:rPr lang="en-US" altLang="x-none" b="1" dirty="0">
                <a:solidFill>
                  <a:schemeClr val="accent1"/>
                </a:solidFill>
              </a:rPr>
              <a:t>110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chemeClr val="accent2"/>
                </a:solidFill>
              </a:rPr>
              <a:t>1	shift P</a:t>
            </a:r>
            <a:endParaRPr lang="en-US" altLang="x-none" b="1" dirty="0"/>
          </a:p>
          <a:p>
            <a:pPr>
              <a:lnSpc>
                <a:spcPct val="8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2b.	0010	0000 10</a:t>
            </a:r>
            <a:r>
              <a:rPr lang="en-US" altLang="x-none" b="1" dirty="0">
                <a:solidFill>
                  <a:schemeClr val="accent1"/>
                </a:solidFill>
              </a:rPr>
              <a:t>11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chemeClr val="accent2"/>
                </a:solidFill>
              </a:rPr>
              <a:t>0</a:t>
            </a:r>
            <a:r>
              <a:rPr lang="en-US" altLang="x-none" b="1" dirty="0"/>
              <a:t>	10 -&gt; sub		                        	                        +1110</a:t>
            </a:r>
            <a:endParaRPr lang="en-US" altLang="x-none" b="1" dirty="0"/>
          </a:p>
          <a:p>
            <a:pPr>
              <a:lnSpc>
                <a:spcPct val="8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3a.	0010	1110 10</a:t>
            </a:r>
            <a:r>
              <a:rPr lang="en-US" altLang="x-none" b="1" dirty="0">
                <a:solidFill>
                  <a:schemeClr val="accent1"/>
                </a:solidFill>
              </a:rPr>
              <a:t>11</a:t>
            </a:r>
            <a:r>
              <a:rPr lang="en-US" altLang="x-none" b="1" dirty="0"/>
              <a:t> </a:t>
            </a:r>
            <a:r>
              <a:rPr lang="en-US" altLang="x-none" b="1" dirty="0">
                <a:solidFill>
                  <a:schemeClr val="accent2"/>
                </a:solidFill>
              </a:rPr>
              <a:t>0</a:t>
            </a:r>
            <a:r>
              <a:rPr lang="en-US" altLang="x-none" b="1" dirty="0"/>
              <a:t>	shift</a:t>
            </a:r>
            <a:endParaRPr lang="en-US" altLang="x-none" b="1" dirty="0"/>
          </a:p>
          <a:p>
            <a:pPr>
              <a:lnSpc>
                <a:spcPct val="8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3b.	0010                 	1111 010</a:t>
            </a:r>
            <a:r>
              <a:rPr lang="en-US" altLang="x-none" b="1" dirty="0">
                <a:solidFill>
                  <a:schemeClr val="accent1"/>
                </a:solidFill>
              </a:rPr>
              <a:t>1 </a:t>
            </a:r>
            <a:r>
              <a:rPr lang="en-US" altLang="x-none" b="1" dirty="0">
                <a:solidFill>
                  <a:schemeClr val="accent2"/>
                </a:solidFill>
              </a:rPr>
              <a:t>1	11 -&gt; </a:t>
            </a:r>
            <a:r>
              <a:rPr lang="en-US" altLang="x-none" b="1" dirty="0" err="1">
                <a:solidFill>
                  <a:schemeClr val="accent2"/>
                </a:solidFill>
              </a:rPr>
              <a:t>nop</a:t>
            </a:r>
            <a:endParaRPr lang="en-US" altLang="x-none" b="1" dirty="0"/>
          </a:p>
          <a:p>
            <a:pPr>
              <a:lnSpc>
                <a:spcPct val="50000"/>
              </a:lnSpc>
              <a:spcBef>
                <a:spcPct val="50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4a			1111 010</a:t>
            </a:r>
            <a:r>
              <a:rPr lang="en-US" altLang="x-none" b="1" dirty="0">
                <a:solidFill>
                  <a:schemeClr val="accent1"/>
                </a:solidFill>
              </a:rPr>
              <a:t>1 </a:t>
            </a:r>
            <a:r>
              <a:rPr lang="en-US" altLang="x-none" b="1" dirty="0">
                <a:solidFill>
                  <a:schemeClr val="accent2"/>
                </a:solidFill>
              </a:rPr>
              <a:t>1</a:t>
            </a:r>
            <a:r>
              <a:rPr lang="en-US" altLang="x-none" b="1" dirty="0"/>
              <a:t> 	shift</a:t>
            </a:r>
            <a:endParaRPr lang="en-US" altLang="x-none" b="1" dirty="0"/>
          </a:p>
          <a:p>
            <a:pPr>
              <a:lnSpc>
                <a:spcPct val="80000"/>
              </a:lnSpc>
              <a:spcBef>
                <a:spcPct val="85000"/>
              </a:spcBef>
              <a:buFontTx/>
              <a:buNone/>
              <a:tabLst>
                <a:tab pos="1778000" algn="l"/>
                <a:tab pos="3606800" algn="l"/>
                <a:tab pos="6179820" algn="l"/>
              </a:tabLst>
            </a:pPr>
            <a:r>
              <a:rPr lang="en-US" altLang="x-none" b="1" dirty="0"/>
              <a:t>4b.	0010	1111 1010</a:t>
            </a:r>
            <a:r>
              <a:rPr lang="en-US" altLang="x-none" b="1" dirty="0">
                <a:solidFill>
                  <a:schemeClr val="accent1"/>
                </a:solidFill>
              </a:rPr>
              <a:t> </a:t>
            </a:r>
            <a:r>
              <a:rPr lang="en-US" altLang="x-none" b="1" dirty="0">
                <a:solidFill>
                  <a:schemeClr val="accent2"/>
                </a:solidFill>
              </a:rPr>
              <a:t>1</a:t>
            </a:r>
            <a:r>
              <a:rPr lang="en-US" altLang="x-none" b="1" dirty="0"/>
              <a:t> 	done		</a:t>
            </a:r>
            <a:endParaRPr lang="en-US" altLang="x-none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Booth’s Multiplication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1.7</a:t>
            </a:r>
            <a:endParaRPr lang="zh-CN" altLang="en-US" dirty="0"/>
          </a:p>
        </p:txBody>
      </p:sp>
      <p:graphicFrame>
        <p:nvGraphicFramePr>
          <p:cNvPr id="53" name="对象 52"/>
          <p:cNvGraphicFramePr/>
          <p:nvPr/>
        </p:nvGraphicFramePr>
        <p:xfrm>
          <a:off x="914400" y="1026792"/>
          <a:ext cx="5836285" cy="525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" imgW="5219700" imgH="4597400" progId="Visio.Drawing.15">
                  <p:embed/>
                </p:oleObj>
              </mc:Choice>
              <mc:Fallback>
                <p:oleObj name="" r:id="rId1" imgW="5219700" imgH="4597400" progId="Visio.Drawing.15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26792"/>
                        <a:ext cx="5836285" cy="525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45585" y="5105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</a:rPr>
              <a:t>Some details are missed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Booth’s Multiplication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1.7</a:t>
            </a:r>
            <a:endParaRPr lang="zh-CN" altLang="en-US" dirty="0"/>
          </a:p>
        </p:txBody>
      </p:sp>
      <p:graphicFrame>
        <p:nvGraphicFramePr>
          <p:cNvPr id="7" name="对象 6"/>
          <p:cNvGraphicFramePr/>
          <p:nvPr/>
        </p:nvGraphicFramePr>
        <p:xfrm>
          <a:off x="2580005" y="848995"/>
          <a:ext cx="5737225" cy="579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1" imgW="6159500" imgH="6705600" progId="Visio.Drawing.15">
                  <p:embed/>
                </p:oleObj>
              </mc:Choice>
              <mc:Fallback>
                <p:oleObj name="" r:id="rId1" imgW="6159500" imgH="6705600" progId="Visio.Drawing.15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80005" y="848995"/>
                        <a:ext cx="5737225" cy="579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53779"/>
            <a:ext cx="7298690" cy="649605"/>
          </a:xfrm>
        </p:spPr>
        <p:txBody>
          <a:bodyPr/>
          <a:lstStyle/>
          <a:p>
            <a:r>
              <a:rPr lang="en-US" altLang="zh-CN" dirty="0"/>
              <a:t>Calculate Division Manually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2.1</a:t>
            </a:r>
            <a:endParaRPr lang="zh-CN" altLang="en-US" dirty="0"/>
          </a:p>
        </p:txBody>
      </p:sp>
      <p:sp>
        <p:nvSpPr>
          <p:cNvPr id="12" name="Text Box 4"/>
          <p:cNvSpPr txBox="1"/>
          <p:nvPr/>
        </p:nvSpPr>
        <p:spPr>
          <a:xfrm>
            <a:off x="1570038" y="1879281"/>
            <a:ext cx="2012950" cy="2530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1001</a:t>
            </a:r>
            <a:endParaRPr lang="en-US" altLang="x-none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1000 1001010</a:t>
            </a:r>
            <a:endParaRPr lang="en-US" altLang="x-none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-1000</a:t>
            </a:r>
            <a:endParaRPr lang="en-US" altLang="x-none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</a:t>
            </a:r>
            <a:endParaRPr lang="en-US" altLang="x-none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 </a:t>
            </a:r>
            <a:endParaRPr lang="en-US" altLang="x-none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1010</a:t>
            </a:r>
            <a:endParaRPr lang="en-US" altLang="x-none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-1000</a:t>
            </a:r>
            <a:endParaRPr lang="en-US" altLang="x-none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  <a:p>
            <a:pPr lvl="0"/>
            <a:r>
              <a: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rPr>
              <a:t>          10</a:t>
            </a:r>
            <a:endParaRPr lang="en-US" altLang="zh-CN" sz="2000" dirty="0">
              <a:latin typeface="Lucida Console" panose="020B0609040504020204" pitchFamily="49" charset="0"/>
              <a:ea typeface="Arial" panose="020B0604020202020204" pitchFamily="34" charset="0"/>
            </a:endParaRPr>
          </a:p>
        </p:txBody>
      </p:sp>
      <p:sp>
        <p:nvSpPr>
          <p:cNvPr id="13" name="Line 5"/>
          <p:cNvSpPr/>
          <p:nvPr/>
        </p:nvSpPr>
        <p:spPr>
          <a:xfrm flipH="1">
            <a:off x="2317750" y="2238056"/>
            <a:ext cx="1223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/>
          <p:nvPr/>
        </p:nvSpPr>
        <p:spPr>
          <a:xfrm flipH="1">
            <a:off x="2389188" y="2814319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AutoShape 8"/>
          <p:cNvSpPr/>
          <p:nvPr/>
        </p:nvSpPr>
        <p:spPr>
          <a:xfrm>
            <a:off x="661988" y="1158556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quotient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6" name="AutoShape 9"/>
          <p:cNvSpPr/>
          <p:nvPr/>
        </p:nvSpPr>
        <p:spPr>
          <a:xfrm>
            <a:off x="661988" y="1590356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dividend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" name="AutoShape 10"/>
          <p:cNvSpPr/>
          <p:nvPr/>
        </p:nvSpPr>
        <p:spPr>
          <a:xfrm>
            <a:off x="1020763" y="4111306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remainder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Line 11"/>
          <p:cNvSpPr/>
          <p:nvPr/>
        </p:nvSpPr>
        <p:spPr>
          <a:xfrm flipH="1">
            <a:off x="2820988" y="4038281"/>
            <a:ext cx="6477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Arc 12"/>
          <p:cNvSpPr/>
          <p:nvPr/>
        </p:nvSpPr>
        <p:spPr>
          <a:xfrm>
            <a:off x="2317750" y="2238056"/>
            <a:ext cx="73025" cy="14446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9539871" y="289046495"/>
              </a:cxn>
              <a:cxn ang="0">
                <a:pos x="0" y="289046495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Arc 13"/>
          <p:cNvSpPr/>
          <p:nvPr/>
        </p:nvSpPr>
        <p:spPr>
          <a:xfrm flipV="1">
            <a:off x="2317750" y="2382519"/>
            <a:ext cx="73025" cy="144462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9539871" y="289036790"/>
              </a:cxn>
              <a:cxn ang="0">
                <a:pos x="0" y="289036790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AutoShape 14"/>
          <p:cNvSpPr/>
          <p:nvPr/>
        </p:nvSpPr>
        <p:spPr>
          <a:xfrm>
            <a:off x="228600" y="2671444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divisor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" name="Text Box 7"/>
          <p:cNvSpPr txBox="1"/>
          <p:nvPr/>
        </p:nvSpPr>
        <p:spPr>
          <a:xfrm>
            <a:off x="389978" y="4948238"/>
            <a:ext cx="3855543" cy="83099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x-none" sz="2400" b="1" i="1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altLang="x-none" sz="2400" b="1" dirty="0">
                <a:latin typeface="Arial" panose="020B0604020202020204" pitchFamily="34" charset="0"/>
                <a:ea typeface="Arial" panose="020B0604020202020204" pitchFamily="34" charset="0"/>
              </a:rPr>
              <a:t>-bit operands yield </a:t>
            </a:r>
            <a:r>
              <a:rPr lang="en-US" altLang="x-none" sz="2400" b="1" i="1" dirty="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lang="en-US" altLang="x-none" sz="2400" b="1" dirty="0">
                <a:latin typeface="Arial" panose="020B0604020202020204" pitchFamily="34" charset="0"/>
                <a:ea typeface="Arial" panose="020B0604020202020204" pitchFamily="34" charset="0"/>
              </a:rPr>
              <a:t>-bit</a:t>
            </a:r>
            <a:br>
              <a:rPr lang="en-US" altLang="x-none" sz="2400" b="1" dirty="0"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x-none" sz="2400" b="1" dirty="0">
                <a:latin typeface="Arial" panose="020B0604020202020204" pitchFamily="34" charset="0"/>
                <a:ea typeface="Arial" panose="020B0604020202020204" pitchFamily="34" charset="0"/>
              </a:rPr>
              <a:t>quotient and remainder</a:t>
            </a:r>
            <a:endParaRPr lang="en-US" altLang="zh-C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Grp="1"/>
          </p:cNvSpPr>
          <p:nvPr/>
        </p:nvSpPr>
        <p:spPr>
          <a:xfrm>
            <a:off x="4108817" y="1169227"/>
            <a:ext cx="5200650" cy="555224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D00CD"/>
              </a:buClr>
              <a:buFont typeface="Wingdings" panose="05000000000000000000" pitchFamily="2" charset="2"/>
              <a:buChar char="Ø"/>
            </a:pPr>
            <a:r>
              <a:rPr lang="en-US" altLang="x-none" b="1" dirty="0">
                <a:solidFill>
                  <a:srgbClr val="0D00CD"/>
                </a:solidFill>
              </a:rPr>
              <a:t>Check for 0 divisor</a:t>
            </a:r>
            <a:endParaRPr lang="en-US" altLang="zh-CN" b="1" dirty="0">
              <a:solidFill>
                <a:srgbClr val="0D00CD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0D00CD"/>
              </a:buClr>
              <a:buFont typeface="Wingdings" panose="05000000000000000000" pitchFamily="2" charset="2"/>
              <a:buChar char="Ø"/>
            </a:pPr>
            <a:r>
              <a:rPr lang="en-US" altLang="x-none" b="1" dirty="0">
                <a:solidFill>
                  <a:srgbClr val="0D00CD"/>
                </a:solidFill>
              </a:rPr>
              <a:t>Long division approach</a:t>
            </a:r>
            <a:endParaRPr lang="en-US" altLang="x-none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0D00CD"/>
              </a:buClr>
              <a:buFont typeface="Wingdings" panose="05000000000000000000" pitchFamily="2" charset="2"/>
              <a:buChar char="Ø"/>
            </a:pPr>
            <a:r>
              <a:rPr lang="en-US" altLang="x-none" sz="2400" b="1" dirty="0">
                <a:solidFill>
                  <a:srgbClr val="0D00CD"/>
                </a:solidFill>
              </a:rPr>
              <a:t>If divisor ≤ dividend bits</a:t>
            </a:r>
            <a:endParaRPr lang="en-US" altLang="x-none" sz="2400" b="1" dirty="0">
              <a:solidFill>
                <a:srgbClr val="0D00CD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rgbClr val="0D00CD"/>
              </a:buClr>
              <a:buFont typeface="Wingdings" panose="05000000000000000000" pitchFamily="2" charset="2"/>
              <a:buChar char="Ø"/>
            </a:pPr>
            <a:r>
              <a:rPr lang="en-US" altLang="x-none" b="1" dirty="0">
                <a:solidFill>
                  <a:srgbClr val="0D00CD"/>
                </a:solidFill>
              </a:rPr>
              <a:t>1 bit in quotient, subtract</a:t>
            </a:r>
            <a:endParaRPr lang="en-US" altLang="x-none" b="1" dirty="0">
              <a:solidFill>
                <a:srgbClr val="0D00CD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rgbClr val="0D00CD"/>
              </a:buClr>
              <a:buFont typeface="Wingdings" panose="05000000000000000000" pitchFamily="2" charset="2"/>
              <a:buChar char="Ø"/>
            </a:pPr>
            <a:r>
              <a:rPr lang="en-US" altLang="x-none" sz="3200" b="1" dirty="0">
                <a:solidFill>
                  <a:srgbClr val="0D00CD"/>
                </a:solidFill>
              </a:rPr>
              <a:t>Otherwise</a:t>
            </a:r>
            <a:endParaRPr lang="en-US" altLang="x-none" sz="3200" b="1" dirty="0">
              <a:solidFill>
                <a:srgbClr val="0D00CD"/>
              </a:solidFill>
            </a:endParaRPr>
          </a:p>
          <a:p>
            <a:pPr lvl="2" eaLnBrk="1" hangingPunct="1">
              <a:lnSpc>
                <a:spcPct val="90000"/>
              </a:lnSpc>
              <a:buClr>
                <a:srgbClr val="0D00CD"/>
              </a:buClr>
              <a:buFont typeface="Wingdings" panose="05000000000000000000" pitchFamily="2" charset="2"/>
              <a:buChar char="Ø"/>
            </a:pPr>
            <a:r>
              <a:rPr lang="en-US" altLang="x-none" b="1" dirty="0">
                <a:solidFill>
                  <a:srgbClr val="0D00CD"/>
                </a:solidFill>
              </a:rPr>
              <a:t>0 bit in quotient, bring down next dividend bit</a:t>
            </a:r>
            <a:endParaRPr lang="en-US" altLang="x-non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calculate division automatically?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2.2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02248" y="1143000"/>
            <a:ext cx="82962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x-none" sz="3200" b="1" dirty="0">
                <a:solidFill>
                  <a:srgbClr val="0D00CD"/>
                </a:solidFill>
              </a:rPr>
              <a:t>Do the subtract first</a:t>
            </a:r>
            <a:endParaRPr lang="en-US" altLang="x-none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x-none" sz="3200" b="1" dirty="0">
                <a:solidFill>
                  <a:srgbClr val="0D00CD"/>
                </a:solidFill>
              </a:rPr>
              <a:t>If remainder &gt;=0, the corresponding quotient bit is 1</a:t>
            </a:r>
            <a:endParaRPr lang="en-US" altLang="x-none" sz="32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x-none" sz="3200" b="1" dirty="0">
                <a:solidFill>
                  <a:srgbClr val="0D00CD"/>
                </a:solidFill>
              </a:rPr>
              <a:t>if remainder goes &lt; 0, the corresponding quotient shift left, add divisor back</a:t>
            </a:r>
            <a:endParaRPr lang="zh-CN" altLang="en-US" sz="3200" b="1" dirty="0">
              <a:solidFill>
                <a:srgbClr val="0D00CD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version of division hardware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9600" y="5042118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D00CD"/>
                </a:solidFill>
              </a:rPr>
              <a:t>A 64-bit register for divisor</a:t>
            </a:r>
            <a:endParaRPr lang="en-US" altLang="zh-CN" sz="20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D00CD"/>
                </a:solidFill>
              </a:rPr>
              <a:t>A 64-bit ALU</a:t>
            </a:r>
            <a:endParaRPr lang="en-US" altLang="zh-CN" sz="20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D00CD"/>
                </a:solidFill>
              </a:rPr>
              <a:t>A 64-bit register for remainder</a:t>
            </a:r>
            <a:endParaRPr lang="en-US" altLang="zh-CN" sz="20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D00CD"/>
                </a:solidFill>
              </a:rPr>
              <a:t>A 32-bit register for quotient</a:t>
            </a:r>
            <a:endParaRPr lang="zh-CN" altLang="en-US" sz="2000" b="1" dirty="0">
              <a:solidFill>
                <a:srgbClr val="0D00CD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9550" y="3535363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492250" y="3548063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36825" y="3543300"/>
            <a:ext cx="1273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994400" y="2317750"/>
            <a:ext cx="1500188" cy="482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6007100" y="2330450"/>
            <a:ext cx="1497013" cy="479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6226175" y="2301875"/>
            <a:ext cx="1044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Quotient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292350" y="1301750"/>
            <a:ext cx="2830513" cy="393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305050" y="1314450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994025" y="1377950"/>
            <a:ext cx="892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Divisor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416175" y="2640013"/>
            <a:ext cx="12922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64-bit ALU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3433763" y="1112838"/>
            <a:ext cx="6826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6380163" y="2127250"/>
            <a:ext cx="6842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5245100" y="1211263"/>
            <a:ext cx="12541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Shift Right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7529513" y="2363788"/>
            <a:ext cx="1114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Shift Left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4562475" y="3424238"/>
            <a:ext cx="752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Write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auto">
          <a:xfrm>
            <a:off x="5441950" y="3413125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5976938" y="3656013"/>
            <a:ext cx="94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FF"/>
                </a:solidFill>
              </a:rPr>
              <a:t>Control</a:t>
            </a:r>
            <a:endParaRPr lang="en-US" altLang="x-none" sz="1800">
              <a:solidFill>
                <a:srgbClr val="0000FF"/>
              </a:solidFill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6453188" y="2776538"/>
            <a:ext cx="822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3548063" y="1647825"/>
            <a:ext cx="822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2940050" y="3903663"/>
            <a:ext cx="822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1" name="Freeform 24"/>
          <p:cNvSpPr/>
          <p:nvPr/>
        </p:nvSpPr>
        <p:spPr bwMode="auto">
          <a:xfrm>
            <a:off x="7246938" y="2725738"/>
            <a:ext cx="661987" cy="1068387"/>
          </a:xfrm>
          <a:custGeom>
            <a:avLst/>
            <a:gdLst>
              <a:gd name="T0" fmla="*/ 0 w 417"/>
              <a:gd name="T1" fmla="*/ 672 h 673"/>
              <a:gd name="T2" fmla="*/ 416 w 417"/>
              <a:gd name="T3" fmla="*/ 672 h 673"/>
              <a:gd name="T4" fmla="*/ 416 w 417"/>
              <a:gd name="T5" fmla="*/ 0 h 673"/>
              <a:gd name="T6" fmla="*/ 171 w 417"/>
              <a:gd name="T7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673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Freeform 25"/>
          <p:cNvSpPr/>
          <p:nvPr/>
        </p:nvSpPr>
        <p:spPr bwMode="auto">
          <a:xfrm>
            <a:off x="5164138" y="1590675"/>
            <a:ext cx="679450" cy="1812925"/>
          </a:xfrm>
          <a:custGeom>
            <a:avLst/>
            <a:gdLst>
              <a:gd name="T0" fmla="*/ 427 w 428"/>
              <a:gd name="T1" fmla="*/ 1141 h 1142"/>
              <a:gd name="T2" fmla="*/ 427 w 428"/>
              <a:gd name="T3" fmla="*/ 0 h 1142"/>
              <a:gd name="T4" fmla="*/ 0 w 428"/>
              <a:gd name="T5" fmla="*/ 0 h 1142"/>
              <a:gd name="T6" fmla="*/ 0 w 428"/>
              <a:gd name="T7" fmla="*/ 0 h 1142"/>
              <a:gd name="T8" fmla="*/ 0 w 428"/>
              <a:gd name="T9" fmla="*/ 0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" h="1142">
                <a:moveTo>
                  <a:pt x="427" y="1141"/>
                </a:moveTo>
                <a:lnTo>
                  <a:pt x="427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26"/>
          <p:cNvSpPr/>
          <p:nvPr/>
        </p:nvSpPr>
        <p:spPr bwMode="auto">
          <a:xfrm>
            <a:off x="3759200" y="2843213"/>
            <a:ext cx="1812925" cy="646112"/>
          </a:xfrm>
          <a:custGeom>
            <a:avLst/>
            <a:gdLst>
              <a:gd name="T0" fmla="*/ 1141 w 1142"/>
              <a:gd name="T1" fmla="*/ 406 h 407"/>
              <a:gd name="T2" fmla="*/ 1141 w 1142"/>
              <a:gd name="T3" fmla="*/ 0 h 407"/>
              <a:gd name="T4" fmla="*/ 0 w 1142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42" h="407">
                <a:moveTo>
                  <a:pt x="1141" y="406"/>
                </a:moveTo>
                <a:lnTo>
                  <a:pt x="1141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27"/>
          <p:cNvSpPr/>
          <p:nvPr/>
        </p:nvSpPr>
        <p:spPr bwMode="auto">
          <a:xfrm>
            <a:off x="4351338" y="3808413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Freeform 28"/>
          <p:cNvSpPr/>
          <p:nvPr/>
        </p:nvSpPr>
        <p:spPr bwMode="auto">
          <a:xfrm>
            <a:off x="1727200" y="2301875"/>
            <a:ext cx="2405063" cy="865188"/>
          </a:xfrm>
          <a:custGeom>
            <a:avLst/>
            <a:gdLst>
              <a:gd name="T0" fmla="*/ 0 w 1515"/>
              <a:gd name="T1" fmla="*/ 10 h 545"/>
              <a:gd name="T2" fmla="*/ 394 w 1515"/>
              <a:gd name="T3" fmla="*/ 544 h 545"/>
              <a:gd name="T4" fmla="*/ 1130 w 1515"/>
              <a:gd name="T5" fmla="*/ 544 h 545"/>
              <a:gd name="T6" fmla="*/ 1514 w 1515"/>
              <a:gd name="T7" fmla="*/ 21 h 545"/>
              <a:gd name="T8" fmla="*/ 906 w 1515"/>
              <a:gd name="T9" fmla="*/ 21 h 545"/>
              <a:gd name="T10" fmla="*/ 768 w 1515"/>
              <a:gd name="T11" fmla="*/ 202 h 545"/>
              <a:gd name="T12" fmla="*/ 608 w 1515"/>
              <a:gd name="T13" fmla="*/ 0 h 545"/>
              <a:gd name="T14" fmla="*/ 0 w 1515"/>
              <a:gd name="T15" fmla="*/ 1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15" h="545">
                <a:moveTo>
                  <a:pt x="0" y="10"/>
                </a:moveTo>
                <a:lnTo>
                  <a:pt x="394" y="544"/>
                </a:lnTo>
                <a:lnTo>
                  <a:pt x="1130" y="544"/>
                </a:lnTo>
                <a:lnTo>
                  <a:pt x="1514" y="21"/>
                </a:lnTo>
                <a:lnTo>
                  <a:pt x="906" y="21"/>
                </a:lnTo>
                <a:lnTo>
                  <a:pt x="768" y="202"/>
                </a:lnTo>
                <a:lnTo>
                  <a:pt x="608" y="0"/>
                </a:lnTo>
                <a:lnTo>
                  <a:pt x="0" y="1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29"/>
          <p:cNvSpPr/>
          <p:nvPr/>
        </p:nvSpPr>
        <p:spPr bwMode="auto">
          <a:xfrm>
            <a:off x="2928938" y="3148013"/>
            <a:ext cx="1587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30"/>
          <p:cNvSpPr/>
          <p:nvPr/>
        </p:nvSpPr>
        <p:spPr bwMode="auto">
          <a:xfrm>
            <a:off x="1016000" y="1844675"/>
            <a:ext cx="1914525" cy="2574925"/>
          </a:xfrm>
          <a:custGeom>
            <a:avLst/>
            <a:gdLst>
              <a:gd name="T0" fmla="*/ 1205 w 1206"/>
              <a:gd name="T1" fmla="*/ 1323 h 1622"/>
              <a:gd name="T2" fmla="*/ 1205 w 1206"/>
              <a:gd name="T3" fmla="*/ 1621 h 1622"/>
              <a:gd name="T4" fmla="*/ 0 w 1206"/>
              <a:gd name="T5" fmla="*/ 1621 h 1622"/>
              <a:gd name="T6" fmla="*/ 0 w 1206"/>
              <a:gd name="T7" fmla="*/ 0 h 1622"/>
              <a:gd name="T8" fmla="*/ 779 w 1206"/>
              <a:gd name="T9" fmla="*/ 0 h 1622"/>
              <a:gd name="T10" fmla="*/ 779 w 1206"/>
              <a:gd name="T11" fmla="*/ 288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622">
                <a:moveTo>
                  <a:pt x="1205" y="1323"/>
                </a:moveTo>
                <a:lnTo>
                  <a:pt x="1205" y="1621"/>
                </a:lnTo>
                <a:lnTo>
                  <a:pt x="0" y="1621"/>
                </a:lnTo>
                <a:lnTo>
                  <a:pt x="0" y="0"/>
                </a:lnTo>
                <a:lnTo>
                  <a:pt x="779" y="0"/>
                </a:lnTo>
                <a:lnTo>
                  <a:pt x="779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/>
          <p:nvPr/>
        </p:nvSpPr>
        <p:spPr bwMode="auto">
          <a:xfrm>
            <a:off x="3556000" y="1725613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2"/>
          <p:cNvSpPr/>
          <p:nvPr/>
        </p:nvSpPr>
        <p:spPr bwMode="auto">
          <a:xfrm>
            <a:off x="2933700" y="4194175"/>
            <a:ext cx="3468688" cy="211138"/>
          </a:xfrm>
          <a:custGeom>
            <a:avLst/>
            <a:gdLst>
              <a:gd name="T0" fmla="*/ 0 w 2185"/>
              <a:gd name="T1" fmla="*/ 132 h 133"/>
              <a:gd name="T2" fmla="*/ 2184 w 2185"/>
              <a:gd name="T3" fmla="*/ 132 h 133"/>
              <a:gd name="T4" fmla="*/ 2184 w 2185"/>
              <a:gd name="T5" fmla="*/ 0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5" h="133">
                <a:moveTo>
                  <a:pt x="0" y="132"/>
                </a:moveTo>
                <a:lnTo>
                  <a:pt x="2184" y="132"/>
                </a:lnTo>
                <a:lnTo>
                  <a:pt x="218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example-7/2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14400"/>
            <a:ext cx="9144000" cy="518337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 Algorithm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grpSp>
        <p:nvGrpSpPr>
          <p:cNvPr id="8" name="Group 4"/>
          <p:cNvGrpSpPr/>
          <p:nvPr/>
        </p:nvGrpSpPr>
        <p:grpSpPr bwMode="auto">
          <a:xfrm>
            <a:off x="4241800" y="2794000"/>
            <a:ext cx="4867275" cy="1497013"/>
            <a:chOff x="2672" y="1760"/>
            <a:chExt cx="3066" cy="943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672" y="1760"/>
              <a:ext cx="2888" cy="9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698" y="1769"/>
              <a:ext cx="3040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2b.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Restore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original value by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adding the </a:t>
              </a:r>
              <a:endParaRPr lang="en-US" altLang="x-none" sz="1800" dirty="0">
                <a:solidFill>
                  <a:srgbClr val="FF0000"/>
                </a:solidFill>
              </a:endParaRPr>
            </a:p>
            <a:p>
              <a:r>
                <a:rPr lang="en-US" altLang="x-none" sz="1800" dirty="0">
                  <a:solidFill>
                    <a:srgbClr val="FF0000"/>
                  </a:solidFill>
                </a:rPr>
                <a:t>Divisor register to the Remainder register</a:t>
              </a:r>
              <a:r>
                <a:rPr lang="en-US" altLang="x-none" sz="1800" dirty="0">
                  <a:solidFill>
                    <a:srgbClr val="000000"/>
                  </a:solidFill>
                </a:rPr>
                <a:t>, &amp;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place the sum in the Remainder register. Also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FF0000"/>
                  </a:solidFill>
                </a:rPr>
                <a:t>shift the Quotient register </a:t>
              </a:r>
              <a:r>
                <a:rPr lang="en-US" altLang="x-none" sz="1800" dirty="0">
                  <a:solidFill>
                    <a:srgbClr val="000000"/>
                  </a:solidFill>
                </a:rPr>
                <a:t>to the left, setting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the new least significant bit to 0.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2500" y="1055632"/>
            <a:ext cx="4875413" cy="100875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40000" lnSpcReduction="20000"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tabLst>
                <a:tab pos="1028700" algn="l"/>
                <a:tab pos="2914650" algn="l"/>
              </a:tabLst>
            </a:pPr>
            <a:r>
              <a:rPr lang="en-US" altLang="x-none" sz="3800" dirty="0"/>
              <a:t>Takes n+1 steps for n-bit Quotient &amp; Rem.</a:t>
            </a:r>
            <a:endParaRPr lang="en-US" altLang="x-none" sz="3800" dirty="0"/>
          </a:p>
          <a:p>
            <a:pPr marL="0" indent="0">
              <a:buFontTx/>
              <a:buNone/>
              <a:tabLst>
                <a:tab pos="1028700" algn="l"/>
                <a:tab pos="2914650" algn="l"/>
              </a:tabLst>
            </a:pPr>
            <a:r>
              <a:rPr lang="en-US" altLang="x-none" sz="3800" dirty="0"/>
              <a:t>Remainder	Quotient	Divisor</a:t>
            </a:r>
            <a:br>
              <a:rPr lang="en-US" altLang="x-none" sz="3800" dirty="0"/>
            </a:br>
            <a:r>
              <a:rPr lang="en-US" altLang="x-none" sz="2900" dirty="0">
                <a:latin typeface="Courier New" panose="02070309020205020404" charset="0"/>
              </a:rPr>
              <a:t>0000 0111</a:t>
            </a:r>
            <a:r>
              <a:rPr lang="en-US" altLang="x-none" sz="3800" dirty="0"/>
              <a:t>	</a:t>
            </a:r>
            <a:r>
              <a:rPr lang="en-US" altLang="x-none" sz="2900" dirty="0">
                <a:latin typeface="Courier New" panose="02070309020205020404" charset="0"/>
              </a:rPr>
              <a:t>0000	0010 0000</a:t>
            </a:r>
            <a:r>
              <a:rPr lang="en-US" altLang="x-none" sz="2400" dirty="0">
                <a:latin typeface="Courier New" panose="02070309020205020404" charset="0"/>
              </a:rPr>
              <a:t>	</a:t>
            </a:r>
            <a:endParaRPr lang="en-US" altLang="x-none" sz="2400" dirty="0">
              <a:latin typeface="Courier New" panose="02070309020205020404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510213" y="1111250"/>
            <a:ext cx="3363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711825" y="2141538"/>
            <a:ext cx="1149350" cy="209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548313" y="1905000"/>
            <a:ext cx="1273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x-none" sz="1800">
                <a:solidFill>
                  <a:srgbClr val="000000"/>
                </a:solidFill>
              </a:rPr>
              <a:t>Test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Remainder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038975" y="1895475"/>
            <a:ext cx="16319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 &lt; 0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586163" y="1917700"/>
            <a:ext cx="168433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 </a:t>
            </a:r>
            <a:r>
              <a:rPr lang="en-US" altLang="x-none" sz="1800">
                <a:solidFill>
                  <a:srgbClr val="000000"/>
                </a:solidFill>
                <a:sym typeface="Symbol" panose="05050102010706020507" charset="2"/>
              </a:rPr>
              <a:t></a:t>
            </a:r>
            <a:r>
              <a:rPr lang="en-US" altLang="x-none" sz="1800">
                <a:solidFill>
                  <a:srgbClr val="000000"/>
                </a:solidFill>
              </a:rPr>
              <a:t> 0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 bwMode="auto">
          <a:xfrm>
            <a:off x="4749801" y="842963"/>
            <a:ext cx="4338638" cy="920749"/>
            <a:chOff x="2992" y="531"/>
            <a:chExt cx="2733" cy="580"/>
          </a:xfrm>
        </p:grpSpPr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992" y="531"/>
              <a:ext cx="2733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1.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Subtract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Divisor register from the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Remainder register, and place the result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in the Remainder register.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08" y="537"/>
              <a:ext cx="2528" cy="5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 bwMode="auto">
          <a:xfrm>
            <a:off x="2070100" y="2794000"/>
            <a:ext cx="2058988" cy="1490663"/>
            <a:chOff x="1304" y="1760"/>
            <a:chExt cx="1297" cy="939"/>
          </a:xfrm>
        </p:grpSpPr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339" y="1770"/>
              <a:ext cx="1262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2a.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Shift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Quotient register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to the left setting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the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new rightmost</a:t>
              </a:r>
              <a:endParaRPr lang="en-US" altLang="x-none" sz="1800" dirty="0">
                <a:solidFill>
                  <a:srgbClr val="FF0000"/>
                </a:solidFill>
              </a:endParaRPr>
            </a:p>
            <a:p>
              <a:r>
                <a:rPr lang="en-US" altLang="x-none" sz="1800" dirty="0">
                  <a:solidFill>
                    <a:srgbClr val="FF0000"/>
                  </a:solidFill>
                </a:rPr>
                <a:t> bit to 1</a:t>
              </a:r>
              <a:r>
                <a:rPr lang="en-US" altLang="x-none" sz="1800" dirty="0">
                  <a:solidFill>
                    <a:srgbClr val="000000"/>
                  </a:solidFill>
                </a:rPr>
                <a:t>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304" y="1760"/>
              <a:ext cx="1208" cy="9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 bwMode="auto">
          <a:xfrm>
            <a:off x="2795588" y="4548188"/>
            <a:ext cx="3954462" cy="366712"/>
            <a:chOff x="1761" y="2865"/>
            <a:chExt cx="2491" cy="231"/>
          </a:xfrm>
        </p:grpSpPr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786" y="2865"/>
              <a:ext cx="245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3.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Shift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Divisor register right1 bit.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761" y="2874"/>
              <a:ext cx="2491" cy="19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592763" y="5281613"/>
            <a:ext cx="1114425" cy="193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7"/>
          <p:cNvGrpSpPr/>
          <p:nvPr/>
        </p:nvGrpSpPr>
        <p:grpSpPr bwMode="auto">
          <a:xfrm>
            <a:off x="4048125" y="6318250"/>
            <a:ext cx="1006475" cy="393700"/>
            <a:chOff x="2550" y="3980"/>
            <a:chExt cx="634" cy="248"/>
          </a:xfrm>
        </p:grpSpPr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2550" y="3980"/>
              <a:ext cx="634" cy="224"/>
            </a:xfrm>
            <a:prstGeom prst="roundRect">
              <a:avLst>
                <a:gd name="adj" fmla="val 46292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673" y="3999"/>
              <a:ext cx="4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Done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026150" y="56007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4887913" y="5945188"/>
            <a:ext cx="3381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 Yes: n+1 repetitions (n = 4 here)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 bwMode="auto">
          <a:xfrm>
            <a:off x="4851400" y="127000"/>
            <a:ext cx="3822700" cy="366713"/>
            <a:chOff x="3056" y="80"/>
            <a:chExt cx="2408" cy="231"/>
          </a:xfrm>
        </p:grpSpPr>
        <p:sp>
          <p:nvSpPr>
            <p:cNvPr id="34" name="AutoShape 30"/>
            <p:cNvSpPr>
              <a:spLocks noChangeArrowheads="1"/>
            </p:cNvSpPr>
            <p:nvPr/>
          </p:nvSpPr>
          <p:spPr bwMode="auto">
            <a:xfrm>
              <a:off x="3056" y="80"/>
              <a:ext cx="2408" cy="200"/>
            </a:xfrm>
            <a:prstGeom prst="roundRect">
              <a:avLst>
                <a:gd name="adj" fmla="val 43597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122" y="82"/>
              <a:ext cx="23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Start: Place Dividend in Remainder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36" name="AutoShape 33"/>
          <p:cNvSpPr>
            <a:spLocks noChangeArrowheads="1"/>
          </p:cNvSpPr>
          <p:nvPr/>
        </p:nvSpPr>
        <p:spPr bwMode="auto">
          <a:xfrm>
            <a:off x="5251450" y="1936750"/>
            <a:ext cx="1765300" cy="755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153150" y="172720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5"/>
          <p:cNvSpPr/>
          <p:nvPr/>
        </p:nvSpPr>
        <p:spPr bwMode="auto">
          <a:xfrm>
            <a:off x="7010400" y="2305050"/>
            <a:ext cx="706438" cy="458788"/>
          </a:xfrm>
          <a:custGeom>
            <a:avLst/>
            <a:gdLst>
              <a:gd name="T0" fmla="*/ 0 w 445"/>
              <a:gd name="T1" fmla="*/ 0 h 289"/>
              <a:gd name="T2" fmla="*/ 444 w 445"/>
              <a:gd name="T3" fmla="*/ 0 h 289"/>
              <a:gd name="T4" fmla="*/ 444 w 445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5" h="289">
                <a:moveTo>
                  <a:pt x="0" y="0"/>
                </a:moveTo>
                <a:lnTo>
                  <a:pt x="444" y="0"/>
                </a:lnTo>
                <a:lnTo>
                  <a:pt x="444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36"/>
          <p:cNvSpPr/>
          <p:nvPr/>
        </p:nvSpPr>
        <p:spPr bwMode="auto">
          <a:xfrm>
            <a:off x="3009900" y="2305050"/>
            <a:ext cx="2268538" cy="477838"/>
          </a:xfrm>
          <a:custGeom>
            <a:avLst/>
            <a:gdLst>
              <a:gd name="T0" fmla="*/ 1428 w 1429"/>
              <a:gd name="T1" fmla="*/ 0 h 301"/>
              <a:gd name="T2" fmla="*/ 0 w 1429"/>
              <a:gd name="T3" fmla="*/ 0 h 301"/>
              <a:gd name="T4" fmla="*/ 0 w 1429"/>
              <a:gd name="T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29" h="301">
                <a:moveTo>
                  <a:pt x="1428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 bwMode="auto">
          <a:xfrm>
            <a:off x="3651250" y="5289550"/>
            <a:ext cx="1765300" cy="755650"/>
            <a:chOff x="2300" y="3332"/>
            <a:chExt cx="1112" cy="476"/>
          </a:xfrm>
        </p:grpSpPr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508" y="3347"/>
              <a:ext cx="78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n+1</a:t>
              </a:r>
              <a:endParaRPr lang="en-US" altLang="x-none" sz="1800">
                <a:solidFill>
                  <a:srgbClr val="000000"/>
                </a:solidFill>
              </a:endParaRPr>
            </a:p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repetition?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>
              <a:off x="2300" y="3332"/>
              <a:ext cx="1112" cy="476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4572000" y="48895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/>
          <p:cNvSpPr>
            <a:spLocks noChangeShapeType="1"/>
          </p:cNvSpPr>
          <p:nvPr/>
        </p:nvSpPr>
        <p:spPr bwMode="auto">
          <a:xfrm>
            <a:off x="4552950" y="60896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5535613" y="5316538"/>
            <a:ext cx="23082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 No: &lt; n+1 repetitions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6153150" y="50800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4"/>
          <p:cNvSpPr/>
          <p:nvPr/>
        </p:nvSpPr>
        <p:spPr bwMode="auto">
          <a:xfrm>
            <a:off x="5410200" y="628650"/>
            <a:ext cx="3602038" cy="5049838"/>
          </a:xfrm>
          <a:custGeom>
            <a:avLst/>
            <a:gdLst>
              <a:gd name="T0" fmla="*/ 0 w 2269"/>
              <a:gd name="T1" fmla="*/ 3180 h 3181"/>
              <a:gd name="T2" fmla="*/ 2268 w 2269"/>
              <a:gd name="T3" fmla="*/ 3180 h 3181"/>
              <a:gd name="T4" fmla="*/ 2268 w 2269"/>
              <a:gd name="T5" fmla="*/ 0 h 3181"/>
              <a:gd name="T6" fmla="*/ 492 w 2269"/>
              <a:gd name="T7" fmla="*/ 0 h 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9" h="3181">
                <a:moveTo>
                  <a:pt x="0" y="3180"/>
                </a:moveTo>
                <a:lnTo>
                  <a:pt x="2268" y="3180"/>
                </a:lnTo>
                <a:lnTo>
                  <a:pt x="2268" y="0"/>
                </a:lnTo>
                <a:lnTo>
                  <a:pt x="4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45"/>
          <p:cNvSpPr/>
          <p:nvPr/>
        </p:nvSpPr>
        <p:spPr bwMode="auto">
          <a:xfrm>
            <a:off x="6229350" y="4324350"/>
            <a:ext cx="1588" cy="249238"/>
          </a:xfrm>
          <a:custGeom>
            <a:avLst/>
            <a:gdLst>
              <a:gd name="T0" fmla="*/ 0 w 1"/>
              <a:gd name="T1" fmla="*/ 0 h 157"/>
              <a:gd name="T2" fmla="*/ 0 w 1"/>
              <a:gd name="T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">
                <a:moveTo>
                  <a:pt x="0" y="0"/>
                </a:moveTo>
                <a:lnTo>
                  <a:pt x="0" y="1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46"/>
          <p:cNvSpPr/>
          <p:nvPr/>
        </p:nvSpPr>
        <p:spPr bwMode="auto">
          <a:xfrm>
            <a:off x="3009900" y="4324350"/>
            <a:ext cx="1588" cy="249238"/>
          </a:xfrm>
          <a:custGeom>
            <a:avLst/>
            <a:gdLst>
              <a:gd name="T0" fmla="*/ 0 w 1"/>
              <a:gd name="T1" fmla="*/ 0 h 157"/>
              <a:gd name="T2" fmla="*/ 0 w 1"/>
              <a:gd name="T3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57">
                <a:moveTo>
                  <a:pt x="0" y="0"/>
                </a:moveTo>
                <a:lnTo>
                  <a:pt x="0" y="15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of the First Division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106680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Half of the 64-bit divisor is always 0.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Half of  64-bit adder is wasted.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Half of the divisor is wasted.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zh-CN" altLang="en-US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0" y="3158451"/>
            <a:ext cx="9182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66"/>
                </a:solidFill>
              </a:rPr>
              <a:t>Can the right shifting of the divisor be substituted by the left shifting of the reminder?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second Division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43502" y="4613493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</a:rPr>
              <a:t>32-bit</a:t>
            </a:r>
            <a:r>
              <a:rPr lang="en-US" altLang="zh-CN" sz="2800" b="1" dirty="0">
                <a:solidFill>
                  <a:srgbClr val="0D00CD"/>
                </a:solidFill>
              </a:rPr>
              <a:t> register for divisor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</a:rPr>
              <a:t>32-bit</a:t>
            </a:r>
            <a:r>
              <a:rPr lang="en-US" altLang="zh-CN" sz="2800" b="1" dirty="0">
                <a:solidFill>
                  <a:srgbClr val="0D00CD"/>
                </a:solidFill>
              </a:rPr>
              <a:t> ALU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64-bit register for remainder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register for quotient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sp>
        <p:nvSpPr>
          <p:cNvPr id="39" name="Freeform 4" descr="10%"/>
          <p:cNvSpPr/>
          <p:nvPr/>
        </p:nvSpPr>
        <p:spPr bwMode="auto">
          <a:xfrm>
            <a:off x="1547813" y="2300287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ln w="25400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479550" y="3238500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1492250" y="3251200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1579563" y="3263900"/>
            <a:ext cx="1273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5994400" y="2020887"/>
            <a:ext cx="1500188" cy="482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6007100" y="2033587"/>
            <a:ext cx="1497013" cy="479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226175" y="2005012"/>
            <a:ext cx="1044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Quotient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6" name="Rectangle 11" descr="10%"/>
          <p:cNvSpPr>
            <a:spLocks noChangeArrowheads="1"/>
          </p:cNvSpPr>
          <p:nvPr/>
        </p:nvSpPr>
        <p:spPr bwMode="auto">
          <a:xfrm>
            <a:off x="2185988" y="1322387"/>
            <a:ext cx="1339850" cy="390525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 w="25400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146300" y="1295400"/>
            <a:ext cx="1450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x-none" sz="1800">
                <a:solidFill>
                  <a:srgbClr val="000000"/>
                </a:solidFill>
              </a:rPr>
              <a:t>Divisor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1738313" y="2411412"/>
            <a:ext cx="1292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32-bit ALU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6380163" y="1830387"/>
            <a:ext cx="684212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7529513" y="2066925"/>
            <a:ext cx="1114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Shift Left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1" name="Rectangle 16"/>
          <p:cNvSpPr>
            <a:spLocks noChangeArrowheads="1"/>
          </p:cNvSpPr>
          <p:nvPr/>
        </p:nvSpPr>
        <p:spPr bwMode="auto">
          <a:xfrm>
            <a:off x="4495800" y="3635375"/>
            <a:ext cx="752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Write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2" name="AutoShape 17"/>
          <p:cNvSpPr>
            <a:spLocks noChangeArrowheads="1"/>
          </p:cNvSpPr>
          <p:nvPr/>
        </p:nvSpPr>
        <p:spPr bwMode="auto">
          <a:xfrm>
            <a:off x="5441950" y="3116262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5976938" y="3359150"/>
            <a:ext cx="94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FF"/>
                </a:solidFill>
              </a:rPr>
              <a:t>Control</a:t>
            </a:r>
            <a:endParaRPr lang="en-US" altLang="x-none" sz="1800">
              <a:solidFill>
                <a:srgbClr val="0000FF"/>
              </a:solidFill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6453188" y="2479675"/>
            <a:ext cx="822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2768600" y="1741487"/>
            <a:ext cx="822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2566988" y="3657600"/>
            <a:ext cx="822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57" name="Freeform 22"/>
          <p:cNvSpPr/>
          <p:nvPr/>
        </p:nvSpPr>
        <p:spPr bwMode="auto">
          <a:xfrm>
            <a:off x="7246938" y="2428875"/>
            <a:ext cx="661987" cy="1068387"/>
          </a:xfrm>
          <a:custGeom>
            <a:avLst/>
            <a:gdLst>
              <a:gd name="T0" fmla="*/ 0 w 417"/>
              <a:gd name="T1" fmla="*/ 672 h 673"/>
              <a:gd name="T2" fmla="*/ 416 w 417"/>
              <a:gd name="T3" fmla="*/ 672 h 673"/>
              <a:gd name="T4" fmla="*/ 416 w 417"/>
              <a:gd name="T5" fmla="*/ 0 h 673"/>
              <a:gd name="T6" fmla="*/ 171 w 417"/>
              <a:gd name="T7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7" h="673">
                <a:moveTo>
                  <a:pt x="0" y="672"/>
                </a:moveTo>
                <a:lnTo>
                  <a:pt x="416" y="672"/>
                </a:lnTo>
                <a:lnTo>
                  <a:pt x="416" y="0"/>
                </a:lnTo>
                <a:lnTo>
                  <a:pt x="171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Freeform 23"/>
          <p:cNvSpPr/>
          <p:nvPr/>
        </p:nvSpPr>
        <p:spPr bwMode="auto">
          <a:xfrm>
            <a:off x="3014663" y="2546350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Freeform 24"/>
          <p:cNvSpPr/>
          <p:nvPr/>
        </p:nvSpPr>
        <p:spPr bwMode="auto">
          <a:xfrm>
            <a:off x="4351338" y="351155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Freeform 25"/>
          <p:cNvSpPr/>
          <p:nvPr/>
        </p:nvSpPr>
        <p:spPr bwMode="auto">
          <a:xfrm>
            <a:off x="2336800" y="2901950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Freeform 26"/>
          <p:cNvSpPr/>
          <p:nvPr/>
        </p:nvSpPr>
        <p:spPr bwMode="auto">
          <a:xfrm>
            <a:off x="457200" y="1920875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Freeform 27"/>
          <p:cNvSpPr/>
          <p:nvPr/>
        </p:nvSpPr>
        <p:spPr bwMode="auto">
          <a:xfrm>
            <a:off x="2759075" y="1733550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28"/>
          <p:cNvSpPr>
            <a:spLocks noChangeShapeType="1"/>
          </p:cNvSpPr>
          <p:nvPr/>
        </p:nvSpPr>
        <p:spPr bwMode="auto">
          <a:xfrm>
            <a:off x="2928938" y="330517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2740025" y="3117850"/>
            <a:ext cx="684213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30"/>
          <p:cNvSpPr/>
          <p:nvPr/>
        </p:nvSpPr>
        <p:spPr bwMode="auto">
          <a:xfrm>
            <a:off x="4367213" y="335915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Rectangle 31"/>
          <p:cNvSpPr>
            <a:spLocks noChangeArrowheads="1"/>
          </p:cNvSpPr>
          <p:nvPr/>
        </p:nvSpPr>
        <p:spPr bwMode="auto">
          <a:xfrm>
            <a:off x="4260850" y="2930525"/>
            <a:ext cx="1114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chemeClr val="accent1"/>
                </a:solidFill>
              </a:rPr>
              <a:t>Shift Left</a:t>
            </a:r>
            <a:endParaRPr lang="en-US" altLang="x-none" sz="1800">
              <a:solidFill>
                <a:schemeClr val="accent1"/>
              </a:solidFill>
            </a:endParaRPr>
          </a:p>
        </p:txBody>
      </p:sp>
      <p:sp>
        <p:nvSpPr>
          <p:cNvPr id="67" name="Freeform 32"/>
          <p:cNvSpPr/>
          <p:nvPr/>
        </p:nvSpPr>
        <p:spPr bwMode="auto">
          <a:xfrm>
            <a:off x="2362200" y="3897312"/>
            <a:ext cx="4040188" cy="192088"/>
          </a:xfrm>
          <a:custGeom>
            <a:avLst/>
            <a:gdLst>
              <a:gd name="T0" fmla="*/ 0 w 2545"/>
              <a:gd name="T1" fmla="*/ 120 h 121"/>
              <a:gd name="T2" fmla="*/ 2544 w 2545"/>
              <a:gd name="T3" fmla="*/ 120 h 121"/>
              <a:gd name="T4" fmla="*/ 2544 w 2545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121">
                <a:moveTo>
                  <a:pt x="0" y="120"/>
                </a:moveTo>
                <a:lnTo>
                  <a:pt x="2544" y="120"/>
                </a:lnTo>
                <a:lnTo>
                  <a:pt x="25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Multiplication-Steps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4"/>
          <p:cNvGrpSpPr/>
          <p:nvPr/>
        </p:nvGrpSpPr>
        <p:grpSpPr>
          <a:xfrm>
            <a:off x="2017712" y="1270794"/>
            <a:ext cx="2249488" cy="2246313"/>
            <a:chOff x="703" y="1616"/>
            <a:chExt cx="1417" cy="1415"/>
          </a:xfrm>
        </p:grpSpPr>
        <p:sp>
          <p:nvSpPr>
            <p:cNvPr id="16" name="Text Box 5"/>
            <p:cNvSpPr txBox="1"/>
            <p:nvPr/>
          </p:nvSpPr>
          <p:spPr>
            <a:xfrm>
              <a:off x="703" y="1616"/>
              <a:ext cx="1417" cy="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×  1001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0000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0000 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1000  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1001000</a:t>
              </a:r>
              <a:endPara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17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AutoShape 10"/>
          <p:cNvSpPr/>
          <p:nvPr/>
        </p:nvSpPr>
        <p:spPr>
          <a:xfrm>
            <a:off x="388937" y="1012031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multiplicand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AutoShape 11"/>
          <p:cNvSpPr/>
          <p:nvPr/>
        </p:nvSpPr>
        <p:spPr>
          <a:xfrm>
            <a:off x="388937" y="1486693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multiplier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AutoShape 12"/>
          <p:cNvSpPr/>
          <p:nvPr/>
        </p:nvSpPr>
        <p:spPr>
          <a:xfrm>
            <a:off x="388937" y="3071018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product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9851" y="1012031"/>
            <a:ext cx="5562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The length of the product is considerable larger than either the multiplicand or the multiplier.</a:t>
            </a:r>
            <a:endParaRPr lang="en-US" altLang="zh-CN" sz="3200" b="1" dirty="0">
              <a:solidFill>
                <a:srgbClr val="0D00CD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Divide Algorithm V2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3429000" y="6096000"/>
            <a:ext cx="22098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7150" y="985838"/>
            <a:ext cx="5314950" cy="59531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tabLst>
                <a:tab pos="1085850" algn="l"/>
                <a:tab pos="2057400" algn="l"/>
              </a:tabLst>
            </a:pPr>
            <a:r>
              <a:rPr lang="en-US" altLang="x-none" sz="1600" dirty="0"/>
              <a:t>Remainder	Quotient   Divisor	</a:t>
            </a:r>
            <a:br>
              <a:rPr lang="en-US" altLang="x-none" sz="1600" dirty="0"/>
            </a:br>
            <a:r>
              <a:rPr lang="en-US" altLang="x-none" sz="1200" dirty="0">
                <a:latin typeface="Courier New" panose="02070309020205020404" charset="0"/>
              </a:rPr>
              <a:t>0000 0111</a:t>
            </a:r>
            <a:r>
              <a:rPr lang="en-US" altLang="x-none" sz="1600" dirty="0"/>
              <a:t>	</a:t>
            </a:r>
            <a:r>
              <a:rPr lang="en-US" altLang="x-none" sz="1200" dirty="0">
                <a:latin typeface="Courier New" panose="02070309020205020404" charset="0"/>
              </a:rPr>
              <a:t>0000	 0010 	</a:t>
            </a:r>
            <a:endParaRPr lang="en-US" altLang="x-none" sz="1200" dirty="0">
              <a:latin typeface="Courier New" panose="02070309020205020404" charset="0"/>
            </a:endParaRPr>
          </a:p>
        </p:txBody>
      </p:sp>
      <p:grpSp>
        <p:nvGrpSpPr>
          <p:cNvPr id="10" name="Group 6"/>
          <p:cNvGrpSpPr/>
          <p:nvPr/>
        </p:nvGrpSpPr>
        <p:grpSpPr bwMode="auto">
          <a:xfrm>
            <a:off x="3651250" y="3346450"/>
            <a:ext cx="5527676" cy="1497013"/>
            <a:chOff x="2300" y="2108"/>
            <a:chExt cx="3482" cy="943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300" y="2108"/>
              <a:ext cx="3308" cy="9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39" y="2117"/>
              <a:ext cx="3443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u="sng" dirty="0">
                  <a:solidFill>
                    <a:schemeClr val="accent1"/>
                  </a:solidFill>
                </a:rPr>
                <a:t>3b.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Restore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original value by adding the Divisor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register to the </a:t>
              </a:r>
              <a:r>
                <a:rPr lang="en-US" altLang="x-none" sz="1800" u="sng" dirty="0">
                  <a:solidFill>
                    <a:schemeClr val="accent1"/>
                  </a:solidFill>
                </a:rPr>
                <a:t>left half of the </a:t>
              </a:r>
              <a:r>
                <a:rPr lang="en-US" altLang="x-none" sz="1800" dirty="0" err="1">
                  <a:solidFill>
                    <a:srgbClr val="000000"/>
                  </a:solidFill>
                </a:rPr>
                <a:t>Remainderregister</a:t>
              </a:r>
              <a:r>
                <a:rPr lang="en-US" altLang="x-none" sz="1800" dirty="0">
                  <a:solidFill>
                    <a:srgbClr val="000000"/>
                  </a:solidFill>
                </a:rPr>
                <a:t>,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&amp;place the sum in the </a:t>
              </a:r>
              <a:r>
                <a:rPr lang="en-US" altLang="x-none" sz="1800" u="sng" dirty="0">
                  <a:solidFill>
                    <a:schemeClr val="accent1"/>
                  </a:solidFill>
                </a:rPr>
                <a:t>left half of the </a:t>
              </a:r>
              <a:r>
                <a:rPr lang="en-US" altLang="x-none" sz="1800" dirty="0">
                  <a:solidFill>
                    <a:srgbClr val="000000"/>
                  </a:solidFill>
                </a:rPr>
                <a:t>Remainder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register. Also shift the Quotient register to the left,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setting the new least significant bit to 0.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643563" y="1701800"/>
            <a:ext cx="3363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845175" y="2732088"/>
            <a:ext cx="1149350" cy="209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681663" y="2495550"/>
            <a:ext cx="1273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x-none" sz="1800">
                <a:solidFill>
                  <a:srgbClr val="000000"/>
                </a:solidFill>
              </a:rPr>
              <a:t>Test </a:t>
            </a:r>
            <a:br>
              <a:rPr lang="en-US" altLang="x-none" sz="1800">
                <a:solidFill>
                  <a:srgbClr val="000000"/>
                </a:solidFill>
              </a:rPr>
            </a:br>
            <a:r>
              <a:rPr lang="en-US" altLang="x-none" sz="1800">
                <a:solidFill>
                  <a:srgbClr val="000000"/>
                </a:solidFill>
              </a:rPr>
              <a:t>Remainder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134225" y="2543175"/>
            <a:ext cx="1631950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 &lt; 0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700463" y="2470150"/>
            <a:ext cx="1627187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 </a:t>
            </a:r>
            <a:r>
              <a:rPr lang="en-US" altLang="x-none" sz="1800">
                <a:solidFill>
                  <a:srgbClr val="000000"/>
                </a:solidFill>
                <a:sym typeface="Symbol" panose="05050102010706020507" charset="2"/>
              </a:rPr>
              <a:t></a:t>
            </a:r>
            <a:r>
              <a:rPr lang="en-US" altLang="x-none" sz="1800">
                <a:solidFill>
                  <a:srgbClr val="000000"/>
                </a:solidFill>
              </a:rPr>
              <a:t> 0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grpSp>
        <p:nvGrpSpPr>
          <p:cNvPr id="18" name="Group 14"/>
          <p:cNvGrpSpPr/>
          <p:nvPr/>
        </p:nvGrpSpPr>
        <p:grpSpPr bwMode="auto">
          <a:xfrm>
            <a:off x="3830638" y="1395412"/>
            <a:ext cx="4927600" cy="920749"/>
            <a:chOff x="2413" y="879"/>
            <a:chExt cx="3104" cy="58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413" y="879"/>
              <a:ext cx="3104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u="sng" dirty="0">
                  <a:solidFill>
                    <a:schemeClr val="accent1"/>
                  </a:solidFill>
                </a:rPr>
                <a:t>2.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Subtract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Divisor register from the </a:t>
              </a:r>
              <a:br>
                <a:rPr lang="en-US" altLang="x-none" sz="1800" dirty="0">
                  <a:solidFill>
                    <a:srgbClr val="000000"/>
                  </a:solidFill>
                </a:rPr>
              </a:br>
              <a:r>
                <a:rPr lang="en-US" altLang="x-none" sz="1800" u="sng" dirty="0">
                  <a:solidFill>
                    <a:schemeClr val="accent1"/>
                  </a:solidFill>
                </a:rPr>
                <a:t>left half of the </a:t>
              </a:r>
              <a:r>
                <a:rPr lang="en-US" altLang="x-none" sz="1800" dirty="0">
                  <a:solidFill>
                    <a:srgbClr val="000000"/>
                  </a:solidFill>
                </a:rPr>
                <a:t>Remainder register, &amp; place the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result in the </a:t>
              </a:r>
              <a:r>
                <a:rPr lang="en-US" altLang="x-none" sz="1800" u="sng" dirty="0">
                  <a:solidFill>
                    <a:schemeClr val="accent1"/>
                  </a:solidFill>
                </a:rPr>
                <a:t>left half of the </a:t>
              </a:r>
              <a:r>
                <a:rPr lang="en-US" altLang="x-none" sz="1800" dirty="0">
                  <a:solidFill>
                    <a:srgbClr val="000000"/>
                  </a:solidFill>
                </a:rPr>
                <a:t>Remainder register.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421" y="885"/>
              <a:ext cx="2971" cy="5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7"/>
          <p:cNvGrpSpPr/>
          <p:nvPr/>
        </p:nvGrpSpPr>
        <p:grpSpPr bwMode="auto">
          <a:xfrm>
            <a:off x="1593850" y="3346450"/>
            <a:ext cx="2058988" cy="1490663"/>
            <a:chOff x="1004" y="2108"/>
            <a:chExt cx="1297" cy="939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039" y="2118"/>
              <a:ext cx="1262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u="sng" dirty="0">
                  <a:solidFill>
                    <a:schemeClr val="accent1"/>
                  </a:solidFill>
                </a:rPr>
                <a:t>3a.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Shift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Quotient register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to the left setting 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the new rightmost</a:t>
              </a:r>
              <a:endParaRPr lang="en-US" altLang="x-none" sz="1800" dirty="0">
                <a:solidFill>
                  <a:srgbClr val="000000"/>
                </a:solidFill>
              </a:endParaRPr>
            </a:p>
            <a:p>
              <a:r>
                <a:rPr lang="en-US" altLang="x-none" sz="1800" dirty="0">
                  <a:solidFill>
                    <a:srgbClr val="000000"/>
                  </a:solidFill>
                </a:rPr>
                <a:t> bit to 1.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004" y="2108"/>
              <a:ext cx="1208" cy="9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0"/>
          <p:cNvGrpSpPr/>
          <p:nvPr/>
        </p:nvGrpSpPr>
        <p:grpSpPr bwMode="auto">
          <a:xfrm>
            <a:off x="4910138" y="795338"/>
            <a:ext cx="4291012" cy="366712"/>
            <a:chOff x="3093" y="501"/>
            <a:chExt cx="2703" cy="231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0" y="501"/>
              <a:ext cx="2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u="sng" dirty="0">
                  <a:solidFill>
                    <a:schemeClr val="accent1"/>
                  </a:solidFill>
                </a:rPr>
                <a:t>1.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Shift</a:t>
              </a:r>
              <a:r>
                <a:rPr lang="en-US" altLang="x-none" sz="1800" dirty="0">
                  <a:solidFill>
                    <a:srgbClr val="000000"/>
                  </a:solidFill>
                </a:rPr>
                <a:t> the </a:t>
              </a:r>
              <a:r>
                <a:rPr lang="en-US" altLang="x-none" sz="1800" u="sng" dirty="0">
                  <a:solidFill>
                    <a:schemeClr val="accent1"/>
                  </a:solidFill>
                </a:rPr>
                <a:t>Remainder register left </a:t>
              </a:r>
              <a:r>
                <a:rPr lang="en-US" altLang="x-none" sz="1800" dirty="0">
                  <a:solidFill>
                    <a:srgbClr val="000000"/>
                  </a:solidFill>
                </a:rPr>
                <a:t>1 bit.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093" y="510"/>
              <a:ext cx="2555" cy="19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5592763" y="5281613"/>
            <a:ext cx="1114425" cy="193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" name="Group 24"/>
          <p:cNvGrpSpPr/>
          <p:nvPr/>
        </p:nvGrpSpPr>
        <p:grpSpPr bwMode="auto">
          <a:xfrm>
            <a:off x="4048125" y="6318250"/>
            <a:ext cx="1006475" cy="393700"/>
            <a:chOff x="2550" y="3980"/>
            <a:chExt cx="634" cy="248"/>
          </a:xfrm>
        </p:grpSpPr>
        <p:sp>
          <p:nvSpPr>
            <p:cNvPr id="29" name="AutoShape 22"/>
            <p:cNvSpPr>
              <a:spLocks noChangeArrowheads="1"/>
            </p:cNvSpPr>
            <p:nvPr/>
          </p:nvSpPr>
          <p:spPr bwMode="auto">
            <a:xfrm>
              <a:off x="2550" y="3980"/>
              <a:ext cx="634" cy="224"/>
            </a:xfrm>
            <a:prstGeom prst="roundRect">
              <a:avLst>
                <a:gd name="adj" fmla="val 46292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673" y="3999"/>
              <a:ext cx="43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Done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</p:grp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6026150" y="56007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4887913" y="5945188"/>
            <a:ext cx="313690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 Yes: </a:t>
            </a:r>
            <a:r>
              <a:rPr lang="en-US" altLang="x-none" sz="1800" u="sng">
                <a:solidFill>
                  <a:schemeClr val="accent1"/>
                </a:solidFill>
              </a:rPr>
              <a:t>n </a:t>
            </a:r>
            <a:r>
              <a:rPr lang="en-US" altLang="x-none" sz="1800">
                <a:solidFill>
                  <a:srgbClr val="000000"/>
                </a:solidFill>
              </a:rPr>
              <a:t>repetitions (n = 4 here)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3" name="AutoShape 27"/>
          <p:cNvSpPr>
            <a:spLocks noChangeArrowheads="1"/>
          </p:cNvSpPr>
          <p:nvPr/>
        </p:nvSpPr>
        <p:spPr bwMode="auto">
          <a:xfrm>
            <a:off x="5384800" y="2527300"/>
            <a:ext cx="1765300" cy="755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6286500" y="23177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29"/>
          <p:cNvSpPr/>
          <p:nvPr/>
        </p:nvSpPr>
        <p:spPr bwMode="auto">
          <a:xfrm>
            <a:off x="7143750" y="2895600"/>
            <a:ext cx="706438" cy="458788"/>
          </a:xfrm>
          <a:custGeom>
            <a:avLst/>
            <a:gdLst>
              <a:gd name="T0" fmla="*/ 0 w 445"/>
              <a:gd name="T1" fmla="*/ 0 h 289"/>
              <a:gd name="T2" fmla="*/ 444 w 445"/>
              <a:gd name="T3" fmla="*/ 0 h 289"/>
              <a:gd name="T4" fmla="*/ 444 w 445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5" h="289">
                <a:moveTo>
                  <a:pt x="0" y="0"/>
                </a:moveTo>
                <a:lnTo>
                  <a:pt x="444" y="0"/>
                </a:lnTo>
                <a:lnTo>
                  <a:pt x="444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Freeform 30"/>
          <p:cNvSpPr/>
          <p:nvPr/>
        </p:nvSpPr>
        <p:spPr bwMode="auto">
          <a:xfrm>
            <a:off x="2457450" y="2895600"/>
            <a:ext cx="2954338" cy="477838"/>
          </a:xfrm>
          <a:custGeom>
            <a:avLst/>
            <a:gdLst>
              <a:gd name="T0" fmla="*/ 1860 w 1861"/>
              <a:gd name="T1" fmla="*/ 0 h 301"/>
              <a:gd name="T2" fmla="*/ 0 w 1861"/>
              <a:gd name="T3" fmla="*/ 0 h 301"/>
              <a:gd name="T4" fmla="*/ 0 w 1861"/>
              <a:gd name="T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1" h="301">
                <a:moveTo>
                  <a:pt x="1860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7" name="Group 33"/>
          <p:cNvGrpSpPr/>
          <p:nvPr/>
        </p:nvGrpSpPr>
        <p:grpSpPr bwMode="auto">
          <a:xfrm>
            <a:off x="3651250" y="5289550"/>
            <a:ext cx="1765300" cy="755650"/>
            <a:chOff x="2300" y="3332"/>
            <a:chExt cx="1112" cy="476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508" y="3347"/>
              <a:ext cx="786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 </a:t>
              </a:r>
              <a:r>
                <a:rPr lang="en-US" altLang="x-none" sz="1800" u="sng">
                  <a:solidFill>
                    <a:schemeClr val="accent1"/>
                  </a:solidFill>
                </a:rPr>
                <a:t>nth</a:t>
              </a:r>
              <a:endParaRPr lang="en-US" altLang="x-none" sz="1800">
                <a:solidFill>
                  <a:srgbClr val="000000"/>
                </a:solidFill>
              </a:endParaRPr>
            </a:p>
            <a:p>
              <a:pPr algn="ctr"/>
              <a:r>
                <a:rPr lang="en-US" altLang="x-none" sz="1800">
                  <a:solidFill>
                    <a:srgbClr val="000000"/>
                  </a:solidFill>
                </a:rPr>
                <a:t>repetition?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9" name="AutoShape 32"/>
            <p:cNvSpPr>
              <a:spLocks noChangeArrowheads="1"/>
            </p:cNvSpPr>
            <p:nvPr/>
          </p:nvSpPr>
          <p:spPr bwMode="auto">
            <a:xfrm>
              <a:off x="2300" y="3332"/>
              <a:ext cx="1112" cy="476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4743450" y="4851400"/>
            <a:ext cx="0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5"/>
          <p:cNvSpPr>
            <a:spLocks noChangeShapeType="1"/>
          </p:cNvSpPr>
          <p:nvPr/>
        </p:nvSpPr>
        <p:spPr bwMode="auto">
          <a:xfrm>
            <a:off x="4552950" y="60896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6"/>
          <p:cNvSpPr>
            <a:spLocks noChangeArrowheads="1"/>
          </p:cNvSpPr>
          <p:nvPr/>
        </p:nvSpPr>
        <p:spPr bwMode="auto">
          <a:xfrm>
            <a:off x="5535613" y="5316538"/>
            <a:ext cx="2063750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 No: &lt; </a:t>
            </a:r>
            <a:r>
              <a:rPr lang="en-US" altLang="x-none" sz="1800" u="sng">
                <a:solidFill>
                  <a:schemeClr val="accent1"/>
                </a:solidFill>
              </a:rPr>
              <a:t>n </a:t>
            </a:r>
            <a:r>
              <a:rPr lang="en-US" altLang="x-none" sz="1800">
                <a:solidFill>
                  <a:srgbClr val="000000"/>
                </a:solidFill>
              </a:rPr>
              <a:t>repetitions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6248400" y="48895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38"/>
          <p:cNvSpPr/>
          <p:nvPr/>
        </p:nvSpPr>
        <p:spPr bwMode="auto">
          <a:xfrm>
            <a:off x="5372100" y="1222375"/>
            <a:ext cx="3716338" cy="4456113"/>
          </a:xfrm>
          <a:custGeom>
            <a:avLst/>
            <a:gdLst>
              <a:gd name="T0" fmla="*/ 0 w 2341"/>
              <a:gd name="T1" fmla="*/ 3180 h 3181"/>
              <a:gd name="T2" fmla="*/ 2340 w 2341"/>
              <a:gd name="T3" fmla="*/ 3180 h 3181"/>
              <a:gd name="T4" fmla="*/ 2340 w 2341"/>
              <a:gd name="T5" fmla="*/ 0 h 3181"/>
              <a:gd name="T6" fmla="*/ 508 w 2341"/>
              <a:gd name="T7" fmla="*/ 0 h 3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1" h="3181">
                <a:moveTo>
                  <a:pt x="0" y="3180"/>
                </a:moveTo>
                <a:lnTo>
                  <a:pt x="2340" y="3180"/>
                </a:lnTo>
                <a:lnTo>
                  <a:pt x="2340" y="0"/>
                </a:lnTo>
                <a:lnTo>
                  <a:pt x="50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6229350" y="11747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40"/>
          <p:cNvSpPr/>
          <p:nvPr/>
        </p:nvSpPr>
        <p:spPr bwMode="auto">
          <a:xfrm>
            <a:off x="2533650" y="4857750"/>
            <a:ext cx="1830388" cy="515938"/>
          </a:xfrm>
          <a:custGeom>
            <a:avLst/>
            <a:gdLst>
              <a:gd name="T0" fmla="*/ 0 w 1153"/>
              <a:gd name="T1" fmla="*/ 0 h 325"/>
              <a:gd name="T2" fmla="*/ 0 w 1153"/>
              <a:gd name="T3" fmla="*/ 84 h 325"/>
              <a:gd name="T4" fmla="*/ 1152 w 1153"/>
              <a:gd name="T5" fmla="*/ 84 h 325"/>
              <a:gd name="T6" fmla="*/ 1152 w 1153"/>
              <a:gd name="T7" fmla="*/ 324 h 325"/>
              <a:gd name="T8" fmla="*/ 1152 w 1153"/>
              <a:gd name="T9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325">
                <a:moveTo>
                  <a:pt x="0" y="0"/>
                </a:moveTo>
                <a:lnTo>
                  <a:pt x="0" y="84"/>
                </a:lnTo>
                <a:lnTo>
                  <a:pt x="1152" y="84"/>
                </a:lnTo>
                <a:lnTo>
                  <a:pt x="1152" y="324"/>
                </a:lnTo>
                <a:lnTo>
                  <a:pt x="1152" y="32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" name="Group 43"/>
          <p:cNvGrpSpPr/>
          <p:nvPr/>
        </p:nvGrpSpPr>
        <p:grpSpPr bwMode="auto">
          <a:xfrm>
            <a:off x="4851400" y="107950"/>
            <a:ext cx="3822700" cy="366713"/>
            <a:chOff x="3056" y="68"/>
            <a:chExt cx="2408" cy="231"/>
          </a:xfrm>
        </p:grpSpPr>
        <p:sp>
          <p:nvSpPr>
            <p:cNvPr id="48" name="AutoShape 41"/>
            <p:cNvSpPr>
              <a:spLocks noChangeArrowheads="1"/>
            </p:cNvSpPr>
            <p:nvPr/>
          </p:nvSpPr>
          <p:spPr bwMode="auto">
            <a:xfrm>
              <a:off x="3056" y="68"/>
              <a:ext cx="2408" cy="200"/>
            </a:xfrm>
            <a:prstGeom prst="roundRect">
              <a:avLst>
                <a:gd name="adj" fmla="val 43597"/>
              </a:avLst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122" y="70"/>
              <a:ext cx="23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Start: Place Dividend in Remainder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7/2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009283"/>
            <a:ext cx="7486650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0D00CD"/>
                </a:solidFill>
              </a:rPr>
              <a:t>Quotient register wastes space that exactly matches size of remainder</a:t>
            </a:r>
            <a:br>
              <a:rPr lang="en-US" altLang="zh-CN" b="1" dirty="0">
                <a:solidFill>
                  <a:srgbClr val="0D00CD"/>
                </a:solidFill>
              </a:rPr>
            </a:br>
            <a:r>
              <a:rPr lang="en-US" altLang="zh-CN" b="1" dirty="0">
                <a:solidFill>
                  <a:srgbClr val="0D00CD"/>
                </a:solidFill>
              </a:rPr>
              <a:t>=&gt; combine Remainder register and Quotient register by shifting quotient </a:t>
            </a:r>
            <a:r>
              <a:rPr lang="en-US" altLang="zh-CN" b="1" dirty="0" err="1">
                <a:solidFill>
                  <a:srgbClr val="0D00CD"/>
                </a:solidFill>
              </a:rPr>
              <a:t>reg</a:t>
            </a:r>
            <a:r>
              <a:rPr lang="en-US" altLang="zh-CN" b="1" dirty="0">
                <a:solidFill>
                  <a:srgbClr val="0D00CD"/>
                </a:solidFill>
              </a:rPr>
              <a:t> left</a:t>
            </a:r>
            <a:endParaRPr lang="en-US" altLang="zh-CN" b="1" dirty="0">
              <a:solidFill>
                <a:srgbClr val="0D00CD"/>
              </a:solidFill>
            </a:endParaRPr>
          </a:p>
          <a:p>
            <a:pPr lvl="1"/>
            <a:r>
              <a:rPr lang="en-US" altLang="zh-CN" b="1" dirty="0">
                <a:solidFill>
                  <a:srgbClr val="0D00CD"/>
                </a:solidFill>
              </a:rPr>
              <a:t>Beginning with shifting remainder</a:t>
            </a:r>
            <a:endParaRPr lang="en-US" altLang="zh-CN" b="1" dirty="0">
              <a:solidFill>
                <a:srgbClr val="0D00CD"/>
              </a:solidFill>
            </a:endParaRPr>
          </a:p>
          <a:p>
            <a:pPr lvl="1"/>
            <a:r>
              <a:rPr lang="en-US" altLang="zh-CN" b="1" dirty="0">
                <a:solidFill>
                  <a:srgbClr val="0D00CD"/>
                </a:solidFill>
              </a:rPr>
              <a:t>However a redundant shift happens as in a loop</a:t>
            </a:r>
            <a:endParaRPr lang="en-US" altLang="zh-CN" b="1" dirty="0">
              <a:solidFill>
                <a:srgbClr val="0D00CD"/>
              </a:solidFill>
            </a:endParaRPr>
          </a:p>
          <a:p>
            <a:pPr lvl="1"/>
            <a:r>
              <a:rPr lang="en-US" altLang="zh-CN" b="1" dirty="0">
                <a:solidFill>
                  <a:srgbClr val="0D00CD"/>
                </a:solidFill>
              </a:rPr>
              <a:t>Left half should be shift back at the end</a:t>
            </a:r>
            <a:endParaRPr lang="en-US" altLang="zh-CN" b="1" dirty="0">
              <a:solidFill>
                <a:srgbClr val="0D00CD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of the Second Division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third division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752475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2775" y="4472205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register for divisor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ALU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64-bit register for remainder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No specific register for quotient</a:t>
            </a:r>
            <a:r>
              <a:rPr lang="zh-CN" altLang="en-US" sz="2800" b="1" dirty="0">
                <a:solidFill>
                  <a:srgbClr val="0D00CD"/>
                </a:solidFill>
              </a:rPr>
              <a:t> </a:t>
            </a:r>
            <a:r>
              <a:rPr lang="en-US" altLang="zh-CN" sz="2800" b="1" dirty="0">
                <a:solidFill>
                  <a:srgbClr val="0D00CD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0-bit</a:t>
            </a:r>
            <a:r>
              <a:rPr lang="en-US" altLang="zh-CN" sz="2800" b="1" dirty="0">
                <a:solidFill>
                  <a:srgbClr val="0D00CD"/>
                </a:solidFill>
              </a:rPr>
              <a:t>)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78050" y="2959100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90750" y="2971800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97113" y="3003550"/>
            <a:ext cx="1273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06800" y="2995612"/>
            <a:ext cx="1158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i="1">
                <a:solidFill>
                  <a:schemeClr val="accent1"/>
                </a:solidFill>
              </a:rPr>
              <a:t>(Quotient)</a:t>
            </a:r>
            <a:endParaRPr lang="en-US" altLang="x-none" sz="1800" i="1">
              <a:solidFill>
                <a:schemeClr val="accent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84488" y="1042987"/>
            <a:ext cx="133985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44800" y="1016000"/>
            <a:ext cx="1450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x-none" sz="1800">
                <a:solidFill>
                  <a:srgbClr val="000000"/>
                </a:solidFill>
              </a:rPr>
              <a:t>Divisor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436813" y="2132012"/>
            <a:ext cx="1292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32-bit ALU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194300" y="3355975"/>
            <a:ext cx="752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Write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140450" y="2836862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675438" y="3079750"/>
            <a:ext cx="94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FF"/>
                </a:solidFill>
              </a:rPr>
              <a:t>Control</a:t>
            </a:r>
            <a:endParaRPr lang="en-US" altLang="x-none" sz="1800">
              <a:solidFill>
                <a:srgbClr val="0000FF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467100" y="1462087"/>
            <a:ext cx="822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65488" y="3378200"/>
            <a:ext cx="822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2" name="Freeform 16"/>
          <p:cNvSpPr/>
          <p:nvPr/>
        </p:nvSpPr>
        <p:spPr bwMode="auto">
          <a:xfrm>
            <a:off x="3713163" y="2266950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7"/>
          <p:cNvSpPr/>
          <p:nvPr/>
        </p:nvSpPr>
        <p:spPr bwMode="auto">
          <a:xfrm>
            <a:off x="5049838" y="323215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8"/>
          <p:cNvSpPr/>
          <p:nvPr/>
        </p:nvSpPr>
        <p:spPr bwMode="auto">
          <a:xfrm>
            <a:off x="2246313" y="2020887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9"/>
          <p:cNvSpPr/>
          <p:nvPr/>
        </p:nvSpPr>
        <p:spPr bwMode="auto">
          <a:xfrm>
            <a:off x="3035300" y="2622550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0"/>
          <p:cNvSpPr/>
          <p:nvPr/>
        </p:nvSpPr>
        <p:spPr bwMode="auto">
          <a:xfrm>
            <a:off x="1155700" y="1641475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1"/>
          <p:cNvSpPr/>
          <p:nvPr/>
        </p:nvSpPr>
        <p:spPr bwMode="auto">
          <a:xfrm>
            <a:off x="3457575" y="1454150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3627438" y="302577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438525" y="2838450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4"/>
          <p:cNvSpPr/>
          <p:nvPr/>
        </p:nvSpPr>
        <p:spPr bwMode="auto">
          <a:xfrm>
            <a:off x="5065713" y="307975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4959350" y="2651125"/>
            <a:ext cx="1114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/>
              <a:t>Shift Left</a:t>
            </a:r>
            <a:endParaRPr lang="en-US" altLang="x-none" sz="1800"/>
          </a:p>
        </p:txBody>
      </p:sp>
      <p:sp>
        <p:nvSpPr>
          <p:cNvPr id="32" name="Freeform 26"/>
          <p:cNvSpPr/>
          <p:nvPr/>
        </p:nvSpPr>
        <p:spPr bwMode="auto">
          <a:xfrm>
            <a:off x="3060700" y="3617912"/>
            <a:ext cx="4040188" cy="192088"/>
          </a:xfrm>
          <a:custGeom>
            <a:avLst/>
            <a:gdLst>
              <a:gd name="T0" fmla="*/ 0 w 2545"/>
              <a:gd name="T1" fmla="*/ 120 h 121"/>
              <a:gd name="T2" fmla="*/ 2544 w 2545"/>
              <a:gd name="T3" fmla="*/ 120 h 121"/>
              <a:gd name="T4" fmla="*/ 2544 w 2545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121">
                <a:moveTo>
                  <a:pt x="0" y="120"/>
                </a:moveTo>
                <a:lnTo>
                  <a:pt x="2544" y="120"/>
                </a:lnTo>
                <a:lnTo>
                  <a:pt x="25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6384925" y="1738312"/>
            <a:ext cx="1616075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246313" y="2608262"/>
            <a:ext cx="622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i="1"/>
              <a:t>“HI”</a:t>
            </a:r>
            <a:endParaRPr lang="en-US" altLang="x-none" i="1"/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227513" y="2608262"/>
            <a:ext cx="654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i="1"/>
              <a:t>“LO”</a:t>
            </a:r>
            <a:endParaRPr lang="en-US" altLang="x-none"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Divide Algorithm V3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3276600" y="6096000"/>
            <a:ext cx="25146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0" y="1285874"/>
            <a:ext cx="5314950" cy="88360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Blip>
                <a:blip r:embed="rId1"/>
              </a:buBlip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tabLst>
                <a:tab pos="1085850" algn="l"/>
                <a:tab pos="2057400" algn="l"/>
              </a:tabLst>
            </a:pPr>
            <a:r>
              <a:rPr lang="en-US" altLang="x-none" sz="2400" dirty="0"/>
              <a:t>Remainder	Divisor</a:t>
            </a:r>
            <a:br>
              <a:rPr lang="en-US" altLang="x-none" sz="2400" dirty="0"/>
            </a:br>
            <a:r>
              <a:rPr lang="en-US" altLang="x-none" sz="1600" dirty="0">
                <a:latin typeface="Courier New" panose="02070309020205020404" charset="0"/>
              </a:rPr>
              <a:t>0000 0111</a:t>
            </a:r>
            <a:r>
              <a:rPr lang="en-US" altLang="x-none" sz="1600">
                <a:latin typeface="Courier New" panose="02070309020205020404" charset="0"/>
              </a:rPr>
              <a:t>	0010</a:t>
            </a:r>
            <a:endParaRPr lang="en-US" altLang="x-none" sz="1600" dirty="0">
              <a:latin typeface="Courier New" panose="02070309020205020404" charset="0"/>
            </a:endParaRPr>
          </a:p>
        </p:txBody>
      </p:sp>
      <p:grpSp>
        <p:nvGrpSpPr>
          <p:cNvPr id="16" name="Group 6"/>
          <p:cNvGrpSpPr/>
          <p:nvPr/>
        </p:nvGrpSpPr>
        <p:grpSpPr bwMode="auto">
          <a:xfrm>
            <a:off x="3651250" y="3346450"/>
            <a:ext cx="5527676" cy="1497013"/>
            <a:chOff x="2300" y="2108"/>
            <a:chExt cx="3482" cy="943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300" y="2108"/>
              <a:ext cx="3308" cy="9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339" y="2117"/>
              <a:ext cx="3443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chemeClr val="tx1"/>
                  </a:solidFill>
                </a:rPr>
                <a:t>3b.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Restore</a:t>
              </a:r>
              <a:r>
                <a:rPr lang="en-US" altLang="x-none" sz="1800" dirty="0">
                  <a:solidFill>
                    <a:schemeClr val="tx1"/>
                  </a:solidFill>
                </a:rPr>
                <a:t> the original value by adding the Divisor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register to the left half of the Remainder register,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&amp;place the sum in the left half of the Remainder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register. Also shift the </a:t>
              </a:r>
              <a:r>
                <a:rPr lang="en-US" altLang="x-none" sz="1800" u="sng" dirty="0">
                  <a:solidFill>
                    <a:schemeClr val="tx1"/>
                  </a:solidFill>
                </a:rPr>
                <a:t>Remainder</a:t>
              </a:r>
              <a:r>
                <a:rPr lang="en-US" altLang="x-none" sz="1800" dirty="0">
                  <a:solidFill>
                    <a:schemeClr val="tx1"/>
                  </a:solidFill>
                </a:rPr>
                <a:t> register to the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left, setting the new least significant bit to 0.</a:t>
              </a:r>
              <a:endParaRPr lang="en-US" altLang="x-none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5643563" y="1701800"/>
            <a:ext cx="3363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5845175" y="2732088"/>
            <a:ext cx="1149350" cy="209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662622" y="2495550"/>
            <a:ext cx="1311257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x-none" sz="1800" dirty="0">
                <a:solidFill>
                  <a:schemeClr val="tx1"/>
                </a:solidFill>
              </a:rPr>
              <a:t>Test </a:t>
            </a:r>
            <a:br>
              <a:rPr lang="en-US" altLang="x-none" sz="1800" dirty="0">
                <a:solidFill>
                  <a:schemeClr val="tx1"/>
                </a:solidFill>
              </a:rPr>
            </a:br>
            <a:r>
              <a:rPr lang="en-US" altLang="x-none" sz="1800" dirty="0">
                <a:solidFill>
                  <a:schemeClr val="tx1"/>
                </a:solidFill>
              </a:rPr>
              <a:t>Remainder</a:t>
            </a:r>
            <a:endParaRPr lang="en-US" altLang="x-none" sz="1800" dirty="0">
              <a:solidFill>
                <a:schemeClr val="tx1"/>
              </a:solidFill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153275" y="2505075"/>
            <a:ext cx="170239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dirty="0">
                <a:solidFill>
                  <a:schemeClr val="tx1"/>
                </a:solidFill>
              </a:rPr>
              <a:t>Remainder &lt; 0</a:t>
            </a:r>
            <a:endParaRPr lang="en-US" altLang="x-none" sz="1800" dirty="0">
              <a:solidFill>
                <a:schemeClr val="tx1"/>
              </a:solidFill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719513" y="2508250"/>
            <a:ext cx="1694376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dirty="0">
                <a:solidFill>
                  <a:schemeClr val="tx1"/>
                </a:solidFill>
              </a:rPr>
              <a:t>Remainder </a:t>
            </a:r>
            <a:r>
              <a:rPr lang="en-US" altLang="x-none" sz="1800" dirty="0">
                <a:solidFill>
                  <a:schemeClr val="tx1"/>
                </a:solidFill>
                <a:sym typeface="Symbol" panose="05050102010706020507" charset="2"/>
              </a:rPr>
              <a:t></a:t>
            </a:r>
            <a:r>
              <a:rPr lang="en-US" altLang="x-none" sz="1800" dirty="0">
                <a:solidFill>
                  <a:schemeClr val="tx1"/>
                </a:solidFill>
              </a:rPr>
              <a:t> 0</a:t>
            </a:r>
            <a:endParaRPr lang="en-US" altLang="x-none" sz="1800" dirty="0">
              <a:solidFill>
                <a:schemeClr val="tx1"/>
              </a:solidFill>
            </a:endParaRPr>
          </a:p>
        </p:txBody>
      </p:sp>
      <p:grpSp>
        <p:nvGrpSpPr>
          <p:cNvPr id="24" name="Group 14"/>
          <p:cNvGrpSpPr/>
          <p:nvPr/>
        </p:nvGrpSpPr>
        <p:grpSpPr bwMode="auto">
          <a:xfrm>
            <a:off x="3830638" y="1395412"/>
            <a:ext cx="4927600" cy="920749"/>
            <a:chOff x="2413" y="879"/>
            <a:chExt cx="3104" cy="58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413" y="879"/>
              <a:ext cx="3104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chemeClr val="tx1"/>
                  </a:solidFill>
                </a:rPr>
                <a:t>2.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Subtract</a:t>
              </a:r>
              <a:r>
                <a:rPr lang="en-US" altLang="x-none" sz="1800" dirty="0"/>
                <a:t> </a:t>
              </a:r>
              <a:r>
                <a:rPr lang="en-US" altLang="x-none" sz="1800" dirty="0">
                  <a:solidFill>
                    <a:schemeClr val="tx1"/>
                  </a:solidFill>
                </a:rPr>
                <a:t>the Divisor register from the </a:t>
              </a:r>
              <a:br>
                <a:rPr lang="en-US" altLang="x-none" sz="1800" dirty="0">
                  <a:solidFill>
                    <a:schemeClr val="tx1"/>
                  </a:solidFill>
                </a:rPr>
              </a:br>
              <a:r>
                <a:rPr lang="en-US" altLang="x-none" sz="1800" dirty="0">
                  <a:solidFill>
                    <a:schemeClr val="tx1"/>
                  </a:solidFill>
                </a:rPr>
                <a:t>left half of the Remainder register, &amp; place the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result in the left half of the Remainder register</a:t>
              </a:r>
              <a:r>
                <a:rPr lang="en-US" altLang="x-none" sz="1800" dirty="0"/>
                <a:t>.</a:t>
              </a:r>
              <a:endParaRPr lang="en-US" altLang="x-none" sz="1800" dirty="0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421" y="885"/>
              <a:ext cx="2971" cy="5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17"/>
          <p:cNvGrpSpPr/>
          <p:nvPr/>
        </p:nvGrpSpPr>
        <p:grpSpPr bwMode="auto">
          <a:xfrm>
            <a:off x="1250950" y="3346450"/>
            <a:ext cx="2289176" cy="1490663"/>
            <a:chOff x="788" y="2108"/>
            <a:chExt cx="1442" cy="939"/>
          </a:xfrm>
        </p:grpSpPr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839" y="2118"/>
              <a:ext cx="1391" cy="9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chemeClr val="tx1"/>
                  </a:solidFill>
                </a:rPr>
                <a:t>3a.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Shift</a:t>
              </a:r>
              <a:r>
                <a:rPr lang="en-US" altLang="x-none" sz="1800" dirty="0">
                  <a:solidFill>
                    <a:schemeClr val="tx1"/>
                  </a:solidFill>
                </a:rPr>
                <a:t> the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u="sng" dirty="0">
                  <a:solidFill>
                    <a:schemeClr val="tx1"/>
                  </a:solidFill>
                </a:rPr>
                <a:t>Remainder</a:t>
              </a:r>
              <a:r>
                <a:rPr lang="en-US" altLang="x-none" sz="1800" dirty="0">
                  <a:solidFill>
                    <a:schemeClr val="tx1"/>
                  </a:solidFill>
                </a:rPr>
                <a:t> register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to the left setting 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the new rightmost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r>
                <a:rPr lang="en-US" altLang="x-none" sz="1800" dirty="0">
                  <a:solidFill>
                    <a:schemeClr val="tx1"/>
                  </a:solidFill>
                </a:rPr>
                <a:t> bit to 1.</a:t>
              </a:r>
              <a:endParaRPr lang="en-US" altLang="x-none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8" y="2108"/>
              <a:ext cx="1405" cy="9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0"/>
          <p:cNvGrpSpPr/>
          <p:nvPr/>
        </p:nvGrpSpPr>
        <p:grpSpPr bwMode="auto">
          <a:xfrm>
            <a:off x="4452938" y="795338"/>
            <a:ext cx="4291012" cy="366712"/>
            <a:chOff x="2805" y="501"/>
            <a:chExt cx="2703" cy="231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832" y="501"/>
              <a:ext cx="26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chemeClr val="tx1"/>
                  </a:solidFill>
                </a:rPr>
                <a:t>1. </a:t>
              </a:r>
              <a:r>
                <a:rPr lang="en-US" altLang="x-none" sz="1800" dirty="0">
                  <a:solidFill>
                    <a:srgbClr val="FF0000"/>
                  </a:solidFill>
                </a:rPr>
                <a:t>Shift </a:t>
              </a:r>
              <a:r>
                <a:rPr lang="en-US" altLang="x-none" sz="1800" dirty="0">
                  <a:solidFill>
                    <a:schemeClr val="tx1"/>
                  </a:solidFill>
                </a:rPr>
                <a:t>the Remainder register left 1 bit.</a:t>
              </a:r>
              <a:endParaRPr lang="en-US" altLang="x-none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805" y="510"/>
              <a:ext cx="2555" cy="19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592763" y="5281613"/>
            <a:ext cx="1114425" cy="1936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24"/>
          <p:cNvGrpSpPr/>
          <p:nvPr/>
        </p:nvGrpSpPr>
        <p:grpSpPr bwMode="auto">
          <a:xfrm>
            <a:off x="2238375" y="6280150"/>
            <a:ext cx="4727575" cy="377825"/>
            <a:chOff x="1410" y="3956"/>
            <a:chExt cx="2978" cy="238"/>
          </a:xfrm>
        </p:grpSpPr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1410" y="3956"/>
              <a:ext cx="2950" cy="224"/>
            </a:xfrm>
            <a:prstGeom prst="roundRect">
              <a:avLst>
                <a:gd name="adj" fmla="val 46292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454" y="3963"/>
              <a:ext cx="29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chemeClr val="tx1"/>
                  </a:solidFill>
                </a:rPr>
                <a:t>Done. </a:t>
              </a:r>
              <a:r>
                <a:rPr lang="en-US" altLang="x-none" sz="1800" u="sng" dirty="0">
                  <a:solidFill>
                    <a:schemeClr val="tx1"/>
                  </a:solidFill>
                </a:rPr>
                <a:t>Shift left half of Remainder right 1 bit.</a:t>
              </a:r>
              <a:endParaRPr lang="en-US" altLang="x-none" sz="18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6026150" y="5600700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4887913" y="5945188"/>
            <a:ext cx="326737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dirty="0">
                <a:solidFill>
                  <a:schemeClr val="tx1"/>
                </a:solidFill>
              </a:rPr>
              <a:t> Yes: n repetitions (n = 4 here)</a:t>
            </a:r>
            <a:endParaRPr lang="en-US" altLang="x-none" sz="1800" dirty="0">
              <a:solidFill>
                <a:schemeClr val="tx1"/>
              </a:solidFill>
            </a:endParaRPr>
          </a:p>
        </p:txBody>
      </p:sp>
      <p:sp>
        <p:nvSpPr>
          <p:cNvPr id="39" name="AutoShape 27"/>
          <p:cNvSpPr>
            <a:spLocks noChangeArrowheads="1"/>
          </p:cNvSpPr>
          <p:nvPr/>
        </p:nvSpPr>
        <p:spPr bwMode="auto">
          <a:xfrm>
            <a:off x="5384800" y="2527300"/>
            <a:ext cx="1765300" cy="755650"/>
          </a:xfrm>
          <a:prstGeom prst="diamond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6286500" y="23177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29"/>
          <p:cNvSpPr/>
          <p:nvPr/>
        </p:nvSpPr>
        <p:spPr bwMode="auto">
          <a:xfrm>
            <a:off x="7143750" y="2895600"/>
            <a:ext cx="706438" cy="458788"/>
          </a:xfrm>
          <a:custGeom>
            <a:avLst/>
            <a:gdLst>
              <a:gd name="T0" fmla="*/ 0 w 445"/>
              <a:gd name="T1" fmla="*/ 0 h 289"/>
              <a:gd name="T2" fmla="*/ 444 w 445"/>
              <a:gd name="T3" fmla="*/ 0 h 289"/>
              <a:gd name="T4" fmla="*/ 444 w 445"/>
              <a:gd name="T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5" h="289">
                <a:moveTo>
                  <a:pt x="0" y="0"/>
                </a:moveTo>
                <a:lnTo>
                  <a:pt x="444" y="0"/>
                </a:lnTo>
                <a:lnTo>
                  <a:pt x="444" y="28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Freeform 30"/>
          <p:cNvSpPr/>
          <p:nvPr/>
        </p:nvSpPr>
        <p:spPr bwMode="auto">
          <a:xfrm>
            <a:off x="2457450" y="2895600"/>
            <a:ext cx="2954338" cy="477838"/>
          </a:xfrm>
          <a:custGeom>
            <a:avLst/>
            <a:gdLst>
              <a:gd name="T0" fmla="*/ 1860 w 1861"/>
              <a:gd name="T1" fmla="*/ 0 h 301"/>
              <a:gd name="T2" fmla="*/ 0 w 1861"/>
              <a:gd name="T3" fmla="*/ 0 h 301"/>
              <a:gd name="T4" fmla="*/ 0 w 1861"/>
              <a:gd name="T5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61" h="301">
                <a:moveTo>
                  <a:pt x="1860" y="0"/>
                </a:moveTo>
                <a:lnTo>
                  <a:pt x="0" y="0"/>
                </a:lnTo>
                <a:lnTo>
                  <a:pt x="0" y="30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" name="Group 33"/>
          <p:cNvGrpSpPr/>
          <p:nvPr/>
        </p:nvGrpSpPr>
        <p:grpSpPr bwMode="auto">
          <a:xfrm>
            <a:off x="3651250" y="5289550"/>
            <a:ext cx="1765300" cy="755650"/>
            <a:chOff x="2300" y="3332"/>
            <a:chExt cx="1112" cy="476"/>
          </a:xfrm>
        </p:grpSpPr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504" y="3347"/>
              <a:ext cx="794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x-none" sz="1800" dirty="0"/>
                <a:t> </a:t>
              </a:r>
              <a:r>
                <a:rPr lang="en-US" altLang="x-none" sz="1800" dirty="0">
                  <a:solidFill>
                    <a:schemeClr val="tx1"/>
                  </a:solidFill>
                </a:rPr>
                <a:t>nth</a:t>
              </a:r>
              <a:endParaRPr lang="en-US" altLang="x-none" sz="1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x-none" sz="1800" dirty="0">
                  <a:solidFill>
                    <a:schemeClr val="tx1"/>
                  </a:solidFill>
                </a:rPr>
                <a:t>repetition</a:t>
              </a:r>
              <a:r>
                <a:rPr lang="en-US" altLang="x-none" sz="1800" dirty="0"/>
                <a:t>?</a:t>
              </a:r>
              <a:endParaRPr lang="en-US" altLang="x-none" sz="1800" dirty="0"/>
            </a:p>
          </p:txBody>
        </p:sp>
        <p:sp>
          <p:nvSpPr>
            <p:cNvPr id="45" name="AutoShape 32"/>
            <p:cNvSpPr>
              <a:spLocks noChangeArrowheads="1"/>
            </p:cNvSpPr>
            <p:nvPr/>
          </p:nvSpPr>
          <p:spPr bwMode="auto">
            <a:xfrm>
              <a:off x="2300" y="3332"/>
              <a:ext cx="1112" cy="476"/>
            </a:xfrm>
            <a:prstGeom prst="diamond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Line 34"/>
          <p:cNvSpPr>
            <a:spLocks noChangeShapeType="1"/>
          </p:cNvSpPr>
          <p:nvPr/>
        </p:nvSpPr>
        <p:spPr bwMode="auto">
          <a:xfrm>
            <a:off x="4743450" y="4851400"/>
            <a:ext cx="0" cy="488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35"/>
          <p:cNvSpPr>
            <a:spLocks noChangeShapeType="1"/>
          </p:cNvSpPr>
          <p:nvPr/>
        </p:nvSpPr>
        <p:spPr bwMode="auto">
          <a:xfrm>
            <a:off x="4552950" y="60896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36"/>
          <p:cNvSpPr>
            <a:spLocks noChangeArrowheads="1"/>
          </p:cNvSpPr>
          <p:nvPr/>
        </p:nvSpPr>
        <p:spPr bwMode="auto">
          <a:xfrm>
            <a:off x="5535613" y="5316538"/>
            <a:ext cx="212558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dirty="0">
                <a:solidFill>
                  <a:schemeClr val="tx1"/>
                </a:solidFill>
              </a:rPr>
              <a:t> No: &lt; n repetitions</a:t>
            </a:r>
            <a:endParaRPr lang="en-US" altLang="x-none" sz="1800" dirty="0">
              <a:solidFill>
                <a:schemeClr val="tx1"/>
              </a:solidFill>
            </a:endParaRPr>
          </a:p>
        </p:txBody>
      </p:sp>
      <p:sp>
        <p:nvSpPr>
          <p:cNvPr id="49" name="Line 37"/>
          <p:cNvSpPr>
            <a:spLocks noChangeShapeType="1"/>
          </p:cNvSpPr>
          <p:nvPr/>
        </p:nvSpPr>
        <p:spPr bwMode="auto">
          <a:xfrm>
            <a:off x="6248400" y="488950"/>
            <a:ext cx="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Freeform 38"/>
          <p:cNvSpPr/>
          <p:nvPr/>
        </p:nvSpPr>
        <p:spPr bwMode="auto">
          <a:xfrm>
            <a:off x="5467350" y="1219200"/>
            <a:ext cx="3602038" cy="4459288"/>
          </a:xfrm>
          <a:custGeom>
            <a:avLst/>
            <a:gdLst>
              <a:gd name="T0" fmla="*/ 0 w 2269"/>
              <a:gd name="T1" fmla="*/ 3240 h 3241"/>
              <a:gd name="T2" fmla="*/ 2268 w 2269"/>
              <a:gd name="T3" fmla="*/ 3240 h 3241"/>
              <a:gd name="T4" fmla="*/ 2268 w 2269"/>
              <a:gd name="T5" fmla="*/ 0 h 3241"/>
              <a:gd name="T6" fmla="*/ 492 w 2269"/>
              <a:gd name="T7" fmla="*/ 0 h 3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9" h="3241">
                <a:moveTo>
                  <a:pt x="0" y="3240"/>
                </a:moveTo>
                <a:lnTo>
                  <a:pt x="2268" y="3240"/>
                </a:lnTo>
                <a:lnTo>
                  <a:pt x="2268" y="0"/>
                </a:lnTo>
                <a:lnTo>
                  <a:pt x="492" y="0"/>
                </a:lnTo>
              </a:path>
            </a:pathLst>
          </a:custGeom>
          <a:noFill/>
          <a:ln w="25400" cap="rnd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6286500" y="1174750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40"/>
          <p:cNvSpPr/>
          <p:nvPr/>
        </p:nvSpPr>
        <p:spPr bwMode="auto">
          <a:xfrm>
            <a:off x="2533650" y="4857750"/>
            <a:ext cx="1830388" cy="515938"/>
          </a:xfrm>
          <a:custGeom>
            <a:avLst/>
            <a:gdLst>
              <a:gd name="T0" fmla="*/ 0 w 1153"/>
              <a:gd name="T1" fmla="*/ 0 h 325"/>
              <a:gd name="T2" fmla="*/ 0 w 1153"/>
              <a:gd name="T3" fmla="*/ 84 h 325"/>
              <a:gd name="T4" fmla="*/ 1152 w 1153"/>
              <a:gd name="T5" fmla="*/ 84 h 325"/>
              <a:gd name="T6" fmla="*/ 1152 w 1153"/>
              <a:gd name="T7" fmla="*/ 324 h 325"/>
              <a:gd name="T8" fmla="*/ 1152 w 1153"/>
              <a:gd name="T9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3" h="325">
                <a:moveTo>
                  <a:pt x="0" y="0"/>
                </a:moveTo>
                <a:lnTo>
                  <a:pt x="0" y="84"/>
                </a:lnTo>
                <a:lnTo>
                  <a:pt x="1152" y="84"/>
                </a:lnTo>
                <a:lnTo>
                  <a:pt x="1152" y="324"/>
                </a:lnTo>
                <a:lnTo>
                  <a:pt x="1152" y="324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3" name="Group 43"/>
          <p:cNvGrpSpPr/>
          <p:nvPr/>
        </p:nvGrpSpPr>
        <p:grpSpPr bwMode="auto">
          <a:xfrm>
            <a:off x="4851400" y="127000"/>
            <a:ext cx="3822700" cy="366713"/>
            <a:chOff x="3056" y="80"/>
            <a:chExt cx="2408" cy="231"/>
          </a:xfrm>
        </p:grpSpPr>
        <p:sp>
          <p:nvSpPr>
            <p:cNvPr id="54" name="AutoShape 41"/>
            <p:cNvSpPr>
              <a:spLocks noChangeArrowheads="1"/>
            </p:cNvSpPr>
            <p:nvPr/>
          </p:nvSpPr>
          <p:spPr bwMode="auto">
            <a:xfrm>
              <a:off x="3056" y="80"/>
              <a:ext cx="2408" cy="200"/>
            </a:xfrm>
            <a:prstGeom prst="roundRect">
              <a:avLst>
                <a:gd name="adj" fmla="val 43597"/>
              </a:avLst>
            </a:prstGeom>
            <a:solidFill>
              <a:schemeClr val="bg1"/>
            </a:solidFill>
            <a:ln w="254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3122" y="82"/>
              <a:ext cx="2314" cy="2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B760F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00"/>
                  </a:solidFill>
                </a:rPr>
                <a:t>Start: Place Dividend in Remainder</a:t>
              </a:r>
              <a:endParaRPr lang="en-US" altLang="x-none" sz="18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9" name="Slide Number Placeholder 3"/>
          <p:cNvSpPr>
            <a:spLocks noGrp="1"/>
          </p:cNvSpPr>
          <p:nvPr/>
        </p:nvSpPr>
        <p:spPr bwMode="auto">
          <a:xfrm>
            <a:off x="8215313" y="6251303"/>
            <a:ext cx="609600" cy="52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F12D45-C9AB-4505-A612-1530787E1DCF}" type="slidenum">
              <a:rPr lang="en-US" altLang="en-US" sz="1400" smtClean="0">
                <a:solidFill>
                  <a:srgbClr val="FFFFFF"/>
                </a:solidFill>
              </a:rPr>
            </a:fld>
            <a:endParaRPr lang="en-US" altLang="en-US" sz="1400">
              <a:solidFill>
                <a:srgbClr val="FFFFF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970066"/>
            <a:ext cx="6958012" cy="573553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Inspiration of the third division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0" y="1143000"/>
            <a:ext cx="9144000" cy="5213349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The hardware of multiplication and division are identical. 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A ALU to perform addition or subtraction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A 64-bit register which can be shifted to left or right.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Hi and Lo registers in MIPS can be merged together as 64-bit register for multiplication and division.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Signed division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The sign is calculated separately.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Perform unsigned division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Adjust the quotient and the remainder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The remainder must has the same sign with the dividend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Also has fast algorithm in complement form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An ALU with Multiplication and Division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" name="AutoShape 2" descr="/ENResource/p432"/>
          <p:cNvSpPr>
            <a:spLocks noChangeAspect="1" noChangeArrowheads="1"/>
          </p:cNvSpPr>
          <p:nvPr/>
        </p:nvSpPr>
        <p:spPr bwMode="auto">
          <a:xfrm>
            <a:off x="0" y="0"/>
            <a:ext cx="21355050" cy="2135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AutoShape 4" descr="/ENResource/p432"/>
          <p:cNvSpPr>
            <a:spLocks noChangeAspect="1" noChangeArrowheads="1"/>
          </p:cNvSpPr>
          <p:nvPr/>
        </p:nvSpPr>
        <p:spPr bwMode="auto">
          <a:xfrm>
            <a:off x="152400" y="152400"/>
            <a:ext cx="21355050" cy="2135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Adder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54849"/>
            <a:ext cx="5334000" cy="2348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MULTIPLY HARDWARE Version 3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1.5</a:t>
            </a:r>
            <a:endParaRPr lang="zh-CN" altLang="en-US" dirty="0"/>
          </a:p>
        </p:txBody>
      </p:sp>
      <p:sp>
        <p:nvSpPr>
          <p:cNvPr id="15" name="文本框 1"/>
          <p:cNvSpPr txBox="1"/>
          <p:nvPr/>
        </p:nvSpPr>
        <p:spPr>
          <a:xfrm>
            <a:off x="322385" y="4656412"/>
            <a:ext cx="830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multiplicand </a:t>
            </a:r>
            <a:r>
              <a:rPr lang="en-US" altLang="zh-CN" sz="2800" b="1" dirty="0" err="1">
                <a:solidFill>
                  <a:srgbClr val="0D00CD"/>
                </a:solidFill>
              </a:rPr>
              <a:t>reg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ALU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64-bit product</a:t>
            </a:r>
            <a:r>
              <a:rPr lang="zh-CN" altLang="en-US" sz="2800" b="1" dirty="0">
                <a:solidFill>
                  <a:srgbClr val="0D00CD"/>
                </a:solidFill>
              </a:rPr>
              <a:t> </a:t>
            </a:r>
            <a:r>
              <a:rPr lang="en-US" altLang="zh-CN" sz="2800" b="1" dirty="0" err="1">
                <a:solidFill>
                  <a:srgbClr val="0D00CD"/>
                </a:solidFill>
              </a:rPr>
              <a:t>reg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No specific multiplier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</a:rPr>
              <a:t>reg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x-none" sz="2800" b="1" dirty="0"/>
              <a:t>(</a:t>
            </a:r>
            <a:r>
              <a:rPr lang="en-US" altLang="x-none" sz="2800" b="1" u="sng" dirty="0">
                <a:solidFill>
                  <a:schemeClr val="accent1"/>
                </a:solidFill>
              </a:rPr>
              <a:t>0</a:t>
            </a:r>
            <a:r>
              <a:rPr lang="en-US" altLang="x-none" sz="2800" b="1" dirty="0"/>
              <a:t>-bit Multiplier </a:t>
            </a:r>
            <a:r>
              <a:rPr lang="en-US" altLang="x-none" sz="2800" b="1" dirty="0" err="1"/>
              <a:t>reg</a:t>
            </a:r>
            <a:r>
              <a:rPr lang="en-US" altLang="x-none" sz="2800" b="1" dirty="0"/>
              <a:t>)</a:t>
            </a:r>
            <a:endParaRPr lang="en-US" altLang="x-none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2189162" y="3186725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2201862" y="3199425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2663825" y="3205775"/>
            <a:ext cx="9810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Product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3611562" y="3216887"/>
            <a:ext cx="12985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i="1">
                <a:solidFill>
                  <a:schemeClr val="accent1"/>
                </a:solidFill>
              </a:rPr>
              <a:t>(Multiplier)</a:t>
            </a:r>
            <a:endParaRPr lang="en-US" altLang="x-none" sz="1800" i="1">
              <a:solidFill>
                <a:schemeClr val="accent1"/>
              </a:solidFill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2895600" y="1270612"/>
            <a:ext cx="133985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2849562" y="1237275"/>
            <a:ext cx="14636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Multiplicand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2441575" y="2353287"/>
            <a:ext cx="13049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32-bit ALU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5199062" y="3577250"/>
            <a:ext cx="7651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Write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6151562" y="3064487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6680200" y="3301025"/>
            <a:ext cx="95567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FF"/>
                </a:solidFill>
              </a:rPr>
              <a:t>Control</a:t>
            </a:r>
            <a:endParaRPr lang="en-US" altLang="x-none" sz="1800">
              <a:solidFill>
                <a:srgbClr val="0000FF"/>
              </a:solidFill>
            </a:endParaRPr>
          </a:p>
        </p:txBody>
      </p:sp>
      <p:sp>
        <p:nvSpPr>
          <p:cNvPr id="46" name="Rectangle 14"/>
          <p:cNvSpPr>
            <a:spLocks noChangeArrowheads="1"/>
          </p:cNvSpPr>
          <p:nvPr/>
        </p:nvSpPr>
        <p:spPr bwMode="auto">
          <a:xfrm>
            <a:off x="3471862" y="1683362"/>
            <a:ext cx="83502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>
            <a:off x="3270250" y="3599475"/>
            <a:ext cx="8350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48" name="Freeform 16"/>
          <p:cNvSpPr/>
          <p:nvPr/>
        </p:nvSpPr>
        <p:spPr bwMode="auto">
          <a:xfrm>
            <a:off x="3724275" y="2494575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7"/>
          <p:cNvSpPr/>
          <p:nvPr/>
        </p:nvSpPr>
        <p:spPr bwMode="auto">
          <a:xfrm>
            <a:off x="5060950" y="3459775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Freeform 18"/>
          <p:cNvSpPr/>
          <p:nvPr/>
        </p:nvSpPr>
        <p:spPr bwMode="auto">
          <a:xfrm>
            <a:off x="2257425" y="2248512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Freeform 19"/>
          <p:cNvSpPr/>
          <p:nvPr/>
        </p:nvSpPr>
        <p:spPr bwMode="auto">
          <a:xfrm>
            <a:off x="3046412" y="2850175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Freeform 20"/>
          <p:cNvSpPr/>
          <p:nvPr/>
        </p:nvSpPr>
        <p:spPr bwMode="auto">
          <a:xfrm>
            <a:off x="1166812" y="1869100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Freeform 21"/>
          <p:cNvSpPr/>
          <p:nvPr/>
        </p:nvSpPr>
        <p:spPr bwMode="auto">
          <a:xfrm>
            <a:off x="3468687" y="1681775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3638550" y="3253400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3449637" y="3066075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24"/>
          <p:cNvSpPr/>
          <p:nvPr/>
        </p:nvSpPr>
        <p:spPr bwMode="auto">
          <a:xfrm>
            <a:off x="5076825" y="3307375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25"/>
          <p:cNvSpPr>
            <a:spLocks noChangeArrowheads="1"/>
          </p:cNvSpPr>
          <p:nvPr/>
        </p:nvSpPr>
        <p:spPr bwMode="auto">
          <a:xfrm>
            <a:off x="4964112" y="2872400"/>
            <a:ext cx="12668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/>
              <a:t>Shift Right</a:t>
            </a:r>
            <a:endParaRPr lang="en-US" altLang="x-none" sz="1800"/>
          </a:p>
        </p:txBody>
      </p:sp>
      <p:sp>
        <p:nvSpPr>
          <p:cNvPr id="58" name="Rectangle 26"/>
          <p:cNvSpPr>
            <a:spLocks noChangeArrowheads="1"/>
          </p:cNvSpPr>
          <p:nvPr/>
        </p:nvSpPr>
        <p:spPr bwMode="auto">
          <a:xfrm>
            <a:off x="6396037" y="1965937"/>
            <a:ext cx="1616075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27" descr="Light upward diagonal"/>
          <p:cNvSpPr>
            <a:spLocks noChangeArrowheads="1"/>
          </p:cNvSpPr>
          <p:nvPr/>
        </p:nvSpPr>
        <p:spPr bwMode="auto">
          <a:xfrm>
            <a:off x="4906962" y="3204187"/>
            <a:ext cx="139700" cy="36830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28"/>
          <p:cNvSpPr/>
          <p:nvPr/>
        </p:nvSpPr>
        <p:spPr bwMode="auto">
          <a:xfrm>
            <a:off x="4976812" y="3578837"/>
            <a:ext cx="1373188" cy="458788"/>
          </a:xfrm>
          <a:custGeom>
            <a:avLst/>
            <a:gdLst>
              <a:gd name="T0" fmla="*/ 0 w 865"/>
              <a:gd name="T1" fmla="*/ 0 h 289"/>
              <a:gd name="T2" fmla="*/ 0 w 865"/>
              <a:gd name="T3" fmla="*/ 288 h 289"/>
              <a:gd name="T4" fmla="*/ 768 w 865"/>
              <a:gd name="T5" fmla="*/ 288 h 289"/>
              <a:gd name="T6" fmla="*/ 864 w 865"/>
              <a:gd name="T7" fmla="*/ 14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5" h="289">
                <a:moveTo>
                  <a:pt x="0" y="0"/>
                </a:moveTo>
                <a:lnTo>
                  <a:pt x="0" y="288"/>
                </a:lnTo>
                <a:lnTo>
                  <a:pt x="768" y="288"/>
                </a:lnTo>
                <a:lnTo>
                  <a:pt x="864" y="144"/>
                </a:lnTo>
              </a:path>
            </a:pathLst>
          </a:custGeom>
          <a:noFill/>
          <a:ln w="12700" cap="rnd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Multiplication-Steps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4"/>
          <p:cNvGrpSpPr/>
          <p:nvPr/>
        </p:nvGrpSpPr>
        <p:grpSpPr>
          <a:xfrm>
            <a:off x="2017712" y="1270794"/>
            <a:ext cx="2249488" cy="2246313"/>
            <a:chOff x="703" y="1616"/>
            <a:chExt cx="1417" cy="1415"/>
          </a:xfrm>
        </p:grpSpPr>
        <p:sp>
          <p:nvSpPr>
            <p:cNvPr id="16" name="Text Box 5"/>
            <p:cNvSpPr txBox="1"/>
            <p:nvPr/>
          </p:nvSpPr>
          <p:spPr>
            <a:xfrm>
              <a:off x="703" y="1616"/>
              <a:ext cx="1417" cy="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×  1001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 1000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 0000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 0000 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1000   </a:t>
              </a:r>
              <a:endParaRPr lang="en-US" altLang="x-none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  <a:p>
              <a:pPr lvl="0"/>
              <a:r>
                <a:rPr lang="en-US" altLang="x-none" sz="2000" dirty="0">
                  <a:latin typeface="Lucida Console" panose="020B0609040504020204" pitchFamily="49" charset="0"/>
                  <a:ea typeface="Arial" panose="020B0604020202020204" pitchFamily="34" charset="0"/>
                </a:rPr>
                <a:t>1001000</a:t>
              </a:r>
              <a:endParaRPr lang="en-US" altLang="zh-CN" sz="2000" dirty="0">
                <a:latin typeface="Lucida Console" panose="020B0609040504020204" pitchFamily="49" charset="0"/>
                <a:ea typeface="Arial" panose="020B0604020202020204" pitchFamily="34" charset="0"/>
              </a:endParaRPr>
            </a:p>
          </p:txBody>
        </p:sp>
        <p:sp>
          <p:nvSpPr>
            <p:cNvPr id="17" name="Line 6"/>
            <p:cNvSpPr/>
            <p:nvPr/>
          </p:nvSpPr>
          <p:spPr>
            <a:xfrm flipH="1">
              <a:off x="703" y="2024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7"/>
            <p:cNvSpPr/>
            <p:nvPr/>
          </p:nvSpPr>
          <p:spPr>
            <a:xfrm flipH="1">
              <a:off x="703" y="2795"/>
              <a:ext cx="77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AutoShape 10"/>
          <p:cNvSpPr/>
          <p:nvPr/>
        </p:nvSpPr>
        <p:spPr>
          <a:xfrm>
            <a:off x="388937" y="1012031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multiplicand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AutoShape 11"/>
          <p:cNvSpPr/>
          <p:nvPr/>
        </p:nvSpPr>
        <p:spPr>
          <a:xfrm>
            <a:off x="388937" y="1486693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multiplier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AutoShape 12"/>
          <p:cNvSpPr/>
          <p:nvPr/>
        </p:nvSpPr>
        <p:spPr>
          <a:xfrm>
            <a:off x="388937" y="3071018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Arial" panose="020B0604020202020204" pitchFamily="34" charset="0"/>
                <a:ea typeface="Arial" panose="020B0604020202020204" pitchFamily="34" charset="0"/>
              </a:rPr>
              <a:t>product</a:t>
            </a:r>
            <a:endParaRPr lang="en-US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89851" y="1012031"/>
            <a:ext cx="5562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The length of the product is considerable larger than either the multiplicand or the multiplier.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altLang="zh-CN" sz="3200" b="1" dirty="0">
                <a:solidFill>
                  <a:srgbClr val="0D00CD"/>
                </a:solidFill>
              </a:rPr>
              <a:t>It is </a:t>
            </a:r>
            <a:r>
              <a:rPr lang="en-US" altLang="zh-CN" sz="3200" b="1" dirty="0">
                <a:solidFill>
                  <a:srgbClr val="FF0000"/>
                </a:solidFill>
              </a:rPr>
              <a:t>much easier </a:t>
            </a:r>
            <a:r>
              <a:rPr lang="en-US" altLang="zh-CN" sz="3200" b="1" dirty="0">
                <a:solidFill>
                  <a:srgbClr val="0D00CD"/>
                </a:solidFill>
              </a:rPr>
              <a:t>to implement binary multiplication</a:t>
            </a:r>
            <a:endParaRPr lang="en-US" altLang="zh-CN" sz="3200" b="1" dirty="0">
              <a:solidFill>
                <a:srgbClr val="0D00CD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0=&gt;0   ( 0 X multiplicand)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1=&gt; multiplicand</a:t>
            </a:r>
            <a:endParaRPr lang="zh-CN" altLang="en-US" sz="28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third division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752475" cy="568325"/>
          </a:xfrm>
        </p:spPr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12775" y="4472205"/>
            <a:ext cx="830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register for divisor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32-bit ALU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A 64-bit register for remainder</a:t>
            </a:r>
            <a:endParaRPr lang="en-US" altLang="zh-CN" sz="28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D00CD"/>
                </a:solidFill>
              </a:rPr>
              <a:t>No specific register for quotient</a:t>
            </a:r>
            <a:r>
              <a:rPr lang="zh-CN" altLang="en-US" sz="2800" b="1" dirty="0">
                <a:solidFill>
                  <a:srgbClr val="0D00CD"/>
                </a:solidFill>
              </a:rPr>
              <a:t> </a:t>
            </a:r>
            <a:r>
              <a:rPr lang="en-US" altLang="zh-CN" sz="2800" b="1" dirty="0">
                <a:solidFill>
                  <a:srgbClr val="0D00CD"/>
                </a:solidFill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0-bit</a:t>
            </a:r>
            <a:r>
              <a:rPr lang="en-US" altLang="zh-CN" sz="2800" b="1" dirty="0">
                <a:solidFill>
                  <a:srgbClr val="0D00CD"/>
                </a:solidFill>
              </a:rPr>
              <a:t>)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78050" y="2959100"/>
            <a:ext cx="2830513" cy="392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90750" y="2971800"/>
            <a:ext cx="2828925" cy="3905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97113" y="3003550"/>
            <a:ext cx="12731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Remainder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606800" y="2995612"/>
            <a:ext cx="11588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 i="1">
                <a:solidFill>
                  <a:schemeClr val="accent1"/>
                </a:solidFill>
              </a:rPr>
              <a:t>(Quotient)</a:t>
            </a:r>
            <a:endParaRPr lang="en-US" altLang="x-none" sz="1800" i="1">
              <a:solidFill>
                <a:schemeClr val="accent1"/>
              </a:solidFill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884488" y="1042987"/>
            <a:ext cx="1339850" cy="3905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844800" y="1016000"/>
            <a:ext cx="1450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x-none" sz="1800">
                <a:solidFill>
                  <a:srgbClr val="000000"/>
                </a:solidFill>
              </a:rPr>
              <a:t>Divisor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2436813" y="2132012"/>
            <a:ext cx="12922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32-bit ALU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194300" y="3355975"/>
            <a:ext cx="7524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Write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" name="AutoShape 12"/>
          <p:cNvSpPr>
            <a:spLocks noChangeArrowheads="1"/>
          </p:cNvSpPr>
          <p:nvPr/>
        </p:nvSpPr>
        <p:spPr bwMode="auto">
          <a:xfrm>
            <a:off x="6140450" y="2836862"/>
            <a:ext cx="1790700" cy="795338"/>
          </a:xfrm>
          <a:prstGeom prst="roundRect">
            <a:avLst>
              <a:gd name="adj" fmla="val 48565"/>
            </a:avLst>
          </a:prstGeom>
          <a:noFill/>
          <a:ln w="254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675438" y="3079750"/>
            <a:ext cx="9429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FF"/>
                </a:solidFill>
              </a:rPr>
              <a:t>Control</a:t>
            </a:r>
            <a:endParaRPr lang="en-US" altLang="x-none" sz="1800">
              <a:solidFill>
                <a:srgbClr val="0000FF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3467100" y="1462087"/>
            <a:ext cx="8223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32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265488" y="3378200"/>
            <a:ext cx="8223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>
                <a:solidFill>
                  <a:srgbClr val="000000"/>
                </a:solidFill>
              </a:rPr>
              <a:t>64 bits</a:t>
            </a:r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22" name="Freeform 16"/>
          <p:cNvSpPr/>
          <p:nvPr/>
        </p:nvSpPr>
        <p:spPr bwMode="auto">
          <a:xfrm>
            <a:off x="3713163" y="2266950"/>
            <a:ext cx="2557462" cy="646112"/>
          </a:xfrm>
          <a:custGeom>
            <a:avLst/>
            <a:gdLst>
              <a:gd name="T0" fmla="*/ 1610 w 1611"/>
              <a:gd name="T1" fmla="*/ 406 h 407"/>
              <a:gd name="T2" fmla="*/ 1610 w 1611"/>
              <a:gd name="T3" fmla="*/ 0 h 407"/>
              <a:gd name="T4" fmla="*/ 0 w 1611"/>
              <a:gd name="T5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11" h="407">
                <a:moveTo>
                  <a:pt x="1610" y="406"/>
                </a:moveTo>
                <a:lnTo>
                  <a:pt x="161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reeform 17"/>
          <p:cNvSpPr/>
          <p:nvPr/>
        </p:nvSpPr>
        <p:spPr bwMode="auto">
          <a:xfrm>
            <a:off x="5049838" y="323215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8"/>
          <p:cNvSpPr/>
          <p:nvPr/>
        </p:nvSpPr>
        <p:spPr bwMode="auto">
          <a:xfrm>
            <a:off x="2246313" y="2020887"/>
            <a:ext cx="1611312" cy="579438"/>
          </a:xfrm>
          <a:custGeom>
            <a:avLst/>
            <a:gdLst>
              <a:gd name="T0" fmla="*/ 0 w 1015"/>
              <a:gd name="T1" fmla="*/ 7 h 365"/>
              <a:gd name="T2" fmla="*/ 264 w 1015"/>
              <a:gd name="T3" fmla="*/ 364 h 365"/>
              <a:gd name="T4" fmla="*/ 757 w 1015"/>
              <a:gd name="T5" fmla="*/ 364 h 365"/>
              <a:gd name="T6" fmla="*/ 1014 w 1015"/>
              <a:gd name="T7" fmla="*/ 14 h 365"/>
              <a:gd name="T8" fmla="*/ 607 w 1015"/>
              <a:gd name="T9" fmla="*/ 14 h 365"/>
              <a:gd name="T10" fmla="*/ 514 w 1015"/>
              <a:gd name="T11" fmla="*/ 135 h 365"/>
              <a:gd name="T12" fmla="*/ 407 w 1015"/>
              <a:gd name="T13" fmla="*/ 0 h 365"/>
              <a:gd name="T14" fmla="*/ 0 w 1015"/>
              <a:gd name="T15" fmla="*/ 7 h 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5" h="365">
                <a:moveTo>
                  <a:pt x="0" y="7"/>
                </a:moveTo>
                <a:lnTo>
                  <a:pt x="264" y="364"/>
                </a:lnTo>
                <a:lnTo>
                  <a:pt x="757" y="364"/>
                </a:lnTo>
                <a:lnTo>
                  <a:pt x="1014" y="14"/>
                </a:lnTo>
                <a:lnTo>
                  <a:pt x="607" y="14"/>
                </a:lnTo>
                <a:lnTo>
                  <a:pt x="514" y="135"/>
                </a:lnTo>
                <a:lnTo>
                  <a:pt x="407" y="0"/>
                </a:lnTo>
                <a:lnTo>
                  <a:pt x="0" y="7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19"/>
          <p:cNvSpPr/>
          <p:nvPr/>
        </p:nvSpPr>
        <p:spPr bwMode="auto">
          <a:xfrm>
            <a:off x="3035300" y="2622550"/>
            <a:ext cx="1588" cy="374650"/>
          </a:xfrm>
          <a:custGeom>
            <a:avLst/>
            <a:gdLst>
              <a:gd name="T0" fmla="*/ 0 w 1"/>
              <a:gd name="T1" fmla="*/ 0 h 236"/>
              <a:gd name="T2" fmla="*/ 0 w 1"/>
              <a:gd name="T3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236">
                <a:moveTo>
                  <a:pt x="0" y="0"/>
                </a:moveTo>
                <a:lnTo>
                  <a:pt x="0" y="235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20"/>
          <p:cNvSpPr/>
          <p:nvPr/>
        </p:nvSpPr>
        <p:spPr bwMode="auto">
          <a:xfrm>
            <a:off x="1155700" y="1641475"/>
            <a:ext cx="1914525" cy="2168525"/>
          </a:xfrm>
          <a:custGeom>
            <a:avLst/>
            <a:gdLst>
              <a:gd name="T0" fmla="*/ 1205 w 1206"/>
              <a:gd name="T1" fmla="*/ 1114 h 1366"/>
              <a:gd name="T2" fmla="*/ 1205 w 1206"/>
              <a:gd name="T3" fmla="*/ 1365 h 1366"/>
              <a:gd name="T4" fmla="*/ 0 w 1206"/>
              <a:gd name="T5" fmla="*/ 1365 h 1366"/>
              <a:gd name="T6" fmla="*/ 0 w 1206"/>
              <a:gd name="T7" fmla="*/ 0 h 1366"/>
              <a:gd name="T8" fmla="*/ 779 w 1206"/>
              <a:gd name="T9" fmla="*/ 0 h 1366"/>
              <a:gd name="T10" fmla="*/ 779 w 1206"/>
              <a:gd name="T11" fmla="*/ 243 h 1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6" h="1366">
                <a:moveTo>
                  <a:pt x="1205" y="1114"/>
                </a:moveTo>
                <a:lnTo>
                  <a:pt x="1205" y="1365"/>
                </a:lnTo>
                <a:lnTo>
                  <a:pt x="0" y="1365"/>
                </a:lnTo>
                <a:lnTo>
                  <a:pt x="0" y="0"/>
                </a:lnTo>
                <a:lnTo>
                  <a:pt x="779" y="0"/>
                </a:lnTo>
                <a:lnTo>
                  <a:pt x="779" y="2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Freeform 21"/>
          <p:cNvSpPr/>
          <p:nvPr/>
        </p:nvSpPr>
        <p:spPr bwMode="auto">
          <a:xfrm>
            <a:off x="3457575" y="1454150"/>
            <a:ext cx="1588" cy="577850"/>
          </a:xfrm>
          <a:custGeom>
            <a:avLst/>
            <a:gdLst>
              <a:gd name="T0" fmla="*/ 0 w 1"/>
              <a:gd name="T1" fmla="*/ 0 h 364"/>
              <a:gd name="T2" fmla="*/ 0 w 1"/>
              <a:gd name="T3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64">
                <a:moveTo>
                  <a:pt x="0" y="0"/>
                </a:moveTo>
                <a:lnTo>
                  <a:pt x="0" y="36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3627438" y="3025775"/>
            <a:ext cx="0" cy="279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>
            <a:off x="3438525" y="2838450"/>
            <a:ext cx="6842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24"/>
          <p:cNvSpPr/>
          <p:nvPr/>
        </p:nvSpPr>
        <p:spPr bwMode="auto">
          <a:xfrm>
            <a:off x="5065713" y="3079750"/>
            <a:ext cx="1103312" cy="1587"/>
          </a:xfrm>
          <a:custGeom>
            <a:avLst/>
            <a:gdLst>
              <a:gd name="T0" fmla="*/ 694 w 695"/>
              <a:gd name="T1" fmla="*/ 0 h 1"/>
              <a:gd name="T2" fmla="*/ 0 w 69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95" h="1">
                <a:moveTo>
                  <a:pt x="694" y="0"/>
                </a:move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4959350" y="2651125"/>
            <a:ext cx="111442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1800"/>
              <a:t>Shift Left</a:t>
            </a:r>
            <a:endParaRPr lang="en-US" altLang="x-none" sz="1800"/>
          </a:p>
        </p:txBody>
      </p:sp>
      <p:sp>
        <p:nvSpPr>
          <p:cNvPr id="32" name="Freeform 26"/>
          <p:cNvSpPr/>
          <p:nvPr/>
        </p:nvSpPr>
        <p:spPr bwMode="auto">
          <a:xfrm>
            <a:off x="3060700" y="3617912"/>
            <a:ext cx="4040188" cy="192088"/>
          </a:xfrm>
          <a:custGeom>
            <a:avLst/>
            <a:gdLst>
              <a:gd name="T0" fmla="*/ 0 w 2545"/>
              <a:gd name="T1" fmla="*/ 120 h 121"/>
              <a:gd name="T2" fmla="*/ 2544 w 2545"/>
              <a:gd name="T3" fmla="*/ 120 h 121"/>
              <a:gd name="T4" fmla="*/ 2544 w 2545"/>
              <a:gd name="T5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45" h="121">
                <a:moveTo>
                  <a:pt x="0" y="120"/>
                </a:moveTo>
                <a:lnTo>
                  <a:pt x="2544" y="120"/>
                </a:lnTo>
                <a:lnTo>
                  <a:pt x="2544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6384925" y="1738312"/>
            <a:ext cx="1616075" cy="29686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246313" y="2608262"/>
            <a:ext cx="6223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i="1"/>
              <a:t>“HI”</a:t>
            </a:r>
            <a:endParaRPr lang="en-US" altLang="x-none" i="1"/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227513" y="2608262"/>
            <a:ext cx="6540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B760F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i="1"/>
              <a:t>“LO”</a:t>
            </a:r>
            <a:endParaRPr lang="en-US" altLang="x-none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Combinational Multiplier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8652" y="5457825"/>
            <a:ext cx="7948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D00CD"/>
                </a:solidFill>
              </a:rPr>
              <a:t>For a 32-bit multiplier, how much hardware should be used?  How about the critical path?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grpSp>
        <p:nvGrpSpPr>
          <p:cNvPr id="11" name="Group 133"/>
          <p:cNvGrpSpPr/>
          <p:nvPr/>
        </p:nvGrpSpPr>
        <p:grpSpPr bwMode="auto">
          <a:xfrm>
            <a:off x="1430338" y="914400"/>
            <a:ext cx="6189662" cy="4384675"/>
            <a:chOff x="899" y="428"/>
            <a:chExt cx="3899" cy="2762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4499" y="812"/>
              <a:ext cx="251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0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grpSp>
          <p:nvGrpSpPr>
            <p:cNvPr id="13" name="Group 25"/>
            <p:cNvGrpSpPr/>
            <p:nvPr/>
          </p:nvGrpSpPr>
          <p:grpSpPr bwMode="auto">
            <a:xfrm>
              <a:off x="2531" y="616"/>
              <a:ext cx="1589" cy="528"/>
              <a:chOff x="2531" y="616"/>
              <a:chExt cx="1589" cy="528"/>
            </a:xfrm>
          </p:grpSpPr>
          <p:grpSp>
            <p:nvGrpSpPr>
              <p:cNvPr id="121" name="Group 9"/>
              <p:cNvGrpSpPr/>
              <p:nvPr/>
            </p:nvGrpSpPr>
            <p:grpSpPr bwMode="auto">
              <a:xfrm>
                <a:off x="3683" y="616"/>
                <a:ext cx="437" cy="528"/>
                <a:chOff x="3683" y="616"/>
                <a:chExt cx="437" cy="528"/>
              </a:xfrm>
            </p:grpSpPr>
            <p:sp>
              <p:nvSpPr>
                <p:cNvPr id="137" name="Rectangle 5"/>
                <p:cNvSpPr>
                  <a:spLocks noChangeArrowheads="1"/>
                </p:cNvSpPr>
                <p:nvPr/>
              </p:nvSpPr>
              <p:spPr bwMode="auto">
                <a:xfrm>
                  <a:off x="3683" y="66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138" name="Rectangle 6"/>
                <p:cNvSpPr>
                  <a:spLocks noChangeArrowheads="1"/>
                </p:cNvSpPr>
                <p:nvPr/>
              </p:nvSpPr>
              <p:spPr bwMode="auto">
                <a:xfrm>
                  <a:off x="3752" y="872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3984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2" name="Group 14"/>
              <p:cNvGrpSpPr/>
              <p:nvPr/>
            </p:nvGrpSpPr>
            <p:grpSpPr bwMode="auto">
              <a:xfrm>
                <a:off x="3299" y="616"/>
                <a:ext cx="437" cy="528"/>
                <a:chOff x="3299" y="616"/>
                <a:chExt cx="437" cy="528"/>
              </a:xfrm>
            </p:grpSpPr>
            <p:sp>
              <p:nvSpPr>
                <p:cNvPr id="133" name="Rectangle 10"/>
                <p:cNvSpPr>
                  <a:spLocks noChangeArrowheads="1"/>
                </p:cNvSpPr>
                <p:nvPr/>
              </p:nvSpPr>
              <p:spPr bwMode="auto">
                <a:xfrm>
                  <a:off x="3299" y="66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134" name="Rectangle 11"/>
                <p:cNvSpPr>
                  <a:spLocks noChangeArrowheads="1"/>
                </p:cNvSpPr>
                <p:nvPr/>
              </p:nvSpPr>
              <p:spPr bwMode="auto">
                <a:xfrm>
                  <a:off x="3368" y="872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5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600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3"/>
                <p:cNvSpPr>
                  <a:spLocks noChangeShapeType="1"/>
                </p:cNvSpPr>
                <p:nvPr/>
              </p:nvSpPr>
              <p:spPr bwMode="auto">
                <a:xfrm>
                  <a:off x="3552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3" name="Group 19"/>
              <p:cNvGrpSpPr/>
              <p:nvPr/>
            </p:nvGrpSpPr>
            <p:grpSpPr bwMode="auto">
              <a:xfrm>
                <a:off x="2915" y="616"/>
                <a:ext cx="437" cy="528"/>
                <a:chOff x="2915" y="616"/>
                <a:chExt cx="437" cy="528"/>
              </a:xfrm>
            </p:grpSpPr>
            <p:sp>
              <p:nvSpPr>
                <p:cNvPr id="129" name="Rectangle 15"/>
                <p:cNvSpPr>
                  <a:spLocks noChangeArrowheads="1"/>
                </p:cNvSpPr>
                <p:nvPr/>
              </p:nvSpPr>
              <p:spPr bwMode="auto">
                <a:xfrm>
                  <a:off x="2915" y="66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130" name="Rectangle 16"/>
                <p:cNvSpPr>
                  <a:spLocks noChangeArrowheads="1"/>
                </p:cNvSpPr>
                <p:nvPr/>
              </p:nvSpPr>
              <p:spPr bwMode="auto">
                <a:xfrm>
                  <a:off x="2984" y="872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3216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8"/>
                <p:cNvSpPr>
                  <a:spLocks noChangeShapeType="1"/>
                </p:cNvSpPr>
                <p:nvPr/>
              </p:nvSpPr>
              <p:spPr bwMode="auto">
                <a:xfrm>
                  <a:off x="3168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oup 24"/>
              <p:cNvGrpSpPr/>
              <p:nvPr/>
            </p:nvGrpSpPr>
            <p:grpSpPr bwMode="auto">
              <a:xfrm>
                <a:off x="2531" y="616"/>
                <a:ext cx="437" cy="528"/>
                <a:chOff x="2531" y="616"/>
                <a:chExt cx="437" cy="528"/>
              </a:xfrm>
            </p:grpSpPr>
            <p:sp>
              <p:nvSpPr>
                <p:cNvPr id="125" name="Rectangle 20"/>
                <p:cNvSpPr>
                  <a:spLocks noChangeArrowheads="1"/>
                </p:cNvSpPr>
                <p:nvPr/>
              </p:nvSpPr>
              <p:spPr bwMode="auto">
                <a:xfrm>
                  <a:off x="2531" y="668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126" name="Rectangle 21"/>
                <p:cNvSpPr>
                  <a:spLocks noChangeArrowheads="1"/>
                </p:cNvSpPr>
                <p:nvPr/>
              </p:nvSpPr>
              <p:spPr bwMode="auto">
                <a:xfrm>
                  <a:off x="2600" y="872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2832" y="616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23"/>
                <p:cNvSpPr>
                  <a:spLocks noChangeShapeType="1"/>
                </p:cNvSpPr>
                <p:nvPr/>
              </p:nvSpPr>
              <p:spPr bwMode="auto">
                <a:xfrm>
                  <a:off x="2784" y="1064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 flipH="1">
              <a:off x="4120" y="912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>
              <a:off x="2392" y="1064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2400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2784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3168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3552" y="1160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3936" y="1160"/>
              <a:ext cx="0" cy="1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53"/>
            <p:cNvGrpSpPr/>
            <p:nvPr/>
          </p:nvGrpSpPr>
          <p:grpSpPr bwMode="auto">
            <a:xfrm>
              <a:off x="2099" y="1192"/>
              <a:ext cx="1589" cy="528"/>
              <a:chOff x="2099" y="1192"/>
              <a:chExt cx="1589" cy="528"/>
            </a:xfrm>
          </p:grpSpPr>
          <p:grpSp>
            <p:nvGrpSpPr>
              <p:cNvPr id="101" name="Group 37"/>
              <p:cNvGrpSpPr/>
              <p:nvPr/>
            </p:nvGrpSpPr>
            <p:grpSpPr bwMode="auto">
              <a:xfrm>
                <a:off x="3251" y="1192"/>
                <a:ext cx="437" cy="528"/>
                <a:chOff x="3251" y="1192"/>
                <a:chExt cx="437" cy="528"/>
              </a:xfrm>
            </p:grpSpPr>
            <p:sp>
              <p:nvSpPr>
                <p:cNvPr id="117" name="Rectangle 33"/>
                <p:cNvSpPr>
                  <a:spLocks noChangeArrowheads="1"/>
                </p:cNvSpPr>
                <p:nvPr/>
              </p:nvSpPr>
              <p:spPr bwMode="auto">
                <a:xfrm>
                  <a:off x="3251" y="1244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118" name="Rectangle 34"/>
                <p:cNvSpPr>
                  <a:spLocks noChangeArrowheads="1"/>
                </p:cNvSpPr>
                <p:nvPr/>
              </p:nvSpPr>
              <p:spPr bwMode="auto">
                <a:xfrm>
                  <a:off x="3320" y="1448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3552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36"/>
                <p:cNvSpPr>
                  <a:spLocks noChangeShapeType="1"/>
                </p:cNvSpPr>
                <p:nvPr/>
              </p:nvSpPr>
              <p:spPr bwMode="auto">
                <a:xfrm>
                  <a:off x="3504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" name="Group 42"/>
              <p:cNvGrpSpPr/>
              <p:nvPr/>
            </p:nvGrpSpPr>
            <p:grpSpPr bwMode="auto">
              <a:xfrm>
                <a:off x="2867" y="1192"/>
                <a:ext cx="437" cy="528"/>
                <a:chOff x="2867" y="1192"/>
                <a:chExt cx="437" cy="528"/>
              </a:xfrm>
            </p:grpSpPr>
            <p:sp>
              <p:nvSpPr>
                <p:cNvPr id="113" name="Rectangle 38"/>
                <p:cNvSpPr>
                  <a:spLocks noChangeArrowheads="1"/>
                </p:cNvSpPr>
                <p:nvPr/>
              </p:nvSpPr>
              <p:spPr bwMode="auto">
                <a:xfrm>
                  <a:off x="2867" y="1244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114" name="Rectangle 39"/>
                <p:cNvSpPr>
                  <a:spLocks noChangeArrowheads="1"/>
                </p:cNvSpPr>
                <p:nvPr/>
              </p:nvSpPr>
              <p:spPr bwMode="auto">
                <a:xfrm>
                  <a:off x="2936" y="1448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168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41"/>
                <p:cNvSpPr>
                  <a:spLocks noChangeShapeType="1"/>
                </p:cNvSpPr>
                <p:nvPr/>
              </p:nvSpPr>
              <p:spPr bwMode="auto">
                <a:xfrm>
                  <a:off x="3120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47"/>
              <p:cNvGrpSpPr/>
              <p:nvPr/>
            </p:nvGrpSpPr>
            <p:grpSpPr bwMode="auto">
              <a:xfrm>
                <a:off x="2483" y="1192"/>
                <a:ext cx="437" cy="528"/>
                <a:chOff x="2483" y="1192"/>
                <a:chExt cx="437" cy="528"/>
              </a:xfrm>
            </p:grpSpPr>
            <p:sp>
              <p:nvSpPr>
                <p:cNvPr id="109" name="Rectangle 43"/>
                <p:cNvSpPr>
                  <a:spLocks noChangeArrowheads="1"/>
                </p:cNvSpPr>
                <p:nvPr/>
              </p:nvSpPr>
              <p:spPr bwMode="auto">
                <a:xfrm>
                  <a:off x="2483" y="1244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110" name="Rectangle 44"/>
                <p:cNvSpPr>
                  <a:spLocks noChangeArrowheads="1"/>
                </p:cNvSpPr>
                <p:nvPr/>
              </p:nvSpPr>
              <p:spPr bwMode="auto">
                <a:xfrm>
                  <a:off x="2552" y="1448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2784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46"/>
                <p:cNvSpPr>
                  <a:spLocks noChangeShapeType="1"/>
                </p:cNvSpPr>
                <p:nvPr/>
              </p:nvSpPr>
              <p:spPr bwMode="auto">
                <a:xfrm>
                  <a:off x="2736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" name="Group 52"/>
              <p:cNvGrpSpPr/>
              <p:nvPr/>
            </p:nvGrpSpPr>
            <p:grpSpPr bwMode="auto">
              <a:xfrm>
                <a:off x="2099" y="1192"/>
                <a:ext cx="437" cy="528"/>
                <a:chOff x="2099" y="1192"/>
                <a:chExt cx="437" cy="528"/>
              </a:xfrm>
            </p:grpSpPr>
            <p:sp>
              <p:nvSpPr>
                <p:cNvPr id="105" name="Rectangle 48"/>
                <p:cNvSpPr>
                  <a:spLocks noChangeArrowheads="1"/>
                </p:cNvSpPr>
                <p:nvPr/>
              </p:nvSpPr>
              <p:spPr bwMode="auto">
                <a:xfrm>
                  <a:off x="2099" y="1244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106" name="Rectangle 49"/>
                <p:cNvSpPr>
                  <a:spLocks noChangeArrowheads="1"/>
                </p:cNvSpPr>
                <p:nvPr/>
              </p:nvSpPr>
              <p:spPr bwMode="auto">
                <a:xfrm>
                  <a:off x="2168" y="1448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2400" y="1192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51"/>
                <p:cNvSpPr>
                  <a:spLocks noChangeShapeType="1"/>
                </p:cNvSpPr>
                <p:nvPr/>
              </p:nvSpPr>
              <p:spPr bwMode="auto">
                <a:xfrm>
                  <a:off x="2352" y="1640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Line 54"/>
            <p:cNvSpPr>
              <a:spLocks noChangeShapeType="1"/>
            </p:cNvSpPr>
            <p:nvPr/>
          </p:nvSpPr>
          <p:spPr bwMode="auto">
            <a:xfrm flipH="1">
              <a:off x="3688" y="1488"/>
              <a:ext cx="8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55"/>
            <p:cNvSpPr>
              <a:spLocks noChangeShapeType="1"/>
            </p:cNvSpPr>
            <p:nvPr/>
          </p:nvSpPr>
          <p:spPr bwMode="auto">
            <a:xfrm flipH="1">
              <a:off x="1960" y="1640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56"/>
            <p:cNvSpPr>
              <a:spLocks noChangeShapeType="1"/>
            </p:cNvSpPr>
            <p:nvPr/>
          </p:nvSpPr>
          <p:spPr bwMode="auto">
            <a:xfrm>
              <a:off x="1968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57"/>
            <p:cNvSpPr>
              <a:spLocks noChangeShapeType="1"/>
            </p:cNvSpPr>
            <p:nvPr/>
          </p:nvSpPr>
          <p:spPr bwMode="auto">
            <a:xfrm>
              <a:off x="2352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58"/>
            <p:cNvSpPr>
              <a:spLocks noChangeShapeType="1"/>
            </p:cNvSpPr>
            <p:nvPr/>
          </p:nvSpPr>
          <p:spPr bwMode="auto">
            <a:xfrm>
              <a:off x="2736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59"/>
            <p:cNvSpPr>
              <a:spLocks noChangeShapeType="1"/>
            </p:cNvSpPr>
            <p:nvPr/>
          </p:nvSpPr>
          <p:spPr bwMode="auto">
            <a:xfrm>
              <a:off x="3120" y="1736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>
              <a:off x="3504" y="1736"/>
              <a:ext cx="0" cy="1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Group 81"/>
            <p:cNvGrpSpPr/>
            <p:nvPr/>
          </p:nvGrpSpPr>
          <p:grpSpPr bwMode="auto">
            <a:xfrm>
              <a:off x="1667" y="1768"/>
              <a:ext cx="1589" cy="528"/>
              <a:chOff x="1667" y="1768"/>
              <a:chExt cx="1589" cy="528"/>
            </a:xfrm>
          </p:grpSpPr>
          <p:grpSp>
            <p:nvGrpSpPr>
              <p:cNvPr id="81" name="Group 65"/>
              <p:cNvGrpSpPr/>
              <p:nvPr/>
            </p:nvGrpSpPr>
            <p:grpSpPr bwMode="auto">
              <a:xfrm>
                <a:off x="2819" y="1768"/>
                <a:ext cx="437" cy="528"/>
                <a:chOff x="2819" y="1768"/>
                <a:chExt cx="437" cy="528"/>
              </a:xfrm>
            </p:grpSpPr>
            <p:sp>
              <p:nvSpPr>
                <p:cNvPr id="97" name="Rectangle 61"/>
                <p:cNvSpPr>
                  <a:spLocks noChangeArrowheads="1"/>
                </p:cNvSpPr>
                <p:nvPr/>
              </p:nvSpPr>
              <p:spPr bwMode="auto">
                <a:xfrm>
                  <a:off x="2819" y="182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98" name="Rectangle 62"/>
                <p:cNvSpPr>
                  <a:spLocks noChangeArrowheads="1"/>
                </p:cNvSpPr>
                <p:nvPr/>
              </p:nvSpPr>
              <p:spPr bwMode="auto">
                <a:xfrm>
                  <a:off x="2888" y="2024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120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64"/>
                <p:cNvSpPr>
                  <a:spLocks noChangeShapeType="1"/>
                </p:cNvSpPr>
                <p:nvPr/>
              </p:nvSpPr>
              <p:spPr bwMode="auto">
                <a:xfrm>
                  <a:off x="3072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2" name="Group 70"/>
              <p:cNvGrpSpPr/>
              <p:nvPr/>
            </p:nvGrpSpPr>
            <p:grpSpPr bwMode="auto">
              <a:xfrm>
                <a:off x="2435" y="1768"/>
                <a:ext cx="437" cy="528"/>
                <a:chOff x="2435" y="1768"/>
                <a:chExt cx="437" cy="528"/>
              </a:xfrm>
            </p:grpSpPr>
            <p:sp>
              <p:nvSpPr>
                <p:cNvPr id="93" name="Rectangle 66"/>
                <p:cNvSpPr>
                  <a:spLocks noChangeArrowheads="1"/>
                </p:cNvSpPr>
                <p:nvPr/>
              </p:nvSpPr>
              <p:spPr bwMode="auto">
                <a:xfrm>
                  <a:off x="2435" y="182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94" name="Rectangle 67"/>
                <p:cNvSpPr>
                  <a:spLocks noChangeArrowheads="1"/>
                </p:cNvSpPr>
                <p:nvPr/>
              </p:nvSpPr>
              <p:spPr bwMode="auto">
                <a:xfrm>
                  <a:off x="2504" y="2024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736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69"/>
                <p:cNvSpPr>
                  <a:spLocks noChangeShapeType="1"/>
                </p:cNvSpPr>
                <p:nvPr/>
              </p:nvSpPr>
              <p:spPr bwMode="auto">
                <a:xfrm>
                  <a:off x="2688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" name="Group 75"/>
              <p:cNvGrpSpPr/>
              <p:nvPr/>
            </p:nvGrpSpPr>
            <p:grpSpPr bwMode="auto">
              <a:xfrm>
                <a:off x="2051" y="1768"/>
                <a:ext cx="437" cy="528"/>
                <a:chOff x="2051" y="1768"/>
                <a:chExt cx="437" cy="528"/>
              </a:xfrm>
            </p:grpSpPr>
            <p:sp>
              <p:nvSpPr>
                <p:cNvPr id="89" name="Rectangle 71"/>
                <p:cNvSpPr>
                  <a:spLocks noChangeArrowheads="1"/>
                </p:cNvSpPr>
                <p:nvPr/>
              </p:nvSpPr>
              <p:spPr bwMode="auto">
                <a:xfrm>
                  <a:off x="2051" y="182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90" name="Rectangle 72"/>
                <p:cNvSpPr>
                  <a:spLocks noChangeArrowheads="1"/>
                </p:cNvSpPr>
                <p:nvPr/>
              </p:nvSpPr>
              <p:spPr bwMode="auto">
                <a:xfrm>
                  <a:off x="2120" y="2024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352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74"/>
                <p:cNvSpPr>
                  <a:spLocks noChangeShapeType="1"/>
                </p:cNvSpPr>
                <p:nvPr/>
              </p:nvSpPr>
              <p:spPr bwMode="auto">
                <a:xfrm>
                  <a:off x="2304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" name="Group 80"/>
              <p:cNvGrpSpPr/>
              <p:nvPr/>
            </p:nvGrpSpPr>
            <p:grpSpPr bwMode="auto">
              <a:xfrm>
                <a:off x="1667" y="1768"/>
                <a:ext cx="437" cy="528"/>
                <a:chOff x="1667" y="1768"/>
                <a:chExt cx="437" cy="528"/>
              </a:xfrm>
            </p:grpSpPr>
            <p:sp>
              <p:nvSpPr>
                <p:cNvPr id="85" name="Rectangle 76"/>
                <p:cNvSpPr>
                  <a:spLocks noChangeArrowheads="1"/>
                </p:cNvSpPr>
                <p:nvPr/>
              </p:nvSpPr>
              <p:spPr bwMode="auto">
                <a:xfrm>
                  <a:off x="1667" y="1820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86" name="Rectangle 77"/>
                <p:cNvSpPr>
                  <a:spLocks noChangeArrowheads="1"/>
                </p:cNvSpPr>
                <p:nvPr/>
              </p:nvSpPr>
              <p:spPr bwMode="auto">
                <a:xfrm>
                  <a:off x="1736" y="2024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1968" y="1768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79"/>
                <p:cNvSpPr>
                  <a:spLocks noChangeShapeType="1"/>
                </p:cNvSpPr>
                <p:nvPr/>
              </p:nvSpPr>
              <p:spPr bwMode="auto">
                <a:xfrm>
                  <a:off x="1920" y="2216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0" name="Line 82"/>
            <p:cNvSpPr>
              <a:spLocks noChangeShapeType="1"/>
            </p:cNvSpPr>
            <p:nvPr/>
          </p:nvSpPr>
          <p:spPr bwMode="auto">
            <a:xfrm flipH="1">
              <a:off x="3256" y="2064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83"/>
            <p:cNvSpPr>
              <a:spLocks noChangeShapeType="1"/>
            </p:cNvSpPr>
            <p:nvPr/>
          </p:nvSpPr>
          <p:spPr bwMode="auto">
            <a:xfrm flipH="1">
              <a:off x="1528" y="2216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84"/>
            <p:cNvSpPr>
              <a:spLocks noChangeShapeType="1"/>
            </p:cNvSpPr>
            <p:nvPr/>
          </p:nvSpPr>
          <p:spPr bwMode="auto">
            <a:xfrm>
              <a:off x="1536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1920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86"/>
            <p:cNvSpPr>
              <a:spLocks noChangeShapeType="1"/>
            </p:cNvSpPr>
            <p:nvPr/>
          </p:nvSpPr>
          <p:spPr bwMode="auto">
            <a:xfrm>
              <a:off x="2304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87"/>
            <p:cNvSpPr>
              <a:spLocks noChangeShapeType="1"/>
            </p:cNvSpPr>
            <p:nvPr/>
          </p:nvSpPr>
          <p:spPr bwMode="auto">
            <a:xfrm>
              <a:off x="2688" y="2312"/>
              <a:ext cx="0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88"/>
            <p:cNvSpPr>
              <a:spLocks noChangeShapeType="1"/>
            </p:cNvSpPr>
            <p:nvPr/>
          </p:nvSpPr>
          <p:spPr bwMode="auto">
            <a:xfrm>
              <a:off x="3072" y="2312"/>
              <a:ext cx="0" cy="7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09"/>
            <p:cNvGrpSpPr/>
            <p:nvPr/>
          </p:nvGrpSpPr>
          <p:grpSpPr bwMode="auto">
            <a:xfrm>
              <a:off x="1235" y="2344"/>
              <a:ext cx="1589" cy="528"/>
              <a:chOff x="1235" y="2344"/>
              <a:chExt cx="1589" cy="528"/>
            </a:xfrm>
          </p:grpSpPr>
          <p:grpSp>
            <p:nvGrpSpPr>
              <p:cNvPr id="61" name="Group 93"/>
              <p:cNvGrpSpPr/>
              <p:nvPr/>
            </p:nvGrpSpPr>
            <p:grpSpPr bwMode="auto">
              <a:xfrm>
                <a:off x="2387" y="2344"/>
                <a:ext cx="437" cy="528"/>
                <a:chOff x="2387" y="2344"/>
                <a:chExt cx="437" cy="528"/>
              </a:xfrm>
            </p:grpSpPr>
            <p:sp>
              <p:nvSpPr>
                <p:cNvPr id="77" name="Rectangle 89"/>
                <p:cNvSpPr>
                  <a:spLocks noChangeArrowheads="1"/>
                </p:cNvSpPr>
                <p:nvPr/>
              </p:nvSpPr>
              <p:spPr bwMode="auto">
                <a:xfrm>
                  <a:off x="2387" y="239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0</a:t>
                  </a:r>
                  <a:endParaRPr lang="en-US" altLang="x-none" baseline="-25000"/>
                </a:p>
              </p:txBody>
            </p:sp>
            <p:sp>
              <p:nvSpPr>
                <p:cNvPr id="78" name="Rectangle 90"/>
                <p:cNvSpPr>
                  <a:spLocks noChangeArrowheads="1"/>
                </p:cNvSpPr>
                <p:nvPr/>
              </p:nvSpPr>
              <p:spPr bwMode="auto">
                <a:xfrm>
                  <a:off x="2456" y="2600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688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92"/>
                <p:cNvSpPr>
                  <a:spLocks noChangeShapeType="1"/>
                </p:cNvSpPr>
                <p:nvPr/>
              </p:nvSpPr>
              <p:spPr bwMode="auto">
                <a:xfrm>
                  <a:off x="2640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98"/>
              <p:cNvGrpSpPr/>
              <p:nvPr/>
            </p:nvGrpSpPr>
            <p:grpSpPr bwMode="auto">
              <a:xfrm>
                <a:off x="2003" y="2344"/>
                <a:ext cx="437" cy="528"/>
                <a:chOff x="2003" y="2344"/>
                <a:chExt cx="437" cy="528"/>
              </a:xfrm>
            </p:grpSpPr>
            <p:sp>
              <p:nvSpPr>
                <p:cNvPr id="73" name="Rectangle 94"/>
                <p:cNvSpPr>
                  <a:spLocks noChangeArrowheads="1"/>
                </p:cNvSpPr>
                <p:nvPr/>
              </p:nvSpPr>
              <p:spPr bwMode="auto">
                <a:xfrm>
                  <a:off x="2003" y="239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1</a:t>
                  </a:r>
                  <a:endParaRPr lang="en-US" altLang="x-none" baseline="-25000"/>
                </a:p>
              </p:txBody>
            </p:sp>
            <p:sp>
              <p:nvSpPr>
                <p:cNvPr id="74" name="Rectangle 95"/>
                <p:cNvSpPr>
                  <a:spLocks noChangeArrowheads="1"/>
                </p:cNvSpPr>
                <p:nvPr/>
              </p:nvSpPr>
              <p:spPr bwMode="auto">
                <a:xfrm>
                  <a:off x="2072" y="2600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2304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97"/>
                <p:cNvSpPr>
                  <a:spLocks noChangeShapeType="1"/>
                </p:cNvSpPr>
                <p:nvPr/>
              </p:nvSpPr>
              <p:spPr bwMode="auto">
                <a:xfrm>
                  <a:off x="2256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103"/>
              <p:cNvGrpSpPr/>
              <p:nvPr/>
            </p:nvGrpSpPr>
            <p:grpSpPr bwMode="auto">
              <a:xfrm>
                <a:off x="1619" y="2344"/>
                <a:ext cx="437" cy="528"/>
                <a:chOff x="1619" y="2344"/>
                <a:chExt cx="437" cy="528"/>
              </a:xfrm>
            </p:grpSpPr>
            <p:sp>
              <p:nvSpPr>
                <p:cNvPr id="69" name="Rectangle 99"/>
                <p:cNvSpPr>
                  <a:spLocks noChangeArrowheads="1"/>
                </p:cNvSpPr>
                <p:nvPr/>
              </p:nvSpPr>
              <p:spPr bwMode="auto">
                <a:xfrm>
                  <a:off x="1619" y="239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2</a:t>
                  </a:r>
                  <a:endParaRPr lang="en-US" altLang="x-none" baseline="-25000"/>
                </a:p>
              </p:txBody>
            </p:sp>
            <p:sp>
              <p:nvSpPr>
                <p:cNvPr id="70" name="Rectangle 100"/>
                <p:cNvSpPr>
                  <a:spLocks noChangeArrowheads="1"/>
                </p:cNvSpPr>
                <p:nvPr/>
              </p:nvSpPr>
              <p:spPr bwMode="auto">
                <a:xfrm>
                  <a:off x="1688" y="2600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1920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02"/>
                <p:cNvSpPr>
                  <a:spLocks noChangeShapeType="1"/>
                </p:cNvSpPr>
                <p:nvPr/>
              </p:nvSpPr>
              <p:spPr bwMode="auto">
                <a:xfrm>
                  <a:off x="1872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" name="Group 108"/>
              <p:cNvGrpSpPr/>
              <p:nvPr/>
            </p:nvGrpSpPr>
            <p:grpSpPr bwMode="auto">
              <a:xfrm>
                <a:off x="1235" y="2344"/>
                <a:ext cx="437" cy="528"/>
                <a:chOff x="1235" y="2344"/>
                <a:chExt cx="437" cy="528"/>
              </a:xfrm>
            </p:grpSpPr>
            <p:sp>
              <p:nvSpPr>
                <p:cNvPr id="65" name="Rectangle 104"/>
                <p:cNvSpPr>
                  <a:spLocks noChangeArrowheads="1"/>
                </p:cNvSpPr>
                <p:nvPr/>
              </p:nvSpPr>
              <p:spPr bwMode="auto">
                <a:xfrm>
                  <a:off x="1235" y="2396"/>
                  <a:ext cx="258" cy="2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altLang="x-none"/>
                    <a:t>A</a:t>
                  </a:r>
                  <a:r>
                    <a:rPr lang="en-US" altLang="x-none" baseline="-25000"/>
                    <a:t>3</a:t>
                  </a:r>
                  <a:endParaRPr lang="en-US" altLang="x-none" baseline="-25000"/>
                </a:p>
              </p:txBody>
            </p:sp>
            <p:sp>
              <p:nvSpPr>
                <p:cNvPr id="66" name="Rectangle 105"/>
                <p:cNvSpPr>
                  <a:spLocks noChangeArrowheads="1"/>
                </p:cNvSpPr>
                <p:nvPr/>
              </p:nvSpPr>
              <p:spPr bwMode="auto">
                <a:xfrm>
                  <a:off x="1304" y="2600"/>
                  <a:ext cx="368" cy="176"/>
                </a:xfrm>
                <a:prstGeom prst="rect">
                  <a:avLst/>
                </a:prstGeom>
                <a:solidFill>
                  <a:srgbClr val="009900"/>
                </a:solidFill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6"/>
                <p:cNvSpPr>
                  <a:spLocks noChangeShapeType="1"/>
                </p:cNvSpPr>
                <p:nvPr/>
              </p:nvSpPr>
              <p:spPr bwMode="auto">
                <a:xfrm flipV="1">
                  <a:off x="1536" y="2344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7"/>
                <p:cNvSpPr>
                  <a:spLocks noChangeShapeType="1"/>
                </p:cNvSpPr>
                <p:nvPr/>
              </p:nvSpPr>
              <p:spPr bwMode="auto">
                <a:xfrm>
                  <a:off x="1488" y="2792"/>
                  <a:ext cx="0" cy="8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" name="Line 110"/>
            <p:cNvSpPr>
              <a:spLocks noChangeShapeType="1"/>
            </p:cNvSpPr>
            <p:nvPr/>
          </p:nvSpPr>
          <p:spPr bwMode="auto">
            <a:xfrm flipH="1">
              <a:off x="2824" y="2640"/>
              <a:ext cx="16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11"/>
            <p:cNvSpPr>
              <a:spLocks noChangeShapeType="1"/>
            </p:cNvSpPr>
            <p:nvPr/>
          </p:nvSpPr>
          <p:spPr bwMode="auto">
            <a:xfrm flipH="1">
              <a:off x="1096" y="2792"/>
              <a:ext cx="256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12"/>
            <p:cNvSpPr>
              <a:spLocks noChangeShapeType="1"/>
            </p:cNvSpPr>
            <p:nvPr/>
          </p:nvSpPr>
          <p:spPr bwMode="auto">
            <a:xfrm>
              <a:off x="1104" y="288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13"/>
            <p:cNvSpPr>
              <a:spLocks noChangeShapeType="1"/>
            </p:cNvSpPr>
            <p:nvPr/>
          </p:nvSpPr>
          <p:spPr bwMode="auto">
            <a:xfrm>
              <a:off x="1488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14"/>
            <p:cNvSpPr>
              <a:spLocks noChangeShapeType="1"/>
            </p:cNvSpPr>
            <p:nvPr/>
          </p:nvSpPr>
          <p:spPr bwMode="auto">
            <a:xfrm>
              <a:off x="1872" y="2928"/>
              <a:ext cx="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15"/>
            <p:cNvSpPr>
              <a:spLocks noChangeShapeType="1"/>
            </p:cNvSpPr>
            <p:nvPr/>
          </p:nvSpPr>
          <p:spPr bwMode="auto">
            <a:xfrm>
              <a:off x="2256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6"/>
            <p:cNvSpPr>
              <a:spLocks noChangeShapeType="1"/>
            </p:cNvSpPr>
            <p:nvPr/>
          </p:nvSpPr>
          <p:spPr bwMode="auto">
            <a:xfrm>
              <a:off x="2640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117"/>
            <p:cNvSpPr>
              <a:spLocks noChangeArrowheads="1"/>
            </p:cNvSpPr>
            <p:nvPr/>
          </p:nvSpPr>
          <p:spPr bwMode="auto">
            <a:xfrm>
              <a:off x="4499" y="1340"/>
              <a:ext cx="251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1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118"/>
            <p:cNvSpPr>
              <a:spLocks noChangeArrowheads="1"/>
            </p:cNvSpPr>
            <p:nvPr/>
          </p:nvSpPr>
          <p:spPr bwMode="auto">
            <a:xfrm>
              <a:off x="4547" y="1964"/>
              <a:ext cx="251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2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sp>
          <p:nvSpPr>
            <p:cNvPr id="47" name="Rectangle 119"/>
            <p:cNvSpPr>
              <a:spLocks noChangeArrowheads="1"/>
            </p:cNvSpPr>
            <p:nvPr/>
          </p:nvSpPr>
          <p:spPr bwMode="auto">
            <a:xfrm>
              <a:off x="4547" y="2492"/>
              <a:ext cx="251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1"/>
                  </a:solidFill>
                </a:rPr>
                <a:t>B</a:t>
              </a:r>
              <a:r>
                <a:rPr lang="en-US" altLang="x-none" baseline="-25000">
                  <a:solidFill>
                    <a:schemeClr val="accent1"/>
                  </a:solidFill>
                </a:rPr>
                <a:t>3</a:t>
              </a:r>
              <a:endParaRPr lang="en-US" altLang="x-none" baseline="-25000">
                <a:solidFill>
                  <a:schemeClr val="accent1"/>
                </a:solidFill>
              </a:endParaRPr>
            </a:p>
          </p:txBody>
        </p:sp>
        <p:sp>
          <p:nvSpPr>
            <p:cNvPr id="48" name="Rectangle 120"/>
            <p:cNvSpPr>
              <a:spLocks noChangeArrowheads="1"/>
            </p:cNvSpPr>
            <p:nvPr/>
          </p:nvSpPr>
          <p:spPr bwMode="auto">
            <a:xfrm>
              <a:off x="3827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0</a:t>
              </a:r>
              <a:endParaRPr lang="en-US" altLang="x-none" baseline="-25000"/>
            </a:p>
          </p:txBody>
        </p:sp>
        <p:sp>
          <p:nvSpPr>
            <p:cNvPr id="49" name="Rectangle 121"/>
            <p:cNvSpPr>
              <a:spLocks noChangeArrowheads="1"/>
            </p:cNvSpPr>
            <p:nvPr/>
          </p:nvSpPr>
          <p:spPr bwMode="auto">
            <a:xfrm>
              <a:off x="3395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1</a:t>
              </a:r>
              <a:endParaRPr lang="en-US" altLang="x-none" baseline="-25000"/>
            </a:p>
          </p:txBody>
        </p:sp>
        <p:sp>
          <p:nvSpPr>
            <p:cNvPr id="50" name="Rectangle 122"/>
            <p:cNvSpPr>
              <a:spLocks noChangeArrowheads="1"/>
            </p:cNvSpPr>
            <p:nvPr/>
          </p:nvSpPr>
          <p:spPr bwMode="auto">
            <a:xfrm>
              <a:off x="2963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2</a:t>
              </a:r>
              <a:endParaRPr lang="en-US" altLang="x-none" baseline="-25000"/>
            </a:p>
          </p:txBody>
        </p:sp>
        <p:sp>
          <p:nvSpPr>
            <p:cNvPr id="51" name="Rectangle 123"/>
            <p:cNvSpPr>
              <a:spLocks noChangeArrowheads="1"/>
            </p:cNvSpPr>
            <p:nvPr/>
          </p:nvSpPr>
          <p:spPr bwMode="auto">
            <a:xfrm>
              <a:off x="2531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3</a:t>
              </a:r>
              <a:endParaRPr lang="en-US" altLang="x-none" baseline="-25000"/>
            </a:p>
          </p:txBody>
        </p:sp>
        <p:sp>
          <p:nvSpPr>
            <p:cNvPr id="52" name="Rectangle 124"/>
            <p:cNvSpPr>
              <a:spLocks noChangeArrowheads="1"/>
            </p:cNvSpPr>
            <p:nvPr/>
          </p:nvSpPr>
          <p:spPr bwMode="auto">
            <a:xfrm>
              <a:off x="2147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4</a:t>
              </a:r>
              <a:endParaRPr lang="en-US" altLang="x-none" baseline="-25000"/>
            </a:p>
          </p:txBody>
        </p:sp>
        <p:sp>
          <p:nvSpPr>
            <p:cNvPr id="53" name="Rectangle 125"/>
            <p:cNvSpPr>
              <a:spLocks noChangeArrowheads="1"/>
            </p:cNvSpPr>
            <p:nvPr/>
          </p:nvSpPr>
          <p:spPr bwMode="auto">
            <a:xfrm>
              <a:off x="1763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5</a:t>
              </a:r>
              <a:endParaRPr lang="en-US" altLang="x-none" baseline="-25000"/>
            </a:p>
          </p:txBody>
        </p:sp>
        <p:sp>
          <p:nvSpPr>
            <p:cNvPr id="54" name="Rectangle 126"/>
            <p:cNvSpPr>
              <a:spLocks noChangeArrowheads="1"/>
            </p:cNvSpPr>
            <p:nvPr/>
          </p:nvSpPr>
          <p:spPr bwMode="auto">
            <a:xfrm>
              <a:off x="1331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6</a:t>
              </a:r>
              <a:endParaRPr lang="en-US" altLang="x-none" baseline="-25000"/>
            </a:p>
          </p:txBody>
        </p:sp>
        <p:sp>
          <p:nvSpPr>
            <p:cNvPr id="55" name="Rectangle 127"/>
            <p:cNvSpPr>
              <a:spLocks noChangeArrowheads="1"/>
            </p:cNvSpPr>
            <p:nvPr/>
          </p:nvSpPr>
          <p:spPr bwMode="auto">
            <a:xfrm>
              <a:off x="899" y="2972"/>
              <a:ext cx="244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/>
                <a:t>P</a:t>
              </a:r>
              <a:r>
                <a:rPr lang="en-US" altLang="x-none" baseline="-25000"/>
                <a:t>7</a:t>
              </a:r>
              <a:endParaRPr lang="en-US" altLang="x-none" baseline="-25000"/>
            </a:p>
          </p:txBody>
        </p:sp>
        <p:sp>
          <p:nvSpPr>
            <p:cNvPr id="56" name="Line 128"/>
            <p:cNvSpPr>
              <a:spLocks noChangeShapeType="1"/>
            </p:cNvSpPr>
            <p:nvPr/>
          </p:nvSpPr>
          <p:spPr bwMode="auto">
            <a:xfrm>
              <a:off x="1872" y="2888"/>
              <a:ext cx="0" cy="1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129"/>
            <p:cNvSpPr>
              <a:spLocks noChangeArrowheads="1"/>
            </p:cNvSpPr>
            <p:nvPr/>
          </p:nvSpPr>
          <p:spPr bwMode="auto">
            <a:xfrm>
              <a:off x="2723" y="428"/>
              <a:ext cx="18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58" name="Rectangle 130"/>
            <p:cNvSpPr>
              <a:spLocks noChangeArrowheads="1"/>
            </p:cNvSpPr>
            <p:nvPr/>
          </p:nvSpPr>
          <p:spPr bwMode="auto">
            <a:xfrm>
              <a:off x="3107" y="428"/>
              <a:ext cx="18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59" name="Rectangle 131"/>
            <p:cNvSpPr>
              <a:spLocks noChangeArrowheads="1"/>
            </p:cNvSpPr>
            <p:nvPr/>
          </p:nvSpPr>
          <p:spPr bwMode="auto">
            <a:xfrm>
              <a:off x="3539" y="428"/>
              <a:ext cx="18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60" name="Rectangle 132"/>
            <p:cNvSpPr>
              <a:spLocks noChangeArrowheads="1"/>
            </p:cNvSpPr>
            <p:nvPr/>
          </p:nvSpPr>
          <p:spPr bwMode="auto">
            <a:xfrm>
              <a:off x="3875" y="428"/>
              <a:ext cx="186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>
                  <a:solidFill>
                    <a:schemeClr val="accent2"/>
                  </a:solidFill>
                </a:rPr>
                <a:t>0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</p:grpSp>
      <p:sp>
        <p:nvSpPr>
          <p:cNvPr id="153" name="Rectangle 133"/>
          <p:cNvSpPr>
            <a:spLocks noChangeArrowheads="1"/>
          </p:cNvSpPr>
          <p:nvPr/>
        </p:nvSpPr>
        <p:spPr bwMode="auto">
          <a:xfrm>
            <a:off x="6006631" y="2522984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134"/>
          <p:cNvSpPr>
            <a:spLocks noChangeArrowheads="1"/>
          </p:cNvSpPr>
          <p:nvPr/>
        </p:nvSpPr>
        <p:spPr bwMode="auto">
          <a:xfrm>
            <a:off x="3498850" y="1625600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135"/>
          <p:cNvSpPr>
            <a:spLocks noChangeArrowheads="1"/>
          </p:cNvSpPr>
          <p:nvPr/>
        </p:nvSpPr>
        <p:spPr bwMode="auto">
          <a:xfrm>
            <a:off x="2782888" y="1641157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Rectangle 136"/>
          <p:cNvSpPr>
            <a:spLocks noChangeArrowheads="1"/>
          </p:cNvSpPr>
          <p:nvPr/>
        </p:nvSpPr>
        <p:spPr bwMode="auto">
          <a:xfrm>
            <a:off x="2025897" y="1643795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Rectangle 137"/>
          <p:cNvSpPr>
            <a:spLocks noChangeArrowheads="1"/>
          </p:cNvSpPr>
          <p:nvPr/>
        </p:nvSpPr>
        <p:spPr bwMode="auto">
          <a:xfrm>
            <a:off x="2771776" y="2533650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138"/>
          <p:cNvSpPr>
            <a:spLocks noChangeArrowheads="1"/>
          </p:cNvSpPr>
          <p:nvPr/>
        </p:nvSpPr>
        <p:spPr bwMode="auto">
          <a:xfrm>
            <a:off x="2019770" y="2556486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Rectangle 140"/>
          <p:cNvSpPr>
            <a:spLocks noChangeArrowheads="1"/>
          </p:cNvSpPr>
          <p:nvPr/>
        </p:nvSpPr>
        <p:spPr bwMode="auto">
          <a:xfrm>
            <a:off x="6045200" y="3454400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Rectangle 141"/>
          <p:cNvSpPr>
            <a:spLocks noChangeArrowheads="1"/>
          </p:cNvSpPr>
          <p:nvPr/>
        </p:nvSpPr>
        <p:spPr bwMode="auto">
          <a:xfrm>
            <a:off x="6045200" y="4396483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Rectangle 142"/>
          <p:cNvSpPr>
            <a:spLocks noChangeArrowheads="1"/>
          </p:cNvSpPr>
          <p:nvPr/>
        </p:nvSpPr>
        <p:spPr bwMode="auto">
          <a:xfrm>
            <a:off x="5359400" y="4396483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Rectangle 143"/>
          <p:cNvSpPr>
            <a:spLocks noChangeArrowheads="1"/>
          </p:cNvSpPr>
          <p:nvPr/>
        </p:nvSpPr>
        <p:spPr bwMode="auto">
          <a:xfrm>
            <a:off x="5334000" y="3454400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144"/>
          <p:cNvSpPr>
            <a:spLocks noChangeArrowheads="1"/>
          </p:cNvSpPr>
          <p:nvPr/>
        </p:nvSpPr>
        <p:spPr bwMode="auto">
          <a:xfrm>
            <a:off x="4630738" y="4396483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Rectangle 138"/>
          <p:cNvSpPr>
            <a:spLocks noChangeArrowheads="1"/>
          </p:cNvSpPr>
          <p:nvPr/>
        </p:nvSpPr>
        <p:spPr bwMode="auto">
          <a:xfrm>
            <a:off x="2017713" y="3470275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does the multiplier work?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1.2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28600" y="4903787"/>
            <a:ext cx="883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At each level, shifts A to the left (X 2)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use next bit of B to determine whether to add in shifted multiplicand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Calculates a 2n-bit partial product at each level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892925" y="1458912"/>
            <a:ext cx="3984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0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grpSp>
        <p:nvGrpSpPr>
          <p:cNvPr id="10" name="Group 25"/>
          <p:cNvGrpSpPr/>
          <p:nvPr/>
        </p:nvGrpSpPr>
        <p:grpSpPr bwMode="auto">
          <a:xfrm>
            <a:off x="4240213" y="1228725"/>
            <a:ext cx="2154237" cy="642937"/>
            <a:chOff x="2671" y="523"/>
            <a:chExt cx="1357" cy="405"/>
          </a:xfrm>
        </p:grpSpPr>
        <p:grpSp>
          <p:nvGrpSpPr>
            <p:cNvPr id="11" name="Group 9"/>
            <p:cNvGrpSpPr/>
            <p:nvPr/>
          </p:nvGrpSpPr>
          <p:grpSpPr bwMode="auto">
            <a:xfrm>
              <a:off x="3649" y="523"/>
              <a:ext cx="379" cy="405"/>
              <a:chOff x="3649" y="523"/>
              <a:chExt cx="379" cy="405"/>
            </a:xfrm>
          </p:grpSpPr>
          <p:sp>
            <p:nvSpPr>
              <p:cNvPr id="28" name="Rectangle 5"/>
              <p:cNvSpPr>
                <a:spLocks noChangeArrowheads="1"/>
              </p:cNvSpPr>
              <p:nvPr/>
            </p:nvSpPr>
            <p:spPr bwMode="auto">
              <a:xfrm>
                <a:off x="3649" y="557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0</a:t>
                </a:r>
                <a:endParaRPr lang="en-US" altLang="x-none" baseline="-25000"/>
              </a:p>
            </p:txBody>
          </p:sp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3718" y="723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7"/>
              <p:cNvSpPr>
                <a:spLocks noChangeShapeType="1"/>
              </p:cNvSpPr>
              <p:nvPr/>
            </p:nvSpPr>
            <p:spPr bwMode="auto">
              <a:xfrm flipV="1">
                <a:off x="3914" y="523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873" y="870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4"/>
            <p:cNvGrpSpPr/>
            <p:nvPr/>
          </p:nvGrpSpPr>
          <p:grpSpPr bwMode="auto">
            <a:xfrm>
              <a:off x="3323" y="523"/>
              <a:ext cx="379" cy="405"/>
              <a:chOff x="3323" y="523"/>
              <a:chExt cx="379" cy="405"/>
            </a:xfrm>
          </p:grpSpPr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323" y="557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1</a:t>
                </a:r>
                <a:endParaRPr lang="en-US" altLang="x-none" baseline="-25000"/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392" y="723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 flipV="1">
                <a:off x="3588" y="523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3547" y="870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9"/>
            <p:cNvGrpSpPr/>
            <p:nvPr/>
          </p:nvGrpSpPr>
          <p:grpSpPr bwMode="auto">
            <a:xfrm>
              <a:off x="2997" y="523"/>
              <a:ext cx="379" cy="405"/>
              <a:chOff x="2997" y="523"/>
              <a:chExt cx="379" cy="405"/>
            </a:xfrm>
          </p:grpSpPr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2997" y="557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2</a:t>
                </a:r>
                <a:endParaRPr lang="en-US" altLang="x-none" baseline="-25000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3066" y="723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7"/>
              <p:cNvSpPr>
                <a:spLocks noChangeShapeType="1"/>
              </p:cNvSpPr>
              <p:nvPr/>
            </p:nvSpPr>
            <p:spPr bwMode="auto">
              <a:xfrm flipV="1">
                <a:off x="3262" y="523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3221" y="870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4"/>
            <p:cNvGrpSpPr/>
            <p:nvPr/>
          </p:nvGrpSpPr>
          <p:grpSpPr bwMode="auto">
            <a:xfrm>
              <a:off x="2671" y="523"/>
              <a:ext cx="379" cy="405"/>
              <a:chOff x="2671" y="523"/>
              <a:chExt cx="379" cy="405"/>
            </a:xfrm>
          </p:grpSpPr>
          <p:sp>
            <p:nvSpPr>
              <p:cNvPr id="15" name="Rectangle 20"/>
              <p:cNvSpPr>
                <a:spLocks noChangeArrowheads="1"/>
              </p:cNvSpPr>
              <p:nvPr/>
            </p:nvSpPr>
            <p:spPr bwMode="auto">
              <a:xfrm>
                <a:off x="2671" y="557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3</a:t>
                </a:r>
                <a:endParaRPr lang="en-US" altLang="x-none" baseline="-25000"/>
              </a:p>
            </p:txBody>
          </p:sp>
          <p:sp>
            <p:nvSpPr>
              <p:cNvPr id="16" name="Rectangle 21"/>
              <p:cNvSpPr>
                <a:spLocks noChangeArrowheads="1"/>
              </p:cNvSpPr>
              <p:nvPr/>
            </p:nvSpPr>
            <p:spPr bwMode="auto">
              <a:xfrm>
                <a:off x="2740" y="723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2"/>
              <p:cNvSpPr>
                <a:spLocks noChangeShapeType="1"/>
              </p:cNvSpPr>
              <p:nvPr/>
            </p:nvSpPr>
            <p:spPr bwMode="auto">
              <a:xfrm flipV="1">
                <a:off x="2935" y="523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3"/>
              <p:cNvSpPr>
                <a:spLocks noChangeShapeType="1"/>
              </p:cNvSpPr>
              <p:nvPr/>
            </p:nvSpPr>
            <p:spPr bwMode="auto">
              <a:xfrm>
                <a:off x="2895" y="870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2" name="Line 26"/>
          <p:cNvSpPr>
            <a:spLocks noChangeShapeType="1"/>
          </p:cNvSpPr>
          <p:nvPr/>
        </p:nvSpPr>
        <p:spPr bwMode="auto">
          <a:xfrm flipH="1">
            <a:off x="6394450" y="1592262"/>
            <a:ext cx="54451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 flipH="1">
            <a:off x="4065588" y="1779587"/>
            <a:ext cx="347662" cy="9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4078288" y="1897062"/>
            <a:ext cx="0" cy="3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4595813" y="1897062"/>
            <a:ext cx="0" cy="3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5113338" y="1897062"/>
            <a:ext cx="0" cy="3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5630863" y="1897062"/>
            <a:ext cx="0" cy="33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6148388" y="1897062"/>
            <a:ext cx="0" cy="22526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" name="Group 53"/>
          <p:cNvGrpSpPr/>
          <p:nvPr/>
        </p:nvGrpSpPr>
        <p:grpSpPr bwMode="auto">
          <a:xfrm>
            <a:off x="3657600" y="1930400"/>
            <a:ext cx="2154238" cy="641350"/>
            <a:chOff x="2304" y="965"/>
            <a:chExt cx="1357" cy="404"/>
          </a:xfrm>
        </p:grpSpPr>
        <p:grpSp>
          <p:nvGrpSpPr>
            <p:cNvPr id="40" name="Group 37"/>
            <p:cNvGrpSpPr/>
            <p:nvPr/>
          </p:nvGrpSpPr>
          <p:grpSpPr bwMode="auto">
            <a:xfrm>
              <a:off x="3282" y="965"/>
              <a:ext cx="379" cy="404"/>
              <a:chOff x="3282" y="965"/>
              <a:chExt cx="379" cy="404"/>
            </a:xfrm>
          </p:grpSpPr>
          <p:sp>
            <p:nvSpPr>
              <p:cNvPr id="56" name="Rectangle 33"/>
              <p:cNvSpPr>
                <a:spLocks noChangeArrowheads="1"/>
              </p:cNvSpPr>
              <p:nvPr/>
            </p:nvSpPr>
            <p:spPr bwMode="auto">
              <a:xfrm>
                <a:off x="3282" y="999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0</a:t>
                </a:r>
                <a:endParaRPr lang="en-US" altLang="x-none" baseline="-25000"/>
              </a:p>
            </p:txBody>
          </p:sp>
          <p:sp>
            <p:nvSpPr>
              <p:cNvPr id="57" name="Rectangle 34"/>
              <p:cNvSpPr>
                <a:spLocks noChangeArrowheads="1"/>
              </p:cNvSpPr>
              <p:nvPr/>
            </p:nvSpPr>
            <p:spPr bwMode="auto">
              <a:xfrm>
                <a:off x="3351" y="1165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35"/>
              <p:cNvSpPr>
                <a:spLocks noChangeShapeType="1"/>
              </p:cNvSpPr>
              <p:nvPr/>
            </p:nvSpPr>
            <p:spPr bwMode="auto">
              <a:xfrm flipV="1">
                <a:off x="3547" y="965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36"/>
              <p:cNvSpPr>
                <a:spLocks noChangeShapeType="1"/>
              </p:cNvSpPr>
              <p:nvPr/>
            </p:nvSpPr>
            <p:spPr bwMode="auto">
              <a:xfrm>
                <a:off x="3506" y="1312"/>
                <a:ext cx="0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1" name="Group 42"/>
            <p:cNvGrpSpPr/>
            <p:nvPr/>
          </p:nvGrpSpPr>
          <p:grpSpPr bwMode="auto">
            <a:xfrm>
              <a:off x="2956" y="965"/>
              <a:ext cx="379" cy="404"/>
              <a:chOff x="2956" y="965"/>
              <a:chExt cx="379" cy="404"/>
            </a:xfrm>
          </p:grpSpPr>
          <p:sp>
            <p:nvSpPr>
              <p:cNvPr id="52" name="Rectangle 38"/>
              <p:cNvSpPr>
                <a:spLocks noChangeArrowheads="1"/>
              </p:cNvSpPr>
              <p:nvPr/>
            </p:nvSpPr>
            <p:spPr bwMode="auto">
              <a:xfrm>
                <a:off x="2956" y="999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1</a:t>
                </a:r>
                <a:endParaRPr lang="en-US" altLang="x-none" baseline="-25000"/>
              </a:p>
            </p:txBody>
          </p:sp>
          <p:sp>
            <p:nvSpPr>
              <p:cNvPr id="53" name="Rectangle 39"/>
              <p:cNvSpPr>
                <a:spLocks noChangeArrowheads="1"/>
              </p:cNvSpPr>
              <p:nvPr/>
            </p:nvSpPr>
            <p:spPr bwMode="auto">
              <a:xfrm>
                <a:off x="3025" y="1165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40"/>
              <p:cNvSpPr>
                <a:spLocks noChangeShapeType="1"/>
              </p:cNvSpPr>
              <p:nvPr/>
            </p:nvSpPr>
            <p:spPr bwMode="auto">
              <a:xfrm flipV="1">
                <a:off x="3221" y="965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41"/>
              <p:cNvSpPr>
                <a:spLocks noChangeShapeType="1"/>
              </p:cNvSpPr>
              <p:nvPr/>
            </p:nvSpPr>
            <p:spPr bwMode="auto">
              <a:xfrm>
                <a:off x="3180" y="1312"/>
                <a:ext cx="0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" name="Group 47"/>
            <p:cNvGrpSpPr/>
            <p:nvPr/>
          </p:nvGrpSpPr>
          <p:grpSpPr bwMode="auto">
            <a:xfrm>
              <a:off x="2630" y="965"/>
              <a:ext cx="379" cy="404"/>
              <a:chOff x="2630" y="965"/>
              <a:chExt cx="379" cy="404"/>
            </a:xfrm>
          </p:grpSpPr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30" y="999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2</a:t>
                </a:r>
                <a:endParaRPr lang="en-US" altLang="x-none" baseline="-25000"/>
              </a:p>
            </p:txBody>
          </p:sp>
          <p:sp>
            <p:nvSpPr>
              <p:cNvPr id="49" name="Rectangle 44"/>
              <p:cNvSpPr>
                <a:spLocks noChangeArrowheads="1"/>
              </p:cNvSpPr>
              <p:nvPr/>
            </p:nvSpPr>
            <p:spPr bwMode="auto">
              <a:xfrm>
                <a:off x="2699" y="1165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45"/>
              <p:cNvSpPr>
                <a:spLocks noChangeShapeType="1"/>
              </p:cNvSpPr>
              <p:nvPr/>
            </p:nvSpPr>
            <p:spPr bwMode="auto">
              <a:xfrm flipV="1">
                <a:off x="2895" y="965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6"/>
              <p:cNvSpPr>
                <a:spLocks noChangeShapeType="1"/>
              </p:cNvSpPr>
              <p:nvPr/>
            </p:nvSpPr>
            <p:spPr bwMode="auto">
              <a:xfrm>
                <a:off x="2854" y="1312"/>
                <a:ext cx="0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" name="Group 52"/>
            <p:cNvGrpSpPr/>
            <p:nvPr/>
          </p:nvGrpSpPr>
          <p:grpSpPr bwMode="auto">
            <a:xfrm>
              <a:off x="2304" y="965"/>
              <a:ext cx="379" cy="404"/>
              <a:chOff x="2304" y="965"/>
              <a:chExt cx="379" cy="404"/>
            </a:xfrm>
          </p:grpSpPr>
          <p:sp>
            <p:nvSpPr>
              <p:cNvPr id="44" name="Rectangle 48"/>
              <p:cNvSpPr>
                <a:spLocks noChangeArrowheads="1"/>
              </p:cNvSpPr>
              <p:nvPr/>
            </p:nvSpPr>
            <p:spPr bwMode="auto">
              <a:xfrm>
                <a:off x="2304" y="999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3</a:t>
                </a:r>
                <a:endParaRPr lang="en-US" altLang="x-none" baseline="-25000"/>
              </a:p>
            </p:txBody>
          </p:sp>
          <p:sp>
            <p:nvSpPr>
              <p:cNvPr id="45" name="Rectangle 49"/>
              <p:cNvSpPr>
                <a:spLocks noChangeArrowheads="1"/>
              </p:cNvSpPr>
              <p:nvPr/>
            </p:nvSpPr>
            <p:spPr bwMode="auto">
              <a:xfrm>
                <a:off x="2373" y="1165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Line 50"/>
              <p:cNvSpPr>
                <a:spLocks noChangeShapeType="1"/>
              </p:cNvSpPr>
              <p:nvPr/>
            </p:nvSpPr>
            <p:spPr bwMode="auto">
              <a:xfrm flipV="1">
                <a:off x="2569" y="965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51"/>
              <p:cNvSpPr>
                <a:spLocks noChangeShapeType="1"/>
              </p:cNvSpPr>
              <p:nvPr/>
            </p:nvSpPr>
            <p:spPr bwMode="auto">
              <a:xfrm>
                <a:off x="2528" y="1312"/>
                <a:ext cx="0" cy="5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0" name="Line 54"/>
          <p:cNvSpPr>
            <a:spLocks noChangeShapeType="1"/>
          </p:cNvSpPr>
          <p:nvPr/>
        </p:nvSpPr>
        <p:spPr bwMode="auto">
          <a:xfrm flipH="1">
            <a:off x="6388100" y="2292350"/>
            <a:ext cx="5508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 flipH="1">
            <a:off x="3482975" y="2481262"/>
            <a:ext cx="347663" cy="904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56"/>
          <p:cNvSpPr>
            <a:spLocks noChangeShapeType="1"/>
          </p:cNvSpPr>
          <p:nvPr/>
        </p:nvSpPr>
        <p:spPr bwMode="auto">
          <a:xfrm>
            <a:off x="3495675" y="2597150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4013200" y="2597150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58"/>
          <p:cNvSpPr>
            <a:spLocks noChangeShapeType="1"/>
          </p:cNvSpPr>
          <p:nvPr/>
        </p:nvSpPr>
        <p:spPr bwMode="auto">
          <a:xfrm>
            <a:off x="4530725" y="2597150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5048250" y="2597150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0"/>
          <p:cNvSpPr>
            <a:spLocks noChangeShapeType="1"/>
          </p:cNvSpPr>
          <p:nvPr/>
        </p:nvSpPr>
        <p:spPr bwMode="auto">
          <a:xfrm>
            <a:off x="5565775" y="2597150"/>
            <a:ext cx="0" cy="1552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" name="Group 81"/>
          <p:cNvGrpSpPr/>
          <p:nvPr/>
        </p:nvGrpSpPr>
        <p:grpSpPr bwMode="auto">
          <a:xfrm>
            <a:off x="3074988" y="2630487"/>
            <a:ext cx="2154237" cy="642938"/>
            <a:chOff x="1937" y="1406"/>
            <a:chExt cx="1357" cy="405"/>
          </a:xfrm>
        </p:grpSpPr>
        <p:grpSp>
          <p:nvGrpSpPr>
            <p:cNvPr id="68" name="Group 65"/>
            <p:cNvGrpSpPr/>
            <p:nvPr/>
          </p:nvGrpSpPr>
          <p:grpSpPr bwMode="auto">
            <a:xfrm>
              <a:off x="2915" y="1406"/>
              <a:ext cx="379" cy="405"/>
              <a:chOff x="2915" y="1406"/>
              <a:chExt cx="379" cy="405"/>
            </a:xfrm>
          </p:grpSpPr>
          <p:sp>
            <p:nvSpPr>
              <p:cNvPr id="84" name="Rectangle 61"/>
              <p:cNvSpPr>
                <a:spLocks noChangeArrowheads="1"/>
              </p:cNvSpPr>
              <p:nvPr/>
            </p:nvSpPr>
            <p:spPr bwMode="auto">
              <a:xfrm>
                <a:off x="2915" y="1440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0</a:t>
                </a:r>
                <a:endParaRPr lang="en-US" altLang="x-none" baseline="-25000"/>
              </a:p>
            </p:txBody>
          </p:sp>
          <p:sp>
            <p:nvSpPr>
              <p:cNvPr id="85" name="Rectangle 62"/>
              <p:cNvSpPr>
                <a:spLocks noChangeArrowheads="1"/>
              </p:cNvSpPr>
              <p:nvPr/>
            </p:nvSpPr>
            <p:spPr bwMode="auto">
              <a:xfrm>
                <a:off x="2984" y="1606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Line 63"/>
              <p:cNvSpPr>
                <a:spLocks noChangeShapeType="1"/>
              </p:cNvSpPr>
              <p:nvPr/>
            </p:nvSpPr>
            <p:spPr bwMode="auto">
              <a:xfrm flipV="1">
                <a:off x="3180" y="1406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64"/>
              <p:cNvSpPr>
                <a:spLocks noChangeShapeType="1"/>
              </p:cNvSpPr>
              <p:nvPr/>
            </p:nvSpPr>
            <p:spPr bwMode="auto">
              <a:xfrm>
                <a:off x="3139" y="1753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0"/>
            <p:cNvGrpSpPr/>
            <p:nvPr/>
          </p:nvGrpSpPr>
          <p:grpSpPr bwMode="auto">
            <a:xfrm>
              <a:off x="2589" y="1406"/>
              <a:ext cx="379" cy="405"/>
              <a:chOff x="2589" y="1406"/>
              <a:chExt cx="379" cy="405"/>
            </a:xfrm>
          </p:grpSpPr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2589" y="1440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1</a:t>
                </a:r>
                <a:endParaRPr lang="en-US" altLang="x-none" baseline="-25000"/>
              </a:p>
            </p:txBody>
          </p:sp>
          <p:sp>
            <p:nvSpPr>
              <p:cNvPr id="81" name="Rectangle 67"/>
              <p:cNvSpPr>
                <a:spLocks noChangeArrowheads="1"/>
              </p:cNvSpPr>
              <p:nvPr/>
            </p:nvSpPr>
            <p:spPr bwMode="auto">
              <a:xfrm>
                <a:off x="2658" y="1606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68"/>
              <p:cNvSpPr>
                <a:spLocks noChangeShapeType="1"/>
              </p:cNvSpPr>
              <p:nvPr/>
            </p:nvSpPr>
            <p:spPr bwMode="auto">
              <a:xfrm flipV="1">
                <a:off x="2854" y="1406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69"/>
              <p:cNvSpPr>
                <a:spLocks noChangeShapeType="1"/>
              </p:cNvSpPr>
              <p:nvPr/>
            </p:nvSpPr>
            <p:spPr bwMode="auto">
              <a:xfrm>
                <a:off x="2813" y="1753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5"/>
            <p:cNvGrpSpPr/>
            <p:nvPr/>
          </p:nvGrpSpPr>
          <p:grpSpPr bwMode="auto">
            <a:xfrm>
              <a:off x="2263" y="1406"/>
              <a:ext cx="379" cy="405"/>
              <a:chOff x="2263" y="1406"/>
              <a:chExt cx="379" cy="405"/>
            </a:xfrm>
          </p:grpSpPr>
          <p:sp>
            <p:nvSpPr>
              <p:cNvPr id="76" name="Rectangle 71"/>
              <p:cNvSpPr>
                <a:spLocks noChangeArrowheads="1"/>
              </p:cNvSpPr>
              <p:nvPr/>
            </p:nvSpPr>
            <p:spPr bwMode="auto">
              <a:xfrm>
                <a:off x="2263" y="1440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2</a:t>
                </a:r>
                <a:endParaRPr lang="en-US" altLang="x-none" baseline="-25000"/>
              </a:p>
            </p:txBody>
          </p:sp>
          <p:sp>
            <p:nvSpPr>
              <p:cNvPr id="77" name="Rectangle 72"/>
              <p:cNvSpPr>
                <a:spLocks noChangeArrowheads="1"/>
              </p:cNvSpPr>
              <p:nvPr/>
            </p:nvSpPr>
            <p:spPr bwMode="auto">
              <a:xfrm>
                <a:off x="2332" y="1606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73"/>
              <p:cNvSpPr>
                <a:spLocks noChangeShapeType="1"/>
              </p:cNvSpPr>
              <p:nvPr/>
            </p:nvSpPr>
            <p:spPr bwMode="auto">
              <a:xfrm flipV="1">
                <a:off x="2528" y="1406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4"/>
              <p:cNvSpPr>
                <a:spLocks noChangeShapeType="1"/>
              </p:cNvSpPr>
              <p:nvPr/>
            </p:nvSpPr>
            <p:spPr bwMode="auto">
              <a:xfrm>
                <a:off x="2487" y="1753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0"/>
            <p:cNvGrpSpPr/>
            <p:nvPr/>
          </p:nvGrpSpPr>
          <p:grpSpPr bwMode="auto">
            <a:xfrm>
              <a:off x="1937" y="1406"/>
              <a:ext cx="379" cy="405"/>
              <a:chOff x="1937" y="1406"/>
              <a:chExt cx="379" cy="405"/>
            </a:xfrm>
          </p:grpSpPr>
          <p:sp>
            <p:nvSpPr>
              <p:cNvPr id="72" name="Rectangle 76"/>
              <p:cNvSpPr>
                <a:spLocks noChangeArrowheads="1"/>
              </p:cNvSpPr>
              <p:nvPr/>
            </p:nvSpPr>
            <p:spPr bwMode="auto">
              <a:xfrm>
                <a:off x="1937" y="1440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3</a:t>
                </a:r>
                <a:endParaRPr lang="en-US" altLang="x-none" baseline="-25000"/>
              </a:p>
            </p:txBody>
          </p:sp>
          <p:sp>
            <p:nvSpPr>
              <p:cNvPr id="73" name="Rectangle 77"/>
              <p:cNvSpPr>
                <a:spLocks noChangeArrowheads="1"/>
              </p:cNvSpPr>
              <p:nvPr/>
            </p:nvSpPr>
            <p:spPr bwMode="auto">
              <a:xfrm>
                <a:off x="2006" y="1606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78"/>
              <p:cNvSpPr>
                <a:spLocks noChangeShapeType="1"/>
              </p:cNvSpPr>
              <p:nvPr/>
            </p:nvSpPr>
            <p:spPr bwMode="auto">
              <a:xfrm flipV="1">
                <a:off x="2202" y="1406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79"/>
              <p:cNvSpPr>
                <a:spLocks noChangeShapeType="1"/>
              </p:cNvSpPr>
              <p:nvPr/>
            </p:nvSpPr>
            <p:spPr bwMode="auto">
              <a:xfrm>
                <a:off x="2161" y="1753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88" name="Line 82"/>
          <p:cNvSpPr>
            <a:spLocks noChangeShapeType="1"/>
          </p:cNvSpPr>
          <p:nvPr/>
        </p:nvSpPr>
        <p:spPr bwMode="auto">
          <a:xfrm flipH="1">
            <a:off x="6388100" y="2994025"/>
            <a:ext cx="5508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3"/>
          <p:cNvSpPr>
            <a:spLocks noChangeShapeType="1"/>
          </p:cNvSpPr>
          <p:nvPr/>
        </p:nvSpPr>
        <p:spPr bwMode="auto">
          <a:xfrm flipH="1">
            <a:off x="2900363" y="3181350"/>
            <a:ext cx="347662" cy="9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84"/>
          <p:cNvSpPr>
            <a:spLocks noChangeShapeType="1"/>
          </p:cNvSpPr>
          <p:nvPr/>
        </p:nvSpPr>
        <p:spPr bwMode="auto">
          <a:xfrm>
            <a:off x="2913063" y="3298825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85"/>
          <p:cNvSpPr>
            <a:spLocks noChangeShapeType="1"/>
          </p:cNvSpPr>
          <p:nvPr/>
        </p:nvSpPr>
        <p:spPr bwMode="auto">
          <a:xfrm>
            <a:off x="3430588" y="3298825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86"/>
          <p:cNvSpPr>
            <a:spLocks noChangeShapeType="1"/>
          </p:cNvSpPr>
          <p:nvPr/>
        </p:nvSpPr>
        <p:spPr bwMode="auto">
          <a:xfrm>
            <a:off x="3948113" y="3298825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87"/>
          <p:cNvSpPr>
            <a:spLocks noChangeShapeType="1"/>
          </p:cNvSpPr>
          <p:nvPr/>
        </p:nvSpPr>
        <p:spPr bwMode="auto">
          <a:xfrm>
            <a:off x="4465638" y="3298825"/>
            <a:ext cx="0" cy="33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88"/>
          <p:cNvSpPr>
            <a:spLocks noChangeShapeType="1"/>
          </p:cNvSpPr>
          <p:nvPr/>
        </p:nvSpPr>
        <p:spPr bwMode="auto">
          <a:xfrm>
            <a:off x="4983163" y="3298825"/>
            <a:ext cx="0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109"/>
          <p:cNvGrpSpPr/>
          <p:nvPr/>
        </p:nvGrpSpPr>
        <p:grpSpPr bwMode="auto">
          <a:xfrm>
            <a:off x="2492375" y="3332162"/>
            <a:ext cx="2154238" cy="642938"/>
            <a:chOff x="1570" y="1848"/>
            <a:chExt cx="1357" cy="405"/>
          </a:xfrm>
        </p:grpSpPr>
        <p:grpSp>
          <p:nvGrpSpPr>
            <p:cNvPr id="96" name="Group 93"/>
            <p:cNvGrpSpPr/>
            <p:nvPr/>
          </p:nvGrpSpPr>
          <p:grpSpPr bwMode="auto">
            <a:xfrm>
              <a:off x="2548" y="1848"/>
              <a:ext cx="379" cy="405"/>
              <a:chOff x="2548" y="1848"/>
              <a:chExt cx="379" cy="405"/>
            </a:xfrm>
          </p:grpSpPr>
          <p:sp>
            <p:nvSpPr>
              <p:cNvPr id="112" name="Rectangle 89"/>
              <p:cNvSpPr>
                <a:spLocks noChangeArrowheads="1"/>
              </p:cNvSpPr>
              <p:nvPr/>
            </p:nvSpPr>
            <p:spPr bwMode="auto">
              <a:xfrm>
                <a:off x="2548" y="1882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0</a:t>
                </a:r>
                <a:endParaRPr lang="en-US" altLang="x-none" baseline="-25000"/>
              </a:p>
            </p:txBody>
          </p:sp>
          <p:sp>
            <p:nvSpPr>
              <p:cNvPr id="113" name="Rectangle 90"/>
              <p:cNvSpPr>
                <a:spLocks noChangeArrowheads="1"/>
              </p:cNvSpPr>
              <p:nvPr/>
            </p:nvSpPr>
            <p:spPr bwMode="auto">
              <a:xfrm>
                <a:off x="2617" y="2048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1"/>
              <p:cNvSpPr>
                <a:spLocks noChangeShapeType="1"/>
              </p:cNvSpPr>
              <p:nvPr/>
            </p:nvSpPr>
            <p:spPr bwMode="auto">
              <a:xfrm flipV="1">
                <a:off x="2813" y="1848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92"/>
              <p:cNvSpPr>
                <a:spLocks noChangeShapeType="1"/>
              </p:cNvSpPr>
              <p:nvPr/>
            </p:nvSpPr>
            <p:spPr bwMode="auto">
              <a:xfrm>
                <a:off x="2772" y="2195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98"/>
            <p:cNvGrpSpPr/>
            <p:nvPr/>
          </p:nvGrpSpPr>
          <p:grpSpPr bwMode="auto">
            <a:xfrm>
              <a:off x="2222" y="1848"/>
              <a:ext cx="379" cy="405"/>
              <a:chOff x="2222" y="1848"/>
              <a:chExt cx="379" cy="405"/>
            </a:xfrm>
          </p:grpSpPr>
          <p:sp>
            <p:nvSpPr>
              <p:cNvPr id="108" name="Rectangle 94"/>
              <p:cNvSpPr>
                <a:spLocks noChangeArrowheads="1"/>
              </p:cNvSpPr>
              <p:nvPr/>
            </p:nvSpPr>
            <p:spPr bwMode="auto">
              <a:xfrm>
                <a:off x="2222" y="1882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1</a:t>
                </a:r>
                <a:endParaRPr lang="en-US" altLang="x-none" baseline="-25000"/>
              </a:p>
            </p:txBody>
          </p:sp>
          <p:sp>
            <p:nvSpPr>
              <p:cNvPr id="109" name="Rectangle 95"/>
              <p:cNvSpPr>
                <a:spLocks noChangeArrowheads="1"/>
              </p:cNvSpPr>
              <p:nvPr/>
            </p:nvSpPr>
            <p:spPr bwMode="auto">
              <a:xfrm>
                <a:off x="2291" y="2048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6"/>
              <p:cNvSpPr>
                <a:spLocks noChangeShapeType="1"/>
              </p:cNvSpPr>
              <p:nvPr/>
            </p:nvSpPr>
            <p:spPr bwMode="auto">
              <a:xfrm flipV="1">
                <a:off x="2487" y="1848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Line 97"/>
              <p:cNvSpPr>
                <a:spLocks noChangeShapeType="1"/>
              </p:cNvSpPr>
              <p:nvPr/>
            </p:nvSpPr>
            <p:spPr bwMode="auto">
              <a:xfrm>
                <a:off x="2446" y="2195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8" name="Group 103"/>
            <p:cNvGrpSpPr/>
            <p:nvPr/>
          </p:nvGrpSpPr>
          <p:grpSpPr bwMode="auto">
            <a:xfrm>
              <a:off x="1896" y="1848"/>
              <a:ext cx="379" cy="405"/>
              <a:chOff x="1896" y="1848"/>
              <a:chExt cx="379" cy="405"/>
            </a:xfrm>
          </p:grpSpPr>
          <p:sp>
            <p:nvSpPr>
              <p:cNvPr id="104" name="Rectangle 99"/>
              <p:cNvSpPr>
                <a:spLocks noChangeArrowheads="1"/>
              </p:cNvSpPr>
              <p:nvPr/>
            </p:nvSpPr>
            <p:spPr bwMode="auto">
              <a:xfrm>
                <a:off x="1896" y="1882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2</a:t>
                </a:r>
                <a:endParaRPr lang="en-US" altLang="x-none" baseline="-25000"/>
              </a:p>
            </p:txBody>
          </p:sp>
          <p:sp>
            <p:nvSpPr>
              <p:cNvPr id="105" name="Rectangle 100"/>
              <p:cNvSpPr>
                <a:spLocks noChangeArrowheads="1"/>
              </p:cNvSpPr>
              <p:nvPr/>
            </p:nvSpPr>
            <p:spPr bwMode="auto">
              <a:xfrm>
                <a:off x="1965" y="2048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01"/>
              <p:cNvSpPr>
                <a:spLocks noChangeShapeType="1"/>
              </p:cNvSpPr>
              <p:nvPr/>
            </p:nvSpPr>
            <p:spPr bwMode="auto">
              <a:xfrm flipV="1">
                <a:off x="2161" y="1848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2"/>
              <p:cNvSpPr>
                <a:spLocks noChangeShapeType="1"/>
              </p:cNvSpPr>
              <p:nvPr/>
            </p:nvSpPr>
            <p:spPr bwMode="auto">
              <a:xfrm>
                <a:off x="2120" y="2195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9" name="Group 108"/>
            <p:cNvGrpSpPr/>
            <p:nvPr/>
          </p:nvGrpSpPr>
          <p:grpSpPr bwMode="auto">
            <a:xfrm>
              <a:off x="1570" y="1848"/>
              <a:ext cx="379" cy="405"/>
              <a:chOff x="1570" y="1848"/>
              <a:chExt cx="379" cy="405"/>
            </a:xfrm>
          </p:grpSpPr>
          <p:sp>
            <p:nvSpPr>
              <p:cNvPr id="100" name="Rectangle 104"/>
              <p:cNvSpPr>
                <a:spLocks noChangeArrowheads="1"/>
              </p:cNvSpPr>
              <p:nvPr/>
            </p:nvSpPr>
            <p:spPr bwMode="auto">
              <a:xfrm>
                <a:off x="1570" y="1882"/>
                <a:ext cx="25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x-none"/>
                  <a:t>A</a:t>
                </a:r>
                <a:r>
                  <a:rPr lang="en-US" altLang="x-none" baseline="-25000"/>
                  <a:t>3</a:t>
                </a:r>
                <a:endParaRPr lang="en-US" altLang="x-none" baseline="-25000"/>
              </a:p>
            </p:txBody>
          </p:sp>
          <p:sp>
            <p:nvSpPr>
              <p:cNvPr id="101" name="Rectangle 105"/>
              <p:cNvSpPr>
                <a:spLocks noChangeArrowheads="1"/>
              </p:cNvSpPr>
              <p:nvPr/>
            </p:nvSpPr>
            <p:spPr bwMode="auto">
              <a:xfrm>
                <a:off x="1639" y="2048"/>
                <a:ext cx="310" cy="131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Line 106"/>
              <p:cNvSpPr>
                <a:spLocks noChangeShapeType="1"/>
              </p:cNvSpPr>
              <p:nvPr/>
            </p:nvSpPr>
            <p:spPr bwMode="auto">
              <a:xfrm flipV="1">
                <a:off x="1835" y="1848"/>
                <a:ext cx="0" cy="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Line 107"/>
              <p:cNvSpPr>
                <a:spLocks noChangeShapeType="1"/>
              </p:cNvSpPr>
              <p:nvPr/>
            </p:nvSpPr>
            <p:spPr bwMode="auto">
              <a:xfrm>
                <a:off x="1794" y="2195"/>
                <a:ext cx="0" cy="5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" name="Line 110"/>
          <p:cNvSpPr>
            <a:spLocks noChangeShapeType="1"/>
          </p:cNvSpPr>
          <p:nvPr/>
        </p:nvSpPr>
        <p:spPr bwMode="auto">
          <a:xfrm flipH="1">
            <a:off x="6388100" y="3695700"/>
            <a:ext cx="550863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11"/>
          <p:cNvSpPr>
            <a:spLocks noChangeShapeType="1"/>
          </p:cNvSpPr>
          <p:nvPr/>
        </p:nvSpPr>
        <p:spPr bwMode="auto">
          <a:xfrm flipH="1">
            <a:off x="2317750" y="3883025"/>
            <a:ext cx="347663" cy="920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2"/>
          <p:cNvSpPr>
            <a:spLocks noChangeShapeType="1"/>
          </p:cNvSpPr>
          <p:nvPr/>
        </p:nvSpPr>
        <p:spPr bwMode="auto">
          <a:xfrm>
            <a:off x="2330450" y="4000500"/>
            <a:ext cx="0" cy="207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3"/>
          <p:cNvSpPr>
            <a:spLocks noChangeShapeType="1"/>
          </p:cNvSpPr>
          <p:nvPr/>
        </p:nvSpPr>
        <p:spPr bwMode="auto">
          <a:xfrm>
            <a:off x="2847975" y="4000500"/>
            <a:ext cx="0" cy="149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14"/>
          <p:cNvSpPr>
            <a:spLocks noChangeShapeType="1"/>
          </p:cNvSpPr>
          <p:nvPr/>
        </p:nvSpPr>
        <p:spPr bwMode="auto">
          <a:xfrm>
            <a:off x="3365500" y="4044950"/>
            <a:ext cx="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15"/>
          <p:cNvSpPr>
            <a:spLocks noChangeShapeType="1"/>
          </p:cNvSpPr>
          <p:nvPr/>
        </p:nvSpPr>
        <p:spPr bwMode="auto">
          <a:xfrm>
            <a:off x="3883025" y="4000500"/>
            <a:ext cx="0" cy="149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16"/>
          <p:cNvSpPr>
            <a:spLocks noChangeShapeType="1"/>
          </p:cNvSpPr>
          <p:nvPr/>
        </p:nvSpPr>
        <p:spPr bwMode="auto">
          <a:xfrm>
            <a:off x="4400550" y="4000500"/>
            <a:ext cx="0" cy="149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Rectangle 117"/>
          <p:cNvSpPr>
            <a:spLocks noChangeArrowheads="1"/>
          </p:cNvSpPr>
          <p:nvPr/>
        </p:nvSpPr>
        <p:spPr bwMode="auto">
          <a:xfrm>
            <a:off x="6892925" y="2100262"/>
            <a:ext cx="398463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1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sp>
        <p:nvSpPr>
          <p:cNvPr id="124" name="Rectangle 118"/>
          <p:cNvSpPr>
            <a:spLocks noChangeArrowheads="1"/>
          </p:cNvSpPr>
          <p:nvPr/>
        </p:nvSpPr>
        <p:spPr bwMode="auto">
          <a:xfrm>
            <a:off x="6958013" y="2860675"/>
            <a:ext cx="3984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2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sp>
        <p:nvSpPr>
          <p:cNvPr id="125" name="Rectangle 119"/>
          <p:cNvSpPr>
            <a:spLocks noChangeArrowheads="1"/>
          </p:cNvSpPr>
          <p:nvPr/>
        </p:nvSpPr>
        <p:spPr bwMode="auto">
          <a:xfrm>
            <a:off x="6958013" y="3503612"/>
            <a:ext cx="398462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1"/>
                </a:solidFill>
              </a:rPr>
              <a:t>B</a:t>
            </a:r>
            <a:r>
              <a:rPr lang="en-US" altLang="x-none" baseline="-25000">
                <a:solidFill>
                  <a:schemeClr val="accent1"/>
                </a:solidFill>
              </a:rPr>
              <a:t>3</a:t>
            </a:r>
            <a:endParaRPr lang="en-US" altLang="x-none" baseline="-25000">
              <a:solidFill>
                <a:schemeClr val="accent1"/>
              </a:solidFill>
            </a:endParaRPr>
          </a:p>
        </p:txBody>
      </p:sp>
      <p:sp>
        <p:nvSpPr>
          <p:cNvPr id="126" name="Rectangle 120"/>
          <p:cNvSpPr>
            <a:spLocks noChangeArrowheads="1"/>
          </p:cNvSpPr>
          <p:nvPr/>
        </p:nvSpPr>
        <p:spPr bwMode="auto">
          <a:xfrm>
            <a:off x="5988050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0</a:t>
            </a:r>
            <a:endParaRPr lang="en-US" altLang="x-none" baseline="-25000"/>
          </a:p>
        </p:txBody>
      </p:sp>
      <p:sp>
        <p:nvSpPr>
          <p:cNvPr id="127" name="Rectangle 121"/>
          <p:cNvSpPr>
            <a:spLocks noChangeArrowheads="1"/>
          </p:cNvSpPr>
          <p:nvPr/>
        </p:nvSpPr>
        <p:spPr bwMode="auto">
          <a:xfrm>
            <a:off x="5405438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1</a:t>
            </a:r>
            <a:endParaRPr lang="en-US" altLang="x-none" baseline="-25000"/>
          </a:p>
        </p:txBody>
      </p:sp>
      <p:sp>
        <p:nvSpPr>
          <p:cNvPr id="128" name="Rectangle 122"/>
          <p:cNvSpPr>
            <a:spLocks noChangeArrowheads="1"/>
          </p:cNvSpPr>
          <p:nvPr/>
        </p:nvSpPr>
        <p:spPr bwMode="auto">
          <a:xfrm>
            <a:off x="4822825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2</a:t>
            </a:r>
            <a:endParaRPr lang="en-US" altLang="x-none" baseline="-25000"/>
          </a:p>
        </p:txBody>
      </p:sp>
      <p:sp>
        <p:nvSpPr>
          <p:cNvPr id="129" name="Rectangle 123"/>
          <p:cNvSpPr>
            <a:spLocks noChangeArrowheads="1"/>
          </p:cNvSpPr>
          <p:nvPr/>
        </p:nvSpPr>
        <p:spPr bwMode="auto">
          <a:xfrm>
            <a:off x="4240213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3</a:t>
            </a:r>
            <a:endParaRPr lang="en-US" altLang="x-none" baseline="-25000"/>
          </a:p>
        </p:txBody>
      </p:sp>
      <p:sp>
        <p:nvSpPr>
          <p:cNvPr id="130" name="Rectangle 124"/>
          <p:cNvSpPr>
            <a:spLocks noChangeArrowheads="1"/>
          </p:cNvSpPr>
          <p:nvPr/>
        </p:nvSpPr>
        <p:spPr bwMode="auto">
          <a:xfrm>
            <a:off x="3721100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4</a:t>
            </a:r>
            <a:endParaRPr lang="en-US" altLang="x-none" baseline="-25000"/>
          </a:p>
        </p:txBody>
      </p:sp>
      <p:sp>
        <p:nvSpPr>
          <p:cNvPr id="131" name="Rectangle 125"/>
          <p:cNvSpPr>
            <a:spLocks noChangeArrowheads="1"/>
          </p:cNvSpPr>
          <p:nvPr/>
        </p:nvSpPr>
        <p:spPr bwMode="auto">
          <a:xfrm>
            <a:off x="3203575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5</a:t>
            </a:r>
            <a:endParaRPr lang="en-US" altLang="x-none" baseline="-25000"/>
          </a:p>
        </p:txBody>
      </p:sp>
      <p:sp>
        <p:nvSpPr>
          <p:cNvPr id="132" name="Rectangle 126"/>
          <p:cNvSpPr>
            <a:spLocks noChangeArrowheads="1"/>
          </p:cNvSpPr>
          <p:nvPr/>
        </p:nvSpPr>
        <p:spPr bwMode="auto">
          <a:xfrm>
            <a:off x="2620963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6</a:t>
            </a:r>
            <a:endParaRPr lang="en-US" altLang="x-none" baseline="-25000"/>
          </a:p>
        </p:txBody>
      </p:sp>
      <p:sp>
        <p:nvSpPr>
          <p:cNvPr id="133" name="Rectangle 127"/>
          <p:cNvSpPr>
            <a:spLocks noChangeArrowheads="1"/>
          </p:cNvSpPr>
          <p:nvPr/>
        </p:nvSpPr>
        <p:spPr bwMode="auto">
          <a:xfrm>
            <a:off x="2038350" y="4087812"/>
            <a:ext cx="387350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/>
              <a:t>P</a:t>
            </a:r>
            <a:r>
              <a:rPr lang="en-US" altLang="x-none" baseline="-25000"/>
              <a:t>7</a:t>
            </a:r>
            <a:endParaRPr lang="en-US" altLang="x-none" baseline="-25000"/>
          </a:p>
        </p:txBody>
      </p:sp>
      <p:sp>
        <p:nvSpPr>
          <p:cNvPr id="134" name="Line 128"/>
          <p:cNvSpPr>
            <a:spLocks noChangeShapeType="1"/>
          </p:cNvSpPr>
          <p:nvPr/>
        </p:nvSpPr>
        <p:spPr bwMode="auto">
          <a:xfrm>
            <a:off x="3365500" y="4000500"/>
            <a:ext cx="0" cy="149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Rectangle 133"/>
          <p:cNvSpPr>
            <a:spLocks noChangeArrowheads="1"/>
          </p:cNvSpPr>
          <p:nvPr/>
        </p:nvSpPr>
        <p:spPr bwMode="auto">
          <a:xfrm>
            <a:off x="5956300" y="22399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Rectangle 134"/>
          <p:cNvSpPr>
            <a:spLocks noChangeArrowheads="1"/>
          </p:cNvSpPr>
          <p:nvPr/>
        </p:nvSpPr>
        <p:spPr bwMode="auto">
          <a:xfrm>
            <a:off x="3822700" y="15541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Rectangle 135"/>
          <p:cNvSpPr>
            <a:spLocks noChangeArrowheads="1"/>
          </p:cNvSpPr>
          <p:nvPr/>
        </p:nvSpPr>
        <p:spPr bwMode="auto">
          <a:xfrm>
            <a:off x="3213100" y="15541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Rectangle 136"/>
          <p:cNvSpPr>
            <a:spLocks noChangeArrowheads="1"/>
          </p:cNvSpPr>
          <p:nvPr/>
        </p:nvSpPr>
        <p:spPr bwMode="auto">
          <a:xfrm>
            <a:off x="2603500" y="15541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137"/>
          <p:cNvSpPr>
            <a:spLocks noChangeArrowheads="1"/>
          </p:cNvSpPr>
          <p:nvPr/>
        </p:nvSpPr>
        <p:spPr bwMode="auto">
          <a:xfrm>
            <a:off x="3213100" y="22399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0" name="Rectangle 138"/>
          <p:cNvSpPr>
            <a:spLocks noChangeArrowheads="1"/>
          </p:cNvSpPr>
          <p:nvPr/>
        </p:nvSpPr>
        <p:spPr bwMode="auto">
          <a:xfrm>
            <a:off x="2603500" y="22399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139"/>
          <p:cNvSpPr>
            <a:spLocks noChangeArrowheads="1"/>
          </p:cNvSpPr>
          <p:nvPr/>
        </p:nvSpPr>
        <p:spPr bwMode="auto">
          <a:xfrm>
            <a:off x="2603500" y="29257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140"/>
          <p:cNvSpPr>
            <a:spLocks noChangeArrowheads="1"/>
          </p:cNvSpPr>
          <p:nvPr/>
        </p:nvSpPr>
        <p:spPr bwMode="auto">
          <a:xfrm>
            <a:off x="5956300" y="29257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141"/>
          <p:cNvSpPr>
            <a:spLocks noChangeArrowheads="1"/>
          </p:cNvSpPr>
          <p:nvPr/>
        </p:nvSpPr>
        <p:spPr bwMode="auto">
          <a:xfrm>
            <a:off x="5956300" y="36115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142"/>
          <p:cNvSpPr>
            <a:spLocks noChangeArrowheads="1"/>
          </p:cNvSpPr>
          <p:nvPr/>
        </p:nvSpPr>
        <p:spPr bwMode="auto">
          <a:xfrm>
            <a:off x="5346700" y="36115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" name="Rectangle 143"/>
          <p:cNvSpPr>
            <a:spLocks noChangeArrowheads="1"/>
          </p:cNvSpPr>
          <p:nvPr/>
        </p:nvSpPr>
        <p:spPr bwMode="auto">
          <a:xfrm>
            <a:off x="5346700" y="29257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144"/>
          <p:cNvSpPr>
            <a:spLocks noChangeArrowheads="1"/>
          </p:cNvSpPr>
          <p:nvPr/>
        </p:nvSpPr>
        <p:spPr bwMode="auto">
          <a:xfrm>
            <a:off x="4737100" y="3611562"/>
            <a:ext cx="431800" cy="203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145"/>
          <p:cNvSpPr>
            <a:spLocks noChangeArrowheads="1"/>
          </p:cNvSpPr>
          <p:nvPr/>
        </p:nvSpPr>
        <p:spPr bwMode="auto">
          <a:xfrm>
            <a:off x="2730500" y="1066800"/>
            <a:ext cx="295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2"/>
                </a:solidFill>
              </a:rPr>
              <a:t>0</a:t>
            </a:r>
            <a:endParaRPr lang="en-US" altLang="x-none">
              <a:solidFill>
                <a:schemeClr val="accent2"/>
              </a:solidFill>
            </a:endParaRPr>
          </a:p>
        </p:txBody>
      </p:sp>
      <p:sp>
        <p:nvSpPr>
          <p:cNvPr id="148" name="Rectangle 146"/>
          <p:cNvSpPr>
            <a:spLocks noChangeArrowheads="1"/>
          </p:cNvSpPr>
          <p:nvPr/>
        </p:nvSpPr>
        <p:spPr bwMode="auto">
          <a:xfrm>
            <a:off x="3313113" y="1066800"/>
            <a:ext cx="295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2"/>
                </a:solidFill>
              </a:rPr>
              <a:t>0</a:t>
            </a:r>
            <a:endParaRPr lang="en-US" altLang="x-none">
              <a:solidFill>
                <a:schemeClr val="accent2"/>
              </a:solidFill>
            </a:endParaRPr>
          </a:p>
        </p:txBody>
      </p:sp>
      <p:sp>
        <p:nvSpPr>
          <p:cNvPr id="149" name="Rectangle 147"/>
          <p:cNvSpPr>
            <a:spLocks noChangeArrowheads="1"/>
          </p:cNvSpPr>
          <p:nvPr/>
        </p:nvSpPr>
        <p:spPr bwMode="auto">
          <a:xfrm>
            <a:off x="3765550" y="1066800"/>
            <a:ext cx="2952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>
                <a:solidFill>
                  <a:schemeClr val="accent2"/>
                </a:solidFill>
              </a:rPr>
              <a:t>0</a:t>
            </a:r>
            <a:endParaRPr lang="en-US" altLang="x-none">
              <a:solidFill>
                <a:schemeClr val="accent2"/>
              </a:solidFill>
            </a:endParaRPr>
          </a:p>
        </p:txBody>
      </p:sp>
      <p:sp>
        <p:nvSpPr>
          <p:cNvPr id="150" name="Line 148"/>
          <p:cNvSpPr>
            <a:spLocks noChangeShapeType="1"/>
          </p:cNvSpPr>
          <p:nvPr/>
        </p:nvSpPr>
        <p:spPr bwMode="auto">
          <a:xfrm>
            <a:off x="2298700" y="1998662"/>
            <a:ext cx="4165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Line 149"/>
          <p:cNvSpPr>
            <a:spLocks noChangeShapeType="1"/>
          </p:cNvSpPr>
          <p:nvPr/>
        </p:nvSpPr>
        <p:spPr bwMode="auto">
          <a:xfrm>
            <a:off x="2298700" y="2684462"/>
            <a:ext cx="4165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150"/>
          <p:cNvSpPr>
            <a:spLocks noChangeShapeType="1"/>
          </p:cNvSpPr>
          <p:nvPr/>
        </p:nvSpPr>
        <p:spPr bwMode="auto">
          <a:xfrm>
            <a:off x="2298700" y="3370262"/>
            <a:ext cx="4165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Line 151"/>
          <p:cNvSpPr>
            <a:spLocks noChangeShapeType="1"/>
          </p:cNvSpPr>
          <p:nvPr/>
        </p:nvSpPr>
        <p:spPr bwMode="auto">
          <a:xfrm>
            <a:off x="2298700" y="4513262"/>
            <a:ext cx="4241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version of the multiplication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09600" y="4876800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A 64-bit register for multiplicand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A 64-bit ALU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A 64-bit register for product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D00CD"/>
                </a:solidFill>
              </a:rPr>
              <a:t>A 32-bit register for multiplier</a:t>
            </a:r>
            <a:endParaRPr lang="zh-CN" altLang="en-US" sz="2400" b="1" dirty="0">
              <a:solidFill>
                <a:srgbClr val="0D00C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5800" y="1219200"/>
            <a:ext cx="8407347" cy="3642416"/>
            <a:chOff x="1016000" y="2290763"/>
            <a:chExt cx="8407347" cy="364241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1479550" y="4713288"/>
              <a:ext cx="2830513" cy="392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492250" y="4725988"/>
              <a:ext cx="28289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30475" y="4714875"/>
              <a:ext cx="981075" cy="37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Product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994400" y="3495675"/>
              <a:ext cx="1500188" cy="482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6007100" y="3508375"/>
              <a:ext cx="1497013" cy="4794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6219825" y="3473450"/>
              <a:ext cx="1196975" cy="37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Multiplier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292350" y="2479675"/>
              <a:ext cx="2830513" cy="393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2305050" y="2492375"/>
              <a:ext cx="2828925" cy="3905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987675" y="2549525"/>
              <a:ext cx="1463675" cy="37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Multiplicand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409825" y="3811588"/>
              <a:ext cx="1304925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64-bit ALU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433763" y="2290763"/>
              <a:ext cx="682625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6380163" y="3305175"/>
              <a:ext cx="68421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5238750" y="2382838"/>
              <a:ext cx="1127125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Shift Left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7523163" y="3535363"/>
              <a:ext cx="1266825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Shift Right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556125" y="4595813"/>
              <a:ext cx="765175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Write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5" name="AutoShape 19"/>
            <p:cNvSpPr>
              <a:spLocks noChangeArrowheads="1"/>
            </p:cNvSpPr>
            <p:nvPr/>
          </p:nvSpPr>
          <p:spPr bwMode="auto">
            <a:xfrm>
              <a:off x="5441950" y="4591050"/>
              <a:ext cx="1790700" cy="795338"/>
            </a:xfrm>
            <a:prstGeom prst="roundRect">
              <a:avLst>
                <a:gd name="adj" fmla="val 48565"/>
              </a:avLst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5970588" y="4827588"/>
              <a:ext cx="955675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 dirty="0">
                  <a:solidFill>
                    <a:srgbClr val="0000FF"/>
                  </a:solidFill>
                </a:rPr>
                <a:t>Control</a:t>
              </a:r>
              <a:endParaRPr lang="en-US" altLang="x-none" sz="1800" dirty="0">
                <a:solidFill>
                  <a:srgbClr val="0000FF"/>
                </a:solidFill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6446838" y="3948113"/>
              <a:ext cx="835025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32 bits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3541713" y="2819400"/>
              <a:ext cx="835025" cy="376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64 bits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933700" y="5075238"/>
              <a:ext cx="835025" cy="376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1800">
                  <a:solidFill>
                    <a:srgbClr val="000000"/>
                  </a:solidFill>
                </a:rPr>
                <a:t>64 bits</a:t>
              </a:r>
              <a:endParaRPr lang="en-US" altLang="x-none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246938" y="3903663"/>
              <a:ext cx="661987" cy="1068387"/>
            </a:xfrm>
            <a:custGeom>
              <a:avLst/>
              <a:gdLst>
                <a:gd name="T0" fmla="*/ 0 w 417"/>
                <a:gd name="T1" fmla="*/ 672 h 673"/>
                <a:gd name="T2" fmla="*/ 416 w 417"/>
                <a:gd name="T3" fmla="*/ 672 h 673"/>
                <a:gd name="T4" fmla="*/ 416 w 417"/>
                <a:gd name="T5" fmla="*/ 0 h 673"/>
                <a:gd name="T6" fmla="*/ 171 w 417"/>
                <a:gd name="T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7" h="673">
                  <a:moveTo>
                    <a:pt x="0" y="672"/>
                  </a:moveTo>
                  <a:lnTo>
                    <a:pt x="416" y="672"/>
                  </a:lnTo>
                  <a:lnTo>
                    <a:pt x="416" y="0"/>
                  </a:lnTo>
                  <a:lnTo>
                    <a:pt x="171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5164138" y="2768600"/>
              <a:ext cx="679450" cy="1812925"/>
            </a:xfrm>
            <a:custGeom>
              <a:avLst/>
              <a:gdLst>
                <a:gd name="T0" fmla="*/ 427 w 428"/>
                <a:gd name="T1" fmla="*/ 1141 h 1142"/>
                <a:gd name="T2" fmla="*/ 427 w 428"/>
                <a:gd name="T3" fmla="*/ 0 h 1142"/>
                <a:gd name="T4" fmla="*/ 0 w 428"/>
                <a:gd name="T5" fmla="*/ 0 h 1142"/>
                <a:gd name="T6" fmla="*/ 0 w 428"/>
                <a:gd name="T7" fmla="*/ 0 h 1142"/>
                <a:gd name="T8" fmla="*/ 0 w 428"/>
                <a:gd name="T9" fmla="*/ 0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1142">
                  <a:moveTo>
                    <a:pt x="427" y="1141"/>
                  </a:moveTo>
                  <a:lnTo>
                    <a:pt x="42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3759200" y="4021138"/>
              <a:ext cx="1812925" cy="646112"/>
            </a:xfrm>
            <a:custGeom>
              <a:avLst/>
              <a:gdLst>
                <a:gd name="T0" fmla="*/ 1141 w 1142"/>
                <a:gd name="T1" fmla="*/ 406 h 407"/>
                <a:gd name="T2" fmla="*/ 1141 w 1142"/>
                <a:gd name="T3" fmla="*/ 0 h 407"/>
                <a:gd name="T4" fmla="*/ 0 w 1142"/>
                <a:gd name="T5" fmla="*/ 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2" h="407">
                  <a:moveTo>
                    <a:pt x="1141" y="406"/>
                  </a:moveTo>
                  <a:lnTo>
                    <a:pt x="1141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4351338" y="4986338"/>
              <a:ext cx="1103312" cy="1587"/>
            </a:xfrm>
            <a:custGeom>
              <a:avLst/>
              <a:gdLst>
                <a:gd name="T0" fmla="*/ 694 w 695"/>
                <a:gd name="T1" fmla="*/ 0 h 1"/>
                <a:gd name="T2" fmla="*/ 0 w 695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95" h="1">
                  <a:moveTo>
                    <a:pt x="694" y="0"/>
                  </a:move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1727200" y="3479800"/>
              <a:ext cx="2405063" cy="865188"/>
            </a:xfrm>
            <a:custGeom>
              <a:avLst/>
              <a:gdLst>
                <a:gd name="T0" fmla="*/ 0 w 1515"/>
                <a:gd name="T1" fmla="*/ 10 h 545"/>
                <a:gd name="T2" fmla="*/ 394 w 1515"/>
                <a:gd name="T3" fmla="*/ 544 h 545"/>
                <a:gd name="T4" fmla="*/ 1130 w 1515"/>
                <a:gd name="T5" fmla="*/ 544 h 545"/>
                <a:gd name="T6" fmla="*/ 1514 w 1515"/>
                <a:gd name="T7" fmla="*/ 21 h 545"/>
                <a:gd name="T8" fmla="*/ 906 w 1515"/>
                <a:gd name="T9" fmla="*/ 21 h 545"/>
                <a:gd name="T10" fmla="*/ 768 w 1515"/>
                <a:gd name="T11" fmla="*/ 202 h 545"/>
                <a:gd name="T12" fmla="*/ 608 w 1515"/>
                <a:gd name="T13" fmla="*/ 0 h 545"/>
                <a:gd name="T14" fmla="*/ 0 w 1515"/>
                <a:gd name="T15" fmla="*/ 1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5" h="545">
                  <a:moveTo>
                    <a:pt x="0" y="10"/>
                  </a:moveTo>
                  <a:lnTo>
                    <a:pt x="394" y="544"/>
                  </a:lnTo>
                  <a:lnTo>
                    <a:pt x="1130" y="544"/>
                  </a:lnTo>
                  <a:lnTo>
                    <a:pt x="1514" y="21"/>
                  </a:lnTo>
                  <a:lnTo>
                    <a:pt x="906" y="21"/>
                  </a:lnTo>
                  <a:lnTo>
                    <a:pt x="768" y="202"/>
                  </a:lnTo>
                  <a:lnTo>
                    <a:pt x="608" y="0"/>
                  </a:lnTo>
                  <a:lnTo>
                    <a:pt x="0" y="1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2928938" y="4325938"/>
              <a:ext cx="1587" cy="374650"/>
            </a:xfrm>
            <a:custGeom>
              <a:avLst/>
              <a:gdLst>
                <a:gd name="T0" fmla="*/ 0 w 1"/>
                <a:gd name="T1" fmla="*/ 0 h 236"/>
                <a:gd name="T2" fmla="*/ 0 w 1"/>
                <a:gd name="T3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36">
                  <a:moveTo>
                    <a:pt x="0" y="0"/>
                  </a:moveTo>
                  <a:lnTo>
                    <a:pt x="0" y="235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1016000" y="3022600"/>
              <a:ext cx="1914525" cy="2574925"/>
            </a:xfrm>
            <a:custGeom>
              <a:avLst/>
              <a:gdLst>
                <a:gd name="T0" fmla="*/ 1205 w 1206"/>
                <a:gd name="T1" fmla="*/ 1323 h 1622"/>
                <a:gd name="T2" fmla="*/ 1205 w 1206"/>
                <a:gd name="T3" fmla="*/ 1621 h 1622"/>
                <a:gd name="T4" fmla="*/ 0 w 1206"/>
                <a:gd name="T5" fmla="*/ 1621 h 1622"/>
                <a:gd name="T6" fmla="*/ 0 w 1206"/>
                <a:gd name="T7" fmla="*/ 0 h 1622"/>
                <a:gd name="T8" fmla="*/ 779 w 1206"/>
                <a:gd name="T9" fmla="*/ 0 h 1622"/>
                <a:gd name="T10" fmla="*/ 779 w 1206"/>
                <a:gd name="T11" fmla="*/ 288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06" h="1622">
                  <a:moveTo>
                    <a:pt x="1205" y="1323"/>
                  </a:moveTo>
                  <a:lnTo>
                    <a:pt x="1205" y="1621"/>
                  </a:lnTo>
                  <a:lnTo>
                    <a:pt x="0" y="1621"/>
                  </a:lnTo>
                  <a:lnTo>
                    <a:pt x="0" y="0"/>
                  </a:lnTo>
                  <a:lnTo>
                    <a:pt x="779" y="0"/>
                  </a:lnTo>
                  <a:lnTo>
                    <a:pt x="779" y="288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/>
            <p:cNvSpPr/>
            <p:nvPr/>
          </p:nvSpPr>
          <p:spPr bwMode="auto">
            <a:xfrm>
              <a:off x="3556000" y="2903538"/>
              <a:ext cx="1588" cy="577850"/>
            </a:xfrm>
            <a:custGeom>
              <a:avLst/>
              <a:gdLst>
                <a:gd name="T0" fmla="*/ 0 w 1"/>
                <a:gd name="T1" fmla="*/ 0 h 364"/>
                <a:gd name="T2" fmla="*/ 0 w 1"/>
                <a:gd name="T3" fmla="*/ 363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64">
                  <a:moveTo>
                    <a:pt x="0" y="0"/>
                  </a:moveTo>
                  <a:lnTo>
                    <a:pt x="0" y="36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5944830" y="5566412"/>
              <a:ext cx="3478517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b="1" dirty="0"/>
                <a:t>Multiplier = </a:t>
              </a:r>
              <a:r>
                <a:rPr lang="en-US" altLang="x-none" b="1" dirty="0" err="1"/>
                <a:t>datapath</a:t>
              </a:r>
              <a:r>
                <a:rPr lang="en-US" altLang="x-none" b="1" dirty="0"/>
                <a:t> + control</a:t>
              </a:r>
              <a:endParaRPr lang="en-US" altLang="x-none" b="1" dirty="0"/>
            </a:p>
          </p:txBody>
        </p:sp>
        <p:sp>
          <p:nvSpPr>
            <p:cNvPr id="39" name="Rectangle 33" descr="Light downward diagonal"/>
            <p:cNvSpPr>
              <a:spLocks noChangeArrowheads="1"/>
            </p:cNvSpPr>
            <p:nvPr/>
          </p:nvSpPr>
          <p:spPr bwMode="auto">
            <a:xfrm>
              <a:off x="7315200" y="3505200"/>
              <a:ext cx="152400" cy="45720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 flipH="1">
              <a:off x="7080250" y="4044950"/>
              <a:ext cx="393700" cy="59690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AutoShape 5"/>
          <p:cNvSpPr/>
          <p:nvPr/>
        </p:nvSpPr>
        <p:spPr>
          <a:xfrm>
            <a:off x="4168117" y="4518025"/>
            <a:ext cx="1439863" cy="330200"/>
          </a:xfrm>
          <a:prstGeom prst="borderCallout1">
            <a:avLst>
              <a:gd name="adj1" fmla="val 26815"/>
              <a:gd name="adj2" fmla="val 6336"/>
              <a:gd name="adj3" fmla="val -156086"/>
              <a:gd name="adj4" fmla="val -1799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x-none" sz="1600" dirty="0">
                <a:latin typeface="Tahoma" panose="020B0604030504040204" pitchFamily="34" charset="0"/>
                <a:ea typeface="Arial" panose="020B0604020202020204" pitchFamily="34" charset="0"/>
              </a:rPr>
              <a:t>Initially 0</a:t>
            </a:r>
            <a:endParaRPr lang="en-US" altLang="zh-CN" sz="1600" dirty="0">
              <a:latin typeface="Tahoma" panose="020B060403050404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Multiplication Algorithm 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1.3</a:t>
            </a:r>
            <a:endParaRPr lang="zh-CN" altLang="en-US" dirty="0"/>
          </a:p>
        </p:txBody>
      </p:sp>
      <p:pic>
        <p:nvPicPr>
          <p:cNvPr id="41" name="内容占位符 18437" descr="f03-04-97801240772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143000"/>
            <a:ext cx="3810000" cy="51556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86200" y="1397637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D00CD"/>
                </a:solidFill>
              </a:rPr>
              <a:t>Product    Multiplier  Multiplicand</a:t>
            </a:r>
            <a:endParaRPr lang="en-US" altLang="zh-CN" sz="2400" b="1" dirty="0">
              <a:solidFill>
                <a:srgbClr val="0D00CD"/>
              </a:solidFill>
            </a:endParaRPr>
          </a:p>
          <a:p>
            <a:endParaRPr lang="en-US" altLang="zh-CN" sz="2400" b="1" dirty="0">
              <a:solidFill>
                <a:srgbClr val="0D00CD"/>
              </a:solidFill>
            </a:endParaRPr>
          </a:p>
          <a:p>
            <a:r>
              <a:rPr lang="en-US" altLang="zh-CN" sz="2400" b="1" dirty="0">
                <a:solidFill>
                  <a:srgbClr val="0D00CD"/>
                </a:solidFill>
              </a:rPr>
              <a:t>0000 0000</a:t>
            </a:r>
            <a:r>
              <a:rPr lang="en-US" altLang="zh-CN" sz="2400" b="1" dirty="0"/>
              <a:t>      </a:t>
            </a:r>
            <a:r>
              <a:rPr lang="en-US" altLang="zh-CN" sz="2400" b="1" dirty="0">
                <a:solidFill>
                  <a:srgbClr val="0D00CD"/>
                </a:solidFill>
              </a:rPr>
              <a:t>001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00B050"/>
                </a:solidFill>
              </a:rPr>
              <a:t>       0000 0010 </a:t>
            </a:r>
            <a:endParaRPr lang="en-US" altLang="zh-CN" sz="2400" b="1" dirty="0">
              <a:solidFill>
                <a:srgbClr val="00B050"/>
              </a:solidFill>
            </a:endParaRPr>
          </a:p>
          <a:p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COaA, LEC08 Arith II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843248" y="2872225"/>
            <a:ext cx="955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D00CD"/>
                </a:solidFill>
              </a:rPr>
              <a:t>000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en-US" altLang="zh-CN" sz="2400" dirty="0"/>
              <a:t>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21204" y="2857548"/>
            <a:ext cx="164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0000 0100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9208" y="2877647"/>
            <a:ext cx="164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D00CD"/>
                </a:solidFill>
              </a:rPr>
              <a:t>0000 0010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4146387" y="1028305"/>
            <a:ext cx="209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0000 0010  x 0011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21204" y="3612551"/>
            <a:ext cx="1641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0000 1000</a:t>
            </a:r>
            <a:endParaRPr lang="en-US" altLang="zh-CN" sz="2400" b="1" dirty="0">
              <a:solidFill>
                <a:srgbClr val="00B05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84521" y="3625564"/>
            <a:ext cx="1709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D00CD"/>
                </a:solidFill>
              </a:rPr>
              <a:t>0000 0110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3940994" y="4338935"/>
            <a:ext cx="1624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0000 0110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84300" y="3625564"/>
            <a:ext cx="87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D00CD"/>
                </a:solidFill>
              </a:rPr>
              <a:t>000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0</TotalTime>
  <Words>17080</Words>
  <Application>WPS 演示</Application>
  <PresentationFormat>信纸(8.5x11 英寸)</PresentationFormat>
  <Paragraphs>1576</Paragraphs>
  <Slides>50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50</vt:i4>
      </vt:variant>
    </vt:vector>
  </HeadingPairs>
  <TitlesOfParts>
    <vt:vector size="74" baseType="lpstr">
      <vt:lpstr>Arial</vt:lpstr>
      <vt:lpstr>宋体</vt:lpstr>
      <vt:lpstr>Wingdings</vt:lpstr>
      <vt:lpstr>Calibri</vt:lpstr>
      <vt:lpstr>Times New Roman</vt:lpstr>
      <vt:lpstr>微软雅黑</vt:lpstr>
      <vt:lpstr>华文中宋</vt:lpstr>
      <vt:lpstr>楷体</vt:lpstr>
      <vt:lpstr>Wingdings</vt:lpstr>
      <vt:lpstr>黑体</vt:lpstr>
      <vt:lpstr>Lucida Console</vt:lpstr>
      <vt:lpstr>Tahoma</vt:lpstr>
      <vt:lpstr>Arial Unicode MS</vt:lpstr>
      <vt:lpstr>Cambria Math</vt:lpstr>
      <vt:lpstr>Wingdings</vt:lpstr>
      <vt:lpstr>Courier</vt:lpstr>
      <vt:lpstr>Courier New</vt:lpstr>
      <vt:lpstr>Helvetica</vt:lpstr>
      <vt:lpstr>Symbol</vt:lpstr>
      <vt:lpstr>Office Theme</vt:lpstr>
      <vt:lpstr>Equation.KSEE3</vt:lpstr>
      <vt:lpstr>Equation.KSEE3</vt:lpstr>
      <vt:lpstr>Visio.Drawing.15</vt:lpstr>
      <vt:lpstr>Visio.Drawing.15</vt:lpstr>
      <vt:lpstr>Lecture8  Arithmetic-Multiply/Division </vt:lpstr>
      <vt:lpstr>Outline</vt:lpstr>
      <vt:lpstr>Multiplication-Steps</vt:lpstr>
      <vt:lpstr>Multiplication-Steps</vt:lpstr>
      <vt:lpstr>Multiplication-Steps</vt:lpstr>
      <vt:lpstr>A Combinational Multiplier</vt:lpstr>
      <vt:lpstr>How does the multiplier work?</vt:lpstr>
      <vt:lpstr>First version of the multiplication </vt:lpstr>
      <vt:lpstr>The First Multiplication Algorithm </vt:lpstr>
      <vt:lpstr>Inspiration of the First Multiplication</vt:lpstr>
      <vt:lpstr>How to think of this?</vt:lpstr>
      <vt:lpstr>Simply warp to let product move right...</vt:lpstr>
      <vt:lpstr>MULTIPLY HARDWARE Version 2</vt:lpstr>
      <vt:lpstr>MULTIPLY HARDWARE Version 2</vt:lpstr>
      <vt:lpstr>Still more wasted space!</vt:lpstr>
      <vt:lpstr>Inspiration of the Second Multiplication</vt:lpstr>
      <vt:lpstr>MULTIPLY HARDWARE Version 3</vt:lpstr>
      <vt:lpstr>Multiply Algorithm Ver. 3</vt:lpstr>
      <vt:lpstr>Observations on Multiply Version 3</vt:lpstr>
      <vt:lpstr>Signed Multiply</vt:lpstr>
      <vt:lpstr>Signed Multiply-Algorithm Analysis</vt:lpstr>
      <vt:lpstr>Signed Multiply-Algorithm Analysis</vt:lpstr>
      <vt:lpstr>Signed Multiply-Algorithm Analysis</vt:lpstr>
      <vt:lpstr>Signed Multiply-Algorithm Analysis</vt:lpstr>
      <vt:lpstr>Booth’s Multiplication Algorithm</vt:lpstr>
      <vt:lpstr>Booth’s Multiplication Algorithm</vt:lpstr>
      <vt:lpstr>Booth’s Multiplication Algorithm</vt:lpstr>
      <vt:lpstr>Booth’s Algorithm</vt:lpstr>
      <vt:lpstr>Examples for Booth’s Algorithm</vt:lpstr>
      <vt:lpstr>Examples for Booth’s Algorithm</vt:lpstr>
      <vt:lpstr>Implementation of Booth’s Multiplication</vt:lpstr>
      <vt:lpstr>Implementation of Booth’s Multiplication</vt:lpstr>
      <vt:lpstr>Calculate Division Manually</vt:lpstr>
      <vt:lpstr>How to calculate division automatically?</vt:lpstr>
      <vt:lpstr>First version of division hardware</vt:lpstr>
      <vt:lpstr>An example-7/2</vt:lpstr>
      <vt:lpstr>Division Algorithm</vt:lpstr>
      <vt:lpstr>Inspiration of the First Division</vt:lpstr>
      <vt:lpstr>The second Division</vt:lpstr>
      <vt:lpstr>Divide Algorithm V2</vt:lpstr>
      <vt:lpstr>An example 7/2</vt:lpstr>
      <vt:lpstr>Inspiration of the Second Division</vt:lpstr>
      <vt:lpstr>The third division</vt:lpstr>
      <vt:lpstr>Divide Algorithm V3</vt:lpstr>
      <vt:lpstr>An example</vt:lpstr>
      <vt:lpstr>Inspiration of the third division</vt:lpstr>
      <vt:lpstr>An ALU with Multiplication and Division</vt:lpstr>
      <vt:lpstr>Adder</vt:lpstr>
      <vt:lpstr>MULTIPLY HARDWARE Version 3</vt:lpstr>
      <vt:lpstr>The third division</vt:lpstr>
    </vt:vector>
  </TitlesOfParts>
  <LinksUpToDate>false</LinksUpToDate>
  <SharedDoc>false</SharedDoc>
  <HyperlinksChanged>false</HyperlinksChanged>
  <AppVersion>14.0000</AppVersion>
  <Pages>47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creator>Janie Irwin</dc:creator>
  <dc:subject>Lecture 01</dc:subject>
  <cp:lastModifiedBy>安建峰</cp:lastModifiedBy>
  <cp:revision>760</cp:revision>
  <cp:lastPrinted>1997-08-27T08:28:00Z</cp:lastPrinted>
  <dcterms:created xsi:type="dcterms:W3CDTF">1997-08-19T16:58:00Z</dcterms:created>
  <dcterms:modified xsi:type="dcterms:W3CDTF">2025-06-12T04:54:12Z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D93E1CEB22F84CFFB8F15138A6F0652D_12</vt:lpwstr>
  </property>
  <property fmtid="{D5CDD505-2E9C-101B-9397-08002B2CF9AE}" pid="3" name="KSOProductBuildVer">
    <vt:lpwstr>2052-12.1.0.20784</vt:lpwstr>
  </property>
</Properties>
</file>