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415" r:id="rId3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4" r:id="rId22"/>
    <p:sldId id="433" r:id="rId23"/>
    <p:sldId id="435" r:id="rId24"/>
    <p:sldId id="436" r:id="rId25"/>
    <p:sldId id="437" r:id="rId26"/>
    <p:sldId id="438" r:id="rId27"/>
    <p:sldId id="439" r:id="rId28"/>
    <p:sldId id="440" r:id="rId29"/>
    <p:sldId id="441" r:id="rId30"/>
  </p:sldIdLst>
  <p:sldSz cx="9144000" cy="6858000" type="letter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2910D1-4D7B-4F0B-BC24-4339E7751338}">
          <p14:sldIdLst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4"/>
            <p14:sldId id="433"/>
            <p14:sldId id="435"/>
            <p14:sldId id="436"/>
            <p14:sldId id="437"/>
            <p14:sldId id="438"/>
            <p14:sldId id="439"/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Zhang" initials="M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8901F3"/>
    <a:srgbClr val="000000"/>
    <a:srgbClr val="008276"/>
    <a:srgbClr val="5A11FD"/>
    <a:srgbClr val="00A091"/>
    <a:srgbClr val="51DC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 autoAdjust="0"/>
    <p:restoredTop sz="85250"/>
  </p:normalViewPr>
  <p:slideViewPr>
    <p:cSldViewPr showGuides="1">
      <p:cViewPr varScale="1">
        <p:scale>
          <a:sx n="96" d="100"/>
          <a:sy n="96" d="100"/>
        </p:scale>
        <p:origin x="992" y="5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660400"/>
            <a:ext cx="50927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8225" cy="4605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54" tIns="47774" rIns="97254" bIns="47774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aricyang/article/details/91358149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FECCDC-8F84-714B-A840-8FD269A17E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double precision</a:t>
            </a:r>
            <a:r>
              <a:rPr lang="en-US" baseline="0" dirty="0"/>
              <a:t> data, two float registers(32-bit) are combined for 1 b4-bit double precision data, such as $f2, $f3, in which it always consists of 1 even and 1 odd single precision register and labeled with the # of even, such as $f2.</a:t>
            </a:r>
            <a:endParaRPr lang="en-US" baseline="0" dirty="0"/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Only 16 of the 32 MIPS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registers could originally be used for double precision operations: $f0, $f2, $f4, ..., $f30. Double precision is computed using pairs of these single precision registers. The odd-numbered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registers were used only to load and store the right half of 64-bit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numbers. MIPS-32 added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l.d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and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s.d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to the instruction set. MIPS-32 also added “paired single” versions of all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instructions, where a single instruction results in two parallel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operations on two 32-bit operands inside 64-bit registers (see Section 3.6). For example,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add.ps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$f0, $f2, $f4 is equivalent to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add.s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$f0, $f2, $f4 followed by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add.s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$f1, $f3, $f5.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Another reason for separate integers and </a:t>
            </a:r>
            <a:r>
              <a:rPr kumimoji="1" lang="en-US" altLang="zh-CN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registers is that microprocessors in the 1980s didn’t have enough transistors to put the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unit on the same chip as the integer unit. Hence, the </a:t>
            </a:r>
            <a:r>
              <a:rPr kumimoji="1" lang="en-US" altLang="zh-CN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unit, including the </a:t>
            </a:r>
            <a:r>
              <a:rPr kumimoji="1" lang="en-US" altLang="zh-CN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oating</a:t>
            </a:r>
            <a:r>
              <a:rPr kumimoji="1" lang="en-US" altLang="zh-CN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point registers, was optionally available as a second chip. Such optional accelerator chips are called </a:t>
            </a:r>
            <a:r>
              <a:rPr kumimoji="1" lang="en-US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coprocessors, 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and explain the acronym for </a:t>
            </a:r>
            <a:r>
              <a:rPr kumimoji="1" lang="en-US" altLang="zh-CN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loads in MIPS: lwc1 means load word to coprocessor 1, the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-point unit. (Coprocessor 0 deals with virtual memory, described in Chapter 5.) Since the early 1990s, microprocessors have integrated </a:t>
            </a:r>
            <a:r>
              <a:rPr kumimoji="1" lang="en-US" sz="11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foating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point (and just about everything else) on chip, and hence the term </a:t>
            </a:r>
            <a:r>
              <a:rPr kumimoji="1" lang="en-US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coprocessor 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joins </a:t>
            </a:r>
            <a:r>
              <a:rPr kumimoji="1" lang="en-US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accumulator 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and </a:t>
            </a:r>
            <a:r>
              <a:rPr kumimoji="1" lang="en-US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core memory 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as quaint terms that date the speaker.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</a:t>
            </a:r>
            <a:r>
              <a:rPr lang="en-US" baseline="0" dirty="0"/>
              <a:t> is organized with linear address in one dimension although array can be index with more than 1 or 2 dimensions.</a:t>
            </a:r>
            <a:endParaRPr lang="en-US" baseline="0" dirty="0"/>
          </a:p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 array layout discussed in the example, called </a:t>
            </a:r>
            <a:r>
              <a:rPr kumimoji="1" lang="en-US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row-major order, 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is used by C and many other programming languages. Fortran instead uses </a:t>
            </a:r>
            <a:r>
              <a:rPr kumimoji="1" lang="en-US" sz="11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column-major order, </a:t>
            </a:r>
            <a:r>
              <a:rPr kumimoji="1" lang="en-US" sz="1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whereby the array is stored column by column. </a:t>
            </a:r>
            <a:endParaRPr lang="en-US" dirty="0"/>
          </a:p>
          <a:p>
            <a:r>
              <a:rPr lang="en-US" dirty="0"/>
              <a:t>Somehow, in this slide, </a:t>
            </a:r>
            <a:r>
              <a:rPr lang="en-US" dirty="0" err="1"/>
              <a:t>l.d</a:t>
            </a:r>
            <a:r>
              <a:rPr lang="en-US" dirty="0"/>
              <a:t> is</a:t>
            </a:r>
            <a:r>
              <a:rPr lang="en-US" baseline="0" dirty="0"/>
              <a:t> ldc1 just as the </a:t>
            </a:r>
            <a:r>
              <a:rPr lang="en-US" baseline="0"/>
              <a:t>table shown in pre-page.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</a:t>
            </a:r>
            <a:r>
              <a:rPr lang="en-US" baseline="0" dirty="0"/>
              <a:t> is organized with linear address in one dimension although array can be index with more than 1 or 2 dimensions.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3</a:t>
            </a:r>
            <a:endParaRPr lang="en-US" dirty="0"/>
          </a:p>
          <a:p>
            <a:r>
              <a:rPr lang="en-US" dirty="0"/>
              <a:t>Bias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0,</a:t>
            </a:r>
            <a:r>
              <a:rPr lang="en-US" baseline="0" dirty="0"/>
              <a:t> MSB of </a:t>
            </a:r>
            <a:r>
              <a:rPr lang="en-US" baseline="0" dirty="0" err="1"/>
              <a:t>muxes</a:t>
            </a:r>
            <a:r>
              <a:rPr lang="en-US" baseline="0" dirty="0"/>
              <a:t> should be grounded.</a:t>
            </a:r>
            <a:endParaRPr lang="en-US" baseline="0" dirty="0"/>
          </a:p>
          <a:p>
            <a:r>
              <a:rPr lang="en-US" baseline="0" dirty="0"/>
              <a:t>2) 6 levels </a:t>
            </a:r>
            <a:endParaRPr lang="en-US" baseline="0" dirty="0"/>
          </a:p>
          <a:p>
            <a:r>
              <a:rPr lang="en-US" baseline="0" dirty="0"/>
              <a:t>3)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>
              <a:lnSpc>
                <a:spcPct val="85000"/>
              </a:lnSpc>
              <a:spcBef>
                <a:spcPct val="100000"/>
              </a:spcBef>
              <a:buFontTx/>
              <a:buChar char="°"/>
            </a:pPr>
            <a:r>
              <a:rPr lang="en-US" altLang="x-none" sz="1800" b="1"/>
              <a:t>Logical:       Y = 0</a:t>
            </a:r>
            <a:endParaRPr lang="en-US" altLang="x-none" sz="1800" b="1"/>
          </a:p>
          <a:p>
            <a:pPr algn="l">
              <a:lnSpc>
                <a:spcPct val="85000"/>
              </a:lnSpc>
              <a:spcBef>
                <a:spcPct val="100000"/>
              </a:spcBef>
              <a:buFontTx/>
              <a:buChar char="°"/>
            </a:pPr>
            <a:r>
              <a:rPr lang="en-US" altLang="x-none" sz="1800" b="1"/>
              <a:t>Arithmetic:  Y = sign(X)</a:t>
            </a:r>
            <a:endParaRPr lang="en-US" altLang="x-none" sz="1800" b="1"/>
          </a:p>
          <a:p>
            <a:pPr algn="l">
              <a:lnSpc>
                <a:spcPct val="85000"/>
              </a:lnSpc>
              <a:spcBef>
                <a:spcPct val="100000"/>
              </a:spcBef>
              <a:buFontTx/>
              <a:buChar char="°"/>
            </a:pPr>
            <a:r>
              <a:rPr lang="en-US" altLang="x-none" sz="1800" b="1"/>
              <a:t>Rotate:         Y = X</a:t>
            </a:r>
            <a:endParaRPr lang="en-US" altLang="x-none" sz="1800" b="1"/>
          </a:p>
          <a:p>
            <a:pPr algn="l">
              <a:lnSpc>
                <a:spcPct val="85000"/>
              </a:lnSpc>
              <a:spcBef>
                <a:spcPct val="100000"/>
              </a:spcBef>
              <a:buFontTx/>
              <a:buChar char="°"/>
            </a:pPr>
            <a:r>
              <a:rPr lang="en-US" altLang="x-none" sz="1800" b="1"/>
              <a:t>What about left shifts? </a:t>
            </a:r>
            <a:endParaRPr lang="en-US" altLang="x-none" sz="1800" b="1"/>
          </a:p>
          <a:p>
            <a:pPr lvl="1" algn="just">
              <a:lnSpc>
                <a:spcPct val="90000"/>
              </a:lnSpc>
              <a:spcBef>
                <a:spcPct val="40000"/>
              </a:spcBef>
            </a:pPr>
            <a:r>
              <a:rPr lang="en-US" altLang="x-none" sz="1100">
                <a:latin typeface="Arial" panose="020B0604020202020204" pitchFamily="34" charset="0"/>
              </a:rPr>
              <a:t>Load Value into Y, 0 into X</a:t>
            </a:r>
            <a:endParaRPr lang="en-US" altLang="x-none" sz="1100">
              <a:latin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40000"/>
              </a:spcBef>
            </a:pPr>
            <a:r>
              <a:rPr lang="en-US" altLang="x-none" sz="1100">
                <a:latin typeface="Arial" panose="020B0604020202020204" pitchFamily="34" charset="0"/>
              </a:rPr>
              <a:t>Just do 32 - i with right shift</a:t>
            </a:r>
            <a:endParaRPr lang="en-US" altLang="x-none" sz="1100">
              <a:latin typeface="Arial" panose="020B0604020202020204" pitchFamily="34" charset="0"/>
            </a:endParaRPr>
          </a:p>
        </p:txBody>
      </p:sp>
      <p:sp>
        <p:nvSpPr>
          <p:cNvPr id="66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x-none" dirty="0"/>
              <a:t>i are data input</a:t>
            </a:r>
            <a:endParaRPr lang="en-US" altLang="x-none" dirty="0"/>
          </a:p>
          <a:p>
            <a:r>
              <a:rPr lang="en-US" altLang="x-none" dirty="0"/>
              <a:t>Di are output</a:t>
            </a:r>
            <a:endParaRPr lang="en-US" altLang="x-none" dirty="0"/>
          </a:p>
          <a:p>
            <a:r>
              <a:rPr lang="en-US" altLang="x-none" dirty="0" err="1"/>
              <a:t>SRi</a:t>
            </a:r>
            <a:r>
              <a:rPr lang="en-US" altLang="x-none" dirty="0"/>
              <a:t> are control lines that make connection</a:t>
            </a:r>
            <a:endParaRPr lang="en-US" altLang="x-none" dirty="0"/>
          </a:p>
          <a:p>
            <a:r>
              <a:rPr lang="en-US" altLang="x-none" dirty="0"/>
              <a:t>Can do N x N shifter in N**2 transistors: 32x32 = 1024 transistors</a:t>
            </a:r>
            <a:endParaRPr lang="en-US" altLang="x-none" dirty="0"/>
          </a:p>
          <a:p>
            <a:r>
              <a:rPr lang="en-US" altLang="x-none" dirty="0"/>
              <a:t>Simplicity lead to inclusion even if large shifts are rare</a:t>
            </a:r>
            <a:endParaRPr lang="en-US" altLang="x-none" dirty="0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有时，这种方式也叫做隐含的以</a:t>
            </a:r>
            <a:r>
              <a:rPr lang="en-US" altLang="zh-CN" dirty="0"/>
              <a:t>1</a:t>
            </a:r>
            <a:r>
              <a:rPr lang="zh-CN" altLang="en-US" dirty="0"/>
              <a:t>开头的表示 ，因为我们可以把尾数 </a:t>
            </a:r>
            <a:r>
              <a:rPr lang="en-US" altLang="zh-CN" dirty="0"/>
              <a:t>M </a:t>
            </a:r>
            <a:r>
              <a:rPr lang="zh-CN" altLang="en-US" dirty="0"/>
              <a:t>看成是一个二进制表达式为：</a:t>
            </a:r>
            <a:r>
              <a:rPr lang="en-US" altLang="zh-CN" dirty="0"/>
              <a:t>"  " </a:t>
            </a:r>
            <a:r>
              <a:rPr lang="zh-CN" altLang="en-US" dirty="0"/>
              <a:t>的数字。为什么要用这种表示方式，既然我们总能够调整阶码 </a:t>
            </a:r>
            <a:r>
              <a:rPr lang="en-US" altLang="zh-CN" dirty="0"/>
              <a:t>E </a:t>
            </a:r>
            <a:r>
              <a:rPr lang="zh-CN" altLang="en-US" dirty="0"/>
              <a:t>，使得尾数 </a:t>
            </a:r>
            <a:r>
              <a:rPr lang="en-US" altLang="zh-CN" dirty="0"/>
              <a:t>M </a:t>
            </a:r>
            <a:r>
              <a:rPr lang="zh-CN" altLang="en-US" dirty="0"/>
              <a:t>在范围  之中，那么这种表示方法是一种轻松获得一个额外精度位的技巧</a:t>
            </a:r>
            <a:r>
              <a:rPr lang="en-US" altLang="zh-CN" dirty="0"/>
              <a:t>——</a:t>
            </a:r>
            <a:r>
              <a:rPr lang="zh-CN" altLang="en-US" dirty="0"/>
              <a:t>既然第一位总是等于</a:t>
            </a:r>
            <a:r>
              <a:rPr lang="en-US" altLang="zh-CN" dirty="0"/>
              <a:t>1</a:t>
            </a:r>
            <a:r>
              <a:rPr lang="zh-CN" altLang="en-US" dirty="0"/>
              <a:t>，那我们就不需要显式地表示它。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HelloAaric</a:t>
            </a:r>
            <a:r>
              <a:rPr lang="zh-CN" altLang="en-US" dirty="0"/>
              <a:t>」的原创文章，遵循 </a:t>
            </a:r>
            <a:r>
              <a:rPr lang="en-US" altLang="zh-CN" dirty="0"/>
              <a:t>CC 4.0 BY-SA 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https://blog.csdn.net/aaricyang/java/article/details/91358149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符号位：</a:t>
            </a:r>
            <a:r>
              <a:rPr lang="en-US" altLang="zh-CN" dirty="0"/>
              <a:t>sign</a:t>
            </a:r>
            <a:endParaRPr lang="en-US" altLang="zh-CN" dirty="0"/>
          </a:p>
          <a:p>
            <a:r>
              <a:rPr lang="zh-CN" altLang="en-US" dirty="0"/>
              <a:t>阶码：</a:t>
            </a:r>
            <a:r>
              <a:rPr kumimoji="1" lang="en-US" altLang="zh-CN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exponent</a:t>
            </a:r>
            <a:endParaRPr kumimoji="1" lang="en-US" altLang="zh-CN" sz="11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尾数：</a:t>
            </a:r>
            <a:r>
              <a:rPr kumimoji="1" lang="en-US" altLang="zh-CN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significand/fraction</a:t>
            </a:r>
            <a:endParaRPr kumimoji="1" lang="en-US" altLang="zh-CN" sz="11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对于双精度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，组成形式是：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位符号，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位阶码，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52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位尾数。 </a:t>
            </a:r>
            <a:endParaRPr kumimoji="1" lang="zh-CN" altLang="en-US" sz="11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对于单精度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，组成形式是：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位符号，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位阶码，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23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位尾数。</a:t>
            </a:r>
            <a:endParaRPr kumimoji="1" lang="zh-CN" altLang="en-US" sz="11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hlinkClick r:id="rId3"/>
              </a:rPr>
              <a:t>https://blog.csdn.net/aaricyang/article/details/91358149</a:t>
            </a:r>
            <a:endParaRPr lang="en-US" altLang="zh-CN" dirty="0"/>
          </a:p>
          <a:p>
            <a:r>
              <a:rPr lang="zh-CN" altLang="en-US" dirty="0"/>
              <a:t>此网站详细讲述了浮点格式。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Biased Notation</a:t>
            </a:r>
            <a:r>
              <a:rPr lang="en-US" baseline="0" dirty="0"/>
              <a:t> is aimed to represent negative exponent, in which it is too complicate for complement method in floating point.</a:t>
            </a:r>
            <a:endParaRPr lang="en-US" baseline="0" dirty="0"/>
          </a:p>
          <a:p>
            <a:r>
              <a:rPr lang="zh-CN" altLang="en-US" baseline="0" dirty="0"/>
              <a:t>移码相对补码的优势：更加容易比较指数大小</a:t>
            </a:r>
            <a:endParaRPr lang="en-US" altLang="zh-CN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注意：上溢和下溢是根据绝对值大小，而不是正负数。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举例：非规格化数？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85D1BC-A2BC-864D-8E8D-22151EE661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47277D-2F81-E44C-BBCC-E77A7E877B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8204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0825" y="1007266"/>
            <a:ext cx="8642350" cy="534194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35558"/>
            <a:ext cx="7298690" cy="6496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152400" y="116837"/>
            <a:ext cx="914400" cy="5683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sp>
        <p:nvSpPr>
          <p:cNvPr id="6" name="日期占位符 3"/>
          <p:cNvSpPr txBox="1"/>
          <p:nvPr userDrawn="1"/>
        </p:nvSpPr>
        <p:spPr>
          <a:xfrm>
            <a:off x="457200" y="636632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COaA</a:t>
            </a:r>
            <a:r>
              <a:rPr lang="en-US" altLang="zh-CN" dirty="0"/>
              <a:t>, LEC01</a:t>
            </a:r>
            <a:r>
              <a:rPr lang="zh-CN" altLang="en-US" dirty="0"/>
              <a:t> </a:t>
            </a:r>
            <a:r>
              <a:rPr lang="en-US" altLang="zh-CN" dirty="0"/>
              <a:t>Intro1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273051" y="116837"/>
            <a:ext cx="793750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LEC09 FP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tiff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273051" y="77410"/>
            <a:ext cx="730552" cy="568325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#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11236" y="6324600"/>
            <a:ext cx="473364" cy="4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Lecture8  Floating Point </a:t>
            </a:r>
            <a:endParaRPr lang="en-US" altLang="zh-CN" dirty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 Addition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  <p:pic>
        <p:nvPicPr>
          <p:cNvPr id="16" name="内容占位符 28677" descr="f03-14-97801240772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990600"/>
            <a:ext cx="2700337" cy="533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Block diagram of an arithmetic unit dedicated to floating-point addition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780207" y="-1001979"/>
            <a:ext cx="2165350" cy="327"/>
            <a:chOff x="1228" y="2913"/>
            <a:chExt cx="1364" cy="327"/>
          </a:xfrm>
        </p:grpSpPr>
        <p:sp>
          <p:nvSpPr>
            <p:cNvPr id="26" name="直接连接符 25"/>
            <p:cNvSpPr/>
            <p:nvPr/>
          </p:nvSpPr>
          <p:spPr>
            <a:xfrm>
              <a:off x="1639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文本框 688148"/>
            <p:cNvSpPr txBox="1"/>
            <p:nvPr/>
          </p:nvSpPr>
          <p:spPr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  1011000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2" name="内容占位符 29701" descr="f03-15-97801240772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94698"/>
            <a:ext cx="6019800" cy="582757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 Multiplication-Example1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5" name="Rectangle 5"/>
          <p:cNvSpPr>
            <a:spLocks noGrp="1"/>
          </p:cNvSpPr>
          <p:nvPr/>
        </p:nvSpPr>
        <p:spPr>
          <a:xfrm>
            <a:off x="0" y="873124"/>
            <a:ext cx="9143999" cy="552767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x-none" sz="2800" b="1" dirty="0"/>
              <a:t>Consider a 4-digit decimal example</a:t>
            </a:r>
            <a:endParaRPr lang="en-US" altLang="x-none" sz="2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1.110 × 10</a:t>
            </a:r>
            <a:r>
              <a:rPr lang="en-US" altLang="x-none" b="1" baseline="30000" dirty="0"/>
              <a:t>10</a:t>
            </a:r>
            <a:r>
              <a:rPr lang="en-US" altLang="x-none" b="1" dirty="0"/>
              <a:t> × 9.200 × 10</a:t>
            </a:r>
            <a:r>
              <a:rPr lang="en-US" altLang="x-none" b="1" baseline="30000" dirty="0"/>
              <a:t>–5</a:t>
            </a:r>
            <a:endParaRPr lang="en-US" altLang="x-none" b="1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/>
              <a:t>1. Add exponents</a:t>
            </a:r>
            <a:endParaRPr lang="en-US" altLang="x-none" sz="2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For biased exponents, subtract bias from sum</a:t>
            </a:r>
            <a:endParaRPr lang="en-US" altLang="x-none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New exponent = 10 + –5 = 5</a:t>
            </a:r>
            <a:endParaRPr lang="en-US" altLang="x-none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/>
              <a:t>2. Multiply significands</a:t>
            </a:r>
            <a:endParaRPr lang="en-US" altLang="x-none" sz="2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1.110 × 9.200 = 10.212  </a:t>
            </a:r>
            <a:r>
              <a:rPr lang="en-US" altLang="x-none" b="1" dirty="0">
                <a:sym typeface="Symbol" panose="05050102010706020507" pitchFamily="18" charset="2"/>
              </a:rPr>
              <a:t>  10.212 </a:t>
            </a:r>
            <a:r>
              <a:rPr lang="en-US" altLang="x-none" b="1" dirty="0"/>
              <a:t>× 10</a:t>
            </a:r>
            <a:r>
              <a:rPr lang="en-US" altLang="x-none" b="1" baseline="30000" dirty="0"/>
              <a:t>5</a:t>
            </a:r>
            <a:endParaRPr lang="en-US" altLang="x-none" b="1" baseline="30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/>
              <a:t>3. Normalize result &amp; check for over/underflow</a:t>
            </a:r>
            <a:endParaRPr lang="en-US" altLang="x-none" sz="2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1.0212 × 10</a:t>
            </a:r>
            <a:r>
              <a:rPr lang="en-US" altLang="x-none" b="1" baseline="30000" dirty="0"/>
              <a:t>6</a:t>
            </a:r>
            <a:endParaRPr lang="en-US" altLang="x-none" b="1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/>
              <a:t>4. Round and renormalize if necessary</a:t>
            </a:r>
            <a:endParaRPr lang="en-US" altLang="x-none" sz="2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1.021 × 10</a:t>
            </a:r>
            <a:r>
              <a:rPr lang="en-US" altLang="x-none" b="1" baseline="30000" dirty="0"/>
              <a:t>6</a:t>
            </a:r>
            <a:endParaRPr lang="en-US" altLang="x-none" b="1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/>
              <a:t>5. Determine sign of result from signs of operands</a:t>
            </a:r>
            <a:endParaRPr lang="en-US" altLang="x-none" sz="2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+1.021 × 10</a:t>
            </a:r>
            <a:r>
              <a:rPr lang="en-US" altLang="x-none" b="1" baseline="30000" dirty="0"/>
              <a:t>6</a:t>
            </a:r>
            <a:endParaRPr lang="en-US" altLang="x-none" b="1" baseline="30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 dirty="0"/>
              <a:t>Floating Point Multiplication-Example2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3.2</a:t>
            </a:r>
            <a:endParaRPr lang="zh-CN" altLang="en-US" dirty="0"/>
          </a:p>
        </p:txBody>
      </p:sp>
      <p:sp>
        <p:nvSpPr>
          <p:cNvPr id="9" name="Rectangle 5"/>
          <p:cNvSpPr>
            <a:spLocks noGrp="1"/>
          </p:cNvSpPr>
          <p:nvPr/>
        </p:nvSpPr>
        <p:spPr>
          <a:xfrm>
            <a:off x="436563" y="873124"/>
            <a:ext cx="8270875" cy="5517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x-none" sz="2800" b="1" dirty="0">
                <a:solidFill>
                  <a:srgbClr val="0D00CD"/>
                </a:solidFill>
              </a:rPr>
              <a:t>Now consider a 4-digit binary example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b="1" dirty="0"/>
              <a:t>1.000</a:t>
            </a:r>
            <a:r>
              <a:rPr lang="en-US" altLang="x-none" b="1" baseline="-25000" dirty="0"/>
              <a:t>2</a:t>
            </a:r>
            <a:r>
              <a:rPr lang="en-US" altLang="x-none" b="1" dirty="0"/>
              <a:t> × 2</a:t>
            </a:r>
            <a:r>
              <a:rPr lang="en-US" altLang="x-none" b="1" baseline="30000" dirty="0"/>
              <a:t>–1</a:t>
            </a:r>
            <a:r>
              <a:rPr lang="en-US" altLang="x-none" b="1" dirty="0"/>
              <a:t> × –1.110</a:t>
            </a:r>
            <a:r>
              <a:rPr lang="en-US" altLang="x-none" b="1" baseline="-25000" dirty="0"/>
              <a:t>2</a:t>
            </a:r>
            <a:r>
              <a:rPr lang="en-US" altLang="x-none" b="1" dirty="0"/>
              <a:t> × 2</a:t>
            </a:r>
            <a:r>
              <a:rPr lang="en-US" altLang="x-none" b="1" baseline="30000" dirty="0"/>
              <a:t>–2</a:t>
            </a:r>
            <a:r>
              <a:rPr lang="en-US" altLang="x-none" b="1" dirty="0"/>
              <a:t> (0.5 × –0.4375)</a:t>
            </a:r>
            <a:endParaRPr lang="en-US" altLang="x-none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1. Add exponents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Unbiased: –1 + –2 = –3</a:t>
            </a:r>
            <a:endParaRPr lang="en-US" altLang="x-none" sz="24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Biased: (–1 + 127) + (–2 + 127) -127= –3 + 254 – 127 = –3 + 127=124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2. Multiply significands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1.000</a:t>
            </a:r>
            <a:r>
              <a:rPr lang="en-US" altLang="x-none" sz="2400" b="1" baseline="-25000" dirty="0"/>
              <a:t>2</a:t>
            </a:r>
            <a:r>
              <a:rPr lang="en-US" altLang="x-none" sz="2400" b="1" dirty="0"/>
              <a:t> × 1.110</a:t>
            </a:r>
            <a:r>
              <a:rPr lang="en-US" altLang="x-none" sz="2400" b="1" baseline="-25000" dirty="0"/>
              <a:t>2</a:t>
            </a:r>
            <a:r>
              <a:rPr lang="en-US" altLang="x-none" sz="2400" b="1" dirty="0"/>
              <a:t> = 1.1102  </a:t>
            </a:r>
            <a:r>
              <a:rPr lang="en-US" altLang="x-none" sz="2400" b="1" dirty="0">
                <a:sym typeface="Symbol" panose="05050102010706020507" pitchFamily="18" charset="2"/>
              </a:rPr>
              <a:t>  </a:t>
            </a:r>
            <a:r>
              <a:rPr lang="en-US" altLang="x-none" sz="2400" b="1" dirty="0"/>
              <a:t>1.110</a:t>
            </a:r>
            <a:r>
              <a:rPr lang="en-US" altLang="x-none" sz="2400" b="1" baseline="-25000" dirty="0"/>
              <a:t>2</a:t>
            </a:r>
            <a:r>
              <a:rPr lang="en-US" altLang="x-none" sz="2400" b="1" dirty="0"/>
              <a:t> × 2</a:t>
            </a:r>
            <a:r>
              <a:rPr lang="en-US" altLang="x-none" sz="2400" b="1" baseline="30000" dirty="0"/>
              <a:t>–3</a:t>
            </a:r>
            <a:endParaRPr lang="en-US" altLang="x-none" sz="2400" b="1" baseline="30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3. Normalize result &amp; check for over/underflow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1.110</a:t>
            </a:r>
            <a:r>
              <a:rPr lang="en-US" altLang="x-none" sz="2400" b="1" baseline="-25000" dirty="0"/>
              <a:t>2</a:t>
            </a:r>
            <a:r>
              <a:rPr lang="en-US" altLang="x-none" sz="2400" b="1" dirty="0"/>
              <a:t> × 2</a:t>
            </a:r>
            <a:r>
              <a:rPr lang="en-US" altLang="x-none" sz="2400" b="1" baseline="30000" dirty="0"/>
              <a:t>–3</a:t>
            </a:r>
            <a:r>
              <a:rPr lang="en-US" altLang="x-none" sz="2400" b="1" dirty="0"/>
              <a:t> (no change) with no over/underflow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4. Round and renormalize if necessary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1.110</a:t>
            </a:r>
            <a:r>
              <a:rPr lang="en-US" altLang="x-none" sz="2400" b="1" baseline="-25000" dirty="0"/>
              <a:t>2</a:t>
            </a:r>
            <a:r>
              <a:rPr lang="en-US" altLang="x-none" sz="2400" b="1" dirty="0"/>
              <a:t> × 2</a:t>
            </a:r>
            <a:r>
              <a:rPr lang="en-US" altLang="x-none" sz="2400" b="1" baseline="30000" dirty="0"/>
              <a:t>–3</a:t>
            </a:r>
            <a:r>
              <a:rPr lang="en-US" altLang="x-none" sz="2400" b="1" dirty="0"/>
              <a:t> (no change)</a:t>
            </a:r>
            <a:endParaRPr lang="en-US" altLang="x-none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5. Determine sign: +ve × –ve </a:t>
            </a:r>
            <a:r>
              <a:rPr lang="en-US" altLang="x-none" sz="2800" b="1" dirty="0">
                <a:solidFill>
                  <a:srgbClr val="0D00CD"/>
                </a:solidFill>
                <a:sym typeface="Symbol" panose="05050102010706020507" pitchFamily="18" charset="2"/>
              </a:rPr>
              <a:t> </a:t>
            </a:r>
            <a:r>
              <a:rPr lang="en-US" altLang="x-none" sz="2800" b="1" dirty="0">
                <a:solidFill>
                  <a:srgbClr val="0D00CD"/>
                </a:solidFill>
              </a:rPr>
              <a:t>–ve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x-none" sz="2400" b="1" dirty="0"/>
              <a:t>–1.110</a:t>
            </a:r>
            <a:r>
              <a:rPr lang="en-US" altLang="x-none" sz="2400" b="1" baseline="-25000" dirty="0"/>
              <a:t>2</a:t>
            </a:r>
            <a:r>
              <a:rPr lang="en-US" altLang="x-none" sz="2400" b="1" dirty="0"/>
              <a:t> × 2</a:t>
            </a:r>
            <a:r>
              <a:rPr lang="en-US" altLang="x-none" sz="2400" b="1" baseline="30000" dirty="0"/>
              <a:t>–3</a:t>
            </a:r>
            <a:r>
              <a:rPr lang="en-US" altLang="x-none" sz="2400" b="1" dirty="0"/>
              <a:t>  = –0.21875</a:t>
            </a:r>
            <a:endParaRPr lang="en-US" altLang="x-none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FP Arithmetic Hardware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9" name="Rectangle 3"/>
          <p:cNvSpPr>
            <a:spLocks noGrp="1"/>
          </p:cNvSpPr>
          <p:nvPr/>
        </p:nvSpPr>
        <p:spPr>
          <a:xfrm>
            <a:off x="436563" y="873125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b="1" dirty="0">
                <a:solidFill>
                  <a:srgbClr val="0D00CD"/>
                </a:solidFill>
              </a:rPr>
              <a:t>FP multiplier is of similar complexity to FP adder</a:t>
            </a:r>
            <a:endParaRPr lang="en-US" altLang="x-none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b="1" dirty="0"/>
              <a:t>But uses a multiplier for significands instead of an adder</a:t>
            </a:r>
            <a:endParaRPr lang="en-US" altLang="x-none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b="1" dirty="0">
                <a:solidFill>
                  <a:srgbClr val="0D00CD"/>
                </a:solidFill>
              </a:rPr>
              <a:t>FP arithmetic hardware usually does</a:t>
            </a:r>
            <a:endParaRPr lang="en-US" altLang="x-none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b="1" dirty="0"/>
              <a:t>Addition, subtraction, multiplication, division, reciprocal, square-root</a:t>
            </a:r>
            <a:endParaRPr lang="en-US" altLang="x-none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b="1" dirty="0"/>
              <a:t>FP </a:t>
            </a:r>
            <a:r>
              <a:rPr lang="en-US" altLang="x-none" b="1" dirty="0">
                <a:sym typeface="Symbol" panose="05050102010706020507" pitchFamily="18" charset="2"/>
              </a:rPr>
              <a:t> integer conversion</a:t>
            </a:r>
            <a:endParaRPr lang="en-US" altLang="x-none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b="1" dirty="0">
                <a:solidFill>
                  <a:srgbClr val="0D00CD"/>
                </a:solidFill>
              </a:rPr>
              <a:t>Operations usually takes several cycles</a:t>
            </a:r>
            <a:endParaRPr lang="en-US" altLang="x-none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b="1" dirty="0"/>
              <a:t>Can be pipelined</a:t>
            </a:r>
            <a:endParaRPr lang="en-US" altLang="zh-CN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FP Instructions in MIPS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8" name="Rectangle 5"/>
          <p:cNvSpPr>
            <a:spLocks noGrp="1"/>
          </p:cNvSpPr>
          <p:nvPr/>
        </p:nvSpPr>
        <p:spPr>
          <a:xfrm>
            <a:off x="436563" y="873125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Single-precision arithmetic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add.s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sub.s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mul.s</a:t>
            </a:r>
            <a:r>
              <a:rPr lang="en-US" altLang="x-none" sz="2400" b="1" dirty="0">
                <a:solidFill>
                  <a:srgbClr val="0D00CD"/>
                </a:solidFill>
              </a:rPr>
              <a:t>, div.s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000" b="1" dirty="0">
                <a:solidFill>
                  <a:srgbClr val="000066"/>
                </a:solidFill>
              </a:rPr>
              <a:t>e.g., </a:t>
            </a:r>
            <a:r>
              <a:rPr lang="en-US" altLang="x-none" sz="2000" b="1" dirty="0">
                <a:solidFill>
                  <a:srgbClr val="000066"/>
                </a:solidFill>
                <a:latin typeface="Lucida Console" panose="020B0609040504020204" pitchFamily="49" charset="0"/>
              </a:rPr>
              <a:t>add.s $f0, $f1, $f6</a:t>
            </a:r>
            <a:endParaRPr lang="en-US" altLang="x-none" sz="2000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Double-precision arithmetic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add.d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sub.d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mul.d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div.d</a:t>
            </a:r>
            <a:endParaRPr lang="en-US" altLang="x-none" sz="2400" b="1" dirty="0">
              <a:solidFill>
                <a:srgbClr val="0D00CD"/>
              </a:solidFill>
              <a:latin typeface="Lucida Console" panose="020B0609040504020204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000" b="1" dirty="0">
                <a:solidFill>
                  <a:srgbClr val="000066"/>
                </a:solidFill>
              </a:rPr>
              <a:t>e.g., </a:t>
            </a:r>
            <a:r>
              <a:rPr lang="en-US" altLang="x-none" sz="2000" b="1" dirty="0">
                <a:solidFill>
                  <a:srgbClr val="000066"/>
                </a:solidFill>
                <a:latin typeface="Lucida Console" panose="020B0609040504020204" pitchFamily="49" charset="0"/>
              </a:rPr>
              <a:t>mul.d $f4, $f4, $f6</a:t>
            </a:r>
            <a:endParaRPr lang="en-US" altLang="x-none" sz="2000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Single- and double-precision comparison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c.</a:t>
            </a:r>
            <a:r>
              <a:rPr lang="en-US" altLang="x-none" sz="2400" b="1" i="1" dirty="0">
                <a:solidFill>
                  <a:srgbClr val="0D00CD"/>
                </a:solidFill>
                <a:latin typeface="Lucida Console" panose="020B0609040504020204" pitchFamily="49" charset="0"/>
              </a:rPr>
              <a:t>xx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.s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c.</a:t>
            </a:r>
            <a:r>
              <a:rPr lang="en-US" altLang="x-none" sz="2400" b="1" i="1" dirty="0">
                <a:solidFill>
                  <a:srgbClr val="0D00CD"/>
                </a:solidFill>
                <a:latin typeface="Lucida Console" panose="020B0609040504020204" pitchFamily="49" charset="0"/>
              </a:rPr>
              <a:t>xx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.d</a:t>
            </a:r>
            <a:r>
              <a:rPr lang="en-US" altLang="x-none" sz="2400" b="1" dirty="0">
                <a:solidFill>
                  <a:srgbClr val="0D00CD"/>
                </a:solidFill>
              </a:rPr>
              <a:t> (</a:t>
            </a:r>
            <a:r>
              <a:rPr lang="en-US" altLang="x-none" sz="2400" b="1" i="1" dirty="0">
                <a:solidFill>
                  <a:srgbClr val="0D00CD"/>
                </a:solidFill>
              </a:rPr>
              <a:t>xx</a:t>
            </a:r>
            <a:r>
              <a:rPr lang="en-US" altLang="x-none" sz="2400" b="1" dirty="0">
                <a:solidFill>
                  <a:srgbClr val="0D00CD"/>
                </a:solidFill>
              </a:rPr>
              <a:t> is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eq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lt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le</a:t>
            </a:r>
            <a:r>
              <a:rPr lang="en-US" altLang="x-none" sz="2400" b="1" dirty="0">
                <a:solidFill>
                  <a:srgbClr val="0D00CD"/>
                </a:solidFill>
              </a:rPr>
              <a:t>, …)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</a:rPr>
              <a:t>Sets or clears FP condition-code bit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000" b="1" dirty="0">
                <a:solidFill>
                  <a:srgbClr val="000066"/>
                </a:solidFill>
              </a:rPr>
              <a:t>e.g. </a:t>
            </a:r>
            <a:r>
              <a:rPr lang="en-US" altLang="x-none" sz="2000" b="1" dirty="0">
                <a:solidFill>
                  <a:srgbClr val="000066"/>
                </a:solidFill>
                <a:latin typeface="Lucida Console" panose="020B0609040504020204" pitchFamily="49" charset="0"/>
              </a:rPr>
              <a:t>c.lt.s $f3, $f4</a:t>
            </a:r>
            <a:endParaRPr lang="en-US" altLang="x-none" sz="2000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Branch on FP condition code true or false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bc1t</a:t>
            </a:r>
            <a:r>
              <a:rPr lang="en-US" altLang="x-none" sz="2400" b="1" dirty="0">
                <a:solidFill>
                  <a:srgbClr val="0D00CD"/>
                </a:solidFill>
              </a:rPr>
              <a:t>, </a:t>
            </a:r>
            <a:r>
              <a:rPr lang="en-US" altLang="x-none" sz="2400" b="1" dirty="0">
                <a:solidFill>
                  <a:srgbClr val="0D00CD"/>
                </a:solidFill>
                <a:latin typeface="Lucida Console" panose="020B0609040504020204" pitchFamily="49" charset="0"/>
              </a:rPr>
              <a:t>bc1f</a:t>
            </a:r>
            <a:endParaRPr lang="en-US" altLang="x-none" sz="2400" b="1" dirty="0">
              <a:solidFill>
                <a:srgbClr val="0D00CD"/>
              </a:solidFill>
              <a:latin typeface="Lucida Console" panose="020B0609040504020204" pitchFamily="49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x-none" sz="2000" b="1" dirty="0">
                <a:solidFill>
                  <a:srgbClr val="000066"/>
                </a:solidFill>
              </a:rPr>
              <a:t>e.g., </a:t>
            </a:r>
            <a:r>
              <a:rPr lang="en-US" altLang="x-none" sz="2000" b="1" dirty="0">
                <a:solidFill>
                  <a:srgbClr val="000066"/>
                </a:solidFill>
                <a:latin typeface="Lucida Console" panose="020B0609040504020204" pitchFamily="49" charset="0"/>
              </a:rPr>
              <a:t>bc1t TargetLabel</a:t>
            </a:r>
            <a:endParaRPr lang="en-US" altLang="zh-CN" sz="2000" b="1" dirty="0">
              <a:solidFill>
                <a:srgbClr val="000066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FP Example: °F to °C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42107" y="116837"/>
            <a:ext cx="877094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8" name="Rectangle 5"/>
          <p:cNvSpPr>
            <a:spLocks noGrp="1"/>
          </p:cNvSpPr>
          <p:nvPr/>
        </p:nvSpPr>
        <p:spPr>
          <a:xfrm>
            <a:off x="436563" y="873125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 code:</a:t>
            </a:r>
            <a:endParaRPr lang="en-US" altLang="x-none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float f2c (</a:t>
            </a:r>
            <a:r>
              <a:rPr lang="en-US" altLang="x-none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x-none" sz="2400" dirty="0">
                <a:latin typeface="Lucida Console" panose="020B0609040504020204" pitchFamily="49" charset="0"/>
              </a:rPr>
              <a:t> fahr) {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  return ((5.0/9.0)*(fahr - 32.0));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}</a:t>
            </a:r>
            <a:endParaRPr lang="en-US" altLang="x-none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latin typeface="Lucida Console" panose="020B0609040504020204" pitchFamily="49" charset="0"/>
              </a:rPr>
              <a:t>fahr</a:t>
            </a:r>
            <a:r>
              <a:rPr lang="en-US" altLang="x-none" sz="2400" dirty="0"/>
              <a:t> in $f12, result in $f0, literals in global memory space</a:t>
            </a:r>
            <a:endParaRPr lang="en-US" altLang="x-none" sz="24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Compiled MIPS code:</a:t>
            </a:r>
            <a:endParaRPr lang="en-US" altLang="x-none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f2c: lwc1  $f16, const5($gp)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     lwc1  $f18, const9($gp)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     div.s $f16, $f16, $f18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     lwc1  $f18, const32($gp)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     sub.s $f18, $f12, $f18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     mul.s $f0,  $f16, $f18</a:t>
            </a:r>
            <a:br>
              <a:rPr lang="en-US" altLang="x-none" sz="2400" dirty="0">
                <a:latin typeface="Lucida Console" panose="020B0609040504020204" pitchFamily="49" charset="0"/>
              </a:rPr>
            </a:br>
            <a:r>
              <a:rPr lang="en-US" altLang="x-none" sz="2400" dirty="0">
                <a:latin typeface="Lucida Console" panose="020B0609040504020204" pitchFamily="49" charset="0"/>
              </a:rPr>
              <a:t>     jr    $ra</a:t>
            </a:r>
            <a:endParaRPr lang="en-US" altLang="zh-CN" sz="24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FP Example: Array Multiplication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16" name="Rectangle 3"/>
          <p:cNvSpPr>
            <a:spLocks noGrp="1"/>
          </p:cNvSpPr>
          <p:nvPr/>
        </p:nvSpPr>
        <p:spPr>
          <a:xfrm>
            <a:off x="436563" y="873125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X = X + Y </a:t>
            </a:r>
            <a:r>
              <a:rPr lang="en-US" altLang="x-none" sz="2800" dirty="0">
                <a:ea typeface="Arial" panose="020B0604020202020204" pitchFamily="34" charset="0"/>
              </a:rPr>
              <a:t>× Z</a:t>
            </a:r>
            <a:endParaRPr lang="en-US" altLang="x-none" sz="2800" dirty="0">
              <a:ea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>
                <a:ea typeface="Arial" panose="020B0604020202020204" pitchFamily="34" charset="0"/>
              </a:rPr>
              <a:t>All 32 × 32 matrices, 64-bit double-precision elements</a:t>
            </a:r>
            <a:endParaRPr lang="en-US" altLang="x-none" sz="2400" dirty="0">
              <a:ea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 code:</a:t>
            </a:r>
            <a:endParaRPr lang="en-US" altLang="x-none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400" dirty="0">
                <a:latin typeface="Lucida Console" panose="020B0609040504020204" pitchFamily="49" charset="0"/>
              </a:rPr>
              <a:t>	</a:t>
            </a:r>
            <a:r>
              <a:rPr lang="nb-NO" altLang="x-none" sz="2400" dirty="0">
                <a:latin typeface="Lucida Console" panose="020B0609040504020204" pitchFamily="49" charset="0"/>
              </a:rPr>
              <a:t>void mm (double x[][],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         double y[][], double z[][]) {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  int i, j, k;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  for (i = 0; i! = 32; i = i + 1)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        x[i][j] = x[i][j]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x-none" sz="2400" dirty="0">
                <a:latin typeface="Lucida Console" panose="020B0609040504020204" pitchFamily="49" charset="0"/>
              </a:rPr>
            </a:br>
            <a:r>
              <a:rPr lang="nb-NO" altLang="x-none" sz="2400" dirty="0">
                <a:latin typeface="Lucida Console" panose="020B0609040504020204" pitchFamily="49" charset="0"/>
              </a:rPr>
              <a:t>}</a:t>
            </a:r>
            <a:endParaRPr lang="en-US" altLang="x-none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Addresses of </a:t>
            </a:r>
            <a:r>
              <a:rPr lang="en-US" altLang="x-none" sz="2400" dirty="0">
                <a:latin typeface="Lucida Console" panose="020B0609040504020204" pitchFamily="49" charset="0"/>
              </a:rPr>
              <a:t>x</a:t>
            </a:r>
            <a:r>
              <a:rPr lang="en-US" altLang="x-none" sz="2400" dirty="0"/>
              <a:t>, </a:t>
            </a:r>
            <a:r>
              <a:rPr lang="en-US" altLang="x-none" sz="2400" dirty="0">
                <a:latin typeface="Lucida Console" panose="020B0609040504020204" pitchFamily="49" charset="0"/>
              </a:rPr>
              <a:t>y</a:t>
            </a:r>
            <a:r>
              <a:rPr lang="en-US" altLang="x-none" sz="2400" dirty="0"/>
              <a:t>, </a:t>
            </a:r>
            <a:r>
              <a:rPr lang="en-US" altLang="x-none" sz="2400" dirty="0">
                <a:latin typeface="Lucida Console" panose="020B0609040504020204" pitchFamily="49" charset="0"/>
              </a:rPr>
              <a:t>z</a:t>
            </a:r>
            <a:r>
              <a:rPr lang="en-US" altLang="x-none" sz="2400" dirty="0"/>
              <a:t> in $a0, $a1, $a2, and</a:t>
            </a:r>
            <a:br>
              <a:rPr lang="en-US" altLang="x-none" sz="2400" dirty="0"/>
            </a:br>
            <a:r>
              <a:rPr lang="en-US" altLang="x-none" sz="2400" dirty="0">
                <a:latin typeface="Lucida Console" panose="020B0609040504020204" pitchFamily="49" charset="0"/>
              </a:rPr>
              <a:t>i</a:t>
            </a:r>
            <a:r>
              <a:rPr lang="en-US" altLang="x-none" sz="2400" dirty="0"/>
              <a:t>, </a:t>
            </a:r>
            <a:r>
              <a:rPr lang="en-US" altLang="x-none" sz="2400" dirty="0">
                <a:latin typeface="Lucida Console" panose="020B0609040504020204" pitchFamily="49" charset="0"/>
              </a:rPr>
              <a:t>j</a:t>
            </a:r>
            <a:r>
              <a:rPr lang="en-US" altLang="x-none" sz="2400" dirty="0"/>
              <a:t>, </a:t>
            </a:r>
            <a:r>
              <a:rPr lang="en-US" altLang="x-none" sz="2400" dirty="0">
                <a:latin typeface="Lucida Console" panose="020B0609040504020204" pitchFamily="49" charset="0"/>
              </a:rPr>
              <a:t>k</a:t>
            </a:r>
            <a:r>
              <a:rPr lang="en-US" altLang="x-none" sz="2400" dirty="0"/>
              <a:t> in $s0, $s1, $s2</a:t>
            </a:r>
            <a:endParaRPr lang="en-US" altLang="x-none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FP Example: Array Multiplication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52" name="Rectangle 5"/>
          <p:cNvSpPr/>
          <p:nvPr/>
        </p:nvSpPr>
        <p:spPr>
          <a:xfrm>
            <a:off x="436563" y="873125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x-none" sz="2800" dirty="0">
                <a:latin typeface="Arial" panose="020B0604020202020204" pitchFamily="34" charset="0"/>
                <a:ea typeface="Arial" panose="020B0604020202020204" pitchFamily="34" charset="0"/>
              </a:rPr>
              <a:t>  MIPS code (only shows partial data loading):</a:t>
            </a:r>
            <a:endParaRPr lang="en-US" altLang="x-none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li   $t1, 32       # </a:t>
            </a:r>
            <a: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$t1 = 32 (row size/loop end)</a:t>
            </a:r>
            <a:b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li   $s0, 0        # </a:t>
            </a:r>
            <a: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 = 0; initialize 1st for loop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L1: li   $s1, 0        # </a:t>
            </a:r>
            <a: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j = 0; restart 2nd for loop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L2: li   $s2, 0        # </a:t>
            </a:r>
            <a: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k = 0; restart 3rd for loop</a:t>
            </a:r>
            <a:b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sll  $t2, $s0,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5</a:t>
            </a: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# </a:t>
            </a:r>
            <a: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$t2 = i * 2</a:t>
            </a:r>
            <a:r>
              <a:rPr lang="en-US" altLang="zh-CN" baseline="30000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 (size of row of x)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fr-FR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addu $t2, $t2, $s1 # </a:t>
            </a:r>
            <a:r>
              <a:rPr lang="fr-FR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$t2 = i * size(row) + j </a:t>
            </a:r>
            <a:br>
              <a:rPr lang="fr-FR" altLang="x-none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fr-FR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sll  $t2, $t2,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3</a:t>
            </a: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# </a:t>
            </a:r>
            <a:r>
              <a:rPr lang="en-US" altLang="zh-CN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$t2 = byte offset of [i][j]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addu $t2, $a0, $t2 # </a:t>
            </a:r>
            <a:r>
              <a:rPr lang="en-US" altLang="zh-CN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$t2 = byte address of x[i][j]</a:t>
            </a:r>
            <a:br>
              <a:rPr lang="en-US" altLang="zh-CN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l.d</a:t>
            </a:r>
            <a: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  <a:t>  $f4, 0($t2)   # </a:t>
            </a:r>
            <a:r>
              <a:rPr lang="en-US" altLang="zh-CN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$f4 = 8 bytes of x[i][j]</a:t>
            </a:r>
            <a:br>
              <a:rPr lang="en-US" altLang="zh-CN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L3: sll  $t0, $s2, 5   # 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k * 32 (size of row of z)</a:t>
            </a:r>
            <a:b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$t0, $s1 # 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k * size(row) + j</a:t>
            </a:r>
            <a:b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sll  $t0, $t0, 3   # 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byte offset of [k][j]</a:t>
            </a:r>
            <a:b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$a2, $t0 # </a:t>
            </a:r>
            <a: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byte address of z[k][j]</a:t>
            </a:r>
            <a:b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l.d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$f16, 0($t0)  # </a:t>
            </a:r>
            <a: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$f16 = 8 bytes of z[k][j]</a:t>
            </a:r>
            <a:b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</a:t>
            </a:r>
            <a:r>
              <a:rPr lang="en-US" altLang="x-none" sz="2800" dirty="0">
                <a:latin typeface="Lucida Console" panose="020B0609040504020204" pitchFamily="49" charset="0"/>
                <a:ea typeface="Arial" panose="020B0604020202020204" pitchFamily="34" charset="0"/>
              </a:rPr>
              <a:t> </a:t>
            </a:r>
            <a:r>
              <a:rPr lang="en-US" altLang="x-none" sz="2800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…</a:t>
            </a:r>
            <a:endParaRPr lang="en-US" altLang="x-none" sz="2800" dirty="0">
              <a:solidFill>
                <a:srgbClr val="FF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FP Example: Array Multiplication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52" name="Rectangle 5"/>
          <p:cNvSpPr/>
          <p:nvPr/>
        </p:nvSpPr>
        <p:spPr>
          <a:xfrm>
            <a:off x="436563" y="873125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x-none" sz="2800" dirty="0">
                <a:latin typeface="Arial" panose="020B0604020202020204" pitchFamily="34" charset="0"/>
                <a:ea typeface="Arial" panose="020B0604020202020204" pitchFamily="34" charset="0"/>
              </a:rPr>
              <a:t>  MIPS code (also parts):</a:t>
            </a:r>
            <a:endParaRPr lang="en-US" altLang="x-none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sll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$t0, $s0, 5   # 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</a:t>
            </a:r>
            <a:r>
              <a:rPr lang="en-US" altLang="x-none" dirty="0" err="1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 * 32 (size of row of z)</a:t>
            </a:r>
            <a:b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$t0, $s2 # 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</a:t>
            </a:r>
            <a:r>
              <a:rPr lang="en-US" altLang="x-none" dirty="0" err="1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 * size(row) + k</a:t>
            </a:r>
            <a:b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sll  $t0, $t0, 3   # 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byte offset of [</a:t>
            </a:r>
            <a:r>
              <a:rPr lang="en-US" altLang="x-none" dirty="0" err="1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][k]</a:t>
            </a:r>
            <a:br>
              <a:rPr lang="en-US" altLang="x-none" dirty="0">
                <a:solidFill>
                  <a:schemeClr val="accent1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addu $t0, $a1, $t0 # </a:t>
            </a:r>
            <a: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$t0 = byte address of [</a:t>
            </a:r>
            <a:r>
              <a:rPr lang="en-US" altLang="x-none" dirty="0" err="1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][k]</a:t>
            </a:r>
            <a:b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</a:b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l.d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$f18, 0($t0)  # </a:t>
            </a:r>
            <a: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$f18 = 8 bytes of y[</a:t>
            </a:r>
            <a:r>
              <a:rPr lang="en-US" altLang="x-none" dirty="0" err="1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][k]</a:t>
            </a:r>
            <a:endParaRPr lang="en-US" altLang="x-none" dirty="0">
              <a:solidFill>
                <a:srgbClr val="0099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0099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   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mul.d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$16, $f18, $f16	#</a:t>
            </a:r>
            <a:r>
              <a:rPr lang="en-US" altLang="x-none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$f16=y[</a:t>
            </a:r>
            <a:r>
              <a:rPr lang="en-US" altLang="x-none" dirty="0" err="1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][k]*z[k][j]</a:t>
            </a:r>
            <a:endParaRPr lang="en-US" altLang="x-none" dirty="0">
              <a:solidFill>
                <a:srgbClr val="FF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add.d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$f4, $f4, $f16	#</a:t>
            </a:r>
            <a:r>
              <a:rPr lang="en-US" altLang="x-none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$f4=x[</a:t>
            </a:r>
            <a:r>
              <a:rPr lang="en-US" altLang="x-none" dirty="0" err="1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][j]+y[</a:t>
            </a:r>
            <a:r>
              <a:rPr lang="en-US" altLang="x-none" dirty="0" err="1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][k]*z[k][j]</a:t>
            </a:r>
            <a:endParaRPr lang="en-US" altLang="x-none" dirty="0">
              <a:solidFill>
                <a:srgbClr val="FF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addiu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$s2, $s2, 1	#$k = k + 1</a:t>
            </a:r>
            <a:endParaRPr lang="en-US" altLang="x-none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bne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$s2, $t1, L3	#if (k != 32) go to L3</a:t>
            </a:r>
            <a:endParaRPr lang="en-US" altLang="x-none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solidFill>
                  <a:srgbClr val="FF0000"/>
                </a:solidFill>
                <a:latin typeface="Lucida Console" panose="020B0609040504020204" pitchFamily="49" charset="0"/>
                <a:ea typeface="Arial" panose="020B0604020202020204" pitchFamily="34" charset="0"/>
              </a:rPr>
              <a:t>s.d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$f4, 0($t2)	#store x[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][j]=$f4</a:t>
            </a:r>
            <a:endParaRPr lang="en-US" altLang="x-none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addiu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$s1, $s1, 1	#$j = j + 1</a:t>
            </a:r>
            <a:endParaRPr lang="en-US" altLang="x-none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bne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$s1, $t1, L2	#if (j != 32) go to L2</a:t>
            </a:r>
            <a:endParaRPr lang="en-US" altLang="x-none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addiu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$s0, $s0, 1	#$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=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+ 1</a:t>
            </a:r>
            <a:endParaRPr lang="en-US" altLang="x-none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 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bne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  $s0, $t1, L1	#if (</a:t>
            </a:r>
            <a:r>
              <a:rPr lang="en-US" altLang="x-none" dirty="0" err="1">
                <a:latin typeface="Lucida Console" panose="020B0609040504020204" pitchFamily="49" charset="0"/>
                <a:ea typeface="Arial" panose="020B0604020202020204" pitchFamily="34" charset="0"/>
              </a:rPr>
              <a:t>i</a:t>
            </a:r>
            <a: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  <a:t> != 32) go to L1</a:t>
            </a:r>
            <a:br>
              <a:rPr lang="en-US" altLang="x-none" dirty="0">
                <a:latin typeface="Lucida Console" panose="020B0609040504020204" pitchFamily="49" charset="0"/>
                <a:ea typeface="Arial" panose="020B0604020202020204" pitchFamily="34" charset="0"/>
              </a:rPr>
            </a:br>
            <a:endParaRPr lang="en-US" altLang="x-none" dirty="0">
              <a:solidFill>
                <a:srgbClr val="FF0000"/>
              </a:solidFill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Floating Point Representation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Addition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Multiply and Division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FP Instructions in MIPS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Accurate Arithmetic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Accurate Arithmetic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7200" y="112395"/>
            <a:ext cx="838200" cy="568325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Rectangle 3"/>
          <p:cNvSpPr>
            <a:spLocks noGrp="1"/>
          </p:cNvSpPr>
          <p:nvPr/>
        </p:nvSpPr>
        <p:spPr>
          <a:xfrm>
            <a:off x="436563" y="873125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IEEE Std 754 specifies additional rounding control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</a:rPr>
              <a:t>Extra bits of precision (guard, round, sticky)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</a:rPr>
              <a:t>Choice of rounding modes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</a:rPr>
              <a:t>Allows programmer to fine-tune numerical behavior of a computation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Not all FP units implement all options</a:t>
            </a:r>
            <a:endParaRPr lang="en-US" altLang="x-none" sz="2800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</a:rPr>
              <a:t>Most programming languages and FP libraries just use defaults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x-none" sz="2800" b="1" dirty="0">
                <a:solidFill>
                  <a:srgbClr val="0D00CD"/>
                </a:solidFill>
              </a:rPr>
              <a:t>Trade-off between hardware complexity, performance, and market requirements</a:t>
            </a:r>
            <a:endParaRPr lang="en-US" altLang="zh-CN" sz="2800" b="1" dirty="0">
              <a:solidFill>
                <a:srgbClr val="0D00C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revised IEEE 754-2008 standard added a 16-bit </a:t>
            </a:r>
            <a:r>
              <a:rPr lang="en-US" dirty="0" err="1"/>
              <a:t>foating</a:t>
            </a:r>
            <a:r>
              <a:rPr lang="en-US" dirty="0"/>
              <a:t>-point format with 5 exponent bits. What do you think is the likely range of numbers it could represent? 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" y="3678236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cs-CZ" sz="2400" dirty="0">
                <a:latin typeface="MinionPro" charset="0"/>
              </a:rPr>
              <a:t>    1.0000 00x2</a:t>
            </a:r>
            <a:r>
              <a:rPr lang="cs-CZ" sz="2400" baseline="30000" dirty="0">
                <a:latin typeface="MinionPro" charset="0"/>
              </a:rPr>
              <a:t>0</a:t>
            </a:r>
            <a:r>
              <a:rPr lang="cs-CZ" sz="2400" dirty="0">
                <a:latin typeface="MinionPro" charset="0"/>
              </a:rPr>
              <a:t> to 1.1111 1111 11x2</a:t>
            </a:r>
            <a:r>
              <a:rPr lang="cs-CZ" sz="2400" baseline="30000" dirty="0">
                <a:latin typeface="MinionPro" charset="0"/>
              </a:rPr>
              <a:t>31</a:t>
            </a:r>
            <a:r>
              <a:rPr lang="cs-CZ" sz="2400" dirty="0">
                <a:latin typeface="MinionPro" charset="0"/>
              </a:rPr>
              <a:t>, 0 </a:t>
            </a:r>
            <a:endParaRPr lang="cs-CZ" sz="2400" dirty="0">
              <a:latin typeface="MinionPro" charset="0"/>
            </a:endParaRPr>
          </a:p>
          <a:p>
            <a:pPr>
              <a:buFont typeface="+mj-lt"/>
              <a:buAutoNum type="arabicPeriod"/>
            </a:pPr>
            <a:r>
              <a:rPr lang="cs-CZ" sz="2400" dirty="0">
                <a:latin typeface="MinionPro" charset="0"/>
              </a:rPr>
              <a:t>    1.0000 0000 0x2</a:t>
            </a:r>
            <a:r>
              <a:rPr lang="cs-CZ" sz="2400" baseline="30000" dirty="0">
                <a:latin typeface="MinionPro" charset="0"/>
              </a:rPr>
              <a:t>-14</a:t>
            </a:r>
            <a:r>
              <a:rPr lang="cs-CZ" sz="2400" dirty="0">
                <a:latin typeface="MinionPro" charset="0"/>
              </a:rPr>
              <a:t> to 1.1111 1111 1x2</a:t>
            </a:r>
            <a:r>
              <a:rPr lang="cs-CZ" sz="2400" baseline="30000" dirty="0">
                <a:latin typeface="MinionPro" charset="0"/>
              </a:rPr>
              <a:t>15</a:t>
            </a:r>
            <a:r>
              <a:rPr lang="cs-CZ" sz="2400" dirty="0">
                <a:latin typeface="MinionPro" charset="0"/>
              </a:rPr>
              <a:t>, 0, +∞, - ∞ , </a:t>
            </a:r>
            <a:r>
              <a:rPr lang="cs-CZ" sz="2400" dirty="0" err="1">
                <a:latin typeface="MinionPro" charset="0"/>
              </a:rPr>
              <a:t>NaN</a:t>
            </a:r>
            <a:r>
              <a:rPr lang="cs-CZ" sz="2400" dirty="0">
                <a:latin typeface="MinionPro" charset="0"/>
              </a:rPr>
              <a:t> </a:t>
            </a:r>
            <a:endParaRPr lang="cs-CZ" sz="2400" dirty="0">
              <a:latin typeface="MinionPro" charset="0"/>
            </a:endParaRPr>
          </a:p>
          <a:p>
            <a:pPr>
              <a:buFont typeface="+mj-lt"/>
              <a:buAutoNum type="arabicPeriod"/>
            </a:pPr>
            <a:r>
              <a:rPr lang="cs-CZ" sz="2400" dirty="0">
                <a:latin typeface="MinionPro" charset="0"/>
              </a:rPr>
              <a:t>    1.0000 0000 00x2</a:t>
            </a:r>
            <a:r>
              <a:rPr lang="cs-CZ" sz="2400" baseline="30000" dirty="0">
                <a:latin typeface="MinionPro" charset="0"/>
              </a:rPr>
              <a:t>-14</a:t>
            </a:r>
            <a:r>
              <a:rPr lang="cs-CZ" sz="2400" dirty="0">
                <a:latin typeface="MinionPro" charset="0"/>
              </a:rPr>
              <a:t> to 1.1111 1111 11x2</a:t>
            </a:r>
            <a:r>
              <a:rPr lang="cs-CZ" sz="2400" baseline="30000" dirty="0">
                <a:latin typeface="MinionPro" charset="0"/>
              </a:rPr>
              <a:t>15</a:t>
            </a:r>
            <a:r>
              <a:rPr lang="cs-CZ" sz="2400" dirty="0">
                <a:latin typeface="MinionPro" charset="0"/>
              </a:rPr>
              <a:t>, 0, +∞, - ∞ ,</a:t>
            </a:r>
            <a:r>
              <a:rPr lang="cs-CZ" sz="2400" dirty="0" err="1">
                <a:latin typeface="MinionPro" charset="0"/>
              </a:rPr>
              <a:t>NaN</a:t>
            </a:r>
            <a:r>
              <a:rPr lang="cs-CZ" sz="2400" dirty="0">
                <a:latin typeface="MinionPro" charset="0"/>
              </a:rPr>
              <a:t> </a:t>
            </a:r>
            <a:endParaRPr lang="cs-CZ" sz="2400" dirty="0">
              <a:latin typeface="MinionPro" charset="0"/>
            </a:endParaRPr>
          </a:p>
          <a:p>
            <a:pPr>
              <a:buFont typeface="+mj-lt"/>
              <a:buAutoNum type="arabicPeriod"/>
            </a:pPr>
            <a:r>
              <a:rPr lang="cs-CZ" sz="2400" dirty="0">
                <a:latin typeface="MinionPro" charset="0"/>
              </a:rPr>
              <a:t>    1.0000 0000 00x2</a:t>
            </a:r>
            <a:r>
              <a:rPr lang="cs-CZ" sz="2400" baseline="30000" dirty="0">
                <a:latin typeface="MinionPro" charset="0"/>
              </a:rPr>
              <a:t>-15</a:t>
            </a:r>
            <a:r>
              <a:rPr lang="cs-CZ" sz="2400" dirty="0">
                <a:latin typeface="MinionPro" charset="0"/>
              </a:rPr>
              <a:t> to 1.1111 1111 11x2</a:t>
            </a:r>
            <a:r>
              <a:rPr lang="cs-CZ" sz="2400" baseline="30000" dirty="0">
                <a:latin typeface="MinionPro" charset="0"/>
              </a:rPr>
              <a:t>14</a:t>
            </a:r>
            <a:r>
              <a:rPr lang="cs-CZ" sz="2400" dirty="0">
                <a:latin typeface="MinionPro" charset="0"/>
              </a:rPr>
              <a:t>, 0, +∞, - ∞ , </a:t>
            </a:r>
            <a:r>
              <a:rPr lang="cs-CZ" sz="2400" dirty="0" err="1">
                <a:latin typeface="MinionPro" charset="0"/>
              </a:rPr>
              <a:t>NaN</a:t>
            </a:r>
            <a:r>
              <a:rPr lang="cs-CZ" sz="2400" dirty="0">
                <a:latin typeface="MinionPro" charset="0"/>
              </a:rPr>
              <a:t> </a:t>
            </a:r>
            <a:endParaRPr lang="cs-CZ" sz="2400" dirty="0">
              <a:latin typeface="MinionPro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Shifters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x-none" dirty="0"/>
              <a:t>Shifters</a:t>
            </a:r>
            <a:endParaRPr lang="en-US" altLang="x-none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041400" y="1231900"/>
            <a:ext cx="4749800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Two kinds: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 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      </a:t>
            </a:r>
            <a:r>
              <a:rPr lang="en-US" altLang="x-none" sz="1800" i="1" dirty="0">
                <a:latin typeface="Arial" panose="020B0604020202020204" pitchFamily="34" charset="0"/>
              </a:rPr>
              <a:t>logical</a:t>
            </a:r>
            <a:r>
              <a:rPr lang="en-US" altLang="x-none" sz="1800" dirty="0">
                <a:latin typeface="Arial" panose="020B0604020202020204" pitchFamily="34" charset="0"/>
              </a:rPr>
              <a:t>--  value shifted in is always "0"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      </a:t>
            </a:r>
            <a:r>
              <a:rPr lang="en-US" altLang="x-none" sz="1800" i="1" dirty="0">
                <a:latin typeface="Arial" panose="020B0604020202020204" pitchFamily="34" charset="0"/>
              </a:rPr>
              <a:t>arithmetic</a:t>
            </a:r>
            <a:r>
              <a:rPr lang="en-US" altLang="x-none" sz="1800" dirty="0">
                <a:latin typeface="Arial" panose="020B0604020202020204" pitchFamily="34" charset="0"/>
              </a:rPr>
              <a:t>-- on right shifts, sign extend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 latinLnBrk="1">
              <a:lnSpc>
                <a:spcPct val="8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257550" y="2051050"/>
            <a:ext cx="14986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251200" y="2070100"/>
            <a:ext cx="6096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msb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4318000" y="2070100"/>
            <a:ext cx="4699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lsb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2800350" y="219075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413000" y="2070100"/>
            <a:ext cx="4826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"0"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H="1">
            <a:off x="4756150" y="219075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232400" y="2070100"/>
            <a:ext cx="4826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"0"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3257550" y="3651250"/>
            <a:ext cx="14986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3251200" y="3670300"/>
            <a:ext cx="6096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msb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4318000" y="3670300"/>
            <a:ext cx="4699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lsb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2800350" y="379095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H="1">
            <a:off x="4756150" y="379095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5232400" y="3670300"/>
            <a:ext cx="4826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"0"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2787650" y="380365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2800350" y="417195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 flipV="1">
            <a:off x="3549650" y="393065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895350" y="5111750"/>
            <a:ext cx="756285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2400">
                <a:solidFill>
                  <a:srgbClr val="FC0128"/>
                </a:solidFill>
                <a:latin typeface="Arial" panose="020B0604020202020204" pitchFamily="34" charset="0"/>
              </a:rPr>
              <a:t>Note: these are single bit shifts.  A given instruction might request 0 to 32 bits to be shifted!</a:t>
            </a:r>
            <a:endParaRPr lang="en-US" altLang="x-none" sz="2400">
              <a:solidFill>
                <a:srgbClr val="FC0128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/>
              <a:t>Combinational Shifter from </a:t>
            </a:r>
            <a:r>
              <a:rPr lang="en-US" altLang="x-none" dirty="0" err="1"/>
              <a:t>MUXes</a:t>
            </a:r>
            <a:endParaRPr lang="en-US" altLang="x-none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3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spcBef>
                <a:spcPct val="80000"/>
              </a:spcBef>
            </a:pPr>
            <a:endParaRPr lang="en-US" altLang="x-none" dirty="0"/>
          </a:p>
        </p:txBody>
      </p:sp>
      <p:grpSp>
        <p:nvGrpSpPr>
          <p:cNvPr id="63498" name="Group 10"/>
          <p:cNvGrpSpPr/>
          <p:nvPr/>
        </p:nvGrpSpPr>
        <p:grpSpPr bwMode="auto">
          <a:xfrm>
            <a:off x="3957638" y="1343025"/>
            <a:ext cx="625475" cy="584200"/>
            <a:chOff x="2195" y="680"/>
            <a:chExt cx="394" cy="368"/>
          </a:xfrm>
        </p:grpSpPr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2216" y="760"/>
              <a:ext cx="344" cy="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2195" y="724"/>
              <a:ext cx="18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1</a:t>
              </a:r>
              <a:endParaRPr lang="en-US" altLang="x-none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403" y="732"/>
              <a:ext cx="18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0</a:t>
              </a:r>
              <a:endParaRPr lang="en-US" altLang="x-none"/>
            </a:p>
          </p:txBody>
        </p:sp>
        <p:sp>
          <p:nvSpPr>
            <p:cNvPr id="63495" name="Line 7"/>
            <p:cNvSpPr>
              <a:spLocks noChangeShapeType="1"/>
            </p:cNvSpPr>
            <p:nvPr/>
          </p:nvSpPr>
          <p:spPr bwMode="auto">
            <a:xfrm>
              <a:off x="2368" y="976"/>
              <a:ext cx="0" cy="72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2272" y="688"/>
              <a:ext cx="0" cy="5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504" y="680"/>
              <a:ext cx="0" cy="5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3749675" y="1609725"/>
            <a:ext cx="228600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360738" y="1425575"/>
            <a:ext cx="4206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sel</a:t>
            </a:r>
            <a:endParaRPr lang="en-US" altLang="x-none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894138" y="1003300"/>
            <a:ext cx="3397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A</a:t>
            </a:r>
            <a:endParaRPr lang="en-US" altLang="x-none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313238" y="990600"/>
            <a:ext cx="3286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B</a:t>
            </a:r>
            <a:endParaRPr lang="en-US" altLang="x-none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084638" y="1870075"/>
            <a:ext cx="3397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D</a:t>
            </a:r>
            <a:endParaRPr lang="en-US" altLang="x-none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1519238" y="1095375"/>
            <a:ext cx="200183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/>
              <a:t>Basic Building Block</a:t>
            </a:r>
            <a:endParaRPr lang="en-US" altLang="x-none" dirty="0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1443038" y="2009775"/>
            <a:ext cx="17002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8-bit right shifter</a:t>
            </a:r>
            <a:endParaRPr lang="en-US" altLang="x-none"/>
          </a:p>
        </p:txBody>
      </p:sp>
      <p:grpSp>
        <p:nvGrpSpPr>
          <p:cNvPr id="63750" name="Group 262"/>
          <p:cNvGrpSpPr/>
          <p:nvPr/>
        </p:nvGrpSpPr>
        <p:grpSpPr bwMode="auto">
          <a:xfrm>
            <a:off x="2162175" y="2314575"/>
            <a:ext cx="6829425" cy="3267075"/>
            <a:chOff x="1064" y="1292"/>
            <a:chExt cx="4302" cy="2058"/>
          </a:xfrm>
        </p:grpSpPr>
        <p:grpSp>
          <p:nvGrpSpPr>
            <p:cNvPr id="63512" name="Group 24"/>
            <p:cNvGrpSpPr/>
            <p:nvPr/>
          </p:nvGrpSpPr>
          <p:grpSpPr bwMode="auto">
            <a:xfrm>
              <a:off x="1283" y="1736"/>
              <a:ext cx="394" cy="368"/>
              <a:chOff x="1283" y="1736"/>
              <a:chExt cx="394" cy="368"/>
            </a:xfrm>
          </p:grpSpPr>
          <p:sp>
            <p:nvSpPr>
              <p:cNvPr id="63506" name="Rectangle 18"/>
              <p:cNvSpPr>
                <a:spLocks noChangeArrowheads="1"/>
              </p:cNvSpPr>
              <p:nvPr/>
            </p:nvSpPr>
            <p:spPr bwMode="auto">
              <a:xfrm>
                <a:off x="1304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07" name="Rectangle 19"/>
              <p:cNvSpPr>
                <a:spLocks noChangeArrowheads="1"/>
              </p:cNvSpPr>
              <p:nvPr/>
            </p:nvSpPr>
            <p:spPr bwMode="auto">
              <a:xfrm>
                <a:off x="1283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08" name="Rectangle 20"/>
              <p:cNvSpPr>
                <a:spLocks noChangeArrowheads="1"/>
              </p:cNvSpPr>
              <p:nvPr/>
            </p:nvSpPr>
            <p:spPr bwMode="auto">
              <a:xfrm>
                <a:off x="1491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09" name="Line 21"/>
              <p:cNvSpPr>
                <a:spLocks noChangeShapeType="1"/>
              </p:cNvSpPr>
              <p:nvPr/>
            </p:nvSpPr>
            <p:spPr bwMode="auto">
              <a:xfrm>
                <a:off x="1504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0" name="Line 22"/>
              <p:cNvSpPr>
                <a:spLocks noChangeShapeType="1"/>
              </p:cNvSpPr>
              <p:nvPr/>
            </p:nvSpPr>
            <p:spPr bwMode="auto">
              <a:xfrm>
                <a:off x="1360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1" name="Line 23"/>
              <p:cNvSpPr>
                <a:spLocks noChangeShapeType="1"/>
              </p:cNvSpPr>
              <p:nvPr/>
            </p:nvSpPr>
            <p:spPr bwMode="auto">
              <a:xfrm>
                <a:off x="1592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1488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1496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Line 27"/>
            <p:cNvSpPr>
              <a:spLocks noChangeShapeType="1"/>
            </p:cNvSpPr>
            <p:nvPr/>
          </p:nvSpPr>
          <p:spPr bwMode="auto">
            <a:xfrm>
              <a:off x="1496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>
              <a:off x="1920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>
              <a:off x="1928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>
              <a:off x="1928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Line 31"/>
            <p:cNvSpPr>
              <a:spLocks noChangeShapeType="1"/>
            </p:cNvSpPr>
            <p:nvPr/>
          </p:nvSpPr>
          <p:spPr bwMode="auto">
            <a:xfrm>
              <a:off x="2352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0" name="Line 32"/>
            <p:cNvSpPr>
              <a:spLocks noChangeShapeType="1"/>
            </p:cNvSpPr>
            <p:nvPr/>
          </p:nvSpPr>
          <p:spPr bwMode="auto">
            <a:xfrm>
              <a:off x="2360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1" name="Line 33"/>
            <p:cNvSpPr>
              <a:spLocks noChangeShapeType="1"/>
            </p:cNvSpPr>
            <p:nvPr/>
          </p:nvSpPr>
          <p:spPr bwMode="auto">
            <a:xfrm>
              <a:off x="2360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2" name="Line 34"/>
            <p:cNvSpPr>
              <a:spLocks noChangeShapeType="1"/>
            </p:cNvSpPr>
            <p:nvPr/>
          </p:nvSpPr>
          <p:spPr bwMode="auto">
            <a:xfrm>
              <a:off x="2784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2792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4" name="Line 36"/>
            <p:cNvSpPr>
              <a:spLocks noChangeShapeType="1"/>
            </p:cNvSpPr>
            <p:nvPr/>
          </p:nvSpPr>
          <p:spPr bwMode="auto">
            <a:xfrm>
              <a:off x="2792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5" name="Line 37"/>
            <p:cNvSpPr>
              <a:spLocks noChangeShapeType="1"/>
            </p:cNvSpPr>
            <p:nvPr/>
          </p:nvSpPr>
          <p:spPr bwMode="auto">
            <a:xfrm>
              <a:off x="3216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6" name="Line 38"/>
            <p:cNvSpPr>
              <a:spLocks noChangeShapeType="1"/>
            </p:cNvSpPr>
            <p:nvPr/>
          </p:nvSpPr>
          <p:spPr bwMode="auto">
            <a:xfrm>
              <a:off x="3224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7" name="Line 39"/>
            <p:cNvSpPr>
              <a:spLocks noChangeShapeType="1"/>
            </p:cNvSpPr>
            <p:nvPr/>
          </p:nvSpPr>
          <p:spPr bwMode="auto">
            <a:xfrm>
              <a:off x="3224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8" name="Line 40"/>
            <p:cNvSpPr>
              <a:spLocks noChangeShapeType="1"/>
            </p:cNvSpPr>
            <p:nvPr/>
          </p:nvSpPr>
          <p:spPr bwMode="auto">
            <a:xfrm>
              <a:off x="3648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>
              <a:off x="3656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>
              <a:off x="3656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>
              <a:off x="4080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>
              <a:off x="4088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>
              <a:off x="4088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>
              <a:off x="4512" y="1496"/>
              <a:ext cx="0" cy="128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5" name="Line 47"/>
            <p:cNvSpPr>
              <a:spLocks noChangeShapeType="1"/>
            </p:cNvSpPr>
            <p:nvPr/>
          </p:nvSpPr>
          <p:spPr bwMode="auto">
            <a:xfrm>
              <a:off x="4520" y="164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6" name="Line 48"/>
            <p:cNvSpPr>
              <a:spLocks noChangeShapeType="1"/>
            </p:cNvSpPr>
            <p:nvPr/>
          </p:nvSpPr>
          <p:spPr bwMode="auto">
            <a:xfrm>
              <a:off x="1064" y="1640"/>
              <a:ext cx="272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1496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1496" y="2120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9" name="Line 51"/>
            <p:cNvSpPr>
              <a:spLocks noChangeShapeType="1"/>
            </p:cNvSpPr>
            <p:nvPr/>
          </p:nvSpPr>
          <p:spPr bwMode="auto">
            <a:xfrm>
              <a:off x="1928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0" name="Line 52"/>
            <p:cNvSpPr>
              <a:spLocks noChangeShapeType="1"/>
            </p:cNvSpPr>
            <p:nvPr/>
          </p:nvSpPr>
          <p:spPr bwMode="auto">
            <a:xfrm>
              <a:off x="1928" y="2120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1" name="Line 53"/>
            <p:cNvSpPr>
              <a:spLocks noChangeShapeType="1"/>
            </p:cNvSpPr>
            <p:nvPr/>
          </p:nvSpPr>
          <p:spPr bwMode="auto">
            <a:xfrm>
              <a:off x="2360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2" name="Line 54"/>
            <p:cNvSpPr>
              <a:spLocks noChangeShapeType="1"/>
            </p:cNvSpPr>
            <p:nvPr/>
          </p:nvSpPr>
          <p:spPr bwMode="auto">
            <a:xfrm>
              <a:off x="2792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3" name="Line 55"/>
            <p:cNvSpPr>
              <a:spLocks noChangeShapeType="1"/>
            </p:cNvSpPr>
            <p:nvPr/>
          </p:nvSpPr>
          <p:spPr bwMode="auto">
            <a:xfrm>
              <a:off x="3224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4" name="Line 56"/>
            <p:cNvSpPr>
              <a:spLocks noChangeShapeType="1"/>
            </p:cNvSpPr>
            <p:nvPr/>
          </p:nvSpPr>
          <p:spPr bwMode="auto">
            <a:xfrm>
              <a:off x="3656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5" name="Line 57"/>
            <p:cNvSpPr>
              <a:spLocks noChangeShapeType="1"/>
            </p:cNvSpPr>
            <p:nvPr/>
          </p:nvSpPr>
          <p:spPr bwMode="auto">
            <a:xfrm>
              <a:off x="4088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6" name="Line 58"/>
            <p:cNvSpPr>
              <a:spLocks noChangeShapeType="1"/>
            </p:cNvSpPr>
            <p:nvPr/>
          </p:nvSpPr>
          <p:spPr bwMode="auto">
            <a:xfrm>
              <a:off x="4520" y="2120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7" name="Line 59"/>
            <p:cNvSpPr>
              <a:spLocks noChangeShapeType="1"/>
            </p:cNvSpPr>
            <p:nvPr/>
          </p:nvSpPr>
          <p:spPr bwMode="auto">
            <a:xfrm>
              <a:off x="2360" y="2120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8" name="Line 60"/>
            <p:cNvSpPr>
              <a:spLocks noChangeShapeType="1"/>
            </p:cNvSpPr>
            <p:nvPr/>
          </p:nvSpPr>
          <p:spPr bwMode="auto">
            <a:xfrm>
              <a:off x="2792" y="2120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9" name="Line 61"/>
            <p:cNvSpPr>
              <a:spLocks noChangeShapeType="1"/>
            </p:cNvSpPr>
            <p:nvPr/>
          </p:nvSpPr>
          <p:spPr bwMode="auto">
            <a:xfrm>
              <a:off x="3224" y="2120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0" name="Line 62"/>
            <p:cNvSpPr>
              <a:spLocks noChangeShapeType="1"/>
            </p:cNvSpPr>
            <p:nvPr/>
          </p:nvSpPr>
          <p:spPr bwMode="auto">
            <a:xfrm>
              <a:off x="3656" y="2120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1064" y="2168"/>
              <a:ext cx="272" cy="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2" name="Line 64"/>
            <p:cNvSpPr>
              <a:spLocks noChangeShapeType="1"/>
            </p:cNvSpPr>
            <p:nvPr/>
          </p:nvSpPr>
          <p:spPr bwMode="auto">
            <a:xfrm>
              <a:off x="1064" y="2120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59" name="Group 71"/>
            <p:cNvGrpSpPr/>
            <p:nvPr/>
          </p:nvGrpSpPr>
          <p:grpSpPr bwMode="auto">
            <a:xfrm>
              <a:off x="1715" y="1736"/>
              <a:ext cx="394" cy="368"/>
              <a:chOff x="1715" y="1736"/>
              <a:chExt cx="394" cy="368"/>
            </a:xfrm>
          </p:grpSpPr>
          <p:sp>
            <p:nvSpPr>
              <p:cNvPr id="63553" name="Rectangle 65"/>
              <p:cNvSpPr>
                <a:spLocks noChangeArrowheads="1"/>
              </p:cNvSpPr>
              <p:nvPr/>
            </p:nvSpPr>
            <p:spPr bwMode="auto">
              <a:xfrm>
                <a:off x="1736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54" name="Rectangle 66"/>
              <p:cNvSpPr>
                <a:spLocks noChangeArrowheads="1"/>
              </p:cNvSpPr>
              <p:nvPr/>
            </p:nvSpPr>
            <p:spPr bwMode="auto">
              <a:xfrm>
                <a:off x="1715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55" name="Rectangle 67"/>
              <p:cNvSpPr>
                <a:spLocks noChangeArrowheads="1"/>
              </p:cNvSpPr>
              <p:nvPr/>
            </p:nvSpPr>
            <p:spPr bwMode="auto">
              <a:xfrm>
                <a:off x="1923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56" name="Line 68"/>
              <p:cNvSpPr>
                <a:spLocks noChangeShapeType="1"/>
              </p:cNvSpPr>
              <p:nvPr/>
            </p:nvSpPr>
            <p:spPr bwMode="auto">
              <a:xfrm>
                <a:off x="1936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57" name="Line 69"/>
              <p:cNvSpPr>
                <a:spLocks noChangeShapeType="1"/>
              </p:cNvSpPr>
              <p:nvPr/>
            </p:nvSpPr>
            <p:spPr bwMode="auto">
              <a:xfrm>
                <a:off x="1792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58" name="Line 70"/>
              <p:cNvSpPr>
                <a:spLocks noChangeShapeType="1"/>
              </p:cNvSpPr>
              <p:nvPr/>
            </p:nvSpPr>
            <p:spPr bwMode="auto">
              <a:xfrm>
                <a:off x="2024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66" name="Group 78"/>
            <p:cNvGrpSpPr/>
            <p:nvPr/>
          </p:nvGrpSpPr>
          <p:grpSpPr bwMode="auto">
            <a:xfrm>
              <a:off x="2147" y="1736"/>
              <a:ext cx="394" cy="368"/>
              <a:chOff x="2147" y="1736"/>
              <a:chExt cx="394" cy="368"/>
            </a:xfrm>
          </p:grpSpPr>
          <p:sp>
            <p:nvSpPr>
              <p:cNvPr id="63560" name="Rectangle 72"/>
              <p:cNvSpPr>
                <a:spLocks noChangeArrowheads="1"/>
              </p:cNvSpPr>
              <p:nvPr/>
            </p:nvSpPr>
            <p:spPr bwMode="auto">
              <a:xfrm>
                <a:off x="2168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1" name="Rectangle 73"/>
              <p:cNvSpPr>
                <a:spLocks noChangeArrowheads="1"/>
              </p:cNvSpPr>
              <p:nvPr/>
            </p:nvSpPr>
            <p:spPr bwMode="auto">
              <a:xfrm>
                <a:off x="2147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62" name="Rectangle 74"/>
              <p:cNvSpPr>
                <a:spLocks noChangeArrowheads="1"/>
              </p:cNvSpPr>
              <p:nvPr/>
            </p:nvSpPr>
            <p:spPr bwMode="auto">
              <a:xfrm>
                <a:off x="2355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63" name="Line 75"/>
              <p:cNvSpPr>
                <a:spLocks noChangeShapeType="1"/>
              </p:cNvSpPr>
              <p:nvPr/>
            </p:nvSpPr>
            <p:spPr bwMode="auto">
              <a:xfrm>
                <a:off x="2368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4" name="Line 76"/>
              <p:cNvSpPr>
                <a:spLocks noChangeShapeType="1"/>
              </p:cNvSpPr>
              <p:nvPr/>
            </p:nvSpPr>
            <p:spPr bwMode="auto">
              <a:xfrm>
                <a:off x="2224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5" name="Line 77"/>
              <p:cNvSpPr>
                <a:spLocks noChangeShapeType="1"/>
              </p:cNvSpPr>
              <p:nvPr/>
            </p:nvSpPr>
            <p:spPr bwMode="auto">
              <a:xfrm>
                <a:off x="2456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73" name="Group 85"/>
            <p:cNvGrpSpPr/>
            <p:nvPr/>
          </p:nvGrpSpPr>
          <p:grpSpPr bwMode="auto">
            <a:xfrm>
              <a:off x="2579" y="1736"/>
              <a:ext cx="394" cy="368"/>
              <a:chOff x="2579" y="1736"/>
              <a:chExt cx="394" cy="368"/>
            </a:xfrm>
          </p:grpSpPr>
          <p:sp>
            <p:nvSpPr>
              <p:cNvPr id="63567" name="Rectangle 79"/>
              <p:cNvSpPr>
                <a:spLocks noChangeArrowheads="1"/>
              </p:cNvSpPr>
              <p:nvPr/>
            </p:nvSpPr>
            <p:spPr bwMode="auto">
              <a:xfrm>
                <a:off x="2600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68" name="Rectangle 80"/>
              <p:cNvSpPr>
                <a:spLocks noChangeArrowheads="1"/>
              </p:cNvSpPr>
              <p:nvPr/>
            </p:nvSpPr>
            <p:spPr bwMode="auto">
              <a:xfrm>
                <a:off x="2579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69" name="Rectangle 81"/>
              <p:cNvSpPr>
                <a:spLocks noChangeArrowheads="1"/>
              </p:cNvSpPr>
              <p:nvPr/>
            </p:nvSpPr>
            <p:spPr bwMode="auto">
              <a:xfrm>
                <a:off x="2787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70" name="Line 82"/>
              <p:cNvSpPr>
                <a:spLocks noChangeShapeType="1"/>
              </p:cNvSpPr>
              <p:nvPr/>
            </p:nvSpPr>
            <p:spPr bwMode="auto">
              <a:xfrm>
                <a:off x="2800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1" name="Line 83"/>
              <p:cNvSpPr>
                <a:spLocks noChangeShapeType="1"/>
              </p:cNvSpPr>
              <p:nvPr/>
            </p:nvSpPr>
            <p:spPr bwMode="auto">
              <a:xfrm>
                <a:off x="2656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2" name="Line 84"/>
              <p:cNvSpPr>
                <a:spLocks noChangeShapeType="1"/>
              </p:cNvSpPr>
              <p:nvPr/>
            </p:nvSpPr>
            <p:spPr bwMode="auto">
              <a:xfrm>
                <a:off x="2888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80" name="Group 92"/>
            <p:cNvGrpSpPr/>
            <p:nvPr/>
          </p:nvGrpSpPr>
          <p:grpSpPr bwMode="auto">
            <a:xfrm>
              <a:off x="3011" y="1736"/>
              <a:ext cx="394" cy="368"/>
              <a:chOff x="3011" y="1736"/>
              <a:chExt cx="394" cy="368"/>
            </a:xfrm>
          </p:grpSpPr>
          <p:sp>
            <p:nvSpPr>
              <p:cNvPr id="63574" name="Rectangle 86"/>
              <p:cNvSpPr>
                <a:spLocks noChangeArrowheads="1"/>
              </p:cNvSpPr>
              <p:nvPr/>
            </p:nvSpPr>
            <p:spPr bwMode="auto">
              <a:xfrm>
                <a:off x="3032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5" name="Rectangle 87"/>
              <p:cNvSpPr>
                <a:spLocks noChangeArrowheads="1"/>
              </p:cNvSpPr>
              <p:nvPr/>
            </p:nvSpPr>
            <p:spPr bwMode="auto">
              <a:xfrm>
                <a:off x="3011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76" name="Rectangle 88"/>
              <p:cNvSpPr>
                <a:spLocks noChangeArrowheads="1"/>
              </p:cNvSpPr>
              <p:nvPr/>
            </p:nvSpPr>
            <p:spPr bwMode="auto">
              <a:xfrm>
                <a:off x="3219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77" name="Line 89"/>
              <p:cNvSpPr>
                <a:spLocks noChangeShapeType="1"/>
              </p:cNvSpPr>
              <p:nvPr/>
            </p:nvSpPr>
            <p:spPr bwMode="auto">
              <a:xfrm>
                <a:off x="3232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8" name="Line 90"/>
              <p:cNvSpPr>
                <a:spLocks noChangeShapeType="1"/>
              </p:cNvSpPr>
              <p:nvPr/>
            </p:nvSpPr>
            <p:spPr bwMode="auto">
              <a:xfrm>
                <a:off x="3088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79" name="Line 91"/>
              <p:cNvSpPr>
                <a:spLocks noChangeShapeType="1"/>
              </p:cNvSpPr>
              <p:nvPr/>
            </p:nvSpPr>
            <p:spPr bwMode="auto">
              <a:xfrm>
                <a:off x="3320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87" name="Group 99"/>
            <p:cNvGrpSpPr/>
            <p:nvPr/>
          </p:nvGrpSpPr>
          <p:grpSpPr bwMode="auto">
            <a:xfrm>
              <a:off x="3443" y="1736"/>
              <a:ext cx="394" cy="368"/>
              <a:chOff x="3443" y="1736"/>
              <a:chExt cx="394" cy="368"/>
            </a:xfrm>
          </p:grpSpPr>
          <p:sp>
            <p:nvSpPr>
              <p:cNvPr id="63581" name="Rectangle 93"/>
              <p:cNvSpPr>
                <a:spLocks noChangeArrowheads="1"/>
              </p:cNvSpPr>
              <p:nvPr/>
            </p:nvSpPr>
            <p:spPr bwMode="auto">
              <a:xfrm>
                <a:off x="3464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82" name="Rectangle 94"/>
              <p:cNvSpPr>
                <a:spLocks noChangeArrowheads="1"/>
              </p:cNvSpPr>
              <p:nvPr/>
            </p:nvSpPr>
            <p:spPr bwMode="auto">
              <a:xfrm>
                <a:off x="3443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83" name="Rectangle 95"/>
              <p:cNvSpPr>
                <a:spLocks noChangeArrowheads="1"/>
              </p:cNvSpPr>
              <p:nvPr/>
            </p:nvSpPr>
            <p:spPr bwMode="auto">
              <a:xfrm>
                <a:off x="3651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84" name="Line 96"/>
              <p:cNvSpPr>
                <a:spLocks noChangeShapeType="1"/>
              </p:cNvSpPr>
              <p:nvPr/>
            </p:nvSpPr>
            <p:spPr bwMode="auto">
              <a:xfrm>
                <a:off x="3664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85" name="Line 97"/>
              <p:cNvSpPr>
                <a:spLocks noChangeShapeType="1"/>
              </p:cNvSpPr>
              <p:nvPr/>
            </p:nvSpPr>
            <p:spPr bwMode="auto">
              <a:xfrm>
                <a:off x="3520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86" name="Line 98"/>
              <p:cNvSpPr>
                <a:spLocks noChangeShapeType="1"/>
              </p:cNvSpPr>
              <p:nvPr/>
            </p:nvSpPr>
            <p:spPr bwMode="auto">
              <a:xfrm>
                <a:off x="3752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94" name="Group 106"/>
            <p:cNvGrpSpPr/>
            <p:nvPr/>
          </p:nvGrpSpPr>
          <p:grpSpPr bwMode="auto">
            <a:xfrm>
              <a:off x="3875" y="1736"/>
              <a:ext cx="394" cy="368"/>
              <a:chOff x="3875" y="1736"/>
              <a:chExt cx="394" cy="368"/>
            </a:xfrm>
          </p:grpSpPr>
          <p:sp>
            <p:nvSpPr>
              <p:cNvPr id="63588" name="Rectangle 100"/>
              <p:cNvSpPr>
                <a:spLocks noChangeArrowheads="1"/>
              </p:cNvSpPr>
              <p:nvPr/>
            </p:nvSpPr>
            <p:spPr bwMode="auto">
              <a:xfrm>
                <a:off x="3896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89" name="Rectangle 101"/>
              <p:cNvSpPr>
                <a:spLocks noChangeArrowheads="1"/>
              </p:cNvSpPr>
              <p:nvPr/>
            </p:nvSpPr>
            <p:spPr bwMode="auto">
              <a:xfrm>
                <a:off x="3875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90" name="Rectangle 102"/>
              <p:cNvSpPr>
                <a:spLocks noChangeArrowheads="1"/>
              </p:cNvSpPr>
              <p:nvPr/>
            </p:nvSpPr>
            <p:spPr bwMode="auto">
              <a:xfrm>
                <a:off x="4083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91" name="Line 103"/>
              <p:cNvSpPr>
                <a:spLocks noChangeShapeType="1"/>
              </p:cNvSpPr>
              <p:nvPr/>
            </p:nvSpPr>
            <p:spPr bwMode="auto">
              <a:xfrm>
                <a:off x="4096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" name="Line 104"/>
              <p:cNvSpPr>
                <a:spLocks noChangeShapeType="1"/>
              </p:cNvSpPr>
              <p:nvPr/>
            </p:nvSpPr>
            <p:spPr bwMode="auto">
              <a:xfrm>
                <a:off x="3952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" name="Line 105"/>
              <p:cNvSpPr>
                <a:spLocks noChangeShapeType="1"/>
              </p:cNvSpPr>
              <p:nvPr/>
            </p:nvSpPr>
            <p:spPr bwMode="auto">
              <a:xfrm>
                <a:off x="4184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01" name="Group 113"/>
            <p:cNvGrpSpPr/>
            <p:nvPr/>
          </p:nvGrpSpPr>
          <p:grpSpPr bwMode="auto">
            <a:xfrm>
              <a:off x="4307" y="1736"/>
              <a:ext cx="394" cy="368"/>
              <a:chOff x="4307" y="1736"/>
              <a:chExt cx="394" cy="368"/>
            </a:xfrm>
          </p:grpSpPr>
          <p:sp>
            <p:nvSpPr>
              <p:cNvPr id="63595" name="Rectangle 107"/>
              <p:cNvSpPr>
                <a:spLocks noChangeArrowheads="1"/>
              </p:cNvSpPr>
              <p:nvPr/>
            </p:nvSpPr>
            <p:spPr bwMode="auto">
              <a:xfrm>
                <a:off x="4328" y="181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6" name="Rectangle 108"/>
              <p:cNvSpPr>
                <a:spLocks noChangeArrowheads="1"/>
              </p:cNvSpPr>
              <p:nvPr/>
            </p:nvSpPr>
            <p:spPr bwMode="auto">
              <a:xfrm>
                <a:off x="4307" y="178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597" name="Rectangle 109"/>
              <p:cNvSpPr>
                <a:spLocks noChangeArrowheads="1"/>
              </p:cNvSpPr>
              <p:nvPr/>
            </p:nvSpPr>
            <p:spPr bwMode="auto">
              <a:xfrm>
                <a:off x="4515" y="178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598" name="Line 110"/>
              <p:cNvSpPr>
                <a:spLocks noChangeShapeType="1"/>
              </p:cNvSpPr>
              <p:nvPr/>
            </p:nvSpPr>
            <p:spPr bwMode="auto">
              <a:xfrm>
                <a:off x="4528" y="203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9" name="Line 111"/>
              <p:cNvSpPr>
                <a:spLocks noChangeShapeType="1"/>
              </p:cNvSpPr>
              <p:nvPr/>
            </p:nvSpPr>
            <p:spPr bwMode="auto">
              <a:xfrm>
                <a:off x="4384" y="174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00" name="Line 112"/>
              <p:cNvSpPr>
                <a:spLocks noChangeShapeType="1"/>
              </p:cNvSpPr>
              <p:nvPr/>
            </p:nvSpPr>
            <p:spPr bwMode="auto">
              <a:xfrm>
                <a:off x="4616" y="173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08" name="Group 120"/>
            <p:cNvGrpSpPr/>
            <p:nvPr/>
          </p:nvGrpSpPr>
          <p:grpSpPr bwMode="auto">
            <a:xfrm>
              <a:off x="1283" y="2216"/>
              <a:ext cx="394" cy="368"/>
              <a:chOff x="1283" y="2216"/>
              <a:chExt cx="394" cy="368"/>
            </a:xfrm>
          </p:grpSpPr>
          <p:sp>
            <p:nvSpPr>
              <p:cNvPr id="63602" name="Rectangle 114"/>
              <p:cNvSpPr>
                <a:spLocks noChangeArrowheads="1"/>
              </p:cNvSpPr>
              <p:nvPr/>
            </p:nvSpPr>
            <p:spPr bwMode="auto">
              <a:xfrm>
                <a:off x="1304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03" name="Rectangle 115"/>
              <p:cNvSpPr>
                <a:spLocks noChangeArrowheads="1"/>
              </p:cNvSpPr>
              <p:nvPr/>
            </p:nvSpPr>
            <p:spPr bwMode="auto">
              <a:xfrm>
                <a:off x="1283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04" name="Rectangle 116"/>
              <p:cNvSpPr>
                <a:spLocks noChangeArrowheads="1"/>
              </p:cNvSpPr>
              <p:nvPr/>
            </p:nvSpPr>
            <p:spPr bwMode="auto">
              <a:xfrm>
                <a:off x="1491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05" name="Line 117"/>
              <p:cNvSpPr>
                <a:spLocks noChangeShapeType="1"/>
              </p:cNvSpPr>
              <p:nvPr/>
            </p:nvSpPr>
            <p:spPr bwMode="auto">
              <a:xfrm>
                <a:off x="1504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06" name="Line 118"/>
              <p:cNvSpPr>
                <a:spLocks noChangeShapeType="1"/>
              </p:cNvSpPr>
              <p:nvPr/>
            </p:nvSpPr>
            <p:spPr bwMode="auto">
              <a:xfrm>
                <a:off x="1360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07" name="Line 119"/>
              <p:cNvSpPr>
                <a:spLocks noChangeShapeType="1"/>
              </p:cNvSpPr>
              <p:nvPr/>
            </p:nvSpPr>
            <p:spPr bwMode="auto">
              <a:xfrm>
                <a:off x="1592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15" name="Group 127"/>
            <p:cNvGrpSpPr/>
            <p:nvPr/>
          </p:nvGrpSpPr>
          <p:grpSpPr bwMode="auto">
            <a:xfrm>
              <a:off x="1715" y="2216"/>
              <a:ext cx="394" cy="368"/>
              <a:chOff x="1715" y="2216"/>
              <a:chExt cx="394" cy="368"/>
            </a:xfrm>
          </p:grpSpPr>
          <p:sp>
            <p:nvSpPr>
              <p:cNvPr id="63609" name="Rectangle 121"/>
              <p:cNvSpPr>
                <a:spLocks noChangeArrowheads="1"/>
              </p:cNvSpPr>
              <p:nvPr/>
            </p:nvSpPr>
            <p:spPr bwMode="auto">
              <a:xfrm>
                <a:off x="1736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10" name="Rectangle 122"/>
              <p:cNvSpPr>
                <a:spLocks noChangeArrowheads="1"/>
              </p:cNvSpPr>
              <p:nvPr/>
            </p:nvSpPr>
            <p:spPr bwMode="auto">
              <a:xfrm>
                <a:off x="1715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11" name="Rectangle 123"/>
              <p:cNvSpPr>
                <a:spLocks noChangeArrowheads="1"/>
              </p:cNvSpPr>
              <p:nvPr/>
            </p:nvSpPr>
            <p:spPr bwMode="auto">
              <a:xfrm>
                <a:off x="1923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12" name="Line 124"/>
              <p:cNvSpPr>
                <a:spLocks noChangeShapeType="1"/>
              </p:cNvSpPr>
              <p:nvPr/>
            </p:nvSpPr>
            <p:spPr bwMode="auto">
              <a:xfrm>
                <a:off x="1936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13" name="Line 125"/>
              <p:cNvSpPr>
                <a:spLocks noChangeShapeType="1"/>
              </p:cNvSpPr>
              <p:nvPr/>
            </p:nvSpPr>
            <p:spPr bwMode="auto">
              <a:xfrm>
                <a:off x="1792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14" name="Line 126"/>
              <p:cNvSpPr>
                <a:spLocks noChangeShapeType="1"/>
              </p:cNvSpPr>
              <p:nvPr/>
            </p:nvSpPr>
            <p:spPr bwMode="auto">
              <a:xfrm>
                <a:off x="2024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22" name="Group 134"/>
            <p:cNvGrpSpPr/>
            <p:nvPr/>
          </p:nvGrpSpPr>
          <p:grpSpPr bwMode="auto">
            <a:xfrm>
              <a:off x="2147" y="2216"/>
              <a:ext cx="394" cy="368"/>
              <a:chOff x="2147" y="2216"/>
              <a:chExt cx="394" cy="368"/>
            </a:xfrm>
          </p:grpSpPr>
          <p:sp>
            <p:nvSpPr>
              <p:cNvPr id="63616" name="Rectangle 128"/>
              <p:cNvSpPr>
                <a:spLocks noChangeArrowheads="1"/>
              </p:cNvSpPr>
              <p:nvPr/>
            </p:nvSpPr>
            <p:spPr bwMode="auto">
              <a:xfrm>
                <a:off x="2168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17" name="Rectangle 129"/>
              <p:cNvSpPr>
                <a:spLocks noChangeArrowheads="1"/>
              </p:cNvSpPr>
              <p:nvPr/>
            </p:nvSpPr>
            <p:spPr bwMode="auto">
              <a:xfrm>
                <a:off x="2147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18" name="Rectangle 130"/>
              <p:cNvSpPr>
                <a:spLocks noChangeArrowheads="1"/>
              </p:cNvSpPr>
              <p:nvPr/>
            </p:nvSpPr>
            <p:spPr bwMode="auto">
              <a:xfrm>
                <a:off x="2355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19" name="Line 131"/>
              <p:cNvSpPr>
                <a:spLocks noChangeShapeType="1"/>
              </p:cNvSpPr>
              <p:nvPr/>
            </p:nvSpPr>
            <p:spPr bwMode="auto">
              <a:xfrm>
                <a:off x="2368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20" name="Line 132"/>
              <p:cNvSpPr>
                <a:spLocks noChangeShapeType="1"/>
              </p:cNvSpPr>
              <p:nvPr/>
            </p:nvSpPr>
            <p:spPr bwMode="auto">
              <a:xfrm>
                <a:off x="2224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21" name="Line 133"/>
              <p:cNvSpPr>
                <a:spLocks noChangeShapeType="1"/>
              </p:cNvSpPr>
              <p:nvPr/>
            </p:nvSpPr>
            <p:spPr bwMode="auto">
              <a:xfrm>
                <a:off x="2456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29" name="Group 141"/>
            <p:cNvGrpSpPr/>
            <p:nvPr/>
          </p:nvGrpSpPr>
          <p:grpSpPr bwMode="auto">
            <a:xfrm>
              <a:off x="2579" y="2216"/>
              <a:ext cx="394" cy="368"/>
              <a:chOff x="2579" y="2216"/>
              <a:chExt cx="394" cy="368"/>
            </a:xfrm>
          </p:grpSpPr>
          <p:sp>
            <p:nvSpPr>
              <p:cNvPr id="63623" name="Rectangle 135"/>
              <p:cNvSpPr>
                <a:spLocks noChangeArrowheads="1"/>
              </p:cNvSpPr>
              <p:nvPr/>
            </p:nvSpPr>
            <p:spPr bwMode="auto">
              <a:xfrm>
                <a:off x="2600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24" name="Rectangle 136"/>
              <p:cNvSpPr>
                <a:spLocks noChangeArrowheads="1"/>
              </p:cNvSpPr>
              <p:nvPr/>
            </p:nvSpPr>
            <p:spPr bwMode="auto">
              <a:xfrm>
                <a:off x="2579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25" name="Rectangle 137"/>
              <p:cNvSpPr>
                <a:spLocks noChangeArrowheads="1"/>
              </p:cNvSpPr>
              <p:nvPr/>
            </p:nvSpPr>
            <p:spPr bwMode="auto">
              <a:xfrm>
                <a:off x="2787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26" name="Line 138"/>
              <p:cNvSpPr>
                <a:spLocks noChangeShapeType="1"/>
              </p:cNvSpPr>
              <p:nvPr/>
            </p:nvSpPr>
            <p:spPr bwMode="auto">
              <a:xfrm>
                <a:off x="2800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27" name="Line 139"/>
              <p:cNvSpPr>
                <a:spLocks noChangeShapeType="1"/>
              </p:cNvSpPr>
              <p:nvPr/>
            </p:nvSpPr>
            <p:spPr bwMode="auto">
              <a:xfrm>
                <a:off x="2656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28" name="Line 140"/>
              <p:cNvSpPr>
                <a:spLocks noChangeShapeType="1"/>
              </p:cNvSpPr>
              <p:nvPr/>
            </p:nvSpPr>
            <p:spPr bwMode="auto">
              <a:xfrm>
                <a:off x="2888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36" name="Group 148"/>
            <p:cNvGrpSpPr/>
            <p:nvPr/>
          </p:nvGrpSpPr>
          <p:grpSpPr bwMode="auto">
            <a:xfrm>
              <a:off x="3011" y="2216"/>
              <a:ext cx="394" cy="368"/>
              <a:chOff x="3011" y="2216"/>
              <a:chExt cx="394" cy="368"/>
            </a:xfrm>
          </p:grpSpPr>
          <p:sp>
            <p:nvSpPr>
              <p:cNvPr id="63630" name="Rectangle 142"/>
              <p:cNvSpPr>
                <a:spLocks noChangeArrowheads="1"/>
              </p:cNvSpPr>
              <p:nvPr/>
            </p:nvSpPr>
            <p:spPr bwMode="auto">
              <a:xfrm>
                <a:off x="3032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31" name="Rectangle 143"/>
              <p:cNvSpPr>
                <a:spLocks noChangeArrowheads="1"/>
              </p:cNvSpPr>
              <p:nvPr/>
            </p:nvSpPr>
            <p:spPr bwMode="auto">
              <a:xfrm>
                <a:off x="3011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32" name="Rectangle 144"/>
              <p:cNvSpPr>
                <a:spLocks noChangeArrowheads="1"/>
              </p:cNvSpPr>
              <p:nvPr/>
            </p:nvSpPr>
            <p:spPr bwMode="auto">
              <a:xfrm>
                <a:off x="3219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33" name="Line 145"/>
              <p:cNvSpPr>
                <a:spLocks noChangeShapeType="1"/>
              </p:cNvSpPr>
              <p:nvPr/>
            </p:nvSpPr>
            <p:spPr bwMode="auto">
              <a:xfrm>
                <a:off x="3232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34" name="Line 146"/>
              <p:cNvSpPr>
                <a:spLocks noChangeShapeType="1"/>
              </p:cNvSpPr>
              <p:nvPr/>
            </p:nvSpPr>
            <p:spPr bwMode="auto">
              <a:xfrm>
                <a:off x="3088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35" name="Line 147"/>
              <p:cNvSpPr>
                <a:spLocks noChangeShapeType="1"/>
              </p:cNvSpPr>
              <p:nvPr/>
            </p:nvSpPr>
            <p:spPr bwMode="auto">
              <a:xfrm>
                <a:off x="3320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43" name="Group 155"/>
            <p:cNvGrpSpPr/>
            <p:nvPr/>
          </p:nvGrpSpPr>
          <p:grpSpPr bwMode="auto">
            <a:xfrm>
              <a:off x="3443" y="2216"/>
              <a:ext cx="394" cy="368"/>
              <a:chOff x="3443" y="2216"/>
              <a:chExt cx="394" cy="368"/>
            </a:xfrm>
          </p:grpSpPr>
          <p:sp>
            <p:nvSpPr>
              <p:cNvPr id="63637" name="Rectangle 149"/>
              <p:cNvSpPr>
                <a:spLocks noChangeArrowheads="1"/>
              </p:cNvSpPr>
              <p:nvPr/>
            </p:nvSpPr>
            <p:spPr bwMode="auto">
              <a:xfrm>
                <a:off x="3464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38" name="Rectangle 150"/>
              <p:cNvSpPr>
                <a:spLocks noChangeArrowheads="1"/>
              </p:cNvSpPr>
              <p:nvPr/>
            </p:nvSpPr>
            <p:spPr bwMode="auto">
              <a:xfrm>
                <a:off x="3443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39" name="Rectangle 151"/>
              <p:cNvSpPr>
                <a:spLocks noChangeArrowheads="1"/>
              </p:cNvSpPr>
              <p:nvPr/>
            </p:nvSpPr>
            <p:spPr bwMode="auto">
              <a:xfrm>
                <a:off x="3651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40" name="Line 152"/>
              <p:cNvSpPr>
                <a:spLocks noChangeShapeType="1"/>
              </p:cNvSpPr>
              <p:nvPr/>
            </p:nvSpPr>
            <p:spPr bwMode="auto">
              <a:xfrm>
                <a:off x="3664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1" name="Line 153"/>
              <p:cNvSpPr>
                <a:spLocks noChangeShapeType="1"/>
              </p:cNvSpPr>
              <p:nvPr/>
            </p:nvSpPr>
            <p:spPr bwMode="auto">
              <a:xfrm>
                <a:off x="3520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2" name="Line 154"/>
              <p:cNvSpPr>
                <a:spLocks noChangeShapeType="1"/>
              </p:cNvSpPr>
              <p:nvPr/>
            </p:nvSpPr>
            <p:spPr bwMode="auto">
              <a:xfrm>
                <a:off x="3752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50" name="Group 162"/>
            <p:cNvGrpSpPr/>
            <p:nvPr/>
          </p:nvGrpSpPr>
          <p:grpSpPr bwMode="auto">
            <a:xfrm>
              <a:off x="3875" y="2216"/>
              <a:ext cx="394" cy="368"/>
              <a:chOff x="3875" y="2216"/>
              <a:chExt cx="394" cy="368"/>
            </a:xfrm>
          </p:grpSpPr>
          <p:sp>
            <p:nvSpPr>
              <p:cNvPr id="63644" name="Rectangle 156"/>
              <p:cNvSpPr>
                <a:spLocks noChangeArrowheads="1"/>
              </p:cNvSpPr>
              <p:nvPr/>
            </p:nvSpPr>
            <p:spPr bwMode="auto">
              <a:xfrm>
                <a:off x="3896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5" name="Rectangle 157"/>
              <p:cNvSpPr>
                <a:spLocks noChangeArrowheads="1"/>
              </p:cNvSpPr>
              <p:nvPr/>
            </p:nvSpPr>
            <p:spPr bwMode="auto">
              <a:xfrm>
                <a:off x="3875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46" name="Rectangle 158"/>
              <p:cNvSpPr>
                <a:spLocks noChangeArrowheads="1"/>
              </p:cNvSpPr>
              <p:nvPr/>
            </p:nvSpPr>
            <p:spPr bwMode="auto">
              <a:xfrm>
                <a:off x="4083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47" name="Line 159"/>
              <p:cNvSpPr>
                <a:spLocks noChangeShapeType="1"/>
              </p:cNvSpPr>
              <p:nvPr/>
            </p:nvSpPr>
            <p:spPr bwMode="auto">
              <a:xfrm>
                <a:off x="4096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8" name="Line 160"/>
              <p:cNvSpPr>
                <a:spLocks noChangeShapeType="1"/>
              </p:cNvSpPr>
              <p:nvPr/>
            </p:nvSpPr>
            <p:spPr bwMode="auto">
              <a:xfrm>
                <a:off x="3952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9" name="Line 161"/>
              <p:cNvSpPr>
                <a:spLocks noChangeShapeType="1"/>
              </p:cNvSpPr>
              <p:nvPr/>
            </p:nvSpPr>
            <p:spPr bwMode="auto">
              <a:xfrm>
                <a:off x="4184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57" name="Group 169"/>
            <p:cNvGrpSpPr/>
            <p:nvPr/>
          </p:nvGrpSpPr>
          <p:grpSpPr bwMode="auto">
            <a:xfrm>
              <a:off x="4307" y="2216"/>
              <a:ext cx="394" cy="368"/>
              <a:chOff x="4307" y="2216"/>
              <a:chExt cx="394" cy="368"/>
            </a:xfrm>
          </p:grpSpPr>
          <p:sp>
            <p:nvSpPr>
              <p:cNvPr id="63651" name="Rectangle 163"/>
              <p:cNvSpPr>
                <a:spLocks noChangeArrowheads="1"/>
              </p:cNvSpPr>
              <p:nvPr/>
            </p:nvSpPr>
            <p:spPr bwMode="auto">
              <a:xfrm>
                <a:off x="4328" y="2296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52" name="Rectangle 164"/>
              <p:cNvSpPr>
                <a:spLocks noChangeArrowheads="1"/>
              </p:cNvSpPr>
              <p:nvPr/>
            </p:nvSpPr>
            <p:spPr bwMode="auto">
              <a:xfrm>
                <a:off x="4307" y="2260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53" name="Rectangle 165"/>
              <p:cNvSpPr>
                <a:spLocks noChangeArrowheads="1"/>
              </p:cNvSpPr>
              <p:nvPr/>
            </p:nvSpPr>
            <p:spPr bwMode="auto">
              <a:xfrm>
                <a:off x="4515" y="2268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54" name="Line 166"/>
              <p:cNvSpPr>
                <a:spLocks noChangeShapeType="1"/>
              </p:cNvSpPr>
              <p:nvPr/>
            </p:nvSpPr>
            <p:spPr bwMode="auto">
              <a:xfrm>
                <a:off x="4528" y="2512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55" name="Line 167"/>
              <p:cNvSpPr>
                <a:spLocks noChangeShapeType="1"/>
              </p:cNvSpPr>
              <p:nvPr/>
            </p:nvSpPr>
            <p:spPr bwMode="auto">
              <a:xfrm>
                <a:off x="4384" y="2224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56" name="Line 168"/>
              <p:cNvSpPr>
                <a:spLocks noChangeShapeType="1"/>
              </p:cNvSpPr>
              <p:nvPr/>
            </p:nvSpPr>
            <p:spPr bwMode="auto">
              <a:xfrm>
                <a:off x="4616" y="2216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658" name="Line 170"/>
            <p:cNvSpPr>
              <a:spLocks noChangeShapeType="1"/>
            </p:cNvSpPr>
            <p:nvPr/>
          </p:nvSpPr>
          <p:spPr bwMode="auto">
            <a:xfrm>
              <a:off x="1496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59" name="Line 171"/>
            <p:cNvSpPr>
              <a:spLocks noChangeShapeType="1"/>
            </p:cNvSpPr>
            <p:nvPr/>
          </p:nvSpPr>
          <p:spPr bwMode="auto">
            <a:xfrm>
              <a:off x="1496" y="2600"/>
              <a:ext cx="1568" cy="1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666" name="Group 178"/>
            <p:cNvGrpSpPr/>
            <p:nvPr/>
          </p:nvGrpSpPr>
          <p:grpSpPr bwMode="auto">
            <a:xfrm>
              <a:off x="1283" y="2792"/>
              <a:ext cx="394" cy="368"/>
              <a:chOff x="1283" y="2792"/>
              <a:chExt cx="394" cy="368"/>
            </a:xfrm>
          </p:grpSpPr>
          <p:sp>
            <p:nvSpPr>
              <p:cNvPr id="63660" name="Rectangle 172"/>
              <p:cNvSpPr>
                <a:spLocks noChangeArrowheads="1"/>
              </p:cNvSpPr>
              <p:nvPr/>
            </p:nvSpPr>
            <p:spPr bwMode="auto">
              <a:xfrm>
                <a:off x="1304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61" name="Rectangle 173"/>
              <p:cNvSpPr>
                <a:spLocks noChangeArrowheads="1"/>
              </p:cNvSpPr>
              <p:nvPr/>
            </p:nvSpPr>
            <p:spPr bwMode="auto">
              <a:xfrm>
                <a:off x="1283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62" name="Rectangle 174"/>
              <p:cNvSpPr>
                <a:spLocks noChangeArrowheads="1"/>
              </p:cNvSpPr>
              <p:nvPr/>
            </p:nvSpPr>
            <p:spPr bwMode="auto">
              <a:xfrm>
                <a:off x="1491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63" name="Line 175"/>
              <p:cNvSpPr>
                <a:spLocks noChangeShapeType="1"/>
              </p:cNvSpPr>
              <p:nvPr/>
            </p:nvSpPr>
            <p:spPr bwMode="auto">
              <a:xfrm>
                <a:off x="1504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64" name="Line 176"/>
              <p:cNvSpPr>
                <a:spLocks noChangeShapeType="1"/>
              </p:cNvSpPr>
              <p:nvPr/>
            </p:nvSpPr>
            <p:spPr bwMode="auto">
              <a:xfrm>
                <a:off x="1360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65" name="Line 177"/>
              <p:cNvSpPr>
                <a:spLocks noChangeShapeType="1"/>
              </p:cNvSpPr>
              <p:nvPr/>
            </p:nvSpPr>
            <p:spPr bwMode="auto">
              <a:xfrm>
                <a:off x="1592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73" name="Group 185"/>
            <p:cNvGrpSpPr/>
            <p:nvPr/>
          </p:nvGrpSpPr>
          <p:grpSpPr bwMode="auto">
            <a:xfrm>
              <a:off x="1715" y="2792"/>
              <a:ext cx="394" cy="368"/>
              <a:chOff x="1715" y="2792"/>
              <a:chExt cx="394" cy="368"/>
            </a:xfrm>
          </p:grpSpPr>
          <p:sp>
            <p:nvSpPr>
              <p:cNvPr id="63667" name="Rectangle 179"/>
              <p:cNvSpPr>
                <a:spLocks noChangeArrowheads="1"/>
              </p:cNvSpPr>
              <p:nvPr/>
            </p:nvSpPr>
            <p:spPr bwMode="auto">
              <a:xfrm>
                <a:off x="1736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68" name="Rectangle 180"/>
              <p:cNvSpPr>
                <a:spLocks noChangeArrowheads="1"/>
              </p:cNvSpPr>
              <p:nvPr/>
            </p:nvSpPr>
            <p:spPr bwMode="auto">
              <a:xfrm>
                <a:off x="1715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69" name="Rectangle 181"/>
              <p:cNvSpPr>
                <a:spLocks noChangeArrowheads="1"/>
              </p:cNvSpPr>
              <p:nvPr/>
            </p:nvSpPr>
            <p:spPr bwMode="auto">
              <a:xfrm>
                <a:off x="1923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70" name="Line 182"/>
              <p:cNvSpPr>
                <a:spLocks noChangeShapeType="1"/>
              </p:cNvSpPr>
              <p:nvPr/>
            </p:nvSpPr>
            <p:spPr bwMode="auto">
              <a:xfrm>
                <a:off x="1936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71" name="Line 183"/>
              <p:cNvSpPr>
                <a:spLocks noChangeShapeType="1"/>
              </p:cNvSpPr>
              <p:nvPr/>
            </p:nvSpPr>
            <p:spPr bwMode="auto">
              <a:xfrm>
                <a:off x="1792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72" name="Line 184"/>
              <p:cNvSpPr>
                <a:spLocks noChangeShapeType="1"/>
              </p:cNvSpPr>
              <p:nvPr/>
            </p:nvSpPr>
            <p:spPr bwMode="auto">
              <a:xfrm>
                <a:off x="2024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80" name="Group 192"/>
            <p:cNvGrpSpPr/>
            <p:nvPr/>
          </p:nvGrpSpPr>
          <p:grpSpPr bwMode="auto">
            <a:xfrm>
              <a:off x="2147" y="2792"/>
              <a:ext cx="394" cy="368"/>
              <a:chOff x="2147" y="2792"/>
              <a:chExt cx="394" cy="368"/>
            </a:xfrm>
          </p:grpSpPr>
          <p:sp>
            <p:nvSpPr>
              <p:cNvPr id="63674" name="Rectangle 186"/>
              <p:cNvSpPr>
                <a:spLocks noChangeArrowheads="1"/>
              </p:cNvSpPr>
              <p:nvPr/>
            </p:nvSpPr>
            <p:spPr bwMode="auto">
              <a:xfrm>
                <a:off x="2168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75" name="Rectangle 187"/>
              <p:cNvSpPr>
                <a:spLocks noChangeArrowheads="1"/>
              </p:cNvSpPr>
              <p:nvPr/>
            </p:nvSpPr>
            <p:spPr bwMode="auto">
              <a:xfrm>
                <a:off x="2147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76" name="Rectangle 188"/>
              <p:cNvSpPr>
                <a:spLocks noChangeArrowheads="1"/>
              </p:cNvSpPr>
              <p:nvPr/>
            </p:nvSpPr>
            <p:spPr bwMode="auto">
              <a:xfrm>
                <a:off x="2355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77" name="Line 189"/>
              <p:cNvSpPr>
                <a:spLocks noChangeShapeType="1"/>
              </p:cNvSpPr>
              <p:nvPr/>
            </p:nvSpPr>
            <p:spPr bwMode="auto">
              <a:xfrm>
                <a:off x="2368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78" name="Line 190"/>
              <p:cNvSpPr>
                <a:spLocks noChangeShapeType="1"/>
              </p:cNvSpPr>
              <p:nvPr/>
            </p:nvSpPr>
            <p:spPr bwMode="auto">
              <a:xfrm>
                <a:off x="2224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79" name="Line 191"/>
              <p:cNvSpPr>
                <a:spLocks noChangeShapeType="1"/>
              </p:cNvSpPr>
              <p:nvPr/>
            </p:nvSpPr>
            <p:spPr bwMode="auto">
              <a:xfrm>
                <a:off x="2456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87" name="Group 199"/>
            <p:cNvGrpSpPr/>
            <p:nvPr/>
          </p:nvGrpSpPr>
          <p:grpSpPr bwMode="auto">
            <a:xfrm>
              <a:off x="2579" y="2792"/>
              <a:ext cx="394" cy="368"/>
              <a:chOff x="2579" y="2792"/>
              <a:chExt cx="394" cy="368"/>
            </a:xfrm>
          </p:grpSpPr>
          <p:sp>
            <p:nvSpPr>
              <p:cNvPr id="63681" name="Rectangle 193"/>
              <p:cNvSpPr>
                <a:spLocks noChangeArrowheads="1"/>
              </p:cNvSpPr>
              <p:nvPr/>
            </p:nvSpPr>
            <p:spPr bwMode="auto">
              <a:xfrm>
                <a:off x="2600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82" name="Rectangle 194"/>
              <p:cNvSpPr>
                <a:spLocks noChangeArrowheads="1"/>
              </p:cNvSpPr>
              <p:nvPr/>
            </p:nvSpPr>
            <p:spPr bwMode="auto">
              <a:xfrm>
                <a:off x="2579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83" name="Rectangle 195"/>
              <p:cNvSpPr>
                <a:spLocks noChangeArrowheads="1"/>
              </p:cNvSpPr>
              <p:nvPr/>
            </p:nvSpPr>
            <p:spPr bwMode="auto">
              <a:xfrm>
                <a:off x="2787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84" name="Line 196"/>
              <p:cNvSpPr>
                <a:spLocks noChangeShapeType="1"/>
              </p:cNvSpPr>
              <p:nvPr/>
            </p:nvSpPr>
            <p:spPr bwMode="auto">
              <a:xfrm>
                <a:off x="2800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85" name="Line 197"/>
              <p:cNvSpPr>
                <a:spLocks noChangeShapeType="1"/>
              </p:cNvSpPr>
              <p:nvPr/>
            </p:nvSpPr>
            <p:spPr bwMode="auto">
              <a:xfrm>
                <a:off x="2656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86" name="Line 198"/>
              <p:cNvSpPr>
                <a:spLocks noChangeShapeType="1"/>
              </p:cNvSpPr>
              <p:nvPr/>
            </p:nvSpPr>
            <p:spPr bwMode="auto">
              <a:xfrm>
                <a:off x="2888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694" name="Group 206"/>
            <p:cNvGrpSpPr/>
            <p:nvPr/>
          </p:nvGrpSpPr>
          <p:grpSpPr bwMode="auto">
            <a:xfrm>
              <a:off x="3011" y="2792"/>
              <a:ext cx="394" cy="368"/>
              <a:chOff x="3011" y="2792"/>
              <a:chExt cx="394" cy="368"/>
            </a:xfrm>
          </p:grpSpPr>
          <p:sp>
            <p:nvSpPr>
              <p:cNvPr id="63688" name="Rectangle 200"/>
              <p:cNvSpPr>
                <a:spLocks noChangeArrowheads="1"/>
              </p:cNvSpPr>
              <p:nvPr/>
            </p:nvSpPr>
            <p:spPr bwMode="auto">
              <a:xfrm>
                <a:off x="3032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89" name="Rectangle 201"/>
              <p:cNvSpPr>
                <a:spLocks noChangeArrowheads="1"/>
              </p:cNvSpPr>
              <p:nvPr/>
            </p:nvSpPr>
            <p:spPr bwMode="auto">
              <a:xfrm>
                <a:off x="3011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90" name="Rectangle 202"/>
              <p:cNvSpPr>
                <a:spLocks noChangeArrowheads="1"/>
              </p:cNvSpPr>
              <p:nvPr/>
            </p:nvSpPr>
            <p:spPr bwMode="auto">
              <a:xfrm>
                <a:off x="3219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91" name="Line 203"/>
              <p:cNvSpPr>
                <a:spLocks noChangeShapeType="1"/>
              </p:cNvSpPr>
              <p:nvPr/>
            </p:nvSpPr>
            <p:spPr bwMode="auto">
              <a:xfrm>
                <a:off x="3232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92" name="Line 204"/>
              <p:cNvSpPr>
                <a:spLocks noChangeShapeType="1"/>
              </p:cNvSpPr>
              <p:nvPr/>
            </p:nvSpPr>
            <p:spPr bwMode="auto">
              <a:xfrm>
                <a:off x="3088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93" name="Line 205"/>
              <p:cNvSpPr>
                <a:spLocks noChangeShapeType="1"/>
              </p:cNvSpPr>
              <p:nvPr/>
            </p:nvSpPr>
            <p:spPr bwMode="auto">
              <a:xfrm>
                <a:off x="3320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701" name="Group 213"/>
            <p:cNvGrpSpPr/>
            <p:nvPr/>
          </p:nvGrpSpPr>
          <p:grpSpPr bwMode="auto">
            <a:xfrm>
              <a:off x="3443" y="2792"/>
              <a:ext cx="394" cy="368"/>
              <a:chOff x="3443" y="2792"/>
              <a:chExt cx="394" cy="368"/>
            </a:xfrm>
          </p:grpSpPr>
          <p:sp>
            <p:nvSpPr>
              <p:cNvPr id="63695" name="Rectangle 207"/>
              <p:cNvSpPr>
                <a:spLocks noChangeArrowheads="1"/>
              </p:cNvSpPr>
              <p:nvPr/>
            </p:nvSpPr>
            <p:spPr bwMode="auto">
              <a:xfrm>
                <a:off x="3464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96" name="Rectangle 208"/>
              <p:cNvSpPr>
                <a:spLocks noChangeArrowheads="1"/>
              </p:cNvSpPr>
              <p:nvPr/>
            </p:nvSpPr>
            <p:spPr bwMode="auto">
              <a:xfrm>
                <a:off x="3443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697" name="Rectangle 209"/>
              <p:cNvSpPr>
                <a:spLocks noChangeArrowheads="1"/>
              </p:cNvSpPr>
              <p:nvPr/>
            </p:nvSpPr>
            <p:spPr bwMode="auto">
              <a:xfrm>
                <a:off x="3651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698" name="Line 210"/>
              <p:cNvSpPr>
                <a:spLocks noChangeShapeType="1"/>
              </p:cNvSpPr>
              <p:nvPr/>
            </p:nvSpPr>
            <p:spPr bwMode="auto">
              <a:xfrm>
                <a:off x="3664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99" name="Line 211"/>
              <p:cNvSpPr>
                <a:spLocks noChangeShapeType="1"/>
              </p:cNvSpPr>
              <p:nvPr/>
            </p:nvSpPr>
            <p:spPr bwMode="auto">
              <a:xfrm>
                <a:off x="3520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00" name="Line 212"/>
              <p:cNvSpPr>
                <a:spLocks noChangeShapeType="1"/>
              </p:cNvSpPr>
              <p:nvPr/>
            </p:nvSpPr>
            <p:spPr bwMode="auto">
              <a:xfrm>
                <a:off x="3752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708" name="Group 220"/>
            <p:cNvGrpSpPr/>
            <p:nvPr/>
          </p:nvGrpSpPr>
          <p:grpSpPr bwMode="auto">
            <a:xfrm>
              <a:off x="3875" y="2792"/>
              <a:ext cx="394" cy="368"/>
              <a:chOff x="3875" y="2792"/>
              <a:chExt cx="394" cy="368"/>
            </a:xfrm>
          </p:grpSpPr>
          <p:sp>
            <p:nvSpPr>
              <p:cNvPr id="63702" name="Rectangle 214"/>
              <p:cNvSpPr>
                <a:spLocks noChangeArrowheads="1"/>
              </p:cNvSpPr>
              <p:nvPr/>
            </p:nvSpPr>
            <p:spPr bwMode="auto">
              <a:xfrm>
                <a:off x="3896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03" name="Rectangle 215"/>
              <p:cNvSpPr>
                <a:spLocks noChangeArrowheads="1"/>
              </p:cNvSpPr>
              <p:nvPr/>
            </p:nvSpPr>
            <p:spPr bwMode="auto">
              <a:xfrm>
                <a:off x="3875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704" name="Rectangle 216"/>
              <p:cNvSpPr>
                <a:spLocks noChangeArrowheads="1"/>
              </p:cNvSpPr>
              <p:nvPr/>
            </p:nvSpPr>
            <p:spPr bwMode="auto">
              <a:xfrm>
                <a:off x="4083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705" name="Line 217"/>
              <p:cNvSpPr>
                <a:spLocks noChangeShapeType="1"/>
              </p:cNvSpPr>
              <p:nvPr/>
            </p:nvSpPr>
            <p:spPr bwMode="auto">
              <a:xfrm>
                <a:off x="4096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06" name="Line 218"/>
              <p:cNvSpPr>
                <a:spLocks noChangeShapeType="1"/>
              </p:cNvSpPr>
              <p:nvPr/>
            </p:nvSpPr>
            <p:spPr bwMode="auto">
              <a:xfrm>
                <a:off x="3952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07" name="Line 219"/>
              <p:cNvSpPr>
                <a:spLocks noChangeShapeType="1"/>
              </p:cNvSpPr>
              <p:nvPr/>
            </p:nvSpPr>
            <p:spPr bwMode="auto">
              <a:xfrm>
                <a:off x="4184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715" name="Group 227"/>
            <p:cNvGrpSpPr/>
            <p:nvPr/>
          </p:nvGrpSpPr>
          <p:grpSpPr bwMode="auto">
            <a:xfrm>
              <a:off x="4307" y="2792"/>
              <a:ext cx="394" cy="368"/>
              <a:chOff x="4307" y="2792"/>
              <a:chExt cx="394" cy="368"/>
            </a:xfrm>
          </p:grpSpPr>
          <p:sp>
            <p:nvSpPr>
              <p:cNvPr id="63709" name="Rectangle 221"/>
              <p:cNvSpPr>
                <a:spLocks noChangeArrowheads="1"/>
              </p:cNvSpPr>
              <p:nvPr/>
            </p:nvSpPr>
            <p:spPr bwMode="auto">
              <a:xfrm>
                <a:off x="4328" y="2872"/>
                <a:ext cx="344" cy="2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10" name="Rectangle 222"/>
              <p:cNvSpPr>
                <a:spLocks noChangeArrowheads="1"/>
              </p:cNvSpPr>
              <p:nvPr/>
            </p:nvSpPr>
            <p:spPr bwMode="auto">
              <a:xfrm>
                <a:off x="4307" y="2836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>
                    <a:solidFill>
                      <a:schemeClr val="accent1"/>
                    </a:solidFill>
                  </a:rPr>
                  <a:t>1</a:t>
                </a:r>
                <a:endParaRPr lang="en-US" altLang="x-none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3711" name="Rectangle 223"/>
              <p:cNvSpPr>
                <a:spLocks noChangeArrowheads="1"/>
              </p:cNvSpPr>
              <p:nvPr/>
            </p:nvSpPr>
            <p:spPr bwMode="auto">
              <a:xfrm>
                <a:off x="4515" y="2844"/>
                <a:ext cx="18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0</a:t>
                </a:r>
                <a:endParaRPr lang="en-US" altLang="x-none"/>
              </a:p>
            </p:txBody>
          </p:sp>
          <p:sp>
            <p:nvSpPr>
              <p:cNvPr id="63712" name="Line 224"/>
              <p:cNvSpPr>
                <a:spLocks noChangeShapeType="1"/>
              </p:cNvSpPr>
              <p:nvPr/>
            </p:nvSpPr>
            <p:spPr bwMode="auto">
              <a:xfrm>
                <a:off x="4528" y="3088"/>
                <a:ext cx="0" cy="72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13" name="Line 225"/>
              <p:cNvSpPr>
                <a:spLocks noChangeShapeType="1"/>
              </p:cNvSpPr>
              <p:nvPr/>
            </p:nvSpPr>
            <p:spPr bwMode="auto">
              <a:xfrm>
                <a:off x="4384" y="2800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14" name="Line 226"/>
              <p:cNvSpPr>
                <a:spLocks noChangeShapeType="1"/>
              </p:cNvSpPr>
              <p:nvPr/>
            </p:nvSpPr>
            <p:spPr bwMode="auto">
              <a:xfrm>
                <a:off x="4616" y="2792"/>
                <a:ext cx="0" cy="56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716" name="Line 228"/>
            <p:cNvSpPr>
              <a:spLocks noChangeShapeType="1"/>
            </p:cNvSpPr>
            <p:nvPr/>
          </p:nvSpPr>
          <p:spPr bwMode="auto">
            <a:xfrm>
              <a:off x="1928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17" name="Line 229"/>
            <p:cNvSpPr>
              <a:spLocks noChangeShapeType="1"/>
            </p:cNvSpPr>
            <p:nvPr/>
          </p:nvSpPr>
          <p:spPr bwMode="auto">
            <a:xfrm>
              <a:off x="1928" y="2600"/>
              <a:ext cx="1568" cy="1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18" name="Line 230"/>
            <p:cNvSpPr>
              <a:spLocks noChangeShapeType="1"/>
            </p:cNvSpPr>
            <p:nvPr/>
          </p:nvSpPr>
          <p:spPr bwMode="auto">
            <a:xfrm>
              <a:off x="2360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19" name="Line 231"/>
            <p:cNvSpPr>
              <a:spLocks noChangeShapeType="1"/>
            </p:cNvSpPr>
            <p:nvPr/>
          </p:nvSpPr>
          <p:spPr bwMode="auto">
            <a:xfrm>
              <a:off x="2360" y="2600"/>
              <a:ext cx="1568" cy="1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0" name="Line 232"/>
            <p:cNvSpPr>
              <a:spLocks noChangeShapeType="1"/>
            </p:cNvSpPr>
            <p:nvPr/>
          </p:nvSpPr>
          <p:spPr bwMode="auto">
            <a:xfrm>
              <a:off x="2792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1" name="Line 233"/>
            <p:cNvSpPr>
              <a:spLocks noChangeShapeType="1"/>
            </p:cNvSpPr>
            <p:nvPr/>
          </p:nvSpPr>
          <p:spPr bwMode="auto">
            <a:xfrm>
              <a:off x="2792" y="2600"/>
              <a:ext cx="1568" cy="1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2" name="Line 234"/>
            <p:cNvSpPr>
              <a:spLocks noChangeShapeType="1"/>
            </p:cNvSpPr>
            <p:nvPr/>
          </p:nvSpPr>
          <p:spPr bwMode="auto">
            <a:xfrm>
              <a:off x="3224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3" name="Line 235"/>
            <p:cNvSpPr>
              <a:spLocks noChangeShapeType="1"/>
            </p:cNvSpPr>
            <p:nvPr/>
          </p:nvSpPr>
          <p:spPr bwMode="auto">
            <a:xfrm>
              <a:off x="3656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4" name="Line 236"/>
            <p:cNvSpPr>
              <a:spLocks noChangeShapeType="1"/>
            </p:cNvSpPr>
            <p:nvPr/>
          </p:nvSpPr>
          <p:spPr bwMode="auto">
            <a:xfrm>
              <a:off x="4088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5" name="Line 237"/>
            <p:cNvSpPr>
              <a:spLocks noChangeShapeType="1"/>
            </p:cNvSpPr>
            <p:nvPr/>
          </p:nvSpPr>
          <p:spPr bwMode="auto">
            <a:xfrm>
              <a:off x="4520" y="2600"/>
              <a:ext cx="8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6" name="Line 238"/>
            <p:cNvSpPr>
              <a:spLocks noChangeShapeType="1"/>
            </p:cNvSpPr>
            <p:nvPr/>
          </p:nvSpPr>
          <p:spPr bwMode="auto">
            <a:xfrm>
              <a:off x="1064" y="2744"/>
              <a:ext cx="272" cy="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7" name="Line 239"/>
            <p:cNvSpPr>
              <a:spLocks noChangeShapeType="1"/>
            </p:cNvSpPr>
            <p:nvPr/>
          </p:nvSpPr>
          <p:spPr bwMode="auto">
            <a:xfrm>
              <a:off x="1064" y="2696"/>
              <a:ext cx="704" cy="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8" name="Line 240"/>
            <p:cNvSpPr>
              <a:spLocks noChangeShapeType="1"/>
            </p:cNvSpPr>
            <p:nvPr/>
          </p:nvSpPr>
          <p:spPr bwMode="auto">
            <a:xfrm>
              <a:off x="1064" y="2648"/>
              <a:ext cx="1136" cy="12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29" name="Line 241"/>
            <p:cNvSpPr>
              <a:spLocks noChangeShapeType="1"/>
            </p:cNvSpPr>
            <p:nvPr/>
          </p:nvSpPr>
          <p:spPr bwMode="auto">
            <a:xfrm>
              <a:off x="1064" y="2600"/>
              <a:ext cx="1568" cy="17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30" name="Rectangle 242"/>
            <p:cNvSpPr>
              <a:spLocks noChangeArrowheads="1"/>
            </p:cNvSpPr>
            <p:nvPr/>
          </p:nvSpPr>
          <p:spPr bwMode="auto">
            <a:xfrm>
              <a:off x="4835" y="1292"/>
              <a:ext cx="531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S</a:t>
              </a:r>
              <a:r>
                <a:rPr lang="en-US" altLang="x-none" baseline="-25000"/>
                <a:t>2</a:t>
              </a:r>
              <a:r>
                <a:rPr lang="en-US" altLang="x-none"/>
                <a:t> S</a:t>
              </a:r>
              <a:r>
                <a:rPr lang="en-US" altLang="x-none" baseline="-25000"/>
                <a:t>1</a:t>
              </a:r>
              <a:r>
                <a:rPr lang="en-US" altLang="x-none"/>
                <a:t> S</a:t>
              </a:r>
              <a:r>
                <a:rPr lang="en-US" altLang="x-none" baseline="-25000"/>
                <a:t>0</a:t>
              </a:r>
              <a:endParaRPr lang="en-US" altLang="x-none" baseline="-25000"/>
            </a:p>
          </p:txBody>
        </p:sp>
        <p:sp>
          <p:nvSpPr>
            <p:cNvPr id="63731" name="Rectangle 243"/>
            <p:cNvSpPr>
              <a:spLocks noChangeArrowheads="1"/>
            </p:cNvSpPr>
            <p:nvPr/>
          </p:nvSpPr>
          <p:spPr bwMode="auto">
            <a:xfrm>
              <a:off x="4355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0</a:t>
              </a:r>
              <a:endParaRPr lang="en-US" altLang="x-none" baseline="-25000"/>
            </a:p>
          </p:txBody>
        </p:sp>
        <p:sp>
          <p:nvSpPr>
            <p:cNvPr id="63732" name="Rectangle 244"/>
            <p:cNvSpPr>
              <a:spLocks noChangeArrowheads="1"/>
            </p:cNvSpPr>
            <p:nvPr/>
          </p:nvSpPr>
          <p:spPr bwMode="auto">
            <a:xfrm>
              <a:off x="3923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1</a:t>
              </a:r>
              <a:endParaRPr lang="en-US" altLang="x-none" baseline="-25000"/>
            </a:p>
          </p:txBody>
        </p:sp>
        <p:sp>
          <p:nvSpPr>
            <p:cNvPr id="63733" name="Rectangle 245"/>
            <p:cNvSpPr>
              <a:spLocks noChangeArrowheads="1"/>
            </p:cNvSpPr>
            <p:nvPr/>
          </p:nvSpPr>
          <p:spPr bwMode="auto">
            <a:xfrm>
              <a:off x="3539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2</a:t>
              </a:r>
              <a:endParaRPr lang="en-US" altLang="x-none" baseline="-25000"/>
            </a:p>
          </p:txBody>
        </p:sp>
        <p:sp>
          <p:nvSpPr>
            <p:cNvPr id="63734" name="Rectangle 246"/>
            <p:cNvSpPr>
              <a:spLocks noChangeArrowheads="1"/>
            </p:cNvSpPr>
            <p:nvPr/>
          </p:nvSpPr>
          <p:spPr bwMode="auto">
            <a:xfrm>
              <a:off x="3107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3</a:t>
              </a:r>
              <a:endParaRPr lang="en-US" altLang="x-none" baseline="-25000"/>
            </a:p>
          </p:txBody>
        </p:sp>
        <p:sp>
          <p:nvSpPr>
            <p:cNvPr id="63735" name="Rectangle 247"/>
            <p:cNvSpPr>
              <a:spLocks noChangeArrowheads="1"/>
            </p:cNvSpPr>
            <p:nvPr/>
          </p:nvSpPr>
          <p:spPr bwMode="auto">
            <a:xfrm>
              <a:off x="2675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4</a:t>
              </a:r>
              <a:endParaRPr lang="en-US" altLang="x-none" baseline="-25000"/>
            </a:p>
          </p:txBody>
        </p:sp>
        <p:sp>
          <p:nvSpPr>
            <p:cNvPr id="63736" name="Rectangle 248"/>
            <p:cNvSpPr>
              <a:spLocks noChangeArrowheads="1"/>
            </p:cNvSpPr>
            <p:nvPr/>
          </p:nvSpPr>
          <p:spPr bwMode="auto">
            <a:xfrm>
              <a:off x="2243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5</a:t>
              </a:r>
              <a:endParaRPr lang="en-US" altLang="x-none" baseline="-25000"/>
            </a:p>
          </p:txBody>
        </p:sp>
        <p:sp>
          <p:nvSpPr>
            <p:cNvPr id="63737" name="Rectangle 249"/>
            <p:cNvSpPr>
              <a:spLocks noChangeArrowheads="1"/>
            </p:cNvSpPr>
            <p:nvPr/>
          </p:nvSpPr>
          <p:spPr bwMode="auto">
            <a:xfrm>
              <a:off x="1859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6</a:t>
              </a:r>
              <a:endParaRPr lang="en-US" altLang="x-none" baseline="-25000"/>
            </a:p>
          </p:txBody>
        </p:sp>
        <p:sp>
          <p:nvSpPr>
            <p:cNvPr id="63738" name="Rectangle 250"/>
            <p:cNvSpPr>
              <a:spLocks noChangeArrowheads="1"/>
            </p:cNvSpPr>
            <p:nvPr/>
          </p:nvSpPr>
          <p:spPr bwMode="auto">
            <a:xfrm>
              <a:off x="1427" y="1308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A</a:t>
              </a:r>
              <a:r>
                <a:rPr lang="en-US" altLang="x-none" baseline="-25000"/>
                <a:t>7</a:t>
              </a:r>
              <a:endParaRPr lang="en-US" altLang="x-none" baseline="-25000"/>
            </a:p>
          </p:txBody>
        </p:sp>
        <p:sp>
          <p:nvSpPr>
            <p:cNvPr id="63739" name="Rectangle 251"/>
            <p:cNvSpPr>
              <a:spLocks noChangeArrowheads="1"/>
            </p:cNvSpPr>
            <p:nvPr/>
          </p:nvSpPr>
          <p:spPr bwMode="auto">
            <a:xfrm>
              <a:off x="4307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0</a:t>
              </a:r>
              <a:endParaRPr lang="en-US" altLang="x-none" baseline="-25000"/>
            </a:p>
          </p:txBody>
        </p:sp>
        <p:sp>
          <p:nvSpPr>
            <p:cNvPr id="63740" name="Rectangle 252"/>
            <p:cNvSpPr>
              <a:spLocks noChangeArrowheads="1"/>
            </p:cNvSpPr>
            <p:nvPr/>
          </p:nvSpPr>
          <p:spPr bwMode="auto">
            <a:xfrm>
              <a:off x="3875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1</a:t>
              </a:r>
              <a:endParaRPr lang="en-US" altLang="x-none" baseline="-25000"/>
            </a:p>
          </p:txBody>
        </p:sp>
        <p:sp>
          <p:nvSpPr>
            <p:cNvPr id="63741" name="Rectangle 253"/>
            <p:cNvSpPr>
              <a:spLocks noChangeArrowheads="1"/>
            </p:cNvSpPr>
            <p:nvPr/>
          </p:nvSpPr>
          <p:spPr bwMode="auto">
            <a:xfrm>
              <a:off x="3491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2</a:t>
              </a:r>
              <a:endParaRPr lang="en-US" altLang="x-none" baseline="-25000"/>
            </a:p>
          </p:txBody>
        </p:sp>
        <p:sp>
          <p:nvSpPr>
            <p:cNvPr id="63742" name="Rectangle 254"/>
            <p:cNvSpPr>
              <a:spLocks noChangeArrowheads="1"/>
            </p:cNvSpPr>
            <p:nvPr/>
          </p:nvSpPr>
          <p:spPr bwMode="auto">
            <a:xfrm>
              <a:off x="3059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3</a:t>
              </a:r>
              <a:endParaRPr lang="en-US" altLang="x-none" baseline="-25000"/>
            </a:p>
          </p:txBody>
        </p:sp>
        <p:sp>
          <p:nvSpPr>
            <p:cNvPr id="63743" name="Rectangle 255"/>
            <p:cNvSpPr>
              <a:spLocks noChangeArrowheads="1"/>
            </p:cNvSpPr>
            <p:nvPr/>
          </p:nvSpPr>
          <p:spPr bwMode="auto">
            <a:xfrm>
              <a:off x="2627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4</a:t>
              </a:r>
              <a:endParaRPr lang="en-US" altLang="x-none" baseline="-25000"/>
            </a:p>
          </p:txBody>
        </p:sp>
        <p:sp>
          <p:nvSpPr>
            <p:cNvPr id="63744" name="Rectangle 256"/>
            <p:cNvSpPr>
              <a:spLocks noChangeArrowheads="1"/>
            </p:cNvSpPr>
            <p:nvPr/>
          </p:nvSpPr>
          <p:spPr bwMode="auto">
            <a:xfrm>
              <a:off x="2195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5</a:t>
              </a:r>
              <a:endParaRPr lang="en-US" altLang="x-none" baseline="-25000"/>
            </a:p>
          </p:txBody>
        </p:sp>
        <p:sp>
          <p:nvSpPr>
            <p:cNvPr id="63745" name="Rectangle 257"/>
            <p:cNvSpPr>
              <a:spLocks noChangeArrowheads="1"/>
            </p:cNvSpPr>
            <p:nvPr/>
          </p:nvSpPr>
          <p:spPr bwMode="auto">
            <a:xfrm>
              <a:off x="1811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6</a:t>
              </a:r>
              <a:endParaRPr lang="en-US" altLang="x-none" baseline="-25000"/>
            </a:p>
          </p:txBody>
        </p:sp>
        <p:sp>
          <p:nvSpPr>
            <p:cNvPr id="63746" name="Rectangle 258"/>
            <p:cNvSpPr>
              <a:spLocks noChangeArrowheads="1"/>
            </p:cNvSpPr>
            <p:nvPr/>
          </p:nvSpPr>
          <p:spPr bwMode="auto">
            <a:xfrm>
              <a:off x="1379" y="3132"/>
              <a:ext cx="25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R</a:t>
              </a:r>
              <a:r>
                <a:rPr lang="en-US" altLang="x-none" baseline="-25000"/>
                <a:t>7</a:t>
              </a:r>
              <a:endParaRPr lang="en-US" altLang="x-none" baseline="-25000"/>
            </a:p>
          </p:txBody>
        </p:sp>
        <p:sp>
          <p:nvSpPr>
            <p:cNvPr id="63747" name="Freeform 259"/>
            <p:cNvSpPr/>
            <p:nvPr/>
          </p:nvSpPr>
          <p:spPr bwMode="auto">
            <a:xfrm>
              <a:off x="4704" y="1488"/>
              <a:ext cx="529" cy="433"/>
            </a:xfrm>
            <a:custGeom>
              <a:avLst/>
              <a:gdLst>
                <a:gd name="T0" fmla="*/ 528 w 529"/>
                <a:gd name="T1" fmla="*/ 0 h 433"/>
                <a:gd name="T2" fmla="*/ 528 w 529"/>
                <a:gd name="T3" fmla="*/ 432 h 433"/>
                <a:gd name="T4" fmla="*/ 0 w 529"/>
                <a:gd name="T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9" h="433">
                  <a:moveTo>
                    <a:pt x="528" y="0"/>
                  </a:moveTo>
                  <a:lnTo>
                    <a:pt x="528" y="432"/>
                  </a:lnTo>
                  <a:lnTo>
                    <a:pt x="0" y="4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8" name="Freeform 260"/>
            <p:cNvSpPr/>
            <p:nvPr/>
          </p:nvSpPr>
          <p:spPr bwMode="auto">
            <a:xfrm>
              <a:off x="4704" y="1488"/>
              <a:ext cx="385" cy="913"/>
            </a:xfrm>
            <a:custGeom>
              <a:avLst/>
              <a:gdLst>
                <a:gd name="T0" fmla="*/ 384 w 385"/>
                <a:gd name="T1" fmla="*/ 0 h 913"/>
                <a:gd name="T2" fmla="*/ 384 w 385"/>
                <a:gd name="T3" fmla="*/ 912 h 913"/>
                <a:gd name="T4" fmla="*/ 0 w 385"/>
                <a:gd name="T5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5" h="913">
                  <a:moveTo>
                    <a:pt x="384" y="0"/>
                  </a:moveTo>
                  <a:lnTo>
                    <a:pt x="384" y="912"/>
                  </a:lnTo>
                  <a:lnTo>
                    <a:pt x="0" y="9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9" name="Freeform 261"/>
            <p:cNvSpPr/>
            <p:nvPr/>
          </p:nvSpPr>
          <p:spPr bwMode="auto">
            <a:xfrm>
              <a:off x="4704" y="1488"/>
              <a:ext cx="241" cy="1489"/>
            </a:xfrm>
            <a:custGeom>
              <a:avLst/>
              <a:gdLst>
                <a:gd name="T0" fmla="*/ 240 w 241"/>
                <a:gd name="T1" fmla="*/ 0 h 1489"/>
                <a:gd name="T2" fmla="*/ 240 w 241"/>
                <a:gd name="T3" fmla="*/ 1488 h 1489"/>
                <a:gd name="T4" fmla="*/ 0 w 241"/>
                <a:gd name="T5" fmla="*/ 1488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1489">
                  <a:moveTo>
                    <a:pt x="240" y="0"/>
                  </a:moveTo>
                  <a:lnTo>
                    <a:pt x="240" y="1488"/>
                  </a:lnTo>
                  <a:lnTo>
                    <a:pt x="0" y="14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-4762" y="5394696"/>
            <a:ext cx="4572000" cy="11172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80000"/>
              </a:spcBef>
            </a:pPr>
            <a:r>
              <a:rPr lang="en-US" altLang="x-none" dirty="0">
                <a:solidFill>
                  <a:schemeClr val="tx1"/>
                </a:solidFill>
              </a:rPr>
              <a:t>What comes in the MSBs?</a:t>
            </a:r>
            <a:endParaRPr lang="en-US" altLang="x-none" dirty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spcBef>
                <a:spcPct val="80000"/>
              </a:spcBef>
            </a:pPr>
            <a:r>
              <a:rPr lang="en-US" altLang="x-none" dirty="0">
                <a:solidFill>
                  <a:schemeClr val="tx1"/>
                </a:solidFill>
              </a:rPr>
              <a:t>How many levels for 32-bit shifter?</a:t>
            </a:r>
            <a:endParaRPr lang="en-US" altLang="x-none" dirty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  <a:spcBef>
                <a:spcPct val="80000"/>
              </a:spcBef>
            </a:pPr>
            <a:r>
              <a:rPr lang="en-US" altLang="x-none" dirty="0">
                <a:solidFill>
                  <a:schemeClr val="tx1"/>
                </a:solidFill>
              </a:rPr>
              <a:t>What if we use 4-1 </a:t>
            </a:r>
            <a:r>
              <a:rPr lang="en-US" altLang="x-none" dirty="0" err="1">
                <a:solidFill>
                  <a:schemeClr val="tx1"/>
                </a:solidFill>
              </a:rPr>
              <a:t>Muxes</a:t>
            </a:r>
            <a:r>
              <a:rPr lang="en-US" altLang="x-none" dirty="0">
                <a:solidFill>
                  <a:schemeClr val="tx1"/>
                </a:solidFill>
              </a:rPr>
              <a:t> ?</a:t>
            </a:r>
            <a:endParaRPr lang="en-US" altLang="x-none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altLang="x-none" dirty="0"/>
              <a:t>General Shift Right Scheme using 16 bit example</a:t>
            </a:r>
            <a:endParaRPr lang="en-US" altLang="x-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618" name="Rectangle 106"/>
          <p:cNvSpPr>
            <a:spLocks noChangeArrowheads="1"/>
          </p:cNvSpPr>
          <p:nvPr/>
        </p:nvSpPr>
        <p:spPr bwMode="auto">
          <a:xfrm>
            <a:off x="1439862" y="5832475"/>
            <a:ext cx="57245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2000" dirty="0">
                <a:latin typeface="Arial" panose="020B0604020202020204" pitchFamily="34" charset="0"/>
              </a:rPr>
              <a:t>If added Right-to-left connections could</a:t>
            </a:r>
            <a:endParaRPr lang="en-US" altLang="x-none" sz="20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x-none" sz="2000" dirty="0">
                <a:latin typeface="Arial" panose="020B0604020202020204" pitchFamily="34" charset="0"/>
              </a:rPr>
              <a:t>support Rotate (not in MIPS but found in ISAs)</a:t>
            </a:r>
            <a:endParaRPr lang="en-US" altLang="x-none" sz="2000" dirty="0">
              <a:latin typeface="Arial" panose="020B0604020202020204" pitchFamily="34" charset="0"/>
            </a:endParaRPr>
          </a:p>
        </p:txBody>
      </p:sp>
      <p:grpSp>
        <p:nvGrpSpPr>
          <p:cNvPr id="64664" name="Group 152"/>
          <p:cNvGrpSpPr/>
          <p:nvPr/>
        </p:nvGrpSpPr>
        <p:grpSpPr bwMode="auto">
          <a:xfrm>
            <a:off x="401637" y="1131888"/>
            <a:ext cx="7751763" cy="4562475"/>
            <a:chOff x="149" y="392"/>
            <a:chExt cx="4883" cy="2874"/>
          </a:xfrm>
        </p:grpSpPr>
        <p:sp>
          <p:nvSpPr>
            <p:cNvPr id="64515" name="Rectangle 3"/>
            <p:cNvSpPr>
              <a:spLocks noChangeArrowheads="1"/>
            </p:cNvSpPr>
            <p:nvPr/>
          </p:nvSpPr>
          <p:spPr bwMode="auto">
            <a:xfrm>
              <a:off x="712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984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1256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1528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1800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2072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2344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2616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2888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3160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3432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3704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3976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Rectangle 16"/>
            <p:cNvSpPr>
              <a:spLocks noChangeArrowheads="1"/>
            </p:cNvSpPr>
            <p:nvPr/>
          </p:nvSpPr>
          <p:spPr bwMode="auto">
            <a:xfrm>
              <a:off x="4248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Rectangle 17"/>
            <p:cNvSpPr>
              <a:spLocks noChangeArrowheads="1"/>
            </p:cNvSpPr>
            <p:nvPr/>
          </p:nvSpPr>
          <p:spPr bwMode="auto">
            <a:xfrm>
              <a:off x="4520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Rectangle 18"/>
            <p:cNvSpPr>
              <a:spLocks noChangeArrowheads="1"/>
            </p:cNvSpPr>
            <p:nvPr/>
          </p:nvSpPr>
          <p:spPr bwMode="auto">
            <a:xfrm>
              <a:off x="4792" y="392"/>
              <a:ext cx="160" cy="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>
              <a:off x="712" y="856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Rectangle 20"/>
            <p:cNvSpPr>
              <a:spLocks noChangeArrowheads="1"/>
            </p:cNvSpPr>
            <p:nvPr/>
          </p:nvSpPr>
          <p:spPr bwMode="auto">
            <a:xfrm>
              <a:off x="1264" y="856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Rectangle 21"/>
            <p:cNvSpPr>
              <a:spLocks noChangeArrowheads="1"/>
            </p:cNvSpPr>
            <p:nvPr/>
          </p:nvSpPr>
          <p:spPr bwMode="auto">
            <a:xfrm>
              <a:off x="1808" y="864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2360" y="864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2896" y="848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Rectangle 24"/>
            <p:cNvSpPr>
              <a:spLocks noChangeArrowheads="1"/>
            </p:cNvSpPr>
            <p:nvPr/>
          </p:nvSpPr>
          <p:spPr bwMode="auto">
            <a:xfrm>
              <a:off x="3448" y="848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Rectangle 25"/>
            <p:cNvSpPr>
              <a:spLocks noChangeArrowheads="1"/>
            </p:cNvSpPr>
            <p:nvPr/>
          </p:nvSpPr>
          <p:spPr bwMode="auto">
            <a:xfrm>
              <a:off x="3992" y="856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Rectangle 26"/>
            <p:cNvSpPr>
              <a:spLocks noChangeArrowheads="1"/>
            </p:cNvSpPr>
            <p:nvPr/>
          </p:nvSpPr>
          <p:spPr bwMode="auto">
            <a:xfrm>
              <a:off x="4544" y="856"/>
              <a:ext cx="40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Rectangle 27"/>
            <p:cNvSpPr>
              <a:spLocks noChangeArrowheads="1"/>
            </p:cNvSpPr>
            <p:nvPr/>
          </p:nvSpPr>
          <p:spPr bwMode="auto">
            <a:xfrm>
              <a:off x="712" y="1408"/>
              <a:ext cx="952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Rectangle 28"/>
            <p:cNvSpPr>
              <a:spLocks noChangeArrowheads="1"/>
            </p:cNvSpPr>
            <p:nvPr/>
          </p:nvSpPr>
          <p:spPr bwMode="auto">
            <a:xfrm>
              <a:off x="1808" y="1400"/>
              <a:ext cx="952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Rectangle 29"/>
            <p:cNvSpPr>
              <a:spLocks noChangeArrowheads="1"/>
            </p:cNvSpPr>
            <p:nvPr/>
          </p:nvSpPr>
          <p:spPr bwMode="auto">
            <a:xfrm>
              <a:off x="2896" y="1400"/>
              <a:ext cx="952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Rectangle 30"/>
            <p:cNvSpPr>
              <a:spLocks noChangeArrowheads="1"/>
            </p:cNvSpPr>
            <p:nvPr/>
          </p:nvSpPr>
          <p:spPr bwMode="auto">
            <a:xfrm>
              <a:off x="3992" y="1392"/>
              <a:ext cx="952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728" y="1976"/>
              <a:ext cx="203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Rectangle 32"/>
            <p:cNvSpPr>
              <a:spLocks noChangeArrowheads="1"/>
            </p:cNvSpPr>
            <p:nvPr/>
          </p:nvSpPr>
          <p:spPr bwMode="auto">
            <a:xfrm>
              <a:off x="2936" y="1968"/>
              <a:ext cx="203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5" name="Line 33"/>
            <p:cNvSpPr>
              <a:spLocks noChangeShapeType="1"/>
            </p:cNvSpPr>
            <p:nvPr/>
          </p:nvSpPr>
          <p:spPr bwMode="auto">
            <a:xfrm>
              <a:off x="1616" y="56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6" name="Line 34"/>
            <p:cNvSpPr>
              <a:spLocks noChangeShapeType="1"/>
            </p:cNvSpPr>
            <p:nvPr/>
          </p:nvSpPr>
          <p:spPr bwMode="auto">
            <a:xfrm>
              <a:off x="1344" y="568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>
              <a:off x="1056" y="56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>
              <a:off x="784" y="568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Line 37"/>
            <p:cNvSpPr>
              <a:spLocks noChangeShapeType="1"/>
            </p:cNvSpPr>
            <p:nvPr/>
          </p:nvSpPr>
          <p:spPr bwMode="auto">
            <a:xfrm>
              <a:off x="784" y="568"/>
              <a:ext cx="272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0" name="Line 38"/>
            <p:cNvSpPr>
              <a:spLocks noChangeShapeType="1"/>
            </p:cNvSpPr>
            <p:nvPr/>
          </p:nvSpPr>
          <p:spPr bwMode="auto">
            <a:xfrm>
              <a:off x="1056" y="576"/>
              <a:ext cx="264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Line 39"/>
            <p:cNvSpPr>
              <a:spLocks noChangeShapeType="1"/>
            </p:cNvSpPr>
            <p:nvPr/>
          </p:nvSpPr>
          <p:spPr bwMode="auto">
            <a:xfrm>
              <a:off x="1336" y="576"/>
              <a:ext cx="256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2" name="Line 40"/>
            <p:cNvSpPr>
              <a:spLocks noChangeShapeType="1"/>
            </p:cNvSpPr>
            <p:nvPr/>
          </p:nvSpPr>
          <p:spPr bwMode="auto">
            <a:xfrm>
              <a:off x="1608" y="568"/>
              <a:ext cx="248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Line 41"/>
            <p:cNvSpPr>
              <a:spLocks noChangeShapeType="1"/>
            </p:cNvSpPr>
            <p:nvPr/>
          </p:nvSpPr>
          <p:spPr bwMode="auto">
            <a:xfrm>
              <a:off x="776" y="1024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4" name="Line 42"/>
            <p:cNvSpPr>
              <a:spLocks noChangeShapeType="1"/>
            </p:cNvSpPr>
            <p:nvPr/>
          </p:nvSpPr>
          <p:spPr bwMode="auto">
            <a:xfrm>
              <a:off x="1048" y="1032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Line 43"/>
            <p:cNvSpPr>
              <a:spLocks noChangeShapeType="1"/>
            </p:cNvSpPr>
            <p:nvPr/>
          </p:nvSpPr>
          <p:spPr bwMode="auto">
            <a:xfrm>
              <a:off x="1328" y="10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6" name="Line 44"/>
            <p:cNvSpPr>
              <a:spLocks noChangeShapeType="1"/>
            </p:cNvSpPr>
            <p:nvPr/>
          </p:nvSpPr>
          <p:spPr bwMode="auto">
            <a:xfrm>
              <a:off x="1592" y="10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Line 45"/>
            <p:cNvSpPr>
              <a:spLocks noChangeShapeType="1"/>
            </p:cNvSpPr>
            <p:nvPr/>
          </p:nvSpPr>
          <p:spPr bwMode="auto">
            <a:xfrm>
              <a:off x="760" y="2160"/>
              <a:ext cx="0" cy="8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8" name="Line 46"/>
            <p:cNvSpPr>
              <a:spLocks noChangeShapeType="1"/>
            </p:cNvSpPr>
            <p:nvPr/>
          </p:nvSpPr>
          <p:spPr bwMode="auto">
            <a:xfrm>
              <a:off x="1040" y="2184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Line 47"/>
            <p:cNvSpPr>
              <a:spLocks noChangeShapeType="1"/>
            </p:cNvSpPr>
            <p:nvPr/>
          </p:nvSpPr>
          <p:spPr bwMode="auto">
            <a:xfrm>
              <a:off x="1328" y="2184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0" name="Line 48"/>
            <p:cNvSpPr>
              <a:spLocks noChangeShapeType="1"/>
            </p:cNvSpPr>
            <p:nvPr/>
          </p:nvSpPr>
          <p:spPr bwMode="auto">
            <a:xfrm>
              <a:off x="1592" y="2184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Line 49"/>
            <p:cNvSpPr>
              <a:spLocks noChangeShapeType="1"/>
            </p:cNvSpPr>
            <p:nvPr/>
          </p:nvSpPr>
          <p:spPr bwMode="auto">
            <a:xfrm>
              <a:off x="2744" y="56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2" name="Line 50"/>
            <p:cNvSpPr>
              <a:spLocks noChangeShapeType="1"/>
            </p:cNvSpPr>
            <p:nvPr/>
          </p:nvSpPr>
          <p:spPr bwMode="auto">
            <a:xfrm>
              <a:off x="2472" y="568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Line 51"/>
            <p:cNvSpPr>
              <a:spLocks noChangeShapeType="1"/>
            </p:cNvSpPr>
            <p:nvPr/>
          </p:nvSpPr>
          <p:spPr bwMode="auto">
            <a:xfrm>
              <a:off x="2184" y="56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4" name="Line 52"/>
            <p:cNvSpPr>
              <a:spLocks noChangeShapeType="1"/>
            </p:cNvSpPr>
            <p:nvPr/>
          </p:nvSpPr>
          <p:spPr bwMode="auto">
            <a:xfrm>
              <a:off x="1912" y="568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5" name="Line 53"/>
            <p:cNvSpPr>
              <a:spLocks noChangeShapeType="1"/>
            </p:cNvSpPr>
            <p:nvPr/>
          </p:nvSpPr>
          <p:spPr bwMode="auto">
            <a:xfrm>
              <a:off x="1912" y="568"/>
              <a:ext cx="272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6" name="Line 54"/>
            <p:cNvSpPr>
              <a:spLocks noChangeShapeType="1"/>
            </p:cNvSpPr>
            <p:nvPr/>
          </p:nvSpPr>
          <p:spPr bwMode="auto">
            <a:xfrm>
              <a:off x="2184" y="576"/>
              <a:ext cx="264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7" name="Line 55"/>
            <p:cNvSpPr>
              <a:spLocks noChangeShapeType="1"/>
            </p:cNvSpPr>
            <p:nvPr/>
          </p:nvSpPr>
          <p:spPr bwMode="auto">
            <a:xfrm>
              <a:off x="2464" y="576"/>
              <a:ext cx="256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8" name="Line 56"/>
            <p:cNvSpPr>
              <a:spLocks noChangeShapeType="1"/>
            </p:cNvSpPr>
            <p:nvPr/>
          </p:nvSpPr>
          <p:spPr bwMode="auto">
            <a:xfrm>
              <a:off x="2736" y="568"/>
              <a:ext cx="248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9" name="Line 57"/>
            <p:cNvSpPr>
              <a:spLocks noChangeShapeType="1"/>
            </p:cNvSpPr>
            <p:nvPr/>
          </p:nvSpPr>
          <p:spPr bwMode="auto">
            <a:xfrm>
              <a:off x="1904" y="1024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0" name="Line 58"/>
            <p:cNvSpPr>
              <a:spLocks noChangeShapeType="1"/>
            </p:cNvSpPr>
            <p:nvPr/>
          </p:nvSpPr>
          <p:spPr bwMode="auto">
            <a:xfrm>
              <a:off x="2176" y="1032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1" name="Line 59"/>
            <p:cNvSpPr>
              <a:spLocks noChangeShapeType="1"/>
            </p:cNvSpPr>
            <p:nvPr/>
          </p:nvSpPr>
          <p:spPr bwMode="auto">
            <a:xfrm>
              <a:off x="2456" y="10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2" name="Line 60"/>
            <p:cNvSpPr>
              <a:spLocks noChangeShapeType="1"/>
            </p:cNvSpPr>
            <p:nvPr/>
          </p:nvSpPr>
          <p:spPr bwMode="auto">
            <a:xfrm>
              <a:off x="2720" y="10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3" name="Line 61"/>
            <p:cNvSpPr>
              <a:spLocks noChangeShapeType="1"/>
            </p:cNvSpPr>
            <p:nvPr/>
          </p:nvSpPr>
          <p:spPr bwMode="auto">
            <a:xfrm>
              <a:off x="1888" y="2160"/>
              <a:ext cx="0" cy="8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4" name="Line 62"/>
            <p:cNvSpPr>
              <a:spLocks noChangeShapeType="1"/>
            </p:cNvSpPr>
            <p:nvPr/>
          </p:nvSpPr>
          <p:spPr bwMode="auto">
            <a:xfrm>
              <a:off x="2168" y="2184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5" name="Line 63"/>
            <p:cNvSpPr>
              <a:spLocks noChangeShapeType="1"/>
            </p:cNvSpPr>
            <p:nvPr/>
          </p:nvSpPr>
          <p:spPr bwMode="auto">
            <a:xfrm>
              <a:off x="2456" y="2184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6" name="Line 64"/>
            <p:cNvSpPr>
              <a:spLocks noChangeShapeType="1"/>
            </p:cNvSpPr>
            <p:nvPr/>
          </p:nvSpPr>
          <p:spPr bwMode="auto">
            <a:xfrm>
              <a:off x="2720" y="2184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7" name="Line 65"/>
            <p:cNvSpPr>
              <a:spLocks noChangeShapeType="1"/>
            </p:cNvSpPr>
            <p:nvPr/>
          </p:nvSpPr>
          <p:spPr bwMode="auto">
            <a:xfrm>
              <a:off x="768" y="2168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8" name="Line 66"/>
            <p:cNvSpPr>
              <a:spLocks noChangeShapeType="1"/>
            </p:cNvSpPr>
            <p:nvPr/>
          </p:nvSpPr>
          <p:spPr bwMode="auto">
            <a:xfrm>
              <a:off x="1072" y="2184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9" name="Line 67"/>
            <p:cNvSpPr>
              <a:spLocks noChangeShapeType="1"/>
            </p:cNvSpPr>
            <p:nvPr/>
          </p:nvSpPr>
          <p:spPr bwMode="auto">
            <a:xfrm>
              <a:off x="1320" y="2168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0" name="Line 68"/>
            <p:cNvSpPr>
              <a:spLocks noChangeShapeType="1"/>
            </p:cNvSpPr>
            <p:nvPr/>
          </p:nvSpPr>
          <p:spPr bwMode="auto">
            <a:xfrm>
              <a:off x="1624" y="2184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1" name="Line 69"/>
            <p:cNvSpPr>
              <a:spLocks noChangeShapeType="1"/>
            </p:cNvSpPr>
            <p:nvPr/>
          </p:nvSpPr>
          <p:spPr bwMode="auto">
            <a:xfrm>
              <a:off x="1896" y="2184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2" name="Line 70"/>
            <p:cNvSpPr>
              <a:spLocks noChangeShapeType="1"/>
            </p:cNvSpPr>
            <p:nvPr/>
          </p:nvSpPr>
          <p:spPr bwMode="auto">
            <a:xfrm>
              <a:off x="2200" y="2200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3" name="Line 71"/>
            <p:cNvSpPr>
              <a:spLocks noChangeShapeType="1"/>
            </p:cNvSpPr>
            <p:nvPr/>
          </p:nvSpPr>
          <p:spPr bwMode="auto">
            <a:xfrm>
              <a:off x="2448" y="2184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4" name="Line 72"/>
            <p:cNvSpPr>
              <a:spLocks noChangeShapeType="1"/>
            </p:cNvSpPr>
            <p:nvPr/>
          </p:nvSpPr>
          <p:spPr bwMode="auto">
            <a:xfrm>
              <a:off x="2752" y="2200"/>
              <a:ext cx="228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5" name="Line 73"/>
            <p:cNvSpPr>
              <a:spLocks noChangeShapeType="1"/>
            </p:cNvSpPr>
            <p:nvPr/>
          </p:nvSpPr>
          <p:spPr bwMode="auto">
            <a:xfrm>
              <a:off x="3816" y="56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6" name="Line 74"/>
            <p:cNvSpPr>
              <a:spLocks noChangeShapeType="1"/>
            </p:cNvSpPr>
            <p:nvPr/>
          </p:nvSpPr>
          <p:spPr bwMode="auto">
            <a:xfrm>
              <a:off x="3544" y="560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7" name="Line 75"/>
            <p:cNvSpPr>
              <a:spLocks noChangeShapeType="1"/>
            </p:cNvSpPr>
            <p:nvPr/>
          </p:nvSpPr>
          <p:spPr bwMode="auto">
            <a:xfrm>
              <a:off x="3256" y="56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8" name="Line 76"/>
            <p:cNvSpPr>
              <a:spLocks noChangeShapeType="1"/>
            </p:cNvSpPr>
            <p:nvPr/>
          </p:nvSpPr>
          <p:spPr bwMode="auto">
            <a:xfrm>
              <a:off x="2984" y="560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9" name="Line 77"/>
            <p:cNvSpPr>
              <a:spLocks noChangeShapeType="1"/>
            </p:cNvSpPr>
            <p:nvPr/>
          </p:nvSpPr>
          <p:spPr bwMode="auto">
            <a:xfrm>
              <a:off x="2984" y="560"/>
              <a:ext cx="272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0" name="Line 78"/>
            <p:cNvSpPr>
              <a:spLocks noChangeShapeType="1"/>
            </p:cNvSpPr>
            <p:nvPr/>
          </p:nvSpPr>
          <p:spPr bwMode="auto">
            <a:xfrm>
              <a:off x="3256" y="568"/>
              <a:ext cx="264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1" name="Line 79"/>
            <p:cNvSpPr>
              <a:spLocks noChangeShapeType="1"/>
            </p:cNvSpPr>
            <p:nvPr/>
          </p:nvSpPr>
          <p:spPr bwMode="auto">
            <a:xfrm>
              <a:off x="3536" y="568"/>
              <a:ext cx="256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2" name="Line 80"/>
            <p:cNvSpPr>
              <a:spLocks noChangeShapeType="1"/>
            </p:cNvSpPr>
            <p:nvPr/>
          </p:nvSpPr>
          <p:spPr bwMode="auto">
            <a:xfrm>
              <a:off x="3808" y="560"/>
              <a:ext cx="248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3" name="Line 81"/>
            <p:cNvSpPr>
              <a:spLocks noChangeShapeType="1"/>
            </p:cNvSpPr>
            <p:nvPr/>
          </p:nvSpPr>
          <p:spPr bwMode="auto">
            <a:xfrm>
              <a:off x="2976" y="1016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4" name="Line 82"/>
            <p:cNvSpPr>
              <a:spLocks noChangeShapeType="1"/>
            </p:cNvSpPr>
            <p:nvPr/>
          </p:nvSpPr>
          <p:spPr bwMode="auto">
            <a:xfrm>
              <a:off x="3248" y="1024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5" name="Line 83"/>
            <p:cNvSpPr>
              <a:spLocks noChangeShapeType="1"/>
            </p:cNvSpPr>
            <p:nvPr/>
          </p:nvSpPr>
          <p:spPr bwMode="auto">
            <a:xfrm>
              <a:off x="3528" y="101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6" name="Line 84"/>
            <p:cNvSpPr>
              <a:spLocks noChangeShapeType="1"/>
            </p:cNvSpPr>
            <p:nvPr/>
          </p:nvSpPr>
          <p:spPr bwMode="auto">
            <a:xfrm>
              <a:off x="3792" y="101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7" name="Line 85"/>
            <p:cNvSpPr>
              <a:spLocks noChangeShapeType="1"/>
            </p:cNvSpPr>
            <p:nvPr/>
          </p:nvSpPr>
          <p:spPr bwMode="auto">
            <a:xfrm>
              <a:off x="2960" y="2152"/>
              <a:ext cx="0" cy="8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8" name="Line 86"/>
            <p:cNvSpPr>
              <a:spLocks noChangeShapeType="1"/>
            </p:cNvSpPr>
            <p:nvPr/>
          </p:nvSpPr>
          <p:spPr bwMode="auto">
            <a:xfrm>
              <a:off x="3240" y="2176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9" name="Line 87"/>
            <p:cNvSpPr>
              <a:spLocks noChangeShapeType="1"/>
            </p:cNvSpPr>
            <p:nvPr/>
          </p:nvSpPr>
          <p:spPr bwMode="auto">
            <a:xfrm>
              <a:off x="3528" y="217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0" name="Line 88"/>
            <p:cNvSpPr>
              <a:spLocks noChangeShapeType="1"/>
            </p:cNvSpPr>
            <p:nvPr/>
          </p:nvSpPr>
          <p:spPr bwMode="auto">
            <a:xfrm>
              <a:off x="3792" y="217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1" name="Line 89"/>
            <p:cNvSpPr>
              <a:spLocks noChangeShapeType="1"/>
            </p:cNvSpPr>
            <p:nvPr/>
          </p:nvSpPr>
          <p:spPr bwMode="auto">
            <a:xfrm>
              <a:off x="4944" y="56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2" name="Line 90"/>
            <p:cNvSpPr>
              <a:spLocks noChangeShapeType="1"/>
            </p:cNvSpPr>
            <p:nvPr/>
          </p:nvSpPr>
          <p:spPr bwMode="auto">
            <a:xfrm>
              <a:off x="4672" y="560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3" name="Line 91"/>
            <p:cNvSpPr>
              <a:spLocks noChangeShapeType="1"/>
            </p:cNvSpPr>
            <p:nvPr/>
          </p:nvSpPr>
          <p:spPr bwMode="auto">
            <a:xfrm>
              <a:off x="4384" y="56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4" name="Line 92"/>
            <p:cNvSpPr>
              <a:spLocks noChangeShapeType="1"/>
            </p:cNvSpPr>
            <p:nvPr/>
          </p:nvSpPr>
          <p:spPr bwMode="auto">
            <a:xfrm>
              <a:off x="4112" y="560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5" name="Line 93"/>
            <p:cNvSpPr>
              <a:spLocks noChangeShapeType="1"/>
            </p:cNvSpPr>
            <p:nvPr/>
          </p:nvSpPr>
          <p:spPr bwMode="auto">
            <a:xfrm>
              <a:off x="4112" y="560"/>
              <a:ext cx="272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6" name="Line 94"/>
            <p:cNvSpPr>
              <a:spLocks noChangeShapeType="1"/>
            </p:cNvSpPr>
            <p:nvPr/>
          </p:nvSpPr>
          <p:spPr bwMode="auto">
            <a:xfrm>
              <a:off x="4384" y="568"/>
              <a:ext cx="264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7" name="Line 95"/>
            <p:cNvSpPr>
              <a:spLocks noChangeShapeType="1"/>
            </p:cNvSpPr>
            <p:nvPr/>
          </p:nvSpPr>
          <p:spPr bwMode="auto">
            <a:xfrm>
              <a:off x="4664" y="568"/>
              <a:ext cx="256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8" name="Line 96"/>
            <p:cNvSpPr>
              <a:spLocks noChangeShapeType="1"/>
            </p:cNvSpPr>
            <p:nvPr/>
          </p:nvSpPr>
          <p:spPr bwMode="auto">
            <a:xfrm>
              <a:off x="4104" y="1016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9" name="Line 97"/>
            <p:cNvSpPr>
              <a:spLocks noChangeShapeType="1"/>
            </p:cNvSpPr>
            <p:nvPr/>
          </p:nvSpPr>
          <p:spPr bwMode="auto">
            <a:xfrm>
              <a:off x="4376" y="1024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0" name="Line 98"/>
            <p:cNvSpPr>
              <a:spLocks noChangeShapeType="1"/>
            </p:cNvSpPr>
            <p:nvPr/>
          </p:nvSpPr>
          <p:spPr bwMode="auto">
            <a:xfrm>
              <a:off x="4656" y="101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1" name="Line 99"/>
            <p:cNvSpPr>
              <a:spLocks noChangeShapeType="1"/>
            </p:cNvSpPr>
            <p:nvPr/>
          </p:nvSpPr>
          <p:spPr bwMode="auto">
            <a:xfrm>
              <a:off x="4920" y="101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2" name="Line 100"/>
            <p:cNvSpPr>
              <a:spLocks noChangeShapeType="1"/>
            </p:cNvSpPr>
            <p:nvPr/>
          </p:nvSpPr>
          <p:spPr bwMode="auto">
            <a:xfrm>
              <a:off x="4088" y="2152"/>
              <a:ext cx="0" cy="8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3" name="Line 101"/>
            <p:cNvSpPr>
              <a:spLocks noChangeShapeType="1"/>
            </p:cNvSpPr>
            <p:nvPr/>
          </p:nvSpPr>
          <p:spPr bwMode="auto">
            <a:xfrm>
              <a:off x="4368" y="2176"/>
              <a:ext cx="0" cy="8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4" name="Line 102"/>
            <p:cNvSpPr>
              <a:spLocks noChangeShapeType="1"/>
            </p:cNvSpPr>
            <p:nvPr/>
          </p:nvSpPr>
          <p:spPr bwMode="auto">
            <a:xfrm>
              <a:off x="4656" y="217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5" name="Line 103"/>
            <p:cNvSpPr>
              <a:spLocks noChangeShapeType="1"/>
            </p:cNvSpPr>
            <p:nvPr/>
          </p:nvSpPr>
          <p:spPr bwMode="auto">
            <a:xfrm>
              <a:off x="4920" y="2176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6" name="Rectangle 104"/>
            <p:cNvSpPr>
              <a:spLocks noChangeArrowheads="1"/>
            </p:cNvSpPr>
            <p:nvPr/>
          </p:nvSpPr>
          <p:spPr bwMode="auto">
            <a:xfrm>
              <a:off x="188" y="836"/>
              <a:ext cx="37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S 0 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  <a:p>
              <a:pPr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(0,1)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617" name="Rectangle 105"/>
            <p:cNvSpPr>
              <a:spLocks noChangeArrowheads="1"/>
            </p:cNvSpPr>
            <p:nvPr/>
          </p:nvSpPr>
          <p:spPr bwMode="auto">
            <a:xfrm>
              <a:off x="160" y="1344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S 1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(0, 2)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619" name="Rectangle 107"/>
            <p:cNvSpPr>
              <a:spLocks noChangeArrowheads="1"/>
            </p:cNvSpPr>
            <p:nvPr/>
          </p:nvSpPr>
          <p:spPr bwMode="auto">
            <a:xfrm>
              <a:off x="208" y="2940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S 3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(0, 8)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620" name="Line 108"/>
            <p:cNvSpPr>
              <a:spLocks noChangeShapeType="1"/>
            </p:cNvSpPr>
            <p:nvPr/>
          </p:nvSpPr>
          <p:spPr bwMode="auto">
            <a:xfrm>
              <a:off x="768" y="1016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1" name="Line 109"/>
            <p:cNvSpPr>
              <a:spLocks noChangeShapeType="1"/>
            </p:cNvSpPr>
            <p:nvPr/>
          </p:nvSpPr>
          <p:spPr bwMode="auto">
            <a:xfrm>
              <a:off x="1072" y="1024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2" name="Line 110"/>
            <p:cNvSpPr>
              <a:spLocks noChangeShapeType="1"/>
            </p:cNvSpPr>
            <p:nvPr/>
          </p:nvSpPr>
          <p:spPr bwMode="auto">
            <a:xfrm>
              <a:off x="776" y="1592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3" name="Line 111"/>
            <p:cNvSpPr>
              <a:spLocks noChangeShapeType="1"/>
            </p:cNvSpPr>
            <p:nvPr/>
          </p:nvSpPr>
          <p:spPr bwMode="auto">
            <a:xfrm>
              <a:off x="1040" y="1592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4" name="Line 112"/>
            <p:cNvSpPr>
              <a:spLocks noChangeShapeType="1"/>
            </p:cNvSpPr>
            <p:nvPr/>
          </p:nvSpPr>
          <p:spPr bwMode="auto">
            <a:xfrm>
              <a:off x="1320" y="158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5" name="Line 113"/>
            <p:cNvSpPr>
              <a:spLocks noChangeShapeType="1"/>
            </p:cNvSpPr>
            <p:nvPr/>
          </p:nvSpPr>
          <p:spPr bwMode="auto">
            <a:xfrm>
              <a:off x="1584" y="158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6" name="Line 114"/>
            <p:cNvSpPr>
              <a:spLocks noChangeShapeType="1"/>
            </p:cNvSpPr>
            <p:nvPr/>
          </p:nvSpPr>
          <p:spPr bwMode="auto">
            <a:xfrm>
              <a:off x="1896" y="1584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7" name="Line 115"/>
            <p:cNvSpPr>
              <a:spLocks noChangeShapeType="1"/>
            </p:cNvSpPr>
            <p:nvPr/>
          </p:nvSpPr>
          <p:spPr bwMode="auto">
            <a:xfrm>
              <a:off x="2168" y="1592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8" name="Line 116"/>
            <p:cNvSpPr>
              <a:spLocks noChangeShapeType="1"/>
            </p:cNvSpPr>
            <p:nvPr/>
          </p:nvSpPr>
          <p:spPr bwMode="auto">
            <a:xfrm>
              <a:off x="2448" y="158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9" name="Line 117"/>
            <p:cNvSpPr>
              <a:spLocks noChangeShapeType="1"/>
            </p:cNvSpPr>
            <p:nvPr/>
          </p:nvSpPr>
          <p:spPr bwMode="auto">
            <a:xfrm>
              <a:off x="2712" y="158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0" name="Line 118"/>
            <p:cNvSpPr>
              <a:spLocks noChangeShapeType="1"/>
            </p:cNvSpPr>
            <p:nvPr/>
          </p:nvSpPr>
          <p:spPr bwMode="auto">
            <a:xfrm>
              <a:off x="2968" y="1576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1" name="Line 119"/>
            <p:cNvSpPr>
              <a:spLocks noChangeShapeType="1"/>
            </p:cNvSpPr>
            <p:nvPr/>
          </p:nvSpPr>
          <p:spPr bwMode="auto">
            <a:xfrm>
              <a:off x="3240" y="1584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2" name="Line 120"/>
            <p:cNvSpPr>
              <a:spLocks noChangeShapeType="1"/>
            </p:cNvSpPr>
            <p:nvPr/>
          </p:nvSpPr>
          <p:spPr bwMode="auto">
            <a:xfrm>
              <a:off x="3520" y="157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3" name="Line 121"/>
            <p:cNvSpPr>
              <a:spLocks noChangeShapeType="1"/>
            </p:cNvSpPr>
            <p:nvPr/>
          </p:nvSpPr>
          <p:spPr bwMode="auto">
            <a:xfrm>
              <a:off x="3784" y="157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4" name="Line 122"/>
            <p:cNvSpPr>
              <a:spLocks noChangeShapeType="1"/>
            </p:cNvSpPr>
            <p:nvPr/>
          </p:nvSpPr>
          <p:spPr bwMode="auto">
            <a:xfrm>
              <a:off x="4096" y="1576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5" name="Line 123"/>
            <p:cNvSpPr>
              <a:spLocks noChangeShapeType="1"/>
            </p:cNvSpPr>
            <p:nvPr/>
          </p:nvSpPr>
          <p:spPr bwMode="auto">
            <a:xfrm>
              <a:off x="4368" y="1584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6" name="Line 124"/>
            <p:cNvSpPr>
              <a:spLocks noChangeShapeType="1"/>
            </p:cNvSpPr>
            <p:nvPr/>
          </p:nvSpPr>
          <p:spPr bwMode="auto">
            <a:xfrm>
              <a:off x="4648" y="157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7" name="Line 125"/>
            <p:cNvSpPr>
              <a:spLocks noChangeShapeType="1"/>
            </p:cNvSpPr>
            <p:nvPr/>
          </p:nvSpPr>
          <p:spPr bwMode="auto">
            <a:xfrm>
              <a:off x="4912" y="157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8" name="Rectangle 126"/>
            <p:cNvSpPr>
              <a:spLocks noChangeArrowheads="1"/>
            </p:cNvSpPr>
            <p:nvPr/>
          </p:nvSpPr>
          <p:spPr bwMode="auto">
            <a:xfrm>
              <a:off x="720" y="3064"/>
              <a:ext cx="4232" cy="1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9" name="Line 127"/>
            <p:cNvSpPr>
              <a:spLocks noChangeShapeType="1"/>
            </p:cNvSpPr>
            <p:nvPr/>
          </p:nvSpPr>
          <p:spPr bwMode="auto">
            <a:xfrm>
              <a:off x="776" y="1608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0" name="Line 128"/>
            <p:cNvSpPr>
              <a:spLocks noChangeShapeType="1"/>
            </p:cNvSpPr>
            <p:nvPr/>
          </p:nvSpPr>
          <p:spPr bwMode="auto">
            <a:xfrm>
              <a:off x="1032" y="1608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1" name="Line 129"/>
            <p:cNvSpPr>
              <a:spLocks noChangeShapeType="1"/>
            </p:cNvSpPr>
            <p:nvPr/>
          </p:nvSpPr>
          <p:spPr bwMode="auto">
            <a:xfrm>
              <a:off x="1312" y="1600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2" name="Line 130"/>
            <p:cNvSpPr>
              <a:spLocks noChangeShapeType="1"/>
            </p:cNvSpPr>
            <p:nvPr/>
          </p:nvSpPr>
          <p:spPr bwMode="auto">
            <a:xfrm>
              <a:off x="1568" y="1600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3" name="Line 131"/>
            <p:cNvSpPr>
              <a:spLocks noChangeShapeType="1"/>
            </p:cNvSpPr>
            <p:nvPr/>
          </p:nvSpPr>
          <p:spPr bwMode="auto">
            <a:xfrm>
              <a:off x="1888" y="1592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4" name="Line 132"/>
            <p:cNvSpPr>
              <a:spLocks noChangeShapeType="1"/>
            </p:cNvSpPr>
            <p:nvPr/>
          </p:nvSpPr>
          <p:spPr bwMode="auto">
            <a:xfrm>
              <a:off x="2144" y="1592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5" name="Line 133"/>
            <p:cNvSpPr>
              <a:spLocks noChangeShapeType="1"/>
            </p:cNvSpPr>
            <p:nvPr/>
          </p:nvSpPr>
          <p:spPr bwMode="auto">
            <a:xfrm>
              <a:off x="2424" y="1584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6" name="Line 134"/>
            <p:cNvSpPr>
              <a:spLocks noChangeShapeType="1"/>
            </p:cNvSpPr>
            <p:nvPr/>
          </p:nvSpPr>
          <p:spPr bwMode="auto">
            <a:xfrm>
              <a:off x="2680" y="1584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7" name="Line 135"/>
            <p:cNvSpPr>
              <a:spLocks noChangeShapeType="1"/>
            </p:cNvSpPr>
            <p:nvPr/>
          </p:nvSpPr>
          <p:spPr bwMode="auto">
            <a:xfrm>
              <a:off x="2968" y="1592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8" name="Line 136"/>
            <p:cNvSpPr>
              <a:spLocks noChangeShapeType="1"/>
            </p:cNvSpPr>
            <p:nvPr/>
          </p:nvSpPr>
          <p:spPr bwMode="auto">
            <a:xfrm>
              <a:off x="3224" y="1592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9" name="Line 137"/>
            <p:cNvSpPr>
              <a:spLocks noChangeShapeType="1"/>
            </p:cNvSpPr>
            <p:nvPr/>
          </p:nvSpPr>
          <p:spPr bwMode="auto">
            <a:xfrm>
              <a:off x="3504" y="1584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0" name="Line 138"/>
            <p:cNvSpPr>
              <a:spLocks noChangeShapeType="1"/>
            </p:cNvSpPr>
            <p:nvPr/>
          </p:nvSpPr>
          <p:spPr bwMode="auto">
            <a:xfrm>
              <a:off x="3760" y="1584"/>
              <a:ext cx="1112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1" name="Line 139"/>
            <p:cNvSpPr>
              <a:spLocks noChangeShapeType="1"/>
            </p:cNvSpPr>
            <p:nvPr/>
          </p:nvSpPr>
          <p:spPr bwMode="auto">
            <a:xfrm>
              <a:off x="1320" y="1016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2" name="Line 140"/>
            <p:cNvSpPr>
              <a:spLocks noChangeShapeType="1"/>
            </p:cNvSpPr>
            <p:nvPr/>
          </p:nvSpPr>
          <p:spPr bwMode="auto">
            <a:xfrm>
              <a:off x="1624" y="1024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3" name="Line 141"/>
            <p:cNvSpPr>
              <a:spLocks noChangeShapeType="1"/>
            </p:cNvSpPr>
            <p:nvPr/>
          </p:nvSpPr>
          <p:spPr bwMode="auto">
            <a:xfrm>
              <a:off x="1896" y="1016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4" name="Line 142"/>
            <p:cNvSpPr>
              <a:spLocks noChangeShapeType="1"/>
            </p:cNvSpPr>
            <p:nvPr/>
          </p:nvSpPr>
          <p:spPr bwMode="auto">
            <a:xfrm>
              <a:off x="2200" y="1024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5" name="Line 143"/>
            <p:cNvSpPr>
              <a:spLocks noChangeShapeType="1"/>
            </p:cNvSpPr>
            <p:nvPr/>
          </p:nvSpPr>
          <p:spPr bwMode="auto">
            <a:xfrm>
              <a:off x="2448" y="1016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6" name="Line 144"/>
            <p:cNvSpPr>
              <a:spLocks noChangeShapeType="1"/>
            </p:cNvSpPr>
            <p:nvPr/>
          </p:nvSpPr>
          <p:spPr bwMode="auto">
            <a:xfrm>
              <a:off x="2752" y="1024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7" name="Line 145"/>
            <p:cNvSpPr>
              <a:spLocks noChangeShapeType="1"/>
            </p:cNvSpPr>
            <p:nvPr/>
          </p:nvSpPr>
          <p:spPr bwMode="auto">
            <a:xfrm>
              <a:off x="2968" y="1008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8" name="Line 146"/>
            <p:cNvSpPr>
              <a:spLocks noChangeShapeType="1"/>
            </p:cNvSpPr>
            <p:nvPr/>
          </p:nvSpPr>
          <p:spPr bwMode="auto">
            <a:xfrm>
              <a:off x="3272" y="1016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9" name="Line 147"/>
            <p:cNvSpPr>
              <a:spLocks noChangeShapeType="1"/>
            </p:cNvSpPr>
            <p:nvPr/>
          </p:nvSpPr>
          <p:spPr bwMode="auto">
            <a:xfrm>
              <a:off x="3520" y="1008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0" name="Line 148"/>
            <p:cNvSpPr>
              <a:spLocks noChangeShapeType="1"/>
            </p:cNvSpPr>
            <p:nvPr/>
          </p:nvSpPr>
          <p:spPr bwMode="auto">
            <a:xfrm>
              <a:off x="3824" y="1016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1" name="Line 149"/>
            <p:cNvSpPr>
              <a:spLocks noChangeShapeType="1"/>
            </p:cNvSpPr>
            <p:nvPr/>
          </p:nvSpPr>
          <p:spPr bwMode="auto">
            <a:xfrm>
              <a:off x="4096" y="1000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2" name="Line 150"/>
            <p:cNvSpPr>
              <a:spLocks noChangeShapeType="1"/>
            </p:cNvSpPr>
            <p:nvPr/>
          </p:nvSpPr>
          <p:spPr bwMode="auto">
            <a:xfrm>
              <a:off x="4400" y="1008"/>
              <a:ext cx="552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63" name="Rectangle 151"/>
            <p:cNvSpPr>
              <a:spLocks noChangeArrowheads="1"/>
            </p:cNvSpPr>
            <p:nvPr/>
          </p:nvSpPr>
          <p:spPr bwMode="auto">
            <a:xfrm>
              <a:off x="149" y="184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S 2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x-none" sz="1800">
                  <a:solidFill>
                    <a:srgbClr val="FC0128"/>
                  </a:solidFill>
                  <a:latin typeface="Arial" panose="020B0604020202020204" pitchFamily="34" charset="0"/>
                </a:rPr>
                <a:t>(0, 4)</a:t>
              </a:r>
              <a:endParaRPr lang="en-US" altLang="x-none" sz="180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x-none" dirty="0"/>
              <a:t>Funnel Shifter</a:t>
            </a:r>
            <a:endParaRPr lang="en-US" altLang="x-none" dirty="0"/>
          </a:p>
        </p:txBody>
      </p:sp>
      <p:sp>
        <p:nvSpPr>
          <p:cNvPr id="65547" name="Rectangle 11"/>
          <p:cNvSpPr>
            <a:spLocks noGrp="1" noChangeArrowheads="1"/>
          </p:cNvSpPr>
          <p:nvPr>
            <p:ph sz="quarter" idx="13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797050" y="1550987"/>
            <a:ext cx="2336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260850" y="1550987"/>
            <a:ext cx="2336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092700" y="1608137"/>
            <a:ext cx="2921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X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552700" y="1608137"/>
            <a:ext cx="2921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Y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4311650" y="3659187"/>
            <a:ext cx="2336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143500" y="3716337"/>
            <a:ext cx="3048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R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3371850" y="1906587"/>
            <a:ext cx="9144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5835650" y="1906587"/>
            <a:ext cx="787400" cy="172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1003300" y="1023937"/>
            <a:ext cx="3225800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Instead Extract 32 bits of 64.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4730750" y="5068887"/>
            <a:ext cx="4260850" cy="755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4462463" y="2509837"/>
            <a:ext cx="1149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Shift Right</a:t>
            </a:r>
            <a:endParaRPr lang="en-US" altLang="x-none"/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297613" y="5278437"/>
            <a:ext cx="1136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Shift Right</a:t>
            </a:r>
            <a:endParaRPr lang="en-US" altLang="x-none"/>
          </a:p>
        </p:txBody>
      </p:sp>
      <p:grpSp>
        <p:nvGrpSpPr>
          <p:cNvPr id="65555" name="Group 19"/>
          <p:cNvGrpSpPr/>
          <p:nvPr/>
        </p:nvGrpSpPr>
        <p:grpSpPr bwMode="auto">
          <a:xfrm>
            <a:off x="5321300" y="4478337"/>
            <a:ext cx="941388" cy="527050"/>
            <a:chOff x="2960" y="2612"/>
            <a:chExt cx="593" cy="332"/>
          </a:xfrm>
        </p:grpSpPr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3120" y="2660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 flipV="1">
              <a:off x="2960" y="2668"/>
              <a:ext cx="368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3311" y="261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32</a:t>
              </a:r>
              <a:endParaRPr lang="en-US" altLang="x-none"/>
            </a:p>
          </p:txBody>
        </p:sp>
      </p:grpSp>
      <p:grpSp>
        <p:nvGrpSpPr>
          <p:cNvPr id="65559" name="Group 23"/>
          <p:cNvGrpSpPr/>
          <p:nvPr/>
        </p:nvGrpSpPr>
        <p:grpSpPr bwMode="auto">
          <a:xfrm>
            <a:off x="7378700" y="4497387"/>
            <a:ext cx="941388" cy="527050"/>
            <a:chOff x="4256" y="2624"/>
            <a:chExt cx="593" cy="332"/>
          </a:xfrm>
        </p:grpSpPr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4416" y="2672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 flipV="1">
              <a:off x="4256" y="2680"/>
              <a:ext cx="368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4607" y="262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32</a:t>
              </a:r>
              <a:endParaRPr lang="en-US" altLang="x-none"/>
            </a:p>
          </p:txBody>
        </p:sp>
      </p:grpSp>
      <p:grpSp>
        <p:nvGrpSpPr>
          <p:cNvPr id="65563" name="Group 27"/>
          <p:cNvGrpSpPr/>
          <p:nvPr/>
        </p:nvGrpSpPr>
        <p:grpSpPr bwMode="auto">
          <a:xfrm>
            <a:off x="6502400" y="5773737"/>
            <a:ext cx="941388" cy="527050"/>
            <a:chOff x="3704" y="3428"/>
            <a:chExt cx="593" cy="332"/>
          </a:xfrm>
        </p:grpSpPr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>
              <a:off x="3864" y="3476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 flipV="1">
              <a:off x="3704" y="3484"/>
              <a:ext cx="368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4055" y="3428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32</a:t>
              </a:r>
              <a:endParaRPr lang="en-US" altLang="x-none"/>
            </a:p>
          </p:txBody>
        </p:sp>
      </p:grp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5454650" y="4237037"/>
            <a:ext cx="279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Y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7486650" y="4287837"/>
            <a:ext cx="279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X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6623050" y="6345237"/>
            <a:ext cx="292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1800">
                <a:latin typeface="Arial" panose="020B0604020202020204" pitchFamily="34" charset="0"/>
              </a:rPr>
              <a:t>R</a:t>
            </a:r>
            <a:endParaRPr lang="en-US" altLang="x-none" sz="180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2892" y="406789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x-none" dirty="0">
                <a:solidFill>
                  <a:schemeClr val="tx1"/>
                </a:solidFill>
              </a:rPr>
              <a:t>Shift A by </a:t>
            </a:r>
            <a:r>
              <a:rPr lang="en-US" altLang="x-none" dirty="0" err="1">
                <a:solidFill>
                  <a:schemeClr val="tx1"/>
                </a:solidFill>
              </a:rPr>
              <a:t>i</a:t>
            </a:r>
            <a:r>
              <a:rPr lang="en-US" altLang="x-none" dirty="0">
                <a:solidFill>
                  <a:schemeClr val="tx1"/>
                </a:solidFill>
              </a:rPr>
              <a:t> bits </a:t>
            </a:r>
            <a:br>
              <a:rPr lang="en-US" altLang="x-none" dirty="0">
                <a:solidFill>
                  <a:schemeClr val="tx1"/>
                </a:solidFill>
              </a:rPr>
            </a:br>
            <a:r>
              <a:rPr lang="en-US" altLang="x-none" dirty="0">
                <a:solidFill>
                  <a:schemeClr val="tx1"/>
                </a:solidFill>
              </a:rPr>
              <a:t>(</a:t>
            </a:r>
            <a:r>
              <a:rPr lang="en-US" altLang="x-none" dirty="0" err="1">
                <a:solidFill>
                  <a:schemeClr val="tx1"/>
                </a:solidFill>
              </a:rPr>
              <a:t>sa</a:t>
            </a:r>
            <a:r>
              <a:rPr lang="en-US" altLang="x-none" dirty="0">
                <a:solidFill>
                  <a:schemeClr val="tx1"/>
                </a:solidFill>
              </a:rPr>
              <a:t>= shift right amount)</a:t>
            </a:r>
            <a:endParaRPr lang="en-US" altLang="x-none" dirty="0">
              <a:solidFill>
                <a:schemeClr val="tx1"/>
              </a:solidFill>
            </a:endParaRPr>
          </a:p>
          <a:p>
            <a:r>
              <a:rPr lang="en-US" altLang="x-none" dirty="0">
                <a:solidFill>
                  <a:schemeClr val="tx1"/>
                </a:solidFill>
              </a:rPr>
              <a:t>Logical:       Y = 0,  X=A, </a:t>
            </a:r>
            <a:r>
              <a:rPr lang="en-US" altLang="x-none" dirty="0" err="1">
                <a:solidFill>
                  <a:schemeClr val="tx1"/>
                </a:solidFill>
              </a:rPr>
              <a:t>sa</a:t>
            </a:r>
            <a:r>
              <a:rPr lang="en-US" altLang="x-none" dirty="0">
                <a:solidFill>
                  <a:schemeClr val="tx1"/>
                </a:solidFill>
              </a:rPr>
              <a:t>=</a:t>
            </a:r>
            <a:r>
              <a:rPr lang="en-US" altLang="x-none" dirty="0" err="1">
                <a:solidFill>
                  <a:schemeClr val="tx1"/>
                </a:solidFill>
              </a:rPr>
              <a:t>i</a:t>
            </a:r>
            <a:endParaRPr lang="en-US" altLang="x-none" dirty="0">
              <a:solidFill>
                <a:schemeClr val="tx1"/>
              </a:solidFill>
            </a:endParaRPr>
          </a:p>
          <a:p>
            <a:r>
              <a:rPr lang="en-US" altLang="x-none" dirty="0">
                <a:solidFill>
                  <a:schemeClr val="tx1"/>
                </a:solidFill>
              </a:rPr>
              <a:t>Arithmetic? Y = _,  X=_, </a:t>
            </a:r>
            <a:r>
              <a:rPr lang="en-US" altLang="x-none" dirty="0" err="1">
                <a:solidFill>
                  <a:schemeClr val="tx1"/>
                </a:solidFill>
              </a:rPr>
              <a:t>sa</a:t>
            </a:r>
            <a:r>
              <a:rPr lang="en-US" altLang="x-none" dirty="0">
                <a:solidFill>
                  <a:schemeClr val="tx1"/>
                </a:solidFill>
              </a:rPr>
              <a:t>=_</a:t>
            </a:r>
            <a:endParaRPr lang="en-US" altLang="x-none" dirty="0">
              <a:solidFill>
                <a:schemeClr val="tx1"/>
              </a:solidFill>
            </a:endParaRPr>
          </a:p>
          <a:p>
            <a:r>
              <a:rPr lang="en-US" altLang="x-none" dirty="0">
                <a:solidFill>
                  <a:schemeClr val="tx1"/>
                </a:solidFill>
              </a:rPr>
              <a:t>Rotate?        Y = _,  X=_, </a:t>
            </a:r>
            <a:r>
              <a:rPr lang="en-US" altLang="x-none" dirty="0" err="1">
                <a:solidFill>
                  <a:schemeClr val="tx1"/>
                </a:solidFill>
              </a:rPr>
              <a:t>sa</a:t>
            </a:r>
            <a:r>
              <a:rPr lang="en-US" altLang="x-none" dirty="0">
                <a:solidFill>
                  <a:schemeClr val="tx1"/>
                </a:solidFill>
              </a:rPr>
              <a:t>=_</a:t>
            </a:r>
            <a:endParaRPr lang="en-US" altLang="x-none" dirty="0">
              <a:solidFill>
                <a:schemeClr val="tx1"/>
              </a:solidFill>
            </a:endParaRPr>
          </a:p>
          <a:p>
            <a:r>
              <a:rPr lang="en-US" altLang="x-none" dirty="0">
                <a:solidFill>
                  <a:schemeClr val="tx1"/>
                </a:solidFill>
              </a:rPr>
              <a:t>Left shifts?   Y = _,  X=_, </a:t>
            </a:r>
            <a:r>
              <a:rPr lang="en-US" altLang="x-none" dirty="0" err="1">
                <a:solidFill>
                  <a:schemeClr val="tx1"/>
                </a:solidFill>
              </a:rPr>
              <a:t>sa</a:t>
            </a:r>
            <a:r>
              <a:rPr lang="en-US" altLang="x-none" dirty="0">
                <a:solidFill>
                  <a:schemeClr val="tx1"/>
                </a:solidFill>
              </a:rPr>
              <a:t>=_</a:t>
            </a:r>
            <a:endParaRPr lang="en-US" altLang="x-none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x-none" dirty="0"/>
              <a:t>Barrel  Shifter</a:t>
            </a:r>
            <a:endParaRPr lang="en-US" altLang="x-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20713" y="914400"/>
            <a:ext cx="677068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x-none" sz="2000">
                <a:latin typeface="Arial" panose="020B0604020202020204" pitchFamily="34" charset="0"/>
              </a:rPr>
              <a:t>Technology-dependent solutions: transistor per switch</a:t>
            </a:r>
            <a:endParaRPr lang="en-US" altLang="x-none" sz="2000">
              <a:latin typeface="Arial" panose="020B0604020202020204" pitchFamily="34" charset="0"/>
            </a:endParaRPr>
          </a:p>
        </p:txBody>
      </p:sp>
      <p:grpSp>
        <p:nvGrpSpPr>
          <p:cNvPr id="67770" name="Group 186"/>
          <p:cNvGrpSpPr/>
          <p:nvPr/>
        </p:nvGrpSpPr>
        <p:grpSpPr bwMode="auto">
          <a:xfrm>
            <a:off x="720725" y="1308100"/>
            <a:ext cx="7429500" cy="5237163"/>
            <a:chOff x="484" y="684"/>
            <a:chExt cx="4680" cy="3299"/>
          </a:xfrm>
        </p:grpSpPr>
        <p:sp>
          <p:nvSpPr>
            <p:cNvPr id="67588" name="Line 4"/>
            <p:cNvSpPr>
              <a:spLocks noChangeShapeType="1"/>
            </p:cNvSpPr>
            <p:nvPr/>
          </p:nvSpPr>
          <p:spPr bwMode="auto">
            <a:xfrm>
              <a:off x="1160" y="1008"/>
              <a:ext cx="3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4900" y="92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D3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>
              <a:off x="1296" y="173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 flipH="1">
              <a:off x="1192" y="187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200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1208" y="206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1296" y="207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1152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 flipH="1">
              <a:off x="1048" y="196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1160" y="1728"/>
              <a:ext cx="3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900" y="164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D2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1160" y="2448"/>
              <a:ext cx="3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4900" y="236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D1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1160" y="3168"/>
              <a:ext cx="3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4900" y="308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D0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1296" y="317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 flipH="1">
              <a:off x="1192" y="331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1200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1208" y="350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1296" y="351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>
              <a:off x="1152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 flipH="1">
              <a:off x="1048" y="340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>
              <a:off x="4272" y="101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Line 27"/>
            <p:cNvSpPr>
              <a:spLocks noChangeShapeType="1"/>
            </p:cNvSpPr>
            <p:nvPr/>
          </p:nvSpPr>
          <p:spPr bwMode="auto">
            <a:xfrm flipH="1">
              <a:off x="4168" y="115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Line 28"/>
            <p:cNvSpPr>
              <a:spLocks noChangeShapeType="1"/>
            </p:cNvSpPr>
            <p:nvPr/>
          </p:nvSpPr>
          <p:spPr bwMode="auto">
            <a:xfrm>
              <a:off x="4176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4184" y="134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4272" y="135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Line 31"/>
            <p:cNvSpPr>
              <a:spLocks noChangeShapeType="1"/>
            </p:cNvSpPr>
            <p:nvPr/>
          </p:nvSpPr>
          <p:spPr bwMode="auto">
            <a:xfrm>
              <a:off x="4128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 flipH="1">
              <a:off x="4024" y="124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 flipV="1">
              <a:off x="1160" y="1480"/>
              <a:ext cx="3104" cy="2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2304" y="245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Line 35"/>
            <p:cNvSpPr>
              <a:spLocks noChangeShapeType="1"/>
            </p:cNvSpPr>
            <p:nvPr/>
          </p:nvSpPr>
          <p:spPr bwMode="auto">
            <a:xfrm flipH="1">
              <a:off x="2200" y="259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2208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Line 37"/>
            <p:cNvSpPr>
              <a:spLocks noChangeShapeType="1"/>
            </p:cNvSpPr>
            <p:nvPr/>
          </p:nvSpPr>
          <p:spPr bwMode="auto">
            <a:xfrm>
              <a:off x="2216" y="278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>
              <a:off x="2304" y="279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Line 39"/>
            <p:cNvSpPr>
              <a:spLocks noChangeShapeType="1"/>
            </p:cNvSpPr>
            <p:nvPr/>
          </p:nvSpPr>
          <p:spPr bwMode="auto">
            <a:xfrm>
              <a:off x="2160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Line 40"/>
            <p:cNvSpPr>
              <a:spLocks noChangeShapeType="1"/>
            </p:cNvSpPr>
            <p:nvPr/>
          </p:nvSpPr>
          <p:spPr bwMode="auto">
            <a:xfrm flipH="1">
              <a:off x="2056" y="268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Line 41"/>
            <p:cNvSpPr>
              <a:spLocks noChangeShapeType="1"/>
            </p:cNvSpPr>
            <p:nvPr/>
          </p:nvSpPr>
          <p:spPr bwMode="auto">
            <a:xfrm>
              <a:off x="3264" y="173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Line 42"/>
            <p:cNvSpPr>
              <a:spLocks noChangeShapeType="1"/>
            </p:cNvSpPr>
            <p:nvPr/>
          </p:nvSpPr>
          <p:spPr bwMode="auto">
            <a:xfrm flipH="1">
              <a:off x="3160" y="187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Line 43"/>
            <p:cNvSpPr>
              <a:spLocks noChangeShapeType="1"/>
            </p:cNvSpPr>
            <p:nvPr/>
          </p:nvSpPr>
          <p:spPr bwMode="auto">
            <a:xfrm>
              <a:off x="3168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Line 44"/>
            <p:cNvSpPr>
              <a:spLocks noChangeShapeType="1"/>
            </p:cNvSpPr>
            <p:nvPr/>
          </p:nvSpPr>
          <p:spPr bwMode="auto">
            <a:xfrm>
              <a:off x="3176" y="206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Line 45"/>
            <p:cNvSpPr>
              <a:spLocks noChangeShapeType="1"/>
            </p:cNvSpPr>
            <p:nvPr/>
          </p:nvSpPr>
          <p:spPr bwMode="auto">
            <a:xfrm>
              <a:off x="3264" y="207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0" name="Line 46"/>
            <p:cNvSpPr>
              <a:spLocks noChangeShapeType="1"/>
            </p:cNvSpPr>
            <p:nvPr/>
          </p:nvSpPr>
          <p:spPr bwMode="auto">
            <a:xfrm>
              <a:off x="3120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 flipH="1">
              <a:off x="3016" y="196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Line 48"/>
            <p:cNvSpPr>
              <a:spLocks noChangeShapeType="1"/>
            </p:cNvSpPr>
            <p:nvPr/>
          </p:nvSpPr>
          <p:spPr bwMode="auto">
            <a:xfrm>
              <a:off x="3264" y="101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 flipH="1">
              <a:off x="3160" y="115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Line 50"/>
            <p:cNvSpPr>
              <a:spLocks noChangeShapeType="1"/>
            </p:cNvSpPr>
            <p:nvPr/>
          </p:nvSpPr>
          <p:spPr bwMode="auto">
            <a:xfrm>
              <a:off x="3168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Line 51"/>
            <p:cNvSpPr>
              <a:spLocks noChangeShapeType="1"/>
            </p:cNvSpPr>
            <p:nvPr/>
          </p:nvSpPr>
          <p:spPr bwMode="auto">
            <a:xfrm>
              <a:off x="3176" y="134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6" name="Line 52"/>
            <p:cNvSpPr>
              <a:spLocks noChangeShapeType="1"/>
            </p:cNvSpPr>
            <p:nvPr/>
          </p:nvSpPr>
          <p:spPr bwMode="auto">
            <a:xfrm>
              <a:off x="3264" y="135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7" name="Line 53"/>
            <p:cNvSpPr>
              <a:spLocks noChangeShapeType="1"/>
            </p:cNvSpPr>
            <p:nvPr/>
          </p:nvSpPr>
          <p:spPr bwMode="auto">
            <a:xfrm>
              <a:off x="3120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8" name="Line 54"/>
            <p:cNvSpPr>
              <a:spLocks noChangeShapeType="1"/>
            </p:cNvSpPr>
            <p:nvPr/>
          </p:nvSpPr>
          <p:spPr bwMode="auto">
            <a:xfrm flipH="1">
              <a:off x="3016" y="124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9" name="Line 55"/>
            <p:cNvSpPr>
              <a:spLocks noChangeShapeType="1"/>
            </p:cNvSpPr>
            <p:nvPr/>
          </p:nvSpPr>
          <p:spPr bwMode="auto">
            <a:xfrm>
              <a:off x="3264" y="245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0" name="Line 56"/>
            <p:cNvSpPr>
              <a:spLocks noChangeShapeType="1"/>
            </p:cNvSpPr>
            <p:nvPr/>
          </p:nvSpPr>
          <p:spPr bwMode="auto">
            <a:xfrm flipH="1">
              <a:off x="3160" y="259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1" name="Line 57"/>
            <p:cNvSpPr>
              <a:spLocks noChangeShapeType="1"/>
            </p:cNvSpPr>
            <p:nvPr/>
          </p:nvSpPr>
          <p:spPr bwMode="auto">
            <a:xfrm>
              <a:off x="3168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2" name="Line 58"/>
            <p:cNvSpPr>
              <a:spLocks noChangeShapeType="1"/>
            </p:cNvSpPr>
            <p:nvPr/>
          </p:nvSpPr>
          <p:spPr bwMode="auto">
            <a:xfrm>
              <a:off x="3176" y="278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3" name="Line 59"/>
            <p:cNvSpPr>
              <a:spLocks noChangeShapeType="1"/>
            </p:cNvSpPr>
            <p:nvPr/>
          </p:nvSpPr>
          <p:spPr bwMode="auto">
            <a:xfrm>
              <a:off x="3264" y="279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4" name="Line 60"/>
            <p:cNvSpPr>
              <a:spLocks noChangeShapeType="1"/>
            </p:cNvSpPr>
            <p:nvPr/>
          </p:nvSpPr>
          <p:spPr bwMode="auto">
            <a:xfrm>
              <a:off x="3120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5" name="Line 61"/>
            <p:cNvSpPr>
              <a:spLocks noChangeShapeType="1"/>
            </p:cNvSpPr>
            <p:nvPr/>
          </p:nvSpPr>
          <p:spPr bwMode="auto">
            <a:xfrm flipH="1">
              <a:off x="3016" y="268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6" name="Line 62"/>
            <p:cNvSpPr>
              <a:spLocks noChangeShapeType="1"/>
            </p:cNvSpPr>
            <p:nvPr/>
          </p:nvSpPr>
          <p:spPr bwMode="auto">
            <a:xfrm>
              <a:off x="3264" y="317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7" name="Line 63"/>
            <p:cNvSpPr>
              <a:spLocks noChangeShapeType="1"/>
            </p:cNvSpPr>
            <p:nvPr/>
          </p:nvSpPr>
          <p:spPr bwMode="auto">
            <a:xfrm flipH="1">
              <a:off x="3160" y="331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>
              <a:off x="3168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9" name="Line 65"/>
            <p:cNvSpPr>
              <a:spLocks noChangeShapeType="1"/>
            </p:cNvSpPr>
            <p:nvPr/>
          </p:nvSpPr>
          <p:spPr bwMode="auto">
            <a:xfrm>
              <a:off x="3176" y="350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0" name="Line 66"/>
            <p:cNvSpPr>
              <a:spLocks noChangeShapeType="1"/>
            </p:cNvSpPr>
            <p:nvPr/>
          </p:nvSpPr>
          <p:spPr bwMode="auto">
            <a:xfrm>
              <a:off x="3264" y="351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1" name="Line 67"/>
            <p:cNvSpPr>
              <a:spLocks noChangeShapeType="1"/>
            </p:cNvSpPr>
            <p:nvPr/>
          </p:nvSpPr>
          <p:spPr bwMode="auto">
            <a:xfrm>
              <a:off x="3120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2" name="Line 68"/>
            <p:cNvSpPr>
              <a:spLocks noChangeShapeType="1"/>
            </p:cNvSpPr>
            <p:nvPr/>
          </p:nvSpPr>
          <p:spPr bwMode="auto">
            <a:xfrm flipH="1">
              <a:off x="3016" y="340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3" name="Line 69"/>
            <p:cNvSpPr>
              <a:spLocks noChangeShapeType="1"/>
            </p:cNvSpPr>
            <p:nvPr/>
          </p:nvSpPr>
          <p:spPr bwMode="auto">
            <a:xfrm>
              <a:off x="2304" y="101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4" name="Line 70"/>
            <p:cNvSpPr>
              <a:spLocks noChangeShapeType="1"/>
            </p:cNvSpPr>
            <p:nvPr/>
          </p:nvSpPr>
          <p:spPr bwMode="auto">
            <a:xfrm flipH="1">
              <a:off x="2200" y="115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5" name="Line 71"/>
            <p:cNvSpPr>
              <a:spLocks noChangeShapeType="1"/>
            </p:cNvSpPr>
            <p:nvPr/>
          </p:nvSpPr>
          <p:spPr bwMode="auto">
            <a:xfrm>
              <a:off x="2208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>
              <a:off x="2216" y="134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7" name="Line 73"/>
            <p:cNvSpPr>
              <a:spLocks noChangeShapeType="1"/>
            </p:cNvSpPr>
            <p:nvPr/>
          </p:nvSpPr>
          <p:spPr bwMode="auto">
            <a:xfrm>
              <a:off x="2304" y="135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8" name="Line 74"/>
            <p:cNvSpPr>
              <a:spLocks noChangeShapeType="1"/>
            </p:cNvSpPr>
            <p:nvPr/>
          </p:nvSpPr>
          <p:spPr bwMode="auto">
            <a:xfrm>
              <a:off x="2160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9" name="Line 75"/>
            <p:cNvSpPr>
              <a:spLocks noChangeShapeType="1"/>
            </p:cNvSpPr>
            <p:nvPr/>
          </p:nvSpPr>
          <p:spPr bwMode="auto">
            <a:xfrm flipH="1">
              <a:off x="2056" y="124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0" name="Line 76"/>
            <p:cNvSpPr>
              <a:spLocks noChangeShapeType="1"/>
            </p:cNvSpPr>
            <p:nvPr/>
          </p:nvSpPr>
          <p:spPr bwMode="auto">
            <a:xfrm>
              <a:off x="1296" y="101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1" name="Line 77"/>
            <p:cNvSpPr>
              <a:spLocks noChangeShapeType="1"/>
            </p:cNvSpPr>
            <p:nvPr/>
          </p:nvSpPr>
          <p:spPr bwMode="auto">
            <a:xfrm flipH="1">
              <a:off x="1192" y="115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2" name="Line 78"/>
            <p:cNvSpPr>
              <a:spLocks noChangeShapeType="1"/>
            </p:cNvSpPr>
            <p:nvPr/>
          </p:nvSpPr>
          <p:spPr bwMode="auto">
            <a:xfrm>
              <a:off x="1200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3" name="Line 79"/>
            <p:cNvSpPr>
              <a:spLocks noChangeShapeType="1"/>
            </p:cNvSpPr>
            <p:nvPr/>
          </p:nvSpPr>
          <p:spPr bwMode="auto">
            <a:xfrm>
              <a:off x="1208" y="134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4" name="Line 80"/>
            <p:cNvSpPr>
              <a:spLocks noChangeShapeType="1"/>
            </p:cNvSpPr>
            <p:nvPr/>
          </p:nvSpPr>
          <p:spPr bwMode="auto">
            <a:xfrm>
              <a:off x="1296" y="135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5" name="Line 81"/>
            <p:cNvSpPr>
              <a:spLocks noChangeShapeType="1"/>
            </p:cNvSpPr>
            <p:nvPr/>
          </p:nvSpPr>
          <p:spPr bwMode="auto">
            <a:xfrm>
              <a:off x="1152" y="116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6" name="Line 82"/>
            <p:cNvSpPr>
              <a:spLocks noChangeShapeType="1"/>
            </p:cNvSpPr>
            <p:nvPr/>
          </p:nvSpPr>
          <p:spPr bwMode="auto">
            <a:xfrm flipH="1">
              <a:off x="1048" y="124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7" name="Line 83"/>
            <p:cNvSpPr>
              <a:spLocks noChangeShapeType="1"/>
            </p:cNvSpPr>
            <p:nvPr/>
          </p:nvSpPr>
          <p:spPr bwMode="auto">
            <a:xfrm>
              <a:off x="2304" y="173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 flipH="1">
              <a:off x="2200" y="187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69" name="Line 85"/>
            <p:cNvSpPr>
              <a:spLocks noChangeShapeType="1"/>
            </p:cNvSpPr>
            <p:nvPr/>
          </p:nvSpPr>
          <p:spPr bwMode="auto">
            <a:xfrm>
              <a:off x="2208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0" name="Line 86"/>
            <p:cNvSpPr>
              <a:spLocks noChangeShapeType="1"/>
            </p:cNvSpPr>
            <p:nvPr/>
          </p:nvSpPr>
          <p:spPr bwMode="auto">
            <a:xfrm>
              <a:off x="2216" y="206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1" name="Line 87"/>
            <p:cNvSpPr>
              <a:spLocks noChangeShapeType="1"/>
            </p:cNvSpPr>
            <p:nvPr/>
          </p:nvSpPr>
          <p:spPr bwMode="auto">
            <a:xfrm>
              <a:off x="2304" y="207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2" name="Line 88"/>
            <p:cNvSpPr>
              <a:spLocks noChangeShapeType="1"/>
            </p:cNvSpPr>
            <p:nvPr/>
          </p:nvSpPr>
          <p:spPr bwMode="auto">
            <a:xfrm>
              <a:off x="2160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3" name="Line 89"/>
            <p:cNvSpPr>
              <a:spLocks noChangeShapeType="1"/>
            </p:cNvSpPr>
            <p:nvPr/>
          </p:nvSpPr>
          <p:spPr bwMode="auto">
            <a:xfrm flipH="1">
              <a:off x="2056" y="196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4" name="Line 90"/>
            <p:cNvSpPr>
              <a:spLocks noChangeShapeType="1"/>
            </p:cNvSpPr>
            <p:nvPr/>
          </p:nvSpPr>
          <p:spPr bwMode="auto">
            <a:xfrm>
              <a:off x="2304" y="317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5" name="Line 91"/>
            <p:cNvSpPr>
              <a:spLocks noChangeShapeType="1"/>
            </p:cNvSpPr>
            <p:nvPr/>
          </p:nvSpPr>
          <p:spPr bwMode="auto">
            <a:xfrm flipH="1">
              <a:off x="2200" y="331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6" name="Line 92"/>
            <p:cNvSpPr>
              <a:spLocks noChangeShapeType="1"/>
            </p:cNvSpPr>
            <p:nvPr/>
          </p:nvSpPr>
          <p:spPr bwMode="auto">
            <a:xfrm>
              <a:off x="2208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7" name="Line 93"/>
            <p:cNvSpPr>
              <a:spLocks noChangeShapeType="1"/>
            </p:cNvSpPr>
            <p:nvPr/>
          </p:nvSpPr>
          <p:spPr bwMode="auto">
            <a:xfrm>
              <a:off x="2216" y="350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8" name="Line 94"/>
            <p:cNvSpPr>
              <a:spLocks noChangeShapeType="1"/>
            </p:cNvSpPr>
            <p:nvPr/>
          </p:nvSpPr>
          <p:spPr bwMode="auto">
            <a:xfrm>
              <a:off x="2304" y="351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79" name="Line 95"/>
            <p:cNvSpPr>
              <a:spLocks noChangeShapeType="1"/>
            </p:cNvSpPr>
            <p:nvPr/>
          </p:nvSpPr>
          <p:spPr bwMode="auto">
            <a:xfrm>
              <a:off x="2160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0" name="Line 96"/>
            <p:cNvSpPr>
              <a:spLocks noChangeShapeType="1"/>
            </p:cNvSpPr>
            <p:nvPr/>
          </p:nvSpPr>
          <p:spPr bwMode="auto">
            <a:xfrm flipH="1">
              <a:off x="2056" y="340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1" name="Line 97"/>
            <p:cNvSpPr>
              <a:spLocks noChangeShapeType="1"/>
            </p:cNvSpPr>
            <p:nvPr/>
          </p:nvSpPr>
          <p:spPr bwMode="auto">
            <a:xfrm>
              <a:off x="1296" y="245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2" name="Line 98"/>
            <p:cNvSpPr>
              <a:spLocks noChangeShapeType="1"/>
            </p:cNvSpPr>
            <p:nvPr/>
          </p:nvSpPr>
          <p:spPr bwMode="auto">
            <a:xfrm flipH="1">
              <a:off x="1192" y="259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3" name="Line 99"/>
            <p:cNvSpPr>
              <a:spLocks noChangeShapeType="1"/>
            </p:cNvSpPr>
            <p:nvPr/>
          </p:nvSpPr>
          <p:spPr bwMode="auto">
            <a:xfrm>
              <a:off x="1200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4" name="Line 100"/>
            <p:cNvSpPr>
              <a:spLocks noChangeShapeType="1"/>
            </p:cNvSpPr>
            <p:nvPr/>
          </p:nvSpPr>
          <p:spPr bwMode="auto">
            <a:xfrm>
              <a:off x="1208" y="278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5" name="Line 101"/>
            <p:cNvSpPr>
              <a:spLocks noChangeShapeType="1"/>
            </p:cNvSpPr>
            <p:nvPr/>
          </p:nvSpPr>
          <p:spPr bwMode="auto">
            <a:xfrm>
              <a:off x="1296" y="279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6" name="Line 102"/>
            <p:cNvSpPr>
              <a:spLocks noChangeShapeType="1"/>
            </p:cNvSpPr>
            <p:nvPr/>
          </p:nvSpPr>
          <p:spPr bwMode="auto">
            <a:xfrm>
              <a:off x="1152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" name="Line 103"/>
            <p:cNvSpPr>
              <a:spLocks noChangeShapeType="1"/>
            </p:cNvSpPr>
            <p:nvPr/>
          </p:nvSpPr>
          <p:spPr bwMode="auto">
            <a:xfrm flipH="1">
              <a:off x="1048" y="268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8" name="Line 104"/>
            <p:cNvSpPr>
              <a:spLocks noChangeShapeType="1"/>
            </p:cNvSpPr>
            <p:nvPr/>
          </p:nvSpPr>
          <p:spPr bwMode="auto">
            <a:xfrm>
              <a:off x="4272" y="173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9" name="Line 105"/>
            <p:cNvSpPr>
              <a:spLocks noChangeShapeType="1"/>
            </p:cNvSpPr>
            <p:nvPr/>
          </p:nvSpPr>
          <p:spPr bwMode="auto">
            <a:xfrm flipH="1">
              <a:off x="4168" y="187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0" name="Line 106"/>
            <p:cNvSpPr>
              <a:spLocks noChangeShapeType="1"/>
            </p:cNvSpPr>
            <p:nvPr/>
          </p:nvSpPr>
          <p:spPr bwMode="auto">
            <a:xfrm>
              <a:off x="4176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1" name="Line 107"/>
            <p:cNvSpPr>
              <a:spLocks noChangeShapeType="1"/>
            </p:cNvSpPr>
            <p:nvPr/>
          </p:nvSpPr>
          <p:spPr bwMode="auto">
            <a:xfrm>
              <a:off x="4184" y="206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2" name="Line 108"/>
            <p:cNvSpPr>
              <a:spLocks noChangeShapeType="1"/>
            </p:cNvSpPr>
            <p:nvPr/>
          </p:nvSpPr>
          <p:spPr bwMode="auto">
            <a:xfrm>
              <a:off x="4272" y="207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3" name="Line 109"/>
            <p:cNvSpPr>
              <a:spLocks noChangeShapeType="1"/>
            </p:cNvSpPr>
            <p:nvPr/>
          </p:nvSpPr>
          <p:spPr bwMode="auto">
            <a:xfrm>
              <a:off x="4128" y="188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4" name="Line 110"/>
            <p:cNvSpPr>
              <a:spLocks noChangeShapeType="1"/>
            </p:cNvSpPr>
            <p:nvPr/>
          </p:nvSpPr>
          <p:spPr bwMode="auto">
            <a:xfrm flipH="1">
              <a:off x="4024" y="196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5" name="Line 111"/>
            <p:cNvSpPr>
              <a:spLocks noChangeShapeType="1"/>
            </p:cNvSpPr>
            <p:nvPr/>
          </p:nvSpPr>
          <p:spPr bwMode="auto">
            <a:xfrm>
              <a:off x="4272" y="245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6" name="Line 112"/>
            <p:cNvSpPr>
              <a:spLocks noChangeShapeType="1"/>
            </p:cNvSpPr>
            <p:nvPr/>
          </p:nvSpPr>
          <p:spPr bwMode="auto">
            <a:xfrm flipH="1">
              <a:off x="4168" y="259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7" name="Line 113"/>
            <p:cNvSpPr>
              <a:spLocks noChangeShapeType="1"/>
            </p:cNvSpPr>
            <p:nvPr/>
          </p:nvSpPr>
          <p:spPr bwMode="auto">
            <a:xfrm>
              <a:off x="4176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8" name="Line 114"/>
            <p:cNvSpPr>
              <a:spLocks noChangeShapeType="1"/>
            </p:cNvSpPr>
            <p:nvPr/>
          </p:nvSpPr>
          <p:spPr bwMode="auto">
            <a:xfrm>
              <a:off x="4184" y="278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99" name="Line 115"/>
            <p:cNvSpPr>
              <a:spLocks noChangeShapeType="1"/>
            </p:cNvSpPr>
            <p:nvPr/>
          </p:nvSpPr>
          <p:spPr bwMode="auto">
            <a:xfrm>
              <a:off x="4272" y="279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0" name="Line 116"/>
            <p:cNvSpPr>
              <a:spLocks noChangeShapeType="1"/>
            </p:cNvSpPr>
            <p:nvPr/>
          </p:nvSpPr>
          <p:spPr bwMode="auto">
            <a:xfrm>
              <a:off x="4128" y="260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1" name="Line 117"/>
            <p:cNvSpPr>
              <a:spLocks noChangeShapeType="1"/>
            </p:cNvSpPr>
            <p:nvPr/>
          </p:nvSpPr>
          <p:spPr bwMode="auto">
            <a:xfrm flipH="1">
              <a:off x="4024" y="268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2" name="Line 118"/>
            <p:cNvSpPr>
              <a:spLocks noChangeShapeType="1"/>
            </p:cNvSpPr>
            <p:nvPr/>
          </p:nvSpPr>
          <p:spPr bwMode="auto">
            <a:xfrm>
              <a:off x="4272" y="3176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3" name="Line 119"/>
            <p:cNvSpPr>
              <a:spLocks noChangeShapeType="1"/>
            </p:cNvSpPr>
            <p:nvPr/>
          </p:nvSpPr>
          <p:spPr bwMode="auto">
            <a:xfrm flipH="1">
              <a:off x="4168" y="3312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4" name="Line 120"/>
            <p:cNvSpPr>
              <a:spLocks noChangeShapeType="1"/>
            </p:cNvSpPr>
            <p:nvPr/>
          </p:nvSpPr>
          <p:spPr bwMode="auto">
            <a:xfrm>
              <a:off x="4176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5" name="Line 121"/>
            <p:cNvSpPr>
              <a:spLocks noChangeShapeType="1"/>
            </p:cNvSpPr>
            <p:nvPr/>
          </p:nvSpPr>
          <p:spPr bwMode="auto">
            <a:xfrm>
              <a:off x="4184" y="3504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6" name="Line 122"/>
            <p:cNvSpPr>
              <a:spLocks noChangeShapeType="1"/>
            </p:cNvSpPr>
            <p:nvPr/>
          </p:nvSpPr>
          <p:spPr bwMode="auto">
            <a:xfrm>
              <a:off x="4272" y="3512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7" name="Line 123"/>
            <p:cNvSpPr>
              <a:spLocks noChangeShapeType="1"/>
            </p:cNvSpPr>
            <p:nvPr/>
          </p:nvSpPr>
          <p:spPr bwMode="auto">
            <a:xfrm>
              <a:off x="4128" y="33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8" name="Line 124"/>
            <p:cNvSpPr>
              <a:spLocks noChangeShapeType="1"/>
            </p:cNvSpPr>
            <p:nvPr/>
          </p:nvSpPr>
          <p:spPr bwMode="auto">
            <a:xfrm flipH="1">
              <a:off x="4024" y="3408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09" name="Line 125"/>
            <p:cNvSpPr>
              <a:spLocks noChangeShapeType="1"/>
            </p:cNvSpPr>
            <p:nvPr/>
          </p:nvSpPr>
          <p:spPr bwMode="auto">
            <a:xfrm flipH="1">
              <a:off x="2056" y="2216"/>
              <a:ext cx="2224" cy="1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0" name="Line 126"/>
            <p:cNvSpPr>
              <a:spLocks noChangeShapeType="1"/>
            </p:cNvSpPr>
            <p:nvPr/>
          </p:nvSpPr>
          <p:spPr bwMode="auto">
            <a:xfrm flipH="1">
              <a:off x="3016" y="2936"/>
              <a:ext cx="1264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1" name="Line 127"/>
            <p:cNvSpPr>
              <a:spLocks noChangeShapeType="1"/>
            </p:cNvSpPr>
            <p:nvPr/>
          </p:nvSpPr>
          <p:spPr bwMode="auto">
            <a:xfrm flipH="1">
              <a:off x="4024" y="3656"/>
              <a:ext cx="256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2" name="Line 128"/>
            <p:cNvSpPr>
              <a:spLocks noChangeShapeType="1"/>
            </p:cNvSpPr>
            <p:nvPr/>
          </p:nvSpPr>
          <p:spPr bwMode="auto">
            <a:xfrm flipH="1">
              <a:off x="760" y="1160"/>
              <a:ext cx="2944" cy="2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3" name="Line 129"/>
            <p:cNvSpPr>
              <a:spLocks noChangeShapeType="1"/>
            </p:cNvSpPr>
            <p:nvPr/>
          </p:nvSpPr>
          <p:spPr bwMode="auto">
            <a:xfrm flipH="1">
              <a:off x="760" y="1160"/>
              <a:ext cx="2032" cy="1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4" name="Line 130"/>
            <p:cNvSpPr>
              <a:spLocks noChangeShapeType="1"/>
            </p:cNvSpPr>
            <p:nvPr/>
          </p:nvSpPr>
          <p:spPr bwMode="auto">
            <a:xfrm flipH="1">
              <a:off x="760" y="1160"/>
              <a:ext cx="1072" cy="6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5" name="Line 131"/>
            <p:cNvSpPr>
              <a:spLocks noChangeShapeType="1"/>
            </p:cNvSpPr>
            <p:nvPr/>
          </p:nvSpPr>
          <p:spPr bwMode="auto">
            <a:xfrm>
              <a:off x="1056" y="872"/>
              <a:ext cx="0" cy="2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6" name="Rectangle 132"/>
            <p:cNvSpPr>
              <a:spLocks noChangeArrowheads="1"/>
            </p:cNvSpPr>
            <p:nvPr/>
          </p:nvSpPr>
          <p:spPr bwMode="auto">
            <a:xfrm>
              <a:off x="484" y="1788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A6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17" name="Rectangle 133"/>
            <p:cNvSpPr>
              <a:spLocks noChangeArrowheads="1"/>
            </p:cNvSpPr>
            <p:nvPr/>
          </p:nvSpPr>
          <p:spPr bwMode="auto">
            <a:xfrm>
              <a:off x="484" y="2556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A5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18" name="Rectangle 134"/>
            <p:cNvSpPr>
              <a:spLocks noChangeArrowheads="1"/>
            </p:cNvSpPr>
            <p:nvPr/>
          </p:nvSpPr>
          <p:spPr bwMode="auto">
            <a:xfrm>
              <a:off x="484" y="3276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A4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19" name="Rectangle 135"/>
            <p:cNvSpPr>
              <a:spLocks noChangeArrowheads="1"/>
            </p:cNvSpPr>
            <p:nvPr/>
          </p:nvSpPr>
          <p:spPr bwMode="auto">
            <a:xfrm>
              <a:off x="868" y="380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A3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20" name="Rectangle 136"/>
            <p:cNvSpPr>
              <a:spLocks noChangeArrowheads="1"/>
            </p:cNvSpPr>
            <p:nvPr/>
          </p:nvSpPr>
          <p:spPr bwMode="auto">
            <a:xfrm>
              <a:off x="1780" y="380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A2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21" name="Rectangle 137"/>
            <p:cNvSpPr>
              <a:spLocks noChangeArrowheads="1"/>
            </p:cNvSpPr>
            <p:nvPr/>
          </p:nvSpPr>
          <p:spPr bwMode="auto">
            <a:xfrm>
              <a:off x="2740" y="380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A1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22" name="Rectangle 138"/>
            <p:cNvSpPr>
              <a:spLocks noChangeArrowheads="1"/>
            </p:cNvSpPr>
            <p:nvPr/>
          </p:nvSpPr>
          <p:spPr bwMode="auto">
            <a:xfrm>
              <a:off x="3748" y="3804"/>
              <a:ext cx="264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A0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23" name="Line 139"/>
            <p:cNvSpPr>
              <a:spLocks noChangeShapeType="1"/>
            </p:cNvSpPr>
            <p:nvPr/>
          </p:nvSpPr>
          <p:spPr bwMode="auto">
            <a:xfrm>
              <a:off x="2064" y="872"/>
              <a:ext cx="0" cy="2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24" name="Line 140"/>
            <p:cNvSpPr>
              <a:spLocks noChangeShapeType="1"/>
            </p:cNvSpPr>
            <p:nvPr/>
          </p:nvSpPr>
          <p:spPr bwMode="auto">
            <a:xfrm>
              <a:off x="3024" y="872"/>
              <a:ext cx="0" cy="2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25" name="Line 141"/>
            <p:cNvSpPr>
              <a:spLocks noChangeShapeType="1"/>
            </p:cNvSpPr>
            <p:nvPr/>
          </p:nvSpPr>
          <p:spPr bwMode="auto">
            <a:xfrm>
              <a:off x="4032" y="872"/>
              <a:ext cx="0" cy="2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26" name="Rectangle 142"/>
            <p:cNvSpPr>
              <a:spLocks noChangeArrowheads="1"/>
            </p:cNvSpPr>
            <p:nvPr/>
          </p:nvSpPr>
          <p:spPr bwMode="auto">
            <a:xfrm>
              <a:off x="3844" y="684"/>
              <a:ext cx="3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SR0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27" name="Rectangle 143"/>
            <p:cNvSpPr>
              <a:spLocks noChangeArrowheads="1"/>
            </p:cNvSpPr>
            <p:nvPr/>
          </p:nvSpPr>
          <p:spPr bwMode="auto">
            <a:xfrm>
              <a:off x="2836" y="684"/>
              <a:ext cx="3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SR1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28" name="Rectangle 144"/>
            <p:cNvSpPr>
              <a:spLocks noChangeArrowheads="1"/>
            </p:cNvSpPr>
            <p:nvPr/>
          </p:nvSpPr>
          <p:spPr bwMode="auto">
            <a:xfrm>
              <a:off x="1876" y="684"/>
              <a:ext cx="3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SR2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29" name="Rectangle 145"/>
            <p:cNvSpPr>
              <a:spLocks noChangeArrowheads="1"/>
            </p:cNvSpPr>
            <p:nvPr/>
          </p:nvSpPr>
          <p:spPr bwMode="auto">
            <a:xfrm>
              <a:off x="868" y="684"/>
              <a:ext cx="3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x-none" sz="1800">
                  <a:latin typeface="Arial" panose="020B0604020202020204" pitchFamily="34" charset="0"/>
                </a:rPr>
                <a:t>SR3</a:t>
              </a:r>
              <a:endParaRPr lang="en-US" altLang="x-none" sz="1800">
                <a:latin typeface="Arial" panose="020B0604020202020204" pitchFamily="34" charset="0"/>
              </a:endParaRPr>
            </a:p>
          </p:txBody>
        </p:sp>
        <p:sp>
          <p:nvSpPr>
            <p:cNvPr id="67730" name="Oval 146"/>
            <p:cNvSpPr>
              <a:spLocks noChangeArrowheads="1"/>
            </p:cNvSpPr>
            <p:nvPr/>
          </p:nvSpPr>
          <p:spPr bwMode="auto">
            <a:xfrm>
              <a:off x="1280" y="99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1" name="Oval 147"/>
            <p:cNvSpPr>
              <a:spLocks noChangeArrowheads="1"/>
            </p:cNvSpPr>
            <p:nvPr/>
          </p:nvSpPr>
          <p:spPr bwMode="auto">
            <a:xfrm>
              <a:off x="2288" y="99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2" name="Oval 148"/>
            <p:cNvSpPr>
              <a:spLocks noChangeArrowheads="1"/>
            </p:cNvSpPr>
            <p:nvPr/>
          </p:nvSpPr>
          <p:spPr bwMode="auto">
            <a:xfrm>
              <a:off x="3248" y="99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3" name="Oval 149"/>
            <p:cNvSpPr>
              <a:spLocks noChangeArrowheads="1"/>
            </p:cNvSpPr>
            <p:nvPr/>
          </p:nvSpPr>
          <p:spPr bwMode="auto">
            <a:xfrm>
              <a:off x="4256" y="99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4" name="Oval 150"/>
            <p:cNvSpPr>
              <a:spLocks noChangeArrowheads="1"/>
            </p:cNvSpPr>
            <p:nvPr/>
          </p:nvSpPr>
          <p:spPr bwMode="auto">
            <a:xfrm>
              <a:off x="1280" y="171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5" name="Oval 151"/>
            <p:cNvSpPr>
              <a:spLocks noChangeArrowheads="1"/>
            </p:cNvSpPr>
            <p:nvPr/>
          </p:nvSpPr>
          <p:spPr bwMode="auto">
            <a:xfrm>
              <a:off x="2288" y="171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6" name="Oval 152"/>
            <p:cNvSpPr>
              <a:spLocks noChangeArrowheads="1"/>
            </p:cNvSpPr>
            <p:nvPr/>
          </p:nvSpPr>
          <p:spPr bwMode="auto">
            <a:xfrm>
              <a:off x="3248" y="171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7" name="Oval 153"/>
            <p:cNvSpPr>
              <a:spLocks noChangeArrowheads="1"/>
            </p:cNvSpPr>
            <p:nvPr/>
          </p:nvSpPr>
          <p:spPr bwMode="auto">
            <a:xfrm>
              <a:off x="4256" y="171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8" name="Oval 154"/>
            <p:cNvSpPr>
              <a:spLocks noChangeArrowheads="1"/>
            </p:cNvSpPr>
            <p:nvPr/>
          </p:nvSpPr>
          <p:spPr bwMode="auto">
            <a:xfrm>
              <a:off x="1280" y="24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39" name="Oval 155"/>
            <p:cNvSpPr>
              <a:spLocks noChangeArrowheads="1"/>
            </p:cNvSpPr>
            <p:nvPr/>
          </p:nvSpPr>
          <p:spPr bwMode="auto">
            <a:xfrm>
              <a:off x="2288" y="24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0" name="Oval 156"/>
            <p:cNvSpPr>
              <a:spLocks noChangeArrowheads="1"/>
            </p:cNvSpPr>
            <p:nvPr/>
          </p:nvSpPr>
          <p:spPr bwMode="auto">
            <a:xfrm>
              <a:off x="3248" y="24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1" name="Oval 157"/>
            <p:cNvSpPr>
              <a:spLocks noChangeArrowheads="1"/>
            </p:cNvSpPr>
            <p:nvPr/>
          </p:nvSpPr>
          <p:spPr bwMode="auto">
            <a:xfrm>
              <a:off x="4256" y="24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2" name="Oval 158"/>
            <p:cNvSpPr>
              <a:spLocks noChangeArrowheads="1"/>
            </p:cNvSpPr>
            <p:nvPr/>
          </p:nvSpPr>
          <p:spPr bwMode="auto">
            <a:xfrm>
              <a:off x="1280" y="31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3" name="Oval 159"/>
            <p:cNvSpPr>
              <a:spLocks noChangeArrowheads="1"/>
            </p:cNvSpPr>
            <p:nvPr/>
          </p:nvSpPr>
          <p:spPr bwMode="auto">
            <a:xfrm>
              <a:off x="2288" y="31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4" name="Oval 160"/>
            <p:cNvSpPr>
              <a:spLocks noChangeArrowheads="1"/>
            </p:cNvSpPr>
            <p:nvPr/>
          </p:nvSpPr>
          <p:spPr bwMode="auto">
            <a:xfrm>
              <a:off x="3248" y="31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5" name="Oval 161"/>
            <p:cNvSpPr>
              <a:spLocks noChangeArrowheads="1"/>
            </p:cNvSpPr>
            <p:nvPr/>
          </p:nvSpPr>
          <p:spPr bwMode="auto">
            <a:xfrm>
              <a:off x="4256" y="31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6" name="Oval 162"/>
            <p:cNvSpPr>
              <a:spLocks noChangeArrowheads="1"/>
            </p:cNvSpPr>
            <p:nvPr/>
          </p:nvSpPr>
          <p:spPr bwMode="auto">
            <a:xfrm>
              <a:off x="1280" y="219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7" name="Oval 163"/>
            <p:cNvSpPr>
              <a:spLocks noChangeArrowheads="1"/>
            </p:cNvSpPr>
            <p:nvPr/>
          </p:nvSpPr>
          <p:spPr bwMode="auto">
            <a:xfrm>
              <a:off x="2288" y="219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8" name="Oval 164"/>
            <p:cNvSpPr>
              <a:spLocks noChangeArrowheads="1"/>
            </p:cNvSpPr>
            <p:nvPr/>
          </p:nvSpPr>
          <p:spPr bwMode="auto">
            <a:xfrm>
              <a:off x="3248" y="219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49" name="Oval 165"/>
            <p:cNvSpPr>
              <a:spLocks noChangeArrowheads="1"/>
            </p:cNvSpPr>
            <p:nvPr/>
          </p:nvSpPr>
          <p:spPr bwMode="auto">
            <a:xfrm>
              <a:off x="1280" y="291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0" name="Oval 166"/>
            <p:cNvSpPr>
              <a:spLocks noChangeArrowheads="1"/>
            </p:cNvSpPr>
            <p:nvPr/>
          </p:nvSpPr>
          <p:spPr bwMode="auto">
            <a:xfrm>
              <a:off x="2288" y="291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1" name="Oval 167"/>
            <p:cNvSpPr>
              <a:spLocks noChangeArrowheads="1"/>
            </p:cNvSpPr>
            <p:nvPr/>
          </p:nvSpPr>
          <p:spPr bwMode="auto">
            <a:xfrm>
              <a:off x="3248" y="291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2" name="Oval 168"/>
            <p:cNvSpPr>
              <a:spLocks noChangeArrowheads="1"/>
            </p:cNvSpPr>
            <p:nvPr/>
          </p:nvSpPr>
          <p:spPr bwMode="auto">
            <a:xfrm>
              <a:off x="1280" y="36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3" name="Oval 169"/>
            <p:cNvSpPr>
              <a:spLocks noChangeArrowheads="1"/>
            </p:cNvSpPr>
            <p:nvPr/>
          </p:nvSpPr>
          <p:spPr bwMode="auto">
            <a:xfrm>
              <a:off x="2288" y="36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4" name="Oval 170"/>
            <p:cNvSpPr>
              <a:spLocks noChangeArrowheads="1"/>
            </p:cNvSpPr>
            <p:nvPr/>
          </p:nvSpPr>
          <p:spPr bwMode="auto">
            <a:xfrm>
              <a:off x="3248" y="36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5" name="Oval 171"/>
            <p:cNvSpPr>
              <a:spLocks noChangeArrowheads="1"/>
            </p:cNvSpPr>
            <p:nvPr/>
          </p:nvSpPr>
          <p:spPr bwMode="auto">
            <a:xfrm>
              <a:off x="1040" y="12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6" name="Oval 172"/>
            <p:cNvSpPr>
              <a:spLocks noChangeArrowheads="1"/>
            </p:cNvSpPr>
            <p:nvPr/>
          </p:nvSpPr>
          <p:spPr bwMode="auto">
            <a:xfrm>
              <a:off x="1040" y="19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7" name="Oval 173"/>
            <p:cNvSpPr>
              <a:spLocks noChangeArrowheads="1"/>
            </p:cNvSpPr>
            <p:nvPr/>
          </p:nvSpPr>
          <p:spPr bwMode="auto">
            <a:xfrm>
              <a:off x="1040" y="267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8" name="Oval 174"/>
            <p:cNvSpPr>
              <a:spLocks noChangeArrowheads="1"/>
            </p:cNvSpPr>
            <p:nvPr/>
          </p:nvSpPr>
          <p:spPr bwMode="auto">
            <a:xfrm>
              <a:off x="2048" y="12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59" name="Oval 175"/>
            <p:cNvSpPr>
              <a:spLocks noChangeArrowheads="1"/>
            </p:cNvSpPr>
            <p:nvPr/>
          </p:nvSpPr>
          <p:spPr bwMode="auto">
            <a:xfrm>
              <a:off x="2048" y="19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0" name="Oval 176"/>
            <p:cNvSpPr>
              <a:spLocks noChangeArrowheads="1"/>
            </p:cNvSpPr>
            <p:nvPr/>
          </p:nvSpPr>
          <p:spPr bwMode="auto">
            <a:xfrm>
              <a:off x="2048" y="267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1" name="Oval 177"/>
            <p:cNvSpPr>
              <a:spLocks noChangeArrowheads="1"/>
            </p:cNvSpPr>
            <p:nvPr/>
          </p:nvSpPr>
          <p:spPr bwMode="auto">
            <a:xfrm>
              <a:off x="3008" y="12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2" name="Oval 178"/>
            <p:cNvSpPr>
              <a:spLocks noChangeArrowheads="1"/>
            </p:cNvSpPr>
            <p:nvPr/>
          </p:nvSpPr>
          <p:spPr bwMode="auto">
            <a:xfrm>
              <a:off x="3008" y="19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3" name="Oval 179"/>
            <p:cNvSpPr>
              <a:spLocks noChangeArrowheads="1"/>
            </p:cNvSpPr>
            <p:nvPr/>
          </p:nvSpPr>
          <p:spPr bwMode="auto">
            <a:xfrm>
              <a:off x="3008" y="267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4" name="Oval 180"/>
            <p:cNvSpPr>
              <a:spLocks noChangeArrowheads="1"/>
            </p:cNvSpPr>
            <p:nvPr/>
          </p:nvSpPr>
          <p:spPr bwMode="auto">
            <a:xfrm>
              <a:off x="4016" y="123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5" name="Oval 181"/>
            <p:cNvSpPr>
              <a:spLocks noChangeArrowheads="1"/>
            </p:cNvSpPr>
            <p:nvPr/>
          </p:nvSpPr>
          <p:spPr bwMode="auto">
            <a:xfrm>
              <a:off x="4016" y="195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6" name="Oval 182"/>
            <p:cNvSpPr>
              <a:spLocks noChangeArrowheads="1"/>
            </p:cNvSpPr>
            <p:nvPr/>
          </p:nvSpPr>
          <p:spPr bwMode="auto">
            <a:xfrm>
              <a:off x="4016" y="267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7" name="Oval 183"/>
            <p:cNvSpPr>
              <a:spLocks noChangeArrowheads="1"/>
            </p:cNvSpPr>
            <p:nvPr/>
          </p:nvSpPr>
          <p:spPr bwMode="auto">
            <a:xfrm>
              <a:off x="1280" y="147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8" name="Oval 184"/>
            <p:cNvSpPr>
              <a:spLocks noChangeArrowheads="1"/>
            </p:cNvSpPr>
            <p:nvPr/>
          </p:nvSpPr>
          <p:spPr bwMode="auto">
            <a:xfrm>
              <a:off x="2288" y="147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69" name="Oval 185"/>
            <p:cNvSpPr>
              <a:spLocks noChangeArrowheads="1"/>
            </p:cNvSpPr>
            <p:nvPr/>
          </p:nvSpPr>
          <p:spPr bwMode="auto">
            <a:xfrm>
              <a:off x="3248" y="1472"/>
              <a:ext cx="32" cy="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Numbers in mathmetics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" y="1143000"/>
            <a:ext cx="8991600" cy="252376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dirty="0">
                <a:solidFill>
                  <a:srgbClr val="0D00CD"/>
                </a:solidFill>
              </a:rPr>
              <a:t>3.14159265…(pi)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2400" b="1" dirty="0">
                <a:solidFill>
                  <a:srgbClr val="0D00CD"/>
                </a:solidFill>
              </a:rPr>
              <a:t>2.71828…(e)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2400" b="1" dirty="0">
                <a:solidFill>
                  <a:srgbClr val="0D00CD"/>
                </a:solidFill>
              </a:rPr>
              <a:t>0.000000001 or 1.0 X 10 </a:t>
            </a:r>
            <a:r>
              <a:rPr lang="en-US" altLang="zh-CN" sz="2400" b="1" baseline="30000" dirty="0">
                <a:solidFill>
                  <a:srgbClr val="0D00CD"/>
                </a:solidFill>
              </a:rPr>
              <a:t>-9</a:t>
            </a:r>
            <a:r>
              <a:rPr lang="en-US" altLang="zh-CN" sz="2400" b="1" dirty="0">
                <a:solidFill>
                  <a:srgbClr val="0D00CD"/>
                </a:solidFill>
              </a:rPr>
              <a:t> (seconds in a nanosecond)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2400" b="1" dirty="0">
                <a:solidFill>
                  <a:srgbClr val="0D00CD"/>
                </a:solidFill>
              </a:rPr>
              <a:t>3,155,760,000 0r 3.15576 X 10 </a:t>
            </a:r>
            <a:r>
              <a:rPr lang="en-US" altLang="zh-CN" sz="2400" b="1" baseline="30000" dirty="0">
                <a:solidFill>
                  <a:srgbClr val="0D00CD"/>
                </a:solidFill>
              </a:rPr>
              <a:t>9</a:t>
            </a:r>
            <a:r>
              <a:rPr lang="en-US" altLang="zh-CN" sz="2400" b="1" dirty="0">
                <a:solidFill>
                  <a:srgbClr val="0D00CD"/>
                </a:solidFill>
              </a:rPr>
              <a:t> (Seconds in a typical century)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endParaRPr lang="zh-CN" altLang="en-US" sz="26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" y="3472393"/>
            <a:ext cx="9067800" cy="52322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altLang="zh-CN" sz="2600" b="1" dirty="0">
                <a:solidFill>
                  <a:srgbClr val="FF0000"/>
                </a:solidFill>
              </a:rPr>
              <a:t>Real numbers should be support by programming language.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00" y="4038600"/>
            <a:ext cx="9067800" cy="1281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Scientific Notation</a:t>
            </a:r>
            <a:r>
              <a:rPr lang="en-US" altLang="zh-CN" sz="2400" b="1" dirty="0">
                <a:solidFill>
                  <a:srgbClr val="0D00CD"/>
                </a:solidFill>
              </a:rPr>
              <a:t>: A notation that renders numbers with a single digit to the left of the decimal point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00" y="4935256"/>
            <a:ext cx="8991600" cy="13926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dirty="0"/>
              <a:t>Normalized</a:t>
            </a:r>
            <a:r>
              <a:rPr lang="en-US" altLang="zh-CN" sz="2400" b="1" dirty="0">
                <a:solidFill>
                  <a:srgbClr val="0D00CD"/>
                </a:solidFill>
              </a:rPr>
              <a:t>: A number in floating-point notation that has no leading 0s.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2600" b="1" dirty="0"/>
              <a:t>1.0 X 10</a:t>
            </a:r>
            <a:r>
              <a:rPr lang="en-US" altLang="zh-CN" sz="2600" b="1" baseline="30000" dirty="0"/>
              <a:t>-9</a:t>
            </a:r>
            <a:r>
              <a:rPr lang="en-US" altLang="zh-CN" sz="2600" b="1" dirty="0"/>
              <a:t>   </a:t>
            </a:r>
            <a:r>
              <a:rPr lang="en-US" altLang="zh-CN" sz="2600" b="1" dirty="0">
                <a:solidFill>
                  <a:srgbClr val="0D00CD"/>
                </a:solidFill>
              </a:rPr>
              <a:t>VS 0.1 X 10</a:t>
            </a:r>
            <a:r>
              <a:rPr lang="en-US" altLang="zh-CN" sz="2600" b="1" baseline="30000" dirty="0">
                <a:solidFill>
                  <a:srgbClr val="0D00CD"/>
                </a:solidFill>
              </a:rPr>
              <a:t>-8</a:t>
            </a:r>
            <a:r>
              <a:rPr lang="en-US" altLang="zh-CN" sz="2600" b="1" dirty="0">
                <a:solidFill>
                  <a:srgbClr val="0D00CD"/>
                </a:solidFill>
              </a:rPr>
              <a:t>   VS 10.0 X 10</a:t>
            </a:r>
            <a:r>
              <a:rPr lang="en-US" altLang="zh-CN" sz="2600" b="1" baseline="30000" dirty="0">
                <a:solidFill>
                  <a:srgbClr val="0D00CD"/>
                </a:solidFill>
              </a:rPr>
              <a:t>-10</a:t>
            </a:r>
            <a:endParaRPr lang="zh-CN" altLang="en-US" sz="2600" b="1" baseline="30000" dirty="0">
              <a:solidFill>
                <a:srgbClr val="0D00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85" y="1631868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Floating point : </a:t>
            </a:r>
            <a:r>
              <a:rPr lang="en-US" altLang="zh-CN" sz="3200" b="1" dirty="0">
                <a:solidFill>
                  <a:srgbClr val="0D00CD"/>
                </a:solidFill>
              </a:rPr>
              <a:t>Computer arithmetic that represents numbers in which the binary point is not fixed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3614124"/>
            <a:ext cx="3705481" cy="6741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 Representation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内容占位符 52229" descr="u03-09-97801240772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24000"/>
            <a:ext cx="8492434" cy="86940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0"/>
            <a:ext cx="3147121" cy="814080"/>
          </a:xfrm>
          <a:prstGeom prst="rect">
            <a:avLst/>
          </a:prstGeom>
        </p:spPr>
      </p:pic>
      <p:pic>
        <p:nvPicPr>
          <p:cNvPr id="11" name="内容占位符 53253" descr="u03-10-9780124077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3560431"/>
            <a:ext cx="8492434" cy="14658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341217" y="239340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Single Precision</a:t>
            </a:r>
            <a:endParaRPr lang="zh-CN" altLang="en-US" sz="3200" b="1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352940" y="4867059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Double Precision</a:t>
            </a:r>
            <a:endParaRPr lang="zh-CN" altLang="en-US" sz="32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IEEE-754 Standard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143000"/>
            <a:ext cx="8991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Virtually, found in every computer since 1980.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Makes the leading 1-bit of normalized binary numbers implicit.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 </a:t>
            </a:r>
            <a:r>
              <a:rPr lang="en-US" altLang="zh-CN" sz="2800" b="1" dirty="0">
                <a:solidFill>
                  <a:srgbClr val="000066"/>
                </a:solidFill>
              </a:rPr>
              <a:t>The number is actually 24 bits long in single precision, and 53 bits long in double precision</a:t>
            </a:r>
            <a:r>
              <a:rPr lang="en-US" altLang="zh-CN" sz="3200" b="1" dirty="0">
                <a:solidFill>
                  <a:srgbClr val="000066"/>
                </a:solidFill>
              </a:rPr>
              <a:t>.</a:t>
            </a:r>
            <a:endParaRPr lang="en-US" altLang="zh-CN" sz="3200" b="1" dirty="0">
              <a:solidFill>
                <a:srgbClr val="0000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Biased Component</a:t>
            </a:r>
            <a:r>
              <a:rPr lang="zh-CN" altLang="en-US" sz="3200" b="1" dirty="0">
                <a:solidFill>
                  <a:srgbClr val="0D00CD"/>
                </a:solidFill>
              </a:rPr>
              <a:t> </a:t>
            </a:r>
            <a:r>
              <a:rPr lang="en-US" altLang="zh-CN" sz="3200" b="1" dirty="0">
                <a:solidFill>
                  <a:srgbClr val="0D00CD"/>
                </a:solidFill>
              </a:rPr>
              <a:t>(Biased Notation)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component=actual value +127(Single Precision)/ 1023(Double precision)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Overflow and Underflow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990601"/>
            <a:ext cx="9144000" cy="2498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Overflow</a:t>
            </a:r>
            <a:r>
              <a:rPr lang="en-US" altLang="zh-CN" sz="2400" b="1" dirty="0">
                <a:solidFill>
                  <a:srgbClr val="0D00CD"/>
                </a:solidFill>
              </a:rPr>
              <a:t>: A situation in which a positive exponent becomes too large to fit in the exponent field. </a:t>
            </a:r>
            <a:r>
              <a:rPr lang="en-US" altLang="zh-CN" sz="2400" b="1" dirty="0">
                <a:solidFill>
                  <a:srgbClr val="FF0000"/>
                </a:solidFill>
              </a:rPr>
              <a:t>x&gt;127 for single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Underflow</a:t>
            </a:r>
            <a:r>
              <a:rPr lang="en-US" altLang="zh-CN" sz="2400" b="1" dirty="0">
                <a:solidFill>
                  <a:srgbClr val="0D00CD"/>
                </a:solidFill>
              </a:rPr>
              <a:t>: A situation in which a negative exponent becomes too large to fit the exponent field </a:t>
            </a:r>
            <a:r>
              <a:rPr lang="en-US" altLang="zh-CN" sz="2400" b="1" dirty="0">
                <a:solidFill>
                  <a:srgbClr val="FF0000"/>
                </a:solidFill>
              </a:rPr>
              <a:t>x&lt;-126 for single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/>
            <a:r>
              <a:rPr lang="en-US" altLang="zh-CN" sz="1600" b="1" dirty="0">
                <a:solidFill>
                  <a:srgbClr val="FF0000"/>
                </a:solidFill>
              </a:rPr>
              <a:t>X denotes the real exponent without bias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50911" y="4851401"/>
            <a:ext cx="1642524" cy="1089025"/>
            <a:chOff x="720" y="1661"/>
            <a:chExt cx="895" cy="686"/>
          </a:xfrm>
        </p:grpSpPr>
        <p:sp>
          <p:nvSpPr>
            <p:cNvPr id="83" name="文本框 708615"/>
            <p:cNvSpPr txBox="1"/>
            <p:nvPr/>
          </p:nvSpPr>
          <p:spPr>
            <a:xfrm>
              <a:off x="720" y="1901"/>
              <a:ext cx="895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 minimum</a:t>
              </a:r>
              <a:endPara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indent="0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negative</a:t>
              </a:r>
              <a:endPara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直接连接符 83"/>
            <p:cNvSpPr/>
            <p:nvPr/>
          </p:nvSpPr>
          <p:spPr>
            <a:xfrm flipV="1">
              <a:off x="1074" y="1661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81" name="文本框 708618"/>
          <p:cNvSpPr txBox="1"/>
          <p:nvPr/>
        </p:nvSpPr>
        <p:spPr>
          <a:xfrm>
            <a:off x="2751141" y="5416917"/>
            <a:ext cx="1685077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maximum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spcBef>
                <a:spcPct val="0"/>
              </a:spcBef>
            </a:pP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negative</a:t>
            </a:r>
            <a:endParaRPr lang="zh-CN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直接连接符 79"/>
          <p:cNvSpPr/>
          <p:nvPr/>
        </p:nvSpPr>
        <p:spPr>
          <a:xfrm flipV="1">
            <a:off x="7147142" y="4851401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55" name="组合 54"/>
          <p:cNvGrpSpPr/>
          <p:nvPr/>
        </p:nvGrpSpPr>
        <p:grpSpPr>
          <a:xfrm>
            <a:off x="228600" y="3581400"/>
            <a:ext cx="8299450" cy="1824038"/>
            <a:chOff x="240" y="861"/>
            <a:chExt cx="5228" cy="1149"/>
          </a:xfrm>
        </p:grpSpPr>
        <p:grpSp>
          <p:nvGrpSpPr>
            <p:cNvPr id="59" name="组合 58"/>
            <p:cNvGrpSpPr/>
            <p:nvPr/>
          </p:nvGrpSpPr>
          <p:grpSpPr>
            <a:xfrm>
              <a:off x="384" y="1229"/>
              <a:ext cx="4944" cy="525"/>
              <a:chOff x="384" y="1229"/>
              <a:chExt cx="4944" cy="525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384" y="1229"/>
                <a:ext cx="4944" cy="525"/>
                <a:chOff x="384" y="1229"/>
                <a:chExt cx="4944" cy="52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1104" y="1229"/>
                  <a:ext cx="1752" cy="525"/>
                  <a:chOff x="1104" y="1229"/>
                  <a:chExt cx="1752" cy="525"/>
                </a:xfrm>
              </p:grpSpPr>
              <p:sp>
                <p:nvSpPr>
                  <p:cNvPr id="75" name="直接连接符 74"/>
                  <p:cNvSpPr/>
                  <p:nvPr/>
                </p:nvSpPr>
                <p:spPr>
                  <a:xfrm flipV="1">
                    <a:off x="2856" y="1661"/>
                    <a:ext cx="0" cy="93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6" name="直接连接符 75"/>
                  <p:cNvSpPr/>
                  <p:nvPr/>
                </p:nvSpPr>
                <p:spPr>
                  <a:xfrm>
                    <a:off x="1104" y="1229"/>
                    <a:ext cx="0" cy="432"/>
                  </a:xfrm>
                  <a:prstGeom prst="line">
                    <a:avLst/>
                  </a:prstGeom>
                  <a:ln w="38100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73" name="直接连接符 72"/>
                <p:cNvSpPr/>
                <p:nvPr/>
              </p:nvSpPr>
              <p:spPr>
                <a:xfrm>
                  <a:off x="3264" y="1229"/>
                  <a:ext cx="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4" name="直接连接符 73"/>
                <p:cNvSpPr/>
                <p:nvPr/>
              </p:nvSpPr>
              <p:spPr>
                <a:xfrm>
                  <a:off x="384" y="1661"/>
                  <a:ext cx="49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1" name="直接连接符 70"/>
              <p:cNvSpPr/>
              <p:nvPr/>
            </p:nvSpPr>
            <p:spPr>
              <a:xfrm>
                <a:off x="4608" y="1229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60" name="组合 59"/>
            <p:cNvGrpSpPr/>
            <p:nvPr/>
          </p:nvGrpSpPr>
          <p:grpSpPr>
            <a:xfrm>
              <a:off x="240" y="861"/>
              <a:ext cx="5228" cy="1149"/>
              <a:chOff x="240" y="861"/>
              <a:chExt cx="5228" cy="114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84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</a:ln>
            </p:spPr>
            <p:txBody>
              <a:bodyPr wrap="none" anchor="ctr"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 algn="ctr">
                  <a:spcBef>
                    <a:spcPct val="0"/>
                  </a:spcBef>
                </a:pPr>
                <a:endParaRPr lang="zh-CN" alt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直接连接符 61"/>
              <p:cNvSpPr/>
              <p:nvPr/>
            </p:nvSpPr>
            <p:spPr>
              <a:xfrm>
                <a:off x="2448" y="1229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" name="矩形 62"/>
              <p:cNvSpPr/>
              <p:nvPr/>
            </p:nvSpPr>
            <p:spPr>
              <a:xfrm>
                <a:off x="4608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</a:ln>
            </p:spPr>
            <p:txBody>
              <a:bodyPr wrap="none" anchor="ctr"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 algn="ctr">
                  <a:spcBef>
                    <a:spcPct val="0"/>
                  </a:spcBef>
                </a:pPr>
                <a:endParaRPr lang="zh-CN" altLang="en-US" sz="28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文本框 708639"/>
              <p:cNvSpPr txBox="1"/>
              <p:nvPr/>
            </p:nvSpPr>
            <p:spPr>
              <a:xfrm>
                <a:off x="1321" y="1310"/>
                <a:ext cx="815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>
                  <a:spcBef>
                    <a:spcPct val="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Negative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文本框 708640"/>
              <p:cNvSpPr txBox="1"/>
              <p:nvPr/>
            </p:nvSpPr>
            <p:spPr>
              <a:xfrm>
                <a:off x="3481" y="1310"/>
                <a:ext cx="74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>
                  <a:spcBef>
                    <a:spcPct val="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Positive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文本框 708641"/>
              <p:cNvSpPr txBox="1"/>
              <p:nvPr/>
            </p:nvSpPr>
            <p:spPr>
              <a:xfrm>
                <a:off x="2335" y="861"/>
                <a:ext cx="95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>
                  <a:spcBef>
                    <a:spcPct val="0"/>
                  </a:spcBef>
                </a:pPr>
                <a:r>
                  <a:rPr lang="en-US" altLang="zh-CN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Underflow</a:t>
                </a:r>
                <a:endPara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文本框 708642"/>
              <p:cNvSpPr txBox="1"/>
              <p:nvPr/>
            </p:nvSpPr>
            <p:spPr>
              <a:xfrm>
                <a:off x="2734" y="1680"/>
                <a:ext cx="229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>
                  <a:spcBef>
                    <a:spcPct val="0"/>
                  </a:spcBef>
                </a:pPr>
                <a:r>
                  <a:rPr lang="zh-CN" altLang="en-US" sz="2800" b="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800" b="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文本框 708643"/>
              <p:cNvSpPr txBox="1"/>
              <p:nvPr/>
            </p:nvSpPr>
            <p:spPr>
              <a:xfrm>
                <a:off x="240" y="897"/>
                <a:ext cx="117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>
                  <a:spcBef>
                    <a:spcPct val="0"/>
                  </a:spcBef>
                </a:pPr>
                <a:r>
                  <a:rPr lang="en-US" altLang="zh-CN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Overflow</a:t>
                </a:r>
                <a:endPara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文本框 708644"/>
              <p:cNvSpPr txBox="1"/>
              <p:nvPr/>
            </p:nvSpPr>
            <p:spPr>
              <a:xfrm>
                <a:off x="4608" y="897"/>
                <a:ext cx="86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indent="0">
                  <a:spcBef>
                    <a:spcPct val="0"/>
                  </a:spcBef>
                </a:pPr>
                <a:r>
                  <a:rPr lang="en-US" altLang="zh-CN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Overflow</a:t>
                </a:r>
                <a:endPara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5" name="直接箭头连接符 4"/>
          <p:cNvCxnSpPr>
            <a:endCxn id="62" idx="1"/>
          </p:cNvCxnSpPr>
          <p:nvPr/>
        </p:nvCxnSpPr>
        <p:spPr>
          <a:xfrm flipH="1" flipV="1">
            <a:off x="3733801" y="4851400"/>
            <a:ext cx="9529" cy="9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708615"/>
          <p:cNvSpPr txBox="1"/>
          <p:nvPr/>
        </p:nvSpPr>
        <p:spPr>
          <a:xfrm>
            <a:off x="6484941" y="5379609"/>
            <a:ext cx="1685077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maximum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spcBef>
                <a:spcPct val="0"/>
              </a:spcBef>
            </a:pP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</a:t>
            </a:r>
            <a:endParaRPr lang="zh-CN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文本框 708615"/>
          <p:cNvSpPr txBox="1"/>
          <p:nvPr/>
        </p:nvSpPr>
        <p:spPr>
          <a:xfrm>
            <a:off x="4359122" y="5232401"/>
            <a:ext cx="1641796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minimum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spcBef>
                <a:spcPct val="0"/>
              </a:spcBef>
            </a:pPr>
            <a:r>
              <a:rPr lang="en-US" altLang="zh-CN" sz="1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</a:t>
            </a:r>
            <a:endParaRPr lang="zh-CN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5029200" y="4819437"/>
            <a:ext cx="0" cy="5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IEEE-754 Encoding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内容占位符 27653" descr="f03-13-97801240772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85" y="990600"/>
            <a:ext cx="9012015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788996"/>
            <a:ext cx="3705481" cy="992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231" y="4711109"/>
            <a:ext cx="3789860" cy="85764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41161" y="4781156"/>
            <a:ext cx="141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Not 0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6790" y="3923512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0D00CD"/>
                </a:solidFill>
              </a:rPr>
              <a:t>Infinity</a:t>
            </a:r>
            <a:endParaRPr lang="zh-CN" altLang="en-US" sz="3200" b="1" i="1" dirty="0">
              <a:solidFill>
                <a:srgbClr val="0D00CD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07128" y="4767093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err="1">
                <a:solidFill>
                  <a:srgbClr val="0D00CD"/>
                </a:solidFill>
              </a:rPr>
              <a:t>NaN</a:t>
            </a:r>
            <a:endParaRPr lang="zh-CN" altLang="en-US" sz="3200" b="1" i="1" dirty="0">
              <a:solidFill>
                <a:srgbClr val="0D00CD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86000" y="5568753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</a:rPr>
              <a:t>F(</a:t>
            </a:r>
            <a:r>
              <a:rPr lang="en-US" altLang="zh-CN" sz="3200" b="1" i="1" dirty="0" err="1">
                <a:solidFill>
                  <a:srgbClr val="FF0000"/>
                </a:solidFill>
              </a:rPr>
              <a:t>NaN</a:t>
            </a:r>
            <a:r>
              <a:rPr lang="en-US" altLang="zh-CN" sz="3200" b="1" i="1" dirty="0">
                <a:solidFill>
                  <a:srgbClr val="FF0000"/>
                </a:solidFill>
              </a:rPr>
              <a:t>)=</a:t>
            </a:r>
            <a:r>
              <a:rPr lang="en-US" altLang="zh-CN" sz="3200" b="1" i="1" dirty="0" err="1">
                <a:solidFill>
                  <a:srgbClr val="FF0000"/>
                </a:solidFill>
              </a:rPr>
              <a:t>NaN</a:t>
            </a:r>
            <a:r>
              <a:rPr lang="en-US" altLang="zh-CN" sz="3200" b="1" i="1" dirty="0">
                <a:solidFill>
                  <a:srgbClr val="0D00CD"/>
                </a:solidFill>
              </a:rPr>
              <a:t>!</a:t>
            </a:r>
            <a:endParaRPr lang="zh-CN" altLang="en-US" sz="3200" b="1" i="1" dirty="0">
              <a:solidFill>
                <a:srgbClr val="0D00C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LEC09 FP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 Addition- decimal example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219200"/>
            <a:ext cx="4822201" cy="445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6537" y="172351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</a:rPr>
              <a:t>Step1</a:t>
            </a:r>
            <a:r>
              <a:rPr lang="en-US" altLang="zh-CN" sz="2400" b="1" dirty="0">
                <a:solidFill>
                  <a:srgbClr val="0D00CD"/>
                </a:solidFill>
              </a:rPr>
              <a:t>: Align the decimal point of the number that has the smaller exponent.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9" y="2501040"/>
            <a:ext cx="7969321" cy="5469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537" y="3182298"/>
            <a:ext cx="4237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</a:rPr>
              <a:t>Step2</a:t>
            </a:r>
            <a:r>
              <a:rPr lang="en-US" altLang="zh-CN" sz="3200" b="1" dirty="0">
                <a:solidFill>
                  <a:srgbClr val="0D00CD"/>
                </a:solidFill>
              </a:rPr>
              <a:t>: </a:t>
            </a:r>
            <a:r>
              <a:rPr lang="en-US" altLang="zh-CN" sz="2400" b="1" dirty="0">
                <a:solidFill>
                  <a:srgbClr val="0D00CD"/>
                </a:solidFill>
              </a:rPr>
              <a:t>Perform the addition of the significands.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06" y="3064075"/>
            <a:ext cx="2284200" cy="15772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668" y="3421677"/>
            <a:ext cx="2284200" cy="61056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6248400" y="4060173"/>
            <a:ext cx="1447800" cy="30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292" y="4389959"/>
            <a:ext cx="437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</a:rPr>
              <a:t>Step3</a:t>
            </a:r>
            <a:r>
              <a:rPr lang="en-US" altLang="zh-CN" sz="2400" b="1" dirty="0">
                <a:solidFill>
                  <a:srgbClr val="0D00CD"/>
                </a:solidFill>
              </a:rPr>
              <a:t>: Adjust the result to normalized scientific notation.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239" y="4712863"/>
            <a:ext cx="5126761" cy="5596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0499" y="5456742"/>
            <a:ext cx="476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</a:rPr>
              <a:t>Step4</a:t>
            </a:r>
            <a:r>
              <a:rPr lang="en-US" altLang="zh-CN" sz="2400" b="1" dirty="0">
                <a:solidFill>
                  <a:srgbClr val="0D00CD"/>
                </a:solidFill>
              </a:rPr>
              <a:t>: Round the significand of the result to fixed digits bits (include the sign)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340" y="5531622"/>
            <a:ext cx="2385720" cy="648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0</TotalTime>
  <Words>9131</Words>
  <Application>WPS 演示</Application>
  <PresentationFormat>信纸(8.5x11 英寸)</PresentationFormat>
  <Paragraphs>684</Paragraphs>
  <Slides>27</Slides>
  <Notes>17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Times New Roman</vt:lpstr>
      <vt:lpstr>微软雅黑</vt:lpstr>
      <vt:lpstr>华文中宋</vt:lpstr>
      <vt:lpstr>楷体</vt:lpstr>
      <vt:lpstr>Wingdings</vt:lpstr>
      <vt:lpstr>黑体</vt:lpstr>
      <vt:lpstr>Arial Unicode MS</vt:lpstr>
      <vt:lpstr>Symbol</vt:lpstr>
      <vt:lpstr>Lucida Console</vt:lpstr>
      <vt:lpstr>MinionPro</vt:lpstr>
      <vt:lpstr>Segoe Print</vt:lpstr>
      <vt:lpstr>Office Theme</vt:lpstr>
      <vt:lpstr>Lecture8  Floating Point </vt:lpstr>
      <vt:lpstr>Outline</vt:lpstr>
      <vt:lpstr>Real Numbers in mathmetics</vt:lpstr>
      <vt:lpstr>Floating Point</vt:lpstr>
      <vt:lpstr>Floating Point Representation</vt:lpstr>
      <vt:lpstr>IEEE-754 Standard</vt:lpstr>
      <vt:lpstr>Overflow and Underflow</vt:lpstr>
      <vt:lpstr>IEEE-754 Encoding</vt:lpstr>
      <vt:lpstr>Floating Point Addition- decimal example</vt:lpstr>
      <vt:lpstr>Floating Point Addition</vt:lpstr>
      <vt:lpstr>Block diagram of an arithmetic unit dedicated to floating-point addition</vt:lpstr>
      <vt:lpstr>Floating Point Multiplication-Example1</vt:lpstr>
      <vt:lpstr>Floating Point Multiplication-Example2</vt:lpstr>
      <vt:lpstr>FP Arithmetic Hardware</vt:lpstr>
      <vt:lpstr>FP Instructions in MIPS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PowerPoint 演示文稿</vt:lpstr>
      <vt:lpstr>PowerPoint 演示文稿</vt:lpstr>
      <vt:lpstr>Shifters</vt:lpstr>
      <vt:lpstr>Combinational Shifter from MUXes</vt:lpstr>
      <vt:lpstr>General Shift Right Scheme using 16 bit example</vt:lpstr>
      <vt:lpstr>Funnel Shifter</vt:lpstr>
      <vt:lpstr>Barrel  Shifter</vt:lpstr>
    </vt:vector>
  </TitlesOfParts>
  <LinksUpToDate>false</LinksUpToDate>
  <SharedDoc>false</SharedDoc>
  <HyperlinksChanged>false</HyperlinksChanged>
  <AppVersion>14.0000</AppVersion>
  <Pages>47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creator>Janie Irwin</dc:creator>
  <dc:subject>Lecture 01</dc:subject>
  <cp:lastModifiedBy>安建峰</cp:lastModifiedBy>
  <cp:revision>748</cp:revision>
  <cp:lastPrinted>2018-04-18T01:29:00Z</cp:lastPrinted>
  <dcterms:created xsi:type="dcterms:W3CDTF">1997-08-19T16:58:00Z</dcterms:created>
  <dcterms:modified xsi:type="dcterms:W3CDTF">2025-06-12T04:54:30Z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4EDB80F8FCBE4A8D938D4872B98C8915_12</vt:lpwstr>
  </property>
  <property fmtid="{D5CDD505-2E9C-101B-9397-08002B2CF9AE}" pid="3" name="KSOProductBuildVer">
    <vt:lpwstr>2052-12.1.0.20784</vt:lpwstr>
  </property>
</Properties>
</file>