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png" ContentType="image/png"/>
  <Default Extension="tiff" ContentType="image/tif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41"/>
  </p:handoutMasterIdLst>
  <p:sldIdLst>
    <p:sldId id="415" r:id="rId3"/>
    <p:sldId id="416" r:id="rId5"/>
    <p:sldId id="417" r:id="rId6"/>
    <p:sldId id="418" r:id="rId7"/>
    <p:sldId id="419" r:id="rId8"/>
    <p:sldId id="420" r:id="rId9"/>
    <p:sldId id="421" r:id="rId10"/>
    <p:sldId id="422" r:id="rId11"/>
    <p:sldId id="423" r:id="rId12"/>
    <p:sldId id="424" r:id="rId13"/>
    <p:sldId id="425" r:id="rId14"/>
    <p:sldId id="426" r:id="rId15"/>
    <p:sldId id="427" r:id="rId16"/>
    <p:sldId id="428" r:id="rId17"/>
    <p:sldId id="429" r:id="rId18"/>
    <p:sldId id="430" r:id="rId19"/>
    <p:sldId id="431" r:id="rId20"/>
    <p:sldId id="432" r:id="rId21"/>
    <p:sldId id="433" r:id="rId22"/>
    <p:sldId id="434" r:id="rId23"/>
    <p:sldId id="435" r:id="rId24"/>
    <p:sldId id="436" r:id="rId25"/>
    <p:sldId id="437" r:id="rId26"/>
    <p:sldId id="438" r:id="rId27"/>
    <p:sldId id="452" r:id="rId28"/>
    <p:sldId id="439" r:id="rId29"/>
    <p:sldId id="440" r:id="rId30"/>
    <p:sldId id="441" r:id="rId31"/>
    <p:sldId id="442" r:id="rId32"/>
    <p:sldId id="443" r:id="rId33"/>
    <p:sldId id="447" r:id="rId34"/>
    <p:sldId id="448" r:id="rId35"/>
    <p:sldId id="449" r:id="rId36"/>
    <p:sldId id="455" r:id="rId37"/>
    <p:sldId id="453" r:id="rId38"/>
    <p:sldId id="454" r:id="rId39"/>
    <p:sldId id="450" r:id="rId40"/>
  </p:sldIdLst>
  <p:sldSz cx="9144000" cy="6858000" type="letter"/>
  <p:notesSz cx="7099300" cy="10234295"/>
  <p:kinsoku lang="zh-CN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accent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accent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accent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accent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accent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accent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accent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accent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accent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0F2910D1-4D7B-4F0B-BC24-4339E7751338}">
          <p14:sldIdLst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3"/>
            <p14:sldId id="424"/>
            <p14:sldId id="425"/>
            <p14:sldId id="426"/>
            <p14:sldId id="427"/>
            <p14:sldId id="428"/>
            <p14:sldId id="429"/>
            <p14:sldId id="430"/>
            <p14:sldId id="431"/>
            <p14:sldId id="432"/>
            <p14:sldId id="433"/>
            <p14:sldId id="434"/>
            <p14:sldId id="435"/>
            <p14:sldId id="436"/>
            <p14:sldId id="437"/>
            <p14:sldId id="438"/>
            <p14:sldId id="452"/>
            <p14:sldId id="439"/>
            <p14:sldId id="440"/>
            <p14:sldId id="441"/>
            <p14:sldId id="442"/>
            <p14:sldId id="443"/>
            <p14:sldId id="447"/>
            <p14:sldId id="448"/>
            <p14:sldId id="449"/>
            <p14:sldId id="455"/>
            <p14:sldId id="453"/>
            <p14:sldId id="454"/>
            <p14:sldId id="45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158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ng Zhang" initials="MZ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E00CE"/>
    <a:srgbClr val="009900"/>
    <a:srgbClr val="8901F3"/>
    <a:srgbClr val="000000"/>
    <a:srgbClr val="008276"/>
    <a:srgbClr val="5A11FD"/>
    <a:srgbClr val="00A091"/>
    <a:srgbClr val="51DC00"/>
    <a:srgbClr val="CC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7" autoAdjust="0"/>
    <p:restoredTop sz="82623"/>
  </p:normalViewPr>
  <p:slideViewPr>
    <p:cSldViewPr showGuides="1">
      <p:cViewPr>
        <p:scale>
          <a:sx n="118" d="100"/>
          <a:sy n="118" d="100"/>
        </p:scale>
        <p:origin x="920" y="-216"/>
      </p:cViewPr>
      <p:guideLst>
        <p:guide orient="horz" pos="2160"/>
        <p:guide pos="15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-1932" y="-84"/>
      </p:cViewPr>
      <p:guideLst>
        <p:guide orient="horz" pos="3222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5" Type="http://schemas.openxmlformats.org/officeDocument/2006/relationships/commentAuthors" Target="commentAuthors.xml"/><Relationship Id="rId44" Type="http://schemas.openxmlformats.org/officeDocument/2006/relationships/tableStyles" Target="tableStyles.xml"/><Relationship Id="rId43" Type="http://schemas.openxmlformats.org/officeDocument/2006/relationships/viewProps" Target="viewProps.xml"/><Relationship Id="rId42" Type="http://schemas.openxmlformats.org/officeDocument/2006/relationships/presProps" Target="presProps.xml"/><Relationship Id="rId41" Type="http://schemas.openxmlformats.org/officeDocument/2006/relationships/handoutMaster" Target="handoutMasters/handoutMaster1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09650" y="660400"/>
            <a:ext cx="5092700" cy="382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34988" y="4859338"/>
            <a:ext cx="6118225" cy="46053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254" tIns="47774" rIns="97254" bIns="47774" numCol="1" anchor="t" anchorCtr="0" compatLnSpc="1"/>
          <a:lstStyle/>
          <a:p>
            <a:pPr lvl="0"/>
            <a:r>
              <a:rPr lang="en-US" altLang="zh-CN" noProof="0"/>
              <a:t>we want this to be in font 11 and justify.</a:t>
            </a:r>
            <a:endParaRPr lang="en-US" altLang="zh-CN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just" rtl="0" eaLnBrk="0" fontAlgn="base" hangingPunct="0">
      <a:lnSpc>
        <a:spcPct val="90000"/>
      </a:lnSpc>
      <a:spcBef>
        <a:spcPct val="40000"/>
      </a:spcBef>
      <a:spcAft>
        <a:spcPct val="0"/>
      </a:spcAft>
      <a:defRPr kumimoji="1" sz="11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宋体" panose="02010600030101010101" pitchFamily="2" charset="-122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2FECCDC-8F84-714B-A840-8FD269A17EF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宋体" panose="02010600030101010101" pitchFamily="2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just" defTabSz="914400" rtl="0" eaLnBrk="0" fontAlgn="base" latinLnBrk="0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dirty="0" smtClean="0"/>
              <a:t>Although we said the clock</a:t>
            </a:r>
            <a:r>
              <a:rPr lang="en-US" baseline="0" dirty="0" smtClean="0"/>
              <a:t> only is a factor for write operation, the read processing still needs sequential control in case the conflict happens between write  and read.</a:t>
            </a:r>
            <a:endParaRPr lang="en-US" baseline="0" dirty="0" smtClean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Max delay and Min</a:t>
            </a:r>
            <a:r>
              <a:rPr lang="en-US" baseline="0" dirty="0" smtClean="0"/>
              <a:t> delay</a:t>
            </a:r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|| means </a:t>
            </a:r>
            <a:r>
              <a:rPr lang="en-US" altLang="zh-CN" dirty="0" smtClean="0"/>
              <a:t>adding</a:t>
            </a:r>
            <a:r>
              <a:rPr lang="en-US" altLang="zh-CN" baseline="0" dirty="0" smtClean="0"/>
              <a:t> 2 zero at LSB of 30-bit PC.</a:t>
            </a:r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T0 was developed as part of the CNS-1 project in a collaboration between researchers in the Computer Science Division of the University of California at Berkeley and the Realization Group at the International Computer Science Institute.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en-US" altLang="zh-CN" dirty="0" smtClean="0">
                <a:ea typeface="宋体" panose="02010600030101010101" pitchFamily="2" charset="-122"/>
              </a:rPr>
              <a:t>T0 (Torrent-0) is a single-chip fixed-point vector microprocessor designed for multimedia, human-interface, neural network, and other digital signal processing tasks. T0 includes a MIPS-II compatible 32-bit integer RISC core, a 1KB instruction cache, a high performance fixed-point vector coprocessor, a 128-bit wide external memory interface, and a byte-serial host interface. </a:t>
            </a:r>
            <a:endParaRPr lang="zh-CN" altLang="en-US" dirty="0" smtClean="0">
              <a:ea typeface="宋体" panose="02010600030101010101" pitchFamily="2" charset="-122"/>
            </a:endParaRP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T0 was developed as part of the CNS-1 project in a collaboration between researchers in the Computer Science Division of the University of California at Berkeley and the Realization Group at the International Computer Science Institute.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T0 (Torrent-0) is a single-chip fixed-point vector microprocessor designed for multimedia, human-interface, neural network, and other digital signal processing tasks. T0 includes a MIPS-II compatible 32-bit integer RISC core, a 1KB instruction cache, a high performance fixed-point vector coprocessor, a 128-bit wide external memory interface, and a byte-serial host interface. 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Answer: a</a:t>
            </a:r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Answer: c</a:t>
            </a:r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32FECCDC-8F84-714B-A840-8FD269A17E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1) In </a:t>
            </a:r>
            <a:r>
              <a:rPr lang="en-US" altLang="zh-CN" dirty="0" err="1" smtClean="0"/>
              <a:t>Beq</a:t>
            </a:r>
            <a:r>
              <a:rPr lang="en-US" altLang="zh-CN" baseline="0" dirty="0" smtClean="0"/>
              <a:t> instruction, if ALU determines the equations, a better implementation will be a subtraction and with a zero output for branch.</a:t>
            </a:r>
            <a:endParaRPr lang="en-US" altLang="zh-CN" baseline="0" dirty="0" smtClean="0"/>
          </a:p>
          <a:p>
            <a:r>
              <a:rPr lang="en-US" altLang="zh-CN" dirty="0" smtClean="0"/>
              <a:t>2) ||</a:t>
            </a:r>
            <a:r>
              <a:rPr lang="en-US" altLang="zh-CN" baseline="0" dirty="0" smtClean="0"/>
              <a:t> means add two bits at the end of immediate address bias, which is transfer the word address into byte address (4 bytes in 1 word). This is a quit useful design for MIPS PC-relative and PC direct addressing. That also means the an 18 bits immediate address displacement and a 28 bits instruction jumps address.</a:t>
            </a:r>
            <a:endParaRPr lang="en-US" altLang="zh-CN" baseline="0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32FECCDC-8F84-714B-A840-8FD269A17E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Although we said the clock</a:t>
            </a:r>
            <a:r>
              <a:rPr lang="en-US" baseline="0" dirty="0" smtClean="0"/>
              <a:t> only is a factor for write operation, the read processing still needs sequential control in case the conflict happens between write  and read.</a:t>
            </a:r>
            <a:endParaRPr lang="en-US" baseline="0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425575"/>
            <a:ext cx="7772400" cy="1470025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505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COaA, LEC10 DPath I</a:t>
            </a:r>
            <a:endParaRPr lang="en-US" altLang="zh-CN" dirty="0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971800" y="6356350"/>
            <a:ext cx="3200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/>
            <a:r>
              <a:rPr lang="en-US" altLang="zh-CN" dirty="0"/>
              <a:t>Northwestern </a:t>
            </a:r>
            <a:r>
              <a:rPr lang="en-US" altLang="zh-CN" dirty="0" err="1"/>
              <a:t>Polytechnical</a:t>
            </a:r>
            <a:r>
              <a:rPr lang="en-US" altLang="zh-CN" dirty="0"/>
              <a:t> University</a:t>
            </a:r>
            <a:endParaRPr lang="zh-CN" altLang="en-US" dirty="0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7A5BFCD-2DD0-1B4A-A6AE-A25793FF7F0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COaA, LEC10 DPath I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Northwestern Polytechnical University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E85D1BC-A2BC-864D-8E8D-22151EE661F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COaA, LEC10 DPath I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Northwestern Polytechnical University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7AA6CAE-2A1F-6646-9218-A2DCA79E790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COaA, LEC10 DPath I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Northwestern Polytechnical University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847277D-2F81-E44C-BBCC-E77A7E877BE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06400" y="152400"/>
            <a:ext cx="82042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4013200" cy="22669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22800" y="1371600"/>
            <a:ext cx="4013200" cy="22669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790950"/>
            <a:ext cx="4013200" cy="22669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2800" y="3790950"/>
            <a:ext cx="4013200" cy="22669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COaA, LEC10 DPath I</a:t>
            </a:r>
            <a:endParaRPr lang="en-GB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22935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Northwestern Polytechnical University</a:t>
            </a:r>
            <a:endParaRPr lang="zh-CN" altLang="en-GB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B7D3B1E-BCD9-C04A-BC2A-3196BA8B53D2}" type="slidenum">
              <a:rPr lang="en-GB" altLang="zh-CN"/>
            </a:fld>
            <a:endParaRPr lang="en-GB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7162800" cy="9144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1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2"/>
          <p:cNvSpPr>
            <a:spLocks noGrp="1"/>
          </p:cNvSpPr>
          <p:nvPr>
            <p:ph idx="1" hasCustomPrompt="1"/>
          </p:nvPr>
        </p:nvSpPr>
        <p:spPr>
          <a:xfrm>
            <a:off x="250825" y="1007266"/>
            <a:ext cx="8642350" cy="5341940"/>
          </a:xfrm>
        </p:spPr>
        <p:txBody>
          <a:bodyPr>
            <a:normAutofit/>
          </a:bodyPr>
          <a:lstStyle>
            <a:lvl1pPr>
              <a:lnSpc>
                <a:spcPct val="125000"/>
              </a:lnSpc>
              <a:defRPr baseline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25000"/>
              </a:lnSpc>
              <a:def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25000"/>
              </a:lnSpc>
              <a:def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25000"/>
              </a:lnSpc>
              <a:def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25000"/>
              </a:lnSpc>
              <a:defRPr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altLang="zh-CN" dirty="0"/>
              <a:t>Click to add text </a:t>
            </a:r>
            <a:endParaRPr lang="en-US" altLang="zh-CN" dirty="0"/>
          </a:p>
          <a:p>
            <a:pPr lvl="1"/>
            <a:r>
              <a:rPr lang="en-US" altLang="zh-CN" dirty="0"/>
              <a:t>C2</a:t>
            </a:r>
            <a:endParaRPr lang="zh-CN" altLang="en-US" dirty="0"/>
          </a:p>
          <a:p>
            <a:pPr lvl="2"/>
            <a:r>
              <a:rPr lang="en-US" altLang="zh-CN" dirty="0"/>
              <a:t>C3</a:t>
            </a:r>
            <a:endParaRPr lang="zh-CN" altLang="en-US" dirty="0"/>
          </a:p>
          <a:p>
            <a:pPr lvl="3"/>
            <a:r>
              <a:rPr lang="en-US" altLang="zh-CN" dirty="0"/>
              <a:t>C4</a:t>
            </a:r>
            <a:endParaRPr lang="zh-CN" altLang="en-US" dirty="0"/>
          </a:p>
          <a:p>
            <a:pPr lvl="4"/>
            <a:r>
              <a:rPr lang="en-US" altLang="zh-CN" dirty="0"/>
              <a:t>C5</a:t>
            </a:r>
            <a:endParaRPr lang="zh-CN" altLang="en-US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COaA, LEC10 DPath I</a:t>
            </a:r>
            <a:endParaRPr lang="en-US" altLang="zh-CN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895600" y="6356350"/>
            <a:ext cx="3352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/>
            <a:r>
              <a:rPr lang="en-US" altLang="zh-CN"/>
              <a:t>Northwestern </a:t>
            </a:r>
            <a:r>
              <a:rPr lang="en-US" altLang="zh-CN" dirty="0" err="1"/>
              <a:t>Polytechnical</a:t>
            </a:r>
            <a:r>
              <a:rPr lang="en-US" altLang="zh-CN" dirty="0"/>
              <a:t> University</a:t>
            </a:r>
            <a:endParaRPr lang="zh-CN" altLang="en-US" dirty="0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7A5BFCD-2DD0-1B4A-A6AE-A25793FF7F06}" type="slidenum">
              <a:rPr lang="zh-CN" altLang="en-US"/>
            </a:fld>
            <a:endParaRPr lang="zh-CN" altLang="en-US"/>
          </a:p>
        </p:txBody>
      </p:sp>
      <p:grpSp>
        <p:nvGrpSpPr>
          <p:cNvPr id="16" name="组合 4"/>
          <p:cNvGrpSpPr/>
          <p:nvPr userDrawn="1"/>
        </p:nvGrpSpPr>
        <p:grpSpPr bwMode="auto">
          <a:xfrm>
            <a:off x="0" y="0"/>
            <a:ext cx="9180513" cy="923922"/>
            <a:chOff x="0" y="215900"/>
            <a:chExt cx="9180000" cy="923464"/>
          </a:xfrm>
        </p:grpSpPr>
        <p:sp>
          <p:nvSpPr>
            <p:cNvPr id="17" name="矩形 5"/>
            <p:cNvSpPr/>
            <p:nvPr/>
          </p:nvSpPr>
          <p:spPr bwMode="auto">
            <a:xfrm>
              <a:off x="0" y="994974"/>
              <a:ext cx="9180000" cy="14439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18" name="椭圆 6"/>
            <p:cNvSpPr/>
            <p:nvPr/>
          </p:nvSpPr>
          <p:spPr bwMode="auto">
            <a:xfrm>
              <a:off x="390503" y="975934"/>
              <a:ext cx="130168" cy="128523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19" name="AutoShape 5"/>
            <p:cNvSpPr>
              <a:spLocks noChangeArrowheads="1"/>
            </p:cNvSpPr>
            <p:nvPr/>
          </p:nvSpPr>
          <p:spPr bwMode="auto">
            <a:xfrm>
              <a:off x="273035" y="215900"/>
              <a:ext cx="719098" cy="720365"/>
            </a:xfrm>
            <a:prstGeom prst="wedgeEllipseCallout">
              <a:avLst>
                <a:gd name="adj1" fmla="val -24795"/>
                <a:gd name="adj2" fmla="val 62225"/>
              </a:avLst>
            </a:prstGeom>
            <a:solidFill>
              <a:srgbClr val="333399"/>
            </a:solidFill>
            <a:ln w="9525" algn="ctr">
              <a:noFill/>
              <a:miter lim="800000"/>
            </a:ln>
            <a:effectLst>
              <a:prstShdw prst="shdw17" dist="17961" dir="2700000">
                <a:schemeClr val="bg1">
                  <a:gamma/>
                  <a:shade val="60000"/>
                  <a:invGamma/>
                </a:schemeClr>
              </a:prstShdw>
            </a:effectLst>
          </p:spPr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24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燕尾形 29"/>
          <p:cNvSpPr>
            <a:spLocks noChangeArrowheads="1"/>
          </p:cNvSpPr>
          <p:nvPr userDrawn="1"/>
        </p:nvSpPr>
        <p:spPr bwMode="auto">
          <a:xfrm>
            <a:off x="914400" y="35558"/>
            <a:ext cx="7603490" cy="649605"/>
          </a:xfrm>
          <a:prstGeom prst="chevron">
            <a:avLst>
              <a:gd name="adj" fmla="val 49993"/>
            </a:avLst>
          </a:prstGeom>
          <a:solidFill>
            <a:srgbClr val="333399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0" hangingPunct="0"/>
            <a:endParaRPr lang="en-US" altLang="zh-CN" sz="2800" b="1" dirty="0">
              <a:solidFill>
                <a:srgbClr val="F2F2F2"/>
              </a:solidFill>
              <a:ea typeface="华文中宋" panose="02010600040101010101" pitchFamily="2" charset="-122"/>
            </a:endParaRPr>
          </a:p>
        </p:txBody>
      </p:sp>
      <p:sp>
        <p:nvSpPr>
          <p:cNvPr id="21" name="Title 14"/>
          <p:cNvSpPr>
            <a:spLocks noGrp="1"/>
          </p:cNvSpPr>
          <p:nvPr>
            <p:ph type="title"/>
          </p:nvPr>
        </p:nvSpPr>
        <p:spPr>
          <a:xfrm>
            <a:off x="1219200" y="35558"/>
            <a:ext cx="7298690" cy="649605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13" hasCustomPrompt="1"/>
          </p:nvPr>
        </p:nvSpPr>
        <p:spPr>
          <a:xfrm>
            <a:off x="152400" y="116837"/>
            <a:ext cx="914400" cy="568325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2800" b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#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22313" y="2905125"/>
            <a:ext cx="7772400" cy="1362075"/>
          </a:xfrm>
          <a:prstGeom prst="rect">
            <a:avLst/>
          </a:prstGeom>
        </p:spPr>
        <p:txBody>
          <a:bodyPr anchor="ctr" anchorCtr="0"/>
          <a:lstStyle>
            <a:lvl1pPr algn="ctr">
              <a:defRPr sz="2800" b="1" cap="all">
                <a:solidFill>
                  <a:schemeClr val="tx1"/>
                </a:solidFill>
                <a:latin typeface="+mj-lt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0" y="914400"/>
            <a:ext cx="9144000" cy="1981200"/>
          </a:xfrm>
          <a:solidFill>
            <a:srgbClr val="434494"/>
          </a:solidFill>
        </p:spPr>
        <p:txBody>
          <a:bodyPr anchor="ctr" anchorCtr="0"/>
          <a:lstStyle>
            <a:lvl1pPr marL="0" indent="0" algn="ctr">
              <a:buNone/>
              <a:defRPr sz="4000">
                <a:solidFill>
                  <a:schemeClr val="bg1">
                    <a:lumMod val="9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COaA, LEC10 DPath I</a:t>
            </a:r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12" name="Group 6"/>
          <p:cNvGrpSpPr>
            <a:grpSpLocks noChangeAspect="1"/>
          </p:cNvGrpSpPr>
          <p:nvPr userDrawn="1"/>
        </p:nvGrpSpPr>
        <p:grpSpPr bwMode="auto">
          <a:xfrm>
            <a:off x="0" y="0"/>
            <a:ext cx="9144000" cy="914400"/>
            <a:chOff x="0" y="0"/>
            <a:chExt cx="5734" cy="555"/>
          </a:xfrm>
        </p:grpSpPr>
        <p:pic>
          <p:nvPicPr>
            <p:cNvPr id="13" name="Picture 20"/>
            <p:cNvPicPr>
              <a:picLocks noChangeAspect="1" noChangeArrowheads="1"/>
            </p:cNvPicPr>
            <p:nvPr/>
          </p:nvPicPr>
          <p:blipFill>
            <a:blip r:embed="rId2">
              <a:lum bright="-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868" cy="5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21"/>
            <p:cNvPicPr>
              <a:picLocks noChangeAspect="1" noChangeArrowheads="1"/>
            </p:cNvPicPr>
            <p:nvPr/>
          </p:nvPicPr>
          <p:blipFill>
            <a:blip r:embed="rId3">
              <a:lum bright="-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68" y="0"/>
              <a:ext cx="2866" cy="5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COaA, LEC10 DPath I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Northwestern Polytechnical University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DBD1B23-FC01-F547-8B43-D4FC9F25037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COaA, LEC10 DPath I</a:t>
            </a: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Northwestern Polytechnical University</a:t>
            </a: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8898C37-E519-F143-B269-68CC8053223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971800" y="6356350"/>
            <a:ext cx="3200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Northwestern </a:t>
            </a:r>
            <a:r>
              <a:rPr lang="en-US" altLang="zh-CN" dirty="0" err="1"/>
              <a:t>Polytechnical</a:t>
            </a:r>
            <a:r>
              <a:rPr lang="en-US" altLang="zh-CN" dirty="0"/>
              <a:t> University</a:t>
            </a:r>
            <a:endParaRPr lang="zh-CN" altLang="en-US" dirty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10B78EF-FFB4-2147-8E30-E884CE756947}" type="slidenum">
              <a:rPr lang="zh-CN" altLang="en-US"/>
            </a:fld>
            <a:endParaRPr lang="zh-CN" altLang="en-US"/>
          </a:p>
        </p:txBody>
      </p:sp>
      <p:sp>
        <p:nvSpPr>
          <p:cNvPr id="6" name="日期占位符 3"/>
          <p:cNvSpPr txBox="1"/>
          <p:nvPr userDrawn="1"/>
        </p:nvSpPr>
        <p:spPr>
          <a:xfrm>
            <a:off x="457200" y="6366329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bg1">
                    <a:lumMod val="65000"/>
                  </a:schemeClr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宋体" panose="02010600030101010101" pitchFamily="2" charset="-122"/>
              </a:defRPr>
            </a:lvl9pPr>
          </a:lstStyle>
          <a:p>
            <a:r>
              <a:rPr lang="en-US" altLang="zh-CN"/>
              <a:t>COaA</a:t>
            </a:r>
            <a:r>
              <a:rPr lang="en-US" altLang="zh-CN" dirty="0"/>
              <a:t>, LEC01</a:t>
            </a:r>
            <a:r>
              <a:rPr lang="zh-CN" altLang="en-US" dirty="0"/>
              <a:t> </a:t>
            </a:r>
            <a:r>
              <a:rPr lang="en-US" altLang="zh-CN" dirty="0"/>
              <a:t>Intro1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COaA, LEC10 DPath I</a:t>
            </a:r>
            <a:endParaRPr lang="zh-CN" altLang="en-US" dirty="0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971800" y="6356350"/>
            <a:ext cx="3200400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10B78EF-FFB4-2147-8E30-E884CE75694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COaA, LEC10 DPath I</a:t>
            </a:r>
            <a:endParaRPr lang="en-US" altLang="zh-CN" dirty="0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971800" y="6356350"/>
            <a:ext cx="3276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algn="ctr"/>
            <a:r>
              <a:rPr lang="en-US" altLang="zh-CN" dirty="0" smtClean="0"/>
              <a:t>Northwestern </a:t>
            </a:r>
            <a:r>
              <a:rPr lang="en-US" altLang="zh-CN" dirty="0" err="1" smtClean="0"/>
              <a:t>Polytechnical</a:t>
            </a:r>
            <a:r>
              <a:rPr lang="en-US" altLang="zh-CN" dirty="0" smtClean="0"/>
              <a:t> University</a:t>
            </a:r>
            <a:endParaRPr lang="zh-CN" altLang="en-US" dirty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10B78EF-FFB4-2147-8E30-E884CE756947}" type="slidenum">
              <a:rPr lang="zh-CN" altLang="en-US"/>
            </a:fld>
            <a:endParaRPr lang="zh-CN" altLang="en-US"/>
          </a:p>
        </p:txBody>
      </p:sp>
      <p:grpSp>
        <p:nvGrpSpPr>
          <p:cNvPr id="16" name="组合 4"/>
          <p:cNvGrpSpPr/>
          <p:nvPr userDrawn="1"/>
        </p:nvGrpSpPr>
        <p:grpSpPr bwMode="auto">
          <a:xfrm>
            <a:off x="0" y="0"/>
            <a:ext cx="9180513" cy="923922"/>
            <a:chOff x="0" y="215900"/>
            <a:chExt cx="9180000" cy="923464"/>
          </a:xfrm>
        </p:grpSpPr>
        <p:sp>
          <p:nvSpPr>
            <p:cNvPr id="17" name="矩形 5"/>
            <p:cNvSpPr/>
            <p:nvPr/>
          </p:nvSpPr>
          <p:spPr bwMode="auto">
            <a:xfrm>
              <a:off x="0" y="994974"/>
              <a:ext cx="9180000" cy="14439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18" name="椭圆 6"/>
            <p:cNvSpPr/>
            <p:nvPr/>
          </p:nvSpPr>
          <p:spPr bwMode="auto">
            <a:xfrm>
              <a:off x="390503" y="975934"/>
              <a:ext cx="130168" cy="128523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19" name="AutoShape 5"/>
            <p:cNvSpPr>
              <a:spLocks noChangeArrowheads="1"/>
            </p:cNvSpPr>
            <p:nvPr/>
          </p:nvSpPr>
          <p:spPr bwMode="auto">
            <a:xfrm>
              <a:off x="273035" y="215900"/>
              <a:ext cx="719098" cy="720365"/>
            </a:xfrm>
            <a:prstGeom prst="wedgeEllipseCallout">
              <a:avLst>
                <a:gd name="adj1" fmla="val -24795"/>
                <a:gd name="adj2" fmla="val 62225"/>
              </a:avLst>
            </a:prstGeom>
            <a:solidFill>
              <a:srgbClr val="333399"/>
            </a:solidFill>
            <a:ln w="9525" algn="ctr">
              <a:noFill/>
              <a:miter lim="800000"/>
            </a:ln>
            <a:effectLst>
              <a:prstShdw prst="shdw17" dist="17961" dir="2700000">
                <a:schemeClr val="bg1">
                  <a:gamma/>
                  <a:shade val="60000"/>
                  <a:invGamma/>
                </a:schemeClr>
              </a:prstShdw>
            </a:effectLst>
          </p:spPr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24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燕尾形 29"/>
          <p:cNvSpPr>
            <a:spLocks noChangeArrowheads="1"/>
          </p:cNvSpPr>
          <p:nvPr userDrawn="1"/>
        </p:nvSpPr>
        <p:spPr bwMode="auto">
          <a:xfrm>
            <a:off x="914400" y="35558"/>
            <a:ext cx="7603490" cy="649605"/>
          </a:xfrm>
          <a:prstGeom prst="chevron">
            <a:avLst>
              <a:gd name="adj" fmla="val 49993"/>
            </a:avLst>
          </a:prstGeom>
          <a:solidFill>
            <a:srgbClr val="333399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0" hangingPunct="0"/>
            <a:endParaRPr lang="en-US" altLang="zh-CN" sz="2800" b="1" dirty="0">
              <a:solidFill>
                <a:srgbClr val="F2F2F2"/>
              </a:solidFill>
              <a:ea typeface="华文中宋" panose="02010600040101010101" pitchFamily="2" charset="-122"/>
            </a:endParaRPr>
          </a:p>
        </p:txBody>
      </p:sp>
      <p:sp>
        <p:nvSpPr>
          <p:cNvPr id="21" name="Title 14"/>
          <p:cNvSpPr>
            <a:spLocks noGrp="1"/>
          </p:cNvSpPr>
          <p:nvPr>
            <p:ph type="title"/>
          </p:nvPr>
        </p:nvSpPr>
        <p:spPr>
          <a:xfrm>
            <a:off x="1219200" y="112395"/>
            <a:ext cx="7298690" cy="649605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22" name="Content Placeholder 23"/>
          <p:cNvSpPr>
            <a:spLocks noGrp="1"/>
          </p:cNvSpPr>
          <p:nvPr>
            <p:ph sz="quarter" idx="13" hasCustomPrompt="1"/>
          </p:nvPr>
        </p:nvSpPr>
        <p:spPr>
          <a:xfrm>
            <a:off x="273051" y="116837"/>
            <a:ext cx="793750" cy="56832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800" b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#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COaA, LEC10 DPath I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Northwestern Polytechnical University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F57D706-799F-4840-B1A2-25CE8E66DEB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image" Target="../media/image4.tiff"/><Relationship Id="rId15" Type="http://schemas.openxmlformats.org/officeDocument/2006/relationships/image" Target="../media/image3.png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914400"/>
            <a:ext cx="8229600" cy="5410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Tx/>
              <a:buBlip>
                <a:blip r:embed="rId15"/>
              </a:buBlip>
              <a:defRPr/>
            </a:pPr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457200" y="868363"/>
            <a:ext cx="8229600" cy="20637"/>
          </a:xfrm>
          <a:prstGeom prst="rect">
            <a:avLst/>
          </a:prstGeom>
          <a:solidFill>
            <a:srgbClr val="1111FF"/>
          </a:solidFill>
          <a:ln>
            <a:solidFill>
              <a:srgbClr val="111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6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altLang="zh-CN" smtClean="0"/>
              <a:t>COaA, LEC10 DPath I</a:t>
            </a:r>
            <a:endParaRPr lang="en-US" altLang="zh-CN" dirty="0"/>
          </a:p>
        </p:txBody>
      </p:sp>
      <p:sp>
        <p:nvSpPr>
          <p:cNvPr id="17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19400" y="6356350"/>
            <a:ext cx="35052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altLang="zh-CN" dirty="0"/>
              <a:t>Northwestern </a:t>
            </a:r>
            <a:r>
              <a:rPr lang="en-US" altLang="zh-CN" dirty="0" err="1"/>
              <a:t>Polytechnical</a:t>
            </a:r>
            <a:r>
              <a:rPr lang="en-US" altLang="zh-CN" dirty="0"/>
              <a:t> University</a:t>
            </a:r>
            <a:endParaRPr lang="zh-CN" altLang="en-US" dirty="0"/>
          </a:p>
        </p:txBody>
      </p:sp>
      <p:sp>
        <p:nvSpPr>
          <p:cNvPr id="1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7A5BFCD-2DD0-1B4A-A6AE-A25793FF7F06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19" name="组合 4"/>
          <p:cNvGrpSpPr/>
          <p:nvPr userDrawn="1"/>
        </p:nvGrpSpPr>
        <p:grpSpPr bwMode="auto">
          <a:xfrm>
            <a:off x="0" y="0"/>
            <a:ext cx="9180513" cy="923922"/>
            <a:chOff x="0" y="215900"/>
            <a:chExt cx="9180000" cy="923464"/>
          </a:xfrm>
        </p:grpSpPr>
        <p:sp>
          <p:nvSpPr>
            <p:cNvPr id="20" name="矩形 5"/>
            <p:cNvSpPr/>
            <p:nvPr/>
          </p:nvSpPr>
          <p:spPr bwMode="auto">
            <a:xfrm>
              <a:off x="0" y="994974"/>
              <a:ext cx="9180000" cy="14439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21" name="椭圆 6"/>
            <p:cNvSpPr/>
            <p:nvPr/>
          </p:nvSpPr>
          <p:spPr bwMode="auto">
            <a:xfrm>
              <a:off x="390503" y="975934"/>
              <a:ext cx="130168" cy="128523"/>
            </a:xfrm>
            <a:prstGeom prst="ellipse">
              <a:avLst/>
            </a:prstGeom>
            <a:solidFill>
              <a:schemeClr val="bg1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eaLnBrk="0" fontAlgn="auto" hangingPunct="0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28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+mn-ea"/>
              </a:endParaRPr>
            </a:p>
          </p:txBody>
        </p:sp>
        <p:sp>
          <p:nvSpPr>
            <p:cNvPr id="22" name="AutoShape 5"/>
            <p:cNvSpPr>
              <a:spLocks noChangeArrowheads="1"/>
            </p:cNvSpPr>
            <p:nvPr/>
          </p:nvSpPr>
          <p:spPr bwMode="auto">
            <a:xfrm>
              <a:off x="273035" y="215900"/>
              <a:ext cx="719098" cy="720365"/>
            </a:xfrm>
            <a:prstGeom prst="wedgeEllipseCallout">
              <a:avLst>
                <a:gd name="adj1" fmla="val -24795"/>
                <a:gd name="adj2" fmla="val 62225"/>
              </a:avLst>
            </a:prstGeom>
            <a:solidFill>
              <a:srgbClr val="333399"/>
            </a:solidFill>
            <a:ln w="9525" algn="ctr">
              <a:noFill/>
              <a:miter lim="800000"/>
            </a:ln>
            <a:effectLst>
              <a:prstShdw prst="shdw17" dist="17961" dir="2700000">
                <a:schemeClr val="bg1">
                  <a:gamma/>
                  <a:shade val="60000"/>
                  <a:invGamma/>
                </a:schemeClr>
              </a:prstShdw>
            </a:effectLst>
          </p:spPr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24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3" name="燕尾形 29"/>
          <p:cNvSpPr>
            <a:spLocks noChangeArrowheads="1"/>
          </p:cNvSpPr>
          <p:nvPr userDrawn="1"/>
        </p:nvSpPr>
        <p:spPr bwMode="auto">
          <a:xfrm>
            <a:off x="914400" y="35558"/>
            <a:ext cx="7603490" cy="649605"/>
          </a:xfrm>
          <a:prstGeom prst="chevron">
            <a:avLst>
              <a:gd name="adj" fmla="val 49993"/>
            </a:avLst>
          </a:prstGeom>
          <a:solidFill>
            <a:srgbClr val="333399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0" hangingPunct="0"/>
            <a:endParaRPr lang="en-US" altLang="zh-CN" sz="2800" b="1" dirty="0">
              <a:solidFill>
                <a:srgbClr val="F2F2F2"/>
              </a:solidFill>
              <a:ea typeface="华文中宋" panose="02010600040101010101" pitchFamily="2" charset="-122"/>
            </a:endParaRPr>
          </a:p>
        </p:txBody>
      </p:sp>
      <p:sp>
        <p:nvSpPr>
          <p:cNvPr id="24" name="Title 14"/>
          <p:cNvSpPr txBox="1"/>
          <p:nvPr userDrawn="1"/>
        </p:nvSpPr>
        <p:spPr>
          <a:xfrm>
            <a:off x="1219200" y="112395"/>
            <a:ext cx="7298690" cy="64960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1111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1111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1111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1111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1111FF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1111FF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1111FF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1111FF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9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Content Placeholder 23"/>
          <p:cNvSpPr txBox="1"/>
          <p:nvPr userDrawn="1"/>
        </p:nvSpPr>
        <p:spPr>
          <a:xfrm>
            <a:off x="273051" y="77410"/>
            <a:ext cx="730552" cy="568325"/>
          </a:xfrm>
          <a:prstGeom prst="rect">
            <a:avLst/>
          </a:prstGeom>
        </p:spPr>
        <p:txBody>
          <a:bodyPr anchor="ctr"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Arial" panose="020B0604020202020204" pitchFamily="34" charset="0"/>
              <a:buNone/>
              <a:defRPr sz="2800" b="1" kern="120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003F3"/>
              </a:buClr>
              <a:buSzPct val="75000"/>
              <a:buFont typeface="Wingdings" panose="05000000000000000000" charset="0"/>
              <a:buChar char="Ø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/>
              <a:t>#</a:t>
            </a:r>
            <a:endParaRPr lang="en-US" sz="2400" dirty="0"/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611236" y="6324600"/>
            <a:ext cx="473364" cy="47336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rgbClr val="1111FF"/>
          </a:solidFill>
          <a:latin typeface="楷体" panose="02010609060101010101" pitchFamily="49" charset="-122"/>
          <a:ea typeface="楷体" panose="02010609060101010101" pitchFamily="49" charset="-122"/>
          <a:cs typeface="楷体" panose="02010609060101010101" pitchFamily="49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1111FF"/>
          </a:solidFill>
          <a:latin typeface="楷体" panose="02010609060101010101" pitchFamily="49" charset="-122"/>
          <a:ea typeface="楷体" panose="02010609060101010101" pitchFamily="49" charset="-122"/>
          <a:cs typeface="楷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1111FF"/>
          </a:solidFill>
          <a:latin typeface="楷体" panose="02010609060101010101" pitchFamily="49" charset="-122"/>
          <a:ea typeface="楷体" panose="02010609060101010101" pitchFamily="49" charset="-122"/>
          <a:cs typeface="楷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1111FF"/>
          </a:solidFill>
          <a:latin typeface="楷体" panose="02010609060101010101" pitchFamily="49" charset="-122"/>
          <a:ea typeface="楷体" panose="02010609060101010101" pitchFamily="49" charset="-122"/>
          <a:cs typeface="楷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1111FF"/>
          </a:solidFill>
          <a:latin typeface="楷体" panose="02010609060101010101" pitchFamily="49" charset="-122"/>
          <a:ea typeface="楷体" panose="02010609060101010101" pitchFamily="49" charset="-122"/>
          <a:cs typeface="楷体" panose="020106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rgbClr val="1111FF"/>
          </a:solidFill>
          <a:latin typeface="楷体" panose="02010609060101010101" pitchFamily="49" charset="-122"/>
          <a:ea typeface="楷体" panose="020106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rgbClr val="1111FF"/>
          </a:solidFill>
          <a:latin typeface="楷体" panose="02010609060101010101" pitchFamily="49" charset="-122"/>
          <a:ea typeface="楷体" panose="020106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rgbClr val="1111FF"/>
          </a:solidFill>
          <a:latin typeface="楷体" panose="02010609060101010101" pitchFamily="49" charset="-122"/>
          <a:ea typeface="楷体" panose="020106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rgbClr val="1111FF"/>
          </a:solidFill>
          <a:latin typeface="楷体" panose="02010609060101010101" pitchFamily="49" charset="-122"/>
          <a:ea typeface="楷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75000"/>
        <a:buBlip>
          <a:blip r:embed="rId15"/>
        </a:buBlip>
        <a:defRPr sz="32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2003F3"/>
        </a:buClr>
        <a:buSzPct val="75000"/>
        <a:buFont typeface="Wingdings" panose="05000000000000000000" charset="0"/>
        <a:buChar char="Ø"/>
        <a:defRPr sz="2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e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emf"/><Relationship Id="rId1" Type="http://schemas.openxmlformats.org/officeDocument/2006/relationships/oleObject" Target="../embeddings/oleObject1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emf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ym typeface="+mn-ea"/>
              </a:rPr>
              <a:t>Lecture</a:t>
            </a:r>
            <a:r>
              <a:rPr lang="en-US" altLang="zh-CN" dirty="0">
                <a:sym typeface="+mn-ea"/>
              </a:rPr>
              <a:t>10  </a:t>
            </a:r>
            <a:r>
              <a:rPr lang="en-US" altLang="zh-CN" dirty="0" smtClean="0">
                <a:sym typeface="+mn-ea"/>
              </a:rPr>
              <a:t>Single Cycle</a:t>
            </a:r>
            <a:r>
              <a:rPr lang="zh-CN" altLang="en-US" dirty="0" smtClean="0">
                <a:sym typeface="+mn-ea"/>
              </a:rPr>
              <a:t> </a:t>
            </a:r>
            <a:r>
              <a:rPr lang="en-US" altLang="zh-CN" dirty="0" smtClean="0">
                <a:sym typeface="+mn-ea"/>
              </a:rPr>
              <a:t>CPU - </a:t>
            </a:r>
            <a:r>
              <a:rPr lang="en-US" altLang="zh-CN" dirty="0" err="1" smtClean="0">
                <a:sym typeface="+mn-ea"/>
              </a:rPr>
              <a:t>DataPath</a:t>
            </a:r>
            <a:endParaRPr lang="en-US" altLang="zh-CN" dirty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  <a:sym typeface="+mn-ea"/>
              </a:rPr>
              <a:t>Computer Organization and Architecture</a:t>
            </a:r>
            <a:endParaRPr lang="en-US" altLang="zh-CN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黑体" panose="02010609060101010101" pitchFamily="49" charset="-122"/>
              <a:sym typeface="+mn-ea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 err="1" smtClean="0"/>
              <a:t>COaA</a:t>
            </a:r>
            <a:r>
              <a:rPr lang="en-US" altLang="zh-CN" smtClean="0"/>
              <a:t>, LEC10 </a:t>
            </a:r>
            <a:r>
              <a:rPr lang="en-US" altLang="zh-CN" dirty="0" err="1" smtClean="0"/>
              <a:t>DPath</a:t>
            </a:r>
            <a:r>
              <a:rPr lang="en-US" altLang="zh-CN" dirty="0" smtClean="0"/>
              <a:t> I</a:t>
            </a:r>
            <a:endParaRPr lang="en-US" altLang="zh-C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 smtClean="0"/>
              <a:t>Northwestern Polytechnical University</a:t>
            </a:r>
            <a:endParaRPr lang="zh-CN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  <a:sym typeface="+mn-ea"/>
              </a:rPr>
              <a:t>Step 2: Components of the </a:t>
            </a:r>
            <a:r>
              <a:rPr lang="en-US" altLang="zh-CN" dirty="0" err="1">
                <a:ea typeface="宋体" panose="02010600030101010101" pitchFamily="2" charset="-122"/>
                <a:sym typeface="+mn-ea"/>
              </a:rPr>
              <a:t>Datapath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2.5</a:t>
            </a:r>
            <a:endParaRPr lang="zh-CN" altLang="en-US" dirty="0"/>
          </a:p>
        </p:txBody>
      </p:sp>
      <p:sp>
        <p:nvSpPr>
          <p:cNvPr id="22531" name="Rectangle 3"/>
          <p:cNvSpPr>
            <a:spLocks noGrp="1" noChangeArrowheads="1"/>
          </p:cNvSpPr>
          <p:nvPr/>
        </p:nvSpPr>
        <p:spPr bwMode="auto">
          <a:xfrm>
            <a:off x="326390" y="1457008"/>
            <a:ext cx="8191500" cy="1381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3500" tIns="25400" rIns="63500" bIns="25400" numCol="1" anchor="t" anchorCtr="0" compatLnSpc="1">
            <a:spAutoFit/>
          </a:bodyPr>
          <a:lstStyle>
            <a:lvl1pPr marL="203200" indent="-203200" algn="l" rtl="0" eaLnBrk="0" fontAlgn="base" hangingPunct="0">
              <a:lnSpc>
                <a:spcPct val="85000"/>
              </a:lnSpc>
              <a:spcBef>
                <a:spcPct val="100000"/>
              </a:spcBef>
              <a:spcAft>
                <a:spcPct val="0"/>
              </a:spcAft>
              <a:buSzPct val="100000"/>
              <a:buChar char="°"/>
              <a:defRPr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190500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-"/>
              <a:defRPr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145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1717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ea typeface="宋体" panose="02010600030101010101" pitchFamily="2" charset="-122"/>
              </a:rPr>
              <a:t>Combinational Elements</a:t>
            </a:r>
            <a:endParaRPr lang="en-US" altLang="zh-CN" sz="2400" dirty="0">
              <a:ea typeface="宋体" panose="02010600030101010101" pitchFamily="2" charset="-122"/>
            </a:endParaRPr>
          </a:p>
          <a:p>
            <a:r>
              <a:rPr lang="en-US" altLang="zh-CN" sz="2400" dirty="0">
                <a:ea typeface="宋体" panose="02010600030101010101" pitchFamily="2" charset="-122"/>
              </a:rPr>
              <a:t>Storage Elements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solidFill>
                  <a:srgbClr val="000066"/>
                </a:solidFill>
                <a:ea typeface="宋体" panose="02010600030101010101" pitchFamily="2" charset="-122"/>
              </a:rPr>
              <a:t>Clocking methodology</a:t>
            </a:r>
            <a:endParaRPr lang="en-US" altLang="zh-CN" dirty="0">
              <a:solidFill>
                <a:srgbClr val="000066"/>
              </a:solidFill>
              <a:ea typeface="宋体" panose="02010600030101010101" pitchFamily="2" charset="-122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COaA, LEC10 DPath I</a:t>
            </a:r>
            <a:endParaRPr lang="en-US" altLang="zh-C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 smtClean="0"/>
              <a:t>Northwestern Polytechnical University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B78EF-FFB4-2147-8E30-E884CE7569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COaA, LEC10 DPath I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1800" dirty="0">
                <a:ea typeface="宋体" panose="02010600030101010101" pitchFamily="2" charset="-122"/>
                <a:sym typeface="+mn-ea"/>
              </a:rPr>
              <a:t>Combinational Logic Elements (Basic Building Blocks</a:t>
            </a:r>
            <a:r>
              <a:rPr lang="en-US" altLang="zh-CN" sz="1800" dirty="0" smtClean="0">
                <a:ea typeface="宋体" panose="02010600030101010101" pitchFamily="2" charset="-122"/>
                <a:sym typeface="+mn-ea"/>
              </a:rPr>
              <a:t>)</a:t>
            </a:r>
            <a:endParaRPr lang="zh-CN" altLang="en-US" sz="1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2.6</a:t>
            </a:r>
            <a:endParaRPr lang="zh-CN" altLang="en-US" dirty="0"/>
          </a:p>
        </p:txBody>
      </p:sp>
      <p:grpSp>
        <p:nvGrpSpPr>
          <p:cNvPr id="17" name="组合 16"/>
          <p:cNvGrpSpPr/>
          <p:nvPr/>
        </p:nvGrpSpPr>
        <p:grpSpPr>
          <a:xfrm>
            <a:off x="4780207" y="-1001979"/>
            <a:ext cx="2165350" cy="327"/>
            <a:chOff x="1228" y="2913"/>
            <a:chExt cx="1364" cy="327"/>
          </a:xfrm>
        </p:grpSpPr>
        <p:sp>
          <p:nvSpPr>
            <p:cNvPr id="26" name="直接连接符 25"/>
            <p:cNvSpPr/>
            <p:nvPr/>
          </p:nvSpPr>
          <p:spPr>
            <a:xfrm>
              <a:off x="1639" y="3083"/>
              <a:ext cx="9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" name="文本框 688148"/>
            <p:cNvSpPr txBox="1"/>
            <p:nvPr/>
          </p:nvSpPr>
          <p:spPr>
            <a:xfrm>
              <a:off x="1228" y="2913"/>
              <a:ext cx="136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>
              <a:lvl1pPr marL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2400" b="0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lvl="1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lvl="2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lvl="3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lvl="4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lvl="5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lvl="6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lvl="7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lvl="8" indent="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None/>
                <a:defRPr sz="800" b="1" i="0" u="non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spcBef>
                  <a:spcPct val="0"/>
                </a:spcBef>
              </a:pPr>
              <a:r>
                <a:rPr lang="en-US" altLang="zh-CN" sz="28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</a:rPr>
                <a:t> =   1011000</a:t>
              </a:r>
              <a:endPara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847090" y="1490980"/>
            <a:ext cx="76263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b="1" dirty="0">
                <a:sym typeface="+mn-ea"/>
              </a:rPr>
              <a:t>Adder</a:t>
            </a:r>
            <a:endParaRPr lang="en-US" altLang="zh-CN" b="1" dirty="0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47090" y="3669030"/>
            <a:ext cx="65786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b="1" dirty="0">
                <a:sym typeface="+mn-ea"/>
              </a:rPr>
              <a:t>MUX</a:t>
            </a:r>
            <a:endParaRPr lang="en-US" b="1" dirty="0"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47090" y="5302250"/>
            <a:ext cx="56134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b="1"/>
              <a:t>ALU</a:t>
            </a:r>
            <a:endParaRPr lang="en-US" b="1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06242" y="933258"/>
            <a:ext cx="2178715" cy="198408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5904" y="2953644"/>
            <a:ext cx="2094550" cy="170098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5645" y="4630890"/>
            <a:ext cx="2404995" cy="20975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1219200" y="112395"/>
            <a:ext cx="7783830" cy="649605"/>
          </a:xfrm>
        </p:spPr>
        <p:txBody>
          <a:bodyPr/>
          <a:lstStyle/>
          <a:p>
            <a:r>
              <a:rPr lang="en-US" altLang="zh-CN" sz="2400" dirty="0">
                <a:ea typeface="宋体" panose="02010600030101010101" pitchFamily="2" charset="-122"/>
                <a:sym typeface="+mn-ea"/>
              </a:rPr>
              <a:t>Storage Element: Register (Basic Building Block)</a:t>
            </a:r>
            <a:endParaRPr lang="zh-CN" altLang="en-US" sz="2400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28601" y="116837"/>
            <a:ext cx="838200" cy="568325"/>
          </a:xfrm>
        </p:spPr>
        <p:txBody>
          <a:bodyPr/>
          <a:lstStyle/>
          <a:p>
            <a:r>
              <a:rPr lang="en-US" altLang="zh-CN" dirty="0"/>
              <a:t>2.7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0960" y="1324610"/>
            <a:ext cx="5781040" cy="33864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 b="1" dirty="0">
                <a:sym typeface="+mn-ea"/>
              </a:rPr>
              <a:t>Register</a:t>
            </a:r>
            <a:endParaRPr lang="en-US" altLang="zh-CN" sz="2400" b="1" dirty="0">
              <a:sym typeface="+mn-ea"/>
            </a:endParaRPr>
          </a:p>
          <a:p>
            <a:pPr marL="800100" lvl="1" indent="-342900">
              <a:buFont typeface="Wingdings" panose="05000000000000000000" charset="0"/>
              <a:buChar char="Ø"/>
            </a:pPr>
            <a:r>
              <a:rPr lang="en-US" altLang="zh-CN" sz="2400" b="1" dirty="0">
                <a:sym typeface="+mn-ea"/>
              </a:rPr>
              <a:t>Similar to the D Flip Flop except</a:t>
            </a:r>
            <a:endParaRPr lang="en-US" altLang="zh-CN" sz="2400" b="1" dirty="0">
              <a:sym typeface="+mn-ea"/>
            </a:endParaRPr>
          </a:p>
          <a:p>
            <a:pPr marL="1257300" lvl="2" indent="-342900">
              <a:buFont typeface="Wingdings" panose="05000000000000000000" charset="0"/>
              <a:buChar char="Ø"/>
            </a:pPr>
            <a:r>
              <a:rPr lang="en-US" altLang="zh-CN" sz="2400" b="1" dirty="0">
                <a:solidFill>
                  <a:srgbClr val="000066"/>
                </a:solidFill>
                <a:sym typeface="+mn-ea"/>
              </a:rPr>
              <a:t>N-bit input and output</a:t>
            </a:r>
            <a:endParaRPr lang="en-US" altLang="zh-CN" sz="2400" b="1" dirty="0">
              <a:solidFill>
                <a:srgbClr val="000066"/>
              </a:solidFill>
              <a:sym typeface="+mn-ea"/>
            </a:endParaRPr>
          </a:p>
          <a:p>
            <a:pPr marL="1257300" lvl="2" indent="-342900">
              <a:buFont typeface="Wingdings" panose="05000000000000000000" charset="0"/>
              <a:buChar char="Ø"/>
            </a:pPr>
            <a:r>
              <a:rPr lang="en-US" altLang="zh-CN" sz="2400" b="1" dirty="0">
                <a:solidFill>
                  <a:srgbClr val="000066"/>
                </a:solidFill>
                <a:sym typeface="+mn-ea"/>
              </a:rPr>
              <a:t>Write Enable input</a:t>
            </a:r>
            <a:endParaRPr lang="en-US" altLang="zh-CN" sz="2400" b="1" dirty="0">
              <a:solidFill>
                <a:srgbClr val="000066"/>
              </a:solidFill>
              <a:sym typeface="+mn-ea"/>
            </a:endParaRPr>
          </a:p>
          <a:p>
            <a:pPr marL="800100" lvl="1" indent="-342900">
              <a:buFont typeface="Wingdings" panose="05000000000000000000" charset="0"/>
              <a:buChar char="Ø"/>
            </a:pPr>
            <a:r>
              <a:rPr lang="en-US" altLang="zh-CN" sz="2400" b="1" dirty="0">
                <a:sym typeface="+mn-ea"/>
              </a:rPr>
              <a:t>Write Enable:</a:t>
            </a:r>
            <a:endParaRPr lang="en-US" altLang="zh-CN" sz="2400" b="1" dirty="0">
              <a:sym typeface="+mn-ea"/>
            </a:endParaRPr>
          </a:p>
          <a:p>
            <a:pPr marL="1257300" lvl="2" indent="-342900">
              <a:buFont typeface="Wingdings" panose="05000000000000000000" charset="0"/>
              <a:buChar char="Ø"/>
            </a:pPr>
            <a:r>
              <a:rPr lang="en-US" altLang="zh-CN" sz="2400" b="1" dirty="0">
                <a:solidFill>
                  <a:srgbClr val="000066"/>
                </a:solidFill>
                <a:sym typeface="+mn-ea"/>
              </a:rPr>
              <a:t>negated  (0): Data Out will not change</a:t>
            </a:r>
            <a:endParaRPr lang="en-US" altLang="zh-CN" sz="2400" b="1" dirty="0">
              <a:solidFill>
                <a:srgbClr val="000066"/>
              </a:solidFill>
              <a:sym typeface="+mn-ea"/>
            </a:endParaRPr>
          </a:p>
          <a:p>
            <a:pPr marL="1257300" lvl="2" indent="-342900">
              <a:buFont typeface="Wingdings" panose="05000000000000000000" charset="0"/>
              <a:buChar char="Ø"/>
            </a:pPr>
            <a:r>
              <a:rPr lang="en-US" altLang="zh-CN" sz="2400" b="1" dirty="0">
                <a:solidFill>
                  <a:srgbClr val="000066"/>
                </a:solidFill>
                <a:sym typeface="+mn-ea"/>
              </a:rPr>
              <a:t>asserted (1): Data Out will become Data In</a:t>
            </a:r>
            <a:endParaRPr lang="en-US" altLang="zh-CN" sz="2400" b="1" dirty="0">
              <a:solidFill>
                <a:srgbClr val="000066"/>
              </a:solidFill>
              <a:sym typeface="+mn-ea"/>
            </a:endParaRP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6708300" y="3629025"/>
            <a:ext cx="576262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sz="2000">
                <a:ea typeface="宋体" panose="02010600030101010101" pitchFamily="2" charset="-122"/>
              </a:rPr>
              <a:t>Clk</a:t>
            </a:r>
            <a:endParaRPr lang="en-US" altLang="zh-CN" sz="2000">
              <a:ea typeface="宋体" panose="02010600030101010101" pitchFamily="2" charset="-122"/>
            </a:endParaRPr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5784375" y="2400300"/>
            <a:ext cx="100647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sz="2000">
                <a:ea typeface="宋体" panose="02010600030101010101" pitchFamily="2" charset="-122"/>
              </a:rPr>
              <a:t>Data In</a:t>
            </a:r>
            <a:endParaRPr lang="en-US" altLang="zh-CN" sz="2000">
              <a:ea typeface="宋体" panose="02010600030101010101" pitchFamily="2" charset="-122"/>
            </a:endParaRPr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7033737" y="2241550"/>
            <a:ext cx="263525" cy="1187450"/>
          </a:xfrm>
          <a:prstGeom prst="rect">
            <a:avLst/>
          </a:prstGeom>
          <a:noFill/>
          <a:ln w="5080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5607" name="Line 7"/>
          <p:cNvSpPr>
            <a:spLocks noChangeShapeType="1"/>
          </p:cNvSpPr>
          <p:nvPr/>
        </p:nvSpPr>
        <p:spPr bwMode="auto">
          <a:xfrm flipV="1">
            <a:off x="7097237" y="3213100"/>
            <a:ext cx="50800" cy="25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5608" name="Line 8"/>
          <p:cNvSpPr>
            <a:spLocks noChangeShapeType="1"/>
          </p:cNvSpPr>
          <p:nvPr/>
        </p:nvSpPr>
        <p:spPr bwMode="auto">
          <a:xfrm>
            <a:off x="7173437" y="3238500"/>
            <a:ext cx="50800" cy="203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5609" name="Oval 9"/>
          <p:cNvSpPr>
            <a:spLocks noChangeArrowheads="1"/>
          </p:cNvSpPr>
          <p:nvPr/>
        </p:nvSpPr>
        <p:spPr bwMode="auto">
          <a:xfrm>
            <a:off x="7097237" y="3467100"/>
            <a:ext cx="127000" cy="1270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5610" name="Line 10"/>
          <p:cNvSpPr>
            <a:spLocks noChangeShapeType="1"/>
          </p:cNvSpPr>
          <p:nvPr/>
        </p:nvSpPr>
        <p:spPr bwMode="auto">
          <a:xfrm flipH="1">
            <a:off x="7170262" y="3597275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5611" name="Rectangle 11"/>
          <p:cNvSpPr>
            <a:spLocks noChangeArrowheads="1"/>
          </p:cNvSpPr>
          <p:nvPr/>
        </p:nvSpPr>
        <p:spPr bwMode="auto">
          <a:xfrm>
            <a:off x="5935187" y="1616075"/>
            <a:ext cx="1639888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sz="2000">
                <a:ea typeface="宋体" panose="02010600030101010101" pitchFamily="2" charset="-122"/>
              </a:rPr>
              <a:t>Write Enable</a:t>
            </a:r>
            <a:endParaRPr lang="en-US" altLang="zh-CN" sz="2000">
              <a:ea typeface="宋体" panose="02010600030101010101" pitchFamily="2" charset="-122"/>
            </a:endParaRPr>
          </a:p>
        </p:txBody>
      </p:sp>
      <p:sp>
        <p:nvSpPr>
          <p:cNvPr id="25612" name="Line 12"/>
          <p:cNvSpPr>
            <a:spLocks noChangeShapeType="1"/>
          </p:cNvSpPr>
          <p:nvPr/>
        </p:nvSpPr>
        <p:spPr bwMode="auto">
          <a:xfrm flipH="1">
            <a:off x="5862162" y="2825750"/>
            <a:ext cx="1168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5613" name="Line 13"/>
          <p:cNvSpPr>
            <a:spLocks noChangeShapeType="1"/>
          </p:cNvSpPr>
          <p:nvPr/>
        </p:nvSpPr>
        <p:spPr bwMode="auto">
          <a:xfrm flipH="1">
            <a:off x="6401912" y="2755900"/>
            <a:ext cx="88900" cy="139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5614" name="Rectangle 14"/>
          <p:cNvSpPr>
            <a:spLocks noChangeArrowheads="1"/>
          </p:cNvSpPr>
          <p:nvPr/>
        </p:nvSpPr>
        <p:spPr bwMode="auto">
          <a:xfrm>
            <a:off x="6089175" y="2781300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sz="2000">
                <a:ea typeface="宋体" panose="02010600030101010101" pitchFamily="2" charset="-122"/>
              </a:rPr>
              <a:t>N</a:t>
            </a:r>
            <a:endParaRPr lang="en-US" altLang="zh-CN" sz="2000">
              <a:ea typeface="宋体" panose="02010600030101010101" pitchFamily="2" charset="-122"/>
            </a:endParaRPr>
          </a:p>
        </p:txBody>
      </p:sp>
      <p:sp>
        <p:nvSpPr>
          <p:cNvPr id="25615" name="Line 15"/>
          <p:cNvSpPr>
            <a:spLocks noChangeShapeType="1"/>
          </p:cNvSpPr>
          <p:nvPr/>
        </p:nvSpPr>
        <p:spPr bwMode="auto">
          <a:xfrm>
            <a:off x="7335362" y="2825750"/>
            <a:ext cx="1117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5616" name="Line 16"/>
          <p:cNvSpPr>
            <a:spLocks noChangeShapeType="1"/>
          </p:cNvSpPr>
          <p:nvPr/>
        </p:nvSpPr>
        <p:spPr bwMode="auto">
          <a:xfrm flipH="1">
            <a:off x="7849712" y="2755900"/>
            <a:ext cx="88900" cy="139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5617" name="Rectangle 17"/>
          <p:cNvSpPr>
            <a:spLocks noChangeArrowheads="1"/>
          </p:cNvSpPr>
          <p:nvPr/>
        </p:nvSpPr>
        <p:spPr bwMode="auto">
          <a:xfrm>
            <a:off x="7536975" y="2781300"/>
            <a:ext cx="365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sz="2000">
                <a:ea typeface="宋体" panose="02010600030101010101" pitchFamily="2" charset="-122"/>
              </a:rPr>
              <a:t>N</a:t>
            </a:r>
            <a:endParaRPr lang="en-US" altLang="zh-CN" sz="2000">
              <a:ea typeface="宋体" panose="02010600030101010101" pitchFamily="2" charset="-122"/>
            </a:endParaRPr>
          </a:p>
        </p:txBody>
      </p:sp>
      <p:sp>
        <p:nvSpPr>
          <p:cNvPr id="25618" name="Rectangle 18"/>
          <p:cNvSpPr>
            <a:spLocks noChangeArrowheads="1"/>
          </p:cNvSpPr>
          <p:nvPr/>
        </p:nvSpPr>
        <p:spPr bwMode="auto">
          <a:xfrm>
            <a:off x="7384575" y="2400300"/>
            <a:ext cx="11890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sz="2000">
                <a:ea typeface="宋体" panose="02010600030101010101" pitchFamily="2" charset="-122"/>
              </a:rPr>
              <a:t>Data Out</a:t>
            </a:r>
            <a:endParaRPr lang="en-US" altLang="zh-CN" sz="2000">
              <a:ea typeface="宋体" panose="02010600030101010101" pitchFamily="2" charset="-122"/>
            </a:endParaRPr>
          </a:p>
        </p:txBody>
      </p:sp>
      <p:sp>
        <p:nvSpPr>
          <p:cNvPr id="25619" name="Line 19"/>
          <p:cNvSpPr>
            <a:spLocks noChangeShapeType="1"/>
          </p:cNvSpPr>
          <p:nvPr/>
        </p:nvSpPr>
        <p:spPr bwMode="auto">
          <a:xfrm flipV="1">
            <a:off x="7170262" y="1914525"/>
            <a:ext cx="0" cy="3079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COaA, LEC10 DPath I</a:t>
            </a:r>
            <a:endParaRPr lang="en-US" altLang="zh-C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 smtClean="0"/>
              <a:t>Northwestern Polytechnical University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COaA, LEC10 DPath I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  <a:sym typeface="+mn-ea"/>
              </a:rPr>
              <a:t>Storage Element: Register File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2.8</a:t>
            </a:r>
            <a:endParaRPr lang="zh-CN" altLang="en-US" dirty="0"/>
          </a:p>
        </p:txBody>
      </p:sp>
      <p:sp>
        <p:nvSpPr>
          <p:cNvPr id="27651" name="Rectangle 3"/>
          <p:cNvSpPr>
            <a:spLocks noGrp="1" noChangeArrowheads="1"/>
          </p:cNvSpPr>
          <p:nvPr/>
        </p:nvSpPr>
        <p:spPr bwMode="auto">
          <a:xfrm>
            <a:off x="42545" y="989013"/>
            <a:ext cx="7886700" cy="564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3500" tIns="25400" rIns="63500" bIns="25400" numCol="1" anchor="t" anchorCtr="0" compatLnSpc="1">
            <a:spAutoFit/>
          </a:bodyPr>
          <a:lstStyle>
            <a:lvl1pPr marL="203200" indent="-203200" algn="l" rtl="0" eaLnBrk="0" fontAlgn="base" hangingPunct="0">
              <a:lnSpc>
                <a:spcPct val="85000"/>
              </a:lnSpc>
              <a:spcBef>
                <a:spcPct val="100000"/>
              </a:spcBef>
              <a:spcAft>
                <a:spcPct val="0"/>
              </a:spcAft>
              <a:buSzPct val="100000"/>
              <a:buChar char="°"/>
              <a:defRPr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190500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-"/>
              <a:defRPr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145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1717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>
                <a:ea typeface="宋体" panose="02010600030101010101" pitchFamily="2" charset="-122"/>
              </a:rPr>
              <a:t>Register File consists of 32 registers: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lvl="1"/>
            <a:r>
              <a:rPr lang="en-US" altLang="zh-CN" sz="2000" dirty="0">
                <a:solidFill>
                  <a:srgbClr val="000066"/>
                </a:solidFill>
                <a:ea typeface="宋体" panose="02010600030101010101" pitchFamily="2" charset="-122"/>
              </a:rPr>
              <a:t>Two 32-bit output busses:</a:t>
            </a:r>
            <a:endParaRPr lang="en-US" altLang="zh-CN" sz="2000" dirty="0">
              <a:solidFill>
                <a:srgbClr val="000066"/>
              </a:solidFill>
              <a:ea typeface="宋体" panose="02010600030101010101" pitchFamily="2" charset="-122"/>
            </a:endParaRPr>
          </a:p>
          <a:p>
            <a:pPr lvl="1">
              <a:buFontTx/>
              <a:buNone/>
            </a:pPr>
            <a:r>
              <a:rPr lang="en-US" altLang="zh-CN" sz="2000" dirty="0">
                <a:solidFill>
                  <a:srgbClr val="000066"/>
                </a:solidFill>
                <a:ea typeface="宋体" panose="02010600030101010101" pitchFamily="2" charset="-122"/>
              </a:rPr>
              <a:t>    </a:t>
            </a:r>
            <a:r>
              <a:rPr lang="en-US" altLang="zh-CN" sz="2000" dirty="0" err="1">
                <a:solidFill>
                  <a:srgbClr val="000066"/>
                </a:solidFill>
                <a:ea typeface="宋体" panose="02010600030101010101" pitchFamily="2" charset="-122"/>
              </a:rPr>
              <a:t>busA</a:t>
            </a:r>
            <a:r>
              <a:rPr lang="en-US" altLang="zh-CN" sz="2000" dirty="0">
                <a:solidFill>
                  <a:srgbClr val="000066"/>
                </a:solidFill>
                <a:ea typeface="宋体" panose="02010600030101010101" pitchFamily="2" charset="-122"/>
              </a:rPr>
              <a:t> and </a:t>
            </a:r>
            <a:r>
              <a:rPr lang="en-US" altLang="zh-CN" sz="2000" dirty="0" err="1">
                <a:solidFill>
                  <a:srgbClr val="000066"/>
                </a:solidFill>
                <a:ea typeface="宋体" panose="02010600030101010101" pitchFamily="2" charset="-122"/>
              </a:rPr>
              <a:t>busB</a:t>
            </a:r>
            <a:endParaRPr lang="en-US" altLang="zh-CN" sz="2000" dirty="0" err="1">
              <a:solidFill>
                <a:srgbClr val="000066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sz="2000" dirty="0">
                <a:solidFill>
                  <a:srgbClr val="000066"/>
                </a:solidFill>
                <a:ea typeface="宋体" panose="02010600030101010101" pitchFamily="2" charset="-122"/>
              </a:rPr>
              <a:t>One 32-bit input bus: </a:t>
            </a:r>
            <a:r>
              <a:rPr lang="en-US" altLang="zh-CN" sz="2000" dirty="0" err="1">
                <a:solidFill>
                  <a:srgbClr val="000066"/>
                </a:solidFill>
                <a:ea typeface="宋体" panose="02010600030101010101" pitchFamily="2" charset="-122"/>
              </a:rPr>
              <a:t>busW</a:t>
            </a:r>
            <a:endParaRPr lang="en-US" altLang="zh-CN" sz="2000" dirty="0" err="1">
              <a:solidFill>
                <a:srgbClr val="000066"/>
              </a:solidFill>
              <a:ea typeface="宋体" panose="02010600030101010101" pitchFamily="2" charset="-122"/>
            </a:endParaRPr>
          </a:p>
          <a:p>
            <a:r>
              <a:rPr lang="en-US" altLang="zh-CN" sz="2000" dirty="0">
                <a:ea typeface="宋体" panose="02010600030101010101" pitchFamily="2" charset="-122"/>
              </a:rPr>
              <a:t>Register is selected by: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lvl="1"/>
            <a:r>
              <a:rPr lang="en-US" altLang="zh-CN" sz="2000" dirty="0">
                <a:solidFill>
                  <a:srgbClr val="000066"/>
                </a:solidFill>
                <a:ea typeface="宋体" panose="02010600030101010101" pitchFamily="2" charset="-122"/>
              </a:rPr>
              <a:t>RA (number) selects the register to put on </a:t>
            </a:r>
            <a:r>
              <a:rPr lang="en-US" altLang="zh-CN" sz="2000" dirty="0" err="1">
                <a:solidFill>
                  <a:srgbClr val="000066"/>
                </a:solidFill>
                <a:ea typeface="宋体" panose="02010600030101010101" pitchFamily="2" charset="-122"/>
              </a:rPr>
              <a:t>busA</a:t>
            </a:r>
            <a:r>
              <a:rPr lang="en-US" altLang="zh-CN" sz="2000" dirty="0">
                <a:solidFill>
                  <a:srgbClr val="000066"/>
                </a:solidFill>
                <a:ea typeface="宋体" panose="02010600030101010101" pitchFamily="2" charset="-122"/>
              </a:rPr>
              <a:t> (data)</a:t>
            </a:r>
            <a:endParaRPr lang="en-US" altLang="zh-CN" sz="2000" dirty="0">
              <a:solidFill>
                <a:srgbClr val="000066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sz="2000" dirty="0">
                <a:solidFill>
                  <a:srgbClr val="000066"/>
                </a:solidFill>
                <a:ea typeface="宋体" panose="02010600030101010101" pitchFamily="2" charset="-122"/>
              </a:rPr>
              <a:t>RB (number) selects the register to put on </a:t>
            </a:r>
            <a:r>
              <a:rPr lang="en-US" altLang="zh-CN" sz="2000" dirty="0" err="1">
                <a:solidFill>
                  <a:srgbClr val="000066"/>
                </a:solidFill>
                <a:ea typeface="宋体" panose="02010600030101010101" pitchFamily="2" charset="-122"/>
              </a:rPr>
              <a:t>busB</a:t>
            </a:r>
            <a:r>
              <a:rPr lang="en-US" altLang="zh-CN" sz="2000" dirty="0">
                <a:solidFill>
                  <a:srgbClr val="000066"/>
                </a:solidFill>
                <a:ea typeface="宋体" panose="02010600030101010101" pitchFamily="2" charset="-122"/>
              </a:rPr>
              <a:t> (data)</a:t>
            </a:r>
            <a:endParaRPr lang="en-US" altLang="zh-CN" sz="2000" dirty="0">
              <a:solidFill>
                <a:srgbClr val="000066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sz="2000" dirty="0">
                <a:solidFill>
                  <a:srgbClr val="000066"/>
                </a:solidFill>
                <a:ea typeface="宋体" panose="02010600030101010101" pitchFamily="2" charset="-122"/>
              </a:rPr>
              <a:t>RW (number) selects the register to be  written</a:t>
            </a:r>
            <a:br>
              <a:rPr lang="en-US" altLang="zh-CN" sz="2000" dirty="0">
                <a:solidFill>
                  <a:srgbClr val="000066"/>
                </a:solidFill>
                <a:ea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0066"/>
                </a:solidFill>
                <a:ea typeface="宋体" panose="02010600030101010101" pitchFamily="2" charset="-122"/>
              </a:rPr>
              <a:t>via </a:t>
            </a:r>
            <a:r>
              <a:rPr lang="en-US" altLang="zh-CN" sz="2000" dirty="0" err="1">
                <a:solidFill>
                  <a:srgbClr val="000066"/>
                </a:solidFill>
                <a:ea typeface="宋体" panose="02010600030101010101" pitchFamily="2" charset="-122"/>
              </a:rPr>
              <a:t>busW</a:t>
            </a:r>
            <a:r>
              <a:rPr lang="en-US" altLang="zh-CN" sz="2000" dirty="0">
                <a:solidFill>
                  <a:srgbClr val="000066"/>
                </a:solidFill>
                <a:ea typeface="宋体" panose="02010600030101010101" pitchFamily="2" charset="-122"/>
              </a:rPr>
              <a:t> (data) when Write Enable is 1</a:t>
            </a:r>
            <a:endParaRPr lang="en-US" altLang="zh-CN" sz="2000" dirty="0">
              <a:solidFill>
                <a:srgbClr val="000066"/>
              </a:solidFill>
              <a:ea typeface="宋体" panose="02010600030101010101" pitchFamily="2" charset="-122"/>
            </a:endParaRPr>
          </a:p>
          <a:p>
            <a:r>
              <a:rPr lang="en-US" altLang="zh-CN" sz="2000" dirty="0">
                <a:ea typeface="宋体" panose="02010600030101010101" pitchFamily="2" charset="-122"/>
              </a:rPr>
              <a:t>Clock input (CLK) 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lvl="1"/>
            <a:r>
              <a:rPr lang="en-US" altLang="zh-CN" sz="2000" dirty="0">
                <a:solidFill>
                  <a:srgbClr val="000066"/>
                </a:solidFill>
                <a:ea typeface="宋体" panose="02010600030101010101" pitchFamily="2" charset="-122"/>
              </a:rPr>
              <a:t>The CLK input is a factor ONLY during write operation</a:t>
            </a:r>
            <a:endParaRPr lang="en-US" altLang="zh-CN" sz="2000" dirty="0">
              <a:solidFill>
                <a:srgbClr val="000066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sz="2000" dirty="0">
                <a:solidFill>
                  <a:srgbClr val="000066"/>
                </a:solidFill>
                <a:ea typeface="宋体" panose="02010600030101010101" pitchFamily="2" charset="-122"/>
              </a:rPr>
              <a:t>During read operation, behaves as a combinational logic block:</a:t>
            </a:r>
            <a:endParaRPr lang="en-US" altLang="zh-CN" sz="2000" dirty="0">
              <a:solidFill>
                <a:srgbClr val="000066"/>
              </a:solidFill>
              <a:ea typeface="宋体" panose="02010600030101010101" pitchFamily="2" charset="-122"/>
            </a:endParaRPr>
          </a:p>
          <a:p>
            <a:pPr lvl="2"/>
            <a:r>
              <a:rPr lang="en-US" altLang="zh-CN" sz="2000" dirty="0">
                <a:solidFill>
                  <a:srgbClr val="000066"/>
                </a:solidFill>
                <a:ea typeface="宋体" panose="02010600030101010101" pitchFamily="2" charset="-122"/>
              </a:rPr>
              <a:t>RA or RB valid =&gt; </a:t>
            </a:r>
            <a:r>
              <a:rPr lang="en-US" altLang="zh-CN" sz="2000" dirty="0" err="1">
                <a:solidFill>
                  <a:srgbClr val="000066"/>
                </a:solidFill>
                <a:ea typeface="宋体" panose="02010600030101010101" pitchFamily="2" charset="-122"/>
              </a:rPr>
              <a:t>busA</a:t>
            </a:r>
            <a:r>
              <a:rPr lang="en-US" altLang="zh-CN" sz="2000" dirty="0">
                <a:solidFill>
                  <a:srgbClr val="000066"/>
                </a:solidFill>
                <a:ea typeface="宋体" panose="02010600030101010101" pitchFamily="2" charset="-122"/>
              </a:rPr>
              <a:t> or </a:t>
            </a:r>
            <a:r>
              <a:rPr lang="en-US" altLang="zh-CN" sz="2000" dirty="0" err="1">
                <a:solidFill>
                  <a:srgbClr val="000066"/>
                </a:solidFill>
                <a:ea typeface="宋体" panose="02010600030101010101" pitchFamily="2" charset="-122"/>
              </a:rPr>
              <a:t>busB</a:t>
            </a:r>
            <a:r>
              <a:rPr lang="en-US" altLang="zh-CN" sz="2000" dirty="0">
                <a:solidFill>
                  <a:srgbClr val="000066"/>
                </a:solidFill>
                <a:ea typeface="宋体" panose="02010600030101010101" pitchFamily="2" charset="-122"/>
              </a:rPr>
              <a:t> valid after “access time.”</a:t>
            </a:r>
            <a:endParaRPr lang="en-US" altLang="zh-CN" sz="2000" dirty="0">
              <a:solidFill>
                <a:srgbClr val="000066"/>
              </a:solidFill>
              <a:ea typeface="宋体" panose="02010600030101010101" pitchFamily="2" charset="-122"/>
            </a:endParaRP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5970588" y="2524125"/>
            <a:ext cx="576262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sz="2000">
                <a:ea typeface="宋体" panose="02010600030101010101" pitchFamily="2" charset="-122"/>
              </a:rPr>
              <a:t>Clk</a:t>
            </a:r>
            <a:endParaRPr lang="en-US" altLang="zh-CN" sz="2000">
              <a:ea typeface="宋体" panose="02010600030101010101" pitchFamily="2" charset="-122"/>
            </a:endParaRP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5580063" y="1981200"/>
            <a:ext cx="81597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sz="2000">
                <a:ea typeface="宋体" panose="02010600030101010101" pitchFamily="2" charset="-122"/>
              </a:rPr>
              <a:t>busW</a:t>
            </a:r>
            <a:endParaRPr lang="en-US" altLang="zh-CN" sz="2000">
              <a:ea typeface="宋体" panose="02010600030101010101" pitchFamily="2" charset="-122"/>
            </a:endParaRPr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6677025" y="1822450"/>
            <a:ext cx="1406525" cy="1187450"/>
          </a:xfrm>
          <a:prstGeom prst="rect">
            <a:avLst/>
          </a:prstGeom>
          <a:noFill/>
          <a:ln w="5080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7655" name="Line 7"/>
          <p:cNvSpPr>
            <a:spLocks noChangeShapeType="1"/>
          </p:cNvSpPr>
          <p:nvPr/>
        </p:nvSpPr>
        <p:spPr bwMode="auto">
          <a:xfrm>
            <a:off x="6702425" y="2781300"/>
            <a:ext cx="250825" cy="698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7656" name="Line 8"/>
          <p:cNvSpPr>
            <a:spLocks noChangeShapeType="1"/>
          </p:cNvSpPr>
          <p:nvPr/>
        </p:nvSpPr>
        <p:spPr bwMode="auto">
          <a:xfrm flipH="1">
            <a:off x="6677025" y="2876550"/>
            <a:ext cx="301625" cy="107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7657" name="Oval 9"/>
          <p:cNvSpPr>
            <a:spLocks noChangeArrowheads="1"/>
          </p:cNvSpPr>
          <p:nvPr/>
        </p:nvSpPr>
        <p:spPr bwMode="auto">
          <a:xfrm>
            <a:off x="6511925" y="2819400"/>
            <a:ext cx="127000" cy="1270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7658" name="Rectangle 10"/>
          <p:cNvSpPr>
            <a:spLocks noChangeArrowheads="1"/>
          </p:cNvSpPr>
          <p:nvPr/>
        </p:nvSpPr>
        <p:spPr bwMode="auto">
          <a:xfrm>
            <a:off x="5341938" y="1217613"/>
            <a:ext cx="163988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sz="2000" dirty="0">
                <a:ea typeface="宋体" panose="02010600030101010101" pitchFamily="2" charset="-122"/>
              </a:rPr>
              <a:t>Write Enable</a:t>
            </a:r>
            <a:endParaRPr lang="en-US" altLang="zh-CN" sz="2000" dirty="0">
              <a:ea typeface="宋体" panose="02010600030101010101" pitchFamily="2" charset="-122"/>
            </a:endParaRPr>
          </a:p>
        </p:txBody>
      </p:sp>
      <p:sp>
        <p:nvSpPr>
          <p:cNvPr id="27659" name="Line 11"/>
          <p:cNvSpPr>
            <a:spLocks noChangeShapeType="1"/>
          </p:cNvSpPr>
          <p:nvPr/>
        </p:nvSpPr>
        <p:spPr bwMode="auto">
          <a:xfrm flipH="1">
            <a:off x="5657850" y="2330450"/>
            <a:ext cx="101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7660" name="Line 12"/>
          <p:cNvSpPr>
            <a:spLocks noChangeShapeType="1"/>
          </p:cNvSpPr>
          <p:nvPr/>
        </p:nvSpPr>
        <p:spPr bwMode="auto">
          <a:xfrm flipH="1">
            <a:off x="6197600" y="2260600"/>
            <a:ext cx="88900" cy="139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7661" name="Rectangle 13"/>
          <p:cNvSpPr>
            <a:spLocks noChangeArrowheads="1"/>
          </p:cNvSpPr>
          <p:nvPr/>
        </p:nvSpPr>
        <p:spPr bwMode="auto">
          <a:xfrm>
            <a:off x="5884863" y="2286000"/>
            <a:ext cx="43497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sz="2000">
                <a:ea typeface="宋体" panose="02010600030101010101" pitchFamily="2" charset="-122"/>
              </a:rPr>
              <a:t>32</a:t>
            </a:r>
            <a:endParaRPr lang="en-US" altLang="zh-CN" sz="2000">
              <a:ea typeface="宋体" panose="02010600030101010101" pitchFamily="2" charset="-122"/>
            </a:endParaRPr>
          </a:p>
        </p:txBody>
      </p:sp>
      <p:sp>
        <p:nvSpPr>
          <p:cNvPr id="27662" name="Line 14"/>
          <p:cNvSpPr>
            <a:spLocks noChangeShapeType="1"/>
          </p:cNvSpPr>
          <p:nvPr/>
        </p:nvSpPr>
        <p:spPr bwMode="auto">
          <a:xfrm>
            <a:off x="8121650" y="2025650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7663" name="Line 15"/>
          <p:cNvSpPr>
            <a:spLocks noChangeShapeType="1"/>
          </p:cNvSpPr>
          <p:nvPr/>
        </p:nvSpPr>
        <p:spPr bwMode="auto">
          <a:xfrm flipH="1">
            <a:off x="8712200" y="1955800"/>
            <a:ext cx="88900" cy="139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7664" name="Rectangle 16"/>
          <p:cNvSpPr>
            <a:spLocks noChangeArrowheads="1"/>
          </p:cNvSpPr>
          <p:nvPr/>
        </p:nvSpPr>
        <p:spPr bwMode="auto">
          <a:xfrm>
            <a:off x="8399463" y="1981200"/>
            <a:ext cx="43497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sz="2000">
                <a:ea typeface="宋体" panose="02010600030101010101" pitchFamily="2" charset="-122"/>
              </a:rPr>
              <a:t>32</a:t>
            </a:r>
            <a:endParaRPr lang="en-US" altLang="zh-CN" sz="2000">
              <a:ea typeface="宋体" panose="02010600030101010101" pitchFamily="2" charset="-122"/>
            </a:endParaRPr>
          </a:p>
        </p:txBody>
      </p:sp>
      <p:sp>
        <p:nvSpPr>
          <p:cNvPr id="27665" name="Rectangle 17"/>
          <p:cNvSpPr>
            <a:spLocks noChangeArrowheads="1"/>
          </p:cNvSpPr>
          <p:nvPr/>
        </p:nvSpPr>
        <p:spPr bwMode="auto">
          <a:xfrm>
            <a:off x="8094663" y="1676400"/>
            <a:ext cx="746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sz="2000">
                <a:ea typeface="宋体" panose="02010600030101010101" pitchFamily="2" charset="-122"/>
              </a:rPr>
              <a:t>busA</a:t>
            </a:r>
            <a:endParaRPr lang="en-US" altLang="zh-CN" sz="2000">
              <a:ea typeface="宋体" panose="02010600030101010101" pitchFamily="2" charset="-122"/>
            </a:endParaRPr>
          </a:p>
        </p:txBody>
      </p:sp>
      <p:sp>
        <p:nvSpPr>
          <p:cNvPr id="27666" name="Line 18"/>
          <p:cNvSpPr>
            <a:spLocks noChangeShapeType="1"/>
          </p:cNvSpPr>
          <p:nvPr/>
        </p:nvSpPr>
        <p:spPr bwMode="auto">
          <a:xfrm flipV="1">
            <a:off x="6813550" y="1555750"/>
            <a:ext cx="0" cy="25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7667" name="Line 19"/>
          <p:cNvSpPr>
            <a:spLocks noChangeShapeType="1"/>
          </p:cNvSpPr>
          <p:nvPr/>
        </p:nvSpPr>
        <p:spPr bwMode="auto">
          <a:xfrm>
            <a:off x="8121650" y="2787650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7668" name="Line 20"/>
          <p:cNvSpPr>
            <a:spLocks noChangeShapeType="1"/>
          </p:cNvSpPr>
          <p:nvPr/>
        </p:nvSpPr>
        <p:spPr bwMode="auto">
          <a:xfrm flipH="1">
            <a:off x="8712200" y="2717800"/>
            <a:ext cx="88900" cy="139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7669" name="Rectangle 21"/>
          <p:cNvSpPr>
            <a:spLocks noChangeArrowheads="1"/>
          </p:cNvSpPr>
          <p:nvPr/>
        </p:nvSpPr>
        <p:spPr bwMode="auto">
          <a:xfrm>
            <a:off x="8399463" y="2743200"/>
            <a:ext cx="43497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sz="2000">
                <a:ea typeface="宋体" panose="02010600030101010101" pitchFamily="2" charset="-122"/>
              </a:rPr>
              <a:t>32</a:t>
            </a:r>
            <a:endParaRPr lang="en-US" altLang="zh-CN" sz="2000">
              <a:ea typeface="宋体" panose="02010600030101010101" pitchFamily="2" charset="-122"/>
            </a:endParaRPr>
          </a:p>
        </p:txBody>
      </p:sp>
      <p:sp>
        <p:nvSpPr>
          <p:cNvPr id="27670" name="Rectangle 22"/>
          <p:cNvSpPr>
            <a:spLocks noChangeArrowheads="1"/>
          </p:cNvSpPr>
          <p:nvPr/>
        </p:nvSpPr>
        <p:spPr bwMode="auto">
          <a:xfrm>
            <a:off x="8094663" y="2438400"/>
            <a:ext cx="7318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sz="2000">
                <a:ea typeface="宋体" panose="02010600030101010101" pitchFamily="2" charset="-122"/>
              </a:rPr>
              <a:t>busB</a:t>
            </a:r>
            <a:endParaRPr lang="en-US" altLang="zh-CN" sz="2000">
              <a:ea typeface="宋体" panose="02010600030101010101" pitchFamily="2" charset="-122"/>
            </a:endParaRPr>
          </a:p>
        </p:txBody>
      </p:sp>
      <p:sp>
        <p:nvSpPr>
          <p:cNvPr id="27671" name="Line 23"/>
          <p:cNvSpPr>
            <a:spLocks noChangeShapeType="1"/>
          </p:cNvSpPr>
          <p:nvPr/>
        </p:nvSpPr>
        <p:spPr bwMode="auto">
          <a:xfrm flipH="1">
            <a:off x="6038850" y="2863850"/>
            <a:ext cx="48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7672" name="Line 24"/>
          <p:cNvSpPr>
            <a:spLocks noChangeShapeType="1"/>
          </p:cNvSpPr>
          <p:nvPr/>
        </p:nvSpPr>
        <p:spPr bwMode="auto">
          <a:xfrm>
            <a:off x="7118350" y="1352550"/>
            <a:ext cx="0" cy="431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7673" name="Line 25"/>
          <p:cNvSpPr>
            <a:spLocks noChangeShapeType="1"/>
          </p:cNvSpPr>
          <p:nvPr/>
        </p:nvSpPr>
        <p:spPr bwMode="auto">
          <a:xfrm flipV="1">
            <a:off x="7048500" y="1485900"/>
            <a:ext cx="139700" cy="165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7674" name="Rectangle 26"/>
          <p:cNvSpPr>
            <a:spLocks noChangeArrowheads="1"/>
          </p:cNvSpPr>
          <p:nvPr/>
        </p:nvSpPr>
        <p:spPr bwMode="auto">
          <a:xfrm>
            <a:off x="6875463" y="1295400"/>
            <a:ext cx="30797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sz="2000">
                <a:ea typeface="宋体" panose="02010600030101010101" pitchFamily="2" charset="-122"/>
              </a:rPr>
              <a:t>5</a:t>
            </a:r>
            <a:endParaRPr lang="en-US" altLang="zh-CN" sz="2000">
              <a:ea typeface="宋体" panose="02010600030101010101" pitchFamily="2" charset="-122"/>
            </a:endParaRPr>
          </a:p>
        </p:txBody>
      </p:sp>
      <p:sp>
        <p:nvSpPr>
          <p:cNvPr id="27675" name="Line 27"/>
          <p:cNvSpPr>
            <a:spLocks noChangeShapeType="1"/>
          </p:cNvSpPr>
          <p:nvPr/>
        </p:nvSpPr>
        <p:spPr bwMode="auto">
          <a:xfrm>
            <a:off x="7499350" y="1352550"/>
            <a:ext cx="0" cy="431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7676" name="Line 28"/>
          <p:cNvSpPr>
            <a:spLocks noChangeShapeType="1"/>
          </p:cNvSpPr>
          <p:nvPr/>
        </p:nvSpPr>
        <p:spPr bwMode="auto">
          <a:xfrm flipV="1">
            <a:off x="7429500" y="1485900"/>
            <a:ext cx="139700" cy="165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7677" name="Rectangle 29"/>
          <p:cNvSpPr>
            <a:spLocks noChangeArrowheads="1"/>
          </p:cNvSpPr>
          <p:nvPr/>
        </p:nvSpPr>
        <p:spPr bwMode="auto">
          <a:xfrm>
            <a:off x="7256463" y="1295400"/>
            <a:ext cx="30797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sz="2000">
                <a:ea typeface="宋体" panose="02010600030101010101" pitchFamily="2" charset="-122"/>
              </a:rPr>
              <a:t>5</a:t>
            </a:r>
            <a:endParaRPr lang="en-US" altLang="zh-CN" sz="2000">
              <a:ea typeface="宋体" panose="02010600030101010101" pitchFamily="2" charset="-122"/>
            </a:endParaRPr>
          </a:p>
        </p:txBody>
      </p:sp>
      <p:sp>
        <p:nvSpPr>
          <p:cNvPr id="27678" name="Line 30"/>
          <p:cNvSpPr>
            <a:spLocks noChangeShapeType="1"/>
          </p:cNvSpPr>
          <p:nvPr/>
        </p:nvSpPr>
        <p:spPr bwMode="auto">
          <a:xfrm>
            <a:off x="7956550" y="1352550"/>
            <a:ext cx="0" cy="431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7679" name="Line 31"/>
          <p:cNvSpPr>
            <a:spLocks noChangeShapeType="1"/>
          </p:cNvSpPr>
          <p:nvPr/>
        </p:nvSpPr>
        <p:spPr bwMode="auto">
          <a:xfrm flipV="1">
            <a:off x="7886700" y="1485900"/>
            <a:ext cx="139700" cy="165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7680" name="Rectangle 32"/>
          <p:cNvSpPr>
            <a:spLocks noChangeArrowheads="1"/>
          </p:cNvSpPr>
          <p:nvPr/>
        </p:nvSpPr>
        <p:spPr bwMode="auto">
          <a:xfrm>
            <a:off x="7713663" y="1295400"/>
            <a:ext cx="30797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sz="2000">
                <a:ea typeface="宋体" panose="02010600030101010101" pitchFamily="2" charset="-122"/>
              </a:rPr>
              <a:t>5</a:t>
            </a:r>
            <a:endParaRPr lang="en-US" altLang="zh-CN" sz="2000">
              <a:ea typeface="宋体" panose="02010600030101010101" pitchFamily="2" charset="-122"/>
            </a:endParaRPr>
          </a:p>
        </p:txBody>
      </p:sp>
      <p:sp>
        <p:nvSpPr>
          <p:cNvPr id="27681" name="Rectangle 33"/>
          <p:cNvSpPr>
            <a:spLocks noChangeArrowheads="1"/>
          </p:cNvSpPr>
          <p:nvPr/>
        </p:nvSpPr>
        <p:spPr bwMode="auto">
          <a:xfrm>
            <a:off x="6780213" y="990600"/>
            <a:ext cx="6191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sz="2000">
                <a:ea typeface="宋体" panose="02010600030101010101" pitchFamily="2" charset="-122"/>
              </a:rPr>
              <a:t>RW</a:t>
            </a:r>
            <a:endParaRPr lang="en-US" altLang="zh-CN" sz="2000">
              <a:ea typeface="宋体" panose="02010600030101010101" pitchFamily="2" charset="-122"/>
            </a:endParaRPr>
          </a:p>
        </p:txBody>
      </p:sp>
      <p:sp>
        <p:nvSpPr>
          <p:cNvPr id="27682" name="Rectangle 34"/>
          <p:cNvSpPr>
            <a:spLocks noChangeArrowheads="1"/>
          </p:cNvSpPr>
          <p:nvPr/>
        </p:nvSpPr>
        <p:spPr bwMode="auto">
          <a:xfrm>
            <a:off x="7239000" y="990600"/>
            <a:ext cx="54927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sz="2000">
                <a:ea typeface="宋体" panose="02010600030101010101" pitchFamily="2" charset="-122"/>
              </a:rPr>
              <a:t>RA</a:t>
            </a:r>
            <a:endParaRPr lang="en-US" altLang="zh-CN" sz="2000">
              <a:ea typeface="宋体" panose="02010600030101010101" pitchFamily="2" charset="-122"/>
            </a:endParaRPr>
          </a:p>
        </p:txBody>
      </p:sp>
      <p:sp>
        <p:nvSpPr>
          <p:cNvPr id="27683" name="Rectangle 35"/>
          <p:cNvSpPr>
            <a:spLocks noChangeArrowheads="1"/>
          </p:cNvSpPr>
          <p:nvPr/>
        </p:nvSpPr>
        <p:spPr bwMode="auto">
          <a:xfrm>
            <a:off x="7713663" y="990600"/>
            <a:ext cx="53498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sz="2000">
                <a:ea typeface="宋体" panose="02010600030101010101" pitchFamily="2" charset="-122"/>
              </a:rPr>
              <a:t>RB</a:t>
            </a:r>
            <a:endParaRPr lang="en-US" altLang="zh-CN" sz="2000">
              <a:ea typeface="宋体" panose="02010600030101010101" pitchFamily="2" charset="-122"/>
            </a:endParaRPr>
          </a:p>
        </p:txBody>
      </p:sp>
      <p:sp>
        <p:nvSpPr>
          <p:cNvPr id="27684" name="Rectangle 36"/>
          <p:cNvSpPr>
            <a:spLocks noChangeArrowheads="1"/>
          </p:cNvSpPr>
          <p:nvPr/>
        </p:nvSpPr>
        <p:spPr bwMode="auto">
          <a:xfrm>
            <a:off x="6875463" y="2057400"/>
            <a:ext cx="1181100" cy="69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sz="2000">
                <a:ea typeface="宋体" panose="02010600030101010101" pitchFamily="2" charset="-122"/>
              </a:rPr>
              <a:t>32 32-bit</a:t>
            </a:r>
            <a:endParaRPr lang="en-US" altLang="zh-CN" sz="2000">
              <a:ea typeface="宋体" panose="02010600030101010101" pitchFamily="2" charset="-122"/>
            </a:endParaRPr>
          </a:p>
          <a:p>
            <a:r>
              <a:rPr lang="en-US" altLang="zh-CN" sz="2000">
                <a:ea typeface="宋体" panose="02010600030101010101" pitchFamily="2" charset="-122"/>
              </a:rPr>
              <a:t>Registers</a:t>
            </a:r>
            <a:endParaRPr lang="en-US" altLang="zh-CN" sz="200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COaA, LEC10 DPath I</a:t>
            </a:r>
            <a:endParaRPr lang="en-US" altLang="zh-C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 smtClean="0"/>
              <a:t>Northwestern Polytechnical University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  <a:sym typeface="+mn-ea"/>
              </a:rPr>
              <a:t>Storage Element: Idealized Memory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en-US" dirty="0"/>
              <a:t>9</a:t>
            </a:r>
            <a:endParaRPr lang="en-US" dirty="0"/>
          </a:p>
        </p:txBody>
      </p:sp>
      <p:sp>
        <p:nvSpPr>
          <p:cNvPr id="29699" name="Rectangle 3"/>
          <p:cNvSpPr>
            <a:spLocks noGrp="1" noChangeArrowheads="1"/>
          </p:cNvSpPr>
          <p:nvPr/>
        </p:nvSpPr>
        <p:spPr bwMode="auto">
          <a:xfrm>
            <a:off x="-108585" y="905510"/>
            <a:ext cx="8416925" cy="5579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3500" tIns="25400" rIns="63500" bIns="25400" numCol="1" anchor="t" anchorCtr="0" compatLnSpc="1">
            <a:spAutoFit/>
          </a:bodyPr>
          <a:lstStyle>
            <a:lvl1pPr marL="203200" indent="-203200" algn="l" rtl="0" eaLnBrk="0" fontAlgn="base" hangingPunct="0">
              <a:lnSpc>
                <a:spcPct val="85000"/>
              </a:lnSpc>
              <a:spcBef>
                <a:spcPct val="100000"/>
              </a:spcBef>
              <a:spcAft>
                <a:spcPct val="0"/>
              </a:spcAft>
              <a:buSzPct val="100000"/>
              <a:buChar char="°"/>
              <a:defRPr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190500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-"/>
              <a:defRPr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145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1717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ea typeface="宋体" panose="02010600030101010101" pitchFamily="2" charset="-122"/>
              </a:rPr>
              <a:t>Memory (idealized)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/>
            <a:r>
              <a:rPr lang="en-US" altLang="zh-CN" sz="2400" dirty="0">
                <a:solidFill>
                  <a:srgbClr val="000066"/>
                </a:solidFill>
                <a:ea typeface="宋体" panose="02010600030101010101" pitchFamily="2" charset="-122"/>
              </a:rPr>
              <a:t>One input bus: Data In</a:t>
            </a:r>
            <a:endParaRPr lang="en-US" altLang="zh-CN" sz="2400" dirty="0">
              <a:solidFill>
                <a:srgbClr val="000066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sz="2400" dirty="0">
                <a:solidFill>
                  <a:srgbClr val="000066"/>
                </a:solidFill>
                <a:ea typeface="宋体" panose="02010600030101010101" pitchFamily="2" charset="-122"/>
              </a:rPr>
              <a:t>One output bus: Data Out</a:t>
            </a:r>
            <a:endParaRPr lang="en-US" altLang="zh-CN" sz="2400" dirty="0">
              <a:solidFill>
                <a:srgbClr val="000066"/>
              </a:solidFill>
              <a:ea typeface="宋体" panose="02010600030101010101" pitchFamily="2" charset="-122"/>
            </a:endParaRPr>
          </a:p>
          <a:p>
            <a:r>
              <a:rPr lang="en-US" altLang="zh-CN" sz="2400" dirty="0">
                <a:ea typeface="宋体" panose="02010600030101010101" pitchFamily="2" charset="-122"/>
              </a:rPr>
              <a:t>Memory word is selected by: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/>
            <a:r>
              <a:rPr lang="en-US" altLang="zh-CN" sz="2400" dirty="0">
                <a:solidFill>
                  <a:srgbClr val="000066"/>
                </a:solidFill>
                <a:ea typeface="宋体" panose="02010600030101010101" pitchFamily="2" charset="-122"/>
              </a:rPr>
              <a:t>Address selects the word to put on Data Out</a:t>
            </a:r>
            <a:endParaRPr lang="en-US" altLang="zh-CN" sz="2400" dirty="0">
              <a:solidFill>
                <a:srgbClr val="000066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sz="2400" dirty="0">
                <a:solidFill>
                  <a:srgbClr val="000066"/>
                </a:solidFill>
                <a:ea typeface="宋体" panose="02010600030101010101" pitchFamily="2" charset="-122"/>
              </a:rPr>
              <a:t>Write Enable = 1: address selects the memory</a:t>
            </a:r>
            <a:br>
              <a:rPr lang="en-US" altLang="zh-CN" sz="2400" dirty="0">
                <a:solidFill>
                  <a:srgbClr val="000066"/>
                </a:solidFill>
                <a:ea typeface="宋体" panose="02010600030101010101" pitchFamily="2" charset="-122"/>
              </a:rPr>
            </a:br>
            <a:r>
              <a:rPr lang="en-US" altLang="zh-CN" sz="2400" dirty="0">
                <a:solidFill>
                  <a:srgbClr val="000066"/>
                </a:solidFill>
                <a:ea typeface="宋体" panose="02010600030101010101" pitchFamily="2" charset="-122"/>
              </a:rPr>
              <a:t>word to be written via the Data In bus</a:t>
            </a:r>
            <a:endParaRPr lang="en-US" altLang="zh-CN" sz="2400" dirty="0">
              <a:solidFill>
                <a:srgbClr val="000066"/>
              </a:solidFill>
              <a:ea typeface="宋体" panose="02010600030101010101" pitchFamily="2" charset="-122"/>
            </a:endParaRPr>
          </a:p>
          <a:p>
            <a:r>
              <a:rPr lang="en-US" altLang="zh-CN" sz="2400" dirty="0">
                <a:ea typeface="宋体" panose="02010600030101010101" pitchFamily="2" charset="-122"/>
              </a:rPr>
              <a:t>Clock input (CLK) 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/>
            <a:r>
              <a:rPr lang="en-US" altLang="zh-CN" sz="2400" dirty="0">
                <a:solidFill>
                  <a:srgbClr val="000066"/>
                </a:solidFill>
                <a:ea typeface="宋体" panose="02010600030101010101" pitchFamily="2" charset="-122"/>
              </a:rPr>
              <a:t>The CLK input is a factor ONLY during write operation</a:t>
            </a:r>
            <a:endParaRPr lang="en-US" altLang="zh-CN" sz="2400" dirty="0">
              <a:solidFill>
                <a:srgbClr val="000066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sz="2400" dirty="0">
                <a:solidFill>
                  <a:srgbClr val="000066"/>
                </a:solidFill>
                <a:ea typeface="宋体" panose="02010600030101010101" pitchFamily="2" charset="-122"/>
              </a:rPr>
              <a:t>During read operation, behaves  as a combinational logic block:</a:t>
            </a:r>
            <a:endParaRPr lang="en-US" altLang="zh-CN" sz="2400" dirty="0">
              <a:solidFill>
                <a:srgbClr val="000066"/>
              </a:solidFill>
              <a:ea typeface="宋体" panose="02010600030101010101" pitchFamily="2" charset="-122"/>
            </a:endParaRPr>
          </a:p>
          <a:p>
            <a:pPr lvl="2"/>
            <a:r>
              <a:rPr lang="en-US" altLang="zh-CN" sz="2400" dirty="0">
                <a:solidFill>
                  <a:srgbClr val="000066"/>
                </a:solidFill>
                <a:ea typeface="宋体" panose="02010600030101010101" pitchFamily="2" charset="-122"/>
              </a:rPr>
              <a:t>Address valid =&gt; Data Out valid after “access time.”</a:t>
            </a:r>
            <a:endParaRPr lang="en-US" altLang="zh-CN" sz="2400" dirty="0">
              <a:solidFill>
                <a:srgbClr val="000066"/>
              </a:solidFill>
              <a:ea typeface="宋体" panose="02010600030101010101" pitchFamily="2" charset="-122"/>
            </a:endParaRP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5737385" y="2316957"/>
            <a:ext cx="576262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sz="2000">
                <a:ea typeface="宋体" panose="02010600030101010101" pitchFamily="2" charset="-122"/>
              </a:rPr>
              <a:t>Clk</a:t>
            </a:r>
            <a:endParaRPr lang="en-US" altLang="zh-CN" sz="2000">
              <a:ea typeface="宋体" panose="02010600030101010101" pitchFamily="2" charset="-122"/>
            </a:endParaRP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5346860" y="1774032"/>
            <a:ext cx="100647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sz="2000">
                <a:ea typeface="宋体" panose="02010600030101010101" pitchFamily="2" charset="-122"/>
              </a:rPr>
              <a:t>Data In</a:t>
            </a:r>
            <a:endParaRPr lang="en-US" altLang="zh-CN" sz="2000">
              <a:ea typeface="宋体" panose="02010600030101010101" pitchFamily="2" charset="-122"/>
            </a:endParaRPr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6431122" y="1602582"/>
            <a:ext cx="1431925" cy="12128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9703" name="Line 7"/>
          <p:cNvSpPr>
            <a:spLocks noChangeShapeType="1"/>
          </p:cNvSpPr>
          <p:nvPr/>
        </p:nvSpPr>
        <p:spPr bwMode="auto">
          <a:xfrm>
            <a:off x="6469222" y="2574132"/>
            <a:ext cx="250825" cy="698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9704" name="Line 8"/>
          <p:cNvSpPr>
            <a:spLocks noChangeShapeType="1"/>
          </p:cNvSpPr>
          <p:nvPr/>
        </p:nvSpPr>
        <p:spPr bwMode="auto">
          <a:xfrm flipH="1">
            <a:off x="6443822" y="2669382"/>
            <a:ext cx="301625" cy="107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9705" name="Oval 9"/>
          <p:cNvSpPr>
            <a:spLocks noChangeArrowheads="1"/>
          </p:cNvSpPr>
          <p:nvPr/>
        </p:nvSpPr>
        <p:spPr bwMode="auto">
          <a:xfrm>
            <a:off x="6278722" y="2612232"/>
            <a:ext cx="127000" cy="1270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9706" name="Rectangle 10"/>
          <p:cNvSpPr>
            <a:spLocks noChangeArrowheads="1"/>
          </p:cNvSpPr>
          <p:nvPr/>
        </p:nvSpPr>
        <p:spPr bwMode="auto">
          <a:xfrm>
            <a:off x="5522755" y="1012350"/>
            <a:ext cx="163988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sz="2000">
                <a:ea typeface="宋体" panose="02010600030101010101" pitchFamily="2" charset="-122"/>
              </a:rPr>
              <a:t>Write Enable</a:t>
            </a:r>
            <a:endParaRPr lang="en-US" altLang="zh-CN" sz="2000">
              <a:ea typeface="宋体" panose="02010600030101010101" pitchFamily="2" charset="-122"/>
            </a:endParaRPr>
          </a:p>
        </p:txBody>
      </p:sp>
      <p:sp>
        <p:nvSpPr>
          <p:cNvPr id="29707" name="Line 11"/>
          <p:cNvSpPr>
            <a:spLocks noChangeShapeType="1"/>
          </p:cNvSpPr>
          <p:nvPr/>
        </p:nvSpPr>
        <p:spPr bwMode="auto">
          <a:xfrm flipH="1">
            <a:off x="5430997" y="2123282"/>
            <a:ext cx="1003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9708" name="Line 12"/>
          <p:cNvSpPr>
            <a:spLocks noChangeShapeType="1"/>
          </p:cNvSpPr>
          <p:nvPr/>
        </p:nvSpPr>
        <p:spPr bwMode="auto">
          <a:xfrm flipH="1">
            <a:off x="5964397" y="2053432"/>
            <a:ext cx="88900" cy="139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9709" name="Rectangle 13"/>
          <p:cNvSpPr>
            <a:spLocks noChangeArrowheads="1"/>
          </p:cNvSpPr>
          <p:nvPr/>
        </p:nvSpPr>
        <p:spPr bwMode="auto">
          <a:xfrm>
            <a:off x="5651660" y="2078832"/>
            <a:ext cx="43497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sz="2000">
                <a:ea typeface="宋体" panose="02010600030101010101" pitchFamily="2" charset="-122"/>
              </a:rPr>
              <a:t>32</a:t>
            </a:r>
            <a:endParaRPr lang="en-US" altLang="zh-CN" sz="2000">
              <a:ea typeface="宋体" panose="02010600030101010101" pitchFamily="2" charset="-122"/>
            </a:endParaRPr>
          </a:p>
        </p:txBody>
      </p:sp>
      <p:sp>
        <p:nvSpPr>
          <p:cNvPr id="29710" name="Line 14"/>
          <p:cNvSpPr>
            <a:spLocks noChangeShapeType="1"/>
          </p:cNvSpPr>
          <p:nvPr/>
        </p:nvSpPr>
        <p:spPr bwMode="auto">
          <a:xfrm>
            <a:off x="7882097" y="2123282"/>
            <a:ext cx="1282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9711" name="Line 15"/>
          <p:cNvSpPr>
            <a:spLocks noChangeShapeType="1"/>
          </p:cNvSpPr>
          <p:nvPr/>
        </p:nvSpPr>
        <p:spPr bwMode="auto">
          <a:xfrm flipH="1">
            <a:off x="8707597" y="2053432"/>
            <a:ext cx="88900" cy="139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9712" name="Rectangle 16"/>
          <p:cNvSpPr>
            <a:spLocks noChangeArrowheads="1"/>
          </p:cNvSpPr>
          <p:nvPr/>
        </p:nvSpPr>
        <p:spPr bwMode="auto">
          <a:xfrm>
            <a:off x="8318660" y="2078832"/>
            <a:ext cx="43497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sz="2000">
                <a:ea typeface="宋体" panose="02010600030101010101" pitchFamily="2" charset="-122"/>
              </a:rPr>
              <a:t>32</a:t>
            </a:r>
            <a:endParaRPr lang="en-US" altLang="zh-CN" sz="2000">
              <a:ea typeface="宋体" panose="02010600030101010101" pitchFamily="2" charset="-122"/>
            </a:endParaRPr>
          </a:p>
        </p:txBody>
      </p:sp>
      <p:sp>
        <p:nvSpPr>
          <p:cNvPr id="29713" name="Rectangle 17"/>
          <p:cNvSpPr>
            <a:spLocks noChangeArrowheads="1"/>
          </p:cNvSpPr>
          <p:nvPr/>
        </p:nvSpPr>
        <p:spPr bwMode="auto">
          <a:xfrm>
            <a:off x="7861460" y="1774032"/>
            <a:ext cx="1125537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sz="2000">
                <a:ea typeface="宋体" panose="02010600030101010101" pitchFamily="2" charset="-122"/>
              </a:rPr>
              <a:t>DataOut</a:t>
            </a:r>
            <a:endParaRPr lang="en-US" altLang="zh-CN" sz="2000">
              <a:ea typeface="宋体" panose="02010600030101010101" pitchFamily="2" charset="-122"/>
            </a:endParaRPr>
          </a:p>
        </p:txBody>
      </p:sp>
      <p:sp>
        <p:nvSpPr>
          <p:cNvPr id="29714" name="Line 18"/>
          <p:cNvSpPr>
            <a:spLocks noChangeShapeType="1"/>
          </p:cNvSpPr>
          <p:nvPr/>
        </p:nvSpPr>
        <p:spPr bwMode="auto">
          <a:xfrm flipV="1">
            <a:off x="6732747" y="1354932"/>
            <a:ext cx="0" cy="241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9715" name="Line 19"/>
          <p:cNvSpPr>
            <a:spLocks noChangeShapeType="1"/>
          </p:cNvSpPr>
          <p:nvPr/>
        </p:nvSpPr>
        <p:spPr bwMode="auto">
          <a:xfrm flipH="1">
            <a:off x="5811997" y="2656682"/>
            <a:ext cx="469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9716" name="Line 20"/>
          <p:cNvSpPr>
            <a:spLocks noChangeShapeType="1"/>
          </p:cNvSpPr>
          <p:nvPr/>
        </p:nvSpPr>
        <p:spPr bwMode="auto">
          <a:xfrm>
            <a:off x="7266147" y="1139032"/>
            <a:ext cx="0" cy="444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9717" name="Rectangle 21"/>
          <p:cNvSpPr>
            <a:spLocks noChangeArrowheads="1"/>
          </p:cNvSpPr>
          <p:nvPr/>
        </p:nvSpPr>
        <p:spPr bwMode="auto">
          <a:xfrm>
            <a:off x="7251860" y="1012032"/>
            <a:ext cx="106997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sz="2000">
                <a:ea typeface="宋体" panose="02010600030101010101" pitchFamily="2" charset="-122"/>
              </a:rPr>
              <a:t>Address</a:t>
            </a:r>
            <a:endParaRPr lang="en-US" altLang="zh-CN" sz="200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COaA, LEC10 DPath I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  <a:sym typeface="+mn-ea"/>
              </a:rPr>
              <a:t>Clocking Methodology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166370" y="116840"/>
            <a:ext cx="900430" cy="568325"/>
          </a:xfrm>
        </p:spPr>
        <p:txBody>
          <a:bodyPr/>
          <a:lstStyle/>
          <a:p>
            <a:r>
              <a:rPr lang="en-US" altLang="zh-CN" dirty="0"/>
              <a:t>2.10</a:t>
            </a:r>
            <a:endParaRPr lang="zh-CN" altLang="en-US" dirty="0"/>
          </a:p>
        </p:txBody>
      </p:sp>
      <p:sp>
        <p:nvSpPr>
          <p:cNvPr id="31747" name="Rectangle 3"/>
          <p:cNvSpPr>
            <a:spLocks noGrp="1" noChangeArrowheads="1"/>
          </p:cNvSpPr>
          <p:nvPr/>
        </p:nvSpPr>
        <p:spPr bwMode="auto">
          <a:xfrm>
            <a:off x="235585" y="4594225"/>
            <a:ext cx="8707120" cy="176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3500" tIns="25400" rIns="63500" bIns="25400" numCol="1" anchor="t" anchorCtr="0" compatLnSpc="1">
            <a:spAutoFit/>
          </a:bodyPr>
          <a:lstStyle>
            <a:lvl1pPr marL="203200" indent="-203200" algn="l" rtl="0" eaLnBrk="0" fontAlgn="base" hangingPunct="0">
              <a:lnSpc>
                <a:spcPct val="85000"/>
              </a:lnSpc>
              <a:spcBef>
                <a:spcPct val="100000"/>
              </a:spcBef>
              <a:spcAft>
                <a:spcPct val="0"/>
              </a:spcAft>
              <a:buSzPct val="100000"/>
              <a:buChar char="°"/>
              <a:defRPr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190500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-"/>
              <a:defRPr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145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1717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>
                <a:ea typeface="宋体" panose="02010600030101010101" pitchFamily="2" charset="-122"/>
              </a:rPr>
              <a:t>All storage elements are clocked by the same clock edge</a:t>
            </a:r>
            <a:endParaRPr lang="en-US" altLang="zh-CN" sz="2400">
              <a:ea typeface="宋体" panose="02010600030101010101" pitchFamily="2" charset="-122"/>
            </a:endParaRPr>
          </a:p>
          <a:p>
            <a:r>
              <a:rPr lang="en-US" altLang="zh-CN" sz="2400">
                <a:ea typeface="宋体" panose="02010600030101010101" pitchFamily="2" charset="-122"/>
              </a:rPr>
              <a:t>Cycle Time = CLK-to-Q + Longest Delay Path + Setup + Clock Skew</a:t>
            </a:r>
            <a:endParaRPr lang="en-US" altLang="zh-CN" sz="2400">
              <a:ea typeface="宋体" panose="02010600030101010101" pitchFamily="2" charset="-122"/>
            </a:endParaRPr>
          </a:p>
          <a:p>
            <a:r>
              <a:rPr lang="en-US" altLang="zh-CN" sz="2400">
                <a:ea typeface="宋体" panose="02010600030101010101" pitchFamily="2" charset="-122"/>
              </a:rPr>
              <a:t>(CLK-to-Q + Shortest Delay Path - Clock Skew)  &gt;  Hold Time</a:t>
            </a:r>
            <a:endParaRPr lang="en-US" altLang="zh-CN" sz="2400">
              <a:ea typeface="宋体" panose="02010600030101010101" pitchFamily="2" charset="-122"/>
            </a:endParaRPr>
          </a:p>
        </p:txBody>
      </p:sp>
      <p:grpSp>
        <p:nvGrpSpPr>
          <p:cNvPr id="31755" name="Group 11"/>
          <p:cNvGrpSpPr/>
          <p:nvPr/>
        </p:nvGrpSpPr>
        <p:grpSpPr bwMode="auto">
          <a:xfrm>
            <a:off x="614363" y="1054894"/>
            <a:ext cx="7848600" cy="317500"/>
            <a:chOff x="327" y="524"/>
            <a:chExt cx="4944" cy="200"/>
          </a:xfrm>
        </p:grpSpPr>
        <p:sp>
          <p:nvSpPr>
            <p:cNvPr id="31748" name="Line 4"/>
            <p:cNvSpPr>
              <a:spLocks noChangeShapeType="1"/>
            </p:cNvSpPr>
            <p:nvPr/>
          </p:nvSpPr>
          <p:spPr bwMode="auto">
            <a:xfrm>
              <a:off x="327" y="693"/>
              <a:ext cx="69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1749" name="Line 5"/>
            <p:cNvSpPr>
              <a:spLocks noChangeShapeType="1"/>
            </p:cNvSpPr>
            <p:nvPr/>
          </p:nvSpPr>
          <p:spPr bwMode="auto">
            <a:xfrm>
              <a:off x="1042" y="532"/>
              <a:ext cx="0" cy="1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1750" name="Line 6"/>
            <p:cNvSpPr>
              <a:spLocks noChangeShapeType="1"/>
            </p:cNvSpPr>
            <p:nvPr/>
          </p:nvSpPr>
          <p:spPr bwMode="auto">
            <a:xfrm>
              <a:off x="1054" y="531"/>
              <a:ext cx="175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1751" name="Line 7"/>
            <p:cNvSpPr>
              <a:spLocks noChangeShapeType="1"/>
            </p:cNvSpPr>
            <p:nvPr/>
          </p:nvSpPr>
          <p:spPr bwMode="auto">
            <a:xfrm flipV="1">
              <a:off x="2808" y="524"/>
              <a:ext cx="0" cy="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1752" name="Line 8"/>
            <p:cNvSpPr>
              <a:spLocks noChangeShapeType="1"/>
            </p:cNvSpPr>
            <p:nvPr/>
          </p:nvSpPr>
          <p:spPr bwMode="auto">
            <a:xfrm>
              <a:off x="2820" y="716"/>
              <a:ext cx="175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1753" name="Line 9"/>
            <p:cNvSpPr>
              <a:spLocks noChangeShapeType="1"/>
            </p:cNvSpPr>
            <p:nvPr/>
          </p:nvSpPr>
          <p:spPr bwMode="auto">
            <a:xfrm>
              <a:off x="4574" y="532"/>
              <a:ext cx="0" cy="1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1754" name="Line 10"/>
            <p:cNvSpPr>
              <a:spLocks noChangeShapeType="1"/>
            </p:cNvSpPr>
            <p:nvPr/>
          </p:nvSpPr>
          <p:spPr bwMode="auto">
            <a:xfrm>
              <a:off x="4573" y="531"/>
              <a:ext cx="69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31756" name="Rectangle 12"/>
          <p:cNvSpPr>
            <a:spLocks noChangeArrowheads="1"/>
          </p:cNvSpPr>
          <p:nvPr/>
        </p:nvSpPr>
        <p:spPr bwMode="auto">
          <a:xfrm>
            <a:off x="538163" y="1061244"/>
            <a:ext cx="496887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Clk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31757" name="Rectangle 13"/>
          <p:cNvSpPr>
            <a:spLocks noChangeArrowheads="1"/>
          </p:cNvSpPr>
          <p:nvPr/>
        </p:nvSpPr>
        <p:spPr bwMode="auto">
          <a:xfrm>
            <a:off x="635000" y="1753394"/>
            <a:ext cx="520700" cy="2921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1758" name="Line 14"/>
          <p:cNvSpPr>
            <a:spLocks noChangeShapeType="1"/>
          </p:cNvSpPr>
          <p:nvPr/>
        </p:nvSpPr>
        <p:spPr bwMode="auto">
          <a:xfrm>
            <a:off x="1168400" y="2051844"/>
            <a:ext cx="1130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1759" name="Line 15"/>
          <p:cNvSpPr>
            <a:spLocks noChangeShapeType="1"/>
          </p:cNvSpPr>
          <p:nvPr/>
        </p:nvSpPr>
        <p:spPr bwMode="auto">
          <a:xfrm>
            <a:off x="6731000" y="1747044"/>
            <a:ext cx="1130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1760" name="Rectangle 16"/>
          <p:cNvSpPr>
            <a:spLocks noChangeArrowheads="1"/>
          </p:cNvSpPr>
          <p:nvPr/>
        </p:nvSpPr>
        <p:spPr bwMode="auto">
          <a:xfrm>
            <a:off x="2311400" y="1753394"/>
            <a:ext cx="4406900" cy="2921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1761" name="Rectangle 17"/>
          <p:cNvSpPr>
            <a:spLocks noChangeArrowheads="1"/>
          </p:cNvSpPr>
          <p:nvPr/>
        </p:nvSpPr>
        <p:spPr bwMode="auto">
          <a:xfrm>
            <a:off x="4043363" y="1747044"/>
            <a:ext cx="1090612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Don’t Care</a:t>
            </a:r>
            <a:endParaRPr lang="en-US" altLang="zh-CN" b="0">
              <a:ea typeface="宋体" panose="02010600030101010101" pitchFamily="2" charset="-122"/>
            </a:endParaRPr>
          </a:p>
        </p:txBody>
      </p:sp>
      <p:sp>
        <p:nvSpPr>
          <p:cNvPr id="31762" name="Rectangle 18"/>
          <p:cNvSpPr>
            <a:spLocks noChangeArrowheads="1"/>
          </p:cNvSpPr>
          <p:nvPr/>
        </p:nvSpPr>
        <p:spPr bwMode="auto">
          <a:xfrm>
            <a:off x="7874000" y="1753394"/>
            <a:ext cx="673100" cy="2921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1763" name="Line 19"/>
          <p:cNvSpPr>
            <a:spLocks noChangeShapeType="1"/>
          </p:cNvSpPr>
          <p:nvPr/>
        </p:nvSpPr>
        <p:spPr bwMode="auto">
          <a:xfrm>
            <a:off x="6731000" y="1823244"/>
            <a:ext cx="596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1764" name="Line 20"/>
          <p:cNvSpPr>
            <a:spLocks noChangeShapeType="1"/>
          </p:cNvSpPr>
          <p:nvPr/>
        </p:nvSpPr>
        <p:spPr bwMode="auto">
          <a:xfrm>
            <a:off x="7340600" y="1823244"/>
            <a:ext cx="520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1765" name="Rectangle 21"/>
          <p:cNvSpPr>
            <a:spLocks noChangeArrowheads="1"/>
          </p:cNvSpPr>
          <p:nvPr/>
        </p:nvSpPr>
        <p:spPr bwMode="auto">
          <a:xfrm>
            <a:off x="6710363" y="1442244"/>
            <a:ext cx="6445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Setup</a:t>
            </a:r>
            <a:endParaRPr lang="en-US" altLang="zh-CN" b="0">
              <a:ea typeface="宋体" panose="02010600030101010101" pitchFamily="2" charset="-122"/>
            </a:endParaRPr>
          </a:p>
        </p:txBody>
      </p:sp>
      <p:sp>
        <p:nvSpPr>
          <p:cNvPr id="31766" name="Rectangle 22"/>
          <p:cNvSpPr>
            <a:spLocks noChangeArrowheads="1"/>
          </p:cNvSpPr>
          <p:nvPr/>
        </p:nvSpPr>
        <p:spPr bwMode="auto">
          <a:xfrm>
            <a:off x="7472363" y="1442244"/>
            <a:ext cx="5873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Hold</a:t>
            </a:r>
            <a:endParaRPr lang="en-US" altLang="zh-CN" b="0">
              <a:ea typeface="宋体" panose="02010600030101010101" pitchFamily="2" charset="-122"/>
            </a:endParaRPr>
          </a:p>
        </p:txBody>
      </p:sp>
      <p:grpSp>
        <p:nvGrpSpPr>
          <p:cNvPr id="31862" name="Group 118"/>
          <p:cNvGrpSpPr/>
          <p:nvPr/>
        </p:nvGrpSpPr>
        <p:grpSpPr bwMode="auto">
          <a:xfrm>
            <a:off x="1155700" y="2674144"/>
            <a:ext cx="6794500" cy="1809750"/>
            <a:chOff x="668" y="1544"/>
            <a:chExt cx="4280" cy="1140"/>
          </a:xfrm>
        </p:grpSpPr>
        <p:grpSp>
          <p:nvGrpSpPr>
            <p:cNvPr id="31778" name="Group 34"/>
            <p:cNvGrpSpPr/>
            <p:nvPr/>
          </p:nvGrpSpPr>
          <p:grpSpPr bwMode="auto">
            <a:xfrm>
              <a:off x="668" y="1544"/>
              <a:ext cx="776" cy="1140"/>
              <a:chOff x="668" y="1544"/>
              <a:chExt cx="776" cy="1140"/>
            </a:xfrm>
          </p:grpSpPr>
          <p:sp>
            <p:nvSpPr>
              <p:cNvPr id="31767" name="Rectangle 23"/>
              <p:cNvSpPr>
                <a:spLocks noChangeArrowheads="1"/>
              </p:cNvSpPr>
              <p:nvPr/>
            </p:nvSpPr>
            <p:spPr bwMode="auto">
              <a:xfrm>
                <a:off x="968" y="1544"/>
                <a:ext cx="176" cy="89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1768" name="Line 24"/>
              <p:cNvSpPr>
                <a:spLocks noChangeShapeType="1"/>
              </p:cNvSpPr>
              <p:nvPr/>
            </p:nvSpPr>
            <p:spPr bwMode="auto">
              <a:xfrm>
                <a:off x="1056" y="2548"/>
                <a:ext cx="0" cy="1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1769" name="Line 25"/>
              <p:cNvSpPr>
                <a:spLocks noChangeShapeType="1"/>
              </p:cNvSpPr>
              <p:nvPr/>
            </p:nvSpPr>
            <p:spPr bwMode="auto">
              <a:xfrm flipV="1">
                <a:off x="1016" y="2296"/>
                <a:ext cx="32" cy="16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1770" name="Line 26"/>
              <p:cNvSpPr>
                <a:spLocks noChangeShapeType="1"/>
              </p:cNvSpPr>
              <p:nvPr/>
            </p:nvSpPr>
            <p:spPr bwMode="auto">
              <a:xfrm>
                <a:off x="1064" y="2312"/>
                <a:ext cx="32" cy="12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1771" name="Oval 27"/>
              <p:cNvSpPr>
                <a:spLocks noChangeArrowheads="1"/>
              </p:cNvSpPr>
              <p:nvPr/>
            </p:nvSpPr>
            <p:spPr bwMode="auto">
              <a:xfrm>
                <a:off x="1016" y="2456"/>
                <a:ext cx="80" cy="8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1772" name="Line 28"/>
              <p:cNvSpPr>
                <a:spLocks noChangeShapeType="1"/>
              </p:cNvSpPr>
              <p:nvPr/>
            </p:nvSpPr>
            <p:spPr bwMode="auto">
              <a:xfrm flipH="1">
                <a:off x="668" y="1680"/>
                <a:ext cx="2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1773" name="Rectangle 29"/>
              <p:cNvSpPr>
                <a:spLocks noChangeArrowheads="1"/>
              </p:cNvSpPr>
              <p:nvPr/>
            </p:nvSpPr>
            <p:spPr bwMode="auto">
              <a:xfrm>
                <a:off x="759" y="1728"/>
                <a:ext cx="146" cy="5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r>
                  <a:rPr lang="en-US" altLang="zh-CN">
                    <a:ea typeface="宋体" panose="02010600030101010101" pitchFamily="2" charset="-122"/>
                  </a:rPr>
                  <a:t>.</a:t>
                </a:r>
                <a:endParaRPr lang="en-US" altLang="zh-CN">
                  <a:ea typeface="宋体" panose="02010600030101010101" pitchFamily="2" charset="-122"/>
                </a:endParaRPr>
              </a:p>
              <a:p>
                <a:r>
                  <a:rPr lang="en-US" altLang="zh-CN">
                    <a:ea typeface="宋体" panose="02010600030101010101" pitchFamily="2" charset="-122"/>
                  </a:rPr>
                  <a:t>.</a:t>
                </a:r>
                <a:endParaRPr lang="en-US" altLang="zh-CN">
                  <a:ea typeface="宋体" panose="02010600030101010101" pitchFamily="2" charset="-122"/>
                </a:endParaRPr>
              </a:p>
              <a:p>
                <a:r>
                  <a:rPr lang="en-US" altLang="zh-CN">
                    <a:ea typeface="宋体" panose="02010600030101010101" pitchFamily="2" charset="-122"/>
                  </a:rPr>
                  <a:t>.</a:t>
                </a:r>
                <a:endParaRPr lang="en-US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31774" name="Line 30"/>
              <p:cNvSpPr>
                <a:spLocks noChangeShapeType="1"/>
              </p:cNvSpPr>
              <p:nvPr/>
            </p:nvSpPr>
            <p:spPr bwMode="auto">
              <a:xfrm flipH="1">
                <a:off x="668" y="2304"/>
                <a:ext cx="2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1775" name="Line 31"/>
              <p:cNvSpPr>
                <a:spLocks noChangeShapeType="1"/>
              </p:cNvSpPr>
              <p:nvPr/>
            </p:nvSpPr>
            <p:spPr bwMode="auto">
              <a:xfrm flipH="1">
                <a:off x="1148" y="1680"/>
                <a:ext cx="2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1776" name="Rectangle 32"/>
              <p:cNvSpPr>
                <a:spLocks noChangeArrowheads="1"/>
              </p:cNvSpPr>
              <p:nvPr/>
            </p:nvSpPr>
            <p:spPr bwMode="auto">
              <a:xfrm>
                <a:off x="1239" y="1728"/>
                <a:ext cx="146" cy="5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r>
                  <a:rPr lang="en-US" altLang="zh-CN">
                    <a:ea typeface="宋体" panose="02010600030101010101" pitchFamily="2" charset="-122"/>
                  </a:rPr>
                  <a:t>.</a:t>
                </a:r>
                <a:endParaRPr lang="en-US" altLang="zh-CN">
                  <a:ea typeface="宋体" panose="02010600030101010101" pitchFamily="2" charset="-122"/>
                </a:endParaRPr>
              </a:p>
              <a:p>
                <a:r>
                  <a:rPr lang="en-US" altLang="zh-CN">
                    <a:ea typeface="宋体" panose="02010600030101010101" pitchFamily="2" charset="-122"/>
                  </a:rPr>
                  <a:t>.</a:t>
                </a:r>
                <a:endParaRPr lang="en-US" altLang="zh-CN">
                  <a:ea typeface="宋体" panose="02010600030101010101" pitchFamily="2" charset="-122"/>
                </a:endParaRPr>
              </a:p>
              <a:p>
                <a:r>
                  <a:rPr lang="en-US" altLang="zh-CN">
                    <a:ea typeface="宋体" panose="02010600030101010101" pitchFamily="2" charset="-122"/>
                  </a:rPr>
                  <a:t>.</a:t>
                </a:r>
                <a:endParaRPr lang="en-US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31777" name="Line 33"/>
              <p:cNvSpPr>
                <a:spLocks noChangeShapeType="1"/>
              </p:cNvSpPr>
              <p:nvPr/>
            </p:nvSpPr>
            <p:spPr bwMode="auto">
              <a:xfrm flipH="1">
                <a:off x="1148" y="2304"/>
                <a:ext cx="2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grpSp>
          <p:nvGrpSpPr>
            <p:cNvPr id="31790" name="Group 46"/>
            <p:cNvGrpSpPr/>
            <p:nvPr/>
          </p:nvGrpSpPr>
          <p:grpSpPr bwMode="auto">
            <a:xfrm>
              <a:off x="4172" y="1544"/>
              <a:ext cx="776" cy="1140"/>
              <a:chOff x="4172" y="1544"/>
              <a:chExt cx="776" cy="1140"/>
            </a:xfrm>
          </p:grpSpPr>
          <p:sp>
            <p:nvSpPr>
              <p:cNvPr id="31779" name="Rectangle 35"/>
              <p:cNvSpPr>
                <a:spLocks noChangeArrowheads="1"/>
              </p:cNvSpPr>
              <p:nvPr/>
            </p:nvSpPr>
            <p:spPr bwMode="auto">
              <a:xfrm>
                <a:off x="4472" y="1544"/>
                <a:ext cx="176" cy="89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1780" name="Line 36"/>
              <p:cNvSpPr>
                <a:spLocks noChangeShapeType="1"/>
              </p:cNvSpPr>
              <p:nvPr/>
            </p:nvSpPr>
            <p:spPr bwMode="auto">
              <a:xfrm>
                <a:off x="4560" y="2548"/>
                <a:ext cx="0" cy="1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1781" name="Line 37"/>
              <p:cNvSpPr>
                <a:spLocks noChangeShapeType="1"/>
              </p:cNvSpPr>
              <p:nvPr/>
            </p:nvSpPr>
            <p:spPr bwMode="auto">
              <a:xfrm flipV="1">
                <a:off x="4520" y="2296"/>
                <a:ext cx="32" cy="16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1782" name="Line 38"/>
              <p:cNvSpPr>
                <a:spLocks noChangeShapeType="1"/>
              </p:cNvSpPr>
              <p:nvPr/>
            </p:nvSpPr>
            <p:spPr bwMode="auto">
              <a:xfrm>
                <a:off x="4568" y="2312"/>
                <a:ext cx="32" cy="12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1783" name="Oval 39"/>
              <p:cNvSpPr>
                <a:spLocks noChangeArrowheads="1"/>
              </p:cNvSpPr>
              <p:nvPr/>
            </p:nvSpPr>
            <p:spPr bwMode="auto">
              <a:xfrm>
                <a:off x="4520" y="2456"/>
                <a:ext cx="80" cy="8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1784" name="Line 40"/>
              <p:cNvSpPr>
                <a:spLocks noChangeShapeType="1"/>
              </p:cNvSpPr>
              <p:nvPr/>
            </p:nvSpPr>
            <p:spPr bwMode="auto">
              <a:xfrm flipH="1">
                <a:off x="4172" y="1680"/>
                <a:ext cx="2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1785" name="Rectangle 41"/>
              <p:cNvSpPr>
                <a:spLocks noChangeArrowheads="1"/>
              </p:cNvSpPr>
              <p:nvPr/>
            </p:nvSpPr>
            <p:spPr bwMode="auto">
              <a:xfrm>
                <a:off x="4263" y="1728"/>
                <a:ext cx="146" cy="5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r>
                  <a:rPr lang="en-US" altLang="zh-CN">
                    <a:ea typeface="宋体" panose="02010600030101010101" pitchFamily="2" charset="-122"/>
                  </a:rPr>
                  <a:t>.</a:t>
                </a:r>
                <a:endParaRPr lang="en-US" altLang="zh-CN">
                  <a:ea typeface="宋体" panose="02010600030101010101" pitchFamily="2" charset="-122"/>
                </a:endParaRPr>
              </a:p>
              <a:p>
                <a:r>
                  <a:rPr lang="en-US" altLang="zh-CN">
                    <a:ea typeface="宋体" panose="02010600030101010101" pitchFamily="2" charset="-122"/>
                  </a:rPr>
                  <a:t>.</a:t>
                </a:r>
                <a:endParaRPr lang="en-US" altLang="zh-CN">
                  <a:ea typeface="宋体" panose="02010600030101010101" pitchFamily="2" charset="-122"/>
                </a:endParaRPr>
              </a:p>
              <a:p>
                <a:r>
                  <a:rPr lang="en-US" altLang="zh-CN">
                    <a:ea typeface="宋体" panose="02010600030101010101" pitchFamily="2" charset="-122"/>
                  </a:rPr>
                  <a:t>.</a:t>
                </a:r>
                <a:endParaRPr lang="en-US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31786" name="Line 42"/>
              <p:cNvSpPr>
                <a:spLocks noChangeShapeType="1"/>
              </p:cNvSpPr>
              <p:nvPr/>
            </p:nvSpPr>
            <p:spPr bwMode="auto">
              <a:xfrm flipH="1">
                <a:off x="4172" y="2304"/>
                <a:ext cx="2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1787" name="Line 43"/>
              <p:cNvSpPr>
                <a:spLocks noChangeShapeType="1"/>
              </p:cNvSpPr>
              <p:nvPr/>
            </p:nvSpPr>
            <p:spPr bwMode="auto">
              <a:xfrm flipH="1">
                <a:off x="4652" y="1680"/>
                <a:ext cx="2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1788" name="Rectangle 44"/>
              <p:cNvSpPr>
                <a:spLocks noChangeArrowheads="1"/>
              </p:cNvSpPr>
              <p:nvPr/>
            </p:nvSpPr>
            <p:spPr bwMode="auto">
              <a:xfrm>
                <a:off x="4743" y="1728"/>
                <a:ext cx="146" cy="5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r>
                  <a:rPr lang="en-US" altLang="zh-CN">
                    <a:ea typeface="宋体" panose="02010600030101010101" pitchFamily="2" charset="-122"/>
                  </a:rPr>
                  <a:t>.</a:t>
                </a:r>
                <a:endParaRPr lang="en-US" altLang="zh-CN">
                  <a:ea typeface="宋体" panose="02010600030101010101" pitchFamily="2" charset="-122"/>
                </a:endParaRPr>
              </a:p>
              <a:p>
                <a:r>
                  <a:rPr lang="en-US" altLang="zh-CN">
                    <a:ea typeface="宋体" panose="02010600030101010101" pitchFamily="2" charset="-122"/>
                  </a:rPr>
                  <a:t>.</a:t>
                </a:r>
                <a:endParaRPr lang="en-US" altLang="zh-CN">
                  <a:ea typeface="宋体" panose="02010600030101010101" pitchFamily="2" charset="-122"/>
                </a:endParaRPr>
              </a:p>
              <a:p>
                <a:r>
                  <a:rPr lang="en-US" altLang="zh-CN">
                    <a:ea typeface="宋体" panose="02010600030101010101" pitchFamily="2" charset="-122"/>
                  </a:rPr>
                  <a:t>.</a:t>
                </a:r>
                <a:endParaRPr lang="en-US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31789" name="Line 45"/>
              <p:cNvSpPr>
                <a:spLocks noChangeShapeType="1"/>
              </p:cNvSpPr>
              <p:nvPr/>
            </p:nvSpPr>
            <p:spPr bwMode="auto">
              <a:xfrm flipH="1">
                <a:off x="4652" y="2304"/>
                <a:ext cx="29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31791" name="Rectangle 47"/>
            <p:cNvSpPr>
              <a:spLocks noChangeArrowheads="1"/>
            </p:cNvSpPr>
            <p:nvPr/>
          </p:nvSpPr>
          <p:spPr bwMode="auto">
            <a:xfrm>
              <a:off x="1448" y="1544"/>
              <a:ext cx="2720" cy="89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grpSp>
          <p:nvGrpSpPr>
            <p:cNvPr id="31802" name="Group 58"/>
            <p:cNvGrpSpPr/>
            <p:nvPr/>
          </p:nvGrpSpPr>
          <p:grpSpPr bwMode="auto">
            <a:xfrm>
              <a:off x="1438" y="1755"/>
              <a:ext cx="768" cy="272"/>
              <a:chOff x="1438" y="1755"/>
              <a:chExt cx="768" cy="272"/>
            </a:xfrm>
          </p:grpSpPr>
          <p:sp>
            <p:nvSpPr>
              <p:cNvPr id="31792" name="Oval 48"/>
              <p:cNvSpPr>
                <a:spLocks noChangeArrowheads="1"/>
              </p:cNvSpPr>
              <p:nvPr/>
            </p:nvSpPr>
            <p:spPr bwMode="auto">
              <a:xfrm>
                <a:off x="1951" y="1864"/>
                <a:ext cx="51" cy="5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grpSp>
            <p:nvGrpSpPr>
              <p:cNvPr id="31798" name="Group 54"/>
              <p:cNvGrpSpPr/>
              <p:nvPr/>
            </p:nvGrpSpPr>
            <p:grpSpPr bwMode="auto">
              <a:xfrm>
                <a:off x="1600" y="1755"/>
                <a:ext cx="344" cy="272"/>
                <a:chOff x="1600" y="1755"/>
                <a:chExt cx="344" cy="272"/>
              </a:xfrm>
            </p:grpSpPr>
            <p:sp>
              <p:nvSpPr>
                <p:cNvPr id="31793" name="Arc 49"/>
                <p:cNvSpPr/>
                <p:nvPr/>
              </p:nvSpPr>
              <p:spPr bwMode="auto">
                <a:xfrm>
                  <a:off x="1804" y="1764"/>
                  <a:ext cx="132" cy="128"/>
                </a:xfrm>
                <a:custGeom>
                  <a:avLst/>
                  <a:gdLst>
                    <a:gd name="G0" fmla="+- 164 0 0"/>
                    <a:gd name="G1" fmla="+- 21600 0 0"/>
                    <a:gd name="G2" fmla="+- 21600 0 0"/>
                    <a:gd name="T0" fmla="*/ 0 w 21764"/>
                    <a:gd name="T1" fmla="*/ 1 h 21600"/>
                    <a:gd name="T2" fmla="*/ 21764 w 21764"/>
                    <a:gd name="T3" fmla="*/ 21600 h 21600"/>
                    <a:gd name="T4" fmla="*/ 164 w 21764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764" h="21600" fill="none" extrusionOk="0">
                      <a:moveTo>
                        <a:pt x="-1" y="0"/>
                      </a:moveTo>
                      <a:cubicBezTo>
                        <a:pt x="54" y="0"/>
                        <a:pt x="109" y="0"/>
                        <a:pt x="164" y="0"/>
                      </a:cubicBezTo>
                      <a:cubicBezTo>
                        <a:pt x="12093" y="0"/>
                        <a:pt x="21764" y="9670"/>
                        <a:pt x="21764" y="21600"/>
                      </a:cubicBezTo>
                    </a:path>
                    <a:path w="21764" h="21600" stroke="0" extrusionOk="0">
                      <a:moveTo>
                        <a:pt x="-1" y="0"/>
                      </a:moveTo>
                      <a:cubicBezTo>
                        <a:pt x="54" y="0"/>
                        <a:pt x="109" y="0"/>
                        <a:pt x="164" y="0"/>
                      </a:cubicBezTo>
                      <a:cubicBezTo>
                        <a:pt x="12093" y="0"/>
                        <a:pt x="21764" y="9670"/>
                        <a:pt x="21764" y="21600"/>
                      </a:cubicBezTo>
                      <a:lnTo>
                        <a:pt x="164" y="21600"/>
                      </a:lnTo>
                      <a:close/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31794" name="Arc 50"/>
                <p:cNvSpPr/>
                <p:nvPr/>
              </p:nvSpPr>
              <p:spPr bwMode="auto">
                <a:xfrm rot="10800000">
                  <a:off x="1813" y="1900"/>
                  <a:ext cx="131" cy="127"/>
                </a:xfrm>
                <a:custGeom>
                  <a:avLst/>
                  <a:gdLst>
                    <a:gd name="G0" fmla="+- 21599 0 0"/>
                    <a:gd name="G1" fmla="+- 21599 0 0"/>
                    <a:gd name="G2" fmla="+- 21600 0 0"/>
                    <a:gd name="T0" fmla="*/ 0 w 21599"/>
                    <a:gd name="T1" fmla="*/ 21430 h 21599"/>
                    <a:gd name="T2" fmla="*/ 21435 w 21599"/>
                    <a:gd name="T3" fmla="*/ 0 h 21599"/>
                    <a:gd name="T4" fmla="*/ 21599 w 21599"/>
                    <a:gd name="T5" fmla="*/ 21599 h 215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599" h="21599" fill="none" extrusionOk="0">
                      <a:moveTo>
                        <a:pt x="-1" y="21429"/>
                      </a:moveTo>
                      <a:cubicBezTo>
                        <a:pt x="91" y="9630"/>
                        <a:pt x="9635" y="89"/>
                        <a:pt x="21434" y="-1"/>
                      </a:cubicBezTo>
                    </a:path>
                    <a:path w="21599" h="21599" stroke="0" extrusionOk="0">
                      <a:moveTo>
                        <a:pt x="-1" y="21429"/>
                      </a:moveTo>
                      <a:cubicBezTo>
                        <a:pt x="91" y="9630"/>
                        <a:pt x="9635" y="89"/>
                        <a:pt x="21434" y="-1"/>
                      </a:cubicBezTo>
                      <a:lnTo>
                        <a:pt x="21599" y="21599"/>
                      </a:lnTo>
                      <a:close/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31795" name="Line 51"/>
                <p:cNvSpPr>
                  <a:spLocks noChangeShapeType="1"/>
                </p:cNvSpPr>
                <p:nvPr/>
              </p:nvSpPr>
              <p:spPr bwMode="auto">
                <a:xfrm flipH="1">
                  <a:off x="1600" y="1755"/>
                  <a:ext cx="212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31796" name="Line 52"/>
                <p:cNvSpPr>
                  <a:spLocks noChangeShapeType="1"/>
                </p:cNvSpPr>
                <p:nvPr/>
              </p:nvSpPr>
              <p:spPr bwMode="auto">
                <a:xfrm>
                  <a:off x="1608" y="1763"/>
                  <a:ext cx="0" cy="256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31797" name="Line 53"/>
                <p:cNvSpPr>
                  <a:spLocks noChangeShapeType="1"/>
                </p:cNvSpPr>
                <p:nvPr/>
              </p:nvSpPr>
              <p:spPr bwMode="auto">
                <a:xfrm flipH="1">
                  <a:off x="1600" y="2027"/>
                  <a:ext cx="212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sp>
            <p:nvSpPr>
              <p:cNvPr id="31799" name="Line 55"/>
              <p:cNvSpPr>
                <a:spLocks noChangeShapeType="1"/>
              </p:cNvSpPr>
              <p:nvPr/>
            </p:nvSpPr>
            <p:spPr bwMode="auto">
              <a:xfrm flipH="1">
                <a:off x="1438" y="1823"/>
                <a:ext cx="17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1800" name="Line 56"/>
              <p:cNvSpPr>
                <a:spLocks noChangeShapeType="1"/>
              </p:cNvSpPr>
              <p:nvPr/>
            </p:nvSpPr>
            <p:spPr bwMode="auto">
              <a:xfrm flipH="1">
                <a:off x="1438" y="1959"/>
                <a:ext cx="17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1801" name="Line 57"/>
              <p:cNvSpPr>
                <a:spLocks noChangeShapeType="1"/>
              </p:cNvSpPr>
              <p:nvPr/>
            </p:nvSpPr>
            <p:spPr bwMode="auto">
              <a:xfrm>
                <a:off x="2014" y="1890"/>
                <a:ext cx="1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grpSp>
          <p:nvGrpSpPr>
            <p:cNvPr id="31812" name="Group 68"/>
            <p:cNvGrpSpPr/>
            <p:nvPr/>
          </p:nvGrpSpPr>
          <p:grpSpPr bwMode="auto">
            <a:xfrm>
              <a:off x="1445" y="2131"/>
              <a:ext cx="736" cy="253"/>
              <a:chOff x="1445" y="2131"/>
              <a:chExt cx="736" cy="253"/>
            </a:xfrm>
          </p:grpSpPr>
          <p:grpSp>
            <p:nvGrpSpPr>
              <p:cNvPr id="31808" name="Group 64"/>
              <p:cNvGrpSpPr/>
              <p:nvPr/>
            </p:nvGrpSpPr>
            <p:grpSpPr bwMode="auto">
              <a:xfrm>
                <a:off x="1583" y="2131"/>
                <a:ext cx="361" cy="253"/>
                <a:chOff x="1583" y="2131"/>
                <a:chExt cx="361" cy="253"/>
              </a:xfrm>
            </p:grpSpPr>
            <p:sp>
              <p:nvSpPr>
                <p:cNvPr id="31803" name="Arc 59"/>
                <p:cNvSpPr/>
                <p:nvPr/>
              </p:nvSpPr>
              <p:spPr bwMode="auto">
                <a:xfrm>
                  <a:off x="1611" y="2131"/>
                  <a:ext cx="276" cy="122"/>
                </a:xfrm>
                <a:custGeom>
                  <a:avLst/>
                  <a:gdLst>
                    <a:gd name="G0" fmla="+- 79 0 0"/>
                    <a:gd name="G1" fmla="+- 21600 0 0"/>
                    <a:gd name="G2" fmla="+- 21600 0 0"/>
                    <a:gd name="T0" fmla="*/ 0 w 21679"/>
                    <a:gd name="T1" fmla="*/ 0 h 21600"/>
                    <a:gd name="T2" fmla="*/ 21679 w 21679"/>
                    <a:gd name="T3" fmla="*/ 21600 h 21600"/>
                    <a:gd name="T4" fmla="*/ 79 w 21679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79" h="21600" fill="none" extrusionOk="0">
                      <a:moveTo>
                        <a:pt x="0" y="0"/>
                      </a:moveTo>
                      <a:cubicBezTo>
                        <a:pt x="26" y="0"/>
                        <a:pt x="52" y="0"/>
                        <a:pt x="79" y="0"/>
                      </a:cubicBezTo>
                      <a:cubicBezTo>
                        <a:pt x="12008" y="0"/>
                        <a:pt x="21679" y="9670"/>
                        <a:pt x="21679" y="21600"/>
                      </a:cubicBezTo>
                    </a:path>
                    <a:path w="21679" h="21600" stroke="0" extrusionOk="0">
                      <a:moveTo>
                        <a:pt x="0" y="0"/>
                      </a:moveTo>
                      <a:cubicBezTo>
                        <a:pt x="26" y="0"/>
                        <a:pt x="52" y="0"/>
                        <a:pt x="79" y="0"/>
                      </a:cubicBezTo>
                      <a:cubicBezTo>
                        <a:pt x="12008" y="0"/>
                        <a:pt x="21679" y="9670"/>
                        <a:pt x="21679" y="21600"/>
                      </a:cubicBezTo>
                      <a:lnTo>
                        <a:pt x="79" y="21600"/>
                      </a:lnTo>
                      <a:close/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31804" name="Arc 60"/>
                <p:cNvSpPr/>
                <p:nvPr/>
              </p:nvSpPr>
              <p:spPr bwMode="auto">
                <a:xfrm rot="10800000">
                  <a:off x="1620" y="2262"/>
                  <a:ext cx="275" cy="122"/>
                </a:xfrm>
                <a:custGeom>
                  <a:avLst/>
                  <a:gdLst>
                    <a:gd name="G0" fmla="+- 21600 0 0"/>
                    <a:gd name="G1" fmla="+- 21600 0 0"/>
                    <a:gd name="G2" fmla="+- 21600 0 0"/>
                    <a:gd name="T0" fmla="*/ 0 w 21600"/>
                    <a:gd name="T1" fmla="*/ 21600 h 21600"/>
                    <a:gd name="T2" fmla="*/ 21521 w 21600"/>
                    <a:gd name="T3" fmla="*/ 0 h 21600"/>
                    <a:gd name="T4" fmla="*/ 2160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0" y="21600"/>
                      </a:moveTo>
                      <a:cubicBezTo>
                        <a:pt x="0" y="9701"/>
                        <a:pt x="9622" y="43"/>
                        <a:pt x="21521" y="0"/>
                      </a:cubicBezTo>
                    </a:path>
                    <a:path w="21600" h="21600" stroke="0" extrusionOk="0">
                      <a:moveTo>
                        <a:pt x="0" y="21600"/>
                      </a:moveTo>
                      <a:cubicBezTo>
                        <a:pt x="0" y="9701"/>
                        <a:pt x="9622" y="43"/>
                        <a:pt x="21521" y="0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31805" name="Oval 61"/>
                <p:cNvSpPr>
                  <a:spLocks noChangeArrowheads="1"/>
                </p:cNvSpPr>
                <p:nvPr/>
              </p:nvSpPr>
              <p:spPr bwMode="auto">
                <a:xfrm>
                  <a:off x="1902" y="2235"/>
                  <a:ext cx="42" cy="35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31806" name="Arc 62"/>
                <p:cNvSpPr/>
                <p:nvPr/>
              </p:nvSpPr>
              <p:spPr bwMode="auto">
                <a:xfrm>
                  <a:off x="1583" y="2131"/>
                  <a:ext cx="79" cy="122"/>
                </a:xfrm>
                <a:custGeom>
                  <a:avLst/>
                  <a:gdLst>
                    <a:gd name="G0" fmla="+- 279 0 0"/>
                    <a:gd name="G1" fmla="+- 21600 0 0"/>
                    <a:gd name="G2" fmla="+- 21600 0 0"/>
                    <a:gd name="T0" fmla="*/ 0 w 21879"/>
                    <a:gd name="T1" fmla="*/ 2 h 21600"/>
                    <a:gd name="T2" fmla="*/ 21879 w 21879"/>
                    <a:gd name="T3" fmla="*/ 21600 h 21600"/>
                    <a:gd name="T4" fmla="*/ 279 w 21879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879" h="21600" fill="none" extrusionOk="0">
                      <a:moveTo>
                        <a:pt x="-1" y="1"/>
                      </a:moveTo>
                      <a:cubicBezTo>
                        <a:pt x="92" y="0"/>
                        <a:pt x="185" y="0"/>
                        <a:pt x="279" y="0"/>
                      </a:cubicBezTo>
                      <a:cubicBezTo>
                        <a:pt x="12208" y="0"/>
                        <a:pt x="21879" y="9670"/>
                        <a:pt x="21879" y="21600"/>
                      </a:cubicBezTo>
                    </a:path>
                    <a:path w="21879" h="21600" stroke="0" extrusionOk="0">
                      <a:moveTo>
                        <a:pt x="-1" y="1"/>
                      </a:moveTo>
                      <a:cubicBezTo>
                        <a:pt x="92" y="0"/>
                        <a:pt x="185" y="0"/>
                        <a:pt x="279" y="0"/>
                      </a:cubicBezTo>
                      <a:cubicBezTo>
                        <a:pt x="12208" y="0"/>
                        <a:pt x="21879" y="9670"/>
                        <a:pt x="21879" y="21600"/>
                      </a:cubicBezTo>
                      <a:lnTo>
                        <a:pt x="279" y="21600"/>
                      </a:lnTo>
                      <a:close/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31807" name="Arc 63"/>
                <p:cNvSpPr/>
                <p:nvPr/>
              </p:nvSpPr>
              <p:spPr bwMode="auto">
                <a:xfrm rot="10800000">
                  <a:off x="1592" y="2262"/>
                  <a:ext cx="78" cy="122"/>
                </a:xfrm>
                <a:custGeom>
                  <a:avLst/>
                  <a:gdLst>
                    <a:gd name="G0" fmla="+- 21600 0 0"/>
                    <a:gd name="G1" fmla="+- 21598 0 0"/>
                    <a:gd name="G2" fmla="+- 21600 0 0"/>
                    <a:gd name="T0" fmla="*/ 0 w 21600"/>
                    <a:gd name="T1" fmla="*/ 21598 h 21598"/>
                    <a:gd name="T2" fmla="*/ 21321 w 21600"/>
                    <a:gd name="T3" fmla="*/ 0 h 21598"/>
                    <a:gd name="T4" fmla="*/ 21600 w 21600"/>
                    <a:gd name="T5" fmla="*/ 21598 h 215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598" fill="none" extrusionOk="0">
                      <a:moveTo>
                        <a:pt x="0" y="21598"/>
                      </a:moveTo>
                      <a:cubicBezTo>
                        <a:pt x="0" y="9777"/>
                        <a:pt x="9501" y="152"/>
                        <a:pt x="21320" y="-1"/>
                      </a:cubicBezTo>
                    </a:path>
                    <a:path w="21600" h="21598" stroke="0" extrusionOk="0">
                      <a:moveTo>
                        <a:pt x="0" y="21598"/>
                      </a:moveTo>
                      <a:cubicBezTo>
                        <a:pt x="0" y="9777"/>
                        <a:pt x="9501" y="152"/>
                        <a:pt x="21320" y="-1"/>
                      </a:cubicBezTo>
                      <a:lnTo>
                        <a:pt x="21600" y="21598"/>
                      </a:lnTo>
                      <a:close/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sp>
            <p:nvSpPr>
              <p:cNvPr id="31809" name="Line 65"/>
              <p:cNvSpPr>
                <a:spLocks noChangeShapeType="1"/>
              </p:cNvSpPr>
              <p:nvPr/>
            </p:nvSpPr>
            <p:spPr bwMode="auto">
              <a:xfrm>
                <a:off x="1956" y="2253"/>
                <a:ext cx="22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1810" name="Line 66"/>
              <p:cNvSpPr>
                <a:spLocks noChangeShapeType="1"/>
              </p:cNvSpPr>
              <p:nvPr/>
            </p:nvSpPr>
            <p:spPr bwMode="auto">
              <a:xfrm flipH="1">
                <a:off x="1445" y="2187"/>
                <a:ext cx="21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1811" name="Line 67"/>
              <p:cNvSpPr>
                <a:spLocks noChangeShapeType="1"/>
              </p:cNvSpPr>
              <p:nvPr/>
            </p:nvSpPr>
            <p:spPr bwMode="auto">
              <a:xfrm flipH="1">
                <a:off x="1445" y="2318"/>
                <a:ext cx="21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grpSp>
          <p:nvGrpSpPr>
            <p:cNvPr id="31820" name="Group 76"/>
            <p:cNvGrpSpPr/>
            <p:nvPr/>
          </p:nvGrpSpPr>
          <p:grpSpPr bwMode="auto">
            <a:xfrm>
              <a:off x="3601" y="1620"/>
              <a:ext cx="569" cy="212"/>
              <a:chOff x="3601" y="1620"/>
              <a:chExt cx="569" cy="212"/>
            </a:xfrm>
          </p:grpSpPr>
          <p:grpSp>
            <p:nvGrpSpPr>
              <p:cNvPr id="31817" name="Group 73"/>
              <p:cNvGrpSpPr/>
              <p:nvPr/>
            </p:nvGrpSpPr>
            <p:grpSpPr bwMode="auto">
              <a:xfrm>
                <a:off x="3765" y="1620"/>
                <a:ext cx="201" cy="212"/>
                <a:chOff x="3765" y="1620"/>
                <a:chExt cx="201" cy="212"/>
              </a:xfrm>
            </p:grpSpPr>
            <p:sp>
              <p:nvSpPr>
                <p:cNvPr id="31813" name="Oval 69"/>
                <p:cNvSpPr>
                  <a:spLocks noChangeArrowheads="1"/>
                </p:cNvSpPr>
                <p:nvPr/>
              </p:nvSpPr>
              <p:spPr bwMode="auto">
                <a:xfrm>
                  <a:off x="3914" y="1701"/>
                  <a:ext cx="52" cy="50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31814" name="Line 70"/>
                <p:cNvSpPr>
                  <a:spLocks noChangeShapeType="1"/>
                </p:cNvSpPr>
                <p:nvPr/>
              </p:nvSpPr>
              <p:spPr bwMode="auto">
                <a:xfrm flipH="1" flipV="1">
                  <a:off x="3765" y="1620"/>
                  <a:ext cx="149" cy="115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31815" name="Line 71"/>
                <p:cNvSpPr>
                  <a:spLocks noChangeShapeType="1"/>
                </p:cNvSpPr>
                <p:nvPr/>
              </p:nvSpPr>
              <p:spPr bwMode="auto">
                <a:xfrm flipH="1">
                  <a:off x="3765" y="1735"/>
                  <a:ext cx="149" cy="81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31816" name="Line 72"/>
                <p:cNvSpPr>
                  <a:spLocks noChangeShapeType="1"/>
                </p:cNvSpPr>
                <p:nvPr/>
              </p:nvSpPr>
              <p:spPr bwMode="auto">
                <a:xfrm flipV="1">
                  <a:off x="3773" y="1620"/>
                  <a:ext cx="0" cy="21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sp>
            <p:nvSpPr>
              <p:cNvPr id="31818" name="Line 74"/>
              <p:cNvSpPr>
                <a:spLocks noChangeShapeType="1"/>
              </p:cNvSpPr>
              <p:nvPr/>
            </p:nvSpPr>
            <p:spPr bwMode="auto">
              <a:xfrm flipH="1">
                <a:off x="3601" y="1727"/>
                <a:ext cx="1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1819" name="Line 75"/>
              <p:cNvSpPr>
                <a:spLocks noChangeShapeType="1"/>
              </p:cNvSpPr>
              <p:nvPr/>
            </p:nvSpPr>
            <p:spPr bwMode="auto">
              <a:xfrm>
                <a:off x="3978" y="1727"/>
                <a:ext cx="1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grpSp>
          <p:nvGrpSpPr>
            <p:cNvPr id="31828" name="Group 84"/>
            <p:cNvGrpSpPr/>
            <p:nvPr/>
          </p:nvGrpSpPr>
          <p:grpSpPr bwMode="auto">
            <a:xfrm>
              <a:off x="2032" y="1779"/>
              <a:ext cx="569" cy="212"/>
              <a:chOff x="2032" y="1779"/>
              <a:chExt cx="569" cy="212"/>
            </a:xfrm>
          </p:grpSpPr>
          <p:grpSp>
            <p:nvGrpSpPr>
              <p:cNvPr id="31825" name="Group 81"/>
              <p:cNvGrpSpPr/>
              <p:nvPr/>
            </p:nvGrpSpPr>
            <p:grpSpPr bwMode="auto">
              <a:xfrm>
                <a:off x="2196" y="1779"/>
                <a:ext cx="201" cy="212"/>
                <a:chOff x="2196" y="1779"/>
                <a:chExt cx="201" cy="212"/>
              </a:xfrm>
            </p:grpSpPr>
            <p:sp>
              <p:nvSpPr>
                <p:cNvPr id="31821" name="Oval 77"/>
                <p:cNvSpPr>
                  <a:spLocks noChangeArrowheads="1"/>
                </p:cNvSpPr>
                <p:nvPr/>
              </p:nvSpPr>
              <p:spPr bwMode="auto">
                <a:xfrm>
                  <a:off x="2345" y="1860"/>
                  <a:ext cx="52" cy="50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31822" name="Line 78"/>
                <p:cNvSpPr>
                  <a:spLocks noChangeShapeType="1"/>
                </p:cNvSpPr>
                <p:nvPr/>
              </p:nvSpPr>
              <p:spPr bwMode="auto">
                <a:xfrm flipH="1" flipV="1">
                  <a:off x="2196" y="1779"/>
                  <a:ext cx="149" cy="115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31823" name="Line 79"/>
                <p:cNvSpPr>
                  <a:spLocks noChangeShapeType="1"/>
                </p:cNvSpPr>
                <p:nvPr/>
              </p:nvSpPr>
              <p:spPr bwMode="auto">
                <a:xfrm flipH="1">
                  <a:off x="2196" y="1894"/>
                  <a:ext cx="149" cy="81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31824" name="Line 80"/>
                <p:cNvSpPr>
                  <a:spLocks noChangeShapeType="1"/>
                </p:cNvSpPr>
                <p:nvPr/>
              </p:nvSpPr>
              <p:spPr bwMode="auto">
                <a:xfrm flipV="1">
                  <a:off x="2204" y="1779"/>
                  <a:ext cx="0" cy="21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sp>
            <p:nvSpPr>
              <p:cNvPr id="31826" name="Line 82"/>
              <p:cNvSpPr>
                <a:spLocks noChangeShapeType="1"/>
              </p:cNvSpPr>
              <p:nvPr/>
            </p:nvSpPr>
            <p:spPr bwMode="auto">
              <a:xfrm flipH="1">
                <a:off x="2032" y="1886"/>
                <a:ext cx="1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1827" name="Line 83"/>
              <p:cNvSpPr>
                <a:spLocks noChangeShapeType="1"/>
              </p:cNvSpPr>
              <p:nvPr/>
            </p:nvSpPr>
            <p:spPr bwMode="auto">
              <a:xfrm>
                <a:off x="2409" y="1886"/>
                <a:ext cx="1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grpSp>
          <p:nvGrpSpPr>
            <p:cNvPr id="31838" name="Group 94"/>
            <p:cNvGrpSpPr/>
            <p:nvPr/>
          </p:nvGrpSpPr>
          <p:grpSpPr bwMode="auto">
            <a:xfrm>
              <a:off x="2968" y="1605"/>
              <a:ext cx="736" cy="253"/>
              <a:chOff x="2968" y="1605"/>
              <a:chExt cx="736" cy="253"/>
            </a:xfrm>
          </p:grpSpPr>
          <p:grpSp>
            <p:nvGrpSpPr>
              <p:cNvPr id="31834" name="Group 90"/>
              <p:cNvGrpSpPr/>
              <p:nvPr/>
            </p:nvGrpSpPr>
            <p:grpSpPr bwMode="auto">
              <a:xfrm>
                <a:off x="3106" y="1605"/>
                <a:ext cx="361" cy="253"/>
                <a:chOff x="3106" y="1605"/>
                <a:chExt cx="361" cy="253"/>
              </a:xfrm>
            </p:grpSpPr>
            <p:sp>
              <p:nvSpPr>
                <p:cNvPr id="31829" name="Arc 85"/>
                <p:cNvSpPr/>
                <p:nvPr/>
              </p:nvSpPr>
              <p:spPr bwMode="auto">
                <a:xfrm>
                  <a:off x="3134" y="1605"/>
                  <a:ext cx="276" cy="122"/>
                </a:xfrm>
                <a:custGeom>
                  <a:avLst/>
                  <a:gdLst>
                    <a:gd name="G0" fmla="+- 79 0 0"/>
                    <a:gd name="G1" fmla="+- 21600 0 0"/>
                    <a:gd name="G2" fmla="+- 21600 0 0"/>
                    <a:gd name="T0" fmla="*/ 0 w 21679"/>
                    <a:gd name="T1" fmla="*/ 0 h 21600"/>
                    <a:gd name="T2" fmla="*/ 21679 w 21679"/>
                    <a:gd name="T3" fmla="*/ 21600 h 21600"/>
                    <a:gd name="T4" fmla="*/ 79 w 21679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79" h="21600" fill="none" extrusionOk="0">
                      <a:moveTo>
                        <a:pt x="0" y="0"/>
                      </a:moveTo>
                      <a:cubicBezTo>
                        <a:pt x="26" y="0"/>
                        <a:pt x="52" y="0"/>
                        <a:pt x="79" y="0"/>
                      </a:cubicBezTo>
                      <a:cubicBezTo>
                        <a:pt x="12008" y="0"/>
                        <a:pt x="21679" y="9670"/>
                        <a:pt x="21679" y="21600"/>
                      </a:cubicBezTo>
                    </a:path>
                    <a:path w="21679" h="21600" stroke="0" extrusionOk="0">
                      <a:moveTo>
                        <a:pt x="0" y="0"/>
                      </a:moveTo>
                      <a:cubicBezTo>
                        <a:pt x="26" y="0"/>
                        <a:pt x="52" y="0"/>
                        <a:pt x="79" y="0"/>
                      </a:cubicBezTo>
                      <a:cubicBezTo>
                        <a:pt x="12008" y="0"/>
                        <a:pt x="21679" y="9670"/>
                        <a:pt x="21679" y="21600"/>
                      </a:cubicBezTo>
                      <a:lnTo>
                        <a:pt x="79" y="21600"/>
                      </a:lnTo>
                      <a:close/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31830" name="Arc 86"/>
                <p:cNvSpPr/>
                <p:nvPr/>
              </p:nvSpPr>
              <p:spPr bwMode="auto">
                <a:xfrm rot="10800000">
                  <a:off x="3143" y="1736"/>
                  <a:ext cx="275" cy="122"/>
                </a:xfrm>
                <a:custGeom>
                  <a:avLst/>
                  <a:gdLst>
                    <a:gd name="G0" fmla="+- 21600 0 0"/>
                    <a:gd name="G1" fmla="+- 21600 0 0"/>
                    <a:gd name="G2" fmla="+- 21600 0 0"/>
                    <a:gd name="T0" fmla="*/ 0 w 21600"/>
                    <a:gd name="T1" fmla="*/ 21600 h 21600"/>
                    <a:gd name="T2" fmla="*/ 21521 w 21600"/>
                    <a:gd name="T3" fmla="*/ 0 h 21600"/>
                    <a:gd name="T4" fmla="*/ 2160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0" y="21600"/>
                      </a:moveTo>
                      <a:cubicBezTo>
                        <a:pt x="0" y="9701"/>
                        <a:pt x="9622" y="43"/>
                        <a:pt x="21521" y="0"/>
                      </a:cubicBezTo>
                    </a:path>
                    <a:path w="21600" h="21600" stroke="0" extrusionOk="0">
                      <a:moveTo>
                        <a:pt x="0" y="21600"/>
                      </a:moveTo>
                      <a:cubicBezTo>
                        <a:pt x="0" y="9701"/>
                        <a:pt x="9622" y="43"/>
                        <a:pt x="21521" y="0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31831" name="Oval 87"/>
                <p:cNvSpPr>
                  <a:spLocks noChangeArrowheads="1"/>
                </p:cNvSpPr>
                <p:nvPr/>
              </p:nvSpPr>
              <p:spPr bwMode="auto">
                <a:xfrm>
                  <a:off x="3425" y="1709"/>
                  <a:ext cx="42" cy="35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31832" name="Arc 88"/>
                <p:cNvSpPr/>
                <p:nvPr/>
              </p:nvSpPr>
              <p:spPr bwMode="auto">
                <a:xfrm>
                  <a:off x="3106" y="1605"/>
                  <a:ext cx="79" cy="122"/>
                </a:xfrm>
                <a:custGeom>
                  <a:avLst/>
                  <a:gdLst>
                    <a:gd name="G0" fmla="+- 279 0 0"/>
                    <a:gd name="G1" fmla="+- 21600 0 0"/>
                    <a:gd name="G2" fmla="+- 21600 0 0"/>
                    <a:gd name="T0" fmla="*/ 0 w 21879"/>
                    <a:gd name="T1" fmla="*/ 2 h 21600"/>
                    <a:gd name="T2" fmla="*/ 21879 w 21879"/>
                    <a:gd name="T3" fmla="*/ 21600 h 21600"/>
                    <a:gd name="T4" fmla="*/ 279 w 21879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879" h="21600" fill="none" extrusionOk="0">
                      <a:moveTo>
                        <a:pt x="-1" y="1"/>
                      </a:moveTo>
                      <a:cubicBezTo>
                        <a:pt x="92" y="0"/>
                        <a:pt x="185" y="0"/>
                        <a:pt x="279" y="0"/>
                      </a:cubicBezTo>
                      <a:cubicBezTo>
                        <a:pt x="12208" y="0"/>
                        <a:pt x="21879" y="9670"/>
                        <a:pt x="21879" y="21600"/>
                      </a:cubicBezTo>
                    </a:path>
                    <a:path w="21879" h="21600" stroke="0" extrusionOk="0">
                      <a:moveTo>
                        <a:pt x="-1" y="1"/>
                      </a:moveTo>
                      <a:cubicBezTo>
                        <a:pt x="92" y="0"/>
                        <a:pt x="185" y="0"/>
                        <a:pt x="279" y="0"/>
                      </a:cubicBezTo>
                      <a:cubicBezTo>
                        <a:pt x="12208" y="0"/>
                        <a:pt x="21879" y="9670"/>
                        <a:pt x="21879" y="21600"/>
                      </a:cubicBezTo>
                      <a:lnTo>
                        <a:pt x="279" y="21600"/>
                      </a:lnTo>
                      <a:close/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31833" name="Arc 89"/>
                <p:cNvSpPr/>
                <p:nvPr/>
              </p:nvSpPr>
              <p:spPr bwMode="auto">
                <a:xfrm rot="10800000">
                  <a:off x="3115" y="1736"/>
                  <a:ext cx="78" cy="122"/>
                </a:xfrm>
                <a:custGeom>
                  <a:avLst/>
                  <a:gdLst>
                    <a:gd name="G0" fmla="+- 21600 0 0"/>
                    <a:gd name="G1" fmla="+- 21598 0 0"/>
                    <a:gd name="G2" fmla="+- 21600 0 0"/>
                    <a:gd name="T0" fmla="*/ 0 w 21600"/>
                    <a:gd name="T1" fmla="*/ 21598 h 21598"/>
                    <a:gd name="T2" fmla="*/ 21321 w 21600"/>
                    <a:gd name="T3" fmla="*/ 0 h 21598"/>
                    <a:gd name="T4" fmla="*/ 21600 w 21600"/>
                    <a:gd name="T5" fmla="*/ 21598 h 215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598" fill="none" extrusionOk="0">
                      <a:moveTo>
                        <a:pt x="0" y="21598"/>
                      </a:moveTo>
                      <a:cubicBezTo>
                        <a:pt x="0" y="9777"/>
                        <a:pt x="9501" y="152"/>
                        <a:pt x="21320" y="-1"/>
                      </a:cubicBezTo>
                    </a:path>
                    <a:path w="21600" h="21598" stroke="0" extrusionOk="0">
                      <a:moveTo>
                        <a:pt x="0" y="21598"/>
                      </a:moveTo>
                      <a:cubicBezTo>
                        <a:pt x="0" y="9777"/>
                        <a:pt x="9501" y="152"/>
                        <a:pt x="21320" y="-1"/>
                      </a:cubicBezTo>
                      <a:lnTo>
                        <a:pt x="21600" y="21598"/>
                      </a:lnTo>
                      <a:close/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sp>
            <p:nvSpPr>
              <p:cNvPr id="31835" name="Line 91"/>
              <p:cNvSpPr>
                <a:spLocks noChangeShapeType="1"/>
              </p:cNvSpPr>
              <p:nvPr/>
            </p:nvSpPr>
            <p:spPr bwMode="auto">
              <a:xfrm>
                <a:off x="3479" y="1727"/>
                <a:ext cx="22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1836" name="Line 92"/>
              <p:cNvSpPr>
                <a:spLocks noChangeShapeType="1"/>
              </p:cNvSpPr>
              <p:nvPr/>
            </p:nvSpPr>
            <p:spPr bwMode="auto">
              <a:xfrm flipH="1">
                <a:off x="2968" y="1661"/>
                <a:ext cx="21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1837" name="Line 93"/>
              <p:cNvSpPr>
                <a:spLocks noChangeShapeType="1"/>
              </p:cNvSpPr>
              <p:nvPr/>
            </p:nvSpPr>
            <p:spPr bwMode="auto">
              <a:xfrm flipH="1">
                <a:off x="2968" y="1792"/>
                <a:ext cx="21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grpSp>
          <p:nvGrpSpPr>
            <p:cNvPr id="31849" name="Group 105"/>
            <p:cNvGrpSpPr/>
            <p:nvPr/>
          </p:nvGrpSpPr>
          <p:grpSpPr bwMode="auto">
            <a:xfrm>
              <a:off x="2594" y="2056"/>
              <a:ext cx="768" cy="261"/>
              <a:chOff x="2594" y="2056"/>
              <a:chExt cx="768" cy="261"/>
            </a:xfrm>
          </p:grpSpPr>
          <p:sp>
            <p:nvSpPr>
              <p:cNvPr id="31839" name="Oval 95"/>
              <p:cNvSpPr>
                <a:spLocks noChangeArrowheads="1"/>
              </p:cNvSpPr>
              <p:nvPr/>
            </p:nvSpPr>
            <p:spPr bwMode="auto">
              <a:xfrm>
                <a:off x="3107" y="2161"/>
                <a:ext cx="51" cy="49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grpSp>
            <p:nvGrpSpPr>
              <p:cNvPr id="31845" name="Group 101"/>
              <p:cNvGrpSpPr/>
              <p:nvPr/>
            </p:nvGrpSpPr>
            <p:grpSpPr bwMode="auto">
              <a:xfrm>
                <a:off x="2756" y="2056"/>
                <a:ext cx="344" cy="261"/>
                <a:chOff x="2756" y="2056"/>
                <a:chExt cx="344" cy="261"/>
              </a:xfrm>
            </p:grpSpPr>
            <p:sp>
              <p:nvSpPr>
                <p:cNvPr id="31840" name="Arc 96"/>
                <p:cNvSpPr/>
                <p:nvPr/>
              </p:nvSpPr>
              <p:spPr bwMode="auto">
                <a:xfrm>
                  <a:off x="2960" y="2065"/>
                  <a:ext cx="132" cy="123"/>
                </a:xfrm>
                <a:custGeom>
                  <a:avLst/>
                  <a:gdLst>
                    <a:gd name="G0" fmla="+- 164 0 0"/>
                    <a:gd name="G1" fmla="+- 21600 0 0"/>
                    <a:gd name="G2" fmla="+- 21600 0 0"/>
                    <a:gd name="T0" fmla="*/ 0 w 21763"/>
                    <a:gd name="T1" fmla="*/ 1 h 21600"/>
                    <a:gd name="T2" fmla="*/ 21763 w 21763"/>
                    <a:gd name="T3" fmla="*/ 21423 h 21600"/>
                    <a:gd name="T4" fmla="*/ 164 w 21763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763" h="21600" fill="none" extrusionOk="0">
                      <a:moveTo>
                        <a:pt x="-1" y="0"/>
                      </a:moveTo>
                      <a:cubicBezTo>
                        <a:pt x="54" y="0"/>
                        <a:pt x="109" y="0"/>
                        <a:pt x="164" y="0"/>
                      </a:cubicBezTo>
                      <a:cubicBezTo>
                        <a:pt x="12024" y="0"/>
                        <a:pt x="21666" y="9563"/>
                        <a:pt x="21763" y="21422"/>
                      </a:cubicBezTo>
                    </a:path>
                    <a:path w="21763" h="21600" stroke="0" extrusionOk="0">
                      <a:moveTo>
                        <a:pt x="-1" y="0"/>
                      </a:moveTo>
                      <a:cubicBezTo>
                        <a:pt x="54" y="0"/>
                        <a:pt x="109" y="0"/>
                        <a:pt x="164" y="0"/>
                      </a:cubicBezTo>
                      <a:cubicBezTo>
                        <a:pt x="12024" y="0"/>
                        <a:pt x="21666" y="9563"/>
                        <a:pt x="21763" y="21422"/>
                      </a:cubicBezTo>
                      <a:lnTo>
                        <a:pt x="164" y="21600"/>
                      </a:lnTo>
                      <a:close/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31841" name="Arc 97"/>
                <p:cNvSpPr/>
                <p:nvPr/>
              </p:nvSpPr>
              <p:spPr bwMode="auto">
                <a:xfrm rot="10800000">
                  <a:off x="2969" y="2195"/>
                  <a:ext cx="131" cy="122"/>
                </a:xfrm>
                <a:custGeom>
                  <a:avLst/>
                  <a:gdLst>
                    <a:gd name="G0" fmla="+- 21600 0 0"/>
                    <a:gd name="G1" fmla="+- 21599 0 0"/>
                    <a:gd name="G2" fmla="+- 21600 0 0"/>
                    <a:gd name="T0" fmla="*/ 0 w 21600"/>
                    <a:gd name="T1" fmla="*/ 21599 h 21599"/>
                    <a:gd name="T2" fmla="*/ 21435 w 21600"/>
                    <a:gd name="T3" fmla="*/ 0 h 21599"/>
                    <a:gd name="T4" fmla="*/ 21600 w 21600"/>
                    <a:gd name="T5" fmla="*/ 21599 h 215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599" fill="none" extrusionOk="0">
                      <a:moveTo>
                        <a:pt x="0" y="21599"/>
                      </a:moveTo>
                      <a:cubicBezTo>
                        <a:pt x="0" y="9734"/>
                        <a:pt x="9570" y="90"/>
                        <a:pt x="21434" y="-1"/>
                      </a:cubicBezTo>
                    </a:path>
                    <a:path w="21600" h="21599" stroke="0" extrusionOk="0">
                      <a:moveTo>
                        <a:pt x="0" y="21599"/>
                      </a:moveTo>
                      <a:cubicBezTo>
                        <a:pt x="0" y="9734"/>
                        <a:pt x="9570" y="90"/>
                        <a:pt x="21434" y="-1"/>
                      </a:cubicBezTo>
                      <a:lnTo>
                        <a:pt x="21600" y="21599"/>
                      </a:lnTo>
                      <a:close/>
                    </a:path>
                  </a:pathLst>
                </a:custGeom>
                <a:noFill/>
                <a:ln w="25400" cap="rnd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31842" name="Line 98"/>
                <p:cNvSpPr>
                  <a:spLocks noChangeShapeType="1"/>
                </p:cNvSpPr>
                <p:nvPr/>
              </p:nvSpPr>
              <p:spPr bwMode="auto">
                <a:xfrm flipH="1">
                  <a:off x="2756" y="2056"/>
                  <a:ext cx="212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31843" name="Line 99"/>
                <p:cNvSpPr>
                  <a:spLocks noChangeShapeType="1"/>
                </p:cNvSpPr>
                <p:nvPr/>
              </p:nvSpPr>
              <p:spPr bwMode="auto">
                <a:xfrm>
                  <a:off x="2764" y="2064"/>
                  <a:ext cx="0" cy="245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31844" name="Line 100"/>
                <p:cNvSpPr>
                  <a:spLocks noChangeShapeType="1"/>
                </p:cNvSpPr>
                <p:nvPr/>
              </p:nvSpPr>
              <p:spPr bwMode="auto">
                <a:xfrm flipH="1">
                  <a:off x="2756" y="2317"/>
                  <a:ext cx="212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sp>
            <p:nvSpPr>
              <p:cNvPr id="31846" name="Line 102"/>
              <p:cNvSpPr>
                <a:spLocks noChangeShapeType="1"/>
              </p:cNvSpPr>
              <p:nvPr/>
            </p:nvSpPr>
            <p:spPr bwMode="auto">
              <a:xfrm flipH="1">
                <a:off x="2594" y="2121"/>
                <a:ext cx="17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1847" name="Line 103"/>
              <p:cNvSpPr>
                <a:spLocks noChangeShapeType="1"/>
              </p:cNvSpPr>
              <p:nvPr/>
            </p:nvSpPr>
            <p:spPr bwMode="auto">
              <a:xfrm flipH="1">
                <a:off x="2594" y="2252"/>
                <a:ext cx="17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1848" name="Line 104"/>
              <p:cNvSpPr>
                <a:spLocks noChangeShapeType="1"/>
              </p:cNvSpPr>
              <p:nvPr/>
            </p:nvSpPr>
            <p:spPr bwMode="auto">
              <a:xfrm>
                <a:off x="3170" y="2186"/>
                <a:ext cx="1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31850" name="Line 106"/>
            <p:cNvSpPr>
              <a:spLocks noChangeShapeType="1"/>
            </p:cNvSpPr>
            <p:nvPr/>
          </p:nvSpPr>
          <p:spPr bwMode="auto">
            <a:xfrm>
              <a:off x="2602" y="1887"/>
              <a:ext cx="0" cy="2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1851" name="Line 107"/>
            <p:cNvSpPr>
              <a:spLocks noChangeShapeType="1"/>
            </p:cNvSpPr>
            <p:nvPr/>
          </p:nvSpPr>
          <p:spPr bwMode="auto">
            <a:xfrm>
              <a:off x="2190" y="2250"/>
              <a:ext cx="43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1852" name="Line 108"/>
            <p:cNvSpPr>
              <a:spLocks noChangeShapeType="1"/>
            </p:cNvSpPr>
            <p:nvPr/>
          </p:nvSpPr>
          <p:spPr bwMode="auto">
            <a:xfrm flipH="1">
              <a:off x="2972" y="1792"/>
              <a:ext cx="9" cy="1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1853" name="Line 109"/>
            <p:cNvSpPr>
              <a:spLocks noChangeShapeType="1"/>
            </p:cNvSpPr>
            <p:nvPr/>
          </p:nvSpPr>
          <p:spPr bwMode="auto">
            <a:xfrm>
              <a:off x="2975" y="1963"/>
              <a:ext cx="3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1854" name="Line 110"/>
            <p:cNvSpPr>
              <a:spLocks noChangeShapeType="1"/>
            </p:cNvSpPr>
            <p:nvPr/>
          </p:nvSpPr>
          <p:spPr bwMode="auto">
            <a:xfrm>
              <a:off x="3365" y="1966"/>
              <a:ext cx="0" cy="2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1855" name="Line 111"/>
            <p:cNvSpPr>
              <a:spLocks noChangeShapeType="1"/>
            </p:cNvSpPr>
            <p:nvPr/>
          </p:nvSpPr>
          <p:spPr bwMode="auto">
            <a:xfrm flipV="1">
              <a:off x="1455" y="1654"/>
              <a:ext cx="1517" cy="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1856" name="Line 112"/>
            <p:cNvSpPr>
              <a:spLocks noChangeShapeType="1"/>
            </p:cNvSpPr>
            <p:nvPr/>
          </p:nvSpPr>
          <p:spPr bwMode="auto">
            <a:xfrm>
              <a:off x="3359" y="2187"/>
              <a:ext cx="8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1857" name="Line 113"/>
            <p:cNvSpPr>
              <a:spLocks noChangeShapeType="1"/>
            </p:cNvSpPr>
            <p:nvPr/>
          </p:nvSpPr>
          <p:spPr bwMode="auto">
            <a:xfrm>
              <a:off x="1592" y="1832"/>
              <a:ext cx="368" cy="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1858" name="Line 114"/>
            <p:cNvSpPr>
              <a:spLocks noChangeShapeType="1"/>
            </p:cNvSpPr>
            <p:nvPr/>
          </p:nvSpPr>
          <p:spPr bwMode="auto">
            <a:xfrm>
              <a:off x="2216" y="1884"/>
              <a:ext cx="1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1859" name="Line 115"/>
            <p:cNvSpPr>
              <a:spLocks noChangeShapeType="1"/>
            </p:cNvSpPr>
            <p:nvPr/>
          </p:nvSpPr>
          <p:spPr bwMode="auto">
            <a:xfrm>
              <a:off x="2768" y="2132"/>
              <a:ext cx="332" cy="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1860" name="Line 116"/>
            <p:cNvSpPr>
              <a:spLocks noChangeShapeType="1"/>
            </p:cNvSpPr>
            <p:nvPr/>
          </p:nvSpPr>
          <p:spPr bwMode="auto">
            <a:xfrm flipV="1">
              <a:off x="3176" y="1720"/>
              <a:ext cx="248" cy="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1861" name="Line 117"/>
            <p:cNvSpPr>
              <a:spLocks noChangeShapeType="1"/>
            </p:cNvSpPr>
            <p:nvPr/>
          </p:nvSpPr>
          <p:spPr bwMode="auto">
            <a:xfrm>
              <a:off x="3776" y="1728"/>
              <a:ext cx="1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31863" name="Line 119"/>
          <p:cNvSpPr>
            <a:spLocks noChangeShapeType="1"/>
          </p:cNvSpPr>
          <p:nvPr/>
        </p:nvSpPr>
        <p:spPr bwMode="auto">
          <a:xfrm>
            <a:off x="7334250" y="1448594"/>
            <a:ext cx="0" cy="8255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1864" name="Line 120"/>
          <p:cNvSpPr>
            <a:spLocks noChangeShapeType="1"/>
          </p:cNvSpPr>
          <p:nvPr/>
        </p:nvSpPr>
        <p:spPr bwMode="auto">
          <a:xfrm>
            <a:off x="1168400" y="1823244"/>
            <a:ext cx="596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1865" name="Line 121"/>
          <p:cNvSpPr>
            <a:spLocks noChangeShapeType="1"/>
          </p:cNvSpPr>
          <p:nvPr/>
        </p:nvSpPr>
        <p:spPr bwMode="auto">
          <a:xfrm>
            <a:off x="1778000" y="1823244"/>
            <a:ext cx="520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1866" name="Rectangle 122"/>
          <p:cNvSpPr>
            <a:spLocks noChangeArrowheads="1"/>
          </p:cNvSpPr>
          <p:nvPr/>
        </p:nvSpPr>
        <p:spPr bwMode="auto">
          <a:xfrm>
            <a:off x="1147763" y="1442244"/>
            <a:ext cx="6445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Setup</a:t>
            </a:r>
            <a:endParaRPr lang="en-US" altLang="zh-CN" b="0">
              <a:ea typeface="宋体" panose="02010600030101010101" pitchFamily="2" charset="-122"/>
            </a:endParaRPr>
          </a:p>
        </p:txBody>
      </p:sp>
      <p:sp>
        <p:nvSpPr>
          <p:cNvPr id="31867" name="Rectangle 123"/>
          <p:cNvSpPr>
            <a:spLocks noChangeArrowheads="1"/>
          </p:cNvSpPr>
          <p:nvPr/>
        </p:nvSpPr>
        <p:spPr bwMode="auto">
          <a:xfrm>
            <a:off x="1909763" y="1442244"/>
            <a:ext cx="5873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Hold</a:t>
            </a:r>
            <a:endParaRPr lang="en-US" altLang="zh-CN" b="0">
              <a:ea typeface="宋体" panose="02010600030101010101" pitchFamily="2" charset="-122"/>
            </a:endParaRPr>
          </a:p>
        </p:txBody>
      </p:sp>
      <p:sp>
        <p:nvSpPr>
          <p:cNvPr id="31868" name="Line 124"/>
          <p:cNvSpPr>
            <a:spLocks noChangeShapeType="1"/>
          </p:cNvSpPr>
          <p:nvPr/>
        </p:nvSpPr>
        <p:spPr bwMode="auto">
          <a:xfrm>
            <a:off x="1771650" y="1448594"/>
            <a:ext cx="0" cy="8255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COaA, LEC10 DPath I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Polytechnical University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  <a:sym typeface="+mn-ea"/>
              </a:rPr>
              <a:t>3a: Overview of the Instruction Fetch Unit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 3</a:t>
            </a:r>
            <a:endParaRPr lang="zh-CN" altLang="en-US" dirty="0"/>
          </a:p>
        </p:txBody>
      </p:sp>
      <p:sp>
        <p:nvSpPr>
          <p:cNvPr id="37891" name="Rectangle 3"/>
          <p:cNvSpPr>
            <a:spLocks noGrp="1" noChangeArrowheads="1"/>
          </p:cNvSpPr>
          <p:nvPr/>
        </p:nvSpPr>
        <p:spPr bwMode="auto">
          <a:xfrm>
            <a:off x="252730" y="998220"/>
            <a:ext cx="8191500" cy="2235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3500" tIns="25400" rIns="63500" bIns="25400" numCol="1" anchor="t" anchorCtr="0" compatLnSpc="1">
            <a:spAutoFit/>
          </a:bodyPr>
          <a:lstStyle>
            <a:lvl1pPr marL="203200" indent="-203200" algn="l" rtl="0" eaLnBrk="0" fontAlgn="base" hangingPunct="0">
              <a:lnSpc>
                <a:spcPct val="85000"/>
              </a:lnSpc>
              <a:spcBef>
                <a:spcPct val="100000"/>
              </a:spcBef>
              <a:spcAft>
                <a:spcPct val="0"/>
              </a:spcAft>
              <a:buSzPct val="100000"/>
              <a:buChar char="°"/>
              <a:defRPr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190500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-"/>
              <a:defRPr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145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1717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ea typeface="宋体" panose="02010600030101010101" pitchFamily="2" charset="-122"/>
              </a:rPr>
              <a:t>The common RTL operations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/>
            <a:r>
              <a:rPr lang="en-US" altLang="zh-CN" sz="2400" dirty="0">
                <a:ea typeface="宋体" panose="02010600030101010101" pitchFamily="2" charset="-122"/>
              </a:rPr>
              <a:t>Fetch the Instruction: mem[PC]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/>
            <a:r>
              <a:rPr lang="en-US" altLang="zh-CN" sz="2400" dirty="0">
                <a:ea typeface="宋体" panose="02010600030101010101" pitchFamily="2" charset="-122"/>
              </a:rPr>
              <a:t>Update the program counter: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2"/>
            <a:r>
              <a:rPr lang="en-US" altLang="zh-CN" sz="2400" dirty="0">
                <a:solidFill>
                  <a:srgbClr val="000066"/>
                </a:solidFill>
                <a:ea typeface="宋体" panose="02010600030101010101" pitchFamily="2" charset="-122"/>
              </a:rPr>
              <a:t>Sequential Code: PC &lt;- PC + 4 </a:t>
            </a:r>
            <a:endParaRPr lang="en-US" altLang="zh-CN" sz="2400" dirty="0">
              <a:solidFill>
                <a:srgbClr val="000066"/>
              </a:solidFill>
              <a:ea typeface="宋体" panose="02010600030101010101" pitchFamily="2" charset="-122"/>
            </a:endParaRPr>
          </a:p>
          <a:p>
            <a:pPr lvl="2"/>
            <a:r>
              <a:rPr lang="en-US" altLang="zh-CN" sz="2400" dirty="0">
                <a:solidFill>
                  <a:srgbClr val="000066"/>
                </a:solidFill>
                <a:ea typeface="宋体" panose="02010600030101010101" pitchFamily="2" charset="-122"/>
              </a:rPr>
              <a:t>Branch and Jump:   PC &lt;- “something else”</a:t>
            </a:r>
            <a:endParaRPr lang="en-US" altLang="zh-CN" sz="2400" dirty="0">
              <a:solidFill>
                <a:srgbClr val="000066"/>
              </a:solidFill>
              <a:ea typeface="宋体" panose="02010600030101010101" pitchFamily="2" charset="-122"/>
            </a:endParaRPr>
          </a:p>
        </p:txBody>
      </p:sp>
      <p:sp>
        <p:nvSpPr>
          <p:cNvPr id="37892" name="Line 4"/>
          <p:cNvSpPr>
            <a:spLocks noChangeShapeType="1"/>
          </p:cNvSpPr>
          <p:nvPr/>
        </p:nvSpPr>
        <p:spPr bwMode="auto">
          <a:xfrm>
            <a:off x="4984750" y="5832475"/>
            <a:ext cx="2184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7893" name="Line 5"/>
          <p:cNvSpPr>
            <a:spLocks noChangeShapeType="1"/>
          </p:cNvSpPr>
          <p:nvPr/>
        </p:nvSpPr>
        <p:spPr bwMode="auto">
          <a:xfrm flipH="1">
            <a:off x="6108700" y="5686425"/>
            <a:ext cx="241300" cy="292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5795963" y="5832475"/>
            <a:ext cx="3841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32</a:t>
            </a:r>
            <a:endParaRPr lang="en-US" altLang="zh-CN" b="0">
              <a:ea typeface="宋体" panose="02010600030101010101" pitchFamily="2" charset="-122"/>
            </a:endParaRPr>
          </a:p>
        </p:txBody>
      </p:sp>
      <p:sp>
        <p:nvSpPr>
          <p:cNvPr id="37895" name="Rectangle 7"/>
          <p:cNvSpPr>
            <a:spLocks noChangeArrowheads="1"/>
          </p:cNvSpPr>
          <p:nvPr/>
        </p:nvSpPr>
        <p:spPr bwMode="auto">
          <a:xfrm>
            <a:off x="5338763" y="5451475"/>
            <a:ext cx="1579562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Instruction Word</a:t>
            </a:r>
            <a:endParaRPr lang="en-US" altLang="zh-CN" b="0">
              <a:ea typeface="宋体" panose="02010600030101010101" pitchFamily="2" charset="-122"/>
            </a:endParaRPr>
          </a:p>
        </p:txBody>
      </p:sp>
      <p:grpSp>
        <p:nvGrpSpPr>
          <p:cNvPr id="37899" name="Group 11"/>
          <p:cNvGrpSpPr/>
          <p:nvPr/>
        </p:nvGrpSpPr>
        <p:grpSpPr bwMode="auto">
          <a:xfrm>
            <a:off x="3540125" y="5248275"/>
            <a:ext cx="1406525" cy="1187450"/>
            <a:chOff x="2458" y="3088"/>
            <a:chExt cx="886" cy="748"/>
          </a:xfrm>
        </p:grpSpPr>
        <p:sp>
          <p:nvSpPr>
            <p:cNvPr id="37896" name="Rectangle 8"/>
            <p:cNvSpPr>
              <a:spLocks noChangeArrowheads="1"/>
            </p:cNvSpPr>
            <p:nvPr/>
          </p:nvSpPr>
          <p:spPr bwMode="auto">
            <a:xfrm>
              <a:off x="2458" y="3088"/>
              <a:ext cx="886" cy="748"/>
            </a:xfrm>
            <a:prstGeom prst="rect">
              <a:avLst/>
            </a:prstGeom>
            <a:noFill/>
            <a:ln w="508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7897" name="Rectangle 9"/>
            <p:cNvSpPr>
              <a:spLocks noChangeArrowheads="1"/>
            </p:cNvSpPr>
            <p:nvPr/>
          </p:nvSpPr>
          <p:spPr bwMode="auto">
            <a:xfrm>
              <a:off x="2631" y="3120"/>
              <a:ext cx="534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Address</a:t>
              </a:r>
              <a:endParaRPr lang="en-US" altLang="zh-CN" b="0">
                <a:ea typeface="宋体" panose="02010600030101010101" pitchFamily="2" charset="-122"/>
              </a:endParaRPr>
            </a:p>
          </p:txBody>
        </p:sp>
        <p:sp>
          <p:nvSpPr>
            <p:cNvPr id="37898" name="Rectangle 10"/>
            <p:cNvSpPr>
              <a:spLocks noChangeArrowheads="1"/>
            </p:cNvSpPr>
            <p:nvPr/>
          </p:nvSpPr>
          <p:spPr bwMode="auto">
            <a:xfrm>
              <a:off x="2570" y="3360"/>
              <a:ext cx="727" cy="3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>
                  <a:ea typeface="宋体" panose="02010600030101010101" pitchFamily="2" charset="-122"/>
                </a:rPr>
                <a:t>Instruction</a:t>
              </a:r>
              <a:endParaRPr lang="en-US" altLang="zh-CN" dirty="0">
                <a:ea typeface="宋体" panose="02010600030101010101" pitchFamily="2" charset="-122"/>
              </a:endParaRPr>
            </a:p>
            <a:p>
              <a:pPr algn="ctr"/>
              <a:r>
                <a:rPr lang="en-US" altLang="zh-CN" dirty="0">
                  <a:ea typeface="宋体" panose="02010600030101010101" pitchFamily="2" charset="-122"/>
                </a:rPr>
                <a:t>Memory</a:t>
              </a:r>
              <a:endParaRPr lang="en-US" altLang="zh-CN" dirty="0">
                <a:ea typeface="宋体" panose="02010600030101010101" pitchFamily="2" charset="-122"/>
              </a:endParaRPr>
            </a:p>
          </p:txBody>
        </p:sp>
      </p:grpSp>
      <p:sp>
        <p:nvSpPr>
          <p:cNvPr id="37900" name="Rectangle 12"/>
          <p:cNvSpPr>
            <a:spLocks noChangeArrowheads="1"/>
          </p:cNvSpPr>
          <p:nvPr/>
        </p:nvSpPr>
        <p:spPr bwMode="auto">
          <a:xfrm>
            <a:off x="3611563" y="4029075"/>
            <a:ext cx="1258887" cy="322263"/>
          </a:xfrm>
          <a:prstGeom prst="rect">
            <a:avLst/>
          </a:prstGeom>
          <a:noFill/>
          <a:ln w="5080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7901" name="Line 13"/>
          <p:cNvSpPr>
            <a:spLocks noChangeShapeType="1"/>
          </p:cNvSpPr>
          <p:nvPr/>
        </p:nvSpPr>
        <p:spPr bwMode="auto">
          <a:xfrm flipH="1" flipV="1">
            <a:off x="3573463" y="4135438"/>
            <a:ext cx="177800" cy="101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7902" name="Line 14"/>
          <p:cNvSpPr>
            <a:spLocks noChangeShapeType="1"/>
          </p:cNvSpPr>
          <p:nvPr/>
        </p:nvSpPr>
        <p:spPr bwMode="auto">
          <a:xfrm flipH="1">
            <a:off x="3573463" y="4237038"/>
            <a:ext cx="177800" cy="50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7903" name="Oval 15"/>
          <p:cNvSpPr>
            <a:spLocks noChangeArrowheads="1"/>
          </p:cNvSpPr>
          <p:nvPr/>
        </p:nvSpPr>
        <p:spPr bwMode="auto">
          <a:xfrm>
            <a:off x="3446463" y="4160838"/>
            <a:ext cx="127000" cy="1270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7904" name="Line 16"/>
          <p:cNvSpPr>
            <a:spLocks noChangeShapeType="1"/>
          </p:cNvSpPr>
          <p:nvPr/>
        </p:nvSpPr>
        <p:spPr bwMode="auto">
          <a:xfrm flipH="1">
            <a:off x="3116263" y="4224338"/>
            <a:ext cx="330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7905" name="Rectangle 17"/>
          <p:cNvSpPr>
            <a:spLocks noChangeArrowheads="1"/>
          </p:cNvSpPr>
          <p:nvPr/>
        </p:nvSpPr>
        <p:spPr bwMode="auto">
          <a:xfrm>
            <a:off x="3975100" y="4046538"/>
            <a:ext cx="4508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PC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37906" name="Rectangle 18"/>
          <p:cNvSpPr>
            <a:spLocks noChangeArrowheads="1"/>
          </p:cNvSpPr>
          <p:nvPr/>
        </p:nvSpPr>
        <p:spPr bwMode="auto">
          <a:xfrm>
            <a:off x="2736850" y="4022725"/>
            <a:ext cx="474663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Clk</a:t>
            </a:r>
            <a:endParaRPr lang="en-US" altLang="zh-CN" b="0">
              <a:ea typeface="宋体" panose="02010600030101010101" pitchFamily="2" charset="-122"/>
            </a:endParaRPr>
          </a:p>
        </p:txBody>
      </p:sp>
      <p:grpSp>
        <p:nvGrpSpPr>
          <p:cNvPr id="37910" name="Group 22"/>
          <p:cNvGrpSpPr/>
          <p:nvPr/>
        </p:nvGrpSpPr>
        <p:grpSpPr bwMode="auto">
          <a:xfrm>
            <a:off x="5149850" y="4481513"/>
            <a:ext cx="1397000" cy="577850"/>
            <a:chOff x="3472" y="2605"/>
            <a:chExt cx="880" cy="364"/>
          </a:xfrm>
        </p:grpSpPr>
        <p:sp>
          <p:nvSpPr>
            <p:cNvPr id="37908" name="Rectangle 20"/>
            <p:cNvSpPr>
              <a:spLocks noChangeArrowheads="1"/>
            </p:cNvSpPr>
            <p:nvPr/>
          </p:nvSpPr>
          <p:spPr bwMode="auto">
            <a:xfrm>
              <a:off x="3472" y="2608"/>
              <a:ext cx="880" cy="352"/>
            </a:xfrm>
            <a:prstGeom prst="rect">
              <a:avLst/>
            </a:prstGeom>
            <a:noFill/>
            <a:ln w="508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7909" name="Rectangle 21"/>
            <p:cNvSpPr>
              <a:spLocks noChangeArrowheads="1"/>
            </p:cNvSpPr>
            <p:nvPr/>
          </p:nvSpPr>
          <p:spPr bwMode="auto">
            <a:xfrm>
              <a:off x="3488" y="2605"/>
              <a:ext cx="850" cy="3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>
                  <a:ea typeface="宋体" panose="02010600030101010101" pitchFamily="2" charset="-122"/>
                </a:rPr>
                <a:t>Next Address</a:t>
              </a:r>
              <a:endParaRPr lang="en-US" altLang="zh-CN">
                <a:ea typeface="宋体" panose="02010600030101010101" pitchFamily="2" charset="-122"/>
              </a:endParaRPr>
            </a:p>
            <a:p>
              <a:pPr algn="ctr"/>
              <a:r>
                <a:rPr lang="en-US" altLang="zh-CN">
                  <a:ea typeface="宋体" panose="02010600030101010101" pitchFamily="2" charset="-122"/>
                </a:rPr>
                <a:t>Logic</a:t>
              </a:r>
              <a:endParaRPr lang="en-US" altLang="zh-CN">
                <a:ea typeface="宋体" panose="02010600030101010101" pitchFamily="2" charset="-122"/>
              </a:endParaRPr>
            </a:p>
          </p:txBody>
        </p:sp>
      </p:grpSp>
      <p:sp>
        <p:nvSpPr>
          <p:cNvPr id="37911" name="Line 23"/>
          <p:cNvSpPr>
            <a:spLocks noChangeShapeType="1"/>
          </p:cNvSpPr>
          <p:nvPr/>
        </p:nvSpPr>
        <p:spPr bwMode="auto">
          <a:xfrm>
            <a:off x="4210050" y="4397375"/>
            <a:ext cx="0" cy="812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7912" name="Line 24"/>
          <p:cNvSpPr>
            <a:spLocks noChangeShapeType="1"/>
          </p:cNvSpPr>
          <p:nvPr/>
        </p:nvSpPr>
        <p:spPr bwMode="auto">
          <a:xfrm>
            <a:off x="4222750" y="4765675"/>
            <a:ext cx="889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7913" name="Line 25"/>
          <p:cNvSpPr>
            <a:spLocks noChangeShapeType="1"/>
          </p:cNvSpPr>
          <p:nvPr/>
        </p:nvSpPr>
        <p:spPr bwMode="auto">
          <a:xfrm>
            <a:off x="4210050" y="3482975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7914" name="Line 26"/>
          <p:cNvSpPr>
            <a:spLocks noChangeShapeType="1"/>
          </p:cNvSpPr>
          <p:nvPr/>
        </p:nvSpPr>
        <p:spPr bwMode="auto">
          <a:xfrm>
            <a:off x="4222750" y="3470275"/>
            <a:ext cx="157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7915" name="Line 27"/>
          <p:cNvSpPr>
            <a:spLocks noChangeShapeType="1"/>
          </p:cNvSpPr>
          <p:nvPr/>
        </p:nvSpPr>
        <p:spPr bwMode="auto">
          <a:xfrm>
            <a:off x="5810250" y="3482975"/>
            <a:ext cx="0" cy="965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  <a:sym typeface="+mn-ea"/>
              </a:rPr>
              <a:t>3b: Add &amp; Subtract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304801" y="116837"/>
            <a:ext cx="762000" cy="568325"/>
          </a:xfrm>
        </p:spPr>
        <p:txBody>
          <a:bodyPr/>
          <a:lstStyle/>
          <a:p>
            <a:r>
              <a:rPr lang="en-US" altLang="zh-CN" dirty="0"/>
              <a:t>3.1</a:t>
            </a:r>
            <a:endParaRPr lang="zh-CN" altLang="en-US" dirty="0"/>
          </a:p>
        </p:txBody>
      </p:sp>
      <p:sp>
        <p:nvSpPr>
          <p:cNvPr id="39939" name="Rectangle 3"/>
          <p:cNvSpPr>
            <a:spLocks noGrp="1" noChangeArrowheads="1"/>
          </p:cNvSpPr>
          <p:nvPr/>
        </p:nvSpPr>
        <p:spPr bwMode="auto">
          <a:xfrm>
            <a:off x="161925" y="959168"/>
            <a:ext cx="8191500" cy="133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3500" tIns="25400" rIns="63500" bIns="25400" numCol="1" anchor="t" anchorCtr="0" compatLnSpc="1">
            <a:spAutoFit/>
          </a:bodyPr>
          <a:lstStyle>
            <a:lvl1pPr marL="203200" indent="-203200" algn="l" rtl="0" eaLnBrk="0" fontAlgn="base" hangingPunct="0">
              <a:lnSpc>
                <a:spcPct val="85000"/>
              </a:lnSpc>
              <a:spcBef>
                <a:spcPct val="100000"/>
              </a:spcBef>
              <a:spcAft>
                <a:spcPct val="0"/>
              </a:spcAft>
              <a:buSzPct val="100000"/>
              <a:buChar char="°"/>
              <a:defRPr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190500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-"/>
              <a:defRPr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145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1717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>
                <a:ea typeface="宋体" panose="02010600030101010101" pitchFamily="2" charset="-122"/>
              </a:rPr>
              <a:t>R[</a:t>
            </a:r>
            <a:r>
              <a:rPr lang="en-US" altLang="zh-CN" sz="2000" dirty="0" err="1">
                <a:ea typeface="宋体" panose="02010600030101010101" pitchFamily="2" charset="-122"/>
              </a:rPr>
              <a:t>rd</a:t>
            </a:r>
            <a:r>
              <a:rPr lang="en-US" altLang="zh-CN" sz="2000" dirty="0">
                <a:ea typeface="宋体" panose="02010600030101010101" pitchFamily="2" charset="-122"/>
              </a:rPr>
              <a:t>] &lt;- R[</a:t>
            </a:r>
            <a:r>
              <a:rPr lang="en-US" altLang="zh-CN" sz="2000" dirty="0" err="1">
                <a:ea typeface="宋体" panose="02010600030101010101" pitchFamily="2" charset="-122"/>
              </a:rPr>
              <a:t>rs</a:t>
            </a:r>
            <a:r>
              <a:rPr lang="en-US" altLang="zh-CN" sz="2000" dirty="0">
                <a:ea typeface="宋体" panose="02010600030101010101" pitchFamily="2" charset="-122"/>
              </a:rPr>
              <a:t>] op R[</a:t>
            </a:r>
            <a:r>
              <a:rPr lang="en-US" altLang="zh-CN" sz="2000" dirty="0" err="1">
                <a:ea typeface="宋体" panose="02010600030101010101" pitchFamily="2" charset="-122"/>
              </a:rPr>
              <a:t>rt</a:t>
            </a:r>
            <a:r>
              <a:rPr lang="en-US" altLang="zh-CN" sz="2000" dirty="0">
                <a:ea typeface="宋体" panose="02010600030101010101" pitchFamily="2" charset="-122"/>
              </a:rPr>
              <a:t>] 		Example: </a:t>
            </a:r>
            <a:r>
              <a:rPr lang="en-US" altLang="zh-CN" sz="2000" dirty="0" err="1">
                <a:ea typeface="宋体" panose="02010600030101010101" pitchFamily="2" charset="-122"/>
              </a:rPr>
              <a:t>addU</a:t>
            </a:r>
            <a:r>
              <a:rPr lang="en-US" altLang="zh-CN" sz="2000" dirty="0">
                <a:ea typeface="宋体" panose="02010600030101010101" pitchFamily="2" charset="-122"/>
              </a:rPr>
              <a:t>    </a:t>
            </a:r>
            <a:r>
              <a:rPr lang="en-US" altLang="zh-CN" sz="2000" dirty="0" err="1">
                <a:ea typeface="宋体" panose="02010600030101010101" pitchFamily="2" charset="-122"/>
              </a:rPr>
              <a:t>rd</a:t>
            </a:r>
            <a:r>
              <a:rPr lang="en-US" altLang="zh-CN" sz="2000" dirty="0">
                <a:ea typeface="宋体" panose="02010600030101010101" pitchFamily="2" charset="-122"/>
              </a:rPr>
              <a:t>, </a:t>
            </a:r>
            <a:r>
              <a:rPr lang="en-US" altLang="zh-CN" sz="2000" dirty="0" err="1">
                <a:ea typeface="宋体" panose="02010600030101010101" pitchFamily="2" charset="-122"/>
              </a:rPr>
              <a:t>rs</a:t>
            </a:r>
            <a:r>
              <a:rPr lang="en-US" altLang="zh-CN" sz="2000" dirty="0">
                <a:ea typeface="宋体" panose="02010600030101010101" pitchFamily="2" charset="-122"/>
              </a:rPr>
              <a:t>, </a:t>
            </a:r>
            <a:r>
              <a:rPr lang="en-US" altLang="zh-CN" sz="2000" dirty="0" err="1">
                <a:ea typeface="宋体" panose="02010600030101010101" pitchFamily="2" charset="-122"/>
              </a:rPr>
              <a:t>rt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lvl="1"/>
            <a:r>
              <a:rPr lang="en-US" altLang="zh-CN" sz="2000" dirty="0">
                <a:solidFill>
                  <a:srgbClr val="000066"/>
                </a:solidFill>
                <a:ea typeface="宋体" panose="02010600030101010101" pitchFamily="2" charset="-122"/>
              </a:rPr>
              <a:t>Ra, </a:t>
            </a:r>
            <a:r>
              <a:rPr lang="en-US" altLang="zh-CN" sz="2000" dirty="0" err="1">
                <a:solidFill>
                  <a:srgbClr val="000066"/>
                </a:solidFill>
                <a:ea typeface="宋体" panose="02010600030101010101" pitchFamily="2" charset="-122"/>
              </a:rPr>
              <a:t>Rb</a:t>
            </a:r>
            <a:r>
              <a:rPr lang="en-US" altLang="zh-CN" sz="2000" dirty="0">
                <a:solidFill>
                  <a:srgbClr val="000066"/>
                </a:solidFill>
                <a:ea typeface="宋体" panose="02010600030101010101" pitchFamily="2" charset="-122"/>
              </a:rPr>
              <a:t>, and </a:t>
            </a:r>
            <a:r>
              <a:rPr lang="en-US" altLang="zh-CN" sz="2000" dirty="0" err="1">
                <a:solidFill>
                  <a:srgbClr val="000066"/>
                </a:solidFill>
                <a:ea typeface="宋体" panose="02010600030101010101" pitchFamily="2" charset="-122"/>
              </a:rPr>
              <a:t>Rw</a:t>
            </a:r>
            <a:r>
              <a:rPr lang="en-US" altLang="zh-CN" sz="2000" dirty="0">
                <a:solidFill>
                  <a:srgbClr val="000066"/>
                </a:solidFill>
                <a:ea typeface="宋体" panose="02010600030101010101" pitchFamily="2" charset="-122"/>
              </a:rPr>
              <a:t> come from instruction’s </a:t>
            </a:r>
            <a:r>
              <a:rPr lang="en-US" altLang="zh-CN" sz="2000" dirty="0" err="1">
                <a:solidFill>
                  <a:srgbClr val="000066"/>
                </a:solidFill>
                <a:ea typeface="宋体" panose="02010600030101010101" pitchFamily="2" charset="-122"/>
              </a:rPr>
              <a:t>rs</a:t>
            </a:r>
            <a:r>
              <a:rPr lang="en-US" altLang="zh-CN" sz="2000" dirty="0">
                <a:solidFill>
                  <a:srgbClr val="000066"/>
                </a:solidFill>
                <a:ea typeface="宋体" panose="02010600030101010101" pitchFamily="2" charset="-122"/>
              </a:rPr>
              <a:t>, </a:t>
            </a:r>
            <a:r>
              <a:rPr lang="en-US" altLang="zh-CN" sz="2000" dirty="0" err="1">
                <a:solidFill>
                  <a:srgbClr val="000066"/>
                </a:solidFill>
                <a:ea typeface="宋体" panose="02010600030101010101" pitchFamily="2" charset="-122"/>
              </a:rPr>
              <a:t>rt</a:t>
            </a:r>
            <a:r>
              <a:rPr lang="en-US" altLang="zh-CN" sz="2000" dirty="0">
                <a:solidFill>
                  <a:srgbClr val="000066"/>
                </a:solidFill>
                <a:ea typeface="宋体" panose="02010600030101010101" pitchFamily="2" charset="-122"/>
              </a:rPr>
              <a:t>, and </a:t>
            </a:r>
            <a:r>
              <a:rPr lang="en-US" altLang="zh-CN" sz="2000" dirty="0" err="1">
                <a:solidFill>
                  <a:srgbClr val="000066"/>
                </a:solidFill>
                <a:ea typeface="宋体" panose="02010600030101010101" pitchFamily="2" charset="-122"/>
              </a:rPr>
              <a:t>rd</a:t>
            </a:r>
            <a:r>
              <a:rPr lang="en-US" altLang="zh-CN" sz="2000" dirty="0">
                <a:solidFill>
                  <a:srgbClr val="000066"/>
                </a:solidFill>
                <a:ea typeface="宋体" panose="02010600030101010101" pitchFamily="2" charset="-122"/>
              </a:rPr>
              <a:t> fields</a:t>
            </a:r>
            <a:endParaRPr lang="en-US" altLang="zh-CN" sz="2000" dirty="0">
              <a:solidFill>
                <a:srgbClr val="000066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sz="2000" dirty="0" err="1">
                <a:solidFill>
                  <a:srgbClr val="000066"/>
                </a:solidFill>
                <a:ea typeface="宋体" panose="02010600030101010101" pitchFamily="2" charset="-122"/>
              </a:rPr>
              <a:t>ALUctr</a:t>
            </a:r>
            <a:r>
              <a:rPr lang="en-US" altLang="zh-CN" sz="2000" dirty="0">
                <a:solidFill>
                  <a:srgbClr val="000066"/>
                </a:solidFill>
                <a:ea typeface="宋体" panose="02010600030101010101" pitchFamily="2" charset="-122"/>
              </a:rPr>
              <a:t> and </a:t>
            </a:r>
            <a:r>
              <a:rPr lang="en-US" altLang="zh-CN" sz="2000" dirty="0" err="1">
                <a:solidFill>
                  <a:srgbClr val="000066"/>
                </a:solidFill>
                <a:ea typeface="宋体" panose="02010600030101010101" pitchFamily="2" charset="-122"/>
              </a:rPr>
              <a:t>RegWr</a:t>
            </a:r>
            <a:r>
              <a:rPr lang="en-US" altLang="zh-CN" sz="2000" dirty="0">
                <a:solidFill>
                  <a:srgbClr val="000066"/>
                </a:solidFill>
                <a:ea typeface="宋体" panose="02010600030101010101" pitchFamily="2" charset="-122"/>
              </a:rPr>
              <a:t>: control logic after decoding the instruction </a:t>
            </a:r>
            <a:r>
              <a:rPr lang="en-US" altLang="zh-CN" sz="2000" dirty="0">
                <a:ea typeface="宋体" panose="02010600030101010101" pitchFamily="2" charset="-122"/>
              </a:rPr>
              <a:t>            </a:t>
            </a:r>
            <a:endParaRPr lang="en-US" altLang="zh-CN" sz="2000" dirty="0">
              <a:ea typeface="宋体" panose="02010600030101010101" pitchFamily="2" charset="-122"/>
            </a:endParaRPr>
          </a:p>
        </p:txBody>
      </p:sp>
      <p:grpSp>
        <p:nvGrpSpPr>
          <p:cNvPr id="40028" name="Group 92"/>
          <p:cNvGrpSpPr/>
          <p:nvPr/>
        </p:nvGrpSpPr>
        <p:grpSpPr bwMode="auto">
          <a:xfrm>
            <a:off x="1404938" y="2254568"/>
            <a:ext cx="6302375" cy="942975"/>
            <a:chOff x="1047" y="1344"/>
            <a:chExt cx="3970" cy="594"/>
          </a:xfrm>
        </p:grpSpPr>
        <p:sp>
          <p:nvSpPr>
            <p:cNvPr id="39995" name="Rectangle 59"/>
            <p:cNvSpPr>
              <a:spLocks noChangeArrowheads="1"/>
            </p:cNvSpPr>
            <p:nvPr/>
          </p:nvSpPr>
          <p:spPr bwMode="auto">
            <a:xfrm>
              <a:off x="1112" y="1544"/>
              <a:ext cx="3824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grpSp>
          <p:nvGrpSpPr>
            <p:cNvPr id="39998" name="Group 62"/>
            <p:cNvGrpSpPr/>
            <p:nvPr/>
          </p:nvGrpSpPr>
          <p:grpSpPr bwMode="auto">
            <a:xfrm>
              <a:off x="1108" y="1536"/>
              <a:ext cx="664" cy="210"/>
              <a:chOff x="1108" y="1536"/>
              <a:chExt cx="664" cy="210"/>
            </a:xfrm>
          </p:grpSpPr>
          <p:sp>
            <p:nvSpPr>
              <p:cNvPr id="39996" name="Rectangle 60"/>
              <p:cNvSpPr>
                <a:spLocks noChangeArrowheads="1"/>
              </p:cNvSpPr>
              <p:nvPr/>
            </p:nvSpPr>
            <p:spPr bwMode="auto">
              <a:xfrm>
                <a:off x="1108" y="1540"/>
                <a:ext cx="664" cy="1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9997" name="Rectangle 61"/>
              <p:cNvSpPr>
                <a:spLocks noChangeArrowheads="1"/>
              </p:cNvSpPr>
              <p:nvPr/>
            </p:nvSpPr>
            <p:spPr bwMode="auto">
              <a:xfrm>
                <a:off x="1305" y="1536"/>
                <a:ext cx="249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r>
                  <a:rPr lang="en-US" altLang="zh-CN">
                    <a:ea typeface="宋体" panose="02010600030101010101" pitchFamily="2" charset="-122"/>
                  </a:rPr>
                  <a:t>op</a:t>
                </a:r>
                <a:endParaRPr lang="en-US" altLang="zh-CN"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40001" name="Group 65"/>
            <p:cNvGrpSpPr/>
            <p:nvPr/>
          </p:nvGrpSpPr>
          <p:grpSpPr bwMode="auto">
            <a:xfrm>
              <a:off x="1780" y="1536"/>
              <a:ext cx="616" cy="210"/>
              <a:chOff x="1780" y="1536"/>
              <a:chExt cx="616" cy="210"/>
            </a:xfrm>
          </p:grpSpPr>
          <p:sp>
            <p:nvSpPr>
              <p:cNvPr id="39999" name="Rectangle 63"/>
              <p:cNvSpPr>
                <a:spLocks noChangeArrowheads="1"/>
              </p:cNvSpPr>
              <p:nvPr/>
            </p:nvSpPr>
            <p:spPr bwMode="auto">
              <a:xfrm>
                <a:off x="1780" y="1540"/>
                <a:ext cx="616" cy="1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0000" name="Rectangle 64"/>
              <p:cNvSpPr>
                <a:spLocks noChangeArrowheads="1"/>
              </p:cNvSpPr>
              <p:nvPr/>
            </p:nvSpPr>
            <p:spPr bwMode="auto">
              <a:xfrm>
                <a:off x="1959" y="1536"/>
                <a:ext cx="221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r>
                  <a:rPr lang="en-US" altLang="zh-CN">
                    <a:ea typeface="宋体" panose="02010600030101010101" pitchFamily="2" charset="-122"/>
                  </a:rPr>
                  <a:t>rs</a:t>
                </a:r>
                <a:endParaRPr lang="en-US" altLang="zh-CN"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40004" name="Group 68"/>
            <p:cNvGrpSpPr/>
            <p:nvPr/>
          </p:nvGrpSpPr>
          <p:grpSpPr bwMode="auto">
            <a:xfrm>
              <a:off x="2404" y="1536"/>
              <a:ext cx="616" cy="210"/>
              <a:chOff x="2404" y="1536"/>
              <a:chExt cx="616" cy="210"/>
            </a:xfrm>
          </p:grpSpPr>
          <p:sp>
            <p:nvSpPr>
              <p:cNvPr id="40002" name="Rectangle 66"/>
              <p:cNvSpPr>
                <a:spLocks noChangeArrowheads="1"/>
              </p:cNvSpPr>
              <p:nvPr/>
            </p:nvSpPr>
            <p:spPr bwMode="auto">
              <a:xfrm>
                <a:off x="2404" y="1540"/>
                <a:ext cx="616" cy="1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0003" name="Rectangle 67"/>
              <p:cNvSpPr>
                <a:spLocks noChangeArrowheads="1"/>
              </p:cNvSpPr>
              <p:nvPr/>
            </p:nvSpPr>
            <p:spPr bwMode="auto">
              <a:xfrm>
                <a:off x="2583" y="1536"/>
                <a:ext cx="214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r>
                  <a:rPr lang="en-US" altLang="zh-CN">
                    <a:ea typeface="宋体" panose="02010600030101010101" pitchFamily="2" charset="-122"/>
                  </a:rPr>
                  <a:t>rt</a:t>
                </a:r>
                <a:endParaRPr lang="en-US" altLang="zh-CN"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40007" name="Group 71"/>
            <p:cNvGrpSpPr/>
            <p:nvPr/>
          </p:nvGrpSpPr>
          <p:grpSpPr bwMode="auto">
            <a:xfrm>
              <a:off x="3028" y="1536"/>
              <a:ext cx="616" cy="210"/>
              <a:chOff x="3028" y="1536"/>
              <a:chExt cx="616" cy="210"/>
            </a:xfrm>
          </p:grpSpPr>
          <p:sp>
            <p:nvSpPr>
              <p:cNvPr id="40005" name="Rectangle 69"/>
              <p:cNvSpPr>
                <a:spLocks noChangeArrowheads="1"/>
              </p:cNvSpPr>
              <p:nvPr/>
            </p:nvSpPr>
            <p:spPr bwMode="auto">
              <a:xfrm>
                <a:off x="3028" y="1540"/>
                <a:ext cx="616" cy="1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0006" name="Rectangle 70"/>
              <p:cNvSpPr>
                <a:spLocks noChangeArrowheads="1"/>
              </p:cNvSpPr>
              <p:nvPr/>
            </p:nvSpPr>
            <p:spPr bwMode="auto">
              <a:xfrm>
                <a:off x="3207" y="1536"/>
                <a:ext cx="242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r>
                  <a:rPr lang="en-US" altLang="zh-CN">
                    <a:ea typeface="宋体" panose="02010600030101010101" pitchFamily="2" charset="-122"/>
                  </a:rPr>
                  <a:t>rd</a:t>
                </a:r>
                <a:endParaRPr lang="en-US" altLang="zh-CN"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40010" name="Group 74"/>
            <p:cNvGrpSpPr/>
            <p:nvPr/>
          </p:nvGrpSpPr>
          <p:grpSpPr bwMode="auto">
            <a:xfrm>
              <a:off x="3652" y="1536"/>
              <a:ext cx="616" cy="210"/>
              <a:chOff x="3652" y="1536"/>
              <a:chExt cx="616" cy="210"/>
            </a:xfrm>
          </p:grpSpPr>
          <p:sp>
            <p:nvSpPr>
              <p:cNvPr id="40008" name="Rectangle 72"/>
              <p:cNvSpPr>
                <a:spLocks noChangeArrowheads="1"/>
              </p:cNvSpPr>
              <p:nvPr/>
            </p:nvSpPr>
            <p:spPr bwMode="auto">
              <a:xfrm>
                <a:off x="3652" y="1540"/>
                <a:ext cx="616" cy="1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0009" name="Rectangle 73"/>
              <p:cNvSpPr>
                <a:spLocks noChangeArrowheads="1"/>
              </p:cNvSpPr>
              <p:nvPr/>
            </p:nvSpPr>
            <p:spPr bwMode="auto">
              <a:xfrm>
                <a:off x="3735" y="1536"/>
                <a:ext cx="449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r>
                  <a:rPr lang="en-US" altLang="zh-CN">
                    <a:ea typeface="宋体" panose="02010600030101010101" pitchFamily="2" charset="-122"/>
                  </a:rPr>
                  <a:t>shamt</a:t>
                </a:r>
                <a:endParaRPr lang="en-US" altLang="zh-CN"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40013" name="Group 77"/>
            <p:cNvGrpSpPr/>
            <p:nvPr/>
          </p:nvGrpSpPr>
          <p:grpSpPr bwMode="auto">
            <a:xfrm>
              <a:off x="4276" y="1536"/>
              <a:ext cx="664" cy="210"/>
              <a:chOff x="4276" y="1536"/>
              <a:chExt cx="664" cy="210"/>
            </a:xfrm>
          </p:grpSpPr>
          <p:sp>
            <p:nvSpPr>
              <p:cNvPr id="40011" name="Rectangle 75"/>
              <p:cNvSpPr>
                <a:spLocks noChangeArrowheads="1"/>
              </p:cNvSpPr>
              <p:nvPr/>
            </p:nvSpPr>
            <p:spPr bwMode="auto">
              <a:xfrm>
                <a:off x="4276" y="1540"/>
                <a:ext cx="664" cy="1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0012" name="Rectangle 76"/>
              <p:cNvSpPr>
                <a:spLocks noChangeArrowheads="1"/>
              </p:cNvSpPr>
              <p:nvPr/>
            </p:nvSpPr>
            <p:spPr bwMode="auto">
              <a:xfrm>
                <a:off x="4473" y="1536"/>
                <a:ext cx="399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r>
                  <a:rPr lang="en-US" altLang="zh-CN">
                    <a:ea typeface="宋体" panose="02010600030101010101" pitchFamily="2" charset="-122"/>
                  </a:rPr>
                  <a:t>funct</a:t>
                </a:r>
                <a:endParaRPr lang="en-US" altLang="zh-CN"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40027" name="Group 91"/>
            <p:cNvGrpSpPr/>
            <p:nvPr/>
          </p:nvGrpSpPr>
          <p:grpSpPr bwMode="auto">
            <a:xfrm>
              <a:off x="1047" y="1344"/>
              <a:ext cx="3970" cy="594"/>
              <a:chOff x="1047" y="1344"/>
              <a:chExt cx="3970" cy="594"/>
            </a:xfrm>
          </p:grpSpPr>
          <p:sp>
            <p:nvSpPr>
              <p:cNvPr id="40014" name="Rectangle 78"/>
              <p:cNvSpPr>
                <a:spLocks noChangeArrowheads="1"/>
              </p:cNvSpPr>
              <p:nvPr/>
            </p:nvSpPr>
            <p:spPr bwMode="auto">
              <a:xfrm>
                <a:off x="4839" y="1344"/>
                <a:ext cx="178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r>
                  <a:rPr lang="en-US" altLang="zh-CN" b="0">
                    <a:ea typeface="宋体" panose="02010600030101010101" pitchFamily="2" charset="-122"/>
                  </a:rPr>
                  <a:t>0</a:t>
                </a:r>
                <a:endParaRPr lang="en-US" altLang="zh-CN" b="0">
                  <a:ea typeface="宋体" panose="02010600030101010101" pitchFamily="2" charset="-122"/>
                </a:endParaRPr>
              </a:p>
            </p:txBody>
          </p:sp>
          <p:sp>
            <p:nvSpPr>
              <p:cNvPr id="40015" name="Rectangle 79"/>
              <p:cNvSpPr>
                <a:spLocks noChangeArrowheads="1"/>
              </p:cNvSpPr>
              <p:nvPr/>
            </p:nvSpPr>
            <p:spPr bwMode="auto">
              <a:xfrm>
                <a:off x="4119" y="1344"/>
                <a:ext cx="178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r>
                  <a:rPr lang="en-US" altLang="zh-CN" b="0">
                    <a:ea typeface="宋体" panose="02010600030101010101" pitchFamily="2" charset="-122"/>
                  </a:rPr>
                  <a:t>6</a:t>
                </a:r>
                <a:endParaRPr lang="en-US" altLang="zh-CN" b="0">
                  <a:ea typeface="宋体" panose="02010600030101010101" pitchFamily="2" charset="-122"/>
                </a:endParaRPr>
              </a:p>
            </p:txBody>
          </p:sp>
          <p:sp>
            <p:nvSpPr>
              <p:cNvPr id="40016" name="Rectangle 80"/>
              <p:cNvSpPr>
                <a:spLocks noChangeArrowheads="1"/>
              </p:cNvSpPr>
              <p:nvPr/>
            </p:nvSpPr>
            <p:spPr bwMode="auto">
              <a:xfrm>
                <a:off x="3447" y="1344"/>
                <a:ext cx="242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r>
                  <a:rPr lang="en-US" altLang="zh-CN" b="0">
                    <a:ea typeface="宋体" panose="02010600030101010101" pitchFamily="2" charset="-122"/>
                  </a:rPr>
                  <a:t>11</a:t>
                </a:r>
                <a:endParaRPr lang="en-US" altLang="zh-CN" b="0">
                  <a:ea typeface="宋体" panose="02010600030101010101" pitchFamily="2" charset="-122"/>
                </a:endParaRPr>
              </a:p>
            </p:txBody>
          </p:sp>
          <p:sp>
            <p:nvSpPr>
              <p:cNvPr id="40017" name="Rectangle 81"/>
              <p:cNvSpPr>
                <a:spLocks noChangeArrowheads="1"/>
              </p:cNvSpPr>
              <p:nvPr/>
            </p:nvSpPr>
            <p:spPr bwMode="auto">
              <a:xfrm>
                <a:off x="2823" y="1344"/>
                <a:ext cx="242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r>
                  <a:rPr lang="en-US" altLang="zh-CN" b="0">
                    <a:ea typeface="宋体" panose="02010600030101010101" pitchFamily="2" charset="-122"/>
                  </a:rPr>
                  <a:t>16</a:t>
                </a:r>
                <a:endParaRPr lang="en-US" altLang="zh-CN" b="0">
                  <a:ea typeface="宋体" panose="02010600030101010101" pitchFamily="2" charset="-122"/>
                </a:endParaRPr>
              </a:p>
            </p:txBody>
          </p:sp>
          <p:sp>
            <p:nvSpPr>
              <p:cNvPr id="40018" name="Rectangle 82"/>
              <p:cNvSpPr>
                <a:spLocks noChangeArrowheads="1"/>
              </p:cNvSpPr>
              <p:nvPr/>
            </p:nvSpPr>
            <p:spPr bwMode="auto">
              <a:xfrm>
                <a:off x="2199" y="1344"/>
                <a:ext cx="242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r>
                  <a:rPr lang="en-US" altLang="zh-CN" b="0">
                    <a:ea typeface="宋体" panose="02010600030101010101" pitchFamily="2" charset="-122"/>
                  </a:rPr>
                  <a:t>21</a:t>
                </a:r>
                <a:endParaRPr lang="en-US" altLang="zh-CN" b="0">
                  <a:ea typeface="宋体" panose="02010600030101010101" pitchFamily="2" charset="-122"/>
                </a:endParaRPr>
              </a:p>
            </p:txBody>
          </p:sp>
          <p:sp>
            <p:nvSpPr>
              <p:cNvPr id="40019" name="Rectangle 83"/>
              <p:cNvSpPr>
                <a:spLocks noChangeArrowheads="1"/>
              </p:cNvSpPr>
              <p:nvPr/>
            </p:nvSpPr>
            <p:spPr bwMode="auto">
              <a:xfrm>
                <a:off x="1575" y="1344"/>
                <a:ext cx="242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r>
                  <a:rPr lang="en-US" altLang="zh-CN" b="0">
                    <a:ea typeface="宋体" panose="02010600030101010101" pitchFamily="2" charset="-122"/>
                  </a:rPr>
                  <a:t>26</a:t>
                </a:r>
                <a:endParaRPr lang="en-US" altLang="zh-CN" b="0">
                  <a:ea typeface="宋体" panose="02010600030101010101" pitchFamily="2" charset="-122"/>
                </a:endParaRPr>
              </a:p>
            </p:txBody>
          </p:sp>
          <p:sp>
            <p:nvSpPr>
              <p:cNvPr id="40020" name="Rectangle 84"/>
              <p:cNvSpPr>
                <a:spLocks noChangeArrowheads="1"/>
              </p:cNvSpPr>
              <p:nvPr/>
            </p:nvSpPr>
            <p:spPr bwMode="auto">
              <a:xfrm>
                <a:off x="1047" y="1344"/>
                <a:ext cx="242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r>
                  <a:rPr lang="en-US" altLang="zh-CN" b="0">
                    <a:ea typeface="宋体" panose="02010600030101010101" pitchFamily="2" charset="-122"/>
                  </a:rPr>
                  <a:t>31</a:t>
                </a:r>
                <a:endParaRPr lang="en-US" altLang="zh-CN" b="0">
                  <a:ea typeface="宋体" panose="02010600030101010101" pitchFamily="2" charset="-122"/>
                </a:endParaRPr>
              </a:p>
            </p:txBody>
          </p:sp>
          <p:sp>
            <p:nvSpPr>
              <p:cNvPr id="40021" name="Rectangle 85"/>
              <p:cNvSpPr>
                <a:spLocks noChangeArrowheads="1"/>
              </p:cNvSpPr>
              <p:nvPr/>
            </p:nvSpPr>
            <p:spPr bwMode="auto">
              <a:xfrm>
                <a:off x="1287" y="1728"/>
                <a:ext cx="396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r>
                  <a:rPr lang="en-US" altLang="zh-CN" b="0">
                    <a:ea typeface="宋体" panose="02010600030101010101" pitchFamily="2" charset="-122"/>
                  </a:rPr>
                  <a:t>6 bits</a:t>
                </a:r>
                <a:endParaRPr lang="en-US" altLang="zh-CN" b="0">
                  <a:ea typeface="宋体" panose="02010600030101010101" pitchFamily="2" charset="-122"/>
                </a:endParaRPr>
              </a:p>
            </p:txBody>
          </p:sp>
          <p:sp>
            <p:nvSpPr>
              <p:cNvPr id="40022" name="Rectangle 86"/>
              <p:cNvSpPr>
                <a:spLocks noChangeArrowheads="1"/>
              </p:cNvSpPr>
              <p:nvPr/>
            </p:nvSpPr>
            <p:spPr bwMode="auto">
              <a:xfrm>
                <a:off x="4455" y="1728"/>
                <a:ext cx="396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r>
                  <a:rPr lang="en-US" altLang="zh-CN" b="0">
                    <a:ea typeface="宋体" panose="02010600030101010101" pitchFamily="2" charset="-122"/>
                  </a:rPr>
                  <a:t>6 bits</a:t>
                </a:r>
                <a:endParaRPr lang="en-US" altLang="zh-CN" b="0">
                  <a:ea typeface="宋体" panose="02010600030101010101" pitchFamily="2" charset="-122"/>
                </a:endParaRPr>
              </a:p>
            </p:txBody>
          </p:sp>
          <p:sp>
            <p:nvSpPr>
              <p:cNvPr id="40023" name="Rectangle 87"/>
              <p:cNvSpPr>
                <a:spLocks noChangeArrowheads="1"/>
              </p:cNvSpPr>
              <p:nvPr/>
            </p:nvSpPr>
            <p:spPr bwMode="auto">
              <a:xfrm>
                <a:off x="3783" y="1728"/>
                <a:ext cx="396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r>
                  <a:rPr lang="en-US" altLang="zh-CN" b="0">
                    <a:ea typeface="宋体" panose="02010600030101010101" pitchFamily="2" charset="-122"/>
                  </a:rPr>
                  <a:t>5 bits</a:t>
                </a:r>
                <a:endParaRPr lang="en-US" altLang="zh-CN" b="0">
                  <a:ea typeface="宋体" panose="02010600030101010101" pitchFamily="2" charset="-122"/>
                </a:endParaRPr>
              </a:p>
            </p:txBody>
          </p:sp>
          <p:sp>
            <p:nvSpPr>
              <p:cNvPr id="40024" name="Rectangle 88"/>
              <p:cNvSpPr>
                <a:spLocks noChangeArrowheads="1"/>
              </p:cNvSpPr>
              <p:nvPr/>
            </p:nvSpPr>
            <p:spPr bwMode="auto">
              <a:xfrm>
                <a:off x="3159" y="1728"/>
                <a:ext cx="396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r>
                  <a:rPr lang="en-US" altLang="zh-CN" b="0">
                    <a:ea typeface="宋体" panose="02010600030101010101" pitchFamily="2" charset="-122"/>
                  </a:rPr>
                  <a:t>5 bits</a:t>
                </a:r>
                <a:endParaRPr lang="en-US" altLang="zh-CN" b="0">
                  <a:ea typeface="宋体" panose="02010600030101010101" pitchFamily="2" charset="-122"/>
                </a:endParaRPr>
              </a:p>
            </p:txBody>
          </p:sp>
          <p:sp>
            <p:nvSpPr>
              <p:cNvPr id="40025" name="Rectangle 89"/>
              <p:cNvSpPr>
                <a:spLocks noChangeArrowheads="1"/>
              </p:cNvSpPr>
              <p:nvPr/>
            </p:nvSpPr>
            <p:spPr bwMode="auto">
              <a:xfrm>
                <a:off x="2535" y="1728"/>
                <a:ext cx="396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r>
                  <a:rPr lang="en-US" altLang="zh-CN" b="0">
                    <a:ea typeface="宋体" panose="02010600030101010101" pitchFamily="2" charset="-122"/>
                  </a:rPr>
                  <a:t>5 bits</a:t>
                </a:r>
                <a:endParaRPr lang="en-US" altLang="zh-CN" b="0">
                  <a:ea typeface="宋体" panose="02010600030101010101" pitchFamily="2" charset="-122"/>
                </a:endParaRPr>
              </a:p>
            </p:txBody>
          </p:sp>
          <p:sp>
            <p:nvSpPr>
              <p:cNvPr id="40026" name="Rectangle 90"/>
              <p:cNvSpPr>
                <a:spLocks noChangeArrowheads="1"/>
              </p:cNvSpPr>
              <p:nvPr/>
            </p:nvSpPr>
            <p:spPr bwMode="auto">
              <a:xfrm>
                <a:off x="1911" y="1728"/>
                <a:ext cx="396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r>
                  <a:rPr lang="en-US" altLang="zh-CN" b="0">
                    <a:ea typeface="宋体" panose="02010600030101010101" pitchFamily="2" charset="-122"/>
                  </a:rPr>
                  <a:t>5 bits</a:t>
                </a:r>
                <a:endParaRPr lang="en-US" altLang="zh-CN" b="0"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8" name="Group 12"/>
          <p:cNvGrpSpPr/>
          <p:nvPr/>
        </p:nvGrpSpPr>
        <p:grpSpPr bwMode="auto">
          <a:xfrm>
            <a:off x="5478463" y="4494213"/>
            <a:ext cx="457200" cy="1219200"/>
            <a:chOff x="3696" y="2648"/>
            <a:chExt cx="288" cy="768"/>
          </a:xfrm>
        </p:grpSpPr>
        <p:sp>
          <p:nvSpPr>
            <p:cNvPr id="9" name="Line 4"/>
            <p:cNvSpPr>
              <a:spLocks noChangeShapeType="1"/>
            </p:cNvSpPr>
            <p:nvPr/>
          </p:nvSpPr>
          <p:spPr bwMode="auto">
            <a:xfrm>
              <a:off x="3696" y="2648"/>
              <a:ext cx="0" cy="1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" name="Line 5"/>
            <p:cNvSpPr>
              <a:spLocks noChangeShapeType="1"/>
            </p:cNvSpPr>
            <p:nvPr/>
          </p:nvSpPr>
          <p:spPr bwMode="auto">
            <a:xfrm>
              <a:off x="3704" y="2648"/>
              <a:ext cx="272" cy="1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" name="Line 6"/>
            <p:cNvSpPr>
              <a:spLocks noChangeShapeType="1"/>
            </p:cNvSpPr>
            <p:nvPr/>
          </p:nvSpPr>
          <p:spPr bwMode="auto">
            <a:xfrm>
              <a:off x="3704" y="2840"/>
              <a:ext cx="128" cy="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" name="Line 7"/>
            <p:cNvSpPr>
              <a:spLocks noChangeShapeType="1"/>
            </p:cNvSpPr>
            <p:nvPr/>
          </p:nvSpPr>
          <p:spPr bwMode="auto">
            <a:xfrm>
              <a:off x="3840" y="2936"/>
              <a:ext cx="0" cy="1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" name="Line 8"/>
            <p:cNvSpPr>
              <a:spLocks noChangeShapeType="1"/>
            </p:cNvSpPr>
            <p:nvPr/>
          </p:nvSpPr>
          <p:spPr bwMode="auto">
            <a:xfrm>
              <a:off x="3984" y="2840"/>
              <a:ext cx="0" cy="3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" name="Line 9"/>
            <p:cNvSpPr>
              <a:spLocks noChangeShapeType="1"/>
            </p:cNvSpPr>
            <p:nvPr/>
          </p:nvSpPr>
          <p:spPr bwMode="auto">
            <a:xfrm flipV="1">
              <a:off x="3704" y="3112"/>
              <a:ext cx="128" cy="1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5" name="Line 10"/>
            <p:cNvSpPr>
              <a:spLocks noChangeShapeType="1"/>
            </p:cNvSpPr>
            <p:nvPr/>
          </p:nvSpPr>
          <p:spPr bwMode="auto">
            <a:xfrm>
              <a:off x="3696" y="3224"/>
              <a:ext cx="0" cy="1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7" name="Line 11"/>
            <p:cNvSpPr>
              <a:spLocks noChangeShapeType="1"/>
            </p:cNvSpPr>
            <p:nvPr/>
          </p:nvSpPr>
          <p:spPr bwMode="auto">
            <a:xfrm flipV="1">
              <a:off x="3704" y="3208"/>
              <a:ext cx="272" cy="2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18" name="Line 13"/>
          <p:cNvSpPr>
            <a:spLocks noChangeShapeType="1"/>
          </p:cNvSpPr>
          <p:nvPr/>
        </p:nvSpPr>
        <p:spPr bwMode="auto">
          <a:xfrm flipH="1">
            <a:off x="5922963" y="5091113"/>
            <a:ext cx="1854200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9" name="Line 14"/>
          <p:cNvSpPr>
            <a:spLocks noChangeShapeType="1"/>
          </p:cNvSpPr>
          <p:nvPr/>
        </p:nvSpPr>
        <p:spPr bwMode="auto">
          <a:xfrm flipH="1">
            <a:off x="6386513" y="4945063"/>
            <a:ext cx="165100" cy="292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6073776" y="5091113"/>
            <a:ext cx="3937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32</a:t>
            </a:r>
            <a:endParaRPr lang="en-US" altLang="zh-CN" b="0">
              <a:ea typeface="宋体" panose="02010600030101010101" pitchFamily="2" charset="-122"/>
            </a:endParaRPr>
          </a:p>
        </p:txBody>
      </p:sp>
      <p:sp>
        <p:nvSpPr>
          <p:cNvPr id="21" name="Rectangle 16"/>
          <p:cNvSpPr>
            <a:spLocks noChangeArrowheads="1"/>
          </p:cNvSpPr>
          <p:nvPr/>
        </p:nvSpPr>
        <p:spPr bwMode="auto">
          <a:xfrm>
            <a:off x="6530976" y="4786313"/>
            <a:ext cx="7016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Result</a:t>
            </a:r>
            <a:endParaRPr lang="en-US" altLang="zh-CN" b="0">
              <a:ea typeface="宋体" panose="02010600030101010101" pitchFamily="2" charset="-122"/>
            </a:endParaRPr>
          </a:p>
        </p:txBody>
      </p:sp>
      <p:sp>
        <p:nvSpPr>
          <p:cNvPr id="22" name="Line 17"/>
          <p:cNvSpPr>
            <a:spLocks noChangeShapeType="1"/>
          </p:cNvSpPr>
          <p:nvPr/>
        </p:nvSpPr>
        <p:spPr bwMode="auto">
          <a:xfrm>
            <a:off x="5707063" y="4183063"/>
            <a:ext cx="0" cy="4445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3" name="Rectangle 18"/>
          <p:cNvSpPr>
            <a:spLocks noChangeArrowheads="1"/>
          </p:cNvSpPr>
          <p:nvPr/>
        </p:nvSpPr>
        <p:spPr bwMode="auto">
          <a:xfrm>
            <a:off x="5327651" y="3871913"/>
            <a:ext cx="8350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solidFill>
                  <a:schemeClr val="accent2"/>
                </a:solidFill>
                <a:ea typeface="宋体" panose="02010600030101010101" pitchFamily="2" charset="-122"/>
              </a:rPr>
              <a:t>ALUctr</a:t>
            </a:r>
            <a:endParaRPr lang="en-US" altLang="zh-CN" b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24" name="Rectangle 19"/>
          <p:cNvSpPr>
            <a:spLocks noChangeArrowheads="1"/>
          </p:cNvSpPr>
          <p:nvPr/>
        </p:nvSpPr>
        <p:spPr bwMode="auto">
          <a:xfrm>
            <a:off x="1511301" y="5253038"/>
            <a:ext cx="474662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Clk</a:t>
            </a:r>
            <a:endParaRPr lang="en-US" altLang="zh-CN" b="0">
              <a:ea typeface="宋体" panose="02010600030101010101" pitchFamily="2" charset="-122"/>
            </a:endParaRPr>
          </a:p>
        </p:txBody>
      </p:sp>
      <p:sp>
        <p:nvSpPr>
          <p:cNvPr id="25" name="Rectangle 20"/>
          <p:cNvSpPr>
            <a:spLocks noChangeArrowheads="1"/>
          </p:cNvSpPr>
          <p:nvPr/>
        </p:nvSpPr>
        <p:spPr bwMode="auto">
          <a:xfrm>
            <a:off x="1120776" y="4710113"/>
            <a:ext cx="655637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busW</a:t>
            </a:r>
            <a:endParaRPr lang="en-US" altLang="zh-CN" b="0">
              <a:ea typeface="宋体" panose="02010600030101010101" pitchFamily="2" charset="-122"/>
            </a:endParaRPr>
          </a:p>
        </p:txBody>
      </p:sp>
      <p:sp>
        <p:nvSpPr>
          <p:cNvPr id="26" name="Rectangle 21"/>
          <p:cNvSpPr>
            <a:spLocks noChangeArrowheads="1"/>
          </p:cNvSpPr>
          <p:nvPr/>
        </p:nvSpPr>
        <p:spPr bwMode="auto">
          <a:xfrm>
            <a:off x="2205038" y="4494213"/>
            <a:ext cx="1431925" cy="12128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7" name="Line 22"/>
          <p:cNvSpPr>
            <a:spLocks noChangeShapeType="1"/>
          </p:cNvSpPr>
          <p:nvPr/>
        </p:nvSpPr>
        <p:spPr bwMode="auto">
          <a:xfrm>
            <a:off x="2243138" y="5465763"/>
            <a:ext cx="250825" cy="698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8" name="Line 23"/>
          <p:cNvSpPr>
            <a:spLocks noChangeShapeType="1"/>
          </p:cNvSpPr>
          <p:nvPr/>
        </p:nvSpPr>
        <p:spPr bwMode="auto">
          <a:xfrm flipH="1">
            <a:off x="2217738" y="5561013"/>
            <a:ext cx="301625" cy="107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9" name="Oval 24"/>
          <p:cNvSpPr>
            <a:spLocks noChangeArrowheads="1"/>
          </p:cNvSpPr>
          <p:nvPr/>
        </p:nvSpPr>
        <p:spPr bwMode="auto">
          <a:xfrm>
            <a:off x="2052638" y="5503863"/>
            <a:ext cx="127000" cy="1270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0" name="Rectangle 25"/>
          <p:cNvSpPr>
            <a:spLocks noChangeArrowheads="1"/>
          </p:cNvSpPr>
          <p:nvPr/>
        </p:nvSpPr>
        <p:spPr bwMode="auto">
          <a:xfrm>
            <a:off x="1792288" y="3900488"/>
            <a:ext cx="7683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solidFill>
                  <a:schemeClr val="accent2"/>
                </a:solidFill>
                <a:ea typeface="宋体" panose="02010600030101010101" pitchFamily="2" charset="-122"/>
              </a:rPr>
              <a:t>RegWr</a:t>
            </a:r>
            <a:endParaRPr lang="en-US" altLang="zh-CN" b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31" name="Line 26"/>
          <p:cNvSpPr>
            <a:spLocks noChangeShapeType="1"/>
          </p:cNvSpPr>
          <p:nvPr/>
        </p:nvSpPr>
        <p:spPr bwMode="auto">
          <a:xfrm flipH="1">
            <a:off x="1198563" y="5014913"/>
            <a:ext cx="1016000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2" name="Line 27"/>
          <p:cNvSpPr>
            <a:spLocks noChangeShapeType="1"/>
          </p:cNvSpPr>
          <p:nvPr/>
        </p:nvSpPr>
        <p:spPr bwMode="auto">
          <a:xfrm flipH="1">
            <a:off x="1662113" y="4868863"/>
            <a:ext cx="165100" cy="292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3" name="Rectangle 28"/>
          <p:cNvSpPr>
            <a:spLocks noChangeArrowheads="1"/>
          </p:cNvSpPr>
          <p:nvPr/>
        </p:nvSpPr>
        <p:spPr bwMode="auto">
          <a:xfrm>
            <a:off x="1349376" y="5014913"/>
            <a:ext cx="3841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32</a:t>
            </a:r>
            <a:endParaRPr lang="en-US" altLang="zh-CN" b="0">
              <a:ea typeface="宋体" panose="02010600030101010101" pitchFamily="2" charset="-122"/>
            </a:endParaRPr>
          </a:p>
        </p:txBody>
      </p:sp>
      <p:sp>
        <p:nvSpPr>
          <p:cNvPr id="34" name="Line 29"/>
          <p:cNvSpPr>
            <a:spLocks noChangeShapeType="1"/>
          </p:cNvSpPr>
          <p:nvPr/>
        </p:nvSpPr>
        <p:spPr bwMode="auto">
          <a:xfrm>
            <a:off x="3662363" y="4633913"/>
            <a:ext cx="1803400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5" name="Line 30"/>
          <p:cNvSpPr>
            <a:spLocks noChangeShapeType="1"/>
          </p:cNvSpPr>
          <p:nvPr/>
        </p:nvSpPr>
        <p:spPr bwMode="auto">
          <a:xfrm flipH="1">
            <a:off x="4633913" y="4487863"/>
            <a:ext cx="165100" cy="292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6" name="Rectangle 31"/>
          <p:cNvSpPr>
            <a:spLocks noChangeArrowheads="1"/>
          </p:cNvSpPr>
          <p:nvPr/>
        </p:nvSpPr>
        <p:spPr bwMode="auto">
          <a:xfrm>
            <a:off x="4321176" y="4710113"/>
            <a:ext cx="3841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32</a:t>
            </a:r>
            <a:endParaRPr lang="en-US" altLang="zh-CN" b="0">
              <a:ea typeface="宋体" panose="02010600030101010101" pitchFamily="2" charset="-122"/>
            </a:endParaRPr>
          </a:p>
        </p:txBody>
      </p:sp>
      <p:sp>
        <p:nvSpPr>
          <p:cNvPr id="37" name="Rectangle 32"/>
          <p:cNvSpPr>
            <a:spLocks noChangeArrowheads="1"/>
          </p:cNvSpPr>
          <p:nvPr/>
        </p:nvSpPr>
        <p:spPr bwMode="auto">
          <a:xfrm>
            <a:off x="4016376" y="4329113"/>
            <a:ext cx="6096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busA</a:t>
            </a:r>
            <a:endParaRPr lang="en-US" altLang="zh-CN" b="0">
              <a:ea typeface="宋体" panose="02010600030101010101" pitchFamily="2" charset="-122"/>
            </a:endParaRPr>
          </a:p>
        </p:txBody>
      </p:sp>
      <p:sp>
        <p:nvSpPr>
          <p:cNvPr id="38" name="Line 33"/>
          <p:cNvSpPr>
            <a:spLocks noChangeShapeType="1"/>
          </p:cNvSpPr>
          <p:nvPr/>
        </p:nvSpPr>
        <p:spPr bwMode="auto">
          <a:xfrm flipV="1">
            <a:off x="2354263" y="4240213"/>
            <a:ext cx="0" cy="2540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9" name="Line 34"/>
          <p:cNvSpPr>
            <a:spLocks noChangeShapeType="1"/>
          </p:cNvSpPr>
          <p:nvPr/>
        </p:nvSpPr>
        <p:spPr bwMode="auto">
          <a:xfrm>
            <a:off x="3662363" y="5548313"/>
            <a:ext cx="1803400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0" name="Line 35"/>
          <p:cNvSpPr>
            <a:spLocks noChangeShapeType="1"/>
          </p:cNvSpPr>
          <p:nvPr/>
        </p:nvSpPr>
        <p:spPr bwMode="auto">
          <a:xfrm flipH="1">
            <a:off x="4633913" y="5402263"/>
            <a:ext cx="165100" cy="292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1" name="Rectangle 36"/>
          <p:cNvSpPr>
            <a:spLocks noChangeArrowheads="1"/>
          </p:cNvSpPr>
          <p:nvPr/>
        </p:nvSpPr>
        <p:spPr bwMode="auto">
          <a:xfrm>
            <a:off x="4321176" y="5548313"/>
            <a:ext cx="3841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32</a:t>
            </a:r>
            <a:endParaRPr lang="en-US" altLang="zh-CN" b="0">
              <a:ea typeface="宋体" panose="02010600030101010101" pitchFamily="2" charset="-122"/>
            </a:endParaRPr>
          </a:p>
        </p:txBody>
      </p:sp>
      <p:sp>
        <p:nvSpPr>
          <p:cNvPr id="42" name="Rectangle 37"/>
          <p:cNvSpPr>
            <a:spLocks noChangeArrowheads="1"/>
          </p:cNvSpPr>
          <p:nvPr/>
        </p:nvSpPr>
        <p:spPr bwMode="auto">
          <a:xfrm>
            <a:off x="4016376" y="5243513"/>
            <a:ext cx="598487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busB</a:t>
            </a:r>
            <a:endParaRPr lang="en-US" altLang="zh-CN" b="0">
              <a:ea typeface="宋体" panose="02010600030101010101" pitchFamily="2" charset="-122"/>
            </a:endParaRPr>
          </a:p>
        </p:txBody>
      </p:sp>
      <p:sp>
        <p:nvSpPr>
          <p:cNvPr id="43" name="Line 38"/>
          <p:cNvSpPr>
            <a:spLocks noChangeShapeType="1"/>
          </p:cNvSpPr>
          <p:nvPr/>
        </p:nvSpPr>
        <p:spPr bwMode="auto">
          <a:xfrm flipH="1">
            <a:off x="1579563" y="5548313"/>
            <a:ext cx="48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4" name="Line 39"/>
          <p:cNvSpPr>
            <a:spLocks noChangeShapeType="1"/>
          </p:cNvSpPr>
          <p:nvPr/>
        </p:nvSpPr>
        <p:spPr bwMode="auto">
          <a:xfrm>
            <a:off x="2659063" y="4037013"/>
            <a:ext cx="0" cy="4318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5" name="Line 40"/>
          <p:cNvSpPr>
            <a:spLocks noChangeShapeType="1"/>
          </p:cNvSpPr>
          <p:nvPr/>
        </p:nvSpPr>
        <p:spPr bwMode="auto">
          <a:xfrm flipV="1">
            <a:off x="2589213" y="4170363"/>
            <a:ext cx="139700" cy="165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6" name="Rectangle 41"/>
          <p:cNvSpPr>
            <a:spLocks noChangeArrowheads="1"/>
          </p:cNvSpPr>
          <p:nvPr/>
        </p:nvSpPr>
        <p:spPr bwMode="auto">
          <a:xfrm>
            <a:off x="2416176" y="4024313"/>
            <a:ext cx="2825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5</a:t>
            </a:r>
            <a:endParaRPr lang="en-US" altLang="zh-CN" b="0">
              <a:ea typeface="宋体" panose="02010600030101010101" pitchFamily="2" charset="-122"/>
            </a:endParaRPr>
          </a:p>
        </p:txBody>
      </p:sp>
      <p:sp>
        <p:nvSpPr>
          <p:cNvPr id="47" name="Line 42"/>
          <p:cNvSpPr>
            <a:spLocks noChangeShapeType="1"/>
          </p:cNvSpPr>
          <p:nvPr/>
        </p:nvSpPr>
        <p:spPr bwMode="auto">
          <a:xfrm>
            <a:off x="3040063" y="4037013"/>
            <a:ext cx="0" cy="4318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8" name="Line 43"/>
          <p:cNvSpPr>
            <a:spLocks noChangeShapeType="1"/>
          </p:cNvSpPr>
          <p:nvPr/>
        </p:nvSpPr>
        <p:spPr bwMode="auto">
          <a:xfrm flipV="1">
            <a:off x="2970213" y="4170363"/>
            <a:ext cx="139700" cy="165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9" name="Rectangle 44"/>
          <p:cNvSpPr>
            <a:spLocks noChangeArrowheads="1"/>
          </p:cNvSpPr>
          <p:nvPr/>
        </p:nvSpPr>
        <p:spPr bwMode="auto">
          <a:xfrm>
            <a:off x="2797176" y="4024313"/>
            <a:ext cx="2825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5</a:t>
            </a:r>
            <a:endParaRPr lang="en-US" altLang="zh-CN" b="0">
              <a:ea typeface="宋体" panose="02010600030101010101" pitchFamily="2" charset="-122"/>
            </a:endParaRPr>
          </a:p>
        </p:txBody>
      </p:sp>
      <p:sp>
        <p:nvSpPr>
          <p:cNvPr id="50" name="Line 45"/>
          <p:cNvSpPr>
            <a:spLocks noChangeShapeType="1"/>
          </p:cNvSpPr>
          <p:nvPr/>
        </p:nvSpPr>
        <p:spPr bwMode="auto">
          <a:xfrm>
            <a:off x="3497263" y="4037013"/>
            <a:ext cx="0" cy="4318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1" name="Line 46"/>
          <p:cNvSpPr>
            <a:spLocks noChangeShapeType="1"/>
          </p:cNvSpPr>
          <p:nvPr/>
        </p:nvSpPr>
        <p:spPr bwMode="auto">
          <a:xfrm flipV="1">
            <a:off x="3427413" y="4170363"/>
            <a:ext cx="139700" cy="165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2" name="Rectangle 47"/>
          <p:cNvSpPr>
            <a:spLocks noChangeArrowheads="1"/>
          </p:cNvSpPr>
          <p:nvPr/>
        </p:nvSpPr>
        <p:spPr bwMode="auto">
          <a:xfrm>
            <a:off x="3254376" y="4024313"/>
            <a:ext cx="2825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5</a:t>
            </a:r>
            <a:endParaRPr lang="en-US" altLang="zh-CN" b="0">
              <a:ea typeface="宋体" panose="02010600030101010101" pitchFamily="2" charset="-122"/>
            </a:endParaRPr>
          </a:p>
        </p:txBody>
      </p:sp>
      <p:sp>
        <p:nvSpPr>
          <p:cNvPr id="53" name="Rectangle 48"/>
          <p:cNvSpPr>
            <a:spLocks noChangeArrowheads="1"/>
          </p:cNvSpPr>
          <p:nvPr/>
        </p:nvSpPr>
        <p:spPr bwMode="auto">
          <a:xfrm>
            <a:off x="2416176" y="4481513"/>
            <a:ext cx="461962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Rw</a:t>
            </a:r>
            <a:endParaRPr lang="en-US" altLang="zh-CN" b="0">
              <a:ea typeface="宋体" panose="02010600030101010101" pitchFamily="2" charset="-122"/>
            </a:endParaRPr>
          </a:p>
        </p:txBody>
      </p:sp>
      <p:sp>
        <p:nvSpPr>
          <p:cNvPr id="54" name="Rectangle 49"/>
          <p:cNvSpPr>
            <a:spLocks noChangeArrowheads="1"/>
          </p:cNvSpPr>
          <p:nvPr/>
        </p:nvSpPr>
        <p:spPr bwMode="auto">
          <a:xfrm>
            <a:off x="2873376" y="4481513"/>
            <a:ext cx="4064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Ra</a:t>
            </a:r>
            <a:endParaRPr lang="en-US" altLang="zh-CN" b="0">
              <a:ea typeface="宋体" panose="02010600030101010101" pitchFamily="2" charset="-122"/>
            </a:endParaRPr>
          </a:p>
        </p:txBody>
      </p:sp>
      <p:sp>
        <p:nvSpPr>
          <p:cNvPr id="55" name="Rectangle 50"/>
          <p:cNvSpPr>
            <a:spLocks noChangeArrowheads="1"/>
          </p:cNvSpPr>
          <p:nvPr/>
        </p:nvSpPr>
        <p:spPr bwMode="auto">
          <a:xfrm>
            <a:off x="3254376" y="4481513"/>
            <a:ext cx="417512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Rb</a:t>
            </a:r>
            <a:endParaRPr lang="en-US" altLang="zh-CN" b="0">
              <a:ea typeface="宋体" panose="02010600030101010101" pitchFamily="2" charset="-122"/>
            </a:endParaRPr>
          </a:p>
        </p:txBody>
      </p:sp>
      <p:sp>
        <p:nvSpPr>
          <p:cNvPr id="56" name="Rectangle 51"/>
          <p:cNvSpPr>
            <a:spLocks noChangeArrowheads="1"/>
          </p:cNvSpPr>
          <p:nvPr/>
        </p:nvSpPr>
        <p:spPr bwMode="auto">
          <a:xfrm>
            <a:off x="2478088" y="4879976"/>
            <a:ext cx="995363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32  32-bit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Registers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57" name="Line 52"/>
          <p:cNvSpPr>
            <a:spLocks noChangeShapeType="1"/>
          </p:cNvSpPr>
          <p:nvPr/>
        </p:nvSpPr>
        <p:spPr bwMode="auto">
          <a:xfrm>
            <a:off x="7002463" y="5103813"/>
            <a:ext cx="0" cy="11938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8" name="Line 53"/>
          <p:cNvSpPr>
            <a:spLocks noChangeShapeType="1"/>
          </p:cNvSpPr>
          <p:nvPr/>
        </p:nvSpPr>
        <p:spPr bwMode="auto">
          <a:xfrm flipH="1">
            <a:off x="1198563" y="6310313"/>
            <a:ext cx="5816600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9" name="Line 54"/>
          <p:cNvSpPr>
            <a:spLocks noChangeShapeType="1"/>
          </p:cNvSpPr>
          <p:nvPr/>
        </p:nvSpPr>
        <p:spPr bwMode="auto">
          <a:xfrm flipV="1">
            <a:off x="1211263" y="5002213"/>
            <a:ext cx="0" cy="13208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60" name="Rectangle 55"/>
          <p:cNvSpPr>
            <a:spLocks noChangeArrowheads="1"/>
          </p:cNvSpPr>
          <p:nvPr/>
        </p:nvSpPr>
        <p:spPr bwMode="auto">
          <a:xfrm>
            <a:off x="2873376" y="3719513"/>
            <a:ext cx="395287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solidFill>
                  <a:schemeClr val="accent2"/>
                </a:solidFill>
                <a:ea typeface="宋体" panose="02010600030101010101" pitchFamily="2" charset="-122"/>
              </a:rPr>
              <a:t>Rs</a:t>
            </a:r>
            <a:endParaRPr lang="en-US" altLang="zh-CN" b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61" name="Rectangle 56"/>
          <p:cNvSpPr>
            <a:spLocks noChangeArrowheads="1"/>
          </p:cNvSpPr>
          <p:nvPr/>
        </p:nvSpPr>
        <p:spPr bwMode="auto">
          <a:xfrm>
            <a:off x="3330576" y="3719513"/>
            <a:ext cx="373062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solidFill>
                  <a:schemeClr val="accent2"/>
                </a:solidFill>
                <a:ea typeface="宋体" panose="02010600030101010101" pitchFamily="2" charset="-122"/>
              </a:rPr>
              <a:t>Rt</a:t>
            </a:r>
            <a:endParaRPr lang="en-US" altLang="zh-CN" b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62" name="Rectangle 57"/>
          <p:cNvSpPr>
            <a:spLocks noChangeArrowheads="1"/>
          </p:cNvSpPr>
          <p:nvPr/>
        </p:nvSpPr>
        <p:spPr bwMode="auto">
          <a:xfrm>
            <a:off x="2492376" y="3719513"/>
            <a:ext cx="417512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solidFill>
                  <a:schemeClr val="accent2"/>
                </a:solidFill>
                <a:ea typeface="宋体" panose="02010600030101010101" pitchFamily="2" charset="-122"/>
              </a:rPr>
              <a:t>Rd</a:t>
            </a:r>
            <a:endParaRPr lang="en-US" altLang="zh-CN" b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63" name="Rectangle 58"/>
          <p:cNvSpPr>
            <a:spLocks noChangeArrowheads="1"/>
          </p:cNvSpPr>
          <p:nvPr/>
        </p:nvSpPr>
        <p:spPr bwMode="auto">
          <a:xfrm rot="5400000">
            <a:off x="5488782" y="4920457"/>
            <a:ext cx="608013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ALU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COaA, LEC10 DPath I</a:t>
            </a:r>
            <a:endParaRPr lang="en-US" altLang="zh-C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 smtClean="0"/>
              <a:t>Northwestern Polytechnical University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>
                <a:ea typeface="宋体" panose="02010600030101010101" pitchFamily="2" charset="-122"/>
                <a:sym typeface="+mn-ea"/>
              </a:rPr>
              <a:t>Register-Register Timing: One complete cycle</a:t>
            </a:r>
            <a:endParaRPr lang="zh-CN" altLang="en-US" sz="2400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28601" y="116837"/>
            <a:ext cx="838200" cy="568325"/>
          </a:xfrm>
        </p:spPr>
        <p:txBody>
          <a:bodyPr/>
          <a:lstStyle/>
          <a:p>
            <a:r>
              <a:rPr lang="en-US" altLang="zh-CN" dirty="0"/>
              <a:t> 3.2</a:t>
            </a:r>
            <a:endParaRPr lang="zh-CN" altLang="en-US" dirty="0"/>
          </a:p>
        </p:txBody>
      </p:sp>
      <p:sp>
        <p:nvSpPr>
          <p:cNvPr id="42042" name="Line 58"/>
          <p:cNvSpPr>
            <a:spLocks noChangeShapeType="1"/>
          </p:cNvSpPr>
          <p:nvPr/>
        </p:nvSpPr>
        <p:spPr bwMode="auto">
          <a:xfrm>
            <a:off x="627063" y="1173566"/>
            <a:ext cx="1193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2043" name="Line 59"/>
          <p:cNvSpPr>
            <a:spLocks noChangeShapeType="1"/>
          </p:cNvSpPr>
          <p:nvPr/>
        </p:nvSpPr>
        <p:spPr bwMode="auto">
          <a:xfrm>
            <a:off x="1820863" y="983457"/>
            <a:ext cx="0" cy="203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2044" name="Line 60"/>
          <p:cNvSpPr>
            <a:spLocks noChangeShapeType="1"/>
          </p:cNvSpPr>
          <p:nvPr/>
        </p:nvSpPr>
        <p:spPr bwMode="auto">
          <a:xfrm>
            <a:off x="1833563" y="981941"/>
            <a:ext cx="302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2045" name="Line 61"/>
          <p:cNvSpPr>
            <a:spLocks noChangeShapeType="1"/>
          </p:cNvSpPr>
          <p:nvPr/>
        </p:nvSpPr>
        <p:spPr bwMode="auto">
          <a:xfrm>
            <a:off x="4868863" y="983457"/>
            <a:ext cx="0" cy="203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2046" name="Line 62"/>
          <p:cNvSpPr>
            <a:spLocks noChangeShapeType="1"/>
          </p:cNvSpPr>
          <p:nvPr/>
        </p:nvSpPr>
        <p:spPr bwMode="auto">
          <a:xfrm>
            <a:off x="4878851" y="1186657"/>
            <a:ext cx="3403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2047" name="Line 63"/>
          <p:cNvSpPr>
            <a:spLocks noChangeShapeType="1"/>
          </p:cNvSpPr>
          <p:nvPr/>
        </p:nvSpPr>
        <p:spPr bwMode="auto">
          <a:xfrm>
            <a:off x="8297863" y="983457"/>
            <a:ext cx="0" cy="203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2048" name="Line 64"/>
          <p:cNvSpPr>
            <a:spLocks noChangeShapeType="1"/>
          </p:cNvSpPr>
          <p:nvPr/>
        </p:nvSpPr>
        <p:spPr bwMode="auto">
          <a:xfrm>
            <a:off x="8310563" y="989496"/>
            <a:ext cx="660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2049" name="Rectangle 65"/>
          <p:cNvSpPr>
            <a:spLocks noChangeArrowheads="1"/>
          </p:cNvSpPr>
          <p:nvPr/>
        </p:nvSpPr>
        <p:spPr bwMode="auto">
          <a:xfrm>
            <a:off x="282576" y="994570"/>
            <a:ext cx="43815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sz="1400" b="0">
                <a:ea typeface="宋体" panose="02010600030101010101" pitchFamily="2" charset="-122"/>
              </a:rPr>
              <a:t>Clk</a:t>
            </a:r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42050" name="Line 66"/>
          <p:cNvSpPr>
            <a:spLocks noChangeShapeType="1"/>
          </p:cNvSpPr>
          <p:nvPr/>
        </p:nvSpPr>
        <p:spPr bwMode="auto">
          <a:xfrm>
            <a:off x="690563" y="1504157"/>
            <a:ext cx="1270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2051" name="Line 67"/>
          <p:cNvSpPr>
            <a:spLocks noChangeShapeType="1"/>
          </p:cNvSpPr>
          <p:nvPr/>
        </p:nvSpPr>
        <p:spPr bwMode="auto">
          <a:xfrm>
            <a:off x="1985963" y="1516857"/>
            <a:ext cx="127000" cy="203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2052" name="Line 68"/>
          <p:cNvSpPr>
            <a:spLocks noChangeShapeType="1"/>
          </p:cNvSpPr>
          <p:nvPr/>
        </p:nvSpPr>
        <p:spPr bwMode="auto">
          <a:xfrm>
            <a:off x="690563" y="1732757"/>
            <a:ext cx="1270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2053" name="Line 69"/>
          <p:cNvSpPr>
            <a:spLocks noChangeShapeType="1"/>
          </p:cNvSpPr>
          <p:nvPr/>
        </p:nvSpPr>
        <p:spPr bwMode="auto">
          <a:xfrm flipV="1">
            <a:off x="1985963" y="1491457"/>
            <a:ext cx="127000" cy="25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2054" name="Line 70"/>
          <p:cNvSpPr>
            <a:spLocks noChangeShapeType="1"/>
          </p:cNvSpPr>
          <p:nvPr/>
        </p:nvSpPr>
        <p:spPr bwMode="auto">
          <a:xfrm>
            <a:off x="2138363" y="1504157"/>
            <a:ext cx="6299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2055" name="Rectangle 71"/>
          <p:cNvSpPr>
            <a:spLocks noChangeArrowheads="1"/>
          </p:cNvSpPr>
          <p:nvPr/>
        </p:nvSpPr>
        <p:spPr bwMode="auto">
          <a:xfrm>
            <a:off x="282576" y="1504157"/>
            <a:ext cx="452437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sz="1400" b="0">
                <a:ea typeface="宋体" panose="02010600030101010101" pitchFamily="2" charset="-122"/>
              </a:rPr>
              <a:t>PC</a:t>
            </a:r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42056" name="Line 72"/>
          <p:cNvSpPr>
            <a:spLocks noChangeShapeType="1"/>
          </p:cNvSpPr>
          <p:nvPr/>
        </p:nvSpPr>
        <p:spPr bwMode="auto">
          <a:xfrm>
            <a:off x="2138363" y="1732757"/>
            <a:ext cx="6299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2057" name="Line 73"/>
          <p:cNvSpPr>
            <a:spLocks noChangeShapeType="1"/>
          </p:cNvSpPr>
          <p:nvPr/>
        </p:nvSpPr>
        <p:spPr bwMode="auto">
          <a:xfrm>
            <a:off x="1820863" y="1288257"/>
            <a:ext cx="0" cy="3327400"/>
          </a:xfrm>
          <a:prstGeom prst="line">
            <a:avLst/>
          </a:prstGeom>
          <a:noFill/>
          <a:ln w="25400">
            <a:solidFill>
              <a:schemeClr val="tx1"/>
            </a:solidFill>
            <a:prstDash val="lg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2058" name="Line 74"/>
          <p:cNvSpPr>
            <a:spLocks noChangeShapeType="1"/>
          </p:cNvSpPr>
          <p:nvPr/>
        </p:nvSpPr>
        <p:spPr bwMode="auto">
          <a:xfrm>
            <a:off x="8297863" y="1288257"/>
            <a:ext cx="0" cy="3327400"/>
          </a:xfrm>
          <a:prstGeom prst="line">
            <a:avLst/>
          </a:prstGeom>
          <a:noFill/>
          <a:ln w="25400">
            <a:solidFill>
              <a:schemeClr val="tx1"/>
            </a:solidFill>
            <a:prstDash val="lg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2059" name="Line 75"/>
          <p:cNvSpPr>
            <a:spLocks noChangeShapeType="1"/>
          </p:cNvSpPr>
          <p:nvPr/>
        </p:nvSpPr>
        <p:spPr bwMode="auto">
          <a:xfrm>
            <a:off x="8462963" y="1516857"/>
            <a:ext cx="127000" cy="203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2060" name="Line 76"/>
          <p:cNvSpPr>
            <a:spLocks noChangeShapeType="1"/>
          </p:cNvSpPr>
          <p:nvPr/>
        </p:nvSpPr>
        <p:spPr bwMode="auto">
          <a:xfrm flipV="1">
            <a:off x="8462963" y="1491457"/>
            <a:ext cx="127000" cy="25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2061" name="Line 77"/>
          <p:cNvSpPr>
            <a:spLocks noChangeShapeType="1"/>
          </p:cNvSpPr>
          <p:nvPr/>
        </p:nvSpPr>
        <p:spPr bwMode="auto">
          <a:xfrm>
            <a:off x="1223963" y="2037557"/>
            <a:ext cx="203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2062" name="Line 78"/>
          <p:cNvSpPr>
            <a:spLocks noChangeShapeType="1"/>
          </p:cNvSpPr>
          <p:nvPr/>
        </p:nvSpPr>
        <p:spPr bwMode="auto">
          <a:xfrm>
            <a:off x="3281363" y="2050257"/>
            <a:ext cx="127000" cy="203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2063" name="Line 79"/>
          <p:cNvSpPr>
            <a:spLocks noChangeShapeType="1"/>
          </p:cNvSpPr>
          <p:nvPr/>
        </p:nvSpPr>
        <p:spPr bwMode="auto">
          <a:xfrm>
            <a:off x="1223963" y="2266157"/>
            <a:ext cx="203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2064" name="Line 80"/>
          <p:cNvSpPr>
            <a:spLocks noChangeShapeType="1"/>
          </p:cNvSpPr>
          <p:nvPr/>
        </p:nvSpPr>
        <p:spPr bwMode="auto">
          <a:xfrm flipV="1">
            <a:off x="3281363" y="2024857"/>
            <a:ext cx="127000" cy="25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2065" name="Line 81"/>
          <p:cNvSpPr>
            <a:spLocks noChangeShapeType="1"/>
          </p:cNvSpPr>
          <p:nvPr/>
        </p:nvSpPr>
        <p:spPr bwMode="auto">
          <a:xfrm>
            <a:off x="3433763" y="2037557"/>
            <a:ext cx="553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2066" name="Rectangle 82"/>
          <p:cNvSpPr>
            <a:spLocks noChangeArrowheads="1"/>
          </p:cNvSpPr>
          <p:nvPr/>
        </p:nvSpPr>
        <p:spPr bwMode="auto">
          <a:xfrm>
            <a:off x="298451" y="1918495"/>
            <a:ext cx="1139825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sz="1400" b="0" dirty="0" err="1">
                <a:ea typeface="宋体" panose="02010600030101010101" pitchFamily="2" charset="-122"/>
              </a:rPr>
              <a:t>Rs</a:t>
            </a:r>
            <a:r>
              <a:rPr lang="en-US" altLang="zh-CN" sz="1400" b="0" dirty="0">
                <a:ea typeface="宋体" panose="02010600030101010101" pitchFamily="2" charset="-122"/>
              </a:rPr>
              <a:t>, </a:t>
            </a:r>
            <a:r>
              <a:rPr lang="en-US" altLang="zh-CN" sz="1400" b="0" dirty="0" err="1">
                <a:ea typeface="宋体" panose="02010600030101010101" pitchFamily="2" charset="-122"/>
              </a:rPr>
              <a:t>Rt</a:t>
            </a:r>
            <a:r>
              <a:rPr lang="en-US" altLang="zh-CN" sz="1400" b="0" dirty="0">
                <a:ea typeface="宋体" panose="02010600030101010101" pitchFamily="2" charset="-122"/>
              </a:rPr>
              <a:t>, Rd,</a:t>
            </a:r>
            <a:endParaRPr lang="en-US" altLang="zh-CN" sz="1400" b="0" dirty="0">
              <a:ea typeface="宋体" panose="02010600030101010101" pitchFamily="2" charset="-122"/>
            </a:endParaRPr>
          </a:p>
          <a:p>
            <a:r>
              <a:rPr lang="en-US" altLang="zh-CN" sz="1400" b="0" dirty="0">
                <a:ea typeface="宋体" panose="02010600030101010101" pitchFamily="2" charset="-122"/>
              </a:rPr>
              <a:t>Op, </a:t>
            </a:r>
            <a:r>
              <a:rPr lang="en-US" altLang="zh-CN" sz="1400" b="0" dirty="0" err="1">
                <a:ea typeface="宋体" panose="02010600030101010101" pitchFamily="2" charset="-122"/>
              </a:rPr>
              <a:t>Func</a:t>
            </a:r>
            <a:endParaRPr lang="en-US" altLang="zh-CN" sz="1400" b="0" dirty="0">
              <a:ea typeface="宋体" panose="02010600030101010101" pitchFamily="2" charset="-122"/>
            </a:endParaRPr>
          </a:p>
        </p:txBody>
      </p:sp>
      <p:sp>
        <p:nvSpPr>
          <p:cNvPr id="42067" name="Line 83"/>
          <p:cNvSpPr>
            <a:spLocks noChangeShapeType="1"/>
          </p:cNvSpPr>
          <p:nvPr/>
        </p:nvSpPr>
        <p:spPr bwMode="auto">
          <a:xfrm>
            <a:off x="3433763" y="2266157"/>
            <a:ext cx="553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2068" name="Line 84"/>
          <p:cNvSpPr>
            <a:spLocks noChangeShapeType="1"/>
          </p:cNvSpPr>
          <p:nvPr/>
        </p:nvSpPr>
        <p:spPr bwMode="auto">
          <a:xfrm>
            <a:off x="2049463" y="1288257"/>
            <a:ext cx="0" cy="6604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2069" name="Rectangle 85"/>
          <p:cNvSpPr>
            <a:spLocks noChangeArrowheads="1"/>
          </p:cNvSpPr>
          <p:nvPr/>
        </p:nvSpPr>
        <p:spPr bwMode="auto">
          <a:xfrm>
            <a:off x="2492376" y="1223170"/>
            <a:ext cx="82232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sz="1400" b="0">
                <a:ea typeface="宋体" panose="02010600030101010101" pitchFamily="2" charset="-122"/>
              </a:rPr>
              <a:t>Clk-to-Q</a:t>
            </a:r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42070" name="Line 86"/>
          <p:cNvSpPr>
            <a:spLocks noChangeShapeType="1"/>
          </p:cNvSpPr>
          <p:nvPr/>
        </p:nvSpPr>
        <p:spPr bwMode="auto">
          <a:xfrm flipH="1">
            <a:off x="2036763" y="1351757"/>
            <a:ext cx="48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2071" name="Line 87"/>
          <p:cNvSpPr>
            <a:spLocks noChangeShapeType="1"/>
          </p:cNvSpPr>
          <p:nvPr/>
        </p:nvSpPr>
        <p:spPr bwMode="auto">
          <a:xfrm flipH="1">
            <a:off x="1350963" y="1351757"/>
            <a:ext cx="48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2072" name="Line 88"/>
          <p:cNvSpPr>
            <a:spLocks noChangeShapeType="1"/>
          </p:cNvSpPr>
          <p:nvPr/>
        </p:nvSpPr>
        <p:spPr bwMode="auto">
          <a:xfrm>
            <a:off x="842963" y="2570957"/>
            <a:ext cx="355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2073" name="Line 89"/>
          <p:cNvSpPr>
            <a:spLocks noChangeShapeType="1"/>
          </p:cNvSpPr>
          <p:nvPr/>
        </p:nvSpPr>
        <p:spPr bwMode="auto">
          <a:xfrm>
            <a:off x="4424363" y="2583657"/>
            <a:ext cx="127000" cy="203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2074" name="Line 90"/>
          <p:cNvSpPr>
            <a:spLocks noChangeShapeType="1"/>
          </p:cNvSpPr>
          <p:nvPr/>
        </p:nvSpPr>
        <p:spPr bwMode="auto">
          <a:xfrm>
            <a:off x="842963" y="2799557"/>
            <a:ext cx="355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2075" name="Line 91"/>
          <p:cNvSpPr>
            <a:spLocks noChangeShapeType="1"/>
          </p:cNvSpPr>
          <p:nvPr/>
        </p:nvSpPr>
        <p:spPr bwMode="auto">
          <a:xfrm flipV="1">
            <a:off x="4424363" y="2558257"/>
            <a:ext cx="127000" cy="25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2076" name="Line 92"/>
          <p:cNvSpPr>
            <a:spLocks noChangeShapeType="1"/>
          </p:cNvSpPr>
          <p:nvPr/>
        </p:nvSpPr>
        <p:spPr bwMode="auto">
          <a:xfrm>
            <a:off x="4576763" y="2570957"/>
            <a:ext cx="4394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2077" name="Line 93"/>
          <p:cNvSpPr>
            <a:spLocks noChangeShapeType="1"/>
          </p:cNvSpPr>
          <p:nvPr/>
        </p:nvSpPr>
        <p:spPr bwMode="auto">
          <a:xfrm>
            <a:off x="4576763" y="2799557"/>
            <a:ext cx="4394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2078" name="Line 94"/>
          <p:cNvSpPr>
            <a:spLocks noChangeShapeType="1"/>
          </p:cNvSpPr>
          <p:nvPr/>
        </p:nvSpPr>
        <p:spPr bwMode="auto">
          <a:xfrm>
            <a:off x="842963" y="3637757"/>
            <a:ext cx="4622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2079" name="Line 95"/>
          <p:cNvSpPr>
            <a:spLocks noChangeShapeType="1"/>
          </p:cNvSpPr>
          <p:nvPr/>
        </p:nvSpPr>
        <p:spPr bwMode="auto">
          <a:xfrm>
            <a:off x="5491163" y="3650457"/>
            <a:ext cx="127000" cy="203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2080" name="Line 96"/>
          <p:cNvSpPr>
            <a:spLocks noChangeShapeType="1"/>
          </p:cNvSpPr>
          <p:nvPr/>
        </p:nvSpPr>
        <p:spPr bwMode="auto">
          <a:xfrm>
            <a:off x="842963" y="3866357"/>
            <a:ext cx="4622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2081" name="Line 97"/>
          <p:cNvSpPr>
            <a:spLocks noChangeShapeType="1"/>
          </p:cNvSpPr>
          <p:nvPr/>
        </p:nvSpPr>
        <p:spPr bwMode="auto">
          <a:xfrm flipV="1">
            <a:off x="5491163" y="3625057"/>
            <a:ext cx="127000" cy="25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2082" name="Line 98"/>
          <p:cNvSpPr>
            <a:spLocks noChangeShapeType="1"/>
          </p:cNvSpPr>
          <p:nvPr/>
        </p:nvSpPr>
        <p:spPr bwMode="auto">
          <a:xfrm>
            <a:off x="5643563" y="3866357"/>
            <a:ext cx="3327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2083" name="Line 99"/>
          <p:cNvSpPr>
            <a:spLocks noChangeShapeType="1"/>
          </p:cNvSpPr>
          <p:nvPr/>
        </p:nvSpPr>
        <p:spPr bwMode="auto">
          <a:xfrm>
            <a:off x="842963" y="4171157"/>
            <a:ext cx="5765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2084" name="Line 100"/>
          <p:cNvSpPr>
            <a:spLocks noChangeShapeType="1"/>
          </p:cNvSpPr>
          <p:nvPr/>
        </p:nvSpPr>
        <p:spPr bwMode="auto">
          <a:xfrm>
            <a:off x="6634163" y="4183857"/>
            <a:ext cx="127000" cy="203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2085" name="Line 101"/>
          <p:cNvSpPr>
            <a:spLocks noChangeShapeType="1"/>
          </p:cNvSpPr>
          <p:nvPr/>
        </p:nvSpPr>
        <p:spPr bwMode="auto">
          <a:xfrm>
            <a:off x="842963" y="4399757"/>
            <a:ext cx="5765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2086" name="Line 102"/>
          <p:cNvSpPr>
            <a:spLocks noChangeShapeType="1"/>
          </p:cNvSpPr>
          <p:nvPr/>
        </p:nvSpPr>
        <p:spPr bwMode="auto">
          <a:xfrm flipV="1">
            <a:off x="6634163" y="4158457"/>
            <a:ext cx="127000" cy="25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2087" name="Line 103"/>
          <p:cNvSpPr>
            <a:spLocks noChangeShapeType="1"/>
          </p:cNvSpPr>
          <p:nvPr/>
        </p:nvSpPr>
        <p:spPr bwMode="auto">
          <a:xfrm>
            <a:off x="6786563" y="4171157"/>
            <a:ext cx="2184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2088" name="Line 104"/>
          <p:cNvSpPr>
            <a:spLocks noChangeShapeType="1"/>
          </p:cNvSpPr>
          <p:nvPr/>
        </p:nvSpPr>
        <p:spPr bwMode="auto">
          <a:xfrm>
            <a:off x="6786563" y="4399757"/>
            <a:ext cx="2184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2089" name="Rectangle 105"/>
          <p:cNvSpPr>
            <a:spLocks noChangeArrowheads="1"/>
          </p:cNvSpPr>
          <p:nvPr/>
        </p:nvSpPr>
        <p:spPr bwMode="auto">
          <a:xfrm>
            <a:off x="282576" y="2536032"/>
            <a:ext cx="7747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sz="1400" b="0">
                <a:ea typeface="宋体" panose="02010600030101010101" pitchFamily="2" charset="-122"/>
              </a:rPr>
              <a:t>ALUctr</a:t>
            </a:r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42090" name="Line 106"/>
          <p:cNvSpPr>
            <a:spLocks noChangeShapeType="1"/>
          </p:cNvSpPr>
          <p:nvPr/>
        </p:nvSpPr>
        <p:spPr bwMode="auto">
          <a:xfrm>
            <a:off x="3344863" y="1821657"/>
            <a:ext cx="0" cy="21844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2091" name="Rectangle 107"/>
          <p:cNvSpPr>
            <a:spLocks noChangeArrowheads="1"/>
          </p:cNvSpPr>
          <p:nvPr/>
        </p:nvSpPr>
        <p:spPr bwMode="auto">
          <a:xfrm>
            <a:off x="3406776" y="1756570"/>
            <a:ext cx="25781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sz="1400" b="0">
                <a:ea typeface="宋体" panose="02010600030101010101" pitchFamily="2" charset="-122"/>
              </a:rPr>
              <a:t>Instruction Memory Access Time</a:t>
            </a:r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42092" name="Line 108"/>
          <p:cNvSpPr>
            <a:spLocks noChangeShapeType="1"/>
          </p:cNvSpPr>
          <p:nvPr/>
        </p:nvSpPr>
        <p:spPr bwMode="auto">
          <a:xfrm>
            <a:off x="2062163" y="1885157"/>
            <a:ext cx="1270000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2093" name="Rectangle 109"/>
          <p:cNvSpPr>
            <a:spLocks noChangeArrowheads="1"/>
          </p:cNvSpPr>
          <p:nvPr/>
        </p:nvSpPr>
        <p:spPr bwMode="auto">
          <a:xfrm>
            <a:off x="2187576" y="2536032"/>
            <a:ext cx="9271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sz="1400" b="0">
                <a:ea typeface="宋体" panose="02010600030101010101" pitchFamily="2" charset="-122"/>
              </a:rPr>
              <a:t>Old Value</a:t>
            </a:r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42094" name="Rectangle 110"/>
          <p:cNvSpPr>
            <a:spLocks noChangeArrowheads="1"/>
          </p:cNvSpPr>
          <p:nvPr/>
        </p:nvSpPr>
        <p:spPr bwMode="auto">
          <a:xfrm>
            <a:off x="5006976" y="2536032"/>
            <a:ext cx="10795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sz="1400" b="0">
                <a:ea typeface="宋体" panose="02010600030101010101" pitchFamily="2" charset="-122"/>
              </a:rPr>
              <a:t>New Value</a:t>
            </a:r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42095" name="Line 111"/>
          <p:cNvSpPr>
            <a:spLocks noChangeShapeType="1"/>
          </p:cNvSpPr>
          <p:nvPr/>
        </p:nvSpPr>
        <p:spPr bwMode="auto">
          <a:xfrm>
            <a:off x="4487863" y="2355057"/>
            <a:ext cx="0" cy="10414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2096" name="Line 112"/>
          <p:cNvSpPr>
            <a:spLocks noChangeShapeType="1"/>
          </p:cNvSpPr>
          <p:nvPr/>
        </p:nvSpPr>
        <p:spPr bwMode="auto">
          <a:xfrm>
            <a:off x="842963" y="3104357"/>
            <a:ext cx="378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2097" name="Line 113"/>
          <p:cNvSpPr>
            <a:spLocks noChangeShapeType="1"/>
          </p:cNvSpPr>
          <p:nvPr/>
        </p:nvSpPr>
        <p:spPr bwMode="auto">
          <a:xfrm flipH="1">
            <a:off x="4398963" y="3117057"/>
            <a:ext cx="177800" cy="203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2098" name="Line 114"/>
          <p:cNvSpPr>
            <a:spLocks noChangeShapeType="1"/>
          </p:cNvSpPr>
          <p:nvPr/>
        </p:nvSpPr>
        <p:spPr bwMode="auto">
          <a:xfrm>
            <a:off x="842963" y="3332957"/>
            <a:ext cx="355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2099" name="Line 115"/>
          <p:cNvSpPr>
            <a:spLocks noChangeShapeType="1"/>
          </p:cNvSpPr>
          <p:nvPr/>
        </p:nvSpPr>
        <p:spPr bwMode="auto">
          <a:xfrm>
            <a:off x="4576763" y="3104357"/>
            <a:ext cx="4394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2100" name="Rectangle 116"/>
          <p:cNvSpPr>
            <a:spLocks noChangeArrowheads="1"/>
          </p:cNvSpPr>
          <p:nvPr/>
        </p:nvSpPr>
        <p:spPr bwMode="auto">
          <a:xfrm>
            <a:off x="282576" y="3069432"/>
            <a:ext cx="7747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sz="1400" b="0" dirty="0" err="1">
                <a:ea typeface="宋体" panose="02010600030101010101" pitchFamily="2" charset="-122"/>
              </a:rPr>
              <a:t>RegWr</a:t>
            </a:r>
            <a:endParaRPr lang="en-US" altLang="zh-CN" sz="1400" b="0" dirty="0">
              <a:ea typeface="宋体" panose="02010600030101010101" pitchFamily="2" charset="-122"/>
            </a:endParaRPr>
          </a:p>
        </p:txBody>
      </p:sp>
      <p:sp>
        <p:nvSpPr>
          <p:cNvPr id="42101" name="Rectangle 117"/>
          <p:cNvSpPr>
            <a:spLocks noChangeArrowheads="1"/>
          </p:cNvSpPr>
          <p:nvPr/>
        </p:nvSpPr>
        <p:spPr bwMode="auto">
          <a:xfrm>
            <a:off x="2187576" y="3069432"/>
            <a:ext cx="9271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sz="1400" b="0">
                <a:ea typeface="宋体" panose="02010600030101010101" pitchFamily="2" charset="-122"/>
              </a:rPr>
              <a:t>Old Value</a:t>
            </a:r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42102" name="Rectangle 118"/>
          <p:cNvSpPr>
            <a:spLocks noChangeArrowheads="1"/>
          </p:cNvSpPr>
          <p:nvPr/>
        </p:nvSpPr>
        <p:spPr bwMode="auto">
          <a:xfrm>
            <a:off x="5006976" y="3069432"/>
            <a:ext cx="10795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sz="1400" b="0">
                <a:ea typeface="宋体" panose="02010600030101010101" pitchFamily="2" charset="-122"/>
              </a:rPr>
              <a:t>New Value</a:t>
            </a:r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42103" name="Line 119"/>
          <p:cNvSpPr>
            <a:spLocks noChangeShapeType="1"/>
          </p:cNvSpPr>
          <p:nvPr/>
        </p:nvSpPr>
        <p:spPr bwMode="auto">
          <a:xfrm>
            <a:off x="3357563" y="2418557"/>
            <a:ext cx="1117600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2104" name="Rectangle 120"/>
          <p:cNvSpPr>
            <a:spLocks noChangeArrowheads="1"/>
          </p:cNvSpPr>
          <p:nvPr/>
        </p:nvSpPr>
        <p:spPr bwMode="auto">
          <a:xfrm>
            <a:off x="4473576" y="2289970"/>
            <a:ext cx="2249487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sz="1400" b="0">
                <a:ea typeface="宋体" panose="02010600030101010101" pitchFamily="2" charset="-122"/>
              </a:rPr>
              <a:t>Delay through Control Logic</a:t>
            </a:r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42105" name="Line 121"/>
          <p:cNvSpPr>
            <a:spLocks noChangeShapeType="1"/>
          </p:cNvSpPr>
          <p:nvPr/>
        </p:nvSpPr>
        <p:spPr bwMode="auto">
          <a:xfrm>
            <a:off x="5643563" y="3637757"/>
            <a:ext cx="3327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2106" name="Rectangle 122"/>
          <p:cNvSpPr>
            <a:spLocks noChangeArrowheads="1"/>
          </p:cNvSpPr>
          <p:nvPr/>
        </p:nvSpPr>
        <p:spPr bwMode="auto">
          <a:xfrm>
            <a:off x="282576" y="3602832"/>
            <a:ext cx="7747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sz="1400" b="0" dirty="0" err="1">
                <a:ea typeface="宋体" panose="02010600030101010101" pitchFamily="2" charset="-122"/>
              </a:rPr>
              <a:t>busA</a:t>
            </a:r>
            <a:r>
              <a:rPr lang="en-US" altLang="zh-CN" sz="1400" b="0" dirty="0">
                <a:ea typeface="宋体" panose="02010600030101010101" pitchFamily="2" charset="-122"/>
              </a:rPr>
              <a:t>, B</a:t>
            </a:r>
            <a:endParaRPr lang="en-US" altLang="zh-CN" sz="1400" b="0" dirty="0">
              <a:ea typeface="宋体" panose="02010600030101010101" pitchFamily="2" charset="-122"/>
            </a:endParaRPr>
          </a:p>
        </p:txBody>
      </p:sp>
      <p:sp>
        <p:nvSpPr>
          <p:cNvPr id="42107" name="Line 123"/>
          <p:cNvSpPr>
            <a:spLocks noChangeShapeType="1"/>
          </p:cNvSpPr>
          <p:nvPr/>
        </p:nvSpPr>
        <p:spPr bwMode="auto">
          <a:xfrm>
            <a:off x="5554663" y="3421857"/>
            <a:ext cx="0" cy="6604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2108" name="Line 124"/>
          <p:cNvSpPr>
            <a:spLocks noChangeShapeType="1"/>
          </p:cNvSpPr>
          <p:nvPr/>
        </p:nvSpPr>
        <p:spPr bwMode="auto">
          <a:xfrm>
            <a:off x="3357563" y="3485357"/>
            <a:ext cx="2184400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2109" name="Rectangle 125"/>
          <p:cNvSpPr>
            <a:spLocks noChangeArrowheads="1"/>
          </p:cNvSpPr>
          <p:nvPr/>
        </p:nvSpPr>
        <p:spPr bwMode="auto">
          <a:xfrm>
            <a:off x="5540376" y="3356770"/>
            <a:ext cx="2065337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sz="1400" b="0">
                <a:ea typeface="宋体" panose="02010600030101010101" pitchFamily="2" charset="-122"/>
              </a:rPr>
              <a:t>Register File Access Time</a:t>
            </a:r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42110" name="Rectangle 126"/>
          <p:cNvSpPr>
            <a:spLocks noChangeArrowheads="1"/>
          </p:cNvSpPr>
          <p:nvPr/>
        </p:nvSpPr>
        <p:spPr bwMode="auto">
          <a:xfrm>
            <a:off x="2263776" y="3602832"/>
            <a:ext cx="9271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sz="1400" b="0">
                <a:ea typeface="宋体" panose="02010600030101010101" pitchFamily="2" charset="-122"/>
              </a:rPr>
              <a:t>Old Value</a:t>
            </a:r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42111" name="Rectangle 127"/>
          <p:cNvSpPr>
            <a:spLocks noChangeArrowheads="1"/>
          </p:cNvSpPr>
          <p:nvPr/>
        </p:nvSpPr>
        <p:spPr bwMode="auto">
          <a:xfrm>
            <a:off x="6149976" y="3602832"/>
            <a:ext cx="10795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sz="1400" b="0">
                <a:ea typeface="宋体" panose="02010600030101010101" pitchFamily="2" charset="-122"/>
              </a:rPr>
              <a:t>New Value</a:t>
            </a:r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42112" name="Rectangle 128"/>
          <p:cNvSpPr>
            <a:spLocks noChangeArrowheads="1"/>
          </p:cNvSpPr>
          <p:nvPr/>
        </p:nvSpPr>
        <p:spPr bwMode="auto">
          <a:xfrm>
            <a:off x="282576" y="4136232"/>
            <a:ext cx="7747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sz="1400" b="0" dirty="0" err="1">
                <a:ea typeface="宋体" panose="02010600030101010101" pitchFamily="2" charset="-122"/>
              </a:rPr>
              <a:t>busW</a:t>
            </a:r>
            <a:endParaRPr lang="en-US" altLang="zh-CN" sz="1400" b="0" dirty="0">
              <a:ea typeface="宋体" panose="02010600030101010101" pitchFamily="2" charset="-122"/>
            </a:endParaRPr>
          </a:p>
        </p:txBody>
      </p:sp>
      <p:sp>
        <p:nvSpPr>
          <p:cNvPr id="42113" name="Line 129"/>
          <p:cNvSpPr>
            <a:spLocks noChangeShapeType="1"/>
          </p:cNvSpPr>
          <p:nvPr/>
        </p:nvSpPr>
        <p:spPr bwMode="auto">
          <a:xfrm>
            <a:off x="6697663" y="3955257"/>
            <a:ext cx="0" cy="6604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2114" name="Line 130"/>
          <p:cNvSpPr>
            <a:spLocks noChangeShapeType="1"/>
          </p:cNvSpPr>
          <p:nvPr/>
        </p:nvSpPr>
        <p:spPr bwMode="auto">
          <a:xfrm>
            <a:off x="5567363" y="4018757"/>
            <a:ext cx="1117600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2115" name="Rectangle 131"/>
          <p:cNvSpPr>
            <a:spLocks noChangeArrowheads="1"/>
          </p:cNvSpPr>
          <p:nvPr/>
        </p:nvSpPr>
        <p:spPr bwMode="auto">
          <a:xfrm>
            <a:off x="6759576" y="3890170"/>
            <a:ext cx="10160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sz="1400" b="0">
                <a:ea typeface="宋体" panose="02010600030101010101" pitchFamily="2" charset="-122"/>
              </a:rPr>
              <a:t>ALU Delay</a:t>
            </a:r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42116" name="Rectangle 132"/>
          <p:cNvSpPr>
            <a:spLocks noChangeArrowheads="1"/>
          </p:cNvSpPr>
          <p:nvPr/>
        </p:nvSpPr>
        <p:spPr bwMode="auto">
          <a:xfrm>
            <a:off x="2263776" y="4136232"/>
            <a:ext cx="9271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sz="1400" b="0">
                <a:ea typeface="宋体" panose="02010600030101010101" pitchFamily="2" charset="-122"/>
              </a:rPr>
              <a:t>Old Value</a:t>
            </a:r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42117" name="Rectangle 133"/>
          <p:cNvSpPr>
            <a:spLocks noChangeArrowheads="1"/>
          </p:cNvSpPr>
          <p:nvPr/>
        </p:nvSpPr>
        <p:spPr bwMode="auto">
          <a:xfrm>
            <a:off x="7140576" y="4136232"/>
            <a:ext cx="10795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sz="1400" b="0">
                <a:ea typeface="宋体" panose="02010600030101010101" pitchFamily="2" charset="-122"/>
              </a:rPr>
              <a:t>New Value</a:t>
            </a:r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42118" name="Rectangle 134"/>
          <p:cNvSpPr>
            <a:spLocks noChangeArrowheads="1"/>
          </p:cNvSpPr>
          <p:nvPr/>
        </p:nvSpPr>
        <p:spPr bwMode="auto">
          <a:xfrm>
            <a:off x="2187576" y="2002632"/>
            <a:ext cx="9271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sz="1400" b="0">
                <a:ea typeface="宋体" panose="02010600030101010101" pitchFamily="2" charset="-122"/>
              </a:rPr>
              <a:t>Old Value</a:t>
            </a:r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42119" name="Line 135"/>
          <p:cNvSpPr>
            <a:spLocks noChangeShapeType="1"/>
          </p:cNvSpPr>
          <p:nvPr/>
        </p:nvSpPr>
        <p:spPr bwMode="auto">
          <a:xfrm>
            <a:off x="8615363" y="1504157"/>
            <a:ext cx="355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2120" name="Line 136"/>
          <p:cNvSpPr>
            <a:spLocks noChangeShapeType="1"/>
          </p:cNvSpPr>
          <p:nvPr/>
        </p:nvSpPr>
        <p:spPr bwMode="auto">
          <a:xfrm>
            <a:off x="8615363" y="1732757"/>
            <a:ext cx="355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2121" name="Rectangle 137"/>
          <p:cNvSpPr>
            <a:spLocks noChangeArrowheads="1"/>
          </p:cNvSpPr>
          <p:nvPr/>
        </p:nvSpPr>
        <p:spPr bwMode="auto">
          <a:xfrm>
            <a:off x="3711576" y="2002632"/>
            <a:ext cx="10795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sz="1400" b="0">
                <a:ea typeface="宋体" panose="02010600030101010101" pitchFamily="2" charset="-122"/>
              </a:rPr>
              <a:t>New Value</a:t>
            </a:r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42122" name="Rectangle 138"/>
          <p:cNvSpPr>
            <a:spLocks noChangeArrowheads="1"/>
          </p:cNvSpPr>
          <p:nvPr/>
        </p:nvSpPr>
        <p:spPr bwMode="auto">
          <a:xfrm>
            <a:off x="2263776" y="1469232"/>
            <a:ext cx="10795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sz="1400" b="0">
                <a:ea typeface="宋体" panose="02010600030101010101" pitchFamily="2" charset="-122"/>
              </a:rPr>
              <a:t>New Value</a:t>
            </a:r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42123" name="Rectangle 139"/>
          <p:cNvSpPr>
            <a:spLocks noChangeArrowheads="1"/>
          </p:cNvSpPr>
          <p:nvPr/>
        </p:nvSpPr>
        <p:spPr bwMode="auto">
          <a:xfrm>
            <a:off x="739776" y="1469232"/>
            <a:ext cx="927100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sz="1400" b="0">
                <a:ea typeface="宋体" panose="02010600030101010101" pitchFamily="2" charset="-122"/>
              </a:rPr>
              <a:t>Old Value</a:t>
            </a:r>
            <a:endParaRPr lang="en-US" altLang="zh-CN" sz="1400" b="0">
              <a:ea typeface="宋体" panose="02010600030101010101" pitchFamily="2" charset="-122"/>
            </a:endParaRPr>
          </a:p>
        </p:txBody>
      </p:sp>
      <p:sp>
        <p:nvSpPr>
          <p:cNvPr id="42124" name="Oval 140"/>
          <p:cNvSpPr>
            <a:spLocks noChangeArrowheads="1"/>
          </p:cNvSpPr>
          <p:nvPr/>
        </p:nvSpPr>
        <p:spPr bwMode="auto">
          <a:xfrm>
            <a:off x="8228013" y="3034507"/>
            <a:ext cx="139700" cy="2159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2125" name="Oval 141"/>
          <p:cNvSpPr>
            <a:spLocks noChangeArrowheads="1"/>
          </p:cNvSpPr>
          <p:nvPr/>
        </p:nvSpPr>
        <p:spPr bwMode="auto">
          <a:xfrm>
            <a:off x="8228013" y="4025107"/>
            <a:ext cx="139700" cy="4445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2126" name="Arc 142"/>
          <p:cNvSpPr/>
          <p:nvPr/>
        </p:nvSpPr>
        <p:spPr bwMode="auto">
          <a:xfrm>
            <a:off x="8374063" y="3188495"/>
            <a:ext cx="222250" cy="16700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2127" name="Arc 143"/>
          <p:cNvSpPr/>
          <p:nvPr/>
        </p:nvSpPr>
        <p:spPr bwMode="auto">
          <a:xfrm>
            <a:off x="8374063" y="4255295"/>
            <a:ext cx="222250" cy="698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2128" name="Rectangle 144"/>
          <p:cNvSpPr>
            <a:spLocks noChangeArrowheads="1"/>
          </p:cNvSpPr>
          <p:nvPr/>
        </p:nvSpPr>
        <p:spPr bwMode="auto">
          <a:xfrm>
            <a:off x="7519988" y="4856957"/>
            <a:ext cx="1465263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Register Write</a:t>
            </a:r>
            <a:endParaRPr lang="en-US" altLang="zh-CN">
              <a:ea typeface="宋体" panose="02010600030101010101" pitchFamily="2" charset="-122"/>
            </a:endParaRPr>
          </a:p>
          <a:p>
            <a:pPr algn="ctr"/>
            <a:r>
              <a:rPr lang="en-US" altLang="zh-CN">
                <a:ea typeface="宋体" panose="02010600030101010101" pitchFamily="2" charset="-122"/>
              </a:rPr>
              <a:t>Occurs Here</a:t>
            </a:r>
            <a:endParaRPr lang="en-US" altLang="zh-CN">
              <a:ea typeface="宋体" panose="02010600030101010101" pitchFamily="2" charset="-122"/>
            </a:endParaRPr>
          </a:p>
        </p:txBody>
      </p:sp>
      <p:grpSp>
        <p:nvGrpSpPr>
          <p:cNvPr id="8" name="Group 11"/>
          <p:cNvGrpSpPr/>
          <p:nvPr/>
        </p:nvGrpSpPr>
        <p:grpSpPr bwMode="auto">
          <a:xfrm>
            <a:off x="5478463" y="5197476"/>
            <a:ext cx="457200" cy="1092200"/>
            <a:chOff x="3696" y="3223"/>
            <a:chExt cx="288" cy="688"/>
          </a:xfrm>
        </p:grpSpPr>
        <p:sp>
          <p:nvSpPr>
            <p:cNvPr id="9" name="Line 3"/>
            <p:cNvSpPr>
              <a:spLocks noChangeShapeType="1"/>
            </p:cNvSpPr>
            <p:nvPr/>
          </p:nvSpPr>
          <p:spPr bwMode="auto">
            <a:xfrm>
              <a:off x="3696" y="3223"/>
              <a:ext cx="0" cy="1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" name="Line 4"/>
            <p:cNvSpPr>
              <a:spLocks noChangeShapeType="1"/>
            </p:cNvSpPr>
            <p:nvPr/>
          </p:nvSpPr>
          <p:spPr bwMode="auto">
            <a:xfrm>
              <a:off x="3704" y="3223"/>
              <a:ext cx="272" cy="1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" name="Line 5"/>
            <p:cNvSpPr>
              <a:spLocks noChangeShapeType="1"/>
            </p:cNvSpPr>
            <p:nvPr/>
          </p:nvSpPr>
          <p:spPr bwMode="auto">
            <a:xfrm>
              <a:off x="3704" y="3395"/>
              <a:ext cx="128" cy="7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" name="Line 6"/>
            <p:cNvSpPr>
              <a:spLocks noChangeShapeType="1"/>
            </p:cNvSpPr>
            <p:nvPr/>
          </p:nvSpPr>
          <p:spPr bwMode="auto">
            <a:xfrm>
              <a:off x="3840" y="3481"/>
              <a:ext cx="0" cy="1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" name="Line 7"/>
            <p:cNvSpPr>
              <a:spLocks noChangeShapeType="1"/>
            </p:cNvSpPr>
            <p:nvPr/>
          </p:nvSpPr>
          <p:spPr bwMode="auto">
            <a:xfrm>
              <a:off x="3984" y="3395"/>
              <a:ext cx="0" cy="3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" name="Line 8"/>
            <p:cNvSpPr>
              <a:spLocks noChangeShapeType="1"/>
            </p:cNvSpPr>
            <p:nvPr/>
          </p:nvSpPr>
          <p:spPr bwMode="auto">
            <a:xfrm flipV="1">
              <a:off x="3704" y="3637"/>
              <a:ext cx="128" cy="10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5" name="Line 9"/>
            <p:cNvSpPr>
              <a:spLocks noChangeShapeType="1"/>
            </p:cNvSpPr>
            <p:nvPr/>
          </p:nvSpPr>
          <p:spPr bwMode="auto">
            <a:xfrm>
              <a:off x="3696" y="3739"/>
              <a:ext cx="0" cy="1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6" name="Line 10"/>
            <p:cNvSpPr>
              <a:spLocks noChangeShapeType="1"/>
            </p:cNvSpPr>
            <p:nvPr/>
          </p:nvSpPr>
          <p:spPr bwMode="auto">
            <a:xfrm flipV="1">
              <a:off x="3704" y="3723"/>
              <a:ext cx="272" cy="1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17" name="Line 12"/>
          <p:cNvSpPr>
            <a:spLocks noChangeShapeType="1"/>
          </p:cNvSpPr>
          <p:nvPr/>
        </p:nvSpPr>
        <p:spPr bwMode="auto">
          <a:xfrm flipH="1">
            <a:off x="5922963" y="5730876"/>
            <a:ext cx="1854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8" name="Line 13"/>
          <p:cNvSpPr>
            <a:spLocks noChangeShapeType="1"/>
          </p:cNvSpPr>
          <p:nvPr/>
        </p:nvSpPr>
        <p:spPr bwMode="auto">
          <a:xfrm flipH="1">
            <a:off x="6386513" y="5600701"/>
            <a:ext cx="165100" cy="260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6073776" y="5726113"/>
            <a:ext cx="3937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32</a:t>
            </a:r>
            <a:endParaRPr lang="en-US" altLang="zh-CN" b="0">
              <a:ea typeface="宋体" panose="02010600030101010101" pitchFamily="2" charset="-122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6530976" y="5453063"/>
            <a:ext cx="7016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Result</a:t>
            </a:r>
            <a:endParaRPr lang="en-US" altLang="zh-CN" b="0">
              <a:ea typeface="宋体" panose="02010600030101010101" pitchFamily="2" charset="-122"/>
            </a:endParaRPr>
          </a:p>
        </p:txBody>
      </p:sp>
      <p:sp>
        <p:nvSpPr>
          <p:cNvPr id="21" name="Line 16"/>
          <p:cNvSpPr>
            <a:spLocks noChangeShapeType="1"/>
          </p:cNvSpPr>
          <p:nvPr/>
        </p:nvSpPr>
        <p:spPr bwMode="auto">
          <a:xfrm>
            <a:off x="5707063" y="4924426"/>
            <a:ext cx="0" cy="384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2" name="Rectangle 17"/>
          <p:cNvSpPr>
            <a:spLocks noChangeArrowheads="1"/>
          </p:cNvSpPr>
          <p:nvPr/>
        </p:nvSpPr>
        <p:spPr bwMode="auto">
          <a:xfrm>
            <a:off x="5327651" y="4633913"/>
            <a:ext cx="8350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ALUctr</a:t>
            </a:r>
            <a:endParaRPr lang="en-US" altLang="zh-CN" b="0">
              <a:ea typeface="宋体" panose="02010600030101010101" pitchFamily="2" charset="-122"/>
            </a:endParaRPr>
          </a:p>
        </p:txBody>
      </p:sp>
      <p:sp>
        <p:nvSpPr>
          <p:cNvPr id="23" name="Rectangle 18"/>
          <p:cNvSpPr>
            <a:spLocks noChangeArrowheads="1"/>
          </p:cNvSpPr>
          <p:nvPr/>
        </p:nvSpPr>
        <p:spPr bwMode="auto">
          <a:xfrm>
            <a:off x="1511301" y="5870576"/>
            <a:ext cx="474662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Clk</a:t>
            </a:r>
            <a:endParaRPr lang="en-US" altLang="zh-CN" b="0">
              <a:ea typeface="宋体" panose="02010600030101010101" pitchFamily="2" charset="-122"/>
            </a:endParaRPr>
          </a:p>
        </p:txBody>
      </p:sp>
      <p:sp>
        <p:nvSpPr>
          <p:cNvPr id="24" name="Rectangle 19"/>
          <p:cNvSpPr>
            <a:spLocks noChangeArrowheads="1"/>
          </p:cNvSpPr>
          <p:nvPr/>
        </p:nvSpPr>
        <p:spPr bwMode="auto">
          <a:xfrm>
            <a:off x="1120776" y="5384801"/>
            <a:ext cx="655637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busW</a:t>
            </a:r>
            <a:endParaRPr lang="en-US" altLang="zh-CN" b="0">
              <a:ea typeface="宋体" panose="02010600030101010101" pitchFamily="2" charset="-122"/>
            </a:endParaRPr>
          </a:p>
        </p:txBody>
      </p:sp>
      <p:sp>
        <p:nvSpPr>
          <p:cNvPr id="25" name="Rectangle 20"/>
          <p:cNvSpPr>
            <a:spLocks noChangeArrowheads="1"/>
          </p:cNvSpPr>
          <p:nvPr/>
        </p:nvSpPr>
        <p:spPr bwMode="auto">
          <a:xfrm>
            <a:off x="2205038" y="5197476"/>
            <a:ext cx="1431925" cy="108426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6" name="Line 21"/>
          <p:cNvSpPr>
            <a:spLocks noChangeShapeType="1"/>
          </p:cNvSpPr>
          <p:nvPr/>
        </p:nvSpPr>
        <p:spPr bwMode="auto">
          <a:xfrm>
            <a:off x="2195513" y="6099176"/>
            <a:ext cx="250825" cy="603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7" name="Line 22"/>
          <p:cNvSpPr>
            <a:spLocks noChangeShapeType="1"/>
          </p:cNvSpPr>
          <p:nvPr/>
        </p:nvSpPr>
        <p:spPr bwMode="auto">
          <a:xfrm flipH="1">
            <a:off x="2217738" y="6153151"/>
            <a:ext cx="301625" cy="936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8" name="Oval 23"/>
          <p:cNvSpPr>
            <a:spLocks noChangeArrowheads="1"/>
          </p:cNvSpPr>
          <p:nvPr/>
        </p:nvSpPr>
        <p:spPr bwMode="auto">
          <a:xfrm>
            <a:off x="2052638" y="6102351"/>
            <a:ext cx="127000" cy="11112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9" name="Rectangle 24"/>
          <p:cNvSpPr>
            <a:spLocks noChangeArrowheads="1"/>
          </p:cNvSpPr>
          <p:nvPr/>
        </p:nvSpPr>
        <p:spPr bwMode="auto">
          <a:xfrm>
            <a:off x="1778001" y="4684713"/>
            <a:ext cx="7683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RegWr</a:t>
            </a:r>
            <a:endParaRPr lang="en-US" altLang="zh-CN" b="0">
              <a:ea typeface="宋体" panose="02010600030101010101" pitchFamily="2" charset="-122"/>
            </a:endParaRPr>
          </a:p>
        </p:txBody>
      </p:sp>
      <p:sp>
        <p:nvSpPr>
          <p:cNvPr id="30" name="Line 25"/>
          <p:cNvSpPr>
            <a:spLocks noChangeShapeType="1"/>
          </p:cNvSpPr>
          <p:nvPr/>
        </p:nvSpPr>
        <p:spPr bwMode="auto">
          <a:xfrm flipH="1">
            <a:off x="1198563" y="5662613"/>
            <a:ext cx="101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1" name="Line 26"/>
          <p:cNvSpPr>
            <a:spLocks noChangeShapeType="1"/>
          </p:cNvSpPr>
          <p:nvPr/>
        </p:nvSpPr>
        <p:spPr bwMode="auto">
          <a:xfrm flipH="1">
            <a:off x="1662113" y="5532438"/>
            <a:ext cx="165100" cy="260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2" name="Rectangle 27"/>
          <p:cNvSpPr>
            <a:spLocks noChangeArrowheads="1"/>
          </p:cNvSpPr>
          <p:nvPr/>
        </p:nvSpPr>
        <p:spPr bwMode="auto">
          <a:xfrm>
            <a:off x="1349376" y="5657851"/>
            <a:ext cx="3841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32</a:t>
            </a:r>
            <a:endParaRPr lang="en-US" altLang="zh-CN" b="0">
              <a:ea typeface="宋体" panose="02010600030101010101" pitchFamily="2" charset="-122"/>
            </a:endParaRPr>
          </a:p>
        </p:txBody>
      </p:sp>
      <p:sp>
        <p:nvSpPr>
          <p:cNvPr id="33" name="Line 28"/>
          <p:cNvSpPr>
            <a:spLocks noChangeShapeType="1"/>
          </p:cNvSpPr>
          <p:nvPr/>
        </p:nvSpPr>
        <p:spPr bwMode="auto">
          <a:xfrm>
            <a:off x="3662363" y="5321301"/>
            <a:ext cx="1803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4" name="Line 29"/>
          <p:cNvSpPr>
            <a:spLocks noChangeShapeType="1"/>
          </p:cNvSpPr>
          <p:nvPr/>
        </p:nvSpPr>
        <p:spPr bwMode="auto">
          <a:xfrm flipH="1">
            <a:off x="4633913" y="5191126"/>
            <a:ext cx="165100" cy="260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5" name="Rectangle 30"/>
          <p:cNvSpPr>
            <a:spLocks noChangeArrowheads="1"/>
          </p:cNvSpPr>
          <p:nvPr/>
        </p:nvSpPr>
        <p:spPr bwMode="auto">
          <a:xfrm>
            <a:off x="4321176" y="5384801"/>
            <a:ext cx="3841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32</a:t>
            </a:r>
            <a:endParaRPr lang="en-US" altLang="zh-CN" b="0">
              <a:ea typeface="宋体" panose="02010600030101010101" pitchFamily="2" charset="-122"/>
            </a:endParaRPr>
          </a:p>
        </p:txBody>
      </p:sp>
      <p:sp>
        <p:nvSpPr>
          <p:cNvPr id="36" name="Rectangle 31"/>
          <p:cNvSpPr>
            <a:spLocks noChangeArrowheads="1"/>
          </p:cNvSpPr>
          <p:nvPr/>
        </p:nvSpPr>
        <p:spPr bwMode="auto">
          <a:xfrm>
            <a:off x="4016376" y="5043488"/>
            <a:ext cx="6096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busA</a:t>
            </a:r>
            <a:endParaRPr lang="en-US" altLang="zh-CN" b="0">
              <a:ea typeface="宋体" panose="02010600030101010101" pitchFamily="2" charset="-122"/>
            </a:endParaRPr>
          </a:p>
        </p:txBody>
      </p:sp>
      <p:sp>
        <p:nvSpPr>
          <p:cNvPr id="37" name="Line 32"/>
          <p:cNvSpPr>
            <a:spLocks noChangeShapeType="1"/>
          </p:cNvSpPr>
          <p:nvPr/>
        </p:nvSpPr>
        <p:spPr bwMode="auto">
          <a:xfrm flipV="1">
            <a:off x="2354263" y="4967288"/>
            <a:ext cx="0" cy="2301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8" name="Line 33"/>
          <p:cNvSpPr>
            <a:spLocks noChangeShapeType="1"/>
          </p:cNvSpPr>
          <p:nvPr/>
        </p:nvSpPr>
        <p:spPr bwMode="auto">
          <a:xfrm>
            <a:off x="3662363" y="6140451"/>
            <a:ext cx="1803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9" name="Line 34"/>
          <p:cNvSpPr>
            <a:spLocks noChangeShapeType="1"/>
          </p:cNvSpPr>
          <p:nvPr/>
        </p:nvSpPr>
        <p:spPr bwMode="auto">
          <a:xfrm flipH="1">
            <a:off x="4633913" y="6010276"/>
            <a:ext cx="165100" cy="260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0" name="Rectangle 35"/>
          <p:cNvSpPr>
            <a:spLocks noChangeArrowheads="1"/>
          </p:cNvSpPr>
          <p:nvPr/>
        </p:nvSpPr>
        <p:spPr bwMode="auto">
          <a:xfrm>
            <a:off x="4321176" y="6135688"/>
            <a:ext cx="3841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32</a:t>
            </a:r>
            <a:endParaRPr lang="en-US" altLang="zh-CN" b="0">
              <a:ea typeface="宋体" panose="02010600030101010101" pitchFamily="2" charset="-122"/>
            </a:endParaRPr>
          </a:p>
        </p:txBody>
      </p:sp>
      <p:sp>
        <p:nvSpPr>
          <p:cNvPr id="41" name="Rectangle 36"/>
          <p:cNvSpPr>
            <a:spLocks noChangeArrowheads="1"/>
          </p:cNvSpPr>
          <p:nvPr/>
        </p:nvSpPr>
        <p:spPr bwMode="auto">
          <a:xfrm>
            <a:off x="4016376" y="5862638"/>
            <a:ext cx="598487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busB</a:t>
            </a:r>
            <a:endParaRPr lang="en-US" altLang="zh-CN" b="0">
              <a:ea typeface="宋体" panose="02010600030101010101" pitchFamily="2" charset="-122"/>
            </a:endParaRPr>
          </a:p>
        </p:txBody>
      </p:sp>
      <p:sp>
        <p:nvSpPr>
          <p:cNvPr id="42" name="Line 37"/>
          <p:cNvSpPr>
            <a:spLocks noChangeShapeType="1"/>
          </p:cNvSpPr>
          <p:nvPr/>
        </p:nvSpPr>
        <p:spPr bwMode="auto">
          <a:xfrm flipH="1">
            <a:off x="1579563" y="6140451"/>
            <a:ext cx="48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3" name="Line 38"/>
          <p:cNvSpPr>
            <a:spLocks noChangeShapeType="1"/>
          </p:cNvSpPr>
          <p:nvPr/>
        </p:nvSpPr>
        <p:spPr bwMode="auto">
          <a:xfrm>
            <a:off x="2659063" y="4787901"/>
            <a:ext cx="0" cy="384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4" name="Line 39"/>
          <p:cNvSpPr>
            <a:spLocks noChangeShapeType="1"/>
          </p:cNvSpPr>
          <p:nvPr/>
        </p:nvSpPr>
        <p:spPr bwMode="auto">
          <a:xfrm flipV="1">
            <a:off x="2589213" y="4905376"/>
            <a:ext cx="139700" cy="1492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5" name="Rectangle 40"/>
          <p:cNvSpPr>
            <a:spLocks noChangeArrowheads="1"/>
          </p:cNvSpPr>
          <p:nvPr/>
        </p:nvSpPr>
        <p:spPr bwMode="auto">
          <a:xfrm>
            <a:off x="2416176" y="4770438"/>
            <a:ext cx="2825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5</a:t>
            </a:r>
            <a:endParaRPr lang="en-US" altLang="zh-CN" b="0">
              <a:ea typeface="宋体" panose="02010600030101010101" pitchFamily="2" charset="-122"/>
            </a:endParaRPr>
          </a:p>
        </p:txBody>
      </p:sp>
      <p:sp>
        <p:nvSpPr>
          <p:cNvPr id="46" name="Line 41"/>
          <p:cNvSpPr>
            <a:spLocks noChangeShapeType="1"/>
          </p:cNvSpPr>
          <p:nvPr/>
        </p:nvSpPr>
        <p:spPr bwMode="auto">
          <a:xfrm>
            <a:off x="3040063" y="4787901"/>
            <a:ext cx="0" cy="384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7" name="Line 42"/>
          <p:cNvSpPr>
            <a:spLocks noChangeShapeType="1"/>
          </p:cNvSpPr>
          <p:nvPr/>
        </p:nvSpPr>
        <p:spPr bwMode="auto">
          <a:xfrm flipV="1">
            <a:off x="2970213" y="4905376"/>
            <a:ext cx="139700" cy="1492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8" name="Rectangle 43"/>
          <p:cNvSpPr>
            <a:spLocks noChangeArrowheads="1"/>
          </p:cNvSpPr>
          <p:nvPr/>
        </p:nvSpPr>
        <p:spPr bwMode="auto">
          <a:xfrm>
            <a:off x="2797176" y="4770438"/>
            <a:ext cx="2825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5</a:t>
            </a:r>
            <a:endParaRPr lang="en-US" altLang="zh-CN" b="0">
              <a:ea typeface="宋体" panose="02010600030101010101" pitchFamily="2" charset="-122"/>
            </a:endParaRPr>
          </a:p>
        </p:txBody>
      </p:sp>
      <p:sp>
        <p:nvSpPr>
          <p:cNvPr id="49" name="Line 44"/>
          <p:cNvSpPr>
            <a:spLocks noChangeShapeType="1"/>
          </p:cNvSpPr>
          <p:nvPr/>
        </p:nvSpPr>
        <p:spPr bwMode="auto">
          <a:xfrm>
            <a:off x="3497263" y="4787901"/>
            <a:ext cx="0" cy="384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0" name="Line 45"/>
          <p:cNvSpPr>
            <a:spLocks noChangeShapeType="1"/>
          </p:cNvSpPr>
          <p:nvPr/>
        </p:nvSpPr>
        <p:spPr bwMode="auto">
          <a:xfrm flipV="1">
            <a:off x="3427413" y="4905376"/>
            <a:ext cx="139700" cy="1492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1" name="Rectangle 46"/>
          <p:cNvSpPr>
            <a:spLocks noChangeArrowheads="1"/>
          </p:cNvSpPr>
          <p:nvPr/>
        </p:nvSpPr>
        <p:spPr bwMode="auto">
          <a:xfrm>
            <a:off x="3254376" y="4770438"/>
            <a:ext cx="2825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5</a:t>
            </a:r>
            <a:endParaRPr lang="en-US" altLang="zh-CN" b="0">
              <a:ea typeface="宋体" panose="02010600030101010101" pitchFamily="2" charset="-122"/>
            </a:endParaRPr>
          </a:p>
        </p:txBody>
      </p:sp>
      <p:sp>
        <p:nvSpPr>
          <p:cNvPr id="53" name="Rectangle 47"/>
          <p:cNvSpPr>
            <a:spLocks noChangeArrowheads="1"/>
          </p:cNvSpPr>
          <p:nvPr/>
        </p:nvSpPr>
        <p:spPr bwMode="auto">
          <a:xfrm>
            <a:off x="2416176" y="5180013"/>
            <a:ext cx="461962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Rw</a:t>
            </a:r>
            <a:endParaRPr lang="en-US" altLang="zh-CN" b="0">
              <a:ea typeface="宋体" panose="02010600030101010101" pitchFamily="2" charset="-122"/>
            </a:endParaRPr>
          </a:p>
        </p:txBody>
      </p:sp>
      <p:sp>
        <p:nvSpPr>
          <p:cNvPr id="54" name="Rectangle 48"/>
          <p:cNvSpPr>
            <a:spLocks noChangeArrowheads="1"/>
          </p:cNvSpPr>
          <p:nvPr/>
        </p:nvSpPr>
        <p:spPr bwMode="auto">
          <a:xfrm>
            <a:off x="2873376" y="5180013"/>
            <a:ext cx="4064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Ra</a:t>
            </a:r>
            <a:endParaRPr lang="en-US" altLang="zh-CN" b="0">
              <a:ea typeface="宋体" panose="02010600030101010101" pitchFamily="2" charset="-122"/>
            </a:endParaRPr>
          </a:p>
        </p:txBody>
      </p:sp>
      <p:sp>
        <p:nvSpPr>
          <p:cNvPr id="55" name="Rectangle 49"/>
          <p:cNvSpPr>
            <a:spLocks noChangeArrowheads="1"/>
          </p:cNvSpPr>
          <p:nvPr/>
        </p:nvSpPr>
        <p:spPr bwMode="auto">
          <a:xfrm>
            <a:off x="3254376" y="5180013"/>
            <a:ext cx="417512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Rb</a:t>
            </a:r>
            <a:endParaRPr lang="en-US" altLang="zh-CN" b="0">
              <a:ea typeface="宋体" panose="02010600030101010101" pitchFamily="2" charset="-122"/>
            </a:endParaRPr>
          </a:p>
        </p:txBody>
      </p:sp>
      <p:sp>
        <p:nvSpPr>
          <p:cNvPr id="56" name="Rectangle 50"/>
          <p:cNvSpPr>
            <a:spLocks noChangeArrowheads="1"/>
          </p:cNvSpPr>
          <p:nvPr/>
        </p:nvSpPr>
        <p:spPr bwMode="auto">
          <a:xfrm>
            <a:off x="2478088" y="5500688"/>
            <a:ext cx="995363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32  32-bit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Registers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57" name="Line 51"/>
          <p:cNvSpPr>
            <a:spLocks noChangeShapeType="1"/>
          </p:cNvSpPr>
          <p:nvPr/>
        </p:nvSpPr>
        <p:spPr bwMode="auto">
          <a:xfrm>
            <a:off x="7002463" y="5743576"/>
            <a:ext cx="0" cy="7254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8" name="Line 52"/>
          <p:cNvSpPr>
            <a:spLocks noChangeShapeType="1"/>
          </p:cNvSpPr>
          <p:nvPr/>
        </p:nvSpPr>
        <p:spPr bwMode="auto">
          <a:xfrm flipH="1">
            <a:off x="1198563" y="6481763"/>
            <a:ext cx="5816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9" name="Line 53"/>
          <p:cNvSpPr>
            <a:spLocks noChangeShapeType="1"/>
          </p:cNvSpPr>
          <p:nvPr/>
        </p:nvSpPr>
        <p:spPr bwMode="auto">
          <a:xfrm flipV="1">
            <a:off x="1211263" y="5649913"/>
            <a:ext cx="0" cy="8445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60" name="Rectangle 54"/>
          <p:cNvSpPr>
            <a:spLocks noChangeArrowheads="1"/>
          </p:cNvSpPr>
          <p:nvPr/>
        </p:nvSpPr>
        <p:spPr bwMode="auto">
          <a:xfrm>
            <a:off x="2873376" y="4497388"/>
            <a:ext cx="395287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Rs</a:t>
            </a:r>
            <a:endParaRPr lang="en-US" altLang="zh-CN" b="0">
              <a:ea typeface="宋体" panose="02010600030101010101" pitchFamily="2" charset="-122"/>
            </a:endParaRPr>
          </a:p>
        </p:txBody>
      </p:sp>
      <p:sp>
        <p:nvSpPr>
          <p:cNvPr id="61" name="Rectangle 55"/>
          <p:cNvSpPr>
            <a:spLocks noChangeArrowheads="1"/>
          </p:cNvSpPr>
          <p:nvPr/>
        </p:nvSpPr>
        <p:spPr bwMode="auto">
          <a:xfrm>
            <a:off x="3330576" y="4497388"/>
            <a:ext cx="373062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Rt</a:t>
            </a:r>
            <a:endParaRPr lang="en-US" altLang="zh-CN" b="0">
              <a:ea typeface="宋体" panose="02010600030101010101" pitchFamily="2" charset="-122"/>
            </a:endParaRPr>
          </a:p>
        </p:txBody>
      </p:sp>
      <p:sp>
        <p:nvSpPr>
          <p:cNvPr id="62" name="Rectangle 56"/>
          <p:cNvSpPr>
            <a:spLocks noChangeArrowheads="1"/>
          </p:cNvSpPr>
          <p:nvPr/>
        </p:nvSpPr>
        <p:spPr bwMode="auto">
          <a:xfrm>
            <a:off x="2444751" y="4497388"/>
            <a:ext cx="417512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Rd</a:t>
            </a:r>
            <a:endParaRPr lang="en-US" altLang="zh-CN" b="0">
              <a:ea typeface="宋体" panose="02010600030101010101" pitchFamily="2" charset="-122"/>
            </a:endParaRPr>
          </a:p>
        </p:txBody>
      </p:sp>
      <p:sp>
        <p:nvSpPr>
          <p:cNvPr id="63" name="Rectangle 57"/>
          <p:cNvSpPr>
            <a:spLocks noChangeArrowheads="1"/>
          </p:cNvSpPr>
          <p:nvPr/>
        </p:nvSpPr>
        <p:spPr bwMode="auto">
          <a:xfrm rot="5400000">
            <a:off x="5488783" y="5572919"/>
            <a:ext cx="608012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ALU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COaA, LEC10 DPath I</a:t>
            </a:r>
            <a:endParaRPr lang="en-US" altLang="zh-C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 smtClean="0"/>
              <a:t>Northwestern Polytechnical University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COaA, LEC10 DPath I</a:t>
            </a:r>
            <a:endParaRPr lang="en-US" altLang="zh-CN" dirty="0"/>
          </a:p>
        </p:txBody>
      </p:sp>
      <p:sp>
        <p:nvSpPr>
          <p:cNvPr id="46" name="Footer Placeholder 4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 smtClean="0"/>
              <a:t>Northwestern Polytechnical University</a:t>
            </a:r>
            <a:endParaRPr lang="zh-CN" altLang="en-US" dirty="0"/>
          </a:p>
        </p:txBody>
      </p:sp>
      <p:sp>
        <p:nvSpPr>
          <p:cNvPr id="94" name="Slide Number Placeholder 9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  <a:sym typeface="+mn-ea"/>
              </a:rPr>
              <a:t>3c: Logical Operations with Immediate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44038" name="Rectangle 6"/>
          <p:cNvSpPr>
            <a:spLocks noGrp="1" noChangeArrowheads="1"/>
          </p:cNvSpPr>
          <p:nvPr/>
        </p:nvSpPr>
        <p:spPr bwMode="auto">
          <a:xfrm>
            <a:off x="315120" y="915988"/>
            <a:ext cx="8191500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3500" tIns="25400" rIns="63500" bIns="25400" numCol="1" anchor="t" anchorCtr="0" compatLnSpc="1">
            <a:spAutoFit/>
          </a:bodyPr>
          <a:lstStyle>
            <a:lvl1pPr marL="203200" indent="-203200" algn="l" rtl="0" eaLnBrk="0" fontAlgn="base" hangingPunct="0">
              <a:lnSpc>
                <a:spcPct val="85000"/>
              </a:lnSpc>
              <a:spcBef>
                <a:spcPct val="100000"/>
              </a:spcBef>
              <a:spcAft>
                <a:spcPct val="0"/>
              </a:spcAft>
              <a:buSzPct val="100000"/>
              <a:buChar char="°"/>
              <a:defRPr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190500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-"/>
              <a:defRPr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145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1717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R[</a:t>
            </a:r>
            <a:r>
              <a:rPr lang="en-US" altLang="zh-CN" u="sng">
                <a:solidFill>
                  <a:schemeClr val="accent1"/>
                </a:solidFill>
                <a:ea typeface="宋体" panose="02010600030101010101" pitchFamily="2" charset="-122"/>
              </a:rPr>
              <a:t>rt</a:t>
            </a:r>
            <a:r>
              <a:rPr lang="en-US" altLang="zh-CN">
                <a:ea typeface="宋体" panose="02010600030101010101" pitchFamily="2" charset="-122"/>
              </a:rPr>
              <a:t>] &lt;- R[rs] op ZeroExt[imm16] ] 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44122" name="Rectangle 90"/>
          <p:cNvSpPr>
            <a:spLocks noChangeArrowheads="1"/>
          </p:cNvSpPr>
          <p:nvPr/>
        </p:nvSpPr>
        <p:spPr bwMode="auto">
          <a:xfrm>
            <a:off x="6331745" y="1196976"/>
            <a:ext cx="384175" cy="33337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 dirty="0">
                <a:ea typeface="宋体" panose="02010600030101010101" pitchFamily="2" charset="-122"/>
              </a:rPr>
              <a:t>11</a:t>
            </a:r>
            <a:endParaRPr lang="en-US" altLang="zh-CN" b="0" dirty="0">
              <a:ea typeface="宋体" panose="02010600030101010101" pitchFamily="2" charset="-122"/>
            </a:endParaRPr>
          </a:p>
        </p:txBody>
      </p:sp>
      <p:sp>
        <p:nvSpPr>
          <p:cNvPr id="44123" name="Rectangle 91"/>
          <p:cNvSpPr>
            <a:spLocks noChangeArrowheads="1"/>
          </p:cNvSpPr>
          <p:nvPr/>
        </p:nvSpPr>
        <p:spPr bwMode="auto">
          <a:xfrm>
            <a:off x="2794795" y="1538288"/>
            <a:ext cx="5713413" cy="279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grpSp>
        <p:nvGrpSpPr>
          <p:cNvPr id="44126" name="Group 94"/>
          <p:cNvGrpSpPr/>
          <p:nvPr/>
        </p:nvGrpSpPr>
        <p:grpSpPr bwMode="auto">
          <a:xfrm>
            <a:off x="2788445" y="1525588"/>
            <a:ext cx="990600" cy="333375"/>
            <a:chOff x="1939" y="852"/>
            <a:chExt cx="624" cy="210"/>
          </a:xfrm>
        </p:grpSpPr>
        <p:sp>
          <p:nvSpPr>
            <p:cNvPr id="44124" name="Rectangle 92"/>
            <p:cNvSpPr>
              <a:spLocks noChangeArrowheads="1"/>
            </p:cNvSpPr>
            <p:nvPr/>
          </p:nvSpPr>
          <p:spPr bwMode="auto">
            <a:xfrm>
              <a:off x="1939" y="856"/>
              <a:ext cx="624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4125" name="Rectangle 93"/>
            <p:cNvSpPr>
              <a:spLocks noChangeArrowheads="1"/>
            </p:cNvSpPr>
            <p:nvPr/>
          </p:nvSpPr>
          <p:spPr bwMode="auto">
            <a:xfrm>
              <a:off x="2121" y="852"/>
              <a:ext cx="249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>
                  <a:ea typeface="宋体" panose="02010600030101010101" pitchFamily="2" charset="-122"/>
                </a:rPr>
                <a:t>op</a:t>
              </a:r>
              <a:endParaRPr lang="en-US" altLang="zh-CN">
                <a:ea typeface="宋体" panose="02010600030101010101" pitchFamily="2" charset="-122"/>
              </a:endParaRPr>
            </a:p>
          </p:txBody>
        </p:sp>
      </p:grpSp>
      <p:grpSp>
        <p:nvGrpSpPr>
          <p:cNvPr id="44129" name="Group 97"/>
          <p:cNvGrpSpPr/>
          <p:nvPr/>
        </p:nvGrpSpPr>
        <p:grpSpPr bwMode="auto">
          <a:xfrm>
            <a:off x="3791745" y="1525588"/>
            <a:ext cx="920750" cy="333375"/>
            <a:chOff x="2571" y="852"/>
            <a:chExt cx="580" cy="210"/>
          </a:xfrm>
        </p:grpSpPr>
        <p:sp>
          <p:nvSpPr>
            <p:cNvPr id="44127" name="Rectangle 95"/>
            <p:cNvSpPr>
              <a:spLocks noChangeArrowheads="1"/>
            </p:cNvSpPr>
            <p:nvPr/>
          </p:nvSpPr>
          <p:spPr bwMode="auto">
            <a:xfrm>
              <a:off x="2571" y="856"/>
              <a:ext cx="580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4128" name="Rectangle 96"/>
            <p:cNvSpPr>
              <a:spLocks noChangeArrowheads="1"/>
            </p:cNvSpPr>
            <p:nvPr/>
          </p:nvSpPr>
          <p:spPr bwMode="auto">
            <a:xfrm>
              <a:off x="2736" y="852"/>
              <a:ext cx="221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>
                  <a:ea typeface="宋体" panose="02010600030101010101" pitchFamily="2" charset="-122"/>
                </a:rPr>
                <a:t>rs</a:t>
              </a:r>
              <a:endParaRPr lang="en-US" altLang="zh-CN">
                <a:ea typeface="宋体" panose="02010600030101010101" pitchFamily="2" charset="-122"/>
              </a:endParaRPr>
            </a:p>
          </p:txBody>
        </p:sp>
      </p:grpSp>
      <p:grpSp>
        <p:nvGrpSpPr>
          <p:cNvPr id="44132" name="Group 100"/>
          <p:cNvGrpSpPr/>
          <p:nvPr/>
        </p:nvGrpSpPr>
        <p:grpSpPr bwMode="auto">
          <a:xfrm>
            <a:off x="4725195" y="1525588"/>
            <a:ext cx="919163" cy="333375"/>
            <a:chOff x="3159" y="852"/>
            <a:chExt cx="579" cy="210"/>
          </a:xfrm>
        </p:grpSpPr>
        <p:sp>
          <p:nvSpPr>
            <p:cNvPr id="44130" name="Rectangle 98"/>
            <p:cNvSpPr>
              <a:spLocks noChangeArrowheads="1"/>
            </p:cNvSpPr>
            <p:nvPr/>
          </p:nvSpPr>
          <p:spPr bwMode="auto">
            <a:xfrm>
              <a:off x="3159" y="856"/>
              <a:ext cx="579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4131" name="Rectangle 99"/>
            <p:cNvSpPr>
              <a:spLocks noChangeArrowheads="1"/>
            </p:cNvSpPr>
            <p:nvPr/>
          </p:nvSpPr>
          <p:spPr bwMode="auto">
            <a:xfrm>
              <a:off x="3323" y="852"/>
              <a:ext cx="214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>
                  <a:ea typeface="宋体" panose="02010600030101010101" pitchFamily="2" charset="-122"/>
                </a:rPr>
                <a:t>rt</a:t>
              </a:r>
              <a:endParaRPr lang="en-US" altLang="zh-CN">
                <a:ea typeface="宋体" panose="02010600030101010101" pitchFamily="2" charset="-122"/>
              </a:endParaRPr>
            </a:p>
          </p:txBody>
        </p:sp>
      </p:grpSp>
      <p:sp>
        <p:nvSpPr>
          <p:cNvPr id="44133" name="Rectangle 101"/>
          <p:cNvSpPr>
            <a:spLocks noChangeArrowheads="1"/>
          </p:cNvSpPr>
          <p:nvPr/>
        </p:nvSpPr>
        <p:spPr bwMode="auto">
          <a:xfrm>
            <a:off x="5657057" y="1531938"/>
            <a:ext cx="2857500" cy="292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4134" name="Rectangle 102"/>
          <p:cNvSpPr>
            <a:spLocks noChangeArrowheads="1"/>
          </p:cNvSpPr>
          <p:nvPr/>
        </p:nvSpPr>
        <p:spPr bwMode="auto">
          <a:xfrm>
            <a:off x="6455570" y="1525588"/>
            <a:ext cx="10985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dirty="0">
                <a:ea typeface="宋体" panose="02010600030101010101" pitchFamily="2" charset="-122"/>
              </a:rPr>
              <a:t>immediate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4135" name="Rectangle 103"/>
          <p:cNvSpPr>
            <a:spLocks noChangeArrowheads="1"/>
          </p:cNvSpPr>
          <p:nvPr/>
        </p:nvSpPr>
        <p:spPr bwMode="auto">
          <a:xfrm>
            <a:off x="8358982" y="1220788"/>
            <a:ext cx="2825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0</a:t>
            </a:r>
            <a:endParaRPr lang="en-US" altLang="zh-CN" b="0">
              <a:ea typeface="宋体" panose="02010600030101010101" pitchFamily="2" charset="-122"/>
            </a:endParaRPr>
          </a:p>
        </p:txBody>
      </p:sp>
      <p:sp>
        <p:nvSpPr>
          <p:cNvPr id="44136" name="Rectangle 104"/>
          <p:cNvSpPr>
            <a:spLocks noChangeArrowheads="1"/>
          </p:cNvSpPr>
          <p:nvPr/>
        </p:nvSpPr>
        <p:spPr bwMode="auto">
          <a:xfrm>
            <a:off x="5345907" y="1220788"/>
            <a:ext cx="3841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16</a:t>
            </a:r>
            <a:endParaRPr lang="en-US" altLang="zh-CN" b="0">
              <a:ea typeface="宋体" panose="02010600030101010101" pitchFamily="2" charset="-122"/>
            </a:endParaRPr>
          </a:p>
        </p:txBody>
      </p:sp>
      <p:sp>
        <p:nvSpPr>
          <p:cNvPr id="44137" name="Rectangle 105"/>
          <p:cNvSpPr>
            <a:spLocks noChangeArrowheads="1"/>
          </p:cNvSpPr>
          <p:nvPr/>
        </p:nvSpPr>
        <p:spPr bwMode="auto">
          <a:xfrm>
            <a:off x="4412457" y="1220788"/>
            <a:ext cx="3841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21</a:t>
            </a:r>
            <a:endParaRPr lang="en-US" altLang="zh-CN" b="0">
              <a:ea typeface="宋体" panose="02010600030101010101" pitchFamily="2" charset="-122"/>
            </a:endParaRPr>
          </a:p>
        </p:txBody>
      </p:sp>
      <p:sp>
        <p:nvSpPr>
          <p:cNvPr id="44138" name="Rectangle 106"/>
          <p:cNvSpPr>
            <a:spLocks noChangeArrowheads="1"/>
          </p:cNvSpPr>
          <p:nvPr/>
        </p:nvSpPr>
        <p:spPr bwMode="auto">
          <a:xfrm>
            <a:off x="3479007" y="1220788"/>
            <a:ext cx="3841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26</a:t>
            </a:r>
            <a:endParaRPr lang="en-US" altLang="zh-CN" b="0">
              <a:ea typeface="宋体" panose="02010600030101010101" pitchFamily="2" charset="-122"/>
            </a:endParaRPr>
          </a:p>
        </p:txBody>
      </p:sp>
      <p:sp>
        <p:nvSpPr>
          <p:cNvPr id="44139" name="Rectangle 107"/>
          <p:cNvSpPr>
            <a:spLocks noChangeArrowheads="1"/>
          </p:cNvSpPr>
          <p:nvPr/>
        </p:nvSpPr>
        <p:spPr bwMode="auto">
          <a:xfrm>
            <a:off x="2691607" y="1220788"/>
            <a:ext cx="3841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31</a:t>
            </a:r>
            <a:endParaRPr lang="en-US" altLang="zh-CN" b="0">
              <a:ea typeface="宋体" panose="02010600030101010101" pitchFamily="2" charset="-122"/>
            </a:endParaRPr>
          </a:p>
        </p:txBody>
      </p:sp>
      <p:sp>
        <p:nvSpPr>
          <p:cNvPr id="44140" name="Rectangle 108"/>
          <p:cNvSpPr>
            <a:spLocks noChangeArrowheads="1"/>
          </p:cNvSpPr>
          <p:nvPr/>
        </p:nvSpPr>
        <p:spPr bwMode="auto">
          <a:xfrm>
            <a:off x="3048795" y="1830388"/>
            <a:ext cx="6286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6 bits</a:t>
            </a:r>
            <a:endParaRPr lang="en-US" altLang="zh-CN" b="0">
              <a:ea typeface="宋体" panose="02010600030101010101" pitchFamily="2" charset="-122"/>
            </a:endParaRPr>
          </a:p>
        </p:txBody>
      </p:sp>
      <p:sp>
        <p:nvSpPr>
          <p:cNvPr id="44141" name="Rectangle 109"/>
          <p:cNvSpPr>
            <a:spLocks noChangeArrowheads="1"/>
          </p:cNvSpPr>
          <p:nvPr/>
        </p:nvSpPr>
        <p:spPr bwMode="auto">
          <a:xfrm>
            <a:off x="6707982" y="1830388"/>
            <a:ext cx="7302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16 bits</a:t>
            </a:r>
            <a:endParaRPr lang="en-US" altLang="zh-CN" b="0">
              <a:ea typeface="宋体" panose="02010600030101010101" pitchFamily="2" charset="-122"/>
            </a:endParaRPr>
          </a:p>
        </p:txBody>
      </p:sp>
      <p:sp>
        <p:nvSpPr>
          <p:cNvPr id="44142" name="Rectangle 110"/>
          <p:cNvSpPr>
            <a:spLocks noChangeArrowheads="1"/>
          </p:cNvSpPr>
          <p:nvPr/>
        </p:nvSpPr>
        <p:spPr bwMode="auto">
          <a:xfrm>
            <a:off x="4914107" y="1830388"/>
            <a:ext cx="6286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5 bits</a:t>
            </a:r>
            <a:endParaRPr lang="en-US" altLang="zh-CN" b="0">
              <a:ea typeface="宋体" panose="02010600030101010101" pitchFamily="2" charset="-122"/>
            </a:endParaRPr>
          </a:p>
        </p:txBody>
      </p:sp>
      <p:sp>
        <p:nvSpPr>
          <p:cNvPr id="44143" name="Rectangle 111"/>
          <p:cNvSpPr>
            <a:spLocks noChangeArrowheads="1"/>
          </p:cNvSpPr>
          <p:nvPr/>
        </p:nvSpPr>
        <p:spPr bwMode="auto">
          <a:xfrm>
            <a:off x="3982245" y="1830388"/>
            <a:ext cx="6286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5 bits</a:t>
            </a:r>
            <a:endParaRPr lang="en-US" altLang="zh-CN" b="0">
              <a:ea typeface="宋体" panose="02010600030101010101" pitchFamily="2" charset="-122"/>
            </a:endParaRPr>
          </a:p>
        </p:txBody>
      </p:sp>
      <p:sp>
        <p:nvSpPr>
          <p:cNvPr id="44144" name="Rectangle 112"/>
          <p:cNvSpPr>
            <a:spLocks noChangeArrowheads="1"/>
          </p:cNvSpPr>
          <p:nvPr/>
        </p:nvSpPr>
        <p:spPr bwMode="auto">
          <a:xfrm>
            <a:off x="5968207" y="1900238"/>
            <a:ext cx="485775" cy="33337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dirty="0" err="1">
                <a:ea typeface="宋体" panose="02010600030101010101" pitchFamily="2" charset="-122"/>
              </a:rPr>
              <a:t>rd</a:t>
            </a:r>
            <a:r>
              <a:rPr lang="en-US" altLang="zh-CN" dirty="0">
                <a:ea typeface="宋体" panose="02010600030101010101" pitchFamily="2" charset="-122"/>
              </a:rPr>
              <a:t>?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pSp>
        <p:nvGrpSpPr>
          <p:cNvPr id="44156" name="Group 124"/>
          <p:cNvGrpSpPr/>
          <p:nvPr/>
        </p:nvGrpSpPr>
        <p:grpSpPr bwMode="auto">
          <a:xfrm>
            <a:off x="2793207" y="2071688"/>
            <a:ext cx="5873750" cy="942975"/>
            <a:chOff x="1942" y="1196"/>
            <a:chExt cx="3700" cy="594"/>
          </a:xfrm>
        </p:grpSpPr>
        <p:sp>
          <p:nvSpPr>
            <p:cNvPr id="44146" name="Rectangle 114"/>
            <p:cNvSpPr>
              <a:spLocks noChangeArrowheads="1"/>
            </p:cNvSpPr>
            <p:nvPr/>
          </p:nvSpPr>
          <p:spPr bwMode="auto">
            <a:xfrm>
              <a:off x="1959" y="1396"/>
              <a:ext cx="3599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4147" name="Rectangle 115"/>
            <p:cNvSpPr>
              <a:spLocks noChangeArrowheads="1"/>
            </p:cNvSpPr>
            <p:nvPr/>
          </p:nvSpPr>
          <p:spPr bwMode="auto">
            <a:xfrm>
              <a:off x="3762" y="1392"/>
              <a:ext cx="1800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4148" name="Rectangle 116"/>
            <p:cNvSpPr>
              <a:spLocks noChangeArrowheads="1"/>
            </p:cNvSpPr>
            <p:nvPr/>
          </p:nvSpPr>
          <p:spPr bwMode="auto">
            <a:xfrm>
              <a:off x="4313" y="1388"/>
              <a:ext cx="69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>
                  <a:ea typeface="宋体" panose="02010600030101010101" pitchFamily="2" charset="-122"/>
                </a:rPr>
                <a:t>immediate</a:t>
              </a:r>
              <a:endParaRPr lang="en-US" altLang="zh-CN">
                <a:ea typeface="宋体" panose="02010600030101010101" pitchFamily="2" charset="-122"/>
              </a:endParaRPr>
            </a:p>
          </p:txBody>
        </p:sp>
        <p:sp>
          <p:nvSpPr>
            <p:cNvPr id="44149" name="Rectangle 117"/>
            <p:cNvSpPr>
              <a:spLocks noChangeArrowheads="1"/>
            </p:cNvSpPr>
            <p:nvPr/>
          </p:nvSpPr>
          <p:spPr bwMode="auto">
            <a:xfrm>
              <a:off x="5464" y="1196"/>
              <a:ext cx="17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0</a:t>
              </a:r>
              <a:endParaRPr lang="en-US" altLang="zh-CN" b="0">
                <a:ea typeface="宋体" panose="02010600030101010101" pitchFamily="2" charset="-122"/>
              </a:endParaRPr>
            </a:p>
          </p:txBody>
        </p:sp>
        <p:sp>
          <p:nvSpPr>
            <p:cNvPr id="44150" name="Rectangle 118"/>
            <p:cNvSpPr>
              <a:spLocks noChangeArrowheads="1"/>
            </p:cNvSpPr>
            <p:nvPr/>
          </p:nvSpPr>
          <p:spPr bwMode="auto">
            <a:xfrm>
              <a:off x="3566" y="1196"/>
              <a:ext cx="24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16</a:t>
              </a:r>
              <a:endParaRPr lang="en-US" altLang="zh-CN" b="0">
                <a:ea typeface="宋体" panose="02010600030101010101" pitchFamily="2" charset="-122"/>
              </a:endParaRPr>
            </a:p>
          </p:txBody>
        </p:sp>
        <p:sp>
          <p:nvSpPr>
            <p:cNvPr id="44151" name="Rectangle 119"/>
            <p:cNvSpPr>
              <a:spLocks noChangeArrowheads="1"/>
            </p:cNvSpPr>
            <p:nvPr/>
          </p:nvSpPr>
          <p:spPr bwMode="auto">
            <a:xfrm>
              <a:off x="3746" y="1196"/>
              <a:ext cx="24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15</a:t>
              </a:r>
              <a:endParaRPr lang="en-US" altLang="zh-CN" b="0">
                <a:ea typeface="宋体" panose="02010600030101010101" pitchFamily="2" charset="-122"/>
              </a:endParaRPr>
            </a:p>
          </p:txBody>
        </p:sp>
        <p:sp>
          <p:nvSpPr>
            <p:cNvPr id="44152" name="Rectangle 120"/>
            <p:cNvSpPr>
              <a:spLocks noChangeArrowheads="1"/>
            </p:cNvSpPr>
            <p:nvPr/>
          </p:nvSpPr>
          <p:spPr bwMode="auto">
            <a:xfrm>
              <a:off x="1942" y="1196"/>
              <a:ext cx="24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31</a:t>
              </a:r>
              <a:endParaRPr lang="en-US" altLang="zh-CN" b="0">
                <a:ea typeface="宋体" panose="02010600030101010101" pitchFamily="2" charset="-122"/>
              </a:endParaRPr>
            </a:p>
          </p:txBody>
        </p:sp>
        <p:sp>
          <p:nvSpPr>
            <p:cNvPr id="44153" name="Rectangle 121"/>
            <p:cNvSpPr>
              <a:spLocks noChangeArrowheads="1"/>
            </p:cNvSpPr>
            <p:nvPr/>
          </p:nvSpPr>
          <p:spPr bwMode="auto">
            <a:xfrm>
              <a:off x="4424" y="1580"/>
              <a:ext cx="460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16 bits</a:t>
              </a:r>
              <a:endParaRPr lang="en-US" altLang="zh-CN" b="0">
                <a:ea typeface="宋体" panose="02010600030101010101" pitchFamily="2" charset="-122"/>
              </a:endParaRPr>
            </a:p>
          </p:txBody>
        </p:sp>
        <p:sp>
          <p:nvSpPr>
            <p:cNvPr id="44154" name="Rectangle 122"/>
            <p:cNvSpPr>
              <a:spLocks noChangeArrowheads="1"/>
            </p:cNvSpPr>
            <p:nvPr/>
          </p:nvSpPr>
          <p:spPr bwMode="auto">
            <a:xfrm>
              <a:off x="2670" y="1580"/>
              <a:ext cx="460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16 bits</a:t>
              </a:r>
              <a:endParaRPr lang="en-US" altLang="zh-CN" b="0">
                <a:ea typeface="宋体" panose="02010600030101010101" pitchFamily="2" charset="-122"/>
              </a:endParaRPr>
            </a:p>
          </p:txBody>
        </p:sp>
        <p:sp>
          <p:nvSpPr>
            <p:cNvPr id="44155" name="Rectangle 123"/>
            <p:cNvSpPr>
              <a:spLocks noChangeArrowheads="1"/>
            </p:cNvSpPr>
            <p:nvPr/>
          </p:nvSpPr>
          <p:spPr bwMode="auto">
            <a:xfrm>
              <a:off x="2054" y="1394"/>
              <a:ext cx="161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>
                  <a:ea typeface="宋体" panose="02010600030101010101" pitchFamily="2" charset="-122"/>
                </a:rPr>
                <a:t>0 0 0 0 0 0 0 0 0 0 0 0 0 0 0 0</a:t>
              </a:r>
              <a:endParaRPr lang="en-US" altLang="zh-CN">
                <a:ea typeface="宋体" panose="02010600030101010101" pitchFamily="2" charset="-122"/>
              </a:endParaRPr>
            </a:p>
          </p:txBody>
        </p:sp>
      </p:grpSp>
      <p:sp>
        <p:nvSpPr>
          <p:cNvPr id="3" name="Oval 2"/>
          <p:cNvSpPr>
            <a:spLocks noChangeArrowheads="1"/>
          </p:cNvSpPr>
          <p:nvPr/>
        </p:nvSpPr>
        <p:spPr bwMode="auto">
          <a:xfrm>
            <a:off x="2745581" y="4875213"/>
            <a:ext cx="1168400" cy="1914525"/>
          </a:xfrm>
          <a:prstGeom prst="ellipse">
            <a:avLst/>
          </a:prstGeom>
          <a:noFill/>
          <a:ln w="50800">
            <a:solidFill>
              <a:schemeClr val="hlink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" name="Oval 3"/>
          <p:cNvSpPr>
            <a:spLocks noChangeArrowheads="1"/>
          </p:cNvSpPr>
          <p:nvPr/>
        </p:nvSpPr>
        <p:spPr bwMode="auto">
          <a:xfrm>
            <a:off x="3880644" y="4654551"/>
            <a:ext cx="1168400" cy="1914525"/>
          </a:xfrm>
          <a:prstGeom prst="ellipse">
            <a:avLst/>
          </a:prstGeom>
          <a:noFill/>
          <a:ln w="50800">
            <a:solidFill>
              <a:schemeClr val="hlink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grpSp>
        <p:nvGrpSpPr>
          <p:cNvPr id="5" name="Group 15"/>
          <p:cNvGrpSpPr/>
          <p:nvPr/>
        </p:nvGrpSpPr>
        <p:grpSpPr bwMode="auto">
          <a:xfrm>
            <a:off x="5142706" y="4043363"/>
            <a:ext cx="457200" cy="1219200"/>
            <a:chOff x="3648" y="2552"/>
            <a:chExt cx="288" cy="768"/>
          </a:xfrm>
        </p:grpSpPr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3648" y="2552"/>
              <a:ext cx="0" cy="1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3656" y="2552"/>
              <a:ext cx="272" cy="1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3656" y="2744"/>
              <a:ext cx="128" cy="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3792" y="2840"/>
              <a:ext cx="0" cy="1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3936" y="2744"/>
              <a:ext cx="0" cy="3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 flipV="1">
              <a:off x="3656" y="3016"/>
              <a:ext cx="128" cy="1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3648" y="3128"/>
              <a:ext cx="0" cy="1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 flipV="1">
              <a:off x="3656" y="3112"/>
              <a:ext cx="272" cy="20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16" name="Line 16"/>
          <p:cNvSpPr>
            <a:spLocks noChangeShapeType="1"/>
          </p:cNvSpPr>
          <p:nvPr/>
        </p:nvSpPr>
        <p:spPr bwMode="auto">
          <a:xfrm flipH="1">
            <a:off x="5587206" y="4640263"/>
            <a:ext cx="1854200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 flipH="1">
            <a:off x="5974556" y="4570413"/>
            <a:ext cx="88900" cy="139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5661819" y="4640263"/>
            <a:ext cx="3841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32</a:t>
            </a:r>
            <a:endParaRPr lang="en-US" altLang="zh-CN" b="0">
              <a:ea typeface="宋体" panose="02010600030101010101" pitchFamily="2" charset="-122"/>
            </a:endParaRPr>
          </a:p>
        </p:txBody>
      </p: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5738019" y="4259263"/>
            <a:ext cx="7016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Result</a:t>
            </a:r>
            <a:endParaRPr lang="en-US" altLang="zh-CN" b="0">
              <a:ea typeface="宋体" panose="02010600030101010101" pitchFamily="2" charset="-122"/>
            </a:endParaRPr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>
            <a:off x="5371306" y="3732213"/>
            <a:ext cx="0" cy="444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4991894" y="3421063"/>
            <a:ext cx="8350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ALUctr</a:t>
            </a:r>
            <a:endParaRPr lang="en-US" altLang="zh-CN" b="0">
              <a:ea typeface="宋体" panose="02010600030101010101" pitchFamily="2" charset="-122"/>
            </a:endParaRPr>
          </a:p>
        </p:txBody>
      </p: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1175544" y="4802188"/>
            <a:ext cx="474662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Clk</a:t>
            </a:r>
            <a:endParaRPr lang="en-US" altLang="zh-CN" b="0">
              <a:ea typeface="宋体" panose="02010600030101010101" pitchFamily="2" charset="-122"/>
            </a:endParaRPr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785019" y="4183063"/>
            <a:ext cx="655637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busW</a:t>
            </a:r>
            <a:endParaRPr lang="en-US" altLang="zh-CN" b="0">
              <a:ea typeface="宋体" panose="02010600030101010101" pitchFamily="2" charset="-122"/>
            </a:endParaRPr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1869281" y="4043363"/>
            <a:ext cx="1431925" cy="121285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5" name="Line 25"/>
          <p:cNvSpPr>
            <a:spLocks noChangeShapeType="1"/>
          </p:cNvSpPr>
          <p:nvPr/>
        </p:nvSpPr>
        <p:spPr bwMode="auto">
          <a:xfrm>
            <a:off x="1907381" y="5014913"/>
            <a:ext cx="250825" cy="698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6" name="Line 26"/>
          <p:cNvSpPr>
            <a:spLocks noChangeShapeType="1"/>
          </p:cNvSpPr>
          <p:nvPr/>
        </p:nvSpPr>
        <p:spPr bwMode="auto">
          <a:xfrm flipH="1">
            <a:off x="1881981" y="5110163"/>
            <a:ext cx="301625" cy="107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7" name="Oval 27"/>
          <p:cNvSpPr>
            <a:spLocks noChangeArrowheads="1"/>
          </p:cNvSpPr>
          <p:nvPr/>
        </p:nvSpPr>
        <p:spPr bwMode="auto">
          <a:xfrm>
            <a:off x="1716881" y="5053013"/>
            <a:ext cx="127000" cy="1270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1316831" y="3495676"/>
            <a:ext cx="7683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RegWr</a:t>
            </a:r>
            <a:endParaRPr lang="en-US" altLang="zh-CN" b="0">
              <a:ea typeface="宋体" panose="02010600030101010101" pitchFamily="2" charset="-122"/>
            </a:endParaRPr>
          </a:p>
        </p:txBody>
      </p:sp>
      <p:sp>
        <p:nvSpPr>
          <p:cNvPr id="29" name="Line 29"/>
          <p:cNvSpPr>
            <a:spLocks noChangeShapeType="1"/>
          </p:cNvSpPr>
          <p:nvPr/>
        </p:nvSpPr>
        <p:spPr bwMode="auto">
          <a:xfrm flipH="1">
            <a:off x="862806" y="4564063"/>
            <a:ext cx="1016000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0" name="Line 30"/>
          <p:cNvSpPr>
            <a:spLocks noChangeShapeType="1"/>
          </p:cNvSpPr>
          <p:nvPr/>
        </p:nvSpPr>
        <p:spPr bwMode="auto">
          <a:xfrm flipH="1">
            <a:off x="1402556" y="4494213"/>
            <a:ext cx="88900" cy="139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1" name="Rectangle 31"/>
          <p:cNvSpPr>
            <a:spLocks noChangeArrowheads="1"/>
          </p:cNvSpPr>
          <p:nvPr/>
        </p:nvSpPr>
        <p:spPr bwMode="auto">
          <a:xfrm>
            <a:off x="1089819" y="4564063"/>
            <a:ext cx="3841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32</a:t>
            </a:r>
            <a:endParaRPr lang="en-US" altLang="zh-CN" b="0">
              <a:ea typeface="宋体" panose="02010600030101010101" pitchFamily="2" charset="-122"/>
            </a:endParaRPr>
          </a:p>
        </p:txBody>
      </p:sp>
      <p:sp>
        <p:nvSpPr>
          <p:cNvPr id="32" name="Line 32"/>
          <p:cNvSpPr>
            <a:spLocks noChangeShapeType="1"/>
          </p:cNvSpPr>
          <p:nvPr/>
        </p:nvSpPr>
        <p:spPr bwMode="auto">
          <a:xfrm>
            <a:off x="3326606" y="4183063"/>
            <a:ext cx="1803400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3" name="Line 33"/>
          <p:cNvSpPr>
            <a:spLocks noChangeShapeType="1"/>
          </p:cNvSpPr>
          <p:nvPr/>
        </p:nvSpPr>
        <p:spPr bwMode="auto">
          <a:xfrm flipH="1">
            <a:off x="4298156" y="4113213"/>
            <a:ext cx="88900" cy="139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4" name="Rectangle 34"/>
          <p:cNvSpPr>
            <a:spLocks noChangeArrowheads="1"/>
          </p:cNvSpPr>
          <p:nvPr/>
        </p:nvSpPr>
        <p:spPr bwMode="auto">
          <a:xfrm>
            <a:off x="3985419" y="4259263"/>
            <a:ext cx="3841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32</a:t>
            </a:r>
            <a:endParaRPr lang="en-US" altLang="zh-CN" b="0">
              <a:ea typeface="宋体" panose="02010600030101010101" pitchFamily="2" charset="-122"/>
            </a:endParaRPr>
          </a:p>
        </p:txBody>
      </p:sp>
      <p:sp>
        <p:nvSpPr>
          <p:cNvPr id="35" name="Rectangle 35"/>
          <p:cNvSpPr>
            <a:spLocks noChangeArrowheads="1"/>
          </p:cNvSpPr>
          <p:nvPr/>
        </p:nvSpPr>
        <p:spPr bwMode="auto">
          <a:xfrm>
            <a:off x="3680619" y="3878263"/>
            <a:ext cx="6096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busA</a:t>
            </a:r>
            <a:endParaRPr lang="en-US" altLang="zh-CN" b="0">
              <a:ea typeface="宋体" panose="02010600030101010101" pitchFamily="2" charset="-122"/>
            </a:endParaRPr>
          </a:p>
        </p:txBody>
      </p:sp>
      <p:sp>
        <p:nvSpPr>
          <p:cNvPr id="36" name="Line 36"/>
          <p:cNvSpPr>
            <a:spLocks noChangeShapeType="1"/>
          </p:cNvSpPr>
          <p:nvPr/>
        </p:nvSpPr>
        <p:spPr bwMode="auto">
          <a:xfrm flipV="1">
            <a:off x="2018506" y="3789363"/>
            <a:ext cx="0" cy="25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7" name="Line 37"/>
          <p:cNvSpPr>
            <a:spLocks noChangeShapeType="1"/>
          </p:cNvSpPr>
          <p:nvPr/>
        </p:nvSpPr>
        <p:spPr bwMode="auto">
          <a:xfrm>
            <a:off x="3326606" y="5097463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8" name="Line 38"/>
          <p:cNvSpPr>
            <a:spLocks noChangeShapeType="1"/>
          </p:cNvSpPr>
          <p:nvPr/>
        </p:nvSpPr>
        <p:spPr bwMode="auto">
          <a:xfrm flipH="1">
            <a:off x="3840956" y="5027613"/>
            <a:ext cx="88900" cy="139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9" name="Rectangle 39"/>
          <p:cNvSpPr>
            <a:spLocks noChangeArrowheads="1"/>
          </p:cNvSpPr>
          <p:nvPr/>
        </p:nvSpPr>
        <p:spPr bwMode="auto">
          <a:xfrm>
            <a:off x="3528219" y="5097463"/>
            <a:ext cx="3841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32</a:t>
            </a:r>
            <a:endParaRPr lang="en-US" altLang="zh-CN" b="0">
              <a:ea typeface="宋体" panose="02010600030101010101" pitchFamily="2" charset="-122"/>
            </a:endParaRPr>
          </a:p>
        </p:txBody>
      </p:sp>
      <p:sp>
        <p:nvSpPr>
          <p:cNvPr id="40" name="Rectangle 40"/>
          <p:cNvSpPr>
            <a:spLocks noChangeArrowheads="1"/>
          </p:cNvSpPr>
          <p:nvPr/>
        </p:nvSpPr>
        <p:spPr bwMode="auto">
          <a:xfrm>
            <a:off x="3299619" y="4792663"/>
            <a:ext cx="598487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busB</a:t>
            </a:r>
            <a:endParaRPr lang="en-US" altLang="zh-CN" b="0">
              <a:ea typeface="宋体" panose="02010600030101010101" pitchFamily="2" charset="-122"/>
            </a:endParaRPr>
          </a:p>
        </p:txBody>
      </p:sp>
      <p:sp>
        <p:nvSpPr>
          <p:cNvPr id="41" name="Line 41"/>
          <p:cNvSpPr>
            <a:spLocks noChangeShapeType="1"/>
          </p:cNvSpPr>
          <p:nvPr/>
        </p:nvSpPr>
        <p:spPr bwMode="auto">
          <a:xfrm flipH="1">
            <a:off x="1243806" y="5097463"/>
            <a:ext cx="48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2" name="Line 42"/>
          <p:cNvSpPr>
            <a:spLocks noChangeShapeType="1"/>
          </p:cNvSpPr>
          <p:nvPr/>
        </p:nvSpPr>
        <p:spPr bwMode="auto">
          <a:xfrm>
            <a:off x="2323306" y="3433763"/>
            <a:ext cx="0" cy="584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3" name="Line 43"/>
          <p:cNvSpPr>
            <a:spLocks noChangeShapeType="1"/>
          </p:cNvSpPr>
          <p:nvPr/>
        </p:nvSpPr>
        <p:spPr bwMode="auto">
          <a:xfrm flipV="1">
            <a:off x="2253456" y="3719513"/>
            <a:ext cx="139700" cy="165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4" name="Rectangle 44"/>
          <p:cNvSpPr>
            <a:spLocks noChangeArrowheads="1"/>
          </p:cNvSpPr>
          <p:nvPr/>
        </p:nvSpPr>
        <p:spPr bwMode="auto">
          <a:xfrm>
            <a:off x="2080419" y="3573463"/>
            <a:ext cx="2825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5</a:t>
            </a:r>
            <a:endParaRPr lang="en-US" altLang="zh-CN" b="0">
              <a:ea typeface="宋体" panose="02010600030101010101" pitchFamily="2" charset="-122"/>
            </a:endParaRPr>
          </a:p>
        </p:txBody>
      </p:sp>
      <p:sp>
        <p:nvSpPr>
          <p:cNvPr id="45" name="Line 45"/>
          <p:cNvSpPr>
            <a:spLocks noChangeShapeType="1"/>
          </p:cNvSpPr>
          <p:nvPr/>
        </p:nvSpPr>
        <p:spPr bwMode="auto">
          <a:xfrm>
            <a:off x="2704306" y="3586163"/>
            <a:ext cx="0" cy="431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7" name="Line 46"/>
          <p:cNvSpPr>
            <a:spLocks noChangeShapeType="1"/>
          </p:cNvSpPr>
          <p:nvPr/>
        </p:nvSpPr>
        <p:spPr bwMode="auto">
          <a:xfrm flipV="1">
            <a:off x="2634456" y="3719513"/>
            <a:ext cx="139700" cy="165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2461419" y="3573463"/>
            <a:ext cx="2825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5</a:t>
            </a:r>
            <a:endParaRPr lang="en-US" altLang="zh-CN" b="0">
              <a:ea typeface="宋体" panose="02010600030101010101" pitchFamily="2" charset="-122"/>
            </a:endParaRPr>
          </a:p>
        </p:txBody>
      </p:sp>
      <p:sp>
        <p:nvSpPr>
          <p:cNvPr id="49" name="Line 48"/>
          <p:cNvSpPr>
            <a:spLocks noChangeShapeType="1"/>
          </p:cNvSpPr>
          <p:nvPr/>
        </p:nvSpPr>
        <p:spPr bwMode="auto">
          <a:xfrm>
            <a:off x="3161506" y="3586163"/>
            <a:ext cx="0" cy="431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0" name="Line 49"/>
          <p:cNvSpPr>
            <a:spLocks noChangeShapeType="1"/>
          </p:cNvSpPr>
          <p:nvPr/>
        </p:nvSpPr>
        <p:spPr bwMode="auto">
          <a:xfrm flipV="1">
            <a:off x="3091656" y="3719513"/>
            <a:ext cx="139700" cy="165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1" name="Rectangle 50"/>
          <p:cNvSpPr>
            <a:spLocks noChangeArrowheads="1"/>
          </p:cNvSpPr>
          <p:nvPr/>
        </p:nvSpPr>
        <p:spPr bwMode="auto">
          <a:xfrm>
            <a:off x="2918619" y="3573463"/>
            <a:ext cx="2825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5</a:t>
            </a:r>
            <a:endParaRPr lang="en-US" altLang="zh-CN" b="0">
              <a:ea typeface="宋体" panose="02010600030101010101" pitchFamily="2" charset="-122"/>
            </a:endParaRPr>
          </a:p>
        </p:txBody>
      </p:sp>
      <p:sp>
        <p:nvSpPr>
          <p:cNvPr id="52" name="Rectangle 51"/>
          <p:cNvSpPr>
            <a:spLocks noChangeArrowheads="1"/>
          </p:cNvSpPr>
          <p:nvPr/>
        </p:nvSpPr>
        <p:spPr bwMode="auto">
          <a:xfrm>
            <a:off x="2080419" y="4030663"/>
            <a:ext cx="461962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Rw</a:t>
            </a:r>
            <a:endParaRPr lang="en-US" altLang="zh-CN" b="0">
              <a:ea typeface="宋体" panose="02010600030101010101" pitchFamily="2" charset="-122"/>
            </a:endParaRPr>
          </a:p>
        </p:txBody>
      </p:sp>
      <p:sp>
        <p:nvSpPr>
          <p:cNvPr id="53" name="Rectangle 52"/>
          <p:cNvSpPr>
            <a:spLocks noChangeArrowheads="1"/>
          </p:cNvSpPr>
          <p:nvPr/>
        </p:nvSpPr>
        <p:spPr bwMode="auto">
          <a:xfrm>
            <a:off x="2537619" y="4030663"/>
            <a:ext cx="4064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Ra</a:t>
            </a:r>
            <a:endParaRPr lang="en-US" altLang="zh-CN" b="0">
              <a:ea typeface="宋体" panose="02010600030101010101" pitchFamily="2" charset="-122"/>
            </a:endParaRPr>
          </a:p>
        </p:txBody>
      </p:sp>
      <p:sp>
        <p:nvSpPr>
          <p:cNvPr id="54" name="Rectangle 53"/>
          <p:cNvSpPr>
            <a:spLocks noChangeArrowheads="1"/>
          </p:cNvSpPr>
          <p:nvPr/>
        </p:nvSpPr>
        <p:spPr bwMode="auto">
          <a:xfrm>
            <a:off x="2918619" y="4030663"/>
            <a:ext cx="417512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Rb</a:t>
            </a:r>
            <a:endParaRPr lang="en-US" altLang="zh-CN" b="0">
              <a:ea typeface="宋体" panose="02010600030101010101" pitchFamily="2" charset="-122"/>
            </a:endParaRPr>
          </a:p>
        </p:txBody>
      </p:sp>
      <p:sp>
        <p:nvSpPr>
          <p:cNvPr id="55" name="Rectangle 54"/>
          <p:cNvSpPr>
            <a:spLocks noChangeArrowheads="1"/>
          </p:cNvSpPr>
          <p:nvPr/>
        </p:nvSpPr>
        <p:spPr bwMode="auto">
          <a:xfrm>
            <a:off x="2080419" y="4335463"/>
            <a:ext cx="984250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32 32-bit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Registers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56" name="Line 55"/>
          <p:cNvSpPr>
            <a:spLocks noChangeShapeType="1"/>
          </p:cNvSpPr>
          <p:nvPr/>
        </p:nvSpPr>
        <p:spPr bwMode="auto">
          <a:xfrm flipH="1">
            <a:off x="862806" y="6392863"/>
            <a:ext cx="5740400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7" name="Line 56"/>
          <p:cNvSpPr>
            <a:spLocks noChangeShapeType="1"/>
          </p:cNvSpPr>
          <p:nvPr/>
        </p:nvSpPr>
        <p:spPr bwMode="auto">
          <a:xfrm flipV="1">
            <a:off x="875506" y="4551363"/>
            <a:ext cx="0" cy="18542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8" name="Rectangle 57"/>
          <p:cNvSpPr>
            <a:spLocks noChangeArrowheads="1"/>
          </p:cNvSpPr>
          <p:nvPr/>
        </p:nvSpPr>
        <p:spPr bwMode="auto">
          <a:xfrm>
            <a:off x="2550319" y="3319463"/>
            <a:ext cx="395287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Rs</a:t>
            </a:r>
            <a:endParaRPr lang="en-US" altLang="zh-CN" b="0">
              <a:ea typeface="宋体" panose="02010600030101010101" pitchFamily="2" charset="-122"/>
            </a:endParaRPr>
          </a:p>
        </p:txBody>
      </p:sp>
      <p:grpSp>
        <p:nvGrpSpPr>
          <p:cNvPr id="59" name="Group 63"/>
          <p:cNvGrpSpPr/>
          <p:nvPr/>
        </p:nvGrpSpPr>
        <p:grpSpPr bwMode="auto">
          <a:xfrm>
            <a:off x="4304506" y="4805363"/>
            <a:ext cx="304800" cy="1143000"/>
            <a:chOff x="3120" y="3032"/>
            <a:chExt cx="192" cy="720"/>
          </a:xfrm>
        </p:grpSpPr>
        <p:sp>
          <p:nvSpPr>
            <p:cNvPr id="60" name="Line 59"/>
            <p:cNvSpPr>
              <a:spLocks noChangeShapeType="1"/>
            </p:cNvSpPr>
            <p:nvPr/>
          </p:nvSpPr>
          <p:spPr bwMode="auto">
            <a:xfrm>
              <a:off x="3120" y="3032"/>
              <a:ext cx="0" cy="704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1" name="Line 60"/>
            <p:cNvSpPr>
              <a:spLocks noChangeShapeType="1"/>
            </p:cNvSpPr>
            <p:nvPr/>
          </p:nvSpPr>
          <p:spPr bwMode="auto">
            <a:xfrm>
              <a:off x="3128" y="3032"/>
              <a:ext cx="176" cy="8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2" name="Line 61"/>
            <p:cNvSpPr>
              <a:spLocks noChangeShapeType="1"/>
            </p:cNvSpPr>
            <p:nvPr/>
          </p:nvSpPr>
          <p:spPr bwMode="auto">
            <a:xfrm flipV="1">
              <a:off x="3128" y="3640"/>
              <a:ext cx="176" cy="112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3" name="Line 62"/>
            <p:cNvSpPr>
              <a:spLocks noChangeShapeType="1"/>
            </p:cNvSpPr>
            <p:nvPr/>
          </p:nvSpPr>
          <p:spPr bwMode="auto">
            <a:xfrm>
              <a:off x="3312" y="3128"/>
              <a:ext cx="0" cy="512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64" name="Rectangle 74"/>
          <p:cNvSpPr>
            <a:spLocks noChangeArrowheads="1"/>
          </p:cNvSpPr>
          <p:nvPr/>
        </p:nvSpPr>
        <p:spPr bwMode="auto">
          <a:xfrm>
            <a:off x="3250406" y="5414963"/>
            <a:ext cx="355600" cy="812800"/>
          </a:xfrm>
          <a:prstGeom prst="rect">
            <a:avLst/>
          </a:prstGeom>
          <a:noFill/>
          <a:ln w="25400">
            <a:solidFill>
              <a:schemeClr val="accent2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65" name="Rectangle 75"/>
          <p:cNvSpPr>
            <a:spLocks noChangeArrowheads="1"/>
          </p:cNvSpPr>
          <p:nvPr/>
        </p:nvSpPr>
        <p:spPr bwMode="auto">
          <a:xfrm rot="5400000">
            <a:off x="2955925" y="5649119"/>
            <a:ext cx="903288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ZeroExt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66" name="Rectangle 76"/>
          <p:cNvSpPr>
            <a:spLocks noChangeArrowheads="1"/>
          </p:cNvSpPr>
          <p:nvPr/>
        </p:nvSpPr>
        <p:spPr bwMode="auto">
          <a:xfrm rot="5400000">
            <a:off x="4136231" y="5229226"/>
            <a:ext cx="5873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Mux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68" name="Oval 4"/>
          <p:cNvSpPr>
            <a:spLocks noChangeArrowheads="1"/>
          </p:cNvSpPr>
          <p:nvPr/>
        </p:nvSpPr>
        <p:spPr bwMode="auto">
          <a:xfrm>
            <a:off x="570706" y="2659063"/>
            <a:ext cx="2981325" cy="812800"/>
          </a:xfrm>
          <a:prstGeom prst="ellipse">
            <a:avLst/>
          </a:prstGeom>
          <a:noFill/>
          <a:ln w="50800">
            <a:solidFill>
              <a:schemeClr val="hlink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69" name="Rectangle 58"/>
          <p:cNvSpPr>
            <a:spLocks noChangeArrowheads="1"/>
          </p:cNvSpPr>
          <p:nvPr/>
        </p:nvSpPr>
        <p:spPr bwMode="auto">
          <a:xfrm>
            <a:off x="2605881" y="2709863"/>
            <a:ext cx="373063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Rt</a:t>
            </a:r>
            <a:endParaRPr lang="en-US" altLang="zh-CN" b="0">
              <a:ea typeface="宋体" panose="02010600030101010101" pitchFamily="2" charset="-122"/>
            </a:endParaRPr>
          </a:p>
        </p:txBody>
      </p:sp>
      <p:grpSp>
        <p:nvGrpSpPr>
          <p:cNvPr id="70" name="Group 68"/>
          <p:cNvGrpSpPr/>
          <p:nvPr/>
        </p:nvGrpSpPr>
        <p:grpSpPr bwMode="auto">
          <a:xfrm>
            <a:off x="1731169" y="3052763"/>
            <a:ext cx="1168400" cy="304800"/>
            <a:chOff x="1408" y="1944"/>
            <a:chExt cx="736" cy="192"/>
          </a:xfrm>
        </p:grpSpPr>
        <p:sp>
          <p:nvSpPr>
            <p:cNvPr id="71" name="Line 64"/>
            <p:cNvSpPr>
              <a:spLocks noChangeShapeType="1"/>
            </p:cNvSpPr>
            <p:nvPr/>
          </p:nvSpPr>
          <p:spPr bwMode="auto">
            <a:xfrm flipH="1">
              <a:off x="1408" y="1944"/>
              <a:ext cx="736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2" name="Line 65"/>
            <p:cNvSpPr>
              <a:spLocks noChangeShapeType="1"/>
            </p:cNvSpPr>
            <p:nvPr/>
          </p:nvSpPr>
          <p:spPr bwMode="auto">
            <a:xfrm flipH="1">
              <a:off x="2032" y="1952"/>
              <a:ext cx="112" cy="176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3" name="Line 66"/>
            <p:cNvSpPr>
              <a:spLocks noChangeShapeType="1"/>
            </p:cNvSpPr>
            <p:nvPr/>
          </p:nvSpPr>
          <p:spPr bwMode="auto">
            <a:xfrm>
              <a:off x="1424" y="1952"/>
              <a:ext cx="80" cy="176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4" name="Line 67"/>
            <p:cNvSpPr>
              <a:spLocks noChangeShapeType="1"/>
            </p:cNvSpPr>
            <p:nvPr/>
          </p:nvSpPr>
          <p:spPr bwMode="auto">
            <a:xfrm flipH="1">
              <a:off x="1504" y="2136"/>
              <a:ext cx="544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75" name="Line 69"/>
          <p:cNvSpPr>
            <a:spLocks noChangeShapeType="1"/>
          </p:cNvSpPr>
          <p:nvPr/>
        </p:nvSpPr>
        <p:spPr bwMode="auto">
          <a:xfrm>
            <a:off x="2620169" y="2798763"/>
            <a:ext cx="0" cy="203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76" name="Line 70"/>
          <p:cNvSpPr>
            <a:spLocks noChangeShapeType="1"/>
          </p:cNvSpPr>
          <p:nvPr/>
        </p:nvSpPr>
        <p:spPr bwMode="auto">
          <a:xfrm>
            <a:off x="2010569" y="2798763"/>
            <a:ext cx="0" cy="203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77" name="Rectangle 71"/>
          <p:cNvSpPr>
            <a:spLocks noChangeArrowheads="1"/>
          </p:cNvSpPr>
          <p:nvPr/>
        </p:nvSpPr>
        <p:spPr bwMode="auto">
          <a:xfrm>
            <a:off x="1996281" y="2709863"/>
            <a:ext cx="417513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Rd</a:t>
            </a:r>
            <a:endParaRPr lang="en-US" altLang="zh-CN" b="0">
              <a:ea typeface="宋体" panose="02010600030101010101" pitchFamily="2" charset="-122"/>
            </a:endParaRPr>
          </a:p>
        </p:txBody>
      </p:sp>
      <p:sp>
        <p:nvSpPr>
          <p:cNvPr id="78" name="Line 72"/>
          <p:cNvSpPr>
            <a:spLocks noChangeShapeType="1"/>
          </p:cNvSpPr>
          <p:nvPr/>
        </p:nvSpPr>
        <p:spPr bwMode="auto">
          <a:xfrm flipH="1">
            <a:off x="854869" y="3243263"/>
            <a:ext cx="101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79" name="Rectangle 73"/>
          <p:cNvSpPr>
            <a:spLocks noChangeArrowheads="1"/>
          </p:cNvSpPr>
          <p:nvPr/>
        </p:nvSpPr>
        <p:spPr bwMode="auto">
          <a:xfrm>
            <a:off x="802481" y="2922588"/>
            <a:ext cx="7905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RegDst</a:t>
            </a:r>
            <a:endParaRPr lang="en-US" altLang="zh-CN" b="0">
              <a:ea typeface="宋体" panose="02010600030101010101" pitchFamily="2" charset="-122"/>
            </a:endParaRPr>
          </a:p>
        </p:txBody>
      </p:sp>
      <p:sp>
        <p:nvSpPr>
          <p:cNvPr id="80" name="Rectangle 77"/>
          <p:cNvSpPr>
            <a:spLocks noChangeArrowheads="1"/>
          </p:cNvSpPr>
          <p:nvPr/>
        </p:nvSpPr>
        <p:spPr bwMode="auto">
          <a:xfrm>
            <a:off x="2034381" y="3052763"/>
            <a:ext cx="5873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Mux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81" name="Line 78"/>
          <p:cNvSpPr>
            <a:spLocks noChangeShapeType="1"/>
          </p:cNvSpPr>
          <p:nvPr/>
        </p:nvSpPr>
        <p:spPr bwMode="auto">
          <a:xfrm>
            <a:off x="3631406" y="5783263"/>
            <a:ext cx="6604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82" name="Rectangle 79"/>
          <p:cNvSpPr>
            <a:spLocks noChangeArrowheads="1"/>
          </p:cNvSpPr>
          <p:nvPr/>
        </p:nvSpPr>
        <p:spPr bwMode="auto">
          <a:xfrm>
            <a:off x="3623469" y="5821363"/>
            <a:ext cx="3841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32</a:t>
            </a:r>
            <a:endParaRPr lang="en-US" altLang="zh-CN" b="0">
              <a:ea typeface="宋体" panose="02010600030101010101" pitchFamily="2" charset="-122"/>
            </a:endParaRPr>
          </a:p>
        </p:txBody>
      </p:sp>
      <p:sp>
        <p:nvSpPr>
          <p:cNvPr id="83" name="Line 80"/>
          <p:cNvSpPr>
            <a:spLocks noChangeShapeType="1"/>
          </p:cNvSpPr>
          <p:nvPr/>
        </p:nvSpPr>
        <p:spPr bwMode="auto">
          <a:xfrm flipH="1">
            <a:off x="3917156" y="5713413"/>
            <a:ext cx="88900" cy="139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84" name="Line 81"/>
          <p:cNvSpPr>
            <a:spLocks noChangeShapeType="1"/>
          </p:cNvSpPr>
          <p:nvPr/>
        </p:nvSpPr>
        <p:spPr bwMode="auto">
          <a:xfrm>
            <a:off x="2309019" y="5781676"/>
            <a:ext cx="9652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85" name="Line 82"/>
          <p:cNvSpPr>
            <a:spLocks noChangeShapeType="1"/>
          </p:cNvSpPr>
          <p:nvPr/>
        </p:nvSpPr>
        <p:spPr bwMode="auto">
          <a:xfrm flipH="1">
            <a:off x="2777331" y="5726113"/>
            <a:ext cx="88900" cy="139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86" name="Rectangle 83"/>
          <p:cNvSpPr>
            <a:spLocks noChangeArrowheads="1"/>
          </p:cNvSpPr>
          <p:nvPr/>
        </p:nvSpPr>
        <p:spPr bwMode="auto">
          <a:xfrm>
            <a:off x="2385219" y="5859463"/>
            <a:ext cx="3841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16</a:t>
            </a:r>
            <a:endParaRPr lang="en-US" altLang="zh-CN" b="0">
              <a:ea typeface="宋体" panose="02010600030101010101" pitchFamily="2" charset="-122"/>
            </a:endParaRPr>
          </a:p>
        </p:txBody>
      </p:sp>
      <p:sp>
        <p:nvSpPr>
          <p:cNvPr id="87" name="Rectangle 84"/>
          <p:cNvSpPr>
            <a:spLocks noChangeArrowheads="1"/>
          </p:cNvSpPr>
          <p:nvPr/>
        </p:nvSpPr>
        <p:spPr bwMode="auto">
          <a:xfrm>
            <a:off x="1547019" y="5707063"/>
            <a:ext cx="7588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imm16</a:t>
            </a:r>
            <a:endParaRPr lang="en-US" altLang="zh-CN" b="0">
              <a:ea typeface="宋体" panose="02010600030101010101" pitchFamily="2" charset="-122"/>
            </a:endParaRPr>
          </a:p>
        </p:txBody>
      </p:sp>
      <p:sp>
        <p:nvSpPr>
          <p:cNvPr id="88" name="Line 85"/>
          <p:cNvSpPr>
            <a:spLocks noChangeShapeType="1"/>
          </p:cNvSpPr>
          <p:nvPr/>
        </p:nvSpPr>
        <p:spPr bwMode="auto">
          <a:xfrm>
            <a:off x="4456906" y="5865813"/>
            <a:ext cx="0" cy="444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89" name="Rectangle 86"/>
          <p:cNvSpPr>
            <a:spLocks noChangeArrowheads="1"/>
          </p:cNvSpPr>
          <p:nvPr/>
        </p:nvSpPr>
        <p:spPr bwMode="auto">
          <a:xfrm>
            <a:off x="4442619" y="6088063"/>
            <a:ext cx="868362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ALUSrc</a:t>
            </a:r>
            <a:endParaRPr lang="en-US" altLang="zh-CN" b="0">
              <a:ea typeface="宋体" panose="02010600030101010101" pitchFamily="2" charset="-122"/>
            </a:endParaRPr>
          </a:p>
        </p:txBody>
      </p:sp>
      <p:sp>
        <p:nvSpPr>
          <p:cNvPr id="90" name="Line 87"/>
          <p:cNvSpPr>
            <a:spLocks noChangeShapeType="1"/>
          </p:cNvSpPr>
          <p:nvPr/>
        </p:nvSpPr>
        <p:spPr bwMode="auto">
          <a:xfrm>
            <a:off x="4622006" y="5097463"/>
            <a:ext cx="508000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91" name="Line 88"/>
          <p:cNvSpPr>
            <a:spLocks noChangeShapeType="1"/>
          </p:cNvSpPr>
          <p:nvPr/>
        </p:nvSpPr>
        <p:spPr bwMode="auto">
          <a:xfrm>
            <a:off x="6590506" y="4652963"/>
            <a:ext cx="0" cy="17272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92" name="Rectangle 89"/>
          <p:cNvSpPr>
            <a:spLocks noChangeArrowheads="1"/>
          </p:cNvSpPr>
          <p:nvPr/>
        </p:nvSpPr>
        <p:spPr bwMode="auto">
          <a:xfrm rot="5400000">
            <a:off x="5168901" y="4502944"/>
            <a:ext cx="608012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ALU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93" name="Rectangle 126"/>
          <p:cNvSpPr>
            <a:spLocks noChangeArrowheads="1"/>
          </p:cNvSpPr>
          <p:nvPr/>
        </p:nvSpPr>
        <p:spPr bwMode="auto">
          <a:xfrm>
            <a:off x="2982119" y="3294063"/>
            <a:ext cx="4635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solidFill>
                  <a:schemeClr val="accent2"/>
                </a:solidFill>
                <a:ea typeface="宋体" panose="02010600030101010101" pitchFamily="2" charset="-122"/>
              </a:rPr>
              <a:t>Rt?</a:t>
            </a:r>
            <a:endParaRPr lang="en-US" altLang="zh-CN" b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122" grpId="0" animBg="1"/>
      <p:bldP spid="44144" grpId="0" animBg="1"/>
      <p:bldP spid="3" grpId="0" animBg="1"/>
      <p:bldP spid="4" grpId="0" animBg="1"/>
      <p:bldP spid="6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b="1" dirty="0" smtClean="0">
                <a:solidFill>
                  <a:srgbClr val="0E00CE"/>
                </a:solidFill>
              </a:rPr>
              <a:t>Introduction</a:t>
            </a:r>
            <a:endParaRPr lang="en-US" altLang="zh-CN" b="1" dirty="0" smtClean="0">
              <a:solidFill>
                <a:srgbClr val="0E00CE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b="1" dirty="0" smtClean="0">
                <a:solidFill>
                  <a:srgbClr val="0D00CD"/>
                </a:solidFill>
              </a:rPr>
              <a:t>How </a:t>
            </a:r>
            <a:r>
              <a:rPr lang="en-US" altLang="zh-CN" b="1" dirty="0">
                <a:solidFill>
                  <a:srgbClr val="0D00CD"/>
                </a:solidFill>
              </a:rPr>
              <a:t>to design a </a:t>
            </a:r>
            <a:r>
              <a:rPr lang="en-US" altLang="zh-CN" b="1" dirty="0" smtClean="0">
                <a:solidFill>
                  <a:srgbClr val="0D00CD"/>
                </a:solidFill>
              </a:rPr>
              <a:t>microprocessor</a:t>
            </a:r>
            <a:endParaRPr lang="en-US" altLang="zh-CN" b="1" dirty="0" smtClean="0">
              <a:solidFill>
                <a:srgbClr val="0D00CD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 dirty="0" err="1">
                <a:solidFill>
                  <a:srgbClr val="0D00CD"/>
                </a:solidFill>
              </a:rPr>
              <a:t>Datapath</a:t>
            </a:r>
            <a:r>
              <a:rPr lang="en-US" b="1" dirty="0">
                <a:solidFill>
                  <a:srgbClr val="0D00CD"/>
                </a:solidFill>
              </a:rPr>
              <a:t> for R-R </a:t>
            </a:r>
            <a:r>
              <a:rPr lang="en-US" b="1" dirty="0" smtClean="0">
                <a:solidFill>
                  <a:srgbClr val="0D00CD"/>
                </a:solidFill>
              </a:rPr>
              <a:t>operation </a:t>
            </a:r>
            <a:r>
              <a:rPr lang="en-US" b="1" dirty="0">
                <a:solidFill>
                  <a:srgbClr val="0D00CD"/>
                </a:solidFill>
              </a:rPr>
              <a:t>and its timing</a:t>
            </a:r>
            <a:endParaRPr lang="en-US" b="1" dirty="0">
              <a:solidFill>
                <a:srgbClr val="0D00CD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 dirty="0" err="1">
                <a:solidFill>
                  <a:srgbClr val="0D00CD"/>
                </a:solidFill>
              </a:rPr>
              <a:t>Datapath</a:t>
            </a:r>
            <a:r>
              <a:rPr lang="en-US" b="1" dirty="0">
                <a:solidFill>
                  <a:srgbClr val="0D00CD"/>
                </a:solidFill>
              </a:rPr>
              <a:t> for logical operation with </a:t>
            </a:r>
            <a:r>
              <a:rPr lang="en-US" b="1" dirty="0" err="1">
                <a:solidFill>
                  <a:srgbClr val="0D00CD"/>
                </a:solidFill>
              </a:rPr>
              <a:t>imm</a:t>
            </a:r>
            <a:r>
              <a:rPr lang="en-US" b="1" dirty="0" smtClean="0">
                <a:solidFill>
                  <a:srgbClr val="0D00CD"/>
                </a:solidFill>
              </a:rPr>
              <a:t>.</a:t>
            </a:r>
            <a:endParaRPr lang="en-US" b="1" dirty="0" smtClean="0">
              <a:solidFill>
                <a:srgbClr val="0D00CD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b="1" dirty="0" err="1">
                <a:solidFill>
                  <a:srgbClr val="0D00CD"/>
                </a:solidFill>
              </a:rPr>
              <a:t>Datapath</a:t>
            </a:r>
            <a:r>
              <a:rPr lang="en-US" altLang="zh-CN" b="1" dirty="0">
                <a:solidFill>
                  <a:srgbClr val="0D00CD"/>
                </a:solidFill>
              </a:rPr>
              <a:t> for load and store </a:t>
            </a:r>
            <a:r>
              <a:rPr lang="en-US" altLang="zh-CN" b="1" dirty="0" smtClean="0">
                <a:solidFill>
                  <a:srgbClr val="0D00CD"/>
                </a:solidFill>
              </a:rPr>
              <a:t>operation</a:t>
            </a:r>
            <a:endParaRPr lang="en-US" altLang="zh-CN" b="1" dirty="0" smtClean="0">
              <a:solidFill>
                <a:srgbClr val="0D00CD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b="1" dirty="0" err="1">
                <a:solidFill>
                  <a:srgbClr val="0D00CD"/>
                </a:solidFill>
              </a:rPr>
              <a:t>Datapath</a:t>
            </a:r>
            <a:r>
              <a:rPr lang="en-US" altLang="zh-CN" b="1" dirty="0">
                <a:solidFill>
                  <a:srgbClr val="0D00CD"/>
                </a:solidFill>
              </a:rPr>
              <a:t> for branch and jump </a:t>
            </a:r>
            <a:r>
              <a:rPr lang="en-US" altLang="zh-CN" b="1" dirty="0" smtClean="0">
                <a:solidFill>
                  <a:srgbClr val="0D00CD"/>
                </a:solidFill>
              </a:rPr>
              <a:t>operation</a:t>
            </a:r>
            <a:endParaRPr lang="en-US" altLang="zh-CN" b="1" dirty="0" smtClean="0">
              <a:solidFill>
                <a:srgbClr val="0D00CD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b="1" dirty="0">
                <a:solidFill>
                  <a:srgbClr val="0D00CD"/>
                </a:solidFill>
              </a:rPr>
              <a:t>Put it together: A single cycle </a:t>
            </a:r>
            <a:r>
              <a:rPr lang="en-US" altLang="zh-CN" b="1" dirty="0" err="1">
                <a:solidFill>
                  <a:srgbClr val="0D00CD"/>
                </a:solidFill>
              </a:rPr>
              <a:t>datapath</a:t>
            </a:r>
            <a:endParaRPr lang="zh-CN" altLang="en-US" b="1" dirty="0">
              <a:solidFill>
                <a:srgbClr val="0D00CD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COaA, LEC10 DPath I</a:t>
            </a:r>
            <a:endParaRPr lang="en-US" altLang="zh-CN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 smtClean="0"/>
              <a:t>Northwestern Polytechnical University</a:t>
            </a:r>
            <a:endParaRPr lang="zh-CN" alt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  <a:sym typeface="+mn-ea"/>
              </a:rPr>
              <a:t>3d: Load Operations</a:t>
            </a:r>
            <a:endParaRPr lang="zh-CN" altLang="en-US"/>
          </a:p>
        </p:txBody>
      </p:sp>
      <p:sp>
        <p:nvSpPr>
          <p:cNvPr id="46086" name="Rectangle 6"/>
          <p:cNvSpPr>
            <a:spLocks noGrp="1" noChangeArrowheads="1"/>
          </p:cNvSpPr>
          <p:nvPr/>
        </p:nvSpPr>
        <p:spPr bwMode="auto">
          <a:xfrm>
            <a:off x="400050" y="922338"/>
            <a:ext cx="8191500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3500" tIns="25400" rIns="63500" bIns="25400" numCol="1" anchor="t" anchorCtr="0" compatLnSpc="1">
            <a:spAutoFit/>
          </a:bodyPr>
          <a:lstStyle>
            <a:lvl1pPr marL="203200" indent="-203200" algn="l" rtl="0" eaLnBrk="0" fontAlgn="base" hangingPunct="0">
              <a:lnSpc>
                <a:spcPct val="85000"/>
              </a:lnSpc>
              <a:spcBef>
                <a:spcPct val="100000"/>
              </a:spcBef>
              <a:spcAft>
                <a:spcPct val="0"/>
              </a:spcAft>
              <a:buSzPct val="100000"/>
              <a:buChar char="°"/>
              <a:defRPr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190500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-"/>
              <a:defRPr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145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1717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R[</a:t>
            </a:r>
            <a:r>
              <a:rPr lang="en-US" altLang="zh-CN" u="sng">
                <a:solidFill>
                  <a:schemeClr val="accent1"/>
                </a:solidFill>
                <a:ea typeface="宋体" panose="02010600030101010101" pitchFamily="2" charset="-122"/>
              </a:rPr>
              <a:t>rt</a:t>
            </a:r>
            <a:r>
              <a:rPr lang="en-US" altLang="zh-CN">
                <a:ea typeface="宋体" panose="02010600030101010101" pitchFamily="2" charset="-122"/>
              </a:rPr>
              <a:t>] &lt;- Mem[R[rs] + SignExt[imm16]]	Example: lw    rt, rs, imm16</a:t>
            </a:r>
            <a:endParaRPr lang="en-US" altLang="zh-CN">
              <a:ea typeface="宋体" panose="02010600030101010101" pitchFamily="2" charset="-122"/>
            </a:endParaRPr>
          </a:p>
        </p:txBody>
      </p:sp>
      <p:grpSp>
        <p:nvGrpSpPr>
          <p:cNvPr id="46111" name="Group 31"/>
          <p:cNvGrpSpPr/>
          <p:nvPr/>
        </p:nvGrpSpPr>
        <p:grpSpPr bwMode="auto">
          <a:xfrm>
            <a:off x="1522413" y="1397001"/>
            <a:ext cx="5949950" cy="1036637"/>
            <a:chOff x="1043" y="779"/>
            <a:chExt cx="3748" cy="653"/>
          </a:xfrm>
        </p:grpSpPr>
        <p:sp>
          <p:nvSpPr>
            <p:cNvPr id="46087" name="Rectangle 7"/>
            <p:cNvSpPr>
              <a:spLocks noChangeArrowheads="1"/>
            </p:cNvSpPr>
            <p:nvPr/>
          </p:nvSpPr>
          <p:spPr bwMode="auto">
            <a:xfrm>
              <a:off x="3336" y="779"/>
              <a:ext cx="242" cy="21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11</a:t>
              </a:r>
              <a:endParaRPr lang="en-US" altLang="zh-CN" b="0">
                <a:ea typeface="宋体" panose="02010600030101010101" pitchFamily="2" charset="-122"/>
              </a:endParaRPr>
            </a:p>
          </p:txBody>
        </p:sp>
        <p:grpSp>
          <p:nvGrpSpPr>
            <p:cNvPr id="46109" name="Group 29"/>
            <p:cNvGrpSpPr/>
            <p:nvPr/>
          </p:nvGrpSpPr>
          <p:grpSpPr bwMode="auto">
            <a:xfrm>
              <a:off x="1043" y="794"/>
              <a:ext cx="3748" cy="594"/>
              <a:chOff x="1043" y="794"/>
              <a:chExt cx="3748" cy="594"/>
            </a:xfrm>
          </p:grpSpPr>
          <p:sp>
            <p:nvSpPr>
              <p:cNvPr id="46088" name="Rectangle 8"/>
              <p:cNvSpPr>
                <a:spLocks noChangeArrowheads="1"/>
              </p:cNvSpPr>
              <p:nvPr/>
            </p:nvSpPr>
            <p:spPr bwMode="auto">
              <a:xfrm>
                <a:off x="1108" y="994"/>
                <a:ext cx="3599" cy="176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grpSp>
            <p:nvGrpSpPr>
              <p:cNvPr id="46091" name="Group 11"/>
              <p:cNvGrpSpPr/>
              <p:nvPr/>
            </p:nvGrpSpPr>
            <p:grpSpPr bwMode="auto">
              <a:xfrm>
                <a:off x="1104" y="986"/>
                <a:ext cx="624" cy="210"/>
                <a:chOff x="1104" y="986"/>
                <a:chExt cx="624" cy="210"/>
              </a:xfrm>
            </p:grpSpPr>
            <p:sp>
              <p:nvSpPr>
                <p:cNvPr id="46089" name="Rectangle 9"/>
                <p:cNvSpPr>
                  <a:spLocks noChangeArrowheads="1"/>
                </p:cNvSpPr>
                <p:nvPr/>
              </p:nvSpPr>
              <p:spPr bwMode="auto">
                <a:xfrm>
                  <a:off x="1104" y="990"/>
                  <a:ext cx="624" cy="18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46090" name="Rectangle 10"/>
                <p:cNvSpPr>
                  <a:spLocks noChangeArrowheads="1"/>
                </p:cNvSpPr>
                <p:nvPr/>
              </p:nvSpPr>
              <p:spPr bwMode="auto">
                <a:xfrm>
                  <a:off x="1286" y="986"/>
                  <a:ext cx="249" cy="2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zh-CN">
                      <a:ea typeface="宋体" panose="02010600030101010101" pitchFamily="2" charset="-122"/>
                    </a:rPr>
                    <a:t>op</a:t>
                  </a:r>
                  <a:endParaRPr lang="en-US" altLang="zh-CN"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46094" name="Group 14"/>
              <p:cNvGrpSpPr/>
              <p:nvPr/>
            </p:nvGrpSpPr>
            <p:grpSpPr bwMode="auto">
              <a:xfrm>
                <a:off x="1736" y="986"/>
                <a:ext cx="580" cy="210"/>
                <a:chOff x="1736" y="986"/>
                <a:chExt cx="580" cy="210"/>
              </a:xfrm>
            </p:grpSpPr>
            <p:sp>
              <p:nvSpPr>
                <p:cNvPr id="46092" name="Rectangle 12"/>
                <p:cNvSpPr>
                  <a:spLocks noChangeArrowheads="1"/>
                </p:cNvSpPr>
                <p:nvPr/>
              </p:nvSpPr>
              <p:spPr bwMode="auto">
                <a:xfrm>
                  <a:off x="1736" y="990"/>
                  <a:ext cx="580" cy="18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46093" name="Rectangle 13"/>
                <p:cNvSpPr>
                  <a:spLocks noChangeArrowheads="1"/>
                </p:cNvSpPr>
                <p:nvPr/>
              </p:nvSpPr>
              <p:spPr bwMode="auto">
                <a:xfrm>
                  <a:off x="1901" y="986"/>
                  <a:ext cx="221" cy="2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zh-CN">
                      <a:ea typeface="宋体" panose="02010600030101010101" pitchFamily="2" charset="-122"/>
                    </a:rPr>
                    <a:t>rs</a:t>
                  </a:r>
                  <a:endParaRPr lang="en-US" altLang="zh-CN"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46097" name="Group 17"/>
              <p:cNvGrpSpPr/>
              <p:nvPr/>
            </p:nvGrpSpPr>
            <p:grpSpPr bwMode="auto">
              <a:xfrm>
                <a:off x="2324" y="986"/>
                <a:ext cx="579" cy="210"/>
                <a:chOff x="2324" y="986"/>
                <a:chExt cx="579" cy="210"/>
              </a:xfrm>
            </p:grpSpPr>
            <p:sp>
              <p:nvSpPr>
                <p:cNvPr id="46095" name="Rectangle 15"/>
                <p:cNvSpPr>
                  <a:spLocks noChangeArrowheads="1"/>
                </p:cNvSpPr>
                <p:nvPr/>
              </p:nvSpPr>
              <p:spPr bwMode="auto">
                <a:xfrm>
                  <a:off x="2324" y="990"/>
                  <a:ext cx="579" cy="184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46096" name="Rectangle 16"/>
                <p:cNvSpPr>
                  <a:spLocks noChangeArrowheads="1"/>
                </p:cNvSpPr>
                <p:nvPr/>
              </p:nvSpPr>
              <p:spPr bwMode="auto">
                <a:xfrm>
                  <a:off x="2488" y="986"/>
                  <a:ext cx="214" cy="2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88" tIns="44450" rIns="90488" bIns="44450">
                  <a:spAutoFit/>
                </a:bodyPr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zh-CN">
                      <a:ea typeface="宋体" panose="02010600030101010101" pitchFamily="2" charset="-122"/>
                    </a:rPr>
                    <a:t>rt</a:t>
                  </a:r>
                  <a:endParaRPr lang="en-US" altLang="zh-CN"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46098" name="Rectangle 18"/>
              <p:cNvSpPr>
                <a:spLocks noChangeArrowheads="1"/>
              </p:cNvSpPr>
              <p:nvPr/>
            </p:nvSpPr>
            <p:spPr bwMode="auto">
              <a:xfrm>
                <a:off x="2911" y="990"/>
                <a:ext cx="1800" cy="1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6099" name="Rectangle 19"/>
              <p:cNvSpPr>
                <a:spLocks noChangeArrowheads="1"/>
              </p:cNvSpPr>
              <p:nvPr/>
            </p:nvSpPr>
            <p:spPr bwMode="auto">
              <a:xfrm>
                <a:off x="3222" y="986"/>
                <a:ext cx="692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r>
                  <a:rPr lang="en-US" altLang="zh-CN">
                    <a:ea typeface="宋体" panose="02010600030101010101" pitchFamily="2" charset="-122"/>
                  </a:rPr>
                  <a:t>immediate</a:t>
                </a:r>
                <a:endParaRPr lang="en-US" altLang="zh-CN">
                  <a:ea typeface="宋体" panose="02010600030101010101" pitchFamily="2" charset="-122"/>
                </a:endParaRPr>
              </a:p>
            </p:txBody>
          </p:sp>
          <p:sp>
            <p:nvSpPr>
              <p:cNvPr id="46100" name="Rectangle 20"/>
              <p:cNvSpPr>
                <a:spLocks noChangeArrowheads="1"/>
              </p:cNvSpPr>
              <p:nvPr/>
            </p:nvSpPr>
            <p:spPr bwMode="auto">
              <a:xfrm>
                <a:off x="4613" y="794"/>
                <a:ext cx="178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r>
                  <a:rPr lang="en-US" altLang="zh-CN" b="0">
                    <a:ea typeface="宋体" panose="02010600030101010101" pitchFamily="2" charset="-122"/>
                  </a:rPr>
                  <a:t>0</a:t>
                </a:r>
                <a:endParaRPr lang="en-US" altLang="zh-CN" b="0">
                  <a:ea typeface="宋体" panose="02010600030101010101" pitchFamily="2" charset="-122"/>
                </a:endParaRPr>
              </a:p>
            </p:txBody>
          </p:sp>
          <p:sp>
            <p:nvSpPr>
              <p:cNvPr id="46101" name="Rectangle 21"/>
              <p:cNvSpPr>
                <a:spLocks noChangeArrowheads="1"/>
              </p:cNvSpPr>
              <p:nvPr/>
            </p:nvSpPr>
            <p:spPr bwMode="auto">
              <a:xfrm>
                <a:off x="2715" y="794"/>
                <a:ext cx="242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r>
                  <a:rPr lang="en-US" altLang="zh-CN" b="0">
                    <a:ea typeface="宋体" panose="02010600030101010101" pitchFamily="2" charset="-122"/>
                  </a:rPr>
                  <a:t>16</a:t>
                </a:r>
                <a:endParaRPr lang="en-US" altLang="zh-CN" b="0">
                  <a:ea typeface="宋体" panose="02010600030101010101" pitchFamily="2" charset="-122"/>
                </a:endParaRPr>
              </a:p>
            </p:txBody>
          </p:sp>
          <p:sp>
            <p:nvSpPr>
              <p:cNvPr id="46102" name="Rectangle 22"/>
              <p:cNvSpPr>
                <a:spLocks noChangeArrowheads="1"/>
              </p:cNvSpPr>
              <p:nvPr/>
            </p:nvSpPr>
            <p:spPr bwMode="auto">
              <a:xfrm>
                <a:off x="2127" y="794"/>
                <a:ext cx="242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r>
                  <a:rPr lang="en-US" altLang="zh-CN" b="0">
                    <a:ea typeface="宋体" panose="02010600030101010101" pitchFamily="2" charset="-122"/>
                  </a:rPr>
                  <a:t>21</a:t>
                </a:r>
                <a:endParaRPr lang="en-US" altLang="zh-CN" b="0">
                  <a:ea typeface="宋体" panose="02010600030101010101" pitchFamily="2" charset="-122"/>
                </a:endParaRPr>
              </a:p>
            </p:txBody>
          </p:sp>
          <p:sp>
            <p:nvSpPr>
              <p:cNvPr id="46103" name="Rectangle 23"/>
              <p:cNvSpPr>
                <a:spLocks noChangeArrowheads="1"/>
              </p:cNvSpPr>
              <p:nvPr/>
            </p:nvSpPr>
            <p:spPr bwMode="auto">
              <a:xfrm>
                <a:off x="1539" y="794"/>
                <a:ext cx="242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r>
                  <a:rPr lang="en-US" altLang="zh-CN" b="0">
                    <a:ea typeface="宋体" panose="02010600030101010101" pitchFamily="2" charset="-122"/>
                  </a:rPr>
                  <a:t>26</a:t>
                </a:r>
                <a:endParaRPr lang="en-US" altLang="zh-CN" b="0">
                  <a:ea typeface="宋体" panose="02010600030101010101" pitchFamily="2" charset="-122"/>
                </a:endParaRPr>
              </a:p>
            </p:txBody>
          </p:sp>
          <p:sp>
            <p:nvSpPr>
              <p:cNvPr id="46104" name="Rectangle 24"/>
              <p:cNvSpPr>
                <a:spLocks noChangeArrowheads="1"/>
              </p:cNvSpPr>
              <p:nvPr/>
            </p:nvSpPr>
            <p:spPr bwMode="auto">
              <a:xfrm>
                <a:off x="1043" y="794"/>
                <a:ext cx="242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r>
                  <a:rPr lang="en-US" altLang="zh-CN" b="0">
                    <a:ea typeface="宋体" panose="02010600030101010101" pitchFamily="2" charset="-122"/>
                  </a:rPr>
                  <a:t>31</a:t>
                </a:r>
                <a:endParaRPr lang="en-US" altLang="zh-CN" b="0">
                  <a:ea typeface="宋体" panose="02010600030101010101" pitchFamily="2" charset="-122"/>
                </a:endParaRPr>
              </a:p>
            </p:txBody>
          </p:sp>
          <p:sp>
            <p:nvSpPr>
              <p:cNvPr id="46105" name="Rectangle 25"/>
              <p:cNvSpPr>
                <a:spLocks noChangeArrowheads="1"/>
              </p:cNvSpPr>
              <p:nvPr/>
            </p:nvSpPr>
            <p:spPr bwMode="auto">
              <a:xfrm>
                <a:off x="1268" y="1178"/>
                <a:ext cx="396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r>
                  <a:rPr lang="en-US" altLang="zh-CN" b="0">
                    <a:ea typeface="宋体" panose="02010600030101010101" pitchFamily="2" charset="-122"/>
                  </a:rPr>
                  <a:t>6 bits</a:t>
                </a:r>
                <a:endParaRPr lang="en-US" altLang="zh-CN" b="0">
                  <a:ea typeface="宋体" panose="02010600030101010101" pitchFamily="2" charset="-122"/>
                </a:endParaRPr>
              </a:p>
            </p:txBody>
          </p:sp>
          <p:sp>
            <p:nvSpPr>
              <p:cNvPr id="46106" name="Rectangle 26"/>
              <p:cNvSpPr>
                <a:spLocks noChangeArrowheads="1"/>
              </p:cNvSpPr>
              <p:nvPr/>
            </p:nvSpPr>
            <p:spPr bwMode="auto">
              <a:xfrm>
                <a:off x="3573" y="1178"/>
                <a:ext cx="460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r>
                  <a:rPr lang="en-US" altLang="zh-CN" b="0">
                    <a:ea typeface="宋体" panose="02010600030101010101" pitchFamily="2" charset="-122"/>
                  </a:rPr>
                  <a:t>16 bits</a:t>
                </a:r>
                <a:endParaRPr lang="en-US" altLang="zh-CN" b="0">
                  <a:ea typeface="宋体" panose="02010600030101010101" pitchFamily="2" charset="-122"/>
                </a:endParaRPr>
              </a:p>
            </p:txBody>
          </p:sp>
          <p:sp>
            <p:nvSpPr>
              <p:cNvPr id="46107" name="Rectangle 27"/>
              <p:cNvSpPr>
                <a:spLocks noChangeArrowheads="1"/>
              </p:cNvSpPr>
              <p:nvPr/>
            </p:nvSpPr>
            <p:spPr bwMode="auto">
              <a:xfrm>
                <a:off x="2443" y="1178"/>
                <a:ext cx="396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r>
                  <a:rPr lang="en-US" altLang="zh-CN" b="0">
                    <a:ea typeface="宋体" panose="02010600030101010101" pitchFamily="2" charset="-122"/>
                  </a:rPr>
                  <a:t>5 bits</a:t>
                </a:r>
                <a:endParaRPr lang="en-US" altLang="zh-CN" b="0">
                  <a:ea typeface="宋体" panose="02010600030101010101" pitchFamily="2" charset="-122"/>
                </a:endParaRPr>
              </a:p>
            </p:txBody>
          </p:sp>
          <p:sp>
            <p:nvSpPr>
              <p:cNvPr id="46108" name="Rectangle 28"/>
              <p:cNvSpPr>
                <a:spLocks noChangeArrowheads="1"/>
              </p:cNvSpPr>
              <p:nvPr/>
            </p:nvSpPr>
            <p:spPr bwMode="auto">
              <a:xfrm>
                <a:off x="1856" y="1178"/>
                <a:ext cx="396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r>
                  <a:rPr lang="en-US" altLang="zh-CN" b="0">
                    <a:ea typeface="宋体" panose="02010600030101010101" pitchFamily="2" charset="-122"/>
                  </a:rPr>
                  <a:t>5 bits</a:t>
                </a:r>
                <a:endParaRPr lang="en-US" altLang="zh-CN" b="0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46110" name="Rectangle 30"/>
            <p:cNvSpPr>
              <a:spLocks noChangeArrowheads="1"/>
            </p:cNvSpPr>
            <p:nvPr/>
          </p:nvSpPr>
          <p:spPr bwMode="auto">
            <a:xfrm>
              <a:off x="3107" y="1222"/>
              <a:ext cx="242" cy="21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>
                  <a:ea typeface="宋体" panose="02010600030101010101" pitchFamily="2" charset="-122"/>
                </a:rPr>
                <a:t>rd</a:t>
              </a:r>
              <a:endParaRPr lang="en-US" altLang="zh-CN">
                <a:ea typeface="宋体" panose="02010600030101010101" pitchFamily="2" charset="-122"/>
              </a:endParaRPr>
            </a:p>
          </p:txBody>
        </p:sp>
      </p:grpSp>
      <p:sp>
        <p:nvSpPr>
          <p:cNvPr id="12" name="内容占位符 11"/>
          <p:cNvSpPr>
            <a:spLocks noGrp="1"/>
          </p:cNvSpPr>
          <p:nvPr>
            <p:ph sz="quarter" idx="13"/>
          </p:nvPr>
        </p:nvSpPr>
        <p:spPr>
          <a:xfrm>
            <a:off x="251460" y="116840"/>
            <a:ext cx="815340" cy="568325"/>
          </a:xfrm>
        </p:spPr>
        <p:txBody>
          <a:bodyPr/>
          <a:lstStyle/>
          <a:p>
            <a:r>
              <a:rPr lang="en-US" altLang="zh-CN"/>
              <a:t>5.1</a:t>
            </a:r>
            <a:endParaRPr lang="en-US" altLang="zh-CN"/>
          </a:p>
        </p:txBody>
      </p:sp>
      <p:sp>
        <p:nvSpPr>
          <p:cNvPr id="13" name="Oval 2"/>
          <p:cNvSpPr>
            <a:spLocks noChangeArrowheads="1"/>
          </p:cNvSpPr>
          <p:nvPr/>
        </p:nvSpPr>
        <p:spPr bwMode="auto">
          <a:xfrm>
            <a:off x="5296695" y="4341813"/>
            <a:ext cx="2219325" cy="2287587"/>
          </a:xfrm>
          <a:prstGeom prst="ellipse">
            <a:avLst/>
          </a:prstGeom>
          <a:noFill/>
          <a:ln w="50800">
            <a:solidFill>
              <a:schemeClr val="hlink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4" name="Oval 3"/>
          <p:cNvSpPr>
            <a:spLocks noChangeArrowheads="1"/>
          </p:cNvSpPr>
          <p:nvPr/>
        </p:nvSpPr>
        <p:spPr bwMode="auto">
          <a:xfrm>
            <a:off x="7447757" y="2970213"/>
            <a:ext cx="1168400" cy="2795587"/>
          </a:xfrm>
          <a:prstGeom prst="ellipse">
            <a:avLst/>
          </a:prstGeom>
          <a:noFill/>
          <a:ln w="50800">
            <a:solidFill>
              <a:schemeClr val="hlink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5" name="Oval 4"/>
          <p:cNvSpPr>
            <a:spLocks noChangeArrowheads="1"/>
          </p:cNvSpPr>
          <p:nvPr/>
        </p:nvSpPr>
        <p:spPr bwMode="auto">
          <a:xfrm>
            <a:off x="2756695" y="4714875"/>
            <a:ext cx="1168400" cy="1914525"/>
          </a:xfrm>
          <a:prstGeom prst="ellipse">
            <a:avLst/>
          </a:prstGeom>
          <a:noFill/>
          <a:ln w="50800">
            <a:solidFill>
              <a:schemeClr val="hlink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grpSp>
        <p:nvGrpSpPr>
          <p:cNvPr id="16" name="Group 40"/>
          <p:cNvGrpSpPr/>
          <p:nvPr/>
        </p:nvGrpSpPr>
        <p:grpSpPr bwMode="auto">
          <a:xfrm>
            <a:off x="5085557" y="3541713"/>
            <a:ext cx="457200" cy="1157287"/>
            <a:chOff x="3168" y="2365"/>
            <a:chExt cx="288" cy="729"/>
          </a:xfrm>
        </p:grpSpPr>
        <p:sp>
          <p:nvSpPr>
            <p:cNvPr id="17" name="Line 32"/>
            <p:cNvSpPr>
              <a:spLocks noChangeShapeType="1"/>
            </p:cNvSpPr>
            <p:nvPr/>
          </p:nvSpPr>
          <p:spPr bwMode="auto">
            <a:xfrm>
              <a:off x="3168" y="2365"/>
              <a:ext cx="0" cy="16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8" name="Line 33"/>
            <p:cNvSpPr>
              <a:spLocks noChangeShapeType="1"/>
            </p:cNvSpPr>
            <p:nvPr/>
          </p:nvSpPr>
          <p:spPr bwMode="auto">
            <a:xfrm>
              <a:off x="3176" y="2365"/>
              <a:ext cx="272" cy="16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9" name="Line 34"/>
            <p:cNvSpPr>
              <a:spLocks noChangeShapeType="1"/>
            </p:cNvSpPr>
            <p:nvPr/>
          </p:nvSpPr>
          <p:spPr bwMode="auto">
            <a:xfrm>
              <a:off x="3176" y="2547"/>
              <a:ext cx="128" cy="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0" name="Line 35"/>
            <p:cNvSpPr>
              <a:spLocks noChangeShapeType="1"/>
            </p:cNvSpPr>
            <p:nvPr/>
          </p:nvSpPr>
          <p:spPr bwMode="auto">
            <a:xfrm>
              <a:off x="3312" y="2639"/>
              <a:ext cx="0" cy="16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1" name="Line 36"/>
            <p:cNvSpPr>
              <a:spLocks noChangeShapeType="1"/>
            </p:cNvSpPr>
            <p:nvPr/>
          </p:nvSpPr>
          <p:spPr bwMode="auto">
            <a:xfrm>
              <a:off x="3456" y="2547"/>
              <a:ext cx="0" cy="34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2" name="Line 37"/>
            <p:cNvSpPr>
              <a:spLocks noChangeShapeType="1"/>
            </p:cNvSpPr>
            <p:nvPr/>
          </p:nvSpPr>
          <p:spPr bwMode="auto">
            <a:xfrm flipV="1">
              <a:off x="3176" y="2805"/>
              <a:ext cx="128" cy="10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3" name="Line 38"/>
            <p:cNvSpPr>
              <a:spLocks noChangeShapeType="1"/>
            </p:cNvSpPr>
            <p:nvPr/>
          </p:nvSpPr>
          <p:spPr bwMode="auto">
            <a:xfrm>
              <a:off x="3168" y="2912"/>
              <a:ext cx="0" cy="16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4" name="Line 39"/>
            <p:cNvSpPr>
              <a:spLocks noChangeShapeType="1"/>
            </p:cNvSpPr>
            <p:nvPr/>
          </p:nvSpPr>
          <p:spPr bwMode="auto">
            <a:xfrm flipV="1">
              <a:off x="3176" y="2896"/>
              <a:ext cx="272" cy="19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25" name="Line 41"/>
          <p:cNvSpPr>
            <a:spLocks noChangeShapeType="1"/>
          </p:cNvSpPr>
          <p:nvPr/>
        </p:nvSpPr>
        <p:spPr bwMode="auto">
          <a:xfrm flipH="1">
            <a:off x="5530057" y="4108450"/>
            <a:ext cx="2311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6" name="Line 42"/>
          <p:cNvSpPr>
            <a:spLocks noChangeShapeType="1"/>
          </p:cNvSpPr>
          <p:nvPr/>
        </p:nvSpPr>
        <p:spPr bwMode="auto">
          <a:xfrm flipH="1">
            <a:off x="5917407" y="4041775"/>
            <a:ext cx="88900" cy="131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7" name="Rectangle 43"/>
          <p:cNvSpPr>
            <a:spLocks noChangeArrowheads="1"/>
          </p:cNvSpPr>
          <p:nvPr/>
        </p:nvSpPr>
        <p:spPr bwMode="auto">
          <a:xfrm>
            <a:off x="5604670" y="4105275"/>
            <a:ext cx="3841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32</a:t>
            </a:r>
            <a:endParaRPr lang="en-US" altLang="zh-CN" b="0">
              <a:ea typeface="宋体" panose="02010600030101010101" pitchFamily="2" charset="-122"/>
            </a:endParaRPr>
          </a:p>
        </p:txBody>
      </p:sp>
      <p:sp>
        <p:nvSpPr>
          <p:cNvPr id="28" name="Line 44"/>
          <p:cNvSpPr>
            <a:spLocks noChangeShapeType="1"/>
          </p:cNvSpPr>
          <p:nvPr/>
        </p:nvSpPr>
        <p:spPr bwMode="auto">
          <a:xfrm>
            <a:off x="5314157" y="3252788"/>
            <a:ext cx="0" cy="4079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9" name="Rectangle 45"/>
          <p:cNvSpPr>
            <a:spLocks noChangeArrowheads="1"/>
          </p:cNvSpPr>
          <p:nvPr/>
        </p:nvSpPr>
        <p:spPr bwMode="auto">
          <a:xfrm>
            <a:off x="4934745" y="2947988"/>
            <a:ext cx="8350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ALUctr</a:t>
            </a:r>
            <a:endParaRPr lang="en-US" altLang="zh-CN" b="0">
              <a:ea typeface="宋体" panose="02010600030101010101" pitchFamily="2" charset="-122"/>
            </a:endParaRPr>
          </a:p>
        </p:txBody>
      </p:sp>
      <p:sp>
        <p:nvSpPr>
          <p:cNvPr id="30" name="Rectangle 46"/>
          <p:cNvSpPr>
            <a:spLocks noChangeArrowheads="1"/>
          </p:cNvSpPr>
          <p:nvPr/>
        </p:nvSpPr>
        <p:spPr bwMode="auto">
          <a:xfrm>
            <a:off x="1118395" y="4259263"/>
            <a:ext cx="474662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Clk</a:t>
            </a:r>
            <a:endParaRPr lang="en-US" altLang="zh-CN" b="0">
              <a:ea typeface="宋体" panose="02010600030101010101" pitchFamily="2" charset="-122"/>
            </a:endParaRPr>
          </a:p>
        </p:txBody>
      </p:sp>
      <p:sp>
        <p:nvSpPr>
          <p:cNvPr id="31" name="Rectangle 47"/>
          <p:cNvSpPr>
            <a:spLocks noChangeArrowheads="1"/>
          </p:cNvSpPr>
          <p:nvPr/>
        </p:nvSpPr>
        <p:spPr bwMode="auto">
          <a:xfrm>
            <a:off x="727870" y="3671888"/>
            <a:ext cx="655637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busW</a:t>
            </a:r>
            <a:endParaRPr lang="en-US" altLang="zh-CN" b="0">
              <a:ea typeface="宋体" panose="02010600030101010101" pitchFamily="2" charset="-122"/>
            </a:endParaRPr>
          </a:p>
        </p:txBody>
      </p:sp>
      <p:sp>
        <p:nvSpPr>
          <p:cNvPr id="32" name="Rectangle 48"/>
          <p:cNvSpPr>
            <a:spLocks noChangeArrowheads="1"/>
          </p:cNvSpPr>
          <p:nvPr/>
        </p:nvSpPr>
        <p:spPr bwMode="auto">
          <a:xfrm>
            <a:off x="1812132" y="3541713"/>
            <a:ext cx="1431925" cy="115093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3" name="Line 49"/>
          <p:cNvSpPr>
            <a:spLocks noChangeShapeType="1"/>
          </p:cNvSpPr>
          <p:nvPr/>
        </p:nvSpPr>
        <p:spPr bwMode="auto">
          <a:xfrm>
            <a:off x="1850232" y="4464050"/>
            <a:ext cx="250825" cy="650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4" name="Line 50"/>
          <p:cNvSpPr>
            <a:spLocks noChangeShapeType="1"/>
          </p:cNvSpPr>
          <p:nvPr/>
        </p:nvSpPr>
        <p:spPr bwMode="auto">
          <a:xfrm flipH="1">
            <a:off x="1824832" y="4554538"/>
            <a:ext cx="301625" cy="101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5" name="Oval 51"/>
          <p:cNvSpPr>
            <a:spLocks noChangeArrowheads="1"/>
          </p:cNvSpPr>
          <p:nvPr/>
        </p:nvSpPr>
        <p:spPr bwMode="auto">
          <a:xfrm>
            <a:off x="1659732" y="4500563"/>
            <a:ext cx="127000" cy="119062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6" name="Rectangle 52"/>
          <p:cNvSpPr>
            <a:spLocks noChangeArrowheads="1"/>
          </p:cNvSpPr>
          <p:nvPr/>
        </p:nvSpPr>
        <p:spPr bwMode="auto">
          <a:xfrm>
            <a:off x="1335882" y="3019425"/>
            <a:ext cx="7683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RegWr</a:t>
            </a:r>
            <a:endParaRPr lang="en-US" altLang="zh-CN" b="0">
              <a:ea typeface="宋体" panose="02010600030101010101" pitchFamily="2" charset="-122"/>
            </a:endParaRPr>
          </a:p>
        </p:txBody>
      </p:sp>
      <p:sp>
        <p:nvSpPr>
          <p:cNvPr id="37" name="Line 53"/>
          <p:cNvSpPr>
            <a:spLocks noChangeShapeType="1"/>
          </p:cNvSpPr>
          <p:nvPr/>
        </p:nvSpPr>
        <p:spPr bwMode="auto">
          <a:xfrm flipH="1">
            <a:off x="805657" y="4035425"/>
            <a:ext cx="1016000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8" name="Line 54"/>
          <p:cNvSpPr>
            <a:spLocks noChangeShapeType="1"/>
          </p:cNvSpPr>
          <p:nvPr/>
        </p:nvSpPr>
        <p:spPr bwMode="auto">
          <a:xfrm flipH="1">
            <a:off x="1345407" y="3970338"/>
            <a:ext cx="88900" cy="131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9" name="Rectangle 55"/>
          <p:cNvSpPr>
            <a:spLocks noChangeArrowheads="1"/>
          </p:cNvSpPr>
          <p:nvPr/>
        </p:nvSpPr>
        <p:spPr bwMode="auto">
          <a:xfrm>
            <a:off x="1032670" y="4033838"/>
            <a:ext cx="3841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32</a:t>
            </a:r>
            <a:endParaRPr lang="en-US" altLang="zh-CN" b="0">
              <a:ea typeface="宋体" panose="02010600030101010101" pitchFamily="2" charset="-122"/>
            </a:endParaRPr>
          </a:p>
        </p:txBody>
      </p:sp>
      <p:sp>
        <p:nvSpPr>
          <p:cNvPr id="40" name="Line 56"/>
          <p:cNvSpPr>
            <a:spLocks noChangeShapeType="1"/>
          </p:cNvSpPr>
          <p:nvPr/>
        </p:nvSpPr>
        <p:spPr bwMode="auto">
          <a:xfrm>
            <a:off x="3269457" y="3673475"/>
            <a:ext cx="1803400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1" name="Line 57"/>
          <p:cNvSpPr>
            <a:spLocks noChangeShapeType="1"/>
          </p:cNvSpPr>
          <p:nvPr/>
        </p:nvSpPr>
        <p:spPr bwMode="auto">
          <a:xfrm flipH="1">
            <a:off x="4241007" y="3608388"/>
            <a:ext cx="88900" cy="131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2" name="Rectangle 58"/>
          <p:cNvSpPr>
            <a:spLocks noChangeArrowheads="1"/>
          </p:cNvSpPr>
          <p:nvPr/>
        </p:nvSpPr>
        <p:spPr bwMode="auto">
          <a:xfrm>
            <a:off x="3928270" y="3743325"/>
            <a:ext cx="3841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32</a:t>
            </a:r>
            <a:endParaRPr lang="en-US" altLang="zh-CN" b="0">
              <a:ea typeface="宋体" panose="02010600030101010101" pitchFamily="2" charset="-122"/>
            </a:endParaRPr>
          </a:p>
        </p:txBody>
      </p:sp>
      <p:sp>
        <p:nvSpPr>
          <p:cNvPr id="43" name="Rectangle 59"/>
          <p:cNvSpPr>
            <a:spLocks noChangeArrowheads="1"/>
          </p:cNvSpPr>
          <p:nvPr/>
        </p:nvSpPr>
        <p:spPr bwMode="auto">
          <a:xfrm>
            <a:off x="3623470" y="3382963"/>
            <a:ext cx="6096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busA</a:t>
            </a:r>
            <a:endParaRPr lang="en-US" altLang="zh-CN" b="0">
              <a:ea typeface="宋体" panose="02010600030101010101" pitchFamily="2" charset="-122"/>
            </a:endParaRPr>
          </a:p>
        </p:txBody>
      </p:sp>
      <p:sp>
        <p:nvSpPr>
          <p:cNvPr id="44" name="Line 60"/>
          <p:cNvSpPr>
            <a:spLocks noChangeShapeType="1"/>
          </p:cNvSpPr>
          <p:nvPr/>
        </p:nvSpPr>
        <p:spPr bwMode="auto">
          <a:xfrm flipV="1">
            <a:off x="1961357" y="3298825"/>
            <a:ext cx="0" cy="2428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5" name="Line 61"/>
          <p:cNvSpPr>
            <a:spLocks noChangeShapeType="1"/>
          </p:cNvSpPr>
          <p:nvPr/>
        </p:nvSpPr>
        <p:spPr bwMode="auto">
          <a:xfrm>
            <a:off x="3269457" y="4541838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6" name="Line 62"/>
          <p:cNvSpPr>
            <a:spLocks noChangeShapeType="1"/>
          </p:cNvSpPr>
          <p:nvPr/>
        </p:nvSpPr>
        <p:spPr bwMode="auto">
          <a:xfrm flipH="1">
            <a:off x="3783807" y="4476750"/>
            <a:ext cx="88900" cy="131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47" name="Rectangle 63"/>
          <p:cNvSpPr>
            <a:spLocks noChangeArrowheads="1"/>
          </p:cNvSpPr>
          <p:nvPr/>
        </p:nvSpPr>
        <p:spPr bwMode="auto">
          <a:xfrm>
            <a:off x="3471070" y="4540250"/>
            <a:ext cx="3841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32</a:t>
            </a:r>
            <a:endParaRPr lang="en-US" altLang="zh-CN" b="0">
              <a:ea typeface="宋体" panose="02010600030101010101" pitchFamily="2" charset="-122"/>
            </a:endParaRPr>
          </a:p>
        </p:txBody>
      </p:sp>
      <p:sp>
        <p:nvSpPr>
          <p:cNvPr id="48" name="Rectangle 64"/>
          <p:cNvSpPr>
            <a:spLocks noChangeArrowheads="1"/>
          </p:cNvSpPr>
          <p:nvPr/>
        </p:nvSpPr>
        <p:spPr bwMode="auto">
          <a:xfrm>
            <a:off x="3242470" y="4249738"/>
            <a:ext cx="598487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busB</a:t>
            </a:r>
            <a:endParaRPr lang="en-US" altLang="zh-CN" b="0">
              <a:ea typeface="宋体" panose="02010600030101010101" pitchFamily="2" charset="-122"/>
            </a:endParaRPr>
          </a:p>
        </p:txBody>
      </p:sp>
      <p:sp>
        <p:nvSpPr>
          <p:cNvPr id="49" name="Line 65"/>
          <p:cNvSpPr>
            <a:spLocks noChangeShapeType="1"/>
          </p:cNvSpPr>
          <p:nvPr/>
        </p:nvSpPr>
        <p:spPr bwMode="auto">
          <a:xfrm flipH="1">
            <a:off x="1186657" y="4541838"/>
            <a:ext cx="48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0" name="Line 66"/>
          <p:cNvSpPr>
            <a:spLocks noChangeShapeType="1"/>
          </p:cNvSpPr>
          <p:nvPr/>
        </p:nvSpPr>
        <p:spPr bwMode="auto">
          <a:xfrm>
            <a:off x="2266157" y="2890838"/>
            <a:ext cx="0" cy="6254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1" name="Line 67"/>
          <p:cNvSpPr>
            <a:spLocks noChangeShapeType="1"/>
          </p:cNvSpPr>
          <p:nvPr/>
        </p:nvSpPr>
        <p:spPr bwMode="auto">
          <a:xfrm flipV="1">
            <a:off x="2196307" y="3233738"/>
            <a:ext cx="139700" cy="1571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2" name="Rectangle 68"/>
          <p:cNvSpPr>
            <a:spLocks noChangeArrowheads="1"/>
          </p:cNvSpPr>
          <p:nvPr/>
        </p:nvSpPr>
        <p:spPr bwMode="auto">
          <a:xfrm>
            <a:off x="2023270" y="3092450"/>
            <a:ext cx="2825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5</a:t>
            </a:r>
            <a:endParaRPr lang="en-US" altLang="zh-CN" b="0">
              <a:ea typeface="宋体" panose="02010600030101010101" pitchFamily="2" charset="-122"/>
            </a:endParaRPr>
          </a:p>
        </p:txBody>
      </p:sp>
      <p:sp>
        <p:nvSpPr>
          <p:cNvPr id="53" name="Line 69"/>
          <p:cNvSpPr>
            <a:spLocks noChangeShapeType="1"/>
          </p:cNvSpPr>
          <p:nvPr/>
        </p:nvSpPr>
        <p:spPr bwMode="auto">
          <a:xfrm>
            <a:off x="2647157" y="3108325"/>
            <a:ext cx="0" cy="4079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4" name="Line 70"/>
          <p:cNvSpPr>
            <a:spLocks noChangeShapeType="1"/>
          </p:cNvSpPr>
          <p:nvPr/>
        </p:nvSpPr>
        <p:spPr bwMode="auto">
          <a:xfrm flipV="1">
            <a:off x="2577307" y="3233738"/>
            <a:ext cx="139700" cy="1571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5" name="Rectangle 71"/>
          <p:cNvSpPr>
            <a:spLocks noChangeArrowheads="1"/>
          </p:cNvSpPr>
          <p:nvPr/>
        </p:nvSpPr>
        <p:spPr bwMode="auto">
          <a:xfrm>
            <a:off x="2404270" y="3092450"/>
            <a:ext cx="2825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5</a:t>
            </a:r>
            <a:endParaRPr lang="en-US" altLang="zh-CN" b="0">
              <a:ea typeface="宋体" panose="02010600030101010101" pitchFamily="2" charset="-122"/>
            </a:endParaRPr>
          </a:p>
        </p:txBody>
      </p:sp>
      <p:sp>
        <p:nvSpPr>
          <p:cNvPr id="56" name="Line 72"/>
          <p:cNvSpPr>
            <a:spLocks noChangeShapeType="1"/>
          </p:cNvSpPr>
          <p:nvPr/>
        </p:nvSpPr>
        <p:spPr bwMode="auto">
          <a:xfrm>
            <a:off x="3104357" y="3108325"/>
            <a:ext cx="0" cy="4079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7" name="Line 73"/>
          <p:cNvSpPr>
            <a:spLocks noChangeShapeType="1"/>
          </p:cNvSpPr>
          <p:nvPr/>
        </p:nvSpPr>
        <p:spPr bwMode="auto">
          <a:xfrm flipV="1">
            <a:off x="3034507" y="3233738"/>
            <a:ext cx="139700" cy="1571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8" name="Rectangle 74"/>
          <p:cNvSpPr>
            <a:spLocks noChangeArrowheads="1"/>
          </p:cNvSpPr>
          <p:nvPr/>
        </p:nvSpPr>
        <p:spPr bwMode="auto">
          <a:xfrm>
            <a:off x="2861470" y="3092450"/>
            <a:ext cx="2825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5</a:t>
            </a:r>
            <a:endParaRPr lang="en-US" altLang="zh-CN" b="0">
              <a:ea typeface="宋体" panose="02010600030101010101" pitchFamily="2" charset="-122"/>
            </a:endParaRPr>
          </a:p>
        </p:txBody>
      </p:sp>
      <p:sp>
        <p:nvSpPr>
          <p:cNvPr id="59" name="Rectangle 75"/>
          <p:cNvSpPr>
            <a:spLocks noChangeArrowheads="1"/>
          </p:cNvSpPr>
          <p:nvPr/>
        </p:nvSpPr>
        <p:spPr bwMode="auto">
          <a:xfrm>
            <a:off x="2023270" y="3527425"/>
            <a:ext cx="461962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Rw</a:t>
            </a:r>
            <a:endParaRPr lang="en-US" altLang="zh-CN" b="0">
              <a:ea typeface="宋体" panose="02010600030101010101" pitchFamily="2" charset="-122"/>
            </a:endParaRPr>
          </a:p>
        </p:txBody>
      </p:sp>
      <p:sp>
        <p:nvSpPr>
          <p:cNvPr id="60" name="Rectangle 76"/>
          <p:cNvSpPr>
            <a:spLocks noChangeArrowheads="1"/>
          </p:cNvSpPr>
          <p:nvPr/>
        </p:nvSpPr>
        <p:spPr bwMode="auto">
          <a:xfrm>
            <a:off x="2480470" y="3527425"/>
            <a:ext cx="4064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Ra</a:t>
            </a:r>
            <a:endParaRPr lang="en-US" altLang="zh-CN" b="0">
              <a:ea typeface="宋体" panose="02010600030101010101" pitchFamily="2" charset="-122"/>
            </a:endParaRPr>
          </a:p>
        </p:txBody>
      </p:sp>
      <p:sp>
        <p:nvSpPr>
          <p:cNvPr id="61" name="Rectangle 77"/>
          <p:cNvSpPr>
            <a:spLocks noChangeArrowheads="1"/>
          </p:cNvSpPr>
          <p:nvPr/>
        </p:nvSpPr>
        <p:spPr bwMode="auto">
          <a:xfrm>
            <a:off x="2861470" y="3527425"/>
            <a:ext cx="417512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Rb</a:t>
            </a:r>
            <a:endParaRPr lang="en-US" altLang="zh-CN" b="0">
              <a:ea typeface="宋体" panose="02010600030101010101" pitchFamily="2" charset="-122"/>
            </a:endParaRPr>
          </a:p>
        </p:txBody>
      </p:sp>
      <p:sp>
        <p:nvSpPr>
          <p:cNvPr id="62" name="Rectangle 78"/>
          <p:cNvSpPr>
            <a:spLocks noChangeArrowheads="1"/>
          </p:cNvSpPr>
          <p:nvPr/>
        </p:nvSpPr>
        <p:spPr bwMode="auto">
          <a:xfrm>
            <a:off x="2023270" y="3816350"/>
            <a:ext cx="984250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32 32-bit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Registers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63" name="Line 79"/>
          <p:cNvSpPr>
            <a:spLocks noChangeShapeType="1"/>
          </p:cNvSpPr>
          <p:nvPr/>
        </p:nvSpPr>
        <p:spPr bwMode="auto">
          <a:xfrm flipH="1">
            <a:off x="805657" y="6134100"/>
            <a:ext cx="7797800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64" name="Line 80"/>
          <p:cNvSpPr>
            <a:spLocks noChangeShapeType="1"/>
          </p:cNvSpPr>
          <p:nvPr/>
        </p:nvSpPr>
        <p:spPr bwMode="auto">
          <a:xfrm flipV="1">
            <a:off x="818357" y="4022725"/>
            <a:ext cx="0" cy="2124075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65" name="Rectangle 81"/>
          <p:cNvSpPr>
            <a:spLocks noChangeArrowheads="1"/>
          </p:cNvSpPr>
          <p:nvPr/>
        </p:nvSpPr>
        <p:spPr bwMode="auto">
          <a:xfrm>
            <a:off x="2480470" y="2800350"/>
            <a:ext cx="395287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Rs</a:t>
            </a:r>
            <a:endParaRPr lang="en-US" altLang="zh-CN" b="0">
              <a:ea typeface="宋体" panose="02010600030101010101" pitchFamily="2" charset="-122"/>
            </a:endParaRPr>
          </a:p>
        </p:txBody>
      </p:sp>
      <p:sp>
        <p:nvSpPr>
          <p:cNvPr id="66" name="Rectangle 82"/>
          <p:cNvSpPr>
            <a:spLocks noChangeArrowheads="1"/>
          </p:cNvSpPr>
          <p:nvPr/>
        </p:nvSpPr>
        <p:spPr bwMode="auto">
          <a:xfrm>
            <a:off x="2404270" y="2225675"/>
            <a:ext cx="373062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Rt</a:t>
            </a:r>
            <a:endParaRPr lang="en-US" altLang="zh-CN" b="0">
              <a:ea typeface="宋体" panose="02010600030101010101" pitchFamily="2" charset="-122"/>
            </a:endParaRPr>
          </a:p>
        </p:txBody>
      </p:sp>
      <p:grpSp>
        <p:nvGrpSpPr>
          <p:cNvPr id="67" name="Group 87"/>
          <p:cNvGrpSpPr/>
          <p:nvPr/>
        </p:nvGrpSpPr>
        <p:grpSpPr bwMode="auto">
          <a:xfrm>
            <a:off x="4247357" y="4265613"/>
            <a:ext cx="304800" cy="1084262"/>
            <a:chOff x="2640" y="2821"/>
            <a:chExt cx="192" cy="683"/>
          </a:xfrm>
        </p:grpSpPr>
        <p:sp>
          <p:nvSpPr>
            <p:cNvPr id="68" name="Line 83"/>
            <p:cNvSpPr>
              <a:spLocks noChangeShapeType="1"/>
            </p:cNvSpPr>
            <p:nvPr/>
          </p:nvSpPr>
          <p:spPr bwMode="auto">
            <a:xfrm>
              <a:off x="2640" y="2821"/>
              <a:ext cx="0" cy="66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9" name="Line 84"/>
            <p:cNvSpPr>
              <a:spLocks noChangeShapeType="1"/>
            </p:cNvSpPr>
            <p:nvPr/>
          </p:nvSpPr>
          <p:spPr bwMode="auto">
            <a:xfrm>
              <a:off x="2648" y="2821"/>
              <a:ext cx="176" cy="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0" name="Line 85"/>
            <p:cNvSpPr>
              <a:spLocks noChangeShapeType="1"/>
            </p:cNvSpPr>
            <p:nvPr/>
          </p:nvSpPr>
          <p:spPr bwMode="auto">
            <a:xfrm flipV="1">
              <a:off x="2648" y="3397"/>
              <a:ext cx="176" cy="10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1" name="Line 86"/>
            <p:cNvSpPr>
              <a:spLocks noChangeShapeType="1"/>
            </p:cNvSpPr>
            <p:nvPr/>
          </p:nvSpPr>
          <p:spPr bwMode="auto">
            <a:xfrm>
              <a:off x="2832" y="2912"/>
              <a:ext cx="0" cy="48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72" name="Group 92"/>
          <p:cNvGrpSpPr/>
          <p:nvPr/>
        </p:nvGrpSpPr>
        <p:grpSpPr bwMode="auto">
          <a:xfrm>
            <a:off x="1529557" y="2625725"/>
            <a:ext cx="1168400" cy="288925"/>
            <a:chOff x="928" y="1788"/>
            <a:chExt cx="736" cy="182"/>
          </a:xfrm>
        </p:grpSpPr>
        <p:sp>
          <p:nvSpPr>
            <p:cNvPr id="73" name="Line 88"/>
            <p:cNvSpPr>
              <a:spLocks noChangeShapeType="1"/>
            </p:cNvSpPr>
            <p:nvPr/>
          </p:nvSpPr>
          <p:spPr bwMode="auto">
            <a:xfrm flipH="1">
              <a:off x="928" y="1788"/>
              <a:ext cx="7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4" name="Line 89"/>
            <p:cNvSpPr>
              <a:spLocks noChangeShapeType="1"/>
            </p:cNvSpPr>
            <p:nvPr/>
          </p:nvSpPr>
          <p:spPr bwMode="auto">
            <a:xfrm flipH="1">
              <a:off x="1552" y="1796"/>
              <a:ext cx="112" cy="16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5" name="Line 90"/>
            <p:cNvSpPr>
              <a:spLocks noChangeShapeType="1"/>
            </p:cNvSpPr>
            <p:nvPr/>
          </p:nvSpPr>
          <p:spPr bwMode="auto">
            <a:xfrm>
              <a:off x="944" y="1796"/>
              <a:ext cx="80" cy="16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6" name="Line 91"/>
            <p:cNvSpPr>
              <a:spLocks noChangeShapeType="1"/>
            </p:cNvSpPr>
            <p:nvPr/>
          </p:nvSpPr>
          <p:spPr bwMode="auto">
            <a:xfrm flipH="1">
              <a:off x="1024" y="1970"/>
              <a:ext cx="5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77" name="Line 93"/>
          <p:cNvSpPr>
            <a:spLocks noChangeShapeType="1"/>
          </p:cNvSpPr>
          <p:nvPr/>
        </p:nvSpPr>
        <p:spPr bwMode="auto">
          <a:xfrm>
            <a:off x="2418557" y="2384425"/>
            <a:ext cx="0" cy="1920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78" name="Line 94"/>
          <p:cNvSpPr>
            <a:spLocks noChangeShapeType="1"/>
          </p:cNvSpPr>
          <p:nvPr/>
        </p:nvSpPr>
        <p:spPr bwMode="auto">
          <a:xfrm>
            <a:off x="1808957" y="2384425"/>
            <a:ext cx="0" cy="1920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79" name="Rectangle 95"/>
          <p:cNvSpPr>
            <a:spLocks noChangeArrowheads="1"/>
          </p:cNvSpPr>
          <p:nvPr/>
        </p:nvSpPr>
        <p:spPr bwMode="auto">
          <a:xfrm>
            <a:off x="1794670" y="2225675"/>
            <a:ext cx="417512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Rd</a:t>
            </a:r>
            <a:endParaRPr lang="en-US" altLang="zh-CN" b="0">
              <a:ea typeface="宋体" panose="02010600030101010101" pitchFamily="2" charset="-122"/>
            </a:endParaRPr>
          </a:p>
        </p:txBody>
      </p:sp>
      <p:sp>
        <p:nvSpPr>
          <p:cNvPr id="80" name="Line 96"/>
          <p:cNvSpPr>
            <a:spLocks noChangeShapeType="1"/>
          </p:cNvSpPr>
          <p:nvPr/>
        </p:nvSpPr>
        <p:spPr bwMode="auto">
          <a:xfrm flipH="1">
            <a:off x="729457" y="2806700"/>
            <a:ext cx="939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81" name="Rectangle 97"/>
          <p:cNvSpPr>
            <a:spLocks noChangeArrowheads="1"/>
          </p:cNvSpPr>
          <p:nvPr/>
        </p:nvSpPr>
        <p:spPr bwMode="auto">
          <a:xfrm>
            <a:off x="651670" y="2514600"/>
            <a:ext cx="7905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RegDst</a:t>
            </a:r>
            <a:endParaRPr lang="en-US" altLang="zh-CN" b="0">
              <a:ea typeface="宋体" panose="02010600030101010101" pitchFamily="2" charset="-122"/>
            </a:endParaRPr>
          </a:p>
        </p:txBody>
      </p:sp>
      <p:sp>
        <p:nvSpPr>
          <p:cNvPr id="82" name="Rectangle 98"/>
          <p:cNvSpPr>
            <a:spLocks noChangeArrowheads="1"/>
          </p:cNvSpPr>
          <p:nvPr/>
        </p:nvSpPr>
        <p:spPr bwMode="auto">
          <a:xfrm>
            <a:off x="3193257" y="4916488"/>
            <a:ext cx="355600" cy="914400"/>
          </a:xfrm>
          <a:prstGeom prst="rect">
            <a:avLst/>
          </a:prstGeom>
          <a:noFill/>
          <a:ln w="25400">
            <a:solidFill>
              <a:schemeClr val="accent2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83" name="Rectangle 99"/>
          <p:cNvSpPr>
            <a:spLocks noChangeArrowheads="1"/>
          </p:cNvSpPr>
          <p:nvPr/>
        </p:nvSpPr>
        <p:spPr bwMode="auto">
          <a:xfrm rot="5400000">
            <a:off x="2860676" y="5207794"/>
            <a:ext cx="982663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Extender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84" name="Rectangle 100"/>
          <p:cNvSpPr>
            <a:spLocks noChangeArrowheads="1"/>
          </p:cNvSpPr>
          <p:nvPr/>
        </p:nvSpPr>
        <p:spPr bwMode="auto">
          <a:xfrm rot="5400000">
            <a:off x="4079082" y="4664075"/>
            <a:ext cx="5873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Mux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85" name="Rectangle 101"/>
          <p:cNvSpPr>
            <a:spLocks noChangeArrowheads="1"/>
          </p:cNvSpPr>
          <p:nvPr/>
        </p:nvSpPr>
        <p:spPr bwMode="auto">
          <a:xfrm>
            <a:off x="1832770" y="2622550"/>
            <a:ext cx="5873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Mux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86" name="Line 102"/>
          <p:cNvSpPr>
            <a:spLocks noChangeShapeType="1"/>
          </p:cNvSpPr>
          <p:nvPr/>
        </p:nvSpPr>
        <p:spPr bwMode="auto">
          <a:xfrm>
            <a:off x="3574257" y="5192713"/>
            <a:ext cx="660400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87" name="Rectangle 103"/>
          <p:cNvSpPr>
            <a:spLocks noChangeArrowheads="1"/>
          </p:cNvSpPr>
          <p:nvPr/>
        </p:nvSpPr>
        <p:spPr bwMode="auto">
          <a:xfrm>
            <a:off x="3566320" y="5227638"/>
            <a:ext cx="3841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32</a:t>
            </a:r>
            <a:endParaRPr lang="en-US" altLang="zh-CN" b="0">
              <a:ea typeface="宋体" panose="02010600030101010101" pitchFamily="2" charset="-122"/>
            </a:endParaRPr>
          </a:p>
        </p:txBody>
      </p:sp>
      <p:sp>
        <p:nvSpPr>
          <p:cNvPr id="88" name="Line 104"/>
          <p:cNvSpPr>
            <a:spLocks noChangeShapeType="1"/>
          </p:cNvSpPr>
          <p:nvPr/>
        </p:nvSpPr>
        <p:spPr bwMode="auto">
          <a:xfrm flipH="1">
            <a:off x="3860007" y="5127625"/>
            <a:ext cx="88900" cy="1317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89" name="Line 105"/>
          <p:cNvSpPr>
            <a:spLocks noChangeShapeType="1"/>
          </p:cNvSpPr>
          <p:nvPr/>
        </p:nvSpPr>
        <p:spPr bwMode="auto">
          <a:xfrm>
            <a:off x="2202657" y="5410200"/>
            <a:ext cx="965200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90" name="Line 106"/>
          <p:cNvSpPr>
            <a:spLocks noChangeShapeType="1"/>
          </p:cNvSpPr>
          <p:nvPr/>
        </p:nvSpPr>
        <p:spPr bwMode="auto">
          <a:xfrm flipH="1">
            <a:off x="2640807" y="5343525"/>
            <a:ext cx="88900" cy="133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91" name="Rectangle 107"/>
          <p:cNvSpPr>
            <a:spLocks noChangeArrowheads="1"/>
          </p:cNvSpPr>
          <p:nvPr/>
        </p:nvSpPr>
        <p:spPr bwMode="auto">
          <a:xfrm>
            <a:off x="2328070" y="5408613"/>
            <a:ext cx="3841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16</a:t>
            </a:r>
            <a:endParaRPr lang="en-US" altLang="zh-CN" b="0">
              <a:ea typeface="宋体" panose="02010600030101010101" pitchFamily="2" charset="-122"/>
            </a:endParaRPr>
          </a:p>
        </p:txBody>
      </p:sp>
      <p:sp>
        <p:nvSpPr>
          <p:cNvPr id="92" name="Rectangle 108"/>
          <p:cNvSpPr>
            <a:spLocks noChangeArrowheads="1"/>
          </p:cNvSpPr>
          <p:nvPr/>
        </p:nvSpPr>
        <p:spPr bwMode="auto">
          <a:xfrm>
            <a:off x="1489870" y="5262563"/>
            <a:ext cx="7588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imm16</a:t>
            </a:r>
            <a:endParaRPr lang="en-US" altLang="zh-CN" b="0">
              <a:ea typeface="宋体" panose="02010600030101010101" pitchFamily="2" charset="-122"/>
            </a:endParaRPr>
          </a:p>
        </p:txBody>
      </p:sp>
      <p:sp>
        <p:nvSpPr>
          <p:cNvPr id="93" name="Line 109"/>
          <p:cNvSpPr>
            <a:spLocks noChangeShapeType="1"/>
          </p:cNvSpPr>
          <p:nvPr/>
        </p:nvSpPr>
        <p:spPr bwMode="auto">
          <a:xfrm>
            <a:off x="4399757" y="5272088"/>
            <a:ext cx="0" cy="4206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94" name="Rectangle 110"/>
          <p:cNvSpPr>
            <a:spLocks noChangeArrowheads="1"/>
          </p:cNvSpPr>
          <p:nvPr/>
        </p:nvSpPr>
        <p:spPr bwMode="auto">
          <a:xfrm>
            <a:off x="4080670" y="5697538"/>
            <a:ext cx="868362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ALUSrc</a:t>
            </a:r>
            <a:endParaRPr lang="en-US" altLang="zh-CN" b="0">
              <a:ea typeface="宋体" panose="02010600030101010101" pitchFamily="2" charset="-122"/>
            </a:endParaRPr>
          </a:p>
        </p:txBody>
      </p:sp>
      <p:sp>
        <p:nvSpPr>
          <p:cNvPr id="95" name="Line 111"/>
          <p:cNvSpPr>
            <a:spLocks noChangeShapeType="1"/>
          </p:cNvSpPr>
          <p:nvPr/>
        </p:nvSpPr>
        <p:spPr bwMode="auto">
          <a:xfrm>
            <a:off x="4564857" y="4541838"/>
            <a:ext cx="508000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96" name="Line 112"/>
          <p:cNvSpPr>
            <a:spLocks noChangeShapeType="1"/>
          </p:cNvSpPr>
          <p:nvPr/>
        </p:nvSpPr>
        <p:spPr bwMode="auto">
          <a:xfrm>
            <a:off x="3371057" y="5868988"/>
            <a:ext cx="0" cy="403225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97" name="Rectangle 113"/>
          <p:cNvSpPr>
            <a:spLocks noChangeArrowheads="1"/>
          </p:cNvSpPr>
          <p:nvPr/>
        </p:nvSpPr>
        <p:spPr bwMode="auto">
          <a:xfrm>
            <a:off x="3080545" y="6219825"/>
            <a:ext cx="7112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solidFill>
                  <a:schemeClr val="accent2"/>
                </a:solidFill>
                <a:ea typeface="宋体" panose="02010600030101010101" pitchFamily="2" charset="-122"/>
              </a:rPr>
              <a:t>ExtOp</a:t>
            </a:r>
            <a:endParaRPr lang="en-US" altLang="zh-CN" b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98" name="Rectangle 114"/>
          <p:cNvSpPr>
            <a:spLocks noChangeArrowheads="1"/>
          </p:cNvSpPr>
          <p:nvPr/>
        </p:nvSpPr>
        <p:spPr bwMode="auto">
          <a:xfrm>
            <a:off x="6079332" y="4843463"/>
            <a:ext cx="1127125" cy="1150937"/>
          </a:xfrm>
          <a:prstGeom prst="rect">
            <a:avLst/>
          </a:prstGeom>
          <a:noFill/>
          <a:ln w="25400">
            <a:solidFill>
              <a:schemeClr val="accent2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99" name="Line 115"/>
          <p:cNvSpPr>
            <a:spLocks noChangeShapeType="1"/>
          </p:cNvSpPr>
          <p:nvPr/>
        </p:nvSpPr>
        <p:spPr bwMode="auto">
          <a:xfrm flipH="1">
            <a:off x="5453857" y="5843588"/>
            <a:ext cx="4826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00" name="Rectangle 116"/>
          <p:cNvSpPr>
            <a:spLocks noChangeArrowheads="1"/>
          </p:cNvSpPr>
          <p:nvPr/>
        </p:nvSpPr>
        <p:spPr bwMode="auto">
          <a:xfrm>
            <a:off x="5385595" y="5561013"/>
            <a:ext cx="474662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Clk</a:t>
            </a:r>
            <a:endParaRPr lang="en-US" altLang="zh-CN" b="0">
              <a:ea typeface="宋体" panose="02010600030101010101" pitchFamily="2" charset="-122"/>
            </a:endParaRPr>
          </a:p>
        </p:txBody>
      </p:sp>
      <p:sp>
        <p:nvSpPr>
          <p:cNvPr id="101" name="Rectangle 117"/>
          <p:cNvSpPr>
            <a:spLocks noChangeArrowheads="1"/>
          </p:cNvSpPr>
          <p:nvPr/>
        </p:nvSpPr>
        <p:spPr bwMode="auto">
          <a:xfrm>
            <a:off x="4995070" y="5046663"/>
            <a:ext cx="785812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Data In</a:t>
            </a:r>
            <a:endParaRPr lang="en-US" altLang="zh-CN" b="0">
              <a:ea typeface="宋体" panose="02010600030101010101" pitchFamily="2" charset="-122"/>
            </a:endParaRPr>
          </a:p>
        </p:txBody>
      </p:sp>
      <p:sp>
        <p:nvSpPr>
          <p:cNvPr id="102" name="Line 118"/>
          <p:cNvSpPr>
            <a:spLocks noChangeShapeType="1"/>
          </p:cNvSpPr>
          <p:nvPr/>
        </p:nvSpPr>
        <p:spPr bwMode="auto">
          <a:xfrm>
            <a:off x="6117432" y="5765800"/>
            <a:ext cx="250825" cy="65088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03" name="Line 119"/>
          <p:cNvSpPr>
            <a:spLocks noChangeShapeType="1"/>
          </p:cNvSpPr>
          <p:nvPr/>
        </p:nvSpPr>
        <p:spPr bwMode="auto">
          <a:xfrm flipH="1">
            <a:off x="6092032" y="5856288"/>
            <a:ext cx="301625" cy="1016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04" name="Oval 120"/>
          <p:cNvSpPr>
            <a:spLocks noChangeArrowheads="1"/>
          </p:cNvSpPr>
          <p:nvPr/>
        </p:nvSpPr>
        <p:spPr bwMode="auto">
          <a:xfrm>
            <a:off x="5926932" y="5802313"/>
            <a:ext cx="127000" cy="119062"/>
          </a:xfrm>
          <a:prstGeom prst="ellipse">
            <a:avLst/>
          </a:prstGeom>
          <a:noFill/>
          <a:ln w="25400">
            <a:solidFill>
              <a:schemeClr val="accent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05" name="Rectangle 121"/>
          <p:cNvSpPr>
            <a:spLocks noChangeArrowheads="1"/>
          </p:cNvSpPr>
          <p:nvPr/>
        </p:nvSpPr>
        <p:spPr bwMode="auto">
          <a:xfrm>
            <a:off x="6060282" y="4827588"/>
            <a:ext cx="6667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WrEn</a:t>
            </a:r>
            <a:endParaRPr lang="en-US" altLang="zh-CN" b="0">
              <a:ea typeface="宋体" panose="02010600030101010101" pitchFamily="2" charset="-122"/>
            </a:endParaRPr>
          </a:p>
        </p:txBody>
      </p:sp>
      <p:sp>
        <p:nvSpPr>
          <p:cNvPr id="106" name="Line 122"/>
          <p:cNvSpPr>
            <a:spLocks noChangeShapeType="1"/>
          </p:cNvSpPr>
          <p:nvPr/>
        </p:nvSpPr>
        <p:spPr bwMode="auto">
          <a:xfrm flipH="1">
            <a:off x="5072857" y="5337175"/>
            <a:ext cx="1016000" cy="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07" name="Line 123"/>
          <p:cNvSpPr>
            <a:spLocks noChangeShapeType="1"/>
          </p:cNvSpPr>
          <p:nvPr/>
        </p:nvSpPr>
        <p:spPr bwMode="auto">
          <a:xfrm flipH="1">
            <a:off x="5612607" y="5272088"/>
            <a:ext cx="88900" cy="131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08" name="Rectangle 124"/>
          <p:cNvSpPr>
            <a:spLocks noChangeArrowheads="1"/>
          </p:cNvSpPr>
          <p:nvPr/>
        </p:nvSpPr>
        <p:spPr bwMode="auto">
          <a:xfrm>
            <a:off x="5299870" y="5335588"/>
            <a:ext cx="3841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32</a:t>
            </a:r>
            <a:endParaRPr lang="en-US" altLang="zh-CN" b="0">
              <a:ea typeface="宋体" panose="02010600030101010101" pitchFamily="2" charset="-122"/>
            </a:endParaRPr>
          </a:p>
        </p:txBody>
      </p:sp>
      <p:sp>
        <p:nvSpPr>
          <p:cNvPr id="109" name="Line 125"/>
          <p:cNvSpPr>
            <a:spLocks noChangeShapeType="1"/>
          </p:cNvSpPr>
          <p:nvPr/>
        </p:nvSpPr>
        <p:spPr bwMode="auto">
          <a:xfrm flipV="1">
            <a:off x="6380957" y="4602163"/>
            <a:ext cx="0" cy="2413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10" name="Line 126"/>
          <p:cNvSpPr>
            <a:spLocks noChangeShapeType="1"/>
          </p:cNvSpPr>
          <p:nvPr/>
        </p:nvSpPr>
        <p:spPr bwMode="auto">
          <a:xfrm>
            <a:off x="6914357" y="4121150"/>
            <a:ext cx="0" cy="696913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11" name="Rectangle 127"/>
          <p:cNvSpPr>
            <a:spLocks noChangeArrowheads="1"/>
          </p:cNvSpPr>
          <p:nvPr/>
        </p:nvSpPr>
        <p:spPr bwMode="auto">
          <a:xfrm>
            <a:off x="6671470" y="4829175"/>
            <a:ext cx="496887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Adr</a:t>
            </a:r>
            <a:endParaRPr lang="en-US" altLang="zh-CN" b="0">
              <a:ea typeface="宋体" panose="02010600030101010101" pitchFamily="2" charset="-122"/>
            </a:endParaRPr>
          </a:p>
        </p:txBody>
      </p:sp>
      <p:sp>
        <p:nvSpPr>
          <p:cNvPr id="112" name="Rectangle 128"/>
          <p:cNvSpPr>
            <a:spLocks noChangeArrowheads="1"/>
          </p:cNvSpPr>
          <p:nvPr/>
        </p:nvSpPr>
        <p:spPr bwMode="auto">
          <a:xfrm>
            <a:off x="6136482" y="5191125"/>
            <a:ext cx="927100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Data</a:t>
            </a:r>
            <a:endParaRPr lang="en-US" altLang="zh-CN">
              <a:ea typeface="宋体" panose="02010600030101010101" pitchFamily="2" charset="-122"/>
            </a:endParaRPr>
          </a:p>
          <a:p>
            <a:pPr algn="ctr"/>
            <a:r>
              <a:rPr lang="en-US" altLang="zh-CN">
                <a:ea typeface="宋体" panose="02010600030101010101" pitchFamily="2" charset="-122"/>
              </a:rPr>
              <a:t>Memory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13" name="Line 129"/>
          <p:cNvSpPr>
            <a:spLocks noChangeShapeType="1"/>
          </p:cNvSpPr>
          <p:nvPr/>
        </p:nvSpPr>
        <p:spPr bwMode="auto">
          <a:xfrm flipH="1">
            <a:off x="7206457" y="5410200"/>
            <a:ext cx="635000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14" name="Line 130"/>
          <p:cNvSpPr>
            <a:spLocks noChangeShapeType="1"/>
          </p:cNvSpPr>
          <p:nvPr/>
        </p:nvSpPr>
        <p:spPr bwMode="auto">
          <a:xfrm flipH="1">
            <a:off x="7517607" y="5310188"/>
            <a:ext cx="88900" cy="131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15" name="Rectangle 131"/>
          <p:cNvSpPr>
            <a:spLocks noChangeArrowheads="1"/>
          </p:cNvSpPr>
          <p:nvPr/>
        </p:nvSpPr>
        <p:spPr bwMode="auto">
          <a:xfrm>
            <a:off x="7281070" y="5084763"/>
            <a:ext cx="3841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32</a:t>
            </a:r>
            <a:endParaRPr lang="en-US" altLang="zh-CN" b="0">
              <a:ea typeface="宋体" panose="02010600030101010101" pitchFamily="2" charset="-122"/>
            </a:endParaRPr>
          </a:p>
        </p:txBody>
      </p:sp>
      <p:sp>
        <p:nvSpPr>
          <p:cNvPr id="116" name="Rectangle 132"/>
          <p:cNvSpPr>
            <a:spLocks noChangeArrowheads="1"/>
          </p:cNvSpPr>
          <p:nvPr/>
        </p:nvSpPr>
        <p:spPr bwMode="auto">
          <a:xfrm rot="5400000">
            <a:off x="5114926" y="3960019"/>
            <a:ext cx="608013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ALU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17" name="Rectangle 133"/>
          <p:cNvSpPr>
            <a:spLocks noChangeArrowheads="1"/>
          </p:cNvSpPr>
          <p:nvPr/>
        </p:nvSpPr>
        <p:spPr bwMode="auto">
          <a:xfrm>
            <a:off x="5680870" y="4322763"/>
            <a:ext cx="871537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MemWr</a:t>
            </a:r>
            <a:endParaRPr lang="en-US" altLang="zh-CN" b="0">
              <a:ea typeface="宋体" panose="02010600030101010101" pitchFamily="2" charset="-122"/>
            </a:endParaRPr>
          </a:p>
        </p:txBody>
      </p:sp>
      <p:sp>
        <p:nvSpPr>
          <p:cNvPr id="118" name="Line 134"/>
          <p:cNvSpPr>
            <a:spLocks noChangeShapeType="1"/>
          </p:cNvSpPr>
          <p:nvPr/>
        </p:nvSpPr>
        <p:spPr bwMode="auto">
          <a:xfrm flipH="1">
            <a:off x="5530057" y="4108450"/>
            <a:ext cx="1397000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19" name="Line 135"/>
          <p:cNvSpPr>
            <a:spLocks noChangeShapeType="1"/>
          </p:cNvSpPr>
          <p:nvPr/>
        </p:nvSpPr>
        <p:spPr bwMode="auto">
          <a:xfrm>
            <a:off x="8590757" y="4765675"/>
            <a:ext cx="0" cy="1330325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grpSp>
        <p:nvGrpSpPr>
          <p:cNvPr id="120" name="Group 140"/>
          <p:cNvGrpSpPr/>
          <p:nvPr/>
        </p:nvGrpSpPr>
        <p:grpSpPr bwMode="auto">
          <a:xfrm>
            <a:off x="7854157" y="3998913"/>
            <a:ext cx="304800" cy="1516062"/>
            <a:chOff x="4912" y="2653"/>
            <a:chExt cx="192" cy="955"/>
          </a:xfrm>
        </p:grpSpPr>
        <p:sp>
          <p:nvSpPr>
            <p:cNvPr id="121" name="Line 136"/>
            <p:cNvSpPr>
              <a:spLocks noChangeShapeType="1"/>
            </p:cNvSpPr>
            <p:nvPr/>
          </p:nvSpPr>
          <p:spPr bwMode="auto">
            <a:xfrm>
              <a:off x="4912" y="2653"/>
              <a:ext cx="0" cy="93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2" name="Line 137"/>
            <p:cNvSpPr>
              <a:spLocks noChangeShapeType="1"/>
            </p:cNvSpPr>
            <p:nvPr/>
          </p:nvSpPr>
          <p:spPr bwMode="auto">
            <a:xfrm>
              <a:off x="4920" y="2653"/>
              <a:ext cx="176" cy="11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3" name="Line 138"/>
            <p:cNvSpPr>
              <a:spLocks noChangeShapeType="1"/>
            </p:cNvSpPr>
            <p:nvPr/>
          </p:nvSpPr>
          <p:spPr bwMode="auto">
            <a:xfrm flipV="1">
              <a:off x="4920" y="3465"/>
              <a:ext cx="176" cy="14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4" name="Line 139"/>
            <p:cNvSpPr>
              <a:spLocks noChangeShapeType="1"/>
            </p:cNvSpPr>
            <p:nvPr/>
          </p:nvSpPr>
          <p:spPr bwMode="auto">
            <a:xfrm>
              <a:off x="5104" y="2780"/>
              <a:ext cx="0" cy="68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125" name="Rectangle 141"/>
          <p:cNvSpPr>
            <a:spLocks noChangeArrowheads="1"/>
          </p:cNvSpPr>
          <p:nvPr/>
        </p:nvSpPr>
        <p:spPr bwMode="auto">
          <a:xfrm rot="5400000">
            <a:off x="7581900" y="4710906"/>
            <a:ext cx="763588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Mux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26" name="Line 142"/>
          <p:cNvSpPr>
            <a:spLocks noChangeShapeType="1"/>
          </p:cNvSpPr>
          <p:nvPr/>
        </p:nvSpPr>
        <p:spPr bwMode="auto">
          <a:xfrm>
            <a:off x="8031957" y="3697288"/>
            <a:ext cx="0" cy="4206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27" name="Rectangle 143"/>
          <p:cNvSpPr>
            <a:spLocks noChangeArrowheads="1"/>
          </p:cNvSpPr>
          <p:nvPr/>
        </p:nvSpPr>
        <p:spPr bwMode="auto">
          <a:xfrm>
            <a:off x="7700170" y="3386138"/>
            <a:ext cx="7461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W_Src</a:t>
            </a:r>
            <a:endParaRPr lang="en-US" altLang="zh-CN" b="0">
              <a:ea typeface="宋体" panose="02010600030101010101" pitchFamily="2" charset="-122"/>
            </a:endParaRPr>
          </a:p>
        </p:txBody>
      </p:sp>
      <p:sp>
        <p:nvSpPr>
          <p:cNvPr id="128" name="Line 144"/>
          <p:cNvSpPr>
            <a:spLocks noChangeShapeType="1"/>
          </p:cNvSpPr>
          <p:nvPr/>
        </p:nvSpPr>
        <p:spPr bwMode="auto">
          <a:xfrm flipH="1">
            <a:off x="8158957" y="4762500"/>
            <a:ext cx="431800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29" name="Rectangle 145"/>
          <p:cNvSpPr>
            <a:spLocks noChangeArrowheads="1"/>
          </p:cNvSpPr>
          <p:nvPr/>
        </p:nvSpPr>
        <p:spPr bwMode="auto">
          <a:xfrm>
            <a:off x="4752182" y="5153025"/>
            <a:ext cx="3619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??</a:t>
            </a:r>
            <a:endParaRPr lang="en-US" altLang="zh-CN" b="0">
              <a:ea typeface="宋体" panose="02010600030101010101" pitchFamily="2" charset="-122"/>
            </a:endParaRPr>
          </a:p>
        </p:txBody>
      </p:sp>
      <p:sp>
        <p:nvSpPr>
          <p:cNvPr id="130" name="Rectangle 147"/>
          <p:cNvSpPr>
            <a:spLocks noChangeArrowheads="1"/>
          </p:cNvSpPr>
          <p:nvPr/>
        </p:nvSpPr>
        <p:spPr bwMode="auto">
          <a:xfrm>
            <a:off x="2909095" y="2792413"/>
            <a:ext cx="4635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solidFill>
                  <a:schemeClr val="accent2"/>
                </a:solidFill>
                <a:ea typeface="宋体" panose="02010600030101010101" pitchFamily="2" charset="-122"/>
              </a:rPr>
              <a:t>Rt?</a:t>
            </a:r>
            <a:endParaRPr lang="en-US" altLang="zh-CN" b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  <a:sym typeface="+mn-ea"/>
              </a:rPr>
              <a:t>3e: Store Operations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COaA, LEC10 DPath I</a:t>
            </a:r>
            <a:endParaRPr lang="en-US" alt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</a:t>
            </a:r>
            <a:r>
              <a:rPr lang="en-US" altLang="zh-CN" dirty="0" err="1"/>
              <a:t>Polytechnical</a:t>
            </a:r>
            <a:r>
              <a:rPr lang="en-US" altLang="zh-CN" dirty="0"/>
              <a:t> University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/>
            </a:fld>
            <a:endParaRPr lang="zh-CN" altLang="en-US"/>
          </a:p>
        </p:txBody>
      </p:sp>
      <p:sp>
        <p:nvSpPr>
          <p:cNvPr id="48132" name="Rectangle 4"/>
          <p:cNvSpPr>
            <a:spLocks noGrp="1" noChangeArrowheads="1"/>
          </p:cNvSpPr>
          <p:nvPr/>
        </p:nvSpPr>
        <p:spPr bwMode="auto">
          <a:xfrm>
            <a:off x="590550" y="986631"/>
            <a:ext cx="8191500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3500" tIns="25400" rIns="63500" bIns="25400" numCol="1" anchor="t" anchorCtr="0" compatLnSpc="1">
            <a:spAutoFit/>
          </a:bodyPr>
          <a:lstStyle>
            <a:lvl1pPr marL="203200" indent="-203200" algn="l" rtl="0" eaLnBrk="0" fontAlgn="base" hangingPunct="0">
              <a:lnSpc>
                <a:spcPct val="85000"/>
              </a:lnSpc>
              <a:spcBef>
                <a:spcPct val="100000"/>
              </a:spcBef>
              <a:spcAft>
                <a:spcPct val="0"/>
              </a:spcAft>
              <a:buSzPct val="100000"/>
              <a:buChar char="°"/>
              <a:defRPr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190500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-"/>
              <a:defRPr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145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1717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Mem[ R[rs] + SignExt[imm16] &lt;- R[rt] ] 	Example: sw    rt, rs, imm16</a:t>
            </a:r>
            <a:endParaRPr lang="en-US" altLang="zh-CN">
              <a:ea typeface="宋体" panose="02010600030101010101" pitchFamily="2" charset="-122"/>
            </a:endParaRPr>
          </a:p>
        </p:txBody>
      </p:sp>
      <p:grpSp>
        <p:nvGrpSpPr>
          <p:cNvPr id="48256" name="Group 128"/>
          <p:cNvGrpSpPr/>
          <p:nvPr/>
        </p:nvGrpSpPr>
        <p:grpSpPr bwMode="auto">
          <a:xfrm>
            <a:off x="1779588" y="1346994"/>
            <a:ext cx="5949950" cy="942975"/>
            <a:chOff x="1043" y="794"/>
            <a:chExt cx="3748" cy="594"/>
          </a:xfrm>
        </p:grpSpPr>
        <p:sp>
          <p:nvSpPr>
            <p:cNvPr id="48235" name="Rectangle 107"/>
            <p:cNvSpPr>
              <a:spLocks noChangeArrowheads="1"/>
            </p:cNvSpPr>
            <p:nvPr/>
          </p:nvSpPr>
          <p:spPr bwMode="auto">
            <a:xfrm>
              <a:off x="1108" y="994"/>
              <a:ext cx="3599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grpSp>
          <p:nvGrpSpPr>
            <p:cNvPr id="48238" name="Group 110"/>
            <p:cNvGrpSpPr/>
            <p:nvPr/>
          </p:nvGrpSpPr>
          <p:grpSpPr bwMode="auto">
            <a:xfrm>
              <a:off x="1104" y="986"/>
              <a:ext cx="624" cy="210"/>
              <a:chOff x="1104" y="986"/>
              <a:chExt cx="624" cy="210"/>
            </a:xfrm>
          </p:grpSpPr>
          <p:sp>
            <p:nvSpPr>
              <p:cNvPr id="48236" name="Rectangle 108"/>
              <p:cNvSpPr>
                <a:spLocks noChangeArrowheads="1"/>
              </p:cNvSpPr>
              <p:nvPr/>
            </p:nvSpPr>
            <p:spPr bwMode="auto">
              <a:xfrm>
                <a:off x="1104" y="990"/>
                <a:ext cx="624" cy="1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8237" name="Rectangle 109"/>
              <p:cNvSpPr>
                <a:spLocks noChangeArrowheads="1"/>
              </p:cNvSpPr>
              <p:nvPr/>
            </p:nvSpPr>
            <p:spPr bwMode="auto">
              <a:xfrm>
                <a:off x="1286" y="986"/>
                <a:ext cx="249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r>
                  <a:rPr lang="en-US" altLang="zh-CN">
                    <a:ea typeface="宋体" panose="02010600030101010101" pitchFamily="2" charset="-122"/>
                  </a:rPr>
                  <a:t>op</a:t>
                </a:r>
                <a:endParaRPr lang="en-US" altLang="zh-CN"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48241" name="Group 113"/>
            <p:cNvGrpSpPr/>
            <p:nvPr/>
          </p:nvGrpSpPr>
          <p:grpSpPr bwMode="auto">
            <a:xfrm>
              <a:off x="1736" y="986"/>
              <a:ext cx="580" cy="210"/>
              <a:chOff x="1736" y="986"/>
              <a:chExt cx="580" cy="210"/>
            </a:xfrm>
          </p:grpSpPr>
          <p:sp>
            <p:nvSpPr>
              <p:cNvPr id="48239" name="Rectangle 111"/>
              <p:cNvSpPr>
                <a:spLocks noChangeArrowheads="1"/>
              </p:cNvSpPr>
              <p:nvPr/>
            </p:nvSpPr>
            <p:spPr bwMode="auto">
              <a:xfrm>
                <a:off x="1736" y="990"/>
                <a:ext cx="580" cy="1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8240" name="Rectangle 112"/>
              <p:cNvSpPr>
                <a:spLocks noChangeArrowheads="1"/>
              </p:cNvSpPr>
              <p:nvPr/>
            </p:nvSpPr>
            <p:spPr bwMode="auto">
              <a:xfrm>
                <a:off x="1901" y="986"/>
                <a:ext cx="221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r>
                  <a:rPr lang="en-US" altLang="zh-CN">
                    <a:ea typeface="宋体" panose="02010600030101010101" pitchFamily="2" charset="-122"/>
                  </a:rPr>
                  <a:t>rs</a:t>
                </a:r>
                <a:endParaRPr lang="en-US" altLang="zh-CN"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48244" name="Group 116"/>
            <p:cNvGrpSpPr/>
            <p:nvPr/>
          </p:nvGrpSpPr>
          <p:grpSpPr bwMode="auto">
            <a:xfrm>
              <a:off x="2324" y="986"/>
              <a:ext cx="579" cy="210"/>
              <a:chOff x="2324" y="986"/>
              <a:chExt cx="579" cy="210"/>
            </a:xfrm>
          </p:grpSpPr>
          <p:sp>
            <p:nvSpPr>
              <p:cNvPr id="48242" name="Rectangle 114"/>
              <p:cNvSpPr>
                <a:spLocks noChangeArrowheads="1"/>
              </p:cNvSpPr>
              <p:nvPr/>
            </p:nvSpPr>
            <p:spPr bwMode="auto">
              <a:xfrm>
                <a:off x="2324" y="990"/>
                <a:ext cx="579" cy="1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8243" name="Rectangle 115"/>
              <p:cNvSpPr>
                <a:spLocks noChangeArrowheads="1"/>
              </p:cNvSpPr>
              <p:nvPr/>
            </p:nvSpPr>
            <p:spPr bwMode="auto">
              <a:xfrm>
                <a:off x="2488" y="986"/>
                <a:ext cx="214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r>
                  <a:rPr lang="en-US" altLang="zh-CN">
                    <a:ea typeface="宋体" panose="02010600030101010101" pitchFamily="2" charset="-122"/>
                  </a:rPr>
                  <a:t>rt</a:t>
                </a:r>
                <a:endParaRPr lang="en-US" altLang="zh-CN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48245" name="Rectangle 117"/>
            <p:cNvSpPr>
              <a:spLocks noChangeArrowheads="1"/>
            </p:cNvSpPr>
            <p:nvPr/>
          </p:nvSpPr>
          <p:spPr bwMode="auto">
            <a:xfrm>
              <a:off x="2911" y="990"/>
              <a:ext cx="1800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8246" name="Rectangle 118"/>
            <p:cNvSpPr>
              <a:spLocks noChangeArrowheads="1"/>
            </p:cNvSpPr>
            <p:nvPr/>
          </p:nvSpPr>
          <p:spPr bwMode="auto">
            <a:xfrm>
              <a:off x="3222" y="986"/>
              <a:ext cx="69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>
                  <a:ea typeface="宋体" panose="02010600030101010101" pitchFamily="2" charset="-122"/>
                </a:rPr>
                <a:t>immediate</a:t>
              </a:r>
              <a:endParaRPr lang="en-US" altLang="zh-CN">
                <a:ea typeface="宋体" panose="02010600030101010101" pitchFamily="2" charset="-122"/>
              </a:endParaRPr>
            </a:p>
          </p:txBody>
        </p:sp>
        <p:sp>
          <p:nvSpPr>
            <p:cNvPr id="48247" name="Rectangle 119"/>
            <p:cNvSpPr>
              <a:spLocks noChangeArrowheads="1"/>
            </p:cNvSpPr>
            <p:nvPr/>
          </p:nvSpPr>
          <p:spPr bwMode="auto">
            <a:xfrm>
              <a:off x="4613" y="794"/>
              <a:ext cx="17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0</a:t>
              </a:r>
              <a:endParaRPr lang="en-US" altLang="zh-CN" b="0">
                <a:ea typeface="宋体" panose="02010600030101010101" pitchFamily="2" charset="-122"/>
              </a:endParaRPr>
            </a:p>
          </p:txBody>
        </p:sp>
        <p:sp>
          <p:nvSpPr>
            <p:cNvPr id="48248" name="Rectangle 120"/>
            <p:cNvSpPr>
              <a:spLocks noChangeArrowheads="1"/>
            </p:cNvSpPr>
            <p:nvPr/>
          </p:nvSpPr>
          <p:spPr bwMode="auto">
            <a:xfrm>
              <a:off x="2715" y="794"/>
              <a:ext cx="24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16</a:t>
              </a:r>
              <a:endParaRPr lang="en-US" altLang="zh-CN" b="0">
                <a:ea typeface="宋体" panose="02010600030101010101" pitchFamily="2" charset="-122"/>
              </a:endParaRPr>
            </a:p>
          </p:txBody>
        </p:sp>
        <p:sp>
          <p:nvSpPr>
            <p:cNvPr id="48249" name="Rectangle 121"/>
            <p:cNvSpPr>
              <a:spLocks noChangeArrowheads="1"/>
            </p:cNvSpPr>
            <p:nvPr/>
          </p:nvSpPr>
          <p:spPr bwMode="auto">
            <a:xfrm>
              <a:off x="2127" y="794"/>
              <a:ext cx="24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21</a:t>
              </a:r>
              <a:endParaRPr lang="en-US" altLang="zh-CN" b="0">
                <a:ea typeface="宋体" panose="02010600030101010101" pitchFamily="2" charset="-122"/>
              </a:endParaRPr>
            </a:p>
          </p:txBody>
        </p:sp>
        <p:sp>
          <p:nvSpPr>
            <p:cNvPr id="48250" name="Rectangle 122"/>
            <p:cNvSpPr>
              <a:spLocks noChangeArrowheads="1"/>
            </p:cNvSpPr>
            <p:nvPr/>
          </p:nvSpPr>
          <p:spPr bwMode="auto">
            <a:xfrm>
              <a:off x="1539" y="794"/>
              <a:ext cx="24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26</a:t>
              </a:r>
              <a:endParaRPr lang="en-US" altLang="zh-CN" b="0">
                <a:ea typeface="宋体" panose="02010600030101010101" pitchFamily="2" charset="-122"/>
              </a:endParaRPr>
            </a:p>
          </p:txBody>
        </p:sp>
        <p:sp>
          <p:nvSpPr>
            <p:cNvPr id="48251" name="Rectangle 123"/>
            <p:cNvSpPr>
              <a:spLocks noChangeArrowheads="1"/>
            </p:cNvSpPr>
            <p:nvPr/>
          </p:nvSpPr>
          <p:spPr bwMode="auto">
            <a:xfrm>
              <a:off x="1043" y="794"/>
              <a:ext cx="24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31</a:t>
              </a:r>
              <a:endParaRPr lang="en-US" altLang="zh-CN" b="0">
                <a:ea typeface="宋体" panose="02010600030101010101" pitchFamily="2" charset="-122"/>
              </a:endParaRPr>
            </a:p>
          </p:txBody>
        </p:sp>
        <p:sp>
          <p:nvSpPr>
            <p:cNvPr id="48252" name="Rectangle 124"/>
            <p:cNvSpPr>
              <a:spLocks noChangeArrowheads="1"/>
            </p:cNvSpPr>
            <p:nvPr/>
          </p:nvSpPr>
          <p:spPr bwMode="auto">
            <a:xfrm>
              <a:off x="1268" y="1178"/>
              <a:ext cx="39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6 bits</a:t>
              </a:r>
              <a:endParaRPr lang="en-US" altLang="zh-CN" b="0">
                <a:ea typeface="宋体" panose="02010600030101010101" pitchFamily="2" charset="-122"/>
              </a:endParaRPr>
            </a:p>
          </p:txBody>
        </p:sp>
        <p:sp>
          <p:nvSpPr>
            <p:cNvPr id="48253" name="Rectangle 125"/>
            <p:cNvSpPr>
              <a:spLocks noChangeArrowheads="1"/>
            </p:cNvSpPr>
            <p:nvPr/>
          </p:nvSpPr>
          <p:spPr bwMode="auto">
            <a:xfrm>
              <a:off x="3573" y="1178"/>
              <a:ext cx="460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16 bits</a:t>
              </a:r>
              <a:endParaRPr lang="en-US" altLang="zh-CN" b="0">
                <a:ea typeface="宋体" panose="02010600030101010101" pitchFamily="2" charset="-122"/>
              </a:endParaRPr>
            </a:p>
          </p:txBody>
        </p:sp>
        <p:sp>
          <p:nvSpPr>
            <p:cNvPr id="48254" name="Rectangle 126"/>
            <p:cNvSpPr>
              <a:spLocks noChangeArrowheads="1"/>
            </p:cNvSpPr>
            <p:nvPr/>
          </p:nvSpPr>
          <p:spPr bwMode="auto">
            <a:xfrm>
              <a:off x="2443" y="1178"/>
              <a:ext cx="39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5 bits</a:t>
              </a:r>
              <a:endParaRPr lang="en-US" altLang="zh-CN" b="0">
                <a:ea typeface="宋体" panose="02010600030101010101" pitchFamily="2" charset="-122"/>
              </a:endParaRPr>
            </a:p>
          </p:txBody>
        </p:sp>
        <p:sp>
          <p:nvSpPr>
            <p:cNvPr id="48255" name="Rectangle 127"/>
            <p:cNvSpPr>
              <a:spLocks noChangeArrowheads="1"/>
            </p:cNvSpPr>
            <p:nvPr/>
          </p:nvSpPr>
          <p:spPr bwMode="auto">
            <a:xfrm>
              <a:off x="1856" y="1178"/>
              <a:ext cx="39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5 bits</a:t>
              </a:r>
              <a:endParaRPr lang="en-US" altLang="zh-CN" b="0">
                <a:ea typeface="宋体" panose="02010600030101010101" pitchFamily="2" charset="-122"/>
              </a:endParaRPr>
            </a:p>
          </p:txBody>
        </p:sp>
      </p:grpSp>
      <p:sp>
        <p:nvSpPr>
          <p:cNvPr id="10" name="内容占位符 9"/>
          <p:cNvSpPr>
            <a:spLocks noGrp="1"/>
          </p:cNvSpPr>
          <p:nvPr>
            <p:ph sz="quarter" idx="13"/>
          </p:nvPr>
        </p:nvSpPr>
        <p:spPr>
          <a:xfrm>
            <a:off x="242570" y="116840"/>
            <a:ext cx="824230" cy="568325"/>
          </a:xfrm>
        </p:spPr>
        <p:txBody>
          <a:bodyPr/>
          <a:lstStyle/>
          <a:p>
            <a:r>
              <a:rPr lang="en-US" altLang="zh-CN"/>
              <a:t>5.2</a:t>
            </a:r>
            <a:endParaRPr lang="en-US" altLang="zh-CN"/>
          </a:p>
        </p:txBody>
      </p:sp>
      <p:grpSp>
        <p:nvGrpSpPr>
          <p:cNvPr id="11" name="Group 144"/>
          <p:cNvGrpSpPr/>
          <p:nvPr/>
        </p:nvGrpSpPr>
        <p:grpSpPr bwMode="auto">
          <a:xfrm>
            <a:off x="735806" y="2334419"/>
            <a:ext cx="7926388" cy="4240213"/>
            <a:chOff x="327" y="1583"/>
            <a:chExt cx="4993" cy="2671"/>
          </a:xfrm>
        </p:grpSpPr>
        <p:sp>
          <p:nvSpPr>
            <p:cNvPr id="12" name="Oval 2"/>
            <p:cNvSpPr>
              <a:spLocks noChangeArrowheads="1"/>
            </p:cNvSpPr>
            <p:nvPr/>
          </p:nvSpPr>
          <p:spPr bwMode="auto">
            <a:xfrm>
              <a:off x="2171" y="2869"/>
              <a:ext cx="1749" cy="619"/>
            </a:xfrm>
            <a:prstGeom prst="ellipse">
              <a:avLst/>
            </a:prstGeom>
            <a:noFill/>
            <a:ln w="50800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grpSp>
          <p:nvGrpSpPr>
            <p:cNvPr id="13" name="Group 13"/>
            <p:cNvGrpSpPr/>
            <p:nvPr/>
          </p:nvGrpSpPr>
          <p:grpSpPr bwMode="auto">
            <a:xfrm>
              <a:off x="3120" y="2398"/>
              <a:ext cx="288" cy="716"/>
              <a:chOff x="3120" y="2398"/>
              <a:chExt cx="288" cy="716"/>
            </a:xfrm>
          </p:grpSpPr>
          <p:sp>
            <p:nvSpPr>
              <p:cNvPr id="14" name="Line 5"/>
              <p:cNvSpPr>
                <a:spLocks noChangeShapeType="1"/>
              </p:cNvSpPr>
              <p:nvPr/>
            </p:nvSpPr>
            <p:spPr bwMode="auto">
              <a:xfrm>
                <a:off x="3120" y="2398"/>
                <a:ext cx="0" cy="16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5" name="Line 6"/>
              <p:cNvSpPr>
                <a:spLocks noChangeShapeType="1"/>
              </p:cNvSpPr>
              <p:nvPr/>
            </p:nvSpPr>
            <p:spPr bwMode="auto">
              <a:xfrm>
                <a:off x="3128" y="2398"/>
                <a:ext cx="272" cy="16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6" name="Line 7"/>
              <p:cNvSpPr>
                <a:spLocks noChangeShapeType="1"/>
              </p:cNvSpPr>
              <p:nvPr/>
            </p:nvSpPr>
            <p:spPr bwMode="auto">
              <a:xfrm>
                <a:off x="3128" y="2577"/>
                <a:ext cx="128" cy="7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7" name="Line 8"/>
              <p:cNvSpPr>
                <a:spLocks noChangeShapeType="1"/>
              </p:cNvSpPr>
              <p:nvPr/>
            </p:nvSpPr>
            <p:spPr bwMode="auto">
              <a:xfrm>
                <a:off x="3264" y="2667"/>
                <a:ext cx="0" cy="16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8" name="Line 9"/>
              <p:cNvSpPr>
                <a:spLocks noChangeShapeType="1"/>
              </p:cNvSpPr>
              <p:nvPr/>
            </p:nvSpPr>
            <p:spPr bwMode="auto">
              <a:xfrm>
                <a:off x="3408" y="2577"/>
                <a:ext cx="0" cy="34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9" name="Line 10"/>
              <p:cNvSpPr>
                <a:spLocks noChangeShapeType="1"/>
              </p:cNvSpPr>
              <p:nvPr/>
            </p:nvSpPr>
            <p:spPr bwMode="auto">
              <a:xfrm flipV="1">
                <a:off x="3128" y="2830"/>
                <a:ext cx="128" cy="10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0" name="Line 11"/>
              <p:cNvSpPr>
                <a:spLocks noChangeShapeType="1"/>
              </p:cNvSpPr>
              <p:nvPr/>
            </p:nvSpPr>
            <p:spPr bwMode="auto">
              <a:xfrm>
                <a:off x="3120" y="2935"/>
                <a:ext cx="0" cy="16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1" name="Line 12"/>
              <p:cNvSpPr>
                <a:spLocks noChangeShapeType="1"/>
              </p:cNvSpPr>
              <p:nvPr/>
            </p:nvSpPr>
            <p:spPr bwMode="auto">
              <a:xfrm flipV="1">
                <a:off x="3128" y="2919"/>
                <a:ext cx="272" cy="19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22" name="Line 14"/>
            <p:cNvSpPr>
              <a:spLocks noChangeShapeType="1"/>
            </p:cNvSpPr>
            <p:nvPr/>
          </p:nvSpPr>
          <p:spPr bwMode="auto">
            <a:xfrm flipH="1">
              <a:off x="3400" y="2748"/>
              <a:ext cx="145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3" name="Line 15"/>
            <p:cNvSpPr>
              <a:spLocks noChangeShapeType="1"/>
            </p:cNvSpPr>
            <p:nvPr/>
          </p:nvSpPr>
          <p:spPr bwMode="auto">
            <a:xfrm flipH="1">
              <a:off x="3644" y="2708"/>
              <a:ext cx="56" cy="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4" name="Rectangle 16"/>
            <p:cNvSpPr>
              <a:spLocks noChangeArrowheads="1"/>
            </p:cNvSpPr>
            <p:nvPr/>
          </p:nvSpPr>
          <p:spPr bwMode="auto">
            <a:xfrm>
              <a:off x="3447" y="2747"/>
              <a:ext cx="24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32</a:t>
              </a:r>
              <a:endParaRPr lang="en-US" altLang="zh-CN" b="0">
                <a:ea typeface="宋体" panose="02010600030101010101" pitchFamily="2" charset="-122"/>
              </a:endParaRPr>
            </a:p>
          </p:txBody>
        </p:sp>
        <p:sp>
          <p:nvSpPr>
            <p:cNvPr id="25" name="Line 17"/>
            <p:cNvSpPr>
              <a:spLocks noChangeShapeType="1"/>
            </p:cNvSpPr>
            <p:nvPr/>
          </p:nvSpPr>
          <p:spPr bwMode="auto">
            <a:xfrm>
              <a:off x="3264" y="1796"/>
              <a:ext cx="0" cy="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6" name="Rectangle 18"/>
            <p:cNvSpPr>
              <a:spLocks noChangeArrowheads="1"/>
            </p:cNvSpPr>
            <p:nvPr/>
          </p:nvSpPr>
          <p:spPr bwMode="auto">
            <a:xfrm>
              <a:off x="2961" y="1635"/>
              <a:ext cx="52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ALUctr</a:t>
              </a:r>
              <a:endParaRPr lang="en-US" altLang="zh-CN" b="0">
                <a:ea typeface="宋体" panose="02010600030101010101" pitchFamily="2" charset="-122"/>
              </a:endParaRPr>
            </a:p>
          </p:txBody>
        </p:sp>
        <p:sp>
          <p:nvSpPr>
            <p:cNvPr id="27" name="Rectangle 19"/>
            <p:cNvSpPr>
              <a:spLocks noChangeArrowheads="1"/>
            </p:cNvSpPr>
            <p:nvPr/>
          </p:nvSpPr>
          <p:spPr bwMode="auto">
            <a:xfrm>
              <a:off x="621" y="2842"/>
              <a:ext cx="299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Clk</a:t>
              </a:r>
              <a:endParaRPr lang="en-US" altLang="zh-CN" b="0">
                <a:ea typeface="宋体" panose="02010600030101010101" pitchFamily="2" charset="-122"/>
              </a:endParaRPr>
            </a:p>
          </p:txBody>
        </p:sp>
        <p:sp>
          <p:nvSpPr>
            <p:cNvPr id="28" name="Rectangle 20"/>
            <p:cNvSpPr>
              <a:spLocks noChangeArrowheads="1"/>
            </p:cNvSpPr>
            <p:nvPr/>
          </p:nvSpPr>
          <p:spPr bwMode="auto">
            <a:xfrm>
              <a:off x="375" y="2478"/>
              <a:ext cx="413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busW</a:t>
              </a:r>
              <a:endParaRPr lang="en-US" altLang="zh-CN" b="0">
                <a:ea typeface="宋体" panose="02010600030101010101" pitchFamily="2" charset="-122"/>
              </a:endParaRPr>
            </a:p>
          </p:txBody>
        </p:sp>
        <p:sp>
          <p:nvSpPr>
            <p:cNvPr id="29" name="Rectangle 21"/>
            <p:cNvSpPr>
              <a:spLocks noChangeArrowheads="1"/>
            </p:cNvSpPr>
            <p:nvPr/>
          </p:nvSpPr>
          <p:spPr bwMode="auto">
            <a:xfrm>
              <a:off x="1058" y="2398"/>
              <a:ext cx="902" cy="71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0" name="Line 22"/>
            <p:cNvSpPr>
              <a:spLocks noChangeShapeType="1"/>
            </p:cNvSpPr>
            <p:nvPr/>
          </p:nvSpPr>
          <p:spPr bwMode="auto">
            <a:xfrm>
              <a:off x="1082" y="2969"/>
              <a:ext cx="158" cy="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1" name="Line 23"/>
            <p:cNvSpPr>
              <a:spLocks noChangeShapeType="1"/>
            </p:cNvSpPr>
            <p:nvPr/>
          </p:nvSpPr>
          <p:spPr bwMode="auto">
            <a:xfrm flipH="1">
              <a:off x="1066" y="3025"/>
              <a:ext cx="190" cy="6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2" name="Oval 24"/>
            <p:cNvSpPr>
              <a:spLocks noChangeArrowheads="1"/>
            </p:cNvSpPr>
            <p:nvPr/>
          </p:nvSpPr>
          <p:spPr bwMode="auto">
            <a:xfrm>
              <a:off x="962" y="2991"/>
              <a:ext cx="80" cy="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3" name="Rectangle 25"/>
            <p:cNvSpPr>
              <a:spLocks noChangeArrowheads="1"/>
            </p:cNvSpPr>
            <p:nvPr/>
          </p:nvSpPr>
          <p:spPr bwMode="auto">
            <a:xfrm>
              <a:off x="758" y="2074"/>
              <a:ext cx="484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RegWr</a:t>
              </a:r>
              <a:endParaRPr lang="en-US" altLang="zh-CN" b="0">
                <a:ea typeface="宋体" panose="02010600030101010101" pitchFamily="2" charset="-122"/>
              </a:endParaRPr>
            </a:p>
          </p:txBody>
        </p:sp>
        <p:sp>
          <p:nvSpPr>
            <p:cNvPr id="34" name="Line 26"/>
            <p:cNvSpPr>
              <a:spLocks noChangeShapeType="1"/>
            </p:cNvSpPr>
            <p:nvPr/>
          </p:nvSpPr>
          <p:spPr bwMode="auto">
            <a:xfrm flipH="1">
              <a:off x="424" y="2704"/>
              <a:ext cx="6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5" name="Line 27"/>
            <p:cNvSpPr>
              <a:spLocks noChangeShapeType="1"/>
            </p:cNvSpPr>
            <p:nvPr/>
          </p:nvSpPr>
          <p:spPr bwMode="auto">
            <a:xfrm flipH="1">
              <a:off x="764" y="2663"/>
              <a:ext cx="56" cy="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6" name="Rectangle 28"/>
            <p:cNvSpPr>
              <a:spLocks noChangeArrowheads="1"/>
            </p:cNvSpPr>
            <p:nvPr/>
          </p:nvSpPr>
          <p:spPr bwMode="auto">
            <a:xfrm>
              <a:off x="567" y="2702"/>
              <a:ext cx="24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32</a:t>
              </a:r>
              <a:endParaRPr lang="en-US" altLang="zh-CN" b="0">
                <a:ea typeface="宋体" panose="02010600030101010101" pitchFamily="2" charset="-122"/>
              </a:endParaRPr>
            </a:p>
          </p:txBody>
        </p:sp>
        <p:sp>
          <p:nvSpPr>
            <p:cNvPr id="37" name="Line 29"/>
            <p:cNvSpPr>
              <a:spLocks noChangeShapeType="1"/>
            </p:cNvSpPr>
            <p:nvPr/>
          </p:nvSpPr>
          <p:spPr bwMode="auto">
            <a:xfrm>
              <a:off x="1976" y="2480"/>
              <a:ext cx="1136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8" name="Line 30"/>
            <p:cNvSpPr>
              <a:spLocks noChangeShapeType="1"/>
            </p:cNvSpPr>
            <p:nvPr/>
          </p:nvSpPr>
          <p:spPr bwMode="auto">
            <a:xfrm flipH="1">
              <a:off x="2588" y="2439"/>
              <a:ext cx="56" cy="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9" name="Rectangle 31"/>
            <p:cNvSpPr>
              <a:spLocks noChangeArrowheads="1"/>
            </p:cNvSpPr>
            <p:nvPr/>
          </p:nvSpPr>
          <p:spPr bwMode="auto">
            <a:xfrm>
              <a:off x="2391" y="2523"/>
              <a:ext cx="24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32</a:t>
              </a:r>
              <a:endParaRPr lang="en-US" altLang="zh-CN" b="0">
                <a:ea typeface="宋体" panose="02010600030101010101" pitchFamily="2" charset="-122"/>
              </a:endParaRPr>
            </a:p>
          </p:txBody>
        </p:sp>
        <p:sp>
          <p:nvSpPr>
            <p:cNvPr id="40" name="Rectangle 32"/>
            <p:cNvSpPr>
              <a:spLocks noChangeArrowheads="1"/>
            </p:cNvSpPr>
            <p:nvPr/>
          </p:nvSpPr>
          <p:spPr bwMode="auto">
            <a:xfrm>
              <a:off x="2199" y="2299"/>
              <a:ext cx="384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busA</a:t>
              </a:r>
              <a:endParaRPr lang="en-US" altLang="zh-CN" b="0">
                <a:ea typeface="宋体" panose="02010600030101010101" pitchFamily="2" charset="-122"/>
              </a:endParaRPr>
            </a:p>
          </p:txBody>
        </p:sp>
        <p:sp>
          <p:nvSpPr>
            <p:cNvPr id="41" name="Line 33"/>
            <p:cNvSpPr>
              <a:spLocks noChangeShapeType="1"/>
            </p:cNvSpPr>
            <p:nvPr/>
          </p:nvSpPr>
          <p:spPr bwMode="auto">
            <a:xfrm flipV="1">
              <a:off x="1152" y="2248"/>
              <a:ext cx="0" cy="15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2" name="Line 34"/>
            <p:cNvSpPr>
              <a:spLocks noChangeShapeType="1"/>
            </p:cNvSpPr>
            <p:nvPr/>
          </p:nvSpPr>
          <p:spPr bwMode="auto">
            <a:xfrm>
              <a:off x="1976" y="3017"/>
              <a:ext cx="60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3" name="Line 35"/>
            <p:cNvSpPr>
              <a:spLocks noChangeShapeType="1"/>
            </p:cNvSpPr>
            <p:nvPr/>
          </p:nvSpPr>
          <p:spPr bwMode="auto">
            <a:xfrm flipH="1">
              <a:off x="2300" y="2976"/>
              <a:ext cx="56" cy="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4" name="Rectangle 36"/>
            <p:cNvSpPr>
              <a:spLocks noChangeArrowheads="1"/>
            </p:cNvSpPr>
            <p:nvPr/>
          </p:nvSpPr>
          <p:spPr bwMode="auto">
            <a:xfrm>
              <a:off x="2103" y="3015"/>
              <a:ext cx="24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32</a:t>
              </a:r>
              <a:endParaRPr lang="en-US" altLang="zh-CN" b="0">
                <a:ea typeface="宋体" panose="02010600030101010101" pitchFamily="2" charset="-122"/>
              </a:endParaRPr>
            </a:p>
          </p:txBody>
        </p:sp>
        <p:sp>
          <p:nvSpPr>
            <p:cNvPr id="45" name="Rectangle 37"/>
            <p:cNvSpPr>
              <a:spLocks noChangeArrowheads="1"/>
            </p:cNvSpPr>
            <p:nvPr/>
          </p:nvSpPr>
          <p:spPr bwMode="auto">
            <a:xfrm>
              <a:off x="1959" y="2836"/>
              <a:ext cx="377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busB</a:t>
              </a:r>
              <a:endParaRPr lang="en-US" altLang="zh-CN" b="0">
                <a:ea typeface="宋体" panose="02010600030101010101" pitchFamily="2" charset="-122"/>
              </a:endParaRPr>
            </a:p>
          </p:txBody>
        </p:sp>
        <p:sp>
          <p:nvSpPr>
            <p:cNvPr id="46" name="Line 38"/>
            <p:cNvSpPr>
              <a:spLocks noChangeShapeType="1"/>
            </p:cNvSpPr>
            <p:nvPr/>
          </p:nvSpPr>
          <p:spPr bwMode="auto">
            <a:xfrm flipH="1">
              <a:off x="664" y="3017"/>
              <a:ext cx="3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7" name="Line 39"/>
            <p:cNvSpPr>
              <a:spLocks noChangeShapeType="1"/>
            </p:cNvSpPr>
            <p:nvPr/>
          </p:nvSpPr>
          <p:spPr bwMode="auto">
            <a:xfrm>
              <a:off x="1872" y="2130"/>
              <a:ext cx="0" cy="25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8" name="Line 40"/>
            <p:cNvSpPr>
              <a:spLocks noChangeShapeType="1"/>
            </p:cNvSpPr>
            <p:nvPr/>
          </p:nvSpPr>
          <p:spPr bwMode="auto">
            <a:xfrm flipV="1">
              <a:off x="1828" y="2207"/>
              <a:ext cx="88" cy="9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9" name="Rectangle 41"/>
            <p:cNvSpPr>
              <a:spLocks noChangeArrowheads="1"/>
            </p:cNvSpPr>
            <p:nvPr/>
          </p:nvSpPr>
          <p:spPr bwMode="auto">
            <a:xfrm>
              <a:off x="1719" y="2120"/>
              <a:ext cx="17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5</a:t>
              </a:r>
              <a:endParaRPr lang="en-US" altLang="zh-CN" b="0">
                <a:ea typeface="宋体" panose="02010600030101010101" pitchFamily="2" charset="-122"/>
              </a:endParaRPr>
            </a:p>
          </p:txBody>
        </p:sp>
        <p:sp>
          <p:nvSpPr>
            <p:cNvPr id="50" name="Line 42"/>
            <p:cNvSpPr>
              <a:spLocks noChangeShapeType="1"/>
            </p:cNvSpPr>
            <p:nvPr/>
          </p:nvSpPr>
          <p:spPr bwMode="auto">
            <a:xfrm>
              <a:off x="1344" y="1996"/>
              <a:ext cx="0" cy="38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1" name="Line 43"/>
            <p:cNvSpPr>
              <a:spLocks noChangeShapeType="1"/>
            </p:cNvSpPr>
            <p:nvPr/>
          </p:nvSpPr>
          <p:spPr bwMode="auto">
            <a:xfrm flipV="1">
              <a:off x="1300" y="2207"/>
              <a:ext cx="88" cy="9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2" name="Rectangle 44"/>
            <p:cNvSpPr>
              <a:spLocks noChangeArrowheads="1"/>
            </p:cNvSpPr>
            <p:nvPr/>
          </p:nvSpPr>
          <p:spPr bwMode="auto">
            <a:xfrm>
              <a:off x="1191" y="2120"/>
              <a:ext cx="17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5</a:t>
              </a:r>
              <a:endParaRPr lang="en-US" altLang="zh-CN" b="0">
                <a:ea typeface="宋体" panose="02010600030101010101" pitchFamily="2" charset="-122"/>
              </a:endParaRPr>
            </a:p>
          </p:txBody>
        </p:sp>
        <p:sp>
          <p:nvSpPr>
            <p:cNvPr id="53" name="Line 45"/>
            <p:cNvSpPr>
              <a:spLocks noChangeShapeType="1"/>
            </p:cNvSpPr>
            <p:nvPr/>
          </p:nvSpPr>
          <p:spPr bwMode="auto">
            <a:xfrm>
              <a:off x="1584" y="2130"/>
              <a:ext cx="0" cy="25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4" name="Line 46"/>
            <p:cNvSpPr>
              <a:spLocks noChangeShapeType="1"/>
            </p:cNvSpPr>
            <p:nvPr/>
          </p:nvSpPr>
          <p:spPr bwMode="auto">
            <a:xfrm flipV="1">
              <a:off x="1540" y="2207"/>
              <a:ext cx="88" cy="9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5" name="Rectangle 47"/>
            <p:cNvSpPr>
              <a:spLocks noChangeArrowheads="1"/>
            </p:cNvSpPr>
            <p:nvPr/>
          </p:nvSpPr>
          <p:spPr bwMode="auto">
            <a:xfrm>
              <a:off x="1431" y="2120"/>
              <a:ext cx="17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5</a:t>
              </a:r>
              <a:endParaRPr lang="en-US" altLang="zh-CN" b="0">
                <a:ea typeface="宋体" panose="02010600030101010101" pitchFamily="2" charset="-122"/>
              </a:endParaRPr>
            </a:p>
          </p:txBody>
        </p:sp>
        <p:sp>
          <p:nvSpPr>
            <p:cNvPr id="56" name="Rectangle 48"/>
            <p:cNvSpPr>
              <a:spLocks noChangeArrowheads="1"/>
            </p:cNvSpPr>
            <p:nvPr/>
          </p:nvSpPr>
          <p:spPr bwMode="auto">
            <a:xfrm>
              <a:off x="1191" y="2389"/>
              <a:ext cx="291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Rw</a:t>
              </a:r>
              <a:endParaRPr lang="en-US" altLang="zh-CN" b="0">
                <a:ea typeface="宋体" panose="02010600030101010101" pitchFamily="2" charset="-122"/>
              </a:endParaRPr>
            </a:p>
          </p:txBody>
        </p:sp>
        <p:sp>
          <p:nvSpPr>
            <p:cNvPr id="57" name="Rectangle 49"/>
            <p:cNvSpPr>
              <a:spLocks noChangeArrowheads="1"/>
            </p:cNvSpPr>
            <p:nvPr/>
          </p:nvSpPr>
          <p:spPr bwMode="auto">
            <a:xfrm>
              <a:off x="1479" y="2389"/>
              <a:ext cx="25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Ra</a:t>
              </a:r>
              <a:endParaRPr lang="en-US" altLang="zh-CN" b="0">
                <a:ea typeface="宋体" panose="02010600030101010101" pitchFamily="2" charset="-122"/>
              </a:endParaRPr>
            </a:p>
          </p:txBody>
        </p:sp>
        <p:sp>
          <p:nvSpPr>
            <p:cNvPr id="58" name="Rectangle 50"/>
            <p:cNvSpPr>
              <a:spLocks noChangeArrowheads="1"/>
            </p:cNvSpPr>
            <p:nvPr/>
          </p:nvSpPr>
          <p:spPr bwMode="auto">
            <a:xfrm>
              <a:off x="1719" y="2389"/>
              <a:ext cx="263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Rb</a:t>
              </a:r>
              <a:endParaRPr lang="en-US" altLang="zh-CN" b="0">
                <a:ea typeface="宋体" panose="02010600030101010101" pitchFamily="2" charset="-122"/>
              </a:endParaRPr>
            </a:p>
          </p:txBody>
        </p:sp>
        <p:sp>
          <p:nvSpPr>
            <p:cNvPr id="59" name="Rectangle 51"/>
            <p:cNvSpPr>
              <a:spLocks noChangeArrowheads="1"/>
            </p:cNvSpPr>
            <p:nvPr/>
          </p:nvSpPr>
          <p:spPr bwMode="auto">
            <a:xfrm>
              <a:off x="1191" y="2568"/>
              <a:ext cx="620" cy="3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>
                  <a:ea typeface="宋体" panose="02010600030101010101" pitchFamily="2" charset="-122"/>
                </a:rPr>
                <a:t>32 32-bit</a:t>
              </a:r>
              <a:endParaRPr lang="en-US" altLang="zh-CN">
                <a:ea typeface="宋体" panose="02010600030101010101" pitchFamily="2" charset="-122"/>
              </a:endParaRPr>
            </a:p>
            <a:p>
              <a:r>
                <a:rPr lang="en-US" altLang="zh-CN">
                  <a:ea typeface="宋体" panose="02010600030101010101" pitchFamily="2" charset="-122"/>
                </a:rPr>
                <a:t>Registers</a:t>
              </a:r>
              <a:endParaRPr lang="en-US" altLang="zh-CN">
                <a:ea typeface="宋体" panose="02010600030101010101" pitchFamily="2" charset="-122"/>
              </a:endParaRPr>
            </a:p>
          </p:txBody>
        </p:sp>
        <p:sp>
          <p:nvSpPr>
            <p:cNvPr id="60" name="Line 52"/>
            <p:cNvSpPr>
              <a:spLocks noChangeShapeType="1"/>
            </p:cNvSpPr>
            <p:nvPr/>
          </p:nvSpPr>
          <p:spPr bwMode="auto">
            <a:xfrm flipH="1">
              <a:off x="424" y="3962"/>
              <a:ext cx="48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1" name="Line 53"/>
            <p:cNvSpPr>
              <a:spLocks noChangeShapeType="1"/>
            </p:cNvSpPr>
            <p:nvPr/>
          </p:nvSpPr>
          <p:spPr bwMode="auto">
            <a:xfrm flipV="1">
              <a:off x="432" y="2696"/>
              <a:ext cx="0" cy="126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2" name="Rectangle 54"/>
            <p:cNvSpPr>
              <a:spLocks noChangeArrowheads="1"/>
            </p:cNvSpPr>
            <p:nvPr/>
          </p:nvSpPr>
          <p:spPr bwMode="auto">
            <a:xfrm>
              <a:off x="1575" y="1986"/>
              <a:ext cx="249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Rs</a:t>
              </a:r>
              <a:endParaRPr lang="en-US" altLang="zh-CN" b="0">
                <a:ea typeface="宋体" panose="02010600030101010101" pitchFamily="2" charset="-122"/>
              </a:endParaRPr>
            </a:p>
          </p:txBody>
        </p:sp>
        <p:sp>
          <p:nvSpPr>
            <p:cNvPr id="63" name="Rectangle 55"/>
            <p:cNvSpPr>
              <a:spLocks noChangeArrowheads="1"/>
            </p:cNvSpPr>
            <p:nvPr/>
          </p:nvSpPr>
          <p:spPr bwMode="auto">
            <a:xfrm>
              <a:off x="1431" y="1583"/>
              <a:ext cx="235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Rt</a:t>
              </a:r>
              <a:endParaRPr lang="en-US" altLang="zh-CN" b="0">
                <a:ea typeface="宋体" panose="02010600030101010101" pitchFamily="2" charset="-122"/>
              </a:endParaRPr>
            </a:p>
          </p:txBody>
        </p:sp>
        <p:grpSp>
          <p:nvGrpSpPr>
            <p:cNvPr id="64" name="Group 60"/>
            <p:cNvGrpSpPr/>
            <p:nvPr/>
          </p:nvGrpSpPr>
          <p:grpSpPr bwMode="auto">
            <a:xfrm>
              <a:off x="2592" y="2846"/>
              <a:ext cx="192" cy="671"/>
              <a:chOff x="2592" y="2846"/>
              <a:chExt cx="192" cy="671"/>
            </a:xfrm>
          </p:grpSpPr>
          <p:sp>
            <p:nvSpPr>
              <p:cNvPr id="65" name="Line 56"/>
              <p:cNvSpPr>
                <a:spLocks noChangeShapeType="1"/>
              </p:cNvSpPr>
              <p:nvPr/>
            </p:nvSpPr>
            <p:spPr bwMode="auto">
              <a:xfrm>
                <a:off x="2592" y="2846"/>
                <a:ext cx="0" cy="65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6" name="Line 57"/>
              <p:cNvSpPr>
                <a:spLocks noChangeShapeType="1"/>
              </p:cNvSpPr>
              <p:nvPr/>
            </p:nvSpPr>
            <p:spPr bwMode="auto">
              <a:xfrm>
                <a:off x="2600" y="2846"/>
                <a:ext cx="176" cy="7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7" name="Line 58"/>
              <p:cNvSpPr>
                <a:spLocks noChangeShapeType="1"/>
              </p:cNvSpPr>
              <p:nvPr/>
            </p:nvSpPr>
            <p:spPr bwMode="auto">
              <a:xfrm flipV="1">
                <a:off x="2600" y="3412"/>
                <a:ext cx="176" cy="10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8" name="Line 59"/>
              <p:cNvSpPr>
                <a:spLocks noChangeShapeType="1"/>
              </p:cNvSpPr>
              <p:nvPr/>
            </p:nvSpPr>
            <p:spPr bwMode="auto">
              <a:xfrm>
                <a:off x="2784" y="2935"/>
                <a:ext cx="0" cy="47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grpSp>
          <p:nvGrpSpPr>
            <p:cNvPr id="69" name="Group 65"/>
            <p:cNvGrpSpPr/>
            <p:nvPr/>
          </p:nvGrpSpPr>
          <p:grpSpPr bwMode="auto">
            <a:xfrm>
              <a:off x="880" y="1831"/>
              <a:ext cx="736" cy="179"/>
              <a:chOff x="880" y="1831"/>
              <a:chExt cx="736" cy="179"/>
            </a:xfrm>
          </p:grpSpPr>
          <p:sp>
            <p:nvSpPr>
              <p:cNvPr id="70" name="Line 61"/>
              <p:cNvSpPr>
                <a:spLocks noChangeShapeType="1"/>
              </p:cNvSpPr>
              <p:nvPr/>
            </p:nvSpPr>
            <p:spPr bwMode="auto">
              <a:xfrm flipH="1">
                <a:off x="880" y="1831"/>
                <a:ext cx="73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71" name="Line 62"/>
              <p:cNvSpPr>
                <a:spLocks noChangeShapeType="1"/>
              </p:cNvSpPr>
              <p:nvPr/>
            </p:nvSpPr>
            <p:spPr bwMode="auto">
              <a:xfrm flipH="1">
                <a:off x="1504" y="1839"/>
                <a:ext cx="112" cy="16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72" name="Line 63"/>
              <p:cNvSpPr>
                <a:spLocks noChangeShapeType="1"/>
              </p:cNvSpPr>
              <p:nvPr/>
            </p:nvSpPr>
            <p:spPr bwMode="auto">
              <a:xfrm>
                <a:off x="896" y="1839"/>
                <a:ext cx="80" cy="16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73" name="Line 64"/>
              <p:cNvSpPr>
                <a:spLocks noChangeShapeType="1"/>
              </p:cNvSpPr>
              <p:nvPr/>
            </p:nvSpPr>
            <p:spPr bwMode="auto">
              <a:xfrm flipH="1">
                <a:off x="976" y="2010"/>
                <a:ext cx="54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74" name="Rectangle 66"/>
            <p:cNvSpPr>
              <a:spLocks noChangeArrowheads="1"/>
            </p:cNvSpPr>
            <p:nvPr/>
          </p:nvSpPr>
          <p:spPr bwMode="auto">
            <a:xfrm>
              <a:off x="1848" y="1986"/>
              <a:ext cx="235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b="0">
                  <a:ea typeface="宋体" panose="02010600030101010101" pitchFamily="2" charset="-122"/>
                </a:rPr>
                <a:t>Rt</a:t>
              </a:r>
              <a:endParaRPr lang="en-US" altLang="zh-CN" b="0">
                <a:ea typeface="宋体" panose="02010600030101010101" pitchFamily="2" charset="-122"/>
              </a:endParaRPr>
            </a:p>
          </p:txBody>
        </p:sp>
        <p:sp>
          <p:nvSpPr>
            <p:cNvPr id="75" name="Line 67"/>
            <p:cNvSpPr>
              <a:spLocks noChangeShapeType="1"/>
            </p:cNvSpPr>
            <p:nvPr/>
          </p:nvSpPr>
          <p:spPr bwMode="auto">
            <a:xfrm>
              <a:off x="1440" y="1682"/>
              <a:ext cx="0" cy="11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6" name="Line 68"/>
            <p:cNvSpPr>
              <a:spLocks noChangeShapeType="1"/>
            </p:cNvSpPr>
            <p:nvPr/>
          </p:nvSpPr>
          <p:spPr bwMode="auto">
            <a:xfrm>
              <a:off x="1056" y="1682"/>
              <a:ext cx="0" cy="11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7" name="Rectangle 69"/>
            <p:cNvSpPr>
              <a:spLocks noChangeArrowheads="1"/>
            </p:cNvSpPr>
            <p:nvPr/>
          </p:nvSpPr>
          <p:spPr bwMode="auto">
            <a:xfrm>
              <a:off x="1047" y="1583"/>
              <a:ext cx="263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Rd</a:t>
              </a:r>
              <a:endParaRPr lang="en-US" altLang="zh-CN" b="0">
                <a:ea typeface="宋体" panose="02010600030101010101" pitchFamily="2" charset="-122"/>
              </a:endParaRPr>
            </a:p>
          </p:txBody>
        </p:sp>
        <p:sp>
          <p:nvSpPr>
            <p:cNvPr id="78" name="Line 70"/>
            <p:cNvSpPr>
              <a:spLocks noChangeShapeType="1"/>
            </p:cNvSpPr>
            <p:nvPr/>
          </p:nvSpPr>
          <p:spPr bwMode="auto">
            <a:xfrm flipH="1">
              <a:off x="380" y="1943"/>
              <a:ext cx="5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9" name="Rectangle 71"/>
            <p:cNvSpPr>
              <a:spLocks noChangeArrowheads="1"/>
            </p:cNvSpPr>
            <p:nvPr/>
          </p:nvSpPr>
          <p:spPr bwMode="auto">
            <a:xfrm>
              <a:off x="327" y="1762"/>
              <a:ext cx="49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RegDst</a:t>
              </a:r>
              <a:endParaRPr lang="en-US" altLang="zh-CN" b="0">
                <a:ea typeface="宋体" panose="02010600030101010101" pitchFamily="2" charset="-122"/>
              </a:endParaRPr>
            </a:p>
          </p:txBody>
        </p:sp>
        <p:sp>
          <p:nvSpPr>
            <p:cNvPr id="80" name="Rectangle 72"/>
            <p:cNvSpPr>
              <a:spLocks noChangeArrowheads="1"/>
            </p:cNvSpPr>
            <p:nvPr/>
          </p:nvSpPr>
          <p:spPr bwMode="auto">
            <a:xfrm>
              <a:off x="1928" y="3204"/>
              <a:ext cx="224" cy="52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1" name="Rectangle 73"/>
            <p:cNvSpPr>
              <a:spLocks noChangeArrowheads="1"/>
            </p:cNvSpPr>
            <p:nvPr/>
          </p:nvSpPr>
          <p:spPr bwMode="auto">
            <a:xfrm rot="5400000">
              <a:off x="1718" y="3384"/>
              <a:ext cx="619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>
                  <a:ea typeface="宋体" panose="02010600030101010101" pitchFamily="2" charset="-122"/>
                </a:rPr>
                <a:t>Extender</a:t>
              </a:r>
              <a:endParaRPr lang="en-US" altLang="zh-CN">
                <a:ea typeface="宋体" panose="02010600030101010101" pitchFamily="2" charset="-122"/>
              </a:endParaRPr>
            </a:p>
          </p:txBody>
        </p:sp>
        <p:sp>
          <p:nvSpPr>
            <p:cNvPr id="82" name="Rectangle 74"/>
            <p:cNvSpPr>
              <a:spLocks noChangeArrowheads="1"/>
            </p:cNvSpPr>
            <p:nvPr/>
          </p:nvSpPr>
          <p:spPr bwMode="auto">
            <a:xfrm rot="5400000">
              <a:off x="2486" y="3048"/>
              <a:ext cx="370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>
                  <a:ea typeface="宋体" panose="02010600030101010101" pitchFamily="2" charset="-122"/>
                </a:rPr>
                <a:t>Mux</a:t>
              </a:r>
              <a:endParaRPr lang="en-US" altLang="zh-CN">
                <a:ea typeface="宋体" panose="02010600030101010101" pitchFamily="2" charset="-122"/>
              </a:endParaRPr>
            </a:p>
          </p:txBody>
        </p:sp>
        <p:sp>
          <p:nvSpPr>
            <p:cNvPr id="83" name="Rectangle 75"/>
            <p:cNvSpPr>
              <a:spLocks noChangeArrowheads="1"/>
            </p:cNvSpPr>
            <p:nvPr/>
          </p:nvSpPr>
          <p:spPr bwMode="auto">
            <a:xfrm>
              <a:off x="1071" y="1829"/>
              <a:ext cx="370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>
                  <a:ea typeface="宋体" panose="02010600030101010101" pitchFamily="2" charset="-122"/>
                </a:rPr>
                <a:t>Mux</a:t>
              </a:r>
              <a:endParaRPr lang="en-US" altLang="zh-CN">
                <a:ea typeface="宋体" panose="02010600030101010101" pitchFamily="2" charset="-122"/>
              </a:endParaRPr>
            </a:p>
          </p:txBody>
        </p:sp>
        <p:sp>
          <p:nvSpPr>
            <p:cNvPr id="84" name="Line 76"/>
            <p:cNvSpPr>
              <a:spLocks noChangeShapeType="1"/>
            </p:cNvSpPr>
            <p:nvPr/>
          </p:nvSpPr>
          <p:spPr bwMode="auto">
            <a:xfrm>
              <a:off x="2168" y="3420"/>
              <a:ext cx="416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5" name="Rectangle 77"/>
            <p:cNvSpPr>
              <a:spLocks noChangeArrowheads="1"/>
            </p:cNvSpPr>
            <p:nvPr/>
          </p:nvSpPr>
          <p:spPr bwMode="auto">
            <a:xfrm>
              <a:off x="2163" y="3440"/>
              <a:ext cx="24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32</a:t>
              </a:r>
              <a:endParaRPr lang="en-US" altLang="zh-CN" b="0">
                <a:ea typeface="宋体" panose="02010600030101010101" pitchFamily="2" charset="-122"/>
              </a:endParaRPr>
            </a:p>
          </p:txBody>
        </p:sp>
        <p:sp>
          <p:nvSpPr>
            <p:cNvPr id="86" name="Line 78"/>
            <p:cNvSpPr>
              <a:spLocks noChangeShapeType="1"/>
            </p:cNvSpPr>
            <p:nvPr/>
          </p:nvSpPr>
          <p:spPr bwMode="auto">
            <a:xfrm flipH="1">
              <a:off x="2348" y="3379"/>
              <a:ext cx="56" cy="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7" name="Line 79"/>
            <p:cNvSpPr>
              <a:spLocks noChangeShapeType="1"/>
            </p:cNvSpPr>
            <p:nvPr/>
          </p:nvSpPr>
          <p:spPr bwMode="auto">
            <a:xfrm>
              <a:off x="1304" y="3509"/>
              <a:ext cx="608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8" name="Line 80"/>
            <p:cNvSpPr>
              <a:spLocks noChangeShapeType="1"/>
            </p:cNvSpPr>
            <p:nvPr/>
          </p:nvSpPr>
          <p:spPr bwMode="auto">
            <a:xfrm flipH="1">
              <a:off x="1580" y="3469"/>
              <a:ext cx="56" cy="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9" name="Rectangle 81"/>
            <p:cNvSpPr>
              <a:spLocks noChangeArrowheads="1"/>
            </p:cNvSpPr>
            <p:nvPr/>
          </p:nvSpPr>
          <p:spPr bwMode="auto">
            <a:xfrm>
              <a:off x="1383" y="3507"/>
              <a:ext cx="24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16</a:t>
              </a:r>
              <a:endParaRPr lang="en-US" altLang="zh-CN" b="0">
                <a:ea typeface="宋体" panose="02010600030101010101" pitchFamily="2" charset="-122"/>
              </a:endParaRPr>
            </a:p>
          </p:txBody>
        </p:sp>
        <p:sp>
          <p:nvSpPr>
            <p:cNvPr id="90" name="Rectangle 82"/>
            <p:cNvSpPr>
              <a:spLocks noChangeArrowheads="1"/>
            </p:cNvSpPr>
            <p:nvPr/>
          </p:nvSpPr>
          <p:spPr bwMode="auto">
            <a:xfrm>
              <a:off x="855" y="3418"/>
              <a:ext cx="47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imm16</a:t>
              </a:r>
              <a:endParaRPr lang="en-US" altLang="zh-CN" b="0">
                <a:ea typeface="宋体" panose="02010600030101010101" pitchFamily="2" charset="-122"/>
              </a:endParaRPr>
            </a:p>
          </p:txBody>
        </p:sp>
        <p:sp>
          <p:nvSpPr>
            <p:cNvPr id="91" name="Line 83"/>
            <p:cNvSpPr>
              <a:spLocks noChangeShapeType="1"/>
            </p:cNvSpPr>
            <p:nvPr/>
          </p:nvSpPr>
          <p:spPr bwMode="auto">
            <a:xfrm>
              <a:off x="2688" y="3469"/>
              <a:ext cx="0" cy="6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2" name="Rectangle 84"/>
            <p:cNvSpPr>
              <a:spLocks noChangeArrowheads="1"/>
            </p:cNvSpPr>
            <p:nvPr/>
          </p:nvSpPr>
          <p:spPr bwMode="auto">
            <a:xfrm>
              <a:off x="2679" y="4034"/>
              <a:ext cx="547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ALUSrc</a:t>
              </a:r>
              <a:endParaRPr lang="en-US" altLang="zh-CN" b="0">
                <a:ea typeface="宋体" panose="02010600030101010101" pitchFamily="2" charset="-122"/>
              </a:endParaRPr>
            </a:p>
          </p:txBody>
        </p:sp>
        <p:sp>
          <p:nvSpPr>
            <p:cNvPr id="93" name="Line 85"/>
            <p:cNvSpPr>
              <a:spLocks noChangeShapeType="1"/>
            </p:cNvSpPr>
            <p:nvPr/>
          </p:nvSpPr>
          <p:spPr bwMode="auto">
            <a:xfrm>
              <a:off x="2792" y="3017"/>
              <a:ext cx="320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4" name="Line 86"/>
            <p:cNvSpPr>
              <a:spLocks noChangeShapeType="1"/>
            </p:cNvSpPr>
            <p:nvPr/>
          </p:nvSpPr>
          <p:spPr bwMode="auto">
            <a:xfrm>
              <a:off x="2064" y="3737"/>
              <a:ext cx="0" cy="30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5" name="Rectangle 87"/>
            <p:cNvSpPr>
              <a:spLocks noChangeArrowheads="1"/>
            </p:cNvSpPr>
            <p:nvPr/>
          </p:nvSpPr>
          <p:spPr bwMode="auto">
            <a:xfrm>
              <a:off x="1911" y="4044"/>
              <a:ext cx="44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ExtOp</a:t>
              </a:r>
              <a:endParaRPr lang="en-US" altLang="zh-CN" b="0">
                <a:ea typeface="宋体" panose="02010600030101010101" pitchFamily="2" charset="-122"/>
              </a:endParaRPr>
            </a:p>
          </p:txBody>
        </p:sp>
        <p:sp>
          <p:nvSpPr>
            <p:cNvPr id="96" name="Rectangle 88"/>
            <p:cNvSpPr>
              <a:spLocks noChangeArrowheads="1"/>
            </p:cNvSpPr>
            <p:nvPr/>
          </p:nvSpPr>
          <p:spPr bwMode="auto">
            <a:xfrm>
              <a:off x="3746" y="3159"/>
              <a:ext cx="710" cy="71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7" name="Line 89"/>
            <p:cNvSpPr>
              <a:spLocks noChangeShapeType="1"/>
            </p:cNvSpPr>
            <p:nvPr/>
          </p:nvSpPr>
          <p:spPr bwMode="auto">
            <a:xfrm flipH="1">
              <a:off x="3352" y="3778"/>
              <a:ext cx="3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98" name="Rectangle 90"/>
            <p:cNvSpPr>
              <a:spLocks noChangeArrowheads="1"/>
            </p:cNvSpPr>
            <p:nvPr/>
          </p:nvSpPr>
          <p:spPr bwMode="auto">
            <a:xfrm>
              <a:off x="3309" y="3602"/>
              <a:ext cx="299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Clk</a:t>
              </a:r>
              <a:endParaRPr lang="en-US" altLang="zh-CN" b="0">
                <a:ea typeface="宋体" panose="02010600030101010101" pitchFamily="2" charset="-122"/>
              </a:endParaRPr>
            </a:p>
          </p:txBody>
        </p:sp>
        <p:sp>
          <p:nvSpPr>
            <p:cNvPr id="99" name="Rectangle 91"/>
            <p:cNvSpPr>
              <a:spLocks noChangeArrowheads="1"/>
            </p:cNvSpPr>
            <p:nvPr/>
          </p:nvSpPr>
          <p:spPr bwMode="auto">
            <a:xfrm>
              <a:off x="2871" y="3284"/>
              <a:ext cx="495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Data In</a:t>
              </a:r>
              <a:endParaRPr lang="en-US" altLang="zh-CN" b="0">
                <a:ea typeface="宋体" panose="02010600030101010101" pitchFamily="2" charset="-122"/>
              </a:endParaRPr>
            </a:p>
          </p:txBody>
        </p:sp>
        <p:sp>
          <p:nvSpPr>
            <p:cNvPr id="100" name="Line 92"/>
            <p:cNvSpPr>
              <a:spLocks noChangeShapeType="1"/>
            </p:cNvSpPr>
            <p:nvPr/>
          </p:nvSpPr>
          <p:spPr bwMode="auto">
            <a:xfrm>
              <a:off x="3770" y="3730"/>
              <a:ext cx="158" cy="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1" name="Line 93"/>
            <p:cNvSpPr>
              <a:spLocks noChangeShapeType="1"/>
            </p:cNvSpPr>
            <p:nvPr/>
          </p:nvSpPr>
          <p:spPr bwMode="auto">
            <a:xfrm flipH="1">
              <a:off x="3754" y="3786"/>
              <a:ext cx="190" cy="6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2" name="Oval 94"/>
            <p:cNvSpPr>
              <a:spLocks noChangeArrowheads="1"/>
            </p:cNvSpPr>
            <p:nvPr/>
          </p:nvSpPr>
          <p:spPr bwMode="auto">
            <a:xfrm>
              <a:off x="3650" y="3752"/>
              <a:ext cx="80" cy="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3" name="Rectangle 95"/>
            <p:cNvSpPr>
              <a:spLocks noChangeArrowheads="1"/>
            </p:cNvSpPr>
            <p:nvPr/>
          </p:nvSpPr>
          <p:spPr bwMode="auto">
            <a:xfrm>
              <a:off x="3734" y="3148"/>
              <a:ext cx="420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WrEn</a:t>
              </a:r>
              <a:endParaRPr lang="en-US" altLang="zh-CN" b="0">
                <a:ea typeface="宋体" panose="02010600030101010101" pitchFamily="2" charset="-122"/>
              </a:endParaRPr>
            </a:p>
          </p:txBody>
        </p:sp>
        <p:sp>
          <p:nvSpPr>
            <p:cNvPr id="104" name="Line 96"/>
            <p:cNvSpPr>
              <a:spLocks noChangeShapeType="1"/>
            </p:cNvSpPr>
            <p:nvPr/>
          </p:nvSpPr>
          <p:spPr bwMode="auto">
            <a:xfrm flipH="1">
              <a:off x="3112" y="3285"/>
              <a:ext cx="640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5" name="Line 97"/>
            <p:cNvSpPr>
              <a:spLocks noChangeShapeType="1"/>
            </p:cNvSpPr>
            <p:nvPr/>
          </p:nvSpPr>
          <p:spPr bwMode="auto">
            <a:xfrm flipH="1">
              <a:off x="3452" y="3245"/>
              <a:ext cx="56" cy="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6" name="Rectangle 98"/>
            <p:cNvSpPr>
              <a:spLocks noChangeArrowheads="1"/>
            </p:cNvSpPr>
            <p:nvPr/>
          </p:nvSpPr>
          <p:spPr bwMode="auto">
            <a:xfrm>
              <a:off x="3303" y="3328"/>
              <a:ext cx="24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32</a:t>
              </a:r>
              <a:endParaRPr lang="en-US" altLang="zh-CN" b="0">
                <a:ea typeface="宋体" panose="02010600030101010101" pitchFamily="2" charset="-122"/>
              </a:endParaRPr>
            </a:p>
          </p:txBody>
        </p:sp>
        <p:sp>
          <p:nvSpPr>
            <p:cNvPr id="107" name="Line 99"/>
            <p:cNvSpPr>
              <a:spLocks noChangeShapeType="1"/>
            </p:cNvSpPr>
            <p:nvPr/>
          </p:nvSpPr>
          <p:spPr bwMode="auto">
            <a:xfrm flipV="1">
              <a:off x="3936" y="1812"/>
              <a:ext cx="0" cy="1343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8" name="Line 100"/>
            <p:cNvSpPr>
              <a:spLocks noChangeShapeType="1"/>
            </p:cNvSpPr>
            <p:nvPr/>
          </p:nvSpPr>
          <p:spPr bwMode="auto">
            <a:xfrm>
              <a:off x="4272" y="2756"/>
              <a:ext cx="0" cy="387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9" name="Rectangle 101"/>
            <p:cNvSpPr>
              <a:spLocks noChangeArrowheads="1"/>
            </p:cNvSpPr>
            <p:nvPr/>
          </p:nvSpPr>
          <p:spPr bwMode="auto">
            <a:xfrm>
              <a:off x="4119" y="3149"/>
              <a:ext cx="313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Adr</a:t>
              </a:r>
              <a:endParaRPr lang="en-US" altLang="zh-CN" b="0">
                <a:ea typeface="宋体" panose="02010600030101010101" pitchFamily="2" charset="-122"/>
              </a:endParaRPr>
            </a:p>
          </p:txBody>
        </p:sp>
        <p:sp>
          <p:nvSpPr>
            <p:cNvPr id="110" name="Rectangle 102"/>
            <p:cNvSpPr>
              <a:spLocks noChangeArrowheads="1"/>
            </p:cNvSpPr>
            <p:nvPr/>
          </p:nvSpPr>
          <p:spPr bwMode="auto">
            <a:xfrm>
              <a:off x="3782" y="3373"/>
              <a:ext cx="584" cy="3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>
                  <a:ea typeface="宋体" panose="02010600030101010101" pitchFamily="2" charset="-122"/>
                </a:rPr>
                <a:t>Data</a:t>
              </a:r>
              <a:endParaRPr lang="en-US" altLang="zh-CN">
                <a:ea typeface="宋体" panose="02010600030101010101" pitchFamily="2" charset="-122"/>
              </a:endParaRPr>
            </a:p>
            <a:p>
              <a:pPr algn="ctr"/>
              <a:r>
                <a:rPr lang="en-US" altLang="zh-CN">
                  <a:ea typeface="宋体" panose="02010600030101010101" pitchFamily="2" charset="-122"/>
                </a:rPr>
                <a:t>Memory</a:t>
              </a:r>
              <a:endParaRPr lang="en-US" altLang="zh-CN">
                <a:ea typeface="宋体" panose="02010600030101010101" pitchFamily="2" charset="-122"/>
              </a:endParaRPr>
            </a:p>
          </p:txBody>
        </p:sp>
        <p:sp>
          <p:nvSpPr>
            <p:cNvPr id="111" name="Rectangle 103"/>
            <p:cNvSpPr>
              <a:spLocks noChangeArrowheads="1"/>
            </p:cNvSpPr>
            <p:nvPr/>
          </p:nvSpPr>
          <p:spPr bwMode="auto">
            <a:xfrm>
              <a:off x="3639" y="1635"/>
              <a:ext cx="549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MemWr</a:t>
              </a:r>
              <a:endParaRPr lang="en-US" altLang="zh-CN" b="0">
                <a:ea typeface="宋体" panose="02010600030101010101" pitchFamily="2" charset="-122"/>
              </a:endParaRPr>
            </a:p>
          </p:txBody>
        </p:sp>
        <p:sp>
          <p:nvSpPr>
            <p:cNvPr id="112" name="Line 104"/>
            <p:cNvSpPr>
              <a:spLocks noChangeShapeType="1"/>
            </p:cNvSpPr>
            <p:nvPr/>
          </p:nvSpPr>
          <p:spPr bwMode="auto">
            <a:xfrm>
              <a:off x="2400" y="3025"/>
              <a:ext cx="0" cy="252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3" name="Line 105"/>
            <p:cNvSpPr>
              <a:spLocks noChangeShapeType="1"/>
            </p:cNvSpPr>
            <p:nvPr/>
          </p:nvSpPr>
          <p:spPr bwMode="auto">
            <a:xfrm>
              <a:off x="2408" y="3285"/>
              <a:ext cx="704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4" name="Rectangle 106"/>
            <p:cNvSpPr>
              <a:spLocks noChangeArrowheads="1"/>
            </p:cNvSpPr>
            <p:nvPr/>
          </p:nvSpPr>
          <p:spPr bwMode="auto">
            <a:xfrm rot="5400000">
              <a:off x="3139" y="2657"/>
              <a:ext cx="383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>
                  <a:ea typeface="宋体" panose="02010600030101010101" pitchFamily="2" charset="-122"/>
                </a:rPr>
                <a:t>ALU</a:t>
              </a:r>
              <a:endParaRPr lang="en-US" altLang="zh-CN">
                <a:ea typeface="宋体" panose="02010600030101010101" pitchFamily="2" charset="-122"/>
              </a:endParaRPr>
            </a:p>
          </p:txBody>
        </p:sp>
        <p:sp>
          <p:nvSpPr>
            <p:cNvPr id="115" name="Line 129"/>
            <p:cNvSpPr>
              <a:spLocks noChangeShapeType="1"/>
            </p:cNvSpPr>
            <p:nvPr/>
          </p:nvSpPr>
          <p:spPr bwMode="auto">
            <a:xfrm flipH="1">
              <a:off x="4456" y="3494"/>
              <a:ext cx="4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6" name="Rectangle 130"/>
            <p:cNvSpPr>
              <a:spLocks noChangeArrowheads="1"/>
            </p:cNvSpPr>
            <p:nvPr/>
          </p:nvSpPr>
          <p:spPr bwMode="auto">
            <a:xfrm>
              <a:off x="4503" y="3289"/>
              <a:ext cx="24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32</a:t>
              </a:r>
              <a:endParaRPr lang="en-US" altLang="zh-CN" b="0">
                <a:ea typeface="宋体" panose="02010600030101010101" pitchFamily="2" charset="-122"/>
              </a:endParaRPr>
            </a:p>
          </p:txBody>
        </p:sp>
        <p:sp>
          <p:nvSpPr>
            <p:cNvPr id="117" name="Line 131"/>
            <p:cNvSpPr>
              <a:spLocks noChangeShapeType="1"/>
            </p:cNvSpPr>
            <p:nvPr/>
          </p:nvSpPr>
          <p:spPr bwMode="auto">
            <a:xfrm>
              <a:off x="1976" y="3017"/>
              <a:ext cx="416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8" name="Line 132"/>
            <p:cNvSpPr>
              <a:spLocks noChangeShapeType="1"/>
            </p:cNvSpPr>
            <p:nvPr/>
          </p:nvSpPr>
          <p:spPr bwMode="auto">
            <a:xfrm flipH="1">
              <a:off x="4644" y="3479"/>
              <a:ext cx="56" cy="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9" name="Line 133"/>
            <p:cNvSpPr>
              <a:spLocks noChangeShapeType="1"/>
            </p:cNvSpPr>
            <p:nvPr/>
          </p:nvSpPr>
          <p:spPr bwMode="auto">
            <a:xfrm>
              <a:off x="5320" y="3136"/>
              <a:ext cx="0" cy="83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grpSp>
          <p:nvGrpSpPr>
            <p:cNvPr id="120" name="Group 138"/>
            <p:cNvGrpSpPr/>
            <p:nvPr/>
          </p:nvGrpSpPr>
          <p:grpSpPr bwMode="auto">
            <a:xfrm>
              <a:off x="4856" y="2653"/>
              <a:ext cx="192" cy="955"/>
              <a:chOff x="4856" y="2653"/>
              <a:chExt cx="192" cy="955"/>
            </a:xfrm>
          </p:grpSpPr>
          <p:sp>
            <p:nvSpPr>
              <p:cNvPr id="121" name="Line 134"/>
              <p:cNvSpPr>
                <a:spLocks noChangeShapeType="1"/>
              </p:cNvSpPr>
              <p:nvPr/>
            </p:nvSpPr>
            <p:spPr bwMode="auto">
              <a:xfrm>
                <a:off x="4856" y="2653"/>
                <a:ext cx="0" cy="93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22" name="Line 135"/>
              <p:cNvSpPr>
                <a:spLocks noChangeShapeType="1"/>
              </p:cNvSpPr>
              <p:nvPr/>
            </p:nvSpPr>
            <p:spPr bwMode="auto">
              <a:xfrm>
                <a:off x="4864" y="2653"/>
                <a:ext cx="176" cy="11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23" name="Line 136"/>
              <p:cNvSpPr>
                <a:spLocks noChangeShapeType="1"/>
              </p:cNvSpPr>
              <p:nvPr/>
            </p:nvSpPr>
            <p:spPr bwMode="auto">
              <a:xfrm flipV="1">
                <a:off x="4864" y="3465"/>
                <a:ext cx="176" cy="14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24" name="Line 137"/>
              <p:cNvSpPr>
                <a:spLocks noChangeShapeType="1"/>
              </p:cNvSpPr>
              <p:nvPr/>
            </p:nvSpPr>
            <p:spPr bwMode="auto">
              <a:xfrm>
                <a:off x="5048" y="2780"/>
                <a:ext cx="0" cy="68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125" name="Rectangle 139"/>
            <p:cNvSpPr>
              <a:spLocks noChangeArrowheads="1"/>
            </p:cNvSpPr>
            <p:nvPr/>
          </p:nvSpPr>
          <p:spPr bwMode="auto">
            <a:xfrm rot="5400000">
              <a:off x="4673" y="3112"/>
              <a:ext cx="503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>
                  <a:ea typeface="宋体" panose="02010600030101010101" pitchFamily="2" charset="-122"/>
                </a:rPr>
                <a:t>Mux</a:t>
              </a:r>
              <a:endParaRPr lang="en-US" altLang="zh-CN">
                <a:ea typeface="宋体" panose="02010600030101010101" pitchFamily="2" charset="-122"/>
              </a:endParaRPr>
            </a:p>
          </p:txBody>
        </p:sp>
        <p:sp>
          <p:nvSpPr>
            <p:cNvPr id="126" name="Line 140"/>
            <p:cNvSpPr>
              <a:spLocks noChangeShapeType="1"/>
            </p:cNvSpPr>
            <p:nvPr/>
          </p:nvSpPr>
          <p:spPr bwMode="auto">
            <a:xfrm>
              <a:off x="4968" y="1844"/>
              <a:ext cx="0" cy="8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7" name="Rectangle 141"/>
            <p:cNvSpPr>
              <a:spLocks noChangeArrowheads="1"/>
            </p:cNvSpPr>
            <p:nvPr/>
          </p:nvSpPr>
          <p:spPr bwMode="auto">
            <a:xfrm>
              <a:off x="4759" y="1635"/>
              <a:ext cx="470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W_Src</a:t>
              </a:r>
              <a:endParaRPr lang="en-US" altLang="zh-CN" b="0">
                <a:ea typeface="宋体" panose="02010600030101010101" pitchFamily="2" charset="-122"/>
              </a:endParaRPr>
            </a:p>
          </p:txBody>
        </p:sp>
        <p:sp>
          <p:nvSpPr>
            <p:cNvPr id="128" name="Line 142"/>
            <p:cNvSpPr>
              <a:spLocks noChangeShapeType="1"/>
            </p:cNvSpPr>
            <p:nvPr/>
          </p:nvSpPr>
          <p:spPr bwMode="auto">
            <a:xfrm flipH="1">
              <a:off x="5048" y="3134"/>
              <a:ext cx="27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9" name="Line 143"/>
            <p:cNvSpPr>
              <a:spLocks noChangeShapeType="1"/>
            </p:cNvSpPr>
            <p:nvPr/>
          </p:nvSpPr>
          <p:spPr bwMode="auto">
            <a:xfrm>
              <a:off x="3416" y="2744"/>
              <a:ext cx="840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  <a:sym typeface="+mn-ea"/>
              </a:rPr>
              <a:t>3f: The Branch Instruction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>
          <a:xfrm>
            <a:off x="288290" y="153035"/>
            <a:ext cx="814705" cy="568325"/>
          </a:xfrm>
        </p:spPr>
        <p:txBody>
          <a:bodyPr/>
          <a:lstStyle/>
          <a:p>
            <a:r>
              <a:rPr lang="en-US" altLang="zh-CN"/>
              <a:t>6.1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COaA, LEC10 DPath I</a:t>
            </a:r>
            <a:endParaRPr lang="en-US" alt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</a:t>
            </a:r>
            <a:r>
              <a:rPr lang="en-US" altLang="zh-CN" dirty="0" err="1"/>
              <a:t>Polytechnical</a:t>
            </a:r>
            <a:r>
              <a:rPr lang="en-US" altLang="zh-CN" dirty="0"/>
              <a:t> University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/>
            </a:fld>
            <a:endParaRPr lang="zh-CN" altLang="en-US"/>
          </a:p>
        </p:txBody>
      </p:sp>
      <p:sp>
        <p:nvSpPr>
          <p:cNvPr id="50179" name="Rectangle 3"/>
          <p:cNvSpPr>
            <a:spLocks noGrp="1" noChangeArrowheads="1"/>
          </p:cNvSpPr>
          <p:nvPr/>
        </p:nvSpPr>
        <p:spPr bwMode="auto">
          <a:xfrm>
            <a:off x="326390" y="1819751"/>
            <a:ext cx="8191500" cy="482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3500" tIns="25400" rIns="63500" bIns="25400" numCol="1" anchor="t" anchorCtr="0" compatLnSpc="1">
            <a:spAutoFit/>
          </a:bodyPr>
          <a:lstStyle>
            <a:lvl1pPr marL="203200" indent="-203200" algn="l" rtl="0" eaLnBrk="0" fontAlgn="base" hangingPunct="0">
              <a:lnSpc>
                <a:spcPct val="85000"/>
              </a:lnSpc>
              <a:spcBef>
                <a:spcPct val="100000"/>
              </a:spcBef>
              <a:spcAft>
                <a:spcPct val="0"/>
              </a:spcAft>
              <a:buSzPct val="100000"/>
              <a:buChar char="°"/>
              <a:defRPr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190500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-"/>
              <a:defRPr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145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1717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 err="1">
                <a:ea typeface="宋体" panose="02010600030101010101" pitchFamily="2" charset="-122"/>
              </a:rPr>
              <a:t>beq</a:t>
            </a:r>
            <a:r>
              <a:rPr lang="en-US" altLang="zh-CN" sz="2400" dirty="0">
                <a:ea typeface="宋体" panose="02010600030101010101" pitchFamily="2" charset="-122"/>
              </a:rPr>
              <a:t>	</a:t>
            </a:r>
            <a:r>
              <a:rPr lang="en-US" altLang="zh-CN" sz="2400" dirty="0" err="1">
                <a:ea typeface="宋体" panose="02010600030101010101" pitchFamily="2" charset="-122"/>
              </a:rPr>
              <a:t>rs</a:t>
            </a:r>
            <a:r>
              <a:rPr lang="en-US" altLang="zh-CN" sz="2400" dirty="0">
                <a:ea typeface="宋体" panose="02010600030101010101" pitchFamily="2" charset="-122"/>
              </a:rPr>
              <a:t>, </a:t>
            </a:r>
            <a:r>
              <a:rPr lang="en-US" altLang="zh-CN" sz="2400" dirty="0" err="1">
                <a:ea typeface="宋体" panose="02010600030101010101" pitchFamily="2" charset="-122"/>
              </a:rPr>
              <a:t>rt</a:t>
            </a:r>
            <a:r>
              <a:rPr lang="en-US" altLang="zh-CN" sz="2400" dirty="0">
                <a:ea typeface="宋体" panose="02010600030101010101" pitchFamily="2" charset="-122"/>
              </a:rPr>
              <a:t>, imm16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>
              <a:buFontTx/>
              <a:buNone/>
            </a:pPr>
            <a:endParaRPr lang="en-US" altLang="zh-CN" sz="2400" dirty="0">
              <a:ea typeface="宋体" panose="02010600030101010101" pitchFamily="2" charset="-122"/>
            </a:endParaRPr>
          </a:p>
          <a:p>
            <a:pPr lvl="1"/>
            <a:r>
              <a:rPr lang="en-US" altLang="zh-CN" sz="2400" dirty="0">
                <a:ea typeface="宋体" panose="02010600030101010101" pitchFamily="2" charset="-122"/>
              </a:rPr>
              <a:t>mem[PC]			Fetch the instruction from memory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>
              <a:buFontTx/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sz="2400" dirty="0">
                <a:ea typeface="宋体" panose="02010600030101010101" pitchFamily="2" charset="-122"/>
              </a:rPr>
              <a:t>Equal &lt;- R[</a:t>
            </a:r>
            <a:r>
              <a:rPr lang="en-US" altLang="zh-CN" sz="2400" dirty="0" err="1">
                <a:ea typeface="宋体" panose="02010600030101010101" pitchFamily="2" charset="-122"/>
              </a:rPr>
              <a:t>rs</a:t>
            </a:r>
            <a:r>
              <a:rPr lang="en-US" altLang="zh-CN" sz="2400" dirty="0">
                <a:ea typeface="宋体" panose="02010600030101010101" pitchFamily="2" charset="-122"/>
              </a:rPr>
              <a:t>] == R[</a:t>
            </a:r>
            <a:r>
              <a:rPr lang="en-US" altLang="zh-CN" sz="2400" dirty="0" err="1">
                <a:ea typeface="宋体" panose="02010600030101010101" pitchFamily="2" charset="-122"/>
              </a:rPr>
              <a:t>rt</a:t>
            </a:r>
            <a:r>
              <a:rPr lang="en-US" altLang="zh-CN" sz="2400" dirty="0">
                <a:ea typeface="宋体" panose="02010600030101010101" pitchFamily="2" charset="-122"/>
              </a:rPr>
              <a:t>]	Calculate the branch condition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>
              <a:buFontTx/>
              <a:buNone/>
            </a:pPr>
            <a:endParaRPr lang="en-US" altLang="zh-CN" sz="2400" dirty="0">
              <a:ea typeface="宋体" panose="02010600030101010101" pitchFamily="2" charset="-122"/>
            </a:endParaRPr>
          </a:p>
          <a:p>
            <a:pPr lvl="1"/>
            <a:r>
              <a:rPr lang="en-US" altLang="zh-CN" sz="2400" dirty="0">
                <a:ea typeface="宋体" panose="02010600030101010101" pitchFamily="2" charset="-122"/>
              </a:rPr>
              <a:t>if (Equal)		Calculate the next instruction’s address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2"/>
            <a:r>
              <a:rPr lang="en-US" altLang="zh-CN" sz="2400" dirty="0">
                <a:ea typeface="宋体" panose="02010600030101010101" pitchFamily="2" charset="-122"/>
              </a:rPr>
              <a:t>PC  &lt;-  PC + 4 + ( </a:t>
            </a:r>
            <a:r>
              <a:rPr lang="en-US" altLang="zh-CN" sz="2400" dirty="0" err="1">
                <a:ea typeface="宋体" panose="02010600030101010101" pitchFamily="2" charset="-122"/>
              </a:rPr>
              <a:t>SignExt</a:t>
            </a:r>
            <a:r>
              <a:rPr lang="en-US" altLang="zh-CN" sz="2400" dirty="0">
                <a:ea typeface="宋体" panose="02010600030101010101" pitchFamily="2" charset="-122"/>
              </a:rPr>
              <a:t>(imm16) x 4 )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/>
            <a:r>
              <a:rPr lang="en-US" altLang="zh-CN" sz="2400" dirty="0">
                <a:ea typeface="宋体" panose="02010600030101010101" pitchFamily="2" charset="-122"/>
              </a:rPr>
              <a:t>	else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2"/>
            <a:r>
              <a:rPr lang="en-US" altLang="zh-CN" sz="2400" dirty="0">
                <a:ea typeface="宋体" panose="02010600030101010101" pitchFamily="2" charset="-122"/>
              </a:rPr>
              <a:t>PC  &lt;-  PC + 4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grpSp>
        <p:nvGrpSpPr>
          <p:cNvPr id="50201" name="Group 25"/>
          <p:cNvGrpSpPr/>
          <p:nvPr/>
        </p:nvGrpSpPr>
        <p:grpSpPr bwMode="auto">
          <a:xfrm>
            <a:off x="1654493" y="1028541"/>
            <a:ext cx="5949950" cy="942975"/>
            <a:chOff x="1139" y="506"/>
            <a:chExt cx="3748" cy="594"/>
          </a:xfrm>
        </p:grpSpPr>
        <p:sp>
          <p:nvSpPr>
            <p:cNvPr id="50180" name="Rectangle 4"/>
            <p:cNvSpPr>
              <a:spLocks noChangeArrowheads="1"/>
            </p:cNvSpPr>
            <p:nvPr/>
          </p:nvSpPr>
          <p:spPr bwMode="auto">
            <a:xfrm>
              <a:off x="1204" y="706"/>
              <a:ext cx="3599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grpSp>
          <p:nvGrpSpPr>
            <p:cNvPr id="50183" name="Group 7"/>
            <p:cNvGrpSpPr/>
            <p:nvPr/>
          </p:nvGrpSpPr>
          <p:grpSpPr bwMode="auto">
            <a:xfrm>
              <a:off x="1200" y="698"/>
              <a:ext cx="624" cy="210"/>
              <a:chOff x="1200" y="698"/>
              <a:chExt cx="624" cy="210"/>
            </a:xfrm>
          </p:grpSpPr>
          <p:sp>
            <p:nvSpPr>
              <p:cNvPr id="50181" name="Rectangle 5"/>
              <p:cNvSpPr>
                <a:spLocks noChangeArrowheads="1"/>
              </p:cNvSpPr>
              <p:nvPr/>
            </p:nvSpPr>
            <p:spPr bwMode="auto">
              <a:xfrm>
                <a:off x="1200" y="702"/>
                <a:ext cx="624" cy="1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0182" name="Rectangle 6"/>
              <p:cNvSpPr>
                <a:spLocks noChangeArrowheads="1"/>
              </p:cNvSpPr>
              <p:nvPr/>
            </p:nvSpPr>
            <p:spPr bwMode="auto">
              <a:xfrm>
                <a:off x="1382" y="698"/>
                <a:ext cx="249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r>
                  <a:rPr lang="en-US" altLang="zh-CN">
                    <a:ea typeface="宋体" panose="02010600030101010101" pitchFamily="2" charset="-122"/>
                  </a:rPr>
                  <a:t>op</a:t>
                </a:r>
                <a:endParaRPr lang="en-US" altLang="zh-CN"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50186" name="Group 10"/>
            <p:cNvGrpSpPr/>
            <p:nvPr/>
          </p:nvGrpSpPr>
          <p:grpSpPr bwMode="auto">
            <a:xfrm>
              <a:off x="1832" y="698"/>
              <a:ext cx="580" cy="210"/>
              <a:chOff x="1832" y="698"/>
              <a:chExt cx="580" cy="210"/>
            </a:xfrm>
          </p:grpSpPr>
          <p:sp>
            <p:nvSpPr>
              <p:cNvPr id="50184" name="Rectangle 8"/>
              <p:cNvSpPr>
                <a:spLocks noChangeArrowheads="1"/>
              </p:cNvSpPr>
              <p:nvPr/>
            </p:nvSpPr>
            <p:spPr bwMode="auto">
              <a:xfrm>
                <a:off x="1832" y="702"/>
                <a:ext cx="580" cy="1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0185" name="Rectangle 9"/>
              <p:cNvSpPr>
                <a:spLocks noChangeArrowheads="1"/>
              </p:cNvSpPr>
              <p:nvPr/>
            </p:nvSpPr>
            <p:spPr bwMode="auto">
              <a:xfrm>
                <a:off x="1997" y="698"/>
                <a:ext cx="221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r>
                  <a:rPr lang="en-US" altLang="zh-CN">
                    <a:ea typeface="宋体" panose="02010600030101010101" pitchFamily="2" charset="-122"/>
                  </a:rPr>
                  <a:t>rs</a:t>
                </a:r>
                <a:endParaRPr lang="en-US" altLang="zh-CN"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50189" name="Group 13"/>
            <p:cNvGrpSpPr/>
            <p:nvPr/>
          </p:nvGrpSpPr>
          <p:grpSpPr bwMode="auto">
            <a:xfrm>
              <a:off x="2420" y="698"/>
              <a:ext cx="579" cy="210"/>
              <a:chOff x="2420" y="698"/>
              <a:chExt cx="579" cy="210"/>
            </a:xfrm>
          </p:grpSpPr>
          <p:sp>
            <p:nvSpPr>
              <p:cNvPr id="50187" name="Rectangle 11"/>
              <p:cNvSpPr>
                <a:spLocks noChangeArrowheads="1"/>
              </p:cNvSpPr>
              <p:nvPr/>
            </p:nvSpPr>
            <p:spPr bwMode="auto">
              <a:xfrm>
                <a:off x="2420" y="702"/>
                <a:ext cx="579" cy="1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0188" name="Rectangle 12"/>
              <p:cNvSpPr>
                <a:spLocks noChangeArrowheads="1"/>
              </p:cNvSpPr>
              <p:nvPr/>
            </p:nvSpPr>
            <p:spPr bwMode="auto">
              <a:xfrm>
                <a:off x="2584" y="698"/>
                <a:ext cx="214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r>
                  <a:rPr lang="en-US" altLang="zh-CN">
                    <a:ea typeface="宋体" panose="02010600030101010101" pitchFamily="2" charset="-122"/>
                  </a:rPr>
                  <a:t>rt</a:t>
                </a:r>
                <a:endParaRPr lang="en-US" altLang="zh-CN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50190" name="Rectangle 14"/>
            <p:cNvSpPr>
              <a:spLocks noChangeArrowheads="1"/>
            </p:cNvSpPr>
            <p:nvPr/>
          </p:nvSpPr>
          <p:spPr bwMode="auto">
            <a:xfrm>
              <a:off x="3007" y="702"/>
              <a:ext cx="1800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0191" name="Rectangle 15"/>
            <p:cNvSpPr>
              <a:spLocks noChangeArrowheads="1"/>
            </p:cNvSpPr>
            <p:nvPr/>
          </p:nvSpPr>
          <p:spPr bwMode="auto">
            <a:xfrm>
              <a:off x="3510" y="698"/>
              <a:ext cx="69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>
                  <a:ea typeface="宋体" panose="02010600030101010101" pitchFamily="2" charset="-122"/>
                </a:rPr>
                <a:t>immediate</a:t>
              </a:r>
              <a:endParaRPr lang="en-US" altLang="zh-CN">
                <a:ea typeface="宋体" panose="02010600030101010101" pitchFamily="2" charset="-122"/>
              </a:endParaRPr>
            </a:p>
          </p:txBody>
        </p:sp>
        <p:sp>
          <p:nvSpPr>
            <p:cNvPr id="50192" name="Rectangle 16"/>
            <p:cNvSpPr>
              <a:spLocks noChangeArrowheads="1"/>
            </p:cNvSpPr>
            <p:nvPr/>
          </p:nvSpPr>
          <p:spPr bwMode="auto">
            <a:xfrm>
              <a:off x="4709" y="506"/>
              <a:ext cx="17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0</a:t>
              </a:r>
              <a:endParaRPr lang="en-US" altLang="zh-CN" b="0">
                <a:ea typeface="宋体" panose="02010600030101010101" pitchFamily="2" charset="-122"/>
              </a:endParaRPr>
            </a:p>
          </p:txBody>
        </p:sp>
        <p:sp>
          <p:nvSpPr>
            <p:cNvPr id="50193" name="Rectangle 17"/>
            <p:cNvSpPr>
              <a:spLocks noChangeArrowheads="1"/>
            </p:cNvSpPr>
            <p:nvPr/>
          </p:nvSpPr>
          <p:spPr bwMode="auto">
            <a:xfrm>
              <a:off x="2811" y="506"/>
              <a:ext cx="24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16</a:t>
              </a:r>
              <a:endParaRPr lang="en-US" altLang="zh-CN" b="0">
                <a:ea typeface="宋体" panose="02010600030101010101" pitchFamily="2" charset="-122"/>
              </a:endParaRPr>
            </a:p>
          </p:txBody>
        </p:sp>
        <p:sp>
          <p:nvSpPr>
            <p:cNvPr id="50194" name="Rectangle 18"/>
            <p:cNvSpPr>
              <a:spLocks noChangeArrowheads="1"/>
            </p:cNvSpPr>
            <p:nvPr/>
          </p:nvSpPr>
          <p:spPr bwMode="auto">
            <a:xfrm>
              <a:off x="2223" y="506"/>
              <a:ext cx="24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21</a:t>
              </a:r>
              <a:endParaRPr lang="en-US" altLang="zh-CN" b="0">
                <a:ea typeface="宋体" panose="02010600030101010101" pitchFamily="2" charset="-122"/>
              </a:endParaRPr>
            </a:p>
          </p:txBody>
        </p:sp>
        <p:sp>
          <p:nvSpPr>
            <p:cNvPr id="50195" name="Rectangle 19"/>
            <p:cNvSpPr>
              <a:spLocks noChangeArrowheads="1"/>
            </p:cNvSpPr>
            <p:nvPr/>
          </p:nvSpPr>
          <p:spPr bwMode="auto">
            <a:xfrm>
              <a:off x="1635" y="506"/>
              <a:ext cx="24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26</a:t>
              </a:r>
              <a:endParaRPr lang="en-US" altLang="zh-CN" b="0">
                <a:ea typeface="宋体" panose="02010600030101010101" pitchFamily="2" charset="-122"/>
              </a:endParaRPr>
            </a:p>
          </p:txBody>
        </p:sp>
        <p:sp>
          <p:nvSpPr>
            <p:cNvPr id="50196" name="Rectangle 20"/>
            <p:cNvSpPr>
              <a:spLocks noChangeArrowheads="1"/>
            </p:cNvSpPr>
            <p:nvPr/>
          </p:nvSpPr>
          <p:spPr bwMode="auto">
            <a:xfrm>
              <a:off x="1139" y="506"/>
              <a:ext cx="24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31</a:t>
              </a:r>
              <a:endParaRPr lang="en-US" altLang="zh-CN" b="0">
                <a:ea typeface="宋体" panose="02010600030101010101" pitchFamily="2" charset="-122"/>
              </a:endParaRPr>
            </a:p>
          </p:txBody>
        </p:sp>
        <p:sp>
          <p:nvSpPr>
            <p:cNvPr id="50197" name="Rectangle 21"/>
            <p:cNvSpPr>
              <a:spLocks noChangeArrowheads="1"/>
            </p:cNvSpPr>
            <p:nvPr/>
          </p:nvSpPr>
          <p:spPr bwMode="auto">
            <a:xfrm>
              <a:off x="1364" y="890"/>
              <a:ext cx="39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6 bits</a:t>
              </a:r>
              <a:endParaRPr lang="en-US" altLang="zh-CN" b="0">
                <a:ea typeface="宋体" panose="02010600030101010101" pitchFamily="2" charset="-122"/>
              </a:endParaRPr>
            </a:p>
          </p:txBody>
        </p:sp>
        <p:sp>
          <p:nvSpPr>
            <p:cNvPr id="50198" name="Rectangle 22"/>
            <p:cNvSpPr>
              <a:spLocks noChangeArrowheads="1"/>
            </p:cNvSpPr>
            <p:nvPr/>
          </p:nvSpPr>
          <p:spPr bwMode="auto">
            <a:xfrm>
              <a:off x="3669" y="890"/>
              <a:ext cx="460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16 bits</a:t>
              </a:r>
              <a:endParaRPr lang="en-US" altLang="zh-CN" b="0">
                <a:ea typeface="宋体" panose="02010600030101010101" pitchFamily="2" charset="-122"/>
              </a:endParaRPr>
            </a:p>
          </p:txBody>
        </p:sp>
        <p:sp>
          <p:nvSpPr>
            <p:cNvPr id="50199" name="Rectangle 23"/>
            <p:cNvSpPr>
              <a:spLocks noChangeArrowheads="1"/>
            </p:cNvSpPr>
            <p:nvPr/>
          </p:nvSpPr>
          <p:spPr bwMode="auto">
            <a:xfrm>
              <a:off x="2539" y="890"/>
              <a:ext cx="39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5 bits</a:t>
              </a:r>
              <a:endParaRPr lang="en-US" altLang="zh-CN" b="0">
                <a:ea typeface="宋体" panose="02010600030101010101" pitchFamily="2" charset="-122"/>
              </a:endParaRPr>
            </a:p>
          </p:txBody>
        </p:sp>
        <p:sp>
          <p:nvSpPr>
            <p:cNvPr id="50200" name="Rectangle 24"/>
            <p:cNvSpPr>
              <a:spLocks noChangeArrowheads="1"/>
            </p:cNvSpPr>
            <p:nvPr/>
          </p:nvSpPr>
          <p:spPr bwMode="auto">
            <a:xfrm>
              <a:off x="1952" y="890"/>
              <a:ext cx="39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5 bits</a:t>
              </a:r>
              <a:endParaRPr lang="en-US" altLang="zh-CN" b="0"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COaA, LEC10 DPath I</a:t>
            </a:r>
            <a:endParaRPr lang="en-US" alt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</a:t>
            </a:r>
            <a:r>
              <a:rPr lang="en-US" altLang="zh-CN" dirty="0" err="1"/>
              <a:t>Polytechnical</a:t>
            </a:r>
            <a:r>
              <a:rPr lang="en-US" altLang="zh-CN" dirty="0"/>
              <a:t> University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/>
            </a:fld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>
                <a:ea typeface="宋体" panose="02010600030101010101" pitchFamily="2" charset="-122"/>
                <a:sym typeface="+mn-ea"/>
              </a:rPr>
              <a:t>Datapath</a:t>
            </a:r>
            <a:r>
              <a:rPr lang="en-US" altLang="zh-CN" dirty="0">
                <a:ea typeface="宋体" panose="02010600030101010101" pitchFamily="2" charset="-122"/>
                <a:sym typeface="+mn-ea"/>
              </a:rPr>
              <a:t> for Branch </a:t>
            </a:r>
            <a:r>
              <a:rPr lang="en-US" altLang="zh-CN" dirty="0" smtClean="0">
                <a:ea typeface="宋体" panose="02010600030101010101" pitchFamily="2" charset="-122"/>
                <a:sym typeface="+mn-ea"/>
              </a:rPr>
              <a:t>Operations</a:t>
            </a:r>
            <a:endParaRPr lang="zh-CN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6.1</a:t>
            </a:r>
            <a:endParaRPr lang="en-US" dirty="0"/>
          </a:p>
        </p:txBody>
      </p:sp>
      <p:grpSp>
        <p:nvGrpSpPr>
          <p:cNvPr id="48272" name="Group 144"/>
          <p:cNvGrpSpPr/>
          <p:nvPr/>
        </p:nvGrpSpPr>
        <p:grpSpPr bwMode="auto">
          <a:xfrm>
            <a:off x="56991" y="2139950"/>
            <a:ext cx="8504238" cy="4240213"/>
            <a:chOff x="327" y="1583"/>
            <a:chExt cx="5357" cy="2671"/>
          </a:xfrm>
        </p:grpSpPr>
        <p:grpSp>
          <p:nvGrpSpPr>
            <p:cNvPr id="48141" name="Group 13"/>
            <p:cNvGrpSpPr/>
            <p:nvPr/>
          </p:nvGrpSpPr>
          <p:grpSpPr bwMode="auto">
            <a:xfrm>
              <a:off x="3120" y="2398"/>
              <a:ext cx="288" cy="716"/>
              <a:chOff x="3120" y="2398"/>
              <a:chExt cx="288" cy="716"/>
            </a:xfrm>
          </p:grpSpPr>
          <p:sp>
            <p:nvSpPr>
              <p:cNvPr id="48133" name="Line 5"/>
              <p:cNvSpPr>
                <a:spLocks noChangeShapeType="1"/>
              </p:cNvSpPr>
              <p:nvPr/>
            </p:nvSpPr>
            <p:spPr bwMode="auto">
              <a:xfrm>
                <a:off x="3120" y="2398"/>
                <a:ext cx="0" cy="16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8134" name="Line 6"/>
              <p:cNvSpPr>
                <a:spLocks noChangeShapeType="1"/>
              </p:cNvSpPr>
              <p:nvPr/>
            </p:nvSpPr>
            <p:spPr bwMode="auto">
              <a:xfrm>
                <a:off x="3128" y="2398"/>
                <a:ext cx="272" cy="16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8135" name="Line 7"/>
              <p:cNvSpPr>
                <a:spLocks noChangeShapeType="1"/>
              </p:cNvSpPr>
              <p:nvPr/>
            </p:nvSpPr>
            <p:spPr bwMode="auto">
              <a:xfrm>
                <a:off x="3128" y="2577"/>
                <a:ext cx="128" cy="7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8136" name="Line 8"/>
              <p:cNvSpPr>
                <a:spLocks noChangeShapeType="1"/>
              </p:cNvSpPr>
              <p:nvPr/>
            </p:nvSpPr>
            <p:spPr bwMode="auto">
              <a:xfrm>
                <a:off x="3264" y="2667"/>
                <a:ext cx="0" cy="16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8137" name="Line 9"/>
              <p:cNvSpPr>
                <a:spLocks noChangeShapeType="1"/>
              </p:cNvSpPr>
              <p:nvPr/>
            </p:nvSpPr>
            <p:spPr bwMode="auto">
              <a:xfrm>
                <a:off x="3408" y="2577"/>
                <a:ext cx="0" cy="34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8138" name="Line 10"/>
              <p:cNvSpPr>
                <a:spLocks noChangeShapeType="1"/>
              </p:cNvSpPr>
              <p:nvPr/>
            </p:nvSpPr>
            <p:spPr bwMode="auto">
              <a:xfrm flipV="1">
                <a:off x="3128" y="2830"/>
                <a:ext cx="128" cy="10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8139" name="Line 11"/>
              <p:cNvSpPr>
                <a:spLocks noChangeShapeType="1"/>
              </p:cNvSpPr>
              <p:nvPr/>
            </p:nvSpPr>
            <p:spPr bwMode="auto">
              <a:xfrm>
                <a:off x="3120" y="2935"/>
                <a:ext cx="0" cy="16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8140" name="Line 12"/>
              <p:cNvSpPr>
                <a:spLocks noChangeShapeType="1"/>
              </p:cNvSpPr>
              <p:nvPr/>
            </p:nvSpPr>
            <p:spPr bwMode="auto">
              <a:xfrm flipV="1">
                <a:off x="3128" y="2919"/>
                <a:ext cx="272" cy="19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48145" name="Line 17"/>
            <p:cNvSpPr>
              <a:spLocks noChangeShapeType="1"/>
            </p:cNvSpPr>
            <p:nvPr/>
          </p:nvSpPr>
          <p:spPr bwMode="auto">
            <a:xfrm>
              <a:off x="3264" y="1796"/>
              <a:ext cx="0" cy="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8146" name="Rectangle 18"/>
            <p:cNvSpPr>
              <a:spLocks noChangeArrowheads="1"/>
            </p:cNvSpPr>
            <p:nvPr/>
          </p:nvSpPr>
          <p:spPr bwMode="auto">
            <a:xfrm>
              <a:off x="2961" y="1635"/>
              <a:ext cx="52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ALUctr</a:t>
              </a:r>
              <a:endParaRPr lang="en-US" altLang="zh-CN" b="0">
                <a:ea typeface="宋体" panose="02010600030101010101" pitchFamily="2" charset="-122"/>
              </a:endParaRPr>
            </a:p>
          </p:txBody>
        </p:sp>
        <p:sp>
          <p:nvSpPr>
            <p:cNvPr id="48147" name="Rectangle 19"/>
            <p:cNvSpPr>
              <a:spLocks noChangeArrowheads="1"/>
            </p:cNvSpPr>
            <p:nvPr/>
          </p:nvSpPr>
          <p:spPr bwMode="auto">
            <a:xfrm>
              <a:off x="621" y="2842"/>
              <a:ext cx="299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Clk</a:t>
              </a:r>
              <a:endParaRPr lang="en-US" altLang="zh-CN" b="0">
                <a:ea typeface="宋体" panose="02010600030101010101" pitchFamily="2" charset="-122"/>
              </a:endParaRPr>
            </a:p>
          </p:txBody>
        </p:sp>
        <p:sp>
          <p:nvSpPr>
            <p:cNvPr id="48148" name="Rectangle 20"/>
            <p:cNvSpPr>
              <a:spLocks noChangeArrowheads="1"/>
            </p:cNvSpPr>
            <p:nvPr/>
          </p:nvSpPr>
          <p:spPr bwMode="auto">
            <a:xfrm>
              <a:off x="375" y="2478"/>
              <a:ext cx="413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busW</a:t>
              </a:r>
              <a:endParaRPr lang="en-US" altLang="zh-CN" b="0">
                <a:ea typeface="宋体" panose="02010600030101010101" pitchFamily="2" charset="-122"/>
              </a:endParaRPr>
            </a:p>
          </p:txBody>
        </p:sp>
        <p:sp>
          <p:nvSpPr>
            <p:cNvPr id="48149" name="Rectangle 21"/>
            <p:cNvSpPr>
              <a:spLocks noChangeArrowheads="1"/>
            </p:cNvSpPr>
            <p:nvPr/>
          </p:nvSpPr>
          <p:spPr bwMode="auto">
            <a:xfrm>
              <a:off x="1058" y="2398"/>
              <a:ext cx="902" cy="71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8150" name="Line 22"/>
            <p:cNvSpPr>
              <a:spLocks noChangeShapeType="1"/>
            </p:cNvSpPr>
            <p:nvPr/>
          </p:nvSpPr>
          <p:spPr bwMode="auto">
            <a:xfrm>
              <a:off x="1082" y="2969"/>
              <a:ext cx="158" cy="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8151" name="Line 23"/>
            <p:cNvSpPr>
              <a:spLocks noChangeShapeType="1"/>
            </p:cNvSpPr>
            <p:nvPr/>
          </p:nvSpPr>
          <p:spPr bwMode="auto">
            <a:xfrm flipH="1">
              <a:off x="1066" y="3025"/>
              <a:ext cx="190" cy="6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8152" name="Oval 24"/>
            <p:cNvSpPr>
              <a:spLocks noChangeArrowheads="1"/>
            </p:cNvSpPr>
            <p:nvPr/>
          </p:nvSpPr>
          <p:spPr bwMode="auto">
            <a:xfrm>
              <a:off x="962" y="2991"/>
              <a:ext cx="80" cy="7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8153" name="Rectangle 25"/>
            <p:cNvSpPr>
              <a:spLocks noChangeArrowheads="1"/>
            </p:cNvSpPr>
            <p:nvPr/>
          </p:nvSpPr>
          <p:spPr bwMode="auto">
            <a:xfrm>
              <a:off x="758" y="2074"/>
              <a:ext cx="484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RegWr</a:t>
              </a:r>
              <a:endParaRPr lang="en-US" altLang="zh-CN" b="0">
                <a:ea typeface="宋体" panose="02010600030101010101" pitchFamily="2" charset="-122"/>
              </a:endParaRPr>
            </a:p>
          </p:txBody>
        </p:sp>
        <p:sp>
          <p:nvSpPr>
            <p:cNvPr id="48154" name="Line 26"/>
            <p:cNvSpPr>
              <a:spLocks noChangeShapeType="1"/>
            </p:cNvSpPr>
            <p:nvPr/>
          </p:nvSpPr>
          <p:spPr bwMode="auto">
            <a:xfrm flipH="1">
              <a:off x="424" y="2704"/>
              <a:ext cx="6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8155" name="Line 27"/>
            <p:cNvSpPr>
              <a:spLocks noChangeShapeType="1"/>
            </p:cNvSpPr>
            <p:nvPr/>
          </p:nvSpPr>
          <p:spPr bwMode="auto">
            <a:xfrm flipH="1">
              <a:off x="764" y="2663"/>
              <a:ext cx="56" cy="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8156" name="Rectangle 28"/>
            <p:cNvSpPr>
              <a:spLocks noChangeArrowheads="1"/>
            </p:cNvSpPr>
            <p:nvPr/>
          </p:nvSpPr>
          <p:spPr bwMode="auto">
            <a:xfrm>
              <a:off x="567" y="2702"/>
              <a:ext cx="24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32</a:t>
              </a:r>
              <a:endParaRPr lang="en-US" altLang="zh-CN" b="0">
                <a:ea typeface="宋体" panose="02010600030101010101" pitchFamily="2" charset="-122"/>
              </a:endParaRPr>
            </a:p>
          </p:txBody>
        </p:sp>
        <p:sp>
          <p:nvSpPr>
            <p:cNvPr id="48157" name="Line 29"/>
            <p:cNvSpPr>
              <a:spLocks noChangeShapeType="1"/>
            </p:cNvSpPr>
            <p:nvPr/>
          </p:nvSpPr>
          <p:spPr bwMode="auto">
            <a:xfrm>
              <a:off x="1976" y="2480"/>
              <a:ext cx="1136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8158" name="Line 30"/>
            <p:cNvSpPr>
              <a:spLocks noChangeShapeType="1"/>
            </p:cNvSpPr>
            <p:nvPr/>
          </p:nvSpPr>
          <p:spPr bwMode="auto">
            <a:xfrm flipH="1">
              <a:off x="2588" y="2439"/>
              <a:ext cx="56" cy="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8159" name="Rectangle 31"/>
            <p:cNvSpPr>
              <a:spLocks noChangeArrowheads="1"/>
            </p:cNvSpPr>
            <p:nvPr/>
          </p:nvSpPr>
          <p:spPr bwMode="auto">
            <a:xfrm>
              <a:off x="2391" y="2523"/>
              <a:ext cx="24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32</a:t>
              </a:r>
              <a:endParaRPr lang="en-US" altLang="zh-CN" b="0">
                <a:ea typeface="宋体" panose="02010600030101010101" pitchFamily="2" charset="-122"/>
              </a:endParaRPr>
            </a:p>
          </p:txBody>
        </p:sp>
        <p:sp>
          <p:nvSpPr>
            <p:cNvPr id="48160" name="Rectangle 32"/>
            <p:cNvSpPr>
              <a:spLocks noChangeArrowheads="1"/>
            </p:cNvSpPr>
            <p:nvPr/>
          </p:nvSpPr>
          <p:spPr bwMode="auto">
            <a:xfrm>
              <a:off x="2199" y="2299"/>
              <a:ext cx="384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busA</a:t>
              </a:r>
              <a:endParaRPr lang="en-US" altLang="zh-CN" b="0">
                <a:ea typeface="宋体" panose="02010600030101010101" pitchFamily="2" charset="-122"/>
              </a:endParaRPr>
            </a:p>
          </p:txBody>
        </p:sp>
        <p:sp>
          <p:nvSpPr>
            <p:cNvPr id="48161" name="Line 33"/>
            <p:cNvSpPr>
              <a:spLocks noChangeShapeType="1"/>
            </p:cNvSpPr>
            <p:nvPr/>
          </p:nvSpPr>
          <p:spPr bwMode="auto">
            <a:xfrm flipV="1">
              <a:off x="1152" y="2248"/>
              <a:ext cx="0" cy="15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8162" name="Line 34"/>
            <p:cNvSpPr>
              <a:spLocks noChangeShapeType="1"/>
            </p:cNvSpPr>
            <p:nvPr/>
          </p:nvSpPr>
          <p:spPr bwMode="auto">
            <a:xfrm>
              <a:off x="1976" y="3017"/>
              <a:ext cx="60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8163" name="Line 35"/>
            <p:cNvSpPr>
              <a:spLocks noChangeShapeType="1"/>
            </p:cNvSpPr>
            <p:nvPr/>
          </p:nvSpPr>
          <p:spPr bwMode="auto">
            <a:xfrm flipH="1">
              <a:off x="2300" y="2976"/>
              <a:ext cx="56" cy="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8164" name="Rectangle 36"/>
            <p:cNvSpPr>
              <a:spLocks noChangeArrowheads="1"/>
            </p:cNvSpPr>
            <p:nvPr/>
          </p:nvSpPr>
          <p:spPr bwMode="auto">
            <a:xfrm>
              <a:off x="2103" y="3015"/>
              <a:ext cx="24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32</a:t>
              </a:r>
              <a:endParaRPr lang="en-US" altLang="zh-CN" b="0">
                <a:ea typeface="宋体" panose="02010600030101010101" pitchFamily="2" charset="-122"/>
              </a:endParaRPr>
            </a:p>
          </p:txBody>
        </p:sp>
        <p:sp>
          <p:nvSpPr>
            <p:cNvPr id="48165" name="Rectangle 37"/>
            <p:cNvSpPr>
              <a:spLocks noChangeArrowheads="1"/>
            </p:cNvSpPr>
            <p:nvPr/>
          </p:nvSpPr>
          <p:spPr bwMode="auto">
            <a:xfrm>
              <a:off x="1959" y="2836"/>
              <a:ext cx="377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busB</a:t>
              </a:r>
              <a:endParaRPr lang="en-US" altLang="zh-CN" b="0">
                <a:ea typeface="宋体" panose="02010600030101010101" pitchFamily="2" charset="-122"/>
              </a:endParaRPr>
            </a:p>
          </p:txBody>
        </p:sp>
        <p:sp>
          <p:nvSpPr>
            <p:cNvPr id="48166" name="Line 38"/>
            <p:cNvSpPr>
              <a:spLocks noChangeShapeType="1"/>
            </p:cNvSpPr>
            <p:nvPr/>
          </p:nvSpPr>
          <p:spPr bwMode="auto">
            <a:xfrm flipH="1">
              <a:off x="664" y="3017"/>
              <a:ext cx="3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8167" name="Line 39"/>
            <p:cNvSpPr>
              <a:spLocks noChangeShapeType="1"/>
            </p:cNvSpPr>
            <p:nvPr/>
          </p:nvSpPr>
          <p:spPr bwMode="auto">
            <a:xfrm>
              <a:off x="1872" y="2130"/>
              <a:ext cx="0" cy="25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8168" name="Line 40"/>
            <p:cNvSpPr>
              <a:spLocks noChangeShapeType="1"/>
            </p:cNvSpPr>
            <p:nvPr/>
          </p:nvSpPr>
          <p:spPr bwMode="auto">
            <a:xfrm flipV="1">
              <a:off x="1828" y="2207"/>
              <a:ext cx="88" cy="9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8169" name="Rectangle 41"/>
            <p:cNvSpPr>
              <a:spLocks noChangeArrowheads="1"/>
            </p:cNvSpPr>
            <p:nvPr/>
          </p:nvSpPr>
          <p:spPr bwMode="auto">
            <a:xfrm>
              <a:off x="1719" y="2120"/>
              <a:ext cx="17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5</a:t>
              </a:r>
              <a:endParaRPr lang="en-US" altLang="zh-CN" b="0">
                <a:ea typeface="宋体" panose="02010600030101010101" pitchFamily="2" charset="-122"/>
              </a:endParaRPr>
            </a:p>
          </p:txBody>
        </p:sp>
        <p:sp>
          <p:nvSpPr>
            <p:cNvPr id="48170" name="Line 42"/>
            <p:cNvSpPr>
              <a:spLocks noChangeShapeType="1"/>
            </p:cNvSpPr>
            <p:nvPr/>
          </p:nvSpPr>
          <p:spPr bwMode="auto">
            <a:xfrm>
              <a:off x="1344" y="1996"/>
              <a:ext cx="0" cy="38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8171" name="Line 43"/>
            <p:cNvSpPr>
              <a:spLocks noChangeShapeType="1"/>
            </p:cNvSpPr>
            <p:nvPr/>
          </p:nvSpPr>
          <p:spPr bwMode="auto">
            <a:xfrm flipV="1">
              <a:off x="1300" y="2207"/>
              <a:ext cx="88" cy="9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8172" name="Rectangle 44"/>
            <p:cNvSpPr>
              <a:spLocks noChangeArrowheads="1"/>
            </p:cNvSpPr>
            <p:nvPr/>
          </p:nvSpPr>
          <p:spPr bwMode="auto">
            <a:xfrm>
              <a:off x="1191" y="2120"/>
              <a:ext cx="17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5</a:t>
              </a:r>
              <a:endParaRPr lang="en-US" altLang="zh-CN" b="0">
                <a:ea typeface="宋体" panose="02010600030101010101" pitchFamily="2" charset="-122"/>
              </a:endParaRPr>
            </a:p>
          </p:txBody>
        </p:sp>
        <p:sp>
          <p:nvSpPr>
            <p:cNvPr id="48173" name="Line 45"/>
            <p:cNvSpPr>
              <a:spLocks noChangeShapeType="1"/>
            </p:cNvSpPr>
            <p:nvPr/>
          </p:nvSpPr>
          <p:spPr bwMode="auto">
            <a:xfrm>
              <a:off x="1584" y="2130"/>
              <a:ext cx="0" cy="25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8174" name="Line 46"/>
            <p:cNvSpPr>
              <a:spLocks noChangeShapeType="1"/>
            </p:cNvSpPr>
            <p:nvPr/>
          </p:nvSpPr>
          <p:spPr bwMode="auto">
            <a:xfrm flipV="1">
              <a:off x="1540" y="2207"/>
              <a:ext cx="88" cy="9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8175" name="Rectangle 47"/>
            <p:cNvSpPr>
              <a:spLocks noChangeArrowheads="1"/>
            </p:cNvSpPr>
            <p:nvPr/>
          </p:nvSpPr>
          <p:spPr bwMode="auto">
            <a:xfrm>
              <a:off x="1431" y="2120"/>
              <a:ext cx="17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5</a:t>
              </a:r>
              <a:endParaRPr lang="en-US" altLang="zh-CN" b="0">
                <a:ea typeface="宋体" panose="02010600030101010101" pitchFamily="2" charset="-122"/>
              </a:endParaRPr>
            </a:p>
          </p:txBody>
        </p:sp>
        <p:sp>
          <p:nvSpPr>
            <p:cNvPr id="48176" name="Rectangle 48"/>
            <p:cNvSpPr>
              <a:spLocks noChangeArrowheads="1"/>
            </p:cNvSpPr>
            <p:nvPr/>
          </p:nvSpPr>
          <p:spPr bwMode="auto">
            <a:xfrm>
              <a:off x="1191" y="2389"/>
              <a:ext cx="291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Rw</a:t>
              </a:r>
              <a:endParaRPr lang="en-US" altLang="zh-CN" b="0">
                <a:ea typeface="宋体" panose="02010600030101010101" pitchFamily="2" charset="-122"/>
              </a:endParaRPr>
            </a:p>
          </p:txBody>
        </p:sp>
        <p:sp>
          <p:nvSpPr>
            <p:cNvPr id="48177" name="Rectangle 49"/>
            <p:cNvSpPr>
              <a:spLocks noChangeArrowheads="1"/>
            </p:cNvSpPr>
            <p:nvPr/>
          </p:nvSpPr>
          <p:spPr bwMode="auto">
            <a:xfrm>
              <a:off x="1479" y="2389"/>
              <a:ext cx="25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Ra</a:t>
              </a:r>
              <a:endParaRPr lang="en-US" altLang="zh-CN" b="0">
                <a:ea typeface="宋体" panose="02010600030101010101" pitchFamily="2" charset="-122"/>
              </a:endParaRPr>
            </a:p>
          </p:txBody>
        </p:sp>
        <p:sp>
          <p:nvSpPr>
            <p:cNvPr id="48178" name="Rectangle 50"/>
            <p:cNvSpPr>
              <a:spLocks noChangeArrowheads="1"/>
            </p:cNvSpPr>
            <p:nvPr/>
          </p:nvSpPr>
          <p:spPr bwMode="auto">
            <a:xfrm>
              <a:off x="1719" y="2389"/>
              <a:ext cx="263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Rb</a:t>
              </a:r>
              <a:endParaRPr lang="en-US" altLang="zh-CN" b="0">
                <a:ea typeface="宋体" panose="02010600030101010101" pitchFamily="2" charset="-122"/>
              </a:endParaRPr>
            </a:p>
          </p:txBody>
        </p:sp>
        <p:sp>
          <p:nvSpPr>
            <p:cNvPr id="48179" name="Rectangle 51"/>
            <p:cNvSpPr>
              <a:spLocks noChangeArrowheads="1"/>
            </p:cNvSpPr>
            <p:nvPr/>
          </p:nvSpPr>
          <p:spPr bwMode="auto">
            <a:xfrm>
              <a:off x="1191" y="2568"/>
              <a:ext cx="620" cy="3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>
                  <a:ea typeface="宋体" panose="02010600030101010101" pitchFamily="2" charset="-122"/>
                </a:rPr>
                <a:t>32 32-bit</a:t>
              </a:r>
              <a:endParaRPr lang="en-US" altLang="zh-CN">
                <a:ea typeface="宋体" panose="02010600030101010101" pitchFamily="2" charset="-122"/>
              </a:endParaRPr>
            </a:p>
            <a:p>
              <a:r>
                <a:rPr lang="en-US" altLang="zh-CN">
                  <a:ea typeface="宋体" panose="02010600030101010101" pitchFamily="2" charset="-122"/>
                </a:rPr>
                <a:t>Registers</a:t>
              </a:r>
              <a:endParaRPr lang="en-US" altLang="zh-CN">
                <a:ea typeface="宋体" panose="02010600030101010101" pitchFamily="2" charset="-122"/>
              </a:endParaRPr>
            </a:p>
          </p:txBody>
        </p:sp>
        <p:sp>
          <p:nvSpPr>
            <p:cNvPr id="48182" name="Rectangle 54"/>
            <p:cNvSpPr>
              <a:spLocks noChangeArrowheads="1"/>
            </p:cNvSpPr>
            <p:nvPr/>
          </p:nvSpPr>
          <p:spPr bwMode="auto">
            <a:xfrm>
              <a:off x="1575" y="1986"/>
              <a:ext cx="249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Rs</a:t>
              </a:r>
              <a:endParaRPr lang="en-US" altLang="zh-CN" b="0">
                <a:ea typeface="宋体" panose="02010600030101010101" pitchFamily="2" charset="-122"/>
              </a:endParaRPr>
            </a:p>
          </p:txBody>
        </p:sp>
        <p:sp>
          <p:nvSpPr>
            <p:cNvPr id="48183" name="Rectangle 55"/>
            <p:cNvSpPr>
              <a:spLocks noChangeArrowheads="1"/>
            </p:cNvSpPr>
            <p:nvPr/>
          </p:nvSpPr>
          <p:spPr bwMode="auto">
            <a:xfrm>
              <a:off x="1431" y="1583"/>
              <a:ext cx="235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Rt</a:t>
              </a:r>
              <a:endParaRPr lang="en-US" altLang="zh-CN" b="0">
                <a:ea typeface="宋体" panose="02010600030101010101" pitchFamily="2" charset="-122"/>
              </a:endParaRPr>
            </a:p>
          </p:txBody>
        </p:sp>
        <p:grpSp>
          <p:nvGrpSpPr>
            <p:cNvPr id="48188" name="Group 60"/>
            <p:cNvGrpSpPr/>
            <p:nvPr/>
          </p:nvGrpSpPr>
          <p:grpSpPr bwMode="auto">
            <a:xfrm>
              <a:off x="2592" y="2846"/>
              <a:ext cx="192" cy="671"/>
              <a:chOff x="2592" y="2846"/>
              <a:chExt cx="192" cy="671"/>
            </a:xfrm>
          </p:grpSpPr>
          <p:sp>
            <p:nvSpPr>
              <p:cNvPr id="48184" name="Line 56"/>
              <p:cNvSpPr>
                <a:spLocks noChangeShapeType="1"/>
              </p:cNvSpPr>
              <p:nvPr/>
            </p:nvSpPr>
            <p:spPr bwMode="auto">
              <a:xfrm>
                <a:off x="2592" y="2846"/>
                <a:ext cx="0" cy="65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8185" name="Line 57"/>
              <p:cNvSpPr>
                <a:spLocks noChangeShapeType="1"/>
              </p:cNvSpPr>
              <p:nvPr/>
            </p:nvSpPr>
            <p:spPr bwMode="auto">
              <a:xfrm>
                <a:off x="2600" y="2846"/>
                <a:ext cx="176" cy="7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8186" name="Line 58"/>
              <p:cNvSpPr>
                <a:spLocks noChangeShapeType="1"/>
              </p:cNvSpPr>
              <p:nvPr/>
            </p:nvSpPr>
            <p:spPr bwMode="auto">
              <a:xfrm flipV="1">
                <a:off x="2600" y="3412"/>
                <a:ext cx="176" cy="10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8187" name="Line 59"/>
              <p:cNvSpPr>
                <a:spLocks noChangeShapeType="1"/>
              </p:cNvSpPr>
              <p:nvPr/>
            </p:nvSpPr>
            <p:spPr bwMode="auto">
              <a:xfrm>
                <a:off x="2784" y="2935"/>
                <a:ext cx="0" cy="47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grpSp>
          <p:nvGrpSpPr>
            <p:cNvPr id="48193" name="Group 65"/>
            <p:cNvGrpSpPr/>
            <p:nvPr/>
          </p:nvGrpSpPr>
          <p:grpSpPr bwMode="auto">
            <a:xfrm>
              <a:off x="880" y="1831"/>
              <a:ext cx="736" cy="179"/>
              <a:chOff x="880" y="1831"/>
              <a:chExt cx="736" cy="179"/>
            </a:xfrm>
          </p:grpSpPr>
          <p:sp>
            <p:nvSpPr>
              <p:cNvPr id="48189" name="Line 61"/>
              <p:cNvSpPr>
                <a:spLocks noChangeShapeType="1"/>
              </p:cNvSpPr>
              <p:nvPr/>
            </p:nvSpPr>
            <p:spPr bwMode="auto">
              <a:xfrm flipH="1">
                <a:off x="880" y="1831"/>
                <a:ext cx="73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8190" name="Line 62"/>
              <p:cNvSpPr>
                <a:spLocks noChangeShapeType="1"/>
              </p:cNvSpPr>
              <p:nvPr/>
            </p:nvSpPr>
            <p:spPr bwMode="auto">
              <a:xfrm flipH="1">
                <a:off x="1504" y="1839"/>
                <a:ext cx="112" cy="16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8191" name="Line 63"/>
              <p:cNvSpPr>
                <a:spLocks noChangeShapeType="1"/>
              </p:cNvSpPr>
              <p:nvPr/>
            </p:nvSpPr>
            <p:spPr bwMode="auto">
              <a:xfrm>
                <a:off x="896" y="1839"/>
                <a:ext cx="80" cy="16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8192" name="Line 64"/>
              <p:cNvSpPr>
                <a:spLocks noChangeShapeType="1"/>
              </p:cNvSpPr>
              <p:nvPr/>
            </p:nvSpPr>
            <p:spPr bwMode="auto">
              <a:xfrm flipH="1">
                <a:off x="976" y="2010"/>
                <a:ext cx="54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48194" name="Rectangle 66"/>
            <p:cNvSpPr>
              <a:spLocks noChangeArrowheads="1"/>
            </p:cNvSpPr>
            <p:nvPr/>
          </p:nvSpPr>
          <p:spPr bwMode="auto">
            <a:xfrm>
              <a:off x="1848" y="1986"/>
              <a:ext cx="235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b="0">
                  <a:ea typeface="宋体" panose="02010600030101010101" pitchFamily="2" charset="-122"/>
                </a:rPr>
                <a:t>Rt</a:t>
              </a:r>
              <a:endParaRPr lang="en-US" altLang="zh-CN" b="0">
                <a:ea typeface="宋体" panose="02010600030101010101" pitchFamily="2" charset="-122"/>
              </a:endParaRPr>
            </a:p>
          </p:txBody>
        </p:sp>
        <p:sp>
          <p:nvSpPr>
            <p:cNvPr id="48195" name="Line 67"/>
            <p:cNvSpPr>
              <a:spLocks noChangeShapeType="1"/>
            </p:cNvSpPr>
            <p:nvPr/>
          </p:nvSpPr>
          <p:spPr bwMode="auto">
            <a:xfrm>
              <a:off x="1440" y="1682"/>
              <a:ext cx="0" cy="11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8196" name="Line 68"/>
            <p:cNvSpPr>
              <a:spLocks noChangeShapeType="1"/>
            </p:cNvSpPr>
            <p:nvPr/>
          </p:nvSpPr>
          <p:spPr bwMode="auto">
            <a:xfrm>
              <a:off x="1056" y="1682"/>
              <a:ext cx="0" cy="11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8197" name="Rectangle 69"/>
            <p:cNvSpPr>
              <a:spLocks noChangeArrowheads="1"/>
            </p:cNvSpPr>
            <p:nvPr/>
          </p:nvSpPr>
          <p:spPr bwMode="auto">
            <a:xfrm>
              <a:off x="1047" y="1583"/>
              <a:ext cx="263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Rd</a:t>
              </a:r>
              <a:endParaRPr lang="en-US" altLang="zh-CN" b="0">
                <a:ea typeface="宋体" panose="02010600030101010101" pitchFamily="2" charset="-122"/>
              </a:endParaRPr>
            </a:p>
          </p:txBody>
        </p:sp>
        <p:sp>
          <p:nvSpPr>
            <p:cNvPr id="48198" name="Line 70"/>
            <p:cNvSpPr>
              <a:spLocks noChangeShapeType="1"/>
            </p:cNvSpPr>
            <p:nvPr/>
          </p:nvSpPr>
          <p:spPr bwMode="auto">
            <a:xfrm flipH="1">
              <a:off x="380" y="1943"/>
              <a:ext cx="5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8199" name="Rectangle 71"/>
            <p:cNvSpPr>
              <a:spLocks noChangeArrowheads="1"/>
            </p:cNvSpPr>
            <p:nvPr/>
          </p:nvSpPr>
          <p:spPr bwMode="auto">
            <a:xfrm>
              <a:off x="327" y="1762"/>
              <a:ext cx="49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RegDst</a:t>
              </a:r>
              <a:endParaRPr lang="en-US" altLang="zh-CN" b="0">
                <a:ea typeface="宋体" panose="02010600030101010101" pitchFamily="2" charset="-122"/>
              </a:endParaRPr>
            </a:p>
          </p:txBody>
        </p:sp>
        <p:sp>
          <p:nvSpPr>
            <p:cNvPr id="48200" name="Rectangle 72"/>
            <p:cNvSpPr>
              <a:spLocks noChangeArrowheads="1"/>
            </p:cNvSpPr>
            <p:nvPr/>
          </p:nvSpPr>
          <p:spPr bwMode="auto">
            <a:xfrm>
              <a:off x="1928" y="3204"/>
              <a:ext cx="224" cy="52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8201" name="Rectangle 73"/>
            <p:cNvSpPr>
              <a:spLocks noChangeArrowheads="1"/>
            </p:cNvSpPr>
            <p:nvPr/>
          </p:nvSpPr>
          <p:spPr bwMode="auto">
            <a:xfrm rot="5400000">
              <a:off x="1718" y="3384"/>
              <a:ext cx="619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>
                  <a:ea typeface="宋体" panose="02010600030101010101" pitchFamily="2" charset="-122"/>
                </a:rPr>
                <a:t>Extender</a:t>
              </a:r>
              <a:endParaRPr lang="en-US" altLang="zh-CN">
                <a:ea typeface="宋体" panose="02010600030101010101" pitchFamily="2" charset="-122"/>
              </a:endParaRPr>
            </a:p>
          </p:txBody>
        </p:sp>
        <p:sp>
          <p:nvSpPr>
            <p:cNvPr id="48202" name="Rectangle 74"/>
            <p:cNvSpPr>
              <a:spLocks noChangeArrowheads="1"/>
            </p:cNvSpPr>
            <p:nvPr/>
          </p:nvSpPr>
          <p:spPr bwMode="auto">
            <a:xfrm rot="5400000">
              <a:off x="2486" y="3048"/>
              <a:ext cx="370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>
                  <a:ea typeface="宋体" panose="02010600030101010101" pitchFamily="2" charset="-122"/>
                </a:rPr>
                <a:t>Mux</a:t>
              </a:r>
              <a:endParaRPr lang="en-US" altLang="zh-CN">
                <a:ea typeface="宋体" panose="02010600030101010101" pitchFamily="2" charset="-122"/>
              </a:endParaRPr>
            </a:p>
          </p:txBody>
        </p:sp>
        <p:sp>
          <p:nvSpPr>
            <p:cNvPr id="48203" name="Rectangle 75"/>
            <p:cNvSpPr>
              <a:spLocks noChangeArrowheads="1"/>
            </p:cNvSpPr>
            <p:nvPr/>
          </p:nvSpPr>
          <p:spPr bwMode="auto">
            <a:xfrm>
              <a:off x="1071" y="1829"/>
              <a:ext cx="370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>
                  <a:ea typeface="宋体" panose="02010600030101010101" pitchFamily="2" charset="-122"/>
                </a:rPr>
                <a:t>Mux</a:t>
              </a:r>
              <a:endParaRPr lang="en-US" altLang="zh-CN">
                <a:ea typeface="宋体" panose="02010600030101010101" pitchFamily="2" charset="-122"/>
              </a:endParaRPr>
            </a:p>
          </p:txBody>
        </p:sp>
        <p:sp>
          <p:nvSpPr>
            <p:cNvPr id="48204" name="Line 76"/>
            <p:cNvSpPr>
              <a:spLocks noChangeShapeType="1"/>
            </p:cNvSpPr>
            <p:nvPr/>
          </p:nvSpPr>
          <p:spPr bwMode="auto">
            <a:xfrm>
              <a:off x="2168" y="3420"/>
              <a:ext cx="416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8205" name="Rectangle 77"/>
            <p:cNvSpPr>
              <a:spLocks noChangeArrowheads="1"/>
            </p:cNvSpPr>
            <p:nvPr/>
          </p:nvSpPr>
          <p:spPr bwMode="auto">
            <a:xfrm>
              <a:off x="2163" y="3440"/>
              <a:ext cx="24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32</a:t>
              </a:r>
              <a:endParaRPr lang="en-US" altLang="zh-CN" b="0">
                <a:ea typeface="宋体" panose="02010600030101010101" pitchFamily="2" charset="-122"/>
              </a:endParaRPr>
            </a:p>
          </p:txBody>
        </p:sp>
        <p:sp>
          <p:nvSpPr>
            <p:cNvPr id="48206" name="Line 78"/>
            <p:cNvSpPr>
              <a:spLocks noChangeShapeType="1"/>
            </p:cNvSpPr>
            <p:nvPr/>
          </p:nvSpPr>
          <p:spPr bwMode="auto">
            <a:xfrm flipH="1">
              <a:off x="2348" y="3379"/>
              <a:ext cx="56" cy="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8207" name="Line 79"/>
            <p:cNvSpPr>
              <a:spLocks noChangeShapeType="1"/>
            </p:cNvSpPr>
            <p:nvPr/>
          </p:nvSpPr>
          <p:spPr bwMode="auto">
            <a:xfrm>
              <a:off x="1304" y="3509"/>
              <a:ext cx="608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8208" name="Line 80"/>
            <p:cNvSpPr>
              <a:spLocks noChangeShapeType="1"/>
            </p:cNvSpPr>
            <p:nvPr/>
          </p:nvSpPr>
          <p:spPr bwMode="auto">
            <a:xfrm flipH="1">
              <a:off x="1580" y="3469"/>
              <a:ext cx="56" cy="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8209" name="Rectangle 81"/>
            <p:cNvSpPr>
              <a:spLocks noChangeArrowheads="1"/>
            </p:cNvSpPr>
            <p:nvPr/>
          </p:nvSpPr>
          <p:spPr bwMode="auto">
            <a:xfrm>
              <a:off x="1383" y="3507"/>
              <a:ext cx="24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16</a:t>
              </a:r>
              <a:endParaRPr lang="en-US" altLang="zh-CN" b="0">
                <a:ea typeface="宋体" panose="02010600030101010101" pitchFamily="2" charset="-122"/>
              </a:endParaRPr>
            </a:p>
          </p:txBody>
        </p:sp>
        <p:sp>
          <p:nvSpPr>
            <p:cNvPr id="48210" name="Rectangle 82"/>
            <p:cNvSpPr>
              <a:spLocks noChangeArrowheads="1"/>
            </p:cNvSpPr>
            <p:nvPr/>
          </p:nvSpPr>
          <p:spPr bwMode="auto">
            <a:xfrm>
              <a:off x="855" y="3418"/>
              <a:ext cx="47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imm16</a:t>
              </a:r>
              <a:endParaRPr lang="en-US" altLang="zh-CN" b="0">
                <a:ea typeface="宋体" panose="02010600030101010101" pitchFamily="2" charset="-122"/>
              </a:endParaRPr>
            </a:p>
          </p:txBody>
        </p:sp>
        <p:sp>
          <p:nvSpPr>
            <p:cNvPr id="48211" name="Line 83"/>
            <p:cNvSpPr>
              <a:spLocks noChangeShapeType="1"/>
            </p:cNvSpPr>
            <p:nvPr/>
          </p:nvSpPr>
          <p:spPr bwMode="auto">
            <a:xfrm>
              <a:off x="2688" y="3469"/>
              <a:ext cx="0" cy="6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8212" name="Rectangle 84"/>
            <p:cNvSpPr>
              <a:spLocks noChangeArrowheads="1"/>
            </p:cNvSpPr>
            <p:nvPr/>
          </p:nvSpPr>
          <p:spPr bwMode="auto">
            <a:xfrm>
              <a:off x="2679" y="4034"/>
              <a:ext cx="547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ALUSrc</a:t>
              </a:r>
              <a:endParaRPr lang="en-US" altLang="zh-CN" b="0">
                <a:ea typeface="宋体" panose="02010600030101010101" pitchFamily="2" charset="-122"/>
              </a:endParaRPr>
            </a:p>
          </p:txBody>
        </p:sp>
        <p:sp>
          <p:nvSpPr>
            <p:cNvPr id="48213" name="Line 85"/>
            <p:cNvSpPr>
              <a:spLocks noChangeShapeType="1"/>
            </p:cNvSpPr>
            <p:nvPr/>
          </p:nvSpPr>
          <p:spPr bwMode="auto">
            <a:xfrm>
              <a:off x="2792" y="3017"/>
              <a:ext cx="320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8214" name="Line 86"/>
            <p:cNvSpPr>
              <a:spLocks noChangeShapeType="1"/>
            </p:cNvSpPr>
            <p:nvPr/>
          </p:nvSpPr>
          <p:spPr bwMode="auto">
            <a:xfrm>
              <a:off x="2064" y="3737"/>
              <a:ext cx="0" cy="30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8215" name="Rectangle 87"/>
            <p:cNvSpPr>
              <a:spLocks noChangeArrowheads="1"/>
            </p:cNvSpPr>
            <p:nvPr/>
          </p:nvSpPr>
          <p:spPr bwMode="auto">
            <a:xfrm>
              <a:off x="1911" y="4044"/>
              <a:ext cx="44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ExtOp</a:t>
              </a:r>
              <a:endParaRPr lang="en-US" altLang="zh-CN" b="0">
                <a:ea typeface="宋体" panose="02010600030101010101" pitchFamily="2" charset="-122"/>
              </a:endParaRPr>
            </a:p>
          </p:txBody>
        </p:sp>
        <p:sp>
          <p:nvSpPr>
            <p:cNvPr id="48232" name="Line 104"/>
            <p:cNvSpPr>
              <a:spLocks noChangeShapeType="1"/>
            </p:cNvSpPr>
            <p:nvPr/>
          </p:nvSpPr>
          <p:spPr bwMode="auto">
            <a:xfrm flipH="1">
              <a:off x="5680" y="2459"/>
              <a:ext cx="4" cy="252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8234" name="Rectangle 106"/>
            <p:cNvSpPr>
              <a:spLocks noChangeArrowheads="1"/>
            </p:cNvSpPr>
            <p:nvPr/>
          </p:nvSpPr>
          <p:spPr bwMode="auto">
            <a:xfrm rot="5400000">
              <a:off x="3139" y="2657"/>
              <a:ext cx="383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>
                  <a:ea typeface="宋体" panose="02010600030101010101" pitchFamily="2" charset="-122"/>
                </a:rPr>
                <a:t>ALU</a:t>
              </a:r>
              <a:endParaRPr lang="en-US" altLang="zh-CN">
                <a:ea typeface="宋体" panose="02010600030101010101" pitchFamily="2" charset="-122"/>
              </a:endParaRPr>
            </a:p>
          </p:txBody>
        </p:sp>
        <p:sp>
          <p:nvSpPr>
            <p:cNvPr id="48259" name="Line 131"/>
            <p:cNvSpPr>
              <a:spLocks noChangeShapeType="1"/>
            </p:cNvSpPr>
            <p:nvPr/>
          </p:nvSpPr>
          <p:spPr bwMode="auto">
            <a:xfrm>
              <a:off x="1976" y="3017"/>
              <a:ext cx="416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8271" name="Line 143"/>
            <p:cNvSpPr>
              <a:spLocks noChangeShapeType="1"/>
            </p:cNvSpPr>
            <p:nvPr/>
          </p:nvSpPr>
          <p:spPr bwMode="auto">
            <a:xfrm>
              <a:off x="3226" y="3022"/>
              <a:ext cx="840" cy="0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37892" name="Line 4"/>
          <p:cNvSpPr>
            <a:spLocks noChangeShapeType="1"/>
          </p:cNvSpPr>
          <p:nvPr/>
        </p:nvSpPr>
        <p:spPr bwMode="auto">
          <a:xfrm>
            <a:off x="7365683" y="5250020"/>
            <a:ext cx="1645126" cy="761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7893" name="Line 5"/>
          <p:cNvSpPr>
            <a:spLocks noChangeShapeType="1"/>
          </p:cNvSpPr>
          <p:nvPr/>
        </p:nvSpPr>
        <p:spPr bwMode="auto">
          <a:xfrm flipH="1">
            <a:off x="8489633" y="5103971"/>
            <a:ext cx="241300" cy="292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8176896" y="5250021"/>
            <a:ext cx="3841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32</a:t>
            </a:r>
            <a:endParaRPr lang="en-US" altLang="zh-CN" b="0">
              <a:ea typeface="宋体" panose="02010600030101010101" pitchFamily="2" charset="-122"/>
            </a:endParaRPr>
          </a:p>
        </p:txBody>
      </p:sp>
      <p:sp>
        <p:nvSpPr>
          <p:cNvPr id="37895" name="Rectangle 7"/>
          <p:cNvSpPr>
            <a:spLocks noChangeArrowheads="1"/>
          </p:cNvSpPr>
          <p:nvPr/>
        </p:nvSpPr>
        <p:spPr bwMode="auto">
          <a:xfrm>
            <a:off x="7402196" y="4860766"/>
            <a:ext cx="1579562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Instruction Word</a:t>
            </a:r>
            <a:endParaRPr lang="en-US" altLang="zh-CN" b="0">
              <a:ea typeface="宋体" panose="02010600030101010101" pitchFamily="2" charset="-122"/>
            </a:endParaRPr>
          </a:p>
        </p:txBody>
      </p:sp>
      <p:grpSp>
        <p:nvGrpSpPr>
          <p:cNvPr id="37899" name="Group 11"/>
          <p:cNvGrpSpPr/>
          <p:nvPr/>
        </p:nvGrpSpPr>
        <p:grpSpPr bwMode="auto">
          <a:xfrm>
            <a:off x="5921058" y="4665821"/>
            <a:ext cx="1406525" cy="1187450"/>
            <a:chOff x="2458" y="3088"/>
            <a:chExt cx="886" cy="748"/>
          </a:xfrm>
        </p:grpSpPr>
        <p:sp>
          <p:nvSpPr>
            <p:cNvPr id="37896" name="Rectangle 8"/>
            <p:cNvSpPr>
              <a:spLocks noChangeArrowheads="1"/>
            </p:cNvSpPr>
            <p:nvPr/>
          </p:nvSpPr>
          <p:spPr bwMode="auto">
            <a:xfrm>
              <a:off x="2458" y="3088"/>
              <a:ext cx="886" cy="748"/>
            </a:xfrm>
            <a:prstGeom prst="rect">
              <a:avLst/>
            </a:prstGeom>
            <a:noFill/>
            <a:ln w="508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7897" name="Rectangle 9"/>
            <p:cNvSpPr>
              <a:spLocks noChangeArrowheads="1"/>
            </p:cNvSpPr>
            <p:nvPr/>
          </p:nvSpPr>
          <p:spPr bwMode="auto">
            <a:xfrm>
              <a:off x="2631" y="3120"/>
              <a:ext cx="534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Address</a:t>
              </a:r>
              <a:endParaRPr lang="en-US" altLang="zh-CN" b="0">
                <a:ea typeface="宋体" panose="02010600030101010101" pitchFamily="2" charset="-122"/>
              </a:endParaRPr>
            </a:p>
          </p:txBody>
        </p:sp>
        <p:sp>
          <p:nvSpPr>
            <p:cNvPr id="37898" name="Rectangle 10"/>
            <p:cNvSpPr>
              <a:spLocks noChangeArrowheads="1"/>
            </p:cNvSpPr>
            <p:nvPr/>
          </p:nvSpPr>
          <p:spPr bwMode="auto">
            <a:xfrm>
              <a:off x="2570" y="3360"/>
              <a:ext cx="727" cy="3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>
                  <a:ea typeface="宋体" panose="02010600030101010101" pitchFamily="2" charset="-122"/>
                </a:rPr>
                <a:t>Instruction</a:t>
              </a:r>
              <a:endParaRPr lang="en-US" altLang="zh-CN" dirty="0">
                <a:ea typeface="宋体" panose="02010600030101010101" pitchFamily="2" charset="-122"/>
              </a:endParaRPr>
            </a:p>
            <a:p>
              <a:pPr algn="ctr"/>
              <a:r>
                <a:rPr lang="en-US" altLang="zh-CN" dirty="0">
                  <a:ea typeface="宋体" panose="02010600030101010101" pitchFamily="2" charset="-122"/>
                </a:rPr>
                <a:t>Memory</a:t>
              </a:r>
              <a:endParaRPr lang="en-US" altLang="zh-CN" dirty="0">
                <a:ea typeface="宋体" panose="02010600030101010101" pitchFamily="2" charset="-122"/>
              </a:endParaRPr>
            </a:p>
          </p:txBody>
        </p:sp>
      </p:grpSp>
      <p:sp>
        <p:nvSpPr>
          <p:cNvPr id="37900" name="Rectangle 12"/>
          <p:cNvSpPr>
            <a:spLocks noChangeArrowheads="1"/>
          </p:cNvSpPr>
          <p:nvPr/>
        </p:nvSpPr>
        <p:spPr bwMode="auto">
          <a:xfrm>
            <a:off x="5992496" y="3446621"/>
            <a:ext cx="1258887" cy="322263"/>
          </a:xfrm>
          <a:prstGeom prst="rect">
            <a:avLst/>
          </a:prstGeom>
          <a:noFill/>
          <a:ln w="5080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7901" name="Line 13"/>
          <p:cNvSpPr>
            <a:spLocks noChangeShapeType="1"/>
          </p:cNvSpPr>
          <p:nvPr/>
        </p:nvSpPr>
        <p:spPr bwMode="auto">
          <a:xfrm flipH="1" flipV="1">
            <a:off x="5954396" y="3552984"/>
            <a:ext cx="177800" cy="101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7902" name="Line 14"/>
          <p:cNvSpPr>
            <a:spLocks noChangeShapeType="1"/>
          </p:cNvSpPr>
          <p:nvPr/>
        </p:nvSpPr>
        <p:spPr bwMode="auto">
          <a:xfrm flipH="1">
            <a:off x="5954396" y="3654584"/>
            <a:ext cx="177800" cy="50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7903" name="Oval 15"/>
          <p:cNvSpPr>
            <a:spLocks noChangeArrowheads="1"/>
          </p:cNvSpPr>
          <p:nvPr/>
        </p:nvSpPr>
        <p:spPr bwMode="auto">
          <a:xfrm>
            <a:off x="5827396" y="3578384"/>
            <a:ext cx="127000" cy="1270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7904" name="Line 16"/>
          <p:cNvSpPr>
            <a:spLocks noChangeShapeType="1"/>
          </p:cNvSpPr>
          <p:nvPr/>
        </p:nvSpPr>
        <p:spPr bwMode="auto">
          <a:xfrm flipH="1">
            <a:off x="5497196" y="3641884"/>
            <a:ext cx="330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7905" name="Rectangle 17"/>
          <p:cNvSpPr>
            <a:spLocks noChangeArrowheads="1"/>
          </p:cNvSpPr>
          <p:nvPr/>
        </p:nvSpPr>
        <p:spPr bwMode="auto">
          <a:xfrm>
            <a:off x="6356033" y="3464084"/>
            <a:ext cx="4508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PC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37906" name="Rectangle 18"/>
          <p:cNvSpPr>
            <a:spLocks noChangeArrowheads="1"/>
          </p:cNvSpPr>
          <p:nvPr/>
        </p:nvSpPr>
        <p:spPr bwMode="auto">
          <a:xfrm>
            <a:off x="5117783" y="3440271"/>
            <a:ext cx="474663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Clk</a:t>
            </a:r>
            <a:endParaRPr lang="en-US" altLang="zh-CN" b="0">
              <a:ea typeface="宋体" panose="02010600030101010101" pitchFamily="2" charset="-122"/>
            </a:endParaRPr>
          </a:p>
        </p:txBody>
      </p:sp>
      <p:grpSp>
        <p:nvGrpSpPr>
          <p:cNvPr id="37910" name="Group 22"/>
          <p:cNvGrpSpPr/>
          <p:nvPr/>
        </p:nvGrpSpPr>
        <p:grpSpPr bwMode="auto">
          <a:xfrm>
            <a:off x="7530783" y="3899059"/>
            <a:ext cx="1397000" cy="577850"/>
            <a:chOff x="3472" y="2605"/>
            <a:chExt cx="880" cy="364"/>
          </a:xfrm>
        </p:grpSpPr>
        <p:sp>
          <p:nvSpPr>
            <p:cNvPr id="37908" name="Rectangle 20"/>
            <p:cNvSpPr>
              <a:spLocks noChangeArrowheads="1"/>
            </p:cNvSpPr>
            <p:nvPr/>
          </p:nvSpPr>
          <p:spPr bwMode="auto">
            <a:xfrm>
              <a:off x="3472" y="2608"/>
              <a:ext cx="880" cy="352"/>
            </a:xfrm>
            <a:prstGeom prst="rect">
              <a:avLst/>
            </a:prstGeom>
            <a:noFill/>
            <a:ln w="508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7909" name="Rectangle 21"/>
            <p:cNvSpPr>
              <a:spLocks noChangeArrowheads="1"/>
            </p:cNvSpPr>
            <p:nvPr/>
          </p:nvSpPr>
          <p:spPr bwMode="auto">
            <a:xfrm>
              <a:off x="3488" y="2605"/>
              <a:ext cx="850" cy="3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dirty="0">
                  <a:ea typeface="宋体" panose="02010600030101010101" pitchFamily="2" charset="-122"/>
                </a:rPr>
                <a:t>Next Address</a:t>
              </a:r>
              <a:endParaRPr lang="en-US" altLang="zh-CN" dirty="0">
                <a:ea typeface="宋体" panose="02010600030101010101" pitchFamily="2" charset="-122"/>
              </a:endParaRPr>
            </a:p>
            <a:p>
              <a:pPr algn="ctr"/>
              <a:r>
                <a:rPr lang="en-US" altLang="zh-CN" dirty="0">
                  <a:ea typeface="宋体" panose="02010600030101010101" pitchFamily="2" charset="-122"/>
                </a:rPr>
                <a:t>Logic</a:t>
              </a:r>
              <a:endParaRPr lang="en-US" altLang="zh-CN" dirty="0">
                <a:ea typeface="宋体" panose="02010600030101010101" pitchFamily="2" charset="-122"/>
              </a:endParaRPr>
            </a:p>
          </p:txBody>
        </p:sp>
      </p:grpSp>
      <p:sp>
        <p:nvSpPr>
          <p:cNvPr id="37911" name="Line 23"/>
          <p:cNvSpPr>
            <a:spLocks noChangeShapeType="1"/>
          </p:cNvSpPr>
          <p:nvPr/>
        </p:nvSpPr>
        <p:spPr bwMode="auto">
          <a:xfrm>
            <a:off x="6590983" y="3814921"/>
            <a:ext cx="0" cy="812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7912" name="Line 24"/>
          <p:cNvSpPr>
            <a:spLocks noChangeShapeType="1"/>
          </p:cNvSpPr>
          <p:nvPr/>
        </p:nvSpPr>
        <p:spPr bwMode="auto">
          <a:xfrm>
            <a:off x="6603683" y="4183221"/>
            <a:ext cx="889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7913" name="Line 25"/>
          <p:cNvSpPr>
            <a:spLocks noChangeShapeType="1"/>
          </p:cNvSpPr>
          <p:nvPr/>
        </p:nvSpPr>
        <p:spPr bwMode="auto">
          <a:xfrm>
            <a:off x="6590983" y="2900521"/>
            <a:ext cx="0" cy="50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7914" name="Line 26"/>
          <p:cNvSpPr>
            <a:spLocks noChangeShapeType="1"/>
          </p:cNvSpPr>
          <p:nvPr/>
        </p:nvSpPr>
        <p:spPr bwMode="auto">
          <a:xfrm>
            <a:off x="6603683" y="2887821"/>
            <a:ext cx="157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7915" name="Line 27"/>
          <p:cNvSpPr>
            <a:spLocks noChangeShapeType="1"/>
          </p:cNvSpPr>
          <p:nvPr/>
        </p:nvSpPr>
        <p:spPr bwMode="auto">
          <a:xfrm>
            <a:off x="8191183" y="2900521"/>
            <a:ext cx="0" cy="965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28" name="Line 29"/>
          <p:cNvSpPr>
            <a:spLocks noChangeShapeType="1"/>
          </p:cNvSpPr>
          <p:nvPr/>
        </p:nvSpPr>
        <p:spPr bwMode="auto">
          <a:xfrm>
            <a:off x="5774849" y="4425156"/>
            <a:ext cx="1803400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29" name="文本框 128"/>
          <p:cNvSpPr txBox="1"/>
          <p:nvPr/>
        </p:nvSpPr>
        <p:spPr>
          <a:xfrm>
            <a:off x="4977130" y="4077811"/>
            <a:ext cx="85026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ZERO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131" name="文本框 130"/>
          <p:cNvSpPr txBox="1"/>
          <p:nvPr/>
        </p:nvSpPr>
        <p:spPr>
          <a:xfrm>
            <a:off x="8001000" y="3129756"/>
            <a:ext cx="998221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</a:rPr>
              <a:t>Branch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52228" name="Rectangle 4"/>
          <p:cNvSpPr>
            <a:spLocks noGrp="1" noChangeArrowheads="1"/>
          </p:cNvSpPr>
          <p:nvPr/>
        </p:nvSpPr>
        <p:spPr bwMode="auto">
          <a:xfrm>
            <a:off x="504032" y="943769"/>
            <a:ext cx="8191500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3500" tIns="25400" rIns="63500" bIns="25400" numCol="1" anchor="t" anchorCtr="0" compatLnSpc="1">
            <a:spAutoFit/>
          </a:bodyPr>
          <a:lstStyle>
            <a:lvl1pPr marL="203200" indent="-203200" algn="l" rtl="0" eaLnBrk="0" fontAlgn="base" hangingPunct="0">
              <a:lnSpc>
                <a:spcPct val="85000"/>
              </a:lnSpc>
              <a:spcBef>
                <a:spcPct val="100000"/>
              </a:spcBef>
              <a:spcAft>
                <a:spcPct val="0"/>
              </a:spcAft>
              <a:buSzPct val="100000"/>
              <a:buChar char="°"/>
              <a:defRPr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190500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-"/>
              <a:defRPr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145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1717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beq    rs, rt, imm16		</a:t>
            </a:r>
            <a:r>
              <a:rPr lang="en-US" altLang="zh-CN">
                <a:solidFill>
                  <a:schemeClr val="accent1"/>
                </a:solidFill>
                <a:ea typeface="宋体" panose="02010600030101010101" pitchFamily="2" charset="-122"/>
              </a:rPr>
              <a:t>Datapath generates condition (equal)</a:t>
            </a:r>
            <a:endParaRPr lang="en-US" altLang="zh-CN">
              <a:solidFill>
                <a:schemeClr val="accent1"/>
              </a:solidFill>
              <a:ea typeface="宋体" panose="02010600030101010101" pitchFamily="2" charset="-122"/>
            </a:endParaRPr>
          </a:p>
        </p:txBody>
      </p:sp>
      <p:grpSp>
        <p:nvGrpSpPr>
          <p:cNvPr id="52250" name="Group 26"/>
          <p:cNvGrpSpPr/>
          <p:nvPr/>
        </p:nvGrpSpPr>
        <p:grpSpPr bwMode="auto">
          <a:xfrm>
            <a:off x="1740695" y="1295400"/>
            <a:ext cx="5949950" cy="942975"/>
            <a:chOff x="1043" y="794"/>
            <a:chExt cx="3748" cy="594"/>
          </a:xfrm>
        </p:grpSpPr>
        <p:sp>
          <p:nvSpPr>
            <p:cNvPr id="52229" name="Rectangle 5"/>
            <p:cNvSpPr>
              <a:spLocks noChangeArrowheads="1"/>
            </p:cNvSpPr>
            <p:nvPr/>
          </p:nvSpPr>
          <p:spPr bwMode="auto">
            <a:xfrm>
              <a:off x="1108" y="994"/>
              <a:ext cx="3599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grpSp>
          <p:nvGrpSpPr>
            <p:cNvPr id="52232" name="Group 8"/>
            <p:cNvGrpSpPr/>
            <p:nvPr/>
          </p:nvGrpSpPr>
          <p:grpSpPr bwMode="auto">
            <a:xfrm>
              <a:off x="1104" y="986"/>
              <a:ext cx="624" cy="210"/>
              <a:chOff x="1104" y="986"/>
              <a:chExt cx="624" cy="210"/>
            </a:xfrm>
          </p:grpSpPr>
          <p:sp>
            <p:nvSpPr>
              <p:cNvPr id="52230" name="Rectangle 6"/>
              <p:cNvSpPr>
                <a:spLocks noChangeArrowheads="1"/>
              </p:cNvSpPr>
              <p:nvPr/>
            </p:nvSpPr>
            <p:spPr bwMode="auto">
              <a:xfrm>
                <a:off x="1104" y="990"/>
                <a:ext cx="624" cy="1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2231" name="Rectangle 7"/>
              <p:cNvSpPr>
                <a:spLocks noChangeArrowheads="1"/>
              </p:cNvSpPr>
              <p:nvPr/>
            </p:nvSpPr>
            <p:spPr bwMode="auto">
              <a:xfrm>
                <a:off x="1286" y="986"/>
                <a:ext cx="249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r>
                  <a:rPr lang="en-US" altLang="zh-CN">
                    <a:ea typeface="宋体" panose="02010600030101010101" pitchFamily="2" charset="-122"/>
                  </a:rPr>
                  <a:t>op</a:t>
                </a:r>
                <a:endParaRPr lang="en-US" altLang="zh-CN"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52235" name="Group 11"/>
            <p:cNvGrpSpPr/>
            <p:nvPr/>
          </p:nvGrpSpPr>
          <p:grpSpPr bwMode="auto">
            <a:xfrm>
              <a:off x="1736" y="986"/>
              <a:ext cx="580" cy="210"/>
              <a:chOff x="1736" y="986"/>
              <a:chExt cx="580" cy="210"/>
            </a:xfrm>
          </p:grpSpPr>
          <p:sp>
            <p:nvSpPr>
              <p:cNvPr id="52233" name="Rectangle 9"/>
              <p:cNvSpPr>
                <a:spLocks noChangeArrowheads="1"/>
              </p:cNvSpPr>
              <p:nvPr/>
            </p:nvSpPr>
            <p:spPr bwMode="auto">
              <a:xfrm>
                <a:off x="1736" y="990"/>
                <a:ext cx="580" cy="1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2234" name="Rectangle 10"/>
              <p:cNvSpPr>
                <a:spLocks noChangeArrowheads="1"/>
              </p:cNvSpPr>
              <p:nvPr/>
            </p:nvSpPr>
            <p:spPr bwMode="auto">
              <a:xfrm>
                <a:off x="1901" y="986"/>
                <a:ext cx="221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r>
                  <a:rPr lang="en-US" altLang="zh-CN">
                    <a:ea typeface="宋体" panose="02010600030101010101" pitchFamily="2" charset="-122"/>
                  </a:rPr>
                  <a:t>rs</a:t>
                </a:r>
                <a:endParaRPr lang="en-US" altLang="zh-CN"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52238" name="Group 14"/>
            <p:cNvGrpSpPr/>
            <p:nvPr/>
          </p:nvGrpSpPr>
          <p:grpSpPr bwMode="auto">
            <a:xfrm>
              <a:off x="2324" y="986"/>
              <a:ext cx="579" cy="210"/>
              <a:chOff x="2324" y="986"/>
              <a:chExt cx="579" cy="210"/>
            </a:xfrm>
          </p:grpSpPr>
          <p:sp>
            <p:nvSpPr>
              <p:cNvPr id="52236" name="Rectangle 12"/>
              <p:cNvSpPr>
                <a:spLocks noChangeArrowheads="1"/>
              </p:cNvSpPr>
              <p:nvPr/>
            </p:nvSpPr>
            <p:spPr bwMode="auto">
              <a:xfrm>
                <a:off x="2324" y="990"/>
                <a:ext cx="579" cy="1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2237" name="Rectangle 13"/>
              <p:cNvSpPr>
                <a:spLocks noChangeArrowheads="1"/>
              </p:cNvSpPr>
              <p:nvPr/>
            </p:nvSpPr>
            <p:spPr bwMode="auto">
              <a:xfrm>
                <a:off x="2488" y="986"/>
                <a:ext cx="214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r>
                  <a:rPr lang="en-US" altLang="zh-CN">
                    <a:ea typeface="宋体" panose="02010600030101010101" pitchFamily="2" charset="-122"/>
                  </a:rPr>
                  <a:t>rt</a:t>
                </a:r>
                <a:endParaRPr lang="en-US" altLang="zh-CN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52239" name="Rectangle 15"/>
            <p:cNvSpPr>
              <a:spLocks noChangeArrowheads="1"/>
            </p:cNvSpPr>
            <p:nvPr/>
          </p:nvSpPr>
          <p:spPr bwMode="auto">
            <a:xfrm>
              <a:off x="2911" y="990"/>
              <a:ext cx="1800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2240" name="Rectangle 16"/>
            <p:cNvSpPr>
              <a:spLocks noChangeArrowheads="1"/>
            </p:cNvSpPr>
            <p:nvPr/>
          </p:nvSpPr>
          <p:spPr bwMode="auto">
            <a:xfrm>
              <a:off x="3222" y="986"/>
              <a:ext cx="69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>
                  <a:ea typeface="宋体" panose="02010600030101010101" pitchFamily="2" charset="-122"/>
                </a:rPr>
                <a:t>immediate</a:t>
              </a:r>
              <a:endParaRPr lang="en-US" altLang="zh-CN">
                <a:ea typeface="宋体" panose="02010600030101010101" pitchFamily="2" charset="-122"/>
              </a:endParaRPr>
            </a:p>
          </p:txBody>
        </p:sp>
        <p:sp>
          <p:nvSpPr>
            <p:cNvPr id="52241" name="Rectangle 17"/>
            <p:cNvSpPr>
              <a:spLocks noChangeArrowheads="1"/>
            </p:cNvSpPr>
            <p:nvPr/>
          </p:nvSpPr>
          <p:spPr bwMode="auto">
            <a:xfrm>
              <a:off x="4613" y="794"/>
              <a:ext cx="17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0</a:t>
              </a:r>
              <a:endParaRPr lang="en-US" altLang="zh-CN" b="0">
                <a:ea typeface="宋体" panose="02010600030101010101" pitchFamily="2" charset="-122"/>
              </a:endParaRPr>
            </a:p>
          </p:txBody>
        </p:sp>
        <p:sp>
          <p:nvSpPr>
            <p:cNvPr id="52242" name="Rectangle 18"/>
            <p:cNvSpPr>
              <a:spLocks noChangeArrowheads="1"/>
            </p:cNvSpPr>
            <p:nvPr/>
          </p:nvSpPr>
          <p:spPr bwMode="auto">
            <a:xfrm>
              <a:off x="2715" y="794"/>
              <a:ext cx="24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16</a:t>
              </a:r>
              <a:endParaRPr lang="en-US" altLang="zh-CN" b="0">
                <a:ea typeface="宋体" panose="02010600030101010101" pitchFamily="2" charset="-122"/>
              </a:endParaRPr>
            </a:p>
          </p:txBody>
        </p:sp>
        <p:sp>
          <p:nvSpPr>
            <p:cNvPr id="52243" name="Rectangle 19"/>
            <p:cNvSpPr>
              <a:spLocks noChangeArrowheads="1"/>
            </p:cNvSpPr>
            <p:nvPr/>
          </p:nvSpPr>
          <p:spPr bwMode="auto">
            <a:xfrm>
              <a:off x="2127" y="794"/>
              <a:ext cx="24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21</a:t>
              </a:r>
              <a:endParaRPr lang="en-US" altLang="zh-CN" b="0">
                <a:ea typeface="宋体" panose="02010600030101010101" pitchFamily="2" charset="-122"/>
              </a:endParaRPr>
            </a:p>
          </p:txBody>
        </p:sp>
        <p:sp>
          <p:nvSpPr>
            <p:cNvPr id="52244" name="Rectangle 20"/>
            <p:cNvSpPr>
              <a:spLocks noChangeArrowheads="1"/>
            </p:cNvSpPr>
            <p:nvPr/>
          </p:nvSpPr>
          <p:spPr bwMode="auto">
            <a:xfrm>
              <a:off x="1539" y="794"/>
              <a:ext cx="24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26</a:t>
              </a:r>
              <a:endParaRPr lang="en-US" altLang="zh-CN" b="0">
                <a:ea typeface="宋体" panose="02010600030101010101" pitchFamily="2" charset="-122"/>
              </a:endParaRPr>
            </a:p>
          </p:txBody>
        </p:sp>
        <p:sp>
          <p:nvSpPr>
            <p:cNvPr id="52245" name="Rectangle 21"/>
            <p:cNvSpPr>
              <a:spLocks noChangeArrowheads="1"/>
            </p:cNvSpPr>
            <p:nvPr/>
          </p:nvSpPr>
          <p:spPr bwMode="auto">
            <a:xfrm>
              <a:off x="1043" y="794"/>
              <a:ext cx="24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31</a:t>
              </a:r>
              <a:endParaRPr lang="en-US" altLang="zh-CN" b="0">
                <a:ea typeface="宋体" panose="02010600030101010101" pitchFamily="2" charset="-122"/>
              </a:endParaRPr>
            </a:p>
          </p:txBody>
        </p:sp>
        <p:sp>
          <p:nvSpPr>
            <p:cNvPr id="52246" name="Rectangle 22"/>
            <p:cNvSpPr>
              <a:spLocks noChangeArrowheads="1"/>
            </p:cNvSpPr>
            <p:nvPr/>
          </p:nvSpPr>
          <p:spPr bwMode="auto">
            <a:xfrm>
              <a:off x="1268" y="1178"/>
              <a:ext cx="39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6 bits</a:t>
              </a:r>
              <a:endParaRPr lang="en-US" altLang="zh-CN" b="0">
                <a:ea typeface="宋体" panose="02010600030101010101" pitchFamily="2" charset="-122"/>
              </a:endParaRPr>
            </a:p>
          </p:txBody>
        </p:sp>
        <p:sp>
          <p:nvSpPr>
            <p:cNvPr id="52247" name="Rectangle 23"/>
            <p:cNvSpPr>
              <a:spLocks noChangeArrowheads="1"/>
            </p:cNvSpPr>
            <p:nvPr/>
          </p:nvSpPr>
          <p:spPr bwMode="auto">
            <a:xfrm>
              <a:off x="3573" y="1178"/>
              <a:ext cx="460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16 bits</a:t>
              </a:r>
              <a:endParaRPr lang="en-US" altLang="zh-CN" b="0">
                <a:ea typeface="宋体" panose="02010600030101010101" pitchFamily="2" charset="-122"/>
              </a:endParaRPr>
            </a:p>
          </p:txBody>
        </p:sp>
        <p:sp>
          <p:nvSpPr>
            <p:cNvPr id="52248" name="Rectangle 24"/>
            <p:cNvSpPr>
              <a:spLocks noChangeArrowheads="1"/>
            </p:cNvSpPr>
            <p:nvPr/>
          </p:nvSpPr>
          <p:spPr bwMode="auto">
            <a:xfrm>
              <a:off x="2443" y="1178"/>
              <a:ext cx="39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5 bits</a:t>
              </a:r>
              <a:endParaRPr lang="en-US" altLang="zh-CN" b="0">
                <a:ea typeface="宋体" panose="02010600030101010101" pitchFamily="2" charset="-122"/>
              </a:endParaRPr>
            </a:p>
          </p:txBody>
        </p:sp>
        <p:sp>
          <p:nvSpPr>
            <p:cNvPr id="52249" name="Rectangle 25"/>
            <p:cNvSpPr>
              <a:spLocks noChangeArrowheads="1"/>
            </p:cNvSpPr>
            <p:nvPr/>
          </p:nvSpPr>
          <p:spPr bwMode="auto">
            <a:xfrm>
              <a:off x="1856" y="1178"/>
              <a:ext cx="39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5 bits</a:t>
              </a:r>
              <a:endParaRPr lang="en-US" altLang="zh-CN" b="0">
                <a:ea typeface="宋体" panose="02010600030101010101" pitchFamily="2" charset="-122"/>
              </a:endParaRPr>
            </a:p>
          </p:txBody>
        </p:sp>
      </p:grpSp>
      <p:sp>
        <p:nvSpPr>
          <p:cNvPr id="140" name="Oval 2"/>
          <p:cNvSpPr>
            <a:spLocks noChangeArrowheads="1"/>
          </p:cNvSpPr>
          <p:nvPr/>
        </p:nvSpPr>
        <p:spPr bwMode="auto">
          <a:xfrm>
            <a:off x="4503579" y="3856198"/>
            <a:ext cx="1782604" cy="771524"/>
          </a:xfrm>
          <a:prstGeom prst="ellipse">
            <a:avLst/>
          </a:prstGeom>
          <a:noFill/>
          <a:ln w="50800">
            <a:solidFill>
              <a:schemeClr val="hlink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Calculate the address of the next ins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COaA, LEC10 DPath I</a:t>
            </a:r>
            <a:endParaRPr lang="en-US" alt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</a:t>
            </a:r>
            <a:r>
              <a:rPr lang="en-US" altLang="zh-CN" dirty="0" err="1"/>
              <a:t>Polytechnical</a:t>
            </a:r>
            <a:r>
              <a:rPr lang="en-US" altLang="zh-CN" dirty="0"/>
              <a:t> University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/>
            </a:fld>
            <a:endParaRPr lang="zh-CN" altLang="en-US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sz="quarter" idx="13"/>
          </p:nvPr>
        </p:nvPicPr>
        <p:blipFill>
          <a:blip r:embed="rId1"/>
          <a:stretch>
            <a:fillRect/>
          </a:stretch>
        </p:blipFill>
        <p:spPr>
          <a:xfrm>
            <a:off x="73025" y="1014095"/>
            <a:ext cx="8079740" cy="5462270"/>
          </a:xfrm>
          <a:prstGeom prst="rect">
            <a:avLst/>
          </a:prstGeom>
        </p:spPr>
      </p:pic>
      <p:sp>
        <p:nvSpPr>
          <p:cNvPr id="4" name="内容占位符 3"/>
          <p:cNvSpPr>
            <a:spLocks noGrp="1"/>
          </p:cNvSpPr>
          <p:nvPr/>
        </p:nvSpPr>
        <p:spPr>
          <a:xfrm>
            <a:off x="294005" y="116840"/>
            <a:ext cx="925195" cy="5683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Arial" panose="020B0604020202020204" pitchFamily="34" charset="0"/>
              <a:buNone/>
              <a:defRPr sz="2800" b="1" kern="120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003F3"/>
              </a:buClr>
              <a:buSzPct val="75000"/>
              <a:buFont typeface="Wingdings" panose="05000000000000000000" charset="0"/>
              <a:buChar char="Ø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6.2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PC stores a </a:t>
            </a:r>
            <a:r>
              <a:rPr lang="en-US" altLang="zh-CN" dirty="0" smtClean="0"/>
              <a:t>byte accessing </a:t>
            </a:r>
            <a:r>
              <a:rPr lang="en-US" dirty="0" smtClean="0"/>
              <a:t>address with 32-bit width</a:t>
            </a:r>
            <a:endParaRPr lang="en-US" dirty="0" smtClean="0"/>
          </a:p>
          <a:p>
            <a:pPr lvl="1"/>
            <a:r>
              <a:rPr lang="en-US" dirty="0" smtClean="0"/>
              <a:t>Next Inst Accessing: PC&lt;31:0&gt;=PC&lt;31:0&gt;+4</a:t>
            </a:r>
            <a:endParaRPr lang="en-US" dirty="0" smtClean="0"/>
          </a:p>
          <a:p>
            <a:pPr lvl="1"/>
            <a:r>
              <a:rPr lang="en-US" dirty="0" smtClean="0"/>
              <a:t>PC-r</a:t>
            </a:r>
            <a:r>
              <a:rPr lang="en-US" dirty="0"/>
              <a:t>e</a:t>
            </a:r>
            <a:r>
              <a:rPr lang="en-US" dirty="0" smtClean="0"/>
              <a:t>lative Accessing: </a:t>
            </a:r>
            <a:r>
              <a:rPr lang="en-US" dirty="0"/>
              <a:t>PC&lt;31:0&gt;=PC&lt;31:0&gt;+</a:t>
            </a:r>
            <a:r>
              <a:rPr lang="en-US" dirty="0" smtClean="0"/>
              <a:t>4+SignExt[Imm16]x4</a:t>
            </a:r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Odd address? </a:t>
            </a:r>
            <a:r>
              <a:rPr lang="en-US" dirty="0" smtClean="0"/>
              <a:t>Why</a:t>
            </a:r>
            <a:endParaRPr lang="en-US" dirty="0" smtClean="0"/>
          </a:p>
          <a:p>
            <a:pPr lvl="1"/>
            <a:r>
              <a:rPr lang="en-US" dirty="0" smtClean="0"/>
              <a:t>32bit PC</a:t>
            </a:r>
            <a:endParaRPr lang="en-US" dirty="0" smtClean="0"/>
          </a:p>
          <a:p>
            <a:pPr lvl="1"/>
            <a:r>
              <a:rPr lang="en-US" dirty="0" smtClean="0"/>
              <a:t>4 bytes Instruction</a:t>
            </a:r>
            <a:endParaRPr lang="en-US" dirty="0" smtClean="0"/>
          </a:p>
          <a:p>
            <a:r>
              <a:rPr lang="en-US" dirty="0" smtClean="0"/>
              <a:t>AKA.</a:t>
            </a:r>
            <a:endParaRPr lang="en-US" dirty="0" smtClean="0"/>
          </a:p>
          <a:p>
            <a:pPr lvl="1"/>
            <a:r>
              <a:rPr lang="en-US" dirty="0" smtClean="0"/>
              <a:t>2 LSB (Least two Significant) bits of 32-bit PC are 00 !Lol</a:t>
            </a:r>
            <a:endParaRPr lang="en-US" dirty="0" smtClean="0"/>
          </a:p>
          <a:p>
            <a:pPr lvl="1"/>
            <a:r>
              <a:rPr lang="en-US" dirty="0" smtClean="0"/>
              <a:t>No more storage space for these 2 bits</a:t>
            </a:r>
            <a:endParaRPr lang="en-US" dirty="0" smtClean="0"/>
          </a:p>
          <a:p>
            <a:r>
              <a:rPr lang="en-US" dirty="0" smtClean="0"/>
              <a:t>Practically, only 30-bit PC&lt;31:2&gt; in typical hardware</a:t>
            </a:r>
            <a:endParaRPr lang="en-US" dirty="0" smtClean="0"/>
          </a:p>
          <a:p>
            <a:pPr lvl="1"/>
            <a:r>
              <a:rPr lang="en-US" dirty="0" smtClean="0"/>
              <a:t>Next Inst Accessing: PC&lt;31:2&gt;=PC&lt;31:2&gt;+1</a:t>
            </a:r>
            <a:r>
              <a:rPr lang="zh-CN" altLang="en-US" dirty="0" smtClean="0"/>
              <a:t> </a:t>
            </a:r>
            <a:r>
              <a:rPr lang="en-US" altLang="zh-CN" dirty="0" smtClean="0"/>
              <a:t>(1 word)</a:t>
            </a:r>
            <a:endParaRPr lang="en-US" dirty="0" smtClean="0"/>
          </a:p>
          <a:p>
            <a:pPr lvl="1"/>
            <a:r>
              <a:rPr lang="en-US" dirty="0" smtClean="0"/>
              <a:t>PC-relative Accessing :PC&lt;31:2&gt;=PC&lt;31:2&gt;+1+SignExt[Imm16]</a:t>
            </a:r>
            <a:endParaRPr lang="en-US" dirty="0" smtClean="0"/>
          </a:p>
          <a:p>
            <a:pPr lvl="1"/>
            <a:r>
              <a:rPr lang="en-US" dirty="0" smtClean="0"/>
              <a:t>Other: Inst mem address = PC&lt;31:2&gt;||00</a:t>
            </a:r>
            <a:endParaRPr lang="en-US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COaA, LEC10 DPath I</a:t>
            </a:r>
            <a:endParaRPr lang="en-US" altLang="zh-C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 smtClean="0"/>
              <a:t>Northwestern Polytechnical University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Calculate the address of the next </a:t>
            </a:r>
            <a:r>
              <a:rPr lang="en-US" altLang="zh-CN" dirty="0" smtClean="0"/>
              <a:t>Inst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smtClean="0"/>
              <a:t>6.2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238885" y="3810"/>
            <a:ext cx="7298690" cy="649605"/>
          </a:xfrm>
        </p:spPr>
        <p:txBody>
          <a:bodyPr>
            <a:normAutofit fontScale="90000"/>
          </a:bodyPr>
          <a:lstStyle/>
          <a:p>
            <a:r>
              <a:rPr lang="en-US" altLang="zh-CN" sz="2000"/>
              <a:t>Logic for next address calculating: an expensive but fast method</a:t>
            </a:r>
            <a:endParaRPr lang="en-US" altLang="zh-CN" sz="200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COaA, LEC10 DPath I</a:t>
            </a:r>
            <a:endParaRPr lang="en-US" alt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</a:t>
            </a:r>
            <a:r>
              <a:rPr lang="en-US" altLang="zh-CN" dirty="0" err="1"/>
              <a:t>Polytechnical</a:t>
            </a:r>
            <a:r>
              <a:rPr lang="en-US" altLang="zh-CN" dirty="0"/>
              <a:t> University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/>
            </a:fld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59385" y="1079500"/>
            <a:ext cx="8756015" cy="1831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/>
              <a:t>30-bit PC:</a:t>
            </a:r>
            <a:endParaRPr lang="en-US" altLang="zh-CN" sz="2400" b="1"/>
          </a:p>
          <a:p>
            <a:pPr lvl="1"/>
            <a:r>
              <a:rPr lang="en-US" altLang="zh-CN" sz="2400" b="1"/>
              <a:t> </a:t>
            </a:r>
            <a:r>
              <a:rPr lang="en-US" altLang="zh-CN" sz="2400" b="1">
                <a:solidFill>
                  <a:srgbClr val="000066"/>
                </a:solidFill>
              </a:rPr>
              <a:t>  Sequential operation: PC&lt;31:2&gt;=PC&lt;31:2&gt;+1</a:t>
            </a:r>
            <a:endParaRPr lang="en-US" altLang="zh-CN" sz="2400" b="1">
              <a:solidFill>
                <a:srgbClr val="000066"/>
              </a:solidFill>
            </a:endParaRPr>
          </a:p>
          <a:p>
            <a:pPr marL="0" lvl="1"/>
            <a:r>
              <a:rPr lang="en-US" altLang="zh-CN" sz="2400" b="1">
                <a:solidFill>
                  <a:srgbClr val="000066"/>
                </a:solidFill>
              </a:rPr>
              <a:t>         Branch operation: </a:t>
            </a:r>
            <a:r>
              <a:rPr lang="en-US" altLang="zh-CN" sz="2400" b="1">
                <a:solidFill>
                  <a:srgbClr val="000066"/>
                </a:solidFill>
                <a:sym typeface="+mn-ea"/>
              </a:rPr>
              <a:t>PC&lt;31:2&gt;=PC&lt;31:2&gt;+1+SignExt[Imm16]</a:t>
            </a:r>
            <a:endParaRPr lang="en-US" altLang="zh-CN" sz="2400" b="1">
              <a:solidFill>
                <a:srgbClr val="000066"/>
              </a:solidFill>
              <a:sym typeface="+mn-ea"/>
            </a:endParaRPr>
          </a:p>
          <a:p>
            <a:pPr marL="0" lvl="1"/>
            <a:r>
              <a:rPr lang="en-US" altLang="zh-CN" sz="2400" b="1">
                <a:solidFill>
                  <a:srgbClr val="000066"/>
                </a:solidFill>
                <a:sym typeface="+mn-ea"/>
              </a:rPr>
              <a:t>         Others:    Address to access ins-memory=PC&lt;31:2&gt;||00</a:t>
            </a:r>
            <a:endParaRPr lang="en-US" altLang="zh-CN" sz="2400" b="1">
              <a:solidFill>
                <a:srgbClr val="000066"/>
              </a:solidFill>
              <a:sym typeface="+mn-ea"/>
            </a:endParaRPr>
          </a:p>
          <a:p>
            <a:pPr lvl="1"/>
            <a:endParaRPr lang="en-US" altLang="zh-CN"/>
          </a:p>
        </p:txBody>
      </p:sp>
      <p:graphicFrame>
        <p:nvGraphicFramePr>
          <p:cNvPr id="13" name="对象 12"/>
          <p:cNvGraphicFramePr/>
          <p:nvPr/>
        </p:nvGraphicFramePr>
        <p:xfrm>
          <a:off x="1904999" y="3200400"/>
          <a:ext cx="5986145" cy="32759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" r:id="rId1" imgW="8966200" imgH="5067300" progId="Visio.Drawing.15">
                  <p:embed/>
                </p:oleObj>
              </mc:Choice>
              <mc:Fallback>
                <p:oleObj name="" r:id="rId1" imgW="8966200" imgH="5067300" progId="Visio.Drawing.15">
                  <p:embed/>
                  <p:pic>
                    <p:nvPicPr>
                      <p:cNvPr id="0" name="图片 105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04999" y="3200400"/>
                        <a:ext cx="5986145" cy="32759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236220" y="116840"/>
            <a:ext cx="1022985" cy="568325"/>
          </a:xfrm>
        </p:spPr>
        <p:txBody>
          <a:bodyPr/>
          <a:lstStyle/>
          <a:p>
            <a:r>
              <a:rPr lang="en-US" altLang="zh-CN"/>
              <a:t>6.3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229360" y="35560"/>
            <a:ext cx="7298690" cy="649605"/>
          </a:xfrm>
        </p:spPr>
        <p:txBody>
          <a:bodyPr>
            <a:normAutofit fontScale="90000"/>
          </a:bodyPr>
          <a:lstStyle/>
          <a:p>
            <a:r>
              <a:rPr lang="en-US" altLang="zh-CN" sz="2000" dirty="0">
                <a:sym typeface="+mn-ea"/>
              </a:rPr>
              <a:t>Logic for next address calculating: an cheap but slow </a:t>
            </a:r>
            <a:r>
              <a:rPr lang="en-US" altLang="zh-CN" sz="2000" dirty="0" smtClean="0">
                <a:sym typeface="+mn-ea"/>
              </a:rPr>
              <a:t>method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COaA, LEC10 DPath I</a:t>
            </a:r>
            <a:endParaRPr lang="en-US" alt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</a:t>
            </a:r>
            <a:r>
              <a:rPr lang="en-US" altLang="zh-CN" dirty="0" err="1"/>
              <a:t>Polytechnical</a:t>
            </a:r>
            <a:r>
              <a:rPr lang="en-US" altLang="zh-CN" dirty="0"/>
              <a:t> University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/>
            </a:fld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6200" y="4419599"/>
            <a:ext cx="903986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Why slow?</a:t>
            </a:r>
            <a:endParaRPr lang="en-US" altLang="zh-CN" sz="2400" b="1" dirty="0"/>
          </a:p>
          <a:p>
            <a:r>
              <a:rPr lang="en-US" altLang="zh-CN" sz="2400" b="1" dirty="0"/>
              <a:t>     </a:t>
            </a:r>
            <a:r>
              <a:rPr lang="en-US" altLang="zh-CN" sz="2000" b="1" dirty="0">
                <a:solidFill>
                  <a:srgbClr val="000066"/>
                </a:solidFill>
              </a:rPr>
              <a:t>The adder cannot begin to calculate the address until the 'Zero'(ALU) is </a:t>
            </a:r>
            <a:r>
              <a:rPr lang="en-US" altLang="zh-CN" sz="2000" b="1" dirty="0" smtClean="0">
                <a:solidFill>
                  <a:srgbClr val="000066"/>
                </a:solidFill>
              </a:rPr>
              <a:t>generated!</a:t>
            </a:r>
            <a:endParaRPr lang="en-US" altLang="zh-CN" sz="2000" b="1" dirty="0">
              <a:solidFill>
                <a:srgbClr val="000066"/>
              </a:solidFill>
            </a:endParaRPr>
          </a:p>
          <a:p>
            <a:r>
              <a:rPr lang="en-US" altLang="zh-CN" sz="2400" b="1" dirty="0"/>
              <a:t>Can this method hurt the performance?</a:t>
            </a:r>
            <a:endParaRPr lang="en-US" altLang="zh-CN" sz="2400" b="1" dirty="0"/>
          </a:p>
          <a:p>
            <a:r>
              <a:rPr lang="en-US" altLang="zh-CN" sz="2400" b="1" dirty="0"/>
              <a:t>     </a:t>
            </a:r>
            <a:r>
              <a:rPr lang="en-US" altLang="zh-CN" sz="2000" b="1" dirty="0">
                <a:solidFill>
                  <a:srgbClr val="000066"/>
                </a:solidFill>
              </a:rPr>
              <a:t>In this design, the answer is NO, as load operation is the critical path.</a:t>
            </a:r>
            <a:endParaRPr lang="en-US" altLang="zh-CN" sz="2000" b="1" dirty="0">
              <a:solidFill>
                <a:srgbClr val="000066"/>
              </a:solidFill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3"/>
          </p:nvPr>
        </p:nvSpPr>
        <p:spPr>
          <a:xfrm>
            <a:off x="212725" y="116840"/>
            <a:ext cx="1092200" cy="568325"/>
          </a:xfrm>
        </p:spPr>
        <p:txBody>
          <a:bodyPr/>
          <a:lstStyle/>
          <a:p>
            <a:r>
              <a:rPr lang="en-US" altLang="zh-CN"/>
              <a:t>6.3</a:t>
            </a:r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0600" y="990600"/>
            <a:ext cx="7058206" cy="3428999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Datapath for Branch Operations</a:t>
            </a:r>
            <a:endParaRPr lang="en-US" altLang="zh-CN"/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>
          <a:xfrm>
            <a:off x="276860" y="112395"/>
            <a:ext cx="790575" cy="568325"/>
          </a:xfrm>
        </p:spPr>
        <p:txBody>
          <a:bodyPr/>
          <a:lstStyle/>
          <a:p>
            <a:r>
              <a:rPr lang="en-US" altLang="zh-CN"/>
              <a:t>6.4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COaA, LEC10 DPath I</a:t>
            </a:r>
            <a:endParaRPr lang="en-US" alt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</a:t>
            </a:r>
            <a:r>
              <a:rPr lang="en-US" altLang="zh-CN" dirty="0" err="1"/>
              <a:t>Polytechnical</a:t>
            </a:r>
            <a:r>
              <a:rPr lang="en-US" altLang="zh-CN" dirty="0"/>
              <a:t> University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/>
            </a:fld>
            <a:endParaRPr lang="zh-CN" altLang="en-US"/>
          </a:p>
        </p:txBody>
      </p:sp>
      <p:sp>
        <p:nvSpPr>
          <p:cNvPr id="52226" name="Oval 2"/>
          <p:cNvSpPr>
            <a:spLocks noChangeArrowheads="1"/>
          </p:cNvSpPr>
          <p:nvPr/>
        </p:nvSpPr>
        <p:spPr bwMode="auto">
          <a:xfrm>
            <a:off x="330996" y="2366169"/>
            <a:ext cx="2855912" cy="3882231"/>
          </a:xfrm>
          <a:prstGeom prst="ellipse">
            <a:avLst/>
          </a:prstGeom>
          <a:noFill/>
          <a:ln w="50800">
            <a:solidFill>
              <a:schemeClr val="hlink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2228" name="Rectangle 4"/>
          <p:cNvSpPr>
            <a:spLocks noGrp="1" noChangeArrowheads="1"/>
          </p:cNvSpPr>
          <p:nvPr/>
        </p:nvSpPr>
        <p:spPr bwMode="auto">
          <a:xfrm>
            <a:off x="504032" y="1019969"/>
            <a:ext cx="8191500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3500" tIns="25400" rIns="63500" bIns="25400" numCol="1" anchor="t" anchorCtr="0" compatLnSpc="1">
            <a:spAutoFit/>
          </a:bodyPr>
          <a:lstStyle>
            <a:lvl1pPr marL="203200" indent="-203200" algn="l" rtl="0" eaLnBrk="0" fontAlgn="base" hangingPunct="0">
              <a:lnSpc>
                <a:spcPct val="85000"/>
              </a:lnSpc>
              <a:spcBef>
                <a:spcPct val="100000"/>
              </a:spcBef>
              <a:spcAft>
                <a:spcPct val="0"/>
              </a:spcAft>
              <a:buSzPct val="100000"/>
              <a:buChar char="°"/>
              <a:defRPr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190500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-"/>
              <a:defRPr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145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1717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beq    rs, rt, imm16		</a:t>
            </a:r>
            <a:r>
              <a:rPr lang="en-US" altLang="zh-CN">
                <a:solidFill>
                  <a:schemeClr val="accent1"/>
                </a:solidFill>
                <a:ea typeface="宋体" panose="02010600030101010101" pitchFamily="2" charset="-122"/>
              </a:rPr>
              <a:t>Datapath generates condition (equal)</a:t>
            </a:r>
            <a:endParaRPr lang="en-US" altLang="zh-CN">
              <a:solidFill>
                <a:schemeClr val="accent1"/>
              </a:solidFill>
              <a:ea typeface="宋体" panose="02010600030101010101" pitchFamily="2" charset="-122"/>
            </a:endParaRPr>
          </a:p>
        </p:txBody>
      </p:sp>
      <p:grpSp>
        <p:nvGrpSpPr>
          <p:cNvPr id="52250" name="Group 26"/>
          <p:cNvGrpSpPr/>
          <p:nvPr/>
        </p:nvGrpSpPr>
        <p:grpSpPr bwMode="auto">
          <a:xfrm>
            <a:off x="1740695" y="1442244"/>
            <a:ext cx="5949950" cy="942975"/>
            <a:chOff x="1043" y="794"/>
            <a:chExt cx="3748" cy="594"/>
          </a:xfrm>
        </p:grpSpPr>
        <p:sp>
          <p:nvSpPr>
            <p:cNvPr id="52229" name="Rectangle 5"/>
            <p:cNvSpPr>
              <a:spLocks noChangeArrowheads="1"/>
            </p:cNvSpPr>
            <p:nvPr/>
          </p:nvSpPr>
          <p:spPr bwMode="auto">
            <a:xfrm>
              <a:off x="1108" y="994"/>
              <a:ext cx="3599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grpSp>
          <p:nvGrpSpPr>
            <p:cNvPr id="52232" name="Group 8"/>
            <p:cNvGrpSpPr/>
            <p:nvPr/>
          </p:nvGrpSpPr>
          <p:grpSpPr bwMode="auto">
            <a:xfrm>
              <a:off x="1104" y="986"/>
              <a:ext cx="624" cy="210"/>
              <a:chOff x="1104" y="986"/>
              <a:chExt cx="624" cy="210"/>
            </a:xfrm>
          </p:grpSpPr>
          <p:sp>
            <p:nvSpPr>
              <p:cNvPr id="52230" name="Rectangle 6"/>
              <p:cNvSpPr>
                <a:spLocks noChangeArrowheads="1"/>
              </p:cNvSpPr>
              <p:nvPr/>
            </p:nvSpPr>
            <p:spPr bwMode="auto">
              <a:xfrm>
                <a:off x="1104" y="990"/>
                <a:ext cx="624" cy="1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2231" name="Rectangle 7"/>
              <p:cNvSpPr>
                <a:spLocks noChangeArrowheads="1"/>
              </p:cNvSpPr>
              <p:nvPr/>
            </p:nvSpPr>
            <p:spPr bwMode="auto">
              <a:xfrm>
                <a:off x="1286" y="986"/>
                <a:ext cx="249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r>
                  <a:rPr lang="en-US" altLang="zh-CN">
                    <a:ea typeface="宋体" panose="02010600030101010101" pitchFamily="2" charset="-122"/>
                  </a:rPr>
                  <a:t>op</a:t>
                </a:r>
                <a:endParaRPr lang="en-US" altLang="zh-CN"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52235" name="Group 11"/>
            <p:cNvGrpSpPr/>
            <p:nvPr/>
          </p:nvGrpSpPr>
          <p:grpSpPr bwMode="auto">
            <a:xfrm>
              <a:off x="1736" y="986"/>
              <a:ext cx="580" cy="210"/>
              <a:chOff x="1736" y="986"/>
              <a:chExt cx="580" cy="210"/>
            </a:xfrm>
          </p:grpSpPr>
          <p:sp>
            <p:nvSpPr>
              <p:cNvPr id="52233" name="Rectangle 9"/>
              <p:cNvSpPr>
                <a:spLocks noChangeArrowheads="1"/>
              </p:cNvSpPr>
              <p:nvPr/>
            </p:nvSpPr>
            <p:spPr bwMode="auto">
              <a:xfrm>
                <a:off x="1736" y="990"/>
                <a:ext cx="580" cy="1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2234" name="Rectangle 10"/>
              <p:cNvSpPr>
                <a:spLocks noChangeArrowheads="1"/>
              </p:cNvSpPr>
              <p:nvPr/>
            </p:nvSpPr>
            <p:spPr bwMode="auto">
              <a:xfrm>
                <a:off x="1901" y="986"/>
                <a:ext cx="221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r>
                  <a:rPr lang="en-US" altLang="zh-CN">
                    <a:ea typeface="宋体" panose="02010600030101010101" pitchFamily="2" charset="-122"/>
                  </a:rPr>
                  <a:t>rs</a:t>
                </a:r>
                <a:endParaRPr lang="en-US" altLang="zh-CN"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52238" name="Group 14"/>
            <p:cNvGrpSpPr/>
            <p:nvPr/>
          </p:nvGrpSpPr>
          <p:grpSpPr bwMode="auto">
            <a:xfrm>
              <a:off x="2324" y="986"/>
              <a:ext cx="579" cy="210"/>
              <a:chOff x="2324" y="986"/>
              <a:chExt cx="579" cy="210"/>
            </a:xfrm>
          </p:grpSpPr>
          <p:sp>
            <p:nvSpPr>
              <p:cNvPr id="52236" name="Rectangle 12"/>
              <p:cNvSpPr>
                <a:spLocks noChangeArrowheads="1"/>
              </p:cNvSpPr>
              <p:nvPr/>
            </p:nvSpPr>
            <p:spPr bwMode="auto">
              <a:xfrm>
                <a:off x="2324" y="990"/>
                <a:ext cx="579" cy="1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2237" name="Rectangle 13"/>
              <p:cNvSpPr>
                <a:spLocks noChangeArrowheads="1"/>
              </p:cNvSpPr>
              <p:nvPr/>
            </p:nvSpPr>
            <p:spPr bwMode="auto">
              <a:xfrm>
                <a:off x="2488" y="986"/>
                <a:ext cx="214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r>
                  <a:rPr lang="en-US" altLang="zh-CN">
                    <a:ea typeface="宋体" panose="02010600030101010101" pitchFamily="2" charset="-122"/>
                  </a:rPr>
                  <a:t>rt</a:t>
                </a:r>
                <a:endParaRPr lang="en-US" altLang="zh-CN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52239" name="Rectangle 15"/>
            <p:cNvSpPr>
              <a:spLocks noChangeArrowheads="1"/>
            </p:cNvSpPr>
            <p:nvPr/>
          </p:nvSpPr>
          <p:spPr bwMode="auto">
            <a:xfrm>
              <a:off x="2911" y="990"/>
              <a:ext cx="1800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2240" name="Rectangle 16"/>
            <p:cNvSpPr>
              <a:spLocks noChangeArrowheads="1"/>
            </p:cNvSpPr>
            <p:nvPr/>
          </p:nvSpPr>
          <p:spPr bwMode="auto">
            <a:xfrm>
              <a:off x="3222" y="986"/>
              <a:ext cx="69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>
                  <a:ea typeface="宋体" panose="02010600030101010101" pitchFamily="2" charset="-122"/>
                </a:rPr>
                <a:t>immediate</a:t>
              </a:r>
              <a:endParaRPr lang="en-US" altLang="zh-CN">
                <a:ea typeface="宋体" panose="02010600030101010101" pitchFamily="2" charset="-122"/>
              </a:endParaRPr>
            </a:p>
          </p:txBody>
        </p:sp>
        <p:sp>
          <p:nvSpPr>
            <p:cNvPr id="52241" name="Rectangle 17"/>
            <p:cNvSpPr>
              <a:spLocks noChangeArrowheads="1"/>
            </p:cNvSpPr>
            <p:nvPr/>
          </p:nvSpPr>
          <p:spPr bwMode="auto">
            <a:xfrm>
              <a:off x="4613" y="794"/>
              <a:ext cx="17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0</a:t>
              </a:r>
              <a:endParaRPr lang="en-US" altLang="zh-CN" b="0">
                <a:ea typeface="宋体" panose="02010600030101010101" pitchFamily="2" charset="-122"/>
              </a:endParaRPr>
            </a:p>
          </p:txBody>
        </p:sp>
        <p:sp>
          <p:nvSpPr>
            <p:cNvPr id="52242" name="Rectangle 18"/>
            <p:cNvSpPr>
              <a:spLocks noChangeArrowheads="1"/>
            </p:cNvSpPr>
            <p:nvPr/>
          </p:nvSpPr>
          <p:spPr bwMode="auto">
            <a:xfrm>
              <a:off x="2715" y="794"/>
              <a:ext cx="24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16</a:t>
              </a:r>
              <a:endParaRPr lang="en-US" altLang="zh-CN" b="0">
                <a:ea typeface="宋体" panose="02010600030101010101" pitchFamily="2" charset="-122"/>
              </a:endParaRPr>
            </a:p>
          </p:txBody>
        </p:sp>
        <p:sp>
          <p:nvSpPr>
            <p:cNvPr id="52243" name="Rectangle 19"/>
            <p:cNvSpPr>
              <a:spLocks noChangeArrowheads="1"/>
            </p:cNvSpPr>
            <p:nvPr/>
          </p:nvSpPr>
          <p:spPr bwMode="auto">
            <a:xfrm>
              <a:off x="2127" y="794"/>
              <a:ext cx="24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21</a:t>
              </a:r>
              <a:endParaRPr lang="en-US" altLang="zh-CN" b="0">
                <a:ea typeface="宋体" panose="02010600030101010101" pitchFamily="2" charset="-122"/>
              </a:endParaRPr>
            </a:p>
          </p:txBody>
        </p:sp>
        <p:sp>
          <p:nvSpPr>
            <p:cNvPr id="52244" name="Rectangle 20"/>
            <p:cNvSpPr>
              <a:spLocks noChangeArrowheads="1"/>
            </p:cNvSpPr>
            <p:nvPr/>
          </p:nvSpPr>
          <p:spPr bwMode="auto">
            <a:xfrm>
              <a:off x="1539" y="794"/>
              <a:ext cx="24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26</a:t>
              </a:r>
              <a:endParaRPr lang="en-US" altLang="zh-CN" b="0">
                <a:ea typeface="宋体" panose="02010600030101010101" pitchFamily="2" charset="-122"/>
              </a:endParaRPr>
            </a:p>
          </p:txBody>
        </p:sp>
        <p:sp>
          <p:nvSpPr>
            <p:cNvPr id="52245" name="Rectangle 21"/>
            <p:cNvSpPr>
              <a:spLocks noChangeArrowheads="1"/>
            </p:cNvSpPr>
            <p:nvPr/>
          </p:nvSpPr>
          <p:spPr bwMode="auto">
            <a:xfrm>
              <a:off x="1043" y="794"/>
              <a:ext cx="24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31</a:t>
              </a:r>
              <a:endParaRPr lang="en-US" altLang="zh-CN" b="0">
                <a:ea typeface="宋体" panose="02010600030101010101" pitchFamily="2" charset="-122"/>
              </a:endParaRPr>
            </a:p>
          </p:txBody>
        </p:sp>
        <p:sp>
          <p:nvSpPr>
            <p:cNvPr id="52246" name="Rectangle 22"/>
            <p:cNvSpPr>
              <a:spLocks noChangeArrowheads="1"/>
            </p:cNvSpPr>
            <p:nvPr/>
          </p:nvSpPr>
          <p:spPr bwMode="auto">
            <a:xfrm>
              <a:off x="1268" y="1178"/>
              <a:ext cx="39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6 bits</a:t>
              </a:r>
              <a:endParaRPr lang="en-US" altLang="zh-CN" b="0">
                <a:ea typeface="宋体" panose="02010600030101010101" pitchFamily="2" charset="-122"/>
              </a:endParaRPr>
            </a:p>
          </p:txBody>
        </p:sp>
        <p:sp>
          <p:nvSpPr>
            <p:cNvPr id="52247" name="Rectangle 23"/>
            <p:cNvSpPr>
              <a:spLocks noChangeArrowheads="1"/>
            </p:cNvSpPr>
            <p:nvPr/>
          </p:nvSpPr>
          <p:spPr bwMode="auto">
            <a:xfrm>
              <a:off x="3573" y="1178"/>
              <a:ext cx="460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16 bits</a:t>
              </a:r>
              <a:endParaRPr lang="en-US" altLang="zh-CN" b="0">
                <a:ea typeface="宋体" panose="02010600030101010101" pitchFamily="2" charset="-122"/>
              </a:endParaRPr>
            </a:p>
          </p:txBody>
        </p:sp>
        <p:sp>
          <p:nvSpPr>
            <p:cNvPr id="52248" name="Rectangle 24"/>
            <p:cNvSpPr>
              <a:spLocks noChangeArrowheads="1"/>
            </p:cNvSpPr>
            <p:nvPr/>
          </p:nvSpPr>
          <p:spPr bwMode="auto">
            <a:xfrm>
              <a:off x="2443" y="1178"/>
              <a:ext cx="39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5 bits</a:t>
              </a:r>
              <a:endParaRPr lang="en-US" altLang="zh-CN" b="0">
                <a:ea typeface="宋体" panose="02010600030101010101" pitchFamily="2" charset="-122"/>
              </a:endParaRPr>
            </a:p>
          </p:txBody>
        </p:sp>
        <p:sp>
          <p:nvSpPr>
            <p:cNvPr id="52249" name="Rectangle 25"/>
            <p:cNvSpPr>
              <a:spLocks noChangeArrowheads="1"/>
            </p:cNvSpPr>
            <p:nvPr/>
          </p:nvSpPr>
          <p:spPr bwMode="auto">
            <a:xfrm>
              <a:off x="1856" y="1178"/>
              <a:ext cx="39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5 bits</a:t>
              </a:r>
              <a:endParaRPr lang="en-US" altLang="zh-CN" b="0">
                <a:ea typeface="宋体" panose="02010600030101010101" pitchFamily="2" charset="-122"/>
              </a:endParaRPr>
            </a:p>
          </p:txBody>
        </p:sp>
      </p:grpSp>
      <p:sp>
        <p:nvSpPr>
          <p:cNvPr id="52251" name="Rectangle 27"/>
          <p:cNvSpPr>
            <a:spLocks noChangeArrowheads="1"/>
          </p:cNvSpPr>
          <p:nvPr/>
        </p:nvSpPr>
        <p:spPr bwMode="auto">
          <a:xfrm>
            <a:off x="3563145" y="3513932"/>
            <a:ext cx="3841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32</a:t>
            </a:r>
            <a:endParaRPr lang="en-US" altLang="zh-CN" b="0">
              <a:ea typeface="宋体" panose="02010600030101010101" pitchFamily="2" charset="-122"/>
            </a:endParaRPr>
          </a:p>
        </p:txBody>
      </p:sp>
      <p:sp>
        <p:nvSpPr>
          <p:cNvPr id="52252" name="Rectangle 28"/>
          <p:cNvSpPr>
            <a:spLocks noChangeArrowheads="1"/>
          </p:cNvSpPr>
          <p:nvPr/>
        </p:nvSpPr>
        <p:spPr bwMode="auto">
          <a:xfrm>
            <a:off x="502445" y="5176044"/>
            <a:ext cx="7588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imm16</a:t>
            </a:r>
            <a:endParaRPr lang="en-US" altLang="zh-CN" b="0">
              <a:ea typeface="宋体" panose="02010600030101010101" pitchFamily="2" charset="-122"/>
            </a:endParaRPr>
          </a:p>
        </p:txBody>
      </p:sp>
      <p:sp>
        <p:nvSpPr>
          <p:cNvPr id="52253" name="Line 29"/>
          <p:cNvSpPr>
            <a:spLocks noChangeShapeType="1"/>
          </p:cNvSpPr>
          <p:nvPr/>
        </p:nvSpPr>
        <p:spPr bwMode="auto">
          <a:xfrm>
            <a:off x="1067595" y="4233069"/>
            <a:ext cx="508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grpSp>
        <p:nvGrpSpPr>
          <p:cNvPr id="52259" name="Group 35"/>
          <p:cNvGrpSpPr/>
          <p:nvPr/>
        </p:nvGrpSpPr>
        <p:grpSpPr bwMode="auto">
          <a:xfrm>
            <a:off x="3290095" y="3826669"/>
            <a:ext cx="493712" cy="2073275"/>
            <a:chOff x="2019" y="2296"/>
            <a:chExt cx="311" cy="1306"/>
          </a:xfrm>
        </p:grpSpPr>
        <p:sp>
          <p:nvSpPr>
            <p:cNvPr id="52254" name="Rectangle 30"/>
            <p:cNvSpPr>
              <a:spLocks noChangeArrowheads="1"/>
            </p:cNvSpPr>
            <p:nvPr/>
          </p:nvSpPr>
          <p:spPr bwMode="auto">
            <a:xfrm>
              <a:off x="2048" y="2296"/>
              <a:ext cx="176" cy="75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2255" name="Oval 31"/>
            <p:cNvSpPr>
              <a:spLocks noChangeArrowheads="1"/>
            </p:cNvSpPr>
            <p:nvPr/>
          </p:nvSpPr>
          <p:spPr bwMode="auto">
            <a:xfrm>
              <a:off x="2096" y="3064"/>
              <a:ext cx="80" cy="8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2256" name="Line 32"/>
            <p:cNvSpPr>
              <a:spLocks noChangeShapeType="1"/>
            </p:cNvSpPr>
            <p:nvPr/>
          </p:nvSpPr>
          <p:spPr bwMode="auto">
            <a:xfrm>
              <a:off x="2136" y="3160"/>
              <a:ext cx="0" cy="2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2257" name="Rectangle 33"/>
            <p:cNvSpPr>
              <a:spLocks noChangeArrowheads="1"/>
            </p:cNvSpPr>
            <p:nvPr/>
          </p:nvSpPr>
          <p:spPr bwMode="auto">
            <a:xfrm rot="5400000">
              <a:off x="1982" y="2623"/>
              <a:ext cx="284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>
                  <a:ea typeface="宋体" panose="02010600030101010101" pitchFamily="2" charset="-122"/>
                </a:rPr>
                <a:t>PC</a:t>
              </a:r>
              <a:endParaRPr lang="en-US" altLang="zh-CN">
                <a:ea typeface="宋体" panose="02010600030101010101" pitchFamily="2" charset="-122"/>
              </a:endParaRPr>
            </a:p>
          </p:txBody>
        </p:sp>
        <p:sp>
          <p:nvSpPr>
            <p:cNvPr id="52258" name="Rectangle 34"/>
            <p:cNvSpPr>
              <a:spLocks noChangeArrowheads="1"/>
            </p:cNvSpPr>
            <p:nvPr/>
          </p:nvSpPr>
          <p:spPr bwMode="auto">
            <a:xfrm>
              <a:off x="2031" y="3392"/>
              <a:ext cx="299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Clk</a:t>
              </a:r>
              <a:endParaRPr lang="en-US" altLang="zh-CN" b="0">
                <a:ea typeface="宋体" panose="02010600030101010101" pitchFamily="2" charset="-122"/>
              </a:endParaRPr>
            </a:p>
          </p:txBody>
        </p:sp>
      </p:grpSp>
      <p:sp>
        <p:nvSpPr>
          <p:cNvPr id="52260" name="Rectangle 36"/>
          <p:cNvSpPr>
            <a:spLocks noChangeArrowheads="1"/>
          </p:cNvSpPr>
          <p:nvPr/>
        </p:nvSpPr>
        <p:spPr bwMode="auto">
          <a:xfrm rot="16200000">
            <a:off x="3282157" y="3825082"/>
            <a:ext cx="3841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00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52261" name="Rectangle 37"/>
          <p:cNvSpPr>
            <a:spLocks noChangeArrowheads="1"/>
          </p:cNvSpPr>
          <p:nvPr/>
        </p:nvSpPr>
        <p:spPr bwMode="auto">
          <a:xfrm>
            <a:off x="3342482" y="3871119"/>
            <a:ext cx="26670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grpSp>
        <p:nvGrpSpPr>
          <p:cNvPr id="52272" name="Group 48"/>
          <p:cNvGrpSpPr/>
          <p:nvPr/>
        </p:nvGrpSpPr>
        <p:grpSpPr bwMode="auto">
          <a:xfrm>
            <a:off x="1939132" y="4482307"/>
            <a:ext cx="476250" cy="1157287"/>
            <a:chOff x="1168" y="2709"/>
            <a:chExt cx="300" cy="729"/>
          </a:xfrm>
        </p:grpSpPr>
        <p:grpSp>
          <p:nvGrpSpPr>
            <p:cNvPr id="52270" name="Group 46"/>
            <p:cNvGrpSpPr/>
            <p:nvPr/>
          </p:nvGrpSpPr>
          <p:grpSpPr bwMode="auto">
            <a:xfrm>
              <a:off x="1168" y="2709"/>
              <a:ext cx="288" cy="729"/>
              <a:chOff x="1168" y="2709"/>
              <a:chExt cx="288" cy="729"/>
            </a:xfrm>
          </p:grpSpPr>
          <p:sp>
            <p:nvSpPr>
              <p:cNvPr id="52262" name="Line 38"/>
              <p:cNvSpPr>
                <a:spLocks noChangeShapeType="1"/>
              </p:cNvSpPr>
              <p:nvPr/>
            </p:nvSpPr>
            <p:spPr bwMode="auto">
              <a:xfrm>
                <a:off x="1168" y="2709"/>
                <a:ext cx="0" cy="16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2263" name="Line 39"/>
              <p:cNvSpPr>
                <a:spLocks noChangeShapeType="1"/>
              </p:cNvSpPr>
              <p:nvPr/>
            </p:nvSpPr>
            <p:spPr bwMode="auto">
              <a:xfrm>
                <a:off x="1176" y="2709"/>
                <a:ext cx="272" cy="16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2264" name="Line 40"/>
              <p:cNvSpPr>
                <a:spLocks noChangeShapeType="1"/>
              </p:cNvSpPr>
              <p:nvPr/>
            </p:nvSpPr>
            <p:spPr bwMode="auto">
              <a:xfrm>
                <a:off x="1176" y="2891"/>
                <a:ext cx="128" cy="7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2265" name="Line 41"/>
              <p:cNvSpPr>
                <a:spLocks noChangeShapeType="1"/>
              </p:cNvSpPr>
              <p:nvPr/>
            </p:nvSpPr>
            <p:spPr bwMode="auto">
              <a:xfrm>
                <a:off x="1312" y="2983"/>
                <a:ext cx="0" cy="16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2266" name="Line 42"/>
              <p:cNvSpPr>
                <a:spLocks noChangeShapeType="1"/>
              </p:cNvSpPr>
              <p:nvPr/>
            </p:nvSpPr>
            <p:spPr bwMode="auto">
              <a:xfrm>
                <a:off x="1456" y="2891"/>
                <a:ext cx="0" cy="34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2267" name="Line 43"/>
              <p:cNvSpPr>
                <a:spLocks noChangeShapeType="1"/>
              </p:cNvSpPr>
              <p:nvPr/>
            </p:nvSpPr>
            <p:spPr bwMode="auto">
              <a:xfrm flipV="1">
                <a:off x="1176" y="3149"/>
                <a:ext cx="128" cy="10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2268" name="Line 44"/>
              <p:cNvSpPr>
                <a:spLocks noChangeShapeType="1"/>
              </p:cNvSpPr>
              <p:nvPr/>
            </p:nvSpPr>
            <p:spPr bwMode="auto">
              <a:xfrm>
                <a:off x="1168" y="3256"/>
                <a:ext cx="0" cy="16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2269" name="Line 45"/>
              <p:cNvSpPr>
                <a:spLocks noChangeShapeType="1"/>
              </p:cNvSpPr>
              <p:nvPr/>
            </p:nvSpPr>
            <p:spPr bwMode="auto">
              <a:xfrm flipV="1">
                <a:off x="1176" y="3240"/>
                <a:ext cx="272" cy="19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52271" name="Rectangle 47"/>
            <p:cNvSpPr>
              <a:spLocks noChangeArrowheads="1"/>
            </p:cNvSpPr>
            <p:nvPr/>
          </p:nvSpPr>
          <p:spPr bwMode="auto">
            <a:xfrm rot="5400000">
              <a:off x="1132" y="2972"/>
              <a:ext cx="46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>
                  <a:ea typeface="宋体" panose="02010600030101010101" pitchFamily="2" charset="-122"/>
                </a:rPr>
                <a:t>Adder</a:t>
              </a:r>
              <a:endParaRPr lang="en-US" altLang="zh-CN">
                <a:ea typeface="宋体" panose="02010600030101010101" pitchFamily="2" charset="-122"/>
              </a:endParaRPr>
            </a:p>
          </p:txBody>
        </p:sp>
      </p:grpSp>
      <p:sp>
        <p:nvSpPr>
          <p:cNvPr id="52273" name="Line 49"/>
          <p:cNvSpPr>
            <a:spLocks noChangeShapeType="1"/>
          </p:cNvSpPr>
          <p:nvPr/>
        </p:nvSpPr>
        <p:spPr bwMode="auto">
          <a:xfrm>
            <a:off x="1570832" y="4606132"/>
            <a:ext cx="330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grpSp>
        <p:nvGrpSpPr>
          <p:cNvPr id="52282" name="Group 58"/>
          <p:cNvGrpSpPr/>
          <p:nvPr/>
        </p:nvGrpSpPr>
        <p:grpSpPr bwMode="auto">
          <a:xfrm>
            <a:off x="2647157" y="3720307"/>
            <a:ext cx="346075" cy="1452562"/>
            <a:chOff x="1614" y="2229"/>
            <a:chExt cx="218" cy="915"/>
          </a:xfrm>
        </p:grpSpPr>
        <p:grpSp>
          <p:nvGrpSpPr>
            <p:cNvPr id="52278" name="Group 54"/>
            <p:cNvGrpSpPr/>
            <p:nvPr/>
          </p:nvGrpSpPr>
          <p:grpSpPr bwMode="auto">
            <a:xfrm>
              <a:off x="1640" y="2229"/>
              <a:ext cx="192" cy="915"/>
              <a:chOff x="1640" y="2229"/>
              <a:chExt cx="192" cy="915"/>
            </a:xfrm>
          </p:grpSpPr>
          <p:sp>
            <p:nvSpPr>
              <p:cNvPr id="52274" name="Line 50"/>
              <p:cNvSpPr>
                <a:spLocks noChangeShapeType="1"/>
              </p:cNvSpPr>
              <p:nvPr/>
            </p:nvSpPr>
            <p:spPr bwMode="auto">
              <a:xfrm>
                <a:off x="1640" y="2229"/>
                <a:ext cx="0" cy="89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2275" name="Line 51"/>
              <p:cNvSpPr>
                <a:spLocks noChangeShapeType="1"/>
              </p:cNvSpPr>
              <p:nvPr/>
            </p:nvSpPr>
            <p:spPr bwMode="auto">
              <a:xfrm>
                <a:off x="1648" y="2229"/>
                <a:ext cx="176" cy="10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2276" name="Line 52"/>
              <p:cNvSpPr>
                <a:spLocks noChangeShapeType="1"/>
              </p:cNvSpPr>
              <p:nvPr/>
            </p:nvSpPr>
            <p:spPr bwMode="auto">
              <a:xfrm flipV="1">
                <a:off x="1648" y="3006"/>
                <a:ext cx="176" cy="13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2277" name="Line 53"/>
              <p:cNvSpPr>
                <a:spLocks noChangeShapeType="1"/>
              </p:cNvSpPr>
              <p:nvPr/>
            </p:nvSpPr>
            <p:spPr bwMode="auto">
              <a:xfrm>
                <a:off x="1832" y="2351"/>
                <a:ext cx="0" cy="65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52279" name="Rectangle 55"/>
            <p:cNvSpPr>
              <a:spLocks noChangeArrowheads="1"/>
            </p:cNvSpPr>
            <p:nvPr/>
          </p:nvSpPr>
          <p:spPr bwMode="auto">
            <a:xfrm rot="5400000">
              <a:off x="1534" y="2578"/>
              <a:ext cx="370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>
                  <a:ea typeface="宋体" panose="02010600030101010101" pitchFamily="2" charset="-122"/>
                </a:rPr>
                <a:t>Mux</a:t>
              </a:r>
              <a:endParaRPr lang="en-US" altLang="zh-CN">
                <a:ea typeface="宋体" panose="02010600030101010101" pitchFamily="2" charset="-122"/>
              </a:endParaRPr>
            </a:p>
          </p:txBody>
        </p:sp>
        <p:sp>
          <p:nvSpPr>
            <p:cNvPr id="52280" name="Rectangle 56"/>
            <p:cNvSpPr>
              <a:spLocks noChangeArrowheads="1"/>
            </p:cNvSpPr>
            <p:nvPr/>
          </p:nvSpPr>
          <p:spPr bwMode="auto">
            <a:xfrm>
              <a:off x="1630" y="2316"/>
              <a:ext cx="18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2281" name="Rectangle 57"/>
            <p:cNvSpPr>
              <a:spLocks noChangeArrowheads="1"/>
            </p:cNvSpPr>
            <p:nvPr/>
          </p:nvSpPr>
          <p:spPr bwMode="auto">
            <a:xfrm>
              <a:off x="1630" y="2831"/>
              <a:ext cx="18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52283" name="Line 59"/>
          <p:cNvSpPr>
            <a:spLocks noChangeShapeType="1"/>
          </p:cNvSpPr>
          <p:nvPr/>
        </p:nvSpPr>
        <p:spPr bwMode="auto">
          <a:xfrm>
            <a:off x="2112170" y="3882232"/>
            <a:ext cx="5889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2284" name="Line 60"/>
          <p:cNvSpPr>
            <a:spLocks noChangeShapeType="1"/>
          </p:cNvSpPr>
          <p:nvPr/>
        </p:nvSpPr>
        <p:spPr bwMode="auto">
          <a:xfrm>
            <a:off x="2409032" y="5037932"/>
            <a:ext cx="330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grpSp>
        <p:nvGrpSpPr>
          <p:cNvPr id="52298" name="Group 74"/>
          <p:cNvGrpSpPr/>
          <p:nvPr/>
        </p:nvGrpSpPr>
        <p:grpSpPr bwMode="auto">
          <a:xfrm>
            <a:off x="953295" y="3156744"/>
            <a:ext cx="1163637" cy="1216025"/>
            <a:chOff x="547" y="1874"/>
            <a:chExt cx="733" cy="766"/>
          </a:xfrm>
        </p:grpSpPr>
        <p:grpSp>
          <p:nvGrpSpPr>
            <p:cNvPr id="52295" name="Group 71"/>
            <p:cNvGrpSpPr/>
            <p:nvPr/>
          </p:nvGrpSpPr>
          <p:grpSpPr bwMode="auto">
            <a:xfrm>
              <a:off x="980" y="1911"/>
              <a:ext cx="300" cy="729"/>
              <a:chOff x="980" y="1911"/>
              <a:chExt cx="300" cy="729"/>
            </a:xfrm>
          </p:grpSpPr>
          <p:grpSp>
            <p:nvGrpSpPr>
              <p:cNvPr id="52293" name="Group 69"/>
              <p:cNvGrpSpPr/>
              <p:nvPr/>
            </p:nvGrpSpPr>
            <p:grpSpPr bwMode="auto">
              <a:xfrm>
                <a:off x="980" y="1911"/>
                <a:ext cx="288" cy="729"/>
                <a:chOff x="980" y="1911"/>
                <a:chExt cx="288" cy="729"/>
              </a:xfrm>
            </p:grpSpPr>
            <p:sp>
              <p:nvSpPr>
                <p:cNvPr id="52285" name="Line 61"/>
                <p:cNvSpPr>
                  <a:spLocks noChangeShapeType="1"/>
                </p:cNvSpPr>
                <p:nvPr/>
              </p:nvSpPr>
              <p:spPr bwMode="auto">
                <a:xfrm>
                  <a:off x="980" y="1911"/>
                  <a:ext cx="0" cy="166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52286" name="Line 62"/>
                <p:cNvSpPr>
                  <a:spLocks noChangeShapeType="1"/>
                </p:cNvSpPr>
                <p:nvPr/>
              </p:nvSpPr>
              <p:spPr bwMode="auto">
                <a:xfrm>
                  <a:off x="988" y="1911"/>
                  <a:ext cx="272" cy="166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52287" name="Line 63"/>
                <p:cNvSpPr>
                  <a:spLocks noChangeShapeType="1"/>
                </p:cNvSpPr>
                <p:nvPr/>
              </p:nvSpPr>
              <p:spPr bwMode="auto">
                <a:xfrm>
                  <a:off x="988" y="2093"/>
                  <a:ext cx="128" cy="76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52288" name="Line 64"/>
                <p:cNvSpPr>
                  <a:spLocks noChangeShapeType="1"/>
                </p:cNvSpPr>
                <p:nvPr/>
              </p:nvSpPr>
              <p:spPr bwMode="auto">
                <a:xfrm>
                  <a:off x="1124" y="2185"/>
                  <a:ext cx="0" cy="166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52289" name="Line 65"/>
                <p:cNvSpPr>
                  <a:spLocks noChangeShapeType="1"/>
                </p:cNvSpPr>
                <p:nvPr/>
              </p:nvSpPr>
              <p:spPr bwMode="auto">
                <a:xfrm>
                  <a:off x="1268" y="2093"/>
                  <a:ext cx="0" cy="349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52290" name="Line 66"/>
                <p:cNvSpPr>
                  <a:spLocks noChangeShapeType="1"/>
                </p:cNvSpPr>
                <p:nvPr/>
              </p:nvSpPr>
              <p:spPr bwMode="auto">
                <a:xfrm flipV="1">
                  <a:off x="988" y="2351"/>
                  <a:ext cx="128" cy="107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52291" name="Line 67"/>
                <p:cNvSpPr>
                  <a:spLocks noChangeShapeType="1"/>
                </p:cNvSpPr>
                <p:nvPr/>
              </p:nvSpPr>
              <p:spPr bwMode="auto">
                <a:xfrm>
                  <a:off x="980" y="2458"/>
                  <a:ext cx="0" cy="166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52292" name="Line 68"/>
                <p:cNvSpPr>
                  <a:spLocks noChangeShapeType="1"/>
                </p:cNvSpPr>
                <p:nvPr/>
              </p:nvSpPr>
              <p:spPr bwMode="auto">
                <a:xfrm flipV="1">
                  <a:off x="988" y="2442"/>
                  <a:ext cx="272" cy="198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sp>
            <p:nvSpPr>
              <p:cNvPr id="52294" name="Rectangle 70"/>
              <p:cNvSpPr>
                <a:spLocks noChangeArrowheads="1"/>
              </p:cNvSpPr>
              <p:nvPr/>
            </p:nvSpPr>
            <p:spPr bwMode="auto">
              <a:xfrm rot="5400000">
                <a:off x="944" y="2174"/>
                <a:ext cx="462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r>
                  <a:rPr lang="en-US" altLang="zh-CN">
                    <a:ea typeface="宋体" panose="02010600030101010101" pitchFamily="2" charset="-122"/>
                  </a:rPr>
                  <a:t>Adder</a:t>
                </a:r>
                <a:endParaRPr lang="en-US" altLang="zh-CN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52296" name="Rectangle 72"/>
            <p:cNvSpPr>
              <a:spLocks noChangeArrowheads="1"/>
            </p:cNvSpPr>
            <p:nvPr/>
          </p:nvSpPr>
          <p:spPr bwMode="auto">
            <a:xfrm>
              <a:off x="547" y="1874"/>
              <a:ext cx="17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dirty="0">
                  <a:ea typeface="宋体" panose="02010600030101010101" pitchFamily="2" charset="-122"/>
                </a:rPr>
                <a:t>4</a:t>
              </a:r>
              <a:endParaRPr lang="en-US" altLang="zh-CN" dirty="0">
                <a:ea typeface="宋体" panose="02010600030101010101" pitchFamily="2" charset="-122"/>
              </a:endParaRPr>
            </a:p>
          </p:txBody>
        </p:sp>
        <p:sp>
          <p:nvSpPr>
            <p:cNvPr id="52297" name="Line 73"/>
            <p:cNvSpPr>
              <a:spLocks noChangeShapeType="1"/>
            </p:cNvSpPr>
            <p:nvPr/>
          </p:nvSpPr>
          <p:spPr bwMode="auto">
            <a:xfrm>
              <a:off x="756" y="1997"/>
              <a:ext cx="20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52299" name="Rectangle 75"/>
          <p:cNvSpPr>
            <a:spLocks noChangeArrowheads="1"/>
          </p:cNvSpPr>
          <p:nvPr/>
        </p:nvSpPr>
        <p:spPr bwMode="auto">
          <a:xfrm>
            <a:off x="2356645" y="2994819"/>
            <a:ext cx="858837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nPC_sel</a:t>
            </a:r>
            <a:endParaRPr lang="en-US" altLang="zh-CN" b="0">
              <a:ea typeface="宋体" panose="02010600030101010101" pitchFamily="2" charset="-122"/>
            </a:endParaRPr>
          </a:p>
        </p:txBody>
      </p:sp>
      <p:sp>
        <p:nvSpPr>
          <p:cNvPr id="52300" name="Line 76"/>
          <p:cNvSpPr>
            <a:spLocks noChangeShapeType="1"/>
          </p:cNvSpPr>
          <p:nvPr/>
        </p:nvSpPr>
        <p:spPr bwMode="auto">
          <a:xfrm>
            <a:off x="2853532" y="3320257"/>
            <a:ext cx="0" cy="4841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grpSp>
        <p:nvGrpSpPr>
          <p:cNvPr id="52339" name="Group 115"/>
          <p:cNvGrpSpPr/>
          <p:nvPr/>
        </p:nvGrpSpPr>
        <p:grpSpPr bwMode="auto">
          <a:xfrm>
            <a:off x="4198145" y="2455069"/>
            <a:ext cx="3587750" cy="2559050"/>
            <a:chOff x="2591" y="1432"/>
            <a:chExt cx="2260" cy="1612"/>
          </a:xfrm>
        </p:grpSpPr>
        <p:sp>
          <p:nvSpPr>
            <p:cNvPr id="52301" name="Rectangle 77"/>
            <p:cNvSpPr>
              <a:spLocks noChangeArrowheads="1"/>
            </p:cNvSpPr>
            <p:nvPr/>
          </p:nvSpPr>
          <p:spPr bwMode="auto">
            <a:xfrm>
              <a:off x="2637" y="2657"/>
              <a:ext cx="299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Clk</a:t>
              </a:r>
              <a:endParaRPr lang="en-US" altLang="zh-CN" b="0">
                <a:ea typeface="宋体" panose="02010600030101010101" pitchFamily="2" charset="-122"/>
              </a:endParaRPr>
            </a:p>
          </p:txBody>
        </p:sp>
        <p:sp>
          <p:nvSpPr>
            <p:cNvPr id="52302" name="Rectangle 78"/>
            <p:cNvSpPr>
              <a:spLocks noChangeArrowheads="1"/>
            </p:cNvSpPr>
            <p:nvPr/>
          </p:nvSpPr>
          <p:spPr bwMode="auto">
            <a:xfrm>
              <a:off x="2591" y="2295"/>
              <a:ext cx="413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busW</a:t>
              </a:r>
              <a:endParaRPr lang="en-US" altLang="zh-CN" b="0">
                <a:ea typeface="宋体" panose="02010600030101010101" pitchFamily="2" charset="-122"/>
              </a:endParaRPr>
            </a:p>
          </p:txBody>
        </p:sp>
        <p:sp>
          <p:nvSpPr>
            <p:cNvPr id="52303" name="Rectangle 79"/>
            <p:cNvSpPr>
              <a:spLocks noChangeArrowheads="1"/>
            </p:cNvSpPr>
            <p:nvPr/>
          </p:nvSpPr>
          <p:spPr bwMode="auto">
            <a:xfrm>
              <a:off x="3074" y="2205"/>
              <a:ext cx="902" cy="72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2304" name="Line 80"/>
            <p:cNvSpPr>
              <a:spLocks noChangeShapeType="1"/>
            </p:cNvSpPr>
            <p:nvPr/>
          </p:nvSpPr>
          <p:spPr bwMode="auto">
            <a:xfrm>
              <a:off x="3098" y="2786"/>
              <a:ext cx="158" cy="4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2305" name="Line 81"/>
            <p:cNvSpPr>
              <a:spLocks noChangeShapeType="1"/>
            </p:cNvSpPr>
            <p:nvPr/>
          </p:nvSpPr>
          <p:spPr bwMode="auto">
            <a:xfrm flipH="1">
              <a:off x="3082" y="2843"/>
              <a:ext cx="190" cy="6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2306" name="Oval 82"/>
            <p:cNvSpPr>
              <a:spLocks noChangeArrowheads="1"/>
            </p:cNvSpPr>
            <p:nvPr/>
          </p:nvSpPr>
          <p:spPr bwMode="auto">
            <a:xfrm>
              <a:off x="2978" y="2809"/>
              <a:ext cx="80" cy="75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2307" name="Rectangle 83"/>
            <p:cNvSpPr>
              <a:spLocks noChangeArrowheads="1"/>
            </p:cNvSpPr>
            <p:nvPr/>
          </p:nvSpPr>
          <p:spPr bwMode="auto">
            <a:xfrm>
              <a:off x="2774" y="1876"/>
              <a:ext cx="484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RegWr</a:t>
              </a:r>
              <a:endParaRPr lang="en-US" altLang="zh-CN" b="0">
                <a:ea typeface="宋体" panose="02010600030101010101" pitchFamily="2" charset="-122"/>
              </a:endParaRPr>
            </a:p>
          </p:txBody>
        </p:sp>
        <p:sp>
          <p:nvSpPr>
            <p:cNvPr id="52308" name="Line 84"/>
            <p:cNvSpPr>
              <a:spLocks noChangeShapeType="1"/>
            </p:cNvSpPr>
            <p:nvPr/>
          </p:nvSpPr>
          <p:spPr bwMode="auto">
            <a:xfrm flipH="1">
              <a:off x="2680" y="2516"/>
              <a:ext cx="4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2309" name="Line 85"/>
            <p:cNvSpPr>
              <a:spLocks noChangeShapeType="1"/>
            </p:cNvSpPr>
            <p:nvPr/>
          </p:nvSpPr>
          <p:spPr bwMode="auto">
            <a:xfrm flipH="1">
              <a:off x="2780" y="2475"/>
              <a:ext cx="56" cy="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2310" name="Line 86"/>
            <p:cNvSpPr>
              <a:spLocks noChangeShapeType="1"/>
            </p:cNvSpPr>
            <p:nvPr/>
          </p:nvSpPr>
          <p:spPr bwMode="auto">
            <a:xfrm>
              <a:off x="3992" y="2288"/>
              <a:ext cx="5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2311" name="Line 87"/>
            <p:cNvSpPr>
              <a:spLocks noChangeShapeType="1"/>
            </p:cNvSpPr>
            <p:nvPr/>
          </p:nvSpPr>
          <p:spPr bwMode="auto">
            <a:xfrm flipH="1">
              <a:off x="4276" y="2263"/>
              <a:ext cx="56" cy="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2312" name="Rectangle 88"/>
            <p:cNvSpPr>
              <a:spLocks noChangeArrowheads="1"/>
            </p:cNvSpPr>
            <p:nvPr/>
          </p:nvSpPr>
          <p:spPr bwMode="auto">
            <a:xfrm>
              <a:off x="4183" y="2356"/>
              <a:ext cx="24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32</a:t>
              </a:r>
              <a:endParaRPr lang="en-US" altLang="zh-CN" b="0">
                <a:ea typeface="宋体" panose="02010600030101010101" pitchFamily="2" charset="-122"/>
              </a:endParaRPr>
            </a:p>
          </p:txBody>
        </p:sp>
        <p:sp>
          <p:nvSpPr>
            <p:cNvPr id="52313" name="Rectangle 89"/>
            <p:cNvSpPr>
              <a:spLocks noChangeArrowheads="1"/>
            </p:cNvSpPr>
            <p:nvPr/>
          </p:nvSpPr>
          <p:spPr bwMode="auto">
            <a:xfrm>
              <a:off x="3999" y="2089"/>
              <a:ext cx="384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busA</a:t>
              </a:r>
              <a:endParaRPr lang="en-US" altLang="zh-CN" b="0">
                <a:ea typeface="宋体" panose="02010600030101010101" pitchFamily="2" charset="-122"/>
              </a:endParaRPr>
            </a:p>
          </p:txBody>
        </p:sp>
        <p:sp>
          <p:nvSpPr>
            <p:cNvPr id="52314" name="Line 90"/>
            <p:cNvSpPr>
              <a:spLocks noChangeShapeType="1"/>
            </p:cNvSpPr>
            <p:nvPr/>
          </p:nvSpPr>
          <p:spPr bwMode="auto">
            <a:xfrm flipV="1">
              <a:off x="3168" y="2056"/>
              <a:ext cx="0" cy="1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2315" name="Line 91"/>
            <p:cNvSpPr>
              <a:spLocks noChangeShapeType="1"/>
            </p:cNvSpPr>
            <p:nvPr/>
          </p:nvSpPr>
          <p:spPr bwMode="auto">
            <a:xfrm>
              <a:off x="3992" y="2835"/>
              <a:ext cx="5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2316" name="Line 92"/>
            <p:cNvSpPr>
              <a:spLocks noChangeShapeType="1"/>
            </p:cNvSpPr>
            <p:nvPr/>
          </p:nvSpPr>
          <p:spPr bwMode="auto">
            <a:xfrm flipH="1">
              <a:off x="4316" y="2794"/>
              <a:ext cx="56" cy="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2317" name="Rectangle 93"/>
            <p:cNvSpPr>
              <a:spLocks noChangeArrowheads="1"/>
            </p:cNvSpPr>
            <p:nvPr/>
          </p:nvSpPr>
          <p:spPr bwMode="auto">
            <a:xfrm>
              <a:off x="4119" y="2834"/>
              <a:ext cx="24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32</a:t>
              </a:r>
              <a:endParaRPr lang="en-US" altLang="zh-CN" b="0">
                <a:ea typeface="宋体" panose="02010600030101010101" pitchFamily="2" charset="-122"/>
              </a:endParaRPr>
            </a:p>
          </p:txBody>
        </p:sp>
        <p:sp>
          <p:nvSpPr>
            <p:cNvPr id="52318" name="Rectangle 94"/>
            <p:cNvSpPr>
              <a:spLocks noChangeArrowheads="1"/>
            </p:cNvSpPr>
            <p:nvPr/>
          </p:nvSpPr>
          <p:spPr bwMode="auto">
            <a:xfrm>
              <a:off x="3975" y="2651"/>
              <a:ext cx="377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busB</a:t>
              </a:r>
              <a:endParaRPr lang="en-US" altLang="zh-CN" b="0">
                <a:ea typeface="宋体" panose="02010600030101010101" pitchFamily="2" charset="-122"/>
              </a:endParaRPr>
            </a:p>
          </p:txBody>
        </p:sp>
        <p:sp>
          <p:nvSpPr>
            <p:cNvPr id="52319" name="Line 95"/>
            <p:cNvSpPr>
              <a:spLocks noChangeShapeType="1"/>
            </p:cNvSpPr>
            <p:nvPr/>
          </p:nvSpPr>
          <p:spPr bwMode="auto">
            <a:xfrm flipH="1">
              <a:off x="2680" y="2835"/>
              <a:ext cx="3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2320" name="Line 96"/>
            <p:cNvSpPr>
              <a:spLocks noChangeShapeType="1"/>
            </p:cNvSpPr>
            <p:nvPr/>
          </p:nvSpPr>
          <p:spPr bwMode="auto">
            <a:xfrm>
              <a:off x="3360" y="1795"/>
              <a:ext cx="0" cy="39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2321" name="Line 97"/>
            <p:cNvSpPr>
              <a:spLocks noChangeShapeType="1"/>
            </p:cNvSpPr>
            <p:nvPr/>
          </p:nvSpPr>
          <p:spPr bwMode="auto">
            <a:xfrm flipV="1">
              <a:off x="3316" y="2011"/>
              <a:ext cx="88" cy="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2322" name="Rectangle 98"/>
            <p:cNvSpPr>
              <a:spLocks noChangeArrowheads="1"/>
            </p:cNvSpPr>
            <p:nvPr/>
          </p:nvSpPr>
          <p:spPr bwMode="auto">
            <a:xfrm>
              <a:off x="3207" y="1922"/>
              <a:ext cx="17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5</a:t>
              </a:r>
              <a:endParaRPr lang="en-US" altLang="zh-CN" b="0">
                <a:ea typeface="宋体" panose="02010600030101010101" pitchFamily="2" charset="-122"/>
              </a:endParaRPr>
            </a:p>
          </p:txBody>
        </p:sp>
        <p:sp>
          <p:nvSpPr>
            <p:cNvPr id="52323" name="Line 99"/>
            <p:cNvSpPr>
              <a:spLocks noChangeShapeType="1"/>
            </p:cNvSpPr>
            <p:nvPr/>
          </p:nvSpPr>
          <p:spPr bwMode="auto">
            <a:xfrm>
              <a:off x="3600" y="1932"/>
              <a:ext cx="0" cy="25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2324" name="Line 100"/>
            <p:cNvSpPr>
              <a:spLocks noChangeShapeType="1"/>
            </p:cNvSpPr>
            <p:nvPr/>
          </p:nvSpPr>
          <p:spPr bwMode="auto">
            <a:xfrm flipV="1">
              <a:off x="3556" y="2011"/>
              <a:ext cx="88" cy="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2325" name="Rectangle 101"/>
            <p:cNvSpPr>
              <a:spLocks noChangeArrowheads="1"/>
            </p:cNvSpPr>
            <p:nvPr/>
          </p:nvSpPr>
          <p:spPr bwMode="auto">
            <a:xfrm>
              <a:off x="3447" y="1922"/>
              <a:ext cx="17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5</a:t>
              </a:r>
              <a:endParaRPr lang="en-US" altLang="zh-CN" b="0">
                <a:ea typeface="宋体" panose="02010600030101010101" pitchFamily="2" charset="-122"/>
              </a:endParaRPr>
            </a:p>
          </p:txBody>
        </p:sp>
        <p:sp>
          <p:nvSpPr>
            <p:cNvPr id="52326" name="Line 102"/>
            <p:cNvSpPr>
              <a:spLocks noChangeShapeType="1"/>
            </p:cNvSpPr>
            <p:nvPr/>
          </p:nvSpPr>
          <p:spPr bwMode="auto">
            <a:xfrm>
              <a:off x="3888" y="1932"/>
              <a:ext cx="0" cy="25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2327" name="Line 103"/>
            <p:cNvSpPr>
              <a:spLocks noChangeShapeType="1"/>
            </p:cNvSpPr>
            <p:nvPr/>
          </p:nvSpPr>
          <p:spPr bwMode="auto">
            <a:xfrm flipV="1">
              <a:off x="3844" y="2011"/>
              <a:ext cx="88" cy="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2328" name="Rectangle 104"/>
            <p:cNvSpPr>
              <a:spLocks noChangeArrowheads="1"/>
            </p:cNvSpPr>
            <p:nvPr/>
          </p:nvSpPr>
          <p:spPr bwMode="auto">
            <a:xfrm>
              <a:off x="3735" y="1922"/>
              <a:ext cx="17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5</a:t>
              </a:r>
              <a:endParaRPr lang="en-US" altLang="zh-CN" b="0">
                <a:ea typeface="宋体" panose="02010600030101010101" pitchFamily="2" charset="-122"/>
              </a:endParaRPr>
            </a:p>
          </p:txBody>
        </p:sp>
        <p:sp>
          <p:nvSpPr>
            <p:cNvPr id="52329" name="Rectangle 105"/>
            <p:cNvSpPr>
              <a:spLocks noChangeArrowheads="1"/>
            </p:cNvSpPr>
            <p:nvPr/>
          </p:nvSpPr>
          <p:spPr bwMode="auto">
            <a:xfrm>
              <a:off x="3207" y="2196"/>
              <a:ext cx="291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Rw</a:t>
              </a:r>
              <a:endParaRPr lang="en-US" altLang="zh-CN" b="0">
                <a:ea typeface="宋体" panose="02010600030101010101" pitchFamily="2" charset="-122"/>
              </a:endParaRPr>
            </a:p>
          </p:txBody>
        </p:sp>
        <p:sp>
          <p:nvSpPr>
            <p:cNvPr id="52330" name="Rectangle 106"/>
            <p:cNvSpPr>
              <a:spLocks noChangeArrowheads="1"/>
            </p:cNvSpPr>
            <p:nvPr/>
          </p:nvSpPr>
          <p:spPr bwMode="auto">
            <a:xfrm>
              <a:off x="3495" y="2196"/>
              <a:ext cx="25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Ra</a:t>
              </a:r>
              <a:endParaRPr lang="en-US" altLang="zh-CN" b="0">
                <a:ea typeface="宋体" panose="02010600030101010101" pitchFamily="2" charset="-122"/>
              </a:endParaRPr>
            </a:p>
          </p:txBody>
        </p:sp>
        <p:sp>
          <p:nvSpPr>
            <p:cNvPr id="52331" name="Rectangle 107"/>
            <p:cNvSpPr>
              <a:spLocks noChangeArrowheads="1"/>
            </p:cNvSpPr>
            <p:nvPr/>
          </p:nvSpPr>
          <p:spPr bwMode="auto">
            <a:xfrm>
              <a:off x="3735" y="2196"/>
              <a:ext cx="263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Rb</a:t>
              </a:r>
              <a:endParaRPr lang="en-US" altLang="zh-CN" b="0">
                <a:ea typeface="宋体" panose="02010600030101010101" pitchFamily="2" charset="-122"/>
              </a:endParaRPr>
            </a:p>
          </p:txBody>
        </p:sp>
        <p:sp>
          <p:nvSpPr>
            <p:cNvPr id="52332" name="Rectangle 108"/>
            <p:cNvSpPr>
              <a:spLocks noChangeArrowheads="1"/>
            </p:cNvSpPr>
            <p:nvPr/>
          </p:nvSpPr>
          <p:spPr bwMode="auto">
            <a:xfrm>
              <a:off x="3207" y="2378"/>
              <a:ext cx="627" cy="3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>
                  <a:ea typeface="宋体" panose="02010600030101010101" pitchFamily="2" charset="-122"/>
                </a:rPr>
                <a:t>32  32-bit</a:t>
              </a:r>
              <a:endParaRPr lang="en-US" altLang="zh-CN">
                <a:ea typeface="宋体" panose="02010600030101010101" pitchFamily="2" charset="-122"/>
              </a:endParaRPr>
            </a:p>
            <a:p>
              <a:r>
                <a:rPr lang="en-US" altLang="zh-CN">
                  <a:ea typeface="宋体" panose="02010600030101010101" pitchFamily="2" charset="-122"/>
                </a:rPr>
                <a:t>Registers</a:t>
              </a:r>
              <a:endParaRPr lang="en-US" altLang="zh-CN">
                <a:ea typeface="宋体" panose="02010600030101010101" pitchFamily="2" charset="-122"/>
              </a:endParaRPr>
            </a:p>
          </p:txBody>
        </p:sp>
        <p:sp>
          <p:nvSpPr>
            <p:cNvPr id="52333" name="Rectangle 109"/>
            <p:cNvSpPr>
              <a:spLocks noChangeArrowheads="1"/>
            </p:cNvSpPr>
            <p:nvPr/>
          </p:nvSpPr>
          <p:spPr bwMode="auto">
            <a:xfrm>
              <a:off x="3591" y="1786"/>
              <a:ext cx="249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Rs</a:t>
              </a:r>
              <a:endParaRPr lang="en-US" altLang="zh-CN" b="0">
                <a:ea typeface="宋体" panose="02010600030101010101" pitchFamily="2" charset="-122"/>
              </a:endParaRPr>
            </a:p>
          </p:txBody>
        </p:sp>
        <p:sp>
          <p:nvSpPr>
            <p:cNvPr id="52334" name="Rectangle 110"/>
            <p:cNvSpPr>
              <a:spLocks noChangeArrowheads="1"/>
            </p:cNvSpPr>
            <p:nvPr/>
          </p:nvSpPr>
          <p:spPr bwMode="auto">
            <a:xfrm>
              <a:off x="3864" y="1791"/>
              <a:ext cx="235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b="0">
                  <a:ea typeface="宋体" panose="02010600030101010101" pitchFamily="2" charset="-122"/>
                </a:rPr>
                <a:t>Rt</a:t>
              </a:r>
              <a:endParaRPr lang="en-US" altLang="zh-CN" b="0">
                <a:ea typeface="宋体" panose="02010600030101010101" pitchFamily="2" charset="-122"/>
              </a:endParaRPr>
            </a:p>
          </p:txBody>
        </p:sp>
        <p:sp>
          <p:nvSpPr>
            <p:cNvPr id="52335" name="Rectangle 111"/>
            <p:cNvSpPr>
              <a:spLocks noChangeArrowheads="1"/>
            </p:cNvSpPr>
            <p:nvPr/>
          </p:nvSpPr>
          <p:spPr bwMode="auto">
            <a:xfrm>
              <a:off x="4540" y="2180"/>
              <a:ext cx="280" cy="76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2336" name="Rectangle 112"/>
            <p:cNvSpPr>
              <a:spLocks noChangeArrowheads="1"/>
            </p:cNvSpPr>
            <p:nvPr/>
          </p:nvSpPr>
          <p:spPr bwMode="auto">
            <a:xfrm rot="16200000">
              <a:off x="4430" y="2463"/>
              <a:ext cx="505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>
                  <a:ea typeface="宋体" panose="02010600030101010101" pitchFamily="2" charset="-122"/>
                </a:rPr>
                <a:t>Equal?</a:t>
              </a:r>
              <a:endParaRPr lang="en-US" altLang="zh-CN">
                <a:ea typeface="宋体" panose="02010600030101010101" pitchFamily="2" charset="-122"/>
              </a:endParaRPr>
            </a:p>
          </p:txBody>
        </p:sp>
        <p:sp>
          <p:nvSpPr>
            <p:cNvPr id="52337" name="Line 113"/>
            <p:cNvSpPr>
              <a:spLocks noChangeShapeType="1"/>
            </p:cNvSpPr>
            <p:nvPr/>
          </p:nvSpPr>
          <p:spPr bwMode="auto">
            <a:xfrm flipV="1">
              <a:off x="4680" y="1636"/>
              <a:ext cx="0" cy="552"/>
            </a:xfrm>
            <a:prstGeom prst="line">
              <a:avLst/>
            </a:prstGeom>
            <a:noFill/>
            <a:ln w="38100" cmpd="dbl">
              <a:solidFill>
                <a:schemeClr val="accent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2338" name="Rectangle 114"/>
            <p:cNvSpPr>
              <a:spLocks noChangeArrowheads="1"/>
            </p:cNvSpPr>
            <p:nvPr/>
          </p:nvSpPr>
          <p:spPr bwMode="auto">
            <a:xfrm>
              <a:off x="4439" y="1432"/>
              <a:ext cx="41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>
                  <a:solidFill>
                    <a:schemeClr val="accent1"/>
                  </a:solidFill>
                  <a:ea typeface="宋体" panose="02010600030101010101" pitchFamily="2" charset="-122"/>
                </a:rPr>
                <a:t>Cond</a:t>
              </a:r>
              <a:endParaRPr lang="en-US" altLang="zh-CN">
                <a:solidFill>
                  <a:schemeClr val="accent1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52340" name="Rectangle 116"/>
          <p:cNvSpPr>
            <a:spLocks noChangeArrowheads="1"/>
          </p:cNvSpPr>
          <p:nvPr/>
        </p:nvSpPr>
        <p:spPr bwMode="auto">
          <a:xfrm>
            <a:off x="1240632" y="5096669"/>
            <a:ext cx="355600" cy="812800"/>
          </a:xfrm>
          <a:prstGeom prst="rect">
            <a:avLst/>
          </a:prstGeom>
          <a:noFill/>
          <a:ln w="25400">
            <a:solidFill>
              <a:schemeClr val="accent2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2341" name="Rectangle 117"/>
          <p:cNvSpPr>
            <a:spLocks noChangeArrowheads="1"/>
          </p:cNvSpPr>
          <p:nvPr/>
        </p:nvSpPr>
        <p:spPr bwMode="auto">
          <a:xfrm rot="5400000">
            <a:off x="996158" y="5369719"/>
            <a:ext cx="8064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PC Ext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52342" name="Line 118"/>
          <p:cNvSpPr>
            <a:spLocks noChangeShapeType="1"/>
          </p:cNvSpPr>
          <p:nvPr/>
        </p:nvSpPr>
        <p:spPr bwMode="auto">
          <a:xfrm>
            <a:off x="872332" y="5520532"/>
            <a:ext cx="330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2343" name="Line 119"/>
          <p:cNvSpPr>
            <a:spLocks noChangeShapeType="1"/>
          </p:cNvSpPr>
          <p:nvPr/>
        </p:nvSpPr>
        <p:spPr bwMode="auto">
          <a:xfrm>
            <a:off x="1608932" y="5495132"/>
            <a:ext cx="330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2344" name="Freeform 120"/>
          <p:cNvSpPr/>
          <p:nvPr/>
        </p:nvSpPr>
        <p:spPr bwMode="auto">
          <a:xfrm>
            <a:off x="3653632" y="2721769"/>
            <a:ext cx="306388" cy="1868488"/>
          </a:xfrm>
          <a:custGeom>
            <a:avLst/>
            <a:gdLst>
              <a:gd name="T0" fmla="*/ 0 w 193"/>
              <a:gd name="T1" fmla="*/ 1176 h 1177"/>
              <a:gd name="T2" fmla="*/ 192 w 193"/>
              <a:gd name="T3" fmla="*/ 1176 h 1177"/>
              <a:gd name="T4" fmla="*/ 192 w 193"/>
              <a:gd name="T5" fmla="*/ 0 h 1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3" h="1177">
                <a:moveTo>
                  <a:pt x="0" y="1176"/>
                </a:moveTo>
                <a:lnTo>
                  <a:pt x="192" y="1176"/>
                </a:lnTo>
                <a:lnTo>
                  <a:pt x="192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2345" name="Rectangle 121"/>
          <p:cNvSpPr>
            <a:spLocks noChangeArrowheads="1"/>
          </p:cNvSpPr>
          <p:nvPr/>
        </p:nvSpPr>
        <p:spPr bwMode="auto">
          <a:xfrm>
            <a:off x="3588545" y="2429669"/>
            <a:ext cx="12827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Inst Address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52346" name="Line 122"/>
          <p:cNvSpPr>
            <a:spLocks noChangeShapeType="1"/>
          </p:cNvSpPr>
          <p:nvPr/>
        </p:nvSpPr>
        <p:spPr bwMode="auto">
          <a:xfrm>
            <a:off x="3018632" y="4453732"/>
            <a:ext cx="330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2347" name="Freeform 123"/>
          <p:cNvSpPr/>
          <p:nvPr/>
        </p:nvSpPr>
        <p:spPr bwMode="auto">
          <a:xfrm>
            <a:off x="915195" y="3064669"/>
            <a:ext cx="3019425" cy="1169988"/>
          </a:xfrm>
          <a:custGeom>
            <a:avLst/>
            <a:gdLst>
              <a:gd name="T0" fmla="*/ 1901 w 1902"/>
              <a:gd name="T1" fmla="*/ 0 h 737"/>
              <a:gd name="T2" fmla="*/ 0 w 1902"/>
              <a:gd name="T3" fmla="*/ 0 h 737"/>
              <a:gd name="T4" fmla="*/ 0 w 1902"/>
              <a:gd name="T5" fmla="*/ 736 h 737"/>
              <a:gd name="T6" fmla="*/ 166 w 1902"/>
              <a:gd name="T7" fmla="*/ 736 h 7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02" h="737">
                <a:moveTo>
                  <a:pt x="1901" y="0"/>
                </a:moveTo>
                <a:lnTo>
                  <a:pt x="0" y="0"/>
                </a:lnTo>
                <a:lnTo>
                  <a:pt x="0" y="736"/>
                </a:lnTo>
                <a:lnTo>
                  <a:pt x="166" y="736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2348" name="Freeform 124"/>
          <p:cNvSpPr/>
          <p:nvPr/>
        </p:nvSpPr>
        <p:spPr bwMode="auto">
          <a:xfrm>
            <a:off x="1423195" y="3882232"/>
            <a:ext cx="847725" cy="728662"/>
          </a:xfrm>
          <a:custGeom>
            <a:avLst/>
            <a:gdLst>
              <a:gd name="T0" fmla="*/ 533 w 534"/>
              <a:gd name="T1" fmla="*/ 0 h 459"/>
              <a:gd name="T2" fmla="*/ 533 w 534"/>
              <a:gd name="T3" fmla="*/ 352 h 459"/>
              <a:gd name="T4" fmla="*/ 0 w 534"/>
              <a:gd name="T5" fmla="*/ 352 h 459"/>
              <a:gd name="T6" fmla="*/ 0 w 534"/>
              <a:gd name="T7" fmla="*/ 458 h 459"/>
              <a:gd name="T8" fmla="*/ 85 w 534"/>
              <a:gd name="T9" fmla="*/ 458 h 4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4" h="459">
                <a:moveTo>
                  <a:pt x="533" y="0"/>
                </a:moveTo>
                <a:lnTo>
                  <a:pt x="533" y="352"/>
                </a:lnTo>
                <a:lnTo>
                  <a:pt x="0" y="352"/>
                </a:lnTo>
                <a:lnTo>
                  <a:pt x="0" y="458"/>
                </a:lnTo>
                <a:lnTo>
                  <a:pt x="85" y="458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2349" name="Oval 125"/>
          <p:cNvSpPr>
            <a:spLocks noChangeArrowheads="1"/>
          </p:cNvSpPr>
          <p:nvPr/>
        </p:nvSpPr>
        <p:spPr bwMode="auto">
          <a:xfrm>
            <a:off x="6638132" y="2239169"/>
            <a:ext cx="1752600" cy="3048000"/>
          </a:xfrm>
          <a:prstGeom prst="ellipse">
            <a:avLst/>
          </a:prstGeom>
          <a:noFill/>
          <a:ln w="44450">
            <a:solidFill>
              <a:schemeClr val="hlink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jump operation</a:t>
            </a:r>
            <a:endParaRPr lang="en-US" altLang="zh-CN"/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>
          <a:xfrm>
            <a:off x="241935" y="116840"/>
            <a:ext cx="824865" cy="568325"/>
          </a:xfrm>
        </p:spPr>
        <p:txBody>
          <a:bodyPr/>
          <a:lstStyle/>
          <a:p>
            <a:r>
              <a:rPr lang="en-US" altLang="zh-CN"/>
              <a:t>6.5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COaA, LEC10 DPath I</a:t>
            </a:r>
            <a:endParaRPr lang="en-US" alt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</a:t>
            </a:r>
            <a:r>
              <a:rPr lang="en-US" altLang="zh-CN" dirty="0" err="1"/>
              <a:t>Polytechnical</a:t>
            </a:r>
            <a:r>
              <a:rPr lang="en-US" altLang="zh-CN" dirty="0"/>
              <a:t> University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/>
            </a:fld>
            <a:endParaRPr lang="zh-CN" altLang="en-US"/>
          </a:p>
        </p:txBody>
      </p:sp>
      <p:grpSp>
        <p:nvGrpSpPr>
          <p:cNvPr id="52250" name="Group 26"/>
          <p:cNvGrpSpPr/>
          <p:nvPr/>
        </p:nvGrpSpPr>
        <p:grpSpPr bwMode="auto">
          <a:xfrm>
            <a:off x="987585" y="1214279"/>
            <a:ext cx="5949950" cy="942975"/>
            <a:chOff x="1043" y="794"/>
            <a:chExt cx="3748" cy="594"/>
          </a:xfrm>
        </p:grpSpPr>
        <p:sp>
          <p:nvSpPr>
            <p:cNvPr id="52229" name="Rectangle 5"/>
            <p:cNvSpPr>
              <a:spLocks noChangeArrowheads="1"/>
            </p:cNvSpPr>
            <p:nvPr/>
          </p:nvSpPr>
          <p:spPr bwMode="auto">
            <a:xfrm>
              <a:off x="1108" y="994"/>
              <a:ext cx="3599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grpSp>
          <p:nvGrpSpPr>
            <p:cNvPr id="52232" name="Group 8"/>
            <p:cNvGrpSpPr/>
            <p:nvPr/>
          </p:nvGrpSpPr>
          <p:grpSpPr bwMode="auto">
            <a:xfrm>
              <a:off x="1104" y="986"/>
              <a:ext cx="624" cy="210"/>
              <a:chOff x="1104" y="986"/>
              <a:chExt cx="624" cy="210"/>
            </a:xfrm>
          </p:grpSpPr>
          <p:sp>
            <p:nvSpPr>
              <p:cNvPr id="52230" name="Rectangle 6"/>
              <p:cNvSpPr>
                <a:spLocks noChangeArrowheads="1"/>
              </p:cNvSpPr>
              <p:nvPr/>
            </p:nvSpPr>
            <p:spPr bwMode="auto">
              <a:xfrm>
                <a:off x="1104" y="990"/>
                <a:ext cx="624" cy="1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2231" name="Rectangle 7"/>
              <p:cNvSpPr>
                <a:spLocks noChangeArrowheads="1"/>
              </p:cNvSpPr>
              <p:nvPr/>
            </p:nvSpPr>
            <p:spPr bwMode="auto">
              <a:xfrm>
                <a:off x="1286" y="986"/>
                <a:ext cx="249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r>
                  <a:rPr lang="en-US" altLang="zh-CN">
                    <a:ea typeface="宋体" panose="02010600030101010101" pitchFamily="2" charset="-122"/>
                  </a:rPr>
                  <a:t>op</a:t>
                </a:r>
                <a:endParaRPr lang="en-US" altLang="zh-CN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52240" name="Rectangle 16"/>
            <p:cNvSpPr>
              <a:spLocks noChangeArrowheads="1"/>
            </p:cNvSpPr>
            <p:nvPr/>
          </p:nvSpPr>
          <p:spPr bwMode="auto">
            <a:xfrm>
              <a:off x="2557" y="986"/>
              <a:ext cx="148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>
                  <a:ea typeface="宋体" panose="02010600030101010101" pitchFamily="2" charset="-122"/>
                </a:rPr>
                <a:t>target address</a:t>
              </a:r>
              <a:endParaRPr lang="en-US" altLang="zh-CN">
                <a:ea typeface="宋体" panose="02010600030101010101" pitchFamily="2" charset="-122"/>
              </a:endParaRPr>
            </a:p>
          </p:txBody>
        </p:sp>
        <p:sp>
          <p:nvSpPr>
            <p:cNvPr id="52241" name="Rectangle 17"/>
            <p:cNvSpPr>
              <a:spLocks noChangeArrowheads="1"/>
            </p:cNvSpPr>
            <p:nvPr/>
          </p:nvSpPr>
          <p:spPr bwMode="auto">
            <a:xfrm>
              <a:off x="4613" y="794"/>
              <a:ext cx="17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0</a:t>
              </a:r>
              <a:endParaRPr lang="en-US" altLang="zh-CN" b="0">
                <a:ea typeface="宋体" panose="02010600030101010101" pitchFamily="2" charset="-122"/>
              </a:endParaRPr>
            </a:p>
          </p:txBody>
        </p:sp>
        <p:sp>
          <p:nvSpPr>
            <p:cNvPr id="52244" name="Rectangle 20"/>
            <p:cNvSpPr>
              <a:spLocks noChangeArrowheads="1"/>
            </p:cNvSpPr>
            <p:nvPr/>
          </p:nvSpPr>
          <p:spPr bwMode="auto">
            <a:xfrm>
              <a:off x="1539" y="794"/>
              <a:ext cx="24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26</a:t>
              </a:r>
              <a:endParaRPr lang="en-US" altLang="zh-CN" b="0">
                <a:ea typeface="宋体" panose="02010600030101010101" pitchFamily="2" charset="-122"/>
              </a:endParaRPr>
            </a:p>
          </p:txBody>
        </p:sp>
        <p:sp>
          <p:nvSpPr>
            <p:cNvPr id="52245" name="Rectangle 21"/>
            <p:cNvSpPr>
              <a:spLocks noChangeArrowheads="1"/>
            </p:cNvSpPr>
            <p:nvPr/>
          </p:nvSpPr>
          <p:spPr bwMode="auto">
            <a:xfrm>
              <a:off x="1043" y="794"/>
              <a:ext cx="24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31</a:t>
              </a:r>
              <a:endParaRPr lang="en-US" altLang="zh-CN" b="0">
                <a:ea typeface="宋体" panose="02010600030101010101" pitchFamily="2" charset="-122"/>
              </a:endParaRPr>
            </a:p>
          </p:txBody>
        </p:sp>
        <p:sp>
          <p:nvSpPr>
            <p:cNvPr id="52246" name="Rectangle 22"/>
            <p:cNvSpPr>
              <a:spLocks noChangeArrowheads="1"/>
            </p:cNvSpPr>
            <p:nvPr/>
          </p:nvSpPr>
          <p:spPr bwMode="auto">
            <a:xfrm>
              <a:off x="1268" y="1178"/>
              <a:ext cx="39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6 bits</a:t>
              </a:r>
              <a:endParaRPr lang="en-US" altLang="zh-CN" b="0">
                <a:ea typeface="宋体" panose="02010600030101010101" pitchFamily="2" charset="-122"/>
              </a:endParaRPr>
            </a:p>
          </p:txBody>
        </p:sp>
        <p:sp>
          <p:nvSpPr>
            <p:cNvPr id="52247" name="Rectangle 23"/>
            <p:cNvSpPr>
              <a:spLocks noChangeArrowheads="1"/>
            </p:cNvSpPr>
            <p:nvPr/>
          </p:nvSpPr>
          <p:spPr bwMode="auto">
            <a:xfrm>
              <a:off x="2755" y="1170"/>
              <a:ext cx="459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26 bits</a:t>
              </a:r>
              <a:endParaRPr lang="en-US" altLang="zh-CN" b="0">
                <a:ea typeface="宋体" panose="02010600030101010101" pitchFamily="2" charset="-122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600710" y="2466975"/>
            <a:ext cx="8009890" cy="1557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/>
              <a:t>j     target</a:t>
            </a:r>
            <a:endParaRPr lang="en-US" altLang="zh-CN" sz="2400" b="1"/>
          </a:p>
          <a:p>
            <a:endParaRPr lang="en-US" altLang="zh-CN" sz="2400" b="1"/>
          </a:p>
          <a:p>
            <a:r>
              <a:rPr lang="en-US" altLang="zh-CN" sz="2400" b="1"/>
              <a:t>      mem[PC]</a:t>
            </a:r>
            <a:endParaRPr lang="en-US" altLang="zh-CN" sz="2400" b="1"/>
          </a:p>
          <a:p>
            <a:r>
              <a:rPr lang="en-US" altLang="zh-CN" sz="2400" b="1"/>
              <a:t>      PC&lt;31:2&gt;=PC&lt;31:28&gt;||target&lt;25:0&gt;</a:t>
            </a:r>
            <a:endParaRPr lang="en-US" altLang="zh-CN" sz="2400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COaA, LEC10 DPath I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2971800" y="6356350"/>
            <a:ext cx="3352800" cy="365125"/>
          </a:xfrm>
        </p:spPr>
        <p:txBody>
          <a:bodyPr/>
          <a:lstStyle/>
          <a:p>
            <a:pPr algn="ctr"/>
            <a:r>
              <a:rPr lang="en-US" altLang="zh-CN" dirty="0"/>
              <a:t>Northwestern </a:t>
            </a:r>
            <a:r>
              <a:rPr lang="en-US" altLang="zh-CN" dirty="0" err="1"/>
              <a:t>Polytechnical</a:t>
            </a:r>
            <a:r>
              <a:rPr lang="en-US" altLang="zh-CN" dirty="0"/>
              <a:t> University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384290" y="6356349"/>
            <a:ext cx="2133600" cy="365125"/>
          </a:xfrm>
        </p:spPr>
        <p:txBody>
          <a:bodyPr/>
          <a:lstStyle/>
          <a:p>
            <a:fld id="{B7A5BFCD-2DD0-1B4A-A6AE-A25793FF7F06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Where are we now?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57554" y="112395"/>
            <a:ext cx="83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1.1</a:t>
            </a:r>
            <a:endParaRPr lang="zh-CN" alt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0" y="973019"/>
            <a:ext cx="90678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The Five Classic Components of a Computer</a:t>
            </a:r>
            <a:endParaRPr lang="zh-CN" altLang="en-US" sz="2800" b="1" dirty="0"/>
          </a:p>
        </p:txBody>
      </p:sp>
      <p:sp>
        <p:nvSpPr>
          <p:cNvPr id="9" name="文本框 8"/>
          <p:cNvSpPr txBox="1"/>
          <p:nvPr/>
        </p:nvSpPr>
        <p:spPr>
          <a:xfrm>
            <a:off x="38100" y="4319894"/>
            <a:ext cx="90678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Lecture10’s</a:t>
            </a:r>
            <a:r>
              <a:rPr lang="zh-CN" altLang="en-US" sz="2800" b="1" dirty="0" smtClean="0"/>
              <a:t> </a:t>
            </a:r>
            <a:r>
              <a:rPr lang="en-US" altLang="zh-CN" sz="2800" b="1" dirty="0" smtClean="0"/>
              <a:t>Goal</a:t>
            </a:r>
            <a:r>
              <a:rPr lang="en-US" altLang="zh-CN" sz="2800" b="1" dirty="0" smtClean="0">
                <a:solidFill>
                  <a:srgbClr val="0D00CD"/>
                </a:solidFill>
              </a:rPr>
              <a:t>: </a:t>
            </a:r>
            <a:r>
              <a:rPr lang="en-US" altLang="zh-CN" sz="2800" b="1" dirty="0">
                <a:solidFill>
                  <a:srgbClr val="0D00CD"/>
                </a:solidFill>
              </a:rPr>
              <a:t>Design a Single Cycle Processor</a:t>
            </a:r>
            <a:endParaRPr lang="zh-CN" altLang="en-US" sz="2800" b="1" dirty="0">
              <a:solidFill>
                <a:srgbClr val="0D00CD"/>
              </a:solidFill>
            </a:endParaRPr>
          </a:p>
        </p:txBody>
      </p:sp>
      <p:grpSp>
        <p:nvGrpSpPr>
          <p:cNvPr id="10258" name="Group 18"/>
          <p:cNvGrpSpPr/>
          <p:nvPr/>
        </p:nvGrpSpPr>
        <p:grpSpPr bwMode="auto">
          <a:xfrm>
            <a:off x="2207895" y="1580515"/>
            <a:ext cx="3956685" cy="2511425"/>
            <a:chOff x="3208" y="1050"/>
            <a:chExt cx="1968" cy="1102"/>
          </a:xfrm>
        </p:grpSpPr>
        <p:grpSp>
          <p:nvGrpSpPr>
            <p:cNvPr id="10246" name="Group 6"/>
            <p:cNvGrpSpPr/>
            <p:nvPr/>
          </p:nvGrpSpPr>
          <p:grpSpPr bwMode="auto">
            <a:xfrm>
              <a:off x="3283" y="1254"/>
              <a:ext cx="626" cy="365"/>
              <a:chOff x="3283" y="1254"/>
              <a:chExt cx="626" cy="365"/>
            </a:xfrm>
          </p:grpSpPr>
          <p:sp>
            <p:nvSpPr>
              <p:cNvPr id="10244" name="Rectangle 4"/>
              <p:cNvSpPr>
                <a:spLocks noChangeArrowheads="1"/>
              </p:cNvSpPr>
              <p:nvPr/>
            </p:nvSpPr>
            <p:spPr bwMode="auto">
              <a:xfrm>
                <a:off x="3283" y="1254"/>
                <a:ext cx="620" cy="365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0245" name="Rectangle 5"/>
              <p:cNvSpPr>
                <a:spLocks noChangeArrowheads="1"/>
              </p:cNvSpPr>
              <p:nvPr/>
            </p:nvSpPr>
            <p:spPr bwMode="auto">
              <a:xfrm>
                <a:off x="3368" y="1363"/>
                <a:ext cx="541" cy="1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90488" tIns="44450" rIns="90488" bIns="44450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r>
                  <a:rPr lang="en-US" altLang="zh-CN">
                    <a:ea typeface="宋体" panose="02010600030101010101" pitchFamily="2" charset="-122"/>
                  </a:rPr>
                  <a:t>Control</a:t>
                </a:r>
                <a:endParaRPr lang="en-US" altLang="zh-CN"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0249" name="Group 9"/>
            <p:cNvGrpSpPr/>
            <p:nvPr/>
          </p:nvGrpSpPr>
          <p:grpSpPr bwMode="auto">
            <a:xfrm>
              <a:off x="3283" y="1711"/>
              <a:ext cx="673" cy="365"/>
              <a:chOff x="3283" y="1711"/>
              <a:chExt cx="673" cy="365"/>
            </a:xfrm>
          </p:grpSpPr>
          <p:sp>
            <p:nvSpPr>
              <p:cNvPr id="10247" name="Rectangle 7"/>
              <p:cNvSpPr>
                <a:spLocks noChangeArrowheads="1"/>
              </p:cNvSpPr>
              <p:nvPr/>
            </p:nvSpPr>
            <p:spPr bwMode="auto">
              <a:xfrm>
                <a:off x="3283" y="1711"/>
                <a:ext cx="620" cy="365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0248" name="Rectangle 8"/>
              <p:cNvSpPr>
                <a:spLocks noChangeArrowheads="1"/>
              </p:cNvSpPr>
              <p:nvPr/>
            </p:nvSpPr>
            <p:spPr bwMode="auto">
              <a:xfrm>
                <a:off x="3330" y="1800"/>
                <a:ext cx="626" cy="1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90488" tIns="44450" rIns="90488" bIns="44450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r>
                  <a:rPr lang="en-US" altLang="zh-CN">
                    <a:ea typeface="宋体" panose="02010600030101010101" pitchFamily="2" charset="-122"/>
                  </a:rPr>
                  <a:t>Datapath</a:t>
                </a:r>
                <a:endParaRPr lang="en-US" altLang="zh-CN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0250" name="Rectangle 10"/>
            <p:cNvSpPr>
              <a:spLocks noChangeArrowheads="1"/>
            </p:cNvSpPr>
            <p:nvPr/>
          </p:nvSpPr>
          <p:spPr bwMode="auto">
            <a:xfrm>
              <a:off x="4069" y="1064"/>
              <a:ext cx="508" cy="108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251" name="Rectangle 11"/>
            <p:cNvSpPr>
              <a:spLocks noChangeArrowheads="1"/>
            </p:cNvSpPr>
            <p:nvPr/>
          </p:nvSpPr>
          <p:spPr bwMode="auto">
            <a:xfrm>
              <a:off x="4090" y="1482"/>
              <a:ext cx="584" cy="1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>
                  <a:ea typeface="宋体" panose="02010600030101010101" pitchFamily="2" charset="-122"/>
                </a:rPr>
                <a:t>Memory</a:t>
              </a:r>
              <a:endParaRPr lang="en-US" altLang="zh-CN">
                <a:ea typeface="宋体" panose="02010600030101010101" pitchFamily="2" charset="-122"/>
              </a:endParaRPr>
            </a:p>
          </p:txBody>
        </p:sp>
        <p:sp>
          <p:nvSpPr>
            <p:cNvPr id="10252" name="Rectangle 12"/>
            <p:cNvSpPr>
              <a:spLocks noChangeArrowheads="1"/>
            </p:cNvSpPr>
            <p:nvPr/>
          </p:nvSpPr>
          <p:spPr bwMode="auto">
            <a:xfrm>
              <a:off x="3208" y="1064"/>
              <a:ext cx="770" cy="108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253" name="Rectangle 13"/>
            <p:cNvSpPr>
              <a:spLocks noChangeArrowheads="1"/>
            </p:cNvSpPr>
            <p:nvPr/>
          </p:nvSpPr>
          <p:spPr bwMode="auto">
            <a:xfrm>
              <a:off x="3330" y="1050"/>
              <a:ext cx="648" cy="1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>
                  <a:ea typeface="宋体" panose="02010600030101010101" pitchFamily="2" charset="-122"/>
                </a:rPr>
                <a:t>Processor</a:t>
              </a:r>
              <a:endParaRPr lang="en-US" altLang="zh-CN">
                <a:ea typeface="宋体" panose="02010600030101010101" pitchFamily="2" charset="-122"/>
              </a:endParaRPr>
            </a:p>
          </p:txBody>
        </p:sp>
        <p:sp>
          <p:nvSpPr>
            <p:cNvPr id="10254" name="Rectangle 14"/>
            <p:cNvSpPr>
              <a:spLocks noChangeArrowheads="1"/>
            </p:cNvSpPr>
            <p:nvPr/>
          </p:nvSpPr>
          <p:spPr bwMode="auto">
            <a:xfrm>
              <a:off x="4668" y="1064"/>
              <a:ext cx="508" cy="44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255" name="Rectangle 15"/>
            <p:cNvSpPr>
              <a:spLocks noChangeArrowheads="1"/>
            </p:cNvSpPr>
            <p:nvPr/>
          </p:nvSpPr>
          <p:spPr bwMode="auto">
            <a:xfrm>
              <a:off x="4709" y="1202"/>
              <a:ext cx="420" cy="1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>
                  <a:ea typeface="宋体" panose="02010600030101010101" pitchFamily="2" charset="-122"/>
                </a:rPr>
                <a:t>Input</a:t>
              </a:r>
              <a:endParaRPr lang="en-US" altLang="zh-CN">
                <a:ea typeface="宋体" panose="02010600030101010101" pitchFamily="2" charset="-122"/>
              </a:endParaRPr>
            </a:p>
          </p:txBody>
        </p:sp>
        <p:sp>
          <p:nvSpPr>
            <p:cNvPr id="10256" name="Rectangle 16"/>
            <p:cNvSpPr>
              <a:spLocks noChangeArrowheads="1"/>
            </p:cNvSpPr>
            <p:nvPr/>
          </p:nvSpPr>
          <p:spPr bwMode="auto">
            <a:xfrm>
              <a:off x="4668" y="1711"/>
              <a:ext cx="508" cy="44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257" name="Rectangle 17"/>
            <p:cNvSpPr>
              <a:spLocks noChangeArrowheads="1"/>
            </p:cNvSpPr>
            <p:nvPr/>
          </p:nvSpPr>
          <p:spPr bwMode="auto">
            <a:xfrm>
              <a:off x="4663" y="1850"/>
              <a:ext cx="513" cy="1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>
                  <a:ea typeface="宋体" panose="02010600030101010101" pitchFamily="2" charset="-122"/>
                </a:rPr>
                <a:t>Output</a:t>
              </a:r>
              <a:endParaRPr lang="en-US" altLang="zh-CN"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Instruction Fetch Unit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COaA, LEC10 DPath I</a:t>
            </a:r>
            <a:endParaRPr lang="en-US" alt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</a:t>
            </a:r>
            <a:r>
              <a:rPr lang="en-US" altLang="zh-CN" dirty="0" err="1"/>
              <a:t>Polytechnical</a:t>
            </a:r>
            <a:r>
              <a:rPr lang="en-US" altLang="zh-CN" dirty="0"/>
              <a:t> University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/>
            </a:fld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3"/>
          </p:nvPr>
        </p:nvSpPr>
        <p:spPr>
          <a:xfrm>
            <a:off x="182245" y="116840"/>
            <a:ext cx="884555" cy="568325"/>
          </a:xfrm>
        </p:spPr>
        <p:txBody>
          <a:bodyPr/>
          <a:lstStyle/>
          <a:p>
            <a:r>
              <a:rPr lang="en-US" altLang="zh-CN"/>
              <a:t>6.5</a:t>
            </a:r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2000" y="1219200"/>
            <a:ext cx="7588621" cy="4464721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219200" y="35560"/>
            <a:ext cx="7298690" cy="649605"/>
          </a:xfrm>
        </p:spPr>
        <p:txBody>
          <a:bodyPr>
            <a:normAutofit fontScale="90000"/>
          </a:bodyPr>
          <a:lstStyle/>
          <a:p>
            <a:r>
              <a:rPr lang="en-US" altLang="zh-CN" sz="2000" dirty="0">
                <a:ea typeface="宋体" panose="02010600030101010101" pitchFamily="2" charset="-122"/>
                <a:sym typeface="+mn-ea"/>
              </a:rPr>
              <a:t>Putting it All Together: A Single Cycle </a:t>
            </a:r>
            <a:r>
              <a:rPr lang="en-US" altLang="zh-CN" sz="2000" dirty="0" err="1">
                <a:ea typeface="宋体" panose="02010600030101010101" pitchFamily="2" charset="-122"/>
                <a:sym typeface="+mn-ea"/>
              </a:rPr>
              <a:t>Datapath(Except Jump Operation)</a:t>
            </a:r>
            <a:endParaRPr lang="zh-CN" altLang="en-US" sz="2000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7</a:t>
            </a:r>
            <a:endParaRPr lang="en-US" altLang="zh-CN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304800" y="6051550"/>
            <a:ext cx="2133600" cy="365125"/>
          </a:xfrm>
        </p:spPr>
        <p:txBody>
          <a:bodyPr/>
          <a:lstStyle/>
          <a:p>
            <a:r>
              <a:rPr lang="en-US" altLang="zh-CN" smtClean="0"/>
              <a:t>COaA, LEC10 DPath I</a:t>
            </a:r>
            <a:endParaRPr lang="en-US" alt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2743200" y="6051550"/>
            <a:ext cx="3352800" cy="365125"/>
          </a:xfrm>
        </p:spPr>
        <p:txBody>
          <a:bodyPr/>
          <a:lstStyle/>
          <a:p>
            <a:pPr algn="ctr"/>
            <a:r>
              <a:rPr lang="en-US" altLang="zh-CN"/>
              <a:t>Northwestern </a:t>
            </a:r>
            <a:r>
              <a:rPr lang="en-US" altLang="zh-CN" dirty="0" err="1"/>
              <a:t>Polytechnical</a:t>
            </a:r>
            <a:r>
              <a:rPr lang="en-US" altLang="zh-CN" dirty="0"/>
              <a:t> University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00800" y="6051550"/>
            <a:ext cx="2133600" cy="365125"/>
          </a:xfrm>
        </p:spPr>
        <p:txBody>
          <a:bodyPr/>
          <a:lstStyle/>
          <a:p>
            <a:fld id="{B7A5BFCD-2DD0-1B4A-A6AE-A25793FF7F06}" type="slidenum">
              <a:rPr lang="zh-CN" altLang="en-US"/>
            </a:fld>
            <a:endParaRPr lang="zh-CN" altLang="en-US"/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 rot="5400000">
            <a:off x="-127000" y="5764213"/>
            <a:ext cx="7588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imm16</a:t>
            </a:r>
            <a:endParaRPr lang="en-US" altLang="zh-CN" b="0">
              <a:ea typeface="宋体" panose="02010600030101010101" pitchFamily="2" charset="-122"/>
            </a:endParaRPr>
          </a:p>
        </p:txBody>
      </p:sp>
      <p:grpSp>
        <p:nvGrpSpPr>
          <p:cNvPr id="54284" name="Group 12"/>
          <p:cNvGrpSpPr/>
          <p:nvPr/>
        </p:nvGrpSpPr>
        <p:grpSpPr bwMode="auto">
          <a:xfrm>
            <a:off x="6445250" y="3841750"/>
            <a:ext cx="457200" cy="1136650"/>
            <a:chOff x="4064" y="2310"/>
            <a:chExt cx="288" cy="716"/>
          </a:xfrm>
        </p:grpSpPr>
        <p:sp>
          <p:nvSpPr>
            <p:cNvPr id="54276" name="Line 4"/>
            <p:cNvSpPr>
              <a:spLocks noChangeShapeType="1"/>
            </p:cNvSpPr>
            <p:nvPr/>
          </p:nvSpPr>
          <p:spPr bwMode="auto">
            <a:xfrm>
              <a:off x="4064" y="2310"/>
              <a:ext cx="0" cy="1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4277" name="Line 5"/>
            <p:cNvSpPr>
              <a:spLocks noChangeShapeType="1"/>
            </p:cNvSpPr>
            <p:nvPr/>
          </p:nvSpPr>
          <p:spPr bwMode="auto">
            <a:xfrm>
              <a:off x="4072" y="2310"/>
              <a:ext cx="272" cy="1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4278" name="Line 6"/>
            <p:cNvSpPr>
              <a:spLocks noChangeShapeType="1"/>
            </p:cNvSpPr>
            <p:nvPr/>
          </p:nvSpPr>
          <p:spPr bwMode="auto">
            <a:xfrm>
              <a:off x="4072" y="2489"/>
              <a:ext cx="128" cy="7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4279" name="Line 7"/>
            <p:cNvSpPr>
              <a:spLocks noChangeShapeType="1"/>
            </p:cNvSpPr>
            <p:nvPr/>
          </p:nvSpPr>
          <p:spPr bwMode="auto">
            <a:xfrm>
              <a:off x="4208" y="2579"/>
              <a:ext cx="0" cy="1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4280" name="Line 8"/>
            <p:cNvSpPr>
              <a:spLocks noChangeShapeType="1"/>
            </p:cNvSpPr>
            <p:nvPr/>
          </p:nvSpPr>
          <p:spPr bwMode="auto">
            <a:xfrm>
              <a:off x="4352" y="2489"/>
              <a:ext cx="0" cy="34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4281" name="Line 9"/>
            <p:cNvSpPr>
              <a:spLocks noChangeShapeType="1"/>
            </p:cNvSpPr>
            <p:nvPr/>
          </p:nvSpPr>
          <p:spPr bwMode="auto">
            <a:xfrm flipV="1">
              <a:off x="4072" y="2742"/>
              <a:ext cx="128" cy="10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4282" name="Line 10"/>
            <p:cNvSpPr>
              <a:spLocks noChangeShapeType="1"/>
            </p:cNvSpPr>
            <p:nvPr/>
          </p:nvSpPr>
          <p:spPr bwMode="auto">
            <a:xfrm>
              <a:off x="4064" y="2847"/>
              <a:ext cx="0" cy="1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4283" name="Line 11"/>
            <p:cNvSpPr>
              <a:spLocks noChangeShapeType="1"/>
            </p:cNvSpPr>
            <p:nvPr/>
          </p:nvSpPr>
          <p:spPr bwMode="auto">
            <a:xfrm flipV="1">
              <a:off x="4072" y="2831"/>
              <a:ext cx="272" cy="19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54285" name="Line 13"/>
          <p:cNvSpPr>
            <a:spLocks noChangeShapeType="1"/>
          </p:cNvSpPr>
          <p:nvPr/>
        </p:nvSpPr>
        <p:spPr bwMode="auto">
          <a:xfrm flipH="1">
            <a:off x="6889750" y="4397375"/>
            <a:ext cx="15367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4286" name="Line 14"/>
          <p:cNvSpPr>
            <a:spLocks noChangeShapeType="1"/>
          </p:cNvSpPr>
          <p:nvPr/>
        </p:nvSpPr>
        <p:spPr bwMode="auto">
          <a:xfrm flipH="1">
            <a:off x="6832600" y="4359275"/>
            <a:ext cx="88900" cy="128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4287" name="Rectangle 15"/>
          <p:cNvSpPr>
            <a:spLocks noChangeArrowheads="1"/>
          </p:cNvSpPr>
          <p:nvPr/>
        </p:nvSpPr>
        <p:spPr bwMode="auto">
          <a:xfrm>
            <a:off x="6964363" y="4395788"/>
            <a:ext cx="3841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32</a:t>
            </a:r>
            <a:endParaRPr lang="en-US" altLang="zh-CN" b="0">
              <a:ea typeface="宋体" panose="02010600030101010101" pitchFamily="2" charset="-122"/>
            </a:endParaRPr>
          </a:p>
        </p:txBody>
      </p:sp>
      <p:sp>
        <p:nvSpPr>
          <p:cNvPr id="54288" name="Line 16"/>
          <p:cNvSpPr>
            <a:spLocks noChangeShapeType="1"/>
          </p:cNvSpPr>
          <p:nvPr/>
        </p:nvSpPr>
        <p:spPr bwMode="auto">
          <a:xfrm>
            <a:off x="6673850" y="2847975"/>
            <a:ext cx="0" cy="1117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4289" name="Rectangle 17"/>
          <p:cNvSpPr>
            <a:spLocks noChangeArrowheads="1"/>
          </p:cNvSpPr>
          <p:nvPr/>
        </p:nvSpPr>
        <p:spPr bwMode="auto">
          <a:xfrm>
            <a:off x="6142038" y="2382838"/>
            <a:ext cx="8350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 u="sng">
                <a:solidFill>
                  <a:schemeClr val="accent1"/>
                </a:solidFill>
                <a:ea typeface="宋体" panose="02010600030101010101" pitchFamily="2" charset="-122"/>
              </a:rPr>
              <a:t>ALUctr</a:t>
            </a:r>
            <a:endParaRPr lang="en-US" altLang="zh-CN" b="0" u="sng">
              <a:solidFill>
                <a:schemeClr val="accent1"/>
              </a:solidFill>
              <a:ea typeface="宋体" panose="02010600030101010101" pitchFamily="2" charset="-122"/>
            </a:endParaRPr>
          </a:p>
        </p:txBody>
      </p:sp>
      <p:sp>
        <p:nvSpPr>
          <p:cNvPr id="54290" name="Rectangle 18"/>
          <p:cNvSpPr>
            <a:spLocks noChangeArrowheads="1"/>
          </p:cNvSpPr>
          <p:nvPr/>
        </p:nvSpPr>
        <p:spPr bwMode="auto">
          <a:xfrm>
            <a:off x="2719388" y="4914900"/>
            <a:ext cx="474662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Clk</a:t>
            </a:r>
            <a:endParaRPr lang="en-US" altLang="zh-CN" b="0">
              <a:ea typeface="宋体" panose="02010600030101010101" pitchFamily="2" charset="-122"/>
            </a:endParaRPr>
          </a:p>
        </p:txBody>
      </p:sp>
      <p:sp>
        <p:nvSpPr>
          <p:cNvPr id="54291" name="Rectangle 19"/>
          <p:cNvSpPr>
            <a:spLocks noChangeArrowheads="1"/>
          </p:cNvSpPr>
          <p:nvPr/>
        </p:nvSpPr>
        <p:spPr bwMode="auto">
          <a:xfrm>
            <a:off x="2493963" y="3917950"/>
            <a:ext cx="655637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busW</a:t>
            </a:r>
            <a:endParaRPr lang="en-US" altLang="zh-CN" b="0">
              <a:ea typeface="宋体" panose="02010600030101010101" pitchFamily="2" charset="-122"/>
            </a:endParaRPr>
          </a:p>
        </p:txBody>
      </p:sp>
      <p:sp>
        <p:nvSpPr>
          <p:cNvPr id="54292" name="Rectangle 20"/>
          <p:cNvSpPr>
            <a:spLocks noChangeArrowheads="1"/>
          </p:cNvSpPr>
          <p:nvPr/>
        </p:nvSpPr>
        <p:spPr bwMode="auto">
          <a:xfrm>
            <a:off x="3171825" y="3841750"/>
            <a:ext cx="1431925" cy="11303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4293" name="Line 21"/>
          <p:cNvSpPr>
            <a:spLocks noChangeShapeType="1"/>
          </p:cNvSpPr>
          <p:nvPr/>
        </p:nvSpPr>
        <p:spPr bwMode="auto">
          <a:xfrm>
            <a:off x="3194050" y="4746625"/>
            <a:ext cx="250825" cy="63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4294" name="Line 22"/>
          <p:cNvSpPr>
            <a:spLocks noChangeShapeType="1"/>
          </p:cNvSpPr>
          <p:nvPr/>
        </p:nvSpPr>
        <p:spPr bwMode="auto">
          <a:xfrm flipH="1">
            <a:off x="3184525" y="4822825"/>
            <a:ext cx="238125" cy="1127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4295" name="Oval 23"/>
          <p:cNvSpPr>
            <a:spLocks noChangeArrowheads="1"/>
          </p:cNvSpPr>
          <p:nvPr/>
        </p:nvSpPr>
        <p:spPr bwMode="auto">
          <a:xfrm>
            <a:off x="3019425" y="4783138"/>
            <a:ext cx="127000" cy="11747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4296" name="Rectangle 24"/>
          <p:cNvSpPr>
            <a:spLocks noChangeArrowheads="1"/>
          </p:cNvSpPr>
          <p:nvPr/>
        </p:nvSpPr>
        <p:spPr bwMode="auto">
          <a:xfrm>
            <a:off x="2619375" y="3327400"/>
            <a:ext cx="7683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 u="sng">
                <a:solidFill>
                  <a:schemeClr val="accent1"/>
                </a:solidFill>
                <a:ea typeface="宋体" panose="02010600030101010101" pitchFamily="2" charset="-122"/>
              </a:rPr>
              <a:t>RegWr</a:t>
            </a:r>
            <a:endParaRPr lang="en-US" altLang="zh-CN" b="0" u="sng">
              <a:solidFill>
                <a:schemeClr val="accent1"/>
              </a:solidFill>
              <a:ea typeface="宋体" panose="02010600030101010101" pitchFamily="2" charset="-122"/>
            </a:endParaRPr>
          </a:p>
        </p:txBody>
      </p:sp>
      <p:sp>
        <p:nvSpPr>
          <p:cNvPr id="54297" name="Line 25"/>
          <p:cNvSpPr>
            <a:spLocks noChangeShapeType="1"/>
          </p:cNvSpPr>
          <p:nvPr/>
        </p:nvSpPr>
        <p:spPr bwMode="auto">
          <a:xfrm flipH="1">
            <a:off x="2673350" y="4297361"/>
            <a:ext cx="504825" cy="476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4298" name="Line 26"/>
          <p:cNvSpPr>
            <a:spLocks noChangeShapeType="1"/>
          </p:cNvSpPr>
          <p:nvPr/>
        </p:nvSpPr>
        <p:spPr bwMode="auto">
          <a:xfrm flipH="1">
            <a:off x="2806700" y="4262438"/>
            <a:ext cx="88900" cy="128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4299" name="Rectangle 27"/>
          <p:cNvSpPr>
            <a:spLocks noChangeArrowheads="1"/>
          </p:cNvSpPr>
          <p:nvPr/>
        </p:nvSpPr>
        <p:spPr bwMode="auto">
          <a:xfrm>
            <a:off x="2659063" y="4337050"/>
            <a:ext cx="3841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32</a:t>
            </a:r>
            <a:endParaRPr lang="en-US" altLang="zh-CN" b="0">
              <a:ea typeface="宋体" panose="02010600030101010101" pitchFamily="2" charset="-122"/>
            </a:endParaRPr>
          </a:p>
        </p:txBody>
      </p:sp>
      <p:sp>
        <p:nvSpPr>
          <p:cNvPr id="54300" name="Line 28"/>
          <p:cNvSpPr>
            <a:spLocks noChangeShapeType="1"/>
          </p:cNvSpPr>
          <p:nvPr/>
        </p:nvSpPr>
        <p:spPr bwMode="auto">
          <a:xfrm>
            <a:off x="4629150" y="3971925"/>
            <a:ext cx="1803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4301" name="Line 29"/>
          <p:cNvSpPr>
            <a:spLocks noChangeShapeType="1"/>
          </p:cNvSpPr>
          <p:nvPr/>
        </p:nvSpPr>
        <p:spPr bwMode="auto">
          <a:xfrm flipH="1">
            <a:off x="5600700" y="3906838"/>
            <a:ext cx="88900" cy="130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4302" name="Rectangle 30"/>
          <p:cNvSpPr>
            <a:spLocks noChangeArrowheads="1"/>
          </p:cNvSpPr>
          <p:nvPr/>
        </p:nvSpPr>
        <p:spPr bwMode="auto">
          <a:xfrm>
            <a:off x="5287963" y="4040188"/>
            <a:ext cx="3841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32</a:t>
            </a:r>
            <a:endParaRPr lang="en-US" altLang="zh-CN" b="0">
              <a:ea typeface="宋体" panose="02010600030101010101" pitchFamily="2" charset="-122"/>
            </a:endParaRPr>
          </a:p>
        </p:txBody>
      </p:sp>
      <p:sp>
        <p:nvSpPr>
          <p:cNvPr id="54303" name="Rectangle 31"/>
          <p:cNvSpPr>
            <a:spLocks noChangeArrowheads="1"/>
          </p:cNvSpPr>
          <p:nvPr/>
        </p:nvSpPr>
        <p:spPr bwMode="auto">
          <a:xfrm>
            <a:off x="4602163" y="3684588"/>
            <a:ext cx="6096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busA</a:t>
            </a:r>
            <a:endParaRPr lang="en-US" altLang="zh-CN" b="0">
              <a:ea typeface="宋体" panose="02010600030101010101" pitchFamily="2" charset="-122"/>
            </a:endParaRPr>
          </a:p>
        </p:txBody>
      </p:sp>
      <p:sp>
        <p:nvSpPr>
          <p:cNvPr id="54304" name="Line 32"/>
          <p:cNvSpPr>
            <a:spLocks noChangeShapeType="1"/>
          </p:cNvSpPr>
          <p:nvPr/>
        </p:nvSpPr>
        <p:spPr bwMode="auto">
          <a:xfrm flipV="1">
            <a:off x="3321050" y="3609975"/>
            <a:ext cx="0" cy="2254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4305" name="Line 33"/>
          <p:cNvSpPr>
            <a:spLocks noChangeShapeType="1"/>
          </p:cNvSpPr>
          <p:nvPr/>
        </p:nvSpPr>
        <p:spPr bwMode="auto">
          <a:xfrm>
            <a:off x="4629150" y="4672013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4306" name="Line 34"/>
          <p:cNvSpPr>
            <a:spLocks noChangeShapeType="1"/>
          </p:cNvSpPr>
          <p:nvPr/>
        </p:nvSpPr>
        <p:spPr bwMode="auto">
          <a:xfrm flipV="1">
            <a:off x="4927600" y="4524375"/>
            <a:ext cx="139700" cy="241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4307" name="Rectangle 35"/>
          <p:cNvSpPr>
            <a:spLocks noChangeArrowheads="1"/>
          </p:cNvSpPr>
          <p:nvPr/>
        </p:nvSpPr>
        <p:spPr bwMode="auto">
          <a:xfrm>
            <a:off x="4678363" y="4668838"/>
            <a:ext cx="3841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32</a:t>
            </a:r>
            <a:endParaRPr lang="en-US" altLang="zh-CN" b="0">
              <a:ea typeface="宋体" panose="02010600030101010101" pitchFamily="2" charset="-122"/>
            </a:endParaRPr>
          </a:p>
        </p:txBody>
      </p:sp>
      <p:sp>
        <p:nvSpPr>
          <p:cNvPr id="54308" name="Rectangle 36"/>
          <p:cNvSpPr>
            <a:spLocks noChangeArrowheads="1"/>
          </p:cNvSpPr>
          <p:nvPr/>
        </p:nvSpPr>
        <p:spPr bwMode="auto">
          <a:xfrm>
            <a:off x="4602163" y="4384675"/>
            <a:ext cx="598487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busB</a:t>
            </a:r>
            <a:endParaRPr lang="en-US" altLang="zh-CN" b="0">
              <a:ea typeface="宋体" panose="02010600030101010101" pitchFamily="2" charset="-122"/>
            </a:endParaRPr>
          </a:p>
        </p:txBody>
      </p:sp>
      <p:sp>
        <p:nvSpPr>
          <p:cNvPr id="54309" name="Line 37"/>
          <p:cNvSpPr>
            <a:spLocks noChangeShapeType="1"/>
          </p:cNvSpPr>
          <p:nvPr/>
        </p:nvSpPr>
        <p:spPr bwMode="auto">
          <a:xfrm flipH="1" flipV="1">
            <a:off x="2851150" y="4810125"/>
            <a:ext cx="177800" cy="269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4310" name="Line 38"/>
          <p:cNvSpPr>
            <a:spLocks noChangeShapeType="1"/>
          </p:cNvSpPr>
          <p:nvPr/>
        </p:nvSpPr>
        <p:spPr bwMode="auto">
          <a:xfrm>
            <a:off x="4464050" y="3409950"/>
            <a:ext cx="0" cy="412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4311" name="Line 39"/>
          <p:cNvSpPr>
            <a:spLocks noChangeShapeType="1"/>
          </p:cNvSpPr>
          <p:nvPr/>
        </p:nvSpPr>
        <p:spPr bwMode="auto">
          <a:xfrm flipV="1">
            <a:off x="4394200" y="3538538"/>
            <a:ext cx="139700" cy="1555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4312" name="Rectangle 40"/>
          <p:cNvSpPr>
            <a:spLocks noChangeArrowheads="1"/>
          </p:cNvSpPr>
          <p:nvPr/>
        </p:nvSpPr>
        <p:spPr bwMode="auto">
          <a:xfrm>
            <a:off x="4221163" y="3400425"/>
            <a:ext cx="2825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5</a:t>
            </a:r>
            <a:endParaRPr lang="en-US" altLang="zh-CN" b="0">
              <a:ea typeface="宋体" panose="02010600030101010101" pitchFamily="2" charset="-122"/>
            </a:endParaRPr>
          </a:p>
        </p:txBody>
      </p:sp>
      <p:sp>
        <p:nvSpPr>
          <p:cNvPr id="54313" name="Line 41"/>
          <p:cNvSpPr>
            <a:spLocks noChangeShapeType="1"/>
          </p:cNvSpPr>
          <p:nvPr/>
        </p:nvSpPr>
        <p:spPr bwMode="auto">
          <a:xfrm>
            <a:off x="3625850" y="3197225"/>
            <a:ext cx="0" cy="6254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4314" name="Line 42"/>
          <p:cNvSpPr>
            <a:spLocks noChangeShapeType="1"/>
          </p:cNvSpPr>
          <p:nvPr/>
        </p:nvSpPr>
        <p:spPr bwMode="auto">
          <a:xfrm flipV="1">
            <a:off x="3556000" y="3538538"/>
            <a:ext cx="139700" cy="1555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4315" name="Rectangle 43"/>
          <p:cNvSpPr>
            <a:spLocks noChangeArrowheads="1"/>
          </p:cNvSpPr>
          <p:nvPr/>
        </p:nvSpPr>
        <p:spPr bwMode="auto">
          <a:xfrm>
            <a:off x="3382963" y="3400425"/>
            <a:ext cx="2825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5</a:t>
            </a:r>
            <a:endParaRPr lang="en-US" altLang="zh-CN" b="0">
              <a:ea typeface="宋体" panose="02010600030101010101" pitchFamily="2" charset="-122"/>
            </a:endParaRPr>
          </a:p>
        </p:txBody>
      </p:sp>
      <p:sp>
        <p:nvSpPr>
          <p:cNvPr id="54316" name="Line 44"/>
          <p:cNvSpPr>
            <a:spLocks noChangeShapeType="1"/>
          </p:cNvSpPr>
          <p:nvPr/>
        </p:nvSpPr>
        <p:spPr bwMode="auto">
          <a:xfrm>
            <a:off x="4006850" y="3409950"/>
            <a:ext cx="0" cy="412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4317" name="Line 45"/>
          <p:cNvSpPr>
            <a:spLocks noChangeShapeType="1"/>
          </p:cNvSpPr>
          <p:nvPr/>
        </p:nvSpPr>
        <p:spPr bwMode="auto">
          <a:xfrm flipV="1">
            <a:off x="3937000" y="3538538"/>
            <a:ext cx="139700" cy="1555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4318" name="Rectangle 46"/>
          <p:cNvSpPr>
            <a:spLocks noChangeArrowheads="1"/>
          </p:cNvSpPr>
          <p:nvPr/>
        </p:nvSpPr>
        <p:spPr bwMode="auto">
          <a:xfrm>
            <a:off x="3763963" y="3400425"/>
            <a:ext cx="2825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5</a:t>
            </a:r>
            <a:endParaRPr lang="en-US" altLang="zh-CN" b="0">
              <a:ea typeface="宋体" panose="02010600030101010101" pitchFamily="2" charset="-122"/>
            </a:endParaRPr>
          </a:p>
        </p:txBody>
      </p:sp>
      <p:sp>
        <p:nvSpPr>
          <p:cNvPr id="54319" name="Rectangle 47"/>
          <p:cNvSpPr>
            <a:spLocks noChangeArrowheads="1"/>
          </p:cNvSpPr>
          <p:nvPr/>
        </p:nvSpPr>
        <p:spPr bwMode="auto">
          <a:xfrm>
            <a:off x="3382963" y="3827463"/>
            <a:ext cx="461962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Rw</a:t>
            </a:r>
            <a:endParaRPr lang="en-US" altLang="zh-CN" b="0">
              <a:ea typeface="宋体" panose="02010600030101010101" pitchFamily="2" charset="-122"/>
            </a:endParaRPr>
          </a:p>
        </p:txBody>
      </p:sp>
      <p:sp>
        <p:nvSpPr>
          <p:cNvPr id="54320" name="Rectangle 48"/>
          <p:cNvSpPr>
            <a:spLocks noChangeArrowheads="1"/>
          </p:cNvSpPr>
          <p:nvPr/>
        </p:nvSpPr>
        <p:spPr bwMode="auto">
          <a:xfrm>
            <a:off x="3840163" y="3827463"/>
            <a:ext cx="4064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Ra</a:t>
            </a:r>
            <a:endParaRPr lang="en-US" altLang="zh-CN" b="0">
              <a:ea typeface="宋体" panose="02010600030101010101" pitchFamily="2" charset="-122"/>
            </a:endParaRPr>
          </a:p>
        </p:txBody>
      </p:sp>
      <p:sp>
        <p:nvSpPr>
          <p:cNvPr id="54321" name="Rectangle 49"/>
          <p:cNvSpPr>
            <a:spLocks noChangeArrowheads="1"/>
          </p:cNvSpPr>
          <p:nvPr/>
        </p:nvSpPr>
        <p:spPr bwMode="auto">
          <a:xfrm>
            <a:off x="4221163" y="3827463"/>
            <a:ext cx="417512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Rb</a:t>
            </a:r>
            <a:endParaRPr lang="en-US" altLang="zh-CN" b="0">
              <a:ea typeface="宋体" panose="02010600030101010101" pitchFamily="2" charset="-122"/>
            </a:endParaRPr>
          </a:p>
        </p:txBody>
      </p:sp>
      <p:sp>
        <p:nvSpPr>
          <p:cNvPr id="54322" name="Rectangle 50"/>
          <p:cNvSpPr>
            <a:spLocks noChangeArrowheads="1"/>
          </p:cNvSpPr>
          <p:nvPr/>
        </p:nvSpPr>
        <p:spPr bwMode="auto">
          <a:xfrm>
            <a:off x="3382963" y="4111625"/>
            <a:ext cx="984250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32 32-bit</a:t>
            </a: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Registers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54323" name="Line 51"/>
          <p:cNvSpPr>
            <a:spLocks noChangeShapeType="1"/>
          </p:cNvSpPr>
          <p:nvPr/>
        </p:nvSpPr>
        <p:spPr bwMode="auto">
          <a:xfrm flipH="1">
            <a:off x="2698750" y="6359525"/>
            <a:ext cx="62611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4324" name="Line 52"/>
          <p:cNvSpPr>
            <a:spLocks noChangeShapeType="1"/>
          </p:cNvSpPr>
          <p:nvPr/>
        </p:nvSpPr>
        <p:spPr bwMode="auto">
          <a:xfrm flipV="1">
            <a:off x="2711450" y="4302125"/>
            <a:ext cx="0" cy="2057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4325" name="Rectangle 53"/>
          <p:cNvSpPr>
            <a:spLocks noChangeArrowheads="1"/>
          </p:cNvSpPr>
          <p:nvPr/>
        </p:nvSpPr>
        <p:spPr bwMode="auto">
          <a:xfrm>
            <a:off x="3992563" y="3187700"/>
            <a:ext cx="395287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Rs</a:t>
            </a:r>
            <a:endParaRPr lang="en-US" altLang="zh-CN" b="0">
              <a:ea typeface="宋体" panose="02010600030101010101" pitchFamily="2" charset="-122"/>
            </a:endParaRPr>
          </a:p>
        </p:txBody>
      </p:sp>
      <p:sp>
        <p:nvSpPr>
          <p:cNvPr id="54326" name="Rectangle 54"/>
          <p:cNvSpPr>
            <a:spLocks noChangeArrowheads="1"/>
          </p:cNvSpPr>
          <p:nvPr/>
        </p:nvSpPr>
        <p:spPr bwMode="auto">
          <a:xfrm>
            <a:off x="3763963" y="2547938"/>
            <a:ext cx="373062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Rt</a:t>
            </a:r>
            <a:endParaRPr lang="en-US" altLang="zh-CN" b="0">
              <a:ea typeface="宋体" panose="02010600030101010101" pitchFamily="2" charset="-122"/>
            </a:endParaRPr>
          </a:p>
        </p:txBody>
      </p:sp>
      <p:grpSp>
        <p:nvGrpSpPr>
          <p:cNvPr id="54331" name="Group 59"/>
          <p:cNvGrpSpPr/>
          <p:nvPr/>
        </p:nvGrpSpPr>
        <p:grpSpPr bwMode="auto">
          <a:xfrm>
            <a:off x="5607050" y="4391025"/>
            <a:ext cx="304800" cy="1227138"/>
            <a:chOff x="3536" y="2656"/>
            <a:chExt cx="192" cy="773"/>
          </a:xfrm>
        </p:grpSpPr>
        <p:sp>
          <p:nvSpPr>
            <p:cNvPr id="54327" name="Line 55"/>
            <p:cNvSpPr>
              <a:spLocks noChangeShapeType="1"/>
            </p:cNvSpPr>
            <p:nvPr/>
          </p:nvSpPr>
          <p:spPr bwMode="auto">
            <a:xfrm>
              <a:off x="3536" y="2656"/>
              <a:ext cx="0" cy="75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4328" name="Line 56"/>
            <p:cNvSpPr>
              <a:spLocks noChangeShapeType="1"/>
            </p:cNvSpPr>
            <p:nvPr/>
          </p:nvSpPr>
          <p:spPr bwMode="auto">
            <a:xfrm>
              <a:off x="3544" y="2656"/>
              <a:ext cx="176" cy="8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4329" name="Line 57"/>
            <p:cNvSpPr>
              <a:spLocks noChangeShapeType="1"/>
            </p:cNvSpPr>
            <p:nvPr/>
          </p:nvSpPr>
          <p:spPr bwMode="auto">
            <a:xfrm flipV="1">
              <a:off x="3544" y="3311"/>
              <a:ext cx="176" cy="11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4330" name="Line 58"/>
            <p:cNvSpPr>
              <a:spLocks noChangeShapeType="1"/>
            </p:cNvSpPr>
            <p:nvPr/>
          </p:nvSpPr>
          <p:spPr bwMode="auto">
            <a:xfrm>
              <a:off x="3728" y="2758"/>
              <a:ext cx="0" cy="55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54336" name="Group 64"/>
          <p:cNvGrpSpPr/>
          <p:nvPr/>
        </p:nvGrpSpPr>
        <p:grpSpPr bwMode="auto">
          <a:xfrm>
            <a:off x="3155950" y="2930525"/>
            <a:ext cx="901700" cy="295275"/>
            <a:chOff x="1992" y="1736"/>
            <a:chExt cx="568" cy="186"/>
          </a:xfrm>
        </p:grpSpPr>
        <p:sp>
          <p:nvSpPr>
            <p:cNvPr id="54332" name="Line 60"/>
            <p:cNvSpPr>
              <a:spLocks noChangeShapeType="1"/>
            </p:cNvSpPr>
            <p:nvPr/>
          </p:nvSpPr>
          <p:spPr bwMode="auto">
            <a:xfrm flipH="1">
              <a:off x="1992" y="1736"/>
              <a:ext cx="5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4333" name="Line 61"/>
            <p:cNvSpPr>
              <a:spLocks noChangeShapeType="1"/>
            </p:cNvSpPr>
            <p:nvPr/>
          </p:nvSpPr>
          <p:spPr bwMode="auto">
            <a:xfrm flipH="1">
              <a:off x="2470" y="1744"/>
              <a:ext cx="90" cy="17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4334" name="Line 62"/>
            <p:cNvSpPr>
              <a:spLocks noChangeShapeType="1"/>
            </p:cNvSpPr>
            <p:nvPr/>
          </p:nvSpPr>
          <p:spPr bwMode="auto">
            <a:xfrm>
              <a:off x="2008" y="1744"/>
              <a:ext cx="58" cy="17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4335" name="Line 63"/>
            <p:cNvSpPr>
              <a:spLocks noChangeShapeType="1"/>
            </p:cNvSpPr>
            <p:nvPr/>
          </p:nvSpPr>
          <p:spPr bwMode="auto">
            <a:xfrm flipH="1">
              <a:off x="2066" y="1922"/>
              <a:ext cx="4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54337" name="Rectangle 65"/>
          <p:cNvSpPr>
            <a:spLocks noChangeArrowheads="1"/>
          </p:cNvSpPr>
          <p:nvPr/>
        </p:nvSpPr>
        <p:spPr bwMode="auto">
          <a:xfrm>
            <a:off x="4425950" y="3187700"/>
            <a:ext cx="373063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0">
                <a:ea typeface="宋体" panose="02010600030101010101" pitchFamily="2" charset="-122"/>
              </a:rPr>
              <a:t>Rt</a:t>
            </a:r>
            <a:endParaRPr lang="en-US" altLang="zh-CN" b="0">
              <a:ea typeface="宋体" panose="02010600030101010101" pitchFamily="2" charset="-122"/>
            </a:endParaRPr>
          </a:p>
        </p:txBody>
      </p:sp>
      <p:sp>
        <p:nvSpPr>
          <p:cNvPr id="54338" name="Line 66"/>
          <p:cNvSpPr>
            <a:spLocks noChangeShapeType="1"/>
          </p:cNvSpPr>
          <p:nvPr/>
        </p:nvSpPr>
        <p:spPr bwMode="auto">
          <a:xfrm>
            <a:off x="3778250" y="2705100"/>
            <a:ext cx="0" cy="1889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4339" name="Line 67"/>
          <p:cNvSpPr>
            <a:spLocks noChangeShapeType="1"/>
          </p:cNvSpPr>
          <p:nvPr/>
        </p:nvSpPr>
        <p:spPr bwMode="auto">
          <a:xfrm>
            <a:off x="3371850" y="2705100"/>
            <a:ext cx="0" cy="1889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4340" name="Rectangle 68"/>
          <p:cNvSpPr>
            <a:spLocks noChangeArrowheads="1"/>
          </p:cNvSpPr>
          <p:nvPr/>
        </p:nvSpPr>
        <p:spPr bwMode="auto">
          <a:xfrm>
            <a:off x="3344863" y="2586038"/>
            <a:ext cx="417512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Rd</a:t>
            </a:r>
            <a:endParaRPr lang="en-US" altLang="zh-CN" b="0">
              <a:ea typeface="宋体" panose="02010600030101010101" pitchFamily="2" charset="-122"/>
            </a:endParaRPr>
          </a:p>
        </p:txBody>
      </p:sp>
      <p:sp>
        <p:nvSpPr>
          <p:cNvPr id="54341" name="Line 69"/>
          <p:cNvSpPr>
            <a:spLocks noChangeShapeType="1"/>
          </p:cNvSpPr>
          <p:nvPr/>
        </p:nvSpPr>
        <p:spPr bwMode="auto">
          <a:xfrm flipH="1">
            <a:off x="2781300" y="3095625"/>
            <a:ext cx="431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4342" name="Rectangle 70"/>
          <p:cNvSpPr>
            <a:spLocks noChangeArrowheads="1"/>
          </p:cNvSpPr>
          <p:nvPr/>
        </p:nvSpPr>
        <p:spPr bwMode="auto">
          <a:xfrm>
            <a:off x="2620963" y="2370138"/>
            <a:ext cx="7905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 u="sng">
                <a:solidFill>
                  <a:schemeClr val="accent1"/>
                </a:solidFill>
                <a:ea typeface="宋体" panose="02010600030101010101" pitchFamily="2" charset="-122"/>
              </a:rPr>
              <a:t>RegDst</a:t>
            </a:r>
            <a:endParaRPr lang="en-US" altLang="zh-CN" b="0" u="sng">
              <a:solidFill>
                <a:schemeClr val="accent1"/>
              </a:solidFill>
              <a:ea typeface="宋体" panose="02010600030101010101" pitchFamily="2" charset="-122"/>
            </a:endParaRPr>
          </a:p>
        </p:txBody>
      </p:sp>
      <p:sp>
        <p:nvSpPr>
          <p:cNvPr id="54343" name="Rectangle 71"/>
          <p:cNvSpPr>
            <a:spLocks noChangeArrowheads="1"/>
          </p:cNvSpPr>
          <p:nvPr/>
        </p:nvSpPr>
        <p:spPr bwMode="auto">
          <a:xfrm>
            <a:off x="4552950" y="5076825"/>
            <a:ext cx="355600" cy="965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4344" name="Rectangle 72"/>
          <p:cNvSpPr>
            <a:spLocks noChangeArrowheads="1"/>
          </p:cNvSpPr>
          <p:nvPr/>
        </p:nvSpPr>
        <p:spPr bwMode="auto">
          <a:xfrm rot="5400000">
            <a:off x="4220370" y="5406231"/>
            <a:ext cx="982662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Extender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54345" name="Rectangle 73"/>
          <p:cNvSpPr>
            <a:spLocks noChangeArrowheads="1"/>
          </p:cNvSpPr>
          <p:nvPr/>
        </p:nvSpPr>
        <p:spPr bwMode="auto">
          <a:xfrm rot="5400000">
            <a:off x="5438775" y="4797425"/>
            <a:ext cx="5873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Mux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54346" name="Line 74"/>
          <p:cNvSpPr>
            <a:spLocks noChangeShapeType="1"/>
          </p:cNvSpPr>
          <p:nvPr/>
        </p:nvSpPr>
        <p:spPr bwMode="auto">
          <a:xfrm>
            <a:off x="4933950" y="5464175"/>
            <a:ext cx="660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4347" name="Rectangle 75"/>
          <p:cNvSpPr>
            <a:spLocks noChangeArrowheads="1"/>
          </p:cNvSpPr>
          <p:nvPr/>
        </p:nvSpPr>
        <p:spPr bwMode="auto">
          <a:xfrm>
            <a:off x="4926013" y="5495925"/>
            <a:ext cx="3841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32</a:t>
            </a:r>
            <a:endParaRPr lang="en-US" altLang="zh-CN" b="0">
              <a:ea typeface="宋体" panose="02010600030101010101" pitchFamily="2" charset="-122"/>
            </a:endParaRPr>
          </a:p>
        </p:txBody>
      </p:sp>
      <p:sp>
        <p:nvSpPr>
          <p:cNvPr id="54348" name="Line 76"/>
          <p:cNvSpPr>
            <a:spLocks noChangeShapeType="1"/>
          </p:cNvSpPr>
          <p:nvPr/>
        </p:nvSpPr>
        <p:spPr bwMode="auto">
          <a:xfrm flipH="1">
            <a:off x="5219700" y="5399088"/>
            <a:ext cx="88900" cy="130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4349" name="Line 77"/>
          <p:cNvSpPr>
            <a:spLocks noChangeShapeType="1"/>
          </p:cNvSpPr>
          <p:nvPr/>
        </p:nvSpPr>
        <p:spPr bwMode="auto">
          <a:xfrm>
            <a:off x="3562350" y="5605463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4350" name="Line 78"/>
          <p:cNvSpPr>
            <a:spLocks noChangeShapeType="1"/>
          </p:cNvSpPr>
          <p:nvPr/>
        </p:nvSpPr>
        <p:spPr bwMode="auto">
          <a:xfrm flipH="1">
            <a:off x="4000500" y="5541963"/>
            <a:ext cx="88900" cy="128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4351" name="Rectangle 79"/>
          <p:cNvSpPr>
            <a:spLocks noChangeArrowheads="1"/>
          </p:cNvSpPr>
          <p:nvPr/>
        </p:nvSpPr>
        <p:spPr bwMode="auto">
          <a:xfrm>
            <a:off x="3687763" y="5602288"/>
            <a:ext cx="3841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16</a:t>
            </a:r>
            <a:endParaRPr lang="en-US" altLang="zh-CN" b="0">
              <a:ea typeface="宋体" panose="02010600030101010101" pitchFamily="2" charset="-122"/>
            </a:endParaRPr>
          </a:p>
        </p:txBody>
      </p:sp>
      <p:sp>
        <p:nvSpPr>
          <p:cNvPr id="54352" name="Rectangle 80"/>
          <p:cNvSpPr>
            <a:spLocks noChangeArrowheads="1"/>
          </p:cNvSpPr>
          <p:nvPr/>
        </p:nvSpPr>
        <p:spPr bwMode="auto">
          <a:xfrm>
            <a:off x="2849563" y="5461000"/>
            <a:ext cx="7588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imm16</a:t>
            </a:r>
            <a:endParaRPr lang="en-US" altLang="zh-CN" b="0">
              <a:ea typeface="宋体" panose="02010600030101010101" pitchFamily="2" charset="-122"/>
            </a:endParaRPr>
          </a:p>
        </p:txBody>
      </p:sp>
      <p:sp>
        <p:nvSpPr>
          <p:cNvPr id="54353" name="Line 81"/>
          <p:cNvSpPr>
            <a:spLocks noChangeShapeType="1"/>
          </p:cNvSpPr>
          <p:nvPr/>
        </p:nvSpPr>
        <p:spPr bwMode="auto">
          <a:xfrm>
            <a:off x="5759450" y="5548313"/>
            <a:ext cx="0" cy="9255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4354" name="Rectangle 82"/>
          <p:cNvSpPr>
            <a:spLocks noChangeArrowheads="1"/>
          </p:cNvSpPr>
          <p:nvPr/>
        </p:nvSpPr>
        <p:spPr bwMode="auto">
          <a:xfrm>
            <a:off x="5287963" y="6464300"/>
            <a:ext cx="868362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 u="sng">
                <a:solidFill>
                  <a:schemeClr val="accent1"/>
                </a:solidFill>
                <a:ea typeface="宋体" panose="02010600030101010101" pitchFamily="2" charset="-122"/>
              </a:rPr>
              <a:t>ALUSrc</a:t>
            </a:r>
            <a:endParaRPr lang="en-US" altLang="zh-CN" b="0" u="sng">
              <a:solidFill>
                <a:schemeClr val="accent1"/>
              </a:solidFill>
              <a:ea typeface="宋体" panose="02010600030101010101" pitchFamily="2" charset="-122"/>
            </a:endParaRPr>
          </a:p>
        </p:txBody>
      </p:sp>
      <p:sp>
        <p:nvSpPr>
          <p:cNvPr id="54355" name="Line 83"/>
          <p:cNvSpPr>
            <a:spLocks noChangeShapeType="1"/>
          </p:cNvSpPr>
          <p:nvPr/>
        </p:nvSpPr>
        <p:spPr bwMode="auto">
          <a:xfrm>
            <a:off x="5924550" y="4824413"/>
            <a:ext cx="508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4356" name="Line 84"/>
          <p:cNvSpPr>
            <a:spLocks noChangeShapeType="1"/>
          </p:cNvSpPr>
          <p:nvPr/>
        </p:nvSpPr>
        <p:spPr bwMode="auto">
          <a:xfrm>
            <a:off x="8934450" y="5178425"/>
            <a:ext cx="0" cy="1193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4357" name="Line 85"/>
          <p:cNvSpPr>
            <a:spLocks noChangeShapeType="1"/>
          </p:cNvSpPr>
          <p:nvPr/>
        </p:nvSpPr>
        <p:spPr bwMode="auto">
          <a:xfrm>
            <a:off x="4768850" y="6049963"/>
            <a:ext cx="0" cy="4714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4358" name="Rectangle 86"/>
          <p:cNvSpPr>
            <a:spLocks noChangeArrowheads="1"/>
          </p:cNvSpPr>
          <p:nvPr/>
        </p:nvSpPr>
        <p:spPr bwMode="auto">
          <a:xfrm>
            <a:off x="4525963" y="6454775"/>
            <a:ext cx="7112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 u="sng">
                <a:solidFill>
                  <a:schemeClr val="accent1"/>
                </a:solidFill>
                <a:ea typeface="宋体" panose="02010600030101010101" pitchFamily="2" charset="-122"/>
              </a:rPr>
              <a:t>ExtOp</a:t>
            </a:r>
            <a:endParaRPr lang="en-US" altLang="zh-CN" b="0" u="sng">
              <a:solidFill>
                <a:schemeClr val="accent1"/>
              </a:solidFill>
              <a:ea typeface="宋体" panose="02010600030101010101" pitchFamily="2" charset="-122"/>
            </a:endParaRPr>
          </a:p>
        </p:txBody>
      </p:sp>
      <p:grpSp>
        <p:nvGrpSpPr>
          <p:cNvPr id="54363" name="Group 91"/>
          <p:cNvGrpSpPr/>
          <p:nvPr/>
        </p:nvGrpSpPr>
        <p:grpSpPr bwMode="auto">
          <a:xfrm>
            <a:off x="8401050" y="4202113"/>
            <a:ext cx="304800" cy="1827212"/>
            <a:chOff x="5296" y="2537"/>
            <a:chExt cx="192" cy="1151"/>
          </a:xfrm>
        </p:grpSpPr>
        <p:sp>
          <p:nvSpPr>
            <p:cNvPr id="54359" name="Line 87"/>
            <p:cNvSpPr>
              <a:spLocks noChangeShapeType="1"/>
            </p:cNvSpPr>
            <p:nvPr/>
          </p:nvSpPr>
          <p:spPr bwMode="auto">
            <a:xfrm>
              <a:off x="5296" y="2537"/>
              <a:ext cx="0" cy="113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4360" name="Line 88"/>
            <p:cNvSpPr>
              <a:spLocks noChangeShapeType="1"/>
            </p:cNvSpPr>
            <p:nvPr/>
          </p:nvSpPr>
          <p:spPr bwMode="auto">
            <a:xfrm>
              <a:off x="5304" y="2537"/>
              <a:ext cx="176" cy="13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4361" name="Line 89"/>
            <p:cNvSpPr>
              <a:spLocks noChangeShapeType="1"/>
            </p:cNvSpPr>
            <p:nvPr/>
          </p:nvSpPr>
          <p:spPr bwMode="auto">
            <a:xfrm flipV="1">
              <a:off x="5304" y="3518"/>
              <a:ext cx="176" cy="17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4362" name="Line 90"/>
            <p:cNvSpPr>
              <a:spLocks noChangeShapeType="1"/>
            </p:cNvSpPr>
            <p:nvPr/>
          </p:nvSpPr>
          <p:spPr bwMode="auto">
            <a:xfrm>
              <a:off x="5488" y="2691"/>
              <a:ext cx="0" cy="82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54364" name="Rectangle 92"/>
          <p:cNvSpPr>
            <a:spLocks noChangeArrowheads="1"/>
          </p:cNvSpPr>
          <p:nvPr/>
        </p:nvSpPr>
        <p:spPr bwMode="auto">
          <a:xfrm rot="5400000">
            <a:off x="8213725" y="4729163"/>
            <a:ext cx="5873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Mux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54365" name="Line 93"/>
          <p:cNvSpPr>
            <a:spLocks noChangeShapeType="1"/>
          </p:cNvSpPr>
          <p:nvPr/>
        </p:nvSpPr>
        <p:spPr bwMode="auto">
          <a:xfrm flipV="1">
            <a:off x="8553450" y="2860675"/>
            <a:ext cx="0" cy="1406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4366" name="Rectangle 94"/>
          <p:cNvSpPr>
            <a:spLocks noChangeArrowheads="1"/>
          </p:cNvSpPr>
          <p:nvPr/>
        </p:nvSpPr>
        <p:spPr bwMode="auto">
          <a:xfrm>
            <a:off x="7840663" y="2382838"/>
            <a:ext cx="1096962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 u="sng">
                <a:solidFill>
                  <a:schemeClr val="accent1"/>
                </a:solidFill>
                <a:ea typeface="宋体" panose="02010600030101010101" pitchFamily="2" charset="-122"/>
              </a:rPr>
              <a:t>MemtoReg</a:t>
            </a:r>
            <a:endParaRPr lang="en-US" altLang="zh-CN" b="0" u="sng">
              <a:solidFill>
                <a:schemeClr val="accent1"/>
              </a:solidFill>
              <a:ea typeface="宋体" panose="02010600030101010101" pitchFamily="2" charset="-122"/>
            </a:endParaRPr>
          </a:p>
        </p:txBody>
      </p:sp>
      <p:sp>
        <p:nvSpPr>
          <p:cNvPr id="54367" name="Line 95"/>
          <p:cNvSpPr>
            <a:spLocks noChangeShapeType="1"/>
          </p:cNvSpPr>
          <p:nvPr/>
        </p:nvSpPr>
        <p:spPr bwMode="auto">
          <a:xfrm>
            <a:off x="8718550" y="5151438"/>
            <a:ext cx="177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4368" name="Rectangle 96"/>
          <p:cNvSpPr>
            <a:spLocks noChangeArrowheads="1"/>
          </p:cNvSpPr>
          <p:nvPr/>
        </p:nvSpPr>
        <p:spPr bwMode="auto">
          <a:xfrm>
            <a:off x="6994525" y="5075238"/>
            <a:ext cx="1127125" cy="112871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4369" name="Line 97"/>
          <p:cNvSpPr>
            <a:spLocks noChangeShapeType="1"/>
          </p:cNvSpPr>
          <p:nvPr/>
        </p:nvSpPr>
        <p:spPr bwMode="auto">
          <a:xfrm flipH="1">
            <a:off x="6548438" y="6081713"/>
            <a:ext cx="3111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4370" name="Rectangle 98"/>
          <p:cNvSpPr>
            <a:spLocks noChangeArrowheads="1"/>
          </p:cNvSpPr>
          <p:nvPr/>
        </p:nvSpPr>
        <p:spPr bwMode="auto">
          <a:xfrm>
            <a:off x="6361113" y="5738813"/>
            <a:ext cx="474662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Clk</a:t>
            </a:r>
            <a:endParaRPr lang="en-US" altLang="zh-CN" b="0">
              <a:ea typeface="宋体" panose="02010600030101010101" pitchFamily="2" charset="-122"/>
            </a:endParaRPr>
          </a:p>
        </p:txBody>
      </p:sp>
      <p:sp>
        <p:nvSpPr>
          <p:cNvPr id="54371" name="Rectangle 99"/>
          <p:cNvSpPr>
            <a:spLocks noChangeArrowheads="1"/>
          </p:cNvSpPr>
          <p:nvPr/>
        </p:nvSpPr>
        <p:spPr bwMode="auto">
          <a:xfrm>
            <a:off x="6049963" y="5248275"/>
            <a:ext cx="785812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Data In</a:t>
            </a:r>
            <a:endParaRPr lang="en-US" altLang="zh-CN" b="0">
              <a:ea typeface="宋体" panose="02010600030101010101" pitchFamily="2" charset="-122"/>
            </a:endParaRPr>
          </a:p>
        </p:txBody>
      </p:sp>
      <p:sp>
        <p:nvSpPr>
          <p:cNvPr id="54372" name="Line 100"/>
          <p:cNvSpPr>
            <a:spLocks noChangeShapeType="1"/>
          </p:cNvSpPr>
          <p:nvPr/>
        </p:nvSpPr>
        <p:spPr bwMode="auto">
          <a:xfrm>
            <a:off x="7004050" y="5965825"/>
            <a:ext cx="250825" cy="63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4373" name="Line 101"/>
          <p:cNvSpPr>
            <a:spLocks noChangeShapeType="1"/>
          </p:cNvSpPr>
          <p:nvPr/>
        </p:nvSpPr>
        <p:spPr bwMode="auto">
          <a:xfrm flipH="1">
            <a:off x="7007225" y="6042025"/>
            <a:ext cx="225425" cy="127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4374" name="Oval 102"/>
          <p:cNvSpPr>
            <a:spLocks noChangeArrowheads="1"/>
          </p:cNvSpPr>
          <p:nvPr/>
        </p:nvSpPr>
        <p:spPr bwMode="auto">
          <a:xfrm>
            <a:off x="6865938" y="6021388"/>
            <a:ext cx="127000" cy="11747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4375" name="Rectangle 103"/>
          <p:cNvSpPr>
            <a:spLocks noChangeArrowheads="1"/>
          </p:cNvSpPr>
          <p:nvPr/>
        </p:nvSpPr>
        <p:spPr bwMode="auto">
          <a:xfrm>
            <a:off x="6975475" y="5057775"/>
            <a:ext cx="6667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WrEn</a:t>
            </a:r>
            <a:endParaRPr lang="en-US" altLang="zh-CN" b="0">
              <a:ea typeface="宋体" panose="02010600030101010101" pitchFamily="2" charset="-122"/>
            </a:endParaRPr>
          </a:p>
        </p:txBody>
      </p:sp>
      <p:sp>
        <p:nvSpPr>
          <p:cNvPr id="54376" name="Line 104"/>
          <p:cNvSpPr>
            <a:spLocks noChangeShapeType="1"/>
          </p:cNvSpPr>
          <p:nvPr/>
        </p:nvSpPr>
        <p:spPr bwMode="auto">
          <a:xfrm flipH="1">
            <a:off x="6432550" y="5249863"/>
            <a:ext cx="5715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4377" name="Line 105"/>
          <p:cNvSpPr>
            <a:spLocks noChangeShapeType="1"/>
          </p:cNvSpPr>
          <p:nvPr/>
        </p:nvSpPr>
        <p:spPr bwMode="auto">
          <a:xfrm flipH="1">
            <a:off x="6146800" y="5211763"/>
            <a:ext cx="88900" cy="128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4378" name="Rectangle 106"/>
          <p:cNvSpPr>
            <a:spLocks noChangeArrowheads="1"/>
          </p:cNvSpPr>
          <p:nvPr/>
        </p:nvSpPr>
        <p:spPr bwMode="auto">
          <a:xfrm>
            <a:off x="6176963" y="4987925"/>
            <a:ext cx="3841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32</a:t>
            </a:r>
            <a:endParaRPr lang="en-US" altLang="zh-CN" b="0">
              <a:ea typeface="宋体" panose="02010600030101010101" pitchFamily="2" charset="-122"/>
            </a:endParaRPr>
          </a:p>
        </p:txBody>
      </p:sp>
      <p:sp>
        <p:nvSpPr>
          <p:cNvPr id="54379" name="Line 107"/>
          <p:cNvSpPr>
            <a:spLocks noChangeShapeType="1"/>
          </p:cNvSpPr>
          <p:nvPr/>
        </p:nvSpPr>
        <p:spPr bwMode="auto">
          <a:xfrm flipV="1">
            <a:off x="7296150" y="2835275"/>
            <a:ext cx="0" cy="22336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4380" name="Line 108"/>
          <p:cNvSpPr>
            <a:spLocks noChangeShapeType="1"/>
          </p:cNvSpPr>
          <p:nvPr/>
        </p:nvSpPr>
        <p:spPr bwMode="auto">
          <a:xfrm>
            <a:off x="7829550" y="4435475"/>
            <a:ext cx="0" cy="6143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4381" name="Rectangle 109"/>
          <p:cNvSpPr>
            <a:spLocks noChangeArrowheads="1"/>
          </p:cNvSpPr>
          <p:nvPr/>
        </p:nvSpPr>
        <p:spPr bwMode="auto">
          <a:xfrm>
            <a:off x="7586663" y="5059363"/>
            <a:ext cx="496887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Adr</a:t>
            </a:r>
            <a:endParaRPr lang="en-US" altLang="zh-CN" b="0">
              <a:ea typeface="宋体" panose="02010600030101010101" pitchFamily="2" charset="-122"/>
            </a:endParaRPr>
          </a:p>
        </p:txBody>
      </p:sp>
      <p:sp>
        <p:nvSpPr>
          <p:cNvPr id="54382" name="Rectangle 110"/>
          <p:cNvSpPr>
            <a:spLocks noChangeArrowheads="1"/>
          </p:cNvSpPr>
          <p:nvPr/>
        </p:nvSpPr>
        <p:spPr bwMode="auto">
          <a:xfrm>
            <a:off x="7035800" y="5430838"/>
            <a:ext cx="927100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algn="ctr"/>
            <a:r>
              <a:rPr lang="en-US" altLang="zh-CN">
                <a:ea typeface="宋体" panose="02010600030101010101" pitchFamily="2" charset="-122"/>
              </a:rPr>
              <a:t>Data</a:t>
            </a:r>
            <a:endParaRPr lang="en-US" altLang="zh-CN">
              <a:ea typeface="宋体" panose="02010600030101010101" pitchFamily="2" charset="-122"/>
            </a:endParaRPr>
          </a:p>
          <a:p>
            <a:pPr algn="ctr"/>
            <a:r>
              <a:rPr lang="en-US" altLang="zh-CN">
                <a:ea typeface="宋体" panose="02010600030101010101" pitchFamily="2" charset="-122"/>
              </a:rPr>
              <a:t>Memory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54383" name="Line 111"/>
          <p:cNvSpPr>
            <a:spLocks noChangeShapeType="1"/>
          </p:cNvSpPr>
          <p:nvPr/>
        </p:nvSpPr>
        <p:spPr bwMode="auto">
          <a:xfrm flipV="1">
            <a:off x="8134350" y="5557838"/>
            <a:ext cx="254000" cy="269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4384" name="Rectangle 112"/>
          <p:cNvSpPr>
            <a:spLocks noChangeArrowheads="1"/>
          </p:cNvSpPr>
          <p:nvPr/>
        </p:nvSpPr>
        <p:spPr bwMode="auto">
          <a:xfrm>
            <a:off x="6913563" y="2382838"/>
            <a:ext cx="871537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 u="sng">
                <a:solidFill>
                  <a:schemeClr val="accent1"/>
                </a:solidFill>
                <a:ea typeface="宋体" panose="02010600030101010101" pitchFamily="2" charset="-122"/>
              </a:rPr>
              <a:t>MemWr</a:t>
            </a:r>
            <a:endParaRPr lang="en-US" altLang="zh-CN" b="0" u="sng">
              <a:solidFill>
                <a:schemeClr val="accent1"/>
              </a:solidFill>
              <a:ea typeface="宋体" panose="02010600030101010101" pitchFamily="2" charset="-122"/>
            </a:endParaRPr>
          </a:p>
        </p:txBody>
      </p:sp>
      <p:sp>
        <p:nvSpPr>
          <p:cNvPr id="54385" name="Line 113"/>
          <p:cNvSpPr>
            <a:spLocks noChangeShapeType="1"/>
          </p:cNvSpPr>
          <p:nvPr/>
        </p:nvSpPr>
        <p:spPr bwMode="auto">
          <a:xfrm>
            <a:off x="5226050" y="4700588"/>
            <a:ext cx="0" cy="5365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4386" name="Line 114"/>
          <p:cNvSpPr>
            <a:spLocks noChangeShapeType="1"/>
          </p:cNvSpPr>
          <p:nvPr/>
        </p:nvSpPr>
        <p:spPr bwMode="auto">
          <a:xfrm>
            <a:off x="5221288" y="5241925"/>
            <a:ext cx="1211262" cy="79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4387" name="Rectangle 115"/>
          <p:cNvSpPr>
            <a:spLocks noChangeArrowheads="1"/>
          </p:cNvSpPr>
          <p:nvPr/>
        </p:nvSpPr>
        <p:spPr bwMode="auto">
          <a:xfrm rot="5400000">
            <a:off x="6476206" y="4252119"/>
            <a:ext cx="608013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ALU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54388" name="Rectangle 116"/>
          <p:cNvSpPr>
            <a:spLocks noChangeArrowheads="1"/>
          </p:cNvSpPr>
          <p:nvPr/>
        </p:nvSpPr>
        <p:spPr bwMode="auto">
          <a:xfrm>
            <a:off x="4970463" y="2481263"/>
            <a:ext cx="700087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>
                <a:solidFill>
                  <a:schemeClr val="accent1"/>
                </a:solidFill>
                <a:ea typeface="宋体" panose="02010600030101010101" pitchFamily="2" charset="-122"/>
              </a:rPr>
              <a:t>Equal</a:t>
            </a:r>
            <a:endParaRPr lang="en-US" altLang="zh-CN">
              <a:solidFill>
                <a:schemeClr val="accent1"/>
              </a:solidFill>
              <a:ea typeface="宋体" panose="02010600030101010101" pitchFamily="2" charset="-122"/>
            </a:endParaRPr>
          </a:p>
        </p:txBody>
      </p:sp>
      <p:sp>
        <p:nvSpPr>
          <p:cNvPr id="54389" name="Line 117"/>
          <p:cNvSpPr>
            <a:spLocks noChangeShapeType="1"/>
          </p:cNvSpPr>
          <p:nvPr/>
        </p:nvSpPr>
        <p:spPr bwMode="auto">
          <a:xfrm>
            <a:off x="3130550" y="1076325"/>
            <a:ext cx="2489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4390" name="Rectangle 118"/>
          <p:cNvSpPr>
            <a:spLocks noChangeArrowheads="1"/>
          </p:cNvSpPr>
          <p:nvPr/>
        </p:nvSpPr>
        <p:spPr bwMode="auto">
          <a:xfrm>
            <a:off x="5770563" y="928688"/>
            <a:ext cx="1655762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Instruction&lt;31:0&gt;</a:t>
            </a:r>
            <a:endParaRPr lang="en-US" altLang="zh-CN" b="0">
              <a:ea typeface="宋体" panose="02010600030101010101" pitchFamily="2" charset="-122"/>
            </a:endParaRPr>
          </a:p>
        </p:txBody>
      </p:sp>
      <p:sp>
        <p:nvSpPr>
          <p:cNvPr id="54391" name="Rectangle 119"/>
          <p:cNvSpPr>
            <a:spLocks noChangeArrowheads="1"/>
          </p:cNvSpPr>
          <p:nvPr/>
        </p:nvSpPr>
        <p:spPr bwMode="auto">
          <a:xfrm>
            <a:off x="8361363" y="4302125"/>
            <a:ext cx="2825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0</a:t>
            </a:r>
            <a:endParaRPr lang="en-US" altLang="zh-CN" b="0">
              <a:ea typeface="宋体" panose="02010600030101010101" pitchFamily="2" charset="-122"/>
            </a:endParaRPr>
          </a:p>
        </p:txBody>
      </p:sp>
      <p:sp>
        <p:nvSpPr>
          <p:cNvPr id="54392" name="Rectangle 120"/>
          <p:cNvSpPr>
            <a:spLocks noChangeArrowheads="1"/>
          </p:cNvSpPr>
          <p:nvPr/>
        </p:nvSpPr>
        <p:spPr bwMode="auto">
          <a:xfrm>
            <a:off x="8361363" y="5081588"/>
            <a:ext cx="2825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1</a:t>
            </a:r>
            <a:endParaRPr lang="en-US" altLang="zh-CN" b="0">
              <a:ea typeface="宋体" panose="02010600030101010101" pitchFamily="2" charset="-122"/>
            </a:endParaRPr>
          </a:p>
        </p:txBody>
      </p:sp>
      <p:sp>
        <p:nvSpPr>
          <p:cNvPr id="54393" name="Rectangle 121"/>
          <p:cNvSpPr>
            <a:spLocks noChangeArrowheads="1"/>
          </p:cNvSpPr>
          <p:nvPr/>
        </p:nvSpPr>
        <p:spPr bwMode="auto">
          <a:xfrm>
            <a:off x="5567363" y="4454525"/>
            <a:ext cx="2825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0</a:t>
            </a:r>
            <a:endParaRPr lang="en-US" altLang="zh-CN" b="0">
              <a:ea typeface="宋体" panose="02010600030101010101" pitchFamily="2" charset="-122"/>
            </a:endParaRPr>
          </a:p>
        </p:txBody>
      </p:sp>
      <p:sp>
        <p:nvSpPr>
          <p:cNvPr id="54394" name="Rectangle 122"/>
          <p:cNvSpPr>
            <a:spLocks noChangeArrowheads="1"/>
          </p:cNvSpPr>
          <p:nvPr/>
        </p:nvSpPr>
        <p:spPr bwMode="auto">
          <a:xfrm>
            <a:off x="5567363" y="5233988"/>
            <a:ext cx="2825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1</a:t>
            </a:r>
            <a:endParaRPr lang="en-US" altLang="zh-CN" b="0">
              <a:ea typeface="宋体" panose="02010600030101010101" pitchFamily="2" charset="-122"/>
            </a:endParaRPr>
          </a:p>
        </p:txBody>
      </p:sp>
      <p:sp>
        <p:nvSpPr>
          <p:cNvPr id="54395" name="Rectangle 123"/>
          <p:cNvSpPr>
            <a:spLocks noChangeArrowheads="1"/>
          </p:cNvSpPr>
          <p:nvPr/>
        </p:nvSpPr>
        <p:spPr bwMode="auto">
          <a:xfrm>
            <a:off x="3697288" y="2905125"/>
            <a:ext cx="2825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0</a:t>
            </a:r>
            <a:endParaRPr lang="en-US" altLang="zh-CN" b="0">
              <a:ea typeface="宋体" panose="02010600030101010101" pitchFamily="2" charset="-122"/>
            </a:endParaRPr>
          </a:p>
        </p:txBody>
      </p:sp>
      <p:sp>
        <p:nvSpPr>
          <p:cNvPr id="54396" name="Rectangle 124"/>
          <p:cNvSpPr>
            <a:spLocks noChangeArrowheads="1"/>
          </p:cNvSpPr>
          <p:nvPr/>
        </p:nvSpPr>
        <p:spPr bwMode="auto">
          <a:xfrm>
            <a:off x="3252788" y="2917825"/>
            <a:ext cx="2825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1</a:t>
            </a:r>
            <a:endParaRPr lang="en-US" altLang="zh-CN" b="0">
              <a:ea typeface="宋体" panose="02010600030101010101" pitchFamily="2" charset="-122"/>
            </a:endParaRPr>
          </a:p>
        </p:txBody>
      </p:sp>
      <p:sp>
        <p:nvSpPr>
          <p:cNvPr id="54397" name="Line 125"/>
          <p:cNvSpPr>
            <a:spLocks noChangeShapeType="1"/>
          </p:cNvSpPr>
          <p:nvPr/>
        </p:nvSpPr>
        <p:spPr bwMode="auto">
          <a:xfrm>
            <a:off x="3422650" y="1089025"/>
            <a:ext cx="0" cy="889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4398" name="Rectangle 126"/>
          <p:cNvSpPr>
            <a:spLocks noChangeArrowheads="1"/>
          </p:cNvSpPr>
          <p:nvPr/>
        </p:nvSpPr>
        <p:spPr bwMode="auto">
          <a:xfrm rot="5400000">
            <a:off x="3178175" y="1303338"/>
            <a:ext cx="8731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&lt;21:25&gt;</a:t>
            </a:r>
            <a:endParaRPr lang="en-US" altLang="zh-CN" b="0">
              <a:ea typeface="宋体" panose="02010600030101010101" pitchFamily="2" charset="-122"/>
            </a:endParaRPr>
          </a:p>
        </p:txBody>
      </p:sp>
      <p:sp>
        <p:nvSpPr>
          <p:cNvPr id="54399" name="Rectangle 127"/>
          <p:cNvSpPr>
            <a:spLocks noChangeArrowheads="1"/>
          </p:cNvSpPr>
          <p:nvPr/>
        </p:nvSpPr>
        <p:spPr bwMode="auto">
          <a:xfrm rot="5400000">
            <a:off x="3711575" y="1303338"/>
            <a:ext cx="8731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&lt;16:20&gt;</a:t>
            </a:r>
            <a:endParaRPr lang="en-US" altLang="zh-CN" b="0">
              <a:ea typeface="宋体" panose="02010600030101010101" pitchFamily="2" charset="-122"/>
            </a:endParaRPr>
          </a:p>
        </p:txBody>
      </p:sp>
      <p:sp>
        <p:nvSpPr>
          <p:cNvPr id="54400" name="Rectangle 128"/>
          <p:cNvSpPr>
            <a:spLocks noChangeArrowheads="1"/>
          </p:cNvSpPr>
          <p:nvPr/>
        </p:nvSpPr>
        <p:spPr bwMode="auto">
          <a:xfrm rot="5400000">
            <a:off x="4244975" y="1303338"/>
            <a:ext cx="8731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&lt;11:15&gt;</a:t>
            </a:r>
            <a:endParaRPr lang="en-US" altLang="zh-CN" b="0">
              <a:ea typeface="宋体" panose="02010600030101010101" pitchFamily="2" charset="-122"/>
            </a:endParaRPr>
          </a:p>
        </p:txBody>
      </p:sp>
      <p:sp>
        <p:nvSpPr>
          <p:cNvPr id="54401" name="Rectangle 129"/>
          <p:cNvSpPr>
            <a:spLocks noChangeArrowheads="1"/>
          </p:cNvSpPr>
          <p:nvPr/>
        </p:nvSpPr>
        <p:spPr bwMode="auto">
          <a:xfrm rot="5400000">
            <a:off x="4778375" y="1303338"/>
            <a:ext cx="7715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&lt;0:15&gt;</a:t>
            </a:r>
            <a:endParaRPr lang="en-US" altLang="zh-CN" b="0">
              <a:ea typeface="宋体" panose="02010600030101010101" pitchFamily="2" charset="-122"/>
            </a:endParaRPr>
          </a:p>
        </p:txBody>
      </p:sp>
      <p:sp>
        <p:nvSpPr>
          <p:cNvPr id="54402" name="Line 130"/>
          <p:cNvSpPr>
            <a:spLocks noChangeShapeType="1"/>
          </p:cNvSpPr>
          <p:nvPr/>
        </p:nvSpPr>
        <p:spPr bwMode="auto">
          <a:xfrm>
            <a:off x="3956050" y="1089025"/>
            <a:ext cx="0" cy="889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4403" name="Line 131"/>
          <p:cNvSpPr>
            <a:spLocks noChangeShapeType="1"/>
          </p:cNvSpPr>
          <p:nvPr/>
        </p:nvSpPr>
        <p:spPr bwMode="auto">
          <a:xfrm>
            <a:off x="4489450" y="1089025"/>
            <a:ext cx="0" cy="889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4404" name="Line 132"/>
          <p:cNvSpPr>
            <a:spLocks noChangeShapeType="1"/>
          </p:cNvSpPr>
          <p:nvPr/>
        </p:nvSpPr>
        <p:spPr bwMode="auto">
          <a:xfrm>
            <a:off x="5022850" y="1089025"/>
            <a:ext cx="0" cy="889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4405" name="Rectangle 133"/>
          <p:cNvSpPr>
            <a:spLocks noChangeArrowheads="1"/>
          </p:cNvSpPr>
          <p:nvPr/>
        </p:nvSpPr>
        <p:spPr bwMode="auto">
          <a:xfrm>
            <a:off x="4779963" y="1914525"/>
            <a:ext cx="769937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Imm16</a:t>
            </a:r>
            <a:endParaRPr lang="en-US" altLang="zh-CN" b="0">
              <a:ea typeface="宋体" panose="02010600030101010101" pitchFamily="2" charset="-122"/>
            </a:endParaRPr>
          </a:p>
        </p:txBody>
      </p:sp>
      <p:sp>
        <p:nvSpPr>
          <p:cNvPr id="54406" name="Rectangle 134"/>
          <p:cNvSpPr>
            <a:spLocks noChangeArrowheads="1"/>
          </p:cNvSpPr>
          <p:nvPr/>
        </p:nvSpPr>
        <p:spPr bwMode="auto">
          <a:xfrm>
            <a:off x="4246563" y="1914525"/>
            <a:ext cx="417512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Rd</a:t>
            </a:r>
            <a:endParaRPr lang="en-US" altLang="zh-CN" b="0">
              <a:ea typeface="宋体" panose="02010600030101010101" pitchFamily="2" charset="-122"/>
            </a:endParaRPr>
          </a:p>
        </p:txBody>
      </p:sp>
      <p:sp>
        <p:nvSpPr>
          <p:cNvPr id="54407" name="Rectangle 135"/>
          <p:cNvSpPr>
            <a:spLocks noChangeArrowheads="1"/>
          </p:cNvSpPr>
          <p:nvPr/>
        </p:nvSpPr>
        <p:spPr bwMode="auto">
          <a:xfrm>
            <a:off x="3789363" y="1914525"/>
            <a:ext cx="373062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Rt</a:t>
            </a:r>
            <a:endParaRPr lang="en-US" altLang="zh-CN" b="0">
              <a:ea typeface="宋体" panose="02010600030101010101" pitchFamily="2" charset="-122"/>
            </a:endParaRPr>
          </a:p>
        </p:txBody>
      </p:sp>
      <p:sp>
        <p:nvSpPr>
          <p:cNvPr id="54408" name="Rectangle 136"/>
          <p:cNvSpPr>
            <a:spLocks noChangeArrowheads="1"/>
          </p:cNvSpPr>
          <p:nvPr/>
        </p:nvSpPr>
        <p:spPr bwMode="auto">
          <a:xfrm>
            <a:off x="3255963" y="1914525"/>
            <a:ext cx="395287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Rs</a:t>
            </a:r>
            <a:endParaRPr lang="en-US" altLang="zh-CN" b="0">
              <a:ea typeface="宋体" panose="02010600030101010101" pitchFamily="2" charset="-122"/>
            </a:endParaRPr>
          </a:p>
        </p:txBody>
      </p:sp>
      <p:sp>
        <p:nvSpPr>
          <p:cNvPr id="54409" name="Oval 137"/>
          <p:cNvSpPr>
            <a:spLocks noChangeArrowheads="1"/>
          </p:cNvSpPr>
          <p:nvPr/>
        </p:nvSpPr>
        <p:spPr bwMode="auto">
          <a:xfrm>
            <a:off x="5181600" y="4613275"/>
            <a:ext cx="76200" cy="127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4410" name="Rectangle 138"/>
          <p:cNvSpPr>
            <a:spLocks noChangeArrowheads="1"/>
          </p:cNvSpPr>
          <p:nvPr/>
        </p:nvSpPr>
        <p:spPr bwMode="auto">
          <a:xfrm>
            <a:off x="6423025" y="3854450"/>
            <a:ext cx="296863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=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54411" name="Line 139"/>
          <p:cNvSpPr>
            <a:spLocks noChangeShapeType="1"/>
          </p:cNvSpPr>
          <p:nvPr/>
        </p:nvSpPr>
        <p:spPr bwMode="auto">
          <a:xfrm>
            <a:off x="579438" y="4357688"/>
            <a:ext cx="4238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grpSp>
        <p:nvGrpSpPr>
          <p:cNvPr id="54422" name="Group 150"/>
          <p:cNvGrpSpPr/>
          <p:nvPr/>
        </p:nvGrpSpPr>
        <p:grpSpPr bwMode="auto">
          <a:xfrm>
            <a:off x="1016000" y="3357563"/>
            <a:ext cx="469900" cy="1157287"/>
            <a:chOff x="644" y="2005"/>
            <a:chExt cx="296" cy="729"/>
          </a:xfrm>
        </p:grpSpPr>
        <p:grpSp>
          <p:nvGrpSpPr>
            <p:cNvPr id="54420" name="Group 148"/>
            <p:cNvGrpSpPr/>
            <p:nvPr/>
          </p:nvGrpSpPr>
          <p:grpSpPr bwMode="auto">
            <a:xfrm>
              <a:off x="644" y="2005"/>
              <a:ext cx="242" cy="729"/>
              <a:chOff x="644" y="2005"/>
              <a:chExt cx="242" cy="729"/>
            </a:xfrm>
          </p:grpSpPr>
          <p:sp>
            <p:nvSpPr>
              <p:cNvPr id="54412" name="Line 140"/>
              <p:cNvSpPr>
                <a:spLocks noChangeShapeType="1"/>
              </p:cNvSpPr>
              <p:nvPr/>
            </p:nvSpPr>
            <p:spPr bwMode="auto">
              <a:xfrm>
                <a:off x="644" y="2005"/>
                <a:ext cx="0" cy="16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4413" name="Line 141"/>
              <p:cNvSpPr>
                <a:spLocks noChangeShapeType="1"/>
              </p:cNvSpPr>
              <p:nvPr/>
            </p:nvSpPr>
            <p:spPr bwMode="auto">
              <a:xfrm>
                <a:off x="652" y="2005"/>
                <a:ext cx="226" cy="16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4414" name="Line 142"/>
              <p:cNvSpPr>
                <a:spLocks noChangeShapeType="1"/>
              </p:cNvSpPr>
              <p:nvPr/>
            </p:nvSpPr>
            <p:spPr bwMode="auto">
              <a:xfrm>
                <a:off x="652" y="2187"/>
                <a:ext cx="105" cy="7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4415" name="Line 143"/>
              <p:cNvSpPr>
                <a:spLocks noChangeShapeType="1"/>
              </p:cNvSpPr>
              <p:nvPr/>
            </p:nvSpPr>
            <p:spPr bwMode="auto">
              <a:xfrm>
                <a:off x="765" y="2279"/>
                <a:ext cx="0" cy="16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4416" name="Line 144"/>
              <p:cNvSpPr>
                <a:spLocks noChangeShapeType="1"/>
              </p:cNvSpPr>
              <p:nvPr/>
            </p:nvSpPr>
            <p:spPr bwMode="auto">
              <a:xfrm>
                <a:off x="886" y="2187"/>
                <a:ext cx="0" cy="34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4417" name="Line 145"/>
              <p:cNvSpPr>
                <a:spLocks noChangeShapeType="1"/>
              </p:cNvSpPr>
              <p:nvPr/>
            </p:nvSpPr>
            <p:spPr bwMode="auto">
              <a:xfrm flipV="1">
                <a:off x="652" y="2445"/>
                <a:ext cx="105" cy="10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4418" name="Line 146"/>
              <p:cNvSpPr>
                <a:spLocks noChangeShapeType="1"/>
              </p:cNvSpPr>
              <p:nvPr/>
            </p:nvSpPr>
            <p:spPr bwMode="auto">
              <a:xfrm>
                <a:off x="644" y="2552"/>
                <a:ext cx="0" cy="16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4419" name="Line 147"/>
              <p:cNvSpPr>
                <a:spLocks noChangeShapeType="1"/>
              </p:cNvSpPr>
              <p:nvPr/>
            </p:nvSpPr>
            <p:spPr bwMode="auto">
              <a:xfrm flipV="1">
                <a:off x="652" y="2536"/>
                <a:ext cx="226" cy="19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54421" name="Rectangle 149"/>
            <p:cNvSpPr>
              <a:spLocks noChangeArrowheads="1"/>
            </p:cNvSpPr>
            <p:nvPr/>
          </p:nvSpPr>
          <p:spPr bwMode="auto">
            <a:xfrm rot="5400000">
              <a:off x="604" y="2268"/>
              <a:ext cx="46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>
                  <a:ea typeface="宋体" panose="02010600030101010101" pitchFamily="2" charset="-122"/>
                </a:rPr>
                <a:t>Adder</a:t>
              </a:r>
              <a:endParaRPr lang="en-US" altLang="zh-CN">
                <a:ea typeface="宋体" panose="02010600030101010101" pitchFamily="2" charset="-122"/>
              </a:endParaRPr>
            </a:p>
          </p:txBody>
        </p:sp>
      </p:grpSp>
      <p:grpSp>
        <p:nvGrpSpPr>
          <p:cNvPr id="54433" name="Group 161"/>
          <p:cNvGrpSpPr/>
          <p:nvPr/>
        </p:nvGrpSpPr>
        <p:grpSpPr bwMode="auto">
          <a:xfrm>
            <a:off x="1025525" y="4589463"/>
            <a:ext cx="471488" cy="1157287"/>
            <a:chOff x="650" y="2781"/>
            <a:chExt cx="297" cy="729"/>
          </a:xfrm>
        </p:grpSpPr>
        <p:grpSp>
          <p:nvGrpSpPr>
            <p:cNvPr id="54431" name="Group 159"/>
            <p:cNvGrpSpPr/>
            <p:nvPr/>
          </p:nvGrpSpPr>
          <p:grpSpPr bwMode="auto">
            <a:xfrm>
              <a:off x="650" y="2781"/>
              <a:ext cx="242" cy="729"/>
              <a:chOff x="650" y="2781"/>
              <a:chExt cx="242" cy="729"/>
            </a:xfrm>
          </p:grpSpPr>
          <p:sp>
            <p:nvSpPr>
              <p:cNvPr id="54423" name="Line 151"/>
              <p:cNvSpPr>
                <a:spLocks noChangeShapeType="1"/>
              </p:cNvSpPr>
              <p:nvPr/>
            </p:nvSpPr>
            <p:spPr bwMode="auto">
              <a:xfrm>
                <a:off x="650" y="2781"/>
                <a:ext cx="0" cy="16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4424" name="Line 152"/>
              <p:cNvSpPr>
                <a:spLocks noChangeShapeType="1"/>
              </p:cNvSpPr>
              <p:nvPr/>
            </p:nvSpPr>
            <p:spPr bwMode="auto">
              <a:xfrm>
                <a:off x="658" y="2781"/>
                <a:ext cx="226" cy="16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4425" name="Line 153"/>
              <p:cNvSpPr>
                <a:spLocks noChangeShapeType="1"/>
              </p:cNvSpPr>
              <p:nvPr/>
            </p:nvSpPr>
            <p:spPr bwMode="auto">
              <a:xfrm>
                <a:off x="658" y="2963"/>
                <a:ext cx="105" cy="7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4426" name="Line 154"/>
              <p:cNvSpPr>
                <a:spLocks noChangeShapeType="1"/>
              </p:cNvSpPr>
              <p:nvPr/>
            </p:nvSpPr>
            <p:spPr bwMode="auto">
              <a:xfrm>
                <a:off x="771" y="3055"/>
                <a:ext cx="0" cy="16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4427" name="Line 155"/>
              <p:cNvSpPr>
                <a:spLocks noChangeShapeType="1"/>
              </p:cNvSpPr>
              <p:nvPr/>
            </p:nvSpPr>
            <p:spPr bwMode="auto">
              <a:xfrm>
                <a:off x="892" y="2963"/>
                <a:ext cx="0" cy="34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4428" name="Line 156"/>
              <p:cNvSpPr>
                <a:spLocks noChangeShapeType="1"/>
              </p:cNvSpPr>
              <p:nvPr/>
            </p:nvSpPr>
            <p:spPr bwMode="auto">
              <a:xfrm flipV="1">
                <a:off x="658" y="3221"/>
                <a:ext cx="105" cy="10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4429" name="Line 157"/>
              <p:cNvSpPr>
                <a:spLocks noChangeShapeType="1"/>
              </p:cNvSpPr>
              <p:nvPr/>
            </p:nvSpPr>
            <p:spPr bwMode="auto">
              <a:xfrm>
                <a:off x="650" y="3328"/>
                <a:ext cx="0" cy="16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4430" name="Line 158"/>
              <p:cNvSpPr>
                <a:spLocks noChangeShapeType="1"/>
              </p:cNvSpPr>
              <p:nvPr/>
            </p:nvSpPr>
            <p:spPr bwMode="auto">
              <a:xfrm flipV="1">
                <a:off x="658" y="3312"/>
                <a:ext cx="226" cy="19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54432" name="Rectangle 160"/>
            <p:cNvSpPr>
              <a:spLocks noChangeArrowheads="1"/>
            </p:cNvSpPr>
            <p:nvPr/>
          </p:nvSpPr>
          <p:spPr bwMode="auto">
            <a:xfrm rot="5400000">
              <a:off x="611" y="3045"/>
              <a:ext cx="46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>
                  <a:ea typeface="宋体" panose="02010600030101010101" pitchFamily="2" charset="-122"/>
                </a:rPr>
                <a:t>Adder</a:t>
              </a:r>
              <a:endParaRPr lang="en-US" altLang="zh-CN">
                <a:ea typeface="宋体" panose="02010600030101010101" pitchFamily="2" charset="-122"/>
              </a:endParaRPr>
            </a:p>
          </p:txBody>
        </p:sp>
      </p:grpSp>
      <p:sp>
        <p:nvSpPr>
          <p:cNvPr id="54434" name="Line 162"/>
          <p:cNvSpPr>
            <a:spLocks noChangeShapeType="1"/>
          </p:cNvSpPr>
          <p:nvPr/>
        </p:nvSpPr>
        <p:spPr bwMode="auto">
          <a:xfrm>
            <a:off x="719138" y="4713288"/>
            <a:ext cx="2730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4435" name="Rectangle 163"/>
          <p:cNvSpPr>
            <a:spLocks noChangeArrowheads="1"/>
          </p:cNvSpPr>
          <p:nvPr/>
        </p:nvSpPr>
        <p:spPr bwMode="auto">
          <a:xfrm>
            <a:off x="2159000" y="3959225"/>
            <a:ext cx="230188" cy="1193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4436" name="Oval 164"/>
          <p:cNvSpPr>
            <a:spLocks noChangeArrowheads="1"/>
          </p:cNvSpPr>
          <p:nvPr/>
        </p:nvSpPr>
        <p:spPr bwMode="auto">
          <a:xfrm>
            <a:off x="2222500" y="5178425"/>
            <a:ext cx="103188" cy="1270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4437" name="Line 165"/>
          <p:cNvSpPr>
            <a:spLocks noChangeShapeType="1"/>
          </p:cNvSpPr>
          <p:nvPr/>
        </p:nvSpPr>
        <p:spPr bwMode="auto">
          <a:xfrm flipH="1">
            <a:off x="2281238" y="5330825"/>
            <a:ext cx="6350" cy="2127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4438" name="Rectangle 166"/>
          <p:cNvSpPr>
            <a:spLocks noChangeArrowheads="1"/>
          </p:cNvSpPr>
          <p:nvPr/>
        </p:nvSpPr>
        <p:spPr bwMode="auto">
          <a:xfrm rot="5400000">
            <a:off x="2054226" y="4478337"/>
            <a:ext cx="4508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PC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54439" name="Rectangle 167"/>
          <p:cNvSpPr>
            <a:spLocks noChangeArrowheads="1"/>
          </p:cNvSpPr>
          <p:nvPr/>
        </p:nvSpPr>
        <p:spPr bwMode="auto">
          <a:xfrm>
            <a:off x="2003425" y="5532438"/>
            <a:ext cx="474663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>
                <a:ea typeface="宋体" panose="02010600030101010101" pitchFamily="2" charset="-122"/>
              </a:rPr>
              <a:t>Clk</a:t>
            </a:r>
            <a:endParaRPr lang="en-US" altLang="zh-CN" b="0">
              <a:ea typeface="宋体" panose="02010600030101010101" pitchFamily="2" charset="-122"/>
            </a:endParaRPr>
          </a:p>
        </p:txBody>
      </p:sp>
      <p:sp>
        <p:nvSpPr>
          <p:cNvPr id="54440" name="Rectangle 168"/>
          <p:cNvSpPr>
            <a:spLocks noChangeArrowheads="1"/>
          </p:cNvSpPr>
          <p:nvPr/>
        </p:nvSpPr>
        <p:spPr bwMode="auto">
          <a:xfrm rot="16200000">
            <a:off x="2097088" y="3957638"/>
            <a:ext cx="3841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00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54441" name="Rectangle 169"/>
          <p:cNvSpPr>
            <a:spLocks noChangeArrowheads="1"/>
          </p:cNvSpPr>
          <p:nvPr/>
        </p:nvSpPr>
        <p:spPr bwMode="auto">
          <a:xfrm>
            <a:off x="2163763" y="4003675"/>
            <a:ext cx="222250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grpSp>
        <p:nvGrpSpPr>
          <p:cNvPr id="54450" name="Group 178"/>
          <p:cNvGrpSpPr/>
          <p:nvPr/>
        </p:nvGrpSpPr>
        <p:grpSpPr bwMode="auto">
          <a:xfrm>
            <a:off x="1627188" y="3827463"/>
            <a:ext cx="333375" cy="1452562"/>
            <a:chOff x="1029" y="2301"/>
            <a:chExt cx="210" cy="915"/>
          </a:xfrm>
        </p:grpSpPr>
        <p:grpSp>
          <p:nvGrpSpPr>
            <p:cNvPr id="54446" name="Group 174"/>
            <p:cNvGrpSpPr/>
            <p:nvPr/>
          </p:nvGrpSpPr>
          <p:grpSpPr bwMode="auto">
            <a:xfrm>
              <a:off x="1047" y="2301"/>
              <a:ext cx="161" cy="915"/>
              <a:chOff x="1047" y="2301"/>
              <a:chExt cx="161" cy="915"/>
            </a:xfrm>
          </p:grpSpPr>
          <p:sp>
            <p:nvSpPr>
              <p:cNvPr id="54442" name="Line 170"/>
              <p:cNvSpPr>
                <a:spLocks noChangeShapeType="1"/>
              </p:cNvSpPr>
              <p:nvPr/>
            </p:nvSpPr>
            <p:spPr bwMode="auto">
              <a:xfrm>
                <a:off x="1047" y="2301"/>
                <a:ext cx="0" cy="899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4443" name="Line 171"/>
              <p:cNvSpPr>
                <a:spLocks noChangeShapeType="1"/>
              </p:cNvSpPr>
              <p:nvPr/>
            </p:nvSpPr>
            <p:spPr bwMode="auto">
              <a:xfrm>
                <a:off x="1055" y="2301"/>
                <a:ext cx="145" cy="10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4444" name="Line 172"/>
              <p:cNvSpPr>
                <a:spLocks noChangeShapeType="1"/>
              </p:cNvSpPr>
              <p:nvPr/>
            </p:nvSpPr>
            <p:spPr bwMode="auto">
              <a:xfrm flipV="1">
                <a:off x="1055" y="3078"/>
                <a:ext cx="145" cy="13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4445" name="Line 173"/>
              <p:cNvSpPr>
                <a:spLocks noChangeShapeType="1"/>
              </p:cNvSpPr>
              <p:nvPr/>
            </p:nvSpPr>
            <p:spPr bwMode="auto">
              <a:xfrm>
                <a:off x="1208" y="2423"/>
                <a:ext cx="0" cy="65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54447" name="Rectangle 175"/>
            <p:cNvSpPr>
              <a:spLocks noChangeArrowheads="1"/>
            </p:cNvSpPr>
            <p:nvPr/>
          </p:nvSpPr>
          <p:spPr bwMode="auto">
            <a:xfrm rot="5400000">
              <a:off x="949" y="2650"/>
              <a:ext cx="370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>
                  <a:ea typeface="宋体" panose="02010600030101010101" pitchFamily="2" charset="-122"/>
                </a:rPr>
                <a:t>Mux</a:t>
              </a:r>
              <a:endParaRPr lang="en-US" altLang="zh-CN">
                <a:ea typeface="宋体" panose="02010600030101010101" pitchFamily="2" charset="-122"/>
              </a:endParaRPr>
            </a:p>
          </p:txBody>
        </p:sp>
        <p:sp>
          <p:nvSpPr>
            <p:cNvPr id="54448" name="Rectangle 176"/>
            <p:cNvSpPr>
              <a:spLocks noChangeArrowheads="1"/>
            </p:cNvSpPr>
            <p:nvPr/>
          </p:nvSpPr>
          <p:spPr bwMode="auto">
            <a:xfrm>
              <a:off x="1039" y="2388"/>
              <a:ext cx="15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4449" name="Rectangle 177"/>
            <p:cNvSpPr>
              <a:spLocks noChangeArrowheads="1"/>
            </p:cNvSpPr>
            <p:nvPr/>
          </p:nvSpPr>
          <p:spPr bwMode="auto">
            <a:xfrm>
              <a:off x="1039" y="2903"/>
              <a:ext cx="15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54451" name="Line 179"/>
          <p:cNvSpPr>
            <a:spLocks noChangeShapeType="1"/>
          </p:cNvSpPr>
          <p:nvPr/>
        </p:nvSpPr>
        <p:spPr bwMode="auto">
          <a:xfrm>
            <a:off x="1390650" y="3989388"/>
            <a:ext cx="27463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4452" name="Line 180"/>
          <p:cNvSpPr>
            <a:spLocks noChangeShapeType="1"/>
          </p:cNvSpPr>
          <p:nvPr/>
        </p:nvSpPr>
        <p:spPr bwMode="auto">
          <a:xfrm>
            <a:off x="1422400" y="5145088"/>
            <a:ext cx="27463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4453" name="Rectangle 181"/>
          <p:cNvSpPr>
            <a:spLocks noChangeArrowheads="1"/>
          </p:cNvSpPr>
          <p:nvPr/>
        </p:nvSpPr>
        <p:spPr bwMode="auto">
          <a:xfrm>
            <a:off x="423863" y="3298825"/>
            <a:ext cx="2825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4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54454" name="Line 182"/>
          <p:cNvSpPr>
            <a:spLocks noChangeShapeType="1"/>
          </p:cNvSpPr>
          <p:nvPr/>
        </p:nvSpPr>
        <p:spPr bwMode="auto">
          <a:xfrm>
            <a:off x="719138" y="3494088"/>
            <a:ext cx="2730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4455" name="Rectangle 183"/>
          <p:cNvSpPr>
            <a:spLocks noChangeArrowheads="1"/>
          </p:cNvSpPr>
          <p:nvPr/>
        </p:nvSpPr>
        <p:spPr bwMode="auto">
          <a:xfrm>
            <a:off x="1493838" y="2382838"/>
            <a:ext cx="858837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 b="0" u="sng">
                <a:solidFill>
                  <a:schemeClr val="accent1"/>
                </a:solidFill>
                <a:ea typeface="宋体" panose="02010600030101010101" pitchFamily="2" charset="-122"/>
              </a:rPr>
              <a:t>nPC_sel</a:t>
            </a:r>
            <a:endParaRPr lang="en-US" altLang="zh-CN" b="0" u="sng">
              <a:solidFill>
                <a:schemeClr val="accent1"/>
              </a:solidFill>
              <a:ea typeface="宋体" panose="02010600030101010101" pitchFamily="2" charset="-122"/>
            </a:endParaRPr>
          </a:p>
        </p:txBody>
      </p:sp>
      <p:sp>
        <p:nvSpPr>
          <p:cNvPr id="54456" name="Line 184"/>
          <p:cNvSpPr>
            <a:spLocks noChangeShapeType="1"/>
          </p:cNvSpPr>
          <p:nvPr/>
        </p:nvSpPr>
        <p:spPr bwMode="auto">
          <a:xfrm>
            <a:off x="1795463" y="2619375"/>
            <a:ext cx="0" cy="12922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4457" name="Rectangle 185"/>
          <p:cNvSpPr>
            <a:spLocks noChangeArrowheads="1"/>
          </p:cNvSpPr>
          <p:nvPr/>
        </p:nvSpPr>
        <p:spPr bwMode="auto">
          <a:xfrm>
            <a:off x="412750" y="5203825"/>
            <a:ext cx="295275" cy="812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4458" name="Rectangle 186"/>
          <p:cNvSpPr>
            <a:spLocks noChangeArrowheads="1"/>
          </p:cNvSpPr>
          <p:nvPr/>
        </p:nvSpPr>
        <p:spPr bwMode="auto">
          <a:xfrm rot="5400000">
            <a:off x="190501" y="5462587"/>
            <a:ext cx="8064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zh-CN">
                <a:ea typeface="宋体" panose="02010600030101010101" pitchFamily="2" charset="-122"/>
              </a:rPr>
              <a:t>PC Ext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54459" name="Line 187"/>
          <p:cNvSpPr>
            <a:spLocks noChangeShapeType="1"/>
          </p:cNvSpPr>
          <p:nvPr/>
        </p:nvSpPr>
        <p:spPr bwMode="auto">
          <a:xfrm>
            <a:off x="166688" y="5551488"/>
            <a:ext cx="2746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4460" name="Line 188"/>
          <p:cNvSpPr>
            <a:spLocks noChangeShapeType="1"/>
          </p:cNvSpPr>
          <p:nvPr/>
        </p:nvSpPr>
        <p:spPr bwMode="auto">
          <a:xfrm>
            <a:off x="749300" y="5597525"/>
            <a:ext cx="274638" cy="47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4461" name="Freeform 189"/>
          <p:cNvSpPr/>
          <p:nvPr/>
        </p:nvSpPr>
        <p:spPr bwMode="auto">
          <a:xfrm>
            <a:off x="2419350" y="1889125"/>
            <a:ext cx="141288" cy="2465388"/>
          </a:xfrm>
          <a:custGeom>
            <a:avLst/>
            <a:gdLst>
              <a:gd name="T0" fmla="*/ 0 w 89"/>
              <a:gd name="T1" fmla="*/ 1552 h 1553"/>
              <a:gd name="T2" fmla="*/ 88 w 89"/>
              <a:gd name="T3" fmla="*/ 1552 h 1553"/>
              <a:gd name="T4" fmla="*/ 88 w 89"/>
              <a:gd name="T5" fmla="*/ 0 h 15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9" h="1553">
                <a:moveTo>
                  <a:pt x="0" y="1552"/>
                </a:moveTo>
                <a:lnTo>
                  <a:pt x="88" y="1552"/>
                </a:lnTo>
                <a:lnTo>
                  <a:pt x="88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4462" name="Freeform 190"/>
          <p:cNvSpPr/>
          <p:nvPr/>
        </p:nvSpPr>
        <p:spPr bwMode="auto">
          <a:xfrm>
            <a:off x="303213" y="3146425"/>
            <a:ext cx="2257425" cy="1208088"/>
          </a:xfrm>
          <a:custGeom>
            <a:avLst/>
            <a:gdLst>
              <a:gd name="T0" fmla="*/ 1421 w 1422"/>
              <a:gd name="T1" fmla="*/ 0 h 761"/>
              <a:gd name="T2" fmla="*/ 0 w 1422"/>
              <a:gd name="T3" fmla="*/ 0 h 761"/>
              <a:gd name="T4" fmla="*/ 0 w 1422"/>
              <a:gd name="T5" fmla="*/ 760 h 761"/>
              <a:gd name="T6" fmla="*/ 199 w 1422"/>
              <a:gd name="T7" fmla="*/ 760 h 7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22" h="761">
                <a:moveTo>
                  <a:pt x="1421" y="0"/>
                </a:moveTo>
                <a:lnTo>
                  <a:pt x="0" y="0"/>
                </a:lnTo>
                <a:lnTo>
                  <a:pt x="0" y="760"/>
                </a:lnTo>
                <a:lnTo>
                  <a:pt x="199" y="76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grpSp>
        <p:nvGrpSpPr>
          <p:cNvPr id="54466" name="Group 194"/>
          <p:cNvGrpSpPr/>
          <p:nvPr/>
        </p:nvGrpSpPr>
        <p:grpSpPr bwMode="auto">
          <a:xfrm>
            <a:off x="1990725" y="898525"/>
            <a:ext cx="1101725" cy="1065213"/>
            <a:chOff x="1258" y="456"/>
            <a:chExt cx="694" cy="671"/>
          </a:xfrm>
        </p:grpSpPr>
        <p:sp>
          <p:nvSpPr>
            <p:cNvPr id="54463" name="Rectangle 191"/>
            <p:cNvSpPr>
              <a:spLocks noChangeArrowheads="1"/>
            </p:cNvSpPr>
            <p:nvPr/>
          </p:nvSpPr>
          <p:spPr bwMode="auto">
            <a:xfrm>
              <a:off x="1258" y="456"/>
              <a:ext cx="694" cy="63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4464" name="Rectangle 192"/>
            <p:cNvSpPr>
              <a:spLocks noChangeArrowheads="1"/>
            </p:cNvSpPr>
            <p:nvPr/>
          </p:nvSpPr>
          <p:spPr bwMode="auto">
            <a:xfrm>
              <a:off x="1567" y="917"/>
              <a:ext cx="313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Adr</a:t>
              </a:r>
              <a:endParaRPr lang="en-US" altLang="zh-CN" b="0">
                <a:ea typeface="宋体" panose="02010600030101010101" pitchFamily="2" charset="-122"/>
              </a:endParaRPr>
            </a:p>
          </p:txBody>
        </p:sp>
        <p:sp>
          <p:nvSpPr>
            <p:cNvPr id="54465" name="Rectangle 193"/>
            <p:cNvSpPr>
              <a:spLocks noChangeArrowheads="1"/>
            </p:cNvSpPr>
            <p:nvPr/>
          </p:nvSpPr>
          <p:spPr bwMode="auto">
            <a:xfrm>
              <a:off x="1302" y="557"/>
              <a:ext cx="584" cy="3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>
                  <a:ea typeface="宋体" panose="02010600030101010101" pitchFamily="2" charset="-122"/>
                </a:rPr>
                <a:t>Inst</a:t>
              </a:r>
              <a:endParaRPr lang="en-US" altLang="zh-CN">
                <a:ea typeface="宋体" panose="02010600030101010101" pitchFamily="2" charset="-122"/>
              </a:endParaRPr>
            </a:p>
            <a:p>
              <a:pPr algn="ctr"/>
              <a:r>
                <a:rPr lang="en-US" altLang="zh-CN">
                  <a:ea typeface="宋体" panose="02010600030101010101" pitchFamily="2" charset="-122"/>
                </a:rPr>
                <a:t>Memory</a:t>
              </a:r>
              <a:endParaRPr lang="en-US" altLang="zh-CN">
                <a:ea typeface="宋体" panose="02010600030101010101" pitchFamily="2" charset="-122"/>
              </a:endParaRPr>
            </a:p>
          </p:txBody>
        </p:sp>
      </p:grpSp>
      <p:sp>
        <p:nvSpPr>
          <p:cNvPr id="54467" name="Line 195"/>
          <p:cNvSpPr>
            <a:spLocks noChangeShapeType="1"/>
          </p:cNvSpPr>
          <p:nvPr/>
        </p:nvSpPr>
        <p:spPr bwMode="auto">
          <a:xfrm flipV="1">
            <a:off x="2851150" y="2632075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4468" name="Line 196"/>
          <p:cNvSpPr>
            <a:spLocks noChangeShapeType="1"/>
          </p:cNvSpPr>
          <p:nvPr/>
        </p:nvSpPr>
        <p:spPr bwMode="auto">
          <a:xfrm>
            <a:off x="1905000" y="4619625"/>
            <a:ext cx="274638" cy="47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4469" name="Freeform 197"/>
          <p:cNvSpPr/>
          <p:nvPr/>
        </p:nvSpPr>
        <p:spPr bwMode="auto">
          <a:xfrm>
            <a:off x="534988" y="3992563"/>
            <a:ext cx="966787" cy="712787"/>
          </a:xfrm>
          <a:custGeom>
            <a:avLst/>
            <a:gdLst>
              <a:gd name="T0" fmla="*/ 96 w 609"/>
              <a:gd name="T1" fmla="*/ 448 h 449"/>
              <a:gd name="T2" fmla="*/ 0 w 609"/>
              <a:gd name="T3" fmla="*/ 448 h 449"/>
              <a:gd name="T4" fmla="*/ 0 w 609"/>
              <a:gd name="T5" fmla="*/ 331 h 449"/>
              <a:gd name="T6" fmla="*/ 608 w 609"/>
              <a:gd name="T7" fmla="*/ 331 h 449"/>
              <a:gd name="T8" fmla="*/ 608 w 609"/>
              <a:gd name="T9" fmla="*/ 0 h 4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9" h="449">
                <a:moveTo>
                  <a:pt x="96" y="448"/>
                </a:moveTo>
                <a:lnTo>
                  <a:pt x="0" y="448"/>
                </a:lnTo>
                <a:lnTo>
                  <a:pt x="0" y="331"/>
                </a:lnTo>
                <a:lnTo>
                  <a:pt x="608" y="331"/>
                </a:lnTo>
                <a:lnTo>
                  <a:pt x="608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54470" name="Freeform 198"/>
          <p:cNvSpPr/>
          <p:nvPr/>
        </p:nvSpPr>
        <p:spPr bwMode="auto">
          <a:xfrm>
            <a:off x="5294313" y="2790825"/>
            <a:ext cx="1254125" cy="1101725"/>
          </a:xfrm>
          <a:custGeom>
            <a:avLst/>
            <a:gdLst>
              <a:gd name="T0" fmla="*/ 789 w 790"/>
              <a:gd name="T1" fmla="*/ 693 h 694"/>
              <a:gd name="T2" fmla="*/ 789 w 790"/>
              <a:gd name="T3" fmla="*/ 309 h 694"/>
              <a:gd name="T4" fmla="*/ 0 w 790"/>
              <a:gd name="T5" fmla="*/ 309 h 694"/>
              <a:gd name="T6" fmla="*/ 0 w 790"/>
              <a:gd name="T7" fmla="*/ 0 h 694"/>
              <a:gd name="T8" fmla="*/ 0 w 790"/>
              <a:gd name="T9" fmla="*/ 0 h 694"/>
              <a:gd name="T10" fmla="*/ 0 w 790"/>
              <a:gd name="T11" fmla="*/ 0 h 694"/>
              <a:gd name="T12" fmla="*/ 0 w 790"/>
              <a:gd name="T13" fmla="*/ 0 h 6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0" h="694">
                <a:moveTo>
                  <a:pt x="789" y="693"/>
                </a:moveTo>
                <a:lnTo>
                  <a:pt x="789" y="309"/>
                </a:lnTo>
                <a:lnTo>
                  <a:pt x="0" y="309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step4:</a:t>
            </a:r>
            <a:r>
              <a:rPr lang="en-US" altLang="zh-CN" dirty="0">
                <a:ea typeface="宋体" panose="02010600030101010101" pitchFamily="2" charset="-122"/>
                <a:sym typeface="+mn-ea"/>
              </a:rPr>
              <a:t>determine setting of control points</a:t>
            </a:r>
            <a:endParaRPr lang="en-US" altLang="zh-CN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COaA, LEC10 DPath I</a:t>
            </a:r>
            <a:endParaRPr lang="en-US" alt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</a:t>
            </a:r>
            <a:r>
              <a:rPr lang="en-US" altLang="zh-CN" dirty="0" err="1"/>
              <a:t>Polytechnical</a:t>
            </a:r>
            <a:r>
              <a:rPr lang="en-US" altLang="zh-CN" dirty="0"/>
              <a:t> University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/>
            </a:fld>
            <a:endParaRPr lang="zh-CN" altLang="en-US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sz="quarter" idx="13"/>
          </p:nvPr>
        </p:nvPicPr>
        <p:blipFill>
          <a:blip r:embed="rId1"/>
          <a:stretch>
            <a:fillRect/>
          </a:stretch>
        </p:blipFill>
        <p:spPr>
          <a:xfrm>
            <a:off x="578485" y="4133850"/>
            <a:ext cx="7821930" cy="2137410"/>
          </a:xfrm>
          <a:prstGeom prst="rect">
            <a:avLst/>
          </a:prstGeom>
        </p:spPr>
      </p:pic>
      <p:sp>
        <p:nvSpPr>
          <p:cNvPr id="13" name="内容占位符 3"/>
          <p:cNvSpPr>
            <a:spLocks noGrp="1"/>
          </p:cNvSpPr>
          <p:nvPr/>
        </p:nvSpPr>
        <p:spPr>
          <a:xfrm>
            <a:off x="232410" y="116840"/>
            <a:ext cx="834390" cy="5683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Arial" panose="020B0604020202020204" pitchFamily="34" charset="0"/>
              <a:buNone/>
              <a:defRPr sz="2800" b="1" kern="120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003F3"/>
              </a:buClr>
              <a:buSzPct val="75000"/>
              <a:buFont typeface="Wingdings" panose="05000000000000000000" charset="0"/>
              <a:buChar char="Ø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7.1</a:t>
            </a:r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605" y="847090"/>
            <a:ext cx="7245991" cy="3383521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 Real MIPS Chip </a:t>
            </a:r>
            <a:r>
              <a:rPr lang="en-US" altLang="zh-CN" dirty="0" err="1" smtClean="0"/>
              <a:t>Datapath</a:t>
            </a:r>
            <a:endParaRPr lang="en-US" altLang="zh-CN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COaA, LEC10 DPath I</a:t>
            </a:r>
            <a:endParaRPr lang="en-US" alt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</a:t>
            </a:r>
            <a:r>
              <a:rPr lang="en-US" altLang="zh-CN" dirty="0" err="1"/>
              <a:t>Polytechnical</a:t>
            </a:r>
            <a:r>
              <a:rPr lang="en-US" altLang="zh-CN" dirty="0"/>
              <a:t> University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/>
            </a:fld>
            <a:endParaRPr lang="zh-CN" altLang="en-US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sz="quarter" idx="13"/>
          </p:nvPr>
        </p:nvPicPr>
        <p:blipFill>
          <a:blip r:embed="rId1"/>
          <a:stretch>
            <a:fillRect/>
          </a:stretch>
        </p:blipFill>
        <p:spPr>
          <a:xfrm>
            <a:off x="457200" y="949911"/>
            <a:ext cx="8229600" cy="5671869"/>
          </a:xfrm>
          <a:prstGeom prst="rect">
            <a:avLst/>
          </a:prstGeom>
        </p:spPr>
      </p:pic>
      <p:sp>
        <p:nvSpPr>
          <p:cNvPr id="13" name="内容占位符 3"/>
          <p:cNvSpPr>
            <a:spLocks noGrp="1"/>
          </p:cNvSpPr>
          <p:nvPr/>
        </p:nvSpPr>
        <p:spPr>
          <a:xfrm>
            <a:off x="232410" y="116840"/>
            <a:ext cx="834390" cy="5683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Arial" panose="020B0604020202020204" pitchFamily="34" charset="0"/>
              <a:buNone/>
              <a:defRPr sz="2800" b="1" kern="120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003F3"/>
              </a:buClr>
              <a:buSzPct val="75000"/>
              <a:buFont typeface="Wingdings" panose="05000000000000000000" charset="0"/>
              <a:buChar char="Ø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7.2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893" name="Picture 5" descr="t0die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1" y="1318846"/>
            <a:ext cx="5139104" cy="4778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5897" name="Rectangle 9"/>
          <p:cNvSpPr>
            <a:spLocks noChangeArrowheads="1"/>
          </p:cNvSpPr>
          <p:nvPr/>
        </p:nvSpPr>
        <p:spPr bwMode="auto">
          <a:xfrm>
            <a:off x="6858000" y="4299410"/>
            <a:ext cx="457200" cy="369332"/>
          </a:xfrm>
          <a:prstGeom prst="rect">
            <a:avLst/>
          </a:prstGeom>
          <a:noFill/>
          <a:ln w="57150">
            <a:solidFill>
              <a:schemeClr val="accent2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5898" name="Line 10"/>
          <p:cNvSpPr>
            <a:spLocks noChangeShapeType="1"/>
          </p:cNvSpPr>
          <p:nvPr/>
        </p:nvSpPr>
        <p:spPr bwMode="auto">
          <a:xfrm flipV="1">
            <a:off x="7315200" y="3217985"/>
            <a:ext cx="762000" cy="351692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5899" name="Text Box 11"/>
          <p:cNvSpPr txBox="1">
            <a:spLocks noChangeArrowheads="1"/>
          </p:cNvSpPr>
          <p:nvPr/>
        </p:nvSpPr>
        <p:spPr bwMode="auto">
          <a:xfrm>
            <a:off x="8077200" y="2931612"/>
            <a:ext cx="710451" cy="376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1845" i="1">
                <a:ea typeface="宋体" panose="02010600030101010101" pitchFamily="2" charset="-122"/>
              </a:rPr>
              <a:t>Lane</a:t>
            </a:r>
            <a:endParaRPr lang="en-US" altLang="zh-CN" sz="1845" i="1">
              <a:ea typeface="宋体" panose="02010600030101010101" pitchFamily="2" charset="-122"/>
            </a:endParaRPr>
          </a:p>
        </p:txBody>
      </p:sp>
      <p:grpSp>
        <p:nvGrpSpPr>
          <p:cNvPr id="165935" name="Group 47"/>
          <p:cNvGrpSpPr/>
          <p:nvPr/>
        </p:nvGrpSpPr>
        <p:grpSpPr bwMode="auto">
          <a:xfrm>
            <a:off x="304801" y="2929306"/>
            <a:ext cx="7063151" cy="1855178"/>
            <a:chOff x="192" y="1819"/>
            <a:chExt cx="4449" cy="1266"/>
          </a:xfrm>
        </p:grpSpPr>
        <p:sp>
          <p:nvSpPr>
            <p:cNvPr id="165896" name="Text Box 8"/>
            <p:cNvSpPr txBox="1">
              <a:spLocks noChangeArrowheads="1"/>
            </p:cNvSpPr>
            <p:nvPr/>
          </p:nvSpPr>
          <p:spPr bwMode="auto">
            <a:xfrm>
              <a:off x="192" y="1819"/>
              <a:ext cx="1536" cy="6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altLang="zh-CN" sz="1845" i="1">
                  <a:ea typeface="宋体" panose="02010600030101010101" pitchFamily="2" charset="-122"/>
                </a:rPr>
                <a:t>Vector register elements striped over lanes</a:t>
              </a:r>
              <a:endParaRPr lang="en-US" altLang="zh-CN" sz="1845" i="1">
                <a:ea typeface="宋体" panose="02010600030101010101" pitchFamily="2" charset="-122"/>
              </a:endParaRPr>
            </a:p>
          </p:txBody>
        </p:sp>
        <p:grpSp>
          <p:nvGrpSpPr>
            <p:cNvPr id="165934" name="Group 46"/>
            <p:cNvGrpSpPr/>
            <p:nvPr/>
          </p:nvGrpSpPr>
          <p:grpSpPr bwMode="auto">
            <a:xfrm>
              <a:off x="1971" y="2396"/>
              <a:ext cx="2670" cy="689"/>
              <a:chOff x="1971" y="2396"/>
              <a:chExt cx="2670" cy="689"/>
            </a:xfrm>
          </p:grpSpPr>
          <p:sp>
            <p:nvSpPr>
              <p:cNvPr id="165900" name="Text Box 12"/>
              <p:cNvSpPr txBox="1">
                <a:spLocks noChangeArrowheads="1"/>
              </p:cNvSpPr>
              <p:nvPr/>
            </p:nvSpPr>
            <p:spPr bwMode="auto">
              <a:xfrm>
                <a:off x="2016" y="2828"/>
                <a:ext cx="282" cy="2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zh-CN" altLang="en-US" sz="1845">
                    <a:solidFill>
                      <a:schemeClr val="bg1"/>
                    </a:solidFill>
                    <a:ea typeface="宋体" panose="02010600030101010101" pitchFamily="2" charset="-122"/>
                  </a:rPr>
                  <a:t>[0]</a:t>
                </a:r>
                <a:endParaRPr lang="zh-CN" altLang="en-US" sz="1845">
                  <a:ea typeface="宋体" panose="02010600030101010101" pitchFamily="2" charset="-122"/>
                </a:endParaRPr>
              </a:p>
            </p:txBody>
          </p:sp>
          <p:sp>
            <p:nvSpPr>
              <p:cNvPr id="165901" name="Text Box 13"/>
              <p:cNvSpPr txBox="1">
                <a:spLocks noChangeArrowheads="1"/>
              </p:cNvSpPr>
              <p:nvPr/>
            </p:nvSpPr>
            <p:spPr bwMode="auto">
              <a:xfrm>
                <a:off x="2016" y="2684"/>
                <a:ext cx="282" cy="2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zh-CN" altLang="en-US" sz="1845">
                    <a:solidFill>
                      <a:schemeClr val="bg1"/>
                    </a:solidFill>
                    <a:ea typeface="宋体" panose="02010600030101010101" pitchFamily="2" charset="-122"/>
                  </a:rPr>
                  <a:t>[8]</a:t>
                </a:r>
                <a:endParaRPr lang="zh-CN" altLang="en-US" sz="1845">
                  <a:ea typeface="宋体" panose="02010600030101010101" pitchFamily="2" charset="-122"/>
                </a:endParaRPr>
              </a:p>
            </p:txBody>
          </p:sp>
          <p:sp>
            <p:nvSpPr>
              <p:cNvPr id="165902" name="Text Box 14"/>
              <p:cNvSpPr txBox="1">
                <a:spLocks noChangeArrowheads="1"/>
              </p:cNvSpPr>
              <p:nvPr/>
            </p:nvSpPr>
            <p:spPr bwMode="auto">
              <a:xfrm>
                <a:off x="1971" y="2540"/>
                <a:ext cx="365" cy="2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zh-CN" altLang="en-US" sz="1845">
                    <a:solidFill>
                      <a:schemeClr val="bg1"/>
                    </a:solidFill>
                    <a:ea typeface="宋体" panose="02010600030101010101" pitchFamily="2" charset="-122"/>
                  </a:rPr>
                  <a:t>[16]</a:t>
                </a:r>
                <a:endParaRPr lang="zh-CN" altLang="en-US" sz="1845">
                  <a:ea typeface="宋体" panose="02010600030101010101" pitchFamily="2" charset="-122"/>
                </a:endParaRPr>
              </a:p>
            </p:txBody>
          </p:sp>
          <p:sp>
            <p:nvSpPr>
              <p:cNvPr id="165903" name="Text Box 15"/>
              <p:cNvSpPr txBox="1">
                <a:spLocks noChangeArrowheads="1"/>
              </p:cNvSpPr>
              <p:nvPr/>
            </p:nvSpPr>
            <p:spPr bwMode="auto">
              <a:xfrm>
                <a:off x="1972" y="2396"/>
                <a:ext cx="365" cy="2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zh-CN" altLang="en-US" sz="1845">
                    <a:solidFill>
                      <a:schemeClr val="bg1"/>
                    </a:solidFill>
                    <a:ea typeface="宋体" panose="02010600030101010101" pitchFamily="2" charset="-122"/>
                  </a:rPr>
                  <a:t>[24]</a:t>
                </a:r>
                <a:endParaRPr lang="zh-CN" altLang="en-US" sz="1845">
                  <a:ea typeface="宋体" panose="02010600030101010101" pitchFamily="2" charset="-122"/>
                </a:endParaRPr>
              </a:p>
            </p:txBody>
          </p:sp>
          <p:sp>
            <p:nvSpPr>
              <p:cNvPr id="165904" name="Text Box 16"/>
              <p:cNvSpPr txBox="1">
                <a:spLocks noChangeArrowheads="1"/>
              </p:cNvSpPr>
              <p:nvPr/>
            </p:nvSpPr>
            <p:spPr bwMode="auto">
              <a:xfrm>
                <a:off x="2301" y="2828"/>
                <a:ext cx="282" cy="2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zh-CN" altLang="en-US" sz="1845">
                    <a:solidFill>
                      <a:schemeClr val="bg1"/>
                    </a:solidFill>
                    <a:ea typeface="宋体" panose="02010600030101010101" pitchFamily="2" charset="-122"/>
                  </a:rPr>
                  <a:t>[1]</a:t>
                </a:r>
                <a:endParaRPr lang="zh-CN" altLang="en-US" sz="1845">
                  <a:ea typeface="宋体" panose="02010600030101010101" pitchFamily="2" charset="-122"/>
                </a:endParaRPr>
              </a:p>
            </p:txBody>
          </p:sp>
          <p:sp>
            <p:nvSpPr>
              <p:cNvPr id="165905" name="Text Box 17"/>
              <p:cNvSpPr txBox="1">
                <a:spLocks noChangeArrowheads="1"/>
              </p:cNvSpPr>
              <p:nvPr/>
            </p:nvSpPr>
            <p:spPr bwMode="auto">
              <a:xfrm>
                <a:off x="2301" y="2684"/>
                <a:ext cx="282" cy="2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zh-CN" altLang="en-US" sz="1845">
                    <a:solidFill>
                      <a:schemeClr val="bg1"/>
                    </a:solidFill>
                    <a:ea typeface="宋体" panose="02010600030101010101" pitchFamily="2" charset="-122"/>
                  </a:rPr>
                  <a:t>[9]</a:t>
                </a:r>
                <a:endParaRPr lang="zh-CN" altLang="en-US" sz="1845">
                  <a:ea typeface="宋体" panose="02010600030101010101" pitchFamily="2" charset="-122"/>
                </a:endParaRPr>
              </a:p>
            </p:txBody>
          </p:sp>
          <p:sp>
            <p:nvSpPr>
              <p:cNvPr id="165906" name="Text Box 18"/>
              <p:cNvSpPr txBox="1">
                <a:spLocks noChangeArrowheads="1"/>
              </p:cNvSpPr>
              <p:nvPr/>
            </p:nvSpPr>
            <p:spPr bwMode="auto">
              <a:xfrm>
                <a:off x="2256" y="2540"/>
                <a:ext cx="365" cy="2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zh-CN" altLang="en-US" sz="1845">
                    <a:solidFill>
                      <a:schemeClr val="bg1"/>
                    </a:solidFill>
                    <a:ea typeface="宋体" panose="02010600030101010101" pitchFamily="2" charset="-122"/>
                  </a:rPr>
                  <a:t>[17]</a:t>
                </a:r>
                <a:endParaRPr lang="zh-CN" altLang="en-US" sz="1845">
                  <a:ea typeface="宋体" panose="02010600030101010101" pitchFamily="2" charset="-122"/>
                </a:endParaRPr>
              </a:p>
            </p:txBody>
          </p:sp>
          <p:sp>
            <p:nvSpPr>
              <p:cNvPr id="165907" name="Text Box 19"/>
              <p:cNvSpPr txBox="1">
                <a:spLocks noChangeArrowheads="1"/>
              </p:cNvSpPr>
              <p:nvPr/>
            </p:nvSpPr>
            <p:spPr bwMode="auto">
              <a:xfrm>
                <a:off x="2257" y="2396"/>
                <a:ext cx="365" cy="2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zh-CN" altLang="en-US" sz="1845">
                    <a:solidFill>
                      <a:schemeClr val="bg1"/>
                    </a:solidFill>
                    <a:ea typeface="宋体" panose="02010600030101010101" pitchFamily="2" charset="-122"/>
                  </a:rPr>
                  <a:t>[25]</a:t>
                </a:r>
                <a:endParaRPr lang="zh-CN" altLang="en-US" sz="1845">
                  <a:ea typeface="宋体" panose="02010600030101010101" pitchFamily="2" charset="-122"/>
                </a:endParaRPr>
              </a:p>
            </p:txBody>
          </p:sp>
          <p:sp>
            <p:nvSpPr>
              <p:cNvPr id="165908" name="Text Box 20"/>
              <p:cNvSpPr txBox="1">
                <a:spLocks noChangeArrowheads="1"/>
              </p:cNvSpPr>
              <p:nvPr/>
            </p:nvSpPr>
            <p:spPr bwMode="auto">
              <a:xfrm>
                <a:off x="2640" y="2828"/>
                <a:ext cx="282" cy="2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zh-CN" altLang="en-US" sz="1845">
                    <a:solidFill>
                      <a:schemeClr val="bg1"/>
                    </a:solidFill>
                    <a:ea typeface="宋体" panose="02010600030101010101" pitchFamily="2" charset="-122"/>
                  </a:rPr>
                  <a:t>[2]</a:t>
                </a:r>
                <a:endParaRPr lang="zh-CN" altLang="en-US" sz="1845">
                  <a:ea typeface="宋体" panose="02010600030101010101" pitchFamily="2" charset="-122"/>
                </a:endParaRPr>
              </a:p>
            </p:txBody>
          </p:sp>
          <p:sp>
            <p:nvSpPr>
              <p:cNvPr id="165909" name="Text Box 21"/>
              <p:cNvSpPr txBox="1">
                <a:spLocks noChangeArrowheads="1"/>
              </p:cNvSpPr>
              <p:nvPr/>
            </p:nvSpPr>
            <p:spPr bwMode="auto">
              <a:xfrm>
                <a:off x="2596" y="2684"/>
                <a:ext cx="365" cy="2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zh-CN" altLang="en-US" sz="1845">
                    <a:solidFill>
                      <a:schemeClr val="bg1"/>
                    </a:solidFill>
                    <a:ea typeface="宋体" panose="02010600030101010101" pitchFamily="2" charset="-122"/>
                  </a:rPr>
                  <a:t>[10]</a:t>
                </a:r>
                <a:endParaRPr lang="zh-CN" altLang="en-US" sz="1845">
                  <a:ea typeface="宋体" panose="02010600030101010101" pitchFamily="2" charset="-122"/>
                </a:endParaRPr>
              </a:p>
            </p:txBody>
          </p:sp>
          <p:sp>
            <p:nvSpPr>
              <p:cNvPr id="165910" name="Text Box 22"/>
              <p:cNvSpPr txBox="1">
                <a:spLocks noChangeArrowheads="1"/>
              </p:cNvSpPr>
              <p:nvPr/>
            </p:nvSpPr>
            <p:spPr bwMode="auto">
              <a:xfrm>
                <a:off x="2595" y="2540"/>
                <a:ext cx="365" cy="2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zh-CN" altLang="en-US" sz="1845">
                    <a:solidFill>
                      <a:schemeClr val="bg1"/>
                    </a:solidFill>
                    <a:ea typeface="宋体" panose="02010600030101010101" pitchFamily="2" charset="-122"/>
                  </a:rPr>
                  <a:t>[18]</a:t>
                </a:r>
                <a:endParaRPr lang="zh-CN" altLang="en-US" sz="1845">
                  <a:ea typeface="宋体" panose="02010600030101010101" pitchFamily="2" charset="-122"/>
                </a:endParaRPr>
              </a:p>
            </p:txBody>
          </p:sp>
          <p:sp>
            <p:nvSpPr>
              <p:cNvPr id="165911" name="Text Box 23"/>
              <p:cNvSpPr txBox="1">
                <a:spLocks noChangeArrowheads="1"/>
              </p:cNvSpPr>
              <p:nvPr/>
            </p:nvSpPr>
            <p:spPr bwMode="auto">
              <a:xfrm>
                <a:off x="2596" y="2396"/>
                <a:ext cx="365" cy="2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zh-CN" altLang="en-US" sz="1845">
                    <a:solidFill>
                      <a:schemeClr val="bg1"/>
                    </a:solidFill>
                    <a:ea typeface="宋体" panose="02010600030101010101" pitchFamily="2" charset="-122"/>
                  </a:rPr>
                  <a:t>[26]</a:t>
                </a:r>
                <a:endParaRPr lang="zh-CN" altLang="en-US" sz="1845">
                  <a:ea typeface="宋体" panose="02010600030101010101" pitchFamily="2" charset="-122"/>
                </a:endParaRPr>
              </a:p>
            </p:txBody>
          </p:sp>
          <p:sp>
            <p:nvSpPr>
              <p:cNvPr id="165912" name="Text Box 24"/>
              <p:cNvSpPr txBox="1">
                <a:spLocks noChangeArrowheads="1"/>
              </p:cNvSpPr>
              <p:nvPr/>
            </p:nvSpPr>
            <p:spPr bwMode="auto">
              <a:xfrm>
                <a:off x="2972" y="2828"/>
                <a:ext cx="282" cy="2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zh-CN" altLang="en-US" sz="1845">
                    <a:solidFill>
                      <a:schemeClr val="bg1"/>
                    </a:solidFill>
                    <a:ea typeface="宋体" panose="02010600030101010101" pitchFamily="2" charset="-122"/>
                  </a:rPr>
                  <a:t>[3]</a:t>
                </a:r>
                <a:endParaRPr lang="zh-CN" altLang="en-US" sz="1845">
                  <a:ea typeface="宋体" panose="02010600030101010101" pitchFamily="2" charset="-122"/>
                </a:endParaRPr>
              </a:p>
            </p:txBody>
          </p:sp>
          <p:sp>
            <p:nvSpPr>
              <p:cNvPr id="165913" name="Text Box 25"/>
              <p:cNvSpPr txBox="1">
                <a:spLocks noChangeArrowheads="1"/>
              </p:cNvSpPr>
              <p:nvPr/>
            </p:nvSpPr>
            <p:spPr bwMode="auto">
              <a:xfrm>
                <a:off x="2928" y="2684"/>
                <a:ext cx="354" cy="2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zh-CN" altLang="en-US" sz="1845">
                    <a:solidFill>
                      <a:schemeClr val="bg1"/>
                    </a:solidFill>
                    <a:ea typeface="宋体" panose="02010600030101010101" pitchFamily="2" charset="-122"/>
                  </a:rPr>
                  <a:t>[11]</a:t>
                </a:r>
                <a:endParaRPr lang="zh-CN" altLang="en-US" sz="1845">
                  <a:ea typeface="宋体" panose="02010600030101010101" pitchFamily="2" charset="-122"/>
                </a:endParaRPr>
              </a:p>
            </p:txBody>
          </p:sp>
          <p:sp>
            <p:nvSpPr>
              <p:cNvPr id="165914" name="Text Box 26"/>
              <p:cNvSpPr txBox="1">
                <a:spLocks noChangeArrowheads="1"/>
              </p:cNvSpPr>
              <p:nvPr/>
            </p:nvSpPr>
            <p:spPr bwMode="auto">
              <a:xfrm>
                <a:off x="2927" y="2540"/>
                <a:ext cx="365" cy="2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zh-CN" altLang="en-US" sz="1845">
                    <a:solidFill>
                      <a:schemeClr val="bg1"/>
                    </a:solidFill>
                    <a:ea typeface="宋体" panose="02010600030101010101" pitchFamily="2" charset="-122"/>
                  </a:rPr>
                  <a:t>[19]</a:t>
                </a:r>
                <a:endParaRPr lang="zh-CN" altLang="en-US" sz="1845">
                  <a:ea typeface="宋体" panose="02010600030101010101" pitchFamily="2" charset="-122"/>
                </a:endParaRPr>
              </a:p>
            </p:txBody>
          </p:sp>
          <p:sp>
            <p:nvSpPr>
              <p:cNvPr id="165915" name="Text Box 27"/>
              <p:cNvSpPr txBox="1">
                <a:spLocks noChangeArrowheads="1"/>
              </p:cNvSpPr>
              <p:nvPr/>
            </p:nvSpPr>
            <p:spPr bwMode="auto">
              <a:xfrm>
                <a:off x="2928" y="2396"/>
                <a:ext cx="365" cy="2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zh-CN" altLang="en-US" sz="1845">
                    <a:solidFill>
                      <a:schemeClr val="bg1"/>
                    </a:solidFill>
                    <a:ea typeface="宋体" panose="02010600030101010101" pitchFamily="2" charset="-122"/>
                  </a:rPr>
                  <a:t>[27]</a:t>
                </a:r>
                <a:endParaRPr lang="zh-CN" altLang="en-US" sz="1845">
                  <a:ea typeface="宋体" panose="02010600030101010101" pitchFamily="2" charset="-122"/>
                </a:endParaRPr>
              </a:p>
            </p:txBody>
          </p:sp>
          <p:sp>
            <p:nvSpPr>
              <p:cNvPr id="165916" name="Text Box 28"/>
              <p:cNvSpPr txBox="1">
                <a:spLocks noChangeArrowheads="1"/>
              </p:cNvSpPr>
              <p:nvPr/>
            </p:nvSpPr>
            <p:spPr bwMode="auto">
              <a:xfrm>
                <a:off x="3264" y="2828"/>
                <a:ext cx="282" cy="2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zh-CN" altLang="en-US" sz="1845">
                    <a:solidFill>
                      <a:schemeClr val="bg1"/>
                    </a:solidFill>
                    <a:ea typeface="宋体" panose="02010600030101010101" pitchFamily="2" charset="-122"/>
                  </a:rPr>
                  <a:t>[4]</a:t>
                </a:r>
                <a:endParaRPr lang="zh-CN" altLang="en-US" sz="1845">
                  <a:ea typeface="宋体" panose="02010600030101010101" pitchFamily="2" charset="-122"/>
                </a:endParaRPr>
              </a:p>
            </p:txBody>
          </p:sp>
          <p:sp>
            <p:nvSpPr>
              <p:cNvPr id="165917" name="Text Box 29"/>
              <p:cNvSpPr txBox="1">
                <a:spLocks noChangeArrowheads="1"/>
              </p:cNvSpPr>
              <p:nvPr/>
            </p:nvSpPr>
            <p:spPr bwMode="auto">
              <a:xfrm>
                <a:off x="3220" y="2684"/>
                <a:ext cx="365" cy="2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zh-CN" altLang="en-US" sz="1845">
                    <a:solidFill>
                      <a:schemeClr val="bg1"/>
                    </a:solidFill>
                    <a:ea typeface="宋体" panose="02010600030101010101" pitchFamily="2" charset="-122"/>
                  </a:rPr>
                  <a:t>[12]</a:t>
                </a:r>
                <a:endParaRPr lang="zh-CN" altLang="en-US" sz="1845">
                  <a:ea typeface="宋体" panose="02010600030101010101" pitchFamily="2" charset="-122"/>
                </a:endParaRPr>
              </a:p>
            </p:txBody>
          </p:sp>
          <p:sp>
            <p:nvSpPr>
              <p:cNvPr id="165918" name="Text Box 30"/>
              <p:cNvSpPr txBox="1">
                <a:spLocks noChangeArrowheads="1"/>
              </p:cNvSpPr>
              <p:nvPr/>
            </p:nvSpPr>
            <p:spPr bwMode="auto">
              <a:xfrm>
                <a:off x="3219" y="2540"/>
                <a:ext cx="365" cy="2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zh-CN" altLang="en-US" sz="1845">
                    <a:solidFill>
                      <a:schemeClr val="bg1"/>
                    </a:solidFill>
                    <a:ea typeface="宋体" panose="02010600030101010101" pitchFamily="2" charset="-122"/>
                  </a:rPr>
                  <a:t>[20]</a:t>
                </a:r>
                <a:endParaRPr lang="zh-CN" altLang="en-US" sz="1845">
                  <a:ea typeface="宋体" panose="02010600030101010101" pitchFamily="2" charset="-122"/>
                </a:endParaRPr>
              </a:p>
            </p:txBody>
          </p:sp>
          <p:sp>
            <p:nvSpPr>
              <p:cNvPr id="165919" name="Text Box 31"/>
              <p:cNvSpPr txBox="1">
                <a:spLocks noChangeArrowheads="1"/>
              </p:cNvSpPr>
              <p:nvPr/>
            </p:nvSpPr>
            <p:spPr bwMode="auto">
              <a:xfrm>
                <a:off x="3220" y="2396"/>
                <a:ext cx="365" cy="2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zh-CN" altLang="en-US" sz="1845">
                    <a:solidFill>
                      <a:schemeClr val="bg1"/>
                    </a:solidFill>
                    <a:ea typeface="宋体" panose="02010600030101010101" pitchFamily="2" charset="-122"/>
                  </a:rPr>
                  <a:t>[28]</a:t>
                </a:r>
                <a:endParaRPr lang="zh-CN" altLang="en-US" sz="1845">
                  <a:ea typeface="宋体" panose="02010600030101010101" pitchFamily="2" charset="-122"/>
                </a:endParaRPr>
              </a:p>
            </p:txBody>
          </p:sp>
          <p:sp>
            <p:nvSpPr>
              <p:cNvPr id="165920" name="Text Box 32"/>
              <p:cNvSpPr txBox="1">
                <a:spLocks noChangeArrowheads="1"/>
              </p:cNvSpPr>
              <p:nvPr/>
            </p:nvSpPr>
            <p:spPr bwMode="auto">
              <a:xfrm>
                <a:off x="3648" y="2828"/>
                <a:ext cx="282" cy="2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zh-CN" altLang="en-US" sz="1845">
                    <a:solidFill>
                      <a:schemeClr val="bg1"/>
                    </a:solidFill>
                    <a:ea typeface="宋体" panose="02010600030101010101" pitchFamily="2" charset="-122"/>
                  </a:rPr>
                  <a:t>[5]</a:t>
                </a:r>
                <a:endParaRPr lang="zh-CN" altLang="en-US" sz="1845">
                  <a:ea typeface="宋体" panose="02010600030101010101" pitchFamily="2" charset="-122"/>
                </a:endParaRPr>
              </a:p>
            </p:txBody>
          </p:sp>
          <p:sp>
            <p:nvSpPr>
              <p:cNvPr id="165921" name="Text Box 33"/>
              <p:cNvSpPr txBox="1">
                <a:spLocks noChangeArrowheads="1"/>
              </p:cNvSpPr>
              <p:nvPr/>
            </p:nvSpPr>
            <p:spPr bwMode="auto">
              <a:xfrm>
                <a:off x="3604" y="2684"/>
                <a:ext cx="365" cy="2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zh-CN" altLang="en-US" sz="1845">
                    <a:solidFill>
                      <a:schemeClr val="bg1"/>
                    </a:solidFill>
                    <a:ea typeface="宋体" panose="02010600030101010101" pitchFamily="2" charset="-122"/>
                  </a:rPr>
                  <a:t>[13]</a:t>
                </a:r>
                <a:endParaRPr lang="zh-CN" altLang="en-US" sz="1845">
                  <a:ea typeface="宋体" panose="02010600030101010101" pitchFamily="2" charset="-122"/>
                </a:endParaRPr>
              </a:p>
            </p:txBody>
          </p:sp>
          <p:sp>
            <p:nvSpPr>
              <p:cNvPr id="165922" name="Text Box 34"/>
              <p:cNvSpPr txBox="1">
                <a:spLocks noChangeArrowheads="1"/>
              </p:cNvSpPr>
              <p:nvPr/>
            </p:nvSpPr>
            <p:spPr bwMode="auto">
              <a:xfrm>
                <a:off x="3603" y="2540"/>
                <a:ext cx="365" cy="2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zh-CN" altLang="en-US" sz="1845">
                    <a:solidFill>
                      <a:schemeClr val="bg1"/>
                    </a:solidFill>
                    <a:ea typeface="宋体" panose="02010600030101010101" pitchFamily="2" charset="-122"/>
                  </a:rPr>
                  <a:t>[21]</a:t>
                </a:r>
                <a:endParaRPr lang="zh-CN" altLang="en-US" sz="1845">
                  <a:ea typeface="宋体" panose="02010600030101010101" pitchFamily="2" charset="-122"/>
                </a:endParaRPr>
              </a:p>
            </p:txBody>
          </p:sp>
          <p:sp>
            <p:nvSpPr>
              <p:cNvPr id="165923" name="Text Box 35"/>
              <p:cNvSpPr txBox="1">
                <a:spLocks noChangeArrowheads="1"/>
              </p:cNvSpPr>
              <p:nvPr/>
            </p:nvSpPr>
            <p:spPr bwMode="auto">
              <a:xfrm>
                <a:off x="3604" y="2396"/>
                <a:ext cx="365" cy="2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zh-CN" altLang="en-US" sz="1845">
                    <a:solidFill>
                      <a:schemeClr val="bg1"/>
                    </a:solidFill>
                    <a:ea typeface="宋体" panose="02010600030101010101" pitchFamily="2" charset="-122"/>
                  </a:rPr>
                  <a:t>[29]</a:t>
                </a:r>
                <a:endParaRPr lang="zh-CN" altLang="en-US" sz="1845">
                  <a:ea typeface="宋体" panose="02010600030101010101" pitchFamily="2" charset="-122"/>
                </a:endParaRPr>
              </a:p>
            </p:txBody>
          </p:sp>
          <p:sp>
            <p:nvSpPr>
              <p:cNvPr id="165924" name="Text Box 36"/>
              <p:cNvSpPr txBox="1">
                <a:spLocks noChangeArrowheads="1"/>
              </p:cNvSpPr>
              <p:nvPr/>
            </p:nvSpPr>
            <p:spPr bwMode="auto">
              <a:xfrm>
                <a:off x="3984" y="2828"/>
                <a:ext cx="282" cy="2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zh-CN" altLang="en-US" sz="1845">
                    <a:solidFill>
                      <a:schemeClr val="bg1"/>
                    </a:solidFill>
                    <a:ea typeface="宋体" panose="02010600030101010101" pitchFamily="2" charset="-122"/>
                  </a:rPr>
                  <a:t>[6]</a:t>
                </a:r>
                <a:endParaRPr lang="zh-CN" altLang="en-US" sz="1845">
                  <a:ea typeface="宋体" panose="02010600030101010101" pitchFamily="2" charset="-122"/>
                </a:endParaRPr>
              </a:p>
            </p:txBody>
          </p:sp>
          <p:sp>
            <p:nvSpPr>
              <p:cNvPr id="165925" name="Text Box 37"/>
              <p:cNvSpPr txBox="1">
                <a:spLocks noChangeArrowheads="1"/>
              </p:cNvSpPr>
              <p:nvPr/>
            </p:nvSpPr>
            <p:spPr bwMode="auto">
              <a:xfrm>
                <a:off x="3939" y="2684"/>
                <a:ext cx="365" cy="2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zh-CN" altLang="en-US" sz="1845">
                    <a:solidFill>
                      <a:schemeClr val="bg1"/>
                    </a:solidFill>
                    <a:ea typeface="宋体" panose="02010600030101010101" pitchFamily="2" charset="-122"/>
                  </a:rPr>
                  <a:t>[14]</a:t>
                </a:r>
                <a:endParaRPr lang="zh-CN" altLang="en-US" sz="1845">
                  <a:ea typeface="宋体" panose="02010600030101010101" pitchFamily="2" charset="-122"/>
                </a:endParaRPr>
              </a:p>
            </p:txBody>
          </p:sp>
          <p:sp>
            <p:nvSpPr>
              <p:cNvPr id="165926" name="Text Box 38"/>
              <p:cNvSpPr txBox="1">
                <a:spLocks noChangeArrowheads="1"/>
              </p:cNvSpPr>
              <p:nvPr/>
            </p:nvSpPr>
            <p:spPr bwMode="auto">
              <a:xfrm>
                <a:off x="3939" y="2540"/>
                <a:ext cx="365" cy="2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zh-CN" altLang="en-US" sz="1845">
                    <a:solidFill>
                      <a:schemeClr val="bg1"/>
                    </a:solidFill>
                    <a:ea typeface="宋体" panose="02010600030101010101" pitchFamily="2" charset="-122"/>
                  </a:rPr>
                  <a:t>[22]</a:t>
                </a:r>
                <a:endParaRPr lang="zh-CN" altLang="en-US" sz="1845">
                  <a:ea typeface="宋体" panose="02010600030101010101" pitchFamily="2" charset="-122"/>
                </a:endParaRPr>
              </a:p>
            </p:txBody>
          </p:sp>
          <p:sp>
            <p:nvSpPr>
              <p:cNvPr id="165927" name="Text Box 39"/>
              <p:cNvSpPr txBox="1">
                <a:spLocks noChangeArrowheads="1"/>
              </p:cNvSpPr>
              <p:nvPr/>
            </p:nvSpPr>
            <p:spPr bwMode="auto">
              <a:xfrm>
                <a:off x="3940" y="2396"/>
                <a:ext cx="365" cy="2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zh-CN" altLang="en-US" sz="1845">
                    <a:solidFill>
                      <a:schemeClr val="bg1"/>
                    </a:solidFill>
                    <a:ea typeface="宋体" panose="02010600030101010101" pitchFamily="2" charset="-122"/>
                  </a:rPr>
                  <a:t>[30]</a:t>
                </a:r>
                <a:endParaRPr lang="zh-CN" altLang="en-US" sz="1845">
                  <a:ea typeface="宋体" panose="02010600030101010101" pitchFamily="2" charset="-122"/>
                </a:endParaRPr>
              </a:p>
            </p:txBody>
          </p:sp>
          <p:sp>
            <p:nvSpPr>
              <p:cNvPr id="165928" name="Text Box 40"/>
              <p:cNvSpPr txBox="1">
                <a:spLocks noChangeArrowheads="1"/>
              </p:cNvSpPr>
              <p:nvPr/>
            </p:nvSpPr>
            <p:spPr bwMode="auto">
              <a:xfrm>
                <a:off x="4320" y="2828"/>
                <a:ext cx="282" cy="2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zh-CN" altLang="en-US" sz="1845">
                    <a:solidFill>
                      <a:schemeClr val="bg1"/>
                    </a:solidFill>
                    <a:ea typeface="宋体" panose="02010600030101010101" pitchFamily="2" charset="-122"/>
                  </a:rPr>
                  <a:t>[7]</a:t>
                </a:r>
                <a:endParaRPr lang="zh-CN" altLang="en-US" sz="1845">
                  <a:ea typeface="宋体" panose="02010600030101010101" pitchFamily="2" charset="-122"/>
                </a:endParaRPr>
              </a:p>
            </p:txBody>
          </p:sp>
          <p:sp>
            <p:nvSpPr>
              <p:cNvPr id="165929" name="Text Box 41"/>
              <p:cNvSpPr txBox="1">
                <a:spLocks noChangeArrowheads="1"/>
              </p:cNvSpPr>
              <p:nvPr/>
            </p:nvSpPr>
            <p:spPr bwMode="auto">
              <a:xfrm>
                <a:off x="4276" y="2684"/>
                <a:ext cx="365" cy="2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zh-CN" altLang="en-US" sz="1845">
                    <a:solidFill>
                      <a:schemeClr val="bg1"/>
                    </a:solidFill>
                    <a:ea typeface="宋体" panose="02010600030101010101" pitchFamily="2" charset="-122"/>
                  </a:rPr>
                  <a:t>[15]</a:t>
                </a:r>
                <a:endParaRPr lang="zh-CN" altLang="en-US" sz="1845">
                  <a:ea typeface="宋体" panose="02010600030101010101" pitchFamily="2" charset="-122"/>
                </a:endParaRPr>
              </a:p>
            </p:txBody>
          </p:sp>
          <p:sp>
            <p:nvSpPr>
              <p:cNvPr id="165930" name="Text Box 42"/>
              <p:cNvSpPr txBox="1">
                <a:spLocks noChangeArrowheads="1"/>
              </p:cNvSpPr>
              <p:nvPr/>
            </p:nvSpPr>
            <p:spPr bwMode="auto">
              <a:xfrm>
                <a:off x="4275" y="2540"/>
                <a:ext cx="365" cy="2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zh-CN" altLang="en-US" sz="1845">
                    <a:solidFill>
                      <a:schemeClr val="bg1"/>
                    </a:solidFill>
                    <a:ea typeface="宋体" panose="02010600030101010101" pitchFamily="2" charset="-122"/>
                  </a:rPr>
                  <a:t>[23]</a:t>
                </a:r>
                <a:endParaRPr lang="zh-CN" altLang="en-US" sz="1845">
                  <a:ea typeface="宋体" panose="02010600030101010101" pitchFamily="2" charset="-122"/>
                </a:endParaRPr>
              </a:p>
            </p:txBody>
          </p:sp>
          <p:sp>
            <p:nvSpPr>
              <p:cNvPr id="165931" name="Text Box 43"/>
              <p:cNvSpPr txBox="1">
                <a:spLocks noChangeArrowheads="1"/>
              </p:cNvSpPr>
              <p:nvPr/>
            </p:nvSpPr>
            <p:spPr bwMode="auto">
              <a:xfrm>
                <a:off x="4276" y="2396"/>
                <a:ext cx="365" cy="2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zh-CN" altLang="en-US" sz="1845">
                    <a:solidFill>
                      <a:schemeClr val="bg1"/>
                    </a:solidFill>
                    <a:ea typeface="宋体" panose="02010600030101010101" pitchFamily="2" charset="-122"/>
                  </a:rPr>
                  <a:t>[31]</a:t>
                </a:r>
                <a:endParaRPr lang="zh-CN" altLang="en-US" sz="1845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65933" name="Line 45"/>
            <p:cNvSpPr>
              <a:spLocks noChangeShapeType="1"/>
            </p:cNvSpPr>
            <p:nvPr/>
          </p:nvSpPr>
          <p:spPr bwMode="auto">
            <a:xfrm>
              <a:off x="1392" y="2256"/>
              <a:ext cx="624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T0 Vector Microprocessor (1995)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0825" y="1007266"/>
            <a:ext cx="8642350" cy="2040734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Which of the following is correct for a load instruction? Refer to Figure 4.10. </a:t>
            </a:r>
            <a:endParaRPr lang="en-US" dirty="0"/>
          </a:p>
          <a:p>
            <a:pPr marL="971550" lvl="1" indent="-514350">
              <a:buFont typeface="+mj-lt"/>
              <a:buAutoNum type="alphaLcPeriod"/>
            </a:pPr>
            <a:r>
              <a:rPr lang="en-US" dirty="0" err="1"/>
              <a:t>MemtoReg</a:t>
            </a:r>
            <a:r>
              <a:rPr lang="en-US" dirty="0"/>
              <a:t> should be set to cause the data from memory to be sent to the register </a:t>
            </a:r>
            <a:r>
              <a:rPr lang="en-US" dirty="0" smtClean="0"/>
              <a:t>file</a:t>
            </a:r>
            <a:r>
              <a:rPr lang="en-US" dirty="0"/>
              <a:t>. </a:t>
            </a:r>
            <a:endParaRPr lang="en-US" dirty="0" smtClean="0"/>
          </a:p>
          <a:p>
            <a:pPr marL="971550" lvl="1" indent="-514350">
              <a:buFont typeface="+mj-lt"/>
              <a:buAutoNum type="alphaLcPeriod"/>
            </a:pPr>
            <a:r>
              <a:rPr lang="en-US" dirty="0" err="1"/>
              <a:t>MemtoReg</a:t>
            </a:r>
            <a:r>
              <a:rPr lang="en-US" dirty="0"/>
              <a:t> should be set to cause the correct register destination to be sent to the register </a:t>
            </a:r>
            <a:r>
              <a:rPr lang="en-US" dirty="0" smtClean="0"/>
              <a:t>file.</a:t>
            </a:r>
            <a:endParaRPr lang="en-US" dirty="0" smtClean="0"/>
          </a:p>
          <a:p>
            <a:pPr marL="971550" lvl="1" indent="-514350">
              <a:buFont typeface="+mj-lt"/>
              <a:buAutoNum type="alphaLcPeriod"/>
            </a:pPr>
            <a:r>
              <a:rPr lang="en-US" dirty="0"/>
              <a:t>We do not care about the setting of </a:t>
            </a:r>
            <a:r>
              <a:rPr lang="en-US" dirty="0" err="1"/>
              <a:t>MemtoReg</a:t>
            </a:r>
            <a:r>
              <a:rPr lang="en-US" dirty="0"/>
              <a:t> for loads. </a:t>
            </a:r>
            <a:r>
              <a:rPr lang="en-US" dirty="0" smtClean="0"/>
              <a:t> 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COaA, LEC10 DPath I</a:t>
            </a:r>
            <a:endParaRPr lang="en-US" altLang="zh-C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 smtClean="0"/>
              <a:t>Northwestern Polytechnical University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Check Your Self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17796" y="2590800"/>
            <a:ext cx="6308407" cy="32264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0825" y="1007266"/>
            <a:ext cx="8642350" cy="2040734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The </a:t>
            </a:r>
            <a:r>
              <a:rPr lang="en-US" dirty="0"/>
              <a:t>single-cycle </a:t>
            </a:r>
            <a:r>
              <a:rPr lang="en-US" dirty="0" err="1"/>
              <a:t>datapath</a:t>
            </a:r>
            <a:r>
              <a:rPr lang="en-US" dirty="0"/>
              <a:t> conceptually described in this section </a:t>
            </a:r>
            <a:r>
              <a:rPr lang="en-US" b="1" i="1" u="sng" dirty="0"/>
              <a:t>must</a:t>
            </a:r>
            <a:r>
              <a:rPr lang="en-US" i="1" dirty="0"/>
              <a:t> </a:t>
            </a:r>
            <a:r>
              <a:rPr lang="en-US" dirty="0"/>
              <a:t>have separate instruction and data memories, because </a:t>
            </a:r>
            <a:endParaRPr lang="en-US" dirty="0"/>
          </a:p>
          <a:p>
            <a:pPr marL="971550" lvl="1" indent="-514350">
              <a:buFont typeface="+mj-lt"/>
              <a:buAutoNum type="alphaLcPeriod"/>
            </a:pPr>
            <a:r>
              <a:rPr lang="en-US" dirty="0"/>
              <a:t>the formats of data and instructions are </a:t>
            </a:r>
            <a:r>
              <a:rPr lang="en-US" dirty="0" smtClean="0"/>
              <a:t>different </a:t>
            </a:r>
            <a:r>
              <a:rPr lang="en-US" dirty="0"/>
              <a:t>in MIPS, and hence </a:t>
            </a:r>
            <a:r>
              <a:rPr lang="en-US" dirty="0" smtClean="0"/>
              <a:t>different </a:t>
            </a:r>
            <a:r>
              <a:rPr lang="en-US" dirty="0"/>
              <a:t>memories are needed. </a:t>
            </a:r>
            <a:endParaRPr lang="en-US" dirty="0"/>
          </a:p>
          <a:p>
            <a:pPr marL="971550" lvl="1" indent="-514350">
              <a:buFont typeface="+mj-lt"/>
              <a:buAutoNum type="alphaLcPeriod"/>
            </a:pPr>
            <a:r>
              <a:rPr lang="en-US" dirty="0"/>
              <a:t>having separate memories is less expensive. </a:t>
            </a:r>
            <a:endParaRPr lang="en-US" dirty="0"/>
          </a:p>
          <a:p>
            <a:pPr marL="971550" lvl="1" indent="-514350">
              <a:buFont typeface="+mj-lt"/>
              <a:buAutoNum type="alphaLcPeriod"/>
            </a:pPr>
            <a:r>
              <a:rPr lang="en-US" dirty="0"/>
              <a:t>the processor operates in one cycle and cannot use a single-ported memory for two </a:t>
            </a:r>
            <a:r>
              <a:rPr lang="en-US" dirty="0" smtClean="0"/>
              <a:t>different </a:t>
            </a:r>
            <a:r>
              <a:rPr lang="en-US" dirty="0"/>
              <a:t>accesses within that cycle 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COaA, LEC10 DPath I</a:t>
            </a:r>
            <a:endParaRPr lang="en-US" altLang="zh-C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 smtClean="0"/>
              <a:t>Northwestern Polytechnical University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Check Your Self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charset="0"/>
              <a:buChar char="Ø"/>
            </a:pPr>
            <a:r>
              <a:rPr lang="en-US" altLang="zh-CN" dirty="0"/>
              <a:t>How to generate the control signals for single cycle </a:t>
            </a:r>
            <a:r>
              <a:rPr lang="en-US" altLang="zh-CN" dirty="0" err="1"/>
              <a:t>datapath</a:t>
            </a:r>
            <a:r>
              <a:rPr lang="en-US" altLang="zh-CN" dirty="0"/>
              <a:t>.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Next Time</a:t>
            </a:r>
            <a:endParaRPr lang="en-US" altLang="zh-CN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COaA, LEC10 DPath I</a:t>
            </a:r>
            <a:endParaRPr lang="en-US" altLang="zh-CN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/>
              <a:t>Northwestern </a:t>
            </a:r>
            <a:r>
              <a:rPr lang="en-US" altLang="zh-CN" dirty="0" err="1"/>
              <a:t>Polytechnical</a:t>
            </a:r>
            <a:r>
              <a:rPr lang="en-US" altLang="zh-CN" dirty="0"/>
              <a:t> University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Performance Perspective</a:t>
            </a:r>
            <a:endParaRPr 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57554" y="112395"/>
            <a:ext cx="83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1.2</a:t>
            </a:r>
            <a:endParaRPr lang="zh-CN" alt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6200" y="1005205"/>
            <a:ext cx="8990965" cy="563231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171450" indent="-171450">
              <a:buFont typeface="Wingdings" panose="05000000000000000000" charset="0"/>
              <a:buChar char="Ø"/>
            </a:pPr>
            <a:r>
              <a:rPr lang="en-US" altLang="zh-CN" sz="2800" b="1" dirty="0">
                <a:solidFill>
                  <a:srgbClr val="0E00CE"/>
                </a:solidFill>
                <a:sym typeface="+mn-ea"/>
              </a:rPr>
              <a:t>Performance of a machine is determined by:</a:t>
            </a:r>
            <a:endParaRPr lang="en-US" altLang="zh-CN" sz="2800" b="1" dirty="0">
              <a:solidFill>
                <a:srgbClr val="0E00CE"/>
              </a:solidFill>
              <a:sym typeface="+mn-ea"/>
            </a:endParaRPr>
          </a:p>
          <a:p>
            <a:pPr marL="628650" lvl="1" indent="-171450">
              <a:buFont typeface="Wingdings" panose="05000000000000000000" charset="0"/>
              <a:buChar char="Ø"/>
            </a:pPr>
            <a:r>
              <a:rPr lang="en-US" altLang="zh-CN" sz="2800" b="1" dirty="0">
                <a:solidFill>
                  <a:srgbClr val="0E00CE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Instruction count</a:t>
            </a:r>
            <a:endParaRPr lang="en-US" altLang="zh-CN" sz="2800" b="1" dirty="0">
              <a:solidFill>
                <a:srgbClr val="0E00CE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 marL="628650" lvl="1" indent="-171450">
              <a:buFont typeface="Wingdings" panose="05000000000000000000" charset="0"/>
              <a:buChar char="Ø"/>
            </a:pPr>
            <a:r>
              <a:rPr lang="en-US" altLang="zh-CN" sz="2800" b="1" dirty="0">
                <a:solidFill>
                  <a:srgbClr val="0E00CE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Clock cycle time</a:t>
            </a:r>
            <a:endParaRPr lang="en-US" altLang="zh-CN" sz="2800" b="1" dirty="0">
              <a:solidFill>
                <a:srgbClr val="0E00CE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 marL="628650" lvl="1" indent="-171450">
              <a:buFont typeface="Wingdings" panose="05000000000000000000" charset="0"/>
              <a:buChar char="Ø"/>
            </a:pPr>
            <a:r>
              <a:rPr lang="en-US" altLang="zh-CN" sz="2800" b="1" dirty="0">
                <a:solidFill>
                  <a:srgbClr val="0E00CE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Clock cycles per instruction</a:t>
            </a:r>
            <a:endParaRPr lang="en-US" altLang="zh-CN" sz="2800" b="1" dirty="0">
              <a:solidFill>
                <a:srgbClr val="0E00CE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 marL="628650" lvl="1" indent="-171450">
              <a:buFont typeface="Wingdings" panose="05000000000000000000" charset="0"/>
              <a:buChar char="Ø"/>
            </a:pPr>
            <a:endParaRPr lang="en-US" altLang="zh-CN" sz="2800" b="1" dirty="0">
              <a:solidFill>
                <a:srgbClr val="0E00CE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 marL="171450" lvl="0" indent="-171450">
              <a:buFont typeface="Wingdings" panose="05000000000000000000" charset="0"/>
              <a:buChar char="Ø"/>
            </a:pPr>
            <a:r>
              <a:rPr lang="en-US" altLang="zh-CN" sz="2800" b="1" dirty="0">
                <a:solidFill>
                  <a:srgbClr val="0E00CE"/>
                </a:solidFill>
                <a:sym typeface="+mn-ea"/>
              </a:rPr>
              <a:t>Processor design (</a:t>
            </a:r>
            <a:r>
              <a:rPr lang="en-US" altLang="zh-CN" sz="2800" b="1" dirty="0" err="1">
                <a:solidFill>
                  <a:srgbClr val="0E00CE"/>
                </a:solidFill>
                <a:sym typeface="+mn-ea"/>
              </a:rPr>
              <a:t>datapath</a:t>
            </a:r>
            <a:r>
              <a:rPr lang="en-US" altLang="zh-CN" sz="2800" b="1" dirty="0">
                <a:solidFill>
                  <a:srgbClr val="0E00CE"/>
                </a:solidFill>
                <a:sym typeface="+mn-ea"/>
              </a:rPr>
              <a:t> and control) will determine:</a:t>
            </a:r>
            <a:endParaRPr lang="en-US" altLang="zh-CN" sz="2800" b="1" dirty="0">
              <a:solidFill>
                <a:srgbClr val="0E00CE"/>
              </a:solidFill>
              <a:sym typeface="+mn-ea"/>
            </a:endParaRPr>
          </a:p>
          <a:p>
            <a:pPr marL="800100" lvl="1" indent="-342900">
              <a:buFont typeface="Wingdings" panose="05000000000000000000" charset="0"/>
              <a:buChar char="Ø"/>
            </a:pPr>
            <a:r>
              <a:rPr lang="en-US" altLang="zh-CN" sz="2800" b="1" dirty="0">
                <a:solidFill>
                  <a:srgbClr val="0E00CE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Clock cycle time</a:t>
            </a:r>
            <a:endParaRPr lang="en-US" altLang="zh-CN" sz="2800" b="1" dirty="0">
              <a:solidFill>
                <a:srgbClr val="0E00CE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 marL="800100" lvl="1" indent="-342900">
              <a:buFont typeface="Wingdings" panose="05000000000000000000" charset="0"/>
              <a:buChar char="Ø"/>
            </a:pPr>
            <a:r>
              <a:rPr lang="en-US" altLang="zh-CN" sz="2800" b="1" dirty="0">
                <a:solidFill>
                  <a:srgbClr val="0E00CE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Clock cycles per </a:t>
            </a:r>
            <a:r>
              <a:rPr lang="en-US" altLang="zh-CN" sz="2800" b="1" dirty="0" smtClean="0">
                <a:solidFill>
                  <a:srgbClr val="0E00CE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instruction</a:t>
            </a:r>
            <a:endParaRPr lang="en-US" altLang="zh-CN" sz="2800" b="1" dirty="0">
              <a:solidFill>
                <a:srgbClr val="0E00CE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 marL="171450" lvl="0" indent="-171450">
              <a:buFont typeface="Wingdings" panose="05000000000000000000" charset="0"/>
              <a:buChar char="Ø"/>
            </a:pPr>
            <a:r>
              <a:rPr lang="en-US" altLang="zh-CN" sz="2800" b="1" dirty="0">
                <a:solidFill>
                  <a:srgbClr val="0E00CE"/>
                </a:solidFill>
                <a:sym typeface="+mn-ea"/>
              </a:rPr>
              <a:t>Today:Single cycle processor:</a:t>
            </a:r>
            <a:endParaRPr lang="en-US" altLang="zh-CN" sz="2800" b="1" dirty="0">
              <a:solidFill>
                <a:srgbClr val="0E00CE"/>
              </a:solidFill>
              <a:sym typeface="+mn-ea"/>
            </a:endParaRPr>
          </a:p>
          <a:p>
            <a:pPr marL="628650" lvl="1" indent="-171450">
              <a:buFont typeface="Wingdings" panose="05000000000000000000" charset="0"/>
              <a:buChar char="Ø"/>
            </a:pPr>
            <a:r>
              <a:rPr lang="en-US" altLang="zh-CN" sz="2800" b="1" dirty="0">
                <a:solidFill>
                  <a:srgbClr val="0E00CE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Advantage: One clock cycle per instruction</a:t>
            </a:r>
            <a:endParaRPr lang="en-US" altLang="zh-CN" sz="2800" b="1" dirty="0">
              <a:solidFill>
                <a:srgbClr val="0E00CE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 marL="628650" lvl="1" indent="-171450">
              <a:buFont typeface="Wingdings" panose="05000000000000000000" charset="0"/>
              <a:buChar char="Ø"/>
            </a:pPr>
            <a:r>
              <a:rPr lang="en-US" altLang="zh-CN" sz="2800" b="1" dirty="0">
                <a:solidFill>
                  <a:srgbClr val="0E00CE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Disadvantage: long cycle time</a:t>
            </a:r>
            <a:endParaRPr lang="en-US" altLang="zh-CN" sz="2800" b="1" dirty="0">
              <a:solidFill>
                <a:srgbClr val="0E00CE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 marL="171450" lvl="0" indent="-171450">
              <a:buFont typeface="Wingdings" panose="05000000000000000000" charset="0"/>
              <a:buChar char="Ø"/>
            </a:pPr>
            <a:endParaRPr lang="zh-CN" altLang="en-US" sz="2400" b="1" dirty="0">
              <a:solidFill>
                <a:srgbClr val="0E00CE"/>
              </a:solidFill>
            </a:endParaRPr>
          </a:p>
        </p:txBody>
      </p:sp>
      <p:grpSp>
        <p:nvGrpSpPr>
          <p:cNvPr id="12299" name="Group 11"/>
          <p:cNvGrpSpPr/>
          <p:nvPr/>
        </p:nvGrpSpPr>
        <p:grpSpPr bwMode="auto">
          <a:xfrm>
            <a:off x="5514181" y="1414463"/>
            <a:ext cx="3582988" cy="1862137"/>
            <a:chOff x="3570" y="451"/>
            <a:chExt cx="2257" cy="1173"/>
          </a:xfrm>
        </p:grpSpPr>
        <p:sp>
          <p:nvSpPr>
            <p:cNvPr id="12292" name="Line 4"/>
            <p:cNvSpPr>
              <a:spLocks noChangeShapeType="1"/>
            </p:cNvSpPr>
            <p:nvPr/>
          </p:nvSpPr>
          <p:spPr bwMode="auto">
            <a:xfrm flipV="1">
              <a:off x="4131" y="682"/>
              <a:ext cx="455" cy="692"/>
            </a:xfrm>
            <a:prstGeom prst="line">
              <a:avLst/>
            </a:prstGeom>
            <a:noFill/>
            <a:ln w="57150" cmpd="thinThick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293" name="Line 5"/>
            <p:cNvSpPr>
              <a:spLocks noChangeShapeType="1"/>
            </p:cNvSpPr>
            <p:nvPr/>
          </p:nvSpPr>
          <p:spPr bwMode="auto">
            <a:xfrm>
              <a:off x="4580" y="681"/>
              <a:ext cx="497" cy="687"/>
            </a:xfrm>
            <a:prstGeom prst="line">
              <a:avLst/>
            </a:prstGeom>
            <a:noFill/>
            <a:ln w="57150" cmpd="thinThick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294" name="Line 6"/>
            <p:cNvSpPr>
              <a:spLocks noChangeShapeType="1"/>
            </p:cNvSpPr>
            <p:nvPr/>
          </p:nvSpPr>
          <p:spPr bwMode="auto">
            <a:xfrm flipH="1">
              <a:off x="4125" y="1386"/>
              <a:ext cx="950" cy="0"/>
            </a:xfrm>
            <a:prstGeom prst="line">
              <a:avLst/>
            </a:prstGeom>
            <a:noFill/>
            <a:ln w="57150" cmpd="thinThick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295" name="Rectangle 7"/>
            <p:cNvSpPr>
              <a:spLocks noChangeArrowheads="1"/>
            </p:cNvSpPr>
            <p:nvPr/>
          </p:nvSpPr>
          <p:spPr bwMode="auto">
            <a:xfrm>
              <a:off x="4408" y="451"/>
              <a:ext cx="347" cy="1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altLang="zh-CN" sz="200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CPI</a:t>
              </a:r>
              <a:endParaRPr lang="en-US" altLang="zh-CN" sz="20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296" name="Rectangle 8"/>
            <p:cNvSpPr>
              <a:spLocks noChangeArrowheads="1"/>
            </p:cNvSpPr>
            <p:nvPr/>
          </p:nvSpPr>
          <p:spPr bwMode="auto">
            <a:xfrm>
              <a:off x="3570" y="1429"/>
              <a:ext cx="915" cy="1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altLang="zh-CN" sz="200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Inst. Count</a:t>
              </a:r>
              <a:endParaRPr lang="en-US" altLang="zh-CN" sz="20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297" name="Rectangle 9"/>
            <p:cNvSpPr>
              <a:spLocks noChangeArrowheads="1"/>
            </p:cNvSpPr>
            <p:nvPr/>
          </p:nvSpPr>
          <p:spPr bwMode="auto">
            <a:xfrm>
              <a:off x="4903" y="1429"/>
              <a:ext cx="924" cy="1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altLang="zh-CN" sz="200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Cycle Time</a:t>
              </a:r>
              <a:endParaRPr lang="en-US" altLang="zh-CN" sz="20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COaA, LEC10 DPath I</a:t>
            </a:r>
            <a:endParaRPr lang="en-US" altLang="zh-C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 smtClean="0"/>
              <a:t>Northwestern Polytechnical University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  <a:sym typeface="+mn-ea"/>
              </a:rPr>
              <a:t>How to Design a Processor: step-by-step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28600" y="116837"/>
            <a:ext cx="914400" cy="568325"/>
          </a:xfrm>
        </p:spPr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  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/>
        </p:nvSpPr>
        <p:spPr bwMode="auto">
          <a:xfrm>
            <a:off x="381000" y="919321"/>
            <a:ext cx="8484870" cy="5633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3500" tIns="25400" rIns="63500" bIns="25400" numCol="1" anchor="t" anchorCtr="0" compatLnSpc="1">
            <a:normAutofit lnSpcReduction="10000"/>
          </a:bodyPr>
          <a:lstStyle>
            <a:lvl1pPr marL="203200" indent="-203200" algn="l" rtl="0" eaLnBrk="0" fontAlgn="base" hangingPunct="0">
              <a:lnSpc>
                <a:spcPct val="85000"/>
              </a:lnSpc>
              <a:spcBef>
                <a:spcPct val="100000"/>
              </a:spcBef>
              <a:spcAft>
                <a:spcPct val="0"/>
              </a:spcAft>
              <a:buSzPct val="100000"/>
              <a:buChar char="°"/>
              <a:defRPr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190500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-"/>
              <a:defRPr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145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1717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1. Analyze instruction set =&gt; </a:t>
            </a:r>
            <a:r>
              <a:rPr lang="en-US" altLang="zh-CN" sz="2400" dirty="0" err="1">
                <a:ea typeface="宋体" panose="02010600030101010101" pitchFamily="2" charset="-122"/>
              </a:rPr>
              <a:t>datapath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en-US" altLang="zh-CN" sz="2400" u="sng" dirty="0">
                <a:ea typeface="宋体" panose="02010600030101010101" pitchFamily="2" charset="-122"/>
              </a:rPr>
              <a:t>requirements</a:t>
            </a:r>
            <a:endParaRPr lang="en-US" altLang="zh-CN" sz="2400" u="sng" dirty="0">
              <a:ea typeface="宋体" panose="02010600030101010101" pitchFamily="2" charset="-122"/>
            </a:endParaRPr>
          </a:p>
          <a:p>
            <a:pPr lvl="1"/>
            <a:r>
              <a:rPr lang="en-US" altLang="zh-CN" sz="2400" dirty="0">
                <a:solidFill>
                  <a:srgbClr val="000066"/>
                </a:solidFill>
                <a:ea typeface="宋体" panose="02010600030101010101" pitchFamily="2" charset="-122"/>
              </a:rPr>
              <a:t>the meaning of each instruction is given by the </a:t>
            </a:r>
            <a:r>
              <a:rPr lang="en-US" altLang="zh-CN" sz="2400" i="1" dirty="0">
                <a:solidFill>
                  <a:srgbClr val="000066"/>
                </a:solidFill>
                <a:ea typeface="宋体" panose="02010600030101010101" pitchFamily="2" charset="-122"/>
              </a:rPr>
              <a:t>register transfers</a:t>
            </a:r>
            <a:endParaRPr lang="en-US" altLang="zh-CN" sz="2400" i="1" dirty="0">
              <a:solidFill>
                <a:srgbClr val="000066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sz="2400" dirty="0" err="1">
                <a:solidFill>
                  <a:srgbClr val="000066"/>
                </a:solidFill>
                <a:ea typeface="宋体" panose="02010600030101010101" pitchFamily="2" charset="-122"/>
              </a:rPr>
              <a:t>datapath</a:t>
            </a:r>
            <a:r>
              <a:rPr lang="en-US" altLang="zh-CN" sz="2400" dirty="0">
                <a:solidFill>
                  <a:srgbClr val="000066"/>
                </a:solidFill>
                <a:ea typeface="宋体" panose="02010600030101010101" pitchFamily="2" charset="-122"/>
              </a:rPr>
              <a:t> must include storage element for ISA registers</a:t>
            </a:r>
            <a:endParaRPr lang="en-US" altLang="zh-CN" sz="2400" dirty="0">
              <a:solidFill>
                <a:srgbClr val="000066"/>
              </a:solidFill>
              <a:ea typeface="宋体" panose="02010600030101010101" pitchFamily="2" charset="-122"/>
            </a:endParaRPr>
          </a:p>
          <a:p>
            <a:pPr lvl="2"/>
            <a:r>
              <a:rPr lang="en-US" altLang="zh-CN" sz="2400" dirty="0">
                <a:solidFill>
                  <a:srgbClr val="000066"/>
                </a:solidFill>
                <a:ea typeface="宋体" panose="02010600030101010101" pitchFamily="2" charset="-122"/>
              </a:rPr>
              <a:t>possibly more</a:t>
            </a:r>
            <a:endParaRPr lang="en-US" altLang="zh-CN" sz="2400" dirty="0">
              <a:solidFill>
                <a:srgbClr val="000066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sz="2400" dirty="0" err="1">
                <a:solidFill>
                  <a:srgbClr val="000066"/>
                </a:solidFill>
                <a:ea typeface="宋体" panose="02010600030101010101" pitchFamily="2" charset="-122"/>
              </a:rPr>
              <a:t>datapath</a:t>
            </a:r>
            <a:r>
              <a:rPr lang="en-US" altLang="zh-CN" sz="2400" dirty="0">
                <a:solidFill>
                  <a:srgbClr val="000066"/>
                </a:solidFill>
                <a:ea typeface="宋体" panose="02010600030101010101" pitchFamily="2" charset="-122"/>
              </a:rPr>
              <a:t> must support each register transfer</a:t>
            </a:r>
            <a:endParaRPr lang="en-US" altLang="zh-CN" sz="2400" dirty="0">
              <a:solidFill>
                <a:srgbClr val="000066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2. Select set of </a:t>
            </a:r>
            <a:r>
              <a:rPr lang="en-US" altLang="zh-CN" sz="2400" dirty="0" err="1">
                <a:ea typeface="宋体" panose="02010600030101010101" pitchFamily="2" charset="-122"/>
              </a:rPr>
              <a:t>datapath</a:t>
            </a:r>
            <a:r>
              <a:rPr lang="en-US" altLang="zh-CN" sz="2400" dirty="0">
                <a:ea typeface="宋体" panose="02010600030101010101" pitchFamily="2" charset="-122"/>
              </a:rPr>
              <a:t> components and establish clocking methodology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3. </a:t>
            </a:r>
            <a:r>
              <a:rPr lang="en-US" altLang="zh-CN" sz="2400" u="sng" dirty="0">
                <a:ea typeface="宋体" panose="02010600030101010101" pitchFamily="2" charset="-122"/>
              </a:rPr>
              <a:t>Assemble</a:t>
            </a:r>
            <a:r>
              <a:rPr lang="en-US" altLang="zh-CN" sz="2400" dirty="0"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ea typeface="宋体" panose="02010600030101010101" pitchFamily="2" charset="-122"/>
              </a:rPr>
              <a:t>datapath</a:t>
            </a:r>
            <a:r>
              <a:rPr lang="en-US" altLang="zh-CN" sz="2400" dirty="0">
                <a:ea typeface="宋体" panose="02010600030101010101" pitchFamily="2" charset="-122"/>
              </a:rPr>
              <a:t> meeting the requirements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4. Analyze implementation of each instruction to determine setting of control points that effects the register transfer.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5. Assemble the control logic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COaA, LEC10 DPath I</a:t>
            </a:r>
            <a:endParaRPr lang="en-US" altLang="zh-C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Northwestern </a:t>
            </a:r>
            <a:r>
              <a:rPr lang="en-US" altLang="zh-CN" dirty="0" err="1" smtClean="0"/>
              <a:t>Polytechnical</a:t>
            </a:r>
            <a:r>
              <a:rPr lang="en-US" altLang="zh-CN" dirty="0" smtClean="0"/>
              <a:t> University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COaA, LEC10 DPath I</a:t>
            </a:r>
            <a:endParaRPr lang="en-US" altLang="zh-C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 smtClean="0"/>
              <a:t>Northwestern Polytechnical University</a:t>
            </a:r>
            <a:endParaRPr lang="zh-CN" alt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  <a:sym typeface="+mn-ea"/>
              </a:rPr>
              <a:t>The MIPS Instruction Formats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 2.1</a:t>
            </a:r>
            <a:endParaRPr lang="zh-CN" altLang="en-US" dirty="0"/>
          </a:p>
        </p:txBody>
      </p:sp>
      <p:sp>
        <p:nvSpPr>
          <p:cNvPr id="3" name="Rectangle 3"/>
          <p:cNvSpPr>
            <a:spLocks noGrp="1" noChangeArrowheads="1"/>
          </p:cNvSpPr>
          <p:nvPr/>
        </p:nvSpPr>
        <p:spPr bwMode="auto">
          <a:xfrm>
            <a:off x="-34925" y="949961"/>
            <a:ext cx="9102090" cy="5483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3500" tIns="25400" rIns="63500" bIns="25400" numCol="1" anchor="t" anchorCtr="0" compatLnSpc="1">
            <a:normAutofit fontScale="92500" lnSpcReduction="10000"/>
          </a:bodyPr>
          <a:lstStyle>
            <a:lvl1pPr marL="203200" indent="-203200" algn="l" rtl="0" eaLnBrk="0" fontAlgn="base" hangingPunct="0">
              <a:lnSpc>
                <a:spcPct val="85000"/>
              </a:lnSpc>
              <a:spcBef>
                <a:spcPct val="100000"/>
              </a:spcBef>
              <a:spcAft>
                <a:spcPct val="0"/>
              </a:spcAft>
              <a:buSzPct val="100000"/>
              <a:buChar char="°"/>
              <a:defRPr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190500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-"/>
              <a:defRPr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145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1717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>
                <a:ea typeface="宋体" panose="02010600030101010101" pitchFamily="2" charset="-122"/>
              </a:rPr>
              <a:t>All MIPS instructions are 32 bits long.  The three  instruction formats</a:t>
            </a:r>
            <a:r>
              <a:rPr lang="en-US" altLang="zh-CN" dirty="0">
                <a:ea typeface="宋体" panose="02010600030101010101" pitchFamily="2" charset="-122"/>
              </a:rPr>
              <a:t>: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endParaRPr lang="en-US" altLang="zh-CN" dirty="0">
              <a:solidFill>
                <a:srgbClr val="000066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solidFill>
                  <a:srgbClr val="000066"/>
                </a:solidFill>
                <a:ea typeface="宋体" panose="02010600030101010101" pitchFamily="2" charset="-122"/>
              </a:rPr>
              <a:t>R-type</a:t>
            </a:r>
            <a:endParaRPr lang="en-US" altLang="zh-CN" dirty="0">
              <a:solidFill>
                <a:srgbClr val="000066"/>
              </a:solidFill>
              <a:ea typeface="宋体" panose="02010600030101010101" pitchFamily="2" charset="-122"/>
            </a:endParaRPr>
          </a:p>
          <a:p>
            <a:pPr lvl="1"/>
            <a:endParaRPr lang="en-US" altLang="zh-CN" dirty="0">
              <a:solidFill>
                <a:srgbClr val="000066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solidFill>
                  <a:srgbClr val="000066"/>
                </a:solidFill>
                <a:ea typeface="宋体" panose="02010600030101010101" pitchFamily="2" charset="-122"/>
              </a:rPr>
              <a:t>I-type</a:t>
            </a:r>
            <a:endParaRPr lang="en-US" altLang="zh-CN" dirty="0">
              <a:solidFill>
                <a:srgbClr val="000066"/>
              </a:solidFill>
              <a:ea typeface="宋体" panose="02010600030101010101" pitchFamily="2" charset="-122"/>
            </a:endParaRPr>
          </a:p>
          <a:p>
            <a:pPr lvl="1"/>
            <a:endParaRPr lang="en-US" altLang="zh-CN" dirty="0">
              <a:solidFill>
                <a:srgbClr val="000066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dirty="0" smtClean="0">
                <a:solidFill>
                  <a:srgbClr val="000066"/>
                </a:solidFill>
                <a:ea typeface="宋体" panose="02010600030101010101" pitchFamily="2" charset="-122"/>
              </a:rPr>
              <a:t>J-type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sz="2400" dirty="0" smtClean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ea typeface="宋体" panose="02010600030101010101" pitchFamily="2" charset="-122"/>
              </a:rPr>
              <a:t>The </a:t>
            </a:r>
            <a:r>
              <a:rPr lang="en-US" altLang="zh-CN" sz="2400" dirty="0">
                <a:ea typeface="宋体" panose="02010600030101010101" pitchFamily="2" charset="-122"/>
              </a:rPr>
              <a:t>different fields are: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/>
            <a:r>
              <a:rPr lang="en-US" altLang="zh-CN" sz="2000" dirty="0">
                <a:solidFill>
                  <a:srgbClr val="000066"/>
                </a:solidFill>
                <a:ea typeface="宋体" panose="02010600030101010101" pitchFamily="2" charset="-122"/>
              </a:rPr>
              <a:t>op: operation of the instruction</a:t>
            </a:r>
            <a:endParaRPr lang="en-US" altLang="zh-CN" sz="2000" dirty="0">
              <a:solidFill>
                <a:srgbClr val="000066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sz="2000" dirty="0" err="1">
                <a:solidFill>
                  <a:srgbClr val="000066"/>
                </a:solidFill>
                <a:ea typeface="宋体" panose="02010600030101010101" pitchFamily="2" charset="-122"/>
              </a:rPr>
              <a:t>rs</a:t>
            </a:r>
            <a:r>
              <a:rPr lang="en-US" altLang="zh-CN" sz="2000" dirty="0">
                <a:solidFill>
                  <a:srgbClr val="000066"/>
                </a:solidFill>
                <a:ea typeface="宋体" panose="02010600030101010101" pitchFamily="2" charset="-122"/>
              </a:rPr>
              <a:t>, </a:t>
            </a:r>
            <a:r>
              <a:rPr lang="en-US" altLang="zh-CN" sz="2000" dirty="0" err="1">
                <a:solidFill>
                  <a:srgbClr val="000066"/>
                </a:solidFill>
                <a:ea typeface="宋体" panose="02010600030101010101" pitchFamily="2" charset="-122"/>
              </a:rPr>
              <a:t>rt</a:t>
            </a:r>
            <a:r>
              <a:rPr lang="en-US" altLang="zh-CN" sz="2000" dirty="0">
                <a:solidFill>
                  <a:srgbClr val="000066"/>
                </a:solidFill>
                <a:ea typeface="宋体" panose="02010600030101010101" pitchFamily="2" charset="-122"/>
              </a:rPr>
              <a:t>, </a:t>
            </a:r>
            <a:r>
              <a:rPr lang="en-US" altLang="zh-CN" sz="2000" dirty="0" err="1">
                <a:solidFill>
                  <a:srgbClr val="000066"/>
                </a:solidFill>
                <a:ea typeface="宋体" panose="02010600030101010101" pitchFamily="2" charset="-122"/>
              </a:rPr>
              <a:t>rd</a:t>
            </a:r>
            <a:r>
              <a:rPr lang="en-US" altLang="zh-CN" sz="2000" dirty="0">
                <a:solidFill>
                  <a:srgbClr val="000066"/>
                </a:solidFill>
                <a:ea typeface="宋体" panose="02010600030101010101" pitchFamily="2" charset="-122"/>
              </a:rPr>
              <a:t>: the source and destination register specifiers</a:t>
            </a:r>
            <a:endParaRPr lang="en-US" altLang="zh-CN" sz="2000" dirty="0">
              <a:solidFill>
                <a:srgbClr val="000066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sz="2000" dirty="0" err="1">
                <a:solidFill>
                  <a:srgbClr val="000066"/>
                </a:solidFill>
                <a:ea typeface="宋体" panose="02010600030101010101" pitchFamily="2" charset="-122"/>
              </a:rPr>
              <a:t>shamt</a:t>
            </a:r>
            <a:r>
              <a:rPr lang="en-US" altLang="zh-CN" sz="2000" dirty="0">
                <a:solidFill>
                  <a:srgbClr val="000066"/>
                </a:solidFill>
                <a:ea typeface="宋体" panose="02010600030101010101" pitchFamily="2" charset="-122"/>
              </a:rPr>
              <a:t>: shift amount</a:t>
            </a:r>
            <a:endParaRPr lang="en-US" altLang="zh-CN" sz="2000" dirty="0">
              <a:solidFill>
                <a:srgbClr val="000066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sz="2000" dirty="0" err="1">
                <a:solidFill>
                  <a:srgbClr val="000066"/>
                </a:solidFill>
                <a:ea typeface="宋体" panose="02010600030101010101" pitchFamily="2" charset="-122"/>
              </a:rPr>
              <a:t>funct</a:t>
            </a:r>
            <a:r>
              <a:rPr lang="en-US" altLang="zh-CN" sz="2000" dirty="0">
                <a:solidFill>
                  <a:srgbClr val="000066"/>
                </a:solidFill>
                <a:ea typeface="宋体" panose="02010600030101010101" pitchFamily="2" charset="-122"/>
              </a:rPr>
              <a:t>: selects the variant of the operation in the “op” field</a:t>
            </a:r>
            <a:endParaRPr lang="en-US" altLang="zh-CN" sz="2000" dirty="0">
              <a:solidFill>
                <a:srgbClr val="000066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sz="2000" dirty="0">
                <a:solidFill>
                  <a:srgbClr val="000066"/>
                </a:solidFill>
                <a:ea typeface="宋体" panose="02010600030101010101" pitchFamily="2" charset="-122"/>
              </a:rPr>
              <a:t>address / immediate: address offset or immediate value</a:t>
            </a:r>
            <a:endParaRPr lang="en-US" altLang="zh-CN" sz="2000" dirty="0">
              <a:solidFill>
                <a:srgbClr val="000066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sz="2000" dirty="0">
                <a:solidFill>
                  <a:srgbClr val="000066"/>
                </a:solidFill>
                <a:ea typeface="宋体" panose="02010600030101010101" pitchFamily="2" charset="-122"/>
              </a:rPr>
              <a:t>target address: target address of the jump instruction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endParaRPr lang="en-US" altLang="zh-CN" sz="2000" dirty="0">
              <a:ea typeface="宋体" panose="02010600030101010101" pitchFamily="2" charset="-122"/>
            </a:endParaRPr>
          </a:p>
        </p:txBody>
      </p:sp>
      <p:grpSp>
        <p:nvGrpSpPr>
          <p:cNvPr id="4" name="Group 15"/>
          <p:cNvGrpSpPr/>
          <p:nvPr/>
        </p:nvGrpSpPr>
        <p:grpSpPr bwMode="auto">
          <a:xfrm>
            <a:off x="2156619" y="2957354"/>
            <a:ext cx="6302375" cy="942975"/>
            <a:chOff x="1575" y="1824"/>
            <a:chExt cx="3970" cy="594"/>
          </a:xfrm>
        </p:grpSpPr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>
              <a:off x="1640" y="2024"/>
              <a:ext cx="3824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grpSp>
          <p:nvGrpSpPr>
            <p:cNvPr id="10" name="Group 7"/>
            <p:cNvGrpSpPr/>
            <p:nvPr/>
          </p:nvGrpSpPr>
          <p:grpSpPr bwMode="auto">
            <a:xfrm>
              <a:off x="1636" y="2016"/>
              <a:ext cx="664" cy="210"/>
              <a:chOff x="1636" y="2016"/>
              <a:chExt cx="664" cy="210"/>
            </a:xfrm>
          </p:grpSpPr>
          <p:sp>
            <p:nvSpPr>
              <p:cNvPr id="11" name="Rectangle 5"/>
              <p:cNvSpPr>
                <a:spLocks noChangeArrowheads="1"/>
              </p:cNvSpPr>
              <p:nvPr/>
            </p:nvSpPr>
            <p:spPr bwMode="auto">
              <a:xfrm>
                <a:off x="1636" y="2020"/>
                <a:ext cx="664" cy="1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2" name="Rectangle 6"/>
              <p:cNvSpPr>
                <a:spLocks noChangeArrowheads="1"/>
              </p:cNvSpPr>
              <p:nvPr/>
            </p:nvSpPr>
            <p:spPr bwMode="auto">
              <a:xfrm>
                <a:off x="1833" y="2016"/>
                <a:ext cx="249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r>
                  <a:rPr lang="en-US" altLang="zh-CN">
                    <a:ea typeface="宋体" panose="02010600030101010101" pitchFamily="2" charset="-122"/>
                  </a:rPr>
                  <a:t>op</a:t>
                </a:r>
                <a:endParaRPr lang="en-US" altLang="zh-CN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3" name="Rectangle 8"/>
            <p:cNvSpPr>
              <a:spLocks noChangeArrowheads="1"/>
            </p:cNvSpPr>
            <p:nvPr/>
          </p:nvSpPr>
          <p:spPr bwMode="auto">
            <a:xfrm>
              <a:off x="2308" y="2020"/>
              <a:ext cx="3160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" name="Rectangle 9"/>
            <p:cNvSpPr>
              <a:spLocks noChangeArrowheads="1"/>
            </p:cNvSpPr>
            <p:nvPr/>
          </p:nvSpPr>
          <p:spPr bwMode="auto">
            <a:xfrm>
              <a:off x="3314" y="2016"/>
              <a:ext cx="894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>
                  <a:ea typeface="宋体" panose="02010600030101010101" pitchFamily="2" charset="-122"/>
                </a:rPr>
                <a:t>target address</a:t>
              </a:r>
              <a:endParaRPr lang="en-US" altLang="zh-CN">
                <a:ea typeface="宋体" panose="02010600030101010101" pitchFamily="2" charset="-122"/>
              </a:endParaRPr>
            </a:p>
          </p:txBody>
        </p:sp>
        <p:sp>
          <p:nvSpPr>
            <p:cNvPr id="15" name="Rectangle 10"/>
            <p:cNvSpPr>
              <a:spLocks noChangeArrowheads="1"/>
            </p:cNvSpPr>
            <p:nvPr/>
          </p:nvSpPr>
          <p:spPr bwMode="auto">
            <a:xfrm>
              <a:off x="5367" y="1824"/>
              <a:ext cx="17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0</a:t>
              </a:r>
              <a:endParaRPr lang="en-US" altLang="zh-CN" b="0">
                <a:ea typeface="宋体" panose="02010600030101010101" pitchFamily="2" charset="-122"/>
              </a:endParaRPr>
            </a:p>
          </p:txBody>
        </p:sp>
        <p:sp>
          <p:nvSpPr>
            <p:cNvPr id="16" name="Rectangle 11"/>
            <p:cNvSpPr>
              <a:spLocks noChangeArrowheads="1"/>
            </p:cNvSpPr>
            <p:nvPr/>
          </p:nvSpPr>
          <p:spPr bwMode="auto">
            <a:xfrm>
              <a:off x="2103" y="1824"/>
              <a:ext cx="24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26</a:t>
              </a:r>
              <a:endParaRPr lang="en-US" altLang="zh-CN" b="0">
                <a:ea typeface="宋体" panose="02010600030101010101" pitchFamily="2" charset="-122"/>
              </a:endParaRPr>
            </a:p>
          </p:txBody>
        </p:sp>
        <p:sp>
          <p:nvSpPr>
            <p:cNvPr id="17" name="Rectangle 12"/>
            <p:cNvSpPr>
              <a:spLocks noChangeArrowheads="1"/>
            </p:cNvSpPr>
            <p:nvPr/>
          </p:nvSpPr>
          <p:spPr bwMode="auto">
            <a:xfrm>
              <a:off x="1575" y="1824"/>
              <a:ext cx="24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31</a:t>
              </a:r>
              <a:endParaRPr lang="en-US" altLang="zh-CN" b="0">
                <a:ea typeface="宋体" panose="02010600030101010101" pitchFamily="2" charset="-122"/>
              </a:endParaRPr>
            </a:p>
          </p:txBody>
        </p:sp>
        <p:sp>
          <p:nvSpPr>
            <p:cNvPr id="18" name="Rectangle 13"/>
            <p:cNvSpPr>
              <a:spLocks noChangeArrowheads="1"/>
            </p:cNvSpPr>
            <p:nvPr/>
          </p:nvSpPr>
          <p:spPr bwMode="auto">
            <a:xfrm>
              <a:off x="1815" y="2208"/>
              <a:ext cx="39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6 bits</a:t>
              </a:r>
              <a:endParaRPr lang="en-US" altLang="zh-CN" b="0">
                <a:ea typeface="宋体" panose="02010600030101010101" pitchFamily="2" charset="-122"/>
              </a:endParaRPr>
            </a:p>
          </p:txBody>
        </p:sp>
        <p:sp>
          <p:nvSpPr>
            <p:cNvPr id="19" name="Rectangle 14"/>
            <p:cNvSpPr>
              <a:spLocks noChangeArrowheads="1"/>
            </p:cNvSpPr>
            <p:nvPr/>
          </p:nvSpPr>
          <p:spPr bwMode="auto">
            <a:xfrm>
              <a:off x="3591" y="2208"/>
              <a:ext cx="460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26 bits</a:t>
              </a:r>
              <a:endParaRPr lang="en-US" altLang="zh-CN" b="0">
                <a:ea typeface="宋体" panose="02010600030101010101" pitchFamily="2" charset="-122"/>
              </a:endParaRPr>
            </a:p>
          </p:txBody>
        </p:sp>
      </p:grpSp>
      <p:grpSp>
        <p:nvGrpSpPr>
          <p:cNvPr id="20" name="Group 51"/>
          <p:cNvGrpSpPr/>
          <p:nvPr/>
        </p:nvGrpSpPr>
        <p:grpSpPr bwMode="auto">
          <a:xfrm>
            <a:off x="2156619" y="1271429"/>
            <a:ext cx="6302375" cy="942975"/>
            <a:chOff x="1575" y="768"/>
            <a:chExt cx="3970" cy="594"/>
          </a:xfrm>
        </p:grpSpPr>
        <p:grpSp>
          <p:nvGrpSpPr>
            <p:cNvPr id="21" name="Group 44"/>
            <p:cNvGrpSpPr/>
            <p:nvPr/>
          </p:nvGrpSpPr>
          <p:grpSpPr bwMode="auto">
            <a:xfrm>
              <a:off x="1575" y="768"/>
              <a:ext cx="3970" cy="402"/>
              <a:chOff x="1575" y="768"/>
              <a:chExt cx="3970" cy="402"/>
            </a:xfrm>
          </p:grpSpPr>
          <p:grpSp>
            <p:nvGrpSpPr>
              <p:cNvPr id="22" name="Group 36"/>
              <p:cNvGrpSpPr/>
              <p:nvPr/>
            </p:nvGrpSpPr>
            <p:grpSpPr bwMode="auto">
              <a:xfrm>
                <a:off x="1636" y="960"/>
                <a:ext cx="3832" cy="210"/>
                <a:chOff x="1636" y="960"/>
                <a:chExt cx="3832" cy="210"/>
              </a:xfrm>
            </p:grpSpPr>
            <p:sp>
              <p:nvSpPr>
                <p:cNvPr id="23" name="Rectangle 16"/>
                <p:cNvSpPr>
                  <a:spLocks noChangeArrowheads="1"/>
                </p:cNvSpPr>
                <p:nvPr/>
              </p:nvSpPr>
              <p:spPr bwMode="auto">
                <a:xfrm>
                  <a:off x="1640" y="968"/>
                  <a:ext cx="3824" cy="17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grpSp>
              <p:nvGrpSpPr>
                <p:cNvPr id="24" name="Group 35"/>
                <p:cNvGrpSpPr/>
                <p:nvPr/>
              </p:nvGrpSpPr>
              <p:grpSpPr bwMode="auto">
                <a:xfrm>
                  <a:off x="1636" y="960"/>
                  <a:ext cx="3832" cy="210"/>
                  <a:chOff x="1636" y="960"/>
                  <a:chExt cx="3832" cy="210"/>
                </a:xfrm>
              </p:grpSpPr>
              <p:grpSp>
                <p:nvGrpSpPr>
                  <p:cNvPr id="25" name="Group 19"/>
                  <p:cNvGrpSpPr/>
                  <p:nvPr/>
                </p:nvGrpSpPr>
                <p:grpSpPr bwMode="auto">
                  <a:xfrm>
                    <a:off x="1636" y="960"/>
                    <a:ext cx="664" cy="210"/>
                    <a:chOff x="1636" y="960"/>
                    <a:chExt cx="664" cy="210"/>
                  </a:xfrm>
                </p:grpSpPr>
                <p:sp>
                  <p:nvSpPr>
                    <p:cNvPr id="26" name="Rectangle 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36" y="964"/>
                      <a:ext cx="664" cy="18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/>
                    </a:p>
                  </p:txBody>
                </p:sp>
                <p:sp>
                  <p:nvSpPr>
                    <p:cNvPr id="27" name="Rectangle 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33" y="960"/>
                      <a:ext cx="249" cy="21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90488" tIns="44450" rIns="90488" bIns="44450">
                      <a:spAutoFit/>
                    </a:bodyPr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altLang="zh-CN">
                          <a:ea typeface="宋体" panose="02010600030101010101" pitchFamily="2" charset="-122"/>
                        </a:rPr>
                        <a:t>op</a:t>
                      </a:r>
                      <a:endParaRPr lang="en-US" altLang="zh-CN">
                        <a:ea typeface="宋体" panose="02010600030101010101" pitchFamily="2" charset="-122"/>
                      </a:endParaRPr>
                    </a:p>
                  </p:txBody>
                </p:sp>
              </p:grpSp>
              <p:grpSp>
                <p:nvGrpSpPr>
                  <p:cNvPr id="28" name="Group 22"/>
                  <p:cNvGrpSpPr/>
                  <p:nvPr/>
                </p:nvGrpSpPr>
                <p:grpSpPr bwMode="auto">
                  <a:xfrm>
                    <a:off x="2308" y="960"/>
                    <a:ext cx="616" cy="210"/>
                    <a:chOff x="2308" y="960"/>
                    <a:chExt cx="616" cy="210"/>
                  </a:xfrm>
                </p:grpSpPr>
                <p:sp>
                  <p:nvSpPr>
                    <p:cNvPr id="29" name="Rectangle 2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08" y="964"/>
                      <a:ext cx="616" cy="18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/>
                    </a:p>
                  </p:txBody>
                </p:sp>
                <p:sp>
                  <p:nvSpPr>
                    <p:cNvPr id="30" name="Rectangle 2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87" y="960"/>
                      <a:ext cx="221" cy="21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90488" tIns="44450" rIns="90488" bIns="44450">
                      <a:spAutoFit/>
                    </a:bodyPr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altLang="zh-CN">
                          <a:ea typeface="宋体" panose="02010600030101010101" pitchFamily="2" charset="-122"/>
                        </a:rPr>
                        <a:t>rs</a:t>
                      </a:r>
                      <a:endParaRPr lang="en-US" altLang="zh-CN">
                        <a:ea typeface="宋体" panose="02010600030101010101" pitchFamily="2" charset="-122"/>
                      </a:endParaRPr>
                    </a:p>
                  </p:txBody>
                </p:sp>
              </p:grpSp>
              <p:grpSp>
                <p:nvGrpSpPr>
                  <p:cNvPr id="31" name="Group 25"/>
                  <p:cNvGrpSpPr/>
                  <p:nvPr/>
                </p:nvGrpSpPr>
                <p:grpSpPr bwMode="auto">
                  <a:xfrm>
                    <a:off x="2932" y="960"/>
                    <a:ext cx="616" cy="210"/>
                    <a:chOff x="2932" y="960"/>
                    <a:chExt cx="616" cy="210"/>
                  </a:xfrm>
                </p:grpSpPr>
                <p:sp>
                  <p:nvSpPr>
                    <p:cNvPr id="32" name="Rectangle 2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932" y="964"/>
                      <a:ext cx="616" cy="18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/>
                    </a:p>
                  </p:txBody>
                </p:sp>
                <p:sp>
                  <p:nvSpPr>
                    <p:cNvPr id="33" name="Rectangle 2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11" y="960"/>
                      <a:ext cx="214" cy="21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90488" tIns="44450" rIns="90488" bIns="44450">
                      <a:spAutoFit/>
                    </a:bodyPr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altLang="zh-CN">
                          <a:ea typeface="宋体" panose="02010600030101010101" pitchFamily="2" charset="-122"/>
                        </a:rPr>
                        <a:t>rt</a:t>
                      </a:r>
                      <a:endParaRPr lang="en-US" altLang="zh-CN">
                        <a:ea typeface="宋体" panose="02010600030101010101" pitchFamily="2" charset="-122"/>
                      </a:endParaRPr>
                    </a:p>
                  </p:txBody>
                </p:sp>
              </p:grpSp>
              <p:grpSp>
                <p:nvGrpSpPr>
                  <p:cNvPr id="34" name="Group 28"/>
                  <p:cNvGrpSpPr/>
                  <p:nvPr/>
                </p:nvGrpSpPr>
                <p:grpSpPr bwMode="auto">
                  <a:xfrm>
                    <a:off x="3556" y="960"/>
                    <a:ext cx="616" cy="210"/>
                    <a:chOff x="3556" y="960"/>
                    <a:chExt cx="616" cy="210"/>
                  </a:xfrm>
                </p:grpSpPr>
                <p:sp>
                  <p:nvSpPr>
                    <p:cNvPr id="35" name="Rectangle 2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556" y="964"/>
                      <a:ext cx="616" cy="18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/>
                    </a:p>
                  </p:txBody>
                </p:sp>
                <p:sp>
                  <p:nvSpPr>
                    <p:cNvPr id="36" name="Rectangle 2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735" y="960"/>
                      <a:ext cx="242" cy="21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90488" tIns="44450" rIns="90488" bIns="44450">
                      <a:spAutoFit/>
                    </a:bodyPr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altLang="zh-CN">
                          <a:ea typeface="宋体" panose="02010600030101010101" pitchFamily="2" charset="-122"/>
                        </a:rPr>
                        <a:t>rd</a:t>
                      </a:r>
                      <a:endParaRPr lang="en-US" altLang="zh-CN">
                        <a:ea typeface="宋体" panose="02010600030101010101" pitchFamily="2" charset="-122"/>
                      </a:endParaRPr>
                    </a:p>
                  </p:txBody>
                </p:sp>
              </p:grpSp>
              <p:grpSp>
                <p:nvGrpSpPr>
                  <p:cNvPr id="37" name="Group 31"/>
                  <p:cNvGrpSpPr/>
                  <p:nvPr/>
                </p:nvGrpSpPr>
                <p:grpSpPr bwMode="auto">
                  <a:xfrm>
                    <a:off x="4180" y="960"/>
                    <a:ext cx="616" cy="210"/>
                    <a:chOff x="4180" y="960"/>
                    <a:chExt cx="616" cy="210"/>
                  </a:xfrm>
                </p:grpSpPr>
                <p:sp>
                  <p:nvSpPr>
                    <p:cNvPr id="38" name="Rectangle 2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80" y="964"/>
                      <a:ext cx="616" cy="18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/>
                    </a:p>
                  </p:txBody>
                </p:sp>
                <p:sp>
                  <p:nvSpPr>
                    <p:cNvPr id="39" name="Rectangle 3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63" y="960"/>
                      <a:ext cx="449" cy="21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90488" tIns="44450" rIns="90488" bIns="44450">
                      <a:spAutoFit/>
                    </a:bodyPr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altLang="zh-CN">
                          <a:ea typeface="宋体" panose="02010600030101010101" pitchFamily="2" charset="-122"/>
                        </a:rPr>
                        <a:t>shamt</a:t>
                      </a:r>
                      <a:endParaRPr lang="en-US" altLang="zh-CN">
                        <a:ea typeface="宋体" panose="02010600030101010101" pitchFamily="2" charset="-122"/>
                      </a:endParaRPr>
                    </a:p>
                  </p:txBody>
                </p:sp>
              </p:grpSp>
              <p:grpSp>
                <p:nvGrpSpPr>
                  <p:cNvPr id="40" name="Group 34"/>
                  <p:cNvGrpSpPr/>
                  <p:nvPr/>
                </p:nvGrpSpPr>
                <p:grpSpPr bwMode="auto">
                  <a:xfrm>
                    <a:off x="4804" y="960"/>
                    <a:ext cx="664" cy="210"/>
                    <a:chOff x="4804" y="960"/>
                    <a:chExt cx="664" cy="210"/>
                  </a:xfrm>
                </p:grpSpPr>
                <p:sp>
                  <p:nvSpPr>
                    <p:cNvPr id="41" name="Rectangle 3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04" y="964"/>
                      <a:ext cx="664" cy="18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/>
                    </a:p>
                  </p:txBody>
                </p:sp>
                <p:sp>
                  <p:nvSpPr>
                    <p:cNvPr id="42" name="Rectangle 3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001" y="960"/>
                      <a:ext cx="399" cy="21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90488" tIns="44450" rIns="90488" bIns="44450">
                      <a:spAutoFit/>
                    </a:bodyPr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altLang="zh-CN">
                          <a:ea typeface="宋体" panose="02010600030101010101" pitchFamily="2" charset="-122"/>
                        </a:rPr>
                        <a:t>funct</a:t>
                      </a:r>
                      <a:endParaRPr lang="en-US" altLang="zh-CN">
                        <a:ea typeface="宋体" panose="02010600030101010101" pitchFamily="2" charset="-122"/>
                      </a:endParaRPr>
                    </a:p>
                  </p:txBody>
                </p:sp>
              </p:grpSp>
            </p:grpSp>
          </p:grpSp>
          <p:sp>
            <p:nvSpPr>
              <p:cNvPr id="43" name="Rectangle 37"/>
              <p:cNvSpPr>
                <a:spLocks noChangeArrowheads="1"/>
              </p:cNvSpPr>
              <p:nvPr/>
            </p:nvSpPr>
            <p:spPr bwMode="auto">
              <a:xfrm>
                <a:off x="5367" y="768"/>
                <a:ext cx="178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r>
                  <a:rPr lang="en-US" altLang="zh-CN" b="0">
                    <a:ea typeface="宋体" panose="02010600030101010101" pitchFamily="2" charset="-122"/>
                  </a:rPr>
                  <a:t>0</a:t>
                </a:r>
                <a:endParaRPr lang="en-US" altLang="zh-CN" b="0">
                  <a:ea typeface="宋体" panose="02010600030101010101" pitchFamily="2" charset="-122"/>
                </a:endParaRPr>
              </a:p>
            </p:txBody>
          </p:sp>
          <p:sp>
            <p:nvSpPr>
              <p:cNvPr id="44" name="Rectangle 38"/>
              <p:cNvSpPr>
                <a:spLocks noChangeArrowheads="1"/>
              </p:cNvSpPr>
              <p:nvPr/>
            </p:nvSpPr>
            <p:spPr bwMode="auto">
              <a:xfrm>
                <a:off x="4647" y="768"/>
                <a:ext cx="178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r>
                  <a:rPr lang="en-US" altLang="zh-CN" b="0">
                    <a:ea typeface="宋体" panose="02010600030101010101" pitchFamily="2" charset="-122"/>
                  </a:rPr>
                  <a:t>6</a:t>
                </a:r>
                <a:endParaRPr lang="en-US" altLang="zh-CN" b="0">
                  <a:ea typeface="宋体" panose="02010600030101010101" pitchFamily="2" charset="-122"/>
                </a:endParaRPr>
              </a:p>
            </p:txBody>
          </p:sp>
          <p:sp>
            <p:nvSpPr>
              <p:cNvPr id="45" name="Rectangle 39"/>
              <p:cNvSpPr>
                <a:spLocks noChangeArrowheads="1"/>
              </p:cNvSpPr>
              <p:nvPr/>
            </p:nvSpPr>
            <p:spPr bwMode="auto">
              <a:xfrm>
                <a:off x="3975" y="768"/>
                <a:ext cx="242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r>
                  <a:rPr lang="en-US" altLang="zh-CN" b="0">
                    <a:ea typeface="宋体" panose="02010600030101010101" pitchFamily="2" charset="-122"/>
                  </a:rPr>
                  <a:t>11</a:t>
                </a:r>
                <a:endParaRPr lang="en-US" altLang="zh-CN" b="0">
                  <a:ea typeface="宋体" panose="02010600030101010101" pitchFamily="2" charset="-122"/>
                </a:endParaRPr>
              </a:p>
            </p:txBody>
          </p:sp>
          <p:sp>
            <p:nvSpPr>
              <p:cNvPr id="46" name="Rectangle 40"/>
              <p:cNvSpPr>
                <a:spLocks noChangeArrowheads="1"/>
              </p:cNvSpPr>
              <p:nvPr/>
            </p:nvSpPr>
            <p:spPr bwMode="auto">
              <a:xfrm>
                <a:off x="3351" y="768"/>
                <a:ext cx="242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r>
                  <a:rPr lang="en-US" altLang="zh-CN" b="0">
                    <a:ea typeface="宋体" panose="02010600030101010101" pitchFamily="2" charset="-122"/>
                  </a:rPr>
                  <a:t>16</a:t>
                </a:r>
                <a:endParaRPr lang="en-US" altLang="zh-CN" b="0">
                  <a:ea typeface="宋体" panose="02010600030101010101" pitchFamily="2" charset="-122"/>
                </a:endParaRPr>
              </a:p>
            </p:txBody>
          </p:sp>
          <p:sp>
            <p:nvSpPr>
              <p:cNvPr id="47" name="Rectangle 41"/>
              <p:cNvSpPr>
                <a:spLocks noChangeArrowheads="1"/>
              </p:cNvSpPr>
              <p:nvPr/>
            </p:nvSpPr>
            <p:spPr bwMode="auto">
              <a:xfrm>
                <a:off x="2727" y="768"/>
                <a:ext cx="242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r>
                  <a:rPr lang="en-US" altLang="zh-CN" b="0">
                    <a:ea typeface="宋体" panose="02010600030101010101" pitchFamily="2" charset="-122"/>
                  </a:rPr>
                  <a:t>21</a:t>
                </a:r>
                <a:endParaRPr lang="en-US" altLang="zh-CN" b="0">
                  <a:ea typeface="宋体" panose="02010600030101010101" pitchFamily="2" charset="-122"/>
                </a:endParaRPr>
              </a:p>
            </p:txBody>
          </p:sp>
          <p:sp>
            <p:nvSpPr>
              <p:cNvPr id="48" name="Rectangle 42"/>
              <p:cNvSpPr>
                <a:spLocks noChangeArrowheads="1"/>
              </p:cNvSpPr>
              <p:nvPr/>
            </p:nvSpPr>
            <p:spPr bwMode="auto">
              <a:xfrm>
                <a:off x="2103" y="768"/>
                <a:ext cx="242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r>
                  <a:rPr lang="en-US" altLang="zh-CN" b="0">
                    <a:ea typeface="宋体" panose="02010600030101010101" pitchFamily="2" charset="-122"/>
                  </a:rPr>
                  <a:t>26</a:t>
                </a:r>
                <a:endParaRPr lang="en-US" altLang="zh-CN" b="0">
                  <a:ea typeface="宋体" panose="02010600030101010101" pitchFamily="2" charset="-122"/>
                </a:endParaRPr>
              </a:p>
            </p:txBody>
          </p:sp>
          <p:sp>
            <p:nvSpPr>
              <p:cNvPr id="49" name="Rectangle 43"/>
              <p:cNvSpPr>
                <a:spLocks noChangeArrowheads="1"/>
              </p:cNvSpPr>
              <p:nvPr/>
            </p:nvSpPr>
            <p:spPr bwMode="auto">
              <a:xfrm>
                <a:off x="1575" y="768"/>
                <a:ext cx="242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r>
                  <a:rPr lang="en-US" altLang="zh-CN" b="0">
                    <a:ea typeface="宋体" panose="02010600030101010101" pitchFamily="2" charset="-122"/>
                  </a:rPr>
                  <a:t>31</a:t>
                </a:r>
                <a:endParaRPr lang="en-US" altLang="zh-CN" b="0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50" name="Rectangle 45"/>
            <p:cNvSpPr>
              <a:spLocks noChangeArrowheads="1"/>
            </p:cNvSpPr>
            <p:nvPr/>
          </p:nvSpPr>
          <p:spPr bwMode="auto">
            <a:xfrm>
              <a:off x="1815" y="1152"/>
              <a:ext cx="39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6 bits</a:t>
              </a:r>
              <a:endParaRPr lang="en-US" altLang="zh-CN" b="0">
                <a:ea typeface="宋体" panose="02010600030101010101" pitchFamily="2" charset="-122"/>
              </a:endParaRPr>
            </a:p>
          </p:txBody>
        </p:sp>
        <p:sp>
          <p:nvSpPr>
            <p:cNvPr id="51" name="Rectangle 46"/>
            <p:cNvSpPr>
              <a:spLocks noChangeArrowheads="1"/>
            </p:cNvSpPr>
            <p:nvPr/>
          </p:nvSpPr>
          <p:spPr bwMode="auto">
            <a:xfrm>
              <a:off x="4983" y="1152"/>
              <a:ext cx="39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6 bits</a:t>
              </a:r>
              <a:endParaRPr lang="en-US" altLang="zh-CN" b="0">
                <a:ea typeface="宋体" panose="02010600030101010101" pitchFamily="2" charset="-122"/>
              </a:endParaRPr>
            </a:p>
          </p:txBody>
        </p:sp>
        <p:sp>
          <p:nvSpPr>
            <p:cNvPr id="52" name="Rectangle 47"/>
            <p:cNvSpPr>
              <a:spLocks noChangeArrowheads="1"/>
            </p:cNvSpPr>
            <p:nvPr/>
          </p:nvSpPr>
          <p:spPr bwMode="auto">
            <a:xfrm>
              <a:off x="4311" y="1152"/>
              <a:ext cx="39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5 bits</a:t>
              </a:r>
              <a:endParaRPr lang="en-US" altLang="zh-CN" b="0">
                <a:ea typeface="宋体" panose="02010600030101010101" pitchFamily="2" charset="-122"/>
              </a:endParaRPr>
            </a:p>
          </p:txBody>
        </p:sp>
        <p:sp>
          <p:nvSpPr>
            <p:cNvPr id="53" name="Rectangle 48"/>
            <p:cNvSpPr>
              <a:spLocks noChangeArrowheads="1"/>
            </p:cNvSpPr>
            <p:nvPr/>
          </p:nvSpPr>
          <p:spPr bwMode="auto">
            <a:xfrm>
              <a:off x="3687" y="1152"/>
              <a:ext cx="39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5 bits</a:t>
              </a:r>
              <a:endParaRPr lang="en-US" altLang="zh-CN" b="0">
                <a:ea typeface="宋体" panose="02010600030101010101" pitchFamily="2" charset="-122"/>
              </a:endParaRPr>
            </a:p>
          </p:txBody>
        </p:sp>
        <p:sp>
          <p:nvSpPr>
            <p:cNvPr id="54" name="Rectangle 49"/>
            <p:cNvSpPr>
              <a:spLocks noChangeArrowheads="1"/>
            </p:cNvSpPr>
            <p:nvPr/>
          </p:nvSpPr>
          <p:spPr bwMode="auto">
            <a:xfrm>
              <a:off x="3063" y="1152"/>
              <a:ext cx="39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5 bits</a:t>
              </a:r>
              <a:endParaRPr lang="en-US" altLang="zh-CN" b="0">
                <a:ea typeface="宋体" panose="02010600030101010101" pitchFamily="2" charset="-122"/>
              </a:endParaRPr>
            </a:p>
          </p:txBody>
        </p:sp>
        <p:sp>
          <p:nvSpPr>
            <p:cNvPr id="55" name="Rectangle 50"/>
            <p:cNvSpPr>
              <a:spLocks noChangeArrowheads="1"/>
            </p:cNvSpPr>
            <p:nvPr/>
          </p:nvSpPr>
          <p:spPr bwMode="auto">
            <a:xfrm>
              <a:off x="2439" y="1152"/>
              <a:ext cx="39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5 bits</a:t>
              </a:r>
              <a:endParaRPr lang="en-US" altLang="zh-CN" b="0">
                <a:ea typeface="宋体" panose="02010600030101010101" pitchFamily="2" charset="-122"/>
              </a:endParaRPr>
            </a:p>
          </p:txBody>
        </p:sp>
      </p:grpSp>
      <p:grpSp>
        <p:nvGrpSpPr>
          <p:cNvPr id="56" name="Group 73"/>
          <p:cNvGrpSpPr/>
          <p:nvPr/>
        </p:nvGrpSpPr>
        <p:grpSpPr bwMode="auto">
          <a:xfrm>
            <a:off x="2156619" y="2114709"/>
            <a:ext cx="6302375" cy="942975"/>
            <a:chOff x="1575" y="1296"/>
            <a:chExt cx="3970" cy="594"/>
          </a:xfrm>
        </p:grpSpPr>
        <p:sp>
          <p:nvSpPr>
            <p:cNvPr id="57" name="Rectangle 52"/>
            <p:cNvSpPr>
              <a:spLocks noChangeArrowheads="1"/>
            </p:cNvSpPr>
            <p:nvPr/>
          </p:nvSpPr>
          <p:spPr bwMode="auto">
            <a:xfrm>
              <a:off x="1640" y="1496"/>
              <a:ext cx="3824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grpSp>
          <p:nvGrpSpPr>
            <p:cNvPr id="58" name="Group 55"/>
            <p:cNvGrpSpPr/>
            <p:nvPr/>
          </p:nvGrpSpPr>
          <p:grpSpPr bwMode="auto">
            <a:xfrm>
              <a:off x="1636" y="1488"/>
              <a:ext cx="664" cy="210"/>
              <a:chOff x="1636" y="1488"/>
              <a:chExt cx="664" cy="210"/>
            </a:xfrm>
          </p:grpSpPr>
          <p:sp>
            <p:nvSpPr>
              <p:cNvPr id="59" name="Rectangle 53"/>
              <p:cNvSpPr>
                <a:spLocks noChangeArrowheads="1"/>
              </p:cNvSpPr>
              <p:nvPr/>
            </p:nvSpPr>
            <p:spPr bwMode="auto">
              <a:xfrm>
                <a:off x="1636" y="1492"/>
                <a:ext cx="664" cy="1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0" name="Rectangle 54"/>
              <p:cNvSpPr>
                <a:spLocks noChangeArrowheads="1"/>
              </p:cNvSpPr>
              <p:nvPr/>
            </p:nvSpPr>
            <p:spPr bwMode="auto">
              <a:xfrm>
                <a:off x="1833" y="1488"/>
                <a:ext cx="249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r>
                  <a:rPr lang="en-US" altLang="zh-CN">
                    <a:ea typeface="宋体" panose="02010600030101010101" pitchFamily="2" charset="-122"/>
                  </a:rPr>
                  <a:t>op</a:t>
                </a:r>
                <a:endParaRPr lang="en-US" altLang="zh-CN"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1" name="Group 58"/>
            <p:cNvGrpSpPr/>
            <p:nvPr/>
          </p:nvGrpSpPr>
          <p:grpSpPr bwMode="auto">
            <a:xfrm>
              <a:off x="2308" y="1488"/>
              <a:ext cx="616" cy="210"/>
              <a:chOff x="2308" y="1488"/>
              <a:chExt cx="616" cy="210"/>
            </a:xfrm>
          </p:grpSpPr>
          <p:sp>
            <p:nvSpPr>
              <p:cNvPr id="62" name="Rectangle 56"/>
              <p:cNvSpPr>
                <a:spLocks noChangeArrowheads="1"/>
              </p:cNvSpPr>
              <p:nvPr/>
            </p:nvSpPr>
            <p:spPr bwMode="auto">
              <a:xfrm>
                <a:off x="2308" y="1492"/>
                <a:ext cx="616" cy="1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3" name="Rectangle 57"/>
              <p:cNvSpPr>
                <a:spLocks noChangeArrowheads="1"/>
              </p:cNvSpPr>
              <p:nvPr/>
            </p:nvSpPr>
            <p:spPr bwMode="auto">
              <a:xfrm>
                <a:off x="2487" y="1488"/>
                <a:ext cx="221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r>
                  <a:rPr lang="en-US" altLang="zh-CN">
                    <a:ea typeface="宋体" panose="02010600030101010101" pitchFamily="2" charset="-122"/>
                  </a:rPr>
                  <a:t>rs</a:t>
                </a:r>
                <a:endParaRPr lang="en-US" altLang="zh-CN"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4" name="Group 61"/>
            <p:cNvGrpSpPr/>
            <p:nvPr/>
          </p:nvGrpSpPr>
          <p:grpSpPr bwMode="auto">
            <a:xfrm>
              <a:off x="2932" y="1488"/>
              <a:ext cx="616" cy="210"/>
              <a:chOff x="2932" y="1488"/>
              <a:chExt cx="616" cy="210"/>
            </a:xfrm>
          </p:grpSpPr>
          <p:sp>
            <p:nvSpPr>
              <p:cNvPr id="65" name="Rectangle 59"/>
              <p:cNvSpPr>
                <a:spLocks noChangeArrowheads="1"/>
              </p:cNvSpPr>
              <p:nvPr/>
            </p:nvSpPr>
            <p:spPr bwMode="auto">
              <a:xfrm>
                <a:off x="2932" y="1492"/>
                <a:ext cx="616" cy="1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6" name="Rectangle 60"/>
              <p:cNvSpPr>
                <a:spLocks noChangeArrowheads="1"/>
              </p:cNvSpPr>
              <p:nvPr/>
            </p:nvSpPr>
            <p:spPr bwMode="auto">
              <a:xfrm>
                <a:off x="3111" y="1488"/>
                <a:ext cx="214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r>
                  <a:rPr lang="en-US" altLang="zh-CN">
                    <a:ea typeface="宋体" panose="02010600030101010101" pitchFamily="2" charset="-122"/>
                  </a:rPr>
                  <a:t>rt</a:t>
                </a:r>
                <a:endParaRPr lang="en-US" altLang="zh-CN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67" name="Rectangle 62"/>
            <p:cNvSpPr>
              <a:spLocks noChangeArrowheads="1"/>
            </p:cNvSpPr>
            <p:nvPr/>
          </p:nvSpPr>
          <p:spPr bwMode="auto">
            <a:xfrm>
              <a:off x="3556" y="1492"/>
              <a:ext cx="1912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8" name="Rectangle 63"/>
            <p:cNvSpPr>
              <a:spLocks noChangeArrowheads="1"/>
            </p:cNvSpPr>
            <p:nvPr/>
          </p:nvSpPr>
          <p:spPr bwMode="auto">
            <a:xfrm>
              <a:off x="4135" y="1477"/>
              <a:ext cx="69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>
                  <a:ea typeface="宋体" panose="02010600030101010101" pitchFamily="2" charset="-122"/>
                </a:rPr>
                <a:t>immediate</a:t>
              </a:r>
              <a:endParaRPr lang="en-US" altLang="zh-CN">
                <a:ea typeface="宋体" panose="02010600030101010101" pitchFamily="2" charset="-122"/>
              </a:endParaRPr>
            </a:p>
          </p:txBody>
        </p:sp>
        <p:sp>
          <p:nvSpPr>
            <p:cNvPr id="69" name="Rectangle 64"/>
            <p:cNvSpPr>
              <a:spLocks noChangeArrowheads="1"/>
            </p:cNvSpPr>
            <p:nvPr/>
          </p:nvSpPr>
          <p:spPr bwMode="auto">
            <a:xfrm>
              <a:off x="5367" y="1296"/>
              <a:ext cx="17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0</a:t>
              </a:r>
              <a:endParaRPr lang="en-US" altLang="zh-CN" b="0">
                <a:ea typeface="宋体" panose="02010600030101010101" pitchFamily="2" charset="-122"/>
              </a:endParaRPr>
            </a:p>
          </p:txBody>
        </p:sp>
        <p:sp>
          <p:nvSpPr>
            <p:cNvPr id="70" name="Rectangle 65"/>
            <p:cNvSpPr>
              <a:spLocks noChangeArrowheads="1"/>
            </p:cNvSpPr>
            <p:nvPr/>
          </p:nvSpPr>
          <p:spPr bwMode="auto">
            <a:xfrm>
              <a:off x="3351" y="1296"/>
              <a:ext cx="24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16</a:t>
              </a:r>
              <a:endParaRPr lang="en-US" altLang="zh-CN" b="0">
                <a:ea typeface="宋体" panose="02010600030101010101" pitchFamily="2" charset="-122"/>
              </a:endParaRPr>
            </a:p>
          </p:txBody>
        </p:sp>
        <p:sp>
          <p:nvSpPr>
            <p:cNvPr id="71" name="Rectangle 66"/>
            <p:cNvSpPr>
              <a:spLocks noChangeArrowheads="1"/>
            </p:cNvSpPr>
            <p:nvPr/>
          </p:nvSpPr>
          <p:spPr bwMode="auto">
            <a:xfrm>
              <a:off x="2727" y="1296"/>
              <a:ext cx="24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21</a:t>
              </a:r>
              <a:endParaRPr lang="en-US" altLang="zh-CN" b="0">
                <a:ea typeface="宋体" panose="02010600030101010101" pitchFamily="2" charset="-122"/>
              </a:endParaRPr>
            </a:p>
          </p:txBody>
        </p:sp>
        <p:sp>
          <p:nvSpPr>
            <p:cNvPr id="72" name="Rectangle 67"/>
            <p:cNvSpPr>
              <a:spLocks noChangeArrowheads="1"/>
            </p:cNvSpPr>
            <p:nvPr/>
          </p:nvSpPr>
          <p:spPr bwMode="auto">
            <a:xfrm>
              <a:off x="2103" y="1296"/>
              <a:ext cx="24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26</a:t>
              </a:r>
              <a:endParaRPr lang="en-US" altLang="zh-CN" b="0">
                <a:ea typeface="宋体" panose="02010600030101010101" pitchFamily="2" charset="-122"/>
              </a:endParaRPr>
            </a:p>
          </p:txBody>
        </p:sp>
        <p:sp>
          <p:nvSpPr>
            <p:cNvPr id="73" name="Rectangle 68"/>
            <p:cNvSpPr>
              <a:spLocks noChangeArrowheads="1"/>
            </p:cNvSpPr>
            <p:nvPr/>
          </p:nvSpPr>
          <p:spPr bwMode="auto">
            <a:xfrm>
              <a:off x="1575" y="1296"/>
              <a:ext cx="24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31</a:t>
              </a:r>
              <a:endParaRPr lang="en-US" altLang="zh-CN" b="0">
                <a:ea typeface="宋体" panose="02010600030101010101" pitchFamily="2" charset="-122"/>
              </a:endParaRPr>
            </a:p>
          </p:txBody>
        </p:sp>
        <p:sp>
          <p:nvSpPr>
            <p:cNvPr id="74" name="Rectangle 69"/>
            <p:cNvSpPr>
              <a:spLocks noChangeArrowheads="1"/>
            </p:cNvSpPr>
            <p:nvPr/>
          </p:nvSpPr>
          <p:spPr bwMode="auto">
            <a:xfrm>
              <a:off x="1815" y="1680"/>
              <a:ext cx="39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6 bits</a:t>
              </a:r>
              <a:endParaRPr lang="en-US" altLang="zh-CN" b="0">
                <a:ea typeface="宋体" panose="02010600030101010101" pitchFamily="2" charset="-122"/>
              </a:endParaRPr>
            </a:p>
          </p:txBody>
        </p:sp>
        <p:sp>
          <p:nvSpPr>
            <p:cNvPr id="75" name="Rectangle 70"/>
            <p:cNvSpPr>
              <a:spLocks noChangeArrowheads="1"/>
            </p:cNvSpPr>
            <p:nvPr/>
          </p:nvSpPr>
          <p:spPr bwMode="auto">
            <a:xfrm>
              <a:off x="4263" y="1680"/>
              <a:ext cx="460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16 bits</a:t>
              </a:r>
              <a:endParaRPr lang="en-US" altLang="zh-CN" b="0">
                <a:ea typeface="宋体" panose="02010600030101010101" pitchFamily="2" charset="-122"/>
              </a:endParaRPr>
            </a:p>
          </p:txBody>
        </p:sp>
        <p:sp>
          <p:nvSpPr>
            <p:cNvPr id="76" name="Rectangle 71"/>
            <p:cNvSpPr>
              <a:spLocks noChangeArrowheads="1"/>
            </p:cNvSpPr>
            <p:nvPr/>
          </p:nvSpPr>
          <p:spPr bwMode="auto">
            <a:xfrm>
              <a:off x="3063" y="1680"/>
              <a:ext cx="39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5 bits</a:t>
              </a:r>
              <a:endParaRPr lang="en-US" altLang="zh-CN" b="0">
                <a:ea typeface="宋体" panose="02010600030101010101" pitchFamily="2" charset="-122"/>
              </a:endParaRPr>
            </a:p>
          </p:txBody>
        </p:sp>
        <p:sp>
          <p:nvSpPr>
            <p:cNvPr id="77" name="Rectangle 72"/>
            <p:cNvSpPr>
              <a:spLocks noChangeArrowheads="1"/>
            </p:cNvSpPr>
            <p:nvPr/>
          </p:nvSpPr>
          <p:spPr bwMode="auto">
            <a:xfrm>
              <a:off x="2439" y="1680"/>
              <a:ext cx="39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5 bits</a:t>
              </a:r>
              <a:endParaRPr lang="en-US" altLang="zh-CN" b="0"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COaA, LEC10 DPath I</a:t>
            </a:r>
            <a:endParaRPr lang="en-US" altLang="zh-C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 smtClean="0"/>
              <a:t>Northwestern Polytechnical University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  <a:sym typeface="+mn-ea"/>
              </a:rPr>
              <a:t>Step 1a: The MIPS-lite Subset for today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 2.2</a:t>
            </a:r>
            <a:endParaRPr lang="en-US" dirty="0"/>
          </a:p>
        </p:txBody>
      </p:sp>
      <p:sp>
        <p:nvSpPr>
          <p:cNvPr id="18435" name="Rectangle 3"/>
          <p:cNvSpPr>
            <a:spLocks noGrp="1" noChangeArrowheads="1"/>
          </p:cNvSpPr>
          <p:nvPr/>
        </p:nvSpPr>
        <p:spPr bwMode="auto">
          <a:xfrm>
            <a:off x="107475" y="984092"/>
            <a:ext cx="8191500" cy="5177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3500" tIns="25400" rIns="63500" bIns="25400" numCol="1" anchor="t" anchorCtr="0" compatLnSpc="1">
            <a:spAutoFit/>
          </a:bodyPr>
          <a:lstStyle>
            <a:lvl1pPr marL="203200" indent="-203200" algn="l" rtl="0" eaLnBrk="0" fontAlgn="base" hangingPunct="0">
              <a:lnSpc>
                <a:spcPct val="85000"/>
              </a:lnSpc>
              <a:spcBef>
                <a:spcPct val="100000"/>
              </a:spcBef>
              <a:spcAft>
                <a:spcPct val="0"/>
              </a:spcAft>
              <a:buSzPct val="100000"/>
              <a:buChar char="°"/>
              <a:defRPr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190500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-"/>
              <a:defRPr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145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1717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>
                <a:ea typeface="宋体" panose="02010600030101010101" pitchFamily="2" charset="-122"/>
              </a:rPr>
              <a:t>ADD and SUB</a:t>
            </a:r>
            <a:endParaRPr lang="en-US" altLang="zh-CN" sz="2400">
              <a:ea typeface="宋体" panose="02010600030101010101" pitchFamily="2" charset="-122"/>
            </a:endParaRPr>
          </a:p>
          <a:p>
            <a:pPr lvl="1"/>
            <a:r>
              <a:rPr lang="en-US" altLang="zh-CN" sz="2400">
                <a:solidFill>
                  <a:srgbClr val="000066"/>
                </a:solidFill>
                <a:ea typeface="宋体" panose="02010600030101010101" pitchFamily="2" charset="-122"/>
              </a:rPr>
              <a:t>add rd, rs, rt</a:t>
            </a:r>
            <a:endParaRPr lang="en-US" altLang="zh-CN" sz="2400">
              <a:solidFill>
                <a:srgbClr val="000066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sz="2400">
                <a:solidFill>
                  <a:srgbClr val="000066"/>
                </a:solidFill>
                <a:ea typeface="宋体" panose="02010600030101010101" pitchFamily="2" charset="-122"/>
              </a:rPr>
              <a:t>sub rd, rs, rt</a:t>
            </a:r>
            <a:endParaRPr lang="en-US" altLang="zh-CN" sz="2400">
              <a:solidFill>
                <a:srgbClr val="000066"/>
              </a:solidFill>
              <a:ea typeface="宋体" panose="02010600030101010101" pitchFamily="2" charset="-122"/>
            </a:endParaRPr>
          </a:p>
          <a:p>
            <a:r>
              <a:rPr lang="en-US" altLang="zh-CN" sz="2400">
                <a:ea typeface="宋体" panose="02010600030101010101" pitchFamily="2" charset="-122"/>
              </a:rPr>
              <a:t>OR Immediate:</a:t>
            </a:r>
            <a:endParaRPr lang="en-US" altLang="zh-CN" sz="2400">
              <a:ea typeface="宋体" panose="02010600030101010101" pitchFamily="2" charset="-122"/>
            </a:endParaRPr>
          </a:p>
          <a:p>
            <a:pPr lvl="1"/>
            <a:r>
              <a:rPr lang="en-US" altLang="zh-CN" sz="2400">
                <a:solidFill>
                  <a:srgbClr val="000066"/>
                </a:solidFill>
                <a:ea typeface="宋体" panose="02010600030101010101" pitchFamily="2" charset="-122"/>
              </a:rPr>
              <a:t>ori  rt, rs, imm16</a:t>
            </a:r>
            <a:endParaRPr lang="en-US" altLang="zh-CN" sz="2400">
              <a:solidFill>
                <a:srgbClr val="000066"/>
              </a:solidFill>
              <a:ea typeface="宋体" panose="02010600030101010101" pitchFamily="2" charset="-122"/>
            </a:endParaRPr>
          </a:p>
          <a:p>
            <a:r>
              <a:rPr lang="en-US" altLang="zh-CN" sz="2400">
                <a:ea typeface="宋体" panose="02010600030101010101" pitchFamily="2" charset="-122"/>
              </a:rPr>
              <a:t>LOAD and STORE Word</a:t>
            </a:r>
            <a:endParaRPr lang="en-US" altLang="zh-CN" sz="2400">
              <a:ea typeface="宋体" panose="02010600030101010101" pitchFamily="2" charset="-122"/>
            </a:endParaRPr>
          </a:p>
          <a:p>
            <a:pPr lvl="1"/>
            <a:r>
              <a:rPr lang="en-US" altLang="zh-CN" sz="2400">
                <a:solidFill>
                  <a:srgbClr val="000066"/>
                </a:solidFill>
                <a:ea typeface="宋体" panose="02010600030101010101" pitchFamily="2" charset="-122"/>
              </a:rPr>
              <a:t>lw rt, rs, imm16</a:t>
            </a:r>
            <a:endParaRPr lang="en-US" altLang="zh-CN" sz="2400">
              <a:solidFill>
                <a:srgbClr val="000066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sz="2400">
                <a:solidFill>
                  <a:srgbClr val="000066"/>
                </a:solidFill>
                <a:ea typeface="宋体" panose="02010600030101010101" pitchFamily="2" charset="-122"/>
              </a:rPr>
              <a:t>sw rt, rs, imm16</a:t>
            </a:r>
            <a:endParaRPr lang="en-US" altLang="zh-CN" sz="2400">
              <a:solidFill>
                <a:srgbClr val="000066"/>
              </a:solidFill>
              <a:ea typeface="宋体" panose="02010600030101010101" pitchFamily="2" charset="-122"/>
            </a:endParaRPr>
          </a:p>
          <a:p>
            <a:r>
              <a:rPr lang="en-US" altLang="zh-CN" sz="2400">
                <a:ea typeface="宋体" panose="02010600030101010101" pitchFamily="2" charset="-122"/>
              </a:rPr>
              <a:t>BRANCH:</a:t>
            </a:r>
            <a:endParaRPr lang="en-US" altLang="zh-CN" sz="2400">
              <a:ea typeface="宋体" panose="02010600030101010101" pitchFamily="2" charset="-122"/>
            </a:endParaRPr>
          </a:p>
          <a:p>
            <a:pPr lvl="1"/>
            <a:r>
              <a:rPr lang="en-US" altLang="zh-CN" sz="2400">
                <a:solidFill>
                  <a:srgbClr val="000066"/>
                </a:solidFill>
                <a:ea typeface="宋体" panose="02010600030101010101" pitchFamily="2" charset="-122"/>
              </a:rPr>
              <a:t>beq rs, rt, imm16</a:t>
            </a:r>
            <a:endParaRPr lang="en-US" altLang="zh-CN" sz="2400">
              <a:solidFill>
                <a:srgbClr val="000066"/>
              </a:solidFill>
              <a:ea typeface="宋体" panose="02010600030101010101" pitchFamily="2" charset="-122"/>
            </a:endParaRPr>
          </a:p>
        </p:txBody>
      </p:sp>
      <p:grpSp>
        <p:nvGrpSpPr>
          <p:cNvPr id="18471" name="Group 39"/>
          <p:cNvGrpSpPr/>
          <p:nvPr/>
        </p:nvGrpSpPr>
        <p:grpSpPr bwMode="auto">
          <a:xfrm>
            <a:off x="3106897" y="979329"/>
            <a:ext cx="5949950" cy="942975"/>
            <a:chOff x="1918" y="672"/>
            <a:chExt cx="3748" cy="594"/>
          </a:xfrm>
        </p:grpSpPr>
        <p:grpSp>
          <p:nvGrpSpPr>
            <p:cNvPr id="18464" name="Group 32"/>
            <p:cNvGrpSpPr/>
            <p:nvPr/>
          </p:nvGrpSpPr>
          <p:grpSpPr bwMode="auto">
            <a:xfrm>
              <a:off x="1918" y="672"/>
              <a:ext cx="3748" cy="402"/>
              <a:chOff x="1918" y="672"/>
              <a:chExt cx="3748" cy="402"/>
            </a:xfrm>
          </p:grpSpPr>
          <p:grpSp>
            <p:nvGrpSpPr>
              <p:cNvPr id="18456" name="Group 24"/>
              <p:cNvGrpSpPr/>
              <p:nvPr/>
            </p:nvGrpSpPr>
            <p:grpSpPr bwMode="auto">
              <a:xfrm>
                <a:off x="1979" y="864"/>
                <a:ext cx="3607" cy="210"/>
                <a:chOff x="1979" y="864"/>
                <a:chExt cx="3607" cy="210"/>
              </a:xfrm>
            </p:grpSpPr>
            <p:sp>
              <p:nvSpPr>
                <p:cNvPr id="18436" name="Rectangle 4"/>
                <p:cNvSpPr>
                  <a:spLocks noChangeArrowheads="1"/>
                </p:cNvSpPr>
                <p:nvPr/>
              </p:nvSpPr>
              <p:spPr bwMode="auto">
                <a:xfrm>
                  <a:off x="1983" y="872"/>
                  <a:ext cx="3599" cy="176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600" b="1" kern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grpSp>
              <p:nvGrpSpPr>
                <p:cNvPr id="18455" name="Group 23"/>
                <p:cNvGrpSpPr/>
                <p:nvPr/>
              </p:nvGrpSpPr>
              <p:grpSpPr bwMode="auto">
                <a:xfrm>
                  <a:off x="1979" y="864"/>
                  <a:ext cx="3607" cy="210"/>
                  <a:chOff x="1979" y="864"/>
                  <a:chExt cx="3607" cy="210"/>
                </a:xfrm>
              </p:grpSpPr>
              <p:grpSp>
                <p:nvGrpSpPr>
                  <p:cNvPr id="18439" name="Group 7"/>
                  <p:cNvGrpSpPr/>
                  <p:nvPr/>
                </p:nvGrpSpPr>
                <p:grpSpPr bwMode="auto">
                  <a:xfrm>
                    <a:off x="1979" y="864"/>
                    <a:ext cx="624" cy="210"/>
                    <a:chOff x="1979" y="864"/>
                    <a:chExt cx="624" cy="210"/>
                  </a:xfrm>
                </p:grpSpPr>
                <p:sp>
                  <p:nvSpPr>
                    <p:cNvPr id="18437" name="Rectangle 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979" y="868"/>
                      <a:ext cx="624" cy="18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/>
                    </a:p>
                  </p:txBody>
                </p:sp>
                <p:sp>
                  <p:nvSpPr>
                    <p:cNvPr id="18438" name="Rectangle 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61" y="864"/>
                      <a:ext cx="249" cy="21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90488" tIns="44450" rIns="90488" bIns="44450">
                      <a:spAutoFit/>
                    </a:bodyPr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altLang="zh-CN">
                          <a:ea typeface="宋体" panose="02010600030101010101" pitchFamily="2" charset="-122"/>
                        </a:rPr>
                        <a:t>op</a:t>
                      </a:r>
                      <a:endParaRPr lang="en-US" altLang="zh-CN">
                        <a:ea typeface="宋体" panose="02010600030101010101" pitchFamily="2" charset="-122"/>
                      </a:endParaRPr>
                    </a:p>
                  </p:txBody>
                </p:sp>
              </p:grpSp>
              <p:grpSp>
                <p:nvGrpSpPr>
                  <p:cNvPr id="18442" name="Group 10"/>
                  <p:cNvGrpSpPr/>
                  <p:nvPr/>
                </p:nvGrpSpPr>
                <p:grpSpPr bwMode="auto">
                  <a:xfrm>
                    <a:off x="2611" y="864"/>
                    <a:ext cx="580" cy="210"/>
                    <a:chOff x="2611" y="864"/>
                    <a:chExt cx="580" cy="210"/>
                  </a:xfrm>
                </p:grpSpPr>
                <p:sp>
                  <p:nvSpPr>
                    <p:cNvPr id="18440" name="Rectangle 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11" y="868"/>
                      <a:ext cx="580" cy="18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/>
                    </a:p>
                  </p:txBody>
                </p:sp>
                <p:sp>
                  <p:nvSpPr>
                    <p:cNvPr id="18441" name="Rectangle 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76" y="864"/>
                      <a:ext cx="221" cy="21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90488" tIns="44450" rIns="90488" bIns="44450">
                      <a:spAutoFit/>
                    </a:bodyPr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altLang="zh-CN">
                          <a:ea typeface="宋体" panose="02010600030101010101" pitchFamily="2" charset="-122"/>
                        </a:rPr>
                        <a:t>rs</a:t>
                      </a:r>
                      <a:endParaRPr lang="en-US" altLang="zh-CN">
                        <a:ea typeface="宋体" panose="02010600030101010101" pitchFamily="2" charset="-122"/>
                      </a:endParaRPr>
                    </a:p>
                  </p:txBody>
                </p:sp>
              </p:grpSp>
              <p:grpSp>
                <p:nvGrpSpPr>
                  <p:cNvPr id="18445" name="Group 13"/>
                  <p:cNvGrpSpPr/>
                  <p:nvPr/>
                </p:nvGrpSpPr>
                <p:grpSpPr bwMode="auto">
                  <a:xfrm>
                    <a:off x="3199" y="864"/>
                    <a:ext cx="579" cy="210"/>
                    <a:chOff x="3199" y="864"/>
                    <a:chExt cx="579" cy="210"/>
                  </a:xfrm>
                </p:grpSpPr>
                <p:sp>
                  <p:nvSpPr>
                    <p:cNvPr id="18443" name="Rectangle 1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99" y="868"/>
                      <a:ext cx="579" cy="18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/>
                    </a:p>
                  </p:txBody>
                </p:sp>
                <p:sp>
                  <p:nvSpPr>
                    <p:cNvPr id="18444" name="Rectangle 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63" y="864"/>
                      <a:ext cx="214" cy="21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90488" tIns="44450" rIns="90488" bIns="44450">
                      <a:spAutoFit/>
                    </a:bodyPr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altLang="zh-CN">
                          <a:ea typeface="宋体" panose="02010600030101010101" pitchFamily="2" charset="-122"/>
                        </a:rPr>
                        <a:t>rt</a:t>
                      </a:r>
                      <a:endParaRPr lang="en-US" altLang="zh-CN">
                        <a:ea typeface="宋体" panose="02010600030101010101" pitchFamily="2" charset="-122"/>
                      </a:endParaRPr>
                    </a:p>
                  </p:txBody>
                </p:sp>
              </p:grpSp>
              <p:grpSp>
                <p:nvGrpSpPr>
                  <p:cNvPr id="18448" name="Group 16"/>
                  <p:cNvGrpSpPr/>
                  <p:nvPr/>
                </p:nvGrpSpPr>
                <p:grpSpPr bwMode="auto">
                  <a:xfrm>
                    <a:off x="3786" y="864"/>
                    <a:ext cx="579" cy="210"/>
                    <a:chOff x="3786" y="864"/>
                    <a:chExt cx="579" cy="210"/>
                  </a:xfrm>
                </p:grpSpPr>
                <p:sp>
                  <p:nvSpPr>
                    <p:cNvPr id="18446" name="Rectangle 1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786" y="868"/>
                      <a:ext cx="579" cy="18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/>
                    </a:p>
                  </p:txBody>
                </p:sp>
                <p:sp>
                  <p:nvSpPr>
                    <p:cNvPr id="18447" name="Rectangle 1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51" y="864"/>
                      <a:ext cx="242" cy="21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90488" tIns="44450" rIns="90488" bIns="44450">
                      <a:spAutoFit/>
                    </a:bodyPr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altLang="zh-CN">
                          <a:ea typeface="宋体" panose="02010600030101010101" pitchFamily="2" charset="-122"/>
                        </a:rPr>
                        <a:t>rd</a:t>
                      </a:r>
                      <a:endParaRPr lang="en-US" altLang="zh-CN">
                        <a:ea typeface="宋体" panose="02010600030101010101" pitchFamily="2" charset="-122"/>
                      </a:endParaRPr>
                    </a:p>
                  </p:txBody>
                </p:sp>
              </p:grpSp>
              <p:grpSp>
                <p:nvGrpSpPr>
                  <p:cNvPr id="18451" name="Group 19"/>
                  <p:cNvGrpSpPr/>
                  <p:nvPr/>
                </p:nvGrpSpPr>
                <p:grpSpPr bwMode="auto">
                  <a:xfrm>
                    <a:off x="4373" y="864"/>
                    <a:ext cx="580" cy="210"/>
                    <a:chOff x="4373" y="864"/>
                    <a:chExt cx="580" cy="210"/>
                  </a:xfrm>
                </p:grpSpPr>
                <p:sp>
                  <p:nvSpPr>
                    <p:cNvPr id="18449" name="Rectangle 1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73" y="868"/>
                      <a:ext cx="580" cy="18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/>
                    </a:p>
                  </p:txBody>
                </p:sp>
                <p:sp>
                  <p:nvSpPr>
                    <p:cNvPr id="18450" name="Rectangle 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48" y="864"/>
                      <a:ext cx="449" cy="21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90488" tIns="44450" rIns="90488" bIns="44450">
                      <a:spAutoFit/>
                    </a:bodyPr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altLang="zh-CN">
                          <a:ea typeface="宋体" panose="02010600030101010101" pitchFamily="2" charset="-122"/>
                        </a:rPr>
                        <a:t>shamt</a:t>
                      </a:r>
                      <a:endParaRPr lang="en-US" altLang="zh-CN">
                        <a:ea typeface="宋体" panose="02010600030101010101" pitchFamily="2" charset="-122"/>
                      </a:endParaRPr>
                    </a:p>
                  </p:txBody>
                </p:sp>
              </p:grpSp>
              <p:grpSp>
                <p:nvGrpSpPr>
                  <p:cNvPr id="18454" name="Group 22"/>
                  <p:cNvGrpSpPr/>
                  <p:nvPr/>
                </p:nvGrpSpPr>
                <p:grpSpPr bwMode="auto">
                  <a:xfrm>
                    <a:off x="4961" y="864"/>
                    <a:ext cx="625" cy="210"/>
                    <a:chOff x="4961" y="864"/>
                    <a:chExt cx="625" cy="210"/>
                  </a:xfrm>
                </p:grpSpPr>
                <p:sp>
                  <p:nvSpPr>
                    <p:cNvPr id="18452" name="Rectangle 2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961" y="868"/>
                      <a:ext cx="625" cy="184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zh-CN" altLang="en-US"/>
                    </a:p>
                  </p:txBody>
                </p:sp>
                <p:sp>
                  <p:nvSpPr>
                    <p:cNvPr id="18453" name="Rectangle 2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143" y="864"/>
                      <a:ext cx="399" cy="21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lIns="90488" tIns="44450" rIns="90488" bIns="44450">
                      <a:spAutoFit/>
                    </a:bodyPr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600" b="1" kern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altLang="zh-CN">
                          <a:ea typeface="宋体" panose="02010600030101010101" pitchFamily="2" charset="-122"/>
                        </a:rPr>
                        <a:t>funct</a:t>
                      </a:r>
                      <a:endParaRPr lang="en-US" altLang="zh-CN">
                        <a:ea typeface="宋体" panose="02010600030101010101" pitchFamily="2" charset="-122"/>
                      </a:endParaRPr>
                    </a:p>
                  </p:txBody>
                </p:sp>
              </p:grpSp>
            </p:grpSp>
          </p:grpSp>
          <p:sp>
            <p:nvSpPr>
              <p:cNvPr id="18457" name="Rectangle 25"/>
              <p:cNvSpPr>
                <a:spLocks noChangeArrowheads="1"/>
              </p:cNvSpPr>
              <p:nvPr/>
            </p:nvSpPr>
            <p:spPr bwMode="auto">
              <a:xfrm>
                <a:off x="5488" y="672"/>
                <a:ext cx="178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r>
                  <a:rPr lang="en-US" altLang="zh-CN" b="0">
                    <a:ea typeface="宋体" panose="02010600030101010101" pitchFamily="2" charset="-122"/>
                  </a:rPr>
                  <a:t>0</a:t>
                </a:r>
                <a:endParaRPr lang="en-US" altLang="zh-CN" b="0">
                  <a:ea typeface="宋体" panose="02010600030101010101" pitchFamily="2" charset="-122"/>
                </a:endParaRPr>
              </a:p>
            </p:txBody>
          </p:sp>
          <p:sp>
            <p:nvSpPr>
              <p:cNvPr id="18458" name="Rectangle 26"/>
              <p:cNvSpPr>
                <a:spLocks noChangeArrowheads="1"/>
              </p:cNvSpPr>
              <p:nvPr/>
            </p:nvSpPr>
            <p:spPr bwMode="auto">
              <a:xfrm>
                <a:off x="4810" y="672"/>
                <a:ext cx="178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r>
                  <a:rPr lang="en-US" altLang="zh-CN" b="0">
                    <a:ea typeface="宋体" panose="02010600030101010101" pitchFamily="2" charset="-122"/>
                  </a:rPr>
                  <a:t>6</a:t>
                </a:r>
                <a:endParaRPr lang="en-US" altLang="zh-CN" b="0">
                  <a:ea typeface="宋体" panose="02010600030101010101" pitchFamily="2" charset="-122"/>
                </a:endParaRPr>
              </a:p>
            </p:txBody>
          </p:sp>
          <p:sp>
            <p:nvSpPr>
              <p:cNvPr id="18459" name="Rectangle 27"/>
              <p:cNvSpPr>
                <a:spLocks noChangeArrowheads="1"/>
              </p:cNvSpPr>
              <p:nvPr/>
            </p:nvSpPr>
            <p:spPr bwMode="auto">
              <a:xfrm>
                <a:off x="4177" y="672"/>
                <a:ext cx="242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r>
                  <a:rPr lang="en-US" altLang="zh-CN" b="0">
                    <a:ea typeface="宋体" panose="02010600030101010101" pitchFamily="2" charset="-122"/>
                  </a:rPr>
                  <a:t>11</a:t>
                </a:r>
                <a:endParaRPr lang="en-US" altLang="zh-CN" b="0">
                  <a:ea typeface="宋体" panose="02010600030101010101" pitchFamily="2" charset="-122"/>
                </a:endParaRPr>
              </a:p>
            </p:txBody>
          </p:sp>
          <p:sp>
            <p:nvSpPr>
              <p:cNvPr id="18460" name="Rectangle 28"/>
              <p:cNvSpPr>
                <a:spLocks noChangeArrowheads="1"/>
              </p:cNvSpPr>
              <p:nvPr/>
            </p:nvSpPr>
            <p:spPr bwMode="auto">
              <a:xfrm>
                <a:off x="3590" y="672"/>
                <a:ext cx="242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r>
                  <a:rPr lang="en-US" altLang="zh-CN" b="0">
                    <a:ea typeface="宋体" panose="02010600030101010101" pitchFamily="2" charset="-122"/>
                  </a:rPr>
                  <a:t>16</a:t>
                </a:r>
                <a:endParaRPr lang="en-US" altLang="zh-CN" b="0">
                  <a:ea typeface="宋体" panose="02010600030101010101" pitchFamily="2" charset="-122"/>
                </a:endParaRPr>
              </a:p>
            </p:txBody>
          </p:sp>
          <p:sp>
            <p:nvSpPr>
              <p:cNvPr id="18461" name="Rectangle 29"/>
              <p:cNvSpPr>
                <a:spLocks noChangeArrowheads="1"/>
              </p:cNvSpPr>
              <p:nvPr/>
            </p:nvSpPr>
            <p:spPr bwMode="auto">
              <a:xfrm>
                <a:off x="3002" y="672"/>
                <a:ext cx="242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r>
                  <a:rPr lang="en-US" altLang="zh-CN" b="0">
                    <a:ea typeface="宋体" panose="02010600030101010101" pitchFamily="2" charset="-122"/>
                  </a:rPr>
                  <a:t>21</a:t>
                </a:r>
                <a:endParaRPr lang="en-US" altLang="zh-CN" b="0">
                  <a:ea typeface="宋体" panose="02010600030101010101" pitchFamily="2" charset="-122"/>
                </a:endParaRPr>
              </a:p>
            </p:txBody>
          </p:sp>
          <p:sp>
            <p:nvSpPr>
              <p:cNvPr id="18462" name="Rectangle 30"/>
              <p:cNvSpPr>
                <a:spLocks noChangeArrowheads="1"/>
              </p:cNvSpPr>
              <p:nvPr/>
            </p:nvSpPr>
            <p:spPr bwMode="auto">
              <a:xfrm>
                <a:off x="2414" y="672"/>
                <a:ext cx="242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r>
                  <a:rPr lang="en-US" altLang="zh-CN" b="0">
                    <a:ea typeface="宋体" panose="02010600030101010101" pitchFamily="2" charset="-122"/>
                  </a:rPr>
                  <a:t>26</a:t>
                </a:r>
                <a:endParaRPr lang="en-US" altLang="zh-CN" b="0">
                  <a:ea typeface="宋体" panose="02010600030101010101" pitchFamily="2" charset="-122"/>
                </a:endParaRPr>
              </a:p>
            </p:txBody>
          </p:sp>
          <p:sp>
            <p:nvSpPr>
              <p:cNvPr id="18463" name="Rectangle 31"/>
              <p:cNvSpPr>
                <a:spLocks noChangeArrowheads="1"/>
              </p:cNvSpPr>
              <p:nvPr/>
            </p:nvSpPr>
            <p:spPr bwMode="auto">
              <a:xfrm>
                <a:off x="1918" y="672"/>
                <a:ext cx="242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r>
                  <a:rPr lang="en-US" altLang="zh-CN" b="0">
                    <a:ea typeface="宋体" panose="02010600030101010101" pitchFamily="2" charset="-122"/>
                  </a:rPr>
                  <a:t>31</a:t>
                </a:r>
                <a:endParaRPr lang="en-US" altLang="zh-CN" b="0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8465" name="Rectangle 33"/>
            <p:cNvSpPr>
              <a:spLocks noChangeArrowheads="1"/>
            </p:cNvSpPr>
            <p:nvPr/>
          </p:nvSpPr>
          <p:spPr bwMode="auto">
            <a:xfrm>
              <a:off x="2143" y="1056"/>
              <a:ext cx="39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6 bits</a:t>
              </a:r>
              <a:endParaRPr lang="en-US" altLang="zh-CN" b="0">
                <a:ea typeface="宋体" panose="02010600030101010101" pitchFamily="2" charset="-122"/>
              </a:endParaRPr>
            </a:p>
          </p:txBody>
        </p:sp>
        <p:sp>
          <p:nvSpPr>
            <p:cNvPr id="18466" name="Rectangle 34"/>
            <p:cNvSpPr>
              <a:spLocks noChangeArrowheads="1"/>
            </p:cNvSpPr>
            <p:nvPr/>
          </p:nvSpPr>
          <p:spPr bwMode="auto">
            <a:xfrm>
              <a:off x="5126" y="1056"/>
              <a:ext cx="39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6 bits</a:t>
              </a:r>
              <a:endParaRPr lang="en-US" altLang="zh-CN" b="0">
                <a:ea typeface="宋体" panose="02010600030101010101" pitchFamily="2" charset="-122"/>
              </a:endParaRPr>
            </a:p>
          </p:txBody>
        </p:sp>
        <p:sp>
          <p:nvSpPr>
            <p:cNvPr id="18467" name="Rectangle 35"/>
            <p:cNvSpPr>
              <a:spLocks noChangeArrowheads="1"/>
            </p:cNvSpPr>
            <p:nvPr/>
          </p:nvSpPr>
          <p:spPr bwMode="auto">
            <a:xfrm>
              <a:off x="4493" y="1056"/>
              <a:ext cx="39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5 bits</a:t>
              </a:r>
              <a:endParaRPr lang="en-US" altLang="zh-CN" b="0">
                <a:ea typeface="宋体" panose="02010600030101010101" pitchFamily="2" charset="-122"/>
              </a:endParaRPr>
            </a:p>
          </p:txBody>
        </p:sp>
        <p:sp>
          <p:nvSpPr>
            <p:cNvPr id="18468" name="Rectangle 36"/>
            <p:cNvSpPr>
              <a:spLocks noChangeArrowheads="1"/>
            </p:cNvSpPr>
            <p:nvPr/>
          </p:nvSpPr>
          <p:spPr bwMode="auto">
            <a:xfrm>
              <a:off x="3906" y="1056"/>
              <a:ext cx="39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5 bits</a:t>
              </a:r>
              <a:endParaRPr lang="en-US" altLang="zh-CN" b="0">
                <a:ea typeface="宋体" panose="02010600030101010101" pitchFamily="2" charset="-122"/>
              </a:endParaRPr>
            </a:p>
          </p:txBody>
        </p:sp>
        <p:sp>
          <p:nvSpPr>
            <p:cNvPr id="18469" name="Rectangle 37"/>
            <p:cNvSpPr>
              <a:spLocks noChangeArrowheads="1"/>
            </p:cNvSpPr>
            <p:nvPr/>
          </p:nvSpPr>
          <p:spPr bwMode="auto">
            <a:xfrm>
              <a:off x="3318" y="1056"/>
              <a:ext cx="39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5 bits</a:t>
              </a:r>
              <a:endParaRPr lang="en-US" altLang="zh-CN" b="0">
                <a:ea typeface="宋体" panose="02010600030101010101" pitchFamily="2" charset="-122"/>
              </a:endParaRPr>
            </a:p>
          </p:txBody>
        </p:sp>
        <p:sp>
          <p:nvSpPr>
            <p:cNvPr id="18470" name="Rectangle 38"/>
            <p:cNvSpPr>
              <a:spLocks noChangeArrowheads="1"/>
            </p:cNvSpPr>
            <p:nvPr/>
          </p:nvSpPr>
          <p:spPr bwMode="auto">
            <a:xfrm>
              <a:off x="2731" y="1056"/>
              <a:ext cx="39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5 bits</a:t>
              </a:r>
              <a:endParaRPr lang="en-US" altLang="zh-CN" b="0">
                <a:ea typeface="宋体" panose="02010600030101010101" pitchFamily="2" charset="-122"/>
              </a:endParaRPr>
            </a:p>
          </p:txBody>
        </p:sp>
      </p:grpSp>
      <p:grpSp>
        <p:nvGrpSpPr>
          <p:cNvPr id="18493" name="Group 61"/>
          <p:cNvGrpSpPr/>
          <p:nvPr/>
        </p:nvGrpSpPr>
        <p:grpSpPr bwMode="auto">
          <a:xfrm>
            <a:off x="3151347" y="2468404"/>
            <a:ext cx="5949950" cy="942975"/>
            <a:chOff x="1918" y="1392"/>
            <a:chExt cx="3748" cy="594"/>
          </a:xfrm>
        </p:grpSpPr>
        <p:sp>
          <p:nvSpPr>
            <p:cNvPr id="18472" name="Rectangle 40"/>
            <p:cNvSpPr>
              <a:spLocks noChangeArrowheads="1"/>
            </p:cNvSpPr>
            <p:nvPr/>
          </p:nvSpPr>
          <p:spPr bwMode="auto">
            <a:xfrm>
              <a:off x="1983" y="1592"/>
              <a:ext cx="3599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grpSp>
          <p:nvGrpSpPr>
            <p:cNvPr id="18475" name="Group 43"/>
            <p:cNvGrpSpPr/>
            <p:nvPr/>
          </p:nvGrpSpPr>
          <p:grpSpPr bwMode="auto">
            <a:xfrm>
              <a:off x="1979" y="1584"/>
              <a:ext cx="624" cy="210"/>
              <a:chOff x="1979" y="1584"/>
              <a:chExt cx="624" cy="210"/>
            </a:xfrm>
          </p:grpSpPr>
          <p:sp>
            <p:nvSpPr>
              <p:cNvPr id="18473" name="Rectangle 41"/>
              <p:cNvSpPr>
                <a:spLocks noChangeArrowheads="1"/>
              </p:cNvSpPr>
              <p:nvPr/>
            </p:nvSpPr>
            <p:spPr bwMode="auto">
              <a:xfrm>
                <a:off x="1979" y="1588"/>
                <a:ext cx="624" cy="1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8474" name="Rectangle 42"/>
              <p:cNvSpPr>
                <a:spLocks noChangeArrowheads="1"/>
              </p:cNvSpPr>
              <p:nvPr/>
            </p:nvSpPr>
            <p:spPr bwMode="auto">
              <a:xfrm>
                <a:off x="2161" y="1584"/>
                <a:ext cx="249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r>
                  <a:rPr lang="en-US" altLang="zh-CN">
                    <a:ea typeface="宋体" panose="02010600030101010101" pitchFamily="2" charset="-122"/>
                  </a:rPr>
                  <a:t>op</a:t>
                </a:r>
                <a:endParaRPr lang="en-US" altLang="zh-CN"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8478" name="Group 46"/>
            <p:cNvGrpSpPr/>
            <p:nvPr/>
          </p:nvGrpSpPr>
          <p:grpSpPr bwMode="auto">
            <a:xfrm>
              <a:off x="2611" y="1584"/>
              <a:ext cx="580" cy="210"/>
              <a:chOff x="2611" y="1584"/>
              <a:chExt cx="580" cy="210"/>
            </a:xfrm>
          </p:grpSpPr>
          <p:sp>
            <p:nvSpPr>
              <p:cNvPr id="18476" name="Rectangle 44"/>
              <p:cNvSpPr>
                <a:spLocks noChangeArrowheads="1"/>
              </p:cNvSpPr>
              <p:nvPr/>
            </p:nvSpPr>
            <p:spPr bwMode="auto">
              <a:xfrm>
                <a:off x="2611" y="1588"/>
                <a:ext cx="580" cy="1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8477" name="Rectangle 45"/>
              <p:cNvSpPr>
                <a:spLocks noChangeArrowheads="1"/>
              </p:cNvSpPr>
              <p:nvPr/>
            </p:nvSpPr>
            <p:spPr bwMode="auto">
              <a:xfrm>
                <a:off x="2776" y="1584"/>
                <a:ext cx="221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r>
                  <a:rPr lang="en-US" altLang="zh-CN">
                    <a:ea typeface="宋体" panose="02010600030101010101" pitchFamily="2" charset="-122"/>
                  </a:rPr>
                  <a:t>rs</a:t>
                </a:r>
                <a:endParaRPr lang="en-US" altLang="zh-CN"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8481" name="Group 49"/>
            <p:cNvGrpSpPr/>
            <p:nvPr/>
          </p:nvGrpSpPr>
          <p:grpSpPr bwMode="auto">
            <a:xfrm>
              <a:off x="3199" y="1584"/>
              <a:ext cx="579" cy="210"/>
              <a:chOff x="3199" y="1584"/>
              <a:chExt cx="579" cy="210"/>
            </a:xfrm>
          </p:grpSpPr>
          <p:sp>
            <p:nvSpPr>
              <p:cNvPr id="18479" name="Rectangle 47"/>
              <p:cNvSpPr>
                <a:spLocks noChangeArrowheads="1"/>
              </p:cNvSpPr>
              <p:nvPr/>
            </p:nvSpPr>
            <p:spPr bwMode="auto">
              <a:xfrm>
                <a:off x="3199" y="1588"/>
                <a:ext cx="579" cy="1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8480" name="Rectangle 48"/>
              <p:cNvSpPr>
                <a:spLocks noChangeArrowheads="1"/>
              </p:cNvSpPr>
              <p:nvPr/>
            </p:nvSpPr>
            <p:spPr bwMode="auto">
              <a:xfrm>
                <a:off x="3363" y="1584"/>
                <a:ext cx="214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r>
                  <a:rPr lang="en-US" altLang="zh-CN">
                    <a:ea typeface="宋体" panose="02010600030101010101" pitchFamily="2" charset="-122"/>
                  </a:rPr>
                  <a:t>rt</a:t>
                </a:r>
                <a:endParaRPr lang="en-US" altLang="zh-CN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8482" name="Rectangle 50"/>
            <p:cNvSpPr>
              <a:spLocks noChangeArrowheads="1"/>
            </p:cNvSpPr>
            <p:nvPr/>
          </p:nvSpPr>
          <p:spPr bwMode="auto">
            <a:xfrm>
              <a:off x="3786" y="1588"/>
              <a:ext cx="1800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8483" name="Rectangle 51"/>
            <p:cNvSpPr>
              <a:spLocks noChangeArrowheads="1"/>
            </p:cNvSpPr>
            <p:nvPr/>
          </p:nvSpPr>
          <p:spPr bwMode="auto">
            <a:xfrm>
              <a:off x="4289" y="1584"/>
              <a:ext cx="69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>
                  <a:ea typeface="宋体" panose="02010600030101010101" pitchFamily="2" charset="-122"/>
                </a:rPr>
                <a:t>immediate</a:t>
              </a:r>
              <a:endParaRPr lang="en-US" altLang="zh-CN">
                <a:ea typeface="宋体" panose="02010600030101010101" pitchFamily="2" charset="-122"/>
              </a:endParaRPr>
            </a:p>
          </p:txBody>
        </p:sp>
        <p:sp>
          <p:nvSpPr>
            <p:cNvPr id="18484" name="Rectangle 52"/>
            <p:cNvSpPr>
              <a:spLocks noChangeArrowheads="1"/>
            </p:cNvSpPr>
            <p:nvPr/>
          </p:nvSpPr>
          <p:spPr bwMode="auto">
            <a:xfrm>
              <a:off x="5488" y="1392"/>
              <a:ext cx="17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0</a:t>
              </a:r>
              <a:endParaRPr lang="en-US" altLang="zh-CN" b="0">
                <a:ea typeface="宋体" panose="02010600030101010101" pitchFamily="2" charset="-122"/>
              </a:endParaRPr>
            </a:p>
          </p:txBody>
        </p:sp>
        <p:sp>
          <p:nvSpPr>
            <p:cNvPr id="18485" name="Rectangle 53"/>
            <p:cNvSpPr>
              <a:spLocks noChangeArrowheads="1"/>
            </p:cNvSpPr>
            <p:nvPr/>
          </p:nvSpPr>
          <p:spPr bwMode="auto">
            <a:xfrm>
              <a:off x="3590" y="1392"/>
              <a:ext cx="24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16</a:t>
              </a:r>
              <a:endParaRPr lang="en-US" altLang="zh-CN" b="0">
                <a:ea typeface="宋体" panose="02010600030101010101" pitchFamily="2" charset="-122"/>
              </a:endParaRPr>
            </a:p>
          </p:txBody>
        </p:sp>
        <p:sp>
          <p:nvSpPr>
            <p:cNvPr id="18486" name="Rectangle 54"/>
            <p:cNvSpPr>
              <a:spLocks noChangeArrowheads="1"/>
            </p:cNvSpPr>
            <p:nvPr/>
          </p:nvSpPr>
          <p:spPr bwMode="auto">
            <a:xfrm>
              <a:off x="3002" y="1392"/>
              <a:ext cx="24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21</a:t>
              </a:r>
              <a:endParaRPr lang="en-US" altLang="zh-CN" b="0">
                <a:ea typeface="宋体" panose="02010600030101010101" pitchFamily="2" charset="-122"/>
              </a:endParaRPr>
            </a:p>
          </p:txBody>
        </p:sp>
        <p:sp>
          <p:nvSpPr>
            <p:cNvPr id="18487" name="Rectangle 55"/>
            <p:cNvSpPr>
              <a:spLocks noChangeArrowheads="1"/>
            </p:cNvSpPr>
            <p:nvPr/>
          </p:nvSpPr>
          <p:spPr bwMode="auto">
            <a:xfrm>
              <a:off x="2414" y="1392"/>
              <a:ext cx="24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26</a:t>
              </a:r>
              <a:endParaRPr lang="en-US" altLang="zh-CN" b="0">
                <a:ea typeface="宋体" panose="02010600030101010101" pitchFamily="2" charset="-122"/>
              </a:endParaRPr>
            </a:p>
          </p:txBody>
        </p:sp>
        <p:sp>
          <p:nvSpPr>
            <p:cNvPr id="18488" name="Rectangle 56"/>
            <p:cNvSpPr>
              <a:spLocks noChangeArrowheads="1"/>
            </p:cNvSpPr>
            <p:nvPr/>
          </p:nvSpPr>
          <p:spPr bwMode="auto">
            <a:xfrm>
              <a:off x="1918" y="1392"/>
              <a:ext cx="24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31</a:t>
              </a:r>
              <a:endParaRPr lang="en-US" altLang="zh-CN" b="0">
                <a:ea typeface="宋体" panose="02010600030101010101" pitchFamily="2" charset="-122"/>
              </a:endParaRPr>
            </a:p>
          </p:txBody>
        </p:sp>
        <p:sp>
          <p:nvSpPr>
            <p:cNvPr id="18489" name="Rectangle 57"/>
            <p:cNvSpPr>
              <a:spLocks noChangeArrowheads="1"/>
            </p:cNvSpPr>
            <p:nvPr/>
          </p:nvSpPr>
          <p:spPr bwMode="auto">
            <a:xfrm>
              <a:off x="2143" y="1776"/>
              <a:ext cx="39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6 bits</a:t>
              </a:r>
              <a:endParaRPr lang="en-US" altLang="zh-CN" b="0">
                <a:ea typeface="宋体" panose="02010600030101010101" pitchFamily="2" charset="-122"/>
              </a:endParaRPr>
            </a:p>
          </p:txBody>
        </p:sp>
        <p:sp>
          <p:nvSpPr>
            <p:cNvPr id="18490" name="Rectangle 58"/>
            <p:cNvSpPr>
              <a:spLocks noChangeArrowheads="1"/>
            </p:cNvSpPr>
            <p:nvPr/>
          </p:nvSpPr>
          <p:spPr bwMode="auto">
            <a:xfrm>
              <a:off x="4448" y="1776"/>
              <a:ext cx="460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16 bits</a:t>
              </a:r>
              <a:endParaRPr lang="en-US" altLang="zh-CN" b="0">
                <a:ea typeface="宋体" panose="02010600030101010101" pitchFamily="2" charset="-122"/>
              </a:endParaRPr>
            </a:p>
          </p:txBody>
        </p:sp>
        <p:sp>
          <p:nvSpPr>
            <p:cNvPr id="18491" name="Rectangle 59"/>
            <p:cNvSpPr>
              <a:spLocks noChangeArrowheads="1"/>
            </p:cNvSpPr>
            <p:nvPr/>
          </p:nvSpPr>
          <p:spPr bwMode="auto">
            <a:xfrm>
              <a:off x="3318" y="1776"/>
              <a:ext cx="39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5 bits</a:t>
              </a:r>
              <a:endParaRPr lang="en-US" altLang="zh-CN" b="0">
                <a:ea typeface="宋体" panose="02010600030101010101" pitchFamily="2" charset="-122"/>
              </a:endParaRPr>
            </a:p>
          </p:txBody>
        </p:sp>
        <p:sp>
          <p:nvSpPr>
            <p:cNvPr id="18492" name="Rectangle 60"/>
            <p:cNvSpPr>
              <a:spLocks noChangeArrowheads="1"/>
            </p:cNvSpPr>
            <p:nvPr/>
          </p:nvSpPr>
          <p:spPr bwMode="auto">
            <a:xfrm>
              <a:off x="2731" y="1776"/>
              <a:ext cx="39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5 bits</a:t>
              </a:r>
              <a:endParaRPr lang="en-US" altLang="zh-CN" b="0">
                <a:ea typeface="宋体" panose="02010600030101010101" pitchFamily="2" charset="-122"/>
              </a:endParaRPr>
            </a:p>
          </p:txBody>
        </p:sp>
      </p:grpSp>
      <p:grpSp>
        <p:nvGrpSpPr>
          <p:cNvPr id="18515" name="Group 83"/>
          <p:cNvGrpSpPr/>
          <p:nvPr/>
        </p:nvGrpSpPr>
        <p:grpSpPr bwMode="auto">
          <a:xfrm>
            <a:off x="3209767" y="3933825"/>
            <a:ext cx="5949950" cy="942975"/>
            <a:chOff x="1918" y="1915"/>
            <a:chExt cx="3748" cy="594"/>
          </a:xfrm>
        </p:grpSpPr>
        <p:sp>
          <p:nvSpPr>
            <p:cNvPr id="18494" name="Rectangle 62"/>
            <p:cNvSpPr>
              <a:spLocks noChangeArrowheads="1"/>
            </p:cNvSpPr>
            <p:nvPr/>
          </p:nvSpPr>
          <p:spPr bwMode="auto">
            <a:xfrm>
              <a:off x="1983" y="2115"/>
              <a:ext cx="3599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grpSp>
          <p:nvGrpSpPr>
            <p:cNvPr id="18497" name="Group 65"/>
            <p:cNvGrpSpPr/>
            <p:nvPr/>
          </p:nvGrpSpPr>
          <p:grpSpPr bwMode="auto">
            <a:xfrm>
              <a:off x="1979" y="2107"/>
              <a:ext cx="624" cy="210"/>
              <a:chOff x="1979" y="2107"/>
              <a:chExt cx="624" cy="210"/>
            </a:xfrm>
          </p:grpSpPr>
          <p:sp>
            <p:nvSpPr>
              <p:cNvPr id="18495" name="Rectangle 63"/>
              <p:cNvSpPr>
                <a:spLocks noChangeArrowheads="1"/>
              </p:cNvSpPr>
              <p:nvPr/>
            </p:nvSpPr>
            <p:spPr bwMode="auto">
              <a:xfrm>
                <a:off x="1979" y="2111"/>
                <a:ext cx="624" cy="1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8496" name="Rectangle 64"/>
              <p:cNvSpPr>
                <a:spLocks noChangeArrowheads="1"/>
              </p:cNvSpPr>
              <p:nvPr/>
            </p:nvSpPr>
            <p:spPr bwMode="auto">
              <a:xfrm>
                <a:off x="2161" y="2107"/>
                <a:ext cx="249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r>
                  <a:rPr lang="en-US" altLang="zh-CN">
                    <a:ea typeface="宋体" panose="02010600030101010101" pitchFamily="2" charset="-122"/>
                  </a:rPr>
                  <a:t>op</a:t>
                </a:r>
                <a:endParaRPr lang="en-US" altLang="zh-CN"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8500" name="Group 68"/>
            <p:cNvGrpSpPr/>
            <p:nvPr/>
          </p:nvGrpSpPr>
          <p:grpSpPr bwMode="auto">
            <a:xfrm>
              <a:off x="2611" y="2107"/>
              <a:ext cx="580" cy="210"/>
              <a:chOff x="2611" y="2107"/>
              <a:chExt cx="580" cy="210"/>
            </a:xfrm>
          </p:grpSpPr>
          <p:sp>
            <p:nvSpPr>
              <p:cNvPr id="18498" name="Rectangle 66"/>
              <p:cNvSpPr>
                <a:spLocks noChangeArrowheads="1"/>
              </p:cNvSpPr>
              <p:nvPr/>
            </p:nvSpPr>
            <p:spPr bwMode="auto">
              <a:xfrm>
                <a:off x="2611" y="2111"/>
                <a:ext cx="580" cy="1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8499" name="Rectangle 67"/>
              <p:cNvSpPr>
                <a:spLocks noChangeArrowheads="1"/>
              </p:cNvSpPr>
              <p:nvPr/>
            </p:nvSpPr>
            <p:spPr bwMode="auto">
              <a:xfrm>
                <a:off x="2776" y="2107"/>
                <a:ext cx="221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r>
                  <a:rPr lang="en-US" altLang="zh-CN">
                    <a:ea typeface="宋体" panose="02010600030101010101" pitchFamily="2" charset="-122"/>
                  </a:rPr>
                  <a:t>rs</a:t>
                </a:r>
                <a:endParaRPr lang="en-US" altLang="zh-CN"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8503" name="Group 71"/>
            <p:cNvGrpSpPr/>
            <p:nvPr/>
          </p:nvGrpSpPr>
          <p:grpSpPr bwMode="auto">
            <a:xfrm>
              <a:off x="3199" y="2107"/>
              <a:ext cx="579" cy="210"/>
              <a:chOff x="3199" y="2107"/>
              <a:chExt cx="579" cy="210"/>
            </a:xfrm>
          </p:grpSpPr>
          <p:sp>
            <p:nvSpPr>
              <p:cNvPr id="18501" name="Rectangle 69"/>
              <p:cNvSpPr>
                <a:spLocks noChangeArrowheads="1"/>
              </p:cNvSpPr>
              <p:nvPr/>
            </p:nvSpPr>
            <p:spPr bwMode="auto">
              <a:xfrm>
                <a:off x="3199" y="2111"/>
                <a:ext cx="579" cy="1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8502" name="Rectangle 70"/>
              <p:cNvSpPr>
                <a:spLocks noChangeArrowheads="1"/>
              </p:cNvSpPr>
              <p:nvPr/>
            </p:nvSpPr>
            <p:spPr bwMode="auto">
              <a:xfrm>
                <a:off x="3363" y="2107"/>
                <a:ext cx="214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r>
                  <a:rPr lang="en-US" altLang="zh-CN">
                    <a:ea typeface="宋体" panose="02010600030101010101" pitchFamily="2" charset="-122"/>
                  </a:rPr>
                  <a:t>rt</a:t>
                </a:r>
                <a:endParaRPr lang="en-US" altLang="zh-CN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8504" name="Rectangle 72"/>
            <p:cNvSpPr>
              <a:spLocks noChangeArrowheads="1"/>
            </p:cNvSpPr>
            <p:nvPr/>
          </p:nvSpPr>
          <p:spPr bwMode="auto">
            <a:xfrm>
              <a:off x="3786" y="2111"/>
              <a:ext cx="1800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8505" name="Rectangle 73"/>
            <p:cNvSpPr>
              <a:spLocks noChangeArrowheads="1"/>
            </p:cNvSpPr>
            <p:nvPr/>
          </p:nvSpPr>
          <p:spPr bwMode="auto">
            <a:xfrm>
              <a:off x="4289" y="2107"/>
              <a:ext cx="69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>
                  <a:ea typeface="宋体" panose="02010600030101010101" pitchFamily="2" charset="-122"/>
                </a:rPr>
                <a:t>immediate</a:t>
              </a:r>
              <a:endParaRPr lang="en-US" altLang="zh-CN">
                <a:ea typeface="宋体" panose="02010600030101010101" pitchFamily="2" charset="-122"/>
              </a:endParaRPr>
            </a:p>
          </p:txBody>
        </p:sp>
        <p:sp>
          <p:nvSpPr>
            <p:cNvPr id="18506" name="Rectangle 74"/>
            <p:cNvSpPr>
              <a:spLocks noChangeArrowheads="1"/>
            </p:cNvSpPr>
            <p:nvPr/>
          </p:nvSpPr>
          <p:spPr bwMode="auto">
            <a:xfrm>
              <a:off x="5488" y="1915"/>
              <a:ext cx="17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0</a:t>
              </a:r>
              <a:endParaRPr lang="en-US" altLang="zh-CN" b="0">
                <a:ea typeface="宋体" panose="02010600030101010101" pitchFamily="2" charset="-122"/>
              </a:endParaRPr>
            </a:p>
          </p:txBody>
        </p:sp>
        <p:sp>
          <p:nvSpPr>
            <p:cNvPr id="18507" name="Rectangle 75"/>
            <p:cNvSpPr>
              <a:spLocks noChangeArrowheads="1"/>
            </p:cNvSpPr>
            <p:nvPr/>
          </p:nvSpPr>
          <p:spPr bwMode="auto">
            <a:xfrm>
              <a:off x="3590" y="1915"/>
              <a:ext cx="24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16</a:t>
              </a:r>
              <a:endParaRPr lang="en-US" altLang="zh-CN" b="0">
                <a:ea typeface="宋体" panose="02010600030101010101" pitchFamily="2" charset="-122"/>
              </a:endParaRPr>
            </a:p>
          </p:txBody>
        </p:sp>
        <p:sp>
          <p:nvSpPr>
            <p:cNvPr id="18508" name="Rectangle 76"/>
            <p:cNvSpPr>
              <a:spLocks noChangeArrowheads="1"/>
            </p:cNvSpPr>
            <p:nvPr/>
          </p:nvSpPr>
          <p:spPr bwMode="auto">
            <a:xfrm>
              <a:off x="3002" y="1915"/>
              <a:ext cx="24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21</a:t>
              </a:r>
              <a:endParaRPr lang="en-US" altLang="zh-CN" b="0">
                <a:ea typeface="宋体" panose="02010600030101010101" pitchFamily="2" charset="-122"/>
              </a:endParaRPr>
            </a:p>
          </p:txBody>
        </p:sp>
        <p:sp>
          <p:nvSpPr>
            <p:cNvPr id="18509" name="Rectangle 77"/>
            <p:cNvSpPr>
              <a:spLocks noChangeArrowheads="1"/>
            </p:cNvSpPr>
            <p:nvPr/>
          </p:nvSpPr>
          <p:spPr bwMode="auto">
            <a:xfrm>
              <a:off x="2414" y="1915"/>
              <a:ext cx="24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 dirty="0">
                  <a:ea typeface="宋体" panose="02010600030101010101" pitchFamily="2" charset="-122"/>
                </a:rPr>
                <a:t>26</a:t>
              </a:r>
              <a:endParaRPr lang="en-US" altLang="zh-CN" b="0" dirty="0">
                <a:ea typeface="宋体" panose="02010600030101010101" pitchFamily="2" charset="-122"/>
              </a:endParaRPr>
            </a:p>
          </p:txBody>
        </p:sp>
        <p:sp>
          <p:nvSpPr>
            <p:cNvPr id="18510" name="Rectangle 78"/>
            <p:cNvSpPr>
              <a:spLocks noChangeArrowheads="1"/>
            </p:cNvSpPr>
            <p:nvPr/>
          </p:nvSpPr>
          <p:spPr bwMode="auto">
            <a:xfrm>
              <a:off x="1918" y="1915"/>
              <a:ext cx="24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31</a:t>
              </a:r>
              <a:endParaRPr lang="en-US" altLang="zh-CN" b="0">
                <a:ea typeface="宋体" panose="02010600030101010101" pitchFamily="2" charset="-122"/>
              </a:endParaRPr>
            </a:p>
          </p:txBody>
        </p:sp>
        <p:sp>
          <p:nvSpPr>
            <p:cNvPr id="18511" name="Rectangle 79"/>
            <p:cNvSpPr>
              <a:spLocks noChangeArrowheads="1"/>
            </p:cNvSpPr>
            <p:nvPr/>
          </p:nvSpPr>
          <p:spPr bwMode="auto">
            <a:xfrm>
              <a:off x="2143" y="2299"/>
              <a:ext cx="39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6 bits</a:t>
              </a:r>
              <a:endParaRPr lang="en-US" altLang="zh-CN" b="0">
                <a:ea typeface="宋体" panose="02010600030101010101" pitchFamily="2" charset="-122"/>
              </a:endParaRPr>
            </a:p>
          </p:txBody>
        </p:sp>
        <p:sp>
          <p:nvSpPr>
            <p:cNvPr id="18512" name="Rectangle 80"/>
            <p:cNvSpPr>
              <a:spLocks noChangeArrowheads="1"/>
            </p:cNvSpPr>
            <p:nvPr/>
          </p:nvSpPr>
          <p:spPr bwMode="auto">
            <a:xfrm>
              <a:off x="4448" y="2299"/>
              <a:ext cx="460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16 bits</a:t>
              </a:r>
              <a:endParaRPr lang="en-US" altLang="zh-CN" b="0">
                <a:ea typeface="宋体" panose="02010600030101010101" pitchFamily="2" charset="-122"/>
              </a:endParaRPr>
            </a:p>
          </p:txBody>
        </p:sp>
        <p:sp>
          <p:nvSpPr>
            <p:cNvPr id="18513" name="Rectangle 81"/>
            <p:cNvSpPr>
              <a:spLocks noChangeArrowheads="1"/>
            </p:cNvSpPr>
            <p:nvPr/>
          </p:nvSpPr>
          <p:spPr bwMode="auto">
            <a:xfrm>
              <a:off x="3318" y="2299"/>
              <a:ext cx="39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5 bits</a:t>
              </a:r>
              <a:endParaRPr lang="en-US" altLang="zh-CN" b="0">
                <a:ea typeface="宋体" panose="02010600030101010101" pitchFamily="2" charset="-122"/>
              </a:endParaRPr>
            </a:p>
          </p:txBody>
        </p:sp>
        <p:sp>
          <p:nvSpPr>
            <p:cNvPr id="18514" name="Rectangle 82"/>
            <p:cNvSpPr>
              <a:spLocks noChangeArrowheads="1"/>
            </p:cNvSpPr>
            <p:nvPr/>
          </p:nvSpPr>
          <p:spPr bwMode="auto">
            <a:xfrm>
              <a:off x="2731" y="2299"/>
              <a:ext cx="39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5 bits</a:t>
              </a:r>
              <a:endParaRPr lang="en-US" altLang="zh-CN" b="0">
                <a:ea typeface="宋体" panose="02010600030101010101" pitchFamily="2" charset="-122"/>
              </a:endParaRPr>
            </a:p>
          </p:txBody>
        </p:sp>
      </p:grpSp>
      <p:grpSp>
        <p:nvGrpSpPr>
          <p:cNvPr id="18537" name="Group 105"/>
          <p:cNvGrpSpPr/>
          <p:nvPr/>
        </p:nvGrpSpPr>
        <p:grpSpPr bwMode="auto">
          <a:xfrm>
            <a:off x="3209767" y="5187157"/>
            <a:ext cx="5949950" cy="942975"/>
            <a:chOff x="1918" y="2661"/>
            <a:chExt cx="3748" cy="594"/>
          </a:xfrm>
        </p:grpSpPr>
        <p:sp>
          <p:nvSpPr>
            <p:cNvPr id="18516" name="Rectangle 84"/>
            <p:cNvSpPr>
              <a:spLocks noChangeArrowheads="1"/>
            </p:cNvSpPr>
            <p:nvPr/>
          </p:nvSpPr>
          <p:spPr bwMode="auto">
            <a:xfrm>
              <a:off x="1983" y="2861"/>
              <a:ext cx="3599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grpSp>
          <p:nvGrpSpPr>
            <p:cNvPr id="18519" name="Group 87"/>
            <p:cNvGrpSpPr/>
            <p:nvPr/>
          </p:nvGrpSpPr>
          <p:grpSpPr bwMode="auto">
            <a:xfrm>
              <a:off x="1979" y="2853"/>
              <a:ext cx="624" cy="210"/>
              <a:chOff x="1979" y="2853"/>
              <a:chExt cx="624" cy="210"/>
            </a:xfrm>
          </p:grpSpPr>
          <p:sp>
            <p:nvSpPr>
              <p:cNvPr id="18517" name="Rectangle 85"/>
              <p:cNvSpPr>
                <a:spLocks noChangeArrowheads="1"/>
              </p:cNvSpPr>
              <p:nvPr/>
            </p:nvSpPr>
            <p:spPr bwMode="auto">
              <a:xfrm>
                <a:off x="1979" y="2857"/>
                <a:ext cx="624" cy="1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8518" name="Rectangle 86"/>
              <p:cNvSpPr>
                <a:spLocks noChangeArrowheads="1"/>
              </p:cNvSpPr>
              <p:nvPr/>
            </p:nvSpPr>
            <p:spPr bwMode="auto">
              <a:xfrm>
                <a:off x="2161" y="2853"/>
                <a:ext cx="249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r>
                  <a:rPr lang="en-US" altLang="zh-CN">
                    <a:ea typeface="宋体" panose="02010600030101010101" pitchFamily="2" charset="-122"/>
                  </a:rPr>
                  <a:t>op</a:t>
                </a:r>
                <a:endParaRPr lang="en-US" altLang="zh-CN"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8522" name="Group 90"/>
            <p:cNvGrpSpPr/>
            <p:nvPr/>
          </p:nvGrpSpPr>
          <p:grpSpPr bwMode="auto">
            <a:xfrm>
              <a:off x="2611" y="2853"/>
              <a:ext cx="580" cy="210"/>
              <a:chOff x="2611" y="2853"/>
              <a:chExt cx="580" cy="210"/>
            </a:xfrm>
          </p:grpSpPr>
          <p:sp>
            <p:nvSpPr>
              <p:cNvPr id="18520" name="Rectangle 88"/>
              <p:cNvSpPr>
                <a:spLocks noChangeArrowheads="1"/>
              </p:cNvSpPr>
              <p:nvPr/>
            </p:nvSpPr>
            <p:spPr bwMode="auto">
              <a:xfrm>
                <a:off x="2611" y="2857"/>
                <a:ext cx="580" cy="1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8521" name="Rectangle 89"/>
              <p:cNvSpPr>
                <a:spLocks noChangeArrowheads="1"/>
              </p:cNvSpPr>
              <p:nvPr/>
            </p:nvSpPr>
            <p:spPr bwMode="auto">
              <a:xfrm>
                <a:off x="2776" y="2853"/>
                <a:ext cx="221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r>
                  <a:rPr lang="en-US" altLang="zh-CN">
                    <a:ea typeface="宋体" panose="02010600030101010101" pitchFamily="2" charset="-122"/>
                  </a:rPr>
                  <a:t>rs</a:t>
                </a:r>
                <a:endParaRPr lang="en-US" altLang="zh-CN"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8525" name="Group 93"/>
            <p:cNvGrpSpPr/>
            <p:nvPr/>
          </p:nvGrpSpPr>
          <p:grpSpPr bwMode="auto">
            <a:xfrm>
              <a:off x="3199" y="2853"/>
              <a:ext cx="579" cy="210"/>
              <a:chOff x="3199" y="2853"/>
              <a:chExt cx="579" cy="210"/>
            </a:xfrm>
          </p:grpSpPr>
          <p:sp>
            <p:nvSpPr>
              <p:cNvPr id="18523" name="Rectangle 91"/>
              <p:cNvSpPr>
                <a:spLocks noChangeArrowheads="1"/>
              </p:cNvSpPr>
              <p:nvPr/>
            </p:nvSpPr>
            <p:spPr bwMode="auto">
              <a:xfrm>
                <a:off x="3199" y="2857"/>
                <a:ext cx="579" cy="18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8524" name="Rectangle 92"/>
              <p:cNvSpPr>
                <a:spLocks noChangeArrowheads="1"/>
              </p:cNvSpPr>
              <p:nvPr/>
            </p:nvSpPr>
            <p:spPr bwMode="auto">
              <a:xfrm>
                <a:off x="3363" y="2853"/>
                <a:ext cx="214" cy="2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8" tIns="44450" rIns="90488" bIns="44450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600" b="1" kern="120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r>
                  <a:rPr lang="en-US" altLang="zh-CN">
                    <a:ea typeface="宋体" panose="02010600030101010101" pitchFamily="2" charset="-122"/>
                  </a:rPr>
                  <a:t>rt</a:t>
                </a:r>
                <a:endParaRPr lang="en-US" altLang="zh-CN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8526" name="Rectangle 94"/>
            <p:cNvSpPr>
              <a:spLocks noChangeArrowheads="1"/>
            </p:cNvSpPr>
            <p:nvPr/>
          </p:nvSpPr>
          <p:spPr bwMode="auto">
            <a:xfrm>
              <a:off x="3786" y="2857"/>
              <a:ext cx="1800" cy="18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8527" name="Rectangle 95"/>
            <p:cNvSpPr>
              <a:spLocks noChangeArrowheads="1"/>
            </p:cNvSpPr>
            <p:nvPr/>
          </p:nvSpPr>
          <p:spPr bwMode="auto">
            <a:xfrm>
              <a:off x="4289" y="2853"/>
              <a:ext cx="69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>
                  <a:ea typeface="宋体" panose="02010600030101010101" pitchFamily="2" charset="-122"/>
                </a:rPr>
                <a:t>immediate</a:t>
              </a:r>
              <a:endParaRPr lang="en-US" altLang="zh-CN">
                <a:ea typeface="宋体" panose="02010600030101010101" pitchFamily="2" charset="-122"/>
              </a:endParaRPr>
            </a:p>
          </p:txBody>
        </p:sp>
        <p:sp>
          <p:nvSpPr>
            <p:cNvPr id="18528" name="Rectangle 96"/>
            <p:cNvSpPr>
              <a:spLocks noChangeArrowheads="1"/>
            </p:cNvSpPr>
            <p:nvPr/>
          </p:nvSpPr>
          <p:spPr bwMode="auto">
            <a:xfrm>
              <a:off x="5488" y="2661"/>
              <a:ext cx="17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0</a:t>
              </a:r>
              <a:endParaRPr lang="en-US" altLang="zh-CN" b="0">
                <a:ea typeface="宋体" panose="02010600030101010101" pitchFamily="2" charset="-122"/>
              </a:endParaRPr>
            </a:p>
          </p:txBody>
        </p:sp>
        <p:sp>
          <p:nvSpPr>
            <p:cNvPr id="18529" name="Rectangle 97"/>
            <p:cNvSpPr>
              <a:spLocks noChangeArrowheads="1"/>
            </p:cNvSpPr>
            <p:nvPr/>
          </p:nvSpPr>
          <p:spPr bwMode="auto">
            <a:xfrm>
              <a:off x="3590" y="2661"/>
              <a:ext cx="24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16</a:t>
              </a:r>
              <a:endParaRPr lang="en-US" altLang="zh-CN" b="0">
                <a:ea typeface="宋体" panose="02010600030101010101" pitchFamily="2" charset="-122"/>
              </a:endParaRPr>
            </a:p>
          </p:txBody>
        </p:sp>
        <p:sp>
          <p:nvSpPr>
            <p:cNvPr id="18530" name="Rectangle 98"/>
            <p:cNvSpPr>
              <a:spLocks noChangeArrowheads="1"/>
            </p:cNvSpPr>
            <p:nvPr/>
          </p:nvSpPr>
          <p:spPr bwMode="auto">
            <a:xfrm>
              <a:off x="3002" y="2661"/>
              <a:ext cx="24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21</a:t>
              </a:r>
              <a:endParaRPr lang="en-US" altLang="zh-CN" b="0">
                <a:ea typeface="宋体" panose="02010600030101010101" pitchFamily="2" charset="-122"/>
              </a:endParaRPr>
            </a:p>
          </p:txBody>
        </p:sp>
        <p:sp>
          <p:nvSpPr>
            <p:cNvPr id="18531" name="Rectangle 99"/>
            <p:cNvSpPr>
              <a:spLocks noChangeArrowheads="1"/>
            </p:cNvSpPr>
            <p:nvPr/>
          </p:nvSpPr>
          <p:spPr bwMode="auto">
            <a:xfrm>
              <a:off x="2414" y="2661"/>
              <a:ext cx="24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26</a:t>
              </a:r>
              <a:endParaRPr lang="en-US" altLang="zh-CN" b="0">
                <a:ea typeface="宋体" panose="02010600030101010101" pitchFamily="2" charset="-122"/>
              </a:endParaRPr>
            </a:p>
          </p:txBody>
        </p:sp>
        <p:sp>
          <p:nvSpPr>
            <p:cNvPr id="18532" name="Rectangle 100"/>
            <p:cNvSpPr>
              <a:spLocks noChangeArrowheads="1"/>
            </p:cNvSpPr>
            <p:nvPr/>
          </p:nvSpPr>
          <p:spPr bwMode="auto">
            <a:xfrm>
              <a:off x="1918" y="2661"/>
              <a:ext cx="242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31</a:t>
              </a:r>
              <a:endParaRPr lang="en-US" altLang="zh-CN" b="0">
                <a:ea typeface="宋体" panose="02010600030101010101" pitchFamily="2" charset="-122"/>
              </a:endParaRPr>
            </a:p>
          </p:txBody>
        </p:sp>
        <p:sp>
          <p:nvSpPr>
            <p:cNvPr id="18533" name="Rectangle 101"/>
            <p:cNvSpPr>
              <a:spLocks noChangeArrowheads="1"/>
            </p:cNvSpPr>
            <p:nvPr/>
          </p:nvSpPr>
          <p:spPr bwMode="auto">
            <a:xfrm>
              <a:off x="2143" y="3045"/>
              <a:ext cx="39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6 bits</a:t>
              </a:r>
              <a:endParaRPr lang="en-US" altLang="zh-CN" b="0">
                <a:ea typeface="宋体" panose="02010600030101010101" pitchFamily="2" charset="-122"/>
              </a:endParaRPr>
            </a:p>
          </p:txBody>
        </p:sp>
        <p:sp>
          <p:nvSpPr>
            <p:cNvPr id="18534" name="Rectangle 102"/>
            <p:cNvSpPr>
              <a:spLocks noChangeArrowheads="1"/>
            </p:cNvSpPr>
            <p:nvPr/>
          </p:nvSpPr>
          <p:spPr bwMode="auto">
            <a:xfrm>
              <a:off x="4448" y="3045"/>
              <a:ext cx="460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16 bits</a:t>
              </a:r>
              <a:endParaRPr lang="en-US" altLang="zh-CN" b="0">
                <a:ea typeface="宋体" panose="02010600030101010101" pitchFamily="2" charset="-122"/>
              </a:endParaRPr>
            </a:p>
          </p:txBody>
        </p:sp>
        <p:sp>
          <p:nvSpPr>
            <p:cNvPr id="18535" name="Rectangle 103"/>
            <p:cNvSpPr>
              <a:spLocks noChangeArrowheads="1"/>
            </p:cNvSpPr>
            <p:nvPr/>
          </p:nvSpPr>
          <p:spPr bwMode="auto">
            <a:xfrm>
              <a:off x="3318" y="3045"/>
              <a:ext cx="39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5 bits</a:t>
              </a:r>
              <a:endParaRPr lang="en-US" altLang="zh-CN" b="0">
                <a:ea typeface="宋体" panose="02010600030101010101" pitchFamily="2" charset="-122"/>
              </a:endParaRPr>
            </a:p>
          </p:txBody>
        </p:sp>
        <p:sp>
          <p:nvSpPr>
            <p:cNvPr id="18536" name="Rectangle 104"/>
            <p:cNvSpPr>
              <a:spLocks noChangeArrowheads="1"/>
            </p:cNvSpPr>
            <p:nvPr/>
          </p:nvSpPr>
          <p:spPr bwMode="auto">
            <a:xfrm>
              <a:off x="2731" y="3045"/>
              <a:ext cx="39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600" b="1" kern="120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9pPr>
            </a:lstStyle>
            <a:p>
              <a:r>
                <a:rPr lang="en-US" altLang="zh-CN" b="0">
                  <a:ea typeface="宋体" panose="02010600030101010101" pitchFamily="2" charset="-122"/>
                </a:rPr>
                <a:t>5 bits</a:t>
              </a:r>
              <a:endParaRPr lang="en-US" altLang="zh-CN" b="0"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COaA, LEC10 DPath I</a:t>
            </a:r>
            <a:endParaRPr lang="en-US" altLang="zh-CN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 dirty="0"/>
              <a:t>Northwestern </a:t>
            </a:r>
            <a:r>
              <a:rPr lang="en-US" altLang="zh-CN" dirty="0" err="1"/>
              <a:t>Polytechnical</a:t>
            </a:r>
            <a:r>
              <a:rPr lang="en-US" altLang="zh-CN" dirty="0"/>
              <a:t> University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  <a:sym typeface="+mn-ea"/>
              </a:rPr>
              <a:t>Logical Register Transfers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 2.3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/>
        </p:nvSpPr>
        <p:spPr bwMode="auto">
          <a:xfrm>
            <a:off x="228759" y="960121"/>
            <a:ext cx="8191500" cy="91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3500" tIns="25400" rIns="63500" bIns="25400" numCol="1" anchor="t" anchorCtr="0" compatLnSpc="1">
            <a:spAutoFit/>
          </a:bodyPr>
          <a:lstStyle>
            <a:lvl1pPr marL="203200" indent="-203200" algn="l" rtl="0" eaLnBrk="0" fontAlgn="base" hangingPunct="0">
              <a:lnSpc>
                <a:spcPct val="85000"/>
              </a:lnSpc>
              <a:spcBef>
                <a:spcPct val="100000"/>
              </a:spcBef>
              <a:spcAft>
                <a:spcPct val="0"/>
              </a:spcAft>
              <a:buSzPct val="100000"/>
              <a:buChar char="°"/>
              <a:defRPr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190500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-"/>
              <a:defRPr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145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1717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65000"/>
              </a:spcBef>
            </a:pPr>
            <a:r>
              <a:rPr lang="en-US" altLang="zh-CN" sz="2400">
                <a:ea typeface="宋体" panose="02010600030101010101" pitchFamily="2" charset="-122"/>
              </a:rPr>
              <a:t>RTL gives the </a:t>
            </a:r>
            <a:r>
              <a:rPr lang="en-US" altLang="zh-CN" sz="2400" u="sng">
                <a:ea typeface="宋体" panose="02010600030101010101" pitchFamily="2" charset="-122"/>
              </a:rPr>
              <a:t>meaning</a:t>
            </a:r>
            <a:r>
              <a:rPr lang="en-US" altLang="zh-CN" sz="2400">
                <a:ea typeface="宋体" panose="02010600030101010101" pitchFamily="2" charset="-122"/>
              </a:rPr>
              <a:t> of the instructions</a:t>
            </a:r>
            <a:endParaRPr lang="en-US" altLang="zh-CN" sz="2400">
              <a:ea typeface="宋体" panose="02010600030101010101" pitchFamily="2" charset="-122"/>
            </a:endParaRPr>
          </a:p>
          <a:p>
            <a:pPr>
              <a:spcBef>
                <a:spcPct val="65000"/>
              </a:spcBef>
            </a:pPr>
            <a:r>
              <a:rPr lang="en-US" altLang="zh-CN" sz="2400">
                <a:ea typeface="宋体" panose="02010600030101010101" pitchFamily="2" charset="-122"/>
              </a:rPr>
              <a:t>All start by fetching the instruction</a:t>
            </a:r>
            <a:endParaRPr lang="en-US" altLang="zh-CN" sz="2400">
              <a:ea typeface="宋体" panose="02010600030101010101" pitchFamily="2" charset="-122"/>
            </a:endParaRP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697707" y="1871346"/>
            <a:ext cx="8340725" cy="4758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normAutofit lnSpcReduction="10000"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800" dirty="0">
                <a:ea typeface="宋体" panose="02010600030101010101" pitchFamily="2" charset="-122"/>
              </a:rPr>
              <a:t>op | </a:t>
            </a:r>
            <a:r>
              <a:rPr lang="en-US" altLang="zh-CN" sz="1800" dirty="0" err="1">
                <a:ea typeface="宋体" panose="02010600030101010101" pitchFamily="2" charset="-122"/>
              </a:rPr>
              <a:t>rs</a:t>
            </a:r>
            <a:r>
              <a:rPr lang="en-US" altLang="zh-CN" sz="1800" dirty="0">
                <a:ea typeface="宋体" panose="02010600030101010101" pitchFamily="2" charset="-122"/>
              </a:rPr>
              <a:t> | </a:t>
            </a:r>
            <a:r>
              <a:rPr lang="en-US" altLang="zh-CN" sz="1800" dirty="0" err="1">
                <a:ea typeface="宋体" panose="02010600030101010101" pitchFamily="2" charset="-122"/>
              </a:rPr>
              <a:t>rt</a:t>
            </a:r>
            <a:r>
              <a:rPr lang="en-US" altLang="zh-CN" sz="1800" dirty="0">
                <a:ea typeface="宋体" panose="02010600030101010101" pitchFamily="2" charset="-122"/>
              </a:rPr>
              <a:t> | </a:t>
            </a:r>
            <a:r>
              <a:rPr lang="en-US" altLang="zh-CN" sz="1800" dirty="0" err="1">
                <a:ea typeface="宋体" panose="02010600030101010101" pitchFamily="2" charset="-122"/>
              </a:rPr>
              <a:t>rd</a:t>
            </a:r>
            <a:r>
              <a:rPr lang="en-US" altLang="zh-CN" sz="1800" dirty="0">
                <a:ea typeface="宋体" panose="02010600030101010101" pitchFamily="2" charset="-122"/>
              </a:rPr>
              <a:t> | </a:t>
            </a:r>
            <a:r>
              <a:rPr lang="en-US" altLang="zh-CN" sz="1800" dirty="0" err="1">
                <a:ea typeface="宋体" panose="02010600030101010101" pitchFamily="2" charset="-122"/>
              </a:rPr>
              <a:t>shamt</a:t>
            </a:r>
            <a:r>
              <a:rPr lang="en-US" altLang="zh-CN" sz="1800" dirty="0">
                <a:ea typeface="宋体" panose="02010600030101010101" pitchFamily="2" charset="-122"/>
              </a:rPr>
              <a:t> | </a:t>
            </a:r>
            <a:r>
              <a:rPr lang="en-US" altLang="zh-CN" sz="1800" dirty="0" err="1">
                <a:ea typeface="宋体" panose="02010600030101010101" pitchFamily="2" charset="-122"/>
              </a:rPr>
              <a:t>funct</a:t>
            </a:r>
            <a:r>
              <a:rPr lang="en-US" altLang="zh-CN" sz="1800" dirty="0">
                <a:ea typeface="宋体" panose="02010600030101010101" pitchFamily="2" charset="-122"/>
              </a:rPr>
              <a:t> = MEM[ PC ]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1800" dirty="0">
                <a:ea typeface="宋体" panose="02010600030101010101" pitchFamily="2" charset="-122"/>
              </a:rPr>
              <a:t>op | </a:t>
            </a:r>
            <a:r>
              <a:rPr lang="en-US" altLang="zh-CN" sz="1800" dirty="0" err="1">
                <a:ea typeface="宋体" panose="02010600030101010101" pitchFamily="2" charset="-122"/>
              </a:rPr>
              <a:t>rs</a:t>
            </a:r>
            <a:r>
              <a:rPr lang="en-US" altLang="zh-CN" sz="1800" dirty="0">
                <a:ea typeface="宋体" panose="02010600030101010101" pitchFamily="2" charset="-122"/>
              </a:rPr>
              <a:t> | </a:t>
            </a:r>
            <a:r>
              <a:rPr lang="en-US" altLang="zh-CN" sz="1800" dirty="0" err="1">
                <a:ea typeface="宋体" panose="02010600030101010101" pitchFamily="2" charset="-122"/>
              </a:rPr>
              <a:t>rt</a:t>
            </a:r>
            <a:r>
              <a:rPr lang="en-US" altLang="zh-CN" sz="1800" dirty="0">
                <a:ea typeface="宋体" panose="02010600030101010101" pitchFamily="2" charset="-122"/>
              </a:rPr>
              <a:t> |   Imm16                = MEM[ PC ]</a:t>
            </a:r>
            <a:endParaRPr lang="en-US" altLang="zh-CN" sz="1800" dirty="0">
              <a:ea typeface="宋体" panose="02010600030101010101" pitchFamily="2" charset="-122"/>
            </a:endParaRPr>
          </a:p>
          <a:p>
            <a:r>
              <a:rPr lang="en-US" altLang="zh-CN" sz="2400" u="sng" dirty="0" err="1">
                <a:solidFill>
                  <a:srgbClr val="000066"/>
                </a:solidFill>
                <a:ea typeface="宋体" panose="02010600030101010101" pitchFamily="2" charset="-122"/>
              </a:rPr>
              <a:t>inst</a:t>
            </a:r>
            <a:r>
              <a:rPr lang="en-US" altLang="zh-CN" sz="2400" u="sng" dirty="0">
                <a:solidFill>
                  <a:srgbClr val="000066"/>
                </a:solidFill>
                <a:ea typeface="宋体" panose="02010600030101010101" pitchFamily="2" charset="-122"/>
              </a:rPr>
              <a:t> 	Register Transfers</a:t>
            </a:r>
            <a:endParaRPr lang="en-US" altLang="zh-CN" sz="2400" u="sng" dirty="0">
              <a:solidFill>
                <a:srgbClr val="000066"/>
              </a:solidFill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1800" dirty="0">
                <a:ea typeface="宋体" panose="02010600030101010101" pitchFamily="2" charset="-122"/>
              </a:rPr>
              <a:t>ADD	R[</a:t>
            </a:r>
            <a:r>
              <a:rPr lang="en-US" altLang="zh-CN" sz="1800" dirty="0" err="1">
                <a:ea typeface="宋体" panose="02010600030101010101" pitchFamily="2" charset="-122"/>
              </a:rPr>
              <a:t>rd</a:t>
            </a:r>
            <a:r>
              <a:rPr lang="en-US" altLang="zh-CN" sz="1800" dirty="0">
                <a:ea typeface="宋体" panose="02010600030101010101" pitchFamily="2" charset="-122"/>
              </a:rPr>
              <a:t>] &lt;– R[</a:t>
            </a:r>
            <a:r>
              <a:rPr lang="en-US" altLang="zh-CN" sz="1800" dirty="0" err="1">
                <a:ea typeface="宋体" panose="02010600030101010101" pitchFamily="2" charset="-122"/>
              </a:rPr>
              <a:t>rs</a:t>
            </a:r>
            <a:r>
              <a:rPr lang="en-US" altLang="zh-CN" sz="1800" dirty="0">
                <a:ea typeface="宋体" panose="02010600030101010101" pitchFamily="2" charset="-122"/>
              </a:rPr>
              <a:t>] + R[</a:t>
            </a:r>
            <a:r>
              <a:rPr lang="en-US" altLang="zh-CN" sz="1800" dirty="0" err="1">
                <a:ea typeface="宋体" panose="02010600030101010101" pitchFamily="2" charset="-122"/>
              </a:rPr>
              <a:t>rt</a:t>
            </a:r>
            <a:r>
              <a:rPr lang="en-US" altLang="zh-CN" sz="1800" dirty="0">
                <a:ea typeface="宋体" panose="02010600030101010101" pitchFamily="2" charset="-122"/>
              </a:rPr>
              <a:t>];	PC &lt;– PC + 4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1800" dirty="0">
                <a:ea typeface="宋体" panose="02010600030101010101" pitchFamily="2" charset="-122"/>
              </a:rPr>
              <a:t>SUB	R[</a:t>
            </a:r>
            <a:r>
              <a:rPr lang="en-US" altLang="zh-CN" sz="1800" dirty="0" err="1">
                <a:ea typeface="宋体" panose="02010600030101010101" pitchFamily="2" charset="-122"/>
              </a:rPr>
              <a:t>rd</a:t>
            </a:r>
            <a:r>
              <a:rPr lang="en-US" altLang="zh-CN" sz="1800" dirty="0">
                <a:ea typeface="宋体" panose="02010600030101010101" pitchFamily="2" charset="-122"/>
              </a:rPr>
              <a:t>] &lt;– R[</a:t>
            </a:r>
            <a:r>
              <a:rPr lang="en-US" altLang="zh-CN" sz="1800" dirty="0" err="1">
                <a:ea typeface="宋体" panose="02010600030101010101" pitchFamily="2" charset="-122"/>
              </a:rPr>
              <a:t>rs</a:t>
            </a:r>
            <a:r>
              <a:rPr lang="en-US" altLang="zh-CN" sz="1800" dirty="0">
                <a:ea typeface="宋体" panose="02010600030101010101" pitchFamily="2" charset="-122"/>
              </a:rPr>
              <a:t>] – R[</a:t>
            </a:r>
            <a:r>
              <a:rPr lang="en-US" altLang="zh-CN" sz="1800" dirty="0" err="1">
                <a:ea typeface="宋体" panose="02010600030101010101" pitchFamily="2" charset="-122"/>
              </a:rPr>
              <a:t>rt</a:t>
            </a:r>
            <a:r>
              <a:rPr lang="en-US" altLang="zh-CN" sz="1800" dirty="0">
                <a:ea typeface="宋体" panose="02010600030101010101" pitchFamily="2" charset="-122"/>
              </a:rPr>
              <a:t>];	PC &lt;– PC + 4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1800" dirty="0" err="1">
                <a:ea typeface="宋体" panose="02010600030101010101" pitchFamily="2" charset="-122"/>
              </a:rPr>
              <a:t>ORi</a:t>
            </a:r>
            <a:r>
              <a:rPr lang="en-US" altLang="zh-CN" sz="1800" dirty="0">
                <a:ea typeface="宋体" panose="02010600030101010101" pitchFamily="2" charset="-122"/>
              </a:rPr>
              <a:t>	R[</a:t>
            </a:r>
            <a:r>
              <a:rPr lang="en-US" altLang="zh-CN" sz="1800" dirty="0" err="1">
                <a:ea typeface="宋体" panose="02010600030101010101" pitchFamily="2" charset="-122"/>
              </a:rPr>
              <a:t>rt</a:t>
            </a:r>
            <a:r>
              <a:rPr lang="en-US" altLang="zh-CN" sz="1800" dirty="0">
                <a:ea typeface="宋体" panose="02010600030101010101" pitchFamily="2" charset="-122"/>
              </a:rPr>
              <a:t>] &lt;– R[</a:t>
            </a:r>
            <a:r>
              <a:rPr lang="en-US" altLang="zh-CN" sz="1800" dirty="0" err="1">
                <a:ea typeface="宋体" panose="02010600030101010101" pitchFamily="2" charset="-122"/>
              </a:rPr>
              <a:t>rs</a:t>
            </a:r>
            <a:r>
              <a:rPr lang="en-US" altLang="zh-CN" sz="1800" dirty="0">
                <a:ea typeface="宋体" panose="02010600030101010101" pitchFamily="2" charset="-122"/>
              </a:rPr>
              <a:t>] | </a:t>
            </a:r>
            <a:r>
              <a:rPr lang="en-US" altLang="zh-CN" sz="1800" dirty="0" err="1">
                <a:ea typeface="宋体" panose="02010600030101010101" pitchFamily="2" charset="-122"/>
              </a:rPr>
              <a:t>zero_ext</a:t>
            </a:r>
            <a:r>
              <a:rPr lang="en-US" altLang="zh-CN" sz="1800" dirty="0">
                <a:ea typeface="宋体" panose="02010600030101010101" pitchFamily="2" charset="-122"/>
              </a:rPr>
              <a:t>(Imm16); 	PC &lt;– PC + 4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1800" dirty="0">
                <a:ea typeface="宋体" panose="02010600030101010101" pitchFamily="2" charset="-122"/>
              </a:rPr>
              <a:t>LOAD	R[</a:t>
            </a:r>
            <a:r>
              <a:rPr lang="en-US" altLang="zh-CN" sz="1800" dirty="0" err="1">
                <a:ea typeface="宋体" panose="02010600030101010101" pitchFamily="2" charset="-122"/>
              </a:rPr>
              <a:t>rt</a:t>
            </a:r>
            <a:r>
              <a:rPr lang="en-US" altLang="zh-CN" sz="1800" dirty="0">
                <a:ea typeface="宋体" panose="02010600030101010101" pitchFamily="2" charset="-122"/>
              </a:rPr>
              <a:t>] &lt;– MEM[ R[</a:t>
            </a:r>
            <a:r>
              <a:rPr lang="en-US" altLang="zh-CN" sz="1800" dirty="0" err="1">
                <a:ea typeface="宋体" panose="02010600030101010101" pitchFamily="2" charset="-122"/>
              </a:rPr>
              <a:t>rs</a:t>
            </a:r>
            <a:r>
              <a:rPr lang="en-US" altLang="zh-CN" sz="1800" dirty="0">
                <a:ea typeface="宋体" panose="02010600030101010101" pitchFamily="2" charset="-122"/>
              </a:rPr>
              <a:t>] + </a:t>
            </a:r>
            <a:r>
              <a:rPr lang="en-US" altLang="zh-CN" sz="1800" dirty="0" err="1">
                <a:ea typeface="宋体" panose="02010600030101010101" pitchFamily="2" charset="-122"/>
              </a:rPr>
              <a:t>sign_ext</a:t>
            </a:r>
            <a:r>
              <a:rPr lang="en-US" altLang="zh-CN" sz="1800" dirty="0">
                <a:ea typeface="宋体" panose="02010600030101010101" pitchFamily="2" charset="-122"/>
              </a:rPr>
              <a:t>(Imm16)];	PC &lt;– PC + 4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1800" dirty="0">
                <a:ea typeface="宋体" panose="02010600030101010101" pitchFamily="2" charset="-122"/>
              </a:rPr>
              <a:t>STORE	MEM[ R[</a:t>
            </a:r>
            <a:r>
              <a:rPr lang="en-US" altLang="zh-CN" sz="1800" dirty="0" err="1">
                <a:ea typeface="宋体" panose="02010600030101010101" pitchFamily="2" charset="-122"/>
              </a:rPr>
              <a:t>rs</a:t>
            </a:r>
            <a:r>
              <a:rPr lang="en-US" altLang="zh-CN" sz="1800" dirty="0">
                <a:ea typeface="宋体" panose="02010600030101010101" pitchFamily="2" charset="-122"/>
              </a:rPr>
              <a:t>] + </a:t>
            </a:r>
            <a:r>
              <a:rPr lang="en-US" altLang="zh-CN" sz="1800" dirty="0" err="1">
                <a:ea typeface="宋体" panose="02010600030101010101" pitchFamily="2" charset="-122"/>
              </a:rPr>
              <a:t>sign_ext</a:t>
            </a:r>
            <a:r>
              <a:rPr lang="en-US" altLang="zh-CN" sz="1800" dirty="0">
                <a:ea typeface="宋体" panose="02010600030101010101" pitchFamily="2" charset="-122"/>
              </a:rPr>
              <a:t>(Imm16) ] &lt;– R[</a:t>
            </a:r>
            <a:r>
              <a:rPr lang="en-US" altLang="zh-CN" sz="1800" dirty="0" err="1">
                <a:ea typeface="宋体" panose="02010600030101010101" pitchFamily="2" charset="-122"/>
              </a:rPr>
              <a:t>rt</a:t>
            </a:r>
            <a:r>
              <a:rPr lang="en-US" altLang="zh-CN" sz="1800" dirty="0">
                <a:ea typeface="宋体" panose="02010600030101010101" pitchFamily="2" charset="-122"/>
              </a:rPr>
              <a:t>];	PC &lt;– PC + 4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1800" dirty="0">
                <a:ea typeface="宋体" panose="02010600030101010101" pitchFamily="2" charset="-122"/>
              </a:rPr>
              <a:t>BEQ	    if ( R[</a:t>
            </a:r>
            <a:r>
              <a:rPr lang="en-US" altLang="zh-CN" sz="1800" dirty="0" err="1">
                <a:ea typeface="宋体" panose="02010600030101010101" pitchFamily="2" charset="-122"/>
              </a:rPr>
              <a:t>rs</a:t>
            </a:r>
            <a:r>
              <a:rPr lang="en-US" altLang="zh-CN" sz="1800" dirty="0">
                <a:ea typeface="宋体" panose="02010600030101010101" pitchFamily="2" charset="-122"/>
              </a:rPr>
              <a:t>] == R[</a:t>
            </a:r>
            <a:r>
              <a:rPr lang="en-US" altLang="zh-CN" sz="1800" dirty="0" err="1">
                <a:ea typeface="宋体" panose="02010600030101010101" pitchFamily="2" charset="-122"/>
              </a:rPr>
              <a:t>rt</a:t>
            </a:r>
            <a:r>
              <a:rPr lang="en-US" altLang="zh-CN" sz="1800" dirty="0">
                <a:ea typeface="宋体" panose="02010600030101010101" pitchFamily="2" charset="-122"/>
              </a:rPr>
              <a:t>] ) then 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1800" dirty="0">
                <a:ea typeface="宋体" panose="02010600030101010101" pitchFamily="2" charset="-122"/>
              </a:rPr>
              <a:t>                          PC &lt;– PC + 4 + </a:t>
            </a:r>
            <a:r>
              <a:rPr lang="en-US" altLang="zh-CN" sz="1800" dirty="0" err="1">
                <a:ea typeface="宋体" panose="02010600030101010101" pitchFamily="2" charset="-122"/>
              </a:rPr>
              <a:t>sign_ext</a:t>
            </a:r>
            <a:r>
              <a:rPr lang="en-US" altLang="zh-CN" sz="1800" dirty="0">
                <a:ea typeface="宋体" panose="02010600030101010101" pitchFamily="2" charset="-122"/>
              </a:rPr>
              <a:t>(Imm16)] || 00 	                                                          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1800" dirty="0">
                <a:ea typeface="宋体" panose="02010600030101010101" pitchFamily="2" charset="-122"/>
              </a:rPr>
              <a:t>                      else 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1800" dirty="0">
                <a:ea typeface="宋体" panose="02010600030101010101" pitchFamily="2" charset="-122"/>
              </a:rPr>
              <a:t>                          PC &lt;– PC + 4</a:t>
            </a:r>
            <a:endParaRPr lang="en-US" altLang="zh-CN" sz="18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2048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500" fill="hold"/>
                                        <p:tgtEl>
                                          <p:spTgt spid="2048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048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smtClean="0"/>
              <a:t>COaA, LEC10 DPath I</a:t>
            </a:r>
            <a:endParaRPr lang="en-US" altLang="zh-C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zh-CN" smtClean="0"/>
              <a:t>Northwestern Polytechnical University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5BFCD-2DD0-1B4A-A6AE-A25793FF7F06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  <a:sym typeface="+mn-ea"/>
              </a:rPr>
              <a:t>Step 1: Requirements of </a:t>
            </a:r>
            <a:r>
              <a:rPr lang="en-US" altLang="zh-CN" dirty="0" smtClean="0">
                <a:ea typeface="宋体" panose="02010600030101010101" pitchFamily="2" charset="-122"/>
                <a:sym typeface="+mn-ea"/>
              </a:rPr>
              <a:t>ISA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2.4</a:t>
            </a:r>
            <a:endParaRPr lang="zh-CN" altLang="en-US" dirty="0"/>
          </a:p>
        </p:txBody>
      </p:sp>
      <p:sp>
        <p:nvSpPr>
          <p:cNvPr id="21507" name="Rectangle 3"/>
          <p:cNvSpPr>
            <a:spLocks noGrp="1" noChangeArrowheads="1"/>
          </p:cNvSpPr>
          <p:nvPr/>
        </p:nvSpPr>
        <p:spPr bwMode="auto">
          <a:xfrm>
            <a:off x="64453" y="958533"/>
            <a:ext cx="8191500" cy="530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3500" tIns="25400" rIns="63500" bIns="25400" numCol="1" anchor="t" anchorCtr="0" compatLnSpc="1">
            <a:spAutoFit/>
          </a:bodyPr>
          <a:lstStyle>
            <a:lvl1pPr marL="203200" indent="-203200" algn="l" rtl="0" eaLnBrk="0" fontAlgn="base" hangingPunct="0">
              <a:lnSpc>
                <a:spcPct val="85000"/>
              </a:lnSpc>
              <a:spcBef>
                <a:spcPct val="100000"/>
              </a:spcBef>
              <a:spcAft>
                <a:spcPct val="0"/>
              </a:spcAft>
              <a:buSzPct val="100000"/>
              <a:buChar char="°"/>
              <a:defRPr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190500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•"/>
              <a:defRPr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-"/>
              <a:defRPr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145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1717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6500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Memory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>
              <a:spcBef>
                <a:spcPct val="65000"/>
              </a:spcBef>
            </a:pPr>
            <a:r>
              <a:rPr lang="en-US" altLang="zh-CN" sz="2400" dirty="0">
                <a:solidFill>
                  <a:srgbClr val="000066"/>
                </a:solidFill>
                <a:ea typeface="宋体" panose="02010600030101010101" pitchFamily="2" charset="-122"/>
              </a:rPr>
              <a:t>instruction &amp; data</a:t>
            </a:r>
            <a:endParaRPr lang="en-US" altLang="zh-CN" sz="2400" dirty="0">
              <a:solidFill>
                <a:srgbClr val="000066"/>
              </a:solidFill>
              <a:ea typeface="宋体" panose="02010600030101010101" pitchFamily="2" charset="-122"/>
            </a:endParaRPr>
          </a:p>
          <a:p>
            <a:pPr>
              <a:spcBef>
                <a:spcPct val="6500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Registers (32 x 32)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>
              <a:spcBef>
                <a:spcPct val="65000"/>
              </a:spcBef>
            </a:pPr>
            <a:r>
              <a:rPr lang="en-US" altLang="zh-CN" sz="2400" dirty="0">
                <a:solidFill>
                  <a:srgbClr val="000066"/>
                </a:solidFill>
                <a:ea typeface="宋体" panose="02010600030101010101" pitchFamily="2" charset="-122"/>
              </a:rPr>
              <a:t>read RS</a:t>
            </a:r>
            <a:endParaRPr lang="en-US" altLang="zh-CN" sz="2400" dirty="0">
              <a:solidFill>
                <a:srgbClr val="000066"/>
              </a:solidFill>
              <a:ea typeface="宋体" panose="02010600030101010101" pitchFamily="2" charset="-122"/>
            </a:endParaRPr>
          </a:p>
          <a:p>
            <a:pPr lvl="1">
              <a:spcBef>
                <a:spcPct val="65000"/>
              </a:spcBef>
            </a:pPr>
            <a:r>
              <a:rPr lang="en-US" altLang="zh-CN" sz="2400" dirty="0">
                <a:solidFill>
                  <a:srgbClr val="000066"/>
                </a:solidFill>
                <a:ea typeface="宋体" panose="02010600030101010101" pitchFamily="2" charset="-122"/>
              </a:rPr>
              <a:t>read RT</a:t>
            </a:r>
            <a:endParaRPr lang="en-US" altLang="zh-CN" sz="2400" dirty="0">
              <a:solidFill>
                <a:srgbClr val="000066"/>
              </a:solidFill>
              <a:ea typeface="宋体" panose="02010600030101010101" pitchFamily="2" charset="-122"/>
            </a:endParaRPr>
          </a:p>
          <a:p>
            <a:pPr lvl="1">
              <a:spcBef>
                <a:spcPct val="65000"/>
              </a:spcBef>
            </a:pPr>
            <a:r>
              <a:rPr lang="en-US" altLang="zh-CN" sz="2400" dirty="0">
                <a:solidFill>
                  <a:srgbClr val="000066"/>
                </a:solidFill>
                <a:ea typeface="宋体" panose="02010600030101010101" pitchFamily="2" charset="-122"/>
              </a:rPr>
              <a:t>Write RT or RD</a:t>
            </a:r>
            <a:endParaRPr lang="en-US" altLang="zh-CN" sz="2400" dirty="0">
              <a:solidFill>
                <a:srgbClr val="000066"/>
              </a:solidFill>
              <a:ea typeface="宋体" panose="02010600030101010101" pitchFamily="2" charset="-122"/>
            </a:endParaRPr>
          </a:p>
          <a:p>
            <a:pPr>
              <a:spcBef>
                <a:spcPct val="6500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PC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>
              <a:spcBef>
                <a:spcPct val="6500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Extender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>
              <a:spcBef>
                <a:spcPct val="6500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Add and Sub register or extended immediate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>
              <a:spcBef>
                <a:spcPct val="65000"/>
              </a:spcBef>
            </a:pPr>
            <a:r>
              <a:rPr lang="en-US" altLang="zh-CN" sz="2400" dirty="0">
                <a:ea typeface="宋体" panose="02010600030101010101" pitchFamily="2" charset="-122"/>
              </a:rPr>
              <a:t>Add 4 or extended immediate to PC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光谱.thmx</Template>
  <TotalTime>0</TotalTime>
  <Words>12428</Words>
  <Application>WPS 演示</Application>
  <PresentationFormat>Letter Paper (8.5x11 in)</PresentationFormat>
  <Paragraphs>1834</Paragraphs>
  <Slides>37</Slides>
  <Notes>21</Notes>
  <HiddenSlides>1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50" baseType="lpstr">
      <vt:lpstr>Arial</vt:lpstr>
      <vt:lpstr>宋体</vt:lpstr>
      <vt:lpstr>Wingdings</vt:lpstr>
      <vt:lpstr>Calibri</vt:lpstr>
      <vt:lpstr>Times New Roman</vt:lpstr>
      <vt:lpstr>微软雅黑</vt:lpstr>
      <vt:lpstr>华文中宋</vt:lpstr>
      <vt:lpstr>楷体</vt:lpstr>
      <vt:lpstr>Wingdings</vt:lpstr>
      <vt:lpstr>黑体</vt:lpstr>
      <vt:lpstr>Arial Unicode MS</vt:lpstr>
      <vt:lpstr>Office Theme</vt:lpstr>
      <vt:lpstr>Visio.Drawing.15</vt:lpstr>
      <vt:lpstr>Lecture10  Single Cycle CPU - DataPath</vt:lpstr>
      <vt:lpstr>Outline</vt:lpstr>
      <vt:lpstr>Where are we now?</vt:lpstr>
      <vt:lpstr>The Performance Perspective</vt:lpstr>
      <vt:lpstr>How to Design a Processor: step-by-step</vt:lpstr>
      <vt:lpstr>The MIPS Instruction Formats</vt:lpstr>
      <vt:lpstr>Step 1a: The MIPS-lite Subset for today</vt:lpstr>
      <vt:lpstr>Logical Register Transfers</vt:lpstr>
      <vt:lpstr>Step 1: Requirements of ISA</vt:lpstr>
      <vt:lpstr>Step 2: Components of the Datapath</vt:lpstr>
      <vt:lpstr>Combinational Logic Elements (Basic Building Blocks)</vt:lpstr>
      <vt:lpstr>Storage Element: Register (Basic Building Block)</vt:lpstr>
      <vt:lpstr>Storage Element: Register File</vt:lpstr>
      <vt:lpstr>Storage Element: Idealized Memory</vt:lpstr>
      <vt:lpstr>Clocking Methodology</vt:lpstr>
      <vt:lpstr>3a: Overview of the Instruction Fetch Unit</vt:lpstr>
      <vt:lpstr>3b: Add &amp; Subtract</vt:lpstr>
      <vt:lpstr>Register-Register Timing: One complete cycle</vt:lpstr>
      <vt:lpstr>3c: Logical Operations with Immediate</vt:lpstr>
      <vt:lpstr>3d: Load Operations</vt:lpstr>
      <vt:lpstr>3e: Store Operations</vt:lpstr>
      <vt:lpstr>3f: The Branch Instruction</vt:lpstr>
      <vt:lpstr>Datapath for Branch Operations</vt:lpstr>
      <vt:lpstr>Calculate the address of the next ins</vt:lpstr>
      <vt:lpstr>Calculate the address of the next Inst</vt:lpstr>
      <vt:lpstr>Logic for next address calculating: an expensive but fast method</vt:lpstr>
      <vt:lpstr>Logic for next address calculating: an cheap but slow method</vt:lpstr>
      <vt:lpstr>Datapath for Branch Operations</vt:lpstr>
      <vt:lpstr>jump operation</vt:lpstr>
      <vt:lpstr>Instruction Fetch Unit</vt:lpstr>
      <vt:lpstr>Putting it All Together: A Single Cycle Datapath(Except Jump Operation)</vt:lpstr>
      <vt:lpstr>step4:determine setting of control points</vt:lpstr>
      <vt:lpstr>A Real MIPS Chip Datapath</vt:lpstr>
      <vt:lpstr>T0 Vector Microprocessor (1995)</vt:lpstr>
      <vt:lpstr>Check Your Self</vt:lpstr>
      <vt:lpstr>Check Your Self</vt:lpstr>
      <vt:lpstr>Next Time</vt:lpstr>
    </vt:vector>
  </TitlesOfParts>
  <LinksUpToDate>false</LinksUpToDate>
  <SharedDoc>false</SharedDoc>
  <HyperlinksChanged>false</HyperlinksChanged>
  <AppVersion>14.0000</AppVersion>
  <Pages>47</Page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431. Computer Architecture</dc:title>
  <dc:creator>Janie Irwin</dc:creator>
  <dc:subject>Lecture 01</dc:subject>
  <cp:lastModifiedBy>安建峰</cp:lastModifiedBy>
  <cp:revision>743</cp:revision>
  <cp:lastPrinted>1997-08-27T08:28:00Z</cp:lastPrinted>
  <dcterms:created xsi:type="dcterms:W3CDTF">1997-08-19T16:58:00Z</dcterms:created>
  <dcterms:modified xsi:type="dcterms:W3CDTF">2025-06-12T04:54:47Z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60ABE5BEC0574063AE9FA768065DBFD1_12</vt:lpwstr>
  </property>
  <property fmtid="{D5CDD505-2E9C-101B-9397-08002B2CF9AE}" pid="3" name="KSOProductBuildVer">
    <vt:lpwstr>2052-12.1.0.20784</vt:lpwstr>
  </property>
</Properties>
</file>