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778" r:id="rId3"/>
    <p:sldId id="629" r:id="rId5"/>
    <p:sldId id="630" r:id="rId6"/>
    <p:sldId id="631" r:id="rId7"/>
    <p:sldId id="633" r:id="rId8"/>
    <p:sldId id="774" r:id="rId9"/>
    <p:sldId id="634" r:id="rId10"/>
    <p:sldId id="674" r:id="rId11"/>
    <p:sldId id="635" r:id="rId12"/>
    <p:sldId id="636" r:id="rId13"/>
    <p:sldId id="759" r:id="rId14"/>
    <p:sldId id="637" r:id="rId15"/>
    <p:sldId id="638" r:id="rId16"/>
    <p:sldId id="639" r:id="rId17"/>
    <p:sldId id="640" r:id="rId18"/>
    <p:sldId id="760" r:id="rId19"/>
    <p:sldId id="641" r:id="rId20"/>
    <p:sldId id="642" r:id="rId21"/>
    <p:sldId id="643" r:id="rId22"/>
    <p:sldId id="776" r:id="rId23"/>
    <p:sldId id="644" r:id="rId24"/>
    <p:sldId id="707" r:id="rId25"/>
    <p:sldId id="645" r:id="rId26"/>
    <p:sldId id="686" r:id="rId27"/>
    <p:sldId id="762" r:id="rId28"/>
    <p:sldId id="763" r:id="rId29"/>
    <p:sldId id="687" r:id="rId30"/>
    <p:sldId id="688" r:id="rId31"/>
    <p:sldId id="761" r:id="rId32"/>
    <p:sldId id="739" r:id="rId33"/>
    <p:sldId id="740" r:id="rId34"/>
    <p:sldId id="741" r:id="rId35"/>
    <p:sldId id="742" r:id="rId36"/>
    <p:sldId id="743" r:id="rId37"/>
    <p:sldId id="777" r:id="rId38"/>
    <p:sldId id="744" r:id="rId39"/>
    <p:sldId id="764" r:id="rId40"/>
    <p:sldId id="765" r:id="rId41"/>
    <p:sldId id="766" r:id="rId42"/>
    <p:sldId id="767" r:id="rId43"/>
    <p:sldId id="768" r:id="rId44"/>
    <p:sldId id="769" r:id="rId45"/>
    <p:sldId id="770" r:id="rId46"/>
    <p:sldId id="771" r:id="rId47"/>
    <p:sldId id="745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Wang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1111FF"/>
    <a:srgbClr val="000066"/>
    <a:srgbClr val="0D00CD"/>
    <a:srgbClr val="434494"/>
    <a:srgbClr val="2003F3"/>
    <a:srgbClr val="0000CC"/>
    <a:srgbClr val="3333CC"/>
    <a:srgbClr val="290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58" autoAdjust="0"/>
    <p:restoredTop sz="86418" autoAdjust="0"/>
  </p:normalViewPr>
  <p:slideViewPr>
    <p:cSldViewPr showGuides="1">
      <p:cViewPr varScale="1">
        <p:scale>
          <a:sx n="108" d="100"/>
          <a:sy n="108" d="100"/>
        </p:scale>
        <p:origin x="256" y="184"/>
      </p:cViewPr>
      <p:guideLst>
        <p:guide orient="horz" pos="22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commentAuthors" Target="commentAuthors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34DCDFCF-095D-504B-BE25-20646B799F6C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2FECCDC-8F84-714B-A840-8FD269A17EF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0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1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  <p:grpSp>
        <p:nvGrpSpPr>
          <p:cNvPr id="7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8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9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  <a:prstGeom prst="rect">
            <a:avLst/>
          </a:prstGeo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en-GB" altLang="zh-CN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2819400" y="622935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GB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914400"/>
            <a:ext cx="8229600" cy="5410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  <p:grpSp>
        <p:nvGrpSpPr>
          <p:cNvPr id="8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9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0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  <p:grpSp>
        <p:nvGrpSpPr>
          <p:cNvPr id="10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1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2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6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990600"/>
            <a:ext cx="5111750" cy="5135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  <p:grpSp>
        <p:nvGrpSpPr>
          <p:cNvPr id="11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2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3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390525" y="116837"/>
            <a:ext cx="676275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990599"/>
            <a:ext cx="5486400" cy="3736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LEC13 PipeI</a:t>
            </a:r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Click to edit Master text styles</a:t>
            </a:r>
            <a:endParaRPr lang="en-US"/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Second level</a:t>
            </a:r>
            <a:endParaRPr lang="en-US"/>
          </a:p>
          <a:p>
            <a:pPr marL="3429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Third level</a:t>
            </a:r>
            <a:endParaRPr lang="en-US"/>
          </a:p>
          <a:p>
            <a:pPr marL="342900" marR="0" lvl="3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Fourth level</a:t>
            </a:r>
            <a:endParaRPr lang="en-US"/>
          </a:p>
          <a:p>
            <a:pPr marL="342900" marR="0" lvl="4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3"/>
              </a:buBlip>
              <a:defRPr/>
            </a:pPr>
            <a:r>
              <a:rPr lang="en-US"/>
              <a:t>Fifth level</a:t>
            </a:r>
            <a:endParaRPr lang="en-US" dirty="0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24600"/>
            <a:ext cx="444500" cy="4413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390525" y="116837"/>
            <a:ext cx="676275" cy="568325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#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3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Lecture13 Pipeline I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Pipelining Lessons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46185" y="138113"/>
            <a:ext cx="914400" cy="568325"/>
          </a:xfrm>
        </p:spPr>
        <p:txBody>
          <a:bodyPr/>
          <a:lstStyle/>
          <a:p>
            <a:r>
              <a:rPr lang="en-US" altLang="zh-CN" dirty="0"/>
              <a:t>2.4</a:t>
            </a:r>
            <a:endParaRPr lang="en-US" dirty="0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>
          <a:xfrm>
            <a:off x="113030" y="977900"/>
            <a:ext cx="8713470" cy="525526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Pipelining doesn’t help </a:t>
            </a:r>
            <a:r>
              <a:rPr lang="en-US" altLang="zh-CN" sz="2800" b="1">
                <a:solidFill>
                  <a:schemeClr val="hlink"/>
                </a:solidFill>
              </a:rPr>
              <a:t>latency</a:t>
            </a:r>
            <a:r>
              <a:rPr lang="en-US" altLang="zh-CN" sz="2800" b="1"/>
              <a:t> of single task, it helps </a:t>
            </a:r>
            <a:r>
              <a:rPr lang="en-US" altLang="zh-CN" sz="2800" b="1">
                <a:solidFill>
                  <a:schemeClr val="hlink"/>
                </a:solidFill>
              </a:rPr>
              <a:t>throughput</a:t>
            </a:r>
            <a:r>
              <a:rPr lang="en-US" altLang="zh-CN" sz="2800" b="1"/>
              <a:t> of entire workload</a:t>
            </a:r>
            <a:endParaRPr lang="en-US" altLang="zh-CN" sz="2800" b="1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Pipeline rate limited by </a:t>
            </a:r>
            <a:r>
              <a:rPr lang="en-US" altLang="zh-CN" sz="2800" b="1">
                <a:solidFill>
                  <a:schemeClr val="hlink"/>
                </a:solidFill>
              </a:rPr>
              <a:t>slowest</a:t>
            </a:r>
            <a:r>
              <a:rPr lang="en-US" altLang="zh-CN" sz="2800" b="1"/>
              <a:t> pipeline stage</a:t>
            </a:r>
            <a:endParaRPr lang="en-US" altLang="zh-CN" sz="2800" b="1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chemeClr val="hlink"/>
                </a:solidFill>
              </a:rPr>
              <a:t>Multiple</a:t>
            </a:r>
            <a:r>
              <a:rPr lang="en-US" altLang="zh-CN" sz="2800" b="1"/>
              <a:t> tasks operating simultaneously using different resources</a:t>
            </a:r>
            <a:endParaRPr lang="en-US" altLang="zh-CN" sz="2800" b="1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Potential speedup = </a:t>
            </a:r>
            <a:r>
              <a:rPr lang="en-US" altLang="zh-CN" sz="2800" b="1">
                <a:solidFill>
                  <a:schemeClr val="hlink"/>
                </a:solidFill>
              </a:rPr>
              <a:t>Number pipe stages</a:t>
            </a:r>
            <a:endParaRPr lang="en-US" altLang="zh-CN" sz="2800" b="1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Unbalanced lengths of pipe stages reduces speedup</a:t>
            </a:r>
            <a:endParaRPr lang="en-US" altLang="zh-CN" sz="2800" b="1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Time to “</a:t>
            </a:r>
            <a:r>
              <a:rPr lang="en-US" altLang="zh-CN" sz="2800" b="1">
                <a:solidFill>
                  <a:schemeClr val="hlink"/>
                </a:solidFill>
              </a:rPr>
              <a:t>fill</a:t>
            </a:r>
            <a:r>
              <a:rPr lang="en-US" altLang="zh-CN" sz="2800" b="1"/>
              <a:t>” pipeline and time to “</a:t>
            </a:r>
            <a:r>
              <a:rPr lang="en-US" altLang="zh-CN" sz="2800" b="1">
                <a:solidFill>
                  <a:schemeClr val="hlink"/>
                </a:solidFill>
              </a:rPr>
              <a:t>drain</a:t>
            </a:r>
            <a:r>
              <a:rPr lang="en-US" altLang="zh-CN" sz="2800" b="1"/>
              <a:t>” it reduces speedup</a:t>
            </a:r>
            <a:endParaRPr lang="en-US" altLang="zh-CN" sz="2800" b="1"/>
          </a:p>
          <a:p>
            <a:pPr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Stall for Dependences</a:t>
            </a:r>
            <a:endParaRPr lang="en-US" altLang="zh-CN" sz="2800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The Five Stages of Load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9" name="文本占位符 19458"/>
          <p:cNvSpPr>
            <a:spLocks noGrp="1"/>
          </p:cNvSpPr>
          <p:nvPr>
            <p:ph type="body" idx="1"/>
          </p:nvPr>
        </p:nvSpPr>
        <p:spPr>
          <a:xfrm>
            <a:off x="495300" y="3452825"/>
            <a:ext cx="8191500" cy="339026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 err="1">
                <a:solidFill>
                  <a:srgbClr val="000066"/>
                </a:solidFill>
              </a:rPr>
              <a:t>Ifetch</a:t>
            </a:r>
            <a:r>
              <a:rPr lang="en-US" altLang="zh-CN" sz="2800" b="1" dirty="0">
                <a:solidFill>
                  <a:srgbClr val="000066"/>
                </a:solidFill>
              </a:rPr>
              <a:t>: Instruction Fetch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Fetch the instruction from the Instruction Memory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Reg/Dec: Register Fetch  and Instruction Decode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Exec: Calculate the memory address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00066"/>
                </a:solidFill>
              </a:rPr>
              <a:t>Mem: Read the data from the Data Memory</a:t>
            </a:r>
            <a:endParaRPr lang="en-US" altLang="zh-CN" sz="2800" b="1" dirty="0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 err="1">
                <a:solidFill>
                  <a:srgbClr val="000066"/>
                </a:solidFill>
              </a:rPr>
              <a:t>Wr</a:t>
            </a:r>
            <a:r>
              <a:rPr lang="en-US" altLang="zh-CN" sz="2800" b="1" dirty="0">
                <a:solidFill>
                  <a:srgbClr val="000066"/>
                </a:solidFill>
              </a:rPr>
              <a:t>: Write the data back to the register file</a:t>
            </a:r>
            <a:endParaRPr lang="en-US" altLang="zh-CN" sz="2800" b="1" dirty="0">
              <a:solidFill>
                <a:srgbClr val="000066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1200461"/>
            <a:ext cx="9144000" cy="204122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23010" y="112395"/>
            <a:ext cx="8170545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Note: These 5 stages were there all along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dirty="0"/>
              <a:t>2.6</a:t>
            </a:r>
            <a:endParaRPr lang="en-US" dirty="0"/>
          </a:p>
        </p:txBody>
      </p:sp>
      <p:grpSp>
        <p:nvGrpSpPr>
          <p:cNvPr id="110666" name="组合 110665"/>
          <p:cNvGrpSpPr/>
          <p:nvPr/>
        </p:nvGrpSpPr>
        <p:grpSpPr>
          <a:xfrm>
            <a:off x="1295400" y="990600"/>
            <a:ext cx="7624763" cy="5689600"/>
            <a:chOff x="192" y="440"/>
            <a:chExt cx="4803" cy="3584"/>
          </a:xfrm>
        </p:grpSpPr>
        <p:sp>
          <p:nvSpPr>
            <p:cNvPr id="110595" name="椭圆 110594"/>
            <p:cNvSpPr/>
            <p:nvPr/>
          </p:nvSpPr>
          <p:spPr>
            <a:xfrm>
              <a:off x="2072" y="440"/>
              <a:ext cx="1184" cy="512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6" name="矩形 110595"/>
            <p:cNvSpPr/>
            <p:nvPr/>
          </p:nvSpPr>
          <p:spPr>
            <a:xfrm>
              <a:off x="2103" y="510"/>
              <a:ext cx="1122" cy="38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IR &lt;= MEM[PC]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PC &lt;= PC + 4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597" name="椭圆 110596"/>
            <p:cNvSpPr/>
            <p:nvPr/>
          </p:nvSpPr>
          <p:spPr>
            <a:xfrm>
              <a:off x="2216" y="1112"/>
              <a:ext cx="800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598" name="直接连接符 110597"/>
            <p:cNvSpPr/>
            <p:nvPr/>
          </p:nvSpPr>
          <p:spPr>
            <a:xfrm flipH="1">
              <a:off x="808" y="1688"/>
              <a:ext cx="1840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599" name="矩形 110598"/>
            <p:cNvSpPr/>
            <p:nvPr/>
          </p:nvSpPr>
          <p:spPr>
            <a:xfrm>
              <a:off x="707" y="1854"/>
              <a:ext cx="5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R-type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00" name="直接连接符 110599"/>
            <p:cNvSpPr/>
            <p:nvPr/>
          </p:nvSpPr>
          <p:spPr>
            <a:xfrm flipH="1">
              <a:off x="1672" y="1688"/>
              <a:ext cx="928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01" name="矩形 110600"/>
            <p:cNvSpPr/>
            <p:nvPr/>
          </p:nvSpPr>
          <p:spPr>
            <a:xfrm>
              <a:off x="2246" y="1199"/>
              <a:ext cx="692" cy="366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2" name="椭圆 110601"/>
            <p:cNvSpPr/>
            <p:nvPr/>
          </p:nvSpPr>
          <p:spPr>
            <a:xfrm>
              <a:off x="344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3" name="矩形 110602"/>
            <p:cNvSpPr/>
            <p:nvPr/>
          </p:nvSpPr>
          <p:spPr>
            <a:xfrm>
              <a:off x="326" y="2108"/>
              <a:ext cx="75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fun B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04" name="椭圆 110603"/>
            <p:cNvSpPr/>
            <p:nvPr/>
          </p:nvSpPr>
          <p:spPr>
            <a:xfrm>
              <a:off x="248" y="3320"/>
              <a:ext cx="848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矩形 110604"/>
            <p:cNvSpPr/>
            <p:nvPr/>
          </p:nvSpPr>
          <p:spPr>
            <a:xfrm>
              <a:off x="321" y="3404"/>
              <a:ext cx="72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R[rd] 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&lt;= ALUout</a:t>
              </a:r>
              <a:endParaRPr lang="en-US" altLang="zh-CN" sz="16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06" name="直接连接符 110605"/>
            <p:cNvSpPr/>
            <p:nvPr/>
          </p:nvSpPr>
          <p:spPr>
            <a:xfrm>
              <a:off x="720" y="2600"/>
              <a:ext cx="0" cy="7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07" name="椭圆 110606"/>
            <p:cNvSpPr/>
            <p:nvPr/>
          </p:nvSpPr>
          <p:spPr>
            <a:xfrm>
              <a:off x="1208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8" name="矩形 110607"/>
            <p:cNvSpPr/>
            <p:nvPr/>
          </p:nvSpPr>
          <p:spPr>
            <a:xfrm>
              <a:off x="1190" y="2108"/>
              <a:ext cx="79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op ZX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09" name="椭圆 110608"/>
            <p:cNvSpPr/>
            <p:nvPr/>
          </p:nvSpPr>
          <p:spPr>
            <a:xfrm>
              <a:off x="1160" y="3320"/>
              <a:ext cx="848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0" name="矩形 110609"/>
            <p:cNvSpPr/>
            <p:nvPr/>
          </p:nvSpPr>
          <p:spPr>
            <a:xfrm>
              <a:off x="1233" y="3404"/>
              <a:ext cx="726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R[rt] 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&lt;= ALUout</a:t>
              </a:r>
              <a:endParaRPr lang="en-US" altLang="zh-CN" sz="16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11" name="直接连接符 110610"/>
            <p:cNvSpPr/>
            <p:nvPr/>
          </p:nvSpPr>
          <p:spPr>
            <a:xfrm>
              <a:off x="1584" y="2600"/>
              <a:ext cx="0" cy="7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12" name="矩形 110611"/>
            <p:cNvSpPr/>
            <p:nvPr/>
          </p:nvSpPr>
          <p:spPr>
            <a:xfrm>
              <a:off x="1619" y="1854"/>
              <a:ext cx="362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ORi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13" name="椭圆 110612"/>
            <p:cNvSpPr/>
            <p:nvPr/>
          </p:nvSpPr>
          <p:spPr>
            <a:xfrm>
              <a:off x="2120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矩形 110613"/>
            <p:cNvSpPr/>
            <p:nvPr/>
          </p:nvSpPr>
          <p:spPr>
            <a:xfrm>
              <a:off x="2145" y="2108"/>
              <a:ext cx="73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+ SX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15" name="椭圆 110614"/>
            <p:cNvSpPr/>
            <p:nvPr/>
          </p:nvSpPr>
          <p:spPr>
            <a:xfrm>
              <a:off x="2072" y="3368"/>
              <a:ext cx="848" cy="56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6" name="矩形 110615"/>
            <p:cNvSpPr/>
            <p:nvPr/>
          </p:nvSpPr>
          <p:spPr>
            <a:xfrm>
              <a:off x="2165" y="3452"/>
              <a:ext cx="68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R[rt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] &lt;= M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17" name="直接连接符 110616"/>
            <p:cNvSpPr/>
            <p:nvPr/>
          </p:nvSpPr>
          <p:spPr>
            <a:xfrm>
              <a:off x="2496" y="260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18" name="椭圆 110617"/>
            <p:cNvSpPr/>
            <p:nvPr/>
          </p:nvSpPr>
          <p:spPr>
            <a:xfrm>
              <a:off x="2120" y="2744"/>
              <a:ext cx="848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9" name="直接连接符 110618"/>
            <p:cNvSpPr/>
            <p:nvPr/>
          </p:nvSpPr>
          <p:spPr>
            <a:xfrm>
              <a:off x="2496" y="3224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0" name="矩形 110619"/>
            <p:cNvSpPr/>
            <p:nvPr/>
          </p:nvSpPr>
          <p:spPr>
            <a:xfrm>
              <a:off x="2096" y="2732"/>
              <a:ext cx="911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M &lt;= 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MEM[ALUout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]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21" name="直接连接符 110620"/>
            <p:cNvSpPr/>
            <p:nvPr/>
          </p:nvSpPr>
          <p:spPr>
            <a:xfrm flipH="1">
              <a:off x="2584" y="1688"/>
              <a:ext cx="64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2" name="矩形 110621"/>
            <p:cNvSpPr/>
            <p:nvPr/>
          </p:nvSpPr>
          <p:spPr>
            <a:xfrm>
              <a:off x="2339" y="1806"/>
              <a:ext cx="33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LW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23" name="椭圆 110622"/>
            <p:cNvSpPr/>
            <p:nvPr/>
          </p:nvSpPr>
          <p:spPr>
            <a:xfrm>
              <a:off x="3032" y="2120"/>
              <a:ext cx="800" cy="464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4" name="矩形 110623"/>
            <p:cNvSpPr/>
            <p:nvPr/>
          </p:nvSpPr>
          <p:spPr>
            <a:xfrm>
              <a:off x="3057" y="2108"/>
              <a:ext cx="738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A + SX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25" name="直接连接符 110624"/>
            <p:cNvSpPr/>
            <p:nvPr/>
          </p:nvSpPr>
          <p:spPr>
            <a:xfrm>
              <a:off x="3408" y="260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6" name="椭圆 110625"/>
            <p:cNvSpPr/>
            <p:nvPr/>
          </p:nvSpPr>
          <p:spPr>
            <a:xfrm>
              <a:off x="3032" y="2744"/>
              <a:ext cx="896" cy="608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7" name="矩形 110626"/>
            <p:cNvSpPr/>
            <p:nvPr/>
          </p:nvSpPr>
          <p:spPr>
            <a:xfrm>
              <a:off x="3028" y="2876"/>
              <a:ext cx="947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MEM[ALUout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] </a:t>
              </a:r>
              <a:b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B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28" name="直接连接符 110627"/>
            <p:cNvSpPr/>
            <p:nvPr/>
          </p:nvSpPr>
          <p:spPr>
            <a:xfrm>
              <a:off x="2696" y="1688"/>
              <a:ext cx="800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29" name="任意多边形 110628"/>
            <p:cNvSpPr/>
            <p:nvPr/>
          </p:nvSpPr>
          <p:spPr>
            <a:xfrm>
              <a:off x="384" y="3888"/>
              <a:ext cx="280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0" name="任意多边形 110629"/>
            <p:cNvSpPr/>
            <p:nvPr/>
          </p:nvSpPr>
          <p:spPr>
            <a:xfrm>
              <a:off x="201" y="3696"/>
              <a:ext cx="184" cy="328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1" name="直接连接符 110630"/>
            <p:cNvSpPr/>
            <p:nvPr/>
          </p:nvSpPr>
          <p:spPr>
            <a:xfrm flipV="1">
              <a:off x="192" y="1048"/>
              <a:ext cx="0" cy="26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32" name="任意多边形 110631"/>
            <p:cNvSpPr/>
            <p:nvPr/>
          </p:nvSpPr>
          <p:spPr>
            <a:xfrm>
              <a:off x="201" y="777"/>
              <a:ext cx="280" cy="280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0" y="21600"/>
                </a:cxn>
                <a:cxn ang="270">
                  <a:pos x="21522" y="0"/>
                </a:cxn>
                <a:cxn ang="90">
                  <a:pos x="21600" y="21600"/>
                </a:cxn>
              </a:cxnLst>
              <a:rect l="txL" t="txT" r="txR" b="txB"/>
              <a:pathLst>
                <a:path w="21600" h="21600" fill="none">
                  <a:moveTo>
                    <a:pt x="0" y="21600"/>
                  </a:moveTo>
                  <a:arcTo wR="21600" hR="21600" stAng="-10800000" swAng="5387586"/>
                </a:path>
                <a:path w="21600" h="21600" stroke="0">
                  <a:moveTo>
                    <a:pt x="0" y="21600"/>
                  </a:moveTo>
                  <a:arcTo wR="21600" hR="21600" stAng="-10800000" swAng="5387586"/>
                  <a:lnTo>
                    <a:pt x="21600" y="2160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3" name="直接连接符 110632"/>
            <p:cNvSpPr/>
            <p:nvPr/>
          </p:nvSpPr>
          <p:spPr>
            <a:xfrm>
              <a:off x="488" y="768"/>
              <a:ext cx="152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34" name="任意多边形 110633"/>
            <p:cNvSpPr/>
            <p:nvPr/>
          </p:nvSpPr>
          <p:spPr>
            <a:xfrm>
              <a:off x="1200" y="3888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5" name="任意多边形 110634"/>
            <p:cNvSpPr/>
            <p:nvPr/>
          </p:nvSpPr>
          <p:spPr>
            <a:xfrm>
              <a:off x="1872" y="3840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6" name="任意多边形 110635"/>
            <p:cNvSpPr/>
            <p:nvPr/>
          </p:nvSpPr>
          <p:spPr>
            <a:xfrm>
              <a:off x="3120" y="3840"/>
              <a:ext cx="32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7" name="矩形 110636"/>
            <p:cNvSpPr/>
            <p:nvPr/>
          </p:nvSpPr>
          <p:spPr>
            <a:xfrm>
              <a:off x="2963" y="1902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SW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38" name="直接连接符 110637"/>
            <p:cNvSpPr/>
            <p:nvPr/>
          </p:nvSpPr>
          <p:spPr>
            <a:xfrm>
              <a:off x="2640" y="968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41" name="直接连接符 110640"/>
            <p:cNvSpPr/>
            <p:nvPr/>
          </p:nvSpPr>
          <p:spPr>
            <a:xfrm flipV="1">
              <a:off x="3456" y="3352"/>
              <a:ext cx="0" cy="4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0642" name="矩形 110641"/>
            <p:cNvSpPr/>
            <p:nvPr/>
          </p:nvSpPr>
          <p:spPr>
            <a:xfrm>
              <a:off x="2483" y="75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0000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3" name="矩形 110642"/>
            <p:cNvSpPr/>
            <p:nvPr/>
          </p:nvSpPr>
          <p:spPr>
            <a:xfrm>
              <a:off x="2435" y="147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0001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4" name="矩形 110643"/>
            <p:cNvSpPr/>
            <p:nvPr/>
          </p:nvSpPr>
          <p:spPr>
            <a:xfrm>
              <a:off x="515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0100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5" name="矩形 110644"/>
            <p:cNvSpPr/>
            <p:nvPr/>
          </p:nvSpPr>
          <p:spPr>
            <a:xfrm>
              <a:off x="467" y="36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0101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6" name="矩形 110645"/>
            <p:cNvSpPr/>
            <p:nvPr/>
          </p:nvSpPr>
          <p:spPr>
            <a:xfrm>
              <a:off x="1379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0110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7" name="矩形 110646"/>
            <p:cNvSpPr/>
            <p:nvPr/>
          </p:nvSpPr>
          <p:spPr>
            <a:xfrm>
              <a:off x="1331" y="36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0111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8" name="矩形 110647"/>
            <p:cNvSpPr/>
            <p:nvPr/>
          </p:nvSpPr>
          <p:spPr>
            <a:xfrm>
              <a:off x="2243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1000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49" name="矩形 110648"/>
            <p:cNvSpPr/>
            <p:nvPr/>
          </p:nvSpPr>
          <p:spPr>
            <a:xfrm>
              <a:off x="2291" y="300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1001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0" name="矩形 110649"/>
            <p:cNvSpPr/>
            <p:nvPr/>
          </p:nvSpPr>
          <p:spPr>
            <a:xfrm>
              <a:off x="2291" y="372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1010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1" name="矩形 110650"/>
            <p:cNvSpPr/>
            <p:nvPr/>
          </p:nvSpPr>
          <p:spPr>
            <a:xfrm>
              <a:off x="3203" y="238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1011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2" name="矩形 110651"/>
            <p:cNvSpPr/>
            <p:nvPr/>
          </p:nvSpPr>
          <p:spPr>
            <a:xfrm>
              <a:off x="3251" y="315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1100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3" name="椭圆 110652"/>
            <p:cNvSpPr/>
            <p:nvPr/>
          </p:nvSpPr>
          <p:spPr>
            <a:xfrm>
              <a:off x="3944" y="2024"/>
              <a:ext cx="992" cy="656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4" name="直接连接符 110653"/>
            <p:cNvSpPr/>
            <p:nvPr/>
          </p:nvSpPr>
          <p:spPr>
            <a:xfrm>
              <a:off x="2696" y="1688"/>
              <a:ext cx="1472" cy="3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0655" name="矩形 110654"/>
            <p:cNvSpPr/>
            <p:nvPr/>
          </p:nvSpPr>
          <p:spPr>
            <a:xfrm>
              <a:off x="3875" y="1806"/>
              <a:ext cx="41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6" name="任意多边形 110655"/>
            <p:cNvSpPr/>
            <p:nvPr/>
          </p:nvSpPr>
          <p:spPr>
            <a:xfrm>
              <a:off x="4473" y="2688"/>
              <a:ext cx="232" cy="184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57" name="矩形 110656"/>
            <p:cNvSpPr/>
            <p:nvPr/>
          </p:nvSpPr>
          <p:spPr>
            <a:xfrm>
              <a:off x="4259" y="247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0010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8" name="矩形 110657"/>
            <p:cNvSpPr/>
            <p:nvPr/>
          </p:nvSpPr>
          <p:spPr>
            <a:xfrm>
              <a:off x="3971" y="2108"/>
              <a:ext cx="102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If A = B then PC &lt;= ALUout</a:t>
              </a:r>
              <a:endParaRPr lang="en-US" altLang="zh-CN" sz="16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0659" name="矩形 110658"/>
            <p:cNvSpPr/>
            <p:nvPr/>
          </p:nvSpPr>
          <p:spPr>
            <a:xfrm>
              <a:off x="2224" y="1196"/>
              <a:ext cx="79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ALUout</a:t>
              </a:r>
              <a:b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lang="en-US" altLang="zh-CN" sz="1600" err="1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altLang="zh-CN" sz="1600">
                  <a:latin typeface="Arial" panose="020B0604020202020204" pitchFamily="34" charset="0"/>
                  <a:ea typeface="Times New Roman" panose="02020603050405020304" pitchFamily="18" charset="0"/>
                </a:rPr>
                <a:t>&lt;= PC +SX</a:t>
              </a:r>
              <a:endParaRPr lang="en-US" altLang="zh-CN" sz="16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10660" name="矩形 110659"/>
          <p:cNvSpPr/>
          <p:nvPr/>
        </p:nvSpPr>
        <p:spPr>
          <a:xfrm rot="16200000">
            <a:off x="195263" y="3605213"/>
            <a:ext cx="1282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Execute</a:t>
            </a:r>
            <a:endParaRPr lang="en-US" altLang="zh-CN" sz="24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0661" name="矩形 110660"/>
          <p:cNvSpPr/>
          <p:nvPr/>
        </p:nvSpPr>
        <p:spPr>
          <a:xfrm rot="16200000">
            <a:off x="-185737" y="4756150"/>
            <a:ext cx="1282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Memory</a:t>
            </a:r>
            <a:endParaRPr lang="en-US" altLang="zh-CN" sz="24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0662" name="矩形 110661"/>
          <p:cNvSpPr/>
          <p:nvPr/>
        </p:nvSpPr>
        <p:spPr>
          <a:xfrm rot="16200000">
            <a:off x="17463" y="5773738"/>
            <a:ext cx="16383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Write-back</a:t>
            </a:r>
            <a:endParaRPr lang="en-US" altLang="zh-CN" sz="24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0663" name="矩形 110662"/>
          <p:cNvSpPr/>
          <p:nvPr/>
        </p:nvSpPr>
        <p:spPr>
          <a:xfrm rot="16200000">
            <a:off x="-84137" y="2217738"/>
            <a:ext cx="1233487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Decode</a:t>
            </a:r>
            <a:endParaRPr lang="en-US" altLang="zh-CN" sz="24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0664" name="矩形 110663"/>
          <p:cNvSpPr/>
          <p:nvPr/>
        </p:nvSpPr>
        <p:spPr>
          <a:xfrm rot="16200000">
            <a:off x="365125" y="1158875"/>
            <a:ext cx="9429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i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Fetch</a:t>
            </a:r>
            <a:endParaRPr lang="en-US" altLang="zh-CN" sz="2400" i="1">
              <a:solidFill>
                <a:schemeClr val="accent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Pipelining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2.7</a:t>
            </a:r>
            <a:endParaRPr lang="en-US" dirty="0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>
          <a:xfrm>
            <a:off x="347821" y="790670"/>
            <a:ext cx="7751762" cy="9210727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dirty="0"/>
              <a:t>Improve performance by increasing throughput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>
              <a:buNone/>
            </a:pPr>
            <a:endParaRPr lang="en-US" altLang="zh-CN" i="1" dirty="0">
              <a:latin typeface="Times New Roman" panose="02020603050405020304" pitchFamily="18" charset="0"/>
            </a:endParaRPr>
          </a:p>
        </p:txBody>
      </p:sp>
      <p:pic>
        <p:nvPicPr>
          <p:cNvPr id="29701" name="Picture 6" descr="f04-27-97801240772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70940" y="1789748"/>
            <a:ext cx="6105525" cy="4270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76200" y="5934670"/>
            <a:ext cx="89268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1111FF"/>
                </a:solidFill>
                <a:latin typeface="Times New Roman" panose="02020603050405020304" pitchFamily="18" charset="0"/>
                <a:sym typeface="+mn-ea"/>
              </a:rPr>
              <a:t>Ideal speedup is number of stages in the pipeline.  </a:t>
            </a:r>
            <a:br>
              <a:rPr lang="en-US" altLang="zh-CN" sz="2400" b="1" i="1" dirty="0">
                <a:solidFill>
                  <a:srgbClr val="1111FF"/>
                </a:solidFill>
                <a:latin typeface="Times New Roman" panose="02020603050405020304" pitchFamily="18" charset="0"/>
                <a:sym typeface="+mn-ea"/>
              </a:rPr>
            </a:br>
            <a:r>
              <a:rPr lang="en-US" altLang="zh-CN" sz="2400" b="1" i="1" dirty="0">
                <a:solidFill>
                  <a:srgbClr val="1111FF"/>
                </a:solidFill>
                <a:latin typeface="Times New Roman" panose="02020603050405020304" pitchFamily="18" charset="0"/>
                <a:sym typeface="+mn-ea"/>
              </a:rPr>
              <a:t>Do we achieve this? </a:t>
            </a:r>
            <a:endParaRPr lang="en-US" altLang="zh-CN" sz="2400" b="1" i="1" dirty="0">
              <a:solidFill>
                <a:srgbClr val="1111FF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143000" y="69945"/>
            <a:ext cx="7924800" cy="649605"/>
          </a:xfrm>
        </p:spPr>
        <p:txBody>
          <a:bodyPr/>
          <a:lstStyle/>
          <a:p>
            <a:r>
              <a:rPr lang="en-US" altLang="zh-CN">
                <a:sym typeface="+mn-ea"/>
              </a:rPr>
              <a:t>Basic Idea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914400" cy="568325"/>
          </a:xfrm>
        </p:spPr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>
          <a:xfrm>
            <a:off x="324485" y="1518920"/>
            <a:ext cx="8229600" cy="541528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buNone/>
            </a:pP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r>
              <a:rPr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What do we need to add to split the datapath into stages?</a:t>
            </a:r>
            <a:endParaRPr lang="en-US" altLang="zh-CN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41242"/>
            <a:ext cx="9144000" cy="51755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Graphically Representing Pipelines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altLang="zh-CN" dirty="0"/>
              <a:t>2.9</a:t>
            </a:r>
            <a:endParaRPr lang="en-US" dirty="0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>
          <a:xfrm>
            <a:off x="669290" y="965200"/>
            <a:ext cx="8362950" cy="5221942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buNone/>
            </a:pP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 dirty="0"/>
              <a:t>Can help with answering questions like:</a:t>
            </a:r>
            <a:endParaRPr lang="en-US" altLang="zh-CN" sz="2800" b="1" dirty="0"/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how many cycles does it take to execute this code?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what is the ALU doing during cycle 4?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use this representation to help understand </a:t>
            </a:r>
            <a:r>
              <a:rPr lang="en-US" altLang="zh-CN" sz="2400" b="1" dirty="0" err="1">
                <a:solidFill>
                  <a:srgbClr val="000066"/>
                </a:solidFill>
              </a:rPr>
              <a:t>datapaths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pic>
        <p:nvPicPr>
          <p:cNvPr id="24580" name="图片 24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143000"/>
            <a:ext cx="7620000" cy="2786063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0930" y="112395"/>
            <a:ext cx="7783195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Conventional Pipelined Execution Representation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28600" y="67865"/>
            <a:ext cx="9525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614" name="组合 25613"/>
          <p:cNvGrpSpPr/>
          <p:nvPr/>
        </p:nvGrpSpPr>
        <p:grpSpPr>
          <a:xfrm>
            <a:off x="546100" y="1577975"/>
            <a:ext cx="4165600" cy="390525"/>
            <a:chOff x="344" y="994"/>
            <a:chExt cx="2624" cy="246"/>
          </a:xfrm>
        </p:grpSpPr>
        <p:sp>
          <p:nvSpPr>
            <p:cNvPr id="25604" name="矩形 25603"/>
            <p:cNvSpPr/>
            <p:nvPr/>
          </p:nvSpPr>
          <p:spPr>
            <a:xfrm>
              <a:off x="344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5" name="矩形 25604"/>
            <p:cNvSpPr/>
            <p:nvPr/>
          </p:nvSpPr>
          <p:spPr>
            <a:xfrm>
              <a:off x="375" y="994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06" name="矩形 25605"/>
            <p:cNvSpPr/>
            <p:nvPr/>
          </p:nvSpPr>
          <p:spPr>
            <a:xfrm>
              <a:off x="872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7" name="矩形 25606"/>
            <p:cNvSpPr/>
            <p:nvPr/>
          </p:nvSpPr>
          <p:spPr>
            <a:xfrm>
              <a:off x="1400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8" name="矩形 25607"/>
            <p:cNvSpPr/>
            <p:nvPr/>
          </p:nvSpPr>
          <p:spPr>
            <a:xfrm>
              <a:off x="1928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9" name="矩形 25608"/>
            <p:cNvSpPr/>
            <p:nvPr/>
          </p:nvSpPr>
          <p:spPr>
            <a:xfrm>
              <a:off x="2456" y="101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矩形 25609"/>
            <p:cNvSpPr/>
            <p:nvPr/>
          </p:nvSpPr>
          <p:spPr>
            <a:xfrm>
              <a:off x="855" y="994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11" name="矩形 25610"/>
            <p:cNvSpPr/>
            <p:nvPr/>
          </p:nvSpPr>
          <p:spPr>
            <a:xfrm>
              <a:off x="1383" y="99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12" name="矩形 25611"/>
            <p:cNvSpPr/>
            <p:nvPr/>
          </p:nvSpPr>
          <p:spPr>
            <a:xfrm>
              <a:off x="1911" y="99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13" name="矩形 25612"/>
            <p:cNvSpPr/>
            <p:nvPr/>
          </p:nvSpPr>
          <p:spPr>
            <a:xfrm>
              <a:off x="2487" y="994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25" name="组合 25624"/>
          <p:cNvGrpSpPr/>
          <p:nvPr/>
        </p:nvGrpSpPr>
        <p:grpSpPr>
          <a:xfrm>
            <a:off x="1384300" y="2111375"/>
            <a:ext cx="4165600" cy="390525"/>
            <a:chOff x="872" y="1330"/>
            <a:chExt cx="2624" cy="246"/>
          </a:xfrm>
        </p:grpSpPr>
        <p:sp>
          <p:nvSpPr>
            <p:cNvPr id="25615" name="矩形 25614"/>
            <p:cNvSpPr/>
            <p:nvPr/>
          </p:nvSpPr>
          <p:spPr>
            <a:xfrm>
              <a:off x="872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矩形 25615"/>
            <p:cNvSpPr/>
            <p:nvPr/>
          </p:nvSpPr>
          <p:spPr>
            <a:xfrm>
              <a:off x="903" y="1330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  <a:endPara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17" name="矩形 25616"/>
            <p:cNvSpPr/>
            <p:nvPr/>
          </p:nvSpPr>
          <p:spPr>
            <a:xfrm>
              <a:off x="1400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矩形 25617"/>
            <p:cNvSpPr/>
            <p:nvPr/>
          </p:nvSpPr>
          <p:spPr>
            <a:xfrm>
              <a:off x="1928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矩形 25618"/>
            <p:cNvSpPr/>
            <p:nvPr/>
          </p:nvSpPr>
          <p:spPr>
            <a:xfrm>
              <a:off x="2456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矩形 25619"/>
            <p:cNvSpPr/>
            <p:nvPr/>
          </p:nvSpPr>
          <p:spPr>
            <a:xfrm>
              <a:off x="2984" y="1352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矩形 25620"/>
            <p:cNvSpPr/>
            <p:nvPr/>
          </p:nvSpPr>
          <p:spPr>
            <a:xfrm>
              <a:off x="1383" y="1330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endPara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22" name="矩形 25621"/>
            <p:cNvSpPr/>
            <p:nvPr/>
          </p:nvSpPr>
          <p:spPr>
            <a:xfrm>
              <a:off x="1911" y="133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23" name="矩形 25622"/>
            <p:cNvSpPr/>
            <p:nvPr/>
          </p:nvSpPr>
          <p:spPr>
            <a:xfrm>
              <a:off x="2439" y="1330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 err="1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24" name="矩形 25623"/>
            <p:cNvSpPr/>
            <p:nvPr/>
          </p:nvSpPr>
          <p:spPr>
            <a:xfrm>
              <a:off x="3015" y="1330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1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  <a:endParaRPr lang="en-US" altLang="zh-CN" sz="180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36" name="组合 25635"/>
          <p:cNvGrpSpPr/>
          <p:nvPr/>
        </p:nvGrpSpPr>
        <p:grpSpPr>
          <a:xfrm>
            <a:off x="2222500" y="2644775"/>
            <a:ext cx="4165600" cy="390525"/>
            <a:chOff x="1400" y="1666"/>
            <a:chExt cx="2624" cy="246"/>
          </a:xfrm>
        </p:grpSpPr>
        <p:sp>
          <p:nvSpPr>
            <p:cNvPr id="25626" name="矩形 25625"/>
            <p:cNvSpPr/>
            <p:nvPr/>
          </p:nvSpPr>
          <p:spPr>
            <a:xfrm>
              <a:off x="1400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矩形 25626"/>
            <p:cNvSpPr/>
            <p:nvPr/>
          </p:nvSpPr>
          <p:spPr>
            <a:xfrm>
              <a:off x="1431" y="1666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dirty="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  <a:endPara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28" name="矩形 25627"/>
            <p:cNvSpPr/>
            <p:nvPr/>
          </p:nvSpPr>
          <p:spPr>
            <a:xfrm>
              <a:off x="1928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矩形 25628"/>
            <p:cNvSpPr/>
            <p:nvPr/>
          </p:nvSpPr>
          <p:spPr>
            <a:xfrm>
              <a:off x="2456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0" name="矩形 25629"/>
            <p:cNvSpPr/>
            <p:nvPr/>
          </p:nvSpPr>
          <p:spPr>
            <a:xfrm>
              <a:off x="2984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矩形 25630"/>
            <p:cNvSpPr/>
            <p:nvPr/>
          </p:nvSpPr>
          <p:spPr>
            <a:xfrm>
              <a:off x="3512" y="1688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矩形 25631"/>
            <p:cNvSpPr/>
            <p:nvPr/>
          </p:nvSpPr>
          <p:spPr>
            <a:xfrm>
              <a:off x="1911" y="1666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endParaRPr lang="en-US" altLang="zh-CN" sz="1800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33" name="矩形 25632"/>
            <p:cNvSpPr/>
            <p:nvPr/>
          </p:nvSpPr>
          <p:spPr>
            <a:xfrm>
              <a:off x="2439" y="166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34" name="矩形 25633"/>
            <p:cNvSpPr/>
            <p:nvPr/>
          </p:nvSpPr>
          <p:spPr>
            <a:xfrm>
              <a:off x="2967" y="1666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 err="1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35" name="矩形 25634"/>
            <p:cNvSpPr/>
            <p:nvPr/>
          </p:nvSpPr>
          <p:spPr>
            <a:xfrm>
              <a:off x="3543" y="1666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accent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  <a:endParaRPr lang="en-US" altLang="zh-CN" sz="1800">
                <a:solidFill>
                  <a:schemeClr val="accent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47" name="组合 25646"/>
          <p:cNvGrpSpPr/>
          <p:nvPr/>
        </p:nvGrpSpPr>
        <p:grpSpPr>
          <a:xfrm>
            <a:off x="3060700" y="3178175"/>
            <a:ext cx="4165600" cy="390525"/>
            <a:chOff x="1928" y="2002"/>
            <a:chExt cx="2624" cy="246"/>
          </a:xfrm>
        </p:grpSpPr>
        <p:sp>
          <p:nvSpPr>
            <p:cNvPr id="25637" name="矩形 25636"/>
            <p:cNvSpPr/>
            <p:nvPr/>
          </p:nvSpPr>
          <p:spPr>
            <a:xfrm>
              <a:off x="1928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矩形 25637"/>
            <p:cNvSpPr/>
            <p:nvPr/>
          </p:nvSpPr>
          <p:spPr>
            <a:xfrm>
              <a:off x="1959" y="2002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  <a:endParaRPr lang="en-US" altLang="zh-CN" sz="1800" err="1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39" name="矩形 25638"/>
            <p:cNvSpPr/>
            <p:nvPr/>
          </p:nvSpPr>
          <p:spPr>
            <a:xfrm>
              <a:off x="2456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矩形 25639"/>
            <p:cNvSpPr/>
            <p:nvPr/>
          </p:nvSpPr>
          <p:spPr>
            <a:xfrm>
              <a:off x="2984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矩形 25640"/>
            <p:cNvSpPr/>
            <p:nvPr/>
          </p:nvSpPr>
          <p:spPr>
            <a:xfrm>
              <a:off x="3512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矩形 25641"/>
            <p:cNvSpPr/>
            <p:nvPr/>
          </p:nvSpPr>
          <p:spPr>
            <a:xfrm>
              <a:off x="4040" y="2024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矩形 25642"/>
            <p:cNvSpPr/>
            <p:nvPr/>
          </p:nvSpPr>
          <p:spPr>
            <a:xfrm>
              <a:off x="2439" y="2002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endParaRPr lang="en-US" altLang="zh-CN" sz="1800" err="1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44" name="矩形 25643"/>
            <p:cNvSpPr/>
            <p:nvPr/>
          </p:nvSpPr>
          <p:spPr>
            <a:xfrm>
              <a:off x="2967" y="200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45" name="矩形 25644"/>
            <p:cNvSpPr/>
            <p:nvPr/>
          </p:nvSpPr>
          <p:spPr>
            <a:xfrm>
              <a:off x="3495" y="2002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 err="1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46" name="矩形 25645"/>
            <p:cNvSpPr/>
            <p:nvPr/>
          </p:nvSpPr>
          <p:spPr>
            <a:xfrm>
              <a:off x="4071" y="2002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rgbClr val="005400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  <a:endParaRPr lang="en-US" altLang="zh-CN" sz="1800">
                <a:solidFill>
                  <a:srgbClr val="005400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58" name="组合 25657"/>
          <p:cNvGrpSpPr/>
          <p:nvPr/>
        </p:nvGrpSpPr>
        <p:grpSpPr>
          <a:xfrm>
            <a:off x="3898900" y="3711575"/>
            <a:ext cx="4165600" cy="390525"/>
            <a:chOff x="2456" y="2338"/>
            <a:chExt cx="2624" cy="246"/>
          </a:xfrm>
        </p:grpSpPr>
        <p:sp>
          <p:nvSpPr>
            <p:cNvPr id="25648" name="矩形 25647"/>
            <p:cNvSpPr/>
            <p:nvPr/>
          </p:nvSpPr>
          <p:spPr>
            <a:xfrm>
              <a:off x="2456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矩形 25648"/>
            <p:cNvSpPr/>
            <p:nvPr/>
          </p:nvSpPr>
          <p:spPr>
            <a:xfrm>
              <a:off x="2487" y="2338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  <a:endParaRPr lang="en-US" altLang="zh-CN" sz="1800" err="1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50" name="矩形 25649"/>
            <p:cNvSpPr/>
            <p:nvPr/>
          </p:nvSpPr>
          <p:spPr>
            <a:xfrm>
              <a:off x="2984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矩形 25650"/>
            <p:cNvSpPr/>
            <p:nvPr/>
          </p:nvSpPr>
          <p:spPr>
            <a:xfrm>
              <a:off x="3512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矩形 25651"/>
            <p:cNvSpPr/>
            <p:nvPr/>
          </p:nvSpPr>
          <p:spPr>
            <a:xfrm>
              <a:off x="4040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矩形 25652"/>
            <p:cNvSpPr/>
            <p:nvPr/>
          </p:nvSpPr>
          <p:spPr>
            <a:xfrm>
              <a:off x="4568" y="2360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矩形 25653"/>
            <p:cNvSpPr/>
            <p:nvPr/>
          </p:nvSpPr>
          <p:spPr>
            <a:xfrm>
              <a:off x="2967" y="2338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endParaRPr lang="en-US" altLang="zh-CN" sz="1800" err="1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55" name="矩形 25654"/>
            <p:cNvSpPr/>
            <p:nvPr/>
          </p:nvSpPr>
          <p:spPr>
            <a:xfrm>
              <a:off x="3495" y="233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56" name="矩形 25655"/>
            <p:cNvSpPr/>
            <p:nvPr/>
          </p:nvSpPr>
          <p:spPr>
            <a:xfrm>
              <a:off x="4023" y="2338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 err="1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57" name="矩形 25656"/>
            <p:cNvSpPr/>
            <p:nvPr/>
          </p:nvSpPr>
          <p:spPr>
            <a:xfrm>
              <a:off x="4599" y="2338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solidFill>
                    <a:schemeClr val="tx2"/>
                  </a:solidFill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  <a:endParaRPr lang="en-US" altLang="zh-CN" sz="1800">
                <a:solidFill>
                  <a:schemeClr val="tx2"/>
                </a:solidFill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5669" name="组合 25668"/>
          <p:cNvGrpSpPr/>
          <p:nvPr/>
        </p:nvGrpSpPr>
        <p:grpSpPr>
          <a:xfrm>
            <a:off x="4737100" y="4244975"/>
            <a:ext cx="4165600" cy="390525"/>
            <a:chOff x="2984" y="2674"/>
            <a:chExt cx="2624" cy="246"/>
          </a:xfrm>
        </p:grpSpPr>
        <p:sp>
          <p:nvSpPr>
            <p:cNvPr id="25659" name="矩形 25658"/>
            <p:cNvSpPr/>
            <p:nvPr/>
          </p:nvSpPr>
          <p:spPr>
            <a:xfrm>
              <a:off x="2984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矩形 25659"/>
            <p:cNvSpPr/>
            <p:nvPr/>
          </p:nvSpPr>
          <p:spPr>
            <a:xfrm>
              <a:off x="3015" y="2674"/>
              <a:ext cx="51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IFetch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61" name="矩形 25660"/>
            <p:cNvSpPr/>
            <p:nvPr/>
          </p:nvSpPr>
          <p:spPr>
            <a:xfrm>
              <a:off x="3512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矩形 25661"/>
            <p:cNvSpPr/>
            <p:nvPr/>
          </p:nvSpPr>
          <p:spPr>
            <a:xfrm>
              <a:off x="4040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矩形 25662"/>
            <p:cNvSpPr/>
            <p:nvPr/>
          </p:nvSpPr>
          <p:spPr>
            <a:xfrm>
              <a:off x="4568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矩形 25663"/>
            <p:cNvSpPr/>
            <p:nvPr/>
          </p:nvSpPr>
          <p:spPr>
            <a:xfrm>
              <a:off x="5096" y="2696"/>
              <a:ext cx="512" cy="22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矩形 25664"/>
            <p:cNvSpPr/>
            <p:nvPr/>
          </p:nvSpPr>
          <p:spPr>
            <a:xfrm>
              <a:off x="3495" y="2674"/>
              <a:ext cx="370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Dcd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66" name="矩形 25665"/>
            <p:cNvSpPr/>
            <p:nvPr/>
          </p:nvSpPr>
          <p:spPr>
            <a:xfrm>
              <a:off x="4023" y="267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Exec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67" name="矩形 25666"/>
            <p:cNvSpPr/>
            <p:nvPr/>
          </p:nvSpPr>
          <p:spPr>
            <a:xfrm>
              <a:off x="4551" y="2674"/>
              <a:ext cx="434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err="1">
                  <a:latin typeface="Arial" panose="020B0604020202020204" pitchFamily="34" charset="0"/>
                  <a:ea typeface="Times New Roman" panose="02020603050405020304" pitchFamily="18" charset="0"/>
                </a:rPr>
                <a:t>Mem</a:t>
              </a:r>
              <a:endParaRPr lang="en-US" altLang="zh-CN" sz="1800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25668" name="矩形 25667"/>
            <p:cNvSpPr/>
            <p:nvPr/>
          </p:nvSpPr>
          <p:spPr>
            <a:xfrm>
              <a:off x="5127" y="2674"/>
              <a:ext cx="346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WB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5670" name="直接连接符 25669"/>
          <p:cNvSpPr/>
          <p:nvPr/>
        </p:nvSpPr>
        <p:spPr>
          <a:xfrm>
            <a:off x="457200" y="1612900"/>
            <a:ext cx="0" cy="287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71" name="矩形 25670"/>
          <p:cNvSpPr/>
          <p:nvPr/>
        </p:nvSpPr>
        <p:spPr>
          <a:xfrm>
            <a:off x="519113" y="4092575"/>
            <a:ext cx="16033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dirty="0">
                <a:latin typeface="Arial" panose="020B0604020202020204" pitchFamily="34" charset="0"/>
                <a:ea typeface="Times New Roman" panose="02020603050405020304" pitchFamily="18" charset="0"/>
              </a:rPr>
              <a:t>Program Flow</a:t>
            </a:r>
            <a:endParaRPr lang="en-US" altLang="zh-CN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672" name="直接连接符 25671"/>
          <p:cNvSpPr/>
          <p:nvPr/>
        </p:nvSpPr>
        <p:spPr>
          <a:xfrm>
            <a:off x="469900" y="1447800"/>
            <a:ext cx="7670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73" name="矩形 25672"/>
          <p:cNvSpPr/>
          <p:nvPr/>
        </p:nvSpPr>
        <p:spPr>
          <a:xfrm>
            <a:off x="671513" y="1044575"/>
            <a:ext cx="688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5674" name="圆角矩形 25673"/>
          <p:cNvSpPr/>
          <p:nvPr/>
        </p:nvSpPr>
        <p:spPr>
          <a:xfrm>
            <a:off x="3810000" y="1219200"/>
            <a:ext cx="990600" cy="3200400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199" y="112395"/>
            <a:ext cx="8458201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Single Cycle, Multiple Cycle, vs. Pipeline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76200" y="116840"/>
            <a:ext cx="1303338" cy="568325"/>
          </a:xfrm>
        </p:spPr>
        <p:txBody>
          <a:bodyPr/>
          <a:lstStyle/>
          <a:p>
            <a:r>
              <a:rPr lang="en-US" dirty="0"/>
              <a:t> 2.11</a:t>
            </a:r>
            <a:endParaRPr lang="en-US" dirty="0"/>
          </a:p>
        </p:txBody>
      </p:sp>
      <p:sp>
        <p:nvSpPr>
          <p:cNvPr id="26627" name="矩形 26626"/>
          <p:cNvSpPr/>
          <p:nvPr/>
        </p:nvSpPr>
        <p:spPr>
          <a:xfrm>
            <a:off x="214313" y="3200400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28" name="直接连接符 26627"/>
          <p:cNvSpPr/>
          <p:nvPr/>
        </p:nvSpPr>
        <p:spPr>
          <a:xfrm>
            <a:off x="774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29" name="直接连接符 26628"/>
          <p:cNvSpPr/>
          <p:nvPr/>
        </p:nvSpPr>
        <p:spPr>
          <a:xfrm>
            <a:off x="762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0" name="直接连接符 26629"/>
          <p:cNvSpPr/>
          <p:nvPr/>
        </p:nvSpPr>
        <p:spPr>
          <a:xfrm flipV="1">
            <a:off x="1143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1" name="直接连接符 26630"/>
          <p:cNvSpPr/>
          <p:nvPr/>
        </p:nvSpPr>
        <p:spPr>
          <a:xfrm>
            <a:off x="1155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2" name="直接连接符 26631"/>
          <p:cNvSpPr/>
          <p:nvPr/>
        </p:nvSpPr>
        <p:spPr>
          <a:xfrm>
            <a:off x="1524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3" name="直接连接符 26632"/>
          <p:cNvSpPr/>
          <p:nvPr/>
        </p:nvSpPr>
        <p:spPr>
          <a:xfrm>
            <a:off x="393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34" name="直接连接符 26633"/>
          <p:cNvSpPr/>
          <p:nvPr/>
        </p:nvSpPr>
        <p:spPr>
          <a:xfrm flipV="1">
            <a:off x="762000" y="1663700"/>
            <a:ext cx="0" cy="154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35" name="矩形 26634"/>
          <p:cNvSpPr/>
          <p:nvPr/>
        </p:nvSpPr>
        <p:spPr>
          <a:xfrm>
            <a:off x="747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1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36" name="矩形 26635"/>
          <p:cNvSpPr/>
          <p:nvPr/>
        </p:nvSpPr>
        <p:spPr>
          <a:xfrm>
            <a:off x="214313" y="3733800"/>
            <a:ext cx="29765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Multiple Cycle Implementation: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6652" name="组合 26651"/>
          <p:cNvGrpSpPr/>
          <p:nvPr/>
        </p:nvGrpSpPr>
        <p:grpSpPr>
          <a:xfrm>
            <a:off x="774700" y="4343400"/>
            <a:ext cx="3784600" cy="333375"/>
            <a:chOff x="488" y="2544"/>
            <a:chExt cx="2384" cy="210"/>
          </a:xfrm>
        </p:grpSpPr>
        <p:grpSp>
          <p:nvGrpSpPr>
            <p:cNvPr id="26639" name="组合 26638"/>
            <p:cNvGrpSpPr/>
            <p:nvPr/>
          </p:nvGrpSpPr>
          <p:grpSpPr>
            <a:xfrm>
              <a:off x="488" y="2544"/>
              <a:ext cx="466" cy="210"/>
              <a:chOff x="488" y="2544"/>
              <a:chExt cx="466" cy="210"/>
            </a:xfrm>
          </p:grpSpPr>
          <p:sp>
            <p:nvSpPr>
              <p:cNvPr id="26637" name="矩形 26636"/>
              <p:cNvSpPr/>
              <p:nvPr/>
            </p:nvSpPr>
            <p:spPr>
              <a:xfrm>
                <a:off x="48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38" name="矩形 26637"/>
              <p:cNvSpPr/>
              <p:nvPr/>
            </p:nvSpPr>
            <p:spPr>
              <a:xfrm>
                <a:off x="519" y="2544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642" name="组合 26641"/>
            <p:cNvGrpSpPr/>
            <p:nvPr/>
          </p:nvGrpSpPr>
          <p:grpSpPr>
            <a:xfrm>
              <a:off x="968" y="2544"/>
              <a:ext cx="464" cy="210"/>
              <a:chOff x="968" y="2544"/>
              <a:chExt cx="464" cy="210"/>
            </a:xfrm>
          </p:grpSpPr>
          <p:sp>
            <p:nvSpPr>
              <p:cNvPr id="26640" name="矩形 26639"/>
              <p:cNvSpPr/>
              <p:nvPr/>
            </p:nvSpPr>
            <p:spPr>
              <a:xfrm>
                <a:off x="96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1" name="矩形 26640"/>
              <p:cNvSpPr/>
              <p:nvPr/>
            </p:nvSpPr>
            <p:spPr>
              <a:xfrm>
                <a:off x="1047" y="2544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645" name="组合 26644"/>
            <p:cNvGrpSpPr/>
            <p:nvPr/>
          </p:nvGrpSpPr>
          <p:grpSpPr>
            <a:xfrm>
              <a:off x="1448" y="2544"/>
              <a:ext cx="464" cy="210"/>
              <a:chOff x="1448" y="2544"/>
              <a:chExt cx="464" cy="210"/>
            </a:xfrm>
          </p:grpSpPr>
          <p:sp>
            <p:nvSpPr>
              <p:cNvPr id="26643" name="矩形 26642"/>
              <p:cNvSpPr/>
              <p:nvPr/>
            </p:nvSpPr>
            <p:spPr>
              <a:xfrm>
                <a:off x="144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4" name="矩形 26643"/>
              <p:cNvSpPr/>
              <p:nvPr/>
            </p:nvSpPr>
            <p:spPr>
              <a:xfrm>
                <a:off x="1479" y="2544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648" name="组合 26647"/>
            <p:cNvGrpSpPr/>
            <p:nvPr/>
          </p:nvGrpSpPr>
          <p:grpSpPr>
            <a:xfrm>
              <a:off x="1928" y="2544"/>
              <a:ext cx="464" cy="210"/>
              <a:chOff x="1928" y="2544"/>
              <a:chExt cx="464" cy="210"/>
            </a:xfrm>
          </p:grpSpPr>
          <p:sp>
            <p:nvSpPr>
              <p:cNvPr id="26646" name="矩形 26645"/>
              <p:cNvSpPr/>
              <p:nvPr/>
            </p:nvSpPr>
            <p:spPr>
              <a:xfrm>
                <a:off x="192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7" name="矩形 26646"/>
              <p:cNvSpPr/>
              <p:nvPr/>
            </p:nvSpPr>
            <p:spPr>
              <a:xfrm>
                <a:off x="1959" y="2544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651" name="组合 26650"/>
            <p:cNvGrpSpPr/>
            <p:nvPr/>
          </p:nvGrpSpPr>
          <p:grpSpPr>
            <a:xfrm>
              <a:off x="2408" y="2544"/>
              <a:ext cx="464" cy="210"/>
              <a:chOff x="2408" y="2544"/>
              <a:chExt cx="464" cy="210"/>
            </a:xfrm>
          </p:grpSpPr>
          <p:sp>
            <p:nvSpPr>
              <p:cNvPr id="26649" name="矩形 26648"/>
              <p:cNvSpPr/>
              <p:nvPr/>
            </p:nvSpPr>
            <p:spPr>
              <a:xfrm>
                <a:off x="2408" y="255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0" name="矩形 26649"/>
              <p:cNvSpPr/>
              <p:nvPr/>
            </p:nvSpPr>
            <p:spPr>
              <a:xfrm>
                <a:off x="2487" y="2544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6653" name="直接连接符 26652"/>
          <p:cNvSpPr/>
          <p:nvPr/>
        </p:nvSpPr>
        <p:spPr>
          <a:xfrm>
            <a:off x="1536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4" name="直接连接符 26653"/>
          <p:cNvSpPr/>
          <p:nvPr/>
        </p:nvSpPr>
        <p:spPr>
          <a:xfrm flipV="1">
            <a:off x="1905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5" name="直接连接符 26654"/>
          <p:cNvSpPr/>
          <p:nvPr/>
        </p:nvSpPr>
        <p:spPr>
          <a:xfrm>
            <a:off x="1917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6" name="直接连接符 26655"/>
          <p:cNvSpPr/>
          <p:nvPr/>
        </p:nvSpPr>
        <p:spPr>
          <a:xfrm>
            <a:off x="2286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57" name="直接连接符 26656"/>
          <p:cNvSpPr/>
          <p:nvPr/>
        </p:nvSpPr>
        <p:spPr>
          <a:xfrm flipV="1">
            <a:off x="1524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58" name="矩形 26657"/>
          <p:cNvSpPr/>
          <p:nvPr/>
        </p:nvSpPr>
        <p:spPr>
          <a:xfrm>
            <a:off x="1509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2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59" name="直接连接符 26658"/>
          <p:cNvSpPr/>
          <p:nvPr/>
        </p:nvSpPr>
        <p:spPr>
          <a:xfrm>
            <a:off x="2298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0" name="直接连接符 26659"/>
          <p:cNvSpPr/>
          <p:nvPr/>
        </p:nvSpPr>
        <p:spPr>
          <a:xfrm flipV="1">
            <a:off x="2667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1" name="直接连接符 26660"/>
          <p:cNvSpPr/>
          <p:nvPr/>
        </p:nvSpPr>
        <p:spPr>
          <a:xfrm>
            <a:off x="2679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2" name="直接连接符 26661"/>
          <p:cNvSpPr/>
          <p:nvPr/>
        </p:nvSpPr>
        <p:spPr>
          <a:xfrm>
            <a:off x="3048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3" name="直接连接符 26662"/>
          <p:cNvSpPr/>
          <p:nvPr/>
        </p:nvSpPr>
        <p:spPr>
          <a:xfrm flipV="1">
            <a:off x="2286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64" name="矩形 26663"/>
          <p:cNvSpPr/>
          <p:nvPr/>
        </p:nvSpPr>
        <p:spPr>
          <a:xfrm>
            <a:off x="2271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3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65" name="直接连接符 26664"/>
          <p:cNvSpPr/>
          <p:nvPr/>
        </p:nvSpPr>
        <p:spPr>
          <a:xfrm>
            <a:off x="3060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6" name="直接连接符 26665"/>
          <p:cNvSpPr/>
          <p:nvPr/>
        </p:nvSpPr>
        <p:spPr>
          <a:xfrm flipV="1">
            <a:off x="3429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7" name="直接连接符 26666"/>
          <p:cNvSpPr/>
          <p:nvPr/>
        </p:nvSpPr>
        <p:spPr>
          <a:xfrm>
            <a:off x="3441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8" name="直接连接符 26667"/>
          <p:cNvSpPr/>
          <p:nvPr/>
        </p:nvSpPr>
        <p:spPr>
          <a:xfrm>
            <a:off x="3810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69" name="直接连接符 26668"/>
          <p:cNvSpPr/>
          <p:nvPr/>
        </p:nvSpPr>
        <p:spPr>
          <a:xfrm flipV="1">
            <a:off x="3048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70" name="矩形 26669"/>
          <p:cNvSpPr/>
          <p:nvPr/>
        </p:nvSpPr>
        <p:spPr>
          <a:xfrm>
            <a:off x="3033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4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71" name="直接连接符 26670"/>
          <p:cNvSpPr/>
          <p:nvPr/>
        </p:nvSpPr>
        <p:spPr>
          <a:xfrm>
            <a:off x="3822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2" name="直接连接符 26671"/>
          <p:cNvSpPr/>
          <p:nvPr/>
        </p:nvSpPr>
        <p:spPr>
          <a:xfrm flipV="1">
            <a:off x="4191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3" name="直接连接符 26672"/>
          <p:cNvSpPr/>
          <p:nvPr/>
        </p:nvSpPr>
        <p:spPr>
          <a:xfrm>
            <a:off x="4203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4" name="直接连接符 26673"/>
          <p:cNvSpPr/>
          <p:nvPr/>
        </p:nvSpPr>
        <p:spPr>
          <a:xfrm>
            <a:off x="4572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5" name="直接连接符 26674"/>
          <p:cNvSpPr/>
          <p:nvPr/>
        </p:nvSpPr>
        <p:spPr>
          <a:xfrm flipV="1">
            <a:off x="3810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76" name="矩形 26675"/>
          <p:cNvSpPr/>
          <p:nvPr/>
        </p:nvSpPr>
        <p:spPr>
          <a:xfrm>
            <a:off x="3795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5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77" name="直接连接符 26676"/>
          <p:cNvSpPr/>
          <p:nvPr/>
        </p:nvSpPr>
        <p:spPr>
          <a:xfrm>
            <a:off x="4584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8" name="直接连接符 26677"/>
          <p:cNvSpPr/>
          <p:nvPr/>
        </p:nvSpPr>
        <p:spPr>
          <a:xfrm flipV="1">
            <a:off x="4953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79" name="直接连接符 26678"/>
          <p:cNvSpPr/>
          <p:nvPr/>
        </p:nvSpPr>
        <p:spPr>
          <a:xfrm>
            <a:off x="4965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0" name="直接连接符 26679"/>
          <p:cNvSpPr/>
          <p:nvPr/>
        </p:nvSpPr>
        <p:spPr>
          <a:xfrm>
            <a:off x="5334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1" name="矩形 26680"/>
          <p:cNvSpPr/>
          <p:nvPr/>
        </p:nvSpPr>
        <p:spPr>
          <a:xfrm>
            <a:off x="4557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6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82" name="直接连接符 26681"/>
          <p:cNvSpPr/>
          <p:nvPr/>
        </p:nvSpPr>
        <p:spPr>
          <a:xfrm>
            <a:off x="5346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3" name="直接连接符 26682"/>
          <p:cNvSpPr/>
          <p:nvPr/>
        </p:nvSpPr>
        <p:spPr>
          <a:xfrm flipV="1">
            <a:off x="5715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4" name="直接连接符 26683"/>
          <p:cNvSpPr/>
          <p:nvPr/>
        </p:nvSpPr>
        <p:spPr>
          <a:xfrm>
            <a:off x="5727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5" name="直接连接符 26684"/>
          <p:cNvSpPr/>
          <p:nvPr/>
        </p:nvSpPr>
        <p:spPr>
          <a:xfrm>
            <a:off x="6096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6" name="直接连接符 26685"/>
          <p:cNvSpPr/>
          <p:nvPr/>
        </p:nvSpPr>
        <p:spPr>
          <a:xfrm flipV="1">
            <a:off x="5334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87" name="矩形 26686"/>
          <p:cNvSpPr/>
          <p:nvPr/>
        </p:nvSpPr>
        <p:spPr>
          <a:xfrm>
            <a:off x="5319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7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88" name="直接连接符 26687"/>
          <p:cNvSpPr/>
          <p:nvPr/>
        </p:nvSpPr>
        <p:spPr>
          <a:xfrm>
            <a:off x="6108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9" name="直接连接符 26688"/>
          <p:cNvSpPr/>
          <p:nvPr/>
        </p:nvSpPr>
        <p:spPr>
          <a:xfrm flipV="1">
            <a:off x="6477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0" name="直接连接符 26689"/>
          <p:cNvSpPr/>
          <p:nvPr/>
        </p:nvSpPr>
        <p:spPr>
          <a:xfrm>
            <a:off x="6489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1" name="直接连接符 26690"/>
          <p:cNvSpPr/>
          <p:nvPr/>
        </p:nvSpPr>
        <p:spPr>
          <a:xfrm>
            <a:off x="6858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2" name="直接连接符 26691"/>
          <p:cNvSpPr/>
          <p:nvPr/>
        </p:nvSpPr>
        <p:spPr>
          <a:xfrm flipV="1">
            <a:off x="6096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93" name="矩形 26692"/>
          <p:cNvSpPr/>
          <p:nvPr/>
        </p:nvSpPr>
        <p:spPr>
          <a:xfrm>
            <a:off x="6081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8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694" name="直接连接符 26693"/>
          <p:cNvSpPr/>
          <p:nvPr/>
        </p:nvSpPr>
        <p:spPr>
          <a:xfrm>
            <a:off x="6870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5" name="直接连接符 26694"/>
          <p:cNvSpPr/>
          <p:nvPr/>
        </p:nvSpPr>
        <p:spPr>
          <a:xfrm flipV="1">
            <a:off x="7239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6" name="直接连接符 26695"/>
          <p:cNvSpPr/>
          <p:nvPr/>
        </p:nvSpPr>
        <p:spPr>
          <a:xfrm>
            <a:off x="7251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7" name="直接连接符 26696"/>
          <p:cNvSpPr/>
          <p:nvPr/>
        </p:nvSpPr>
        <p:spPr>
          <a:xfrm>
            <a:off x="7620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8" name="直接连接符 26697"/>
          <p:cNvSpPr/>
          <p:nvPr/>
        </p:nvSpPr>
        <p:spPr>
          <a:xfrm flipV="1">
            <a:off x="6858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699" name="矩形 26698"/>
          <p:cNvSpPr/>
          <p:nvPr/>
        </p:nvSpPr>
        <p:spPr>
          <a:xfrm>
            <a:off x="6843713" y="28194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9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00" name="直接连接符 26699"/>
          <p:cNvSpPr/>
          <p:nvPr/>
        </p:nvSpPr>
        <p:spPr>
          <a:xfrm>
            <a:off x="7632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1" name="直接连接符 26700"/>
          <p:cNvSpPr/>
          <p:nvPr/>
        </p:nvSpPr>
        <p:spPr>
          <a:xfrm flipV="1">
            <a:off x="8001000" y="3187700"/>
            <a:ext cx="0" cy="2540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2" name="直接连接符 26701"/>
          <p:cNvSpPr/>
          <p:nvPr/>
        </p:nvSpPr>
        <p:spPr>
          <a:xfrm>
            <a:off x="8013700" y="3200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3" name="直接连接符 26702"/>
          <p:cNvSpPr/>
          <p:nvPr/>
        </p:nvSpPr>
        <p:spPr>
          <a:xfrm>
            <a:off x="8382000" y="3213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4" name="直接连接符 26703"/>
          <p:cNvSpPr/>
          <p:nvPr/>
        </p:nvSpPr>
        <p:spPr>
          <a:xfrm flipV="1">
            <a:off x="7620000" y="2806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05" name="矩形 26704"/>
          <p:cNvSpPr/>
          <p:nvPr/>
        </p:nvSpPr>
        <p:spPr>
          <a:xfrm>
            <a:off x="7529513" y="2819400"/>
            <a:ext cx="9207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10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06" name="直接连接符 26705"/>
          <p:cNvSpPr/>
          <p:nvPr/>
        </p:nvSpPr>
        <p:spPr>
          <a:xfrm>
            <a:off x="8394700" y="3429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07" name="矩形 26706"/>
          <p:cNvSpPr/>
          <p:nvPr/>
        </p:nvSpPr>
        <p:spPr>
          <a:xfrm>
            <a:off x="214313" y="5486400"/>
            <a:ext cx="631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6723" name="组合 26722"/>
          <p:cNvGrpSpPr/>
          <p:nvPr/>
        </p:nvGrpSpPr>
        <p:grpSpPr>
          <a:xfrm>
            <a:off x="774700" y="5486400"/>
            <a:ext cx="3784600" cy="333375"/>
            <a:chOff x="488" y="3264"/>
            <a:chExt cx="2384" cy="210"/>
          </a:xfrm>
        </p:grpSpPr>
        <p:grpSp>
          <p:nvGrpSpPr>
            <p:cNvPr id="26710" name="组合 26709"/>
            <p:cNvGrpSpPr/>
            <p:nvPr/>
          </p:nvGrpSpPr>
          <p:grpSpPr>
            <a:xfrm>
              <a:off x="488" y="3264"/>
              <a:ext cx="466" cy="210"/>
              <a:chOff x="488" y="3264"/>
              <a:chExt cx="466" cy="210"/>
            </a:xfrm>
          </p:grpSpPr>
          <p:sp>
            <p:nvSpPr>
              <p:cNvPr id="26708" name="矩形 26707"/>
              <p:cNvSpPr/>
              <p:nvPr/>
            </p:nvSpPr>
            <p:spPr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09" name="矩形 26708"/>
              <p:cNvSpPr/>
              <p:nvPr/>
            </p:nvSpPr>
            <p:spPr>
              <a:xfrm>
                <a:off x="519" y="3264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13" name="组合 26712"/>
            <p:cNvGrpSpPr/>
            <p:nvPr/>
          </p:nvGrpSpPr>
          <p:grpSpPr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26711" name="矩形 26710"/>
              <p:cNvSpPr/>
              <p:nvPr/>
            </p:nvSpPr>
            <p:spPr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2" name="矩形 26711"/>
              <p:cNvSpPr/>
              <p:nvPr/>
            </p:nvSpPr>
            <p:spPr>
              <a:xfrm>
                <a:off x="1047" y="3264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16" name="组合 26715"/>
            <p:cNvGrpSpPr/>
            <p:nvPr/>
          </p:nvGrpSpPr>
          <p:grpSpPr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26714" name="矩形 26713"/>
              <p:cNvSpPr/>
              <p:nvPr/>
            </p:nvSpPr>
            <p:spPr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5" name="矩形 26714"/>
              <p:cNvSpPr/>
              <p:nvPr/>
            </p:nvSpPr>
            <p:spPr>
              <a:xfrm>
                <a:off x="1479" y="3264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19" name="组合 26718"/>
            <p:cNvGrpSpPr/>
            <p:nvPr/>
          </p:nvGrpSpPr>
          <p:grpSpPr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26717" name="矩形 26716"/>
              <p:cNvSpPr/>
              <p:nvPr/>
            </p:nvSpPr>
            <p:spPr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18" name="矩形 26717"/>
              <p:cNvSpPr/>
              <p:nvPr/>
            </p:nvSpPr>
            <p:spPr>
              <a:xfrm>
                <a:off x="1959" y="3264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22" name="组合 26721"/>
            <p:cNvGrpSpPr/>
            <p:nvPr/>
          </p:nvGrpSpPr>
          <p:grpSpPr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26720" name="矩形 26719"/>
              <p:cNvSpPr/>
              <p:nvPr/>
            </p:nvSpPr>
            <p:spPr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21" name="矩形 26720"/>
              <p:cNvSpPr/>
              <p:nvPr/>
            </p:nvSpPr>
            <p:spPr>
              <a:xfrm>
                <a:off x="2487" y="3264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726" name="组合 26725"/>
          <p:cNvGrpSpPr/>
          <p:nvPr/>
        </p:nvGrpSpPr>
        <p:grpSpPr>
          <a:xfrm>
            <a:off x="4584700" y="4343400"/>
            <a:ext cx="739775" cy="333375"/>
            <a:chOff x="2888" y="2544"/>
            <a:chExt cx="466" cy="210"/>
          </a:xfrm>
        </p:grpSpPr>
        <p:sp>
          <p:nvSpPr>
            <p:cNvPr id="26724" name="矩形 26723"/>
            <p:cNvSpPr/>
            <p:nvPr/>
          </p:nvSpPr>
          <p:spPr>
            <a:xfrm>
              <a:off x="288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矩形 26724"/>
            <p:cNvSpPr/>
            <p:nvPr/>
          </p:nvSpPr>
          <p:spPr>
            <a:xfrm>
              <a:off x="2919" y="2544"/>
              <a:ext cx="43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Ifetch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6729" name="组合 26728"/>
          <p:cNvGrpSpPr/>
          <p:nvPr/>
        </p:nvGrpSpPr>
        <p:grpSpPr>
          <a:xfrm>
            <a:off x="5346700" y="4343400"/>
            <a:ext cx="736600" cy="333375"/>
            <a:chOff x="3368" y="2544"/>
            <a:chExt cx="464" cy="210"/>
          </a:xfrm>
        </p:grpSpPr>
        <p:sp>
          <p:nvSpPr>
            <p:cNvPr id="26727" name="矩形 26726"/>
            <p:cNvSpPr/>
            <p:nvPr/>
          </p:nvSpPr>
          <p:spPr>
            <a:xfrm>
              <a:off x="336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" name="矩形 26727"/>
            <p:cNvSpPr/>
            <p:nvPr/>
          </p:nvSpPr>
          <p:spPr>
            <a:xfrm>
              <a:off x="3447" y="2544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6732" name="组合 26731"/>
          <p:cNvGrpSpPr/>
          <p:nvPr/>
        </p:nvGrpSpPr>
        <p:grpSpPr>
          <a:xfrm>
            <a:off x="6108700" y="4343400"/>
            <a:ext cx="736600" cy="333375"/>
            <a:chOff x="3848" y="2544"/>
            <a:chExt cx="464" cy="210"/>
          </a:xfrm>
        </p:grpSpPr>
        <p:sp>
          <p:nvSpPr>
            <p:cNvPr id="26730" name="矩形 26729"/>
            <p:cNvSpPr/>
            <p:nvPr/>
          </p:nvSpPr>
          <p:spPr>
            <a:xfrm>
              <a:off x="384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1" name="矩形 26730"/>
            <p:cNvSpPr/>
            <p:nvPr/>
          </p:nvSpPr>
          <p:spPr>
            <a:xfrm>
              <a:off x="3879" y="2544"/>
              <a:ext cx="37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Exec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26735" name="组合 26734"/>
          <p:cNvGrpSpPr/>
          <p:nvPr/>
        </p:nvGrpSpPr>
        <p:grpSpPr>
          <a:xfrm>
            <a:off x="6870700" y="4343400"/>
            <a:ext cx="736600" cy="333375"/>
            <a:chOff x="4328" y="2544"/>
            <a:chExt cx="464" cy="210"/>
          </a:xfrm>
        </p:grpSpPr>
        <p:sp>
          <p:nvSpPr>
            <p:cNvPr id="26733" name="矩形 26732"/>
            <p:cNvSpPr/>
            <p:nvPr/>
          </p:nvSpPr>
          <p:spPr>
            <a:xfrm>
              <a:off x="432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34" name="矩形 26733"/>
            <p:cNvSpPr/>
            <p:nvPr/>
          </p:nvSpPr>
          <p:spPr>
            <a:xfrm>
              <a:off x="4359" y="254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736" name="矩形 26735"/>
          <p:cNvSpPr/>
          <p:nvPr/>
        </p:nvSpPr>
        <p:spPr>
          <a:xfrm>
            <a:off x="747713" y="4038600"/>
            <a:ext cx="631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37" name="矩形 26736"/>
          <p:cNvSpPr/>
          <p:nvPr/>
        </p:nvSpPr>
        <p:spPr>
          <a:xfrm>
            <a:off x="4557713" y="40386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38" name="直接连接符 26737"/>
          <p:cNvSpPr/>
          <p:nvPr/>
        </p:nvSpPr>
        <p:spPr>
          <a:xfrm flipV="1">
            <a:off x="4572000" y="3416300"/>
            <a:ext cx="0" cy="93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39" name="矩形 26738"/>
          <p:cNvSpPr/>
          <p:nvPr/>
        </p:nvSpPr>
        <p:spPr>
          <a:xfrm>
            <a:off x="214313" y="5105400"/>
            <a:ext cx="23939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Pipeline Implementation: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6755" name="组合 26754"/>
          <p:cNvGrpSpPr/>
          <p:nvPr/>
        </p:nvGrpSpPr>
        <p:grpSpPr>
          <a:xfrm>
            <a:off x="1536700" y="5943600"/>
            <a:ext cx="3784600" cy="333375"/>
            <a:chOff x="968" y="3552"/>
            <a:chExt cx="2384" cy="210"/>
          </a:xfrm>
        </p:grpSpPr>
        <p:grpSp>
          <p:nvGrpSpPr>
            <p:cNvPr id="26742" name="组合 26741"/>
            <p:cNvGrpSpPr/>
            <p:nvPr/>
          </p:nvGrpSpPr>
          <p:grpSpPr>
            <a:xfrm>
              <a:off x="968" y="3552"/>
              <a:ext cx="466" cy="210"/>
              <a:chOff x="968" y="3552"/>
              <a:chExt cx="466" cy="210"/>
            </a:xfrm>
          </p:grpSpPr>
          <p:sp>
            <p:nvSpPr>
              <p:cNvPr id="26740" name="矩形 26739"/>
              <p:cNvSpPr/>
              <p:nvPr/>
            </p:nvSpPr>
            <p:spPr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1" name="矩形 26740"/>
              <p:cNvSpPr/>
              <p:nvPr/>
            </p:nvSpPr>
            <p:spPr>
              <a:xfrm>
                <a:off x="999" y="3552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45" name="组合 26744"/>
            <p:cNvGrpSpPr/>
            <p:nvPr/>
          </p:nvGrpSpPr>
          <p:grpSpPr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26743" name="矩形 26742"/>
              <p:cNvSpPr/>
              <p:nvPr/>
            </p:nvSpPr>
            <p:spPr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4" name="矩形 26743"/>
              <p:cNvSpPr/>
              <p:nvPr/>
            </p:nvSpPr>
            <p:spPr>
              <a:xfrm>
                <a:off x="1527" y="3552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48" name="组合 26747"/>
            <p:cNvGrpSpPr/>
            <p:nvPr/>
          </p:nvGrpSpPr>
          <p:grpSpPr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26746" name="矩形 26745"/>
              <p:cNvSpPr/>
              <p:nvPr/>
            </p:nvSpPr>
            <p:spPr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47" name="矩形 26746"/>
              <p:cNvSpPr/>
              <p:nvPr/>
            </p:nvSpPr>
            <p:spPr>
              <a:xfrm>
                <a:off x="1959" y="3552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51" name="组合 26750"/>
            <p:cNvGrpSpPr/>
            <p:nvPr/>
          </p:nvGrpSpPr>
          <p:grpSpPr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26749" name="矩形 26748"/>
              <p:cNvSpPr/>
              <p:nvPr/>
            </p:nvSpPr>
            <p:spPr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0" name="矩形 26749"/>
              <p:cNvSpPr/>
              <p:nvPr/>
            </p:nvSpPr>
            <p:spPr>
              <a:xfrm>
                <a:off x="2439" y="3552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54" name="组合 26753"/>
            <p:cNvGrpSpPr/>
            <p:nvPr/>
          </p:nvGrpSpPr>
          <p:grpSpPr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26752" name="矩形 26751"/>
              <p:cNvSpPr/>
              <p:nvPr/>
            </p:nvSpPr>
            <p:spPr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53" name="矩形 26752"/>
              <p:cNvSpPr/>
              <p:nvPr/>
            </p:nvSpPr>
            <p:spPr>
              <a:xfrm>
                <a:off x="2967" y="3552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6756" name="矩形 26755"/>
          <p:cNvSpPr/>
          <p:nvPr/>
        </p:nvSpPr>
        <p:spPr>
          <a:xfrm>
            <a:off x="976313" y="59436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57" name="直接连接符 26756"/>
          <p:cNvSpPr/>
          <p:nvPr/>
        </p:nvSpPr>
        <p:spPr>
          <a:xfrm flipV="1">
            <a:off x="762000" y="3416300"/>
            <a:ext cx="0" cy="93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58" name="直接连接符 26757"/>
          <p:cNvSpPr/>
          <p:nvPr/>
        </p:nvSpPr>
        <p:spPr>
          <a:xfrm flipV="1">
            <a:off x="762000" y="4635500"/>
            <a:ext cx="0" cy="787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59" name="直接连接符 26758"/>
          <p:cNvSpPr/>
          <p:nvPr/>
        </p:nvSpPr>
        <p:spPr>
          <a:xfrm flipV="1">
            <a:off x="4572000" y="4635500"/>
            <a:ext cx="0" cy="787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0" name="直接连接符 26759"/>
          <p:cNvSpPr/>
          <p:nvPr/>
        </p:nvSpPr>
        <p:spPr>
          <a:xfrm>
            <a:off x="393700" y="12954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1" name="直接连接符 26760"/>
          <p:cNvSpPr/>
          <p:nvPr/>
        </p:nvSpPr>
        <p:spPr>
          <a:xfrm>
            <a:off x="7620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2" name="直接连接符 26761"/>
          <p:cNvSpPr/>
          <p:nvPr/>
        </p:nvSpPr>
        <p:spPr>
          <a:xfrm flipV="1">
            <a:off x="7620000" y="3416300"/>
            <a:ext cx="0" cy="939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3" name="直接连接符 26762"/>
          <p:cNvSpPr/>
          <p:nvPr/>
        </p:nvSpPr>
        <p:spPr>
          <a:xfrm flipV="1">
            <a:off x="4572000" y="2349500"/>
            <a:ext cx="0" cy="863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4" name="直接连接符 26763"/>
          <p:cNvSpPr/>
          <p:nvPr/>
        </p:nvSpPr>
        <p:spPr>
          <a:xfrm>
            <a:off x="43434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5" name="直接连接符 26764"/>
          <p:cNvSpPr/>
          <p:nvPr/>
        </p:nvSpPr>
        <p:spPr>
          <a:xfrm flipV="1">
            <a:off x="8077200" y="1587500"/>
            <a:ext cx="0" cy="154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66" name="直接连接符 26765"/>
          <p:cNvSpPr/>
          <p:nvPr/>
        </p:nvSpPr>
        <p:spPr>
          <a:xfrm>
            <a:off x="80772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7" name="直接连接符 26766"/>
          <p:cNvSpPr/>
          <p:nvPr/>
        </p:nvSpPr>
        <p:spPr>
          <a:xfrm>
            <a:off x="774700" y="1524000"/>
            <a:ext cx="187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8" name="直接连接符 26767"/>
          <p:cNvSpPr/>
          <p:nvPr/>
        </p:nvSpPr>
        <p:spPr>
          <a:xfrm>
            <a:off x="2679700" y="1295400"/>
            <a:ext cx="16510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69" name="直接连接符 26768"/>
          <p:cNvSpPr/>
          <p:nvPr/>
        </p:nvSpPr>
        <p:spPr>
          <a:xfrm>
            <a:off x="26670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0" name="直接连接符 26769"/>
          <p:cNvSpPr/>
          <p:nvPr/>
        </p:nvSpPr>
        <p:spPr>
          <a:xfrm>
            <a:off x="4356100" y="1524000"/>
            <a:ext cx="1879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1" name="直接连接符 26770"/>
          <p:cNvSpPr/>
          <p:nvPr/>
        </p:nvSpPr>
        <p:spPr>
          <a:xfrm>
            <a:off x="6261100" y="1295400"/>
            <a:ext cx="1803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2" name="直接连接符 26771"/>
          <p:cNvSpPr/>
          <p:nvPr/>
        </p:nvSpPr>
        <p:spPr>
          <a:xfrm>
            <a:off x="6248400" y="1308100"/>
            <a:ext cx="0" cy="203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3" name="直接连接符 26772"/>
          <p:cNvSpPr/>
          <p:nvPr/>
        </p:nvSpPr>
        <p:spPr>
          <a:xfrm>
            <a:off x="8166100" y="1524000"/>
            <a:ext cx="355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774" name="矩形 26773"/>
          <p:cNvSpPr/>
          <p:nvPr/>
        </p:nvSpPr>
        <p:spPr>
          <a:xfrm>
            <a:off x="290513" y="1295400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Clk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75" name="矩形 26774"/>
          <p:cNvSpPr/>
          <p:nvPr/>
        </p:nvSpPr>
        <p:spPr>
          <a:xfrm>
            <a:off x="290513" y="1676400"/>
            <a:ext cx="276066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Single Cycle Implementation: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76" name="矩形 26775"/>
          <p:cNvSpPr/>
          <p:nvPr/>
        </p:nvSpPr>
        <p:spPr>
          <a:xfrm>
            <a:off x="774700" y="2070100"/>
            <a:ext cx="35560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77" name="矩形 26776"/>
          <p:cNvSpPr/>
          <p:nvPr/>
        </p:nvSpPr>
        <p:spPr>
          <a:xfrm>
            <a:off x="4356100" y="2070100"/>
            <a:ext cx="3708400" cy="279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778" name="矩形 26777"/>
          <p:cNvSpPr/>
          <p:nvPr/>
        </p:nvSpPr>
        <p:spPr>
          <a:xfrm>
            <a:off x="2119313" y="2057400"/>
            <a:ext cx="6318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Load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79" name="矩形 26778"/>
          <p:cNvSpPr/>
          <p:nvPr/>
        </p:nvSpPr>
        <p:spPr>
          <a:xfrm>
            <a:off x="5929313" y="2057400"/>
            <a:ext cx="64452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Store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780" name="直接连接符 26779"/>
          <p:cNvSpPr/>
          <p:nvPr/>
        </p:nvSpPr>
        <p:spPr>
          <a:xfrm flipV="1">
            <a:off x="7391400" y="20447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781" name="矩形 26780"/>
          <p:cNvSpPr/>
          <p:nvPr/>
        </p:nvSpPr>
        <p:spPr>
          <a:xfrm>
            <a:off x="7377113" y="2057400"/>
            <a:ext cx="7239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Waste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6784" name="组合 26783"/>
          <p:cNvGrpSpPr/>
          <p:nvPr/>
        </p:nvGrpSpPr>
        <p:grpSpPr>
          <a:xfrm>
            <a:off x="7632700" y="4343400"/>
            <a:ext cx="739775" cy="333375"/>
            <a:chOff x="4808" y="2544"/>
            <a:chExt cx="466" cy="210"/>
          </a:xfrm>
        </p:grpSpPr>
        <p:sp>
          <p:nvSpPr>
            <p:cNvPr id="26782" name="矩形 26781"/>
            <p:cNvSpPr/>
            <p:nvPr/>
          </p:nvSpPr>
          <p:spPr>
            <a:xfrm>
              <a:off x="4808" y="2552"/>
              <a:ext cx="464" cy="176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83" name="矩形 26782"/>
            <p:cNvSpPr/>
            <p:nvPr/>
          </p:nvSpPr>
          <p:spPr>
            <a:xfrm>
              <a:off x="4839" y="2544"/>
              <a:ext cx="43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Ifetch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785" name="矩形 26784"/>
          <p:cNvSpPr/>
          <p:nvPr/>
        </p:nvSpPr>
        <p:spPr>
          <a:xfrm>
            <a:off x="7605713" y="40386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R-type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6801" name="组合 26800"/>
          <p:cNvGrpSpPr/>
          <p:nvPr/>
        </p:nvGrpSpPr>
        <p:grpSpPr>
          <a:xfrm>
            <a:off x="2374900" y="6400800"/>
            <a:ext cx="3784600" cy="333375"/>
            <a:chOff x="1496" y="3840"/>
            <a:chExt cx="2384" cy="210"/>
          </a:xfrm>
        </p:grpSpPr>
        <p:grpSp>
          <p:nvGrpSpPr>
            <p:cNvPr id="26788" name="组合 26787"/>
            <p:cNvGrpSpPr/>
            <p:nvPr/>
          </p:nvGrpSpPr>
          <p:grpSpPr>
            <a:xfrm>
              <a:off x="1496" y="3840"/>
              <a:ext cx="466" cy="210"/>
              <a:chOff x="1496" y="3840"/>
              <a:chExt cx="466" cy="210"/>
            </a:xfrm>
          </p:grpSpPr>
          <p:sp>
            <p:nvSpPr>
              <p:cNvPr id="26786" name="矩形 26785"/>
              <p:cNvSpPr/>
              <p:nvPr/>
            </p:nvSpPr>
            <p:spPr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87" name="矩形 26786"/>
              <p:cNvSpPr/>
              <p:nvPr/>
            </p:nvSpPr>
            <p:spPr>
              <a:xfrm>
                <a:off x="1527" y="3840"/>
                <a:ext cx="43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Ifetch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91" name="组合 26790"/>
            <p:cNvGrpSpPr/>
            <p:nvPr/>
          </p:nvGrpSpPr>
          <p:grpSpPr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26789" name="矩形 26788"/>
              <p:cNvSpPr/>
              <p:nvPr/>
            </p:nvSpPr>
            <p:spPr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0" name="矩形 26789"/>
              <p:cNvSpPr/>
              <p:nvPr/>
            </p:nvSpPr>
            <p:spPr>
              <a:xfrm>
                <a:off x="2055" y="3840"/>
                <a:ext cx="32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Reg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94" name="组合 26793"/>
            <p:cNvGrpSpPr/>
            <p:nvPr/>
          </p:nvGrpSpPr>
          <p:grpSpPr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26792" name="矩形 26791"/>
              <p:cNvSpPr/>
              <p:nvPr/>
            </p:nvSpPr>
            <p:spPr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3" name="矩形 26792"/>
              <p:cNvSpPr/>
              <p:nvPr/>
            </p:nvSpPr>
            <p:spPr>
              <a:xfrm>
                <a:off x="2487" y="3840"/>
                <a:ext cx="377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Exec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797" name="组合 26796"/>
            <p:cNvGrpSpPr/>
            <p:nvPr/>
          </p:nvGrpSpPr>
          <p:grpSpPr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26795" name="矩形 26794"/>
              <p:cNvSpPr/>
              <p:nvPr/>
            </p:nvSpPr>
            <p:spPr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6" name="矩形 26795"/>
              <p:cNvSpPr/>
              <p:nvPr/>
            </p:nvSpPr>
            <p:spPr>
              <a:xfrm>
                <a:off x="2967" y="3840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6800" name="组合 26799"/>
            <p:cNvGrpSpPr/>
            <p:nvPr/>
          </p:nvGrpSpPr>
          <p:grpSpPr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26798" name="矩形 26797"/>
              <p:cNvSpPr/>
              <p:nvPr/>
            </p:nvSpPr>
            <p:spPr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799" name="矩形 26798"/>
              <p:cNvSpPr/>
              <p:nvPr/>
            </p:nvSpPr>
            <p:spPr>
              <a:xfrm>
                <a:off x="3495" y="3840"/>
                <a:ext cx="2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Wr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6802" name="矩形 26801"/>
          <p:cNvSpPr/>
          <p:nvPr/>
        </p:nvSpPr>
        <p:spPr>
          <a:xfrm>
            <a:off x="1662113" y="6400800"/>
            <a:ext cx="7683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R-type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803" name="直接连接符 26802"/>
          <p:cNvSpPr/>
          <p:nvPr/>
        </p:nvSpPr>
        <p:spPr>
          <a:xfrm flipV="1">
            <a:off x="762000" y="9779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804" name="矩形 26803"/>
          <p:cNvSpPr/>
          <p:nvPr/>
        </p:nvSpPr>
        <p:spPr>
          <a:xfrm>
            <a:off x="2271713" y="9906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1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805" name="直接连接符 26804"/>
          <p:cNvSpPr/>
          <p:nvPr/>
        </p:nvSpPr>
        <p:spPr>
          <a:xfrm flipV="1">
            <a:off x="4343400" y="9779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806" name="直接连接符 26805"/>
          <p:cNvSpPr/>
          <p:nvPr/>
        </p:nvSpPr>
        <p:spPr>
          <a:xfrm flipV="1">
            <a:off x="8077200" y="977900"/>
            <a:ext cx="0" cy="3302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6807" name="矩形 26806"/>
          <p:cNvSpPr/>
          <p:nvPr/>
        </p:nvSpPr>
        <p:spPr>
          <a:xfrm>
            <a:off x="5853113" y="990600"/>
            <a:ext cx="8191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Cycle 2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808" name="直接连接符 26807"/>
          <p:cNvSpPr/>
          <p:nvPr/>
        </p:nvSpPr>
        <p:spPr>
          <a:xfrm>
            <a:off x="774700" y="1143000"/>
            <a:ext cx="142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09" name="直接连接符 26808"/>
          <p:cNvSpPr/>
          <p:nvPr/>
        </p:nvSpPr>
        <p:spPr>
          <a:xfrm>
            <a:off x="4356100" y="1143000"/>
            <a:ext cx="142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10" name="直接连接符 26809"/>
          <p:cNvSpPr/>
          <p:nvPr/>
        </p:nvSpPr>
        <p:spPr>
          <a:xfrm flipH="1">
            <a:off x="6616700" y="1143000"/>
            <a:ext cx="1473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11" name="直接连接符 26810"/>
          <p:cNvSpPr/>
          <p:nvPr/>
        </p:nvSpPr>
        <p:spPr>
          <a:xfrm flipH="1">
            <a:off x="3111500" y="1143000"/>
            <a:ext cx="10922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6812" name="直接连接符 26811"/>
          <p:cNvSpPr/>
          <p:nvPr/>
        </p:nvSpPr>
        <p:spPr>
          <a:xfrm flipV="1">
            <a:off x="4343400" y="1282700"/>
            <a:ext cx="0" cy="1549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Why Pipeline?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4465" y="116840"/>
            <a:ext cx="1054735" cy="568325"/>
          </a:xfrm>
        </p:spPr>
        <p:txBody>
          <a:bodyPr/>
          <a:lstStyle/>
          <a:p>
            <a:r>
              <a:rPr lang="en-US" altLang="zh-CN" dirty="0"/>
              <a:t>2.12</a:t>
            </a:r>
            <a:endParaRPr lang="zh-CN" altLang="en-US" dirty="0"/>
          </a:p>
        </p:txBody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468185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Suppose we execute 100 instructions</a:t>
            </a:r>
            <a:endParaRPr lang="en-US" altLang="zh-CN" b="1"/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Single Cycle Machine</a:t>
            </a:r>
            <a:endParaRPr lang="en-US" altLang="zh-CN" b="1"/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err="1">
                <a:solidFill>
                  <a:srgbClr val="000066"/>
                </a:solidFill>
              </a:rPr>
              <a:t>45 ns/cycle  x 1 CPI x 100 inst = 4500 ns</a:t>
            </a:r>
            <a:endParaRPr lang="en-US" altLang="zh-CN" b="1" err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 err="1"/>
              <a:t>Multicycle</a:t>
            </a:r>
            <a:r>
              <a:rPr lang="en-US" altLang="zh-CN" b="1"/>
              <a:t> Machine</a:t>
            </a:r>
            <a:endParaRPr lang="en-US" altLang="zh-CN" b="1"/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10 ns/cycle x 4.6 CPI (due to inst mix) x 100 inst = 4600 ns</a:t>
            </a: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Ideal pipelined machine</a:t>
            </a:r>
            <a:endParaRPr lang="en-US" altLang="zh-CN" b="1"/>
          </a:p>
          <a:p>
            <a:pPr lvl="1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10 ns/cycle x (1 CPI x 100 inst + 4 cycle drain) = 1040 ns</a:t>
            </a:r>
            <a:endParaRPr lang="en-US" altLang="zh-CN" b="1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Why pipeline (cont.)?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599" y="116837"/>
            <a:ext cx="914401" cy="568325"/>
          </a:xfrm>
        </p:spPr>
        <p:txBody>
          <a:bodyPr/>
          <a:lstStyle/>
          <a:p>
            <a:r>
              <a:rPr lang="en-US" altLang="zh-CN" dirty="0"/>
              <a:t>2.13</a:t>
            </a:r>
            <a:endParaRPr lang="zh-CN" altLang="en-US" dirty="0"/>
          </a:p>
        </p:txBody>
      </p:sp>
      <p:sp>
        <p:nvSpPr>
          <p:cNvPr id="29698" name="矩形 29697"/>
          <p:cNvSpPr/>
          <p:nvPr/>
        </p:nvSpPr>
        <p:spPr>
          <a:xfrm>
            <a:off x="4814888" y="1749425"/>
            <a:ext cx="685800" cy="4267200"/>
          </a:xfrm>
          <a:prstGeom prst="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700" name="矩形 29699"/>
          <p:cNvSpPr/>
          <p:nvPr/>
        </p:nvSpPr>
        <p:spPr>
          <a:xfrm>
            <a:off x="457200" y="2019300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701" name="直接连接符 29700"/>
          <p:cNvSpPr/>
          <p:nvPr/>
        </p:nvSpPr>
        <p:spPr>
          <a:xfrm>
            <a:off x="941388" y="2016125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2" name="直接连接符 29701"/>
          <p:cNvSpPr/>
          <p:nvPr/>
        </p:nvSpPr>
        <p:spPr>
          <a:xfrm>
            <a:off x="1576388" y="1406525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3" name="矩形 29702"/>
          <p:cNvSpPr/>
          <p:nvPr/>
        </p:nvSpPr>
        <p:spPr>
          <a:xfrm>
            <a:off x="3505200" y="990600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704" name="矩形 29703"/>
          <p:cNvSpPr/>
          <p:nvPr/>
        </p:nvSpPr>
        <p:spPr>
          <a:xfrm>
            <a:off x="939800" y="21463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0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705" name="矩形 29704"/>
          <p:cNvSpPr/>
          <p:nvPr/>
        </p:nvSpPr>
        <p:spPr>
          <a:xfrm>
            <a:off x="914400" y="28067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1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706" name="矩形 29705"/>
          <p:cNvSpPr/>
          <p:nvPr/>
        </p:nvSpPr>
        <p:spPr>
          <a:xfrm>
            <a:off x="901700" y="35433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2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707" name="矩形 29706"/>
          <p:cNvSpPr/>
          <p:nvPr/>
        </p:nvSpPr>
        <p:spPr>
          <a:xfrm>
            <a:off x="952500" y="4948238"/>
            <a:ext cx="1111250" cy="5159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4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9708" name="直接连接符 29707"/>
          <p:cNvSpPr/>
          <p:nvPr/>
        </p:nvSpPr>
        <p:spPr>
          <a:xfrm>
            <a:off x="27574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09" name="直接连接符 29708"/>
          <p:cNvSpPr/>
          <p:nvPr/>
        </p:nvSpPr>
        <p:spPr>
          <a:xfrm>
            <a:off x="34432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0" name="直接连接符 29709"/>
          <p:cNvSpPr/>
          <p:nvPr/>
        </p:nvSpPr>
        <p:spPr>
          <a:xfrm>
            <a:off x="41290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1" name="直接连接符 29710"/>
          <p:cNvSpPr/>
          <p:nvPr/>
        </p:nvSpPr>
        <p:spPr>
          <a:xfrm>
            <a:off x="48148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2" name="直接连接符 29711"/>
          <p:cNvSpPr/>
          <p:nvPr/>
        </p:nvSpPr>
        <p:spPr>
          <a:xfrm>
            <a:off x="55006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3" name="直接连接符 29712"/>
          <p:cNvSpPr/>
          <p:nvPr/>
        </p:nvSpPr>
        <p:spPr>
          <a:xfrm>
            <a:off x="61864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4" name="直接连接符 29713"/>
          <p:cNvSpPr/>
          <p:nvPr/>
        </p:nvSpPr>
        <p:spPr>
          <a:xfrm>
            <a:off x="68722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5" name="直接连接符 29714"/>
          <p:cNvSpPr/>
          <p:nvPr/>
        </p:nvSpPr>
        <p:spPr>
          <a:xfrm>
            <a:off x="7558088" y="1533525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6" name="矩形 29715"/>
          <p:cNvSpPr/>
          <p:nvPr/>
        </p:nvSpPr>
        <p:spPr>
          <a:xfrm>
            <a:off x="939800" y="4127500"/>
            <a:ext cx="11112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Inst 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29745" name="组合 29744"/>
          <p:cNvGrpSpPr/>
          <p:nvPr/>
        </p:nvGrpSpPr>
        <p:grpSpPr>
          <a:xfrm>
            <a:off x="3487738" y="3459163"/>
            <a:ext cx="3327400" cy="814387"/>
            <a:chOff x="2140" y="2373"/>
            <a:chExt cx="2096" cy="513"/>
          </a:xfrm>
        </p:grpSpPr>
        <p:grpSp>
          <p:nvGrpSpPr>
            <p:cNvPr id="29719" name="组合 29718"/>
            <p:cNvGrpSpPr/>
            <p:nvPr/>
          </p:nvGrpSpPr>
          <p:grpSpPr>
            <a:xfrm>
              <a:off x="3072" y="2373"/>
              <a:ext cx="222" cy="481"/>
              <a:chOff x="3072" y="2373"/>
              <a:chExt cx="222" cy="481"/>
            </a:xfrm>
          </p:grpSpPr>
          <p:sp>
            <p:nvSpPr>
              <p:cNvPr id="29717" name="任意多边形 29716"/>
              <p:cNvSpPr/>
              <p:nvPr/>
            </p:nvSpPr>
            <p:spPr>
              <a:xfrm>
                <a:off x="3081" y="237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矩形 29717"/>
              <p:cNvSpPr/>
              <p:nvPr/>
            </p:nvSpPr>
            <p:spPr>
              <a:xfrm rot="5400000">
                <a:off x="2985" y="249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9724" name="组合 29723"/>
            <p:cNvGrpSpPr/>
            <p:nvPr/>
          </p:nvGrpSpPr>
          <p:grpSpPr>
            <a:xfrm>
              <a:off x="2140" y="2469"/>
              <a:ext cx="355" cy="289"/>
              <a:chOff x="2140" y="2469"/>
              <a:chExt cx="355" cy="289"/>
            </a:xfrm>
          </p:grpSpPr>
          <p:sp>
            <p:nvSpPr>
              <p:cNvPr id="29720" name="矩形 29719"/>
              <p:cNvSpPr/>
              <p:nvPr/>
            </p:nvSpPr>
            <p:spPr>
              <a:xfrm>
                <a:off x="2140" y="247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723" name="组合 29722"/>
              <p:cNvGrpSpPr/>
              <p:nvPr/>
            </p:nvGrpSpPr>
            <p:grpSpPr>
              <a:xfrm>
                <a:off x="2155" y="2469"/>
                <a:ext cx="340" cy="289"/>
                <a:chOff x="2155" y="2469"/>
                <a:chExt cx="340" cy="289"/>
              </a:xfrm>
            </p:grpSpPr>
            <p:sp>
              <p:nvSpPr>
                <p:cNvPr id="29721" name="任意多边形 29720"/>
                <p:cNvSpPr/>
                <p:nvPr/>
              </p:nvSpPr>
              <p:spPr>
                <a:xfrm>
                  <a:off x="2155" y="246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22" name="任意多边形 29721"/>
                <p:cNvSpPr/>
                <p:nvPr/>
              </p:nvSpPr>
              <p:spPr>
                <a:xfrm>
                  <a:off x="2324" y="246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25" name="矩形 29724"/>
            <p:cNvSpPr/>
            <p:nvPr/>
          </p:nvSpPr>
          <p:spPr>
            <a:xfrm>
              <a:off x="2600" y="248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28" name="组合 29727"/>
            <p:cNvGrpSpPr/>
            <p:nvPr/>
          </p:nvGrpSpPr>
          <p:grpSpPr>
            <a:xfrm>
              <a:off x="2615" y="2469"/>
              <a:ext cx="296" cy="289"/>
              <a:chOff x="2615" y="2469"/>
              <a:chExt cx="296" cy="289"/>
            </a:xfrm>
          </p:grpSpPr>
          <p:sp>
            <p:nvSpPr>
              <p:cNvPr id="29726" name="任意多边形 29725"/>
              <p:cNvSpPr/>
              <p:nvPr/>
            </p:nvSpPr>
            <p:spPr>
              <a:xfrm>
                <a:off x="2615" y="246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7" name="任意多边形 29726"/>
              <p:cNvSpPr/>
              <p:nvPr/>
            </p:nvSpPr>
            <p:spPr>
              <a:xfrm>
                <a:off x="2763" y="246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29" name="直接连接符 29728"/>
            <p:cNvSpPr/>
            <p:nvPr/>
          </p:nvSpPr>
          <p:spPr>
            <a:xfrm>
              <a:off x="2500" y="261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0" name="任意多边形 29729"/>
            <p:cNvSpPr/>
            <p:nvPr/>
          </p:nvSpPr>
          <p:spPr>
            <a:xfrm>
              <a:off x="2562" y="251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31" name="直接连接符 29730"/>
            <p:cNvSpPr/>
            <p:nvPr/>
          </p:nvSpPr>
          <p:spPr>
            <a:xfrm>
              <a:off x="2916" y="251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2" name="矩形 29731"/>
            <p:cNvSpPr/>
            <p:nvPr/>
          </p:nvSpPr>
          <p:spPr>
            <a:xfrm>
              <a:off x="3417" y="247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35" name="组合 29734"/>
            <p:cNvGrpSpPr/>
            <p:nvPr/>
          </p:nvGrpSpPr>
          <p:grpSpPr>
            <a:xfrm>
              <a:off x="3464" y="2469"/>
              <a:ext cx="325" cy="289"/>
              <a:chOff x="3464" y="2469"/>
              <a:chExt cx="325" cy="289"/>
            </a:xfrm>
          </p:grpSpPr>
          <p:sp>
            <p:nvSpPr>
              <p:cNvPr id="29733" name="任意多边形 29732"/>
              <p:cNvSpPr/>
              <p:nvPr/>
            </p:nvSpPr>
            <p:spPr>
              <a:xfrm>
                <a:off x="3464" y="246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4" name="任意多边形 29733"/>
              <p:cNvSpPr/>
              <p:nvPr/>
            </p:nvSpPr>
            <p:spPr>
              <a:xfrm>
                <a:off x="3625" y="246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36" name="矩形 29735"/>
            <p:cNvSpPr/>
            <p:nvPr/>
          </p:nvSpPr>
          <p:spPr>
            <a:xfrm>
              <a:off x="3909" y="247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39" name="组合 29738"/>
            <p:cNvGrpSpPr/>
            <p:nvPr/>
          </p:nvGrpSpPr>
          <p:grpSpPr>
            <a:xfrm>
              <a:off x="3932" y="2469"/>
              <a:ext cx="284" cy="289"/>
              <a:chOff x="3932" y="2469"/>
              <a:chExt cx="284" cy="289"/>
            </a:xfrm>
          </p:grpSpPr>
          <p:sp>
            <p:nvSpPr>
              <p:cNvPr id="29737" name="任意多边形 29736"/>
              <p:cNvSpPr/>
              <p:nvPr/>
            </p:nvSpPr>
            <p:spPr>
              <a:xfrm>
                <a:off x="3932" y="246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38" name="任意多边形 29737"/>
              <p:cNvSpPr/>
              <p:nvPr/>
            </p:nvSpPr>
            <p:spPr>
              <a:xfrm>
                <a:off x="4073" y="246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40" name="直接连接符 29739"/>
            <p:cNvSpPr/>
            <p:nvPr/>
          </p:nvSpPr>
          <p:spPr>
            <a:xfrm>
              <a:off x="3785" y="261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1" name="直接连接符 29740"/>
            <p:cNvSpPr/>
            <p:nvPr/>
          </p:nvSpPr>
          <p:spPr>
            <a:xfrm>
              <a:off x="3301" y="261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2" name="任意多边形 29741"/>
            <p:cNvSpPr/>
            <p:nvPr/>
          </p:nvSpPr>
          <p:spPr>
            <a:xfrm>
              <a:off x="3422" y="261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43" name="直接连接符 29742"/>
            <p:cNvSpPr/>
            <p:nvPr/>
          </p:nvSpPr>
          <p:spPr>
            <a:xfrm>
              <a:off x="2916" y="270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44" name="任意多边形 29743"/>
            <p:cNvSpPr/>
            <p:nvPr/>
          </p:nvSpPr>
          <p:spPr>
            <a:xfrm>
              <a:off x="3009" y="260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774" name="组合 29773"/>
          <p:cNvGrpSpPr/>
          <p:nvPr/>
        </p:nvGrpSpPr>
        <p:grpSpPr>
          <a:xfrm>
            <a:off x="2116138" y="1935163"/>
            <a:ext cx="3327400" cy="814387"/>
            <a:chOff x="1276" y="1413"/>
            <a:chExt cx="2096" cy="513"/>
          </a:xfrm>
        </p:grpSpPr>
        <p:grpSp>
          <p:nvGrpSpPr>
            <p:cNvPr id="29748" name="组合 29747"/>
            <p:cNvGrpSpPr/>
            <p:nvPr/>
          </p:nvGrpSpPr>
          <p:grpSpPr>
            <a:xfrm>
              <a:off x="2208" y="1413"/>
              <a:ext cx="222" cy="481"/>
              <a:chOff x="2208" y="1413"/>
              <a:chExt cx="222" cy="481"/>
            </a:xfrm>
          </p:grpSpPr>
          <p:sp>
            <p:nvSpPr>
              <p:cNvPr id="29746" name="任意多边形 29745"/>
              <p:cNvSpPr/>
              <p:nvPr/>
            </p:nvSpPr>
            <p:spPr>
              <a:xfrm>
                <a:off x="2217" y="141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47" name="矩形 29746"/>
              <p:cNvSpPr/>
              <p:nvPr/>
            </p:nvSpPr>
            <p:spPr>
              <a:xfrm rot="5400000">
                <a:off x="2121" y="153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9753" name="组合 29752"/>
            <p:cNvGrpSpPr/>
            <p:nvPr/>
          </p:nvGrpSpPr>
          <p:grpSpPr>
            <a:xfrm>
              <a:off x="1276" y="1509"/>
              <a:ext cx="355" cy="289"/>
              <a:chOff x="1276" y="1509"/>
              <a:chExt cx="355" cy="289"/>
            </a:xfrm>
          </p:grpSpPr>
          <p:sp>
            <p:nvSpPr>
              <p:cNvPr id="29749" name="矩形 29748"/>
              <p:cNvSpPr/>
              <p:nvPr/>
            </p:nvSpPr>
            <p:spPr>
              <a:xfrm>
                <a:off x="1276" y="151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752" name="组合 29751"/>
              <p:cNvGrpSpPr/>
              <p:nvPr/>
            </p:nvGrpSpPr>
            <p:grpSpPr>
              <a:xfrm>
                <a:off x="1291" y="1509"/>
                <a:ext cx="340" cy="289"/>
                <a:chOff x="1291" y="1509"/>
                <a:chExt cx="340" cy="289"/>
              </a:xfrm>
            </p:grpSpPr>
            <p:sp>
              <p:nvSpPr>
                <p:cNvPr id="29750" name="任意多边形 29749"/>
                <p:cNvSpPr/>
                <p:nvPr/>
              </p:nvSpPr>
              <p:spPr>
                <a:xfrm>
                  <a:off x="1291" y="150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51" name="任意多边形 29750"/>
                <p:cNvSpPr/>
                <p:nvPr/>
              </p:nvSpPr>
              <p:spPr>
                <a:xfrm>
                  <a:off x="1460" y="150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54" name="矩形 29753"/>
            <p:cNvSpPr/>
            <p:nvPr/>
          </p:nvSpPr>
          <p:spPr>
            <a:xfrm>
              <a:off x="1736" y="152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57" name="组合 29756"/>
            <p:cNvGrpSpPr/>
            <p:nvPr/>
          </p:nvGrpSpPr>
          <p:grpSpPr>
            <a:xfrm>
              <a:off x="1751" y="1509"/>
              <a:ext cx="296" cy="289"/>
              <a:chOff x="1751" y="1509"/>
              <a:chExt cx="296" cy="289"/>
            </a:xfrm>
          </p:grpSpPr>
          <p:sp>
            <p:nvSpPr>
              <p:cNvPr id="29755" name="任意多边形 29754"/>
              <p:cNvSpPr/>
              <p:nvPr/>
            </p:nvSpPr>
            <p:spPr>
              <a:xfrm>
                <a:off x="1751" y="150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56" name="任意多边形 29755"/>
              <p:cNvSpPr/>
              <p:nvPr/>
            </p:nvSpPr>
            <p:spPr>
              <a:xfrm>
                <a:off x="1899" y="150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58" name="直接连接符 29757"/>
            <p:cNvSpPr/>
            <p:nvPr/>
          </p:nvSpPr>
          <p:spPr>
            <a:xfrm>
              <a:off x="1636" y="165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9" name="任意多边形 29758"/>
            <p:cNvSpPr/>
            <p:nvPr/>
          </p:nvSpPr>
          <p:spPr>
            <a:xfrm>
              <a:off x="1698" y="155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60" name="直接连接符 29759"/>
            <p:cNvSpPr/>
            <p:nvPr/>
          </p:nvSpPr>
          <p:spPr>
            <a:xfrm>
              <a:off x="2052" y="155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1" name="矩形 29760"/>
            <p:cNvSpPr/>
            <p:nvPr/>
          </p:nvSpPr>
          <p:spPr>
            <a:xfrm>
              <a:off x="2553" y="151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64" name="组合 29763"/>
            <p:cNvGrpSpPr/>
            <p:nvPr/>
          </p:nvGrpSpPr>
          <p:grpSpPr>
            <a:xfrm>
              <a:off x="2600" y="1509"/>
              <a:ext cx="325" cy="289"/>
              <a:chOff x="2600" y="1509"/>
              <a:chExt cx="325" cy="289"/>
            </a:xfrm>
          </p:grpSpPr>
          <p:sp>
            <p:nvSpPr>
              <p:cNvPr id="29762" name="任意多边形 29761"/>
              <p:cNvSpPr/>
              <p:nvPr/>
            </p:nvSpPr>
            <p:spPr>
              <a:xfrm>
                <a:off x="2600" y="150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3" name="任意多边形 29762"/>
              <p:cNvSpPr/>
              <p:nvPr/>
            </p:nvSpPr>
            <p:spPr>
              <a:xfrm>
                <a:off x="2761" y="150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65" name="矩形 29764"/>
            <p:cNvSpPr/>
            <p:nvPr/>
          </p:nvSpPr>
          <p:spPr>
            <a:xfrm>
              <a:off x="3045" y="151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68" name="组合 29767"/>
            <p:cNvGrpSpPr/>
            <p:nvPr/>
          </p:nvGrpSpPr>
          <p:grpSpPr>
            <a:xfrm>
              <a:off x="3068" y="1509"/>
              <a:ext cx="284" cy="289"/>
              <a:chOff x="3068" y="1509"/>
              <a:chExt cx="284" cy="289"/>
            </a:xfrm>
          </p:grpSpPr>
          <p:sp>
            <p:nvSpPr>
              <p:cNvPr id="29766" name="任意多边形 29765"/>
              <p:cNvSpPr/>
              <p:nvPr/>
            </p:nvSpPr>
            <p:spPr>
              <a:xfrm>
                <a:off x="3068" y="150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67" name="任意多边形 29766"/>
              <p:cNvSpPr/>
              <p:nvPr/>
            </p:nvSpPr>
            <p:spPr>
              <a:xfrm>
                <a:off x="3209" y="150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69" name="直接连接符 29768"/>
            <p:cNvSpPr/>
            <p:nvPr/>
          </p:nvSpPr>
          <p:spPr>
            <a:xfrm>
              <a:off x="2921" y="165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0" name="直接连接符 29769"/>
            <p:cNvSpPr/>
            <p:nvPr/>
          </p:nvSpPr>
          <p:spPr>
            <a:xfrm>
              <a:off x="2437" y="165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1" name="任意多边形 29770"/>
            <p:cNvSpPr/>
            <p:nvPr/>
          </p:nvSpPr>
          <p:spPr>
            <a:xfrm>
              <a:off x="2558" y="165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72" name="直接连接符 29771"/>
            <p:cNvSpPr/>
            <p:nvPr/>
          </p:nvSpPr>
          <p:spPr>
            <a:xfrm>
              <a:off x="2052" y="174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3" name="任意多边形 29772"/>
            <p:cNvSpPr/>
            <p:nvPr/>
          </p:nvSpPr>
          <p:spPr>
            <a:xfrm>
              <a:off x="2145" y="164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803" name="组合 29802"/>
          <p:cNvGrpSpPr/>
          <p:nvPr/>
        </p:nvGrpSpPr>
        <p:grpSpPr>
          <a:xfrm>
            <a:off x="2878138" y="2697163"/>
            <a:ext cx="3327400" cy="814387"/>
            <a:chOff x="1756" y="1893"/>
            <a:chExt cx="2096" cy="513"/>
          </a:xfrm>
        </p:grpSpPr>
        <p:grpSp>
          <p:nvGrpSpPr>
            <p:cNvPr id="29777" name="组合 29776"/>
            <p:cNvGrpSpPr/>
            <p:nvPr/>
          </p:nvGrpSpPr>
          <p:grpSpPr>
            <a:xfrm>
              <a:off x="2688" y="1893"/>
              <a:ext cx="222" cy="481"/>
              <a:chOff x="2688" y="1893"/>
              <a:chExt cx="222" cy="481"/>
            </a:xfrm>
          </p:grpSpPr>
          <p:sp>
            <p:nvSpPr>
              <p:cNvPr id="29775" name="任意多边形 29774"/>
              <p:cNvSpPr/>
              <p:nvPr/>
            </p:nvSpPr>
            <p:spPr>
              <a:xfrm>
                <a:off x="2697" y="189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76" name="矩形 29775"/>
              <p:cNvSpPr/>
              <p:nvPr/>
            </p:nvSpPr>
            <p:spPr>
              <a:xfrm rot="5400000">
                <a:off x="2601" y="201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9782" name="组合 29781"/>
            <p:cNvGrpSpPr/>
            <p:nvPr/>
          </p:nvGrpSpPr>
          <p:grpSpPr>
            <a:xfrm>
              <a:off x="1756" y="1989"/>
              <a:ext cx="355" cy="289"/>
              <a:chOff x="1756" y="1989"/>
              <a:chExt cx="355" cy="289"/>
            </a:xfrm>
          </p:grpSpPr>
          <p:sp>
            <p:nvSpPr>
              <p:cNvPr id="29778" name="矩形 29777"/>
              <p:cNvSpPr/>
              <p:nvPr/>
            </p:nvSpPr>
            <p:spPr>
              <a:xfrm>
                <a:off x="1756" y="199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781" name="组合 29780"/>
              <p:cNvGrpSpPr/>
              <p:nvPr/>
            </p:nvGrpSpPr>
            <p:grpSpPr>
              <a:xfrm>
                <a:off x="1771" y="1989"/>
                <a:ext cx="340" cy="289"/>
                <a:chOff x="1771" y="1989"/>
                <a:chExt cx="340" cy="289"/>
              </a:xfrm>
            </p:grpSpPr>
            <p:sp>
              <p:nvSpPr>
                <p:cNvPr id="29779" name="任意多边形 29778"/>
                <p:cNvSpPr/>
                <p:nvPr/>
              </p:nvSpPr>
              <p:spPr>
                <a:xfrm>
                  <a:off x="1771" y="198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780" name="任意多边形 29779"/>
                <p:cNvSpPr/>
                <p:nvPr/>
              </p:nvSpPr>
              <p:spPr>
                <a:xfrm>
                  <a:off x="1940" y="198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783" name="矩形 29782"/>
            <p:cNvSpPr/>
            <p:nvPr/>
          </p:nvSpPr>
          <p:spPr>
            <a:xfrm>
              <a:off x="2216" y="200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86" name="组合 29785"/>
            <p:cNvGrpSpPr/>
            <p:nvPr/>
          </p:nvGrpSpPr>
          <p:grpSpPr>
            <a:xfrm>
              <a:off x="2231" y="1989"/>
              <a:ext cx="296" cy="289"/>
              <a:chOff x="2231" y="1989"/>
              <a:chExt cx="296" cy="289"/>
            </a:xfrm>
          </p:grpSpPr>
          <p:sp>
            <p:nvSpPr>
              <p:cNvPr id="29784" name="任意多边形 29783"/>
              <p:cNvSpPr/>
              <p:nvPr/>
            </p:nvSpPr>
            <p:spPr>
              <a:xfrm>
                <a:off x="2231" y="198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85" name="任意多边形 29784"/>
              <p:cNvSpPr/>
              <p:nvPr/>
            </p:nvSpPr>
            <p:spPr>
              <a:xfrm>
                <a:off x="2379" y="198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87" name="直接连接符 29786"/>
            <p:cNvSpPr/>
            <p:nvPr/>
          </p:nvSpPr>
          <p:spPr>
            <a:xfrm>
              <a:off x="2116" y="213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88" name="任意多边形 29787"/>
            <p:cNvSpPr/>
            <p:nvPr/>
          </p:nvSpPr>
          <p:spPr>
            <a:xfrm>
              <a:off x="2178" y="203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89" name="直接连接符 29788"/>
            <p:cNvSpPr/>
            <p:nvPr/>
          </p:nvSpPr>
          <p:spPr>
            <a:xfrm>
              <a:off x="2532" y="203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0" name="矩形 29789"/>
            <p:cNvSpPr/>
            <p:nvPr/>
          </p:nvSpPr>
          <p:spPr>
            <a:xfrm>
              <a:off x="3033" y="199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93" name="组合 29792"/>
            <p:cNvGrpSpPr/>
            <p:nvPr/>
          </p:nvGrpSpPr>
          <p:grpSpPr>
            <a:xfrm>
              <a:off x="3080" y="1989"/>
              <a:ext cx="325" cy="289"/>
              <a:chOff x="3080" y="1989"/>
              <a:chExt cx="325" cy="289"/>
            </a:xfrm>
          </p:grpSpPr>
          <p:sp>
            <p:nvSpPr>
              <p:cNvPr id="29791" name="任意多边形 29790"/>
              <p:cNvSpPr/>
              <p:nvPr/>
            </p:nvSpPr>
            <p:spPr>
              <a:xfrm>
                <a:off x="3080" y="198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2" name="任意多边形 29791"/>
              <p:cNvSpPr/>
              <p:nvPr/>
            </p:nvSpPr>
            <p:spPr>
              <a:xfrm>
                <a:off x="3241" y="198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94" name="矩形 29793"/>
            <p:cNvSpPr/>
            <p:nvPr/>
          </p:nvSpPr>
          <p:spPr>
            <a:xfrm>
              <a:off x="3525" y="199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797" name="组合 29796"/>
            <p:cNvGrpSpPr/>
            <p:nvPr/>
          </p:nvGrpSpPr>
          <p:grpSpPr>
            <a:xfrm>
              <a:off x="3548" y="1989"/>
              <a:ext cx="284" cy="289"/>
              <a:chOff x="3548" y="1989"/>
              <a:chExt cx="284" cy="289"/>
            </a:xfrm>
          </p:grpSpPr>
          <p:sp>
            <p:nvSpPr>
              <p:cNvPr id="29795" name="任意多边形 29794"/>
              <p:cNvSpPr/>
              <p:nvPr/>
            </p:nvSpPr>
            <p:spPr>
              <a:xfrm>
                <a:off x="3548" y="198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96" name="任意多边形 29795"/>
              <p:cNvSpPr/>
              <p:nvPr/>
            </p:nvSpPr>
            <p:spPr>
              <a:xfrm>
                <a:off x="3689" y="198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798" name="直接连接符 29797"/>
            <p:cNvSpPr/>
            <p:nvPr/>
          </p:nvSpPr>
          <p:spPr>
            <a:xfrm>
              <a:off x="3401" y="213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99" name="直接连接符 29798"/>
            <p:cNvSpPr/>
            <p:nvPr/>
          </p:nvSpPr>
          <p:spPr>
            <a:xfrm>
              <a:off x="2917" y="213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0" name="任意多边形 29799"/>
            <p:cNvSpPr/>
            <p:nvPr/>
          </p:nvSpPr>
          <p:spPr>
            <a:xfrm>
              <a:off x="3038" y="213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" name="直接连接符 29800"/>
            <p:cNvSpPr/>
            <p:nvPr/>
          </p:nvSpPr>
          <p:spPr>
            <a:xfrm>
              <a:off x="2532" y="222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02" name="任意多边形 29801"/>
            <p:cNvSpPr/>
            <p:nvPr/>
          </p:nvSpPr>
          <p:spPr>
            <a:xfrm>
              <a:off x="2625" y="212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832" name="组合 29831"/>
          <p:cNvGrpSpPr/>
          <p:nvPr/>
        </p:nvGrpSpPr>
        <p:grpSpPr>
          <a:xfrm>
            <a:off x="4173538" y="4221163"/>
            <a:ext cx="3327400" cy="814387"/>
            <a:chOff x="2572" y="2853"/>
            <a:chExt cx="2096" cy="513"/>
          </a:xfrm>
        </p:grpSpPr>
        <p:grpSp>
          <p:nvGrpSpPr>
            <p:cNvPr id="29806" name="组合 29805"/>
            <p:cNvGrpSpPr/>
            <p:nvPr/>
          </p:nvGrpSpPr>
          <p:grpSpPr>
            <a:xfrm>
              <a:off x="3504" y="2853"/>
              <a:ext cx="222" cy="481"/>
              <a:chOff x="3504" y="2853"/>
              <a:chExt cx="222" cy="481"/>
            </a:xfrm>
          </p:grpSpPr>
          <p:sp>
            <p:nvSpPr>
              <p:cNvPr id="29804" name="任意多边形 29803"/>
              <p:cNvSpPr/>
              <p:nvPr/>
            </p:nvSpPr>
            <p:spPr>
              <a:xfrm>
                <a:off x="3513" y="285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05" name="矩形 29804"/>
              <p:cNvSpPr/>
              <p:nvPr/>
            </p:nvSpPr>
            <p:spPr>
              <a:xfrm rot="5400000">
                <a:off x="3417" y="297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9811" name="组合 29810"/>
            <p:cNvGrpSpPr/>
            <p:nvPr/>
          </p:nvGrpSpPr>
          <p:grpSpPr>
            <a:xfrm>
              <a:off x="2572" y="2949"/>
              <a:ext cx="355" cy="289"/>
              <a:chOff x="2572" y="2949"/>
              <a:chExt cx="355" cy="289"/>
            </a:xfrm>
          </p:grpSpPr>
          <p:sp>
            <p:nvSpPr>
              <p:cNvPr id="29807" name="矩形 29806"/>
              <p:cNvSpPr/>
              <p:nvPr/>
            </p:nvSpPr>
            <p:spPr>
              <a:xfrm>
                <a:off x="2572" y="295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810" name="组合 29809"/>
              <p:cNvGrpSpPr/>
              <p:nvPr/>
            </p:nvGrpSpPr>
            <p:grpSpPr>
              <a:xfrm>
                <a:off x="2587" y="2949"/>
                <a:ext cx="340" cy="289"/>
                <a:chOff x="2587" y="2949"/>
                <a:chExt cx="340" cy="289"/>
              </a:xfrm>
            </p:grpSpPr>
            <p:sp>
              <p:nvSpPr>
                <p:cNvPr id="29808" name="任意多边形 29807"/>
                <p:cNvSpPr/>
                <p:nvPr/>
              </p:nvSpPr>
              <p:spPr>
                <a:xfrm>
                  <a:off x="2587" y="294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09" name="任意多边形 29808"/>
                <p:cNvSpPr/>
                <p:nvPr/>
              </p:nvSpPr>
              <p:spPr>
                <a:xfrm>
                  <a:off x="2756" y="294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812" name="矩形 29811"/>
            <p:cNvSpPr/>
            <p:nvPr/>
          </p:nvSpPr>
          <p:spPr>
            <a:xfrm>
              <a:off x="3032" y="296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815" name="组合 29814"/>
            <p:cNvGrpSpPr/>
            <p:nvPr/>
          </p:nvGrpSpPr>
          <p:grpSpPr>
            <a:xfrm>
              <a:off x="3047" y="2949"/>
              <a:ext cx="296" cy="289"/>
              <a:chOff x="3047" y="2949"/>
              <a:chExt cx="296" cy="289"/>
            </a:xfrm>
          </p:grpSpPr>
          <p:sp>
            <p:nvSpPr>
              <p:cNvPr id="29813" name="任意多边形 29812"/>
              <p:cNvSpPr/>
              <p:nvPr/>
            </p:nvSpPr>
            <p:spPr>
              <a:xfrm>
                <a:off x="3047" y="294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14" name="任意多边形 29813"/>
              <p:cNvSpPr/>
              <p:nvPr/>
            </p:nvSpPr>
            <p:spPr>
              <a:xfrm>
                <a:off x="3195" y="294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16" name="直接连接符 29815"/>
            <p:cNvSpPr/>
            <p:nvPr/>
          </p:nvSpPr>
          <p:spPr>
            <a:xfrm>
              <a:off x="2932" y="309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7" name="任意多边形 29816"/>
            <p:cNvSpPr/>
            <p:nvPr/>
          </p:nvSpPr>
          <p:spPr>
            <a:xfrm>
              <a:off x="2994" y="299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18" name="直接连接符 29817"/>
            <p:cNvSpPr/>
            <p:nvPr/>
          </p:nvSpPr>
          <p:spPr>
            <a:xfrm>
              <a:off x="3348" y="299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19" name="矩形 29818"/>
            <p:cNvSpPr/>
            <p:nvPr/>
          </p:nvSpPr>
          <p:spPr>
            <a:xfrm>
              <a:off x="3849" y="295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822" name="组合 29821"/>
            <p:cNvGrpSpPr/>
            <p:nvPr/>
          </p:nvGrpSpPr>
          <p:grpSpPr>
            <a:xfrm>
              <a:off x="3896" y="2949"/>
              <a:ext cx="325" cy="289"/>
              <a:chOff x="3896" y="2949"/>
              <a:chExt cx="325" cy="289"/>
            </a:xfrm>
          </p:grpSpPr>
          <p:sp>
            <p:nvSpPr>
              <p:cNvPr id="29820" name="任意多边形 29819"/>
              <p:cNvSpPr/>
              <p:nvPr/>
            </p:nvSpPr>
            <p:spPr>
              <a:xfrm>
                <a:off x="3896" y="294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1" name="任意多边形 29820"/>
              <p:cNvSpPr/>
              <p:nvPr/>
            </p:nvSpPr>
            <p:spPr>
              <a:xfrm>
                <a:off x="4057" y="294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23" name="矩形 29822"/>
            <p:cNvSpPr/>
            <p:nvPr/>
          </p:nvSpPr>
          <p:spPr>
            <a:xfrm>
              <a:off x="4341" y="295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826" name="组合 29825"/>
            <p:cNvGrpSpPr/>
            <p:nvPr/>
          </p:nvGrpSpPr>
          <p:grpSpPr>
            <a:xfrm>
              <a:off x="4364" y="2949"/>
              <a:ext cx="284" cy="289"/>
              <a:chOff x="4364" y="2949"/>
              <a:chExt cx="284" cy="289"/>
            </a:xfrm>
          </p:grpSpPr>
          <p:sp>
            <p:nvSpPr>
              <p:cNvPr id="29824" name="任意多边形 29823"/>
              <p:cNvSpPr/>
              <p:nvPr/>
            </p:nvSpPr>
            <p:spPr>
              <a:xfrm>
                <a:off x="4364" y="294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25" name="任意多边形 29824"/>
              <p:cNvSpPr/>
              <p:nvPr/>
            </p:nvSpPr>
            <p:spPr>
              <a:xfrm>
                <a:off x="4505" y="294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27" name="直接连接符 29826"/>
            <p:cNvSpPr/>
            <p:nvPr/>
          </p:nvSpPr>
          <p:spPr>
            <a:xfrm>
              <a:off x="4217" y="309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8" name="直接连接符 29827"/>
            <p:cNvSpPr/>
            <p:nvPr/>
          </p:nvSpPr>
          <p:spPr>
            <a:xfrm>
              <a:off x="3733" y="309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29" name="任意多边形 29828"/>
            <p:cNvSpPr/>
            <p:nvPr/>
          </p:nvSpPr>
          <p:spPr>
            <a:xfrm>
              <a:off x="3854" y="309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30" name="直接连接符 29829"/>
            <p:cNvSpPr/>
            <p:nvPr/>
          </p:nvSpPr>
          <p:spPr>
            <a:xfrm>
              <a:off x="3348" y="318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31" name="任意多边形 29830"/>
            <p:cNvSpPr/>
            <p:nvPr/>
          </p:nvSpPr>
          <p:spPr>
            <a:xfrm>
              <a:off x="3441" y="308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861" name="组合 29860"/>
          <p:cNvGrpSpPr/>
          <p:nvPr/>
        </p:nvGrpSpPr>
        <p:grpSpPr>
          <a:xfrm>
            <a:off x="4935538" y="4983163"/>
            <a:ext cx="3327400" cy="814387"/>
            <a:chOff x="3052" y="3333"/>
            <a:chExt cx="2096" cy="513"/>
          </a:xfrm>
        </p:grpSpPr>
        <p:grpSp>
          <p:nvGrpSpPr>
            <p:cNvPr id="29835" name="组合 29834"/>
            <p:cNvGrpSpPr/>
            <p:nvPr/>
          </p:nvGrpSpPr>
          <p:grpSpPr>
            <a:xfrm>
              <a:off x="3984" y="3333"/>
              <a:ext cx="222" cy="481"/>
              <a:chOff x="3984" y="3333"/>
              <a:chExt cx="222" cy="481"/>
            </a:xfrm>
          </p:grpSpPr>
          <p:sp>
            <p:nvSpPr>
              <p:cNvPr id="29833" name="任意多边形 29832"/>
              <p:cNvSpPr/>
              <p:nvPr/>
            </p:nvSpPr>
            <p:spPr>
              <a:xfrm>
                <a:off x="3993" y="3333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34" name="矩形 29833"/>
              <p:cNvSpPr/>
              <p:nvPr/>
            </p:nvSpPr>
            <p:spPr>
              <a:xfrm rot="5400000">
                <a:off x="3897" y="3455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29840" name="组合 29839"/>
            <p:cNvGrpSpPr/>
            <p:nvPr/>
          </p:nvGrpSpPr>
          <p:grpSpPr>
            <a:xfrm>
              <a:off x="3052" y="3429"/>
              <a:ext cx="355" cy="289"/>
              <a:chOff x="3052" y="3429"/>
              <a:chExt cx="355" cy="289"/>
            </a:xfrm>
          </p:grpSpPr>
          <p:sp>
            <p:nvSpPr>
              <p:cNvPr id="29836" name="矩形 29835"/>
              <p:cNvSpPr/>
              <p:nvPr/>
            </p:nvSpPr>
            <p:spPr>
              <a:xfrm>
                <a:off x="3052" y="3435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29839" name="组合 29838"/>
              <p:cNvGrpSpPr/>
              <p:nvPr/>
            </p:nvGrpSpPr>
            <p:grpSpPr>
              <a:xfrm>
                <a:off x="3067" y="3429"/>
                <a:ext cx="340" cy="289"/>
                <a:chOff x="3067" y="3429"/>
                <a:chExt cx="340" cy="289"/>
              </a:xfrm>
            </p:grpSpPr>
            <p:sp>
              <p:nvSpPr>
                <p:cNvPr id="29837" name="任意多边形 29836"/>
                <p:cNvSpPr/>
                <p:nvPr/>
              </p:nvSpPr>
              <p:spPr>
                <a:xfrm>
                  <a:off x="3067" y="3429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838" name="任意多边形 29837"/>
                <p:cNvSpPr/>
                <p:nvPr/>
              </p:nvSpPr>
              <p:spPr>
                <a:xfrm>
                  <a:off x="3236" y="3429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841" name="矩形 29840"/>
            <p:cNvSpPr/>
            <p:nvPr/>
          </p:nvSpPr>
          <p:spPr>
            <a:xfrm>
              <a:off x="3512" y="344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844" name="组合 29843"/>
            <p:cNvGrpSpPr/>
            <p:nvPr/>
          </p:nvGrpSpPr>
          <p:grpSpPr>
            <a:xfrm>
              <a:off x="3527" y="3429"/>
              <a:ext cx="296" cy="289"/>
              <a:chOff x="3527" y="3429"/>
              <a:chExt cx="296" cy="289"/>
            </a:xfrm>
          </p:grpSpPr>
          <p:sp>
            <p:nvSpPr>
              <p:cNvPr id="29842" name="任意多边形 29841"/>
              <p:cNvSpPr/>
              <p:nvPr/>
            </p:nvSpPr>
            <p:spPr>
              <a:xfrm>
                <a:off x="3527" y="3429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43" name="任意多边形 29842"/>
              <p:cNvSpPr/>
              <p:nvPr/>
            </p:nvSpPr>
            <p:spPr>
              <a:xfrm>
                <a:off x="3675" y="3429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45" name="直接连接符 29844"/>
            <p:cNvSpPr/>
            <p:nvPr/>
          </p:nvSpPr>
          <p:spPr>
            <a:xfrm>
              <a:off x="3412" y="3573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46" name="任意多边形 29845"/>
            <p:cNvSpPr/>
            <p:nvPr/>
          </p:nvSpPr>
          <p:spPr>
            <a:xfrm>
              <a:off x="3474" y="3477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47" name="直接连接符 29846"/>
            <p:cNvSpPr/>
            <p:nvPr/>
          </p:nvSpPr>
          <p:spPr>
            <a:xfrm>
              <a:off x="3828" y="347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48" name="矩形 29847"/>
            <p:cNvSpPr/>
            <p:nvPr/>
          </p:nvSpPr>
          <p:spPr>
            <a:xfrm>
              <a:off x="4329" y="3435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851" name="组合 29850"/>
            <p:cNvGrpSpPr/>
            <p:nvPr/>
          </p:nvGrpSpPr>
          <p:grpSpPr>
            <a:xfrm>
              <a:off x="4376" y="3429"/>
              <a:ext cx="325" cy="289"/>
              <a:chOff x="4376" y="3429"/>
              <a:chExt cx="325" cy="289"/>
            </a:xfrm>
          </p:grpSpPr>
          <p:sp>
            <p:nvSpPr>
              <p:cNvPr id="29849" name="任意多边形 29848"/>
              <p:cNvSpPr/>
              <p:nvPr/>
            </p:nvSpPr>
            <p:spPr>
              <a:xfrm>
                <a:off x="4376" y="3429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0" name="任意多边形 29849"/>
              <p:cNvSpPr/>
              <p:nvPr/>
            </p:nvSpPr>
            <p:spPr>
              <a:xfrm>
                <a:off x="4537" y="3429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52" name="矩形 29851"/>
            <p:cNvSpPr/>
            <p:nvPr/>
          </p:nvSpPr>
          <p:spPr>
            <a:xfrm>
              <a:off x="4821" y="343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29855" name="组合 29854"/>
            <p:cNvGrpSpPr/>
            <p:nvPr/>
          </p:nvGrpSpPr>
          <p:grpSpPr>
            <a:xfrm>
              <a:off x="4844" y="3429"/>
              <a:ext cx="284" cy="289"/>
              <a:chOff x="4844" y="3429"/>
              <a:chExt cx="284" cy="289"/>
            </a:xfrm>
          </p:grpSpPr>
          <p:sp>
            <p:nvSpPr>
              <p:cNvPr id="29853" name="任意多边形 29852"/>
              <p:cNvSpPr/>
              <p:nvPr/>
            </p:nvSpPr>
            <p:spPr>
              <a:xfrm>
                <a:off x="4844" y="3429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854" name="任意多边形 29853"/>
              <p:cNvSpPr/>
              <p:nvPr/>
            </p:nvSpPr>
            <p:spPr>
              <a:xfrm>
                <a:off x="4985" y="3429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856" name="直接连接符 29855"/>
            <p:cNvSpPr/>
            <p:nvPr/>
          </p:nvSpPr>
          <p:spPr>
            <a:xfrm>
              <a:off x="4697" y="3573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57" name="直接连接符 29856"/>
            <p:cNvSpPr/>
            <p:nvPr/>
          </p:nvSpPr>
          <p:spPr>
            <a:xfrm>
              <a:off x="4213" y="3573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58" name="任意多边形 29857"/>
            <p:cNvSpPr/>
            <p:nvPr/>
          </p:nvSpPr>
          <p:spPr>
            <a:xfrm>
              <a:off x="4334" y="3573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59" name="直接连接符 29858"/>
            <p:cNvSpPr/>
            <p:nvPr/>
          </p:nvSpPr>
          <p:spPr>
            <a:xfrm>
              <a:off x="3828" y="366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860" name="任意多边形 29859"/>
            <p:cNvSpPr/>
            <p:nvPr/>
          </p:nvSpPr>
          <p:spPr>
            <a:xfrm>
              <a:off x="3921" y="3568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04801" y="6016625"/>
            <a:ext cx="8077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1111FF"/>
                </a:solidFill>
              </a:rPr>
              <a:t>To improve the utility of the hardware!</a:t>
            </a:r>
            <a:endParaRPr lang="zh-CN" altLang="en-US" sz="2800" b="1" dirty="0">
              <a:solidFill>
                <a:srgbClr val="1111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</a:t>
            </a:r>
            <a:r>
              <a:rPr lang="en-US" altLang="zh-CN" sz="3600" b="1" dirty="0">
                <a:solidFill>
                  <a:srgbClr val="FF0000"/>
                </a:solidFill>
              </a:rPr>
              <a:t>Recap</a:t>
            </a:r>
            <a:endParaRPr lang="en-US" altLang="zh-CN" sz="36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Recap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FF0000"/>
                </a:solidFill>
              </a:rPr>
              <a:t>Hazard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Can pipelining get us into trouble?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3.1</a:t>
            </a:r>
            <a:endParaRPr lang="zh-CN" altLang="en-US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>
          <a:xfrm>
            <a:off x="-24765" y="873760"/>
            <a:ext cx="9193530" cy="5221942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1111FF"/>
              </a:buClr>
              <a:buFont typeface="Wingdings" panose="05000000000000000000" charset="0"/>
              <a:buChar char="Ø"/>
            </a:pPr>
            <a:r>
              <a:rPr lang="en-US" altLang="zh-CN" sz="2000" dirty="0"/>
              <a:t>Yes:</a:t>
            </a:r>
            <a:r>
              <a:rPr lang="en-US" altLang="zh-CN" sz="2000" dirty="0">
                <a:solidFill>
                  <a:schemeClr val="hlink"/>
                </a:solidFill>
              </a:rPr>
              <a:t>  </a:t>
            </a:r>
            <a:r>
              <a:rPr lang="en-US" altLang="zh-CN" sz="2000" b="1" dirty="0">
                <a:solidFill>
                  <a:srgbClr val="1111FF"/>
                </a:solidFill>
              </a:rPr>
              <a:t>Pipeline Hazards</a:t>
            </a:r>
            <a:endParaRPr lang="en-US" altLang="zh-CN" sz="2000" b="1" dirty="0">
              <a:solidFill>
                <a:srgbClr val="1111FF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1111FF"/>
                </a:solidFill>
              </a:rPr>
              <a:t>structural hazards</a:t>
            </a:r>
            <a:r>
              <a:rPr lang="en-US" altLang="zh-CN" sz="2000" dirty="0"/>
              <a:t>: attempt to use the same resource two different ways at the same time</a:t>
            </a:r>
            <a:endParaRPr lang="en-US" altLang="zh-CN" sz="2000" dirty="0"/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000" dirty="0"/>
              <a:t>E.g., combined washer/dryer would be a structural hazard or folder busy doing something else (watching TV)</a:t>
            </a:r>
            <a:endParaRPr lang="en-US" altLang="zh-CN" sz="2000" dirty="0"/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1111FF"/>
                </a:solidFill>
              </a:rPr>
              <a:t>control hazards</a:t>
            </a:r>
            <a:r>
              <a:rPr lang="en-US" altLang="zh-CN" sz="2000" dirty="0"/>
              <a:t>: attempt to make a decision before condition is evaluated</a:t>
            </a:r>
            <a:endParaRPr lang="en-US" altLang="zh-CN" sz="2000" dirty="0"/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000" dirty="0"/>
              <a:t>E.g., washing football uniforms and need to get proper detergent level; need to see after dryer before next load in</a:t>
            </a:r>
            <a:endParaRPr lang="en-US" altLang="zh-CN" sz="2000" dirty="0"/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000" dirty="0"/>
              <a:t>branch instructions</a:t>
            </a:r>
            <a:endParaRPr lang="en-US" altLang="zh-CN" sz="2000" dirty="0"/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rgbClr val="1111FF"/>
                </a:solidFill>
              </a:rPr>
              <a:t>data hazards: </a:t>
            </a:r>
            <a:r>
              <a:rPr lang="en-US" altLang="zh-CN" sz="2000" dirty="0"/>
              <a:t>attempt to use item before it is ready</a:t>
            </a:r>
            <a:endParaRPr lang="en-US" altLang="zh-CN" sz="2000" dirty="0"/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000" dirty="0"/>
              <a:t>E.g., one sock of pair in dryer and one in washer; can’t fold until get sock from washer through dryer</a:t>
            </a:r>
            <a:endParaRPr lang="en-US" altLang="zh-CN" sz="2000" dirty="0"/>
          </a:p>
          <a:p>
            <a:pPr lvl="2">
              <a:buFont typeface="Wingdings" panose="05000000000000000000" charset="0"/>
              <a:buChar char="Ø"/>
            </a:pPr>
            <a:r>
              <a:rPr lang="en-US" altLang="zh-CN" sz="2000" dirty="0"/>
              <a:t>instruction depends on result of prior instruction still in the pipeline</a:t>
            </a:r>
            <a:endParaRPr lang="en-US" altLang="zh-CN" sz="2000" dirty="0"/>
          </a:p>
          <a:p>
            <a:pPr marL="457200" indent="-457200">
              <a:buFont typeface="Wingdings" panose="05000000000000000000" charset="0"/>
              <a:buChar char="Ø"/>
            </a:pPr>
            <a:endParaRPr lang="en-US" altLang="zh-CN" sz="2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Control Hazard Solution #1 </a:t>
            </a:r>
            <a:r>
              <a:rPr lang="en-US" sz="2400" dirty="0">
                <a:sym typeface="+mn-ea"/>
              </a:rPr>
              <a:t>:  Waiting</a:t>
            </a:r>
            <a:endParaRPr 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</a:t>
            </a:r>
            <a:r>
              <a:rPr lang="en-US" dirty="0"/>
              <a:t>3.2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70" y="762000"/>
            <a:ext cx="8516620" cy="243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sz="3600" b="1" dirty="0">
                <a:sym typeface="+mn-ea"/>
              </a:rPr>
              <a:t>Can always resolve hazards by </a:t>
            </a:r>
            <a:r>
              <a:rPr lang="en-US" altLang="zh-CN" sz="4400" b="1" dirty="0">
                <a:solidFill>
                  <a:srgbClr val="FF0000"/>
                </a:solidFill>
                <a:sym typeface="+mn-ea"/>
              </a:rPr>
              <a:t>waiting</a:t>
            </a:r>
            <a:endParaRPr lang="en-US" altLang="zh-CN" sz="4400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3600" b="1" dirty="0">
                <a:sym typeface="+mn-ea"/>
              </a:rPr>
              <a:t>pipeline control must detect the hazard</a:t>
            </a:r>
            <a:endParaRPr lang="en-US" altLang="zh-CN" sz="3600" b="1" dirty="0"/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3600" b="1" dirty="0">
                <a:sym typeface="+mn-ea"/>
              </a:rPr>
              <a:t>take action (or delay action) to resolve hazards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2620617"/>
            <a:ext cx="2341007" cy="423738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Single Memory is a Structural Hazard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99390" y="112395"/>
            <a:ext cx="1096010" cy="568325"/>
          </a:xfrm>
        </p:spPr>
        <p:txBody>
          <a:bodyPr/>
          <a:lstStyle/>
          <a:p>
            <a:r>
              <a:rPr lang="en-US" altLang="zh-CN" dirty="0"/>
              <a:t>3.3</a:t>
            </a:r>
            <a:endParaRPr lang="zh-CN" altLang="en-US" dirty="0"/>
          </a:p>
        </p:txBody>
      </p:sp>
      <p:sp>
        <p:nvSpPr>
          <p:cNvPr id="34818" name="任意多边形 34817"/>
          <p:cNvSpPr/>
          <p:nvPr/>
        </p:nvSpPr>
        <p:spPr>
          <a:xfrm>
            <a:off x="4470400" y="19129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1" name="组合 34820"/>
          <p:cNvGrpSpPr/>
          <p:nvPr/>
        </p:nvGrpSpPr>
        <p:grpSpPr>
          <a:xfrm>
            <a:off x="4165600" y="1905000"/>
            <a:ext cx="539750" cy="458788"/>
            <a:chOff x="2624" y="1200"/>
            <a:chExt cx="340" cy="289"/>
          </a:xfrm>
        </p:grpSpPr>
        <p:sp>
          <p:nvSpPr>
            <p:cNvPr id="34819" name="任意多边形 34818"/>
            <p:cNvSpPr/>
            <p:nvPr/>
          </p:nvSpPr>
          <p:spPr>
            <a:xfrm>
              <a:off x="2624" y="1200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0" name="任意多边形 34819"/>
            <p:cNvSpPr/>
            <p:nvPr/>
          </p:nvSpPr>
          <p:spPr>
            <a:xfrm>
              <a:off x="2793" y="1200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3" name="任意多边形 34822"/>
          <p:cNvSpPr/>
          <p:nvPr/>
        </p:nvSpPr>
        <p:spPr>
          <a:xfrm>
            <a:off x="4470400" y="4122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826" name="组合 34825"/>
          <p:cNvGrpSpPr/>
          <p:nvPr/>
        </p:nvGrpSpPr>
        <p:grpSpPr>
          <a:xfrm>
            <a:off x="4165600" y="4114800"/>
            <a:ext cx="539750" cy="458788"/>
            <a:chOff x="2624" y="2592"/>
            <a:chExt cx="340" cy="289"/>
          </a:xfrm>
        </p:grpSpPr>
        <p:sp>
          <p:nvSpPr>
            <p:cNvPr id="34824" name="任意多边形 34823"/>
            <p:cNvSpPr/>
            <p:nvPr/>
          </p:nvSpPr>
          <p:spPr>
            <a:xfrm>
              <a:off x="2624" y="2592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任意多边形 34824"/>
            <p:cNvSpPr/>
            <p:nvPr/>
          </p:nvSpPr>
          <p:spPr>
            <a:xfrm>
              <a:off x="2793" y="2592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28" name="矩形 34827"/>
          <p:cNvSpPr/>
          <p:nvPr/>
        </p:nvSpPr>
        <p:spPr>
          <a:xfrm>
            <a:off x="4141788" y="4124325"/>
            <a:ext cx="633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30" name="矩形 34829"/>
          <p:cNvSpPr/>
          <p:nvPr/>
        </p:nvSpPr>
        <p:spPr>
          <a:xfrm>
            <a:off x="442913" y="1946275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1" name="直接连接符 34830"/>
          <p:cNvSpPr/>
          <p:nvPr/>
        </p:nvSpPr>
        <p:spPr>
          <a:xfrm>
            <a:off x="887413" y="1943100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2" name="直接连接符 34831"/>
          <p:cNvSpPr/>
          <p:nvPr/>
        </p:nvSpPr>
        <p:spPr>
          <a:xfrm>
            <a:off x="1562100" y="13335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33" name="矩形 34832"/>
          <p:cNvSpPr/>
          <p:nvPr/>
        </p:nvSpPr>
        <p:spPr>
          <a:xfrm>
            <a:off x="3490913" y="9175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4" name="矩形 34833"/>
          <p:cNvSpPr/>
          <p:nvPr/>
        </p:nvSpPr>
        <p:spPr>
          <a:xfrm>
            <a:off x="914400" y="1981200"/>
            <a:ext cx="1031875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Load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5" name="矩形 34834"/>
          <p:cNvSpPr/>
          <p:nvPr/>
        </p:nvSpPr>
        <p:spPr>
          <a:xfrm>
            <a:off x="887413" y="2733675"/>
            <a:ext cx="124936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1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6" name="矩形 34835"/>
          <p:cNvSpPr/>
          <p:nvPr/>
        </p:nvSpPr>
        <p:spPr>
          <a:xfrm>
            <a:off x="887413" y="3470275"/>
            <a:ext cx="124936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2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7" name="矩形 34836"/>
          <p:cNvSpPr/>
          <p:nvPr/>
        </p:nvSpPr>
        <p:spPr>
          <a:xfrm>
            <a:off x="887413" y="4152900"/>
            <a:ext cx="124936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8" name="矩形 34837"/>
          <p:cNvSpPr/>
          <p:nvPr/>
        </p:nvSpPr>
        <p:spPr>
          <a:xfrm>
            <a:off x="887413" y="4875213"/>
            <a:ext cx="1249362" cy="5159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Instr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4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4839" name="直接连接符 34838"/>
          <p:cNvSpPr/>
          <p:nvPr/>
        </p:nvSpPr>
        <p:spPr>
          <a:xfrm>
            <a:off x="27432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0" name="直接连接符 34839"/>
          <p:cNvSpPr/>
          <p:nvPr/>
        </p:nvSpPr>
        <p:spPr>
          <a:xfrm>
            <a:off x="34290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1" name="直接连接符 34840"/>
          <p:cNvSpPr/>
          <p:nvPr/>
        </p:nvSpPr>
        <p:spPr>
          <a:xfrm>
            <a:off x="41148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2" name="直接连接符 34841"/>
          <p:cNvSpPr/>
          <p:nvPr/>
        </p:nvSpPr>
        <p:spPr>
          <a:xfrm>
            <a:off x="48006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3" name="直接连接符 34842"/>
          <p:cNvSpPr/>
          <p:nvPr/>
        </p:nvSpPr>
        <p:spPr>
          <a:xfrm>
            <a:off x="54864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4" name="直接连接符 34843"/>
          <p:cNvSpPr/>
          <p:nvPr/>
        </p:nvSpPr>
        <p:spPr>
          <a:xfrm>
            <a:off x="61722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5" name="直接连接符 34844"/>
          <p:cNvSpPr/>
          <p:nvPr/>
        </p:nvSpPr>
        <p:spPr>
          <a:xfrm>
            <a:off x="68580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4846" name="直接连接符 34845"/>
          <p:cNvSpPr/>
          <p:nvPr/>
        </p:nvSpPr>
        <p:spPr>
          <a:xfrm>
            <a:off x="7543800" y="1460500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34849" name="组合 34848"/>
          <p:cNvGrpSpPr/>
          <p:nvPr/>
        </p:nvGrpSpPr>
        <p:grpSpPr>
          <a:xfrm>
            <a:off x="3587750" y="1828800"/>
            <a:ext cx="352425" cy="763588"/>
            <a:chOff x="2260" y="1152"/>
            <a:chExt cx="222" cy="481"/>
          </a:xfrm>
        </p:grpSpPr>
        <p:sp>
          <p:nvSpPr>
            <p:cNvPr id="34847" name="任意多边形 34846"/>
            <p:cNvSpPr/>
            <p:nvPr/>
          </p:nvSpPr>
          <p:spPr>
            <a:xfrm>
              <a:off x="2269" y="1152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8" name="矩形 34847"/>
            <p:cNvSpPr/>
            <p:nvPr/>
          </p:nvSpPr>
          <p:spPr>
            <a:xfrm rot="5400000">
              <a:off x="2173" y="127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34854" name="组合 34853"/>
          <p:cNvGrpSpPr/>
          <p:nvPr/>
        </p:nvGrpSpPr>
        <p:grpSpPr>
          <a:xfrm>
            <a:off x="2108200" y="1981200"/>
            <a:ext cx="633413" cy="458788"/>
            <a:chOff x="1328" y="1248"/>
            <a:chExt cx="399" cy="289"/>
          </a:xfrm>
        </p:grpSpPr>
        <p:sp>
          <p:nvSpPr>
            <p:cNvPr id="34850" name="矩形 34849"/>
            <p:cNvSpPr/>
            <p:nvPr/>
          </p:nvSpPr>
          <p:spPr>
            <a:xfrm>
              <a:off x="1328" y="125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853" name="组合 34852"/>
            <p:cNvGrpSpPr/>
            <p:nvPr/>
          </p:nvGrpSpPr>
          <p:grpSpPr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34851" name="任意多边形 34850"/>
              <p:cNvSpPr/>
              <p:nvPr/>
            </p:nvSpPr>
            <p:spPr>
              <a:xfrm>
                <a:off x="1343" y="1248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2" name="任意多边形 34851"/>
              <p:cNvSpPr/>
              <p:nvPr/>
            </p:nvSpPr>
            <p:spPr>
              <a:xfrm>
                <a:off x="1512" y="1248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4855" name="矩形 34854"/>
          <p:cNvSpPr/>
          <p:nvPr/>
        </p:nvSpPr>
        <p:spPr>
          <a:xfrm>
            <a:off x="2838450" y="19986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858" name="组合 34857"/>
          <p:cNvGrpSpPr/>
          <p:nvPr/>
        </p:nvGrpSpPr>
        <p:grpSpPr>
          <a:xfrm>
            <a:off x="2862263" y="1981200"/>
            <a:ext cx="469900" cy="458788"/>
            <a:chOff x="1803" y="1248"/>
            <a:chExt cx="296" cy="289"/>
          </a:xfrm>
        </p:grpSpPr>
        <p:sp>
          <p:nvSpPr>
            <p:cNvPr id="34856" name="任意多边形 34855"/>
            <p:cNvSpPr/>
            <p:nvPr/>
          </p:nvSpPr>
          <p:spPr>
            <a:xfrm>
              <a:off x="1803" y="1248"/>
              <a:ext cx="149" cy="289"/>
            </a:xfrm>
            <a:custGeom>
              <a:avLst/>
              <a:gdLst/>
              <a:ahLst/>
              <a:cxnLst/>
              <a:rect l="0" t="0" r="0" b="0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57" name="任意多边形 34856"/>
            <p:cNvSpPr/>
            <p:nvPr/>
          </p:nvSpPr>
          <p:spPr>
            <a:xfrm>
              <a:off x="1951" y="1248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59" name="直接连接符 34858"/>
          <p:cNvSpPr/>
          <p:nvPr/>
        </p:nvSpPr>
        <p:spPr>
          <a:xfrm>
            <a:off x="2679700" y="2209800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0" name="任意多边形 34859"/>
          <p:cNvSpPr/>
          <p:nvPr/>
        </p:nvSpPr>
        <p:spPr>
          <a:xfrm>
            <a:off x="2778125" y="2057400"/>
            <a:ext cx="76200" cy="153988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61" name="直接连接符 34860"/>
          <p:cNvSpPr/>
          <p:nvPr/>
        </p:nvSpPr>
        <p:spPr>
          <a:xfrm>
            <a:off x="3340100" y="2057400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2" name="矩形 34861"/>
          <p:cNvSpPr/>
          <p:nvPr/>
        </p:nvSpPr>
        <p:spPr>
          <a:xfrm>
            <a:off x="4135438" y="1990725"/>
            <a:ext cx="6334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63" name="矩形 34862"/>
          <p:cNvSpPr/>
          <p:nvPr/>
        </p:nvSpPr>
        <p:spPr>
          <a:xfrm>
            <a:off x="4916488" y="1990725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866" name="组合 34865"/>
          <p:cNvGrpSpPr/>
          <p:nvPr/>
        </p:nvGrpSpPr>
        <p:grpSpPr>
          <a:xfrm>
            <a:off x="4953000" y="1981200"/>
            <a:ext cx="450850" cy="458788"/>
            <a:chOff x="3120" y="1248"/>
            <a:chExt cx="284" cy="289"/>
          </a:xfrm>
        </p:grpSpPr>
        <p:sp>
          <p:nvSpPr>
            <p:cNvPr id="34864" name="任意多边形 34863"/>
            <p:cNvSpPr/>
            <p:nvPr/>
          </p:nvSpPr>
          <p:spPr>
            <a:xfrm>
              <a:off x="3120" y="1248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任意多边形 34864"/>
            <p:cNvSpPr/>
            <p:nvPr/>
          </p:nvSpPr>
          <p:spPr>
            <a:xfrm>
              <a:off x="3261" y="1248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67" name="直接连接符 34866"/>
          <p:cNvSpPr/>
          <p:nvPr/>
        </p:nvSpPr>
        <p:spPr>
          <a:xfrm>
            <a:off x="4719638" y="2209800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8" name="直接连接符 34867"/>
          <p:cNvSpPr/>
          <p:nvPr/>
        </p:nvSpPr>
        <p:spPr>
          <a:xfrm>
            <a:off x="3951288" y="2209800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69" name="任意多边形 34868"/>
          <p:cNvSpPr/>
          <p:nvPr/>
        </p:nvSpPr>
        <p:spPr>
          <a:xfrm>
            <a:off x="4143375" y="2209800"/>
            <a:ext cx="684213" cy="306388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70" name="直接连接符 34869"/>
          <p:cNvSpPr/>
          <p:nvPr/>
        </p:nvSpPr>
        <p:spPr>
          <a:xfrm>
            <a:off x="3340100" y="2362200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71" name="任意多边形 34870"/>
          <p:cNvSpPr/>
          <p:nvPr/>
        </p:nvSpPr>
        <p:spPr>
          <a:xfrm>
            <a:off x="3487738" y="2201863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900" name="组合 34899"/>
          <p:cNvGrpSpPr/>
          <p:nvPr/>
        </p:nvGrpSpPr>
        <p:grpSpPr>
          <a:xfrm>
            <a:off x="2786063" y="2540000"/>
            <a:ext cx="3327400" cy="814388"/>
            <a:chOff x="1755" y="1600"/>
            <a:chExt cx="2096" cy="513"/>
          </a:xfrm>
        </p:grpSpPr>
        <p:grpSp>
          <p:nvGrpSpPr>
            <p:cNvPr id="34874" name="组合 34873"/>
            <p:cNvGrpSpPr/>
            <p:nvPr/>
          </p:nvGrpSpPr>
          <p:grpSpPr>
            <a:xfrm>
              <a:off x="2687" y="1600"/>
              <a:ext cx="222" cy="481"/>
              <a:chOff x="2687" y="1600"/>
              <a:chExt cx="222" cy="481"/>
            </a:xfrm>
          </p:grpSpPr>
          <p:sp>
            <p:nvSpPr>
              <p:cNvPr id="34872" name="任意多边形 34871"/>
              <p:cNvSpPr/>
              <p:nvPr/>
            </p:nvSpPr>
            <p:spPr>
              <a:xfrm>
                <a:off x="2696" y="1600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3" name="矩形 34872"/>
              <p:cNvSpPr/>
              <p:nvPr/>
            </p:nvSpPr>
            <p:spPr>
              <a:xfrm rot="5400000">
                <a:off x="2600" y="1722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4879" name="组合 34878"/>
            <p:cNvGrpSpPr/>
            <p:nvPr/>
          </p:nvGrpSpPr>
          <p:grpSpPr>
            <a:xfrm>
              <a:off x="1755" y="1696"/>
              <a:ext cx="399" cy="289"/>
              <a:chOff x="1755" y="1696"/>
              <a:chExt cx="399" cy="289"/>
            </a:xfrm>
          </p:grpSpPr>
          <p:sp>
            <p:nvSpPr>
              <p:cNvPr id="34875" name="矩形 34874"/>
              <p:cNvSpPr/>
              <p:nvPr/>
            </p:nvSpPr>
            <p:spPr>
              <a:xfrm>
                <a:off x="1755" y="1702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4878" name="组合 34877"/>
              <p:cNvGrpSpPr/>
              <p:nvPr/>
            </p:nvGrpSpPr>
            <p:grpSpPr>
              <a:xfrm>
                <a:off x="1770" y="1696"/>
                <a:ext cx="340" cy="289"/>
                <a:chOff x="1770" y="1696"/>
                <a:chExt cx="340" cy="289"/>
              </a:xfrm>
            </p:grpSpPr>
            <p:sp>
              <p:nvSpPr>
                <p:cNvPr id="34876" name="任意多边形 34875"/>
                <p:cNvSpPr/>
                <p:nvPr/>
              </p:nvSpPr>
              <p:spPr>
                <a:xfrm>
                  <a:off x="1770" y="1696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7" name="任意多边形 34876"/>
                <p:cNvSpPr/>
                <p:nvPr/>
              </p:nvSpPr>
              <p:spPr>
                <a:xfrm>
                  <a:off x="1939" y="1696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80" name="矩形 34879"/>
            <p:cNvSpPr/>
            <p:nvPr/>
          </p:nvSpPr>
          <p:spPr>
            <a:xfrm>
              <a:off x="2215" y="170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883" name="组合 34882"/>
            <p:cNvGrpSpPr/>
            <p:nvPr/>
          </p:nvGrpSpPr>
          <p:grpSpPr>
            <a:xfrm>
              <a:off x="2230" y="1696"/>
              <a:ext cx="296" cy="289"/>
              <a:chOff x="2230" y="1696"/>
              <a:chExt cx="296" cy="289"/>
            </a:xfrm>
          </p:grpSpPr>
          <p:sp>
            <p:nvSpPr>
              <p:cNvPr id="34881" name="任意多边形 34880"/>
              <p:cNvSpPr/>
              <p:nvPr/>
            </p:nvSpPr>
            <p:spPr>
              <a:xfrm>
                <a:off x="2230" y="1696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任意多边形 34881"/>
              <p:cNvSpPr/>
              <p:nvPr/>
            </p:nvSpPr>
            <p:spPr>
              <a:xfrm>
                <a:off x="2378" y="1696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84" name="直接连接符 34883"/>
            <p:cNvSpPr/>
            <p:nvPr/>
          </p:nvSpPr>
          <p:spPr>
            <a:xfrm>
              <a:off x="2115" y="1840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5" name="任意多边形 34884"/>
            <p:cNvSpPr/>
            <p:nvPr/>
          </p:nvSpPr>
          <p:spPr>
            <a:xfrm>
              <a:off x="2177" y="1744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86" name="直接连接符 34885"/>
            <p:cNvSpPr/>
            <p:nvPr/>
          </p:nvSpPr>
          <p:spPr>
            <a:xfrm>
              <a:off x="2531" y="174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7" name="矩形 34886"/>
            <p:cNvSpPr/>
            <p:nvPr/>
          </p:nvSpPr>
          <p:spPr>
            <a:xfrm>
              <a:off x="3032" y="1702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890" name="组合 34889"/>
            <p:cNvGrpSpPr/>
            <p:nvPr/>
          </p:nvGrpSpPr>
          <p:grpSpPr>
            <a:xfrm>
              <a:off x="3079" y="1696"/>
              <a:ext cx="325" cy="289"/>
              <a:chOff x="3079" y="1696"/>
              <a:chExt cx="325" cy="289"/>
            </a:xfrm>
          </p:grpSpPr>
          <p:sp>
            <p:nvSpPr>
              <p:cNvPr id="34888" name="任意多边形 34887"/>
              <p:cNvSpPr/>
              <p:nvPr/>
            </p:nvSpPr>
            <p:spPr>
              <a:xfrm>
                <a:off x="3079" y="1696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9" name="任意多边形 34888"/>
              <p:cNvSpPr/>
              <p:nvPr/>
            </p:nvSpPr>
            <p:spPr>
              <a:xfrm>
                <a:off x="3240" y="1696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1" name="矩形 34890"/>
            <p:cNvSpPr/>
            <p:nvPr/>
          </p:nvSpPr>
          <p:spPr>
            <a:xfrm>
              <a:off x="3524" y="170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894" name="组合 34893"/>
            <p:cNvGrpSpPr/>
            <p:nvPr/>
          </p:nvGrpSpPr>
          <p:grpSpPr>
            <a:xfrm>
              <a:off x="3547" y="1696"/>
              <a:ext cx="284" cy="289"/>
              <a:chOff x="3547" y="1696"/>
              <a:chExt cx="284" cy="289"/>
            </a:xfrm>
          </p:grpSpPr>
          <p:sp>
            <p:nvSpPr>
              <p:cNvPr id="34892" name="任意多边形 34891"/>
              <p:cNvSpPr/>
              <p:nvPr/>
            </p:nvSpPr>
            <p:spPr>
              <a:xfrm>
                <a:off x="3547" y="1696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任意多边形 34892"/>
              <p:cNvSpPr/>
              <p:nvPr/>
            </p:nvSpPr>
            <p:spPr>
              <a:xfrm>
                <a:off x="3688" y="1696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95" name="直接连接符 34894"/>
            <p:cNvSpPr/>
            <p:nvPr/>
          </p:nvSpPr>
          <p:spPr>
            <a:xfrm>
              <a:off x="3400" y="1840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6" name="直接连接符 34895"/>
            <p:cNvSpPr/>
            <p:nvPr/>
          </p:nvSpPr>
          <p:spPr>
            <a:xfrm>
              <a:off x="2916" y="1840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7" name="任意多边形 34896"/>
            <p:cNvSpPr/>
            <p:nvPr/>
          </p:nvSpPr>
          <p:spPr>
            <a:xfrm>
              <a:off x="3037" y="1840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98" name="直接连接符 34897"/>
            <p:cNvSpPr/>
            <p:nvPr/>
          </p:nvSpPr>
          <p:spPr>
            <a:xfrm>
              <a:off x="2531" y="193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9" name="任意多边形 34898"/>
            <p:cNvSpPr/>
            <p:nvPr/>
          </p:nvSpPr>
          <p:spPr>
            <a:xfrm>
              <a:off x="2624" y="1835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929" name="组合 34928"/>
          <p:cNvGrpSpPr/>
          <p:nvPr/>
        </p:nvGrpSpPr>
        <p:grpSpPr>
          <a:xfrm>
            <a:off x="3463925" y="3251200"/>
            <a:ext cx="3327400" cy="814388"/>
            <a:chOff x="2182" y="2048"/>
            <a:chExt cx="2096" cy="513"/>
          </a:xfrm>
        </p:grpSpPr>
        <p:grpSp>
          <p:nvGrpSpPr>
            <p:cNvPr id="34903" name="组合 34902"/>
            <p:cNvGrpSpPr/>
            <p:nvPr/>
          </p:nvGrpSpPr>
          <p:grpSpPr>
            <a:xfrm>
              <a:off x="3114" y="2048"/>
              <a:ext cx="222" cy="481"/>
              <a:chOff x="3114" y="2048"/>
              <a:chExt cx="222" cy="481"/>
            </a:xfrm>
          </p:grpSpPr>
          <p:sp>
            <p:nvSpPr>
              <p:cNvPr id="34901" name="任意多边形 34900"/>
              <p:cNvSpPr/>
              <p:nvPr/>
            </p:nvSpPr>
            <p:spPr>
              <a:xfrm>
                <a:off x="3123" y="2048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2" name="矩形 34901"/>
              <p:cNvSpPr/>
              <p:nvPr/>
            </p:nvSpPr>
            <p:spPr>
              <a:xfrm rot="5400000">
                <a:off x="3027" y="2170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4908" name="组合 34907"/>
            <p:cNvGrpSpPr/>
            <p:nvPr/>
          </p:nvGrpSpPr>
          <p:grpSpPr>
            <a:xfrm>
              <a:off x="2182" y="2144"/>
              <a:ext cx="399" cy="289"/>
              <a:chOff x="2182" y="2144"/>
              <a:chExt cx="399" cy="289"/>
            </a:xfrm>
          </p:grpSpPr>
          <p:sp>
            <p:nvSpPr>
              <p:cNvPr id="34904" name="矩形 34903"/>
              <p:cNvSpPr/>
              <p:nvPr/>
            </p:nvSpPr>
            <p:spPr>
              <a:xfrm>
                <a:off x="2182" y="2150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4907" name="组合 34906"/>
              <p:cNvGrpSpPr/>
              <p:nvPr/>
            </p:nvGrpSpPr>
            <p:grpSpPr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34905" name="任意多边形 34904"/>
                <p:cNvSpPr/>
                <p:nvPr/>
              </p:nvSpPr>
              <p:spPr>
                <a:xfrm>
                  <a:off x="2197" y="2144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06" name="任意多边形 34905"/>
                <p:cNvSpPr/>
                <p:nvPr/>
              </p:nvSpPr>
              <p:spPr>
                <a:xfrm>
                  <a:off x="2366" y="2144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909" name="矩形 34908"/>
            <p:cNvSpPr/>
            <p:nvPr/>
          </p:nvSpPr>
          <p:spPr>
            <a:xfrm>
              <a:off x="2642" y="215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912" name="组合 34911"/>
            <p:cNvGrpSpPr/>
            <p:nvPr/>
          </p:nvGrpSpPr>
          <p:grpSpPr>
            <a:xfrm>
              <a:off x="2657" y="2144"/>
              <a:ext cx="296" cy="289"/>
              <a:chOff x="2657" y="2144"/>
              <a:chExt cx="296" cy="289"/>
            </a:xfrm>
          </p:grpSpPr>
          <p:sp>
            <p:nvSpPr>
              <p:cNvPr id="34910" name="任意多边形 34909"/>
              <p:cNvSpPr/>
              <p:nvPr/>
            </p:nvSpPr>
            <p:spPr>
              <a:xfrm>
                <a:off x="2657" y="2144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1" name="任意多边形 34910"/>
              <p:cNvSpPr/>
              <p:nvPr/>
            </p:nvSpPr>
            <p:spPr>
              <a:xfrm>
                <a:off x="2805" y="2144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13" name="直接连接符 34912"/>
            <p:cNvSpPr/>
            <p:nvPr/>
          </p:nvSpPr>
          <p:spPr>
            <a:xfrm>
              <a:off x="2542" y="2288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4" name="任意多边形 34913"/>
            <p:cNvSpPr/>
            <p:nvPr/>
          </p:nvSpPr>
          <p:spPr>
            <a:xfrm>
              <a:off x="2604" y="2192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15" name="直接连接符 34914"/>
            <p:cNvSpPr/>
            <p:nvPr/>
          </p:nvSpPr>
          <p:spPr>
            <a:xfrm>
              <a:off x="2958" y="219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16" name="矩形 34915"/>
            <p:cNvSpPr/>
            <p:nvPr/>
          </p:nvSpPr>
          <p:spPr>
            <a:xfrm>
              <a:off x="3459" y="2150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919" name="组合 34918"/>
            <p:cNvGrpSpPr/>
            <p:nvPr/>
          </p:nvGrpSpPr>
          <p:grpSpPr>
            <a:xfrm>
              <a:off x="3506" y="2144"/>
              <a:ext cx="325" cy="289"/>
              <a:chOff x="3506" y="2144"/>
              <a:chExt cx="325" cy="289"/>
            </a:xfrm>
          </p:grpSpPr>
          <p:sp>
            <p:nvSpPr>
              <p:cNvPr id="34917" name="任意多边形 34916"/>
              <p:cNvSpPr/>
              <p:nvPr/>
            </p:nvSpPr>
            <p:spPr>
              <a:xfrm>
                <a:off x="3506" y="2144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8" name="任意多边形 34917"/>
              <p:cNvSpPr/>
              <p:nvPr/>
            </p:nvSpPr>
            <p:spPr>
              <a:xfrm>
                <a:off x="3667" y="2144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20" name="矩形 34919"/>
            <p:cNvSpPr/>
            <p:nvPr/>
          </p:nvSpPr>
          <p:spPr>
            <a:xfrm>
              <a:off x="3951" y="215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923" name="组合 34922"/>
            <p:cNvGrpSpPr/>
            <p:nvPr/>
          </p:nvGrpSpPr>
          <p:grpSpPr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34921" name="任意多边形 34920"/>
              <p:cNvSpPr/>
              <p:nvPr/>
            </p:nvSpPr>
            <p:spPr>
              <a:xfrm>
                <a:off x="3974" y="2144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22" name="任意多边形 34921"/>
              <p:cNvSpPr/>
              <p:nvPr/>
            </p:nvSpPr>
            <p:spPr>
              <a:xfrm>
                <a:off x="4115" y="2144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24" name="直接连接符 34923"/>
            <p:cNvSpPr/>
            <p:nvPr/>
          </p:nvSpPr>
          <p:spPr>
            <a:xfrm>
              <a:off x="3827" y="2288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5" name="直接连接符 34924"/>
            <p:cNvSpPr/>
            <p:nvPr/>
          </p:nvSpPr>
          <p:spPr>
            <a:xfrm>
              <a:off x="3343" y="2288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6" name="任意多边形 34925"/>
            <p:cNvSpPr/>
            <p:nvPr/>
          </p:nvSpPr>
          <p:spPr>
            <a:xfrm>
              <a:off x="3464" y="2288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27" name="直接连接符 34926"/>
            <p:cNvSpPr/>
            <p:nvPr/>
          </p:nvSpPr>
          <p:spPr>
            <a:xfrm>
              <a:off x="2958" y="238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8" name="任意多边形 34927"/>
            <p:cNvSpPr/>
            <p:nvPr/>
          </p:nvSpPr>
          <p:spPr>
            <a:xfrm>
              <a:off x="3051" y="2283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932" name="组合 34931"/>
          <p:cNvGrpSpPr/>
          <p:nvPr/>
        </p:nvGrpSpPr>
        <p:grpSpPr>
          <a:xfrm>
            <a:off x="5621338" y="3962400"/>
            <a:ext cx="352425" cy="763588"/>
            <a:chOff x="3541" y="2496"/>
            <a:chExt cx="222" cy="481"/>
          </a:xfrm>
        </p:grpSpPr>
        <p:sp>
          <p:nvSpPr>
            <p:cNvPr id="34930" name="任意多边形 34929"/>
            <p:cNvSpPr/>
            <p:nvPr/>
          </p:nvSpPr>
          <p:spPr>
            <a:xfrm>
              <a:off x="3550" y="2496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1" name="矩形 34930"/>
            <p:cNvSpPr/>
            <p:nvPr/>
          </p:nvSpPr>
          <p:spPr>
            <a:xfrm rot="5400000">
              <a:off x="3454" y="2618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4933" name="矩形 34932"/>
          <p:cNvSpPr/>
          <p:nvPr/>
        </p:nvSpPr>
        <p:spPr>
          <a:xfrm>
            <a:off x="4872038" y="41322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936" name="组合 34935"/>
          <p:cNvGrpSpPr/>
          <p:nvPr/>
        </p:nvGrpSpPr>
        <p:grpSpPr>
          <a:xfrm>
            <a:off x="4895850" y="4114800"/>
            <a:ext cx="469900" cy="458788"/>
            <a:chOff x="3084" y="2592"/>
            <a:chExt cx="296" cy="289"/>
          </a:xfrm>
        </p:grpSpPr>
        <p:sp>
          <p:nvSpPr>
            <p:cNvPr id="34934" name="任意多边形 34933"/>
            <p:cNvSpPr/>
            <p:nvPr/>
          </p:nvSpPr>
          <p:spPr>
            <a:xfrm>
              <a:off x="3084" y="2592"/>
              <a:ext cx="149" cy="289"/>
            </a:xfrm>
            <a:custGeom>
              <a:avLst/>
              <a:gdLst/>
              <a:ahLst/>
              <a:cxnLst/>
              <a:rect l="0" t="0" r="0" b="0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35" name="任意多边形 34934"/>
            <p:cNvSpPr/>
            <p:nvPr/>
          </p:nvSpPr>
          <p:spPr>
            <a:xfrm>
              <a:off x="3232" y="2592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37" name="直接连接符 34936"/>
          <p:cNvSpPr/>
          <p:nvPr/>
        </p:nvSpPr>
        <p:spPr>
          <a:xfrm>
            <a:off x="4713288" y="4343400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38" name="任意多边形 34937"/>
          <p:cNvSpPr/>
          <p:nvPr/>
        </p:nvSpPr>
        <p:spPr>
          <a:xfrm>
            <a:off x="4811713" y="4191000"/>
            <a:ext cx="76200" cy="153988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39" name="直接连接符 34938"/>
          <p:cNvSpPr/>
          <p:nvPr/>
        </p:nvSpPr>
        <p:spPr>
          <a:xfrm>
            <a:off x="5373688" y="4191000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40" name="矩形 34939"/>
          <p:cNvSpPr/>
          <p:nvPr/>
        </p:nvSpPr>
        <p:spPr>
          <a:xfrm>
            <a:off x="6169025" y="4124325"/>
            <a:ext cx="6334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Mem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943" name="组合 34942"/>
          <p:cNvGrpSpPr/>
          <p:nvPr/>
        </p:nvGrpSpPr>
        <p:grpSpPr>
          <a:xfrm>
            <a:off x="6243638" y="4114800"/>
            <a:ext cx="515937" cy="458788"/>
            <a:chOff x="3933" y="2592"/>
            <a:chExt cx="325" cy="289"/>
          </a:xfrm>
        </p:grpSpPr>
        <p:sp>
          <p:nvSpPr>
            <p:cNvPr id="34941" name="任意多边形 34940"/>
            <p:cNvSpPr/>
            <p:nvPr/>
          </p:nvSpPr>
          <p:spPr>
            <a:xfrm>
              <a:off x="3933" y="2592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2" name="任意多边形 34941"/>
            <p:cNvSpPr/>
            <p:nvPr/>
          </p:nvSpPr>
          <p:spPr>
            <a:xfrm>
              <a:off x="4094" y="2592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44" name="矩形 34943"/>
          <p:cNvSpPr/>
          <p:nvPr/>
        </p:nvSpPr>
        <p:spPr>
          <a:xfrm>
            <a:off x="6950075" y="4124325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947" name="组合 34946"/>
          <p:cNvGrpSpPr/>
          <p:nvPr/>
        </p:nvGrpSpPr>
        <p:grpSpPr>
          <a:xfrm>
            <a:off x="6986588" y="4114800"/>
            <a:ext cx="450850" cy="458788"/>
            <a:chOff x="4401" y="2592"/>
            <a:chExt cx="284" cy="289"/>
          </a:xfrm>
        </p:grpSpPr>
        <p:sp>
          <p:nvSpPr>
            <p:cNvPr id="34945" name="任意多边形 34944"/>
            <p:cNvSpPr/>
            <p:nvPr/>
          </p:nvSpPr>
          <p:spPr>
            <a:xfrm>
              <a:off x="4401" y="2592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46" name="任意多边形 34945"/>
            <p:cNvSpPr/>
            <p:nvPr/>
          </p:nvSpPr>
          <p:spPr>
            <a:xfrm>
              <a:off x="4542" y="2592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48" name="直接连接符 34947"/>
          <p:cNvSpPr/>
          <p:nvPr/>
        </p:nvSpPr>
        <p:spPr>
          <a:xfrm>
            <a:off x="6753225" y="4343400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49" name="直接连接符 34948"/>
          <p:cNvSpPr/>
          <p:nvPr/>
        </p:nvSpPr>
        <p:spPr>
          <a:xfrm>
            <a:off x="5984875" y="4343400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50" name="任意多边形 34949"/>
          <p:cNvSpPr/>
          <p:nvPr/>
        </p:nvSpPr>
        <p:spPr>
          <a:xfrm>
            <a:off x="6176963" y="4343400"/>
            <a:ext cx="684212" cy="306388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951" name="直接连接符 34950"/>
          <p:cNvSpPr/>
          <p:nvPr/>
        </p:nvSpPr>
        <p:spPr>
          <a:xfrm>
            <a:off x="5373688" y="4495800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952" name="任意多边形 34951"/>
          <p:cNvSpPr/>
          <p:nvPr/>
        </p:nvSpPr>
        <p:spPr>
          <a:xfrm>
            <a:off x="5521325" y="4335463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4981" name="组合 34980"/>
          <p:cNvGrpSpPr/>
          <p:nvPr/>
        </p:nvGrpSpPr>
        <p:grpSpPr>
          <a:xfrm>
            <a:off x="4819650" y="4673600"/>
            <a:ext cx="3327400" cy="814388"/>
            <a:chOff x="3036" y="2944"/>
            <a:chExt cx="2096" cy="513"/>
          </a:xfrm>
        </p:grpSpPr>
        <p:grpSp>
          <p:nvGrpSpPr>
            <p:cNvPr id="34955" name="组合 34954"/>
            <p:cNvGrpSpPr/>
            <p:nvPr/>
          </p:nvGrpSpPr>
          <p:grpSpPr>
            <a:xfrm>
              <a:off x="3968" y="2944"/>
              <a:ext cx="222" cy="481"/>
              <a:chOff x="3968" y="2944"/>
              <a:chExt cx="222" cy="481"/>
            </a:xfrm>
          </p:grpSpPr>
          <p:sp>
            <p:nvSpPr>
              <p:cNvPr id="34953" name="任意多边形 34952"/>
              <p:cNvSpPr/>
              <p:nvPr/>
            </p:nvSpPr>
            <p:spPr>
              <a:xfrm>
                <a:off x="3977" y="294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54" name="矩形 34953"/>
              <p:cNvSpPr/>
              <p:nvPr/>
            </p:nvSpPr>
            <p:spPr>
              <a:xfrm rot="5400000">
                <a:off x="3881" y="306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4960" name="组合 34959"/>
            <p:cNvGrpSpPr/>
            <p:nvPr/>
          </p:nvGrpSpPr>
          <p:grpSpPr>
            <a:xfrm>
              <a:off x="3036" y="3040"/>
              <a:ext cx="399" cy="289"/>
              <a:chOff x="3036" y="3040"/>
              <a:chExt cx="399" cy="289"/>
            </a:xfrm>
          </p:grpSpPr>
          <p:sp>
            <p:nvSpPr>
              <p:cNvPr id="34956" name="矩形 34955"/>
              <p:cNvSpPr/>
              <p:nvPr/>
            </p:nvSpPr>
            <p:spPr>
              <a:xfrm>
                <a:off x="3036" y="304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4959" name="组合 34958"/>
              <p:cNvGrpSpPr/>
              <p:nvPr/>
            </p:nvGrpSpPr>
            <p:grpSpPr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34957" name="任意多边形 34956"/>
                <p:cNvSpPr/>
                <p:nvPr/>
              </p:nvSpPr>
              <p:spPr>
                <a:xfrm>
                  <a:off x="3051" y="304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958" name="任意多边形 34957"/>
                <p:cNvSpPr/>
                <p:nvPr/>
              </p:nvSpPr>
              <p:spPr>
                <a:xfrm>
                  <a:off x="3220" y="304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961" name="矩形 34960"/>
            <p:cNvSpPr/>
            <p:nvPr/>
          </p:nvSpPr>
          <p:spPr>
            <a:xfrm>
              <a:off x="3496" y="305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964" name="组合 34963"/>
            <p:cNvGrpSpPr/>
            <p:nvPr/>
          </p:nvGrpSpPr>
          <p:grpSpPr>
            <a:xfrm>
              <a:off x="3511" y="3040"/>
              <a:ext cx="296" cy="289"/>
              <a:chOff x="3511" y="3040"/>
              <a:chExt cx="296" cy="289"/>
            </a:xfrm>
          </p:grpSpPr>
          <p:sp>
            <p:nvSpPr>
              <p:cNvPr id="34962" name="任意多边形 34961"/>
              <p:cNvSpPr/>
              <p:nvPr/>
            </p:nvSpPr>
            <p:spPr>
              <a:xfrm>
                <a:off x="3511" y="304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63" name="任意多边形 34962"/>
              <p:cNvSpPr/>
              <p:nvPr/>
            </p:nvSpPr>
            <p:spPr>
              <a:xfrm>
                <a:off x="3659" y="304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65" name="直接连接符 34964"/>
            <p:cNvSpPr/>
            <p:nvPr/>
          </p:nvSpPr>
          <p:spPr>
            <a:xfrm>
              <a:off x="3396" y="318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66" name="任意多边形 34965"/>
            <p:cNvSpPr/>
            <p:nvPr/>
          </p:nvSpPr>
          <p:spPr>
            <a:xfrm>
              <a:off x="3458" y="308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67" name="直接连接符 34966"/>
            <p:cNvSpPr/>
            <p:nvPr/>
          </p:nvSpPr>
          <p:spPr>
            <a:xfrm>
              <a:off x="3812" y="308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68" name="矩形 34967"/>
            <p:cNvSpPr/>
            <p:nvPr/>
          </p:nvSpPr>
          <p:spPr>
            <a:xfrm>
              <a:off x="4313" y="304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971" name="组合 34970"/>
            <p:cNvGrpSpPr/>
            <p:nvPr/>
          </p:nvGrpSpPr>
          <p:grpSpPr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34969" name="任意多边形 34968"/>
              <p:cNvSpPr/>
              <p:nvPr/>
            </p:nvSpPr>
            <p:spPr>
              <a:xfrm>
                <a:off x="4360" y="304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0" name="任意多边形 34969"/>
              <p:cNvSpPr/>
              <p:nvPr/>
            </p:nvSpPr>
            <p:spPr>
              <a:xfrm>
                <a:off x="4521" y="304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72" name="矩形 34971"/>
            <p:cNvSpPr/>
            <p:nvPr/>
          </p:nvSpPr>
          <p:spPr>
            <a:xfrm>
              <a:off x="4805" y="304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4975" name="组合 34974"/>
            <p:cNvGrpSpPr/>
            <p:nvPr/>
          </p:nvGrpSpPr>
          <p:grpSpPr>
            <a:xfrm>
              <a:off x="4828" y="3040"/>
              <a:ext cx="284" cy="289"/>
              <a:chOff x="4828" y="3040"/>
              <a:chExt cx="284" cy="289"/>
            </a:xfrm>
          </p:grpSpPr>
          <p:sp>
            <p:nvSpPr>
              <p:cNvPr id="34973" name="任意多边形 34972"/>
              <p:cNvSpPr/>
              <p:nvPr/>
            </p:nvSpPr>
            <p:spPr>
              <a:xfrm>
                <a:off x="4828" y="304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74" name="任意多边形 34973"/>
              <p:cNvSpPr/>
              <p:nvPr/>
            </p:nvSpPr>
            <p:spPr>
              <a:xfrm>
                <a:off x="4969" y="304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976" name="直接连接符 34975"/>
            <p:cNvSpPr/>
            <p:nvPr/>
          </p:nvSpPr>
          <p:spPr>
            <a:xfrm>
              <a:off x="4681" y="318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77" name="直接连接符 34976"/>
            <p:cNvSpPr/>
            <p:nvPr/>
          </p:nvSpPr>
          <p:spPr>
            <a:xfrm>
              <a:off x="4197" y="318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78" name="任意多边形 34977"/>
            <p:cNvSpPr/>
            <p:nvPr/>
          </p:nvSpPr>
          <p:spPr>
            <a:xfrm>
              <a:off x="4318" y="318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79" name="直接连接符 34978"/>
            <p:cNvSpPr/>
            <p:nvPr/>
          </p:nvSpPr>
          <p:spPr>
            <a:xfrm>
              <a:off x="3812" y="328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80" name="任意多边形 34979"/>
            <p:cNvSpPr/>
            <p:nvPr/>
          </p:nvSpPr>
          <p:spPr>
            <a:xfrm>
              <a:off x="3905" y="317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82" name="矩形 34981"/>
          <p:cNvSpPr/>
          <p:nvPr/>
        </p:nvSpPr>
        <p:spPr>
          <a:xfrm>
            <a:off x="747713" y="5921375"/>
            <a:ext cx="8396287" cy="828432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0066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Detection is easy in this case!</a:t>
            </a: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Times New Roman" panose="02020603050405020304" pitchFamily="18" charset="0"/>
              </a:rPr>
              <a:t>(right half highlight means read, left half write</a:t>
            </a:r>
            <a:r>
              <a:rPr lang="en-US" altLang="zh-CN" sz="1800" dirty="0"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altLang="zh-CN" sz="1800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65700" y="100648"/>
            <a:ext cx="807720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  Structural Hazards limit performance</a:t>
            </a:r>
            <a:endParaRPr lang="zh-CN" altLang="en-US" sz="2400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 dirty="0"/>
              <a:t>3.4</a:t>
            </a:r>
            <a:endParaRPr lang="en-US" altLang="zh-CN" dirty="0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296418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Example: if 1.3 memory accesses per instruction and only one memory access per cycle then</a:t>
            </a:r>
            <a:endParaRPr lang="en-US" altLang="zh-CN" b="1"/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average CPI </a:t>
            </a:r>
            <a:r>
              <a:rPr lang="en-US" altLang="zh-CN" b="1">
                <a:solidFill>
                  <a:srgbClr val="000066"/>
                </a:solidFill>
                <a:sym typeface="Symbol" panose="05050102010706020507" pitchFamily="18" charset="2"/>
              </a:rPr>
              <a:t></a:t>
            </a:r>
            <a:r>
              <a:rPr lang="en-US" altLang="zh-CN" b="1">
                <a:solidFill>
                  <a:srgbClr val="000066"/>
                </a:solidFill>
              </a:rPr>
              <a:t> 1.3</a:t>
            </a:r>
            <a:endParaRPr lang="en-US" altLang="zh-CN" b="1">
              <a:solidFill>
                <a:srgbClr val="000066"/>
              </a:solidFill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otherwise resource is more than 100% utilized</a:t>
            </a:r>
            <a:endParaRPr lang="en-US" altLang="zh-CN" b="1">
              <a:solidFill>
                <a:srgbClr val="000066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Structural Hazard Solution #1: Stall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20239"/>
            <a:ext cx="9144000" cy="481752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sym typeface="+mn-ea"/>
              </a:rPr>
              <a:t>Structural Hazard Solution #2: Resource Copy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88402"/>
            <a:ext cx="9144000" cy="525201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990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1111FF"/>
                </a:solidFill>
              </a:rPr>
              <a:t>Separated Ins Memory(</a:t>
            </a:r>
            <a:r>
              <a:rPr lang="en-US" altLang="zh-CN" sz="2400" b="1" dirty="0" err="1">
                <a:solidFill>
                  <a:srgbClr val="1111FF"/>
                </a:solidFill>
              </a:rPr>
              <a:t>ICache</a:t>
            </a:r>
            <a:r>
              <a:rPr lang="en-US" altLang="zh-CN" sz="2400" b="1" dirty="0">
                <a:solidFill>
                  <a:srgbClr val="1111FF"/>
                </a:solidFill>
              </a:rPr>
              <a:t>) and Data Memory(</a:t>
            </a:r>
            <a:r>
              <a:rPr lang="en-US" altLang="zh-CN" sz="2400" b="1" dirty="0" err="1">
                <a:solidFill>
                  <a:srgbClr val="1111FF"/>
                </a:solidFill>
              </a:rPr>
              <a:t>Dcache</a:t>
            </a:r>
            <a:r>
              <a:rPr lang="en-US" altLang="zh-CN" sz="2400" b="1" dirty="0">
                <a:solidFill>
                  <a:srgbClr val="1111FF"/>
                </a:solidFill>
              </a:rPr>
              <a:t>)</a:t>
            </a:r>
            <a:endParaRPr lang="zh-CN" altLang="en-US" sz="2400" b="1" dirty="0">
              <a:solidFill>
                <a:srgbClr val="1111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Control Hazard Solution #1: Stall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 dirty="0"/>
              <a:t>3.7</a:t>
            </a:r>
            <a:endParaRPr lang="en-US" altLang="zh-CN" dirty="0"/>
          </a:p>
        </p:txBody>
      </p:sp>
      <p:sp>
        <p:nvSpPr>
          <p:cNvPr id="37890" name="文本占位符 37889"/>
          <p:cNvSpPr>
            <a:spLocks noGrp="1"/>
          </p:cNvSpPr>
          <p:nvPr>
            <p:ph type="body" idx="1"/>
          </p:nvPr>
        </p:nvSpPr>
        <p:spPr>
          <a:xfrm>
            <a:off x="457200" y="4648200"/>
            <a:ext cx="7848600" cy="209867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000066"/>
                </a:solidFill>
              </a:rPr>
              <a:t>Stall</a:t>
            </a:r>
            <a:r>
              <a:rPr lang="en-US" altLang="zh-CN" sz="2400" b="1"/>
              <a:t>: wait until decision is clear</a:t>
            </a:r>
            <a:endParaRPr lang="en-US" altLang="zh-CN" sz="2400" b="1"/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/>
              <a:t>Impact: 2 lost cycles (i.e. 3 clock cycles per branch instruction) =&gt; slow</a:t>
            </a:r>
            <a:endParaRPr lang="en-US" altLang="zh-CN" sz="2400" b="1"/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>
                <a:solidFill>
                  <a:srgbClr val="000066"/>
                </a:solidFill>
              </a:rPr>
              <a:t>Move decision to end of decode</a:t>
            </a:r>
            <a:endParaRPr lang="en-US" altLang="zh-CN" sz="2400" b="1">
              <a:solidFill>
                <a:srgbClr val="000066"/>
              </a:solidFill>
            </a:endParaRPr>
          </a:p>
          <a:p>
            <a:pPr lvl="1">
              <a:spcBef>
                <a:spcPct val="20000"/>
              </a:spcBef>
            </a:pPr>
            <a:r>
              <a:rPr lang="en-US" altLang="zh-CN" sz="2400" b="1"/>
              <a:t>save 1 cycle per branch</a:t>
            </a:r>
            <a:endParaRPr lang="en-US" altLang="zh-CN" sz="2400" b="1"/>
          </a:p>
        </p:txBody>
      </p:sp>
      <p:grpSp>
        <p:nvGrpSpPr>
          <p:cNvPr id="38002" name="组合 38001"/>
          <p:cNvGrpSpPr/>
          <p:nvPr/>
        </p:nvGrpSpPr>
        <p:grpSpPr>
          <a:xfrm>
            <a:off x="533400" y="1066800"/>
            <a:ext cx="7761288" cy="3225800"/>
            <a:chOff x="240" y="912"/>
            <a:chExt cx="4889" cy="2032"/>
          </a:xfrm>
        </p:grpSpPr>
        <p:sp>
          <p:nvSpPr>
            <p:cNvPr id="37891" name="直接连接符 37890"/>
            <p:cNvSpPr/>
            <p:nvPr/>
          </p:nvSpPr>
          <p:spPr>
            <a:xfrm>
              <a:off x="2492" y="196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92" name="任意多边形 37891"/>
            <p:cNvSpPr/>
            <p:nvPr/>
          </p:nvSpPr>
          <p:spPr>
            <a:xfrm>
              <a:off x="2345" y="1709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895" name="组合 37894"/>
            <p:cNvGrpSpPr/>
            <p:nvPr/>
          </p:nvGrpSpPr>
          <p:grpSpPr>
            <a:xfrm>
              <a:off x="2191" y="1720"/>
              <a:ext cx="296" cy="289"/>
              <a:chOff x="2230" y="2080"/>
              <a:chExt cx="296" cy="289"/>
            </a:xfrm>
          </p:grpSpPr>
          <p:sp>
            <p:nvSpPr>
              <p:cNvPr id="37893" name="任意多边形 37892"/>
              <p:cNvSpPr/>
              <p:nvPr/>
            </p:nvSpPr>
            <p:spPr>
              <a:xfrm>
                <a:off x="2230" y="208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4" name="任意多边形 37893"/>
              <p:cNvSpPr/>
              <p:nvPr/>
            </p:nvSpPr>
            <p:spPr>
              <a:xfrm>
                <a:off x="2378" y="208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00" name="组合 37899"/>
            <p:cNvGrpSpPr/>
            <p:nvPr/>
          </p:nvGrpSpPr>
          <p:grpSpPr>
            <a:xfrm>
              <a:off x="2613" y="1272"/>
              <a:ext cx="325" cy="289"/>
              <a:chOff x="2652" y="1632"/>
              <a:chExt cx="325" cy="289"/>
            </a:xfrm>
          </p:grpSpPr>
          <p:sp>
            <p:nvSpPr>
              <p:cNvPr id="37898" name="任意多边形 37897"/>
              <p:cNvSpPr/>
              <p:nvPr/>
            </p:nvSpPr>
            <p:spPr>
              <a:xfrm>
                <a:off x="2652" y="163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9" name="任意多边形 37898"/>
              <p:cNvSpPr/>
              <p:nvPr/>
            </p:nvSpPr>
            <p:spPr>
              <a:xfrm>
                <a:off x="2813" y="163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01" name="矩形 37900"/>
            <p:cNvSpPr/>
            <p:nvPr/>
          </p:nvSpPr>
          <p:spPr>
            <a:xfrm>
              <a:off x="240" y="914"/>
              <a:ext cx="226" cy="19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r.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7902" name="直接连接符 37901"/>
            <p:cNvSpPr/>
            <p:nvPr/>
          </p:nvSpPr>
          <p:spPr>
            <a:xfrm>
              <a:off x="545" y="912"/>
              <a:ext cx="0" cy="20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3" name="直接连接符 37902"/>
            <p:cNvSpPr/>
            <p:nvPr/>
          </p:nvSpPr>
          <p:spPr>
            <a:xfrm>
              <a:off x="945" y="1152"/>
              <a:ext cx="39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4" name="矩形 37903"/>
            <p:cNvSpPr/>
            <p:nvPr/>
          </p:nvSpPr>
          <p:spPr>
            <a:xfrm>
              <a:off x="2160" y="938"/>
              <a:ext cx="13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Time (clock cycles)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7905" name="矩形 37904"/>
            <p:cNvSpPr/>
            <p:nvPr/>
          </p:nvSpPr>
          <p:spPr>
            <a:xfrm>
              <a:off x="544" y="1330"/>
              <a:ext cx="5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Add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7906" name="矩形 37905"/>
            <p:cNvSpPr/>
            <p:nvPr/>
          </p:nvSpPr>
          <p:spPr>
            <a:xfrm>
              <a:off x="528" y="1746"/>
              <a:ext cx="53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  <a:endPara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7907" name="矩形 37906"/>
            <p:cNvSpPr/>
            <p:nvPr/>
          </p:nvSpPr>
          <p:spPr>
            <a:xfrm>
              <a:off x="519" y="1873"/>
              <a:ext cx="7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8" name="矩形 37907"/>
            <p:cNvSpPr/>
            <p:nvPr/>
          </p:nvSpPr>
          <p:spPr>
            <a:xfrm>
              <a:off x="563" y="2160"/>
              <a:ext cx="6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7909" name="直接连接符 37908"/>
            <p:cNvSpPr/>
            <p:nvPr/>
          </p:nvSpPr>
          <p:spPr>
            <a:xfrm>
              <a:off x="1689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0" name="直接连接符 37909"/>
            <p:cNvSpPr/>
            <p:nvPr/>
          </p:nvSpPr>
          <p:spPr>
            <a:xfrm>
              <a:off x="2121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1" name="直接连接符 37910"/>
            <p:cNvSpPr/>
            <p:nvPr/>
          </p:nvSpPr>
          <p:spPr>
            <a:xfrm>
              <a:off x="2553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2" name="直接连接符 37911"/>
            <p:cNvSpPr/>
            <p:nvPr/>
          </p:nvSpPr>
          <p:spPr>
            <a:xfrm>
              <a:off x="2985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3" name="直接连接符 37912"/>
            <p:cNvSpPr/>
            <p:nvPr/>
          </p:nvSpPr>
          <p:spPr>
            <a:xfrm>
              <a:off x="3417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4" name="直接连接符 37913"/>
            <p:cNvSpPr/>
            <p:nvPr/>
          </p:nvSpPr>
          <p:spPr>
            <a:xfrm>
              <a:off x="3849" y="1232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5" name="直接连接符 37914"/>
            <p:cNvSpPr/>
            <p:nvPr/>
          </p:nvSpPr>
          <p:spPr>
            <a:xfrm>
              <a:off x="4281" y="1328"/>
              <a:ext cx="0" cy="15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7916" name="直接连接符 37915"/>
            <p:cNvSpPr/>
            <p:nvPr/>
          </p:nvSpPr>
          <p:spPr>
            <a:xfrm>
              <a:off x="4713" y="1280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7919" name="组合 37918"/>
            <p:cNvGrpSpPr/>
            <p:nvPr/>
          </p:nvGrpSpPr>
          <p:grpSpPr>
            <a:xfrm>
              <a:off x="2221" y="1176"/>
              <a:ext cx="222" cy="481"/>
              <a:chOff x="2260" y="1536"/>
              <a:chExt cx="222" cy="481"/>
            </a:xfrm>
          </p:grpSpPr>
          <p:sp>
            <p:nvSpPr>
              <p:cNvPr id="37917" name="任意多边形 37916"/>
              <p:cNvSpPr/>
              <p:nvPr/>
            </p:nvSpPr>
            <p:spPr>
              <a:xfrm>
                <a:off x="2269" y="153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18" name="矩形 37917"/>
              <p:cNvSpPr/>
              <p:nvPr/>
            </p:nvSpPr>
            <p:spPr>
              <a:xfrm rot="5400000">
                <a:off x="2173" y="165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7924" name="组合 37923"/>
            <p:cNvGrpSpPr/>
            <p:nvPr/>
          </p:nvGrpSpPr>
          <p:grpSpPr>
            <a:xfrm>
              <a:off x="1289" y="1272"/>
              <a:ext cx="399" cy="289"/>
              <a:chOff x="1328" y="1632"/>
              <a:chExt cx="399" cy="289"/>
            </a:xfrm>
          </p:grpSpPr>
          <p:sp>
            <p:nvSpPr>
              <p:cNvPr id="37920" name="矩形 37919"/>
              <p:cNvSpPr/>
              <p:nvPr/>
            </p:nvSpPr>
            <p:spPr>
              <a:xfrm>
                <a:off x="1328" y="1638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7923" name="组合 37922"/>
              <p:cNvGrpSpPr/>
              <p:nvPr/>
            </p:nvGrpSpPr>
            <p:grpSpPr>
              <a:xfrm>
                <a:off x="1343" y="1632"/>
                <a:ext cx="340" cy="289"/>
                <a:chOff x="1343" y="1632"/>
                <a:chExt cx="340" cy="289"/>
              </a:xfrm>
            </p:grpSpPr>
            <p:sp>
              <p:nvSpPr>
                <p:cNvPr id="37921" name="任意多边形 37920"/>
                <p:cNvSpPr/>
                <p:nvPr/>
              </p:nvSpPr>
              <p:spPr>
                <a:xfrm>
                  <a:off x="1343" y="1632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22" name="任意多边形 37921"/>
                <p:cNvSpPr/>
                <p:nvPr/>
              </p:nvSpPr>
              <p:spPr>
                <a:xfrm>
                  <a:off x="1512" y="1632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25" name="矩形 37924"/>
            <p:cNvSpPr/>
            <p:nvPr/>
          </p:nvSpPr>
          <p:spPr>
            <a:xfrm>
              <a:off x="1749" y="1283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28" name="组合 37927"/>
            <p:cNvGrpSpPr/>
            <p:nvPr/>
          </p:nvGrpSpPr>
          <p:grpSpPr>
            <a:xfrm>
              <a:off x="1764" y="1272"/>
              <a:ext cx="296" cy="289"/>
              <a:chOff x="1803" y="1632"/>
              <a:chExt cx="296" cy="289"/>
            </a:xfrm>
          </p:grpSpPr>
          <p:sp>
            <p:nvSpPr>
              <p:cNvPr id="37926" name="任意多边形 37925"/>
              <p:cNvSpPr/>
              <p:nvPr/>
            </p:nvSpPr>
            <p:spPr>
              <a:xfrm>
                <a:off x="1803" y="163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7" name="任意多边形 37926"/>
              <p:cNvSpPr/>
              <p:nvPr/>
            </p:nvSpPr>
            <p:spPr>
              <a:xfrm>
                <a:off x="1951" y="163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29" name="直接连接符 37928"/>
            <p:cNvSpPr/>
            <p:nvPr/>
          </p:nvSpPr>
          <p:spPr>
            <a:xfrm>
              <a:off x="1649" y="1416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0" name="任意多边形 37929"/>
            <p:cNvSpPr/>
            <p:nvPr/>
          </p:nvSpPr>
          <p:spPr>
            <a:xfrm>
              <a:off x="1711" y="1320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1" name="直接连接符 37930"/>
            <p:cNvSpPr/>
            <p:nvPr/>
          </p:nvSpPr>
          <p:spPr>
            <a:xfrm>
              <a:off x="2065" y="132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2" name="矩形 37931"/>
            <p:cNvSpPr/>
            <p:nvPr/>
          </p:nvSpPr>
          <p:spPr>
            <a:xfrm>
              <a:off x="2566" y="1278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33" name="矩形 37932"/>
            <p:cNvSpPr/>
            <p:nvPr/>
          </p:nvSpPr>
          <p:spPr>
            <a:xfrm>
              <a:off x="3058" y="1278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36" name="组合 37935"/>
            <p:cNvGrpSpPr/>
            <p:nvPr/>
          </p:nvGrpSpPr>
          <p:grpSpPr>
            <a:xfrm>
              <a:off x="3081" y="1272"/>
              <a:ext cx="284" cy="289"/>
              <a:chOff x="3120" y="1632"/>
              <a:chExt cx="284" cy="289"/>
            </a:xfrm>
          </p:grpSpPr>
          <p:sp>
            <p:nvSpPr>
              <p:cNvPr id="37934" name="任意多边形 37933"/>
              <p:cNvSpPr/>
              <p:nvPr/>
            </p:nvSpPr>
            <p:spPr>
              <a:xfrm>
                <a:off x="3120" y="163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5" name="任意多边形 37934"/>
              <p:cNvSpPr/>
              <p:nvPr/>
            </p:nvSpPr>
            <p:spPr>
              <a:xfrm>
                <a:off x="3261" y="163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37" name="直接连接符 37936"/>
            <p:cNvSpPr/>
            <p:nvPr/>
          </p:nvSpPr>
          <p:spPr>
            <a:xfrm>
              <a:off x="2934" y="1416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8" name="直接连接符 37937"/>
            <p:cNvSpPr/>
            <p:nvPr/>
          </p:nvSpPr>
          <p:spPr>
            <a:xfrm>
              <a:off x="2450" y="1416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39" name="任意多边形 37938"/>
            <p:cNvSpPr/>
            <p:nvPr/>
          </p:nvSpPr>
          <p:spPr>
            <a:xfrm>
              <a:off x="2571" y="1416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直接连接符 37939"/>
            <p:cNvSpPr/>
            <p:nvPr/>
          </p:nvSpPr>
          <p:spPr>
            <a:xfrm>
              <a:off x="2065" y="151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41" name="任意多边形 37940"/>
            <p:cNvSpPr/>
            <p:nvPr/>
          </p:nvSpPr>
          <p:spPr>
            <a:xfrm>
              <a:off x="2158" y="1411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44" name="组合 37943"/>
            <p:cNvGrpSpPr/>
            <p:nvPr/>
          </p:nvGrpSpPr>
          <p:grpSpPr>
            <a:xfrm>
              <a:off x="2648" y="1624"/>
              <a:ext cx="222" cy="481"/>
              <a:chOff x="2687" y="1984"/>
              <a:chExt cx="222" cy="481"/>
            </a:xfrm>
          </p:grpSpPr>
          <p:sp>
            <p:nvSpPr>
              <p:cNvPr id="37942" name="任意多边形 37941"/>
              <p:cNvSpPr/>
              <p:nvPr/>
            </p:nvSpPr>
            <p:spPr>
              <a:xfrm>
                <a:off x="2696" y="198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3" name="矩形 37942"/>
              <p:cNvSpPr/>
              <p:nvPr/>
            </p:nvSpPr>
            <p:spPr>
              <a:xfrm rot="5400000">
                <a:off x="2600" y="210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7949" name="组合 37948"/>
            <p:cNvGrpSpPr/>
            <p:nvPr/>
          </p:nvGrpSpPr>
          <p:grpSpPr>
            <a:xfrm>
              <a:off x="1716" y="1720"/>
              <a:ext cx="399" cy="289"/>
              <a:chOff x="1755" y="2080"/>
              <a:chExt cx="399" cy="289"/>
            </a:xfrm>
          </p:grpSpPr>
          <p:sp>
            <p:nvSpPr>
              <p:cNvPr id="37945" name="矩形 37944"/>
              <p:cNvSpPr/>
              <p:nvPr/>
            </p:nvSpPr>
            <p:spPr>
              <a:xfrm>
                <a:off x="1755" y="208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7948" name="组合 37947"/>
              <p:cNvGrpSpPr/>
              <p:nvPr/>
            </p:nvGrpSpPr>
            <p:grpSpPr>
              <a:xfrm>
                <a:off x="1770" y="2080"/>
                <a:ext cx="340" cy="289"/>
                <a:chOff x="1770" y="2080"/>
                <a:chExt cx="340" cy="289"/>
              </a:xfrm>
            </p:grpSpPr>
            <p:sp>
              <p:nvSpPr>
                <p:cNvPr id="37946" name="任意多边形 37945"/>
                <p:cNvSpPr/>
                <p:nvPr/>
              </p:nvSpPr>
              <p:spPr>
                <a:xfrm>
                  <a:off x="1770" y="208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47" name="任意多边形 37946"/>
                <p:cNvSpPr/>
                <p:nvPr/>
              </p:nvSpPr>
              <p:spPr>
                <a:xfrm>
                  <a:off x="1939" y="208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7950" name="矩形 37949"/>
            <p:cNvSpPr/>
            <p:nvPr/>
          </p:nvSpPr>
          <p:spPr>
            <a:xfrm>
              <a:off x="2176" y="173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51" name="直接连接符 37950"/>
            <p:cNvSpPr/>
            <p:nvPr/>
          </p:nvSpPr>
          <p:spPr>
            <a:xfrm>
              <a:off x="2076" y="186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2" name="任意多边形 37951"/>
            <p:cNvSpPr/>
            <p:nvPr/>
          </p:nvSpPr>
          <p:spPr>
            <a:xfrm>
              <a:off x="2138" y="176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直接连接符 37952"/>
            <p:cNvSpPr/>
            <p:nvPr/>
          </p:nvSpPr>
          <p:spPr>
            <a:xfrm>
              <a:off x="2492" y="176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54" name="矩形 37953"/>
            <p:cNvSpPr/>
            <p:nvPr/>
          </p:nvSpPr>
          <p:spPr>
            <a:xfrm>
              <a:off x="2993" y="172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57" name="组合 37956"/>
            <p:cNvGrpSpPr/>
            <p:nvPr/>
          </p:nvGrpSpPr>
          <p:grpSpPr>
            <a:xfrm>
              <a:off x="3040" y="1720"/>
              <a:ext cx="325" cy="289"/>
              <a:chOff x="3079" y="2080"/>
              <a:chExt cx="325" cy="289"/>
            </a:xfrm>
          </p:grpSpPr>
          <p:sp>
            <p:nvSpPr>
              <p:cNvPr id="37955" name="任意多边形 37954"/>
              <p:cNvSpPr/>
              <p:nvPr/>
            </p:nvSpPr>
            <p:spPr>
              <a:xfrm>
                <a:off x="3079" y="208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6" name="任意多边形 37955"/>
              <p:cNvSpPr/>
              <p:nvPr/>
            </p:nvSpPr>
            <p:spPr>
              <a:xfrm>
                <a:off x="3240" y="208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58" name="矩形 37957"/>
            <p:cNvSpPr/>
            <p:nvPr/>
          </p:nvSpPr>
          <p:spPr>
            <a:xfrm>
              <a:off x="3485" y="172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61" name="组合 37960"/>
            <p:cNvGrpSpPr/>
            <p:nvPr/>
          </p:nvGrpSpPr>
          <p:grpSpPr>
            <a:xfrm>
              <a:off x="3508" y="1720"/>
              <a:ext cx="284" cy="289"/>
              <a:chOff x="3547" y="2080"/>
              <a:chExt cx="284" cy="289"/>
            </a:xfrm>
          </p:grpSpPr>
          <p:sp>
            <p:nvSpPr>
              <p:cNvPr id="37959" name="任意多边形 37958"/>
              <p:cNvSpPr/>
              <p:nvPr/>
            </p:nvSpPr>
            <p:spPr>
              <a:xfrm>
                <a:off x="3547" y="208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0" name="任意多边形 37959"/>
              <p:cNvSpPr/>
              <p:nvPr/>
            </p:nvSpPr>
            <p:spPr>
              <a:xfrm>
                <a:off x="3688" y="208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62" name="直接连接符 37961"/>
            <p:cNvSpPr/>
            <p:nvPr/>
          </p:nvSpPr>
          <p:spPr>
            <a:xfrm>
              <a:off x="3361" y="186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3" name="直接连接符 37962"/>
            <p:cNvSpPr/>
            <p:nvPr/>
          </p:nvSpPr>
          <p:spPr>
            <a:xfrm>
              <a:off x="2877" y="186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64" name="任意多边形 37963"/>
            <p:cNvSpPr/>
            <p:nvPr/>
          </p:nvSpPr>
          <p:spPr>
            <a:xfrm>
              <a:off x="2998" y="186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5" name="任意多边形 37964"/>
            <p:cNvSpPr/>
            <p:nvPr/>
          </p:nvSpPr>
          <p:spPr>
            <a:xfrm>
              <a:off x="2585" y="185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68" name="组合 37967"/>
            <p:cNvGrpSpPr/>
            <p:nvPr/>
          </p:nvGrpSpPr>
          <p:grpSpPr>
            <a:xfrm>
              <a:off x="3965" y="2136"/>
              <a:ext cx="222" cy="481"/>
              <a:chOff x="3541" y="2496"/>
              <a:chExt cx="222" cy="481"/>
            </a:xfrm>
          </p:grpSpPr>
          <p:sp>
            <p:nvSpPr>
              <p:cNvPr id="37966" name="任意多边形 37965"/>
              <p:cNvSpPr/>
              <p:nvPr/>
            </p:nvSpPr>
            <p:spPr>
              <a:xfrm>
                <a:off x="3550" y="249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67" name="矩形 37966"/>
              <p:cNvSpPr/>
              <p:nvPr/>
            </p:nvSpPr>
            <p:spPr>
              <a:xfrm rot="5400000">
                <a:off x="3454" y="261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7969" name="矩形 37968"/>
            <p:cNvSpPr/>
            <p:nvPr/>
          </p:nvSpPr>
          <p:spPr>
            <a:xfrm>
              <a:off x="3493" y="2243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72" name="组合 37971"/>
            <p:cNvGrpSpPr/>
            <p:nvPr/>
          </p:nvGrpSpPr>
          <p:grpSpPr>
            <a:xfrm>
              <a:off x="3508" y="2232"/>
              <a:ext cx="296" cy="289"/>
              <a:chOff x="3084" y="2592"/>
              <a:chExt cx="296" cy="289"/>
            </a:xfrm>
          </p:grpSpPr>
          <p:sp>
            <p:nvSpPr>
              <p:cNvPr id="37970" name="任意多边形 37969"/>
              <p:cNvSpPr/>
              <p:nvPr/>
            </p:nvSpPr>
            <p:spPr>
              <a:xfrm>
                <a:off x="3084" y="259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1" name="任意多边形 37970"/>
              <p:cNvSpPr/>
              <p:nvPr/>
            </p:nvSpPr>
            <p:spPr>
              <a:xfrm>
                <a:off x="3232" y="259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73" name="直接连接符 37972"/>
            <p:cNvSpPr/>
            <p:nvPr/>
          </p:nvSpPr>
          <p:spPr>
            <a:xfrm>
              <a:off x="3393" y="2376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4" name="任意多边形 37973"/>
            <p:cNvSpPr/>
            <p:nvPr/>
          </p:nvSpPr>
          <p:spPr>
            <a:xfrm>
              <a:off x="3455" y="2280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5" name="直接连接符 37974"/>
            <p:cNvSpPr/>
            <p:nvPr/>
          </p:nvSpPr>
          <p:spPr>
            <a:xfrm>
              <a:off x="3809" y="228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76" name="矩形 37975"/>
            <p:cNvSpPr/>
            <p:nvPr/>
          </p:nvSpPr>
          <p:spPr>
            <a:xfrm>
              <a:off x="4310" y="2238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79" name="组合 37978"/>
            <p:cNvGrpSpPr/>
            <p:nvPr/>
          </p:nvGrpSpPr>
          <p:grpSpPr>
            <a:xfrm>
              <a:off x="4357" y="2232"/>
              <a:ext cx="325" cy="289"/>
              <a:chOff x="3933" y="2592"/>
              <a:chExt cx="325" cy="289"/>
            </a:xfrm>
          </p:grpSpPr>
          <p:sp>
            <p:nvSpPr>
              <p:cNvPr id="37977" name="任意多边形 37976"/>
              <p:cNvSpPr/>
              <p:nvPr/>
            </p:nvSpPr>
            <p:spPr>
              <a:xfrm>
                <a:off x="3933" y="259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78" name="任意多边形 37977"/>
              <p:cNvSpPr/>
              <p:nvPr/>
            </p:nvSpPr>
            <p:spPr>
              <a:xfrm>
                <a:off x="4094" y="259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0" name="矩形 37979"/>
            <p:cNvSpPr/>
            <p:nvPr/>
          </p:nvSpPr>
          <p:spPr>
            <a:xfrm>
              <a:off x="4802" y="2238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983" name="组合 37982"/>
            <p:cNvGrpSpPr/>
            <p:nvPr/>
          </p:nvGrpSpPr>
          <p:grpSpPr>
            <a:xfrm>
              <a:off x="4825" y="2232"/>
              <a:ext cx="284" cy="289"/>
              <a:chOff x="4401" y="2592"/>
              <a:chExt cx="284" cy="289"/>
            </a:xfrm>
          </p:grpSpPr>
          <p:sp>
            <p:nvSpPr>
              <p:cNvPr id="37981" name="任意多边形 37980"/>
              <p:cNvSpPr/>
              <p:nvPr/>
            </p:nvSpPr>
            <p:spPr>
              <a:xfrm>
                <a:off x="4401" y="259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82" name="任意多边形 37981"/>
              <p:cNvSpPr/>
              <p:nvPr/>
            </p:nvSpPr>
            <p:spPr>
              <a:xfrm>
                <a:off x="4542" y="259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84" name="直接连接符 37983"/>
            <p:cNvSpPr/>
            <p:nvPr/>
          </p:nvSpPr>
          <p:spPr>
            <a:xfrm>
              <a:off x="4678" y="2376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5" name="直接连接符 37984"/>
            <p:cNvSpPr/>
            <p:nvPr/>
          </p:nvSpPr>
          <p:spPr>
            <a:xfrm>
              <a:off x="4194" y="2376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6" name="任意多边形 37985"/>
            <p:cNvSpPr/>
            <p:nvPr/>
          </p:nvSpPr>
          <p:spPr>
            <a:xfrm>
              <a:off x="4315" y="2376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7" name="直接连接符 37986"/>
            <p:cNvSpPr/>
            <p:nvPr/>
          </p:nvSpPr>
          <p:spPr>
            <a:xfrm>
              <a:off x="3809" y="247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88" name="任意多边形 37987"/>
            <p:cNvSpPr/>
            <p:nvPr/>
          </p:nvSpPr>
          <p:spPr>
            <a:xfrm>
              <a:off x="3902" y="2371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89" name="任意多边形 37988"/>
            <p:cNvSpPr/>
            <p:nvPr/>
          </p:nvSpPr>
          <p:spPr>
            <a:xfrm>
              <a:off x="3240" y="2237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92" name="组合 37991"/>
            <p:cNvGrpSpPr/>
            <p:nvPr/>
          </p:nvGrpSpPr>
          <p:grpSpPr>
            <a:xfrm>
              <a:off x="3048" y="2232"/>
              <a:ext cx="340" cy="289"/>
              <a:chOff x="2624" y="2592"/>
              <a:chExt cx="340" cy="289"/>
            </a:xfrm>
          </p:grpSpPr>
          <p:sp>
            <p:nvSpPr>
              <p:cNvPr id="37990" name="任意多边形 37989"/>
              <p:cNvSpPr/>
              <p:nvPr/>
            </p:nvSpPr>
            <p:spPr>
              <a:xfrm>
                <a:off x="2624" y="2592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91" name="任意多边形 37990"/>
              <p:cNvSpPr/>
              <p:nvPr/>
            </p:nvSpPr>
            <p:spPr>
              <a:xfrm>
                <a:off x="2793" y="2592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94" name="矩形 37993"/>
            <p:cNvSpPr/>
            <p:nvPr/>
          </p:nvSpPr>
          <p:spPr>
            <a:xfrm>
              <a:off x="3033" y="228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7997" name="直接连接符 37996"/>
            <p:cNvSpPr/>
            <p:nvPr/>
          </p:nvSpPr>
          <p:spPr>
            <a:xfrm>
              <a:off x="2937" y="1896"/>
              <a:ext cx="96" cy="432"/>
            </a:xfrm>
            <a:prstGeom prst="line">
              <a:avLst/>
            </a:prstGeom>
            <a:ln w="5715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98" name="椭圆 37997"/>
            <p:cNvSpPr/>
            <p:nvPr/>
          </p:nvSpPr>
          <p:spPr>
            <a:xfrm>
              <a:off x="2169" y="2184"/>
              <a:ext cx="768" cy="384"/>
            </a:xfrm>
            <a:prstGeom prst="ellipse">
              <a:avLst/>
            </a:prstGeom>
            <a:solidFill>
              <a:schemeClr val="hlink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Lost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>
                  <a:latin typeface="Arial" panose="020B0604020202020204" pitchFamily="34" charset="0"/>
                  <a:ea typeface="Times New Roman" panose="02020603050405020304" pitchFamily="18" charset="0"/>
                </a:rPr>
                <a:t>potential</a:t>
              </a:r>
              <a:endParaRPr lang="en-US" altLang="zh-CN" sz="1800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Control Hazard Solution #2: Predict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 dirty="0"/>
              <a:t>3.8</a:t>
            </a:r>
            <a:endParaRPr lang="en-US" altLang="zh-CN" dirty="0"/>
          </a:p>
        </p:txBody>
      </p:sp>
      <p:sp>
        <p:nvSpPr>
          <p:cNvPr id="38914" name="文本占位符 38913"/>
          <p:cNvSpPr>
            <a:spLocks noGrp="1"/>
          </p:cNvSpPr>
          <p:nvPr>
            <p:ph type="body" idx="1"/>
          </p:nvPr>
        </p:nvSpPr>
        <p:spPr>
          <a:xfrm>
            <a:off x="128905" y="3885565"/>
            <a:ext cx="9055100" cy="297624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Predict:</a:t>
            </a:r>
            <a:r>
              <a:rPr lang="en-US" altLang="zh-CN" sz="2400" dirty="0"/>
              <a:t> guess one direction then back up if wrong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Impact: 0 lost cycles per branch instruction if right, 1 if wrong (right ­ 50% of time)</a:t>
            </a:r>
            <a:endParaRPr lang="en-US" altLang="zh-CN" sz="2400" dirty="0"/>
          </a:p>
          <a:p>
            <a:pPr lvl="1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Need to “Squash” and restart following instruction if wrong</a:t>
            </a:r>
            <a:endParaRPr lang="en-US" altLang="zh-CN" sz="2400" dirty="0"/>
          </a:p>
          <a:p>
            <a:pPr lvl="1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Produce CPI on branch of (1 *.5 + 2 * .5) = 1.5</a:t>
            </a:r>
            <a:endParaRPr lang="en-US" altLang="zh-CN" sz="2400" dirty="0"/>
          </a:p>
          <a:p>
            <a:pPr lvl="1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Total CPI might then be: 1.5 * .2 + 1 * .8 = 1.1 (20% branch)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More dynamic scheme: history of 1 branch (­ 90%)</a:t>
            </a:r>
            <a:endParaRPr lang="en-US" altLang="zh-CN" sz="2400" dirty="0"/>
          </a:p>
        </p:txBody>
      </p:sp>
      <p:grpSp>
        <p:nvGrpSpPr>
          <p:cNvPr id="39020" name="组合 39019"/>
          <p:cNvGrpSpPr/>
          <p:nvPr/>
        </p:nvGrpSpPr>
        <p:grpSpPr>
          <a:xfrm>
            <a:off x="381000" y="914400"/>
            <a:ext cx="7431088" cy="3225800"/>
            <a:chOff x="240" y="720"/>
            <a:chExt cx="4681" cy="2032"/>
          </a:xfrm>
        </p:grpSpPr>
        <p:sp>
          <p:nvSpPr>
            <p:cNvPr id="38915" name="任意多边形 38914"/>
            <p:cNvSpPr/>
            <p:nvPr/>
          </p:nvSpPr>
          <p:spPr>
            <a:xfrm>
              <a:off x="2345" y="1517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18" name="组合 38917"/>
            <p:cNvGrpSpPr/>
            <p:nvPr/>
          </p:nvGrpSpPr>
          <p:grpSpPr>
            <a:xfrm>
              <a:off x="2191" y="1528"/>
              <a:ext cx="296" cy="289"/>
              <a:chOff x="2230" y="2080"/>
              <a:chExt cx="296" cy="289"/>
            </a:xfrm>
          </p:grpSpPr>
          <p:sp>
            <p:nvSpPr>
              <p:cNvPr id="38916" name="任意多边形 38915"/>
              <p:cNvSpPr/>
              <p:nvPr/>
            </p:nvSpPr>
            <p:spPr>
              <a:xfrm>
                <a:off x="2230" y="208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7" name="任意多边形 38916"/>
              <p:cNvSpPr/>
              <p:nvPr/>
            </p:nvSpPr>
            <p:spPr>
              <a:xfrm>
                <a:off x="2378" y="208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923" name="组合 38922"/>
            <p:cNvGrpSpPr/>
            <p:nvPr/>
          </p:nvGrpSpPr>
          <p:grpSpPr>
            <a:xfrm>
              <a:off x="2613" y="1080"/>
              <a:ext cx="325" cy="289"/>
              <a:chOff x="2652" y="1632"/>
              <a:chExt cx="325" cy="289"/>
            </a:xfrm>
          </p:grpSpPr>
          <p:sp>
            <p:nvSpPr>
              <p:cNvPr id="38921" name="任意多边形 38920"/>
              <p:cNvSpPr/>
              <p:nvPr/>
            </p:nvSpPr>
            <p:spPr>
              <a:xfrm>
                <a:off x="2652" y="163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22" name="任意多边形 38921"/>
              <p:cNvSpPr/>
              <p:nvPr/>
            </p:nvSpPr>
            <p:spPr>
              <a:xfrm>
                <a:off x="2813" y="163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24" name="矩形 38923"/>
            <p:cNvSpPr/>
            <p:nvPr/>
          </p:nvSpPr>
          <p:spPr>
            <a:xfrm>
              <a:off x="240" y="722"/>
              <a:ext cx="226" cy="19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r.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8925" name="直接连接符 38924"/>
            <p:cNvSpPr/>
            <p:nvPr/>
          </p:nvSpPr>
          <p:spPr>
            <a:xfrm>
              <a:off x="545" y="720"/>
              <a:ext cx="0" cy="20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6" name="直接连接符 38925"/>
            <p:cNvSpPr/>
            <p:nvPr/>
          </p:nvSpPr>
          <p:spPr>
            <a:xfrm>
              <a:off x="945" y="960"/>
              <a:ext cx="39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27" name="矩形 38926"/>
            <p:cNvSpPr/>
            <p:nvPr/>
          </p:nvSpPr>
          <p:spPr>
            <a:xfrm>
              <a:off x="2160" y="746"/>
              <a:ext cx="13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Time (clock cycles)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8928" name="矩形 38927"/>
            <p:cNvSpPr/>
            <p:nvPr/>
          </p:nvSpPr>
          <p:spPr>
            <a:xfrm>
              <a:off x="544" y="1138"/>
              <a:ext cx="5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Add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8929" name="矩形 38928"/>
            <p:cNvSpPr/>
            <p:nvPr/>
          </p:nvSpPr>
          <p:spPr>
            <a:xfrm>
              <a:off x="528" y="1554"/>
              <a:ext cx="53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  <a:endPara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8930" name="矩形 38929"/>
            <p:cNvSpPr/>
            <p:nvPr/>
          </p:nvSpPr>
          <p:spPr>
            <a:xfrm>
              <a:off x="519" y="1681"/>
              <a:ext cx="7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1" name="矩形 38930"/>
            <p:cNvSpPr/>
            <p:nvPr/>
          </p:nvSpPr>
          <p:spPr>
            <a:xfrm>
              <a:off x="563" y="1968"/>
              <a:ext cx="6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8932" name="直接连接符 38931"/>
            <p:cNvSpPr/>
            <p:nvPr/>
          </p:nvSpPr>
          <p:spPr>
            <a:xfrm>
              <a:off x="1689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3" name="直接连接符 38932"/>
            <p:cNvSpPr/>
            <p:nvPr/>
          </p:nvSpPr>
          <p:spPr>
            <a:xfrm>
              <a:off x="2121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4" name="直接连接符 38933"/>
            <p:cNvSpPr/>
            <p:nvPr/>
          </p:nvSpPr>
          <p:spPr>
            <a:xfrm>
              <a:off x="2553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5" name="直接连接符 38934"/>
            <p:cNvSpPr/>
            <p:nvPr/>
          </p:nvSpPr>
          <p:spPr>
            <a:xfrm>
              <a:off x="2985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6" name="直接连接符 38935"/>
            <p:cNvSpPr/>
            <p:nvPr/>
          </p:nvSpPr>
          <p:spPr>
            <a:xfrm>
              <a:off x="3417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7" name="直接连接符 38936"/>
            <p:cNvSpPr/>
            <p:nvPr/>
          </p:nvSpPr>
          <p:spPr>
            <a:xfrm>
              <a:off x="3849" y="1040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8" name="直接连接符 38937"/>
            <p:cNvSpPr/>
            <p:nvPr/>
          </p:nvSpPr>
          <p:spPr>
            <a:xfrm>
              <a:off x="4281" y="1136"/>
              <a:ext cx="0" cy="15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8939" name="直接连接符 38938"/>
            <p:cNvSpPr/>
            <p:nvPr/>
          </p:nvSpPr>
          <p:spPr>
            <a:xfrm>
              <a:off x="4713" y="1088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8942" name="组合 38941"/>
            <p:cNvGrpSpPr/>
            <p:nvPr/>
          </p:nvGrpSpPr>
          <p:grpSpPr>
            <a:xfrm>
              <a:off x="2221" y="984"/>
              <a:ext cx="222" cy="481"/>
              <a:chOff x="2260" y="1536"/>
              <a:chExt cx="222" cy="481"/>
            </a:xfrm>
          </p:grpSpPr>
          <p:sp>
            <p:nvSpPr>
              <p:cNvPr id="38940" name="任意多边形 38939"/>
              <p:cNvSpPr/>
              <p:nvPr/>
            </p:nvSpPr>
            <p:spPr>
              <a:xfrm>
                <a:off x="2269" y="153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1" name="矩形 38940"/>
              <p:cNvSpPr/>
              <p:nvPr/>
            </p:nvSpPr>
            <p:spPr>
              <a:xfrm rot="5400000">
                <a:off x="2173" y="165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8947" name="组合 38946"/>
            <p:cNvGrpSpPr/>
            <p:nvPr/>
          </p:nvGrpSpPr>
          <p:grpSpPr>
            <a:xfrm>
              <a:off x="1289" y="1080"/>
              <a:ext cx="399" cy="289"/>
              <a:chOff x="1328" y="1632"/>
              <a:chExt cx="399" cy="289"/>
            </a:xfrm>
          </p:grpSpPr>
          <p:sp>
            <p:nvSpPr>
              <p:cNvPr id="38943" name="矩形 38942"/>
              <p:cNvSpPr/>
              <p:nvPr/>
            </p:nvSpPr>
            <p:spPr>
              <a:xfrm>
                <a:off x="1328" y="1638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8946" name="组合 38945"/>
              <p:cNvGrpSpPr/>
              <p:nvPr/>
            </p:nvGrpSpPr>
            <p:grpSpPr>
              <a:xfrm>
                <a:off x="1343" y="1632"/>
                <a:ext cx="340" cy="289"/>
                <a:chOff x="1343" y="1632"/>
                <a:chExt cx="340" cy="289"/>
              </a:xfrm>
            </p:grpSpPr>
            <p:sp>
              <p:nvSpPr>
                <p:cNvPr id="38944" name="任意多边形 38943"/>
                <p:cNvSpPr/>
                <p:nvPr/>
              </p:nvSpPr>
              <p:spPr>
                <a:xfrm>
                  <a:off x="1343" y="1632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45" name="任意多边形 38944"/>
                <p:cNvSpPr/>
                <p:nvPr/>
              </p:nvSpPr>
              <p:spPr>
                <a:xfrm>
                  <a:off x="1512" y="1632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48" name="矩形 38947"/>
            <p:cNvSpPr/>
            <p:nvPr/>
          </p:nvSpPr>
          <p:spPr>
            <a:xfrm>
              <a:off x="1749" y="109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8951" name="组合 38950"/>
            <p:cNvGrpSpPr/>
            <p:nvPr/>
          </p:nvGrpSpPr>
          <p:grpSpPr>
            <a:xfrm>
              <a:off x="1764" y="1080"/>
              <a:ext cx="296" cy="289"/>
              <a:chOff x="1803" y="1632"/>
              <a:chExt cx="296" cy="289"/>
            </a:xfrm>
          </p:grpSpPr>
          <p:sp>
            <p:nvSpPr>
              <p:cNvPr id="38949" name="任意多边形 38948"/>
              <p:cNvSpPr/>
              <p:nvPr/>
            </p:nvSpPr>
            <p:spPr>
              <a:xfrm>
                <a:off x="1803" y="163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0" name="任意多边形 38949"/>
              <p:cNvSpPr/>
              <p:nvPr/>
            </p:nvSpPr>
            <p:spPr>
              <a:xfrm>
                <a:off x="1951" y="163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52" name="直接连接符 38951"/>
            <p:cNvSpPr/>
            <p:nvPr/>
          </p:nvSpPr>
          <p:spPr>
            <a:xfrm>
              <a:off x="1649" y="122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3" name="任意多边形 38952"/>
            <p:cNvSpPr/>
            <p:nvPr/>
          </p:nvSpPr>
          <p:spPr>
            <a:xfrm>
              <a:off x="1711" y="112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4" name="直接连接符 38953"/>
            <p:cNvSpPr/>
            <p:nvPr/>
          </p:nvSpPr>
          <p:spPr>
            <a:xfrm>
              <a:off x="2065" y="112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55" name="矩形 38954"/>
            <p:cNvSpPr/>
            <p:nvPr/>
          </p:nvSpPr>
          <p:spPr>
            <a:xfrm>
              <a:off x="2566" y="108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956" name="矩形 38955"/>
            <p:cNvSpPr/>
            <p:nvPr/>
          </p:nvSpPr>
          <p:spPr>
            <a:xfrm>
              <a:off x="3058" y="108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8959" name="组合 38958"/>
            <p:cNvGrpSpPr/>
            <p:nvPr/>
          </p:nvGrpSpPr>
          <p:grpSpPr>
            <a:xfrm>
              <a:off x="3081" y="1080"/>
              <a:ext cx="284" cy="289"/>
              <a:chOff x="3120" y="1632"/>
              <a:chExt cx="284" cy="289"/>
            </a:xfrm>
          </p:grpSpPr>
          <p:sp>
            <p:nvSpPr>
              <p:cNvPr id="38957" name="任意多边形 38956"/>
              <p:cNvSpPr/>
              <p:nvPr/>
            </p:nvSpPr>
            <p:spPr>
              <a:xfrm>
                <a:off x="3120" y="163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8" name="任意多边形 38957"/>
              <p:cNvSpPr/>
              <p:nvPr/>
            </p:nvSpPr>
            <p:spPr>
              <a:xfrm>
                <a:off x="3261" y="163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60" name="直接连接符 38959"/>
            <p:cNvSpPr/>
            <p:nvPr/>
          </p:nvSpPr>
          <p:spPr>
            <a:xfrm>
              <a:off x="2934" y="122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1" name="直接连接符 38960"/>
            <p:cNvSpPr/>
            <p:nvPr/>
          </p:nvSpPr>
          <p:spPr>
            <a:xfrm>
              <a:off x="2450" y="122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2" name="任意多边形 38961"/>
            <p:cNvSpPr/>
            <p:nvPr/>
          </p:nvSpPr>
          <p:spPr>
            <a:xfrm>
              <a:off x="2571" y="122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直接连接符 38962"/>
            <p:cNvSpPr/>
            <p:nvPr/>
          </p:nvSpPr>
          <p:spPr>
            <a:xfrm>
              <a:off x="2065" y="132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64" name="任意多边形 38963"/>
            <p:cNvSpPr/>
            <p:nvPr/>
          </p:nvSpPr>
          <p:spPr>
            <a:xfrm>
              <a:off x="2158" y="121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67" name="组合 38966"/>
            <p:cNvGrpSpPr/>
            <p:nvPr/>
          </p:nvGrpSpPr>
          <p:grpSpPr>
            <a:xfrm>
              <a:off x="2648" y="1432"/>
              <a:ext cx="222" cy="481"/>
              <a:chOff x="2687" y="1984"/>
              <a:chExt cx="222" cy="481"/>
            </a:xfrm>
          </p:grpSpPr>
          <p:sp>
            <p:nvSpPr>
              <p:cNvPr id="38965" name="任意多边形 38964"/>
              <p:cNvSpPr/>
              <p:nvPr/>
            </p:nvSpPr>
            <p:spPr>
              <a:xfrm>
                <a:off x="2696" y="198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矩形 38965"/>
              <p:cNvSpPr/>
              <p:nvPr/>
            </p:nvSpPr>
            <p:spPr>
              <a:xfrm rot="5400000">
                <a:off x="2600" y="210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8972" name="组合 38971"/>
            <p:cNvGrpSpPr/>
            <p:nvPr/>
          </p:nvGrpSpPr>
          <p:grpSpPr>
            <a:xfrm>
              <a:off x="1716" y="1528"/>
              <a:ext cx="399" cy="289"/>
              <a:chOff x="1755" y="2080"/>
              <a:chExt cx="399" cy="289"/>
            </a:xfrm>
          </p:grpSpPr>
          <p:sp>
            <p:nvSpPr>
              <p:cNvPr id="38968" name="矩形 38967"/>
              <p:cNvSpPr/>
              <p:nvPr/>
            </p:nvSpPr>
            <p:spPr>
              <a:xfrm>
                <a:off x="1755" y="208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8971" name="组合 38970"/>
              <p:cNvGrpSpPr/>
              <p:nvPr/>
            </p:nvGrpSpPr>
            <p:grpSpPr>
              <a:xfrm>
                <a:off x="1770" y="2080"/>
                <a:ext cx="340" cy="289"/>
                <a:chOff x="1770" y="2080"/>
                <a:chExt cx="340" cy="289"/>
              </a:xfrm>
            </p:grpSpPr>
            <p:sp>
              <p:nvSpPr>
                <p:cNvPr id="38969" name="任意多边形 38968"/>
                <p:cNvSpPr/>
                <p:nvPr/>
              </p:nvSpPr>
              <p:spPr>
                <a:xfrm>
                  <a:off x="1770" y="208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70" name="任意多边形 38969"/>
                <p:cNvSpPr/>
                <p:nvPr/>
              </p:nvSpPr>
              <p:spPr>
                <a:xfrm>
                  <a:off x="1939" y="208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973" name="矩形 38972"/>
            <p:cNvSpPr/>
            <p:nvPr/>
          </p:nvSpPr>
          <p:spPr>
            <a:xfrm>
              <a:off x="2176" y="1539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974" name="直接连接符 38973"/>
            <p:cNvSpPr/>
            <p:nvPr/>
          </p:nvSpPr>
          <p:spPr>
            <a:xfrm>
              <a:off x="2076" y="1672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5" name="任意多边形 38974"/>
            <p:cNvSpPr/>
            <p:nvPr/>
          </p:nvSpPr>
          <p:spPr>
            <a:xfrm>
              <a:off x="2138" y="1576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直接连接符 38975"/>
            <p:cNvSpPr/>
            <p:nvPr/>
          </p:nvSpPr>
          <p:spPr>
            <a:xfrm>
              <a:off x="2492" y="157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7" name="矩形 38976"/>
            <p:cNvSpPr/>
            <p:nvPr/>
          </p:nvSpPr>
          <p:spPr>
            <a:xfrm>
              <a:off x="2993" y="153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8980" name="组合 38979"/>
            <p:cNvGrpSpPr/>
            <p:nvPr/>
          </p:nvGrpSpPr>
          <p:grpSpPr>
            <a:xfrm>
              <a:off x="3040" y="1528"/>
              <a:ext cx="325" cy="289"/>
              <a:chOff x="3079" y="2080"/>
              <a:chExt cx="325" cy="289"/>
            </a:xfrm>
          </p:grpSpPr>
          <p:sp>
            <p:nvSpPr>
              <p:cNvPr id="38978" name="任意多边形 38977"/>
              <p:cNvSpPr/>
              <p:nvPr/>
            </p:nvSpPr>
            <p:spPr>
              <a:xfrm>
                <a:off x="3079" y="208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79" name="任意多边形 38978"/>
              <p:cNvSpPr/>
              <p:nvPr/>
            </p:nvSpPr>
            <p:spPr>
              <a:xfrm>
                <a:off x="3240" y="208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81" name="矩形 38980"/>
            <p:cNvSpPr/>
            <p:nvPr/>
          </p:nvSpPr>
          <p:spPr>
            <a:xfrm>
              <a:off x="3485" y="1534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8984" name="组合 38983"/>
            <p:cNvGrpSpPr/>
            <p:nvPr/>
          </p:nvGrpSpPr>
          <p:grpSpPr>
            <a:xfrm>
              <a:off x="3508" y="1528"/>
              <a:ext cx="284" cy="289"/>
              <a:chOff x="3547" y="2080"/>
              <a:chExt cx="284" cy="289"/>
            </a:xfrm>
          </p:grpSpPr>
          <p:sp>
            <p:nvSpPr>
              <p:cNvPr id="38982" name="任意多边形 38981"/>
              <p:cNvSpPr/>
              <p:nvPr/>
            </p:nvSpPr>
            <p:spPr>
              <a:xfrm>
                <a:off x="3547" y="208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83" name="任意多边形 38982"/>
              <p:cNvSpPr/>
              <p:nvPr/>
            </p:nvSpPr>
            <p:spPr>
              <a:xfrm>
                <a:off x="3688" y="208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85" name="直接连接符 38984"/>
            <p:cNvSpPr/>
            <p:nvPr/>
          </p:nvSpPr>
          <p:spPr>
            <a:xfrm>
              <a:off x="3361" y="1672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6" name="直接连接符 38985"/>
            <p:cNvSpPr/>
            <p:nvPr/>
          </p:nvSpPr>
          <p:spPr>
            <a:xfrm>
              <a:off x="2877" y="1672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7" name="任意多边形 38986"/>
            <p:cNvSpPr/>
            <p:nvPr/>
          </p:nvSpPr>
          <p:spPr>
            <a:xfrm>
              <a:off x="2998" y="1672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直接连接符 38987"/>
            <p:cNvSpPr/>
            <p:nvPr/>
          </p:nvSpPr>
          <p:spPr>
            <a:xfrm>
              <a:off x="2492" y="176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9" name="任意多边形 38988"/>
            <p:cNvSpPr/>
            <p:nvPr/>
          </p:nvSpPr>
          <p:spPr>
            <a:xfrm>
              <a:off x="2585" y="1667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任意多边形 38989"/>
            <p:cNvSpPr/>
            <p:nvPr/>
          </p:nvSpPr>
          <p:spPr>
            <a:xfrm>
              <a:off x="2345" y="2045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993" name="组合 38992"/>
            <p:cNvGrpSpPr/>
            <p:nvPr/>
          </p:nvGrpSpPr>
          <p:grpSpPr>
            <a:xfrm>
              <a:off x="2153" y="2040"/>
              <a:ext cx="340" cy="289"/>
              <a:chOff x="2192" y="2592"/>
              <a:chExt cx="340" cy="289"/>
            </a:xfrm>
          </p:grpSpPr>
          <p:sp>
            <p:nvSpPr>
              <p:cNvPr id="38991" name="任意多边形 38990"/>
              <p:cNvSpPr/>
              <p:nvPr/>
            </p:nvSpPr>
            <p:spPr>
              <a:xfrm>
                <a:off x="2192" y="2592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2" name="任意多边形 38991"/>
              <p:cNvSpPr/>
              <p:nvPr/>
            </p:nvSpPr>
            <p:spPr>
              <a:xfrm>
                <a:off x="2361" y="2592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95" name="矩形 38994"/>
            <p:cNvSpPr/>
            <p:nvPr/>
          </p:nvSpPr>
          <p:spPr>
            <a:xfrm>
              <a:off x="2138" y="204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8998" name="组合 38997"/>
            <p:cNvGrpSpPr/>
            <p:nvPr/>
          </p:nvGrpSpPr>
          <p:grpSpPr>
            <a:xfrm>
              <a:off x="3070" y="1944"/>
              <a:ext cx="222" cy="481"/>
              <a:chOff x="3109" y="2496"/>
              <a:chExt cx="222" cy="481"/>
            </a:xfrm>
          </p:grpSpPr>
          <p:sp>
            <p:nvSpPr>
              <p:cNvPr id="38996" name="任意多边形 38995"/>
              <p:cNvSpPr/>
              <p:nvPr/>
            </p:nvSpPr>
            <p:spPr>
              <a:xfrm>
                <a:off x="3118" y="249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97" name="矩形 38996"/>
              <p:cNvSpPr/>
              <p:nvPr/>
            </p:nvSpPr>
            <p:spPr>
              <a:xfrm rot="5400000">
                <a:off x="3022" y="261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8999" name="矩形 38998"/>
            <p:cNvSpPr/>
            <p:nvPr/>
          </p:nvSpPr>
          <p:spPr>
            <a:xfrm>
              <a:off x="2598" y="205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9002" name="组合 39001"/>
            <p:cNvGrpSpPr/>
            <p:nvPr/>
          </p:nvGrpSpPr>
          <p:grpSpPr>
            <a:xfrm>
              <a:off x="2613" y="2040"/>
              <a:ext cx="296" cy="289"/>
              <a:chOff x="2652" y="2592"/>
              <a:chExt cx="296" cy="289"/>
            </a:xfrm>
          </p:grpSpPr>
          <p:sp>
            <p:nvSpPr>
              <p:cNvPr id="39000" name="任意多边形 38999"/>
              <p:cNvSpPr/>
              <p:nvPr/>
            </p:nvSpPr>
            <p:spPr>
              <a:xfrm>
                <a:off x="2652" y="259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1" name="任意多边形 39000"/>
              <p:cNvSpPr/>
              <p:nvPr/>
            </p:nvSpPr>
            <p:spPr>
              <a:xfrm>
                <a:off x="2800" y="259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03" name="直接连接符 39002"/>
            <p:cNvSpPr/>
            <p:nvPr/>
          </p:nvSpPr>
          <p:spPr>
            <a:xfrm>
              <a:off x="2498" y="218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4" name="任意多边形 39003"/>
            <p:cNvSpPr/>
            <p:nvPr/>
          </p:nvSpPr>
          <p:spPr>
            <a:xfrm>
              <a:off x="2560" y="208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直接连接符 39004"/>
            <p:cNvSpPr/>
            <p:nvPr/>
          </p:nvSpPr>
          <p:spPr>
            <a:xfrm>
              <a:off x="2914" y="208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6" name="矩形 39005"/>
            <p:cNvSpPr/>
            <p:nvPr/>
          </p:nvSpPr>
          <p:spPr>
            <a:xfrm>
              <a:off x="3415" y="204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9009" name="组合 39008"/>
            <p:cNvGrpSpPr/>
            <p:nvPr/>
          </p:nvGrpSpPr>
          <p:grpSpPr>
            <a:xfrm>
              <a:off x="3462" y="2040"/>
              <a:ext cx="325" cy="289"/>
              <a:chOff x="3501" y="2592"/>
              <a:chExt cx="325" cy="289"/>
            </a:xfrm>
          </p:grpSpPr>
          <p:sp>
            <p:nvSpPr>
              <p:cNvPr id="39007" name="任意多边形 39006"/>
              <p:cNvSpPr/>
              <p:nvPr/>
            </p:nvSpPr>
            <p:spPr>
              <a:xfrm>
                <a:off x="3501" y="259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08" name="任意多边形 39007"/>
              <p:cNvSpPr/>
              <p:nvPr/>
            </p:nvSpPr>
            <p:spPr>
              <a:xfrm>
                <a:off x="3662" y="259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10" name="矩形 39009"/>
            <p:cNvSpPr/>
            <p:nvPr/>
          </p:nvSpPr>
          <p:spPr>
            <a:xfrm>
              <a:off x="3907" y="204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9013" name="组合 39012"/>
            <p:cNvGrpSpPr/>
            <p:nvPr/>
          </p:nvGrpSpPr>
          <p:grpSpPr>
            <a:xfrm>
              <a:off x="3930" y="2040"/>
              <a:ext cx="284" cy="289"/>
              <a:chOff x="3969" y="2592"/>
              <a:chExt cx="284" cy="289"/>
            </a:xfrm>
          </p:grpSpPr>
          <p:sp>
            <p:nvSpPr>
              <p:cNvPr id="39011" name="任意多边形 39010"/>
              <p:cNvSpPr/>
              <p:nvPr/>
            </p:nvSpPr>
            <p:spPr>
              <a:xfrm>
                <a:off x="3969" y="259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2" name="任意多边形 39011"/>
              <p:cNvSpPr/>
              <p:nvPr/>
            </p:nvSpPr>
            <p:spPr>
              <a:xfrm>
                <a:off x="4110" y="259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14" name="直接连接符 39013"/>
            <p:cNvSpPr/>
            <p:nvPr/>
          </p:nvSpPr>
          <p:spPr>
            <a:xfrm>
              <a:off x="3783" y="218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5" name="直接连接符 39014"/>
            <p:cNvSpPr/>
            <p:nvPr/>
          </p:nvSpPr>
          <p:spPr>
            <a:xfrm>
              <a:off x="3299" y="218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6" name="任意多边形 39015"/>
            <p:cNvSpPr/>
            <p:nvPr/>
          </p:nvSpPr>
          <p:spPr>
            <a:xfrm>
              <a:off x="3420" y="218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直接连接符 39016"/>
            <p:cNvSpPr/>
            <p:nvPr/>
          </p:nvSpPr>
          <p:spPr>
            <a:xfrm>
              <a:off x="2914" y="228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18" name="任意多边形 39017"/>
            <p:cNvSpPr/>
            <p:nvPr/>
          </p:nvSpPr>
          <p:spPr>
            <a:xfrm>
              <a:off x="3007" y="217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 smtClean="0"/>
              <a:t>COaA</a:t>
            </a:r>
            <a:r>
              <a:rPr lang="en-US" altLang="zh-CN" dirty="0" smtClean="0"/>
              <a:t>, LEC13 </a:t>
            </a:r>
            <a:r>
              <a:rPr lang="en-US" altLang="zh-CN" dirty="0" err="1" smtClean="0"/>
              <a:t>PipeI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Northwestern </a:t>
            </a:r>
            <a:r>
              <a:rPr lang="en-US" altLang="zh-CN" dirty="0" err="1" smtClean="0"/>
              <a:t>Polytechnical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4446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Control Hazard Solution #3: Delayed Branch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3.9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42" name="文本占位符 39941"/>
          <p:cNvSpPr>
            <a:spLocks noGrp="1"/>
          </p:cNvSpPr>
          <p:nvPr>
            <p:ph type="body" idx="1"/>
          </p:nvPr>
        </p:nvSpPr>
        <p:spPr>
          <a:xfrm>
            <a:off x="381000" y="4800600"/>
            <a:ext cx="8305800" cy="202565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</a:rPr>
              <a:t>Delayed Branch:</a:t>
            </a:r>
            <a:r>
              <a:rPr lang="en-US" altLang="zh-CN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/>
              <a:t>Redefine branch behavior (takes place after next instruction) 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Impact: 0 clock cycles per branch instruction if can find instruction to put in “slot” (­ 50% of time)</a:t>
            </a:r>
            <a:endParaRPr lang="en-US" altLang="zh-CN" sz="2400" dirty="0"/>
          </a:p>
          <a:p>
            <a:pPr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400" dirty="0"/>
              <a:t>As launch more instruction per clock cycle, less useful</a:t>
            </a:r>
            <a:endParaRPr lang="en-US" altLang="zh-CN" sz="2400" dirty="0"/>
          </a:p>
        </p:txBody>
      </p:sp>
      <p:grpSp>
        <p:nvGrpSpPr>
          <p:cNvPr id="40071" name="组合 40070"/>
          <p:cNvGrpSpPr/>
          <p:nvPr/>
        </p:nvGrpSpPr>
        <p:grpSpPr>
          <a:xfrm>
            <a:off x="609600" y="1143000"/>
            <a:ext cx="7431088" cy="3367088"/>
            <a:chOff x="288" y="1056"/>
            <a:chExt cx="4681" cy="2121"/>
          </a:xfrm>
        </p:grpSpPr>
        <p:sp>
          <p:nvSpPr>
            <p:cNvPr id="39938" name="任意多边形 39937"/>
            <p:cNvSpPr/>
            <p:nvPr/>
          </p:nvSpPr>
          <p:spPr>
            <a:xfrm>
              <a:off x="2393" y="1853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41" name="组合 39940"/>
            <p:cNvGrpSpPr/>
            <p:nvPr/>
          </p:nvGrpSpPr>
          <p:grpSpPr>
            <a:xfrm>
              <a:off x="2239" y="1864"/>
              <a:ext cx="296" cy="289"/>
              <a:chOff x="2230" y="2080"/>
              <a:chExt cx="296" cy="289"/>
            </a:xfrm>
          </p:grpSpPr>
          <p:sp>
            <p:nvSpPr>
              <p:cNvPr id="39939" name="任意多边形 39938"/>
              <p:cNvSpPr/>
              <p:nvPr/>
            </p:nvSpPr>
            <p:spPr>
              <a:xfrm>
                <a:off x="2230" y="2080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0" name="任意多边形 39939"/>
              <p:cNvSpPr/>
              <p:nvPr/>
            </p:nvSpPr>
            <p:spPr>
              <a:xfrm>
                <a:off x="2378" y="2080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9945" name="组合 39944"/>
            <p:cNvGrpSpPr/>
            <p:nvPr/>
          </p:nvGrpSpPr>
          <p:grpSpPr>
            <a:xfrm>
              <a:off x="2697" y="2760"/>
              <a:ext cx="324" cy="289"/>
              <a:chOff x="2688" y="2976"/>
              <a:chExt cx="324" cy="289"/>
            </a:xfrm>
          </p:grpSpPr>
          <p:sp>
            <p:nvSpPr>
              <p:cNvPr id="39943" name="任意多边形 39942"/>
              <p:cNvSpPr/>
              <p:nvPr/>
            </p:nvSpPr>
            <p:spPr>
              <a:xfrm>
                <a:off x="2688" y="2976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4" name="任意多边形 39943"/>
              <p:cNvSpPr/>
              <p:nvPr/>
            </p:nvSpPr>
            <p:spPr>
              <a:xfrm>
                <a:off x="2849" y="2976"/>
                <a:ext cx="16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3" h="289">
                    <a:moveTo>
                      <a:pt x="0" y="0"/>
                    </a:moveTo>
                    <a:lnTo>
                      <a:pt x="162" y="0"/>
                    </a:lnTo>
                    <a:lnTo>
                      <a:pt x="16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46" name="任意多边形 39945"/>
            <p:cNvSpPr/>
            <p:nvPr/>
          </p:nvSpPr>
          <p:spPr>
            <a:xfrm>
              <a:off x="2873" y="2765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50" name="组合 39949"/>
            <p:cNvGrpSpPr/>
            <p:nvPr/>
          </p:nvGrpSpPr>
          <p:grpSpPr>
            <a:xfrm>
              <a:off x="2661" y="1416"/>
              <a:ext cx="325" cy="289"/>
              <a:chOff x="2652" y="1632"/>
              <a:chExt cx="325" cy="289"/>
            </a:xfrm>
          </p:grpSpPr>
          <p:sp>
            <p:nvSpPr>
              <p:cNvPr id="39948" name="任意多边形 39947"/>
              <p:cNvSpPr/>
              <p:nvPr/>
            </p:nvSpPr>
            <p:spPr>
              <a:xfrm>
                <a:off x="2652" y="1632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9" name="任意多边形 39948"/>
              <p:cNvSpPr/>
              <p:nvPr/>
            </p:nvSpPr>
            <p:spPr>
              <a:xfrm>
                <a:off x="2813" y="1632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51" name="矩形 39950"/>
            <p:cNvSpPr/>
            <p:nvPr/>
          </p:nvSpPr>
          <p:spPr>
            <a:xfrm>
              <a:off x="288" y="1058"/>
              <a:ext cx="226" cy="195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I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s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r.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O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r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9952" name="直接连接符 39951"/>
            <p:cNvSpPr/>
            <p:nvPr/>
          </p:nvSpPr>
          <p:spPr>
            <a:xfrm>
              <a:off x="593" y="1056"/>
              <a:ext cx="0" cy="20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3" name="直接连接符 39952"/>
            <p:cNvSpPr/>
            <p:nvPr/>
          </p:nvSpPr>
          <p:spPr>
            <a:xfrm>
              <a:off x="993" y="1296"/>
              <a:ext cx="39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4" name="矩形 39953"/>
            <p:cNvSpPr/>
            <p:nvPr/>
          </p:nvSpPr>
          <p:spPr>
            <a:xfrm>
              <a:off x="2208" y="1082"/>
              <a:ext cx="1338" cy="229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800" i="1">
                  <a:latin typeface="Arial" panose="020B0604020202020204" pitchFamily="34" charset="0"/>
                  <a:ea typeface="Times New Roman" panose="02020603050405020304" pitchFamily="18" charset="0"/>
                </a:rPr>
                <a:t>Time (clock cycles)</a:t>
              </a:r>
              <a:endPara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9955" name="矩形 39954"/>
            <p:cNvSpPr/>
            <p:nvPr/>
          </p:nvSpPr>
          <p:spPr>
            <a:xfrm>
              <a:off x="592" y="1474"/>
              <a:ext cx="5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Add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9956" name="矩形 39955"/>
            <p:cNvSpPr/>
            <p:nvPr/>
          </p:nvSpPr>
          <p:spPr>
            <a:xfrm>
              <a:off x="576" y="1890"/>
              <a:ext cx="538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Beq</a:t>
              </a:r>
              <a:endPara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9957" name="矩形 39956"/>
            <p:cNvSpPr/>
            <p:nvPr/>
          </p:nvSpPr>
          <p:spPr>
            <a:xfrm>
              <a:off x="567" y="2017"/>
              <a:ext cx="78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8" name="矩形 39957"/>
            <p:cNvSpPr/>
            <p:nvPr/>
          </p:nvSpPr>
          <p:spPr>
            <a:xfrm>
              <a:off x="611" y="2304"/>
              <a:ext cx="613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 err="1">
                  <a:latin typeface="Arial" panose="020B0604020202020204" pitchFamily="34" charset="0"/>
                  <a:ea typeface="Times New Roman" panose="02020603050405020304" pitchFamily="18" charset="0"/>
                </a:rPr>
                <a:t>Misc</a:t>
              </a:r>
              <a:endPara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39959" name="直接连接符 39958"/>
            <p:cNvSpPr/>
            <p:nvPr/>
          </p:nvSpPr>
          <p:spPr>
            <a:xfrm>
              <a:off x="1737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0" name="直接连接符 39959"/>
            <p:cNvSpPr/>
            <p:nvPr/>
          </p:nvSpPr>
          <p:spPr>
            <a:xfrm>
              <a:off x="2169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1" name="直接连接符 39960"/>
            <p:cNvSpPr/>
            <p:nvPr/>
          </p:nvSpPr>
          <p:spPr>
            <a:xfrm>
              <a:off x="2601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2" name="直接连接符 39961"/>
            <p:cNvSpPr/>
            <p:nvPr/>
          </p:nvSpPr>
          <p:spPr>
            <a:xfrm>
              <a:off x="3033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3" name="直接连接符 39962"/>
            <p:cNvSpPr/>
            <p:nvPr/>
          </p:nvSpPr>
          <p:spPr>
            <a:xfrm>
              <a:off x="3465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4" name="直接连接符 39963"/>
            <p:cNvSpPr/>
            <p:nvPr/>
          </p:nvSpPr>
          <p:spPr>
            <a:xfrm>
              <a:off x="3897" y="1376"/>
              <a:ext cx="0" cy="166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5" name="直接连接符 39964"/>
            <p:cNvSpPr/>
            <p:nvPr/>
          </p:nvSpPr>
          <p:spPr>
            <a:xfrm>
              <a:off x="4329" y="1472"/>
              <a:ext cx="0" cy="15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39966" name="直接连接符 39965"/>
            <p:cNvSpPr/>
            <p:nvPr/>
          </p:nvSpPr>
          <p:spPr>
            <a:xfrm>
              <a:off x="4761" y="1424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39969" name="组合 39968"/>
            <p:cNvGrpSpPr/>
            <p:nvPr/>
          </p:nvGrpSpPr>
          <p:grpSpPr>
            <a:xfrm>
              <a:off x="2269" y="1320"/>
              <a:ext cx="222" cy="481"/>
              <a:chOff x="2260" y="1536"/>
              <a:chExt cx="222" cy="481"/>
            </a:xfrm>
          </p:grpSpPr>
          <p:sp>
            <p:nvSpPr>
              <p:cNvPr id="39967" name="任意多边形 39966"/>
              <p:cNvSpPr/>
              <p:nvPr/>
            </p:nvSpPr>
            <p:spPr>
              <a:xfrm>
                <a:off x="2269" y="1536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68" name="矩形 39967"/>
              <p:cNvSpPr/>
              <p:nvPr/>
            </p:nvSpPr>
            <p:spPr>
              <a:xfrm rot="5400000">
                <a:off x="2173" y="1658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74" name="组合 39973"/>
            <p:cNvGrpSpPr/>
            <p:nvPr/>
          </p:nvGrpSpPr>
          <p:grpSpPr>
            <a:xfrm>
              <a:off x="1337" y="1416"/>
              <a:ext cx="399" cy="289"/>
              <a:chOff x="1328" y="1632"/>
              <a:chExt cx="399" cy="289"/>
            </a:xfrm>
          </p:grpSpPr>
          <p:sp>
            <p:nvSpPr>
              <p:cNvPr id="39970" name="矩形 39969"/>
              <p:cNvSpPr/>
              <p:nvPr/>
            </p:nvSpPr>
            <p:spPr>
              <a:xfrm>
                <a:off x="1328" y="1638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9973" name="组合 39972"/>
              <p:cNvGrpSpPr/>
              <p:nvPr/>
            </p:nvGrpSpPr>
            <p:grpSpPr>
              <a:xfrm>
                <a:off x="1343" y="1632"/>
                <a:ext cx="340" cy="289"/>
                <a:chOff x="1343" y="1632"/>
                <a:chExt cx="340" cy="289"/>
              </a:xfrm>
            </p:grpSpPr>
            <p:sp>
              <p:nvSpPr>
                <p:cNvPr id="39971" name="任意多边形 39970"/>
                <p:cNvSpPr/>
                <p:nvPr/>
              </p:nvSpPr>
              <p:spPr>
                <a:xfrm>
                  <a:off x="1343" y="1632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72" name="任意多边形 39971"/>
                <p:cNvSpPr/>
                <p:nvPr/>
              </p:nvSpPr>
              <p:spPr>
                <a:xfrm>
                  <a:off x="1512" y="1632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9975" name="矩形 39974"/>
            <p:cNvSpPr/>
            <p:nvPr/>
          </p:nvSpPr>
          <p:spPr>
            <a:xfrm>
              <a:off x="1797" y="142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9978" name="组合 39977"/>
            <p:cNvGrpSpPr/>
            <p:nvPr/>
          </p:nvGrpSpPr>
          <p:grpSpPr>
            <a:xfrm>
              <a:off x="1812" y="1416"/>
              <a:ext cx="296" cy="289"/>
              <a:chOff x="1803" y="1632"/>
              <a:chExt cx="296" cy="289"/>
            </a:xfrm>
          </p:grpSpPr>
          <p:sp>
            <p:nvSpPr>
              <p:cNvPr id="39976" name="任意多边形 39975"/>
              <p:cNvSpPr/>
              <p:nvPr/>
            </p:nvSpPr>
            <p:spPr>
              <a:xfrm>
                <a:off x="1803" y="1632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77" name="任意多边形 39976"/>
              <p:cNvSpPr/>
              <p:nvPr/>
            </p:nvSpPr>
            <p:spPr>
              <a:xfrm>
                <a:off x="1951" y="1632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79" name="直接连接符 39978"/>
            <p:cNvSpPr/>
            <p:nvPr/>
          </p:nvSpPr>
          <p:spPr>
            <a:xfrm>
              <a:off x="1697" y="1560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任意多边形 39979"/>
            <p:cNvSpPr/>
            <p:nvPr/>
          </p:nvSpPr>
          <p:spPr>
            <a:xfrm>
              <a:off x="1759" y="1464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直接连接符 39980"/>
            <p:cNvSpPr/>
            <p:nvPr/>
          </p:nvSpPr>
          <p:spPr>
            <a:xfrm>
              <a:off x="2113" y="146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2" name="矩形 39981"/>
            <p:cNvSpPr/>
            <p:nvPr/>
          </p:nvSpPr>
          <p:spPr>
            <a:xfrm>
              <a:off x="2614" y="1422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983" name="矩形 39982"/>
            <p:cNvSpPr/>
            <p:nvPr/>
          </p:nvSpPr>
          <p:spPr>
            <a:xfrm>
              <a:off x="3106" y="142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9986" name="组合 39985"/>
            <p:cNvGrpSpPr/>
            <p:nvPr/>
          </p:nvGrpSpPr>
          <p:grpSpPr>
            <a:xfrm>
              <a:off x="3129" y="1416"/>
              <a:ext cx="284" cy="289"/>
              <a:chOff x="3120" y="1632"/>
              <a:chExt cx="284" cy="289"/>
            </a:xfrm>
          </p:grpSpPr>
          <p:sp>
            <p:nvSpPr>
              <p:cNvPr id="39984" name="任意多边形 39983"/>
              <p:cNvSpPr/>
              <p:nvPr/>
            </p:nvSpPr>
            <p:spPr>
              <a:xfrm>
                <a:off x="3120" y="1632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85" name="任意多边形 39984"/>
              <p:cNvSpPr/>
              <p:nvPr/>
            </p:nvSpPr>
            <p:spPr>
              <a:xfrm>
                <a:off x="3261" y="1632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87" name="直接连接符 39986"/>
            <p:cNvSpPr/>
            <p:nvPr/>
          </p:nvSpPr>
          <p:spPr>
            <a:xfrm>
              <a:off x="2982" y="1560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直接连接符 39987"/>
            <p:cNvSpPr/>
            <p:nvPr/>
          </p:nvSpPr>
          <p:spPr>
            <a:xfrm>
              <a:off x="2498" y="1560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9" name="任意多边形 39988"/>
            <p:cNvSpPr/>
            <p:nvPr/>
          </p:nvSpPr>
          <p:spPr>
            <a:xfrm>
              <a:off x="2619" y="1560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直接连接符 39989"/>
            <p:cNvSpPr/>
            <p:nvPr/>
          </p:nvSpPr>
          <p:spPr>
            <a:xfrm>
              <a:off x="2113" y="165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1" name="任意多边形 39990"/>
            <p:cNvSpPr/>
            <p:nvPr/>
          </p:nvSpPr>
          <p:spPr>
            <a:xfrm>
              <a:off x="2206" y="1555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994" name="组合 39993"/>
            <p:cNvGrpSpPr/>
            <p:nvPr/>
          </p:nvGrpSpPr>
          <p:grpSpPr>
            <a:xfrm>
              <a:off x="2696" y="1768"/>
              <a:ext cx="222" cy="481"/>
              <a:chOff x="2687" y="1984"/>
              <a:chExt cx="222" cy="481"/>
            </a:xfrm>
          </p:grpSpPr>
          <p:sp>
            <p:nvSpPr>
              <p:cNvPr id="39992" name="任意多边形 39991"/>
              <p:cNvSpPr/>
              <p:nvPr/>
            </p:nvSpPr>
            <p:spPr>
              <a:xfrm>
                <a:off x="2696" y="1984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93" name="矩形 39992"/>
              <p:cNvSpPr/>
              <p:nvPr/>
            </p:nvSpPr>
            <p:spPr>
              <a:xfrm rot="5400000">
                <a:off x="2600" y="2106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39999" name="组合 39998"/>
            <p:cNvGrpSpPr/>
            <p:nvPr/>
          </p:nvGrpSpPr>
          <p:grpSpPr>
            <a:xfrm>
              <a:off x="1764" y="1864"/>
              <a:ext cx="399" cy="289"/>
              <a:chOff x="1755" y="2080"/>
              <a:chExt cx="399" cy="289"/>
            </a:xfrm>
          </p:grpSpPr>
          <p:sp>
            <p:nvSpPr>
              <p:cNvPr id="39995" name="矩形 39994"/>
              <p:cNvSpPr/>
              <p:nvPr/>
            </p:nvSpPr>
            <p:spPr>
              <a:xfrm>
                <a:off x="1755" y="2086"/>
                <a:ext cx="39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Mem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39998" name="组合 39997"/>
              <p:cNvGrpSpPr/>
              <p:nvPr/>
            </p:nvGrpSpPr>
            <p:grpSpPr>
              <a:xfrm>
                <a:off x="1770" y="2080"/>
                <a:ext cx="340" cy="289"/>
                <a:chOff x="1770" y="2080"/>
                <a:chExt cx="340" cy="289"/>
              </a:xfrm>
            </p:grpSpPr>
            <p:sp>
              <p:nvSpPr>
                <p:cNvPr id="39996" name="任意多边形 39995"/>
                <p:cNvSpPr/>
                <p:nvPr/>
              </p:nvSpPr>
              <p:spPr>
                <a:xfrm>
                  <a:off x="1770" y="2080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997" name="任意多边形 39996"/>
                <p:cNvSpPr/>
                <p:nvPr/>
              </p:nvSpPr>
              <p:spPr>
                <a:xfrm>
                  <a:off x="1939" y="2080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000" name="矩形 39999"/>
            <p:cNvSpPr/>
            <p:nvPr/>
          </p:nvSpPr>
          <p:spPr>
            <a:xfrm>
              <a:off x="2224" y="1875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0001" name="直接连接符 40000"/>
            <p:cNvSpPr/>
            <p:nvPr/>
          </p:nvSpPr>
          <p:spPr>
            <a:xfrm>
              <a:off x="2124" y="2008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2" name="任意多边形 40001"/>
            <p:cNvSpPr/>
            <p:nvPr/>
          </p:nvSpPr>
          <p:spPr>
            <a:xfrm>
              <a:off x="2186" y="1912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3" name="直接连接符 40002"/>
            <p:cNvSpPr/>
            <p:nvPr/>
          </p:nvSpPr>
          <p:spPr>
            <a:xfrm>
              <a:off x="2540" y="1912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4" name="矩形 40003"/>
            <p:cNvSpPr/>
            <p:nvPr/>
          </p:nvSpPr>
          <p:spPr>
            <a:xfrm>
              <a:off x="3041" y="1870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07" name="组合 40006"/>
            <p:cNvGrpSpPr/>
            <p:nvPr/>
          </p:nvGrpSpPr>
          <p:grpSpPr>
            <a:xfrm>
              <a:off x="3088" y="1864"/>
              <a:ext cx="325" cy="289"/>
              <a:chOff x="3079" y="2080"/>
              <a:chExt cx="325" cy="289"/>
            </a:xfrm>
          </p:grpSpPr>
          <p:sp>
            <p:nvSpPr>
              <p:cNvPr id="40005" name="任意多边形 40004"/>
              <p:cNvSpPr/>
              <p:nvPr/>
            </p:nvSpPr>
            <p:spPr>
              <a:xfrm>
                <a:off x="3079" y="2080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06" name="任意多边形 40005"/>
              <p:cNvSpPr/>
              <p:nvPr/>
            </p:nvSpPr>
            <p:spPr>
              <a:xfrm>
                <a:off x="3240" y="2080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08" name="矩形 40007"/>
            <p:cNvSpPr/>
            <p:nvPr/>
          </p:nvSpPr>
          <p:spPr>
            <a:xfrm>
              <a:off x="3533" y="1870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11" name="组合 40010"/>
            <p:cNvGrpSpPr/>
            <p:nvPr/>
          </p:nvGrpSpPr>
          <p:grpSpPr>
            <a:xfrm>
              <a:off x="3556" y="1864"/>
              <a:ext cx="284" cy="289"/>
              <a:chOff x="3547" y="2080"/>
              <a:chExt cx="284" cy="289"/>
            </a:xfrm>
          </p:grpSpPr>
          <p:sp>
            <p:nvSpPr>
              <p:cNvPr id="40009" name="任意多边形 40008"/>
              <p:cNvSpPr/>
              <p:nvPr/>
            </p:nvSpPr>
            <p:spPr>
              <a:xfrm>
                <a:off x="3547" y="2080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0" name="任意多边形 40009"/>
              <p:cNvSpPr/>
              <p:nvPr/>
            </p:nvSpPr>
            <p:spPr>
              <a:xfrm>
                <a:off x="3688" y="2080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12" name="直接连接符 40011"/>
            <p:cNvSpPr/>
            <p:nvPr/>
          </p:nvSpPr>
          <p:spPr>
            <a:xfrm>
              <a:off x="3409" y="2008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3" name="直接连接符 40012"/>
            <p:cNvSpPr/>
            <p:nvPr/>
          </p:nvSpPr>
          <p:spPr>
            <a:xfrm>
              <a:off x="2925" y="2008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4" name="任意多边形 40013"/>
            <p:cNvSpPr/>
            <p:nvPr/>
          </p:nvSpPr>
          <p:spPr>
            <a:xfrm>
              <a:off x="3046" y="2008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5" name="直接连接符 40014"/>
            <p:cNvSpPr/>
            <p:nvPr/>
          </p:nvSpPr>
          <p:spPr>
            <a:xfrm>
              <a:off x="2540" y="2104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16" name="任意多边形 40015"/>
            <p:cNvSpPr/>
            <p:nvPr/>
          </p:nvSpPr>
          <p:spPr>
            <a:xfrm>
              <a:off x="2633" y="2003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0019" name="组合 40018"/>
            <p:cNvGrpSpPr/>
            <p:nvPr/>
          </p:nvGrpSpPr>
          <p:grpSpPr>
            <a:xfrm>
              <a:off x="2201" y="2328"/>
              <a:ext cx="340" cy="289"/>
              <a:chOff x="2192" y="2544"/>
              <a:chExt cx="340" cy="289"/>
            </a:xfrm>
          </p:grpSpPr>
          <p:sp>
            <p:nvSpPr>
              <p:cNvPr id="40017" name="任意多边形 40016"/>
              <p:cNvSpPr/>
              <p:nvPr/>
            </p:nvSpPr>
            <p:spPr>
              <a:xfrm>
                <a:off x="2192" y="2544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18" name="任意多边形 40017"/>
              <p:cNvSpPr/>
              <p:nvPr/>
            </p:nvSpPr>
            <p:spPr>
              <a:xfrm>
                <a:off x="2361" y="2544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20" name="矩形 40019"/>
            <p:cNvSpPr/>
            <p:nvPr/>
          </p:nvSpPr>
          <p:spPr>
            <a:xfrm>
              <a:off x="2186" y="233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23" name="组合 40022"/>
            <p:cNvGrpSpPr/>
            <p:nvPr/>
          </p:nvGrpSpPr>
          <p:grpSpPr>
            <a:xfrm>
              <a:off x="3118" y="2232"/>
              <a:ext cx="222" cy="481"/>
              <a:chOff x="3109" y="2448"/>
              <a:chExt cx="222" cy="481"/>
            </a:xfrm>
          </p:grpSpPr>
          <p:sp>
            <p:nvSpPr>
              <p:cNvPr id="40021" name="任意多边形 40020"/>
              <p:cNvSpPr/>
              <p:nvPr/>
            </p:nvSpPr>
            <p:spPr>
              <a:xfrm>
                <a:off x="3118" y="2448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2" name="矩形 40021"/>
              <p:cNvSpPr/>
              <p:nvPr/>
            </p:nvSpPr>
            <p:spPr>
              <a:xfrm rot="5400000">
                <a:off x="3022" y="2570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0024" name="矩形 40023"/>
            <p:cNvSpPr/>
            <p:nvPr/>
          </p:nvSpPr>
          <p:spPr>
            <a:xfrm>
              <a:off x="2646" y="2339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27" name="组合 40026"/>
            <p:cNvGrpSpPr/>
            <p:nvPr/>
          </p:nvGrpSpPr>
          <p:grpSpPr>
            <a:xfrm>
              <a:off x="2661" y="2328"/>
              <a:ext cx="296" cy="289"/>
              <a:chOff x="2652" y="2544"/>
              <a:chExt cx="296" cy="289"/>
            </a:xfrm>
          </p:grpSpPr>
          <p:sp>
            <p:nvSpPr>
              <p:cNvPr id="40025" name="任意多边形 40024"/>
              <p:cNvSpPr/>
              <p:nvPr/>
            </p:nvSpPr>
            <p:spPr>
              <a:xfrm>
                <a:off x="2652" y="2544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6" name="任意多边形 40025"/>
              <p:cNvSpPr/>
              <p:nvPr/>
            </p:nvSpPr>
            <p:spPr>
              <a:xfrm>
                <a:off x="2800" y="2544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28" name="直接连接符 40027"/>
            <p:cNvSpPr/>
            <p:nvPr/>
          </p:nvSpPr>
          <p:spPr>
            <a:xfrm>
              <a:off x="2546" y="2472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29" name="任意多边形 40028"/>
            <p:cNvSpPr/>
            <p:nvPr/>
          </p:nvSpPr>
          <p:spPr>
            <a:xfrm>
              <a:off x="2608" y="2376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30" name="直接连接符 40029"/>
            <p:cNvSpPr/>
            <p:nvPr/>
          </p:nvSpPr>
          <p:spPr>
            <a:xfrm>
              <a:off x="2962" y="2376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31" name="矩形 40030"/>
            <p:cNvSpPr/>
            <p:nvPr/>
          </p:nvSpPr>
          <p:spPr>
            <a:xfrm>
              <a:off x="3463" y="2334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34" name="组合 40033"/>
            <p:cNvGrpSpPr/>
            <p:nvPr/>
          </p:nvGrpSpPr>
          <p:grpSpPr>
            <a:xfrm>
              <a:off x="3510" y="2328"/>
              <a:ext cx="325" cy="289"/>
              <a:chOff x="3501" y="2544"/>
              <a:chExt cx="325" cy="289"/>
            </a:xfrm>
          </p:grpSpPr>
          <p:sp>
            <p:nvSpPr>
              <p:cNvPr id="40032" name="任意多边形 40031"/>
              <p:cNvSpPr/>
              <p:nvPr/>
            </p:nvSpPr>
            <p:spPr>
              <a:xfrm>
                <a:off x="3501" y="2544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3" name="任意多边形 40032"/>
              <p:cNvSpPr/>
              <p:nvPr/>
            </p:nvSpPr>
            <p:spPr>
              <a:xfrm>
                <a:off x="3662" y="2544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35" name="矩形 40034"/>
            <p:cNvSpPr/>
            <p:nvPr/>
          </p:nvSpPr>
          <p:spPr>
            <a:xfrm>
              <a:off x="3955" y="2334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38" name="组合 40037"/>
            <p:cNvGrpSpPr/>
            <p:nvPr/>
          </p:nvGrpSpPr>
          <p:grpSpPr>
            <a:xfrm>
              <a:off x="3978" y="2328"/>
              <a:ext cx="284" cy="289"/>
              <a:chOff x="3969" y="2544"/>
              <a:chExt cx="284" cy="289"/>
            </a:xfrm>
          </p:grpSpPr>
          <p:sp>
            <p:nvSpPr>
              <p:cNvPr id="40036" name="任意多边形 40035"/>
              <p:cNvSpPr/>
              <p:nvPr/>
            </p:nvSpPr>
            <p:spPr>
              <a:xfrm>
                <a:off x="3969" y="2544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37" name="任意多边形 40036"/>
              <p:cNvSpPr/>
              <p:nvPr/>
            </p:nvSpPr>
            <p:spPr>
              <a:xfrm>
                <a:off x="4110" y="2544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39" name="直接连接符 40038"/>
            <p:cNvSpPr/>
            <p:nvPr/>
          </p:nvSpPr>
          <p:spPr>
            <a:xfrm>
              <a:off x="3831" y="2472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40" name="直接连接符 40039"/>
            <p:cNvSpPr/>
            <p:nvPr/>
          </p:nvSpPr>
          <p:spPr>
            <a:xfrm>
              <a:off x="3347" y="2472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41" name="任意多边形 40040"/>
            <p:cNvSpPr/>
            <p:nvPr/>
          </p:nvSpPr>
          <p:spPr>
            <a:xfrm>
              <a:off x="3468" y="2472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2" name="直接连接符 40041"/>
            <p:cNvSpPr/>
            <p:nvPr/>
          </p:nvSpPr>
          <p:spPr>
            <a:xfrm>
              <a:off x="2962" y="256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43" name="任意多边形 40042"/>
            <p:cNvSpPr/>
            <p:nvPr/>
          </p:nvSpPr>
          <p:spPr>
            <a:xfrm>
              <a:off x="3055" y="2467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44" name="矩形 40043"/>
            <p:cNvSpPr/>
            <p:nvPr/>
          </p:nvSpPr>
          <p:spPr>
            <a:xfrm>
              <a:off x="611" y="2736"/>
              <a:ext cx="650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2800" b="1">
                  <a:latin typeface="Arial" panose="020B0604020202020204" pitchFamily="34" charset="0"/>
                  <a:ea typeface="Times New Roman" panose="02020603050405020304" pitchFamily="18" charset="0"/>
                </a:rPr>
                <a:t>Load</a:t>
              </a:r>
              <a:endPara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40045" name="矩形 40044"/>
            <p:cNvSpPr/>
            <p:nvPr/>
          </p:nvSpPr>
          <p:spPr>
            <a:xfrm>
              <a:off x="2666" y="276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48" name="组合 40047"/>
            <p:cNvGrpSpPr/>
            <p:nvPr/>
          </p:nvGrpSpPr>
          <p:grpSpPr>
            <a:xfrm>
              <a:off x="3598" y="2664"/>
              <a:ext cx="222" cy="481"/>
              <a:chOff x="3589" y="2880"/>
              <a:chExt cx="222" cy="481"/>
            </a:xfrm>
          </p:grpSpPr>
          <p:sp>
            <p:nvSpPr>
              <p:cNvPr id="40046" name="任意多边形 40045"/>
              <p:cNvSpPr/>
              <p:nvPr/>
            </p:nvSpPr>
            <p:spPr>
              <a:xfrm>
                <a:off x="3598" y="2880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47" name="矩形 40046"/>
              <p:cNvSpPr/>
              <p:nvPr/>
            </p:nvSpPr>
            <p:spPr>
              <a:xfrm rot="5400000">
                <a:off x="3502" y="3002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40049" name="矩形 40048"/>
            <p:cNvSpPr/>
            <p:nvPr/>
          </p:nvSpPr>
          <p:spPr>
            <a:xfrm>
              <a:off x="3126" y="2771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52" name="组合 40051"/>
            <p:cNvGrpSpPr/>
            <p:nvPr/>
          </p:nvGrpSpPr>
          <p:grpSpPr>
            <a:xfrm>
              <a:off x="3141" y="2760"/>
              <a:ext cx="296" cy="289"/>
              <a:chOff x="3132" y="2976"/>
              <a:chExt cx="296" cy="289"/>
            </a:xfrm>
          </p:grpSpPr>
          <p:sp>
            <p:nvSpPr>
              <p:cNvPr id="40050" name="任意多边形 40049"/>
              <p:cNvSpPr/>
              <p:nvPr/>
            </p:nvSpPr>
            <p:spPr>
              <a:xfrm>
                <a:off x="3132" y="2976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51" name="任意多边形 40050"/>
              <p:cNvSpPr/>
              <p:nvPr/>
            </p:nvSpPr>
            <p:spPr>
              <a:xfrm>
                <a:off x="3280" y="2976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53" name="直接连接符 40052"/>
            <p:cNvSpPr/>
            <p:nvPr/>
          </p:nvSpPr>
          <p:spPr>
            <a:xfrm>
              <a:off x="3026" y="2904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54" name="任意多边形 40053"/>
            <p:cNvSpPr/>
            <p:nvPr/>
          </p:nvSpPr>
          <p:spPr>
            <a:xfrm>
              <a:off x="3088" y="2808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55" name="直接连接符 40054"/>
            <p:cNvSpPr/>
            <p:nvPr/>
          </p:nvSpPr>
          <p:spPr>
            <a:xfrm>
              <a:off x="3442" y="2808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56" name="矩形 40055"/>
            <p:cNvSpPr/>
            <p:nvPr/>
          </p:nvSpPr>
          <p:spPr>
            <a:xfrm>
              <a:off x="3943" y="2766"/>
              <a:ext cx="3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59" name="组合 40058"/>
            <p:cNvGrpSpPr/>
            <p:nvPr/>
          </p:nvGrpSpPr>
          <p:grpSpPr>
            <a:xfrm>
              <a:off x="3990" y="2760"/>
              <a:ext cx="325" cy="289"/>
              <a:chOff x="3981" y="2976"/>
              <a:chExt cx="325" cy="289"/>
            </a:xfrm>
          </p:grpSpPr>
          <p:sp>
            <p:nvSpPr>
              <p:cNvPr id="40057" name="任意多边形 40056"/>
              <p:cNvSpPr/>
              <p:nvPr/>
            </p:nvSpPr>
            <p:spPr>
              <a:xfrm>
                <a:off x="3981" y="2976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58" name="任意多边形 40057"/>
              <p:cNvSpPr/>
              <p:nvPr/>
            </p:nvSpPr>
            <p:spPr>
              <a:xfrm>
                <a:off x="4142" y="2976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60" name="矩形 40059"/>
            <p:cNvSpPr/>
            <p:nvPr/>
          </p:nvSpPr>
          <p:spPr>
            <a:xfrm>
              <a:off x="4435" y="2766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0063" name="组合 40062"/>
            <p:cNvGrpSpPr/>
            <p:nvPr/>
          </p:nvGrpSpPr>
          <p:grpSpPr>
            <a:xfrm>
              <a:off x="4458" y="2760"/>
              <a:ext cx="284" cy="289"/>
              <a:chOff x="4449" y="2976"/>
              <a:chExt cx="284" cy="289"/>
            </a:xfrm>
          </p:grpSpPr>
          <p:sp>
            <p:nvSpPr>
              <p:cNvPr id="40061" name="任意多边形 40060"/>
              <p:cNvSpPr/>
              <p:nvPr/>
            </p:nvSpPr>
            <p:spPr>
              <a:xfrm>
                <a:off x="4449" y="2976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62" name="任意多边形 40061"/>
              <p:cNvSpPr/>
              <p:nvPr/>
            </p:nvSpPr>
            <p:spPr>
              <a:xfrm>
                <a:off x="4590" y="2976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0064" name="直接连接符 40063"/>
            <p:cNvSpPr/>
            <p:nvPr/>
          </p:nvSpPr>
          <p:spPr>
            <a:xfrm>
              <a:off x="4311" y="2904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65" name="直接连接符 40064"/>
            <p:cNvSpPr/>
            <p:nvPr/>
          </p:nvSpPr>
          <p:spPr>
            <a:xfrm>
              <a:off x="3827" y="2904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66" name="任意多边形 40065"/>
            <p:cNvSpPr/>
            <p:nvPr/>
          </p:nvSpPr>
          <p:spPr>
            <a:xfrm>
              <a:off x="3948" y="2904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67" name="直接连接符 40066"/>
            <p:cNvSpPr/>
            <p:nvPr/>
          </p:nvSpPr>
          <p:spPr>
            <a:xfrm>
              <a:off x="3442" y="3000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68" name="任意多边形 40067"/>
            <p:cNvSpPr/>
            <p:nvPr/>
          </p:nvSpPr>
          <p:spPr>
            <a:xfrm>
              <a:off x="3535" y="2899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70" name="直接连接符 40069"/>
            <p:cNvSpPr/>
            <p:nvPr/>
          </p:nvSpPr>
          <p:spPr>
            <a:xfrm>
              <a:off x="2544" y="2016"/>
              <a:ext cx="144" cy="816"/>
            </a:xfrm>
            <a:prstGeom prst="line">
              <a:avLst/>
            </a:prstGeom>
            <a:ln w="76200" cap="flat" cmpd="sng">
              <a:solidFill>
                <a:srgbClr val="00FF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Recall: Performance Evaluation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556" name="矩形 151555"/>
          <p:cNvSpPr/>
          <p:nvPr/>
        </p:nvSpPr>
        <p:spPr>
          <a:xfrm>
            <a:off x="802958" y="3092768"/>
            <a:ext cx="6956425" cy="242062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488" tIns="44450" rIns="90488" bIns="44450">
            <a:spAutoFit/>
          </a:bodyPr>
          <a:lstStyle/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Type	CPI</a:t>
            </a:r>
            <a:r>
              <a:rPr lang="en-US" altLang="zh-CN" sz="1800" b="1" baseline="-2500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for type	Frequency	 CPI</a:t>
            </a:r>
            <a:r>
              <a:rPr lang="en-US" altLang="zh-CN" sz="1800" b="1" baseline="-2500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x freqI</a:t>
            </a:r>
            <a:r>
              <a:rPr lang="en-US" altLang="zh-CN" sz="1800" b="1" baseline="-25000" err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altLang="zh-CN" sz="1800" b="1" err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 err="1">
                <a:latin typeface="Arial" panose="020B0604020202020204" pitchFamily="34" charset="0"/>
                <a:ea typeface="Times New Roman" panose="02020603050405020304" pitchFamily="18" charset="0"/>
              </a:rPr>
              <a:t>Arith</a:t>
            </a: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/Logic	4	40%	1.6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Load	5	30%	1.5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Store	4	10%	0.4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branch	3	20%	0.6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defTabSz="0">
              <a:spcBef>
                <a:spcPct val="50000"/>
              </a:spcBef>
              <a:tabLst>
                <a:tab pos="1659255" algn="l"/>
                <a:tab pos="3606800" algn="l"/>
                <a:tab pos="4978400" algn="l"/>
              </a:tabLst>
            </a:pPr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		Average CPI:	4.1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51557" name="直接连接符 151556"/>
          <p:cNvSpPr/>
          <p:nvPr/>
        </p:nvSpPr>
        <p:spPr>
          <a:xfrm>
            <a:off x="850900" y="4419600"/>
            <a:ext cx="69088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1555" name="文本占位符 151554"/>
          <p:cNvSpPr>
            <a:spLocks noGrp="1"/>
          </p:cNvSpPr>
          <p:nvPr>
            <p:ph type="body" idx="1"/>
          </p:nvPr>
        </p:nvSpPr>
        <p:spPr>
          <a:xfrm>
            <a:off x="533400" y="990600"/>
            <a:ext cx="8153400" cy="156654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latin typeface="+mj-lt"/>
                <a:ea typeface="黑体" panose="02010609060101010101" pitchFamily="49" charset="-122"/>
              </a:rPr>
              <a:t>What is the average CPI?</a:t>
            </a:r>
            <a:endParaRPr lang="en-US" altLang="zh-CN" b="1">
              <a:latin typeface="+mj-lt"/>
              <a:ea typeface="黑体" panose="02010609060101010101" pitchFamily="49" charset="-12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latin typeface="+mj-lt"/>
                <a:ea typeface="黑体" panose="02010609060101010101" pitchFamily="49" charset="-122"/>
              </a:rPr>
              <a:t>state diagram gives CPI for each instruction type</a:t>
            </a:r>
            <a:endParaRPr lang="en-US" altLang="zh-CN" b="1">
              <a:solidFill>
                <a:srgbClr val="000066"/>
              </a:solidFill>
              <a:latin typeface="+mj-lt"/>
              <a:ea typeface="黑体" panose="02010609060101010101" pitchFamily="49" charset="-122"/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  <a:latin typeface="+mj-lt"/>
                <a:ea typeface="黑体" panose="02010609060101010101" pitchFamily="49" charset="-122"/>
              </a:rPr>
              <a:t>workload gives frequency of each type</a:t>
            </a:r>
            <a:endParaRPr lang="en-US" altLang="zh-CN" b="1">
              <a:solidFill>
                <a:srgbClr val="000066"/>
              </a:solidFill>
              <a:latin typeface="+mj-lt"/>
              <a:ea typeface="黑体" panose="02010609060101010101" pitchFamily="49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Data Hazard on r1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3.10</a:t>
            </a:r>
            <a:endParaRPr lang="en-US" dirty="0"/>
          </a:p>
        </p:txBody>
      </p:sp>
      <p:sp>
        <p:nvSpPr>
          <p:cNvPr id="40963" name="矩形 40962"/>
          <p:cNvSpPr/>
          <p:nvPr/>
        </p:nvSpPr>
        <p:spPr>
          <a:xfrm>
            <a:off x="887413" y="21367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add 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,r2,r3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0964" name="矩形 40963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0965" name="矩形 40964"/>
          <p:cNvSpPr/>
          <p:nvPr/>
        </p:nvSpPr>
        <p:spPr>
          <a:xfrm>
            <a:off x="836613" y="35845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and r6,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,r7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0966" name="矩形 40965"/>
          <p:cNvSpPr/>
          <p:nvPr/>
        </p:nvSpPr>
        <p:spPr>
          <a:xfrm>
            <a:off x="811213" y="4308475"/>
            <a:ext cx="20383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or   r8,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,r9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0967" name="矩形 40966"/>
          <p:cNvSpPr/>
          <p:nvPr/>
        </p:nvSpPr>
        <p:spPr>
          <a:xfrm>
            <a:off x="836613" y="5032375"/>
            <a:ext cx="24368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xor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r10,</a:t>
            </a:r>
            <a:r>
              <a:rPr lang="en-US" altLang="zh-CN" sz="2800" b="1" u="sng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,r11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Data Hazard on r1: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2395"/>
            <a:ext cx="973015" cy="568325"/>
          </a:xfrm>
        </p:spPr>
        <p:txBody>
          <a:bodyPr/>
          <a:lstStyle/>
          <a:p>
            <a:r>
              <a:rPr lang="en-US" altLang="zh-CN" dirty="0"/>
              <a:t>3.11</a:t>
            </a:r>
            <a:endParaRPr lang="zh-CN" altLang="en-US" dirty="0"/>
          </a:p>
        </p:txBody>
      </p:sp>
      <p:sp>
        <p:nvSpPr>
          <p:cNvPr id="43010" name="矩形 43009"/>
          <p:cNvSpPr/>
          <p:nvPr/>
        </p:nvSpPr>
        <p:spPr>
          <a:xfrm>
            <a:off x="1212850" y="925513"/>
            <a:ext cx="6230938" cy="520065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Dependencies backwards in time are hazards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1" name="任意多边形 43010"/>
          <p:cNvSpPr/>
          <p:nvPr/>
        </p:nvSpPr>
        <p:spPr>
          <a:xfrm>
            <a:off x="5892800" y="21415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2" name="任意多边形 43011"/>
          <p:cNvSpPr/>
          <p:nvPr/>
        </p:nvSpPr>
        <p:spPr>
          <a:xfrm>
            <a:off x="4714875" y="2852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3" name="任意多边形 43012"/>
          <p:cNvSpPr/>
          <p:nvPr/>
        </p:nvSpPr>
        <p:spPr>
          <a:xfrm>
            <a:off x="5392738" y="35639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4" name="任意多边形 43013"/>
          <p:cNvSpPr/>
          <p:nvPr/>
        </p:nvSpPr>
        <p:spPr>
          <a:xfrm>
            <a:off x="6070600" y="42751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16" name="矩形 43015"/>
          <p:cNvSpPr/>
          <p:nvPr/>
        </p:nvSpPr>
        <p:spPr>
          <a:xfrm>
            <a:off x="366713" y="2327275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17" name="直接连接符 43016"/>
          <p:cNvSpPr/>
          <p:nvPr/>
        </p:nvSpPr>
        <p:spPr>
          <a:xfrm>
            <a:off x="850900" y="2324100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8" name="直接连接符 43017"/>
          <p:cNvSpPr/>
          <p:nvPr/>
        </p:nvSpPr>
        <p:spPr>
          <a:xfrm>
            <a:off x="1511300" y="18923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019" name="矩形 43018"/>
          <p:cNvSpPr/>
          <p:nvPr/>
        </p:nvSpPr>
        <p:spPr>
          <a:xfrm>
            <a:off x="1268413" y="15017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0" name="矩形 43019"/>
          <p:cNvSpPr/>
          <p:nvPr/>
        </p:nvSpPr>
        <p:spPr>
          <a:xfrm>
            <a:off x="887413" y="21367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add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,r2,r3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1" name="矩形 43020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2" name="矩形 43021"/>
          <p:cNvSpPr/>
          <p:nvPr/>
        </p:nvSpPr>
        <p:spPr>
          <a:xfrm>
            <a:off x="836613" y="35845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and r6,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,r7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3" name="矩形 43022"/>
          <p:cNvSpPr/>
          <p:nvPr/>
        </p:nvSpPr>
        <p:spPr>
          <a:xfrm>
            <a:off x="811213" y="4308475"/>
            <a:ext cx="20383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or   r8,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,r9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4" name="矩形 43023"/>
          <p:cNvSpPr/>
          <p:nvPr/>
        </p:nvSpPr>
        <p:spPr>
          <a:xfrm>
            <a:off x="836613" y="5032375"/>
            <a:ext cx="24368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xor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r10,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,r11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5" name="矩形 43024"/>
          <p:cNvSpPr/>
          <p:nvPr/>
        </p:nvSpPr>
        <p:spPr>
          <a:xfrm>
            <a:off x="3135313" y="1820863"/>
            <a:ext cx="3841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6" name="矩形 43025"/>
          <p:cNvSpPr/>
          <p:nvPr/>
        </p:nvSpPr>
        <p:spPr>
          <a:xfrm>
            <a:off x="3744913" y="1820863"/>
            <a:ext cx="7778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7" name="矩形 43026"/>
          <p:cNvSpPr/>
          <p:nvPr/>
        </p:nvSpPr>
        <p:spPr>
          <a:xfrm>
            <a:off x="4583113" y="18208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8" name="矩形 43027"/>
          <p:cNvSpPr/>
          <p:nvPr/>
        </p:nvSpPr>
        <p:spPr>
          <a:xfrm>
            <a:off x="5256213" y="1820863"/>
            <a:ext cx="7143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29" name="矩形 43028"/>
          <p:cNvSpPr/>
          <p:nvPr/>
        </p:nvSpPr>
        <p:spPr>
          <a:xfrm>
            <a:off x="6030913" y="18208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3030" name="直接连接符 43029"/>
          <p:cNvSpPr/>
          <p:nvPr/>
        </p:nvSpPr>
        <p:spPr>
          <a:xfrm>
            <a:off x="36830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1" name="直接连接符 43030"/>
          <p:cNvSpPr/>
          <p:nvPr/>
        </p:nvSpPr>
        <p:spPr>
          <a:xfrm>
            <a:off x="43688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2" name="直接连接符 43031"/>
          <p:cNvSpPr/>
          <p:nvPr/>
        </p:nvSpPr>
        <p:spPr>
          <a:xfrm>
            <a:off x="50546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3" name="直接连接符 43032"/>
          <p:cNvSpPr/>
          <p:nvPr/>
        </p:nvSpPr>
        <p:spPr>
          <a:xfrm>
            <a:off x="57404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4" name="直接连接符 43033"/>
          <p:cNvSpPr/>
          <p:nvPr/>
        </p:nvSpPr>
        <p:spPr>
          <a:xfrm>
            <a:off x="64262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5" name="直接连接符 43034"/>
          <p:cNvSpPr/>
          <p:nvPr/>
        </p:nvSpPr>
        <p:spPr>
          <a:xfrm>
            <a:off x="71120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6" name="直接连接符 43035"/>
          <p:cNvSpPr/>
          <p:nvPr/>
        </p:nvSpPr>
        <p:spPr>
          <a:xfrm>
            <a:off x="77978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7" name="直接连接符 43036"/>
          <p:cNvSpPr/>
          <p:nvPr/>
        </p:nvSpPr>
        <p:spPr>
          <a:xfrm>
            <a:off x="8483600" y="1620838"/>
            <a:ext cx="0" cy="4470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3038" name="任意多边形 43037"/>
          <p:cNvSpPr/>
          <p:nvPr/>
        </p:nvSpPr>
        <p:spPr>
          <a:xfrm>
            <a:off x="5149850" y="21415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9" name="任意多边形 43038"/>
          <p:cNvSpPr/>
          <p:nvPr/>
        </p:nvSpPr>
        <p:spPr>
          <a:xfrm>
            <a:off x="5405438" y="21415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0" name="任意多边形 43039"/>
          <p:cNvSpPr/>
          <p:nvPr/>
        </p:nvSpPr>
        <p:spPr>
          <a:xfrm>
            <a:off x="4541838" y="19891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1" name="矩形 43040"/>
          <p:cNvSpPr/>
          <p:nvPr/>
        </p:nvSpPr>
        <p:spPr>
          <a:xfrm rot="5400000">
            <a:off x="4389438" y="21828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42" name="矩形 43041"/>
          <p:cNvSpPr/>
          <p:nvPr/>
        </p:nvSpPr>
        <p:spPr>
          <a:xfrm>
            <a:off x="3133725" y="22018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3045" name="组合 43044"/>
          <p:cNvGrpSpPr/>
          <p:nvPr/>
        </p:nvGrpSpPr>
        <p:grpSpPr>
          <a:xfrm>
            <a:off x="3071813" y="2141538"/>
            <a:ext cx="539750" cy="458787"/>
            <a:chOff x="1935" y="1349"/>
            <a:chExt cx="340" cy="289"/>
          </a:xfrm>
        </p:grpSpPr>
        <p:sp>
          <p:nvSpPr>
            <p:cNvPr id="43043" name="任意多边形 43042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任意多边形 43043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46" name="矩形 43045"/>
          <p:cNvSpPr/>
          <p:nvPr/>
        </p:nvSpPr>
        <p:spPr>
          <a:xfrm>
            <a:off x="3778250" y="2159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47" name="任意多边形 43046"/>
          <p:cNvSpPr/>
          <p:nvPr/>
        </p:nvSpPr>
        <p:spPr>
          <a:xfrm>
            <a:off x="3802063" y="2141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8" name="任意多边形 43047"/>
          <p:cNvSpPr/>
          <p:nvPr/>
        </p:nvSpPr>
        <p:spPr>
          <a:xfrm>
            <a:off x="4037013" y="2141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49" name="直接连接符 43048"/>
          <p:cNvSpPr/>
          <p:nvPr/>
        </p:nvSpPr>
        <p:spPr>
          <a:xfrm>
            <a:off x="3619500" y="2370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0" name="任意多边形 43049"/>
          <p:cNvSpPr/>
          <p:nvPr/>
        </p:nvSpPr>
        <p:spPr>
          <a:xfrm>
            <a:off x="3717925" y="2217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1" name="直接连接符 43050"/>
          <p:cNvSpPr/>
          <p:nvPr/>
        </p:nvSpPr>
        <p:spPr>
          <a:xfrm>
            <a:off x="4279900" y="2217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2" name="矩形 43051"/>
          <p:cNvSpPr/>
          <p:nvPr/>
        </p:nvSpPr>
        <p:spPr>
          <a:xfrm>
            <a:off x="5126038" y="22177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53" name="矩形 43052"/>
          <p:cNvSpPr/>
          <p:nvPr/>
        </p:nvSpPr>
        <p:spPr>
          <a:xfrm>
            <a:off x="5856288" y="2151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54" name="任意多边形 43053"/>
          <p:cNvSpPr/>
          <p:nvPr/>
        </p:nvSpPr>
        <p:spPr>
          <a:xfrm>
            <a:off x="6116638" y="21415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5" name="直接连接符 43054"/>
          <p:cNvSpPr/>
          <p:nvPr/>
        </p:nvSpPr>
        <p:spPr>
          <a:xfrm>
            <a:off x="5659438" y="2370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6" name="直接连接符 43055"/>
          <p:cNvSpPr/>
          <p:nvPr/>
        </p:nvSpPr>
        <p:spPr>
          <a:xfrm>
            <a:off x="4891088" y="2370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7" name="任意多边形 43056"/>
          <p:cNvSpPr/>
          <p:nvPr/>
        </p:nvSpPr>
        <p:spPr>
          <a:xfrm>
            <a:off x="5083175" y="2370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58" name="直接连接符 43057"/>
          <p:cNvSpPr/>
          <p:nvPr/>
        </p:nvSpPr>
        <p:spPr>
          <a:xfrm>
            <a:off x="4279900" y="2522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59" name="任意多边形 43058"/>
          <p:cNvSpPr/>
          <p:nvPr/>
        </p:nvSpPr>
        <p:spPr>
          <a:xfrm>
            <a:off x="4427538" y="2362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062" name="组合 43061"/>
          <p:cNvGrpSpPr/>
          <p:nvPr/>
        </p:nvGrpSpPr>
        <p:grpSpPr>
          <a:xfrm>
            <a:off x="5205413" y="2700338"/>
            <a:ext cx="352425" cy="763587"/>
            <a:chOff x="3279" y="1701"/>
            <a:chExt cx="222" cy="481"/>
          </a:xfrm>
        </p:grpSpPr>
        <p:sp>
          <p:nvSpPr>
            <p:cNvPr id="43060" name="任意多边形 43059"/>
            <p:cNvSpPr/>
            <p:nvPr/>
          </p:nvSpPr>
          <p:spPr>
            <a:xfrm>
              <a:off x="3288" y="1701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矩形 43060"/>
            <p:cNvSpPr/>
            <p:nvPr/>
          </p:nvSpPr>
          <p:spPr>
            <a:xfrm rot="5400000">
              <a:off x="3192" y="1823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3067" name="组合 43066"/>
          <p:cNvGrpSpPr/>
          <p:nvPr/>
        </p:nvGrpSpPr>
        <p:grpSpPr>
          <a:xfrm>
            <a:off x="3725863" y="2852738"/>
            <a:ext cx="563562" cy="458787"/>
            <a:chOff x="2347" y="1797"/>
            <a:chExt cx="355" cy="289"/>
          </a:xfrm>
        </p:grpSpPr>
        <p:sp>
          <p:nvSpPr>
            <p:cNvPr id="43063" name="矩形 43062"/>
            <p:cNvSpPr/>
            <p:nvPr/>
          </p:nvSpPr>
          <p:spPr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3066" name="组合 43065"/>
            <p:cNvGrpSpPr/>
            <p:nvPr/>
          </p:nvGrpSpPr>
          <p:grpSpPr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43064" name="任意多边形 43063"/>
              <p:cNvSpPr/>
              <p:nvPr/>
            </p:nvSpPr>
            <p:spPr>
              <a:xfrm>
                <a:off x="2362" y="1797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65" name="任意多边形 43064"/>
              <p:cNvSpPr/>
              <p:nvPr/>
            </p:nvSpPr>
            <p:spPr>
              <a:xfrm>
                <a:off x="2531" y="1797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68" name="矩形 43067"/>
          <p:cNvSpPr/>
          <p:nvPr/>
        </p:nvSpPr>
        <p:spPr>
          <a:xfrm>
            <a:off x="4456113" y="28702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69" name="任意多边形 43068"/>
          <p:cNvSpPr/>
          <p:nvPr/>
        </p:nvSpPr>
        <p:spPr>
          <a:xfrm>
            <a:off x="4479925" y="28527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0" name="直接连接符 43069"/>
          <p:cNvSpPr/>
          <p:nvPr/>
        </p:nvSpPr>
        <p:spPr>
          <a:xfrm>
            <a:off x="4297363" y="30813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71" name="任意多边形 43070"/>
          <p:cNvSpPr/>
          <p:nvPr/>
        </p:nvSpPr>
        <p:spPr>
          <a:xfrm>
            <a:off x="4395788" y="29289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72" name="直接连接符 43071"/>
          <p:cNvSpPr/>
          <p:nvPr/>
        </p:nvSpPr>
        <p:spPr>
          <a:xfrm>
            <a:off x="4957763" y="29289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73" name="矩形 43072"/>
          <p:cNvSpPr/>
          <p:nvPr/>
        </p:nvSpPr>
        <p:spPr>
          <a:xfrm>
            <a:off x="5753100" y="28622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3076" name="组合 43075"/>
          <p:cNvGrpSpPr/>
          <p:nvPr/>
        </p:nvGrpSpPr>
        <p:grpSpPr>
          <a:xfrm>
            <a:off x="5827713" y="2852738"/>
            <a:ext cx="515937" cy="458787"/>
            <a:chOff x="3671" y="1797"/>
            <a:chExt cx="325" cy="289"/>
          </a:xfrm>
        </p:grpSpPr>
        <p:sp>
          <p:nvSpPr>
            <p:cNvPr id="43074" name="任意多边形 43073"/>
            <p:cNvSpPr/>
            <p:nvPr/>
          </p:nvSpPr>
          <p:spPr>
            <a:xfrm>
              <a:off x="3671" y="1797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5" name="任意多边形 43074"/>
            <p:cNvSpPr/>
            <p:nvPr/>
          </p:nvSpPr>
          <p:spPr>
            <a:xfrm>
              <a:off x="3832" y="1797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77" name="矩形 43076"/>
          <p:cNvSpPr/>
          <p:nvPr/>
        </p:nvSpPr>
        <p:spPr>
          <a:xfrm>
            <a:off x="6534150" y="28622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3080" name="组合 43079"/>
          <p:cNvGrpSpPr/>
          <p:nvPr/>
        </p:nvGrpSpPr>
        <p:grpSpPr>
          <a:xfrm>
            <a:off x="6570663" y="2852738"/>
            <a:ext cx="450850" cy="458787"/>
            <a:chOff x="4139" y="1797"/>
            <a:chExt cx="284" cy="289"/>
          </a:xfrm>
        </p:grpSpPr>
        <p:sp>
          <p:nvSpPr>
            <p:cNvPr id="43078" name="任意多边形 43077"/>
            <p:cNvSpPr/>
            <p:nvPr/>
          </p:nvSpPr>
          <p:spPr>
            <a:xfrm>
              <a:off x="4139" y="1797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任意多边形 43078"/>
            <p:cNvSpPr/>
            <p:nvPr/>
          </p:nvSpPr>
          <p:spPr>
            <a:xfrm>
              <a:off x="4280" y="1797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081" name="直接连接符 43080"/>
          <p:cNvSpPr/>
          <p:nvPr/>
        </p:nvSpPr>
        <p:spPr>
          <a:xfrm>
            <a:off x="6337300" y="30813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82" name="直接连接符 43081"/>
          <p:cNvSpPr/>
          <p:nvPr/>
        </p:nvSpPr>
        <p:spPr>
          <a:xfrm>
            <a:off x="5568950" y="30813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83" name="任意多边形 43082"/>
          <p:cNvSpPr/>
          <p:nvPr/>
        </p:nvSpPr>
        <p:spPr>
          <a:xfrm>
            <a:off x="5761038" y="30813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84" name="直接连接符 43083"/>
          <p:cNvSpPr/>
          <p:nvPr/>
        </p:nvSpPr>
        <p:spPr>
          <a:xfrm>
            <a:off x="4957763" y="32337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85" name="任意多边形 43084"/>
          <p:cNvSpPr/>
          <p:nvPr/>
        </p:nvSpPr>
        <p:spPr>
          <a:xfrm>
            <a:off x="5105400" y="30734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86" name="任意多边形 43085"/>
          <p:cNvSpPr/>
          <p:nvPr/>
        </p:nvSpPr>
        <p:spPr>
          <a:xfrm>
            <a:off x="6438900" y="37925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089" name="组合 43088"/>
          <p:cNvGrpSpPr/>
          <p:nvPr/>
        </p:nvGrpSpPr>
        <p:grpSpPr>
          <a:xfrm>
            <a:off x="5883275" y="3411538"/>
            <a:ext cx="352425" cy="763587"/>
            <a:chOff x="3706" y="2149"/>
            <a:chExt cx="222" cy="481"/>
          </a:xfrm>
        </p:grpSpPr>
        <p:sp>
          <p:nvSpPr>
            <p:cNvPr id="43087" name="任意多边形 43086"/>
            <p:cNvSpPr/>
            <p:nvPr/>
          </p:nvSpPr>
          <p:spPr>
            <a:xfrm>
              <a:off x="3715" y="2149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8" name="矩形 43087"/>
            <p:cNvSpPr/>
            <p:nvPr/>
          </p:nvSpPr>
          <p:spPr>
            <a:xfrm rot="5400000">
              <a:off x="3619" y="2271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3094" name="组合 43093"/>
          <p:cNvGrpSpPr/>
          <p:nvPr/>
        </p:nvGrpSpPr>
        <p:grpSpPr>
          <a:xfrm>
            <a:off x="4403725" y="3563938"/>
            <a:ext cx="563563" cy="458787"/>
            <a:chOff x="2774" y="2245"/>
            <a:chExt cx="355" cy="289"/>
          </a:xfrm>
        </p:grpSpPr>
        <p:sp>
          <p:nvSpPr>
            <p:cNvPr id="43090" name="矩形 43089"/>
            <p:cNvSpPr/>
            <p:nvPr/>
          </p:nvSpPr>
          <p:spPr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3093" name="组合 43092"/>
            <p:cNvGrpSpPr/>
            <p:nvPr/>
          </p:nvGrpSpPr>
          <p:grpSpPr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43091" name="任意多边形 43090"/>
              <p:cNvSpPr/>
              <p:nvPr/>
            </p:nvSpPr>
            <p:spPr>
              <a:xfrm>
                <a:off x="2789" y="2245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092" name="任意多边形 43091"/>
              <p:cNvSpPr/>
              <p:nvPr/>
            </p:nvSpPr>
            <p:spPr>
              <a:xfrm>
                <a:off x="2958" y="2245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3095" name="矩形 43094"/>
          <p:cNvSpPr/>
          <p:nvPr/>
        </p:nvSpPr>
        <p:spPr>
          <a:xfrm>
            <a:off x="5133975" y="35814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96" name="任意多边形 43095"/>
          <p:cNvSpPr/>
          <p:nvPr/>
        </p:nvSpPr>
        <p:spPr>
          <a:xfrm>
            <a:off x="5157788" y="35639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97" name="直接连接符 43096"/>
          <p:cNvSpPr/>
          <p:nvPr/>
        </p:nvSpPr>
        <p:spPr>
          <a:xfrm>
            <a:off x="4975225" y="37925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098" name="任意多边形 43097"/>
          <p:cNvSpPr/>
          <p:nvPr/>
        </p:nvSpPr>
        <p:spPr>
          <a:xfrm>
            <a:off x="5073650" y="36401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99" name="直接连接符 43098"/>
          <p:cNvSpPr/>
          <p:nvPr/>
        </p:nvSpPr>
        <p:spPr>
          <a:xfrm>
            <a:off x="5635625" y="36401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00" name="矩形 43099"/>
          <p:cNvSpPr/>
          <p:nvPr/>
        </p:nvSpPr>
        <p:spPr>
          <a:xfrm>
            <a:off x="6430963" y="3573463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3103" name="组合 43102"/>
          <p:cNvGrpSpPr/>
          <p:nvPr/>
        </p:nvGrpSpPr>
        <p:grpSpPr>
          <a:xfrm>
            <a:off x="6505575" y="3563938"/>
            <a:ext cx="515938" cy="458787"/>
            <a:chOff x="4098" y="2245"/>
            <a:chExt cx="325" cy="289"/>
          </a:xfrm>
        </p:grpSpPr>
        <p:sp>
          <p:nvSpPr>
            <p:cNvPr id="43101" name="任意多边形 43100"/>
            <p:cNvSpPr/>
            <p:nvPr/>
          </p:nvSpPr>
          <p:spPr>
            <a:xfrm>
              <a:off x="4098" y="2245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2" name="任意多边形 43101"/>
            <p:cNvSpPr/>
            <p:nvPr/>
          </p:nvSpPr>
          <p:spPr>
            <a:xfrm>
              <a:off x="4259" y="2245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04" name="矩形 43103"/>
          <p:cNvSpPr/>
          <p:nvPr/>
        </p:nvSpPr>
        <p:spPr>
          <a:xfrm>
            <a:off x="7212013" y="35734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3107" name="组合 43106"/>
          <p:cNvGrpSpPr/>
          <p:nvPr/>
        </p:nvGrpSpPr>
        <p:grpSpPr>
          <a:xfrm>
            <a:off x="7248525" y="3563938"/>
            <a:ext cx="450850" cy="458787"/>
            <a:chOff x="4566" y="2245"/>
            <a:chExt cx="284" cy="289"/>
          </a:xfrm>
        </p:grpSpPr>
        <p:sp>
          <p:nvSpPr>
            <p:cNvPr id="43105" name="任意多边形 43104"/>
            <p:cNvSpPr/>
            <p:nvPr/>
          </p:nvSpPr>
          <p:spPr>
            <a:xfrm>
              <a:off x="4566" y="2245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6" name="任意多边形 43105"/>
            <p:cNvSpPr/>
            <p:nvPr/>
          </p:nvSpPr>
          <p:spPr>
            <a:xfrm>
              <a:off x="4707" y="2245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08" name="直接连接符 43107"/>
          <p:cNvSpPr/>
          <p:nvPr/>
        </p:nvSpPr>
        <p:spPr>
          <a:xfrm>
            <a:off x="7015163" y="37925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09" name="直接连接符 43108"/>
          <p:cNvSpPr/>
          <p:nvPr/>
        </p:nvSpPr>
        <p:spPr>
          <a:xfrm>
            <a:off x="6246813" y="37925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0" name="直接连接符 43109"/>
          <p:cNvSpPr/>
          <p:nvPr/>
        </p:nvSpPr>
        <p:spPr>
          <a:xfrm>
            <a:off x="5635625" y="39449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11" name="任意多边形 43110"/>
          <p:cNvSpPr/>
          <p:nvPr/>
        </p:nvSpPr>
        <p:spPr>
          <a:xfrm>
            <a:off x="5783263" y="37846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2" name="任意多边形 43111"/>
          <p:cNvSpPr/>
          <p:nvPr/>
        </p:nvSpPr>
        <p:spPr>
          <a:xfrm>
            <a:off x="6575425" y="4122738"/>
            <a:ext cx="338138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3" name="任意多边形 43112"/>
          <p:cNvSpPr/>
          <p:nvPr/>
        </p:nvSpPr>
        <p:spPr>
          <a:xfrm>
            <a:off x="7116763" y="45037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4" name="任意多边形 43113"/>
          <p:cNvSpPr/>
          <p:nvPr/>
        </p:nvSpPr>
        <p:spPr>
          <a:xfrm>
            <a:off x="5105400" y="4275138"/>
            <a:ext cx="269875" cy="458787"/>
          </a:xfrm>
          <a:custGeom>
            <a:avLst/>
            <a:gdLst/>
            <a:ahLst/>
            <a:cxnLst/>
            <a:rect l="0" t="0" r="0" b="0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5" name="任意多边形 43114"/>
          <p:cNvSpPr/>
          <p:nvPr/>
        </p:nvSpPr>
        <p:spPr>
          <a:xfrm>
            <a:off x="5373688" y="4275138"/>
            <a:ext cx="271462" cy="458787"/>
          </a:xfrm>
          <a:custGeom>
            <a:avLst/>
            <a:gdLst/>
            <a:ahLst/>
            <a:cxnLst/>
            <a:rect l="0" t="0" r="0" b="0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16" name="矩形 43115"/>
          <p:cNvSpPr/>
          <p:nvPr/>
        </p:nvSpPr>
        <p:spPr>
          <a:xfrm>
            <a:off x="5081588" y="4284663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117" name="矩形 43116"/>
          <p:cNvSpPr/>
          <p:nvPr/>
        </p:nvSpPr>
        <p:spPr>
          <a:xfrm rot="5400000">
            <a:off x="6423025" y="4316413"/>
            <a:ext cx="6080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118" name="矩形 43117"/>
          <p:cNvSpPr/>
          <p:nvPr/>
        </p:nvSpPr>
        <p:spPr>
          <a:xfrm>
            <a:off x="5811838" y="42926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119" name="任意多边形 43118"/>
          <p:cNvSpPr/>
          <p:nvPr/>
        </p:nvSpPr>
        <p:spPr>
          <a:xfrm>
            <a:off x="5835650" y="42751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0" name="直接连接符 43119"/>
          <p:cNvSpPr/>
          <p:nvPr/>
        </p:nvSpPr>
        <p:spPr>
          <a:xfrm>
            <a:off x="5653088" y="45037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21" name="任意多边形 43120"/>
          <p:cNvSpPr/>
          <p:nvPr/>
        </p:nvSpPr>
        <p:spPr>
          <a:xfrm>
            <a:off x="5751513" y="43513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2" name="直接连接符 43121"/>
          <p:cNvSpPr/>
          <p:nvPr/>
        </p:nvSpPr>
        <p:spPr>
          <a:xfrm>
            <a:off x="6313488" y="43513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23" name="矩形 43122"/>
          <p:cNvSpPr/>
          <p:nvPr/>
        </p:nvSpPr>
        <p:spPr>
          <a:xfrm>
            <a:off x="7108825" y="42846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124" name="任意多边形 43123"/>
          <p:cNvSpPr/>
          <p:nvPr/>
        </p:nvSpPr>
        <p:spPr>
          <a:xfrm>
            <a:off x="7183438" y="42751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5" name="任意多边形 43124"/>
          <p:cNvSpPr/>
          <p:nvPr/>
        </p:nvSpPr>
        <p:spPr>
          <a:xfrm>
            <a:off x="7439025" y="42751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6" name="矩形 43125"/>
          <p:cNvSpPr/>
          <p:nvPr/>
        </p:nvSpPr>
        <p:spPr>
          <a:xfrm>
            <a:off x="7889875" y="42846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127" name="任意多边形 43126"/>
          <p:cNvSpPr/>
          <p:nvPr/>
        </p:nvSpPr>
        <p:spPr>
          <a:xfrm>
            <a:off x="7926388" y="42751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8" name="任意多边形 43127"/>
          <p:cNvSpPr/>
          <p:nvPr/>
        </p:nvSpPr>
        <p:spPr>
          <a:xfrm>
            <a:off x="8150225" y="4275138"/>
            <a:ext cx="227013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129" name="直接连接符 43128"/>
          <p:cNvSpPr/>
          <p:nvPr/>
        </p:nvSpPr>
        <p:spPr>
          <a:xfrm>
            <a:off x="7693025" y="45037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0" name="直接连接符 43129"/>
          <p:cNvSpPr/>
          <p:nvPr/>
        </p:nvSpPr>
        <p:spPr>
          <a:xfrm>
            <a:off x="6924675" y="45037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1" name="直接连接符 43130"/>
          <p:cNvSpPr/>
          <p:nvPr/>
        </p:nvSpPr>
        <p:spPr>
          <a:xfrm>
            <a:off x="6313488" y="46561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3132" name="任意多边形 43131"/>
          <p:cNvSpPr/>
          <p:nvPr/>
        </p:nvSpPr>
        <p:spPr>
          <a:xfrm>
            <a:off x="6461125" y="44958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3161" name="组合 43160"/>
          <p:cNvGrpSpPr/>
          <p:nvPr/>
        </p:nvGrpSpPr>
        <p:grpSpPr>
          <a:xfrm>
            <a:off x="5759450" y="4833938"/>
            <a:ext cx="3327400" cy="814387"/>
            <a:chOff x="3628" y="3045"/>
            <a:chExt cx="2096" cy="513"/>
          </a:xfrm>
        </p:grpSpPr>
        <p:grpSp>
          <p:nvGrpSpPr>
            <p:cNvPr id="43135" name="组合 43134"/>
            <p:cNvGrpSpPr/>
            <p:nvPr/>
          </p:nvGrpSpPr>
          <p:grpSpPr>
            <a:xfrm>
              <a:off x="4560" y="3045"/>
              <a:ext cx="222" cy="481"/>
              <a:chOff x="4560" y="3045"/>
              <a:chExt cx="222" cy="481"/>
            </a:xfrm>
          </p:grpSpPr>
          <p:sp>
            <p:nvSpPr>
              <p:cNvPr id="43133" name="任意多边形 43132"/>
              <p:cNvSpPr/>
              <p:nvPr/>
            </p:nvSpPr>
            <p:spPr>
              <a:xfrm>
                <a:off x="4569" y="3045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34" name="矩形 43133"/>
              <p:cNvSpPr/>
              <p:nvPr/>
            </p:nvSpPr>
            <p:spPr>
              <a:xfrm rot="5400000">
                <a:off x="4473" y="3167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3140" name="组合 43139"/>
            <p:cNvGrpSpPr/>
            <p:nvPr/>
          </p:nvGrpSpPr>
          <p:grpSpPr>
            <a:xfrm>
              <a:off x="3628" y="3141"/>
              <a:ext cx="355" cy="289"/>
              <a:chOff x="3628" y="3141"/>
              <a:chExt cx="355" cy="289"/>
            </a:xfrm>
          </p:grpSpPr>
          <p:sp>
            <p:nvSpPr>
              <p:cNvPr id="43136" name="矩形 43135"/>
              <p:cNvSpPr/>
              <p:nvPr/>
            </p:nvSpPr>
            <p:spPr>
              <a:xfrm>
                <a:off x="3628" y="3147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43139" name="组合 43138"/>
              <p:cNvGrpSpPr/>
              <p:nvPr/>
            </p:nvGrpSpPr>
            <p:grpSpPr>
              <a:xfrm>
                <a:off x="3643" y="3141"/>
                <a:ext cx="340" cy="289"/>
                <a:chOff x="3643" y="3141"/>
                <a:chExt cx="340" cy="289"/>
              </a:xfrm>
            </p:grpSpPr>
            <p:sp>
              <p:nvSpPr>
                <p:cNvPr id="43137" name="任意多边形 43136"/>
                <p:cNvSpPr/>
                <p:nvPr/>
              </p:nvSpPr>
              <p:spPr>
                <a:xfrm>
                  <a:off x="3643" y="3141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138" name="任意多边形 43137"/>
                <p:cNvSpPr/>
                <p:nvPr/>
              </p:nvSpPr>
              <p:spPr>
                <a:xfrm>
                  <a:off x="3812" y="3141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3141" name="矩形 43140"/>
            <p:cNvSpPr/>
            <p:nvPr/>
          </p:nvSpPr>
          <p:spPr>
            <a:xfrm>
              <a:off x="4088" y="315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3144" name="组合 43143"/>
            <p:cNvGrpSpPr/>
            <p:nvPr/>
          </p:nvGrpSpPr>
          <p:grpSpPr>
            <a:xfrm>
              <a:off x="4103" y="3141"/>
              <a:ext cx="296" cy="289"/>
              <a:chOff x="4103" y="3141"/>
              <a:chExt cx="296" cy="289"/>
            </a:xfrm>
          </p:grpSpPr>
          <p:sp>
            <p:nvSpPr>
              <p:cNvPr id="43142" name="任意多边形 43141"/>
              <p:cNvSpPr/>
              <p:nvPr/>
            </p:nvSpPr>
            <p:spPr>
              <a:xfrm>
                <a:off x="4103" y="3141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43" name="任意多边形 43142"/>
              <p:cNvSpPr/>
              <p:nvPr/>
            </p:nvSpPr>
            <p:spPr>
              <a:xfrm>
                <a:off x="4251" y="3141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45" name="直接连接符 43144"/>
            <p:cNvSpPr/>
            <p:nvPr/>
          </p:nvSpPr>
          <p:spPr>
            <a:xfrm>
              <a:off x="3988" y="3285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46" name="任意多边形 43145"/>
            <p:cNvSpPr/>
            <p:nvPr/>
          </p:nvSpPr>
          <p:spPr>
            <a:xfrm>
              <a:off x="4050" y="3189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47" name="直接连接符 43146"/>
            <p:cNvSpPr/>
            <p:nvPr/>
          </p:nvSpPr>
          <p:spPr>
            <a:xfrm>
              <a:off x="4404" y="318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48" name="矩形 43147"/>
            <p:cNvSpPr/>
            <p:nvPr/>
          </p:nvSpPr>
          <p:spPr>
            <a:xfrm>
              <a:off x="4905" y="3147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3151" name="组合 43150"/>
            <p:cNvGrpSpPr/>
            <p:nvPr/>
          </p:nvGrpSpPr>
          <p:grpSpPr>
            <a:xfrm>
              <a:off x="4952" y="3141"/>
              <a:ext cx="325" cy="289"/>
              <a:chOff x="4952" y="3141"/>
              <a:chExt cx="325" cy="289"/>
            </a:xfrm>
          </p:grpSpPr>
          <p:sp>
            <p:nvSpPr>
              <p:cNvPr id="43149" name="任意多边形 43148"/>
              <p:cNvSpPr/>
              <p:nvPr/>
            </p:nvSpPr>
            <p:spPr>
              <a:xfrm>
                <a:off x="4952" y="3141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50" name="任意多边形 43149"/>
              <p:cNvSpPr/>
              <p:nvPr/>
            </p:nvSpPr>
            <p:spPr>
              <a:xfrm>
                <a:off x="5113" y="3141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52" name="矩形 43151"/>
            <p:cNvSpPr/>
            <p:nvPr/>
          </p:nvSpPr>
          <p:spPr>
            <a:xfrm>
              <a:off x="5397" y="314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3155" name="组合 43154"/>
            <p:cNvGrpSpPr/>
            <p:nvPr/>
          </p:nvGrpSpPr>
          <p:grpSpPr>
            <a:xfrm>
              <a:off x="5420" y="3141"/>
              <a:ext cx="284" cy="289"/>
              <a:chOff x="5420" y="3141"/>
              <a:chExt cx="284" cy="289"/>
            </a:xfrm>
          </p:grpSpPr>
          <p:sp>
            <p:nvSpPr>
              <p:cNvPr id="43153" name="任意多边形 43152"/>
              <p:cNvSpPr/>
              <p:nvPr/>
            </p:nvSpPr>
            <p:spPr>
              <a:xfrm>
                <a:off x="5420" y="3141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154" name="任意多边形 43153"/>
              <p:cNvSpPr/>
              <p:nvPr/>
            </p:nvSpPr>
            <p:spPr>
              <a:xfrm>
                <a:off x="5561" y="3141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156" name="直接连接符 43155"/>
            <p:cNvSpPr/>
            <p:nvPr/>
          </p:nvSpPr>
          <p:spPr>
            <a:xfrm>
              <a:off x="5273" y="3285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57" name="直接连接符 43156"/>
            <p:cNvSpPr/>
            <p:nvPr/>
          </p:nvSpPr>
          <p:spPr>
            <a:xfrm>
              <a:off x="4789" y="3285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58" name="任意多边形 43157"/>
            <p:cNvSpPr/>
            <p:nvPr/>
          </p:nvSpPr>
          <p:spPr>
            <a:xfrm>
              <a:off x="4910" y="3285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59" name="直接连接符 43158"/>
            <p:cNvSpPr/>
            <p:nvPr/>
          </p:nvSpPr>
          <p:spPr>
            <a:xfrm>
              <a:off x="4404" y="3381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160" name="任意多边形 43159"/>
            <p:cNvSpPr/>
            <p:nvPr/>
          </p:nvSpPr>
          <p:spPr>
            <a:xfrm>
              <a:off x="4497" y="3280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62" name="直接连接符 43161"/>
          <p:cNvSpPr/>
          <p:nvPr/>
        </p:nvSpPr>
        <p:spPr>
          <a:xfrm flipH="1">
            <a:off x="4953000" y="2455863"/>
            <a:ext cx="1524000" cy="363537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3" name="直接连接符 43162"/>
          <p:cNvSpPr/>
          <p:nvPr/>
        </p:nvSpPr>
        <p:spPr>
          <a:xfrm flipH="1">
            <a:off x="5562600" y="2455863"/>
            <a:ext cx="965200" cy="1049337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4" name="直接连接符 43163"/>
          <p:cNvSpPr/>
          <p:nvPr/>
        </p:nvSpPr>
        <p:spPr>
          <a:xfrm flipH="1">
            <a:off x="6037263" y="2438400"/>
            <a:ext cx="508000" cy="1846263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5" name="直接连接符 43164"/>
          <p:cNvSpPr/>
          <p:nvPr/>
        </p:nvSpPr>
        <p:spPr>
          <a:xfrm>
            <a:off x="6545263" y="2420938"/>
            <a:ext cx="152400" cy="2524125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3166" name="椭圆 43165"/>
          <p:cNvSpPr/>
          <p:nvPr/>
        </p:nvSpPr>
        <p:spPr>
          <a:xfrm>
            <a:off x="6446838" y="23415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Data Hazard Solution: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990600" cy="568325"/>
          </a:xfrm>
        </p:spPr>
        <p:txBody>
          <a:bodyPr/>
          <a:lstStyle/>
          <a:p>
            <a:r>
              <a:rPr lang="en-US" dirty="0"/>
              <a:t>3.12</a:t>
            </a:r>
            <a:endParaRPr lang="en-US" dirty="0"/>
          </a:p>
        </p:txBody>
      </p:sp>
      <p:sp>
        <p:nvSpPr>
          <p:cNvPr id="45058" name="矩形 45057"/>
          <p:cNvSpPr/>
          <p:nvPr/>
        </p:nvSpPr>
        <p:spPr>
          <a:xfrm>
            <a:off x="1212850" y="1001713"/>
            <a:ext cx="6051550" cy="55657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“Forward” </a:t>
            </a: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result from one stage to another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“or” OK if define read/write properly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59" name="任意多边形 45058"/>
          <p:cNvSpPr/>
          <p:nvPr/>
        </p:nvSpPr>
        <p:spPr>
          <a:xfrm>
            <a:off x="5892800" y="23701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0" name="任意多边形 45059"/>
          <p:cNvSpPr/>
          <p:nvPr/>
        </p:nvSpPr>
        <p:spPr>
          <a:xfrm>
            <a:off x="4714875" y="30813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1" name="任意多边形 45060"/>
          <p:cNvSpPr/>
          <p:nvPr/>
        </p:nvSpPr>
        <p:spPr>
          <a:xfrm>
            <a:off x="5392738" y="3792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2" name="任意多边形 45061"/>
          <p:cNvSpPr/>
          <p:nvPr/>
        </p:nvSpPr>
        <p:spPr>
          <a:xfrm>
            <a:off x="6070600" y="4503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4" name="矩形 45063"/>
          <p:cNvSpPr/>
          <p:nvPr/>
        </p:nvSpPr>
        <p:spPr>
          <a:xfrm>
            <a:off x="366713" y="2555875"/>
            <a:ext cx="358775" cy="3109913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I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n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r.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65" name="直接连接符 45064"/>
          <p:cNvSpPr/>
          <p:nvPr/>
        </p:nvSpPr>
        <p:spPr>
          <a:xfrm>
            <a:off x="850900" y="2552700"/>
            <a:ext cx="0" cy="3225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6" name="直接连接符 45065"/>
          <p:cNvSpPr/>
          <p:nvPr/>
        </p:nvSpPr>
        <p:spPr>
          <a:xfrm>
            <a:off x="1511300" y="21209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067" name="矩形 45066"/>
          <p:cNvSpPr/>
          <p:nvPr/>
        </p:nvSpPr>
        <p:spPr>
          <a:xfrm>
            <a:off x="1268413" y="17303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68" name="矩形 45067"/>
          <p:cNvSpPr/>
          <p:nvPr/>
        </p:nvSpPr>
        <p:spPr>
          <a:xfrm>
            <a:off x="887413" y="23653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add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,r2,r3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69" name="矩形 45068"/>
          <p:cNvSpPr/>
          <p:nvPr/>
        </p:nvSpPr>
        <p:spPr>
          <a:xfrm>
            <a:off x="862013" y="30892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0" name="矩形 45069"/>
          <p:cNvSpPr/>
          <p:nvPr/>
        </p:nvSpPr>
        <p:spPr>
          <a:xfrm>
            <a:off x="836613" y="38131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and r6,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,r7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1" name="矩形 45070"/>
          <p:cNvSpPr/>
          <p:nvPr/>
        </p:nvSpPr>
        <p:spPr>
          <a:xfrm>
            <a:off x="811213" y="4537075"/>
            <a:ext cx="2038350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or   r8,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,r9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2" name="矩形 45071"/>
          <p:cNvSpPr/>
          <p:nvPr/>
        </p:nvSpPr>
        <p:spPr>
          <a:xfrm>
            <a:off x="836613" y="5260975"/>
            <a:ext cx="24368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xor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r10,</a:t>
            </a:r>
            <a:r>
              <a:rPr lang="en-US" altLang="zh-CN" sz="2800" b="1" u="sng">
                <a:solidFill>
                  <a:srgbClr val="00FF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,r11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3" name="矩形 45072"/>
          <p:cNvSpPr/>
          <p:nvPr/>
        </p:nvSpPr>
        <p:spPr>
          <a:xfrm>
            <a:off x="3135313" y="2049463"/>
            <a:ext cx="3841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4" name="矩形 45073"/>
          <p:cNvSpPr/>
          <p:nvPr/>
        </p:nvSpPr>
        <p:spPr>
          <a:xfrm>
            <a:off x="3744913" y="2049463"/>
            <a:ext cx="7778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5" name="矩形 45074"/>
          <p:cNvSpPr/>
          <p:nvPr/>
        </p:nvSpPr>
        <p:spPr>
          <a:xfrm>
            <a:off x="4583113" y="20494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6" name="矩形 45075"/>
          <p:cNvSpPr/>
          <p:nvPr/>
        </p:nvSpPr>
        <p:spPr>
          <a:xfrm>
            <a:off x="5256213" y="2049463"/>
            <a:ext cx="7143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7" name="矩形 45076"/>
          <p:cNvSpPr/>
          <p:nvPr/>
        </p:nvSpPr>
        <p:spPr>
          <a:xfrm>
            <a:off x="6030913" y="20494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5078" name="直接连接符 45077"/>
          <p:cNvSpPr/>
          <p:nvPr/>
        </p:nvSpPr>
        <p:spPr>
          <a:xfrm>
            <a:off x="3683000" y="1849438"/>
            <a:ext cx="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79" name="直接连接符 45078"/>
          <p:cNvSpPr/>
          <p:nvPr/>
        </p:nvSpPr>
        <p:spPr>
          <a:xfrm>
            <a:off x="4368800" y="1849438"/>
            <a:ext cx="0" cy="4157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0" name="直接连接符 45079"/>
          <p:cNvSpPr/>
          <p:nvPr/>
        </p:nvSpPr>
        <p:spPr>
          <a:xfrm>
            <a:off x="5054600" y="1849438"/>
            <a:ext cx="0" cy="4157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1" name="直接连接符 45080"/>
          <p:cNvSpPr/>
          <p:nvPr/>
        </p:nvSpPr>
        <p:spPr>
          <a:xfrm>
            <a:off x="5740400" y="1849438"/>
            <a:ext cx="0" cy="41576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2" name="直接连接符 45081"/>
          <p:cNvSpPr/>
          <p:nvPr/>
        </p:nvSpPr>
        <p:spPr>
          <a:xfrm>
            <a:off x="6426200" y="1849438"/>
            <a:ext cx="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3" name="直接连接符 45082"/>
          <p:cNvSpPr/>
          <p:nvPr/>
        </p:nvSpPr>
        <p:spPr>
          <a:xfrm>
            <a:off x="7112000" y="1849438"/>
            <a:ext cx="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4" name="直接连接符 45083"/>
          <p:cNvSpPr/>
          <p:nvPr/>
        </p:nvSpPr>
        <p:spPr>
          <a:xfrm flipH="1">
            <a:off x="7759700" y="1849438"/>
            <a:ext cx="50800" cy="43100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5" name="直接连接符 45084"/>
          <p:cNvSpPr/>
          <p:nvPr/>
        </p:nvSpPr>
        <p:spPr>
          <a:xfrm flipH="1">
            <a:off x="8445500" y="1849438"/>
            <a:ext cx="50800" cy="4233862"/>
          </a:xfrm>
          <a:prstGeom prst="line">
            <a:avLst/>
          </a:prstGeom>
          <a:ln w="25400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5086" name="任意多边形 45085"/>
          <p:cNvSpPr/>
          <p:nvPr/>
        </p:nvSpPr>
        <p:spPr>
          <a:xfrm>
            <a:off x="5149850" y="23701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7" name="任意多边形 45086"/>
          <p:cNvSpPr/>
          <p:nvPr/>
        </p:nvSpPr>
        <p:spPr>
          <a:xfrm>
            <a:off x="5405438" y="23701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8" name="任意多边形 45087"/>
          <p:cNvSpPr/>
          <p:nvPr/>
        </p:nvSpPr>
        <p:spPr>
          <a:xfrm>
            <a:off x="4541838" y="22177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89" name="矩形 45088"/>
          <p:cNvSpPr/>
          <p:nvPr/>
        </p:nvSpPr>
        <p:spPr>
          <a:xfrm rot="5400000">
            <a:off x="4389438" y="24114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90" name="矩形 45089"/>
          <p:cNvSpPr/>
          <p:nvPr/>
        </p:nvSpPr>
        <p:spPr>
          <a:xfrm>
            <a:off x="3133725" y="24304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093" name="组合 45092"/>
          <p:cNvGrpSpPr/>
          <p:nvPr/>
        </p:nvGrpSpPr>
        <p:grpSpPr>
          <a:xfrm>
            <a:off x="3071813" y="2370138"/>
            <a:ext cx="539750" cy="458787"/>
            <a:chOff x="1935" y="1349"/>
            <a:chExt cx="340" cy="289"/>
          </a:xfrm>
        </p:grpSpPr>
        <p:sp>
          <p:nvSpPr>
            <p:cNvPr id="45091" name="任意多边形 45090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任意多边形 45091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94" name="矩形 45093"/>
          <p:cNvSpPr/>
          <p:nvPr/>
        </p:nvSpPr>
        <p:spPr>
          <a:xfrm>
            <a:off x="3778250" y="23876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095" name="任意多边形 45094"/>
          <p:cNvSpPr/>
          <p:nvPr/>
        </p:nvSpPr>
        <p:spPr>
          <a:xfrm>
            <a:off x="3802063" y="23701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6" name="任意多边形 45095"/>
          <p:cNvSpPr/>
          <p:nvPr/>
        </p:nvSpPr>
        <p:spPr>
          <a:xfrm>
            <a:off x="4037013" y="23701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7" name="直接连接符 45096"/>
          <p:cNvSpPr/>
          <p:nvPr/>
        </p:nvSpPr>
        <p:spPr>
          <a:xfrm>
            <a:off x="3619500" y="25987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098" name="任意多边形 45097"/>
          <p:cNvSpPr/>
          <p:nvPr/>
        </p:nvSpPr>
        <p:spPr>
          <a:xfrm>
            <a:off x="3717925" y="24463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99" name="直接连接符 45098"/>
          <p:cNvSpPr/>
          <p:nvPr/>
        </p:nvSpPr>
        <p:spPr>
          <a:xfrm>
            <a:off x="4279900" y="24463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0" name="矩形 45099"/>
          <p:cNvSpPr/>
          <p:nvPr/>
        </p:nvSpPr>
        <p:spPr>
          <a:xfrm>
            <a:off x="5126038" y="24463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01" name="矩形 45100"/>
          <p:cNvSpPr/>
          <p:nvPr/>
        </p:nvSpPr>
        <p:spPr>
          <a:xfrm>
            <a:off x="5856288" y="23796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02" name="任意多边形 45101"/>
          <p:cNvSpPr/>
          <p:nvPr/>
        </p:nvSpPr>
        <p:spPr>
          <a:xfrm>
            <a:off x="6116638" y="23701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3" name="直接连接符 45102"/>
          <p:cNvSpPr/>
          <p:nvPr/>
        </p:nvSpPr>
        <p:spPr>
          <a:xfrm>
            <a:off x="5659438" y="25987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4" name="直接连接符 45103"/>
          <p:cNvSpPr/>
          <p:nvPr/>
        </p:nvSpPr>
        <p:spPr>
          <a:xfrm>
            <a:off x="4891088" y="25987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5" name="任意多边形 45104"/>
          <p:cNvSpPr/>
          <p:nvPr/>
        </p:nvSpPr>
        <p:spPr>
          <a:xfrm>
            <a:off x="5083175" y="25987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06" name="直接连接符 45105"/>
          <p:cNvSpPr/>
          <p:nvPr/>
        </p:nvSpPr>
        <p:spPr>
          <a:xfrm>
            <a:off x="4279900" y="27511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07" name="任意多边形 45106"/>
          <p:cNvSpPr/>
          <p:nvPr/>
        </p:nvSpPr>
        <p:spPr>
          <a:xfrm>
            <a:off x="4427538" y="25908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110" name="组合 45109"/>
          <p:cNvGrpSpPr/>
          <p:nvPr/>
        </p:nvGrpSpPr>
        <p:grpSpPr>
          <a:xfrm>
            <a:off x="5205413" y="2928938"/>
            <a:ext cx="352425" cy="763587"/>
            <a:chOff x="3279" y="1701"/>
            <a:chExt cx="222" cy="481"/>
          </a:xfrm>
        </p:grpSpPr>
        <p:sp>
          <p:nvSpPr>
            <p:cNvPr id="45108" name="任意多边形 45107"/>
            <p:cNvSpPr/>
            <p:nvPr/>
          </p:nvSpPr>
          <p:spPr>
            <a:xfrm>
              <a:off x="3288" y="1701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9" name="矩形 45108"/>
            <p:cNvSpPr/>
            <p:nvPr/>
          </p:nvSpPr>
          <p:spPr>
            <a:xfrm rot="5400000">
              <a:off x="3192" y="1823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5115" name="组合 45114"/>
          <p:cNvGrpSpPr/>
          <p:nvPr/>
        </p:nvGrpSpPr>
        <p:grpSpPr>
          <a:xfrm>
            <a:off x="3725863" y="3081338"/>
            <a:ext cx="563562" cy="458787"/>
            <a:chOff x="2347" y="1797"/>
            <a:chExt cx="355" cy="289"/>
          </a:xfrm>
        </p:grpSpPr>
        <p:sp>
          <p:nvSpPr>
            <p:cNvPr id="45111" name="矩形 45110"/>
            <p:cNvSpPr/>
            <p:nvPr/>
          </p:nvSpPr>
          <p:spPr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5114" name="组合 45113"/>
            <p:cNvGrpSpPr/>
            <p:nvPr/>
          </p:nvGrpSpPr>
          <p:grpSpPr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45112" name="任意多边形 45111"/>
              <p:cNvSpPr/>
              <p:nvPr/>
            </p:nvSpPr>
            <p:spPr>
              <a:xfrm>
                <a:off x="2362" y="1797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13" name="任意多边形 45112"/>
              <p:cNvSpPr/>
              <p:nvPr/>
            </p:nvSpPr>
            <p:spPr>
              <a:xfrm>
                <a:off x="2531" y="1797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116" name="矩形 45115"/>
          <p:cNvSpPr/>
          <p:nvPr/>
        </p:nvSpPr>
        <p:spPr>
          <a:xfrm>
            <a:off x="4456113" y="30988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17" name="任意多边形 45116"/>
          <p:cNvSpPr/>
          <p:nvPr/>
        </p:nvSpPr>
        <p:spPr>
          <a:xfrm>
            <a:off x="4479925" y="30813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18" name="直接连接符 45117"/>
          <p:cNvSpPr/>
          <p:nvPr/>
        </p:nvSpPr>
        <p:spPr>
          <a:xfrm>
            <a:off x="4297363" y="33099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19" name="任意多边形 45118"/>
          <p:cNvSpPr/>
          <p:nvPr/>
        </p:nvSpPr>
        <p:spPr>
          <a:xfrm>
            <a:off x="4395788" y="31575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20" name="直接连接符 45119"/>
          <p:cNvSpPr/>
          <p:nvPr/>
        </p:nvSpPr>
        <p:spPr>
          <a:xfrm>
            <a:off x="4957763" y="31575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21" name="矩形 45120"/>
          <p:cNvSpPr/>
          <p:nvPr/>
        </p:nvSpPr>
        <p:spPr>
          <a:xfrm>
            <a:off x="5753100" y="30908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124" name="组合 45123"/>
          <p:cNvGrpSpPr/>
          <p:nvPr/>
        </p:nvGrpSpPr>
        <p:grpSpPr>
          <a:xfrm>
            <a:off x="5827713" y="3081338"/>
            <a:ext cx="515937" cy="458787"/>
            <a:chOff x="3671" y="1797"/>
            <a:chExt cx="325" cy="289"/>
          </a:xfrm>
        </p:grpSpPr>
        <p:sp>
          <p:nvSpPr>
            <p:cNvPr id="45122" name="任意多边形 45121"/>
            <p:cNvSpPr/>
            <p:nvPr/>
          </p:nvSpPr>
          <p:spPr>
            <a:xfrm>
              <a:off x="3671" y="1797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3" name="任意多边形 45122"/>
            <p:cNvSpPr/>
            <p:nvPr/>
          </p:nvSpPr>
          <p:spPr>
            <a:xfrm>
              <a:off x="3832" y="1797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5" name="矩形 45124"/>
          <p:cNvSpPr/>
          <p:nvPr/>
        </p:nvSpPr>
        <p:spPr>
          <a:xfrm>
            <a:off x="6534150" y="30908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128" name="组合 45127"/>
          <p:cNvGrpSpPr/>
          <p:nvPr/>
        </p:nvGrpSpPr>
        <p:grpSpPr>
          <a:xfrm>
            <a:off x="6570663" y="3081338"/>
            <a:ext cx="450850" cy="458787"/>
            <a:chOff x="4139" y="1797"/>
            <a:chExt cx="284" cy="289"/>
          </a:xfrm>
        </p:grpSpPr>
        <p:sp>
          <p:nvSpPr>
            <p:cNvPr id="45126" name="任意多边形 45125"/>
            <p:cNvSpPr/>
            <p:nvPr/>
          </p:nvSpPr>
          <p:spPr>
            <a:xfrm>
              <a:off x="4139" y="1797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任意多边形 45126"/>
            <p:cNvSpPr/>
            <p:nvPr/>
          </p:nvSpPr>
          <p:spPr>
            <a:xfrm>
              <a:off x="4280" y="1797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29" name="直接连接符 45128"/>
          <p:cNvSpPr/>
          <p:nvPr/>
        </p:nvSpPr>
        <p:spPr>
          <a:xfrm>
            <a:off x="6337300" y="33099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30" name="直接连接符 45129"/>
          <p:cNvSpPr/>
          <p:nvPr/>
        </p:nvSpPr>
        <p:spPr>
          <a:xfrm>
            <a:off x="5568950" y="33099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31" name="任意多边形 45130"/>
          <p:cNvSpPr/>
          <p:nvPr/>
        </p:nvSpPr>
        <p:spPr>
          <a:xfrm>
            <a:off x="5761038" y="33099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2" name="直接连接符 45131"/>
          <p:cNvSpPr/>
          <p:nvPr/>
        </p:nvSpPr>
        <p:spPr>
          <a:xfrm>
            <a:off x="4957763" y="34623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33" name="任意多边形 45132"/>
          <p:cNvSpPr/>
          <p:nvPr/>
        </p:nvSpPr>
        <p:spPr>
          <a:xfrm>
            <a:off x="5105400" y="33020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34" name="任意多边形 45133"/>
          <p:cNvSpPr/>
          <p:nvPr/>
        </p:nvSpPr>
        <p:spPr>
          <a:xfrm>
            <a:off x="6438900" y="4021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137" name="组合 45136"/>
          <p:cNvGrpSpPr/>
          <p:nvPr/>
        </p:nvGrpSpPr>
        <p:grpSpPr>
          <a:xfrm>
            <a:off x="5883275" y="3640138"/>
            <a:ext cx="352425" cy="763587"/>
            <a:chOff x="3706" y="2149"/>
            <a:chExt cx="222" cy="481"/>
          </a:xfrm>
        </p:grpSpPr>
        <p:sp>
          <p:nvSpPr>
            <p:cNvPr id="45135" name="任意多边形 45134"/>
            <p:cNvSpPr/>
            <p:nvPr/>
          </p:nvSpPr>
          <p:spPr>
            <a:xfrm>
              <a:off x="3715" y="2149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6" name="矩形 45135"/>
            <p:cNvSpPr/>
            <p:nvPr/>
          </p:nvSpPr>
          <p:spPr>
            <a:xfrm rot="5400000">
              <a:off x="3619" y="2271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5142" name="组合 45141"/>
          <p:cNvGrpSpPr/>
          <p:nvPr/>
        </p:nvGrpSpPr>
        <p:grpSpPr>
          <a:xfrm>
            <a:off x="4403725" y="3792538"/>
            <a:ext cx="563563" cy="458787"/>
            <a:chOff x="2774" y="2245"/>
            <a:chExt cx="355" cy="289"/>
          </a:xfrm>
        </p:grpSpPr>
        <p:sp>
          <p:nvSpPr>
            <p:cNvPr id="45138" name="矩形 45137"/>
            <p:cNvSpPr/>
            <p:nvPr/>
          </p:nvSpPr>
          <p:spPr>
            <a:xfrm>
              <a:off x="2774" y="2251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5141" name="组合 45140"/>
            <p:cNvGrpSpPr/>
            <p:nvPr/>
          </p:nvGrpSpPr>
          <p:grpSpPr>
            <a:xfrm>
              <a:off x="2789" y="2245"/>
              <a:ext cx="340" cy="289"/>
              <a:chOff x="2789" y="2245"/>
              <a:chExt cx="340" cy="289"/>
            </a:xfrm>
          </p:grpSpPr>
          <p:sp>
            <p:nvSpPr>
              <p:cNvPr id="45139" name="任意多边形 45138"/>
              <p:cNvSpPr/>
              <p:nvPr/>
            </p:nvSpPr>
            <p:spPr>
              <a:xfrm>
                <a:off x="2789" y="2245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40" name="任意多边形 45139"/>
              <p:cNvSpPr/>
              <p:nvPr/>
            </p:nvSpPr>
            <p:spPr>
              <a:xfrm>
                <a:off x="2958" y="2245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5143" name="矩形 45142"/>
          <p:cNvSpPr/>
          <p:nvPr/>
        </p:nvSpPr>
        <p:spPr>
          <a:xfrm>
            <a:off x="5133975" y="3810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44" name="任意多边形 45143"/>
          <p:cNvSpPr/>
          <p:nvPr/>
        </p:nvSpPr>
        <p:spPr>
          <a:xfrm>
            <a:off x="5157788" y="3792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45" name="直接连接符 45144"/>
          <p:cNvSpPr/>
          <p:nvPr/>
        </p:nvSpPr>
        <p:spPr>
          <a:xfrm>
            <a:off x="4975225" y="4021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46" name="任意多边形 45145"/>
          <p:cNvSpPr/>
          <p:nvPr/>
        </p:nvSpPr>
        <p:spPr>
          <a:xfrm>
            <a:off x="5073650" y="3868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47" name="直接连接符 45146"/>
          <p:cNvSpPr/>
          <p:nvPr/>
        </p:nvSpPr>
        <p:spPr>
          <a:xfrm>
            <a:off x="5635625" y="3868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48" name="矩形 45147"/>
          <p:cNvSpPr/>
          <p:nvPr/>
        </p:nvSpPr>
        <p:spPr>
          <a:xfrm>
            <a:off x="6430963" y="3802063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151" name="组合 45150"/>
          <p:cNvGrpSpPr/>
          <p:nvPr/>
        </p:nvGrpSpPr>
        <p:grpSpPr>
          <a:xfrm>
            <a:off x="6505575" y="3792538"/>
            <a:ext cx="515938" cy="458787"/>
            <a:chOff x="4098" y="2245"/>
            <a:chExt cx="325" cy="289"/>
          </a:xfrm>
        </p:grpSpPr>
        <p:sp>
          <p:nvSpPr>
            <p:cNvPr id="45149" name="任意多边形 45148"/>
            <p:cNvSpPr/>
            <p:nvPr/>
          </p:nvSpPr>
          <p:spPr>
            <a:xfrm>
              <a:off x="4098" y="2245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0" name="任意多边形 45149"/>
            <p:cNvSpPr/>
            <p:nvPr/>
          </p:nvSpPr>
          <p:spPr>
            <a:xfrm>
              <a:off x="4259" y="2245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52" name="矩形 45151"/>
          <p:cNvSpPr/>
          <p:nvPr/>
        </p:nvSpPr>
        <p:spPr>
          <a:xfrm>
            <a:off x="7212013" y="3802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5155" name="组合 45154"/>
          <p:cNvGrpSpPr/>
          <p:nvPr/>
        </p:nvGrpSpPr>
        <p:grpSpPr>
          <a:xfrm>
            <a:off x="7248525" y="3792538"/>
            <a:ext cx="450850" cy="458787"/>
            <a:chOff x="4566" y="2245"/>
            <a:chExt cx="284" cy="289"/>
          </a:xfrm>
        </p:grpSpPr>
        <p:sp>
          <p:nvSpPr>
            <p:cNvPr id="45153" name="任意多边形 45152"/>
            <p:cNvSpPr/>
            <p:nvPr/>
          </p:nvSpPr>
          <p:spPr>
            <a:xfrm>
              <a:off x="4566" y="2245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54" name="任意多边形 45153"/>
            <p:cNvSpPr/>
            <p:nvPr/>
          </p:nvSpPr>
          <p:spPr>
            <a:xfrm>
              <a:off x="4707" y="2245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156" name="直接连接符 45155"/>
          <p:cNvSpPr/>
          <p:nvPr/>
        </p:nvSpPr>
        <p:spPr>
          <a:xfrm>
            <a:off x="7015163" y="4021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7" name="直接连接符 45156"/>
          <p:cNvSpPr/>
          <p:nvPr/>
        </p:nvSpPr>
        <p:spPr>
          <a:xfrm>
            <a:off x="6246813" y="4021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8" name="直接连接符 45157"/>
          <p:cNvSpPr/>
          <p:nvPr/>
        </p:nvSpPr>
        <p:spPr>
          <a:xfrm>
            <a:off x="5635625" y="4173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59" name="任意多边形 45158"/>
          <p:cNvSpPr/>
          <p:nvPr/>
        </p:nvSpPr>
        <p:spPr>
          <a:xfrm>
            <a:off x="5783263" y="4013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0" name="任意多边形 45159"/>
          <p:cNvSpPr/>
          <p:nvPr/>
        </p:nvSpPr>
        <p:spPr>
          <a:xfrm>
            <a:off x="6575425" y="4351338"/>
            <a:ext cx="338138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1" name="任意多边形 45160"/>
          <p:cNvSpPr/>
          <p:nvPr/>
        </p:nvSpPr>
        <p:spPr>
          <a:xfrm>
            <a:off x="7116763" y="47323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2" name="任意多边形 45161"/>
          <p:cNvSpPr/>
          <p:nvPr/>
        </p:nvSpPr>
        <p:spPr>
          <a:xfrm>
            <a:off x="5105400" y="4503738"/>
            <a:ext cx="269875" cy="458787"/>
          </a:xfrm>
          <a:custGeom>
            <a:avLst/>
            <a:gdLst/>
            <a:ahLst/>
            <a:cxnLst/>
            <a:rect l="0" t="0" r="0" b="0"/>
            <a:pathLst>
              <a:path w="170" h="289">
                <a:moveTo>
                  <a:pt x="169" y="0"/>
                </a:moveTo>
                <a:lnTo>
                  <a:pt x="0" y="0"/>
                </a:lnTo>
                <a:lnTo>
                  <a:pt x="0" y="288"/>
                </a:lnTo>
                <a:lnTo>
                  <a:pt x="169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3" name="任意多边形 45162"/>
          <p:cNvSpPr/>
          <p:nvPr/>
        </p:nvSpPr>
        <p:spPr>
          <a:xfrm>
            <a:off x="5373688" y="4503738"/>
            <a:ext cx="271462" cy="458787"/>
          </a:xfrm>
          <a:custGeom>
            <a:avLst/>
            <a:gdLst/>
            <a:ahLst/>
            <a:cxnLst/>
            <a:rect l="0" t="0" r="0" b="0"/>
            <a:pathLst>
              <a:path w="171" h="289">
                <a:moveTo>
                  <a:pt x="0" y="0"/>
                </a:moveTo>
                <a:lnTo>
                  <a:pt x="170" y="0"/>
                </a:lnTo>
                <a:lnTo>
                  <a:pt x="170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4" name="矩形 45163"/>
          <p:cNvSpPr/>
          <p:nvPr/>
        </p:nvSpPr>
        <p:spPr>
          <a:xfrm>
            <a:off x="5081588" y="4513263"/>
            <a:ext cx="4302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65" name="矩形 45164"/>
          <p:cNvSpPr/>
          <p:nvPr/>
        </p:nvSpPr>
        <p:spPr>
          <a:xfrm rot="5400000">
            <a:off x="6423025" y="4545013"/>
            <a:ext cx="6080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66" name="矩形 45165"/>
          <p:cNvSpPr/>
          <p:nvPr/>
        </p:nvSpPr>
        <p:spPr>
          <a:xfrm>
            <a:off x="5811838" y="45212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67" name="任意多边形 45166"/>
          <p:cNvSpPr/>
          <p:nvPr/>
        </p:nvSpPr>
        <p:spPr>
          <a:xfrm>
            <a:off x="5835650" y="45037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68" name="直接连接符 45167"/>
          <p:cNvSpPr/>
          <p:nvPr/>
        </p:nvSpPr>
        <p:spPr>
          <a:xfrm>
            <a:off x="5653088" y="47323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69" name="任意多边形 45168"/>
          <p:cNvSpPr/>
          <p:nvPr/>
        </p:nvSpPr>
        <p:spPr>
          <a:xfrm>
            <a:off x="5751513" y="45799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0" name="直接连接符 45169"/>
          <p:cNvSpPr/>
          <p:nvPr/>
        </p:nvSpPr>
        <p:spPr>
          <a:xfrm>
            <a:off x="6313488" y="45799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71" name="矩形 45170"/>
          <p:cNvSpPr/>
          <p:nvPr/>
        </p:nvSpPr>
        <p:spPr>
          <a:xfrm>
            <a:off x="7108825" y="45132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72" name="任意多边形 45171"/>
          <p:cNvSpPr/>
          <p:nvPr/>
        </p:nvSpPr>
        <p:spPr>
          <a:xfrm>
            <a:off x="7183438" y="45037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3" name="任意多边形 45172"/>
          <p:cNvSpPr/>
          <p:nvPr/>
        </p:nvSpPr>
        <p:spPr>
          <a:xfrm>
            <a:off x="7439025" y="45037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4" name="矩形 45173"/>
          <p:cNvSpPr/>
          <p:nvPr/>
        </p:nvSpPr>
        <p:spPr>
          <a:xfrm>
            <a:off x="7889875" y="45132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5175" name="任意多边形 45174"/>
          <p:cNvSpPr/>
          <p:nvPr/>
        </p:nvSpPr>
        <p:spPr>
          <a:xfrm>
            <a:off x="7926388" y="45037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6" name="任意多边形 45175"/>
          <p:cNvSpPr/>
          <p:nvPr/>
        </p:nvSpPr>
        <p:spPr>
          <a:xfrm>
            <a:off x="8150225" y="4503738"/>
            <a:ext cx="227013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177" name="直接连接符 45176"/>
          <p:cNvSpPr/>
          <p:nvPr/>
        </p:nvSpPr>
        <p:spPr>
          <a:xfrm>
            <a:off x="7693025" y="47323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78" name="直接连接符 45177"/>
          <p:cNvSpPr/>
          <p:nvPr/>
        </p:nvSpPr>
        <p:spPr>
          <a:xfrm>
            <a:off x="6924675" y="47323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79" name="直接连接符 45178"/>
          <p:cNvSpPr/>
          <p:nvPr/>
        </p:nvSpPr>
        <p:spPr>
          <a:xfrm>
            <a:off x="6313488" y="48847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5180" name="任意多边形 45179"/>
          <p:cNvSpPr/>
          <p:nvPr/>
        </p:nvSpPr>
        <p:spPr>
          <a:xfrm>
            <a:off x="6461125" y="47244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5209" name="组合 45208"/>
          <p:cNvGrpSpPr/>
          <p:nvPr/>
        </p:nvGrpSpPr>
        <p:grpSpPr>
          <a:xfrm>
            <a:off x="5759450" y="5062538"/>
            <a:ext cx="3327400" cy="814387"/>
            <a:chOff x="3628" y="3045"/>
            <a:chExt cx="2096" cy="513"/>
          </a:xfrm>
        </p:grpSpPr>
        <p:grpSp>
          <p:nvGrpSpPr>
            <p:cNvPr id="45183" name="组合 45182"/>
            <p:cNvGrpSpPr/>
            <p:nvPr/>
          </p:nvGrpSpPr>
          <p:grpSpPr>
            <a:xfrm>
              <a:off x="4560" y="3045"/>
              <a:ext cx="222" cy="481"/>
              <a:chOff x="4560" y="3045"/>
              <a:chExt cx="222" cy="481"/>
            </a:xfrm>
          </p:grpSpPr>
          <p:sp>
            <p:nvSpPr>
              <p:cNvPr id="45181" name="任意多边形 45180"/>
              <p:cNvSpPr/>
              <p:nvPr/>
            </p:nvSpPr>
            <p:spPr>
              <a:xfrm>
                <a:off x="4569" y="3045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82" name="矩形 45181"/>
              <p:cNvSpPr/>
              <p:nvPr/>
            </p:nvSpPr>
            <p:spPr>
              <a:xfrm rot="5400000">
                <a:off x="4473" y="3167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45188" name="组合 45187"/>
            <p:cNvGrpSpPr/>
            <p:nvPr/>
          </p:nvGrpSpPr>
          <p:grpSpPr>
            <a:xfrm>
              <a:off x="3628" y="3141"/>
              <a:ext cx="355" cy="289"/>
              <a:chOff x="3628" y="3141"/>
              <a:chExt cx="355" cy="289"/>
            </a:xfrm>
          </p:grpSpPr>
          <p:sp>
            <p:nvSpPr>
              <p:cNvPr id="45184" name="矩形 45183"/>
              <p:cNvSpPr/>
              <p:nvPr/>
            </p:nvSpPr>
            <p:spPr>
              <a:xfrm>
                <a:off x="3628" y="3147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45187" name="组合 45186"/>
              <p:cNvGrpSpPr/>
              <p:nvPr/>
            </p:nvGrpSpPr>
            <p:grpSpPr>
              <a:xfrm>
                <a:off x="3643" y="3141"/>
                <a:ext cx="340" cy="289"/>
                <a:chOff x="3643" y="3141"/>
                <a:chExt cx="340" cy="289"/>
              </a:xfrm>
            </p:grpSpPr>
            <p:sp>
              <p:nvSpPr>
                <p:cNvPr id="45185" name="任意多边形 45184"/>
                <p:cNvSpPr/>
                <p:nvPr/>
              </p:nvSpPr>
              <p:spPr>
                <a:xfrm>
                  <a:off x="3643" y="3141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186" name="任意多边形 45185"/>
                <p:cNvSpPr/>
                <p:nvPr/>
              </p:nvSpPr>
              <p:spPr>
                <a:xfrm>
                  <a:off x="3812" y="3141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5189" name="矩形 45188"/>
            <p:cNvSpPr/>
            <p:nvPr/>
          </p:nvSpPr>
          <p:spPr>
            <a:xfrm>
              <a:off x="4088" y="3152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5192" name="组合 45191"/>
            <p:cNvGrpSpPr/>
            <p:nvPr/>
          </p:nvGrpSpPr>
          <p:grpSpPr>
            <a:xfrm>
              <a:off x="4103" y="3141"/>
              <a:ext cx="296" cy="289"/>
              <a:chOff x="4103" y="3141"/>
              <a:chExt cx="296" cy="289"/>
            </a:xfrm>
          </p:grpSpPr>
          <p:sp>
            <p:nvSpPr>
              <p:cNvPr id="45190" name="任意多边形 45189"/>
              <p:cNvSpPr/>
              <p:nvPr/>
            </p:nvSpPr>
            <p:spPr>
              <a:xfrm>
                <a:off x="4103" y="3141"/>
                <a:ext cx="149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91" name="任意多边形 45190"/>
              <p:cNvSpPr/>
              <p:nvPr/>
            </p:nvSpPr>
            <p:spPr>
              <a:xfrm>
                <a:off x="4251" y="3141"/>
                <a:ext cx="148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193" name="直接连接符 45192"/>
            <p:cNvSpPr/>
            <p:nvPr/>
          </p:nvSpPr>
          <p:spPr>
            <a:xfrm>
              <a:off x="3988" y="3285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94" name="任意多边形 45193"/>
            <p:cNvSpPr/>
            <p:nvPr/>
          </p:nvSpPr>
          <p:spPr>
            <a:xfrm>
              <a:off x="4050" y="3189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5" name="直接连接符 45194"/>
            <p:cNvSpPr/>
            <p:nvPr/>
          </p:nvSpPr>
          <p:spPr>
            <a:xfrm>
              <a:off x="4404" y="3189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96" name="矩形 45195"/>
            <p:cNvSpPr/>
            <p:nvPr/>
          </p:nvSpPr>
          <p:spPr>
            <a:xfrm>
              <a:off x="4905" y="3147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5199" name="组合 45198"/>
            <p:cNvGrpSpPr/>
            <p:nvPr/>
          </p:nvGrpSpPr>
          <p:grpSpPr>
            <a:xfrm>
              <a:off x="4952" y="3141"/>
              <a:ext cx="325" cy="289"/>
              <a:chOff x="4952" y="3141"/>
              <a:chExt cx="325" cy="289"/>
            </a:xfrm>
          </p:grpSpPr>
          <p:sp>
            <p:nvSpPr>
              <p:cNvPr id="45197" name="任意多边形 45196"/>
              <p:cNvSpPr/>
              <p:nvPr/>
            </p:nvSpPr>
            <p:spPr>
              <a:xfrm>
                <a:off x="4952" y="3141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198" name="任意多边形 45197"/>
              <p:cNvSpPr/>
              <p:nvPr/>
            </p:nvSpPr>
            <p:spPr>
              <a:xfrm>
                <a:off x="5113" y="3141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00" name="矩形 45199"/>
            <p:cNvSpPr/>
            <p:nvPr/>
          </p:nvSpPr>
          <p:spPr>
            <a:xfrm>
              <a:off x="5397" y="3147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5203" name="组合 45202"/>
            <p:cNvGrpSpPr/>
            <p:nvPr/>
          </p:nvGrpSpPr>
          <p:grpSpPr>
            <a:xfrm>
              <a:off x="5420" y="3141"/>
              <a:ext cx="284" cy="289"/>
              <a:chOff x="5420" y="3141"/>
              <a:chExt cx="284" cy="289"/>
            </a:xfrm>
          </p:grpSpPr>
          <p:sp>
            <p:nvSpPr>
              <p:cNvPr id="45201" name="任意多边形 45200"/>
              <p:cNvSpPr/>
              <p:nvPr/>
            </p:nvSpPr>
            <p:spPr>
              <a:xfrm>
                <a:off x="5420" y="3141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202" name="任意多边形 45201"/>
              <p:cNvSpPr/>
              <p:nvPr/>
            </p:nvSpPr>
            <p:spPr>
              <a:xfrm>
                <a:off x="5561" y="3141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204" name="直接连接符 45203"/>
            <p:cNvSpPr/>
            <p:nvPr/>
          </p:nvSpPr>
          <p:spPr>
            <a:xfrm>
              <a:off x="5273" y="3285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205" name="直接连接符 45204"/>
            <p:cNvSpPr/>
            <p:nvPr/>
          </p:nvSpPr>
          <p:spPr>
            <a:xfrm>
              <a:off x="4789" y="3285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206" name="任意多边形 45205"/>
            <p:cNvSpPr/>
            <p:nvPr/>
          </p:nvSpPr>
          <p:spPr>
            <a:xfrm>
              <a:off x="4910" y="3285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07" name="直接连接符 45206"/>
            <p:cNvSpPr/>
            <p:nvPr/>
          </p:nvSpPr>
          <p:spPr>
            <a:xfrm>
              <a:off x="4404" y="3381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208" name="任意多边形 45207"/>
            <p:cNvSpPr/>
            <p:nvPr/>
          </p:nvSpPr>
          <p:spPr>
            <a:xfrm>
              <a:off x="4497" y="3280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210" name="直接连接符 45209"/>
          <p:cNvSpPr/>
          <p:nvPr/>
        </p:nvSpPr>
        <p:spPr>
          <a:xfrm>
            <a:off x="6096000" y="2667000"/>
            <a:ext cx="601663" cy="2506663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1" name="椭圆 45210"/>
          <p:cNvSpPr/>
          <p:nvPr/>
        </p:nvSpPr>
        <p:spPr>
          <a:xfrm>
            <a:off x="6446838" y="25701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212" name="直接连接符 45211"/>
          <p:cNvSpPr/>
          <p:nvPr/>
        </p:nvSpPr>
        <p:spPr>
          <a:xfrm>
            <a:off x="4978400" y="2616200"/>
            <a:ext cx="101600" cy="5588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3" name="直接连接符 45212"/>
          <p:cNvSpPr/>
          <p:nvPr/>
        </p:nvSpPr>
        <p:spPr>
          <a:xfrm>
            <a:off x="4978400" y="2616200"/>
            <a:ext cx="787400" cy="12446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4" name="直接连接符 45213"/>
          <p:cNvSpPr/>
          <p:nvPr/>
        </p:nvSpPr>
        <p:spPr>
          <a:xfrm>
            <a:off x="6096000" y="2616200"/>
            <a:ext cx="0" cy="21590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5215" name="椭圆 45214"/>
          <p:cNvSpPr/>
          <p:nvPr/>
        </p:nvSpPr>
        <p:spPr>
          <a:xfrm>
            <a:off x="4922838" y="2570163"/>
            <a:ext cx="93662" cy="93662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216" name="椭圆 45215"/>
          <p:cNvSpPr/>
          <p:nvPr/>
        </p:nvSpPr>
        <p:spPr>
          <a:xfrm>
            <a:off x="6065838" y="2570163"/>
            <a:ext cx="93662" cy="93662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Forwarding (or Bypassing): What about Loads?</a:t>
            </a:r>
            <a:endParaRPr lang="en-US" altLang="zh-CN" sz="2400" dirty="0">
              <a:sym typeface="+mn-ea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altLang="zh-CN" dirty="0"/>
              <a:t>3.13</a:t>
            </a:r>
            <a:endParaRPr lang="en-US" altLang="zh-CN" dirty="0"/>
          </a:p>
        </p:txBody>
      </p:sp>
      <p:sp>
        <p:nvSpPr>
          <p:cNvPr id="47107" name="任意多边形 47106"/>
          <p:cNvSpPr/>
          <p:nvPr/>
        </p:nvSpPr>
        <p:spPr>
          <a:xfrm>
            <a:off x="5892800" y="21415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4" name="矩形 47143"/>
          <p:cNvSpPr/>
          <p:nvPr/>
        </p:nvSpPr>
        <p:spPr>
          <a:xfrm>
            <a:off x="5856288" y="2151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08" name="任意多边形 47107"/>
          <p:cNvSpPr/>
          <p:nvPr/>
        </p:nvSpPr>
        <p:spPr>
          <a:xfrm>
            <a:off x="4714875" y="28527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10" name="直接连接符 47109"/>
          <p:cNvSpPr/>
          <p:nvPr/>
        </p:nvSpPr>
        <p:spPr>
          <a:xfrm>
            <a:off x="850900" y="2324100"/>
            <a:ext cx="0" cy="1168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7111" name="直接连接符 47110"/>
          <p:cNvSpPr/>
          <p:nvPr/>
        </p:nvSpPr>
        <p:spPr>
          <a:xfrm>
            <a:off x="1511300" y="18923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12" name="矩形 47111"/>
          <p:cNvSpPr/>
          <p:nvPr/>
        </p:nvSpPr>
        <p:spPr>
          <a:xfrm>
            <a:off x="1268413" y="15017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3" name="矩形 47112"/>
          <p:cNvSpPr/>
          <p:nvPr/>
        </p:nvSpPr>
        <p:spPr>
          <a:xfrm>
            <a:off x="887413" y="2136775"/>
            <a:ext cx="1862137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lw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,0(r2)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4" name="矩形 47113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5" name="矩形 47114"/>
          <p:cNvSpPr/>
          <p:nvPr/>
        </p:nvSpPr>
        <p:spPr>
          <a:xfrm>
            <a:off x="3135313" y="1820863"/>
            <a:ext cx="3841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6" name="矩形 47115"/>
          <p:cNvSpPr/>
          <p:nvPr/>
        </p:nvSpPr>
        <p:spPr>
          <a:xfrm>
            <a:off x="3744913" y="1820863"/>
            <a:ext cx="7778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7" name="矩形 47116"/>
          <p:cNvSpPr/>
          <p:nvPr/>
        </p:nvSpPr>
        <p:spPr>
          <a:xfrm>
            <a:off x="4583113" y="18208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8" name="矩形 47117"/>
          <p:cNvSpPr/>
          <p:nvPr/>
        </p:nvSpPr>
        <p:spPr>
          <a:xfrm>
            <a:off x="5256213" y="1820863"/>
            <a:ext cx="7143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7119" name="矩形 47118"/>
          <p:cNvSpPr/>
          <p:nvPr/>
        </p:nvSpPr>
        <p:spPr>
          <a:xfrm>
            <a:off x="6030913" y="18208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47128" name="组合 47127"/>
          <p:cNvGrpSpPr/>
          <p:nvPr/>
        </p:nvGrpSpPr>
        <p:grpSpPr>
          <a:xfrm>
            <a:off x="3683000" y="1620838"/>
            <a:ext cx="4800600" cy="2481262"/>
            <a:chOff x="2320" y="1021"/>
            <a:chExt cx="3024" cy="1563"/>
          </a:xfrm>
        </p:grpSpPr>
        <p:sp>
          <p:nvSpPr>
            <p:cNvPr id="47120" name="直接连接符 47119"/>
            <p:cNvSpPr/>
            <p:nvPr/>
          </p:nvSpPr>
          <p:spPr>
            <a:xfrm>
              <a:off x="232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1" name="直接连接符 47120"/>
            <p:cNvSpPr/>
            <p:nvPr/>
          </p:nvSpPr>
          <p:spPr>
            <a:xfrm>
              <a:off x="275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2" name="直接连接符 47121"/>
            <p:cNvSpPr/>
            <p:nvPr/>
          </p:nvSpPr>
          <p:spPr>
            <a:xfrm>
              <a:off x="318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3" name="直接连接符 47122"/>
            <p:cNvSpPr/>
            <p:nvPr/>
          </p:nvSpPr>
          <p:spPr>
            <a:xfrm>
              <a:off x="3616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4" name="直接连接符 47123"/>
            <p:cNvSpPr/>
            <p:nvPr/>
          </p:nvSpPr>
          <p:spPr>
            <a:xfrm>
              <a:off x="4048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5" name="直接连接符 47124"/>
            <p:cNvSpPr/>
            <p:nvPr/>
          </p:nvSpPr>
          <p:spPr>
            <a:xfrm>
              <a:off x="448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6" name="直接连接符 47125"/>
            <p:cNvSpPr/>
            <p:nvPr/>
          </p:nvSpPr>
          <p:spPr>
            <a:xfrm>
              <a:off x="491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7127" name="直接连接符 47126"/>
            <p:cNvSpPr/>
            <p:nvPr/>
          </p:nvSpPr>
          <p:spPr>
            <a:xfrm>
              <a:off x="534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47129" name="任意多边形 47128"/>
          <p:cNvSpPr/>
          <p:nvPr/>
        </p:nvSpPr>
        <p:spPr>
          <a:xfrm>
            <a:off x="5149850" y="21415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0" name="任意多边形 47129"/>
          <p:cNvSpPr/>
          <p:nvPr/>
        </p:nvSpPr>
        <p:spPr>
          <a:xfrm>
            <a:off x="5405438" y="21415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1" name="任意多边形 47130"/>
          <p:cNvSpPr/>
          <p:nvPr/>
        </p:nvSpPr>
        <p:spPr>
          <a:xfrm>
            <a:off x="4541838" y="19891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2" name="矩形 47131"/>
          <p:cNvSpPr/>
          <p:nvPr/>
        </p:nvSpPr>
        <p:spPr>
          <a:xfrm rot="5400000">
            <a:off x="4389438" y="21828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33" name="矩形 47132"/>
          <p:cNvSpPr/>
          <p:nvPr/>
        </p:nvSpPr>
        <p:spPr>
          <a:xfrm>
            <a:off x="3133725" y="22018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7136" name="组合 47135"/>
          <p:cNvGrpSpPr/>
          <p:nvPr/>
        </p:nvGrpSpPr>
        <p:grpSpPr>
          <a:xfrm>
            <a:off x="3071813" y="2141538"/>
            <a:ext cx="539750" cy="458787"/>
            <a:chOff x="1935" y="1349"/>
            <a:chExt cx="340" cy="289"/>
          </a:xfrm>
        </p:grpSpPr>
        <p:sp>
          <p:nvSpPr>
            <p:cNvPr id="47134" name="任意多边形 47133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任意多边形 47134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37" name="矩形 47136"/>
          <p:cNvSpPr/>
          <p:nvPr/>
        </p:nvSpPr>
        <p:spPr>
          <a:xfrm>
            <a:off x="3778250" y="2159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38" name="任意多边形 47137"/>
          <p:cNvSpPr/>
          <p:nvPr/>
        </p:nvSpPr>
        <p:spPr>
          <a:xfrm>
            <a:off x="3802063" y="2141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39" name="任意多边形 47138"/>
          <p:cNvSpPr/>
          <p:nvPr/>
        </p:nvSpPr>
        <p:spPr>
          <a:xfrm>
            <a:off x="4037013" y="2141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0" name="直接连接符 47139"/>
          <p:cNvSpPr/>
          <p:nvPr/>
        </p:nvSpPr>
        <p:spPr>
          <a:xfrm>
            <a:off x="3619500" y="2370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1" name="任意多边形 47140"/>
          <p:cNvSpPr/>
          <p:nvPr/>
        </p:nvSpPr>
        <p:spPr>
          <a:xfrm>
            <a:off x="3717925" y="2217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2" name="直接连接符 47141"/>
          <p:cNvSpPr/>
          <p:nvPr/>
        </p:nvSpPr>
        <p:spPr>
          <a:xfrm>
            <a:off x="4279900" y="2217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3" name="矩形 47142"/>
          <p:cNvSpPr/>
          <p:nvPr/>
        </p:nvSpPr>
        <p:spPr>
          <a:xfrm>
            <a:off x="5126038" y="22177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45" name="任意多边形 47144"/>
          <p:cNvSpPr/>
          <p:nvPr/>
        </p:nvSpPr>
        <p:spPr>
          <a:xfrm>
            <a:off x="6116638" y="21415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6" name="直接连接符 47145"/>
          <p:cNvSpPr/>
          <p:nvPr/>
        </p:nvSpPr>
        <p:spPr>
          <a:xfrm>
            <a:off x="5659438" y="2370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7" name="直接连接符 47146"/>
          <p:cNvSpPr/>
          <p:nvPr/>
        </p:nvSpPr>
        <p:spPr>
          <a:xfrm>
            <a:off x="4891088" y="2370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48" name="任意多边形 47147"/>
          <p:cNvSpPr/>
          <p:nvPr/>
        </p:nvSpPr>
        <p:spPr>
          <a:xfrm>
            <a:off x="5083175" y="2370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49" name="直接连接符 47148"/>
          <p:cNvSpPr/>
          <p:nvPr/>
        </p:nvSpPr>
        <p:spPr>
          <a:xfrm>
            <a:off x="4279900" y="2522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50" name="任意多边形 47149"/>
          <p:cNvSpPr/>
          <p:nvPr/>
        </p:nvSpPr>
        <p:spPr>
          <a:xfrm>
            <a:off x="4427538" y="2362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153" name="组合 47152"/>
          <p:cNvGrpSpPr/>
          <p:nvPr/>
        </p:nvGrpSpPr>
        <p:grpSpPr>
          <a:xfrm>
            <a:off x="5205413" y="2700338"/>
            <a:ext cx="352425" cy="763587"/>
            <a:chOff x="3279" y="1701"/>
            <a:chExt cx="222" cy="481"/>
          </a:xfrm>
        </p:grpSpPr>
        <p:sp>
          <p:nvSpPr>
            <p:cNvPr id="47151" name="任意多边形 47150"/>
            <p:cNvSpPr/>
            <p:nvPr/>
          </p:nvSpPr>
          <p:spPr>
            <a:xfrm>
              <a:off x="3288" y="1701"/>
              <a:ext cx="213" cy="481"/>
            </a:xfrm>
            <a:custGeom>
              <a:avLst/>
              <a:gdLst/>
              <a:ahLst/>
              <a:cxnLst/>
              <a:rect l="0" t="0" r="0" b="0"/>
              <a:pathLst>
                <a:path w="213" h="481">
                  <a:moveTo>
                    <a:pt x="0" y="320"/>
                  </a:moveTo>
                  <a:lnTo>
                    <a:pt x="71" y="240"/>
                  </a:lnTo>
                  <a:lnTo>
                    <a:pt x="0" y="160"/>
                  </a:lnTo>
                  <a:lnTo>
                    <a:pt x="0" y="0"/>
                  </a:lnTo>
                  <a:lnTo>
                    <a:pt x="212" y="160"/>
                  </a:lnTo>
                  <a:lnTo>
                    <a:pt x="212" y="320"/>
                  </a:lnTo>
                  <a:lnTo>
                    <a:pt x="0" y="480"/>
                  </a:lnTo>
                  <a:lnTo>
                    <a:pt x="0" y="32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2" name="矩形 47151"/>
            <p:cNvSpPr/>
            <p:nvPr/>
          </p:nvSpPr>
          <p:spPr>
            <a:xfrm rot="5400000">
              <a:off x="3192" y="1823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47158" name="组合 47157"/>
          <p:cNvGrpSpPr/>
          <p:nvPr/>
        </p:nvGrpSpPr>
        <p:grpSpPr>
          <a:xfrm>
            <a:off x="3725863" y="2852738"/>
            <a:ext cx="563562" cy="458787"/>
            <a:chOff x="2347" y="1797"/>
            <a:chExt cx="355" cy="289"/>
          </a:xfrm>
        </p:grpSpPr>
        <p:sp>
          <p:nvSpPr>
            <p:cNvPr id="47154" name="矩形 47153"/>
            <p:cNvSpPr/>
            <p:nvPr/>
          </p:nvSpPr>
          <p:spPr>
            <a:xfrm>
              <a:off x="2347" y="1803"/>
              <a:ext cx="27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47157" name="组合 47156"/>
            <p:cNvGrpSpPr/>
            <p:nvPr/>
          </p:nvGrpSpPr>
          <p:grpSpPr>
            <a:xfrm>
              <a:off x="2362" y="1797"/>
              <a:ext cx="340" cy="289"/>
              <a:chOff x="2362" y="1797"/>
              <a:chExt cx="340" cy="289"/>
            </a:xfrm>
          </p:grpSpPr>
          <p:sp>
            <p:nvSpPr>
              <p:cNvPr id="47155" name="任意多边形 47154"/>
              <p:cNvSpPr/>
              <p:nvPr/>
            </p:nvSpPr>
            <p:spPr>
              <a:xfrm>
                <a:off x="2362" y="1797"/>
                <a:ext cx="170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6" name="任意多边形 47155"/>
              <p:cNvSpPr/>
              <p:nvPr/>
            </p:nvSpPr>
            <p:spPr>
              <a:xfrm>
                <a:off x="2531" y="1797"/>
                <a:ext cx="171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59" name="矩形 47158"/>
          <p:cNvSpPr/>
          <p:nvPr/>
        </p:nvSpPr>
        <p:spPr>
          <a:xfrm>
            <a:off x="4456113" y="2870200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7160" name="任意多边形 47159"/>
          <p:cNvSpPr/>
          <p:nvPr/>
        </p:nvSpPr>
        <p:spPr>
          <a:xfrm>
            <a:off x="4479925" y="2852738"/>
            <a:ext cx="236538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1" name="直接连接符 47160"/>
          <p:cNvSpPr/>
          <p:nvPr/>
        </p:nvSpPr>
        <p:spPr>
          <a:xfrm>
            <a:off x="4297363" y="30813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62" name="任意多边形 47161"/>
          <p:cNvSpPr/>
          <p:nvPr/>
        </p:nvSpPr>
        <p:spPr>
          <a:xfrm>
            <a:off x="4395788" y="29289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63" name="直接连接符 47162"/>
          <p:cNvSpPr/>
          <p:nvPr/>
        </p:nvSpPr>
        <p:spPr>
          <a:xfrm>
            <a:off x="4957763" y="29289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64" name="矩形 47163"/>
          <p:cNvSpPr/>
          <p:nvPr/>
        </p:nvSpPr>
        <p:spPr>
          <a:xfrm>
            <a:off x="5753100" y="2862263"/>
            <a:ext cx="4968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7167" name="组合 47166"/>
          <p:cNvGrpSpPr/>
          <p:nvPr/>
        </p:nvGrpSpPr>
        <p:grpSpPr>
          <a:xfrm>
            <a:off x="5827713" y="2852738"/>
            <a:ext cx="515937" cy="458787"/>
            <a:chOff x="3671" y="1797"/>
            <a:chExt cx="325" cy="289"/>
          </a:xfrm>
        </p:grpSpPr>
        <p:sp>
          <p:nvSpPr>
            <p:cNvPr id="47165" name="任意多边形 47164"/>
            <p:cNvSpPr/>
            <p:nvPr/>
          </p:nvSpPr>
          <p:spPr>
            <a:xfrm>
              <a:off x="3671" y="1797"/>
              <a:ext cx="162" cy="289"/>
            </a:xfrm>
            <a:custGeom>
              <a:avLst/>
              <a:gdLst/>
              <a:ahLst/>
              <a:cxnLst/>
              <a:rect l="0" t="0" r="0" b="0"/>
              <a:pathLst>
                <a:path w="162" h="289">
                  <a:moveTo>
                    <a:pt x="16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66" name="任意多边形 47165"/>
            <p:cNvSpPr/>
            <p:nvPr/>
          </p:nvSpPr>
          <p:spPr>
            <a:xfrm>
              <a:off x="3832" y="1797"/>
              <a:ext cx="164" cy="289"/>
            </a:xfrm>
            <a:custGeom>
              <a:avLst/>
              <a:gdLst/>
              <a:ahLst/>
              <a:cxnLst/>
              <a:rect l="0" t="0" r="0" b="0"/>
              <a:pathLst>
                <a:path w="164" h="289">
                  <a:moveTo>
                    <a:pt x="0" y="0"/>
                  </a:moveTo>
                  <a:lnTo>
                    <a:pt x="163" y="0"/>
                  </a:lnTo>
                  <a:lnTo>
                    <a:pt x="163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68" name="矩形 47167"/>
          <p:cNvSpPr/>
          <p:nvPr/>
        </p:nvSpPr>
        <p:spPr>
          <a:xfrm>
            <a:off x="6534150" y="2862263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7171" name="组合 47170"/>
          <p:cNvGrpSpPr/>
          <p:nvPr/>
        </p:nvGrpSpPr>
        <p:grpSpPr>
          <a:xfrm>
            <a:off x="6570663" y="2852738"/>
            <a:ext cx="450850" cy="458787"/>
            <a:chOff x="4139" y="1797"/>
            <a:chExt cx="284" cy="289"/>
          </a:xfrm>
        </p:grpSpPr>
        <p:sp>
          <p:nvSpPr>
            <p:cNvPr id="47169" name="任意多边形 47168"/>
            <p:cNvSpPr/>
            <p:nvPr/>
          </p:nvSpPr>
          <p:spPr>
            <a:xfrm>
              <a:off x="4139" y="1797"/>
              <a:ext cx="142" cy="289"/>
            </a:xfrm>
            <a:custGeom>
              <a:avLst/>
              <a:gdLst/>
              <a:ahLst/>
              <a:cxnLst/>
              <a:rect l="0" t="0" r="0" b="0"/>
              <a:pathLst>
                <a:path w="142" h="289">
                  <a:moveTo>
                    <a:pt x="141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1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70" name="任意多边形 47169"/>
            <p:cNvSpPr/>
            <p:nvPr/>
          </p:nvSpPr>
          <p:spPr>
            <a:xfrm>
              <a:off x="4280" y="1797"/>
              <a:ext cx="143" cy="289"/>
            </a:xfrm>
            <a:custGeom>
              <a:avLst/>
              <a:gdLst/>
              <a:ahLst/>
              <a:cxnLst/>
              <a:rect l="0" t="0" r="0" b="0"/>
              <a:pathLst>
                <a:path w="143" h="289">
                  <a:moveTo>
                    <a:pt x="0" y="0"/>
                  </a:moveTo>
                  <a:lnTo>
                    <a:pt x="142" y="0"/>
                  </a:lnTo>
                  <a:lnTo>
                    <a:pt x="142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72" name="直接连接符 47171"/>
          <p:cNvSpPr/>
          <p:nvPr/>
        </p:nvSpPr>
        <p:spPr>
          <a:xfrm>
            <a:off x="6337300" y="3081338"/>
            <a:ext cx="2206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3" name="直接连接符 47172"/>
          <p:cNvSpPr/>
          <p:nvPr/>
        </p:nvSpPr>
        <p:spPr>
          <a:xfrm>
            <a:off x="5568950" y="3081338"/>
            <a:ext cx="2460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4" name="任意多边形 47173"/>
          <p:cNvSpPr/>
          <p:nvPr/>
        </p:nvSpPr>
        <p:spPr>
          <a:xfrm>
            <a:off x="5761038" y="3081338"/>
            <a:ext cx="684212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75" name="直接连接符 47174"/>
          <p:cNvSpPr/>
          <p:nvPr/>
        </p:nvSpPr>
        <p:spPr>
          <a:xfrm>
            <a:off x="4957763" y="3233738"/>
            <a:ext cx="249237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176" name="任意多边形 47175"/>
          <p:cNvSpPr/>
          <p:nvPr/>
        </p:nvSpPr>
        <p:spPr>
          <a:xfrm>
            <a:off x="5105400" y="3073400"/>
            <a:ext cx="534988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77" name="直接连接符 47176"/>
          <p:cNvSpPr/>
          <p:nvPr/>
        </p:nvSpPr>
        <p:spPr>
          <a:xfrm flipH="1">
            <a:off x="5029200" y="2438400"/>
            <a:ext cx="660400" cy="457200"/>
          </a:xfrm>
          <a:prstGeom prst="line">
            <a:avLst/>
          </a:prstGeom>
          <a:ln w="762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7178" name="椭圆 47177"/>
          <p:cNvSpPr/>
          <p:nvPr/>
        </p:nvSpPr>
        <p:spPr>
          <a:xfrm>
            <a:off x="5684838" y="23415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106" name="矩形 47105"/>
          <p:cNvSpPr/>
          <p:nvPr/>
        </p:nvSpPr>
        <p:spPr>
          <a:xfrm>
            <a:off x="1212850" y="1001713"/>
            <a:ext cx="7473950" cy="8953733"/>
          </a:xfrm>
          <a:prstGeom prst="rect">
            <a:avLst/>
          </a:prstGeom>
          <a:noFill/>
          <a:ln w="12700">
            <a:noFill/>
          </a:ln>
        </p:spPr>
        <p:txBody>
          <a:bodyPr wrap="squar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Dependencies backwards in time are hazards</a:t>
            </a: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Can’t solve with forwarding: 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Must delay/stall instruction dependent on loads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nimBg="1"/>
      <p:bldP spid="47144" grpId="0"/>
      <p:bldP spid="47108" grpId="0" animBg="1"/>
      <p:bldP spid="47110" grpId="0" animBg="1"/>
      <p:bldP spid="47112" grpId="0"/>
      <p:bldP spid="47113" grpId="0"/>
      <p:bldP spid="47114" grpId="0"/>
      <p:bldP spid="47115" grpId="0"/>
      <p:bldP spid="47116" grpId="0"/>
      <p:bldP spid="47117" grpId="0"/>
      <p:bldP spid="47118" grpId="0"/>
      <p:bldP spid="47119" grpId="0"/>
      <p:bldP spid="47129" grpId="0" animBg="1"/>
      <p:bldP spid="47130" grpId="0" animBg="1"/>
      <p:bldP spid="47131" grpId="0" animBg="1"/>
      <p:bldP spid="47132" grpId="0"/>
      <p:bldP spid="47133" grpId="0"/>
      <p:bldP spid="47137" grpId="0"/>
      <p:bldP spid="47138" grpId="0" animBg="1"/>
      <p:bldP spid="47139" grpId="0" animBg="1"/>
      <p:bldP spid="47141" grpId="0" animBg="1"/>
      <p:bldP spid="47143" grpId="0"/>
      <p:bldP spid="47145" grpId="0" animBg="1"/>
      <p:bldP spid="47148" grpId="0" animBg="1"/>
      <p:bldP spid="47150" grpId="0" animBg="1"/>
      <p:bldP spid="47159" grpId="0"/>
      <p:bldP spid="47160" grpId="0" animBg="1"/>
      <p:bldP spid="47162" grpId="0" animBg="1"/>
      <p:bldP spid="47164" grpId="0"/>
      <p:bldP spid="47168" grpId="0"/>
      <p:bldP spid="47174" grpId="0" animBg="1"/>
      <p:bldP spid="47176" grpId="0" animBg="1"/>
      <p:bldP spid="4717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Forwarding (or Bypassing): What about Loads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14401" cy="568325"/>
          </a:xfrm>
        </p:spPr>
        <p:txBody>
          <a:bodyPr/>
          <a:lstStyle/>
          <a:p>
            <a:r>
              <a:rPr lang="en-US" dirty="0"/>
              <a:t>3.14</a:t>
            </a:r>
            <a:endParaRPr lang="en-US" dirty="0"/>
          </a:p>
        </p:txBody>
      </p:sp>
      <p:sp>
        <p:nvSpPr>
          <p:cNvPr id="113666" name="任意多边形 113665"/>
          <p:cNvSpPr/>
          <p:nvPr/>
        </p:nvSpPr>
        <p:spPr>
          <a:xfrm>
            <a:off x="5892800" y="2141538"/>
            <a:ext cx="225425" cy="458787"/>
          </a:xfrm>
          <a:custGeom>
            <a:avLst/>
            <a:gdLst/>
            <a:ahLst/>
            <a:cxnLst/>
            <a:rect l="0" t="0" r="0" b="0"/>
            <a:pathLst>
              <a:path w="142" h="289">
                <a:moveTo>
                  <a:pt x="141" y="0"/>
                </a:moveTo>
                <a:lnTo>
                  <a:pt x="0" y="0"/>
                </a:lnTo>
                <a:lnTo>
                  <a:pt x="0" y="288"/>
                </a:lnTo>
                <a:lnTo>
                  <a:pt x="141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67" name="矩形 113666"/>
          <p:cNvSpPr/>
          <p:nvPr/>
        </p:nvSpPr>
        <p:spPr>
          <a:xfrm>
            <a:off x="5856288" y="2151063"/>
            <a:ext cx="5191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671" name="直接连接符 113670"/>
          <p:cNvSpPr/>
          <p:nvPr/>
        </p:nvSpPr>
        <p:spPr>
          <a:xfrm>
            <a:off x="850900" y="2324100"/>
            <a:ext cx="0" cy="11684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2" name="直接连接符 113671"/>
          <p:cNvSpPr/>
          <p:nvPr/>
        </p:nvSpPr>
        <p:spPr>
          <a:xfrm>
            <a:off x="1511300" y="1892300"/>
            <a:ext cx="63119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673" name="矩形 113672"/>
          <p:cNvSpPr/>
          <p:nvPr/>
        </p:nvSpPr>
        <p:spPr>
          <a:xfrm>
            <a:off x="1268413" y="1501775"/>
            <a:ext cx="21240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 (clock cycles)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74" name="矩形 113673"/>
          <p:cNvSpPr/>
          <p:nvPr/>
        </p:nvSpPr>
        <p:spPr>
          <a:xfrm>
            <a:off x="887413" y="2136775"/>
            <a:ext cx="1862137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 err="1">
                <a:latin typeface="Arial" panose="020B0604020202020204" pitchFamily="34" charset="0"/>
                <a:ea typeface="Times New Roman" panose="02020603050405020304" pitchFamily="18" charset="0"/>
              </a:rPr>
              <a:t>lw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,0(r2)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75" name="矩形 113674"/>
          <p:cNvSpPr/>
          <p:nvPr/>
        </p:nvSpPr>
        <p:spPr>
          <a:xfrm>
            <a:off x="862013" y="2860675"/>
            <a:ext cx="2119312" cy="5159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sub r4,</a:t>
            </a:r>
            <a:r>
              <a:rPr lang="en-US" altLang="zh-CN" sz="2800" b="1" u="sng">
                <a:solidFill>
                  <a:schemeClr val="accent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r1</a:t>
            </a:r>
            <a:r>
              <a:rPr lang="en-US" altLang="zh-CN" sz="2800" b="1">
                <a:latin typeface="Arial" panose="020B0604020202020204" pitchFamily="34" charset="0"/>
                <a:ea typeface="Times New Roman" panose="02020603050405020304" pitchFamily="18" charset="0"/>
              </a:rPr>
              <a:t>,r3</a:t>
            </a:r>
            <a:endParaRPr lang="en-US" altLang="zh-CN" sz="2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76" name="矩形 113675"/>
          <p:cNvSpPr/>
          <p:nvPr/>
        </p:nvSpPr>
        <p:spPr>
          <a:xfrm>
            <a:off x="3135313" y="1820863"/>
            <a:ext cx="3841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77" name="矩形 113676"/>
          <p:cNvSpPr/>
          <p:nvPr/>
        </p:nvSpPr>
        <p:spPr>
          <a:xfrm>
            <a:off x="3744913" y="1820863"/>
            <a:ext cx="7778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ID/RF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78" name="矩形 113677"/>
          <p:cNvSpPr/>
          <p:nvPr/>
        </p:nvSpPr>
        <p:spPr>
          <a:xfrm>
            <a:off x="4583113" y="1820863"/>
            <a:ext cx="4857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EX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79" name="矩形 113678"/>
          <p:cNvSpPr/>
          <p:nvPr/>
        </p:nvSpPr>
        <p:spPr>
          <a:xfrm>
            <a:off x="5256213" y="1820863"/>
            <a:ext cx="7143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MEM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80" name="矩形 113679"/>
          <p:cNvSpPr/>
          <p:nvPr/>
        </p:nvSpPr>
        <p:spPr>
          <a:xfrm>
            <a:off x="6030913" y="1820863"/>
            <a:ext cx="561975" cy="363537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>
            <a:spAutoFit/>
          </a:bodyPr>
          <a:lstStyle/>
          <a:p>
            <a:pPr lvl="0"/>
            <a:r>
              <a:rPr lang="en-US" altLang="zh-CN" sz="1800" b="1">
                <a:latin typeface="Arial" panose="020B0604020202020204" pitchFamily="34" charset="0"/>
                <a:ea typeface="Times New Roman" panose="02020603050405020304" pitchFamily="18" charset="0"/>
              </a:rPr>
              <a:t>WB</a:t>
            </a:r>
            <a:endParaRPr lang="en-US" altLang="zh-CN" sz="18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13681" name="组合 113680"/>
          <p:cNvGrpSpPr/>
          <p:nvPr/>
        </p:nvGrpSpPr>
        <p:grpSpPr>
          <a:xfrm>
            <a:off x="3683000" y="1620838"/>
            <a:ext cx="4800600" cy="2481262"/>
            <a:chOff x="2320" y="1021"/>
            <a:chExt cx="3024" cy="1563"/>
          </a:xfrm>
        </p:grpSpPr>
        <p:sp>
          <p:nvSpPr>
            <p:cNvPr id="113682" name="直接连接符 113681"/>
            <p:cNvSpPr/>
            <p:nvPr/>
          </p:nvSpPr>
          <p:spPr>
            <a:xfrm>
              <a:off x="232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3" name="直接连接符 113682"/>
            <p:cNvSpPr/>
            <p:nvPr/>
          </p:nvSpPr>
          <p:spPr>
            <a:xfrm>
              <a:off x="275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4" name="直接连接符 113683"/>
            <p:cNvSpPr/>
            <p:nvPr/>
          </p:nvSpPr>
          <p:spPr>
            <a:xfrm>
              <a:off x="318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5" name="直接连接符 113684"/>
            <p:cNvSpPr/>
            <p:nvPr/>
          </p:nvSpPr>
          <p:spPr>
            <a:xfrm>
              <a:off x="3616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6" name="直接连接符 113685"/>
            <p:cNvSpPr/>
            <p:nvPr/>
          </p:nvSpPr>
          <p:spPr>
            <a:xfrm>
              <a:off x="4048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7" name="直接连接符 113686"/>
            <p:cNvSpPr/>
            <p:nvPr/>
          </p:nvSpPr>
          <p:spPr>
            <a:xfrm>
              <a:off x="4480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8" name="直接连接符 113687"/>
            <p:cNvSpPr/>
            <p:nvPr/>
          </p:nvSpPr>
          <p:spPr>
            <a:xfrm>
              <a:off x="4912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13689" name="直接连接符 113688"/>
            <p:cNvSpPr/>
            <p:nvPr/>
          </p:nvSpPr>
          <p:spPr>
            <a:xfrm>
              <a:off x="5344" y="1021"/>
              <a:ext cx="0" cy="156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13690" name="任意多边形 113689"/>
          <p:cNvSpPr/>
          <p:nvPr/>
        </p:nvSpPr>
        <p:spPr>
          <a:xfrm>
            <a:off x="5149850" y="2141538"/>
            <a:ext cx="257175" cy="458787"/>
          </a:xfrm>
          <a:custGeom>
            <a:avLst/>
            <a:gdLst/>
            <a:ahLst/>
            <a:cxnLst/>
            <a:rect l="0" t="0" r="0" b="0"/>
            <a:pathLst>
              <a:path w="162" h="289">
                <a:moveTo>
                  <a:pt x="161" y="0"/>
                </a:moveTo>
                <a:lnTo>
                  <a:pt x="0" y="0"/>
                </a:lnTo>
                <a:lnTo>
                  <a:pt x="0" y="288"/>
                </a:lnTo>
                <a:lnTo>
                  <a:pt x="161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1" name="任意多边形 113690"/>
          <p:cNvSpPr/>
          <p:nvPr/>
        </p:nvSpPr>
        <p:spPr>
          <a:xfrm>
            <a:off x="5405438" y="2141538"/>
            <a:ext cx="260350" cy="458787"/>
          </a:xfrm>
          <a:custGeom>
            <a:avLst/>
            <a:gdLst/>
            <a:ahLst/>
            <a:cxnLst/>
            <a:rect l="0" t="0" r="0" b="0"/>
            <a:pathLst>
              <a:path w="164" h="289">
                <a:moveTo>
                  <a:pt x="0" y="0"/>
                </a:moveTo>
                <a:lnTo>
                  <a:pt x="163" y="0"/>
                </a:lnTo>
                <a:lnTo>
                  <a:pt x="163" y="288"/>
                </a:lnTo>
                <a:lnTo>
                  <a:pt x="0" y="288"/>
                </a:lnTo>
              </a:path>
            </a:pathLst>
          </a:custGeom>
          <a:solidFill>
            <a:schemeClr val="hlink"/>
          </a:solidFill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2" name="任意多边形 113691"/>
          <p:cNvSpPr/>
          <p:nvPr/>
        </p:nvSpPr>
        <p:spPr>
          <a:xfrm>
            <a:off x="4541838" y="1989138"/>
            <a:ext cx="338137" cy="763587"/>
          </a:xfrm>
          <a:custGeom>
            <a:avLst/>
            <a:gdLst/>
            <a:ahLst/>
            <a:cxnLst/>
            <a:rect l="0" t="0" r="0" b="0"/>
            <a:pathLst>
              <a:path w="213" h="481">
                <a:moveTo>
                  <a:pt x="0" y="320"/>
                </a:moveTo>
                <a:lnTo>
                  <a:pt x="71" y="240"/>
                </a:lnTo>
                <a:lnTo>
                  <a:pt x="0" y="160"/>
                </a:lnTo>
                <a:lnTo>
                  <a:pt x="0" y="0"/>
                </a:lnTo>
                <a:lnTo>
                  <a:pt x="212" y="160"/>
                </a:lnTo>
                <a:lnTo>
                  <a:pt x="212" y="320"/>
                </a:lnTo>
                <a:lnTo>
                  <a:pt x="0" y="480"/>
                </a:lnTo>
                <a:lnTo>
                  <a:pt x="0" y="32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93" name="矩形 113692"/>
          <p:cNvSpPr/>
          <p:nvPr/>
        </p:nvSpPr>
        <p:spPr>
          <a:xfrm rot="5400000">
            <a:off x="4389438" y="2182813"/>
            <a:ext cx="608012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ALU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694" name="矩形 113693"/>
          <p:cNvSpPr/>
          <p:nvPr/>
        </p:nvSpPr>
        <p:spPr>
          <a:xfrm>
            <a:off x="3133725" y="2201863"/>
            <a:ext cx="4302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Im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13695" name="组合 113694"/>
          <p:cNvGrpSpPr/>
          <p:nvPr/>
        </p:nvGrpSpPr>
        <p:grpSpPr>
          <a:xfrm>
            <a:off x="3071813" y="2141538"/>
            <a:ext cx="539750" cy="458787"/>
            <a:chOff x="1935" y="1349"/>
            <a:chExt cx="340" cy="289"/>
          </a:xfrm>
        </p:grpSpPr>
        <p:sp>
          <p:nvSpPr>
            <p:cNvPr id="113696" name="任意多边形 113695"/>
            <p:cNvSpPr/>
            <p:nvPr/>
          </p:nvSpPr>
          <p:spPr>
            <a:xfrm>
              <a:off x="1935" y="1349"/>
              <a:ext cx="170" cy="289"/>
            </a:xfrm>
            <a:custGeom>
              <a:avLst/>
              <a:gdLst/>
              <a:ahLst/>
              <a:cxnLst/>
              <a:rect l="0" t="0" r="0" b="0"/>
              <a:pathLst>
                <a:path w="170" h="289">
                  <a:moveTo>
                    <a:pt x="169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69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97" name="任意多边形 113696"/>
            <p:cNvSpPr/>
            <p:nvPr/>
          </p:nvSpPr>
          <p:spPr>
            <a:xfrm>
              <a:off x="2104" y="1349"/>
              <a:ext cx="171" cy="289"/>
            </a:xfrm>
            <a:custGeom>
              <a:avLst/>
              <a:gdLst/>
              <a:ahLst/>
              <a:cxnLst/>
              <a:rect l="0" t="0" r="0" b="0"/>
              <a:pathLst>
                <a:path w="171" h="289">
                  <a:moveTo>
                    <a:pt x="0" y="0"/>
                  </a:moveTo>
                  <a:lnTo>
                    <a:pt x="170" y="0"/>
                  </a:lnTo>
                  <a:lnTo>
                    <a:pt x="170" y="288"/>
                  </a:lnTo>
                  <a:lnTo>
                    <a:pt x="0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698" name="矩形 113697"/>
          <p:cNvSpPr/>
          <p:nvPr/>
        </p:nvSpPr>
        <p:spPr>
          <a:xfrm>
            <a:off x="3778250" y="2159000"/>
            <a:ext cx="519113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rPr>
              <a:t>Reg</a:t>
            </a:r>
            <a:endParaRPr lang="en-US" altLang="zh-CN" sz="1600" b="1" err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699" name="任意多边形 113698"/>
          <p:cNvSpPr/>
          <p:nvPr/>
        </p:nvSpPr>
        <p:spPr>
          <a:xfrm>
            <a:off x="3802063" y="2141538"/>
            <a:ext cx="236537" cy="458787"/>
          </a:xfrm>
          <a:custGeom>
            <a:avLst/>
            <a:gdLst/>
            <a:ahLst/>
            <a:cxnLst/>
            <a:rect l="0" t="0" r="0" b="0"/>
            <a:pathLst>
              <a:path w="149" h="289">
                <a:moveTo>
                  <a:pt x="148" y="0"/>
                </a:moveTo>
                <a:lnTo>
                  <a:pt x="0" y="0"/>
                </a:lnTo>
                <a:lnTo>
                  <a:pt x="0" y="288"/>
                </a:lnTo>
                <a:lnTo>
                  <a:pt x="148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0" name="任意多边形 113699"/>
          <p:cNvSpPr/>
          <p:nvPr/>
        </p:nvSpPr>
        <p:spPr>
          <a:xfrm>
            <a:off x="4037013" y="2141538"/>
            <a:ext cx="234950" cy="458787"/>
          </a:xfrm>
          <a:custGeom>
            <a:avLst/>
            <a:gdLst/>
            <a:ahLst/>
            <a:cxnLst/>
            <a:rect l="0" t="0" r="0" b="0"/>
            <a:pathLst>
              <a:path w="148" h="289">
                <a:moveTo>
                  <a:pt x="0" y="0"/>
                </a:moveTo>
                <a:lnTo>
                  <a:pt x="147" y="0"/>
                </a:lnTo>
                <a:lnTo>
                  <a:pt x="147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1" name="直接连接符 113700"/>
          <p:cNvSpPr/>
          <p:nvPr/>
        </p:nvSpPr>
        <p:spPr>
          <a:xfrm>
            <a:off x="3619500" y="2370138"/>
            <a:ext cx="1524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2" name="任意多边形 113701"/>
          <p:cNvSpPr/>
          <p:nvPr/>
        </p:nvSpPr>
        <p:spPr>
          <a:xfrm>
            <a:off x="3717925" y="2217738"/>
            <a:ext cx="76200" cy="153987"/>
          </a:xfrm>
          <a:custGeom>
            <a:avLst/>
            <a:gdLst/>
            <a:ahLst/>
            <a:cxnLst/>
            <a:rect l="0" t="0" r="0" b="0"/>
            <a:pathLst>
              <a:path w="48" h="97">
                <a:moveTo>
                  <a:pt x="0" y="96"/>
                </a:moveTo>
                <a:lnTo>
                  <a:pt x="0" y="0"/>
                </a:lnTo>
                <a:lnTo>
                  <a:pt x="47" y="0"/>
                </a:lnTo>
                <a:lnTo>
                  <a:pt x="47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3" name="直接连接符 113702"/>
          <p:cNvSpPr/>
          <p:nvPr/>
        </p:nvSpPr>
        <p:spPr>
          <a:xfrm>
            <a:off x="4279900" y="22177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4" name="矩形 113703"/>
          <p:cNvSpPr/>
          <p:nvPr/>
        </p:nvSpPr>
        <p:spPr>
          <a:xfrm>
            <a:off x="5126038" y="2217738"/>
            <a:ext cx="49688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Dm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3705" name="任意多边形 113704"/>
          <p:cNvSpPr/>
          <p:nvPr/>
        </p:nvSpPr>
        <p:spPr>
          <a:xfrm>
            <a:off x="6116638" y="2141538"/>
            <a:ext cx="227012" cy="458787"/>
          </a:xfrm>
          <a:custGeom>
            <a:avLst/>
            <a:gdLst/>
            <a:ahLst/>
            <a:cxnLst/>
            <a:rect l="0" t="0" r="0" b="0"/>
            <a:pathLst>
              <a:path w="143" h="289">
                <a:moveTo>
                  <a:pt x="0" y="0"/>
                </a:moveTo>
                <a:lnTo>
                  <a:pt x="142" y="0"/>
                </a:lnTo>
                <a:lnTo>
                  <a:pt x="142" y="288"/>
                </a:lnTo>
                <a:lnTo>
                  <a:pt x="0" y="288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6" name="直接连接符 113705"/>
          <p:cNvSpPr/>
          <p:nvPr/>
        </p:nvSpPr>
        <p:spPr>
          <a:xfrm>
            <a:off x="5659438" y="2370138"/>
            <a:ext cx="2206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7" name="直接连接符 113706"/>
          <p:cNvSpPr/>
          <p:nvPr/>
        </p:nvSpPr>
        <p:spPr>
          <a:xfrm>
            <a:off x="4891088" y="2370138"/>
            <a:ext cx="2460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08" name="任意多边形 113707"/>
          <p:cNvSpPr/>
          <p:nvPr/>
        </p:nvSpPr>
        <p:spPr>
          <a:xfrm>
            <a:off x="5083175" y="2370138"/>
            <a:ext cx="684213" cy="306387"/>
          </a:xfrm>
          <a:custGeom>
            <a:avLst/>
            <a:gdLst/>
            <a:ahLst/>
            <a:cxnLst/>
            <a:rect l="0" t="0" r="0" b="0"/>
            <a:pathLst>
              <a:path w="431" h="193">
                <a:moveTo>
                  <a:pt x="0" y="0"/>
                </a:moveTo>
                <a:lnTo>
                  <a:pt x="0" y="192"/>
                </a:lnTo>
                <a:lnTo>
                  <a:pt x="391" y="192"/>
                </a:lnTo>
                <a:lnTo>
                  <a:pt x="391" y="64"/>
                </a:lnTo>
                <a:lnTo>
                  <a:pt x="430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09" name="直接连接符 113708"/>
          <p:cNvSpPr/>
          <p:nvPr/>
        </p:nvSpPr>
        <p:spPr>
          <a:xfrm>
            <a:off x="4279900" y="2522538"/>
            <a:ext cx="2492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3710" name="任意多边形 113709"/>
          <p:cNvSpPr/>
          <p:nvPr/>
        </p:nvSpPr>
        <p:spPr>
          <a:xfrm>
            <a:off x="4427538" y="2362200"/>
            <a:ext cx="534987" cy="441325"/>
          </a:xfrm>
          <a:custGeom>
            <a:avLst/>
            <a:gdLst/>
            <a:ahLst/>
            <a:cxnLst/>
            <a:rect l="0" t="0" r="0" b="0"/>
            <a:pathLst>
              <a:path w="337" h="278">
                <a:moveTo>
                  <a:pt x="0" y="101"/>
                </a:moveTo>
                <a:lnTo>
                  <a:pt x="0" y="277"/>
                </a:lnTo>
                <a:lnTo>
                  <a:pt x="294" y="277"/>
                </a:lnTo>
                <a:lnTo>
                  <a:pt x="294" y="90"/>
                </a:ln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13739" name="组合 113738"/>
          <p:cNvGrpSpPr/>
          <p:nvPr/>
        </p:nvGrpSpPr>
        <p:grpSpPr>
          <a:xfrm>
            <a:off x="4419600" y="2743200"/>
            <a:ext cx="3327400" cy="814388"/>
            <a:chOff x="2347" y="1701"/>
            <a:chExt cx="2096" cy="513"/>
          </a:xfrm>
        </p:grpSpPr>
        <p:sp>
          <p:nvSpPr>
            <p:cNvPr id="113669" name="任意多边形 113668"/>
            <p:cNvSpPr/>
            <p:nvPr/>
          </p:nvSpPr>
          <p:spPr>
            <a:xfrm>
              <a:off x="2970" y="1797"/>
              <a:ext cx="148" cy="289"/>
            </a:xfrm>
            <a:custGeom>
              <a:avLst/>
              <a:gdLst/>
              <a:ahLst/>
              <a:cxnLst/>
              <a:rect l="0" t="0" r="0" b="0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hlink"/>
            </a:solidFill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3711" name="组合 113710"/>
            <p:cNvGrpSpPr/>
            <p:nvPr/>
          </p:nvGrpSpPr>
          <p:grpSpPr>
            <a:xfrm>
              <a:off x="3279" y="1701"/>
              <a:ext cx="222" cy="481"/>
              <a:chOff x="3279" y="1701"/>
              <a:chExt cx="222" cy="481"/>
            </a:xfrm>
          </p:grpSpPr>
          <p:sp>
            <p:nvSpPr>
              <p:cNvPr id="113712" name="任意多边形 113711"/>
              <p:cNvSpPr/>
              <p:nvPr/>
            </p:nvSpPr>
            <p:spPr>
              <a:xfrm>
                <a:off x="3288" y="1701"/>
                <a:ext cx="213" cy="481"/>
              </a:xfrm>
              <a:custGeom>
                <a:avLst/>
                <a:gdLst/>
                <a:ahLst/>
                <a:cxnLst/>
                <a:rect l="0" t="0" r="0" b="0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13" name="矩形 113712"/>
              <p:cNvSpPr/>
              <p:nvPr/>
            </p:nvSpPr>
            <p:spPr>
              <a:xfrm rot="5400000">
                <a:off x="3192" y="1823"/>
                <a:ext cx="383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13714" name="组合 113713"/>
            <p:cNvGrpSpPr/>
            <p:nvPr/>
          </p:nvGrpSpPr>
          <p:grpSpPr>
            <a:xfrm>
              <a:off x="2347" y="1797"/>
              <a:ext cx="355" cy="289"/>
              <a:chOff x="2347" y="1797"/>
              <a:chExt cx="355" cy="289"/>
            </a:xfrm>
          </p:grpSpPr>
          <p:sp>
            <p:nvSpPr>
              <p:cNvPr id="113715" name="矩形 113714"/>
              <p:cNvSpPr/>
              <p:nvPr/>
            </p:nvSpPr>
            <p:spPr>
              <a:xfrm>
                <a:off x="2347" y="1803"/>
                <a:ext cx="271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Im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13716" name="组合 113715"/>
              <p:cNvGrpSpPr/>
              <p:nvPr/>
            </p:nvGrpSpPr>
            <p:grpSpPr>
              <a:xfrm>
                <a:off x="2362" y="1797"/>
                <a:ext cx="340" cy="289"/>
                <a:chOff x="2362" y="1797"/>
                <a:chExt cx="340" cy="289"/>
              </a:xfrm>
            </p:grpSpPr>
            <p:sp>
              <p:nvSpPr>
                <p:cNvPr id="113717" name="任意多边形 113716"/>
                <p:cNvSpPr/>
                <p:nvPr/>
              </p:nvSpPr>
              <p:spPr>
                <a:xfrm>
                  <a:off x="2362" y="1797"/>
                  <a:ext cx="170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718" name="任意多边形 113717"/>
                <p:cNvSpPr/>
                <p:nvPr/>
              </p:nvSpPr>
              <p:spPr>
                <a:xfrm>
                  <a:off x="2531" y="1797"/>
                  <a:ext cx="171" cy="28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>
                      <a:alpha val="100000"/>
                    </a:scheme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3719" name="矩形 113718"/>
            <p:cNvSpPr/>
            <p:nvPr/>
          </p:nvSpPr>
          <p:spPr>
            <a:xfrm>
              <a:off x="2807" y="1808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13720" name="任意多边形 113719"/>
            <p:cNvSpPr/>
            <p:nvPr/>
          </p:nvSpPr>
          <p:spPr>
            <a:xfrm>
              <a:off x="2822" y="1797"/>
              <a:ext cx="149" cy="289"/>
            </a:xfrm>
            <a:custGeom>
              <a:avLst/>
              <a:gdLst/>
              <a:ahLst/>
              <a:cxnLst/>
              <a:rect l="0" t="0" r="0" b="0"/>
              <a:pathLst>
                <a:path w="149" h="289">
                  <a:moveTo>
                    <a:pt x="148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148" y="288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1" name="直接连接符 113720"/>
            <p:cNvSpPr/>
            <p:nvPr/>
          </p:nvSpPr>
          <p:spPr>
            <a:xfrm>
              <a:off x="2707" y="1941"/>
              <a:ext cx="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22" name="任意多边形 113721"/>
            <p:cNvSpPr/>
            <p:nvPr/>
          </p:nvSpPr>
          <p:spPr>
            <a:xfrm>
              <a:off x="2769" y="1845"/>
              <a:ext cx="48" cy="97"/>
            </a:xfrm>
            <a:custGeom>
              <a:avLst/>
              <a:gdLst/>
              <a:ahLst/>
              <a:cxnLst/>
              <a:rect l="0" t="0" r="0" b="0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23" name="直接连接符 113722"/>
            <p:cNvSpPr/>
            <p:nvPr/>
          </p:nvSpPr>
          <p:spPr>
            <a:xfrm>
              <a:off x="3123" y="1845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24" name="矩形 113723"/>
            <p:cNvSpPr/>
            <p:nvPr/>
          </p:nvSpPr>
          <p:spPr>
            <a:xfrm>
              <a:off x="3624" y="1803"/>
              <a:ext cx="31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Dm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13725" name="组合 113724"/>
            <p:cNvGrpSpPr/>
            <p:nvPr/>
          </p:nvGrpSpPr>
          <p:grpSpPr>
            <a:xfrm>
              <a:off x="3671" y="1797"/>
              <a:ext cx="325" cy="289"/>
              <a:chOff x="3671" y="1797"/>
              <a:chExt cx="325" cy="289"/>
            </a:xfrm>
          </p:grpSpPr>
          <p:sp>
            <p:nvSpPr>
              <p:cNvPr id="113726" name="任意多边形 113725"/>
              <p:cNvSpPr/>
              <p:nvPr/>
            </p:nvSpPr>
            <p:spPr>
              <a:xfrm>
                <a:off x="3671" y="1797"/>
                <a:ext cx="16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7" name="任意多边形 113726"/>
              <p:cNvSpPr/>
              <p:nvPr/>
            </p:nvSpPr>
            <p:spPr>
              <a:xfrm>
                <a:off x="3832" y="1797"/>
                <a:ext cx="164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28" name="矩形 113727"/>
            <p:cNvSpPr/>
            <p:nvPr/>
          </p:nvSpPr>
          <p:spPr>
            <a:xfrm>
              <a:off x="4116" y="1803"/>
              <a:ext cx="327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13729" name="组合 113728"/>
            <p:cNvGrpSpPr/>
            <p:nvPr/>
          </p:nvGrpSpPr>
          <p:grpSpPr>
            <a:xfrm>
              <a:off x="4139" y="1797"/>
              <a:ext cx="284" cy="289"/>
              <a:chOff x="4139" y="1797"/>
              <a:chExt cx="284" cy="289"/>
            </a:xfrm>
          </p:grpSpPr>
          <p:sp>
            <p:nvSpPr>
              <p:cNvPr id="113730" name="任意多边形 113729"/>
              <p:cNvSpPr/>
              <p:nvPr/>
            </p:nvSpPr>
            <p:spPr>
              <a:xfrm>
                <a:off x="4139" y="1797"/>
                <a:ext cx="142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31" name="任意多边形 113730"/>
              <p:cNvSpPr/>
              <p:nvPr/>
            </p:nvSpPr>
            <p:spPr>
              <a:xfrm>
                <a:off x="4280" y="1797"/>
                <a:ext cx="143" cy="289"/>
              </a:xfrm>
              <a:custGeom>
                <a:avLst/>
                <a:gdLst/>
                <a:ahLst/>
                <a:cxnLst/>
                <a:rect l="0" t="0" r="0" b="0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3732" name="直接连接符 113731"/>
            <p:cNvSpPr/>
            <p:nvPr/>
          </p:nvSpPr>
          <p:spPr>
            <a:xfrm>
              <a:off x="3992" y="1941"/>
              <a:ext cx="139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33" name="直接连接符 113732"/>
            <p:cNvSpPr/>
            <p:nvPr/>
          </p:nvSpPr>
          <p:spPr>
            <a:xfrm>
              <a:off x="3508" y="1941"/>
              <a:ext cx="155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34" name="任意多边形 113733"/>
            <p:cNvSpPr/>
            <p:nvPr/>
          </p:nvSpPr>
          <p:spPr>
            <a:xfrm>
              <a:off x="3629" y="1941"/>
              <a:ext cx="431" cy="193"/>
            </a:xfrm>
            <a:custGeom>
              <a:avLst/>
              <a:gdLst/>
              <a:ahLst/>
              <a:cxnLst/>
              <a:rect l="0" t="0" r="0" b="0"/>
              <a:pathLst>
                <a:path w="431" h="193">
                  <a:moveTo>
                    <a:pt x="0" y="0"/>
                  </a:moveTo>
                  <a:lnTo>
                    <a:pt x="0" y="192"/>
                  </a:lnTo>
                  <a:lnTo>
                    <a:pt x="391" y="192"/>
                  </a:lnTo>
                  <a:lnTo>
                    <a:pt x="391" y="64"/>
                  </a:lnTo>
                  <a:lnTo>
                    <a:pt x="43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735" name="直接连接符 113734"/>
            <p:cNvSpPr/>
            <p:nvPr/>
          </p:nvSpPr>
          <p:spPr>
            <a:xfrm>
              <a:off x="3123" y="2037"/>
              <a:ext cx="15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736" name="任意多边形 113735"/>
            <p:cNvSpPr/>
            <p:nvPr/>
          </p:nvSpPr>
          <p:spPr>
            <a:xfrm>
              <a:off x="3216" y="1936"/>
              <a:ext cx="337" cy="278"/>
            </a:xfrm>
            <a:custGeom>
              <a:avLst/>
              <a:gdLst/>
              <a:ahLst/>
              <a:cxnLst/>
              <a:rect l="0" t="0" r="0" b="0"/>
              <a:pathLst>
                <a:path w="337" h="278">
                  <a:moveTo>
                    <a:pt x="0" y="101"/>
                  </a:moveTo>
                  <a:lnTo>
                    <a:pt x="0" y="277"/>
                  </a:lnTo>
                  <a:lnTo>
                    <a:pt x="294" y="277"/>
                  </a:lnTo>
                  <a:lnTo>
                    <a:pt x="294" y="90"/>
                  </a:lnTo>
                  <a:lnTo>
                    <a:pt x="336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3737" name="直接连接符 113736"/>
          <p:cNvSpPr/>
          <p:nvPr/>
        </p:nvSpPr>
        <p:spPr>
          <a:xfrm>
            <a:off x="5689600" y="2438400"/>
            <a:ext cx="177800" cy="533400"/>
          </a:xfrm>
          <a:prstGeom prst="line">
            <a:avLst/>
          </a:prstGeom>
          <a:ln w="76200" cap="flat" cmpd="sng">
            <a:solidFill>
              <a:srgbClr val="00FF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3738" name="椭圆 113737"/>
          <p:cNvSpPr/>
          <p:nvPr/>
        </p:nvSpPr>
        <p:spPr>
          <a:xfrm>
            <a:off x="5684838" y="2341563"/>
            <a:ext cx="93662" cy="9366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40" name="椭圆 113739"/>
          <p:cNvSpPr/>
          <p:nvPr/>
        </p:nvSpPr>
        <p:spPr>
          <a:xfrm>
            <a:off x="3657600" y="2819400"/>
            <a:ext cx="685800" cy="609600"/>
          </a:xfrm>
          <a:prstGeom prst="ellipse">
            <a:avLst/>
          </a:prstGeom>
          <a:solidFill>
            <a:schemeClr val="hlink"/>
          </a:solidFill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/>
            <a:r>
              <a:rPr lang="en-US" altLang="zh-CN" sz="1800">
                <a:latin typeface="Arial" panose="020B0604020202020204" pitchFamily="34" charset="0"/>
                <a:ea typeface="Times New Roman" panose="02020603050405020304" pitchFamily="18" charset="0"/>
              </a:rPr>
              <a:t>Stall</a:t>
            </a:r>
            <a:endParaRPr lang="en-US" altLang="zh-CN" sz="180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13668" name="矩形 113667"/>
          <p:cNvSpPr/>
          <p:nvPr/>
        </p:nvSpPr>
        <p:spPr>
          <a:xfrm>
            <a:off x="1212850" y="925513"/>
            <a:ext cx="6596063" cy="8851900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Dependencies backwards in time are hazards</a:t>
            </a: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Can’t solve with forwarding: 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buChar char="•"/>
            </a:pPr>
            <a: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  <a:t>  Must delay/stall instruction dependent on loads</a:t>
            </a: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/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altLang="zh-CN" sz="240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altLang="zh-CN" sz="24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Recap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0D00CD"/>
                </a:solidFill>
              </a:rPr>
              <a:t>Introduction of pipeline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FF0000"/>
                </a:solidFill>
              </a:rPr>
              <a:t>Design a pipeline processor</a:t>
            </a:r>
            <a:endParaRPr lang="en-US" sz="3600" b="1" dirty="0">
              <a:solidFill>
                <a:srgbClr val="FF0000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66801" y="112395"/>
            <a:ext cx="7772399" cy="649605"/>
          </a:xfrm>
        </p:spPr>
        <p:txBody>
          <a:bodyPr/>
          <a:lstStyle/>
          <a:p>
            <a:r>
              <a:rPr lang="en-US" altLang="zh-CN">
                <a:sym typeface="+mn-ea"/>
              </a:rPr>
              <a:t>Designing a Pipelined Processor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</a:t>
            </a:r>
            <a:endParaRPr lang="zh-CN" altLang="en-US" dirty="0"/>
          </a:p>
        </p:txBody>
      </p:sp>
      <p:sp>
        <p:nvSpPr>
          <p:cNvPr id="49155" name="文本占位符 49154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8600" cy="326834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Go back and examine your datapath and control diagram</a:t>
            </a:r>
            <a:endParaRPr lang="en-US" altLang="zh-CN" b="1">
              <a:solidFill>
                <a:srgbClr val="1111FF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associated resources with states</a:t>
            </a:r>
            <a:endParaRPr lang="en-US" altLang="zh-CN" b="1">
              <a:solidFill>
                <a:srgbClr val="1111FF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ensure that flows do not conflict, or figure out how to resolve</a:t>
            </a:r>
            <a:endParaRPr lang="en-US" altLang="zh-CN" b="1">
              <a:solidFill>
                <a:srgbClr val="1111FF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1111FF"/>
                </a:solidFill>
              </a:rPr>
              <a:t>assert control in appropriate stage</a:t>
            </a:r>
            <a:endParaRPr lang="en-US" altLang="zh-CN" b="1">
              <a:solidFill>
                <a:srgbClr val="1111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Registers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4.1</a:t>
            </a:r>
            <a:endParaRPr lang="zh-CN" altLang="en-US" dirty="0"/>
          </a:p>
        </p:txBody>
      </p:sp>
      <p:pic>
        <p:nvPicPr>
          <p:cNvPr id="8" name="Picture 6" descr="f04-35-97801240772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3829" y="1371600"/>
            <a:ext cx="8770853" cy="4038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620000" cy="649605"/>
          </a:xfrm>
        </p:spPr>
        <p:txBody>
          <a:bodyPr/>
          <a:lstStyle/>
          <a:p>
            <a:r>
              <a:rPr lang="en-US" altLang="zh-CN" dirty="0"/>
              <a:t>The control lines for the final three stages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4.2</a:t>
            </a:r>
            <a:endParaRPr lang="zh-CN" altLang="en-US" dirty="0"/>
          </a:p>
        </p:txBody>
      </p:sp>
      <p:pic>
        <p:nvPicPr>
          <p:cNvPr id="8" name="Picture 6" descr="f04-50-97801240772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" y="961808"/>
            <a:ext cx="8368079" cy="521039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Datapath</a:t>
            </a:r>
            <a:r>
              <a:rPr lang="en-US" altLang="zh-CN" dirty="0"/>
              <a:t> with forwarding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4.3</a:t>
            </a:r>
            <a:endParaRPr lang="zh-CN" altLang="en-US" dirty="0"/>
          </a:p>
        </p:txBody>
      </p:sp>
      <p:pic>
        <p:nvPicPr>
          <p:cNvPr id="9" name="Picture 6" descr="f04-56-97801240772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018863"/>
            <a:ext cx="9012383" cy="5000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Can we get CPI &lt; 4.1?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1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9764" name="组合 149763"/>
          <p:cNvGrpSpPr/>
          <p:nvPr/>
        </p:nvGrpSpPr>
        <p:grpSpPr>
          <a:xfrm>
            <a:off x="228600" y="1905000"/>
            <a:ext cx="8720138" cy="4905375"/>
            <a:chOff x="179" y="812"/>
            <a:chExt cx="5493" cy="3090"/>
          </a:xfrm>
        </p:grpSpPr>
        <p:sp>
          <p:nvSpPr>
            <p:cNvPr id="149508" name="矩形 149507"/>
            <p:cNvSpPr/>
            <p:nvPr/>
          </p:nvSpPr>
          <p:spPr>
            <a:xfrm>
              <a:off x="1106" y="1784"/>
              <a:ext cx="566" cy="944"/>
            </a:xfrm>
            <a:prstGeom prst="rect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09" name="矩形 149508"/>
            <p:cNvSpPr/>
            <p:nvPr/>
          </p:nvSpPr>
          <p:spPr>
            <a:xfrm>
              <a:off x="1094" y="2073"/>
              <a:ext cx="584" cy="3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Ideal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Memory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10" name="矩形 149509"/>
            <p:cNvSpPr/>
            <p:nvPr/>
          </p:nvSpPr>
          <p:spPr>
            <a:xfrm>
              <a:off x="1091" y="2363"/>
              <a:ext cx="431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WrAdr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11" name="矩形 149510"/>
            <p:cNvSpPr/>
            <p:nvPr/>
          </p:nvSpPr>
          <p:spPr>
            <a:xfrm>
              <a:off x="1091" y="2507"/>
              <a:ext cx="282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Din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12" name="矩形 149511"/>
            <p:cNvSpPr/>
            <p:nvPr/>
          </p:nvSpPr>
          <p:spPr>
            <a:xfrm>
              <a:off x="1091" y="1883"/>
              <a:ext cx="363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RAdr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13" name="直接连接符 149512"/>
            <p:cNvSpPr/>
            <p:nvPr/>
          </p:nvSpPr>
          <p:spPr>
            <a:xfrm flipH="1">
              <a:off x="808" y="1968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14" name="直接连接符 149513"/>
            <p:cNvSpPr/>
            <p:nvPr/>
          </p:nvSpPr>
          <p:spPr>
            <a:xfrm flipH="1">
              <a:off x="328" y="2448"/>
              <a:ext cx="78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15" name="直接连接符 149514"/>
            <p:cNvSpPr/>
            <p:nvPr/>
          </p:nvSpPr>
          <p:spPr>
            <a:xfrm flipH="1">
              <a:off x="668" y="2404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6" name="矩形 149515"/>
            <p:cNvSpPr/>
            <p:nvPr/>
          </p:nvSpPr>
          <p:spPr>
            <a:xfrm>
              <a:off x="515" y="2459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17" name="直接连接符 149516"/>
            <p:cNvSpPr/>
            <p:nvPr/>
          </p:nvSpPr>
          <p:spPr>
            <a:xfrm flipH="1">
              <a:off x="712" y="2640"/>
              <a:ext cx="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18" name="直接连接符 149517"/>
            <p:cNvSpPr/>
            <p:nvPr/>
          </p:nvSpPr>
          <p:spPr>
            <a:xfrm flipH="1">
              <a:off x="812" y="2596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19" name="矩形 149518"/>
            <p:cNvSpPr/>
            <p:nvPr/>
          </p:nvSpPr>
          <p:spPr>
            <a:xfrm>
              <a:off x="755" y="2651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20" name="直接连接符 149519"/>
            <p:cNvSpPr/>
            <p:nvPr/>
          </p:nvSpPr>
          <p:spPr>
            <a:xfrm flipH="1">
              <a:off x="1672" y="2592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21" name="直接连接符 149520"/>
            <p:cNvSpPr/>
            <p:nvPr/>
          </p:nvSpPr>
          <p:spPr>
            <a:xfrm flipH="1">
              <a:off x="1724" y="254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2" name="矩形 149521"/>
            <p:cNvSpPr/>
            <p:nvPr/>
          </p:nvSpPr>
          <p:spPr>
            <a:xfrm>
              <a:off x="1667" y="236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23" name="矩形 149522"/>
            <p:cNvSpPr/>
            <p:nvPr/>
          </p:nvSpPr>
          <p:spPr>
            <a:xfrm>
              <a:off x="1379" y="2507"/>
              <a:ext cx="338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Dout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24" name="直接连接符 149523"/>
            <p:cNvSpPr/>
            <p:nvPr/>
          </p:nvSpPr>
          <p:spPr>
            <a:xfrm>
              <a:off x="1488" y="1352"/>
              <a:ext cx="0" cy="41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5" name="矩形 149524"/>
            <p:cNvSpPr/>
            <p:nvPr/>
          </p:nvSpPr>
          <p:spPr>
            <a:xfrm>
              <a:off x="1177" y="1159"/>
              <a:ext cx="54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MemWr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26" name="直接连接符 149525"/>
            <p:cNvSpPr/>
            <p:nvPr/>
          </p:nvSpPr>
          <p:spPr>
            <a:xfrm flipH="1">
              <a:off x="376" y="1680"/>
              <a:ext cx="40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27" name="直接连接符 149526"/>
            <p:cNvSpPr/>
            <p:nvPr/>
          </p:nvSpPr>
          <p:spPr>
            <a:xfrm flipH="1">
              <a:off x="1100" y="1492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28" name="矩形 149527"/>
            <p:cNvSpPr/>
            <p:nvPr/>
          </p:nvSpPr>
          <p:spPr>
            <a:xfrm>
              <a:off x="1139" y="135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29" name="矩形 149528"/>
            <p:cNvSpPr/>
            <p:nvPr/>
          </p:nvSpPr>
          <p:spPr>
            <a:xfrm rot="5400000">
              <a:off x="4886" y="2054"/>
              <a:ext cx="383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530" name="组合 149529"/>
            <p:cNvGrpSpPr/>
            <p:nvPr/>
          </p:nvGrpSpPr>
          <p:grpSpPr>
            <a:xfrm>
              <a:off x="4944" y="1736"/>
              <a:ext cx="240" cy="816"/>
              <a:chOff x="4944" y="1736"/>
              <a:chExt cx="240" cy="816"/>
            </a:xfrm>
          </p:grpSpPr>
          <p:sp>
            <p:nvSpPr>
              <p:cNvPr id="149531" name="直接连接符 149530"/>
              <p:cNvSpPr/>
              <p:nvPr/>
            </p:nvSpPr>
            <p:spPr>
              <a:xfrm>
                <a:off x="4944" y="2255"/>
                <a:ext cx="0" cy="28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2" name="直接连接符 149531"/>
              <p:cNvSpPr/>
              <p:nvPr/>
            </p:nvSpPr>
            <p:spPr>
              <a:xfrm>
                <a:off x="4944" y="1736"/>
                <a:ext cx="0" cy="28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3" name="直接连接符 149532"/>
              <p:cNvSpPr/>
              <p:nvPr/>
            </p:nvSpPr>
            <p:spPr>
              <a:xfrm>
                <a:off x="4952" y="1736"/>
                <a:ext cx="224" cy="13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4" name="直接连接符 149533"/>
              <p:cNvSpPr/>
              <p:nvPr/>
            </p:nvSpPr>
            <p:spPr>
              <a:xfrm>
                <a:off x="5184" y="1885"/>
                <a:ext cx="0" cy="50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5" name="直接连接符 149534"/>
              <p:cNvSpPr/>
              <p:nvPr/>
            </p:nvSpPr>
            <p:spPr>
              <a:xfrm flipV="1">
                <a:off x="4952" y="2387"/>
                <a:ext cx="224" cy="165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6" name="直接连接符 149535"/>
              <p:cNvSpPr/>
              <p:nvPr/>
            </p:nvSpPr>
            <p:spPr>
              <a:xfrm>
                <a:off x="4992" y="2070"/>
                <a:ext cx="0" cy="132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7" name="直接连接符 149536"/>
              <p:cNvSpPr/>
              <p:nvPr/>
            </p:nvSpPr>
            <p:spPr>
              <a:xfrm>
                <a:off x="4952" y="2033"/>
                <a:ext cx="32" cy="21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38" name="直接连接符 149537"/>
              <p:cNvSpPr/>
              <p:nvPr/>
            </p:nvSpPr>
            <p:spPr>
              <a:xfrm flipV="1">
                <a:off x="4952" y="2202"/>
                <a:ext cx="32" cy="53"/>
              </a:xfrm>
              <a:prstGeom prst="line">
                <a:avLst/>
              </a:prstGeom>
              <a:ln w="254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9539" name="组合 149538"/>
            <p:cNvGrpSpPr/>
            <p:nvPr/>
          </p:nvGrpSpPr>
          <p:grpSpPr>
            <a:xfrm>
              <a:off x="4595" y="2404"/>
              <a:ext cx="357" cy="245"/>
              <a:chOff x="4595" y="2404"/>
              <a:chExt cx="357" cy="245"/>
            </a:xfrm>
          </p:grpSpPr>
          <p:sp>
            <p:nvSpPr>
              <p:cNvPr id="149540" name="直接连接符 149539"/>
              <p:cNvSpPr/>
              <p:nvPr/>
            </p:nvSpPr>
            <p:spPr>
              <a:xfrm flipH="1">
                <a:off x="4600" y="2448"/>
                <a:ext cx="35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49541" name="直接连接符 149540"/>
              <p:cNvSpPr/>
              <p:nvPr/>
            </p:nvSpPr>
            <p:spPr>
              <a:xfrm flipH="1">
                <a:off x="4652" y="2404"/>
                <a:ext cx="56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42" name="矩形 149541"/>
              <p:cNvSpPr/>
              <p:nvPr/>
            </p:nvSpPr>
            <p:spPr>
              <a:xfrm>
                <a:off x="4595" y="2459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543" name="直接连接符 149542"/>
            <p:cNvSpPr/>
            <p:nvPr/>
          </p:nvSpPr>
          <p:spPr>
            <a:xfrm flipH="1">
              <a:off x="5560" y="2304"/>
              <a:ext cx="1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44" name="直接连接符 149543"/>
            <p:cNvSpPr/>
            <p:nvPr/>
          </p:nvSpPr>
          <p:spPr>
            <a:xfrm flipH="1">
              <a:off x="5228" y="2260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45" name="矩形 149544"/>
            <p:cNvSpPr/>
            <p:nvPr/>
          </p:nvSpPr>
          <p:spPr>
            <a:xfrm>
              <a:off x="5171" y="231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46" name="直接连接符 149545"/>
            <p:cNvSpPr/>
            <p:nvPr/>
          </p:nvSpPr>
          <p:spPr>
            <a:xfrm flipV="1">
              <a:off x="5088" y="2440"/>
              <a:ext cx="0" cy="25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547" name="矩形 149546"/>
            <p:cNvSpPr/>
            <p:nvPr/>
          </p:nvSpPr>
          <p:spPr>
            <a:xfrm>
              <a:off x="4787" y="3548"/>
              <a:ext cx="53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ALUOp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548" name="组合 149547"/>
            <p:cNvGrpSpPr/>
            <p:nvPr/>
          </p:nvGrpSpPr>
          <p:grpSpPr>
            <a:xfrm>
              <a:off x="4695" y="2684"/>
              <a:ext cx="541" cy="364"/>
              <a:chOff x="4695" y="2684"/>
              <a:chExt cx="541" cy="364"/>
            </a:xfrm>
          </p:grpSpPr>
          <p:sp>
            <p:nvSpPr>
              <p:cNvPr id="149549" name="矩形 149548"/>
              <p:cNvSpPr/>
              <p:nvPr/>
            </p:nvSpPr>
            <p:spPr>
              <a:xfrm>
                <a:off x="4712" y="2696"/>
                <a:ext cx="512" cy="320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50" name="矩形 149549"/>
              <p:cNvSpPr/>
              <p:nvPr/>
            </p:nvSpPr>
            <p:spPr>
              <a:xfrm>
                <a:off x="4695" y="2684"/>
                <a:ext cx="541" cy="3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Control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551" name="直接连接符 149550"/>
            <p:cNvSpPr/>
            <p:nvPr/>
          </p:nvSpPr>
          <p:spPr>
            <a:xfrm flipV="1">
              <a:off x="5088" y="3016"/>
              <a:ext cx="0" cy="54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2" name="直接连接符 149551"/>
            <p:cNvSpPr/>
            <p:nvPr/>
          </p:nvSpPr>
          <p:spPr>
            <a:xfrm flipH="1">
              <a:off x="2104" y="1968"/>
              <a:ext cx="3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3" name="直接连接符 149552"/>
            <p:cNvSpPr/>
            <p:nvPr/>
          </p:nvSpPr>
          <p:spPr>
            <a:xfrm flipH="1">
              <a:off x="2300" y="1924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4" name="矩形 149553"/>
            <p:cNvSpPr/>
            <p:nvPr/>
          </p:nvSpPr>
          <p:spPr>
            <a:xfrm>
              <a:off x="2243" y="1979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55" name="直接连接符 149554"/>
            <p:cNvSpPr/>
            <p:nvPr/>
          </p:nvSpPr>
          <p:spPr>
            <a:xfrm>
              <a:off x="2016" y="1304"/>
              <a:ext cx="0" cy="41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56" name="矩形 149555"/>
            <p:cNvSpPr/>
            <p:nvPr/>
          </p:nvSpPr>
          <p:spPr>
            <a:xfrm>
              <a:off x="1849" y="1159"/>
              <a:ext cx="4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IRWr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557" name="组合 149556"/>
            <p:cNvGrpSpPr/>
            <p:nvPr/>
          </p:nvGrpSpPr>
          <p:grpSpPr>
            <a:xfrm>
              <a:off x="1878" y="1668"/>
              <a:ext cx="216" cy="1156"/>
              <a:chOff x="1878" y="1668"/>
              <a:chExt cx="216" cy="1156"/>
            </a:xfrm>
          </p:grpSpPr>
          <p:sp>
            <p:nvSpPr>
              <p:cNvPr id="149558" name="矩形 149557"/>
              <p:cNvSpPr/>
              <p:nvPr/>
            </p:nvSpPr>
            <p:spPr>
              <a:xfrm>
                <a:off x="1882" y="1719"/>
                <a:ext cx="212" cy="918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59" name="椭圆 149558"/>
              <p:cNvSpPr/>
              <p:nvPr/>
            </p:nvSpPr>
            <p:spPr>
              <a:xfrm>
                <a:off x="1937" y="2653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0" name="矩形 149559"/>
              <p:cNvSpPr/>
              <p:nvPr/>
            </p:nvSpPr>
            <p:spPr>
              <a:xfrm rot="5400000">
                <a:off x="1497" y="2049"/>
                <a:ext cx="972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Instruction Reg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561" name="直接连接符 149560"/>
              <p:cNvSpPr/>
              <p:nvPr/>
            </p:nvSpPr>
            <p:spPr>
              <a:xfrm>
                <a:off x="1991" y="2747"/>
                <a:ext cx="0" cy="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9562" name="直接连接符 149561"/>
            <p:cNvSpPr/>
            <p:nvPr/>
          </p:nvSpPr>
          <p:spPr>
            <a:xfrm flipH="1">
              <a:off x="908" y="1636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63" name="矩形 149562"/>
            <p:cNvSpPr/>
            <p:nvPr/>
          </p:nvSpPr>
          <p:spPr>
            <a:xfrm>
              <a:off x="899" y="164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64" name="直接连接符 149563"/>
            <p:cNvSpPr/>
            <p:nvPr/>
          </p:nvSpPr>
          <p:spPr>
            <a:xfrm flipH="1">
              <a:off x="520" y="1536"/>
              <a:ext cx="40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565" name="矩形 149564"/>
            <p:cNvSpPr/>
            <p:nvPr/>
          </p:nvSpPr>
          <p:spPr>
            <a:xfrm>
              <a:off x="3170" y="1784"/>
              <a:ext cx="566" cy="944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66" name="矩形 149565"/>
            <p:cNvSpPr/>
            <p:nvPr/>
          </p:nvSpPr>
          <p:spPr>
            <a:xfrm>
              <a:off x="3167" y="2121"/>
              <a:ext cx="56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</a:t>
              </a:r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 File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67" name="矩形 149566"/>
            <p:cNvSpPr/>
            <p:nvPr/>
          </p:nvSpPr>
          <p:spPr>
            <a:xfrm>
              <a:off x="3155" y="1787"/>
              <a:ext cx="239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Ra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68" name="矩形 149567"/>
            <p:cNvSpPr/>
            <p:nvPr/>
          </p:nvSpPr>
          <p:spPr>
            <a:xfrm>
              <a:off x="3155" y="2315"/>
              <a:ext cx="2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Rw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69" name="矩形 149568"/>
            <p:cNvSpPr/>
            <p:nvPr/>
          </p:nvSpPr>
          <p:spPr>
            <a:xfrm>
              <a:off x="3155" y="2507"/>
              <a:ext cx="37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busW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70" name="矩形 149569"/>
            <p:cNvSpPr/>
            <p:nvPr/>
          </p:nvSpPr>
          <p:spPr>
            <a:xfrm>
              <a:off x="3155" y="1979"/>
              <a:ext cx="24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Rb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71" name="直接连接符 149570"/>
            <p:cNvSpPr/>
            <p:nvPr/>
          </p:nvSpPr>
          <p:spPr>
            <a:xfrm flipH="1">
              <a:off x="2440" y="2112"/>
              <a:ext cx="7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72" name="直接连接符 149571"/>
            <p:cNvSpPr/>
            <p:nvPr/>
          </p:nvSpPr>
          <p:spPr>
            <a:xfrm flipH="1">
              <a:off x="2876" y="206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73" name="矩形 149572"/>
            <p:cNvSpPr/>
            <p:nvPr/>
          </p:nvSpPr>
          <p:spPr>
            <a:xfrm>
              <a:off x="2819" y="2123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74" name="直接连接符 149573"/>
            <p:cNvSpPr/>
            <p:nvPr/>
          </p:nvSpPr>
          <p:spPr>
            <a:xfrm flipH="1">
              <a:off x="2440" y="1872"/>
              <a:ext cx="73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575" name="直接连接符 149574"/>
            <p:cNvSpPr/>
            <p:nvPr/>
          </p:nvSpPr>
          <p:spPr>
            <a:xfrm flipH="1">
              <a:off x="2876" y="182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76" name="矩形 149575"/>
            <p:cNvSpPr/>
            <p:nvPr/>
          </p:nvSpPr>
          <p:spPr>
            <a:xfrm>
              <a:off x="2819" y="1883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5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77" name="直接连接符 149576"/>
            <p:cNvSpPr/>
            <p:nvPr/>
          </p:nvSpPr>
          <p:spPr>
            <a:xfrm flipH="1">
              <a:off x="3739" y="2112"/>
              <a:ext cx="637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149578" name="组合 149577"/>
            <p:cNvGrpSpPr/>
            <p:nvPr/>
          </p:nvGrpSpPr>
          <p:grpSpPr>
            <a:xfrm>
              <a:off x="4055" y="2068"/>
              <a:ext cx="226" cy="245"/>
              <a:chOff x="4055" y="2068"/>
              <a:chExt cx="226" cy="245"/>
            </a:xfrm>
          </p:grpSpPr>
          <p:sp>
            <p:nvSpPr>
              <p:cNvPr id="149579" name="直接连接符 149578"/>
              <p:cNvSpPr/>
              <p:nvPr/>
            </p:nvSpPr>
            <p:spPr>
              <a:xfrm flipH="1">
                <a:off x="4112" y="2068"/>
                <a:ext cx="90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80" name="矩形 149579"/>
              <p:cNvSpPr/>
              <p:nvPr/>
            </p:nvSpPr>
            <p:spPr>
              <a:xfrm>
                <a:off x="4055" y="2123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581" name="矩形 149580"/>
            <p:cNvSpPr/>
            <p:nvPr/>
          </p:nvSpPr>
          <p:spPr>
            <a:xfrm>
              <a:off x="3443" y="1979"/>
              <a:ext cx="351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busA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82" name="直接连接符 149581"/>
            <p:cNvSpPr/>
            <p:nvPr/>
          </p:nvSpPr>
          <p:spPr>
            <a:xfrm flipH="1">
              <a:off x="3740" y="2496"/>
              <a:ext cx="3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583" name="组合 149582"/>
            <p:cNvGrpSpPr/>
            <p:nvPr/>
          </p:nvGrpSpPr>
          <p:grpSpPr>
            <a:xfrm>
              <a:off x="4024" y="2452"/>
              <a:ext cx="226" cy="228"/>
              <a:chOff x="4024" y="2452"/>
              <a:chExt cx="226" cy="228"/>
            </a:xfrm>
          </p:grpSpPr>
          <p:sp>
            <p:nvSpPr>
              <p:cNvPr id="149584" name="直接连接符 149583"/>
              <p:cNvSpPr/>
              <p:nvPr/>
            </p:nvSpPr>
            <p:spPr>
              <a:xfrm flipH="1">
                <a:off x="4081" y="2452"/>
                <a:ext cx="82" cy="7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85" name="矩形 149584"/>
              <p:cNvSpPr/>
              <p:nvPr/>
            </p:nvSpPr>
            <p:spPr>
              <a:xfrm>
                <a:off x="4024" y="2490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586" name="矩形 149585"/>
            <p:cNvSpPr/>
            <p:nvPr/>
          </p:nvSpPr>
          <p:spPr>
            <a:xfrm>
              <a:off x="3443" y="2507"/>
              <a:ext cx="34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busB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87" name="直接连接符 149586"/>
            <p:cNvSpPr/>
            <p:nvPr/>
          </p:nvSpPr>
          <p:spPr>
            <a:xfrm>
              <a:off x="3408" y="1352"/>
              <a:ext cx="0" cy="416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88" name="矩形 149587"/>
            <p:cNvSpPr/>
            <p:nvPr/>
          </p:nvSpPr>
          <p:spPr>
            <a:xfrm>
              <a:off x="3097" y="1159"/>
              <a:ext cx="4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RegWr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89" name="直接连接符 149588"/>
            <p:cNvSpPr/>
            <p:nvPr/>
          </p:nvSpPr>
          <p:spPr>
            <a:xfrm>
              <a:off x="2448" y="1880"/>
              <a:ext cx="0" cy="16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590" name="矩形 149589"/>
            <p:cNvSpPr/>
            <p:nvPr/>
          </p:nvSpPr>
          <p:spPr>
            <a:xfrm>
              <a:off x="2435" y="1691"/>
              <a:ext cx="233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Rs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591" name="矩形 149590"/>
            <p:cNvSpPr/>
            <p:nvPr/>
          </p:nvSpPr>
          <p:spPr>
            <a:xfrm>
              <a:off x="2435" y="1931"/>
              <a:ext cx="22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Rt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592" name="组合 149591"/>
            <p:cNvGrpSpPr/>
            <p:nvPr/>
          </p:nvGrpSpPr>
          <p:grpSpPr>
            <a:xfrm>
              <a:off x="2602" y="2168"/>
              <a:ext cx="210" cy="592"/>
              <a:chOff x="2602" y="2168"/>
              <a:chExt cx="210" cy="592"/>
            </a:xfrm>
          </p:grpSpPr>
          <p:sp>
            <p:nvSpPr>
              <p:cNvPr id="149593" name="直接连接符 149592"/>
              <p:cNvSpPr/>
              <p:nvPr/>
            </p:nvSpPr>
            <p:spPr>
              <a:xfrm>
                <a:off x="2640" y="2168"/>
                <a:ext cx="0" cy="56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4" name="直接连接符 149593"/>
              <p:cNvSpPr/>
              <p:nvPr/>
            </p:nvSpPr>
            <p:spPr>
              <a:xfrm>
                <a:off x="2648" y="2168"/>
                <a:ext cx="128" cy="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5" name="直接连接符 149594"/>
              <p:cNvSpPr/>
              <p:nvPr/>
            </p:nvSpPr>
            <p:spPr>
              <a:xfrm flipV="1">
                <a:off x="2648" y="2659"/>
                <a:ext cx="128" cy="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6" name="直接连接符 149595"/>
              <p:cNvSpPr/>
              <p:nvPr/>
            </p:nvSpPr>
            <p:spPr>
              <a:xfrm>
                <a:off x="2784" y="2220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597" name="矩形 149596"/>
              <p:cNvSpPr/>
              <p:nvPr/>
            </p:nvSpPr>
            <p:spPr>
              <a:xfrm rot="5400000">
                <a:off x="2522" y="2352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598" name="矩形 149597"/>
              <p:cNvSpPr/>
              <p:nvPr/>
            </p:nvSpPr>
            <p:spPr>
              <a:xfrm>
                <a:off x="2611" y="2176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599" name="矩形 149598"/>
              <p:cNvSpPr/>
              <p:nvPr/>
            </p:nvSpPr>
            <p:spPr>
              <a:xfrm>
                <a:off x="2611" y="257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00" name="直接连接符 149599"/>
            <p:cNvSpPr/>
            <p:nvPr/>
          </p:nvSpPr>
          <p:spPr>
            <a:xfrm flipH="1">
              <a:off x="2776" y="2400"/>
              <a:ext cx="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01" name="直接连接符 149600"/>
            <p:cNvSpPr/>
            <p:nvPr/>
          </p:nvSpPr>
          <p:spPr>
            <a:xfrm>
              <a:off x="2456" y="2640"/>
              <a:ext cx="1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02" name="直接连接符 149601"/>
            <p:cNvSpPr/>
            <p:nvPr/>
          </p:nvSpPr>
          <p:spPr>
            <a:xfrm>
              <a:off x="2456" y="2256"/>
              <a:ext cx="17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03" name="矩形 149602"/>
            <p:cNvSpPr/>
            <p:nvPr/>
          </p:nvSpPr>
          <p:spPr>
            <a:xfrm>
              <a:off x="2435" y="2219"/>
              <a:ext cx="22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Rt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04" name="矩形 149603"/>
            <p:cNvSpPr/>
            <p:nvPr/>
          </p:nvSpPr>
          <p:spPr>
            <a:xfrm>
              <a:off x="2435" y="2459"/>
              <a:ext cx="24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Rd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05" name="矩形 149604"/>
            <p:cNvSpPr/>
            <p:nvPr/>
          </p:nvSpPr>
          <p:spPr>
            <a:xfrm>
              <a:off x="179" y="812"/>
              <a:ext cx="43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PCWr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06" name="矩形 149605"/>
            <p:cNvSpPr/>
            <p:nvPr/>
          </p:nvSpPr>
          <p:spPr>
            <a:xfrm>
              <a:off x="3923" y="1148"/>
              <a:ext cx="632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ALUSelA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607" name="组合 149606"/>
            <p:cNvGrpSpPr/>
            <p:nvPr/>
          </p:nvGrpSpPr>
          <p:grpSpPr>
            <a:xfrm>
              <a:off x="2543" y="2732"/>
              <a:ext cx="597" cy="210"/>
              <a:chOff x="2543" y="2732"/>
              <a:chExt cx="597" cy="210"/>
            </a:xfrm>
          </p:grpSpPr>
          <p:sp>
            <p:nvSpPr>
              <p:cNvPr id="149608" name="直接连接符 149607"/>
              <p:cNvSpPr/>
              <p:nvPr/>
            </p:nvSpPr>
            <p:spPr>
              <a:xfrm flipV="1">
                <a:off x="2563" y="2757"/>
                <a:ext cx="36" cy="16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09" name="直接连接符 149608"/>
              <p:cNvSpPr/>
              <p:nvPr/>
            </p:nvSpPr>
            <p:spPr>
              <a:xfrm flipH="1" flipV="1">
                <a:off x="3054" y="2757"/>
                <a:ext cx="86" cy="16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10" name="直接连接符 149609"/>
              <p:cNvSpPr/>
              <p:nvPr/>
            </p:nvSpPr>
            <p:spPr>
              <a:xfrm>
                <a:off x="2563" y="2909"/>
                <a:ext cx="561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11" name="直接连接符 149610"/>
              <p:cNvSpPr/>
              <p:nvPr/>
            </p:nvSpPr>
            <p:spPr>
              <a:xfrm>
                <a:off x="2615" y="2765"/>
                <a:ext cx="43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12" name="矩形 149611"/>
              <p:cNvSpPr/>
              <p:nvPr/>
            </p:nvSpPr>
            <p:spPr>
              <a:xfrm>
                <a:off x="2664" y="2732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613" name="矩形 149612"/>
              <p:cNvSpPr/>
              <p:nvPr/>
            </p:nvSpPr>
            <p:spPr>
              <a:xfrm>
                <a:off x="2965" y="275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614" name="矩形 149613"/>
              <p:cNvSpPr/>
              <p:nvPr/>
            </p:nvSpPr>
            <p:spPr>
              <a:xfrm>
                <a:off x="2543" y="275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15" name="直接连接符 149614"/>
            <p:cNvSpPr/>
            <p:nvPr/>
          </p:nvSpPr>
          <p:spPr>
            <a:xfrm>
              <a:off x="1776" y="2600"/>
              <a:ext cx="0" cy="41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16" name="直接连接符 149615"/>
            <p:cNvSpPr/>
            <p:nvPr/>
          </p:nvSpPr>
          <p:spPr>
            <a:xfrm flipH="1">
              <a:off x="2872" y="2592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17" name="直接连接符 149616"/>
            <p:cNvSpPr/>
            <p:nvPr/>
          </p:nvSpPr>
          <p:spPr>
            <a:xfrm>
              <a:off x="2880" y="2600"/>
              <a:ext cx="0" cy="12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18" name="直接连接符 149617"/>
            <p:cNvSpPr/>
            <p:nvPr/>
          </p:nvSpPr>
          <p:spPr>
            <a:xfrm>
              <a:off x="2640" y="2936"/>
              <a:ext cx="0" cy="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19" name="直接连接符 149618"/>
            <p:cNvSpPr/>
            <p:nvPr/>
          </p:nvSpPr>
          <p:spPr>
            <a:xfrm flipH="1">
              <a:off x="2392" y="3024"/>
              <a:ext cx="25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0" name="直接连接符 149619"/>
            <p:cNvSpPr/>
            <p:nvPr/>
          </p:nvSpPr>
          <p:spPr>
            <a:xfrm flipH="1">
              <a:off x="3112" y="2832"/>
              <a:ext cx="208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1" name="直接连接符 149620"/>
            <p:cNvSpPr/>
            <p:nvPr/>
          </p:nvSpPr>
          <p:spPr>
            <a:xfrm flipV="1">
              <a:off x="2688" y="1336"/>
              <a:ext cx="0" cy="83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2" name="矩形 149621"/>
            <p:cNvSpPr/>
            <p:nvPr/>
          </p:nvSpPr>
          <p:spPr>
            <a:xfrm>
              <a:off x="2425" y="1159"/>
              <a:ext cx="49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RegDst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23" name="直接连接符 149622"/>
            <p:cNvSpPr/>
            <p:nvPr/>
          </p:nvSpPr>
          <p:spPr>
            <a:xfrm>
              <a:off x="3024" y="2936"/>
              <a:ext cx="0" cy="36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4" name="直接连接符 149623"/>
            <p:cNvSpPr/>
            <p:nvPr/>
          </p:nvSpPr>
          <p:spPr>
            <a:xfrm flipH="1">
              <a:off x="328" y="3312"/>
              <a:ext cx="534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25" name="直接连接符 149624"/>
            <p:cNvSpPr/>
            <p:nvPr/>
          </p:nvSpPr>
          <p:spPr>
            <a:xfrm>
              <a:off x="3312" y="2840"/>
              <a:ext cx="0" cy="99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626" name="组合 149625"/>
            <p:cNvGrpSpPr/>
            <p:nvPr/>
          </p:nvGrpSpPr>
          <p:grpSpPr>
            <a:xfrm>
              <a:off x="634" y="1784"/>
              <a:ext cx="210" cy="592"/>
              <a:chOff x="634" y="1784"/>
              <a:chExt cx="210" cy="592"/>
            </a:xfrm>
          </p:grpSpPr>
          <p:sp>
            <p:nvSpPr>
              <p:cNvPr id="149627" name="直接连接符 149626"/>
              <p:cNvSpPr/>
              <p:nvPr/>
            </p:nvSpPr>
            <p:spPr>
              <a:xfrm>
                <a:off x="672" y="1784"/>
                <a:ext cx="0" cy="56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28" name="直接连接符 149627"/>
              <p:cNvSpPr/>
              <p:nvPr/>
            </p:nvSpPr>
            <p:spPr>
              <a:xfrm>
                <a:off x="680" y="1784"/>
                <a:ext cx="128" cy="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29" name="直接连接符 149628"/>
              <p:cNvSpPr/>
              <p:nvPr/>
            </p:nvSpPr>
            <p:spPr>
              <a:xfrm flipV="1">
                <a:off x="680" y="2275"/>
                <a:ext cx="128" cy="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30" name="直接连接符 149629"/>
              <p:cNvSpPr/>
              <p:nvPr/>
            </p:nvSpPr>
            <p:spPr>
              <a:xfrm>
                <a:off x="816" y="1836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31" name="矩形 149630"/>
              <p:cNvSpPr/>
              <p:nvPr/>
            </p:nvSpPr>
            <p:spPr>
              <a:xfrm rot="5400000">
                <a:off x="554" y="1968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632" name="矩形 149631"/>
              <p:cNvSpPr/>
              <p:nvPr/>
            </p:nvSpPr>
            <p:spPr>
              <a:xfrm>
                <a:off x="643" y="1792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633" name="矩形 149632"/>
              <p:cNvSpPr/>
              <p:nvPr/>
            </p:nvSpPr>
            <p:spPr>
              <a:xfrm>
                <a:off x="643" y="2186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34" name="直接连接符 149633"/>
            <p:cNvSpPr/>
            <p:nvPr/>
          </p:nvSpPr>
          <p:spPr>
            <a:xfrm flipH="1">
              <a:off x="376" y="1872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35" name="直接连接符 149634"/>
            <p:cNvSpPr/>
            <p:nvPr/>
          </p:nvSpPr>
          <p:spPr>
            <a:xfrm flipH="1">
              <a:off x="428" y="182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36" name="矩形 149635"/>
            <p:cNvSpPr/>
            <p:nvPr/>
          </p:nvSpPr>
          <p:spPr>
            <a:xfrm>
              <a:off x="371" y="188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37" name="直接连接符 149636"/>
            <p:cNvSpPr/>
            <p:nvPr/>
          </p:nvSpPr>
          <p:spPr>
            <a:xfrm>
              <a:off x="336" y="2264"/>
              <a:ext cx="0" cy="10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38" name="直接连接符 149637"/>
            <p:cNvSpPr/>
            <p:nvPr/>
          </p:nvSpPr>
          <p:spPr>
            <a:xfrm flipH="1">
              <a:off x="328" y="2256"/>
              <a:ext cx="35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39" name="矩形 149638"/>
            <p:cNvSpPr/>
            <p:nvPr/>
          </p:nvSpPr>
          <p:spPr>
            <a:xfrm>
              <a:off x="200" y="1448"/>
              <a:ext cx="320" cy="155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640" name="矩形 149639"/>
            <p:cNvSpPr/>
            <p:nvPr/>
          </p:nvSpPr>
          <p:spPr>
            <a:xfrm>
              <a:off x="236" y="1449"/>
              <a:ext cx="284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41" name="直接连接符 149640"/>
            <p:cNvSpPr/>
            <p:nvPr/>
          </p:nvSpPr>
          <p:spPr>
            <a:xfrm>
              <a:off x="384" y="1640"/>
              <a:ext cx="0" cy="22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42" name="矩形 149641"/>
            <p:cNvSpPr/>
            <p:nvPr/>
          </p:nvSpPr>
          <p:spPr>
            <a:xfrm>
              <a:off x="3299" y="3692"/>
              <a:ext cx="69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MemtoReg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643" name="组合 149642"/>
            <p:cNvGrpSpPr/>
            <p:nvPr/>
          </p:nvGrpSpPr>
          <p:grpSpPr>
            <a:xfrm>
              <a:off x="2792" y="3404"/>
              <a:ext cx="506" cy="210"/>
              <a:chOff x="2792" y="3404"/>
              <a:chExt cx="506" cy="210"/>
            </a:xfrm>
          </p:grpSpPr>
          <p:sp>
            <p:nvSpPr>
              <p:cNvPr id="149644" name="矩形 149643"/>
              <p:cNvSpPr/>
              <p:nvPr/>
            </p:nvSpPr>
            <p:spPr>
              <a:xfrm>
                <a:off x="2792" y="3416"/>
                <a:ext cx="464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45" name="矩形 149644"/>
              <p:cNvSpPr/>
              <p:nvPr/>
            </p:nvSpPr>
            <p:spPr>
              <a:xfrm>
                <a:off x="2793" y="3404"/>
                <a:ext cx="505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Extend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46" name="直接连接符 149645"/>
            <p:cNvSpPr/>
            <p:nvPr/>
          </p:nvSpPr>
          <p:spPr>
            <a:xfrm>
              <a:off x="2928" y="3608"/>
              <a:ext cx="0" cy="22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47" name="矩形 149646"/>
            <p:cNvSpPr/>
            <p:nvPr/>
          </p:nvSpPr>
          <p:spPr>
            <a:xfrm>
              <a:off x="2483" y="3692"/>
              <a:ext cx="44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ExtOp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648" name="组合 149647"/>
            <p:cNvGrpSpPr/>
            <p:nvPr/>
          </p:nvGrpSpPr>
          <p:grpSpPr>
            <a:xfrm>
              <a:off x="4330" y="1592"/>
              <a:ext cx="210" cy="592"/>
              <a:chOff x="4330" y="1592"/>
              <a:chExt cx="210" cy="592"/>
            </a:xfrm>
          </p:grpSpPr>
          <p:sp>
            <p:nvSpPr>
              <p:cNvPr id="149649" name="直接连接符 149648"/>
              <p:cNvSpPr/>
              <p:nvPr/>
            </p:nvSpPr>
            <p:spPr>
              <a:xfrm>
                <a:off x="4368" y="1592"/>
                <a:ext cx="0" cy="561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0" name="直接连接符 149649"/>
              <p:cNvSpPr/>
              <p:nvPr/>
            </p:nvSpPr>
            <p:spPr>
              <a:xfrm>
                <a:off x="4376" y="1592"/>
                <a:ext cx="128" cy="3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1" name="直接连接符 149650"/>
              <p:cNvSpPr/>
              <p:nvPr/>
            </p:nvSpPr>
            <p:spPr>
              <a:xfrm flipV="1">
                <a:off x="4376" y="2083"/>
                <a:ext cx="128" cy="8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2" name="直接连接符 149651"/>
              <p:cNvSpPr/>
              <p:nvPr/>
            </p:nvSpPr>
            <p:spPr>
              <a:xfrm>
                <a:off x="4512" y="1644"/>
                <a:ext cx="0" cy="432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53" name="矩形 149652"/>
              <p:cNvSpPr/>
              <p:nvPr/>
            </p:nvSpPr>
            <p:spPr>
              <a:xfrm rot="5400000">
                <a:off x="4250" y="1776"/>
                <a:ext cx="370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600" b="1" err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Mux</a:t>
                </a:r>
                <a:endPara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654" name="矩形 149653"/>
              <p:cNvSpPr/>
              <p:nvPr/>
            </p:nvSpPr>
            <p:spPr>
              <a:xfrm>
                <a:off x="4339" y="1600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0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49655" name="矩形 149654"/>
              <p:cNvSpPr/>
              <p:nvPr/>
            </p:nvSpPr>
            <p:spPr>
              <a:xfrm>
                <a:off x="4339" y="1994"/>
                <a:ext cx="170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56" name="直接连接符 149655"/>
            <p:cNvSpPr/>
            <p:nvPr/>
          </p:nvSpPr>
          <p:spPr>
            <a:xfrm flipH="1">
              <a:off x="4504" y="1872"/>
              <a:ext cx="4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57" name="直接连接符 149656"/>
            <p:cNvSpPr/>
            <p:nvPr/>
          </p:nvSpPr>
          <p:spPr>
            <a:xfrm flipH="1">
              <a:off x="4604" y="1828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58" name="矩形 149657"/>
            <p:cNvSpPr/>
            <p:nvPr/>
          </p:nvSpPr>
          <p:spPr>
            <a:xfrm>
              <a:off x="4547" y="1883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59" name="直接连接符 149658"/>
            <p:cNvSpPr/>
            <p:nvPr/>
          </p:nvSpPr>
          <p:spPr>
            <a:xfrm>
              <a:off x="4416" y="1352"/>
              <a:ext cx="0" cy="22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0" name="直接连接符 149659"/>
            <p:cNvSpPr/>
            <p:nvPr/>
          </p:nvSpPr>
          <p:spPr>
            <a:xfrm>
              <a:off x="4416" y="2193"/>
              <a:ext cx="0" cy="77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1" name="直接连接符 149660"/>
            <p:cNvSpPr/>
            <p:nvPr/>
          </p:nvSpPr>
          <p:spPr>
            <a:xfrm>
              <a:off x="4424" y="2193"/>
              <a:ext cx="176" cy="5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2" name="直接连接符 149661"/>
            <p:cNvSpPr/>
            <p:nvPr/>
          </p:nvSpPr>
          <p:spPr>
            <a:xfrm flipV="1">
              <a:off x="4424" y="2872"/>
              <a:ext cx="176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3" name="直接连接符 149662"/>
            <p:cNvSpPr/>
            <p:nvPr/>
          </p:nvSpPr>
          <p:spPr>
            <a:xfrm>
              <a:off x="4608" y="2264"/>
              <a:ext cx="0" cy="59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4" name="直接连接符 149663"/>
            <p:cNvSpPr/>
            <p:nvPr/>
          </p:nvSpPr>
          <p:spPr>
            <a:xfrm flipV="1">
              <a:off x="4464" y="2962"/>
              <a:ext cx="0" cy="742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65" name="矩形 149664"/>
            <p:cNvSpPr/>
            <p:nvPr/>
          </p:nvSpPr>
          <p:spPr>
            <a:xfrm>
              <a:off x="4387" y="2219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66" name="矩形 149665"/>
            <p:cNvSpPr/>
            <p:nvPr/>
          </p:nvSpPr>
          <p:spPr>
            <a:xfrm>
              <a:off x="4387" y="2422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67" name="矩形 149666"/>
            <p:cNvSpPr/>
            <p:nvPr/>
          </p:nvSpPr>
          <p:spPr>
            <a:xfrm>
              <a:off x="4387" y="2614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68" name="矩形 149667"/>
            <p:cNvSpPr/>
            <p:nvPr/>
          </p:nvSpPr>
          <p:spPr>
            <a:xfrm>
              <a:off x="4387" y="2758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69" name="直接连接符 149668"/>
            <p:cNvSpPr/>
            <p:nvPr/>
          </p:nvSpPr>
          <p:spPr>
            <a:xfrm flipH="1">
              <a:off x="4120" y="2304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70" name="矩形 149669"/>
            <p:cNvSpPr/>
            <p:nvPr/>
          </p:nvSpPr>
          <p:spPr>
            <a:xfrm>
              <a:off x="3971" y="2204"/>
              <a:ext cx="178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>
                  <a:latin typeface="Times New Roman" panose="02020603050405020304" pitchFamily="18" charset="0"/>
                  <a:ea typeface="Times New Roman" panose="02020603050405020304" pitchFamily="18" charset="0"/>
                </a:rPr>
                <a:t>4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671" name="组合 149670"/>
            <p:cNvGrpSpPr/>
            <p:nvPr/>
          </p:nvGrpSpPr>
          <p:grpSpPr>
            <a:xfrm>
              <a:off x="2435" y="3460"/>
              <a:ext cx="357" cy="245"/>
              <a:chOff x="2435" y="3460"/>
              <a:chExt cx="357" cy="245"/>
            </a:xfrm>
          </p:grpSpPr>
          <p:sp>
            <p:nvSpPr>
              <p:cNvPr id="149672" name="直接连接符 149671"/>
              <p:cNvSpPr/>
              <p:nvPr/>
            </p:nvSpPr>
            <p:spPr>
              <a:xfrm flipH="1">
                <a:off x="2440" y="3504"/>
                <a:ext cx="352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49673" name="直接连接符 149672"/>
              <p:cNvSpPr/>
              <p:nvPr/>
            </p:nvSpPr>
            <p:spPr>
              <a:xfrm flipH="1">
                <a:off x="2492" y="3460"/>
                <a:ext cx="56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674" name="矩形 149673"/>
              <p:cNvSpPr/>
              <p:nvPr/>
            </p:nvSpPr>
            <p:spPr>
              <a:xfrm>
                <a:off x="2435" y="3515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16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75" name="矩形 149674"/>
            <p:cNvSpPr/>
            <p:nvPr/>
          </p:nvSpPr>
          <p:spPr>
            <a:xfrm>
              <a:off x="2147" y="3467"/>
              <a:ext cx="325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Imm</a:t>
              </a:r>
              <a:endParaRPr lang="en-US" altLang="zh-CN" sz="1400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76" name="直接连接符 149675"/>
            <p:cNvSpPr/>
            <p:nvPr/>
          </p:nvSpPr>
          <p:spPr>
            <a:xfrm flipH="1">
              <a:off x="3256" y="3504"/>
              <a:ext cx="496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77" name="直接连接符 149676"/>
            <p:cNvSpPr/>
            <p:nvPr/>
          </p:nvSpPr>
          <p:spPr>
            <a:xfrm flipH="1">
              <a:off x="3468" y="3460"/>
              <a:ext cx="69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78" name="矩形 149677"/>
            <p:cNvSpPr/>
            <p:nvPr/>
          </p:nvSpPr>
          <p:spPr>
            <a:xfrm>
              <a:off x="3363" y="351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679" name="组合 149678"/>
            <p:cNvGrpSpPr/>
            <p:nvPr/>
          </p:nvGrpSpPr>
          <p:grpSpPr>
            <a:xfrm>
              <a:off x="3587" y="2828"/>
              <a:ext cx="356" cy="210"/>
              <a:chOff x="3587" y="2828"/>
              <a:chExt cx="356" cy="210"/>
            </a:xfrm>
          </p:grpSpPr>
          <p:sp>
            <p:nvSpPr>
              <p:cNvPr id="149680" name="矩形 149679"/>
              <p:cNvSpPr/>
              <p:nvPr/>
            </p:nvSpPr>
            <p:spPr>
              <a:xfrm>
                <a:off x="3608" y="2840"/>
                <a:ext cx="320" cy="17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681" name="矩形 149680"/>
              <p:cNvSpPr/>
              <p:nvPr/>
            </p:nvSpPr>
            <p:spPr>
              <a:xfrm>
                <a:off x="3587" y="2828"/>
                <a:ext cx="356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&lt;&lt; 2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682" name="直接连接符 149681"/>
            <p:cNvSpPr/>
            <p:nvPr/>
          </p:nvSpPr>
          <p:spPr>
            <a:xfrm flipH="1">
              <a:off x="3832" y="2736"/>
              <a:ext cx="5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83" name="直接连接符 149682"/>
            <p:cNvSpPr/>
            <p:nvPr/>
          </p:nvSpPr>
          <p:spPr>
            <a:xfrm>
              <a:off x="3840" y="2744"/>
              <a:ext cx="0" cy="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84" name="直接连接符 149683"/>
            <p:cNvSpPr/>
            <p:nvPr/>
          </p:nvSpPr>
          <p:spPr>
            <a:xfrm flipV="1">
              <a:off x="3744" y="3016"/>
              <a:ext cx="0" cy="49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685" name="直接连接符 149684"/>
            <p:cNvSpPr/>
            <p:nvPr/>
          </p:nvSpPr>
          <p:spPr>
            <a:xfrm flipH="1">
              <a:off x="4120" y="2880"/>
              <a:ext cx="304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86" name="直接连接符 149685"/>
            <p:cNvSpPr/>
            <p:nvPr/>
          </p:nvSpPr>
          <p:spPr>
            <a:xfrm>
              <a:off x="4128" y="2888"/>
              <a:ext cx="0" cy="60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87" name="直接连接符 149686"/>
            <p:cNvSpPr/>
            <p:nvPr/>
          </p:nvSpPr>
          <p:spPr>
            <a:xfrm>
              <a:off x="3752" y="3504"/>
              <a:ext cx="36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88" name="直接连接符 149687"/>
            <p:cNvSpPr/>
            <p:nvPr/>
          </p:nvSpPr>
          <p:spPr>
            <a:xfrm flipH="1">
              <a:off x="3976" y="2496"/>
              <a:ext cx="44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49689" name="直接连接符 149688"/>
            <p:cNvSpPr/>
            <p:nvPr/>
          </p:nvSpPr>
          <p:spPr>
            <a:xfrm>
              <a:off x="4032" y="2504"/>
              <a:ext cx="0" cy="70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0" name="直接连接符 149689"/>
            <p:cNvSpPr/>
            <p:nvPr/>
          </p:nvSpPr>
          <p:spPr>
            <a:xfrm flipH="1">
              <a:off x="712" y="3216"/>
              <a:ext cx="332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1" name="直接连接符 149690"/>
            <p:cNvSpPr/>
            <p:nvPr/>
          </p:nvSpPr>
          <p:spPr>
            <a:xfrm>
              <a:off x="720" y="2648"/>
              <a:ext cx="0" cy="5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2" name="矩形 149691"/>
            <p:cNvSpPr/>
            <p:nvPr/>
          </p:nvSpPr>
          <p:spPr>
            <a:xfrm>
              <a:off x="4163" y="3692"/>
              <a:ext cx="625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ALUSelB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93" name="直接连接符 149692"/>
            <p:cNvSpPr/>
            <p:nvPr/>
          </p:nvSpPr>
          <p:spPr>
            <a:xfrm>
              <a:off x="5664" y="2312"/>
              <a:ext cx="0" cy="99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4" name="直接连接符 149693"/>
            <p:cNvSpPr/>
            <p:nvPr/>
          </p:nvSpPr>
          <p:spPr>
            <a:xfrm>
              <a:off x="4744" y="1160"/>
              <a:ext cx="0" cy="56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5" name="直接连接符 149694"/>
            <p:cNvSpPr/>
            <p:nvPr/>
          </p:nvSpPr>
          <p:spPr>
            <a:xfrm flipH="1">
              <a:off x="4592" y="1160"/>
              <a:ext cx="160" cy="3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6" name="直接连接符 149695"/>
            <p:cNvSpPr/>
            <p:nvPr/>
          </p:nvSpPr>
          <p:spPr>
            <a:xfrm flipH="1" flipV="1">
              <a:off x="4592" y="1651"/>
              <a:ext cx="160" cy="86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7" name="直接连接符 149696"/>
            <p:cNvSpPr/>
            <p:nvPr/>
          </p:nvSpPr>
          <p:spPr>
            <a:xfrm>
              <a:off x="4600" y="1212"/>
              <a:ext cx="0" cy="43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698" name="矩形 149697"/>
            <p:cNvSpPr/>
            <p:nvPr/>
          </p:nvSpPr>
          <p:spPr>
            <a:xfrm rot="5400000">
              <a:off x="4490" y="1344"/>
              <a:ext cx="370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Mux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699" name="矩形 149698"/>
            <p:cNvSpPr/>
            <p:nvPr/>
          </p:nvSpPr>
          <p:spPr>
            <a:xfrm flipH="1">
              <a:off x="4599" y="1172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1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00" name="矩形 149699"/>
            <p:cNvSpPr/>
            <p:nvPr/>
          </p:nvSpPr>
          <p:spPr>
            <a:xfrm flipH="1">
              <a:off x="4599" y="1566"/>
              <a:ext cx="170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0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01" name="椭圆 149700"/>
            <p:cNvSpPr/>
            <p:nvPr/>
          </p:nvSpPr>
          <p:spPr>
            <a:xfrm>
              <a:off x="248" y="1352"/>
              <a:ext cx="80" cy="80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02" name="直接连接符 149701"/>
            <p:cNvSpPr/>
            <p:nvPr/>
          </p:nvSpPr>
          <p:spPr>
            <a:xfrm flipV="1">
              <a:off x="4704" y="952"/>
              <a:ext cx="0" cy="208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703" name="组合 149702"/>
            <p:cNvGrpSpPr/>
            <p:nvPr/>
          </p:nvGrpSpPr>
          <p:grpSpPr>
            <a:xfrm>
              <a:off x="4760" y="1204"/>
              <a:ext cx="404" cy="249"/>
              <a:chOff x="4760" y="1204"/>
              <a:chExt cx="404" cy="249"/>
            </a:xfrm>
          </p:grpSpPr>
          <p:sp>
            <p:nvSpPr>
              <p:cNvPr id="149704" name="直接连接符 149703"/>
              <p:cNvSpPr/>
              <p:nvPr/>
            </p:nvSpPr>
            <p:spPr>
              <a:xfrm>
                <a:off x="4760" y="1248"/>
                <a:ext cx="404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49705" name="直接连接符 149704"/>
              <p:cNvSpPr/>
              <p:nvPr/>
            </p:nvSpPr>
            <p:spPr>
              <a:xfrm>
                <a:off x="5056" y="1204"/>
                <a:ext cx="52" cy="8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706" name="矩形 149705"/>
              <p:cNvSpPr/>
              <p:nvPr/>
            </p:nvSpPr>
            <p:spPr>
              <a:xfrm flipH="1">
                <a:off x="4915" y="1263"/>
                <a:ext cx="226" cy="19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/>
                <a:r>
                  <a:rPr lang="en-US" altLang="zh-CN" sz="140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32</a:t>
                </a:r>
                <a:endPara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149707" name="直接连接符 149706"/>
            <p:cNvSpPr/>
            <p:nvPr/>
          </p:nvSpPr>
          <p:spPr>
            <a:xfrm flipV="1">
              <a:off x="5280" y="1816"/>
              <a:ext cx="0" cy="35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708" name="直接连接符 149707"/>
            <p:cNvSpPr/>
            <p:nvPr/>
          </p:nvSpPr>
          <p:spPr>
            <a:xfrm flipH="1">
              <a:off x="5176" y="2160"/>
              <a:ext cx="11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09" name="矩形 149708"/>
            <p:cNvSpPr/>
            <p:nvPr/>
          </p:nvSpPr>
          <p:spPr>
            <a:xfrm>
              <a:off x="5017" y="1639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>
                  <a:latin typeface="Times New Roman" panose="02020603050405020304" pitchFamily="18" charset="0"/>
                  <a:ea typeface="Times New Roman" panose="02020603050405020304" pitchFamily="18" charset="0"/>
                </a:rPr>
                <a:t>Zero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10" name="直接连接符 149709"/>
            <p:cNvSpPr/>
            <p:nvPr/>
          </p:nvSpPr>
          <p:spPr>
            <a:xfrm flipH="1">
              <a:off x="4744" y="1632"/>
              <a:ext cx="592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9711" name="直接连接符 149710"/>
            <p:cNvSpPr/>
            <p:nvPr/>
          </p:nvSpPr>
          <p:spPr>
            <a:xfrm>
              <a:off x="920" y="1008"/>
              <a:ext cx="176" cy="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12" name="直接连接符 149711"/>
            <p:cNvSpPr/>
            <p:nvPr/>
          </p:nvSpPr>
          <p:spPr>
            <a:xfrm>
              <a:off x="920" y="1104"/>
              <a:ext cx="6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13" name="直接连接符 149712"/>
            <p:cNvSpPr/>
            <p:nvPr/>
          </p:nvSpPr>
          <p:spPr>
            <a:xfrm flipH="1">
              <a:off x="520" y="1056"/>
              <a:ext cx="16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49714" name="组合 149713"/>
            <p:cNvGrpSpPr/>
            <p:nvPr/>
          </p:nvGrpSpPr>
          <p:grpSpPr>
            <a:xfrm>
              <a:off x="672" y="960"/>
              <a:ext cx="240" cy="193"/>
              <a:chOff x="672" y="960"/>
              <a:chExt cx="240" cy="193"/>
            </a:xfrm>
          </p:grpSpPr>
          <p:sp>
            <p:nvSpPr>
              <p:cNvPr id="149715" name="任意多边形 149714"/>
              <p:cNvSpPr/>
              <p:nvPr/>
            </p:nvSpPr>
            <p:spPr>
              <a:xfrm>
                <a:off x="681" y="969"/>
                <a:ext cx="88" cy="88"/>
              </a:xfrm>
              <a:custGeom>
                <a:avLst/>
                <a:gdLst>
                  <a:gd name="txL" fmla="*/ 0 w 21600"/>
                  <a:gd name="txT" fmla="*/ 0 h 21599"/>
                  <a:gd name="txR" fmla="*/ 21600 w 21600"/>
                  <a:gd name="txB" fmla="*/ 21599 h 21599"/>
                </a:gdLst>
                <a:ahLst/>
                <a:cxnLst>
                  <a:cxn ang="180">
                    <a:pos x="0" y="21599"/>
                  </a:cxn>
                  <a:cxn ang="270">
                    <a:pos x="21354" y="0"/>
                  </a:cxn>
                  <a:cxn ang="0">
                    <a:pos x="21600" y="21599"/>
                  </a:cxn>
                </a:cxnLst>
                <a:rect l="txL" t="txT" r="txR" b="txB"/>
                <a:pathLst>
                  <a:path w="21600" h="21599" fill="none">
                    <a:moveTo>
                      <a:pt x="0" y="21599"/>
                    </a:moveTo>
                    <a:arcTo wR="21600" hR="21600" stAng="-10800000" swAng="5360848"/>
                  </a:path>
                  <a:path w="21600" h="21599" stroke="0">
                    <a:moveTo>
                      <a:pt x="0" y="21599"/>
                    </a:moveTo>
                    <a:arcTo wR="21600" hR="21600" stAng="-10800000" swAng="5360848"/>
                    <a:lnTo>
                      <a:pt x="21600" y="21599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16" name="任意多边形 149715"/>
              <p:cNvSpPr/>
              <p:nvPr/>
            </p:nvSpPr>
            <p:spPr>
              <a:xfrm rot="10800000">
                <a:off x="672" y="1065"/>
                <a:ext cx="89" cy="88"/>
              </a:xfrm>
              <a:custGeom>
                <a:avLst/>
                <a:gdLst>
                  <a:gd name="txL" fmla="*/ 0 w 21845"/>
                  <a:gd name="txT" fmla="*/ 0 h 21600"/>
                  <a:gd name="txR" fmla="*/ 21845 w 21845"/>
                  <a:gd name="txB" fmla="*/ 21600 h 21600"/>
                </a:gdLst>
                <a:ahLst/>
                <a:cxnLst>
                  <a:cxn ang="180">
                    <a:pos x="0" y="1"/>
                  </a:cxn>
                  <a:cxn ang="0">
                    <a:pos x="21845" y="21600"/>
                  </a:cxn>
                  <a:cxn ang="90">
                    <a:pos x="245" y="21600"/>
                  </a:cxn>
                </a:cxnLst>
                <a:rect l="txL" t="txT" r="txR" b="txB"/>
                <a:pathLst>
                  <a:path w="21845" h="21600" fill="none">
                    <a:moveTo>
                      <a:pt x="0" y="1"/>
                    </a:moveTo>
                    <a:arcTo wR="21600" hR="21600" stAng="-5438993" swAng="5438993"/>
                  </a:path>
                  <a:path w="21845" h="21600" stroke="0">
                    <a:moveTo>
                      <a:pt x="0" y="1"/>
                    </a:moveTo>
                    <a:arcTo wR="21600" hR="21600" stAng="-5438993" swAng="5438993"/>
                    <a:lnTo>
                      <a:pt x="245" y="2160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17" name="直接连接符 149716"/>
              <p:cNvSpPr/>
              <p:nvPr/>
            </p:nvSpPr>
            <p:spPr>
              <a:xfrm>
                <a:off x="776" y="960"/>
                <a:ext cx="1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718" name="直接连接符 149717"/>
              <p:cNvSpPr/>
              <p:nvPr/>
            </p:nvSpPr>
            <p:spPr>
              <a:xfrm>
                <a:off x="776" y="1152"/>
                <a:ext cx="128" cy="0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49719" name="直接连接符 149718"/>
              <p:cNvSpPr/>
              <p:nvPr/>
            </p:nvSpPr>
            <p:spPr>
              <a:xfrm>
                <a:off x="912" y="968"/>
                <a:ext cx="0" cy="17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9720" name="直接连接符 149719"/>
            <p:cNvSpPr/>
            <p:nvPr/>
          </p:nvSpPr>
          <p:spPr>
            <a:xfrm flipV="1">
              <a:off x="288" y="1192"/>
              <a:ext cx="0" cy="1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1" name="任意多边形 149720"/>
            <p:cNvSpPr/>
            <p:nvPr/>
          </p:nvSpPr>
          <p:spPr>
            <a:xfrm rot="16200000">
              <a:off x="417" y="1152"/>
              <a:ext cx="20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90">
                  <a:pos x="21600" y="21600"/>
                </a:cxn>
                <a:cxn ang="270">
                  <a:pos x="0" y="0"/>
                </a:cxn>
                <a:cxn ang="270">
                  <a:pos x="21600" y="0"/>
                </a:cxn>
              </a:cxnLst>
              <a:rect l="txL" t="txT" r="txR" b="txB"/>
              <a:pathLst>
                <a:path w="21600" h="21600" fill="none">
                  <a:moveTo>
                    <a:pt x="21600" y="21600"/>
                  </a:moveTo>
                  <a:arcTo wR="21600" hR="21600" stAng="-16200000" swAng="5400000"/>
                </a:path>
                <a:path w="21600" h="21600" stroke="0">
                  <a:moveTo>
                    <a:pt x="21600" y="21600"/>
                  </a:moveTo>
                  <a:arcTo wR="21600" hR="21600" stAng="-16200000" swAng="5400000"/>
                  <a:lnTo>
                    <a:pt x="2160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22" name="任意多边形 149721"/>
            <p:cNvSpPr/>
            <p:nvPr/>
          </p:nvSpPr>
          <p:spPr>
            <a:xfrm rot="5400000">
              <a:off x="300" y="1152"/>
              <a:ext cx="208" cy="136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21600" y="0"/>
                </a:cxn>
                <a:cxn ang="90">
                  <a:pos x="0" y="21600"/>
                </a:cxn>
                <a:cxn ang="270">
                  <a:pos x="0" y="0"/>
                </a:cxn>
              </a:cxnLst>
              <a:rect l="txL" t="txT" r="txR" b="txB"/>
              <a:pathLst>
                <a:path w="21600" h="21600" fill="none">
                  <a:moveTo>
                    <a:pt x="21600" y="0"/>
                  </a:moveTo>
                  <a:arcTo wR="21600" hR="21600" stAng="0" swAng="5400000"/>
                </a:path>
                <a:path w="21600" h="21600" stroke="0">
                  <a:moveTo>
                    <a:pt x="21600" y="0"/>
                  </a:moveTo>
                  <a:arcTo wR="21600" hR="21600" stAng="0" swAng="5400000"/>
                  <a:lnTo>
                    <a:pt x="0" y="0"/>
                  </a:lnTo>
                  <a:close/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9723" name="组合 149722"/>
            <p:cNvGrpSpPr/>
            <p:nvPr/>
          </p:nvGrpSpPr>
          <p:grpSpPr>
            <a:xfrm>
              <a:off x="345" y="1101"/>
              <a:ext cx="235" cy="64"/>
              <a:chOff x="345" y="1101"/>
              <a:chExt cx="235" cy="64"/>
            </a:xfrm>
          </p:grpSpPr>
          <p:sp>
            <p:nvSpPr>
              <p:cNvPr id="149724" name="任意多边形 149723"/>
              <p:cNvSpPr/>
              <p:nvPr/>
            </p:nvSpPr>
            <p:spPr>
              <a:xfrm rot="16200000">
                <a:off x="381" y="1065"/>
                <a:ext cx="64" cy="136"/>
              </a:xfrm>
              <a:custGeom>
                <a:avLst/>
                <a:gdLst>
                  <a:gd name="txL" fmla="*/ 0 w 21600"/>
                  <a:gd name="txT" fmla="*/ 0 h 21597"/>
                  <a:gd name="txR" fmla="*/ 21600 w 21600"/>
                  <a:gd name="txB" fmla="*/ 21597 h 21597"/>
                </a:gdLst>
                <a:ahLst/>
                <a:cxnLst>
                  <a:cxn ang="180">
                    <a:pos x="0" y="21597"/>
                  </a:cxn>
                  <a:cxn ang="270">
                    <a:pos x="21262" y="0"/>
                  </a:cxn>
                  <a:cxn ang="0">
                    <a:pos x="21600" y="21597"/>
                  </a:cxn>
                </a:cxnLst>
                <a:rect l="txL" t="txT" r="txR" b="txB"/>
                <a:pathLst>
                  <a:path w="21600" h="21597" fill="none">
                    <a:moveTo>
                      <a:pt x="0" y="21597"/>
                    </a:moveTo>
                    <a:arcTo wR="21600" hR="21600" stAng="-10800000" swAng="5346203"/>
                  </a:path>
                  <a:path w="21600" h="21597" stroke="0">
                    <a:moveTo>
                      <a:pt x="0" y="21597"/>
                    </a:moveTo>
                    <a:arcTo wR="21600" hR="21600" stAng="-10800000" swAng="5346203"/>
                    <a:lnTo>
                      <a:pt x="21600" y="21597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25" name="任意多边形 149724"/>
              <p:cNvSpPr/>
              <p:nvPr/>
            </p:nvSpPr>
            <p:spPr>
              <a:xfrm rot="5400000">
                <a:off x="480" y="1065"/>
                <a:ext cx="64" cy="136"/>
              </a:xfrm>
              <a:custGeom>
                <a:avLst/>
                <a:gdLst>
                  <a:gd name="txL" fmla="*/ 0 w 21600"/>
                  <a:gd name="txT" fmla="*/ 0 h 21600"/>
                  <a:gd name="txR" fmla="*/ 21600 w 21600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90">
                    <a:pos x="21600" y="21600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1600" h="21600" fill="none">
                    <a:moveTo>
                      <a:pt x="0" y="0"/>
                    </a:moveTo>
                    <a:arcTo wR="21600" hR="21600" stAng="-5400000" swAng="5400000"/>
                  </a:path>
                  <a:path w="21600" h="21600" stroke="0">
                    <a:moveTo>
                      <a:pt x="0" y="0"/>
                    </a:moveTo>
                    <a:arcTo wR="21600" hR="21600" stAng="-5400000" swAng="5400000"/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726" name="直接连接符 149725"/>
            <p:cNvSpPr/>
            <p:nvPr/>
          </p:nvSpPr>
          <p:spPr>
            <a:xfrm>
              <a:off x="480" y="1352"/>
              <a:ext cx="0" cy="8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7" name="直接连接符 149726"/>
            <p:cNvSpPr/>
            <p:nvPr/>
          </p:nvSpPr>
          <p:spPr>
            <a:xfrm flipV="1">
              <a:off x="384" y="1000"/>
              <a:ext cx="0" cy="160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8" name="直接连接符 149727"/>
            <p:cNvSpPr/>
            <p:nvPr/>
          </p:nvSpPr>
          <p:spPr>
            <a:xfrm flipV="1">
              <a:off x="528" y="1048"/>
              <a:ext cx="0" cy="11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29" name="矩形 149728"/>
            <p:cNvSpPr/>
            <p:nvPr/>
          </p:nvSpPr>
          <p:spPr>
            <a:xfrm>
              <a:off x="1513" y="967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>
                  <a:latin typeface="Times New Roman" panose="02020603050405020304" pitchFamily="18" charset="0"/>
                  <a:ea typeface="Times New Roman" panose="02020603050405020304" pitchFamily="18" charset="0"/>
                </a:rPr>
                <a:t>Zero</a:t>
              </a:r>
              <a:endParaRPr lang="en-US" altLang="zh-CN" sz="16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30" name="矩形 149729"/>
            <p:cNvSpPr/>
            <p:nvPr/>
          </p:nvSpPr>
          <p:spPr>
            <a:xfrm>
              <a:off x="995" y="812"/>
              <a:ext cx="71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PCWrCond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31" name="矩形 149730"/>
            <p:cNvSpPr/>
            <p:nvPr/>
          </p:nvSpPr>
          <p:spPr>
            <a:xfrm>
              <a:off x="4259" y="812"/>
              <a:ext cx="441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PCSrc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32" name="直接连接符 149731"/>
            <p:cNvSpPr/>
            <p:nvPr/>
          </p:nvSpPr>
          <p:spPr>
            <a:xfrm flipH="1">
              <a:off x="428" y="2212"/>
              <a:ext cx="56" cy="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3" name="矩形 149732"/>
            <p:cNvSpPr/>
            <p:nvPr/>
          </p:nvSpPr>
          <p:spPr>
            <a:xfrm>
              <a:off x="323" y="2075"/>
              <a:ext cx="226" cy="19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400">
                  <a:latin typeface="Times New Roman" panose="02020603050405020304" pitchFamily="18" charset="0"/>
                  <a:ea typeface="Times New Roman" panose="02020603050405020304" pitchFamily="18" charset="0"/>
                </a:rPr>
                <a:t>32</a:t>
              </a:r>
              <a:endParaRPr lang="en-US" altLang="zh-CN" sz="1400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34" name="直接连接符 149733"/>
            <p:cNvSpPr/>
            <p:nvPr/>
          </p:nvSpPr>
          <p:spPr>
            <a:xfrm>
              <a:off x="768" y="1352"/>
              <a:ext cx="0" cy="464"/>
            </a:xfrm>
            <a:prstGeom prst="line">
              <a:avLst/>
            </a:prstGeom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5" name="矩形 149734"/>
            <p:cNvSpPr/>
            <p:nvPr/>
          </p:nvSpPr>
          <p:spPr>
            <a:xfrm>
              <a:off x="649" y="1159"/>
              <a:ext cx="35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/>
              <a:r>
                <a:rPr lang="en-US" altLang="zh-CN" sz="1600" u="sng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IorD</a:t>
              </a:r>
              <a:endParaRPr lang="en-US" altLang="zh-CN" sz="1600" u="sng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36" name="直接连接符 149735"/>
            <p:cNvSpPr/>
            <p:nvPr/>
          </p:nvSpPr>
          <p:spPr>
            <a:xfrm flipV="1">
              <a:off x="5328" y="1624"/>
              <a:ext cx="0" cy="688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7" name="直接连接符 149736"/>
            <p:cNvSpPr/>
            <p:nvPr/>
          </p:nvSpPr>
          <p:spPr>
            <a:xfrm flipH="1">
              <a:off x="5176" y="2304"/>
              <a:ext cx="208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9738" name="任意多边形 149737"/>
            <p:cNvSpPr/>
            <p:nvPr/>
          </p:nvSpPr>
          <p:spPr>
            <a:xfrm>
              <a:off x="5136" y="1248"/>
              <a:ext cx="529" cy="1057"/>
            </a:xfrm>
            <a:custGeom>
              <a:avLst/>
              <a:gdLst/>
              <a:ahLst/>
              <a:cxnLst/>
              <a:rect l="0" t="0" r="0" b="0"/>
              <a:pathLst>
                <a:path w="529" h="1057">
                  <a:moveTo>
                    <a:pt x="528" y="1056"/>
                  </a:moveTo>
                  <a:lnTo>
                    <a:pt x="528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39" name="矩形 149738"/>
            <p:cNvSpPr/>
            <p:nvPr/>
          </p:nvSpPr>
          <p:spPr>
            <a:xfrm>
              <a:off x="2170" y="2151"/>
              <a:ext cx="212" cy="91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40" name="矩形 149739"/>
            <p:cNvSpPr/>
            <p:nvPr/>
          </p:nvSpPr>
          <p:spPr>
            <a:xfrm rot="5400000">
              <a:off x="1802" y="2481"/>
              <a:ext cx="93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 err="1">
                  <a:latin typeface="Times New Roman" panose="02020603050405020304" pitchFamily="18" charset="0"/>
                  <a:ea typeface="Times New Roman" panose="02020603050405020304" pitchFamily="18" charset="0"/>
                </a:rPr>
                <a:t>Mem Data Reg</a:t>
              </a:r>
              <a:endParaRPr lang="en-US" altLang="zh-CN" sz="1600" b="1" err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741" name="组合 149740"/>
            <p:cNvGrpSpPr/>
            <p:nvPr/>
          </p:nvGrpSpPr>
          <p:grpSpPr>
            <a:xfrm>
              <a:off x="2225" y="3085"/>
              <a:ext cx="102" cy="171"/>
              <a:chOff x="2225" y="3085"/>
              <a:chExt cx="102" cy="171"/>
            </a:xfrm>
          </p:grpSpPr>
          <p:sp>
            <p:nvSpPr>
              <p:cNvPr id="149742" name="椭圆 149741"/>
              <p:cNvSpPr/>
              <p:nvPr/>
            </p:nvSpPr>
            <p:spPr>
              <a:xfrm>
                <a:off x="2225" y="3085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43" name="直接连接符 149742"/>
              <p:cNvSpPr/>
              <p:nvPr/>
            </p:nvSpPr>
            <p:spPr>
              <a:xfrm>
                <a:off x="2279" y="3179"/>
                <a:ext cx="0" cy="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49744" name="直接连接符 149743"/>
            <p:cNvSpPr/>
            <p:nvPr/>
          </p:nvSpPr>
          <p:spPr>
            <a:xfrm flipH="1">
              <a:off x="1768" y="3024"/>
              <a:ext cx="40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149745" name="组合 149744"/>
            <p:cNvGrpSpPr/>
            <p:nvPr/>
          </p:nvGrpSpPr>
          <p:grpSpPr>
            <a:xfrm>
              <a:off x="5361" y="1915"/>
              <a:ext cx="210" cy="861"/>
              <a:chOff x="5361" y="1915"/>
              <a:chExt cx="210" cy="861"/>
            </a:xfrm>
          </p:grpSpPr>
          <p:sp>
            <p:nvSpPr>
              <p:cNvPr id="149746" name="矩形 149745"/>
              <p:cNvSpPr/>
              <p:nvPr/>
            </p:nvSpPr>
            <p:spPr>
              <a:xfrm>
                <a:off x="5378" y="1928"/>
                <a:ext cx="182" cy="656"/>
              </a:xfrm>
              <a:prstGeom prst="rect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47" name="矩形 149746"/>
              <p:cNvSpPr/>
              <p:nvPr/>
            </p:nvSpPr>
            <p:spPr>
              <a:xfrm rot="5400000">
                <a:off x="5151" y="2124"/>
                <a:ext cx="629" cy="21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1600" b="1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ALU Out</a:t>
                </a:r>
                <a:endPara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grpSp>
            <p:nvGrpSpPr>
              <p:cNvPr id="149748" name="组合 149747"/>
              <p:cNvGrpSpPr/>
              <p:nvPr/>
            </p:nvGrpSpPr>
            <p:grpSpPr>
              <a:xfrm>
                <a:off x="5441" y="2605"/>
                <a:ext cx="102" cy="171"/>
                <a:chOff x="5441" y="2605"/>
                <a:chExt cx="102" cy="171"/>
              </a:xfrm>
            </p:grpSpPr>
            <p:sp>
              <p:nvSpPr>
                <p:cNvPr id="149749" name="椭圆 149748"/>
                <p:cNvSpPr/>
                <p:nvPr/>
              </p:nvSpPr>
              <p:spPr>
                <a:xfrm>
                  <a:off x="5441" y="2605"/>
                  <a:ext cx="102" cy="78"/>
                </a:xfrm>
                <a:prstGeom prst="ellipse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750" name="直接连接符 149749"/>
                <p:cNvSpPr/>
                <p:nvPr/>
              </p:nvSpPr>
              <p:spPr>
                <a:xfrm>
                  <a:off x="5495" y="2699"/>
                  <a:ext cx="0" cy="77"/>
                </a:xfrm>
                <a:prstGeom prst="line">
                  <a:avLst/>
                </a:prstGeom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49751" name="矩形 149750"/>
            <p:cNvSpPr/>
            <p:nvPr/>
          </p:nvSpPr>
          <p:spPr>
            <a:xfrm>
              <a:off x="3794" y="2312"/>
              <a:ext cx="182" cy="283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2" name="矩形 149751"/>
            <p:cNvSpPr/>
            <p:nvPr/>
          </p:nvSpPr>
          <p:spPr>
            <a:xfrm>
              <a:off x="3782" y="2375"/>
              <a:ext cx="199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B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9753" name="矩形 149752"/>
            <p:cNvSpPr/>
            <p:nvPr/>
          </p:nvSpPr>
          <p:spPr>
            <a:xfrm>
              <a:off x="3794" y="1928"/>
              <a:ext cx="182" cy="283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754" name="矩形 149753"/>
            <p:cNvSpPr/>
            <p:nvPr/>
          </p:nvSpPr>
          <p:spPr>
            <a:xfrm>
              <a:off x="3779" y="1991"/>
              <a:ext cx="206" cy="21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1600" b="1">
                  <a:latin typeface="Times New Roman" panose="02020603050405020304" pitchFamily="18" charset="0"/>
                  <a:ea typeface="Times New Roman" panose="02020603050405020304" pitchFamily="18" charset="0"/>
                </a:rPr>
                <a:t>A</a:t>
              </a:r>
              <a:endPara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149755" name="组合 149754"/>
            <p:cNvGrpSpPr/>
            <p:nvPr/>
          </p:nvGrpSpPr>
          <p:grpSpPr>
            <a:xfrm>
              <a:off x="3857" y="2605"/>
              <a:ext cx="102" cy="171"/>
              <a:chOff x="3857" y="2605"/>
              <a:chExt cx="102" cy="171"/>
            </a:xfrm>
          </p:grpSpPr>
          <p:sp>
            <p:nvSpPr>
              <p:cNvPr id="149756" name="椭圆 149755"/>
              <p:cNvSpPr/>
              <p:nvPr/>
            </p:nvSpPr>
            <p:spPr>
              <a:xfrm>
                <a:off x="3857" y="2605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57" name="直接连接符 149756"/>
              <p:cNvSpPr/>
              <p:nvPr/>
            </p:nvSpPr>
            <p:spPr>
              <a:xfrm>
                <a:off x="3911" y="2699"/>
                <a:ext cx="0" cy="7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49758" name="组合 149757"/>
            <p:cNvGrpSpPr/>
            <p:nvPr/>
          </p:nvGrpSpPr>
          <p:grpSpPr>
            <a:xfrm>
              <a:off x="3857" y="1724"/>
              <a:ext cx="102" cy="187"/>
              <a:chOff x="3857" y="1724"/>
              <a:chExt cx="102" cy="187"/>
            </a:xfrm>
          </p:grpSpPr>
          <p:sp>
            <p:nvSpPr>
              <p:cNvPr id="149759" name="椭圆 149758"/>
              <p:cNvSpPr/>
              <p:nvPr/>
            </p:nvSpPr>
            <p:spPr>
              <a:xfrm>
                <a:off x="3857" y="1833"/>
                <a:ext cx="102" cy="78"/>
              </a:xfrm>
              <a:prstGeom prst="ellipse">
                <a:avLst/>
              </a:prstGeom>
              <a:noFill/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760" name="直接连接符 149759"/>
              <p:cNvSpPr/>
              <p:nvPr/>
            </p:nvSpPr>
            <p:spPr>
              <a:xfrm flipV="1">
                <a:off x="3911" y="1724"/>
                <a:ext cx="0" cy="109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49765" name="文本占位符 149764"/>
          <p:cNvSpPr>
            <a:spLocks noGrp="1"/>
          </p:cNvSpPr>
          <p:nvPr>
            <p:ph type="body" idx="1"/>
          </p:nvPr>
        </p:nvSpPr>
        <p:spPr>
          <a:xfrm>
            <a:off x="228600" y="838200"/>
            <a:ext cx="8191500" cy="1050290"/>
          </a:xfrm>
        </p:spPr>
        <p:txBody>
          <a:bodyPr lIns="63500" tIns="25400" rIns="63500" bIns="25400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Seems to be lots of “idle” hardware</a:t>
            </a:r>
            <a:endParaRPr lang="en-US" altLang="zh-CN" b="1"/>
          </a:p>
          <a:p>
            <a:pPr lvl="1"/>
            <a:r>
              <a:rPr lang="en-US" altLang="zh-CN" b="1"/>
              <a:t>Why not overlap instructions???</a:t>
            </a:r>
            <a:endParaRPr lang="en-US" altLang="zh-CN" b="1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Hazard detection unit &amp; forwarding unit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4.4</a:t>
            </a:r>
            <a:endParaRPr lang="zh-CN" altLang="en-US" dirty="0"/>
          </a:p>
        </p:txBody>
      </p:sp>
      <p:pic>
        <p:nvPicPr>
          <p:cNvPr id="8" name="Picture 6" descr="f04-60-978012407726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1371600"/>
            <a:ext cx="9237292" cy="562369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load instructions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4.5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186565"/>
            <a:ext cx="9144000" cy="265665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Pipelined load and R-type instructions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28613" y="116837"/>
            <a:ext cx="738188" cy="568325"/>
          </a:xfrm>
        </p:spPr>
        <p:txBody>
          <a:bodyPr/>
          <a:lstStyle/>
          <a:p>
            <a:r>
              <a:rPr lang="en-US" altLang="zh-CN" dirty="0"/>
              <a:t>4.6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12" y="1143000"/>
            <a:ext cx="8486775" cy="2047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" y="3139633"/>
            <a:ext cx="9144000" cy="326795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#1: Insert bubble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4.7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43000"/>
            <a:ext cx="9144000" cy="32038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8600" y="45720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1111FF"/>
                </a:solidFill>
              </a:rPr>
              <a:t>More complex in control</a:t>
            </a:r>
            <a:endParaRPr lang="en-US" altLang="zh-CN" sz="3600" b="1" dirty="0">
              <a:solidFill>
                <a:srgbClr val="1111FF"/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zh-CN" sz="3600" b="1" dirty="0">
                <a:solidFill>
                  <a:srgbClr val="1111FF"/>
                </a:solidFill>
              </a:rPr>
              <a:t>No instruction is started in cycle 6!</a:t>
            </a:r>
            <a:endParaRPr lang="zh-CN" altLang="en-US" sz="3600" b="1" dirty="0">
              <a:solidFill>
                <a:srgbClr val="1111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#2: Delay WB in R-type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4.8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" y="1066800"/>
            <a:ext cx="9144000" cy="42990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6200" y="563880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1111FF"/>
                </a:solidFill>
              </a:rPr>
              <a:t>Do nothing during the Mem stage of R-type!</a:t>
            </a:r>
            <a:endParaRPr lang="zh-CN" altLang="en-US" sz="3200" b="1" dirty="0">
              <a:solidFill>
                <a:srgbClr val="1111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Summary: Pipelining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52400" y="116837"/>
            <a:ext cx="990599" cy="568325"/>
          </a:xfrm>
        </p:spPr>
        <p:txBody>
          <a:bodyPr/>
          <a:lstStyle/>
          <a:p>
            <a:r>
              <a:rPr lang="en-US" altLang="zh-CN" dirty="0"/>
              <a:t> 5</a:t>
            </a:r>
            <a:endParaRPr lang="zh-CN" altLang="en-US" dirty="0"/>
          </a:p>
        </p:txBody>
      </p:sp>
      <p:sp>
        <p:nvSpPr>
          <p:cNvPr id="83971" name="文本占位符 83970"/>
          <p:cNvSpPr>
            <a:spLocks noGrp="1"/>
          </p:cNvSpPr>
          <p:nvPr>
            <p:ph type="body" idx="1"/>
          </p:nvPr>
        </p:nvSpPr>
        <p:spPr>
          <a:xfrm>
            <a:off x="22225" y="838200"/>
            <a:ext cx="9139555" cy="6280785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Reduce CPI by overlapping many instructions</a:t>
            </a:r>
            <a:endParaRPr lang="en-US" altLang="zh-CN" sz="240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Average throughput of approximately 1 CPI with fast clock</a:t>
            </a:r>
            <a:endParaRPr lang="en-US" altLang="zh-CN" sz="2400">
              <a:solidFill>
                <a:srgbClr val="1111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Utilize capabilities of the Datapath </a:t>
            </a:r>
            <a:endParaRPr lang="en-US" altLang="zh-CN" sz="240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start next instruction while working on the current one</a:t>
            </a:r>
            <a:endParaRPr lang="en-US" altLang="zh-CN" sz="2400">
              <a:solidFill>
                <a:srgbClr val="1111FF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limited by length of longest stage (plus fill/flush)</a:t>
            </a:r>
            <a:endParaRPr lang="en-US" altLang="zh-CN" sz="2400">
              <a:solidFill>
                <a:srgbClr val="1111FF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detect and resolve hazards</a:t>
            </a:r>
            <a:endParaRPr lang="en-US" altLang="zh-CN" sz="2400">
              <a:solidFill>
                <a:srgbClr val="1111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What makes it easy</a:t>
            </a:r>
            <a:endParaRPr lang="en-US" altLang="zh-CN" sz="240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all instructions are the same length</a:t>
            </a:r>
            <a:endParaRPr lang="en-US" altLang="zh-CN" sz="2400">
              <a:solidFill>
                <a:srgbClr val="1111FF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just a few instruction formats</a:t>
            </a:r>
            <a:endParaRPr lang="en-US" altLang="zh-CN" sz="2400">
              <a:solidFill>
                <a:srgbClr val="1111FF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memory operands appear only in loads and stores</a:t>
            </a:r>
            <a:endParaRPr lang="en-US" altLang="zh-CN" sz="2400">
              <a:solidFill>
                <a:srgbClr val="1111FF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/>
              <a:t>What makes it hard?</a:t>
            </a:r>
            <a:endParaRPr lang="en-US" altLang="zh-CN" sz="2400"/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structural hazards:   suppose we had only one memory</a:t>
            </a:r>
            <a:endParaRPr lang="en-US" altLang="zh-CN" sz="2400">
              <a:solidFill>
                <a:srgbClr val="1111FF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control hazards:  need to worry about branch instructions</a:t>
            </a:r>
            <a:endParaRPr lang="en-US" altLang="zh-CN" sz="2400">
              <a:solidFill>
                <a:srgbClr val="1111FF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</a:pPr>
            <a:r>
              <a:rPr lang="en-US" altLang="zh-CN" sz="2400">
                <a:solidFill>
                  <a:srgbClr val="1111FF"/>
                </a:solidFill>
              </a:rPr>
              <a:t>data hazards:  an instruction depends on a previous instruction</a:t>
            </a:r>
            <a:br>
              <a:rPr lang="en-US" altLang="zh-CN" sz="2400">
                <a:solidFill>
                  <a:srgbClr val="1111FF"/>
                </a:solidFill>
              </a:rPr>
            </a:br>
            <a:endParaRPr lang="en-US" altLang="zh-CN" sz="2400">
              <a:solidFill>
                <a:srgbClr val="1111FF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The Big Picture: Where are We Now?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1066800" cy="568325"/>
          </a:xfrm>
        </p:spPr>
        <p:txBody>
          <a:bodyPr/>
          <a:lstStyle/>
          <a:p>
            <a:r>
              <a:rPr lang="en-US" altLang="zh-CN" dirty="0"/>
              <a:t> 1.2</a:t>
            </a:r>
            <a:endParaRPr lang="zh-CN" altLang="en-US" dirty="0"/>
          </a:p>
        </p:txBody>
      </p:sp>
      <p:sp>
        <p:nvSpPr>
          <p:cNvPr id="9218" name="矩形 9217"/>
          <p:cNvSpPr/>
          <p:nvPr/>
        </p:nvSpPr>
        <p:spPr>
          <a:xfrm>
            <a:off x="1612900" y="3670300"/>
            <a:ext cx="1270000" cy="736600"/>
          </a:xfrm>
          <a:prstGeom prst="rect">
            <a:avLst/>
          </a:prstGeom>
          <a:pattFill prst="pct10">
            <a:fgClr>
              <a:schemeClr val="hlink"/>
            </a:fgClr>
            <a:bgClr>
              <a:schemeClr val="bg1"/>
            </a:bgClr>
          </a:pattFill>
          <a:ln w="2540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0" name="文本占位符 9219"/>
          <p:cNvSpPr>
            <a:spLocks noGrp="1"/>
          </p:cNvSpPr>
          <p:nvPr>
            <p:ph type="body" idx="1"/>
          </p:nvPr>
        </p:nvSpPr>
        <p:spPr>
          <a:xfrm>
            <a:off x="495300" y="1295400"/>
            <a:ext cx="8191500" cy="607060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The Five Classic Components of a Computer</a:t>
            </a:r>
            <a:endParaRPr lang="en-US" altLang="zh-CN" b="1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>
              <a:buNone/>
            </a:pPr>
            <a:endParaRPr lang="en-US" altLang="zh-CN"/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/>
              <a:t>Next Topics: </a:t>
            </a:r>
            <a:endParaRPr lang="en-US" altLang="zh-CN" b="1"/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Pipelining by Analogy</a:t>
            </a:r>
            <a:endParaRPr lang="en-US" altLang="zh-CN" b="1">
              <a:solidFill>
                <a:srgbClr val="000066"/>
              </a:solidFill>
            </a:endParaRPr>
          </a:p>
          <a:p>
            <a:pPr lvl="1"/>
            <a:r>
              <a:rPr lang="en-US" altLang="zh-CN" b="1">
                <a:solidFill>
                  <a:srgbClr val="000066"/>
                </a:solidFill>
              </a:rPr>
              <a:t>Pipeline hazards</a:t>
            </a:r>
            <a:endParaRPr lang="en-US" altLang="zh-CN" b="1">
              <a:solidFill>
                <a:srgbClr val="000066"/>
              </a:solidFill>
            </a:endParaRPr>
          </a:p>
          <a:p>
            <a:pPr lvl="1"/>
            <a:endParaRPr lang="en-US" altLang="zh-CN" b="1">
              <a:solidFill>
                <a:srgbClr val="000066"/>
              </a:solidFill>
            </a:endParaRPr>
          </a:p>
        </p:txBody>
      </p:sp>
      <p:sp>
        <p:nvSpPr>
          <p:cNvPr id="9221" name="矩形 9220"/>
          <p:cNvSpPr/>
          <p:nvPr/>
        </p:nvSpPr>
        <p:spPr>
          <a:xfrm>
            <a:off x="1814513" y="2989263"/>
            <a:ext cx="858837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Control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2" name="矩形 9221"/>
          <p:cNvSpPr/>
          <p:nvPr/>
        </p:nvSpPr>
        <p:spPr>
          <a:xfrm>
            <a:off x="1612900" y="2755900"/>
            <a:ext cx="1270000" cy="7366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3" name="矩形 9222"/>
          <p:cNvSpPr/>
          <p:nvPr/>
        </p:nvSpPr>
        <p:spPr>
          <a:xfrm>
            <a:off x="1738313" y="3862388"/>
            <a:ext cx="993775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Datapath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4" name="矩形 9223"/>
          <p:cNvSpPr/>
          <p:nvPr/>
        </p:nvSpPr>
        <p:spPr>
          <a:xfrm>
            <a:off x="3213100" y="2374900"/>
            <a:ext cx="1041400" cy="2184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5" name="矩形 9224"/>
          <p:cNvSpPr/>
          <p:nvPr/>
        </p:nvSpPr>
        <p:spPr>
          <a:xfrm>
            <a:off x="3284538" y="3227388"/>
            <a:ext cx="9271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Memory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6" name="矩形 9225"/>
          <p:cNvSpPr/>
          <p:nvPr/>
        </p:nvSpPr>
        <p:spPr>
          <a:xfrm>
            <a:off x="1460500" y="2374900"/>
            <a:ext cx="1574800" cy="21844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7" name="矩形 9226"/>
          <p:cNvSpPr/>
          <p:nvPr/>
        </p:nvSpPr>
        <p:spPr>
          <a:xfrm>
            <a:off x="1738313" y="2362200"/>
            <a:ext cx="102870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Processor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28" name="矩形 9227"/>
          <p:cNvSpPr/>
          <p:nvPr/>
        </p:nvSpPr>
        <p:spPr>
          <a:xfrm>
            <a:off x="4432300" y="2374900"/>
            <a:ext cx="1041400" cy="889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9" name="矩形 9228"/>
          <p:cNvSpPr/>
          <p:nvPr/>
        </p:nvSpPr>
        <p:spPr>
          <a:xfrm>
            <a:off x="4613275" y="2667000"/>
            <a:ext cx="666750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Input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230" name="矩形 9229"/>
          <p:cNvSpPr/>
          <p:nvPr/>
        </p:nvSpPr>
        <p:spPr>
          <a:xfrm>
            <a:off x="4432300" y="3670300"/>
            <a:ext cx="1041400" cy="8890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1" name="矩形 9230"/>
          <p:cNvSpPr/>
          <p:nvPr/>
        </p:nvSpPr>
        <p:spPr>
          <a:xfrm>
            <a:off x="4540250" y="3962400"/>
            <a:ext cx="814388" cy="3333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600" b="1">
                <a:latin typeface="Times New Roman" panose="02020603050405020304" pitchFamily="18" charset="0"/>
                <a:ea typeface="Times New Roman" panose="02020603050405020304" pitchFamily="18" charset="0"/>
              </a:rPr>
              <a:t>Output</a:t>
            </a:r>
            <a:endParaRPr lang="en-US" altLang="zh-CN" sz="160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Topic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66700" y="6786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100" y="97853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01. Recap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7856" y="1807260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02. </a:t>
            </a:r>
            <a:r>
              <a:rPr lang="en-US" sz="3600" b="1" dirty="0">
                <a:solidFill>
                  <a:srgbClr val="FF0000"/>
                </a:solidFill>
              </a:rPr>
              <a:t>Introduction of pipeline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38100" y="2583915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03. </a:t>
            </a:r>
            <a:r>
              <a:rPr lang="en-US" sz="3600" b="1" dirty="0">
                <a:solidFill>
                  <a:srgbClr val="0D00CD"/>
                </a:solidFill>
              </a:rPr>
              <a:t>Hazard</a:t>
            </a:r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38100" y="3395980"/>
            <a:ext cx="9067800" cy="119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D00CD"/>
                </a:solidFill>
              </a:rPr>
              <a:t>04. </a:t>
            </a:r>
            <a:r>
              <a:rPr lang="en-US" sz="3600" b="1" dirty="0">
                <a:solidFill>
                  <a:srgbClr val="0D00CD"/>
                </a:solidFill>
              </a:rPr>
              <a:t>Design a pipeline processor</a:t>
            </a:r>
            <a:endParaRPr lang="en-US" sz="3600" b="1" dirty="0">
              <a:solidFill>
                <a:srgbClr val="0D00CD"/>
              </a:solidFill>
            </a:endParaRPr>
          </a:p>
          <a:p>
            <a:endParaRPr lang="en-US" sz="3600" b="1" dirty="0">
              <a:solidFill>
                <a:srgbClr val="0D00CD"/>
              </a:solidFill>
            </a:endParaRPr>
          </a:p>
        </p:txBody>
      </p:sp>
      <p:sp>
        <p:nvSpPr>
          <p:cNvPr id="11" name="文本框 7"/>
          <p:cNvSpPr txBox="1"/>
          <p:nvPr/>
        </p:nvSpPr>
        <p:spPr>
          <a:xfrm>
            <a:off x="37807" y="4208299"/>
            <a:ext cx="9067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 sz="3600" b="1" dirty="0">
                <a:solidFill>
                  <a:srgbClr val="0D00CD"/>
                </a:solidFill>
              </a:rPr>
              <a:t>05. Summary</a:t>
            </a:r>
            <a:endParaRPr lang="en-US" altLang="zh-CN" sz="3600" b="1" dirty="0">
              <a:solidFill>
                <a:srgbClr val="0D00CD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ym typeface="+mn-ea"/>
              </a:rPr>
              <a:t>Pipelining is Natural!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dirty="0"/>
              <a:t> 2.1</a:t>
            </a:r>
            <a:endParaRPr lang="en-US" dirty="0"/>
          </a:p>
        </p:txBody>
      </p:sp>
      <p:sp>
        <p:nvSpPr>
          <p:cNvPr id="102403" name="文本占位符 102402"/>
          <p:cNvSpPr>
            <a:spLocks noGrp="1"/>
          </p:cNvSpPr>
          <p:nvPr>
            <p:ph type="body" idx="1"/>
          </p:nvPr>
        </p:nvSpPr>
        <p:spPr>
          <a:xfrm>
            <a:off x="61595" y="1295400"/>
            <a:ext cx="8282305" cy="502285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Laundry Example</a:t>
            </a: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Ann, Brian, Cathy, Dave </a:t>
            </a:r>
            <a:br>
              <a:rPr lang="en-US" altLang="zh-CN" b="1">
                <a:solidFill>
                  <a:srgbClr val="000066"/>
                </a:solidFill>
              </a:rPr>
            </a:br>
            <a:r>
              <a:rPr lang="en-US" altLang="zh-CN" b="1">
                <a:solidFill>
                  <a:srgbClr val="000066"/>
                </a:solidFill>
              </a:rPr>
              <a:t>each have one load of clothes </a:t>
            </a:r>
            <a:br>
              <a:rPr lang="en-US" altLang="zh-CN" b="1">
                <a:solidFill>
                  <a:srgbClr val="000066"/>
                </a:solidFill>
              </a:rPr>
            </a:br>
            <a:r>
              <a:rPr lang="en-US" altLang="zh-CN" b="1">
                <a:solidFill>
                  <a:srgbClr val="000066"/>
                </a:solidFill>
              </a:rPr>
              <a:t>to wash, dry, and fold</a:t>
            </a: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Washer takes 30 minutes</a:t>
            </a: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Dryer takes 40 minutes</a:t>
            </a: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endParaRPr lang="en-US" altLang="zh-CN" b="1">
              <a:solidFill>
                <a:srgbClr val="000066"/>
              </a:solidFill>
            </a:endParaRPr>
          </a:p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“Folder” takes 20 minutes</a:t>
            </a:r>
            <a:endParaRPr lang="en-US" altLang="zh-CN" b="1">
              <a:solidFill>
                <a:srgbClr val="000066"/>
              </a:solidFill>
            </a:endParaRPr>
          </a:p>
        </p:txBody>
      </p:sp>
      <p:grpSp>
        <p:nvGrpSpPr>
          <p:cNvPr id="102404" name="组合 102403"/>
          <p:cNvGrpSpPr/>
          <p:nvPr/>
        </p:nvGrpSpPr>
        <p:grpSpPr>
          <a:xfrm>
            <a:off x="6369050" y="3676650"/>
            <a:ext cx="673100" cy="800100"/>
            <a:chOff x="4012" y="2316"/>
            <a:chExt cx="424" cy="504"/>
          </a:xfrm>
        </p:grpSpPr>
        <p:grpSp>
          <p:nvGrpSpPr>
            <p:cNvPr id="102405" name="组合 102404"/>
            <p:cNvGrpSpPr/>
            <p:nvPr/>
          </p:nvGrpSpPr>
          <p:grpSpPr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102406" name="立方体 102405"/>
              <p:cNvSpPr/>
              <p:nvPr/>
            </p:nvSpPr>
            <p:spPr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07" name="立方体 102406"/>
              <p:cNvSpPr/>
              <p:nvPr/>
            </p:nvSpPr>
            <p:spPr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08" name="椭圆 102407"/>
            <p:cNvSpPr/>
            <p:nvPr/>
          </p:nvSpPr>
          <p:spPr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09" name="八边形 102408"/>
            <p:cNvSpPr/>
            <p:nvPr/>
          </p:nvSpPr>
          <p:spPr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10" name="组合 102409"/>
          <p:cNvGrpSpPr/>
          <p:nvPr/>
        </p:nvGrpSpPr>
        <p:grpSpPr>
          <a:xfrm>
            <a:off x="6361113" y="4705350"/>
            <a:ext cx="661987" cy="649288"/>
            <a:chOff x="4007" y="2964"/>
            <a:chExt cx="417" cy="409"/>
          </a:xfrm>
        </p:grpSpPr>
        <p:grpSp>
          <p:nvGrpSpPr>
            <p:cNvPr id="102411" name="组合 102410"/>
            <p:cNvGrpSpPr/>
            <p:nvPr/>
          </p:nvGrpSpPr>
          <p:grpSpPr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102412" name="任意多边形 102411"/>
              <p:cNvSpPr/>
              <p:nvPr/>
            </p:nvSpPr>
            <p:spPr>
              <a:xfrm>
                <a:off x="4211" y="3158"/>
                <a:ext cx="96" cy="215"/>
              </a:xfrm>
              <a:custGeom>
                <a:avLst/>
                <a:gdLst/>
                <a:ahLst/>
                <a:cxnLst/>
                <a:rect l="0" t="0" r="0" b="0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3" name="矩形 102412"/>
              <p:cNvSpPr/>
              <p:nvPr/>
            </p:nvSpPr>
            <p:spPr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4" name="矩形 102413"/>
              <p:cNvSpPr/>
              <p:nvPr/>
            </p:nvSpPr>
            <p:spPr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5" name="矩形 102414"/>
              <p:cNvSpPr/>
              <p:nvPr/>
            </p:nvSpPr>
            <p:spPr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416" name="组合 102415"/>
            <p:cNvGrpSpPr/>
            <p:nvPr/>
          </p:nvGrpSpPr>
          <p:grpSpPr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102417" name="椭圆 102416"/>
              <p:cNvSpPr/>
              <p:nvPr/>
            </p:nvSpPr>
            <p:spPr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18" name="任意多边形 102417"/>
              <p:cNvSpPr/>
              <p:nvPr/>
            </p:nvSpPr>
            <p:spPr>
              <a:xfrm>
                <a:off x="4007" y="3041"/>
                <a:ext cx="217" cy="332"/>
              </a:xfrm>
              <a:custGeom>
                <a:avLst/>
                <a:gdLst/>
                <a:ahLst/>
                <a:cxnLst/>
                <a:rect l="0" t="0" r="0" b="0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2419" name="组合 102418"/>
          <p:cNvGrpSpPr/>
          <p:nvPr/>
        </p:nvGrpSpPr>
        <p:grpSpPr>
          <a:xfrm>
            <a:off x="6381750" y="2508250"/>
            <a:ext cx="673100" cy="800100"/>
            <a:chOff x="4020" y="1580"/>
            <a:chExt cx="424" cy="504"/>
          </a:xfrm>
        </p:grpSpPr>
        <p:grpSp>
          <p:nvGrpSpPr>
            <p:cNvPr id="102420" name="组合 102419"/>
            <p:cNvGrpSpPr/>
            <p:nvPr/>
          </p:nvGrpSpPr>
          <p:grpSpPr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102421" name="组合 102420"/>
              <p:cNvGrpSpPr/>
              <p:nvPr/>
            </p:nvGrpSpPr>
            <p:grpSpPr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102422" name="立方体 102421"/>
                <p:cNvSpPr/>
                <p:nvPr/>
              </p:nvSpPr>
              <p:spPr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423" name="立方体 102422"/>
                <p:cNvSpPr/>
                <p:nvPr/>
              </p:nvSpPr>
              <p:spPr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2424" name="平行四边形 102423"/>
              <p:cNvSpPr/>
              <p:nvPr/>
            </p:nvSpPr>
            <p:spPr>
              <a:xfrm>
                <a:off x="4104" y="1696"/>
                <a:ext cx="224" cy="32"/>
              </a:xfrm>
              <a:prstGeom prst="parallelogram">
                <a:avLst>
                  <a:gd name="adj" fmla="val 174965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425" name="椭圆 102424"/>
            <p:cNvSpPr/>
            <p:nvPr/>
          </p:nvSpPr>
          <p:spPr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26" name="组合 102425"/>
          <p:cNvGrpSpPr/>
          <p:nvPr/>
        </p:nvGrpSpPr>
        <p:grpSpPr>
          <a:xfrm>
            <a:off x="5822950" y="1530350"/>
            <a:ext cx="2224088" cy="541338"/>
            <a:chOff x="3668" y="964"/>
            <a:chExt cx="1401" cy="341"/>
          </a:xfrm>
        </p:grpSpPr>
        <p:grpSp>
          <p:nvGrpSpPr>
            <p:cNvPr id="102427" name="组合 102426"/>
            <p:cNvGrpSpPr/>
            <p:nvPr/>
          </p:nvGrpSpPr>
          <p:grpSpPr>
            <a:xfrm>
              <a:off x="3668" y="964"/>
              <a:ext cx="329" cy="341"/>
              <a:chOff x="3668" y="964"/>
              <a:chExt cx="329" cy="341"/>
            </a:xfrm>
          </p:grpSpPr>
          <p:sp>
            <p:nvSpPr>
              <p:cNvPr id="102428" name="任意多边形 102427"/>
              <p:cNvSpPr/>
              <p:nvPr/>
            </p:nvSpPr>
            <p:spPr>
              <a:xfrm>
                <a:off x="3668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29" name="矩形 102428"/>
              <p:cNvSpPr/>
              <p:nvPr/>
            </p:nvSpPr>
            <p:spPr>
              <a:xfrm>
                <a:off x="3715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A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2430" name="组合 102429"/>
            <p:cNvGrpSpPr/>
            <p:nvPr/>
          </p:nvGrpSpPr>
          <p:grpSpPr>
            <a:xfrm>
              <a:off x="4028" y="964"/>
              <a:ext cx="329" cy="341"/>
              <a:chOff x="4028" y="964"/>
              <a:chExt cx="329" cy="341"/>
            </a:xfrm>
          </p:grpSpPr>
          <p:sp>
            <p:nvSpPr>
              <p:cNvPr id="102431" name="任意多边形 102430"/>
              <p:cNvSpPr/>
              <p:nvPr/>
            </p:nvSpPr>
            <p:spPr>
              <a:xfrm>
                <a:off x="4028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2" name="矩形 102431"/>
              <p:cNvSpPr/>
              <p:nvPr/>
            </p:nvSpPr>
            <p:spPr>
              <a:xfrm>
                <a:off x="4075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B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2433" name="组合 102432"/>
            <p:cNvGrpSpPr/>
            <p:nvPr/>
          </p:nvGrpSpPr>
          <p:grpSpPr>
            <a:xfrm>
              <a:off x="4388" y="964"/>
              <a:ext cx="329" cy="341"/>
              <a:chOff x="4388" y="964"/>
              <a:chExt cx="329" cy="341"/>
            </a:xfrm>
          </p:grpSpPr>
          <p:sp>
            <p:nvSpPr>
              <p:cNvPr id="102434" name="任意多边形 102433"/>
              <p:cNvSpPr/>
              <p:nvPr/>
            </p:nvSpPr>
            <p:spPr>
              <a:xfrm>
                <a:off x="4388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5" name="矩形 102434"/>
              <p:cNvSpPr/>
              <p:nvPr/>
            </p:nvSpPr>
            <p:spPr>
              <a:xfrm>
                <a:off x="4435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C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  <p:grpSp>
          <p:nvGrpSpPr>
            <p:cNvPr id="102436" name="组合 102435"/>
            <p:cNvGrpSpPr/>
            <p:nvPr/>
          </p:nvGrpSpPr>
          <p:grpSpPr>
            <a:xfrm>
              <a:off x="4740" y="964"/>
              <a:ext cx="329" cy="341"/>
              <a:chOff x="4740" y="964"/>
              <a:chExt cx="329" cy="341"/>
            </a:xfrm>
          </p:grpSpPr>
          <p:sp>
            <p:nvSpPr>
              <p:cNvPr id="102437" name="任意多边形 102436"/>
              <p:cNvSpPr/>
              <p:nvPr/>
            </p:nvSpPr>
            <p:spPr>
              <a:xfrm>
                <a:off x="4740" y="964"/>
                <a:ext cx="329" cy="295"/>
              </a:xfrm>
              <a:custGeom>
                <a:avLst/>
                <a:gdLst/>
                <a:ahLst/>
                <a:cxnLst/>
                <a:rect l="0" t="0" r="0" b="0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 cmpd="sng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438" name="矩形 102437"/>
              <p:cNvSpPr/>
              <p:nvPr/>
            </p:nvSpPr>
            <p:spPr>
              <a:xfrm>
                <a:off x="4787" y="1011"/>
                <a:ext cx="261" cy="29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D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98575" y="116840"/>
            <a:ext cx="7298690" cy="649605"/>
          </a:xfrm>
        </p:spPr>
        <p:txBody>
          <a:bodyPr/>
          <a:lstStyle/>
          <a:p>
            <a:r>
              <a:rPr lang="en-US" altLang="zh-CN" sz="2400">
                <a:sym typeface="+mn-ea"/>
              </a:rPr>
              <a:t>Sequential Laundry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>
          <a:xfrm>
            <a:off x="288925" y="5486400"/>
            <a:ext cx="8707438" cy="141605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/>
              <a:t>Sequential laundry takes 6 hours for 4 loads</a:t>
            </a:r>
            <a:endParaRPr lang="en-US" altLang="zh-CN" sz="2800" b="1"/>
          </a:p>
          <a:p>
            <a:pPr marL="457200" indent="-457200">
              <a:spcBef>
                <a:spcPct val="20000"/>
              </a:spcBef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sz="2800" b="1">
                <a:solidFill>
                  <a:srgbClr val="000066"/>
                </a:solidFill>
              </a:rPr>
              <a:t>If they learned pipelining, how long would  laundry take? </a:t>
            </a:r>
            <a:endParaRPr lang="en-US" altLang="zh-CN" sz="2800" b="1">
              <a:solidFill>
                <a:srgbClr val="000066"/>
              </a:solidFill>
            </a:endParaRPr>
          </a:p>
        </p:txBody>
      </p:sp>
      <p:grpSp>
        <p:nvGrpSpPr>
          <p:cNvPr id="104452" name="组合 104451"/>
          <p:cNvGrpSpPr/>
          <p:nvPr/>
        </p:nvGrpSpPr>
        <p:grpSpPr>
          <a:xfrm>
            <a:off x="700088" y="2427288"/>
            <a:ext cx="522287" cy="528637"/>
            <a:chOff x="532" y="1716"/>
            <a:chExt cx="329" cy="333"/>
          </a:xfrm>
        </p:grpSpPr>
        <p:sp>
          <p:nvSpPr>
            <p:cNvPr id="104453" name="任意多边形 104452"/>
            <p:cNvSpPr/>
            <p:nvPr/>
          </p:nvSpPr>
          <p:spPr>
            <a:xfrm>
              <a:off x="532" y="1716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4" name="矩形 104453"/>
            <p:cNvSpPr/>
            <p:nvPr/>
          </p:nvSpPr>
          <p:spPr>
            <a:xfrm>
              <a:off x="583" y="1763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4455" name="组合 104454"/>
          <p:cNvGrpSpPr/>
          <p:nvPr/>
        </p:nvGrpSpPr>
        <p:grpSpPr>
          <a:xfrm>
            <a:off x="687388" y="3252788"/>
            <a:ext cx="522287" cy="528637"/>
            <a:chOff x="524" y="2236"/>
            <a:chExt cx="329" cy="333"/>
          </a:xfrm>
        </p:grpSpPr>
        <p:sp>
          <p:nvSpPr>
            <p:cNvPr id="104456" name="任意多边形 104455"/>
            <p:cNvSpPr/>
            <p:nvPr/>
          </p:nvSpPr>
          <p:spPr>
            <a:xfrm>
              <a:off x="524" y="2236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57" name="矩形 104456"/>
            <p:cNvSpPr/>
            <p:nvPr/>
          </p:nvSpPr>
          <p:spPr>
            <a:xfrm>
              <a:off x="575" y="2283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4458" name="组合 104457"/>
          <p:cNvGrpSpPr/>
          <p:nvPr/>
        </p:nvGrpSpPr>
        <p:grpSpPr>
          <a:xfrm>
            <a:off x="661988" y="3989388"/>
            <a:ext cx="522287" cy="528637"/>
            <a:chOff x="508" y="2700"/>
            <a:chExt cx="329" cy="333"/>
          </a:xfrm>
        </p:grpSpPr>
        <p:sp>
          <p:nvSpPr>
            <p:cNvPr id="104459" name="任意多边形 104458"/>
            <p:cNvSpPr/>
            <p:nvPr/>
          </p:nvSpPr>
          <p:spPr>
            <a:xfrm>
              <a:off x="508" y="2700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0" name="矩形 104459"/>
            <p:cNvSpPr/>
            <p:nvPr/>
          </p:nvSpPr>
          <p:spPr>
            <a:xfrm>
              <a:off x="559" y="2747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4461" name="组合 104460"/>
          <p:cNvGrpSpPr/>
          <p:nvPr/>
        </p:nvGrpSpPr>
        <p:grpSpPr>
          <a:xfrm>
            <a:off x="649288" y="4738688"/>
            <a:ext cx="522287" cy="528637"/>
            <a:chOff x="500" y="3172"/>
            <a:chExt cx="329" cy="333"/>
          </a:xfrm>
        </p:grpSpPr>
        <p:sp>
          <p:nvSpPr>
            <p:cNvPr id="104462" name="任意多边形 104461"/>
            <p:cNvSpPr/>
            <p:nvPr/>
          </p:nvSpPr>
          <p:spPr>
            <a:xfrm>
              <a:off x="500" y="3172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63" name="矩形 104462"/>
            <p:cNvSpPr/>
            <p:nvPr/>
          </p:nvSpPr>
          <p:spPr>
            <a:xfrm>
              <a:off x="551" y="3219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4464" name="矩形 104463"/>
          <p:cNvSpPr/>
          <p:nvPr/>
        </p:nvSpPr>
        <p:spPr>
          <a:xfrm>
            <a:off x="13335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4465" name="组合 104464"/>
          <p:cNvGrpSpPr/>
          <p:nvPr/>
        </p:nvGrpSpPr>
        <p:grpSpPr>
          <a:xfrm>
            <a:off x="1366838" y="1925638"/>
            <a:ext cx="1498600" cy="0"/>
            <a:chOff x="952" y="1400"/>
            <a:chExt cx="944" cy="0"/>
          </a:xfrm>
        </p:grpSpPr>
        <p:sp>
          <p:nvSpPr>
            <p:cNvPr id="104466" name="直接连接符 104465"/>
            <p:cNvSpPr/>
            <p:nvPr/>
          </p:nvSpPr>
          <p:spPr>
            <a:xfrm>
              <a:off x="952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67" name="直接连接符 104466"/>
            <p:cNvSpPr/>
            <p:nvPr/>
          </p:nvSpPr>
          <p:spPr>
            <a:xfrm>
              <a:off x="1280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68" name="直接连接符 104467"/>
            <p:cNvSpPr/>
            <p:nvPr/>
          </p:nvSpPr>
          <p:spPr>
            <a:xfrm>
              <a:off x="1680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69" name="矩形 104468"/>
          <p:cNvSpPr/>
          <p:nvPr/>
        </p:nvSpPr>
        <p:spPr>
          <a:xfrm>
            <a:off x="19177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470" name="矩形 104469"/>
          <p:cNvSpPr/>
          <p:nvPr/>
        </p:nvSpPr>
        <p:spPr>
          <a:xfrm>
            <a:off x="24384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471" name="直接连接符 104470"/>
          <p:cNvSpPr/>
          <p:nvPr/>
        </p:nvSpPr>
        <p:spPr>
          <a:xfrm>
            <a:off x="18621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2" name="直接连接符 104471"/>
          <p:cNvSpPr/>
          <p:nvPr/>
        </p:nvSpPr>
        <p:spPr>
          <a:xfrm>
            <a:off x="24971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3" name="直接连接符 104472"/>
          <p:cNvSpPr/>
          <p:nvPr/>
        </p:nvSpPr>
        <p:spPr>
          <a:xfrm>
            <a:off x="29035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74" name="矩形 104473"/>
          <p:cNvSpPr/>
          <p:nvPr/>
        </p:nvSpPr>
        <p:spPr>
          <a:xfrm>
            <a:off x="29083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4475" name="组合 104474"/>
          <p:cNvGrpSpPr/>
          <p:nvPr/>
        </p:nvGrpSpPr>
        <p:grpSpPr>
          <a:xfrm>
            <a:off x="2941638" y="1925638"/>
            <a:ext cx="1498600" cy="0"/>
            <a:chOff x="1944" y="1400"/>
            <a:chExt cx="944" cy="0"/>
          </a:xfrm>
        </p:grpSpPr>
        <p:sp>
          <p:nvSpPr>
            <p:cNvPr id="104476" name="直接连接符 104475"/>
            <p:cNvSpPr/>
            <p:nvPr/>
          </p:nvSpPr>
          <p:spPr>
            <a:xfrm>
              <a:off x="1944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77" name="直接连接符 104476"/>
            <p:cNvSpPr/>
            <p:nvPr/>
          </p:nvSpPr>
          <p:spPr>
            <a:xfrm>
              <a:off x="2272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78" name="直接连接符 104477"/>
            <p:cNvSpPr/>
            <p:nvPr/>
          </p:nvSpPr>
          <p:spPr>
            <a:xfrm>
              <a:off x="2672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79" name="矩形 104478"/>
          <p:cNvSpPr/>
          <p:nvPr/>
        </p:nvSpPr>
        <p:spPr>
          <a:xfrm>
            <a:off x="34925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480" name="矩形 104479"/>
          <p:cNvSpPr/>
          <p:nvPr/>
        </p:nvSpPr>
        <p:spPr>
          <a:xfrm>
            <a:off x="40132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481" name="直接连接符 104480"/>
          <p:cNvSpPr/>
          <p:nvPr/>
        </p:nvSpPr>
        <p:spPr>
          <a:xfrm>
            <a:off x="34369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2" name="直接连接符 104481"/>
          <p:cNvSpPr/>
          <p:nvPr/>
        </p:nvSpPr>
        <p:spPr>
          <a:xfrm>
            <a:off x="40719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3" name="直接连接符 104482"/>
          <p:cNvSpPr/>
          <p:nvPr/>
        </p:nvSpPr>
        <p:spPr>
          <a:xfrm>
            <a:off x="44783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84" name="矩形 104483"/>
          <p:cNvSpPr/>
          <p:nvPr/>
        </p:nvSpPr>
        <p:spPr>
          <a:xfrm>
            <a:off x="44831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4485" name="组合 104484"/>
          <p:cNvGrpSpPr/>
          <p:nvPr/>
        </p:nvGrpSpPr>
        <p:grpSpPr>
          <a:xfrm>
            <a:off x="4516438" y="1925638"/>
            <a:ext cx="1498600" cy="0"/>
            <a:chOff x="2936" y="1400"/>
            <a:chExt cx="944" cy="0"/>
          </a:xfrm>
        </p:grpSpPr>
        <p:sp>
          <p:nvSpPr>
            <p:cNvPr id="104486" name="直接连接符 104485"/>
            <p:cNvSpPr/>
            <p:nvPr/>
          </p:nvSpPr>
          <p:spPr>
            <a:xfrm>
              <a:off x="2936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87" name="直接连接符 104486"/>
            <p:cNvSpPr/>
            <p:nvPr/>
          </p:nvSpPr>
          <p:spPr>
            <a:xfrm>
              <a:off x="3264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88" name="直接连接符 104487"/>
            <p:cNvSpPr/>
            <p:nvPr/>
          </p:nvSpPr>
          <p:spPr>
            <a:xfrm>
              <a:off x="3664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89" name="矩形 104488"/>
          <p:cNvSpPr/>
          <p:nvPr/>
        </p:nvSpPr>
        <p:spPr>
          <a:xfrm>
            <a:off x="50673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490" name="矩形 104489"/>
          <p:cNvSpPr/>
          <p:nvPr/>
        </p:nvSpPr>
        <p:spPr>
          <a:xfrm>
            <a:off x="55880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491" name="直接连接符 104490"/>
          <p:cNvSpPr/>
          <p:nvPr/>
        </p:nvSpPr>
        <p:spPr>
          <a:xfrm>
            <a:off x="50117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2" name="直接连接符 104491"/>
          <p:cNvSpPr/>
          <p:nvPr/>
        </p:nvSpPr>
        <p:spPr>
          <a:xfrm>
            <a:off x="56467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3" name="直接连接符 104492"/>
          <p:cNvSpPr/>
          <p:nvPr/>
        </p:nvSpPr>
        <p:spPr>
          <a:xfrm>
            <a:off x="60531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494" name="矩形 104493"/>
          <p:cNvSpPr/>
          <p:nvPr/>
        </p:nvSpPr>
        <p:spPr>
          <a:xfrm>
            <a:off x="60579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30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4495" name="组合 104494"/>
          <p:cNvGrpSpPr/>
          <p:nvPr/>
        </p:nvGrpSpPr>
        <p:grpSpPr>
          <a:xfrm>
            <a:off x="6091238" y="1925638"/>
            <a:ext cx="1498600" cy="0"/>
            <a:chOff x="3928" y="1400"/>
            <a:chExt cx="944" cy="0"/>
          </a:xfrm>
        </p:grpSpPr>
        <p:sp>
          <p:nvSpPr>
            <p:cNvPr id="104496" name="直接连接符 104495"/>
            <p:cNvSpPr/>
            <p:nvPr/>
          </p:nvSpPr>
          <p:spPr>
            <a:xfrm>
              <a:off x="3928" y="1400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97" name="直接连接符 104496"/>
            <p:cNvSpPr/>
            <p:nvPr/>
          </p:nvSpPr>
          <p:spPr>
            <a:xfrm>
              <a:off x="4256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4498" name="直接连接符 104497"/>
            <p:cNvSpPr/>
            <p:nvPr/>
          </p:nvSpPr>
          <p:spPr>
            <a:xfrm>
              <a:off x="4656" y="1400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4499" name="矩形 104498"/>
          <p:cNvSpPr/>
          <p:nvPr/>
        </p:nvSpPr>
        <p:spPr>
          <a:xfrm>
            <a:off x="66421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40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00" name="矩形 104499"/>
          <p:cNvSpPr/>
          <p:nvPr/>
        </p:nvSpPr>
        <p:spPr>
          <a:xfrm>
            <a:off x="7162800" y="19304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20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01" name="直接连接符 104500"/>
          <p:cNvSpPr/>
          <p:nvPr/>
        </p:nvSpPr>
        <p:spPr>
          <a:xfrm>
            <a:off x="65865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502" name="直接连接符 104501"/>
          <p:cNvSpPr/>
          <p:nvPr/>
        </p:nvSpPr>
        <p:spPr>
          <a:xfrm>
            <a:off x="72215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503" name="直接连接符 104502"/>
          <p:cNvSpPr/>
          <p:nvPr/>
        </p:nvSpPr>
        <p:spPr>
          <a:xfrm>
            <a:off x="7627938" y="17541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4504" name="组合 104503"/>
          <p:cNvGrpSpPr/>
          <p:nvPr/>
        </p:nvGrpSpPr>
        <p:grpSpPr>
          <a:xfrm>
            <a:off x="1347788" y="2325688"/>
            <a:ext cx="1535112" cy="711200"/>
            <a:chOff x="940" y="1652"/>
            <a:chExt cx="967" cy="448"/>
          </a:xfrm>
        </p:grpSpPr>
        <p:grpSp>
          <p:nvGrpSpPr>
            <p:cNvPr id="104505" name="组合 104504"/>
            <p:cNvGrpSpPr/>
            <p:nvPr/>
          </p:nvGrpSpPr>
          <p:grpSpPr>
            <a:xfrm>
              <a:off x="940" y="1652"/>
              <a:ext cx="305" cy="448"/>
              <a:chOff x="940" y="1652"/>
              <a:chExt cx="305" cy="448"/>
            </a:xfrm>
          </p:grpSpPr>
          <p:grpSp>
            <p:nvGrpSpPr>
              <p:cNvPr id="104506" name="组合 104505"/>
              <p:cNvGrpSpPr/>
              <p:nvPr/>
            </p:nvGrpSpPr>
            <p:grpSpPr>
              <a:xfrm>
                <a:off x="940" y="1652"/>
                <a:ext cx="305" cy="448"/>
                <a:chOff x="940" y="1652"/>
                <a:chExt cx="305" cy="448"/>
              </a:xfrm>
            </p:grpSpPr>
            <p:sp>
              <p:nvSpPr>
                <p:cNvPr id="104507" name="立方体 104506"/>
                <p:cNvSpPr/>
                <p:nvPr/>
              </p:nvSpPr>
              <p:spPr>
                <a:xfrm>
                  <a:off x="940" y="1723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08" name="立方体 104507"/>
                <p:cNvSpPr/>
                <p:nvPr/>
              </p:nvSpPr>
              <p:spPr>
                <a:xfrm>
                  <a:off x="1010" y="1652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09" name="平行四边形 104508"/>
              <p:cNvSpPr/>
              <p:nvPr/>
            </p:nvSpPr>
            <p:spPr>
              <a:xfrm>
                <a:off x="1002" y="1756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10" name="组合 104509"/>
            <p:cNvGrpSpPr/>
            <p:nvPr/>
          </p:nvGrpSpPr>
          <p:grpSpPr>
            <a:xfrm>
              <a:off x="1241" y="1652"/>
              <a:ext cx="378" cy="448"/>
              <a:chOff x="1241" y="1652"/>
              <a:chExt cx="378" cy="448"/>
            </a:xfrm>
          </p:grpSpPr>
          <p:grpSp>
            <p:nvGrpSpPr>
              <p:cNvPr id="104511" name="组合 104510"/>
              <p:cNvGrpSpPr/>
              <p:nvPr/>
            </p:nvGrpSpPr>
            <p:grpSpPr>
              <a:xfrm>
                <a:off x="1241" y="1652"/>
                <a:ext cx="378" cy="448"/>
                <a:chOff x="1241" y="1652"/>
                <a:chExt cx="378" cy="448"/>
              </a:xfrm>
            </p:grpSpPr>
            <p:sp>
              <p:nvSpPr>
                <p:cNvPr id="104512" name="立方体 104511"/>
                <p:cNvSpPr/>
                <p:nvPr/>
              </p:nvSpPr>
              <p:spPr>
                <a:xfrm>
                  <a:off x="1241" y="1723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13" name="立方体 104512"/>
                <p:cNvSpPr/>
                <p:nvPr/>
              </p:nvSpPr>
              <p:spPr>
                <a:xfrm>
                  <a:off x="1327" y="1652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14" name="椭圆 104513"/>
              <p:cNvSpPr/>
              <p:nvPr/>
            </p:nvSpPr>
            <p:spPr>
              <a:xfrm>
                <a:off x="1356" y="1688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15" name="八边形 104514"/>
              <p:cNvSpPr/>
              <p:nvPr/>
            </p:nvSpPr>
            <p:spPr>
              <a:xfrm>
                <a:off x="1288" y="1898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16" name="任意多边形 104515"/>
            <p:cNvSpPr/>
            <p:nvPr/>
          </p:nvSpPr>
          <p:spPr>
            <a:xfrm>
              <a:off x="1805" y="1881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7" name="矩形 104516"/>
            <p:cNvSpPr/>
            <p:nvPr/>
          </p:nvSpPr>
          <p:spPr>
            <a:xfrm>
              <a:off x="1801" y="1881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8" name="矩形 104517"/>
            <p:cNvSpPr/>
            <p:nvPr/>
          </p:nvSpPr>
          <p:spPr>
            <a:xfrm>
              <a:off x="1808" y="1962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19" name="矩形 104518"/>
            <p:cNvSpPr/>
            <p:nvPr/>
          </p:nvSpPr>
          <p:spPr>
            <a:xfrm>
              <a:off x="1625" y="1962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20" name="组合 104519"/>
            <p:cNvGrpSpPr/>
            <p:nvPr/>
          </p:nvGrpSpPr>
          <p:grpSpPr>
            <a:xfrm>
              <a:off x="1623" y="1709"/>
              <a:ext cx="194" cy="364"/>
              <a:chOff x="1623" y="1709"/>
              <a:chExt cx="194" cy="364"/>
            </a:xfrm>
          </p:grpSpPr>
          <p:sp>
            <p:nvSpPr>
              <p:cNvPr id="104521" name="椭圆 104520"/>
              <p:cNvSpPr/>
              <p:nvPr/>
            </p:nvSpPr>
            <p:spPr>
              <a:xfrm>
                <a:off x="1699" y="1709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22" name="任意多边形 104521"/>
              <p:cNvSpPr/>
              <p:nvPr/>
            </p:nvSpPr>
            <p:spPr>
              <a:xfrm>
                <a:off x="1623" y="1777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523" name="矩形 104522"/>
          <p:cNvSpPr/>
          <p:nvPr/>
        </p:nvSpPr>
        <p:spPr>
          <a:xfrm>
            <a:off x="965200" y="825500"/>
            <a:ext cx="8921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6 PM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24" name="直接连接符 104523"/>
          <p:cNvSpPr/>
          <p:nvPr/>
        </p:nvSpPr>
        <p:spPr>
          <a:xfrm>
            <a:off x="1335088" y="1417638"/>
            <a:ext cx="6324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25" name="直接连接符 104524"/>
          <p:cNvSpPr/>
          <p:nvPr/>
        </p:nvSpPr>
        <p:spPr>
          <a:xfrm>
            <a:off x="1328738" y="1284288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4526" name="矩形 104525"/>
          <p:cNvSpPr/>
          <p:nvPr/>
        </p:nvSpPr>
        <p:spPr>
          <a:xfrm>
            <a:off x="2197100" y="838200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27" name="矩形 104526"/>
          <p:cNvSpPr/>
          <p:nvPr/>
        </p:nvSpPr>
        <p:spPr>
          <a:xfrm>
            <a:off x="3263900" y="838200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28" name="矩形 104527"/>
          <p:cNvSpPr/>
          <p:nvPr/>
        </p:nvSpPr>
        <p:spPr>
          <a:xfrm>
            <a:off x="4279900" y="838200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29" name="矩形 104528"/>
          <p:cNvSpPr/>
          <p:nvPr/>
        </p:nvSpPr>
        <p:spPr>
          <a:xfrm>
            <a:off x="5219700" y="8509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30" name="矩形 104529"/>
          <p:cNvSpPr/>
          <p:nvPr/>
        </p:nvSpPr>
        <p:spPr>
          <a:xfrm>
            <a:off x="6311900" y="838200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31" name="矩形 104530"/>
          <p:cNvSpPr/>
          <p:nvPr/>
        </p:nvSpPr>
        <p:spPr>
          <a:xfrm>
            <a:off x="6992938" y="825500"/>
            <a:ext cx="1447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Midnight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4532" name="组合 104531"/>
          <p:cNvGrpSpPr/>
          <p:nvPr/>
        </p:nvGrpSpPr>
        <p:grpSpPr>
          <a:xfrm>
            <a:off x="2871788" y="3062288"/>
            <a:ext cx="1535112" cy="711200"/>
            <a:chOff x="1900" y="2116"/>
            <a:chExt cx="967" cy="448"/>
          </a:xfrm>
        </p:grpSpPr>
        <p:grpSp>
          <p:nvGrpSpPr>
            <p:cNvPr id="104533" name="组合 104532"/>
            <p:cNvGrpSpPr/>
            <p:nvPr/>
          </p:nvGrpSpPr>
          <p:grpSpPr>
            <a:xfrm>
              <a:off x="1900" y="2116"/>
              <a:ext cx="305" cy="448"/>
              <a:chOff x="1900" y="2116"/>
              <a:chExt cx="305" cy="448"/>
            </a:xfrm>
          </p:grpSpPr>
          <p:grpSp>
            <p:nvGrpSpPr>
              <p:cNvPr id="104534" name="组合 104533"/>
              <p:cNvGrpSpPr/>
              <p:nvPr/>
            </p:nvGrpSpPr>
            <p:grpSpPr>
              <a:xfrm>
                <a:off x="1900" y="2116"/>
                <a:ext cx="305" cy="448"/>
                <a:chOff x="1900" y="2116"/>
                <a:chExt cx="305" cy="448"/>
              </a:xfrm>
            </p:grpSpPr>
            <p:sp>
              <p:nvSpPr>
                <p:cNvPr id="104535" name="立方体 104534"/>
                <p:cNvSpPr/>
                <p:nvPr/>
              </p:nvSpPr>
              <p:spPr>
                <a:xfrm>
                  <a:off x="1900" y="218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36" name="立方体 104535"/>
                <p:cNvSpPr/>
                <p:nvPr/>
              </p:nvSpPr>
              <p:spPr>
                <a:xfrm>
                  <a:off x="1970" y="211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37" name="平行四边形 104536"/>
              <p:cNvSpPr/>
              <p:nvPr/>
            </p:nvSpPr>
            <p:spPr>
              <a:xfrm>
                <a:off x="1962" y="2220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38" name="组合 104537"/>
            <p:cNvGrpSpPr/>
            <p:nvPr/>
          </p:nvGrpSpPr>
          <p:grpSpPr>
            <a:xfrm>
              <a:off x="2201" y="2116"/>
              <a:ext cx="378" cy="448"/>
              <a:chOff x="2201" y="2116"/>
              <a:chExt cx="378" cy="448"/>
            </a:xfrm>
          </p:grpSpPr>
          <p:grpSp>
            <p:nvGrpSpPr>
              <p:cNvPr id="104539" name="组合 104538"/>
              <p:cNvGrpSpPr/>
              <p:nvPr/>
            </p:nvGrpSpPr>
            <p:grpSpPr>
              <a:xfrm>
                <a:off x="2201" y="2116"/>
                <a:ext cx="378" cy="448"/>
                <a:chOff x="2201" y="2116"/>
                <a:chExt cx="378" cy="448"/>
              </a:xfrm>
            </p:grpSpPr>
            <p:sp>
              <p:nvSpPr>
                <p:cNvPr id="104540" name="立方体 104539"/>
                <p:cNvSpPr/>
                <p:nvPr/>
              </p:nvSpPr>
              <p:spPr>
                <a:xfrm>
                  <a:off x="2201" y="218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41" name="立方体 104540"/>
                <p:cNvSpPr/>
                <p:nvPr/>
              </p:nvSpPr>
              <p:spPr>
                <a:xfrm>
                  <a:off x="2287" y="211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42" name="椭圆 104541"/>
              <p:cNvSpPr/>
              <p:nvPr/>
            </p:nvSpPr>
            <p:spPr>
              <a:xfrm>
                <a:off x="2316" y="215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43" name="八边形 104542"/>
              <p:cNvSpPr/>
              <p:nvPr/>
            </p:nvSpPr>
            <p:spPr>
              <a:xfrm>
                <a:off x="2248" y="236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44" name="任意多边形 104543"/>
            <p:cNvSpPr/>
            <p:nvPr/>
          </p:nvSpPr>
          <p:spPr>
            <a:xfrm>
              <a:off x="2765" y="2345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5" name="矩形 104544"/>
            <p:cNvSpPr/>
            <p:nvPr/>
          </p:nvSpPr>
          <p:spPr>
            <a:xfrm>
              <a:off x="2761" y="2345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6" name="矩形 104545"/>
            <p:cNvSpPr/>
            <p:nvPr/>
          </p:nvSpPr>
          <p:spPr>
            <a:xfrm>
              <a:off x="2768" y="2426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47" name="矩形 104546"/>
            <p:cNvSpPr/>
            <p:nvPr/>
          </p:nvSpPr>
          <p:spPr>
            <a:xfrm>
              <a:off x="2585" y="2426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48" name="组合 104547"/>
            <p:cNvGrpSpPr/>
            <p:nvPr/>
          </p:nvGrpSpPr>
          <p:grpSpPr>
            <a:xfrm>
              <a:off x="2583" y="2173"/>
              <a:ext cx="194" cy="364"/>
              <a:chOff x="2583" y="2173"/>
              <a:chExt cx="194" cy="364"/>
            </a:xfrm>
          </p:grpSpPr>
          <p:sp>
            <p:nvSpPr>
              <p:cNvPr id="104549" name="椭圆 104548"/>
              <p:cNvSpPr/>
              <p:nvPr/>
            </p:nvSpPr>
            <p:spPr>
              <a:xfrm>
                <a:off x="2659" y="217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50" name="任意多边形 104549"/>
              <p:cNvSpPr/>
              <p:nvPr/>
            </p:nvSpPr>
            <p:spPr>
              <a:xfrm>
                <a:off x="2583" y="2241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4551" name="组合 104550"/>
          <p:cNvGrpSpPr/>
          <p:nvPr/>
        </p:nvGrpSpPr>
        <p:grpSpPr>
          <a:xfrm>
            <a:off x="4319588" y="3773488"/>
            <a:ext cx="1535112" cy="711200"/>
            <a:chOff x="2812" y="2564"/>
            <a:chExt cx="967" cy="448"/>
          </a:xfrm>
        </p:grpSpPr>
        <p:grpSp>
          <p:nvGrpSpPr>
            <p:cNvPr id="104552" name="组合 104551"/>
            <p:cNvGrpSpPr/>
            <p:nvPr/>
          </p:nvGrpSpPr>
          <p:grpSpPr>
            <a:xfrm>
              <a:off x="2812" y="2564"/>
              <a:ext cx="305" cy="448"/>
              <a:chOff x="2812" y="2564"/>
              <a:chExt cx="305" cy="448"/>
            </a:xfrm>
          </p:grpSpPr>
          <p:grpSp>
            <p:nvGrpSpPr>
              <p:cNvPr id="104553" name="组合 104552"/>
              <p:cNvGrpSpPr/>
              <p:nvPr/>
            </p:nvGrpSpPr>
            <p:grpSpPr>
              <a:xfrm>
                <a:off x="2812" y="2564"/>
                <a:ext cx="305" cy="448"/>
                <a:chOff x="2812" y="2564"/>
                <a:chExt cx="305" cy="448"/>
              </a:xfrm>
            </p:grpSpPr>
            <p:sp>
              <p:nvSpPr>
                <p:cNvPr id="104554" name="立方体 104553"/>
                <p:cNvSpPr/>
                <p:nvPr/>
              </p:nvSpPr>
              <p:spPr>
                <a:xfrm>
                  <a:off x="2812" y="26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55" name="立方体 104554"/>
                <p:cNvSpPr/>
                <p:nvPr/>
              </p:nvSpPr>
              <p:spPr>
                <a:xfrm>
                  <a:off x="2882" y="25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56" name="平行四边形 104555"/>
              <p:cNvSpPr/>
              <p:nvPr/>
            </p:nvSpPr>
            <p:spPr>
              <a:xfrm>
                <a:off x="2874" y="2668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57" name="组合 104556"/>
            <p:cNvGrpSpPr/>
            <p:nvPr/>
          </p:nvGrpSpPr>
          <p:grpSpPr>
            <a:xfrm>
              <a:off x="3113" y="2564"/>
              <a:ext cx="378" cy="448"/>
              <a:chOff x="3113" y="2564"/>
              <a:chExt cx="378" cy="448"/>
            </a:xfrm>
          </p:grpSpPr>
          <p:grpSp>
            <p:nvGrpSpPr>
              <p:cNvPr id="104558" name="组合 104557"/>
              <p:cNvGrpSpPr/>
              <p:nvPr/>
            </p:nvGrpSpPr>
            <p:grpSpPr>
              <a:xfrm>
                <a:off x="3113" y="2564"/>
                <a:ext cx="378" cy="448"/>
                <a:chOff x="3113" y="2564"/>
                <a:chExt cx="378" cy="448"/>
              </a:xfrm>
            </p:grpSpPr>
            <p:sp>
              <p:nvSpPr>
                <p:cNvPr id="104559" name="立方体 104558"/>
                <p:cNvSpPr/>
                <p:nvPr/>
              </p:nvSpPr>
              <p:spPr>
                <a:xfrm>
                  <a:off x="3113" y="26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60" name="立方体 104559"/>
                <p:cNvSpPr/>
                <p:nvPr/>
              </p:nvSpPr>
              <p:spPr>
                <a:xfrm>
                  <a:off x="3199" y="25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61" name="椭圆 104560"/>
              <p:cNvSpPr/>
              <p:nvPr/>
            </p:nvSpPr>
            <p:spPr>
              <a:xfrm>
                <a:off x="3228" y="26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62" name="八边形 104561"/>
              <p:cNvSpPr/>
              <p:nvPr/>
            </p:nvSpPr>
            <p:spPr>
              <a:xfrm>
                <a:off x="3160" y="28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63" name="任意多边形 104562"/>
            <p:cNvSpPr/>
            <p:nvPr/>
          </p:nvSpPr>
          <p:spPr>
            <a:xfrm>
              <a:off x="3677" y="2793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4" name="矩形 104563"/>
            <p:cNvSpPr/>
            <p:nvPr/>
          </p:nvSpPr>
          <p:spPr>
            <a:xfrm>
              <a:off x="3673" y="2793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5" name="矩形 104564"/>
            <p:cNvSpPr/>
            <p:nvPr/>
          </p:nvSpPr>
          <p:spPr>
            <a:xfrm>
              <a:off x="3680" y="2874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66" name="矩形 104565"/>
            <p:cNvSpPr/>
            <p:nvPr/>
          </p:nvSpPr>
          <p:spPr>
            <a:xfrm>
              <a:off x="3497" y="2874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67" name="组合 104566"/>
            <p:cNvGrpSpPr/>
            <p:nvPr/>
          </p:nvGrpSpPr>
          <p:grpSpPr>
            <a:xfrm>
              <a:off x="3495" y="2621"/>
              <a:ext cx="194" cy="364"/>
              <a:chOff x="3495" y="2621"/>
              <a:chExt cx="194" cy="364"/>
            </a:xfrm>
          </p:grpSpPr>
          <p:sp>
            <p:nvSpPr>
              <p:cNvPr id="104568" name="椭圆 104567"/>
              <p:cNvSpPr/>
              <p:nvPr/>
            </p:nvSpPr>
            <p:spPr>
              <a:xfrm>
                <a:off x="3571" y="26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69" name="任意多边形 104568"/>
              <p:cNvSpPr/>
              <p:nvPr/>
            </p:nvSpPr>
            <p:spPr>
              <a:xfrm>
                <a:off x="3495" y="2689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4570" name="组合 104569"/>
          <p:cNvGrpSpPr/>
          <p:nvPr/>
        </p:nvGrpSpPr>
        <p:grpSpPr>
          <a:xfrm>
            <a:off x="5970588" y="4560888"/>
            <a:ext cx="1535112" cy="711200"/>
            <a:chOff x="3852" y="3060"/>
            <a:chExt cx="967" cy="448"/>
          </a:xfrm>
        </p:grpSpPr>
        <p:grpSp>
          <p:nvGrpSpPr>
            <p:cNvPr id="104571" name="组合 104570"/>
            <p:cNvGrpSpPr/>
            <p:nvPr/>
          </p:nvGrpSpPr>
          <p:grpSpPr>
            <a:xfrm>
              <a:off x="3852" y="3060"/>
              <a:ext cx="305" cy="448"/>
              <a:chOff x="3852" y="3060"/>
              <a:chExt cx="305" cy="448"/>
            </a:xfrm>
          </p:grpSpPr>
          <p:grpSp>
            <p:nvGrpSpPr>
              <p:cNvPr id="104572" name="组合 104571"/>
              <p:cNvGrpSpPr/>
              <p:nvPr/>
            </p:nvGrpSpPr>
            <p:grpSpPr>
              <a:xfrm>
                <a:off x="3852" y="3060"/>
                <a:ext cx="305" cy="448"/>
                <a:chOff x="3852" y="3060"/>
                <a:chExt cx="305" cy="448"/>
              </a:xfrm>
            </p:grpSpPr>
            <p:sp>
              <p:nvSpPr>
                <p:cNvPr id="104573" name="立方体 104572"/>
                <p:cNvSpPr/>
                <p:nvPr/>
              </p:nvSpPr>
              <p:spPr>
                <a:xfrm>
                  <a:off x="3852" y="313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74" name="立方体 104573"/>
                <p:cNvSpPr/>
                <p:nvPr/>
              </p:nvSpPr>
              <p:spPr>
                <a:xfrm>
                  <a:off x="3922" y="306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75" name="平行四边形 104574"/>
              <p:cNvSpPr/>
              <p:nvPr/>
            </p:nvSpPr>
            <p:spPr>
              <a:xfrm>
                <a:off x="3914" y="3164"/>
                <a:ext cx="158" cy="27"/>
              </a:xfrm>
              <a:prstGeom prst="parallelogram">
                <a:avLst>
                  <a:gd name="adj" fmla="val 146267"/>
                </a:avLst>
              </a:prstGeom>
              <a:solidFill>
                <a:srgbClr val="F6BF69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76" name="组合 104575"/>
            <p:cNvGrpSpPr/>
            <p:nvPr/>
          </p:nvGrpSpPr>
          <p:grpSpPr>
            <a:xfrm>
              <a:off x="4153" y="3060"/>
              <a:ext cx="378" cy="448"/>
              <a:chOff x="4153" y="3060"/>
              <a:chExt cx="378" cy="448"/>
            </a:xfrm>
          </p:grpSpPr>
          <p:grpSp>
            <p:nvGrpSpPr>
              <p:cNvPr id="104577" name="组合 104576"/>
              <p:cNvGrpSpPr/>
              <p:nvPr/>
            </p:nvGrpSpPr>
            <p:grpSpPr>
              <a:xfrm>
                <a:off x="4153" y="3060"/>
                <a:ext cx="378" cy="448"/>
                <a:chOff x="4153" y="3060"/>
                <a:chExt cx="378" cy="448"/>
              </a:xfrm>
            </p:grpSpPr>
            <p:sp>
              <p:nvSpPr>
                <p:cNvPr id="104578" name="立方体 104577"/>
                <p:cNvSpPr/>
                <p:nvPr/>
              </p:nvSpPr>
              <p:spPr>
                <a:xfrm>
                  <a:off x="4153" y="313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79" name="立方体 104578"/>
                <p:cNvSpPr/>
                <p:nvPr/>
              </p:nvSpPr>
              <p:spPr>
                <a:xfrm>
                  <a:off x="4239" y="306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4580" name="椭圆 104579"/>
              <p:cNvSpPr/>
              <p:nvPr/>
            </p:nvSpPr>
            <p:spPr>
              <a:xfrm>
                <a:off x="4268" y="309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81" name="八边形 104580"/>
              <p:cNvSpPr/>
              <p:nvPr/>
            </p:nvSpPr>
            <p:spPr>
              <a:xfrm>
                <a:off x="4200" y="330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582" name="任意多边形 104581"/>
            <p:cNvSpPr/>
            <p:nvPr/>
          </p:nvSpPr>
          <p:spPr>
            <a:xfrm>
              <a:off x="4717" y="3289"/>
              <a:ext cx="86" cy="192"/>
            </a:xfrm>
            <a:custGeom>
              <a:avLst/>
              <a:gdLst/>
              <a:ahLst/>
              <a:cxnLst/>
              <a:rect l="0" t="0" r="0" b="0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3" name="矩形 104582"/>
            <p:cNvSpPr/>
            <p:nvPr/>
          </p:nvSpPr>
          <p:spPr>
            <a:xfrm>
              <a:off x="4713" y="3289"/>
              <a:ext cx="106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4" name="矩形 104583"/>
            <p:cNvSpPr/>
            <p:nvPr/>
          </p:nvSpPr>
          <p:spPr>
            <a:xfrm>
              <a:off x="4720" y="3370"/>
              <a:ext cx="82" cy="16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85" name="矩形 104584"/>
            <p:cNvSpPr/>
            <p:nvPr/>
          </p:nvSpPr>
          <p:spPr>
            <a:xfrm>
              <a:off x="4537" y="3370"/>
              <a:ext cx="103" cy="11"/>
            </a:xfrm>
            <a:prstGeom prst="rect">
              <a:avLst/>
            </a:prstGeom>
            <a:solidFill>
              <a:srgbClr val="FC0128"/>
            </a:solidFill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586" name="组合 104585"/>
            <p:cNvGrpSpPr/>
            <p:nvPr/>
          </p:nvGrpSpPr>
          <p:grpSpPr>
            <a:xfrm>
              <a:off x="4535" y="3117"/>
              <a:ext cx="194" cy="364"/>
              <a:chOff x="4535" y="3117"/>
              <a:chExt cx="194" cy="364"/>
            </a:xfrm>
          </p:grpSpPr>
          <p:sp>
            <p:nvSpPr>
              <p:cNvPr id="104587" name="椭圆 104586"/>
              <p:cNvSpPr/>
              <p:nvPr/>
            </p:nvSpPr>
            <p:spPr>
              <a:xfrm>
                <a:off x="4611" y="311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88" name="任意多边形 104587"/>
              <p:cNvSpPr/>
              <p:nvPr/>
            </p:nvSpPr>
            <p:spPr>
              <a:xfrm>
                <a:off x="4535" y="3185"/>
                <a:ext cx="194" cy="296"/>
              </a:xfrm>
              <a:custGeom>
                <a:avLst/>
                <a:gdLst/>
                <a:ahLst/>
                <a:cxnLst/>
                <a:rect l="0" t="0" r="0" b="0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 w="1270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4589" name="矩形 104588"/>
          <p:cNvSpPr/>
          <p:nvPr/>
        </p:nvSpPr>
        <p:spPr>
          <a:xfrm>
            <a:off x="6350" y="2303463"/>
            <a:ext cx="358775" cy="28352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4590" name="直接连接符 104589"/>
          <p:cNvSpPr/>
          <p:nvPr/>
        </p:nvSpPr>
        <p:spPr>
          <a:xfrm>
            <a:off x="490538" y="2160588"/>
            <a:ext cx="0" cy="3035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4591" name="矩形 104590"/>
          <p:cNvSpPr/>
          <p:nvPr/>
        </p:nvSpPr>
        <p:spPr>
          <a:xfrm>
            <a:off x="3975100" y="1376363"/>
            <a:ext cx="688975" cy="363537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64770"/>
            <a:ext cx="7690485" cy="649605"/>
          </a:xfrm>
        </p:spPr>
        <p:txBody>
          <a:bodyPr/>
          <a:lstStyle/>
          <a:p>
            <a:r>
              <a:rPr lang="en-US" altLang="zh-CN">
                <a:sym typeface="+mn-ea"/>
              </a:rPr>
              <a:t>Pipelined Laundry: Start work ASAP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0" y="116837"/>
            <a:ext cx="1066800" cy="568325"/>
          </a:xfrm>
        </p:spPr>
        <p:txBody>
          <a:bodyPr/>
          <a:lstStyle/>
          <a:p>
            <a:r>
              <a:rPr lang="en-US" altLang="zh-CN" dirty="0"/>
              <a:t>2.3</a:t>
            </a:r>
            <a:endParaRPr lang="zh-CN" altLang="en-US" dirty="0"/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>
          <a:xfrm>
            <a:off x="609600" y="5638800"/>
            <a:ext cx="8102600" cy="1026160"/>
          </a:xfrm>
          <a:ln w="12700"/>
        </p:spPr>
        <p:txBody>
          <a:bodyPr vert="horz" wrap="square" lIns="63500" tIns="25400" rIns="63500" bIns="25400" anchor="t">
            <a:spAutoFit/>
          </a:bodyPr>
          <a:lstStyle/>
          <a:p>
            <a:pPr marL="457200" indent="-457200">
              <a:buClr>
                <a:srgbClr val="290CFC"/>
              </a:buClr>
              <a:buFont typeface="Wingdings" panose="05000000000000000000" charset="0"/>
              <a:buChar char="Ø"/>
            </a:pPr>
            <a:r>
              <a:rPr lang="en-US" altLang="zh-CN" b="1">
                <a:solidFill>
                  <a:srgbClr val="000066"/>
                </a:solidFill>
              </a:rPr>
              <a:t>Pipelined laundry takes 3.5 hours for 4 loads </a:t>
            </a:r>
            <a:endParaRPr lang="en-US" altLang="zh-CN" b="1">
              <a:solidFill>
                <a:srgbClr val="000066"/>
              </a:solidFill>
            </a:endParaRPr>
          </a:p>
        </p:txBody>
      </p:sp>
      <p:grpSp>
        <p:nvGrpSpPr>
          <p:cNvPr id="106500" name="组合 106499"/>
          <p:cNvGrpSpPr/>
          <p:nvPr/>
        </p:nvGrpSpPr>
        <p:grpSpPr>
          <a:xfrm>
            <a:off x="700088" y="2406650"/>
            <a:ext cx="522287" cy="528638"/>
            <a:chOff x="532" y="1716"/>
            <a:chExt cx="329" cy="333"/>
          </a:xfrm>
        </p:grpSpPr>
        <p:sp>
          <p:nvSpPr>
            <p:cNvPr id="106501" name="任意多边形 106500"/>
            <p:cNvSpPr/>
            <p:nvPr/>
          </p:nvSpPr>
          <p:spPr>
            <a:xfrm>
              <a:off x="532" y="1716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2" name="矩形 106501"/>
            <p:cNvSpPr/>
            <p:nvPr/>
          </p:nvSpPr>
          <p:spPr>
            <a:xfrm>
              <a:off x="583" y="1763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A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6503" name="组合 106502"/>
          <p:cNvGrpSpPr/>
          <p:nvPr/>
        </p:nvGrpSpPr>
        <p:grpSpPr>
          <a:xfrm>
            <a:off x="687388" y="3257550"/>
            <a:ext cx="522287" cy="528638"/>
            <a:chOff x="524" y="2252"/>
            <a:chExt cx="329" cy="333"/>
          </a:xfrm>
        </p:grpSpPr>
        <p:sp>
          <p:nvSpPr>
            <p:cNvPr id="106504" name="任意多边形 106503"/>
            <p:cNvSpPr/>
            <p:nvPr/>
          </p:nvSpPr>
          <p:spPr>
            <a:xfrm>
              <a:off x="524" y="2252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矩形 106504"/>
            <p:cNvSpPr/>
            <p:nvPr/>
          </p:nvSpPr>
          <p:spPr>
            <a:xfrm>
              <a:off x="575" y="2299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B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6506" name="组合 106505"/>
          <p:cNvGrpSpPr/>
          <p:nvPr/>
        </p:nvGrpSpPr>
        <p:grpSpPr>
          <a:xfrm>
            <a:off x="649288" y="4006850"/>
            <a:ext cx="522287" cy="528638"/>
            <a:chOff x="500" y="2724"/>
            <a:chExt cx="329" cy="333"/>
          </a:xfrm>
        </p:grpSpPr>
        <p:sp>
          <p:nvSpPr>
            <p:cNvPr id="106507" name="任意多边形 106506"/>
            <p:cNvSpPr/>
            <p:nvPr/>
          </p:nvSpPr>
          <p:spPr>
            <a:xfrm>
              <a:off x="500" y="2724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矩形 106507"/>
            <p:cNvSpPr/>
            <p:nvPr/>
          </p:nvSpPr>
          <p:spPr>
            <a:xfrm>
              <a:off x="551" y="2771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C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grpSp>
        <p:nvGrpSpPr>
          <p:cNvPr id="106509" name="组合 106508"/>
          <p:cNvGrpSpPr/>
          <p:nvPr/>
        </p:nvGrpSpPr>
        <p:grpSpPr>
          <a:xfrm>
            <a:off x="649288" y="4730750"/>
            <a:ext cx="522287" cy="528638"/>
            <a:chOff x="500" y="3180"/>
            <a:chExt cx="329" cy="333"/>
          </a:xfrm>
        </p:grpSpPr>
        <p:sp>
          <p:nvSpPr>
            <p:cNvPr id="106510" name="任意多边形 106509"/>
            <p:cNvSpPr/>
            <p:nvPr/>
          </p:nvSpPr>
          <p:spPr>
            <a:xfrm>
              <a:off x="500" y="3180"/>
              <a:ext cx="329" cy="295"/>
            </a:xfrm>
            <a:custGeom>
              <a:avLst/>
              <a:gdLst/>
              <a:ahLst/>
              <a:cxnLst/>
              <a:rect l="0" t="0" r="0" b="0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 cmpd="sng">
              <a:solidFill>
                <a:srgbClr val="000000">
                  <a:alpha val="100000"/>
                </a:srgb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矩形 106510"/>
            <p:cNvSpPr/>
            <p:nvPr/>
          </p:nvSpPr>
          <p:spPr>
            <a:xfrm>
              <a:off x="551" y="3227"/>
              <a:ext cx="25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D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106512" name="矩形 106511"/>
          <p:cNvSpPr/>
          <p:nvPr/>
        </p:nvSpPr>
        <p:spPr>
          <a:xfrm>
            <a:off x="965200" y="804863"/>
            <a:ext cx="892175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6 PM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13" name="直接连接符 106512"/>
          <p:cNvSpPr/>
          <p:nvPr/>
        </p:nvSpPr>
        <p:spPr>
          <a:xfrm>
            <a:off x="1335088" y="1397000"/>
            <a:ext cx="6324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514" name="直接连接符 106513"/>
          <p:cNvSpPr/>
          <p:nvPr/>
        </p:nvSpPr>
        <p:spPr>
          <a:xfrm>
            <a:off x="1328738" y="1263650"/>
            <a:ext cx="0" cy="3048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6515" name="矩形 106514"/>
          <p:cNvSpPr/>
          <p:nvPr/>
        </p:nvSpPr>
        <p:spPr>
          <a:xfrm>
            <a:off x="2197100" y="817563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7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16" name="矩形 106515"/>
          <p:cNvSpPr/>
          <p:nvPr/>
        </p:nvSpPr>
        <p:spPr>
          <a:xfrm>
            <a:off x="3263900" y="817563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8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17" name="矩形 106516"/>
          <p:cNvSpPr/>
          <p:nvPr/>
        </p:nvSpPr>
        <p:spPr>
          <a:xfrm>
            <a:off x="4279900" y="817563"/>
            <a:ext cx="350838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9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18" name="矩形 106517"/>
          <p:cNvSpPr/>
          <p:nvPr/>
        </p:nvSpPr>
        <p:spPr>
          <a:xfrm>
            <a:off x="5219700" y="830263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10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19" name="矩形 106518"/>
          <p:cNvSpPr/>
          <p:nvPr/>
        </p:nvSpPr>
        <p:spPr>
          <a:xfrm>
            <a:off x="6311900" y="817563"/>
            <a:ext cx="5207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11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20" name="矩形 106519"/>
          <p:cNvSpPr/>
          <p:nvPr/>
        </p:nvSpPr>
        <p:spPr>
          <a:xfrm>
            <a:off x="6992938" y="804863"/>
            <a:ext cx="1447800" cy="45402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rPr>
              <a:t>Midnight</a:t>
            </a:r>
            <a:endParaRPr lang="en-US" altLang="zh-CN" sz="2400" b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6521" name="组合 106520"/>
          <p:cNvGrpSpPr/>
          <p:nvPr/>
        </p:nvGrpSpPr>
        <p:grpSpPr>
          <a:xfrm>
            <a:off x="1373188" y="2305050"/>
            <a:ext cx="3490912" cy="2933700"/>
            <a:chOff x="956" y="1652"/>
            <a:chExt cx="2199" cy="1848"/>
          </a:xfrm>
        </p:grpSpPr>
        <p:grpSp>
          <p:nvGrpSpPr>
            <p:cNvPr id="106522" name="组合 106521"/>
            <p:cNvGrpSpPr/>
            <p:nvPr/>
          </p:nvGrpSpPr>
          <p:grpSpPr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106523" name="组合 106522"/>
              <p:cNvGrpSpPr/>
              <p:nvPr/>
            </p:nvGrpSpPr>
            <p:grpSpPr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106524" name="组合 106523"/>
                <p:cNvGrpSpPr/>
                <p:nvPr/>
              </p:nvGrpSpPr>
              <p:grpSpPr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106525" name="立方体 106524"/>
                  <p:cNvSpPr/>
                  <p:nvPr/>
                </p:nvSpPr>
                <p:spPr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26" name="立方体 106525"/>
                  <p:cNvSpPr/>
                  <p:nvPr/>
                </p:nvSpPr>
                <p:spPr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27" name="平行四边形 106526"/>
                <p:cNvSpPr/>
                <p:nvPr/>
              </p:nvSpPr>
              <p:spPr>
                <a:xfrm>
                  <a:off x="1018" y="1756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28" name="组合 106527"/>
              <p:cNvGrpSpPr/>
              <p:nvPr/>
            </p:nvGrpSpPr>
            <p:grpSpPr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106529" name="组合 106528"/>
                <p:cNvGrpSpPr/>
                <p:nvPr/>
              </p:nvGrpSpPr>
              <p:grpSpPr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106530" name="立方体 106529"/>
                  <p:cNvSpPr/>
                  <p:nvPr/>
                </p:nvSpPr>
                <p:spPr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31" name="立方体 106530"/>
                  <p:cNvSpPr/>
                  <p:nvPr/>
                </p:nvSpPr>
                <p:spPr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32" name="椭圆 106531"/>
                <p:cNvSpPr/>
                <p:nvPr/>
              </p:nvSpPr>
              <p:spPr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33" name="八边形 106532"/>
                <p:cNvSpPr/>
                <p:nvPr/>
              </p:nvSpPr>
              <p:spPr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34" name="任意多边形 106533"/>
              <p:cNvSpPr/>
              <p:nvPr/>
            </p:nvSpPr>
            <p:spPr>
              <a:xfrm>
                <a:off x="1821" y="1881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5" name="矩形 106534"/>
              <p:cNvSpPr/>
              <p:nvPr/>
            </p:nvSpPr>
            <p:spPr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6" name="矩形 106535"/>
              <p:cNvSpPr/>
              <p:nvPr/>
            </p:nvSpPr>
            <p:spPr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37" name="矩形 106536"/>
              <p:cNvSpPr/>
              <p:nvPr/>
            </p:nvSpPr>
            <p:spPr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38" name="组合 106537"/>
              <p:cNvGrpSpPr/>
              <p:nvPr/>
            </p:nvGrpSpPr>
            <p:grpSpPr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106539" name="椭圆 106538"/>
                <p:cNvSpPr/>
                <p:nvPr/>
              </p:nvSpPr>
              <p:spPr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40" name="任意多边形 106539"/>
                <p:cNvSpPr/>
                <p:nvPr/>
              </p:nvSpPr>
              <p:spPr>
                <a:xfrm>
                  <a:off x="1639" y="1777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41" name="组合 106540"/>
            <p:cNvGrpSpPr/>
            <p:nvPr/>
          </p:nvGrpSpPr>
          <p:grpSpPr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106542" name="组合 106541"/>
              <p:cNvGrpSpPr/>
              <p:nvPr/>
            </p:nvGrpSpPr>
            <p:grpSpPr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106543" name="组合 106542"/>
                <p:cNvGrpSpPr/>
                <p:nvPr/>
              </p:nvGrpSpPr>
              <p:grpSpPr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106544" name="立方体 106543"/>
                  <p:cNvSpPr/>
                  <p:nvPr/>
                </p:nvSpPr>
                <p:spPr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45" name="立方体 106544"/>
                  <p:cNvSpPr/>
                  <p:nvPr/>
                </p:nvSpPr>
                <p:spPr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46" name="平行四边形 106545"/>
                <p:cNvSpPr/>
                <p:nvPr/>
              </p:nvSpPr>
              <p:spPr>
                <a:xfrm>
                  <a:off x="1418" y="2220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47" name="组合 106546"/>
              <p:cNvGrpSpPr/>
              <p:nvPr/>
            </p:nvGrpSpPr>
            <p:grpSpPr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106548" name="组合 106547"/>
                <p:cNvGrpSpPr/>
                <p:nvPr/>
              </p:nvGrpSpPr>
              <p:grpSpPr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106549" name="立方体 106548"/>
                  <p:cNvSpPr/>
                  <p:nvPr/>
                </p:nvSpPr>
                <p:spPr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50" name="立方体 106549"/>
                  <p:cNvSpPr/>
                  <p:nvPr/>
                </p:nvSpPr>
                <p:spPr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51" name="椭圆 106550"/>
                <p:cNvSpPr/>
                <p:nvPr/>
              </p:nvSpPr>
              <p:spPr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2" name="八边形 106551"/>
                <p:cNvSpPr/>
                <p:nvPr/>
              </p:nvSpPr>
              <p:spPr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53" name="任意多边形 106552"/>
              <p:cNvSpPr/>
              <p:nvPr/>
            </p:nvSpPr>
            <p:spPr>
              <a:xfrm>
                <a:off x="2221" y="2345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4" name="矩形 106553"/>
              <p:cNvSpPr/>
              <p:nvPr/>
            </p:nvSpPr>
            <p:spPr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5" name="矩形 106554"/>
              <p:cNvSpPr/>
              <p:nvPr/>
            </p:nvSpPr>
            <p:spPr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56" name="矩形 106555"/>
              <p:cNvSpPr/>
              <p:nvPr/>
            </p:nvSpPr>
            <p:spPr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57" name="组合 106556"/>
              <p:cNvGrpSpPr/>
              <p:nvPr/>
            </p:nvGrpSpPr>
            <p:grpSpPr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106558" name="椭圆 106557"/>
                <p:cNvSpPr/>
                <p:nvPr/>
              </p:nvSpPr>
              <p:spPr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59" name="任意多边形 106558"/>
                <p:cNvSpPr/>
                <p:nvPr/>
              </p:nvSpPr>
              <p:spPr>
                <a:xfrm>
                  <a:off x="2039" y="2241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60" name="组合 106559"/>
            <p:cNvGrpSpPr/>
            <p:nvPr/>
          </p:nvGrpSpPr>
          <p:grpSpPr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106561" name="组合 106560"/>
              <p:cNvGrpSpPr/>
              <p:nvPr/>
            </p:nvGrpSpPr>
            <p:grpSpPr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106562" name="组合 106561"/>
                <p:cNvGrpSpPr/>
                <p:nvPr/>
              </p:nvGrpSpPr>
              <p:grpSpPr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106563" name="立方体 106562"/>
                  <p:cNvSpPr/>
                  <p:nvPr/>
                </p:nvSpPr>
                <p:spPr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64" name="立方体 106563"/>
                  <p:cNvSpPr/>
                  <p:nvPr/>
                </p:nvSpPr>
                <p:spPr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65" name="平行四边形 106564"/>
                <p:cNvSpPr/>
                <p:nvPr/>
              </p:nvSpPr>
              <p:spPr>
                <a:xfrm>
                  <a:off x="1834" y="2708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66" name="组合 106565"/>
              <p:cNvGrpSpPr/>
              <p:nvPr/>
            </p:nvGrpSpPr>
            <p:grpSpPr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106567" name="组合 106566"/>
                <p:cNvGrpSpPr/>
                <p:nvPr/>
              </p:nvGrpSpPr>
              <p:grpSpPr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106568" name="立方体 106567"/>
                  <p:cNvSpPr/>
                  <p:nvPr/>
                </p:nvSpPr>
                <p:spPr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69" name="立方体 106568"/>
                  <p:cNvSpPr/>
                  <p:nvPr/>
                </p:nvSpPr>
                <p:spPr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70" name="椭圆 106569"/>
                <p:cNvSpPr/>
                <p:nvPr/>
              </p:nvSpPr>
              <p:spPr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71" name="八边形 106570"/>
                <p:cNvSpPr/>
                <p:nvPr/>
              </p:nvSpPr>
              <p:spPr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72" name="任意多边形 106571"/>
              <p:cNvSpPr/>
              <p:nvPr/>
            </p:nvSpPr>
            <p:spPr>
              <a:xfrm>
                <a:off x="2637" y="2833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3" name="矩形 106572"/>
              <p:cNvSpPr/>
              <p:nvPr/>
            </p:nvSpPr>
            <p:spPr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4" name="矩形 106573"/>
              <p:cNvSpPr/>
              <p:nvPr/>
            </p:nvSpPr>
            <p:spPr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75" name="矩形 106574"/>
              <p:cNvSpPr/>
              <p:nvPr/>
            </p:nvSpPr>
            <p:spPr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76" name="组合 106575"/>
              <p:cNvGrpSpPr/>
              <p:nvPr/>
            </p:nvGrpSpPr>
            <p:grpSpPr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106577" name="椭圆 106576"/>
                <p:cNvSpPr/>
                <p:nvPr/>
              </p:nvSpPr>
              <p:spPr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78" name="任意多边形 106577"/>
                <p:cNvSpPr/>
                <p:nvPr/>
              </p:nvSpPr>
              <p:spPr>
                <a:xfrm>
                  <a:off x="2455" y="2729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6579" name="组合 106578"/>
            <p:cNvGrpSpPr/>
            <p:nvPr/>
          </p:nvGrpSpPr>
          <p:grpSpPr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106580" name="组合 106579"/>
              <p:cNvGrpSpPr/>
              <p:nvPr/>
            </p:nvGrpSpPr>
            <p:grpSpPr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106581" name="组合 106580"/>
                <p:cNvGrpSpPr/>
                <p:nvPr/>
              </p:nvGrpSpPr>
              <p:grpSpPr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106582" name="立方体 106581"/>
                  <p:cNvSpPr/>
                  <p:nvPr/>
                </p:nvSpPr>
                <p:spPr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83" name="立方体 106582"/>
                  <p:cNvSpPr/>
                  <p:nvPr/>
                </p:nvSpPr>
                <p:spPr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84" name="平行四边形 106583"/>
                <p:cNvSpPr/>
                <p:nvPr/>
              </p:nvSpPr>
              <p:spPr>
                <a:xfrm>
                  <a:off x="2250" y="3156"/>
                  <a:ext cx="158" cy="27"/>
                </a:xfrm>
                <a:prstGeom prst="parallelogram">
                  <a:avLst>
                    <a:gd name="adj" fmla="val 146267"/>
                  </a:avLst>
                </a:prstGeom>
                <a:solidFill>
                  <a:srgbClr val="F6BF69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585" name="组合 106584"/>
              <p:cNvGrpSpPr/>
              <p:nvPr/>
            </p:nvGrpSpPr>
            <p:grpSpPr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106586" name="组合 106585"/>
                <p:cNvGrpSpPr/>
                <p:nvPr/>
              </p:nvGrpSpPr>
              <p:grpSpPr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106587" name="立方体 106586"/>
                  <p:cNvSpPr/>
                  <p:nvPr/>
                </p:nvSpPr>
                <p:spPr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6588" name="立方体 106587"/>
                  <p:cNvSpPr/>
                  <p:nvPr/>
                </p:nvSpPr>
                <p:spPr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6589" name="椭圆 106588"/>
                <p:cNvSpPr/>
                <p:nvPr/>
              </p:nvSpPr>
              <p:spPr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90" name="八边形 106589"/>
                <p:cNvSpPr/>
                <p:nvPr/>
              </p:nvSpPr>
              <p:spPr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591" name="任意多边形 106590"/>
              <p:cNvSpPr/>
              <p:nvPr/>
            </p:nvSpPr>
            <p:spPr>
              <a:xfrm>
                <a:off x="3053" y="3281"/>
                <a:ext cx="86" cy="192"/>
              </a:xfrm>
              <a:custGeom>
                <a:avLst/>
                <a:gdLst/>
                <a:ahLst/>
                <a:cxnLst/>
                <a:rect l="0" t="0" r="0" b="0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2" name="矩形 106591"/>
              <p:cNvSpPr/>
              <p:nvPr/>
            </p:nvSpPr>
            <p:spPr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3" name="矩形 106592"/>
              <p:cNvSpPr/>
              <p:nvPr/>
            </p:nvSpPr>
            <p:spPr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94" name="矩形 106593"/>
              <p:cNvSpPr/>
              <p:nvPr/>
            </p:nvSpPr>
            <p:spPr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95" name="组合 106594"/>
              <p:cNvGrpSpPr/>
              <p:nvPr/>
            </p:nvGrpSpPr>
            <p:grpSpPr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106596" name="椭圆 106595"/>
                <p:cNvSpPr/>
                <p:nvPr/>
              </p:nvSpPr>
              <p:spPr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597" name="任意多边形 106596"/>
                <p:cNvSpPr/>
                <p:nvPr/>
              </p:nvSpPr>
              <p:spPr>
                <a:xfrm>
                  <a:off x="2871" y="3177"/>
                  <a:ext cx="194" cy="2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 w="127000">
                  <a:noFill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06598" name="矩形 106597"/>
          <p:cNvSpPr/>
          <p:nvPr/>
        </p:nvSpPr>
        <p:spPr>
          <a:xfrm>
            <a:off x="6350" y="2282825"/>
            <a:ext cx="358775" cy="2835275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a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k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O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 algn="ctr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r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6599" name="直接连接符 106598"/>
          <p:cNvSpPr/>
          <p:nvPr/>
        </p:nvSpPr>
        <p:spPr>
          <a:xfrm>
            <a:off x="490538" y="2139950"/>
            <a:ext cx="0" cy="30353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600" name="矩形 106599"/>
          <p:cNvSpPr/>
          <p:nvPr/>
        </p:nvSpPr>
        <p:spPr>
          <a:xfrm>
            <a:off x="3975100" y="1355725"/>
            <a:ext cx="688975" cy="363538"/>
          </a:xfrm>
          <a:prstGeom prst="rect">
            <a:avLst/>
          </a:prstGeom>
          <a:noFill/>
          <a:ln w="12700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/>
            <a:r>
              <a:rPr lang="en-US" altLang="zh-CN" sz="1800" i="1">
                <a:latin typeface="Arial" panose="020B0604020202020204" pitchFamily="34" charset="0"/>
                <a:ea typeface="Times New Roman" panose="02020603050405020304" pitchFamily="18" charset="0"/>
              </a:rPr>
              <a:t>Time</a:t>
            </a:r>
            <a:endParaRPr lang="en-US" altLang="zh-CN" sz="1800" i="1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06601" name="组合 106600"/>
          <p:cNvGrpSpPr/>
          <p:nvPr/>
        </p:nvGrpSpPr>
        <p:grpSpPr>
          <a:xfrm>
            <a:off x="1333500" y="1733550"/>
            <a:ext cx="3568700" cy="630238"/>
            <a:chOff x="931" y="1292"/>
            <a:chExt cx="2248" cy="397"/>
          </a:xfrm>
        </p:grpSpPr>
        <p:sp>
          <p:nvSpPr>
            <p:cNvPr id="106602" name="矩形 106601"/>
            <p:cNvSpPr/>
            <p:nvPr/>
          </p:nvSpPr>
          <p:spPr>
            <a:xfrm>
              <a:off x="931" y="1403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30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6603" name="直接连接符 106602"/>
            <p:cNvSpPr/>
            <p:nvPr/>
          </p:nvSpPr>
          <p:spPr>
            <a:xfrm>
              <a:off x="944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04" name="直接连接符 106603"/>
            <p:cNvSpPr/>
            <p:nvPr/>
          </p:nvSpPr>
          <p:spPr>
            <a:xfrm>
              <a:off x="1264" y="12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6605" name="组合 106604"/>
            <p:cNvGrpSpPr/>
            <p:nvPr/>
          </p:nvGrpSpPr>
          <p:grpSpPr>
            <a:xfrm>
              <a:off x="1280" y="1292"/>
              <a:ext cx="384" cy="397"/>
              <a:chOff x="1280" y="1292"/>
              <a:chExt cx="384" cy="397"/>
            </a:xfrm>
          </p:grpSpPr>
          <p:sp>
            <p:nvSpPr>
              <p:cNvPr id="106606" name="直接连接符 106605"/>
              <p:cNvSpPr/>
              <p:nvPr/>
            </p:nvSpPr>
            <p:spPr>
              <a:xfrm>
                <a:off x="1280" y="1400"/>
                <a:ext cx="360" cy="0"/>
              </a:xfrm>
              <a:prstGeom prst="line">
                <a:avLst/>
              </a:prstGeom>
              <a:ln w="50800" cap="flat" cmpd="sng">
                <a:solidFill>
                  <a:srgbClr val="A2C1FE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07" name="矩形 106606"/>
              <p:cNvSpPr/>
              <p:nvPr/>
            </p:nvSpPr>
            <p:spPr>
              <a:xfrm>
                <a:off x="1299" y="1403"/>
                <a:ext cx="328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6608" name="直接连接符 106607"/>
              <p:cNvSpPr/>
              <p:nvPr/>
            </p:nvSpPr>
            <p:spPr>
              <a:xfrm>
                <a:off x="1664" y="1292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6609" name="组合 106608"/>
            <p:cNvGrpSpPr/>
            <p:nvPr/>
          </p:nvGrpSpPr>
          <p:grpSpPr>
            <a:xfrm>
              <a:off x="1688" y="1292"/>
              <a:ext cx="384" cy="397"/>
              <a:chOff x="1688" y="1292"/>
              <a:chExt cx="384" cy="397"/>
            </a:xfrm>
          </p:grpSpPr>
          <p:sp>
            <p:nvSpPr>
              <p:cNvPr id="106610" name="直接连接符 106609"/>
              <p:cNvSpPr/>
              <p:nvPr/>
            </p:nvSpPr>
            <p:spPr>
              <a:xfrm>
                <a:off x="1688" y="1400"/>
                <a:ext cx="360" cy="0"/>
              </a:xfrm>
              <a:prstGeom prst="line">
                <a:avLst/>
              </a:prstGeom>
              <a:ln w="50800" cap="flat" cmpd="sng">
                <a:solidFill>
                  <a:srgbClr val="A2C1FE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11" name="矩形 106610"/>
              <p:cNvSpPr/>
              <p:nvPr/>
            </p:nvSpPr>
            <p:spPr>
              <a:xfrm>
                <a:off x="1707" y="1403"/>
                <a:ext cx="328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6612" name="直接连接符 106611"/>
              <p:cNvSpPr/>
              <p:nvPr/>
            </p:nvSpPr>
            <p:spPr>
              <a:xfrm>
                <a:off x="2072" y="1292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06613" name="组合 106612"/>
            <p:cNvGrpSpPr/>
            <p:nvPr/>
          </p:nvGrpSpPr>
          <p:grpSpPr>
            <a:xfrm>
              <a:off x="2096" y="1292"/>
              <a:ext cx="384" cy="397"/>
              <a:chOff x="2096" y="1292"/>
              <a:chExt cx="384" cy="397"/>
            </a:xfrm>
          </p:grpSpPr>
          <p:sp>
            <p:nvSpPr>
              <p:cNvPr id="106614" name="直接连接符 106613"/>
              <p:cNvSpPr/>
              <p:nvPr/>
            </p:nvSpPr>
            <p:spPr>
              <a:xfrm>
                <a:off x="2096" y="1400"/>
                <a:ext cx="360" cy="0"/>
              </a:xfrm>
              <a:prstGeom prst="line">
                <a:avLst/>
              </a:prstGeom>
              <a:ln w="50800" cap="flat" cmpd="sng">
                <a:solidFill>
                  <a:srgbClr val="A2C1FE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06615" name="矩形 106614"/>
              <p:cNvSpPr/>
              <p:nvPr/>
            </p:nvSpPr>
            <p:spPr>
              <a:xfrm>
                <a:off x="2115" y="1403"/>
                <a:ext cx="328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lvl="0" algn="ctr"/>
                <a:r>
                  <a:rPr lang="en-US" altLang="zh-CN" sz="2400" b="1">
                    <a:latin typeface="Arial" panose="020B0604020202020204" pitchFamily="34" charset="0"/>
                    <a:ea typeface="Times New Roman" panose="02020603050405020304" pitchFamily="18" charset="0"/>
                  </a:rPr>
                  <a:t>40</a:t>
                </a:r>
                <a:endPara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06616" name="直接连接符 106615"/>
              <p:cNvSpPr/>
              <p:nvPr/>
            </p:nvSpPr>
            <p:spPr>
              <a:xfrm>
                <a:off x="2480" y="1292"/>
                <a:ext cx="0" cy="19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06617" name="直接连接符 106616"/>
            <p:cNvSpPr/>
            <p:nvPr/>
          </p:nvSpPr>
          <p:spPr>
            <a:xfrm>
              <a:off x="2504" y="1400"/>
              <a:ext cx="360" cy="0"/>
            </a:xfrm>
            <a:prstGeom prst="line">
              <a:avLst/>
            </a:prstGeom>
            <a:ln w="50800" cap="flat" cmpd="sng">
              <a:solidFill>
                <a:srgbClr val="A2C1FE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18" name="直接连接符 106617"/>
            <p:cNvSpPr/>
            <p:nvPr/>
          </p:nvSpPr>
          <p:spPr>
            <a:xfrm>
              <a:off x="2904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19" name="矩形 106618"/>
            <p:cNvSpPr/>
            <p:nvPr/>
          </p:nvSpPr>
          <p:spPr>
            <a:xfrm>
              <a:off x="2523" y="1403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40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6620" name="矩形 106619"/>
            <p:cNvSpPr/>
            <p:nvPr/>
          </p:nvSpPr>
          <p:spPr>
            <a:xfrm>
              <a:off x="2851" y="1403"/>
              <a:ext cx="3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/>
            <a:p>
              <a:pPr lvl="0" algn="ctr"/>
              <a:r>
                <a:rPr lang="en-US" altLang="zh-CN" sz="2400" b="1">
                  <a:latin typeface="Arial" panose="020B0604020202020204" pitchFamily="34" charset="0"/>
                  <a:ea typeface="Times New Roman" panose="02020603050405020304" pitchFamily="18" charset="0"/>
                </a:rPr>
                <a:t>20</a:t>
              </a:r>
              <a:endParaRPr lang="en-US" altLang="zh-CN" sz="2400" b="1">
                <a:latin typeface="Arial" panose="020B060402020202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06621" name="直接连接符 106620"/>
            <p:cNvSpPr/>
            <p:nvPr/>
          </p:nvSpPr>
          <p:spPr>
            <a:xfrm>
              <a:off x="2888" y="12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2" name="直接连接符 106621"/>
            <p:cNvSpPr/>
            <p:nvPr/>
          </p:nvSpPr>
          <p:spPr>
            <a:xfrm>
              <a:off x="3144" y="1292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3" name="直接连接符 106622"/>
            <p:cNvSpPr/>
            <p:nvPr/>
          </p:nvSpPr>
          <p:spPr>
            <a:xfrm>
              <a:off x="1352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4" name="直接连接符 106623"/>
            <p:cNvSpPr/>
            <p:nvPr/>
          </p:nvSpPr>
          <p:spPr>
            <a:xfrm>
              <a:off x="1760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5" name="直接连接符 106624"/>
            <p:cNvSpPr/>
            <p:nvPr/>
          </p:nvSpPr>
          <p:spPr>
            <a:xfrm>
              <a:off x="2168" y="1368"/>
              <a:ext cx="288" cy="0"/>
            </a:xfrm>
            <a:prstGeom prst="line">
              <a:avLst/>
            </a:prstGeom>
            <a:ln w="50800" cap="flat" cmpd="sng">
              <a:solidFill>
                <a:srgbClr val="F6BF6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6" name="直接连接符 106625"/>
            <p:cNvSpPr/>
            <p:nvPr/>
          </p:nvSpPr>
          <p:spPr>
            <a:xfrm>
              <a:off x="1688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7" name="直接连接符 106626"/>
            <p:cNvSpPr/>
            <p:nvPr/>
          </p:nvSpPr>
          <p:spPr>
            <a:xfrm>
              <a:off x="2096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6628" name="直接连接符 106627"/>
            <p:cNvSpPr/>
            <p:nvPr/>
          </p:nvSpPr>
          <p:spPr>
            <a:xfrm>
              <a:off x="2504" y="1432"/>
              <a:ext cx="216" cy="0"/>
            </a:xfrm>
            <a:prstGeom prst="line">
              <a:avLst/>
            </a:prstGeom>
            <a:ln w="5080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LEC13 PipeI</a:t>
            </a: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11671</Words>
  <Application>WPS 演示</Application>
  <PresentationFormat>On-screen Show (4:3)</PresentationFormat>
  <Paragraphs>1742</Paragraphs>
  <Slides>45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Arial Unicode MS</vt:lpstr>
      <vt:lpstr>Symbol</vt:lpstr>
      <vt:lpstr>Office Theme</vt:lpstr>
      <vt:lpstr>Lecture13 Pipeline I</vt:lpstr>
      <vt:lpstr>Today’s Topic</vt:lpstr>
      <vt:lpstr>Recall: Performance Evaluation</vt:lpstr>
      <vt:lpstr>Can we get CPI &lt; 4.1?</vt:lpstr>
      <vt:lpstr>The Big Picture: Where are We Now?</vt:lpstr>
      <vt:lpstr>Today’s Topic</vt:lpstr>
      <vt:lpstr>Pipelining is Natural!</vt:lpstr>
      <vt:lpstr>Sequential Laundry</vt:lpstr>
      <vt:lpstr>Pipelined Laundry: Start work ASAP</vt:lpstr>
      <vt:lpstr>Pipelining Lessons</vt:lpstr>
      <vt:lpstr>The Five Stages of Load</vt:lpstr>
      <vt:lpstr>Note: These 5 stages were there all along</vt:lpstr>
      <vt:lpstr>Pipelining</vt:lpstr>
      <vt:lpstr>Basic Idea</vt:lpstr>
      <vt:lpstr>Graphically Representing Pipelines</vt:lpstr>
      <vt:lpstr>Conventional Pipelined Execution Representation</vt:lpstr>
      <vt:lpstr>Single Cycle, Multiple Cycle, vs. Pipeline</vt:lpstr>
      <vt:lpstr>Why Pipeline?</vt:lpstr>
      <vt:lpstr>Why pipeline (cont.)?</vt:lpstr>
      <vt:lpstr>Today’s Topic</vt:lpstr>
      <vt:lpstr>Can pipelining get us into trouble?</vt:lpstr>
      <vt:lpstr>Control Hazard Solution #1 :  Waiting</vt:lpstr>
      <vt:lpstr>Single Memory is a Structural Hazard</vt:lpstr>
      <vt:lpstr>  Structural Hazards limit performance</vt:lpstr>
      <vt:lpstr>Structural Hazard Solution #1: Stall</vt:lpstr>
      <vt:lpstr>Structural Hazard Solution #2: Resource Copy</vt:lpstr>
      <vt:lpstr>Control Hazard Solution #1: Stall</vt:lpstr>
      <vt:lpstr>Control Hazard Solution #2: Predict</vt:lpstr>
      <vt:lpstr>Control Hazard Solution #3: Delayed Branch</vt:lpstr>
      <vt:lpstr>Data Hazard on r1</vt:lpstr>
      <vt:lpstr>Data Hazard on r1:</vt:lpstr>
      <vt:lpstr>Data Hazard Solution:</vt:lpstr>
      <vt:lpstr>Forwarding (or Bypassing): What about Loads?</vt:lpstr>
      <vt:lpstr>Forwarding (or Bypassing): What about Loads</vt:lpstr>
      <vt:lpstr>Today’s Topic</vt:lpstr>
      <vt:lpstr>Designing a Pipelined Processor</vt:lpstr>
      <vt:lpstr>Pipeline Registers</vt:lpstr>
      <vt:lpstr>The control lines for the final three stages</vt:lpstr>
      <vt:lpstr>Datapath with forwarding</vt:lpstr>
      <vt:lpstr>Hazard detection unit &amp; forwarding unit</vt:lpstr>
      <vt:lpstr>Pipelined load instructions</vt:lpstr>
      <vt:lpstr>Pipelined load and R-type instructions</vt:lpstr>
      <vt:lpstr>Solution #1: Insert bubble</vt:lpstr>
      <vt:lpstr>Solution #2: Delay WB in R-type</vt:lpstr>
      <vt:lpstr>Summary: Pipelining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Zhang</dc:creator>
  <cp:keywords>SP_NWPU</cp:keywords>
  <cp:lastModifiedBy>安建峰</cp:lastModifiedBy>
  <cp:revision>154</cp:revision>
  <dcterms:created xsi:type="dcterms:W3CDTF">2017-02-15T05:35:00Z</dcterms:created>
  <dcterms:modified xsi:type="dcterms:W3CDTF">2025-06-12T04:56:02Z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A23DA4FBBD80425388AFBCFF9199F356_12</vt:lpwstr>
  </property>
</Properties>
</file>