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779" r:id="rId3"/>
    <p:sldId id="629" r:id="rId5"/>
    <p:sldId id="630" r:id="rId6"/>
    <p:sldId id="631" r:id="rId7"/>
    <p:sldId id="633" r:id="rId8"/>
    <p:sldId id="774" r:id="rId9"/>
    <p:sldId id="634" r:id="rId10"/>
    <p:sldId id="674" r:id="rId11"/>
    <p:sldId id="635" r:id="rId12"/>
    <p:sldId id="636" r:id="rId13"/>
    <p:sldId id="759" r:id="rId14"/>
    <p:sldId id="637" r:id="rId15"/>
    <p:sldId id="638" r:id="rId16"/>
    <p:sldId id="639" r:id="rId17"/>
    <p:sldId id="640" r:id="rId18"/>
    <p:sldId id="760" r:id="rId19"/>
    <p:sldId id="641" r:id="rId20"/>
    <p:sldId id="642" r:id="rId21"/>
    <p:sldId id="643" r:id="rId22"/>
    <p:sldId id="776" r:id="rId23"/>
    <p:sldId id="644" r:id="rId24"/>
    <p:sldId id="707" r:id="rId25"/>
    <p:sldId id="645" r:id="rId26"/>
    <p:sldId id="686" r:id="rId27"/>
    <p:sldId id="762" r:id="rId28"/>
    <p:sldId id="763" r:id="rId29"/>
    <p:sldId id="687" r:id="rId30"/>
    <p:sldId id="688" r:id="rId31"/>
    <p:sldId id="761" r:id="rId32"/>
    <p:sldId id="739" r:id="rId33"/>
    <p:sldId id="740" r:id="rId34"/>
    <p:sldId id="741" r:id="rId35"/>
    <p:sldId id="742" r:id="rId36"/>
    <p:sldId id="743" r:id="rId37"/>
    <p:sldId id="777" r:id="rId38"/>
    <p:sldId id="744" r:id="rId39"/>
    <p:sldId id="764" r:id="rId40"/>
    <p:sldId id="765" r:id="rId41"/>
    <p:sldId id="766" r:id="rId42"/>
    <p:sldId id="767" r:id="rId43"/>
    <p:sldId id="768" r:id="rId44"/>
    <p:sldId id="769" r:id="rId45"/>
    <p:sldId id="770" r:id="rId46"/>
    <p:sldId id="771" r:id="rId47"/>
    <p:sldId id="74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FF"/>
    <a:srgbClr val="000066"/>
    <a:srgbClr val="FF0000"/>
    <a:srgbClr val="0D00CD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89" autoAdjust="0"/>
    <p:restoredTop sz="86418" autoAdjust="0"/>
  </p:normalViewPr>
  <p:slideViewPr>
    <p:cSldViewPr showGuides="1">
      <p:cViewPr varScale="1">
        <p:scale>
          <a:sx n="83" d="100"/>
          <a:sy n="83" d="100"/>
        </p:scale>
        <p:origin x="1372" y="48"/>
      </p:cViewPr>
      <p:guideLst>
        <p:guide orient="horz" pos="22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LEC14 PipeII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Click to edit Master text styles</a:t>
            </a:r>
            <a:endParaRPr lang="en-US"/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Second level</a:t>
            </a:r>
            <a:endParaRPr lang="en-US"/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Third level</a:t>
            </a:r>
            <a:endParaRPr lang="en-US"/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Fourth level</a:t>
            </a:r>
            <a:endParaRPr lang="en-US"/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3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Lecture13 </a:t>
            </a:r>
            <a:r>
              <a:rPr lang="en-US" altLang="zh-CN">
                <a:sym typeface="+mn-ea"/>
              </a:rPr>
              <a:t>Pipeline II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2: Delay R-type’s Write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724" y="848519"/>
            <a:ext cx="9144000" cy="4299045"/>
          </a:xfrm>
          <a:prstGeom prst="rect">
            <a:avLst/>
          </a:prstGeom>
        </p:spPr>
      </p:pic>
      <p:sp>
        <p:nvSpPr>
          <p:cNvPr id="9" name="文本占位符 132098"/>
          <p:cNvSpPr>
            <a:spLocks noGrp="1"/>
          </p:cNvSpPr>
          <p:nvPr/>
        </p:nvSpPr>
        <p:spPr>
          <a:xfrm>
            <a:off x="29308" y="5022211"/>
            <a:ext cx="9126415" cy="181793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Delay R-type’s register write by one cycle: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Now R-type instructions also use Reg File’s write port at Stage 5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Mem stage is a </a:t>
            </a:r>
            <a:r>
              <a:rPr lang="en-US" altLang="zh-CN" sz="2800" dirty="0">
                <a:solidFill>
                  <a:srgbClr val="FF0000"/>
                </a:solidFill>
              </a:rPr>
              <a:t>NOOP</a:t>
            </a:r>
            <a:r>
              <a:rPr lang="en-US" altLang="zh-CN" sz="2800" dirty="0">
                <a:solidFill>
                  <a:srgbClr val="000066"/>
                </a:solidFill>
              </a:rPr>
              <a:t> stage: nothing is being done</a:t>
            </a:r>
            <a:r>
              <a:rPr lang="en-US" altLang="zh-CN" sz="2800" dirty="0">
                <a:solidFill>
                  <a:srgbClr val="1111FF"/>
                </a:solidFill>
              </a:rPr>
              <a:t>.</a:t>
            </a:r>
            <a:endParaRPr lang="en-US" altLang="zh-CN" sz="2800" dirty="0">
              <a:solidFill>
                <a:srgbClr val="1111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Modified Control &amp; </a:t>
            </a:r>
            <a:r>
              <a:rPr lang="en-US" altLang="zh-CN" dirty="0" err="1"/>
              <a:t>Datapath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5706" y="1076325"/>
            <a:ext cx="257810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IR &lt;-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[PC]; PC &lt;– PC+4;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17106" y="1762125"/>
            <a:ext cx="1871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A &lt;- R[rs]; B&lt;– 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306" y="2630487"/>
            <a:ext cx="13208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B;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直接连接符 11"/>
          <p:cNvSpPr/>
          <p:nvPr/>
        </p:nvSpPr>
        <p:spPr>
          <a:xfrm>
            <a:off x="4534693" y="14589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矩形 12"/>
          <p:cNvSpPr/>
          <p:nvPr/>
        </p:nvSpPr>
        <p:spPr>
          <a:xfrm>
            <a:off x="545306" y="4124325"/>
            <a:ext cx="11366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M;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直接连接符 13"/>
          <p:cNvSpPr/>
          <p:nvPr/>
        </p:nvSpPr>
        <p:spPr>
          <a:xfrm>
            <a:off x="12580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" name="直接连接符 14"/>
          <p:cNvSpPr/>
          <p:nvPr/>
        </p:nvSpPr>
        <p:spPr>
          <a:xfrm>
            <a:off x="1270793" y="2360612"/>
            <a:ext cx="584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直接连接符 15"/>
          <p:cNvSpPr/>
          <p:nvPr/>
        </p:nvSpPr>
        <p:spPr>
          <a:xfrm>
            <a:off x="4534693" y="21447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矩形 16"/>
          <p:cNvSpPr/>
          <p:nvPr/>
        </p:nvSpPr>
        <p:spPr>
          <a:xfrm>
            <a:off x="3517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7106" y="3438525"/>
            <a:ext cx="129540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 &lt;–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17106" y="4124325"/>
            <a:ext cx="11366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M;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直接连接符 19"/>
          <p:cNvSpPr/>
          <p:nvPr/>
        </p:nvSpPr>
        <p:spPr>
          <a:xfrm>
            <a:off x="4229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42298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直接连接符 21"/>
          <p:cNvSpPr/>
          <p:nvPr/>
        </p:nvSpPr>
        <p:spPr>
          <a:xfrm>
            <a:off x="4229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" name="矩形 22"/>
          <p:cNvSpPr/>
          <p:nvPr/>
        </p:nvSpPr>
        <p:spPr>
          <a:xfrm>
            <a:off x="1945481" y="2630487"/>
            <a:ext cx="1444625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or ZX;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3106" y="4124325"/>
            <a:ext cx="1087437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 &lt;– M;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" name="直接连接符 24"/>
          <p:cNvSpPr/>
          <p:nvPr/>
        </p:nvSpPr>
        <p:spPr>
          <a:xfrm>
            <a:off x="25534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2705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矩形 26"/>
          <p:cNvSpPr/>
          <p:nvPr/>
        </p:nvSpPr>
        <p:spPr>
          <a:xfrm>
            <a:off x="5041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41106" y="3438525"/>
            <a:ext cx="1236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 &lt;- B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" name="直接连接符 28"/>
          <p:cNvSpPr/>
          <p:nvPr/>
        </p:nvSpPr>
        <p:spPr>
          <a:xfrm>
            <a:off x="5753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直接连接符 29"/>
          <p:cNvSpPr/>
          <p:nvPr/>
        </p:nvSpPr>
        <p:spPr>
          <a:xfrm>
            <a:off x="5753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" name="矩形 30"/>
          <p:cNvSpPr/>
          <p:nvPr/>
        </p:nvSpPr>
        <p:spPr>
          <a:xfrm>
            <a:off x="6641306" y="2652712"/>
            <a:ext cx="1092200" cy="4794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err="1">
                <a:latin typeface="Arial" panose="020B0604020202020204" pitchFamily="34" charset="0"/>
                <a:ea typeface="Times New Roman" panose="02020603050405020304" pitchFamily="18" charset="0"/>
              </a:rPr>
              <a:t>if Cond</a:t>
            </a:r>
            <a:r>
              <a:rPr lang="en-US" altLang="zh-CN" sz="1200" b="1">
                <a:latin typeface="Arial" panose="020B0604020202020204" pitchFamily="34" charset="0"/>
                <a:ea typeface="Times New Roman" panose="02020603050405020304" pitchFamily="18" charset="0"/>
              </a:rPr>
              <a:t> PC &lt; PC+SX;</a:t>
            </a:r>
            <a:endParaRPr lang="en-US" altLang="zh-CN" sz="12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" name="直接连接符 31"/>
          <p:cNvSpPr/>
          <p:nvPr/>
        </p:nvSpPr>
        <p:spPr>
          <a:xfrm>
            <a:off x="71254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直接连接符 32"/>
          <p:cNvSpPr/>
          <p:nvPr/>
        </p:nvSpPr>
        <p:spPr>
          <a:xfrm>
            <a:off x="25534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12580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矩形 34"/>
          <p:cNvSpPr/>
          <p:nvPr/>
        </p:nvSpPr>
        <p:spPr>
          <a:xfrm>
            <a:off x="850106" y="34385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6" name="直接连接符 35"/>
          <p:cNvSpPr/>
          <p:nvPr/>
        </p:nvSpPr>
        <p:spPr>
          <a:xfrm>
            <a:off x="12580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圆角矩形 134174"/>
          <p:cNvSpPr/>
          <p:nvPr/>
        </p:nvSpPr>
        <p:spPr>
          <a:xfrm>
            <a:off x="3632993" y="5116512"/>
            <a:ext cx="812800" cy="8890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直接连接符 37"/>
          <p:cNvSpPr/>
          <p:nvPr/>
        </p:nvSpPr>
        <p:spPr>
          <a:xfrm>
            <a:off x="53728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直接连接符 38"/>
          <p:cNvSpPr/>
          <p:nvPr/>
        </p:nvSpPr>
        <p:spPr>
          <a:xfrm>
            <a:off x="55252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4775993" y="5332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" name="直接连接符 40"/>
          <p:cNvSpPr/>
          <p:nvPr/>
        </p:nvSpPr>
        <p:spPr>
          <a:xfrm>
            <a:off x="4775993" y="5713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" name="直接连接符 41"/>
          <p:cNvSpPr/>
          <p:nvPr/>
        </p:nvSpPr>
        <p:spPr>
          <a:xfrm>
            <a:off x="4852193" y="6475412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矩形 42"/>
          <p:cNvSpPr/>
          <p:nvPr/>
        </p:nvSpPr>
        <p:spPr>
          <a:xfrm rot="16200000">
            <a:off x="5128418" y="5308600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</a:t>
            </a:r>
            <a:endParaRPr lang="en-US" altLang="zh-CN" sz="18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4" name="直接连接符 43"/>
          <p:cNvSpPr/>
          <p:nvPr/>
        </p:nvSpPr>
        <p:spPr>
          <a:xfrm>
            <a:off x="56776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" name="圆角矩形 134182"/>
          <p:cNvSpPr/>
          <p:nvPr/>
        </p:nvSpPr>
        <p:spPr>
          <a:xfrm>
            <a:off x="5156993" y="5116512"/>
            <a:ext cx="6604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圆角矩形 134183"/>
          <p:cNvSpPr/>
          <p:nvPr/>
        </p:nvSpPr>
        <p:spPr>
          <a:xfrm>
            <a:off x="6223793" y="5802312"/>
            <a:ext cx="7366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7900193" y="50403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7871618" y="5003800"/>
            <a:ext cx="727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Reg. 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9" name="任意多边形 134186"/>
          <p:cNvSpPr/>
          <p:nvPr/>
        </p:nvSpPr>
        <p:spPr>
          <a:xfrm>
            <a:off x="7963693" y="57134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6200000">
            <a:off x="6117431" y="6070600"/>
            <a:ext cx="917575" cy="6381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985793" y="61071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6200000">
            <a:off x="6957218" y="6146800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Data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3" name="任意多边形 134190"/>
          <p:cNvSpPr/>
          <p:nvPr/>
        </p:nvSpPr>
        <p:spPr>
          <a:xfrm>
            <a:off x="7049293" y="67802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直接连接符 53"/>
          <p:cNvSpPr/>
          <p:nvPr/>
        </p:nvSpPr>
        <p:spPr>
          <a:xfrm>
            <a:off x="6147593" y="5332412"/>
            <a:ext cx="11938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7061993" y="55610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65158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67444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8" name="组合 57"/>
          <p:cNvGrpSpPr/>
          <p:nvPr/>
        </p:nvGrpSpPr>
        <p:grpSpPr>
          <a:xfrm>
            <a:off x="4444207" y="5116512"/>
            <a:ext cx="333375" cy="522288"/>
            <a:chOff x="2775" y="3080"/>
            <a:chExt cx="210" cy="329"/>
          </a:xfrm>
        </p:grpSpPr>
        <p:sp>
          <p:nvSpPr>
            <p:cNvPr id="101" name="矩形 100"/>
            <p:cNvSpPr/>
            <p:nvPr/>
          </p:nvSpPr>
          <p:spPr>
            <a:xfrm>
              <a:off x="2792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任意多边形 134197"/>
            <p:cNvSpPr/>
            <p:nvPr/>
          </p:nvSpPr>
          <p:spPr>
            <a:xfrm>
              <a:off x="2832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775" y="3140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444207" y="5649912"/>
            <a:ext cx="333375" cy="522288"/>
            <a:chOff x="2775" y="3416"/>
            <a:chExt cx="210" cy="329"/>
          </a:xfrm>
        </p:grpSpPr>
        <p:sp>
          <p:nvSpPr>
            <p:cNvPr id="98" name="矩形 97"/>
            <p:cNvSpPr/>
            <p:nvPr/>
          </p:nvSpPr>
          <p:spPr>
            <a:xfrm>
              <a:off x="2792" y="341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任意多边形 134201"/>
            <p:cNvSpPr/>
            <p:nvPr/>
          </p:nvSpPr>
          <p:spPr>
            <a:xfrm>
              <a:off x="2832" y="370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775" y="3476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5842793" y="5192712"/>
            <a:ext cx="279400" cy="5080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任意多边形 134204"/>
          <p:cNvSpPr/>
          <p:nvPr/>
        </p:nvSpPr>
        <p:spPr>
          <a:xfrm>
            <a:off x="5906293" y="5646737"/>
            <a:ext cx="153988" cy="68263"/>
          </a:xfrm>
          <a:custGeom>
            <a:avLst/>
            <a:gdLst/>
            <a:ahLst/>
            <a:cxnLst/>
            <a:rect l="0" t="0" r="0" b="0"/>
            <a:pathLst>
              <a:path w="97" h="43">
                <a:moveTo>
                  <a:pt x="0" y="42"/>
                </a:moveTo>
                <a:lnTo>
                  <a:pt x="48" y="0"/>
                </a:lnTo>
                <a:lnTo>
                  <a:pt x="96" y="42"/>
                </a:lnTo>
              </a:path>
            </a:pathLst>
          </a:custGeom>
          <a:noFill/>
          <a:ln w="254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815806" y="5287962"/>
            <a:ext cx="333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3" name="圆角矩形 134206"/>
          <p:cNvSpPr/>
          <p:nvPr/>
        </p:nvSpPr>
        <p:spPr>
          <a:xfrm>
            <a:off x="7671593" y="5040312"/>
            <a:ext cx="203200" cy="736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任意多边形 134207"/>
          <p:cNvSpPr/>
          <p:nvPr/>
        </p:nvSpPr>
        <p:spPr>
          <a:xfrm>
            <a:off x="6973093" y="5561012"/>
            <a:ext cx="77788" cy="458788"/>
          </a:xfrm>
          <a:custGeom>
            <a:avLst/>
            <a:gdLst/>
            <a:ahLst/>
            <a:cxnLst/>
            <a:rect l="0" t="0" r="0" b="0"/>
            <a:pathLst>
              <a:path w="49" h="289">
                <a:moveTo>
                  <a:pt x="0" y="288"/>
                </a:moveTo>
                <a:lnTo>
                  <a:pt x="48" y="288"/>
                </a:lnTo>
                <a:lnTo>
                  <a:pt x="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16200000">
            <a:off x="3680618" y="5156200"/>
            <a:ext cx="600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6" name="直接连接符 65"/>
          <p:cNvSpPr/>
          <p:nvPr/>
        </p:nvSpPr>
        <p:spPr>
          <a:xfrm>
            <a:off x="8116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直接连接符 66"/>
          <p:cNvSpPr/>
          <p:nvPr/>
        </p:nvSpPr>
        <p:spPr>
          <a:xfrm>
            <a:off x="82684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" name="直接连接符 67"/>
          <p:cNvSpPr/>
          <p:nvPr/>
        </p:nvSpPr>
        <p:spPr>
          <a:xfrm>
            <a:off x="7735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9" name="直接连接符 68"/>
          <p:cNvSpPr/>
          <p:nvPr/>
        </p:nvSpPr>
        <p:spPr>
          <a:xfrm flipV="1">
            <a:off x="5144293" y="4710112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" name="矩形 69"/>
          <p:cNvSpPr/>
          <p:nvPr/>
        </p:nvSpPr>
        <p:spPr>
          <a:xfrm rot="16200000">
            <a:off x="4747418" y="4241800"/>
            <a:ext cx="765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Equal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280818" y="5080000"/>
            <a:ext cx="317500" cy="36671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7279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 rot="16200000">
            <a:off x="1623218" y="5461000"/>
            <a:ext cx="4984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4" name="任意多边形 134217"/>
          <p:cNvSpPr/>
          <p:nvPr/>
        </p:nvSpPr>
        <p:spPr>
          <a:xfrm>
            <a:off x="17914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圆角矩形 134218"/>
          <p:cNvSpPr/>
          <p:nvPr/>
        </p:nvSpPr>
        <p:spPr>
          <a:xfrm>
            <a:off x="1194593" y="5116512"/>
            <a:ext cx="508000" cy="1117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 rot="16200000">
            <a:off x="937418" y="5537200"/>
            <a:ext cx="1031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Next PC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7" name="圆角矩形 134220"/>
          <p:cNvSpPr/>
          <p:nvPr/>
        </p:nvSpPr>
        <p:spPr>
          <a:xfrm>
            <a:off x="2413793" y="5116512"/>
            <a:ext cx="5842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直接连接符 77"/>
          <p:cNvSpPr/>
          <p:nvPr/>
        </p:nvSpPr>
        <p:spPr>
          <a:xfrm>
            <a:off x="2032793" y="56372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" name="任意多边形 134222"/>
          <p:cNvSpPr/>
          <p:nvPr/>
        </p:nvSpPr>
        <p:spPr>
          <a:xfrm>
            <a:off x="953293" y="5637212"/>
            <a:ext cx="1144588" cy="687388"/>
          </a:xfrm>
          <a:custGeom>
            <a:avLst/>
            <a:gdLst/>
            <a:ahLst/>
            <a:cxnLst/>
            <a:rect l="0" t="0" r="0" b="0"/>
            <a:pathLst>
              <a:path w="721" h="433">
                <a:moveTo>
                  <a:pt x="720" y="0"/>
                </a:moveTo>
                <a:lnTo>
                  <a:pt x="720" y="432"/>
                </a:lnTo>
                <a:lnTo>
                  <a:pt x="0" y="432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30233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 rot="16200000">
            <a:off x="2994818" y="5461000"/>
            <a:ext cx="4095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IR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2" name="任意多边形 134225"/>
          <p:cNvSpPr/>
          <p:nvPr/>
        </p:nvSpPr>
        <p:spPr>
          <a:xfrm>
            <a:off x="30868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任意多边形 134226"/>
          <p:cNvSpPr/>
          <p:nvPr/>
        </p:nvSpPr>
        <p:spPr>
          <a:xfrm>
            <a:off x="800893" y="5484812"/>
            <a:ext cx="2592388" cy="915988"/>
          </a:xfrm>
          <a:custGeom>
            <a:avLst/>
            <a:gdLst/>
            <a:ahLst/>
            <a:cxnLst/>
            <a:rect l="0" t="0" r="0" b="0"/>
            <a:pathLst>
              <a:path w="1633" h="577">
                <a:moveTo>
                  <a:pt x="1632" y="354"/>
                </a:moveTo>
                <a:lnTo>
                  <a:pt x="1632" y="576"/>
                </a:lnTo>
                <a:lnTo>
                  <a:pt x="0" y="576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 rot="16200000">
            <a:off x="2156618" y="5537200"/>
            <a:ext cx="11842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Inst. 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5" name="直接连接符 84"/>
          <p:cNvSpPr/>
          <p:nvPr/>
        </p:nvSpPr>
        <p:spPr>
          <a:xfrm>
            <a:off x="4839493" y="5726112"/>
            <a:ext cx="0" cy="736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任意多边形 134229"/>
          <p:cNvSpPr/>
          <p:nvPr/>
        </p:nvSpPr>
        <p:spPr>
          <a:xfrm>
            <a:off x="3391693" y="6094412"/>
            <a:ext cx="1982788" cy="306388"/>
          </a:xfrm>
          <a:custGeom>
            <a:avLst/>
            <a:gdLst/>
            <a:ahLst/>
            <a:cxnLst/>
            <a:rect l="0" t="0" r="0" b="0"/>
            <a:pathLst>
              <a:path w="1249" h="193">
                <a:moveTo>
                  <a:pt x="0" y="192"/>
                </a:moveTo>
                <a:lnTo>
                  <a:pt x="1248" y="192"/>
                </a:lnTo>
                <a:lnTo>
                  <a:pt x="12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7" name="任意多边形 134230"/>
          <p:cNvSpPr/>
          <p:nvPr/>
        </p:nvSpPr>
        <p:spPr>
          <a:xfrm>
            <a:off x="3315493" y="5713412"/>
            <a:ext cx="77788" cy="306388"/>
          </a:xfrm>
          <a:custGeom>
            <a:avLst/>
            <a:gdLst/>
            <a:ahLst/>
            <a:cxnLst/>
            <a:rect l="0" t="0" r="0" b="0"/>
            <a:pathLst>
              <a:path w="49" h="193">
                <a:moveTo>
                  <a:pt x="48" y="192"/>
                </a:move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5892007" y="6183312"/>
            <a:ext cx="346075" cy="522288"/>
            <a:chOff x="3687" y="3752"/>
            <a:chExt cx="218" cy="329"/>
          </a:xfrm>
        </p:grpSpPr>
        <p:sp>
          <p:nvSpPr>
            <p:cNvPr id="95" name="矩形 94"/>
            <p:cNvSpPr/>
            <p:nvPr/>
          </p:nvSpPr>
          <p:spPr>
            <a:xfrm>
              <a:off x="3704" y="3752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任意多边形 134233"/>
            <p:cNvSpPr/>
            <p:nvPr/>
          </p:nvSpPr>
          <p:spPr>
            <a:xfrm>
              <a:off x="3744" y="4038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87" y="3812"/>
              <a:ext cx="2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9" name="直接连接符 88"/>
          <p:cNvSpPr/>
          <p:nvPr/>
        </p:nvSpPr>
        <p:spPr>
          <a:xfrm>
            <a:off x="6287293" y="5345112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0" name="组合 89"/>
          <p:cNvGrpSpPr/>
          <p:nvPr/>
        </p:nvGrpSpPr>
        <p:grpSpPr>
          <a:xfrm>
            <a:off x="7339807" y="5116512"/>
            <a:ext cx="371475" cy="522288"/>
            <a:chOff x="4599" y="3080"/>
            <a:chExt cx="234" cy="329"/>
          </a:xfrm>
        </p:grpSpPr>
        <p:sp>
          <p:nvSpPr>
            <p:cNvPr id="92" name="矩形 91"/>
            <p:cNvSpPr/>
            <p:nvPr/>
          </p:nvSpPr>
          <p:spPr>
            <a:xfrm>
              <a:off x="4616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任意多边形 134238"/>
            <p:cNvSpPr/>
            <p:nvPr/>
          </p:nvSpPr>
          <p:spPr>
            <a:xfrm>
              <a:off x="4656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4599" y="3140"/>
              <a:ext cx="2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91" name="矩形 90"/>
          <p:cNvSpPr/>
          <p:nvPr/>
        </p:nvSpPr>
        <p:spPr>
          <a:xfrm>
            <a:off x="2145506" y="35147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3010" y="112395"/>
            <a:ext cx="8170545" cy="649605"/>
          </a:xfrm>
        </p:spPr>
        <p:txBody>
          <a:bodyPr/>
          <a:lstStyle/>
          <a:p>
            <a:r>
              <a:rPr lang="en-US" altLang="zh-CN" sz="2400" dirty="0"/>
              <a:t>The Four Stages of Store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dirty="0"/>
              <a:t>2.6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1" y="1143000"/>
            <a:ext cx="8429625" cy="2209800"/>
          </a:xfrm>
          <a:prstGeom prst="rect">
            <a:avLst/>
          </a:prstGeom>
        </p:spPr>
      </p:pic>
      <p:sp>
        <p:nvSpPr>
          <p:cNvPr id="74" name="文本占位符 135170"/>
          <p:cNvSpPr>
            <a:spLocks noGrp="1"/>
          </p:cNvSpPr>
          <p:nvPr/>
        </p:nvSpPr>
        <p:spPr>
          <a:xfrm>
            <a:off x="304801" y="3505200"/>
            <a:ext cx="8191500" cy="31030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Ifetch</a:t>
            </a:r>
            <a:r>
              <a:rPr lang="en-US" altLang="zh-CN" sz="2800" dirty="0">
                <a:solidFill>
                  <a:srgbClr val="1111FF"/>
                </a:solidFill>
              </a:rPr>
              <a:t>: Instruction Fetch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Fetch the instruction from the Instruction Memory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Reg/Dec: Registers Fetch  and Instruction Decode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Exec: Calculate the memory address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Mem: Write the data into the Data Memory</a:t>
            </a:r>
            <a:endParaRPr lang="en-US" altLang="zh-CN" sz="2800" dirty="0">
              <a:solidFill>
                <a:srgbClr val="1111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 dirty="0"/>
              <a:t>The Three Stages of </a:t>
            </a:r>
            <a:r>
              <a:rPr lang="en-US" altLang="zh-CN" sz="2400" dirty="0" err="1"/>
              <a:t>Beq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2.7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1" y="1066800"/>
            <a:ext cx="8181975" cy="2085975"/>
          </a:xfrm>
          <a:prstGeom prst="rect">
            <a:avLst/>
          </a:prstGeom>
        </p:spPr>
      </p:pic>
      <p:sp>
        <p:nvSpPr>
          <p:cNvPr id="10" name="文本占位符 137218"/>
          <p:cNvSpPr>
            <a:spLocks noGrp="1"/>
          </p:cNvSpPr>
          <p:nvPr/>
        </p:nvSpPr>
        <p:spPr>
          <a:xfrm>
            <a:off x="476250" y="3030537"/>
            <a:ext cx="8191500" cy="38892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Ifetch</a:t>
            </a:r>
            <a:r>
              <a:rPr lang="en-US" altLang="zh-CN" sz="2800" dirty="0">
                <a:solidFill>
                  <a:srgbClr val="1111FF"/>
                </a:solidFill>
              </a:rPr>
              <a:t>: Instruction Fetch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Fetch the instruction from the Instruction Memory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Reg/Dec: 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Registers Fetch  and Instruction Decode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Exec: 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compares the two register operand, 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select correct branch target address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latch into PC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 dirty="0"/>
              <a:t>Control Diagram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45706" y="1076325"/>
            <a:ext cx="23431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IR &lt;-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[PC]; </a:t>
            </a:r>
            <a:r>
              <a:rPr lang="en-US" altLang="zh-CN" sz="1200" b="1">
                <a:latin typeface="Arial" panose="020B0604020202020204" pitchFamily="34" charset="0"/>
                <a:ea typeface="Times New Roman" panose="02020603050405020304" pitchFamily="18" charset="0"/>
              </a:rPr>
              <a:t>PC &lt; PC+4;</a:t>
            </a:r>
            <a:endParaRPr lang="en-US" altLang="zh-CN" sz="12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17106" y="1762125"/>
            <a:ext cx="1871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A &lt;- R[rs]; B&lt;– 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306" y="2630487"/>
            <a:ext cx="13208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B;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直接连接符 10"/>
          <p:cNvSpPr/>
          <p:nvPr/>
        </p:nvSpPr>
        <p:spPr>
          <a:xfrm>
            <a:off x="4534693" y="14589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矩形 11"/>
          <p:cNvSpPr/>
          <p:nvPr/>
        </p:nvSpPr>
        <p:spPr>
          <a:xfrm>
            <a:off x="545306" y="4124325"/>
            <a:ext cx="1108075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S;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直接连接符 12"/>
          <p:cNvSpPr/>
          <p:nvPr/>
        </p:nvSpPr>
        <p:spPr>
          <a:xfrm>
            <a:off x="12580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直接连接符 13"/>
          <p:cNvSpPr/>
          <p:nvPr/>
        </p:nvSpPr>
        <p:spPr>
          <a:xfrm>
            <a:off x="1270793" y="2360612"/>
            <a:ext cx="5842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" name="直接连接符 14"/>
          <p:cNvSpPr/>
          <p:nvPr/>
        </p:nvSpPr>
        <p:spPr>
          <a:xfrm>
            <a:off x="4534693" y="2144712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矩形 15"/>
          <p:cNvSpPr/>
          <p:nvPr/>
        </p:nvSpPr>
        <p:spPr>
          <a:xfrm>
            <a:off x="3517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17106" y="3438525"/>
            <a:ext cx="129540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 &lt;– 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7106" y="4124325"/>
            <a:ext cx="1136650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R[rd] &lt;– M;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直接连接符 18"/>
          <p:cNvSpPr/>
          <p:nvPr/>
        </p:nvSpPr>
        <p:spPr>
          <a:xfrm>
            <a:off x="4229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直接连接符 19"/>
          <p:cNvSpPr/>
          <p:nvPr/>
        </p:nvSpPr>
        <p:spPr>
          <a:xfrm>
            <a:off x="42298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直接连接符 20"/>
          <p:cNvSpPr/>
          <p:nvPr/>
        </p:nvSpPr>
        <p:spPr>
          <a:xfrm>
            <a:off x="4229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矩形 21"/>
          <p:cNvSpPr/>
          <p:nvPr/>
        </p:nvSpPr>
        <p:spPr>
          <a:xfrm>
            <a:off x="1945481" y="2630487"/>
            <a:ext cx="1444625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or ZX;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93106" y="4124325"/>
            <a:ext cx="10588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R[rt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] &lt;– S;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" name="直接连接符 23"/>
          <p:cNvSpPr/>
          <p:nvPr/>
        </p:nvSpPr>
        <p:spPr>
          <a:xfrm>
            <a:off x="25534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" name="直接连接符 24"/>
          <p:cNvSpPr/>
          <p:nvPr/>
        </p:nvSpPr>
        <p:spPr>
          <a:xfrm>
            <a:off x="2705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矩形 25"/>
          <p:cNvSpPr/>
          <p:nvPr/>
        </p:nvSpPr>
        <p:spPr>
          <a:xfrm>
            <a:off x="5041106" y="2630487"/>
            <a:ext cx="1397000" cy="5397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S &lt;– A + SX;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latinLnBrk="1"/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41106" y="3438525"/>
            <a:ext cx="123666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[S] &lt;- B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5753893" y="3135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" name="直接连接符 28"/>
          <p:cNvSpPr/>
          <p:nvPr/>
        </p:nvSpPr>
        <p:spPr>
          <a:xfrm>
            <a:off x="57538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矩形 29"/>
          <p:cNvSpPr/>
          <p:nvPr/>
        </p:nvSpPr>
        <p:spPr>
          <a:xfrm>
            <a:off x="6641306" y="2652712"/>
            <a:ext cx="1092200" cy="4794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b="1" err="1">
                <a:latin typeface="Arial" panose="020B0604020202020204" pitchFamily="34" charset="0"/>
                <a:ea typeface="Times New Roman" panose="02020603050405020304" pitchFamily="18" charset="0"/>
              </a:rPr>
              <a:t>If Cond</a:t>
            </a:r>
            <a:r>
              <a:rPr lang="en-US" altLang="zh-CN" sz="1200" b="1">
                <a:latin typeface="Arial" panose="020B0604020202020204" pitchFamily="34" charset="0"/>
                <a:ea typeface="Times New Roman" panose="02020603050405020304" pitchFamily="18" charset="0"/>
              </a:rPr>
              <a:t> PC &lt; PC+SX;</a:t>
            </a:r>
            <a:endParaRPr lang="en-US" altLang="zh-CN" sz="12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1" name="直接连接符 30"/>
          <p:cNvSpPr/>
          <p:nvPr/>
        </p:nvSpPr>
        <p:spPr>
          <a:xfrm>
            <a:off x="7125493" y="23733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" name="直接连接符 31"/>
          <p:cNvSpPr/>
          <p:nvPr/>
        </p:nvSpPr>
        <p:spPr>
          <a:xfrm>
            <a:off x="25534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" name="直接连接符 32"/>
          <p:cNvSpPr/>
          <p:nvPr/>
        </p:nvSpPr>
        <p:spPr>
          <a:xfrm>
            <a:off x="1258093" y="38211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1258093" y="3211512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圆角矩形 139293"/>
          <p:cNvSpPr/>
          <p:nvPr/>
        </p:nvSpPr>
        <p:spPr>
          <a:xfrm>
            <a:off x="3632993" y="5116512"/>
            <a:ext cx="812800" cy="8890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直接连接符 35"/>
          <p:cNvSpPr/>
          <p:nvPr/>
        </p:nvSpPr>
        <p:spPr>
          <a:xfrm>
            <a:off x="53728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直接连接符 36"/>
          <p:cNvSpPr/>
          <p:nvPr/>
        </p:nvSpPr>
        <p:spPr>
          <a:xfrm>
            <a:off x="55252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4775993" y="5332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直接连接符 38"/>
          <p:cNvSpPr/>
          <p:nvPr/>
        </p:nvSpPr>
        <p:spPr>
          <a:xfrm>
            <a:off x="4775993" y="57134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" name="直接连接符 39"/>
          <p:cNvSpPr/>
          <p:nvPr/>
        </p:nvSpPr>
        <p:spPr>
          <a:xfrm>
            <a:off x="4852193" y="6475412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" name="矩形 40"/>
          <p:cNvSpPr/>
          <p:nvPr/>
        </p:nvSpPr>
        <p:spPr>
          <a:xfrm rot="16200000">
            <a:off x="5128418" y="5308600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</a:t>
            </a:r>
            <a:endParaRPr lang="en-US" altLang="zh-CN" sz="18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2" name="直接连接符 41"/>
          <p:cNvSpPr/>
          <p:nvPr/>
        </p:nvSpPr>
        <p:spPr>
          <a:xfrm>
            <a:off x="5677693" y="45831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" name="圆角矩形 139301"/>
          <p:cNvSpPr/>
          <p:nvPr/>
        </p:nvSpPr>
        <p:spPr>
          <a:xfrm>
            <a:off x="5156993" y="5116512"/>
            <a:ext cx="6604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圆角矩形 139302"/>
          <p:cNvSpPr/>
          <p:nvPr/>
        </p:nvSpPr>
        <p:spPr>
          <a:xfrm>
            <a:off x="6223793" y="5802312"/>
            <a:ext cx="7366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900193" y="50403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7871618" y="5003800"/>
            <a:ext cx="727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Reg. 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" name="任意多边形 139305"/>
          <p:cNvSpPr/>
          <p:nvPr/>
        </p:nvSpPr>
        <p:spPr>
          <a:xfrm>
            <a:off x="7963693" y="57134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6117431" y="6070600"/>
            <a:ext cx="917575" cy="6381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85793" y="61071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6200000">
            <a:off x="6957218" y="6146800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Data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" name="任意多边形 139309"/>
          <p:cNvSpPr/>
          <p:nvPr/>
        </p:nvSpPr>
        <p:spPr>
          <a:xfrm>
            <a:off x="7049293" y="67802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直接连接符 51"/>
          <p:cNvSpPr/>
          <p:nvPr/>
        </p:nvSpPr>
        <p:spPr>
          <a:xfrm>
            <a:off x="6147593" y="5332412"/>
            <a:ext cx="11938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7061993" y="55610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" name="直接连接符 53"/>
          <p:cNvSpPr/>
          <p:nvPr/>
        </p:nvSpPr>
        <p:spPr>
          <a:xfrm>
            <a:off x="65158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6744493" y="45831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56" name="组合 55"/>
          <p:cNvGrpSpPr/>
          <p:nvPr/>
        </p:nvGrpSpPr>
        <p:grpSpPr>
          <a:xfrm>
            <a:off x="4444207" y="5116512"/>
            <a:ext cx="333375" cy="522288"/>
            <a:chOff x="2775" y="3080"/>
            <a:chExt cx="210" cy="329"/>
          </a:xfrm>
        </p:grpSpPr>
        <p:sp>
          <p:nvSpPr>
            <p:cNvPr id="101" name="矩形 100"/>
            <p:cNvSpPr/>
            <p:nvPr/>
          </p:nvSpPr>
          <p:spPr>
            <a:xfrm>
              <a:off x="2792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任意多边形 139316"/>
            <p:cNvSpPr/>
            <p:nvPr/>
          </p:nvSpPr>
          <p:spPr>
            <a:xfrm>
              <a:off x="2832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2775" y="3140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44207" y="5649912"/>
            <a:ext cx="333375" cy="522288"/>
            <a:chOff x="2775" y="3416"/>
            <a:chExt cx="210" cy="329"/>
          </a:xfrm>
        </p:grpSpPr>
        <p:sp>
          <p:nvSpPr>
            <p:cNvPr id="98" name="矩形 97"/>
            <p:cNvSpPr/>
            <p:nvPr/>
          </p:nvSpPr>
          <p:spPr>
            <a:xfrm>
              <a:off x="2792" y="341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任意多边形 139320"/>
            <p:cNvSpPr/>
            <p:nvPr/>
          </p:nvSpPr>
          <p:spPr>
            <a:xfrm>
              <a:off x="2832" y="370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2775" y="3476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815807" y="5192712"/>
            <a:ext cx="333375" cy="522288"/>
            <a:chOff x="3639" y="3128"/>
            <a:chExt cx="210" cy="329"/>
          </a:xfrm>
        </p:grpSpPr>
        <p:sp>
          <p:nvSpPr>
            <p:cNvPr id="95" name="矩形 94"/>
            <p:cNvSpPr/>
            <p:nvPr/>
          </p:nvSpPr>
          <p:spPr>
            <a:xfrm>
              <a:off x="3656" y="3128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任意多边形 139324"/>
            <p:cNvSpPr/>
            <p:nvPr/>
          </p:nvSpPr>
          <p:spPr>
            <a:xfrm>
              <a:off x="3696" y="3414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39" y="3188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9" name="圆角矩形 139326"/>
          <p:cNvSpPr/>
          <p:nvPr/>
        </p:nvSpPr>
        <p:spPr>
          <a:xfrm>
            <a:off x="7671593" y="5040312"/>
            <a:ext cx="203200" cy="736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任意多边形 139327"/>
          <p:cNvSpPr/>
          <p:nvPr/>
        </p:nvSpPr>
        <p:spPr>
          <a:xfrm>
            <a:off x="6973093" y="5561012"/>
            <a:ext cx="77788" cy="458788"/>
          </a:xfrm>
          <a:custGeom>
            <a:avLst/>
            <a:gdLst/>
            <a:ahLst/>
            <a:cxnLst/>
            <a:rect l="0" t="0" r="0" b="0"/>
            <a:pathLst>
              <a:path w="49" h="289">
                <a:moveTo>
                  <a:pt x="0" y="288"/>
                </a:moveTo>
                <a:lnTo>
                  <a:pt x="48" y="288"/>
                </a:lnTo>
                <a:lnTo>
                  <a:pt x="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16200000">
            <a:off x="3680618" y="5156200"/>
            <a:ext cx="600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2" name="直接连接符 61"/>
          <p:cNvSpPr/>
          <p:nvPr/>
        </p:nvSpPr>
        <p:spPr>
          <a:xfrm>
            <a:off x="8116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" name="直接连接符 62"/>
          <p:cNvSpPr/>
          <p:nvPr/>
        </p:nvSpPr>
        <p:spPr>
          <a:xfrm>
            <a:off x="82684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" name="直接连接符 63"/>
          <p:cNvSpPr/>
          <p:nvPr/>
        </p:nvSpPr>
        <p:spPr>
          <a:xfrm>
            <a:off x="7735093" y="45069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" name="直接连接符 64"/>
          <p:cNvSpPr/>
          <p:nvPr/>
        </p:nvSpPr>
        <p:spPr>
          <a:xfrm flipV="1">
            <a:off x="5144293" y="4710112"/>
            <a:ext cx="0" cy="635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6" name="矩形 65"/>
          <p:cNvSpPr/>
          <p:nvPr/>
        </p:nvSpPr>
        <p:spPr>
          <a:xfrm rot="16200000">
            <a:off x="4747418" y="4241800"/>
            <a:ext cx="7651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Equal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80818" y="5080000"/>
            <a:ext cx="317500" cy="36671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7279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 rot="16200000">
            <a:off x="1623218" y="5461000"/>
            <a:ext cx="4984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0" name="任意多边形 139337"/>
          <p:cNvSpPr/>
          <p:nvPr/>
        </p:nvSpPr>
        <p:spPr>
          <a:xfrm>
            <a:off x="17914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1" name="圆角矩形 139338"/>
          <p:cNvSpPr/>
          <p:nvPr/>
        </p:nvSpPr>
        <p:spPr>
          <a:xfrm>
            <a:off x="1194593" y="5116512"/>
            <a:ext cx="508000" cy="1117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 rot="16200000">
            <a:off x="937418" y="5537200"/>
            <a:ext cx="1031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Next PC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3" name="圆角矩形 139340"/>
          <p:cNvSpPr/>
          <p:nvPr/>
        </p:nvSpPr>
        <p:spPr>
          <a:xfrm>
            <a:off x="2413793" y="5116512"/>
            <a:ext cx="5842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4" name="直接连接符 73"/>
          <p:cNvSpPr/>
          <p:nvPr/>
        </p:nvSpPr>
        <p:spPr>
          <a:xfrm>
            <a:off x="2032793" y="56372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" name="任意多边形 139342"/>
          <p:cNvSpPr/>
          <p:nvPr/>
        </p:nvSpPr>
        <p:spPr>
          <a:xfrm>
            <a:off x="953293" y="5637212"/>
            <a:ext cx="1144588" cy="687388"/>
          </a:xfrm>
          <a:custGeom>
            <a:avLst/>
            <a:gdLst/>
            <a:ahLst/>
            <a:cxnLst/>
            <a:rect l="0" t="0" r="0" b="0"/>
            <a:pathLst>
              <a:path w="721" h="433">
                <a:moveTo>
                  <a:pt x="720" y="0"/>
                </a:moveTo>
                <a:lnTo>
                  <a:pt x="720" y="432"/>
                </a:lnTo>
                <a:lnTo>
                  <a:pt x="0" y="432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rnd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023393" y="5116512"/>
            <a:ext cx="279400" cy="1117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 rot="16200000">
            <a:off x="2994818" y="5461000"/>
            <a:ext cx="4095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IR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8" name="任意多边形 139345"/>
          <p:cNvSpPr/>
          <p:nvPr/>
        </p:nvSpPr>
        <p:spPr>
          <a:xfrm>
            <a:off x="3086893" y="6170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任意多边形 139346"/>
          <p:cNvSpPr/>
          <p:nvPr/>
        </p:nvSpPr>
        <p:spPr>
          <a:xfrm>
            <a:off x="800893" y="5484812"/>
            <a:ext cx="2592388" cy="915988"/>
          </a:xfrm>
          <a:custGeom>
            <a:avLst/>
            <a:gdLst/>
            <a:ahLst/>
            <a:cxnLst/>
            <a:rect l="0" t="0" r="0" b="0"/>
            <a:pathLst>
              <a:path w="1633" h="577">
                <a:moveTo>
                  <a:pt x="1632" y="354"/>
                </a:moveTo>
                <a:lnTo>
                  <a:pt x="1632" y="576"/>
                </a:lnTo>
                <a:lnTo>
                  <a:pt x="0" y="576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 rot="16200000">
            <a:off x="2156618" y="5537200"/>
            <a:ext cx="11842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Inst. 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1" name="直接连接符 80"/>
          <p:cNvSpPr/>
          <p:nvPr/>
        </p:nvSpPr>
        <p:spPr>
          <a:xfrm>
            <a:off x="4839493" y="5726112"/>
            <a:ext cx="0" cy="736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任意多边形 139349"/>
          <p:cNvSpPr/>
          <p:nvPr/>
        </p:nvSpPr>
        <p:spPr>
          <a:xfrm>
            <a:off x="3391693" y="6094412"/>
            <a:ext cx="1982788" cy="306388"/>
          </a:xfrm>
          <a:custGeom>
            <a:avLst/>
            <a:gdLst/>
            <a:ahLst/>
            <a:cxnLst/>
            <a:rect l="0" t="0" r="0" b="0"/>
            <a:pathLst>
              <a:path w="1249" h="193">
                <a:moveTo>
                  <a:pt x="0" y="192"/>
                </a:moveTo>
                <a:lnTo>
                  <a:pt x="1248" y="192"/>
                </a:lnTo>
                <a:lnTo>
                  <a:pt x="12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任意多边形 139350"/>
          <p:cNvSpPr/>
          <p:nvPr/>
        </p:nvSpPr>
        <p:spPr>
          <a:xfrm>
            <a:off x="3315493" y="5713412"/>
            <a:ext cx="77788" cy="306388"/>
          </a:xfrm>
          <a:custGeom>
            <a:avLst/>
            <a:gdLst/>
            <a:ahLst/>
            <a:cxnLst/>
            <a:rect l="0" t="0" r="0" b="0"/>
            <a:pathLst>
              <a:path w="49" h="193">
                <a:moveTo>
                  <a:pt x="48" y="192"/>
                </a:moveTo>
                <a:lnTo>
                  <a:pt x="48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5892007" y="6183312"/>
            <a:ext cx="346075" cy="522288"/>
            <a:chOff x="3687" y="3752"/>
            <a:chExt cx="218" cy="329"/>
          </a:xfrm>
        </p:grpSpPr>
        <p:sp>
          <p:nvSpPr>
            <p:cNvPr id="92" name="矩形 91"/>
            <p:cNvSpPr/>
            <p:nvPr/>
          </p:nvSpPr>
          <p:spPr>
            <a:xfrm>
              <a:off x="3704" y="3752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3" name="任意多边形 139353"/>
            <p:cNvSpPr/>
            <p:nvPr/>
          </p:nvSpPr>
          <p:spPr>
            <a:xfrm>
              <a:off x="3744" y="4038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87" y="3812"/>
              <a:ext cx="2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85" name="直接连接符 84"/>
          <p:cNvSpPr/>
          <p:nvPr/>
        </p:nvSpPr>
        <p:spPr>
          <a:xfrm>
            <a:off x="6287293" y="5345112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6" name="矩形 85"/>
          <p:cNvSpPr/>
          <p:nvPr/>
        </p:nvSpPr>
        <p:spPr>
          <a:xfrm>
            <a:off x="850106" y="34385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145506" y="3514725"/>
            <a:ext cx="773112" cy="32702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b="1">
                <a:latin typeface="Arial" panose="020B0604020202020204" pitchFamily="34" charset="0"/>
                <a:ea typeface="Times New Roman" panose="02020603050405020304" pitchFamily="18" charset="0"/>
              </a:rPr>
              <a:t>M &lt;– S</a:t>
            </a:r>
            <a:endParaRPr lang="en-US" altLang="zh-CN" sz="1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339807" y="5116512"/>
            <a:ext cx="371475" cy="522288"/>
            <a:chOff x="4599" y="3080"/>
            <a:chExt cx="234" cy="329"/>
          </a:xfrm>
        </p:grpSpPr>
        <p:sp>
          <p:nvSpPr>
            <p:cNvPr id="89" name="矩形 88"/>
            <p:cNvSpPr/>
            <p:nvPr/>
          </p:nvSpPr>
          <p:spPr>
            <a:xfrm>
              <a:off x="4616" y="3080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0" name="任意多边形 139360"/>
            <p:cNvSpPr/>
            <p:nvPr/>
          </p:nvSpPr>
          <p:spPr>
            <a:xfrm>
              <a:off x="4656" y="3366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599" y="3140"/>
              <a:ext cx="2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Big Picture: Where are We Now?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2.9</a:t>
            </a:r>
            <a:endParaRPr lang="en-US" dirty="0"/>
          </a:p>
        </p:txBody>
      </p:sp>
      <p:sp>
        <p:nvSpPr>
          <p:cNvPr id="8" name="文本占位符 10241"/>
          <p:cNvSpPr>
            <a:spLocks noGrp="1"/>
          </p:cNvSpPr>
          <p:nvPr/>
        </p:nvSpPr>
        <p:spPr>
          <a:xfrm>
            <a:off x="476250" y="2178050"/>
            <a:ext cx="8191500" cy="23796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The Five Classic Components of a Computer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 lvl="1">
              <a:buNone/>
            </a:pPr>
            <a:endParaRPr lang="en-US" altLang="zh-CN"/>
          </a:p>
          <a:p>
            <a:pPr lvl="1">
              <a:buNone/>
            </a:pPr>
            <a:endParaRPr lang="en-US" altLang="zh-CN"/>
          </a:p>
          <a:p>
            <a:pPr lvl="1">
              <a:buNone/>
            </a:pP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441450" y="2482850"/>
            <a:ext cx="4013200" cy="2197100"/>
            <a:chOff x="920" y="816"/>
            <a:chExt cx="2528" cy="1384"/>
          </a:xfrm>
        </p:grpSpPr>
        <p:sp>
          <p:nvSpPr>
            <p:cNvPr id="10" name="矩形 9"/>
            <p:cNvSpPr/>
            <p:nvPr/>
          </p:nvSpPr>
          <p:spPr>
            <a:xfrm>
              <a:off x="1016" y="1112"/>
              <a:ext cx="800" cy="464"/>
            </a:xfrm>
            <a:prstGeom prst="rect">
              <a:avLst/>
            </a:prstGeom>
            <a:pattFill prst="pct10">
              <a:fgClr>
                <a:schemeClr val="hlink"/>
              </a:fgClr>
              <a:bgClr>
                <a:schemeClr val="bg1"/>
              </a:bgClr>
            </a:pattFill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43" y="1211"/>
              <a:ext cx="5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Control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16" y="1640"/>
              <a:ext cx="800" cy="46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95" y="1761"/>
              <a:ext cx="6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Datapath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24" y="824"/>
              <a:ext cx="656" cy="13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069" y="1361"/>
              <a:ext cx="5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Memory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0" y="824"/>
              <a:ext cx="992" cy="13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95" y="816"/>
              <a:ext cx="6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Processor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92" y="824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906" y="1008"/>
              <a:ext cx="42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92" y="1640"/>
              <a:ext cx="656" cy="56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860" y="1824"/>
              <a:ext cx="5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Output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0930" y="112395"/>
            <a:ext cx="7783195" cy="649605"/>
          </a:xfrm>
        </p:spPr>
        <p:txBody>
          <a:bodyPr/>
          <a:lstStyle/>
          <a:p>
            <a:r>
              <a:rPr lang="en-US" altLang="zh-CN" sz="2400" dirty="0"/>
              <a:t>Recall: Single cycle control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28600" y="67865"/>
            <a:ext cx="952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243887" y="3243263"/>
            <a:ext cx="5651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6" name="圆角矩形 117763"/>
          <p:cNvSpPr/>
          <p:nvPr/>
        </p:nvSpPr>
        <p:spPr>
          <a:xfrm>
            <a:off x="350837" y="2990850"/>
            <a:ext cx="6223000" cy="2781300"/>
          </a:xfrm>
          <a:prstGeom prst="roundRect">
            <a:avLst>
              <a:gd name="adj" fmla="val 12495"/>
            </a:avLst>
          </a:prstGeom>
          <a:noFill/>
          <a:ln w="254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圆角矩形 117764"/>
          <p:cNvSpPr/>
          <p:nvPr/>
        </p:nvSpPr>
        <p:spPr>
          <a:xfrm>
            <a:off x="2624137" y="1085850"/>
            <a:ext cx="6146800" cy="1333500"/>
          </a:xfrm>
          <a:prstGeom prst="roundRect">
            <a:avLst>
              <a:gd name="adj" fmla="val 12495"/>
            </a:avLst>
          </a:prstGeom>
          <a:noFill/>
          <a:ln w="25400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直接连接符 77"/>
          <p:cNvSpPr/>
          <p:nvPr/>
        </p:nvSpPr>
        <p:spPr>
          <a:xfrm>
            <a:off x="4038600" y="4370388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" name="矩形 78"/>
          <p:cNvSpPr/>
          <p:nvPr/>
        </p:nvSpPr>
        <p:spPr>
          <a:xfrm>
            <a:off x="2484437" y="4673600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endParaRPr lang="en-US" altLang="zh-CN" sz="1600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716212" y="3362325"/>
            <a:ext cx="1298575" cy="1187450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1" name="直接连接符 80"/>
          <p:cNvSpPr/>
          <p:nvPr/>
        </p:nvSpPr>
        <p:spPr>
          <a:xfrm flipV="1">
            <a:off x="2878137" y="4349750"/>
            <a:ext cx="5080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直接连接符 81"/>
          <p:cNvSpPr/>
          <p:nvPr/>
        </p:nvSpPr>
        <p:spPr>
          <a:xfrm>
            <a:off x="2954337" y="4375150"/>
            <a:ext cx="5080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" name="椭圆 82"/>
          <p:cNvSpPr/>
          <p:nvPr/>
        </p:nvSpPr>
        <p:spPr>
          <a:xfrm>
            <a:off x="2868612" y="4587875"/>
            <a:ext cx="1143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直接连接符 83"/>
          <p:cNvSpPr/>
          <p:nvPr/>
        </p:nvSpPr>
        <p:spPr>
          <a:xfrm>
            <a:off x="28829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" name="直接连接符 84"/>
          <p:cNvSpPr/>
          <p:nvPr/>
        </p:nvSpPr>
        <p:spPr>
          <a:xfrm flipV="1">
            <a:off x="28130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矩形 85"/>
          <p:cNvSpPr/>
          <p:nvPr/>
        </p:nvSpPr>
        <p:spPr>
          <a:xfrm>
            <a:off x="26638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40025" y="3336925"/>
            <a:ext cx="461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rPr>
              <a:t>Rw</a:t>
            </a:r>
            <a:endParaRPr lang="en-US" altLang="zh-CN" sz="1600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163887" y="3336925"/>
            <a:ext cx="406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90925" y="3336925"/>
            <a:ext cx="4175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Rb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892425" y="3641725"/>
            <a:ext cx="984250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32 32-bit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Registers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506662" y="2346325"/>
            <a:ext cx="4175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endParaRPr lang="en-US" altLang="zh-CN" sz="160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143510" y="3349625"/>
            <a:ext cx="481013" cy="1219200"/>
            <a:chOff x="3179" y="2066"/>
            <a:chExt cx="303" cy="768"/>
          </a:xfrm>
        </p:grpSpPr>
        <p:grpSp>
          <p:nvGrpSpPr>
            <p:cNvPr id="162" name="组合 161"/>
            <p:cNvGrpSpPr/>
            <p:nvPr/>
          </p:nvGrpSpPr>
          <p:grpSpPr>
            <a:xfrm>
              <a:off x="3179" y="2066"/>
              <a:ext cx="288" cy="768"/>
              <a:chOff x="3179" y="2066"/>
              <a:chExt cx="288" cy="768"/>
            </a:xfrm>
          </p:grpSpPr>
          <p:sp>
            <p:nvSpPr>
              <p:cNvPr id="164" name="直接连接符 163"/>
              <p:cNvSpPr/>
              <p:nvPr/>
            </p:nvSpPr>
            <p:spPr>
              <a:xfrm>
                <a:off x="3179" y="2066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5" name="直接连接符 164"/>
              <p:cNvSpPr/>
              <p:nvPr/>
            </p:nvSpPr>
            <p:spPr>
              <a:xfrm>
                <a:off x="3187" y="2066"/>
                <a:ext cx="272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6" name="直接连接符 165"/>
              <p:cNvSpPr/>
              <p:nvPr/>
            </p:nvSpPr>
            <p:spPr>
              <a:xfrm>
                <a:off x="3187" y="2258"/>
                <a:ext cx="128" cy="8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7" name="直接连接符 166"/>
              <p:cNvSpPr/>
              <p:nvPr/>
            </p:nvSpPr>
            <p:spPr>
              <a:xfrm>
                <a:off x="3323" y="2354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8" name="直接连接符 167"/>
              <p:cNvSpPr/>
              <p:nvPr/>
            </p:nvSpPr>
            <p:spPr>
              <a:xfrm>
                <a:off x="3467" y="2258"/>
                <a:ext cx="0" cy="3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9" name="直接连接符 168"/>
              <p:cNvSpPr/>
              <p:nvPr/>
            </p:nvSpPr>
            <p:spPr>
              <a:xfrm flipV="1">
                <a:off x="3187" y="2530"/>
                <a:ext cx="128" cy="11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0" name="直接连接符 169"/>
              <p:cNvSpPr/>
              <p:nvPr/>
            </p:nvSpPr>
            <p:spPr>
              <a:xfrm>
                <a:off x="3179" y="2642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1" name="直接连接符 170"/>
              <p:cNvSpPr/>
              <p:nvPr/>
            </p:nvSpPr>
            <p:spPr>
              <a:xfrm flipV="1">
                <a:off x="3187" y="2626"/>
                <a:ext cx="272" cy="20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3" name="矩形 162"/>
            <p:cNvSpPr/>
            <p:nvPr/>
          </p:nvSpPr>
          <p:spPr>
            <a:xfrm rot="5400000">
              <a:off x="3185" y="233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93" name="矩形 92"/>
          <p:cNvSpPr/>
          <p:nvPr/>
        </p:nvSpPr>
        <p:spPr>
          <a:xfrm>
            <a:off x="6723062" y="4625975"/>
            <a:ext cx="4746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endParaRPr lang="en-US" altLang="zh-CN" sz="1600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165850" y="3929063"/>
            <a:ext cx="784225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Data In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023100" y="3405188"/>
            <a:ext cx="1201737" cy="1087437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直接连接符 95"/>
          <p:cNvSpPr/>
          <p:nvPr/>
        </p:nvSpPr>
        <p:spPr>
          <a:xfrm flipV="1">
            <a:off x="7078662" y="4227513"/>
            <a:ext cx="71438" cy="269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" name="直接连接符 96"/>
          <p:cNvSpPr/>
          <p:nvPr/>
        </p:nvSpPr>
        <p:spPr>
          <a:xfrm>
            <a:off x="7175500" y="4252913"/>
            <a:ext cx="109537" cy="2190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" name="椭圆 97"/>
          <p:cNvSpPr/>
          <p:nvPr/>
        </p:nvSpPr>
        <p:spPr>
          <a:xfrm>
            <a:off x="7116762" y="4530725"/>
            <a:ext cx="128588" cy="109538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直接连接符 98"/>
          <p:cNvSpPr/>
          <p:nvPr/>
        </p:nvSpPr>
        <p:spPr>
          <a:xfrm>
            <a:off x="5638800" y="3760788"/>
            <a:ext cx="1346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" name="矩形 99"/>
          <p:cNvSpPr/>
          <p:nvPr/>
        </p:nvSpPr>
        <p:spPr>
          <a:xfrm>
            <a:off x="6202362" y="3122613"/>
            <a:ext cx="847725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154862" y="3498850"/>
            <a:ext cx="927100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228725" y="1466850"/>
            <a:ext cx="1241425" cy="1201738"/>
          </a:xfrm>
          <a:prstGeom prst="rect">
            <a:avLst/>
          </a:prstGeom>
          <a:noFill/>
          <a:ln w="508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直接连接符 102"/>
          <p:cNvSpPr/>
          <p:nvPr/>
        </p:nvSpPr>
        <p:spPr>
          <a:xfrm>
            <a:off x="2508250" y="2312988"/>
            <a:ext cx="1354137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" name="矩形 103"/>
          <p:cNvSpPr/>
          <p:nvPr/>
        </p:nvSpPr>
        <p:spPr>
          <a:xfrm>
            <a:off x="2778125" y="1978025"/>
            <a:ext cx="1065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endParaRPr lang="en-US" altLang="zh-CN" sz="160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5" name="直接连接符 104"/>
          <p:cNvSpPr/>
          <p:nvPr/>
        </p:nvSpPr>
        <p:spPr>
          <a:xfrm>
            <a:off x="2027237" y="2698750"/>
            <a:ext cx="0" cy="1270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06" name="矩形 105"/>
          <p:cNvSpPr/>
          <p:nvPr/>
        </p:nvSpPr>
        <p:spPr>
          <a:xfrm>
            <a:off x="912812" y="2732088"/>
            <a:ext cx="1065213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endParaRPr lang="en-US" altLang="zh-CN" sz="160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r"/>
            <a:r>
              <a:rPr lang="en-US" altLang="zh-CN" sz="160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endParaRPr lang="en-US" altLang="zh-CN" sz="160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281112" y="1622425"/>
            <a:ext cx="1154113" cy="8223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Ideal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Instruction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235077" y="3387728"/>
            <a:ext cx="496888" cy="1849439"/>
            <a:chOff x="717" y="2090"/>
            <a:chExt cx="313" cy="1165"/>
          </a:xfrm>
        </p:grpSpPr>
        <p:sp>
          <p:nvSpPr>
            <p:cNvPr id="155" name="矩形 154"/>
            <p:cNvSpPr/>
            <p:nvPr/>
          </p:nvSpPr>
          <p:spPr>
            <a:xfrm rot="16200000">
              <a:off x="672" y="3001"/>
              <a:ext cx="2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Clk</a:t>
              </a:r>
              <a:endParaRPr lang="en-US" altLang="zh-CN" sz="16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846" y="2090"/>
              <a:ext cx="166" cy="748"/>
            </a:xfrm>
            <a:prstGeom prst="rect">
              <a:avLst/>
            </a:prstGeom>
            <a:noFill/>
            <a:ln w="508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7" name="直接连接符 156"/>
            <p:cNvSpPr/>
            <p:nvPr/>
          </p:nvSpPr>
          <p:spPr>
            <a:xfrm flipV="1">
              <a:off x="886" y="2702"/>
              <a:ext cx="32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8" name="直接连接符 157"/>
            <p:cNvSpPr/>
            <p:nvPr/>
          </p:nvSpPr>
          <p:spPr>
            <a:xfrm>
              <a:off x="934" y="2718"/>
              <a:ext cx="32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9" name="椭圆 158"/>
            <p:cNvSpPr/>
            <p:nvPr/>
          </p:nvSpPr>
          <p:spPr>
            <a:xfrm>
              <a:off x="886" y="2862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0" name="直接连接符 159"/>
            <p:cNvSpPr/>
            <p:nvPr/>
          </p:nvSpPr>
          <p:spPr>
            <a:xfrm>
              <a:off x="927" y="2973"/>
              <a:ext cx="0" cy="19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1" name="矩形 160"/>
            <p:cNvSpPr/>
            <p:nvPr/>
          </p:nvSpPr>
          <p:spPr>
            <a:xfrm rot="16200000">
              <a:off x="783" y="2351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9" name="直接连接符 108"/>
          <p:cNvSpPr/>
          <p:nvPr/>
        </p:nvSpPr>
        <p:spPr>
          <a:xfrm>
            <a:off x="33401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0" name="直接连接符 109"/>
          <p:cNvSpPr/>
          <p:nvPr/>
        </p:nvSpPr>
        <p:spPr>
          <a:xfrm flipV="1">
            <a:off x="32702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" name="矩形 110"/>
          <p:cNvSpPr/>
          <p:nvPr/>
        </p:nvSpPr>
        <p:spPr>
          <a:xfrm>
            <a:off x="31210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963862" y="2346325"/>
            <a:ext cx="3952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  <a:endParaRPr lang="en-US" altLang="zh-CN" sz="1600" err="1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" name="直接连接符 112"/>
          <p:cNvSpPr/>
          <p:nvPr/>
        </p:nvSpPr>
        <p:spPr>
          <a:xfrm>
            <a:off x="3873500" y="2319338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4" name="直接连接符 113"/>
          <p:cNvSpPr/>
          <p:nvPr/>
        </p:nvSpPr>
        <p:spPr>
          <a:xfrm flipV="1">
            <a:off x="3803650" y="2720975"/>
            <a:ext cx="188912" cy="2079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" name="矩形 114"/>
          <p:cNvSpPr/>
          <p:nvPr/>
        </p:nvSpPr>
        <p:spPr>
          <a:xfrm>
            <a:off x="3654425" y="2574925"/>
            <a:ext cx="369887" cy="3333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97262" y="2346325"/>
            <a:ext cx="37306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err="1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Rt</a:t>
            </a:r>
            <a:endParaRPr lang="en-US" altLang="zh-CN" sz="1600" err="1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7" name="直接连接符 116"/>
          <p:cNvSpPr/>
          <p:nvPr/>
        </p:nvSpPr>
        <p:spPr>
          <a:xfrm>
            <a:off x="4038600" y="3455988"/>
            <a:ext cx="1117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8" name="直接连接符 117"/>
          <p:cNvSpPr/>
          <p:nvPr/>
        </p:nvSpPr>
        <p:spPr>
          <a:xfrm>
            <a:off x="4483100" y="4383088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" name="直接连接符 118"/>
          <p:cNvSpPr/>
          <p:nvPr/>
        </p:nvSpPr>
        <p:spPr>
          <a:xfrm>
            <a:off x="4495800" y="4675188"/>
            <a:ext cx="127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0" name="直接连接符 119"/>
          <p:cNvSpPr/>
          <p:nvPr/>
        </p:nvSpPr>
        <p:spPr>
          <a:xfrm>
            <a:off x="5791200" y="4294188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1" name="直接连接符 120"/>
          <p:cNvSpPr/>
          <p:nvPr/>
        </p:nvSpPr>
        <p:spPr>
          <a:xfrm>
            <a:off x="5778500" y="4306888"/>
            <a:ext cx="0" cy="355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" name="直接连接符 121"/>
          <p:cNvSpPr/>
          <p:nvPr/>
        </p:nvSpPr>
        <p:spPr>
          <a:xfrm flipH="1">
            <a:off x="4781550" y="45291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" name="矩形 122"/>
          <p:cNvSpPr/>
          <p:nvPr/>
        </p:nvSpPr>
        <p:spPr>
          <a:xfrm>
            <a:off x="4621212" y="47513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4" name="直接连接符 123"/>
          <p:cNvSpPr/>
          <p:nvPr/>
        </p:nvSpPr>
        <p:spPr>
          <a:xfrm flipH="1">
            <a:off x="5772150" y="36147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5" name="矩形 124"/>
          <p:cNvSpPr/>
          <p:nvPr/>
        </p:nvSpPr>
        <p:spPr>
          <a:xfrm>
            <a:off x="5611812" y="33035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164012" y="35321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7" name="直接连接符 126"/>
          <p:cNvSpPr/>
          <p:nvPr/>
        </p:nvSpPr>
        <p:spPr>
          <a:xfrm>
            <a:off x="8521700" y="3925888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8" name="直接连接符 127"/>
          <p:cNvSpPr/>
          <p:nvPr/>
        </p:nvSpPr>
        <p:spPr>
          <a:xfrm>
            <a:off x="2197100" y="3849688"/>
            <a:ext cx="0" cy="1270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" name="直接连接符 128"/>
          <p:cNvSpPr/>
          <p:nvPr/>
        </p:nvSpPr>
        <p:spPr>
          <a:xfrm>
            <a:off x="2192337" y="3836988"/>
            <a:ext cx="5254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0" name="直接连接符 129"/>
          <p:cNvSpPr/>
          <p:nvPr/>
        </p:nvSpPr>
        <p:spPr>
          <a:xfrm flipH="1">
            <a:off x="2266950" y="37671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" name="矩形 130"/>
          <p:cNvSpPr/>
          <p:nvPr/>
        </p:nvSpPr>
        <p:spPr>
          <a:xfrm>
            <a:off x="2182812" y="3455988"/>
            <a:ext cx="3841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32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2" name="直接连接符 131"/>
          <p:cNvSpPr/>
          <p:nvPr/>
        </p:nvSpPr>
        <p:spPr>
          <a:xfrm>
            <a:off x="6007100" y="3773488"/>
            <a:ext cx="0" cy="1346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" name="矩形 132"/>
          <p:cNvSpPr/>
          <p:nvPr/>
        </p:nvSpPr>
        <p:spPr>
          <a:xfrm>
            <a:off x="4132262" y="3101975"/>
            <a:ext cx="327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132262" y="4016375"/>
            <a:ext cx="3159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n-US" altLang="zh-CN" sz="16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5" name="直接连接符 134"/>
          <p:cNvSpPr/>
          <p:nvPr/>
        </p:nvSpPr>
        <p:spPr>
          <a:xfrm flipH="1">
            <a:off x="4400550" y="3309938"/>
            <a:ext cx="16510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6" name="直接连接符 135"/>
          <p:cNvSpPr/>
          <p:nvPr/>
        </p:nvSpPr>
        <p:spPr>
          <a:xfrm>
            <a:off x="2916237" y="4718050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" name="直接连接符 136"/>
          <p:cNvSpPr/>
          <p:nvPr/>
        </p:nvSpPr>
        <p:spPr>
          <a:xfrm>
            <a:off x="8288337" y="3905250"/>
            <a:ext cx="20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8" name="直接连接符 137"/>
          <p:cNvSpPr/>
          <p:nvPr/>
        </p:nvSpPr>
        <p:spPr>
          <a:xfrm>
            <a:off x="1735137" y="3981450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9" name="八边形 138"/>
          <p:cNvSpPr/>
          <p:nvPr/>
        </p:nvSpPr>
        <p:spPr>
          <a:xfrm>
            <a:off x="814387" y="3378200"/>
            <a:ext cx="292100" cy="1282700"/>
          </a:xfrm>
          <a:prstGeom prst="octagon">
            <a:avLst>
              <a:gd name="adj" fmla="val 2928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 rot="16200000">
            <a:off x="334962" y="3827463"/>
            <a:ext cx="1349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Next Address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1" name="直接连接符 140"/>
          <p:cNvSpPr/>
          <p:nvPr/>
        </p:nvSpPr>
        <p:spPr>
          <a:xfrm>
            <a:off x="1125537" y="3981450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2" name="任意多边形 117846"/>
          <p:cNvSpPr/>
          <p:nvPr/>
        </p:nvSpPr>
        <p:spPr>
          <a:xfrm>
            <a:off x="503237" y="3295650"/>
            <a:ext cx="1525588" cy="687388"/>
          </a:xfrm>
          <a:custGeom>
            <a:avLst/>
            <a:gdLst/>
            <a:ahLst/>
            <a:cxnLst/>
            <a:rect l="0" t="0" r="0" b="0"/>
            <a:pathLst>
              <a:path w="961" h="433">
                <a:moveTo>
                  <a:pt x="960" y="0"/>
                </a:moveTo>
                <a:lnTo>
                  <a:pt x="0" y="0"/>
                </a:lnTo>
                <a:lnTo>
                  <a:pt x="0" y="432"/>
                </a:lnTo>
                <a:lnTo>
                  <a:pt x="192" y="432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3" name="直接连接符 142"/>
          <p:cNvSpPr/>
          <p:nvPr/>
        </p:nvSpPr>
        <p:spPr>
          <a:xfrm flipH="1">
            <a:off x="2166937" y="5124450"/>
            <a:ext cx="6350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" name="矩形 143"/>
          <p:cNvSpPr/>
          <p:nvPr/>
        </p:nvSpPr>
        <p:spPr>
          <a:xfrm>
            <a:off x="4324350" y="1427163"/>
            <a:ext cx="11969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4349750" y="5300663"/>
            <a:ext cx="1401762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Datapath</a:t>
            </a:r>
            <a:endParaRPr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6" name="直接连接符 145"/>
          <p:cNvSpPr/>
          <p:nvPr/>
        </p:nvSpPr>
        <p:spPr>
          <a:xfrm>
            <a:off x="4872037" y="22479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7" name="直接连接符 146"/>
          <p:cNvSpPr/>
          <p:nvPr/>
        </p:nvSpPr>
        <p:spPr>
          <a:xfrm>
            <a:off x="5049837" y="22352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" name="直接连接符 147"/>
          <p:cNvSpPr/>
          <p:nvPr/>
        </p:nvSpPr>
        <p:spPr>
          <a:xfrm>
            <a:off x="5303837" y="22225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" name="直接连接符 148"/>
          <p:cNvSpPr/>
          <p:nvPr/>
        </p:nvSpPr>
        <p:spPr>
          <a:xfrm>
            <a:off x="5481637" y="22098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" name="矩形 149"/>
          <p:cNvSpPr/>
          <p:nvPr/>
        </p:nvSpPr>
        <p:spPr>
          <a:xfrm>
            <a:off x="4133850" y="1885950"/>
            <a:ext cx="15319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Control Signals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1" name="直接连接符 150"/>
          <p:cNvSpPr/>
          <p:nvPr/>
        </p:nvSpPr>
        <p:spPr>
          <a:xfrm>
            <a:off x="6091237" y="22479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2" name="直接连接符 151"/>
          <p:cNvSpPr/>
          <p:nvPr/>
        </p:nvSpPr>
        <p:spPr>
          <a:xfrm>
            <a:off x="6243637" y="2235200"/>
            <a:ext cx="0" cy="736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3" name="矩形 152"/>
          <p:cNvSpPr/>
          <p:nvPr/>
        </p:nvSpPr>
        <p:spPr>
          <a:xfrm>
            <a:off x="5708650" y="1949450"/>
            <a:ext cx="11303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Conditions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4" name="直接连接符 153"/>
          <p:cNvSpPr/>
          <p:nvPr/>
        </p:nvSpPr>
        <p:spPr>
          <a:xfrm>
            <a:off x="7162800" y="4656138"/>
            <a:ext cx="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199" y="112395"/>
            <a:ext cx="8458201" cy="649605"/>
          </a:xfrm>
        </p:spPr>
        <p:txBody>
          <a:bodyPr/>
          <a:lstStyle/>
          <a:p>
            <a:r>
              <a:rPr lang="en-US" altLang="zh-CN" sz="2400" dirty="0"/>
              <a:t>Data Stationary Control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6200" y="116840"/>
            <a:ext cx="1303338" cy="568325"/>
          </a:xfrm>
        </p:spPr>
        <p:txBody>
          <a:bodyPr/>
          <a:lstStyle/>
          <a:p>
            <a:r>
              <a:rPr lang="en-US" dirty="0"/>
              <a:t> 2.11</a:t>
            </a:r>
            <a:endParaRPr lang="en-US" dirty="0"/>
          </a:p>
        </p:txBody>
      </p:sp>
      <p:sp>
        <p:nvSpPr>
          <p:cNvPr id="190" name="文本占位符 61442"/>
          <p:cNvSpPr>
            <a:spLocks noGrp="1"/>
          </p:cNvSpPr>
          <p:nvPr/>
        </p:nvSpPr>
        <p:spPr>
          <a:xfrm>
            <a:off x="-152400" y="1096962"/>
            <a:ext cx="9296400" cy="208537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/>
              <a:t>The Main Control generates the control signals during Reg/Dec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 signals for Exec (</a:t>
            </a:r>
            <a:r>
              <a:rPr lang="en-US" altLang="zh-CN" sz="2400" dirty="0" err="1">
                <a:solidFill>
                  <a:srgbClr val="000066"/>
                </a:solidFill>
              </a:rPr>
              <a:t>ExtOp</a:t>
            </a:r>
            <a:r>
              <a:rPr lang="en-US" altLang="zh-CN" sz="2400" dirty="0">
                <a:solidFill>
                  <a:srgbClr val="000066"/>
                </a:solidFill>
              </a:rPr>
              <a:t>, </a:t>
            </a:r>
            <a:r>
              <a:rPr lang="en-US" altLang="zh-CN" sz="2400" dirty="0" err="1">
                <a:solidFill>
                  <a:srgbClr val="000066"/>
                </a:solidFill>
              </a:rPr>
              <a:t>ALUSrc</a:t>
            </a:r>
            <a:r>
              <a:rPr lang="en-US" altLang="zh-CN" sz="2400" dirty="0">
                <a:solidFill>
                  <a:srgbClr val="000066"/>
                </a:solidFill>
              </a:rPr>
              <a:t>, ...) are used 1 cycle later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 signals for Mem (</a:t>
            </a:r>
            <a:r>
              <a:rPr lang="en-US" altLang="zh-CN" sz="2400" dirty="0" err="1">
                <a:solidFill>
                  <a:srgbClr val="000066"/>
                </a:solidFill>
              </a:rPr>
              <a:t>MemWr</a:t>
            </a:r>
            <a:r>
              <a:rPr lang="en-US" altLang="zh-CN" sz="2400" dirty="0">
                <a:solidFill>
                  <a:srgbClr val="000066"/>
                </a:solidFill>
              </a:rPr>
              <a:t> Branch) are used 2 cycles later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 signals for </a:t>
            </a:r>
            <a:r>
              <a:rPr lang="en-US" altLang="zh-CN" sz="2400" dirty="0" err="1">
                <a:solidFill>
                  <a:srgbClr val="000066"/>
                </a:solidFill>
              </a:rPr>
              <a:t>Wr</a:t>
            </a:r>
            <a:r>
              <a:rPr lang="en-US" altLang="zh-CN" sz="2400" dirty="0">
                <a:solidFill>
                  <a:srgbClr val="000066"/>
                </a:solidFill>
              </a:rPr>
              <a:t> (</a:t>
            </a:r>
            <a:r>
              <a:rPr lang="en-US" altLang="zh-CN" sz="2400" dirty="0" err="1">
                <a:solidFill>
                  <a:srgbClr val="000066"/>
                </a:solidFill>
              </a:rPr>
              <a:t>MemtoReg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 err="1">
                <a:solidFill>
                  <a:srgbClr val="000066"/>
                </a:solidFill>
              </a:rPr>
              <a:t>MemWr</a:t>
            </a:r>
            <a:r>
              <a:rPr lang="en-US" altLang="zh-CN" sz="2400" dirty="0">
                <a:solidFill>
                  <a:srgbClr val="000066"/>
                </a:solidFill>
              </a:rPr>
              <a:t>) are used 3 cycles later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667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 rot="5400000">
            <a:off x="85725" y="5146675"/>
            <a:ext cx="14414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IF/ID Register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3" name="直接连接符 192"/>
          <p:cNvSpPr/>
          <p:nvPr/>
        </p:nvSpPr>
        <p:spPr>
          <a:xfrm>
            <a:off x="8159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" name="矩形 193"/>
          <p:cNvSpPr/>
          <p:nvPr/>
        </p:nvSpPr>
        <p:spPr>
          <a:xfrm>
            <a:off x="34861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 rot="5400000">
            <a:off x="2889250" y="5146675"/>
            <a:ext cx="14747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ID/Ex Register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54673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 rot="5400000">
            <a:off x="4756150" y="5070475"/>
            <a:ext cx="17018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Ex/Mem</a:t>
            </a:r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 Register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7524750" y="4064000"/>
            <a:ext cx="288925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 rot="5400000">
            <a:off x="6784975" y="5146675"/>
            <a:ext cx="17589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Mem/Wr</a:t>
            </a:r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 Register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7524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1" name="直接连接符 200"/>
          <p:cNvSpPr/>
          <p:nvPr/>
        </p:nvSpPr>
        <p:spPr>
          <a:xfrm>
            <a:off x="36353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2" name="椭圆 201"/>
          <p:cNvSpPr/>
          <p:nvPr/>
        </p:nvSpPr>
        <p:spPr>
          <a:xfrm>
            <a:off x="35718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3" name="直接连接符 202"/>
          <p:cNvSpPr/>
          <p:nvPr/>
        </p:nvSpPr>
        <p:spPr>
          <a:xfrm>
            <a:off x="56165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" name="椭圆 203"/>
          <p:cNvSpPr/>
          <p:nvPr/>
        </p:nvSpPr>
        <p:spPr>
          <a:xfrm>
            <a:off x="55530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5" name="直接连接符 204"/>
          <p:cNvSpPr/>
          <p:nvPr/>
        </p:nvSpPr>
        <p:spPr>
          <a:xfrm>
            <a:off x="7673975" y="3759200"/>
            <a:ext cx="0" cy="127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" name="椭圆 205"/>
          <p:cNvSpPr/>
          <p:nvPr/>
        </p:nvSpPr>
        <p:spPr>
          <a:xfrm>
            <a:off x="7610475" y="3911600"/>
            <a:ext cx="127000" cy="127000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7" name="直接连接符 206"/>
          <p:cNvSpPr/>
          <p:nvPr/>
        </p:nvSpPr>
        <p:spPr>
          <a:xfrm flipV="1">
            <a:off x="8159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8" name="直接连接符 207"/>
          <p:cNvSpPr/>
          <p:nvPr/>
        </p:nvSpPr>
        <p:spPr>
          <a:xfrm>
            <a:off x="9683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09" name="直接连接符 208"/>
          <p:cNvSpPr/>
          <p:nvPr/>
        </p:nvSpPr>
        <p:spPr>
          <a:xfrm>
            <a:off x="981075" y="3517900"/>
            <a:ext cx="2641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0" name="直接连接符 209"/>
          <p:cNvSpPr/>
          <p:nvPr/>
        </p:nvSpPr>
        <p:spPr>
          <a:xfrm>
            <a:off x="37877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1" name="直接连接符 210"/>
          <p:cNvSpPr/>
          <p:nvPr/>
        </p:nvSpPr>
        <p:spPr>
          <a:xfrm>
            <a:off x="3800475" y="3517900"/>
            <a:ext cx="180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2" name="直接连接符 211"/>
          <p:cNvSpPr/>
          <p:nvPr/>
        </p:nvSpPr>
        <p:spPr>
          <a:xfrm>
            <a:off x="57689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3" name="直接连接符 212"/>
          <p:cNvSpPr/>
          <p:nvPr/>
        </p:nvSpPr>
        <p:spPr>
          <a:xfrm>
            <a:off x="5781675" y="3517900"/>
            <a:ext cx="187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14" name="直接连接符 213"/>
          <p:cNvSpPr/>
          <p:nvPr/>
        </p:nvSpPr>
        <p:spPr>
          <a:xfrm>
            <a:off x="7826375" y="3378200"/>
            <a:ext cx="0" cy="27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15" name="矩形 214"/>
          <p:cNvSpPr/>
          <p:nvPr/>
        </p:nvSpPr>
        <p:spPr>
          <a:xfrm>
            <a:off x="1639888" y="3213100"/>
            <a:ext cx="9032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/Dec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4383088" y="3213100"/>
            <a:ext cx="5984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Exec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440488" y="3213100"/>
            <a:ext cx="633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2325688" y="3898900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ExtOp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2325688" y="4508500"/>
            <a:ext cx="8445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ALUOp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309813" y="4830763"/>
            <a:ext cx="790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RegDst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2325688" y="4203700"/>
            <a:ext cx="8683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ALUSrc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 flipH="1">
            <a:off x="2295525" y="54991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  <a:endParaRPr lang="en-US" altLang="zh-CN" sz="1600" u="sng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309813" y="5211763"/>
            <a:ext cx="8699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2336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23860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6" name="直接连接符 225"/>
          <p:cNvSpPr/>
          <p:nvPr/>
        </p:nvSpPr>
        <p:spPr>
          <a:xfrm flipH="1">
            <a:off x="2251075" y="61849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7" name="直接连接符 226"/>
          <p:cNvSpPr/>
          <p:nvPr/>
        </p:nvSpPr>
        <p:spPr>
          <a:xfrm flipH="1">
            <a:off x="2251075" y="42037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8" name="直接连接符 227"/>
          <p:cNvSpPr/>
          <p:nvPr/>
        </p:nvSpPr>
        <p:spPr>
          <a:xfrm flipH="1">
            <a:off x="2251075" y="45085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29" name="直接连接符 228"/>
          <p:cNvSpPr/>
          <p:nvPr/>
        </p:nvSpPr>
        <p:spPr>
          <a:xfrm flipH="1">
            <a:off x="2251075" y="48133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0" name="直接连接符 229"/>
          <p:cNvSpPr/>
          <p:nvPr/>
        </p:nvSpPr>
        <p:spPr>
          <a:xfrm flipH="1">
            <a:off x="2251075" y="51181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1" name="直接连接符 230"/>
          <p:cNvSpPr/>
          <p:nvPr/>
        </p:nvSpPr>
        <p:spPr>
          <a:xfrm flipH="1">
            <a:off x="2251075" y="54991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2" name="直接连接符 231"/>
          <p:cNvSpPr/>
          <p:nvPr/>
        </p:nvSpPr>
        <p:spPr>
          <a:xfrm flipH="1">
            <a:off x="2251075" y="58039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3" name="直接连接符 232"/>
          <p:cNvSpPr/>
          <p:nvPr/>
        </p:nvSpPr>
        <p:spPr>
          <a:xfrm flipH="1">
            <a:off x="2251075" y="6489700"/>
            <a:ext cx="1244600" cy="0"/>
          </a:xfrm>
          <a:prstGeom prst="line">
            <a:avLst/>
          </a:prstGeom>
          <a:ln w="25400" cap="flat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34" name="矩形 233"/>
          <p:cNvSpPr/>
          <p:nvPr/>
        </p:nvSpPr>
        <p:spPr>
          <a:xfrm>
            <a:off x="1362075" y="4064000"/>
            <a:ext cx="889000" cy="2565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5" name="矩形 234"/>
          <p:cNvSpPr/>
          <p:nvPr/>
        </p:nvSpPr>
        <p:spPr>
          <a:xfrm>
            <a:off x="1411288" y="4737100"/>
            <a:ext cx="858837" cy="5778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6" name="直接连接符 235"/>
          <p:cNvSpPr/>
          <p:nvPr/>
        </p:nvSpPr>
        <p:spPr>
          <a:xfrm>
            <a:off x="981075" y="52705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37" name="矩形 236"/>
          <p:cNvSpPr/>
          <p:nvPr/>
        </p:nvSpPr>
        <p:spPr>
          <a:xfrm>
            <a:off x="3849688" y="3898900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ExtOp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3849688" y="4508500"/>
            <a:ext cx="8445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ALUOp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3833813" y="4830763"/>
            <a:ext cx="7905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RegDst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3849688" y="4203700"/>
            <a:ext cx="8683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ALUSrc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1" name="直接连接符 240"/>
          <p:cNvSpPr/>
          <p:nvPr/>
        </p:nvSpPr>
        <p:spPr>
          <a:xfrm flipH="1">
            <a:off x="3775075" y="42037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2" name="直接连接符 241"/>
          <p:cNvSpPr/>
          <p:nvPr/>
        </p:nvSpPr>
        <p:spPr>
          <a:xfrm flipH="1">
            <a:off x="3775075" y="45085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3" name="直接连接符 242"/>
          <p:cNvSpPr/>
          <p:nvPr/>
        </p:nvSpPr>
        <p:spPr>
          <a:xfrm flipH="1">
            <a:off x="3775075" y="48133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4" name="直接连接符 243"/>
          <p:cNvSpPr/>
          <p:nvPr/>
        </p:nvSpPr>
        <p:spPr>
          <a:xfrm flipH="1">
            <a:off x="3775075" y="5118100"/>
            <a:ext cx="1244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5" name="矩形 244"/>
          <p:cNvSpPr/>
          <p:nvPr/>
        </p:nvSpPr>
        <p:spPr>
          <a:xfrm>
            <a:off x="77962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79486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7" name="直接连接符 246"/>
          <p:cNvSpPr/>
          <p:nvPr/>
        </p:nvSpPr>
        <p:spPr>
          <a:xfrm flipH="1">
            <a:off x="7813675" y="6184900"/>
            <a:ext cx="12446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8" name="直接连接符 247"/>
          <p:cNvSpPr/>
          <p:nvPr/>
        </p:nvSpPr>
        <p:spPr>
          <a:xfrm flipH="1">
            <a:off x="7813675" y="6489700"/>
            <a:ext cx="1244600" cy="0"/>
          </a:xfrm>
          <a:prstGeom prst="line">
            <a:avLst/>
          </a:prstGeom>
          <a:ln w="25400" cap="flat" cmpd="sng">
            <a:solidFill>
              <a:schemeClr val="fol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49" name="矩形 248"/>
          <p:cNvSpPr/>
          <p:nvPr/>
        </p:nvSpPr>
        <p:spPr>
          <a:xfrm>
            <a:off x="39862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>
          <a:xfrm>
            <a:off x="39862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1" name="直接连接符 250"/>
          <p:cNvSpPr/>
          <p:nvPr/>
        </p:nvSpPr>
        <p:spPr>
          <a:xfrm flipH="1">
            <a:off x="3775075" y="61849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2" name="直接连接符 251"/>
          <p:cNvSpPr/>
          <p:nvPr/>
        </p:nvSpPr>
        <p:spPr>
          <a:xfrm flipH="1">
            <a:off x="3775075" y="64897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3" name="矩形 252"/>
          <p:cNvSpPr/>
          <p:nvPr/>
        </p:nvSpPr>
        <p:spPr>
          <a:xfrm>
            <a:off x="6043613" y="5897563"/>
            <a:ext cx="10969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MemtoReg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6119813" y="6202363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RegWr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5" name="直接连接符 254"/>
          <p:cNvSpPr/>
          <p:nvPr/>
        </p:nvSpPr>
        <p:spPr>
          <a:xfrm flipH="1">
            <a:off x="5756275" y="6184900"/>
            <a:ext cx="17780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6" name="直接连接符 255"/>
          <p:cNvSpPr/>
          <p:nvPr/>
        </p:nvSpPr>
        <p:spPr>
          <a:xfrm flipH="1">
            <a:off x="5756275" y="6489700"/>
            <a:ext cx="17780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7" name="矩形 256"/>
          <p:cNvSpPr/>
          <p:nvPr/>
        </p:nvSpPr>
        <p:spPr>
          <a:xfrm flipH="1">
            <a:off x="3971925" y="54991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  <a:endParaRPr lang="en-US" altLang="zh-CN" sz="1600" u="sng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3986213" y="5211763"/>
            <a:ext cx="8699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9" name="直接连接符 258"/>
          <p:cNvSpPr/>
          <p:nvPr/>
        </p:nvSpPr>
        <p:spPr>
          <a:xfrm flipH="1">
            <a:off x="3775075" y="54991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0" name="直接连接符 259"/>
          <p:cNvSpPr/>
          <p:nvPr/>
        </p:nvSpPr>
        <p:spPr>
          <a:xfrm flipH="1">
            <a:off x="3775075" y="5803900"/>
            <a:ext cx="170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1" name="矩形 260"/>
          <p:cNvSpPr/>
          <p:nvPr/>
        </p:nvSpPr>
        <p:spPr>
          <a:xfrm flipH="1">
            <a:off x="5876925" y="54991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  <a:endParaRPr lang="en-US" altLang="zh-CN" sz="1600" u="sng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5815013" y="5211763"/>
            <a:ext cx="8699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rPr>
              <a:t>MemWr</a:t>
            </a:r>
            <a:endParaRPr lang="en-US" altLang="zh-CN" sz="1600" u="sng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3" name="直接连接符 262"/>
          <p:cNvSpPr/>
          <p:nvPr/>
        </p:nvSpPr>
        <p:spPr>
          <a:xfrm flipH="1">
            <a:off x="5756275" y="5499100"/>
            <a:ext cx="12446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4" name="直接连接符 263"/>
          <p:cNvSpPr/>
          <p:nvPr/>
        </p:nvSpPr>
        <p:spPr>
          <a:xfrm flipH="1">
            <a:off x="5756275" y="5803900"/>
            <a:ext cx="1244600" cy="0"/>
          </a:xfrm>
          <a:prstGeom prst="line">
            <a:avLst/>
          </a:prstGeom>
          <a:ln w="25400" cap="flat" cmpd="sng">
            <a:solidFill>
              <a:schemeClr val="hlink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5" name="直接连接符 264"/>
          <p:cNvSpPr/>
          <p:nvPr/>
        </p:nvSpPr>
        <p:spPr>
          <a:xfrm flipV="1">
            <a:off x="36353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6" name="直接连接符 265"/>
          <p:cNvSpPr/>
          <p:nvPr/>
        </p:nvSpPr>
        <p:spPr>
          <a:xfrm flipV="1">
            <a:off x="56165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7" name="直接连接符 266"/>
          <p:cNvSpPr/>
          <p:nvPr/>
        </p:nvSpPr>
        <p:spPr>
          <a:xfrm flipV="1">
            <a:off x="7673975" y="3200400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68" name="矩形 267"/>
          <p:cNvSpPr/>
          <p:nvPr/>
        </p:nvSpPr>
        <p:spPr>
          <a:xfrm>
            <a:off x="8040688" y="3213100"/>
            <a:ext cx="474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Wr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9" name="直接连接符 268"/>
          <p:cNvSpPr/>
          <p:nvPr/>
        </p:nvSpPr>
        <p:spPr>
          <a:xfrm>
            <a:off x="7839075" y="3517900"/>
            <a:ext cx="812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err="1"/>
              <a:t>Datapath</a:t>
            </a:r>
            <a:r>
              <a:rPr lang="en-US" altLang="zh-CN" sz="2400" dirty="0"/>
              <a:t> + Data Stationary Control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4465" y="116840"/>
            <a:ext cx="1054735" cy="568325"/>
          </a:xfrm>
        </p:spPr>
        <p:txBody>
          <a:bodyPr/>
          <a:lstStyle/>
          <a:p>
            <a:r>
              <a:rPr lang="en-US" altLang="zh-CN" dirty="0"/>
              <a:t>2.12</a:t>
            </a:r>
            <a:endParaRPr lang="zh-CN" altLang="en-US" dirty="0"/>
          </a:p>
        </p:txBody>
      </p:sp>
      <p:sp>
        <p:nvSpPr>
          <p:cNvPr id="8" name="圆角矩形 102402"/>
          <p:cNvSpPr/>
          <p:nvPr/>
        </p:nvSpPr>
        <p:spPr>
          <a:xfrm>
            <a:off x="2762250" y="3363912"/>
            <a:ext cx="812800" cy="8890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直接连接符 8"/>
          <p:cNvSpPr/>
          <p:nvPr/>
        </p:nvSpPr>
        <p:spPr>
          <a:xfrm>
            <a:off x="4730750" y="28305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" name="直接连接符 9"/>
          <p:cNvSpPr/>
          <p:nvPr/>
        </p:nvSpPr>
        <p:spPr>
          <a:xfrm>
            <a:off x="4883150" y="28305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直接连接符 10"/>
          <p:cNvSpPr/>
          <p:nvPr/>
        </p:nvSpPr>
        <p:spPr>
          <a:xfrm>
            <a:off x="3905250" y="3579812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直接连接符 11"/>
          <p:cNvSpPr/>
          <p:nvPr/>
        </p:nvSpPr>
        <p:spPr>
          <a:xfrm>
            <a:off x="3905250" y="3960812"/>
            <a:ext cx="584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直接连接符 12"/>
          <p:cNvSpPr/>
          <p:nvPr/>
        </p:nvSpPr>
        <p:spPr>
          <a:xfrm>
            <a:off x="4210050" y="4722812"/>
            <a:ext cx="965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矩形 13"/>
          <p:cNvSpPr/>
          <p:nvPr/>
        </p:nvSpPr>
        <p:spPr>
          <a:xfrm rot="16200000">
            <a:off x="4486275" y="3632200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Exec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直接连接符 14"/>
          <p:cNvSpPr/>
          <p:nvPr/>
        </p:nvSpPr>
        <p:spPr>
          <a:xfrm>
            <a:off x="5035550" y="28305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圆角矩形 102410"/>
          <p:cNvSpPr/>
          <p:nvPr/>
        </p:nvSpPr>
        <p:spPr>
          <a:xfrm>
            <a:off x="4514850" y="3363912"/>
            <a:ext cx="6604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圆角矩形 102411"/>
          <p:cNvSpPr/>
          <p:nvPr/>
        </p:nvSpPr>
        <p:spPr>
          <a:xfrm>
            <a:off x="5581650" y="4049712"/>
            <a:ext cx="736600" cy="965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58050" y="32877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rot="16200000">
            <a:off x="7229475" y="3251200"/>
            <a:ext cx="727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Reg. 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" name="任意多边形 102414"/>
          <p:cNvSpPr/>
          <p:nvPr/>
        </p:nvSpPr>
        <p:spPr>
          <a:xfrm>
            <a:off x="7321550" y="39608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6200000">
            <a:off x="5475288" y="4318000"/>
            <a:ext cx="917575" cy="6381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Access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43650" y="4354512"/>
            <a:ext cx="6604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16200000">
            <a:off x="6315075" y="4394200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Data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" name="任意多边形 102418"/>
          <p:cNvSpPr/>
          <p:nvPr/>
        </p:nvSpPr>
        <p:spPr>
          <a:xfrm>
            <a:off x="6407150" y="50276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直接连接符 24"/>
          <p:cNvSpPr/>
          <p:nvPr/>
        </p:nvSpPr>
        <p:spPr>
          <a:xfrm>
            <a:off x="5505450" y="3579812"/>
            <a:ext cx="1193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6419850" y="38084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5873750" y="28305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6102350" y="2830512"/>
            <a:ext cx="0" cy="1193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9" name="组合 28"/>
          <p:cNvGrpSpPr/>
          <p:nvPr/>
        </p:nvGrpSpPr>
        <p:grpSpPr>
          <a:xfrm>
            <a:off x="3573464" y="3363912"/>
            <a:ext cx="333375" cy="522288"/>
            <a:chOff x="2391" y="1976"/>
            <a:chExt cx="210" cy="329"/>
          </a:xfrm>
        </p:grpSpPr>
        <p:sp>
          <p:nvSpPr>
            <p:cNvPr id="123" name="矩形 122"/>
            <p:cNvSpPr/>
            <p:nvPr/>
          </p:nvSpPr>
          <p:spPr>
            <a:xfrm>
              <a:off x="2408" y="197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任意多边形 102425"/>
            <p:cNvSpPr/>
            <p:nvPr/>
          </p:nvSpPr>
          <p:spPr>
            <a:xfrm>
              <a:off x="2448" y="226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391" y="2036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73464" y="3897312"/>
            <a:ext cx="333375" cy="522288"/>
            <a:chOff x="2391" y="2312"/>
            <a:chExt cx="210" cy="329"/>
          </a:xfrm>
        </p:grpSpPr>
        <p:sp>
          <p:nvSpPr>
            <p:cNvPr id="120" name="矩形 119"/>
            <p:cNvSpPr/>
            <p:nvPr/>
          </p:nvSpPr>
          <p:spPr>
            <a:xfrm>
              <a:off x="2408" y="2312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1" name="任意多边形 102429"/>
            <p:cNvSpPr/>
            <p:nvPr/>
          </p:nvSpPr>
          <p:spPr>
            <a:xfrm>
              <a:off x="2448" y="2598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391" y="2372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73664" y="3440112"/>
            <a:ext cx="333375" cy="522288"/>
            <a:chOff x="3399" y="2024"/>
            <a:chExt cx="210" cy="329"/>
          </a:xfrm>
        </p:grpSpPr>
        <p:sp>
          <p:nvSpPr>
            <p:cNvPr id="117" name="矩形 116"/>
            <p:cNvSpPr/>
            <p:nvPr/>
          </p:nvSpPr>
          <p:spPr>
            <a:xfrm>
              <a:off x="3416" y="2024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任意多边形 102433"/>
            <p:cNvSpPr/>
            <p:nvPr/>
          </p:nvSpPr>
          <p:spPr>
            <a:xfrm>
              <a:off x="3456" y="2310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3399" y="2084"/>
              <a:ext cx="2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2" name="圆角矩形 102435"/>
          <p:cNvSpPr/>
          <p:nvPr/>
        </p:nvSpPr>
        <p:spPr>
          <a:xfrm>
            <a:off x="7029450" y="3287712"/>
            <a:ext cx="203200" cy="736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任意多边形 102436"/>
          <p:cNvSpPr/>
          <p:nvPr/>
        </p:nvSpPr>
        <p:spPr>
          <a:xfrm>
            <a:off x="6330950" y="3808412"/>
            <a:ext cx="77788" cy="458788"/>
          </a:xfrm>
          <a:custGeom>
            <a:avLst/>
            <a:gdLst/>
            <a:ahLst/>
            <a:cxnLst/>
            <a:rect l="0" t="0" r="0" b="0"/>
            <a:pathLst>
              <a:path w="49" h="289">
                <a:moveTo>
                  <a:pt x="0" y="288"/>
                </a:moveTo>
                <a:lnTo>
                  <a:pt x="48" y="288"/>
                </a:lnTo>
                <a:lnTo>
                  <a:pt x="48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16200000">
            <a:off x="2809875" y="3403600"/>
            <a:ext cx="6000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File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5" name="直接连接符 34"/>
          <p:cNvSpPr/>
          <p:nvPr/>
        </p:nvSpPr>
        <p:spPr>
          <a:xfrm>
            <a:off x="7626350" y="27543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直接连接符 35"/>
          <p:cNvSpPr/>
          <p:nvPr/>
        </p:nvSpPr>
        <p:spPr>
          <a:xfrm>
            <a:off x="7778750" y="2754312"/>
            <a:ext cx="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" name="直接连接符 36"/>
          <p:cNvSpPr/>
          <p:nvPr/>
        </p:nvSpPr>
        <p:spPr>
          <a:xfrm flipH="1">
            <a:off x="7156450" y="2754312"/>
            <a:ext cx="101600" cy="508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" name="直接连接符 37"/>
          <p:cNvSpPr/>
          <p:nvPr/>
        </p:nvSpPr>
        <p:spPr>
          <a:xfrm>
            <a:off x="4730750" y="4354512"/>
            <a:ext cx="0" cy="66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" name="矩形 38"/>
          <p:cNvSpPr/>
          <p:nvPr/>
        </p:nvSpPr>
        <p:spPr>
          <a:xfrm>
            <a:off x="4638675" y="3327400"/>
            <a:ext cx="317500" cy="366712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5238766" y="5116512"/>
            <a:ext cx="363538" cy="1117600"/>
            <a:chOff x="3440" y="3080"/>
            <a:chExt cx="229" cy="704"/>
          </a:xfrm>
        </p:grpSpPr>
        <p:sp>
          <p:nvSpPr>
            <p:cNvPr id="114" name="矩形 113"/>
            <p:cNvSpPr/>
            <p:nvPr/>
          </p:nvSpPr>
          <p:spPr>
            <a:xfrm>
              <a:off x="3464" y="3080"/>
              <a:ext cx="176" cy="70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 rot="16200000">
              <a:off x="3398" y="3249"/>
              <a:ext cx="3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PC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任意多边形 102446"/>
            <p:cNvSpPr/>
            <p:nvPr/>
          </p:nvSpPr>
          <p:spPr>
            <a:xfrm>
              <a:off x="3504" y="369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1" name="圆角矩形 102447"/>
          <p:cNvSpPr/>
          <p:nvPr/>
        </p:nvSpPr>
        <p:spPr>
          <a:xfrm>
            <a:off x="4362450" y="5040312"/>
            <a:ext cx="508000" cy="11176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6200000">
            <a:off x="4105275" y="5461000"/>
            <a:ext cx="10318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Next PC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" name="圆角矩形 102449"/>
          <p:cNvSpPr/>
          <p:nvPr/>
        </p:nvSpPr>
        <p:spPr>
          <a:xfrm>
            <a:off x="1466850" y="1611312"/>
            <a:ext cx="5842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直接连接符 43"/>
          <p:cNvSpPr/>
          <p:nvPr/>
        </p:nvSpPr>
        <p:spPr>
          <a:xfrm>
            <a:off x="4895850" y="5561012"/>
            <a:ext cx="355600" cy="0"/>
          </a:xfrm>
          <a:prstGeom prst="line">
            <a:avLst/>
          </a:prstGeom>
          <a:ln w="254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" name="矩形 44"/>
          <p:cNvSpPr/>
          <p:nvPr/>
        </p:nvSpPr>
        <p:spPr>
          <a:xfrm>
            <a:off x="2076450" y="1535112"/>
            <a:ext cx="355600" cy="11938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49463" y="1195387"/>
            <a:ext cx="4095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IR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" name="任意多边形 102453"/>
          <p:cNvSpPr/>
          <p:nvPr/>
        </p:nvSpPr>
        <p:spPr>
          <a:xfrm>
            <a:off x="2139950" y="2665412"/>
            <a:ext cx="153988" cy="77788"/>
          </a:xfrm>
          <a:custGeom>
            <a:avLst/>
            <a:gdLst/>
            <a:ahLst/>
            <a:cxnLst/>
            <a:rect l="0" t="0" r="0" b="0"/>
            <a:pathLst>
              <a:path w="97" h="49">
                <a:moveTo>
                  <a:pt x="0" y="48"/>
                </a:moveTo>
                <a:lnTo>
                  <a:pt x="48" y="0"/>
                </a:lnTo>
                <a:lnTo>
                  <a:pt x="96" y="4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1209675" y="2032000"/>
            <a:ext cx="11842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Inst. 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9" name="直接连接符 48"/>
          <p:cNvSpPr/>
          <p:nvPr/>
        </p:nvSpPr>
        <p:spPr>
          <a:xfrm>
            <a:off x="4197350" y="3973512"/>
            <a:ext cx="0" cy="736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0" name="组合 49"/>
          <p:cNvGrpSpPr/>
          <p:nvPr/>
        </p:nvGrpSpPr>
        <p:grpSpPr>
          <a:xfrm>
            <a:off x="5249864" y="4430712"/>
            <a:ext cx="346075" cy="522288"/>
            <a:chOff x="3447" y="2648"/>
            <a:chExt cx="218" cy="329"/>
          </a:xfrm>
        </p:grpSpPr>
        <p:sp>
          <p:nvSpPr>
            <p:cNvPr id="111" name="矩形 110"/>
            <p:cNvSpPr/>
            <p:nvPr/>
          </p:nvSpPr>
          <p:spPr>
            <a:xfrm>
              <a:off x="3464" y="2648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" name="任意多边形 102458"/>
            <p:cNvSpPr/>
            <p:nvPr/>
          </p:nvSpPr>
          <p:spPr>
            <a:xfrm>
              <a:off x="3504" y="2934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447" y="2708"/>
              <a:ext cx="2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1" name="直接连接符 50"/>
          <p:cNvSpPr/>
          <p:nvPr/>
        </p:nvSpPr>
        <p:spPr>
          <a:xfrm>
            <a:off x="5645150" y="3592512"/>
            <a:ext cx="0" cy="431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" name="任意多边形 102461"/>
          <p:cNvSpPr/>
          <p:nvPr/>
        </p:nvSpPr>
        <p:spPr>
          <a:xfrm>
            <a:off x="1149350" y="2513012"/>
            <a:ext cx="4649788" cy="3811588"/>
          </a:xfrm>
          <a:custGeom>
            <a:avLst/>
            <a:gdLst/>
            <a:ahLst/>
            <a:cxnLst/>
            <a:rect l="0" t="0" r="0" b="0"/>
            <a:pathLst>
              <a:path w="2929" h="2401">
                <a:moveTo>
                  <a:pt x="2928" y="1920"/>
                </a:moveTo>
                <a:lnTo>
                  <a:pt x="2928" y="2400"/>
                </a:lnTo>
                <a:lnTo>
                  <a:pt x="0" y="2400"/>
                </a:lnTo>
                <a:lnTo>
                  <a:pt x="0" y="0"/>
                </a:lnTo>
                <a:lnTo>
                  <a:pt x="255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3" name="直接连接符 52"/>
          <p:cNvSpPr/>
          <p:nvPr/>
        </p:nvSpPr>
        <p:spPr>
          <a:xfrm flipH="1">
            <a:off x="5556250" y="5561012"/>
            <a:ext cx="254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任意多边形 102463"/>
          <p:cNvSpPr/>
          <p:nvPr/>
        </p:nvSpPr>
        <p:spPr>
          <a:xfrm>
            <a:off x="4044950" y="5561012"/>
            <a:ext cx="306388" cy="763588"/>
          </a:xfrm>
          <a:custGeom>
            <a:avLst/>
            <a:gdLst/>
            <a:ahLst/>
            <a:cxnLst/>
            <a:rect l="0" t="0" r="0" b="0"/>
            <a:pathLst>
              <a:path w="193" h="481">
                <a:moveTo>
                  <a:pt x="0" y="480"/>
                </a:move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圆角矩形 102464"/>
          <p:cNvSpPr/>
          <p:nvPr/>
        </p:nvSpPr>
        <p:spPr>
          <a:xfrm>
            <a:off x="2762250" y="1611312"/>
            <a:ext cx="7366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3600450" y="1611312"/>
            <a:ext cx="355600" cy="10414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6200000">
            <a:off x="2581275" y="2032000"/>
            <a:ext cx="9683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Decode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600450" y="1306512"/>
            <a:ext cx="3556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直接连接符 58"/>
          <p:cNvSpPr/>
          <p:nvPr/>
        </p:nvSpPr>
        <p:spPr>
          <a:xfrm>
            <a:off x="2457450" y="2132012"/>
            <a:ext cx="279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" name="圆角矩形 102469"/>
          <p:cNvSpPr/>
          <p:nvPr/>
        </p:nvSpPr>
        <p:spPr>
          <a:xfrm>
            <a:off x="4438650" y="2373312"/>
            <a:ext cx="736600" cy="431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直接连接符 60"/>
          <p:cNvSpPr/>
          <p:nvPr/>
        </p:nvSpPr>
        <p:spPr>
          <a:xfrm>
            <a:off x="3981450" y="2513012"/>
            <a:ext cx="4318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" name="圆角矩形 102471"/>
          <p:cNvSpPr/>
          <p:nvPr/>
        </p:nvSpPr>
        <p:spPr>
          <a:xfrm>
            <a:off x="5734050" y="2220912"/>
            <a:ext cx="889000" cy="5842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859463" y="2262187"/>
            <a:ext cx="6889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4" name="圆角矩形 102473"/>
          <p:cNvSpPr/>
          <p:nvPr/>
        </p:nvSpPr>
        <p:spPr>
          <a:xfrm>
            <a:off x="7181850" y="1535112"/>
            <a:ext cx="812800" cy="1193800"/>
          </a:xfrm>
          <a:prstGeom prst="roundRect">
            <a:avLst>
              <a:gd name="adj" fmla="val 24995"/>
            </a:avLst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7307263" y="2109787"/>
            <a:ext cx="612775" cy="6381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WB 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Ctrl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6" name="直接连接符 65"/>
          <p:cNvSpPr/>
          <p:nvPr/>
        </p:nvSpPr>
        <p:spPr>
          <a:xfrm>
            <a:off x="5581650" y="1827212"/>
            <a:ext cx="1041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任意多边形 102476"/>
          <p:cNvSpPr/>
          <p:nvPr/>
        </p:nvSpPr>
        <p:spPr>
          <a:xfrm>
            <a:off x="4044950" y="2970212"/>
            <a:ext cx="306388" cy="2287588"/>
          </a:xfrm>
          <a:custGeom>
            <a:avLst/>
            <a:gdLst/>
            <a:ahLst/>
            <a:cxnLst/>
            <a:rect l="0" t="0" r="0" b="0"/>
            <a:pathLst>
              <a:path w="193" h="1441">
                <a:moveTo>
                  <a:pt x="0" y="0"/>
                </a:moveTo>
                <a:lnTo>
                  <a:pt x="0" y="1440"/>
                </a:lnTo>
                <a:lnTo>
                  <a:pt x="192" y="144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直接连接符 67"/>
          <p:cNvSpPr/>
          <p:nvPr/>
        </p:nvSpPr>
        <p:spPr>
          <a:xfrm>
            <a:off x="4057650" y="4265612"/>
            <a:ext cx="431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9" name="组合 68"/>
          <p:cNvGrpSpPr/>
          <p:nvPr/>
        </p:nvGrpSpPr>
        <p:grpSpPr>
          <a:xfrm>
            <a:off x="6697664" y="3363912"/>
            <a:ext cx="371475" cy="522288"/>
            <a:chOff x="4359" y="1976"/>
            <a:chExt cx="234" cy="329"/>
          </a:xfrm>
        </p:grpSpPr>
        <p:sp>
          <p:nvSpPr>
            <p:cNvPr id="108" name="矩形 107"/>
            <p:cNvSpPr/>
            <p:nvPr/>
          </p:nvSpPr>
          <p:spPr>
            <a:xfrm>
              <a:off x="4376" y="1976"/>
              <a:ext cx="176" cy="320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任意多边形 102480"/>
            <p:cNvSpPr/>
            <p:nvPr/>
          </p:nvSpPr>
          <p:spPr>
            <a:xfrm>
              <a:off x="4416" y="2262"/>
              <a:ext cx="97" cy="43"/>
            </a:xfrm>
            <a:custGeom>
              <a:avLst/>
              <a:gdLst/>
              <a:ahLst/>
              <a:cxnLst/>
              <a:rect l="0" t="0" r="0" b="0"/>
              <a:pathLst>
                <a:path w="97" h="43">
                  <a:moveTo>
                    <a:pt x="0" y="42"/>
                  </a:moveTo>
                  <a:lnTo>
                    <a:pt x="48" y="0"/>
                  </a:lnTo>
                  <a:lnTo>
                    <a:pt x="96" y="42"/>
                  </a:lnTo>
                </a:path>
              </a:pathLst>
            </a:custGeom>
            <a:noFill/>
            <a:ln w="254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4359" y="2036"/>
              <a:ext cx="2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0" name="直接连接符 69"/>
          <p:cNvSpPr/>
          <p:nvPr/>
        </p:nvSpPr>
        <p:spPr>
          <a:xfrm>
            <a:off x="2076450" y="25130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" name="直接连接符 70"/>
          <p:cNvSpPr/>
          <p:nvPr/>
        </p:nvSpPr>
        <p:spPr>
          <a:xfrm>
            <a:off x="2076450" y="23606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" name="直接连接符 71"/>
          <p:cNvSpPr/>
          <p:nvPr/>
        </p:nvSpPr>
        <p:spPr>
          <a:xfrm>
            <a:off x="2076450" y="22082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" name="直接连接符 72"/>
          <p:cNvSpPr/>
          <p:nvPr/>
        </p:nvSpPr>
        <p:spPr>
          <a:xfrm>
            <a:off x="2076450" y="2055812"/>
            <a:ext cx="279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4" name="直接连接符 73"/>
          <p:cNvSpPr/>
          <p:nvPr/>
        </p:nvSpPr>
        <p:spPr>
          <a:xfrm>
            <a:off x="3054350" y="2830512"/>
            <a:ext cx="0" cy="5080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5" name="直接连接符 74"/>
          <p:cNvSpPr/>
          <p:nvPr/>
        </p:nvSpPr>
        <p:spPr>
          <a:xfrm>
            <a:off x="3130550" y="2830512"/>
            <a:ext cx="0" cy="5080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6" name="矩形 75"/>
          <p:cNvSpPr/>
          <p:nvPr/>
        </p:nvSpPr>
        <p:spPr>
          <a:xfrm>
            <a:off x="2735263" y="2871787"/>
            <a:ext cx="371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rs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116263" y="2871787"/>
            <a:ext cx="3206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rt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49463" y="2414587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049463" y="2308225"/>
            <a:ext cx="328612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rs</a:t>
            </a:r>
            <a:endParaRPr lang="en-US" altLang="zh-CN" sz="14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049463" y="2155825"/>
            <a:ext cx="288925" cy="3016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rt</a:t>
            </a:r>
            <a:endParaRPr lang="en-US" altLang="zh-CN" sz="14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9463" y="1500187"/>
            <a:ext cx="498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fun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600450" y="2678112"/>
            <a:ext cx="279400" cy="508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任意多边形 102495"/>
          <p:cNvSpPr/>
          <p:nvPr/>
        </p:nvSpPr>
        <p:spPr>
          <a:xfrm>
            <a:off x="3663950" y="3132137"/>
            <a:ext cx="153988" cy="68263"/>
          </a:xfrm>
          <a:custGeom>
            <a:avLst/>
            <a:gdLst/>
            <a:ahLst/>
            <a:cxnLst/>
            <a:rect l="0" t="0" r="0" b="0"/>
            <a:pathLst>
              <a:path w="97" h="43">
                <a:moveTo>
                  <a:pt x="0" y="42"/>
                </a:moveTo>
                <a:lnTo>
                  <a:pt x="48" y="0"/>
                </a:lnTo>
                <a:lnTo>
                  <a:pt x="96" y="42"/>
                </a:lnTo>
              </a:path>
            </a:pathLst>
          </a:custGeom>
          <a:noFill/>
          <a:ln w="25400" cap="rnd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573463" y="2773362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5" name="直接连接符 84"/>
          <p:cNvSpPr/>
          <p:nvPr/>
        </p:nvSpPr>
        <p:spPr>
          <a:xfrm>
            <a:off x="3905250" y="2970212"/>
            <a:ext cx="127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" name="矩形 85"/>
          <p:cNvSpPr/>
          <p:nvPr/>
        </p:nvSpPr>
        <p:spPr>
          <a:xfrm>
            <a:off x="3573463" y="23383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73463" y="2109787"/>
            <a:ext cx="498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73463" y="1881187"/>
            <a:ext cx="473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73463" y="15763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49663" y="1271587"/>
            <a:ext cx="295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1" name="直接连接符 90"/>
          <p:cNvSpPr/>
          <p:nvPr/>
        </p:nvSpPr>
        <p:spPr>
          <a:xfrm>
            <a:off x="3600450" y="1903412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" name="矩形 91"/>
          <p:cNvSpPr/>
          <p:nvPr/>
        </p:nvSpPr>
        <p:spPr>
          <a:xfrm>
            <a:off x="5200650" y="1611312"/>
            <a:ext cx="355600" cy="8128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200650" y="1306512"/>
            <a:ext cx="3556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5173663" y="2109787"/>
            <a:ext cx="4984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73663" y="1881187"/>
            <a:ext cx="473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173663" y="15763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49863" y="1271587"/>
            <a:ext cx="295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8" name="直接连接符 97"/>
          <p:cNvSpPr/>
          <p:nvPr/>
        </p:nvSpPr>
        <p:spPr>
          <a:xfrm>
            <a:off x="5200650" y="1903412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" name="直接连接符 98"/>
          <p:cNvSpPr/>
          <p:nvPr/>
        </p:nvSpPr>
        <p:spPr>
          <a:xfrm>
            <a:off x="3981450" y="1979612"/>
            <a:ext cx="1117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" name="矩形 99"/>
          <p:cNvSpPr/>
          <p:nvPr/>
        </p:nvSpPr>
        <p:spPr>
          <a:xfrm>
            <a:off x="6648450" y="1687512"/>
            <a:ext cx="355600" cy="584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648450" y="1382712"/>
            <a:ext cx="3556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6621463" y="1957387"/>
            <a:ext cx="473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621463" y="1652587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  <a:endParaRPr lang="en-US" altLang="zh-CN" sz="1800" err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697663" y="1347787"/>
            <a:ext cx="295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5" name="直接连接符 104"/>
          <p:cNvSpPr/>
          <p:nvPr/>
        </p:nvSpPr>
        <p:spPr>
          <a:xfrm>
            <a:off x="6648450" y="1979612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" name="直接连接符 105"/>
          <p:cNvSpPr/>
          <p:nvPr/>
        </p:nvSpPr>
        <p:spPr>
          <a:xfrm>
            <a:off x="5581650" y="2360612"/>
            <a:ext cx="279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7" name="直接连接符 106"/>
          <p:cNvSpPr/>
          <p:nvPr/>
        </p:nvSpPr>
        <p:spPr>
          <a:xfrm>
            <a:off x="7029450" y="2132012"/>
            <a:ext cx="2794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Try it Out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599" y="116837"/>
            <a:ext cx="914401" cy="568325"/>
          </a:xfrm>
        </p:spPr>
        <p:txBody>
          <a:bodyPr/>
          <a:lstStyle/>
          <a:p>
            <a:r>
              <a:rPr lang="en-US" altLang="zh-CN" dirty="0"/>
              <a:t>2.13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933450" y="1452563"/>
            <a:ext cx="4111625" cy="39528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10	</a:t>
            </a:r>
            <a:r>
              <a:rPr lang="en-US" altLang="zh-CN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lw</a:t>
            </a: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	r1, r2(35)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14	</a:t>
            </a:r>
            <a:r>
              <a:rPr lang="en-US" altLang="zh-CN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addi</a:t>
            </a: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 	r2, r2, 3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20	sub	r3, r4, r5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24	</a:t>
            </a:r>
            <a:r>
              <a:rPr lang="en-US" altLang="zh-CN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beq</a:t>
            </a: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	r6, r7, 100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30	</a:t>
            </a:r>
            <a:r>
              <a:rPr lang="en-US" altLang="zh-CN" sz="24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ori</a:t>
            </a: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	r8, r9, 17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34	add	r10, r11, r12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75000"/>
              </a:lnSpc>
              <a:spcBef>
                <a:spcPct val="65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100	and	r13, r14, 15</a:t>
            </a:r>
            <a:endParaRPr lang="en-US" altLang="zh-CN" sz="24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413375" y="3638550"/>
            <a:ext cx="27971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these addresses are octal</a:t>
            </a:r>
            <a:endParaRPr lang="en-US" altLang="zh-CN" sz="1800" dirty="0">
              <a:solidFill>
                <a:srgbClr val="0054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</a:t>
            </a:r>
            <a:r>
              <a:rPr lang="en-US" altLang="zh-CN" sz="3600" b="1" dirty="0">
                <a:solidFill>
                  <a:srgbClr val="FF0000"/>
                </a:solidFill>
              </a:rPr>
              <a:t>Recap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Start: Fetch 10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004521"/>
            <a:ext cx="8705850" cy="58769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Fetch 14, Decode 10</a:t>
            </a:r>
            <a:endParaRPr lang="en-US" altLang="zh-CN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29" y="914401"/>
            <a:ext cx="8949671" cy="5943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Fetch 20, Decode 14, Exec 10</a:t>
            </a:r>
            <a:endParaRPr 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dirty="0"/>
              <a:t>3.2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912202"/>
            <a:ext cx="8648700" cy="59340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24, Decode 20, Exec 14, Mem 10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9390" y="112395"/>
            <a:ext cx="109601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923925"/>
            <a:ext cx="8724900" cy="59340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5700" y="100648"/>
            <a:ext cx="8077200" cy="64960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Fetch 30, Dcd 24, Ex 20, Mem 14, WB 10</a:t>
            </a:r>
            <a:endParaRPr lang="zh-CN" altLang="en-US" sz="24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 dirty="0"/>
              <a:t>3.4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2" y="933450"/>
            <a:ext cx="8715375" cy="58483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30, Dcd 24, Ex 20, Mem 14, WB 10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3.5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933450"/>
            <a:ext cx="8667750" cy="5848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/>
              <a:t>Fetch 30, Dcd 24, Ex 20, Mem 14, WB 10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3.6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923925"/>
            <a:ext cx="8724900" cy="58578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81443" y="77312"/>
            <a:ext cx="7298690" cy="649605"/>
          </a:xfrm>
        </p:spPr>
        <p:txBody>
          <a:bodyPr/>
          <a:lstStyle/>
          <a:p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dirty="0"/>
              <a:t>Fetch 30, Dcd 24, Ex 20, Mem 14, WB 10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 dirty="0"/>
              <a:t>3.7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87" y="942975"/>
            <a:ext cx="8658225" cy="59150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COaA</a:t>
            </a:r>
            <a:r>
              <a:rPr lang="en-US" altLang="zh-CN" dirty="0"/>
              <a:t>, LEC14 </a:t>
            </a:r>
            <a:r>
              <a:rPr lang="en-US" altLang="zh-CN" dirty="0" err="1"/>
              <a:t>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Fetch 100, </a:t>
            </a:r>
            <a:r>
              <a:rPr lang="en-US" altLang="zh-CN" dirty="0">
                <a:solidFill>
                  <a:srgbClr val="FF0000"/>
                </a:solidFill>
              </a:rPr>
              <a:t>Dcd 34</a:t>
            </a:r>
            <a:r>
              <a:rPr lang="en-US" altLang="zh-CN" dirty="0"/>
              <a:t>, Ex 30, Mem 24, WB 20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 dirty="0"/>
              <a:t>3.8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937" y="1066800"/>
            <a:ext cx="8620125" cy="58483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7543800" y="6356350"/>
            <a:ext cx="1143000" cy="423862"/>
            <a:chOff x="7543800" y="6356350"/>
            <a:chExt cx="1143000" cy="423862"/>
          </a:xfrm>
        </p:grpSpPr>
        <p:sp>
          <p:nvSpPr>
            <p:cNvPr id="8" name="Rectangle 7"/>
            <p:cNvSpPr/>
            <p:nvPr/>
          </p:nvSpPr>
          <p:spPr>
            <a:xfrm>
              <a:off x="7543800" y="6356350"/>
              <a:ext cx="11430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6704012"/>
              <a:ext cx="11430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44460" cy="649605"/>
          </a:xfrm>
        </p:spPr>
        <p:txBody>
          <a:bodyPr/>
          <a:lstStyle/>
          <a:p>
            <a:r>
              <a:rPr lang="en-US" altLang="zh-CN" sz="2400" dirty="0"/>
              <a:t>Fetch 100, </a:t>
            </a:r>
            <a:r>
              <a:rPr lang="en-US" altLang="zh-CN" sz="2400" dirty="0">
                <a:solidFill>
                  <a:schemeClr val="accent1"/>
                </a:solidFill>
              </a:rPr>
              <a:t>Dcd 34</a:t>
            </a:r>
            <a:r>
              <a:rPr lang="en-US" altLang="zh-CN" sz="2400" dirty="0"/>
              <a:t>, Ex 30, Mem 24, WB 20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535" y="914400"/>
            <a:ext cx="8620125" cy="58197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543800" y="6207001"/>
            <a:ext cx="1143000" cy="423862"/>
            <a:chOff x="7543800" y="6356350"/>
            <a:chExt cx="1143000" cy="423862"/>
          </a:xfrm>
        </p:grpSpPr>
        <p:sp>
          <p:nvSpPr>
            <p:cNvPr id="9" name="Rectangle 8"/>
            <p:cNvSpPr/>
            <p:nvPr/>
          </p:nvSpPr>
          <p:spPr>
            <a:xfrm>
              <a:off x="7543800" y="6356350"/>
              <a:ext cx="11430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6704012"/>
              <a:ext cx="11430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Summary of Pipelining Basics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占位符 5122"/>
          <p:cNvSpPr>
            <a:spLocks noGrp="1"/>
          </p:cNvSpPr>
          <p:nvPr/>
        </p:nvSpPr>
        <p:spPr>
          <a:xfrm>
            <a:off x="11723" y="914400"/>
            <a:ext cx="9144000" cy="60652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5 stages</a:t>
            </a:r>
            <a:r>
              <a:rPr lang="en-US" altLang="zh-CN" dirty="0">
                <a:solidFill>
                  <a:srgbClr val="1111FF"/>
                </a:solidFill>
              </a:rPr>
              <a:t>:</a:t>
            </a:r>
            <a:endParaRPr lang="en-US" altLang="zh-CN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Fetch: Fetch instruction from memory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Decode: get register values and decode control information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Execute: Execute arithmetic operations/calculate addresses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Memory: Do memory ops (load or store)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Writeback: Write results  back to registers (I.e. COMMIT)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Pipelines pass control information down the pipe just as data moves down pipe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Forwarding/Stalls handled by local control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Balancing length of instructions makes pipelining much smoother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Increasing length of pipe increases impact of hazards; pipelining helps instruction bandwidth, not latency</a:t>
            </a:r>
            <a:endParaRPr lang="en-US" altLang="zh-CN" sz="2800" dirty="0">
              <a:solidFill>
                <a:srgbClr val="1111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624762" cy="649605"/>
          </a:xfrm>
        </p:spPr>
        <p:txBody>
          <a:bodyPr/>
          <a:lstStyle/>
          <a:p>
            <a:r>
              <a:rPr lang="en-US" altLang="zh-CN" dirty="0"/>
              <a:t>Fetch 104, Dcd 100, </a:t>
            </a:r>
            <a:r>
              <a:rPr lang="en-US" altLang="zh-CN" dirty="0">
                <a:solidFill>
                  <a:schemeClr val="accent1"/>
                </a:solidFill>
              </a:rPr>
              <a:t>Ex 34</a:t>
            </a:r>
            <a:r>
              <a:rPr lang="en-US" altLang="zh-CN" dirty="0"/>
              <a:t>, Mem 30, WB 24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3.10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" y="990600"/>
            <a:ext cx="8543925" cy="58102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543800" y="6248400"/>
            <a:ext cx="1143000" cy="423862"/>
            <a:chOff x="7543800" y="6356350"/>
            <a:chExt cx="1143000" cy="423862"/>
          </a:xfrm>
        </p:grpSpPr>
        <p:sp>
          <p:nvSpPr>
            <p:cNvPr id="9" name="Rectangle 8"/>
            <p:cNvSpPr/>
            <p:nvPr/>
          </p:nvSpPr>
          <p:spPr>
            <a:xfrm>
              <a:off x="7543800" y="6356350"/>
              <a:ext cx="11430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6704012"/>
              <a:ext cx="11430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0" y="112395"/>
            <a:ext cx="7543800" cy="649605"/>
          </a:xfrm>
        </p:spPr>
        <p:txBody>
          <a:bodyPr/>
          <a:lstStyle/>
          <a:p>
            <a:r>
              <a:rPr lang="en-US" altLang="zh-CN" dirty="0"/>
              <a:t>Fetch 108, Dcd 104, Ex 100, </a:t>
            </a:r>
            <a:r>
              <a:rPr lang="en-US" altLang="zh-CN" dirty="0">
                <a:solidFill>
                  <a:schemeClr val="accent1"/>
                </a:solidFill>
              </a:rPr>
              <a:t>Mem 34</a:t>
            </a:r>
            <a:r>
              <a:rPr lang="en-US" altLang="zh-CN" dirty="0"/>
              <a:t>, WB 30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2395"/>
            <a:ext cx="973015" cy="568325"/>
          </a:xfrm>
        </p:spPr>
        <p:txBody>
          <a:bodyPr/>
          <a:lstStyle/>
          <a:p>
            <a:r>
              <a:rPr lang="en-US" altLang="zh-CN" dirty="0"/>
              <a:t>3.11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" y="1000125"/>
            <a:ext cx="8677275" cy="58578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543800" y="6281738"/>
            <a:ext cx="1143000" cy="423862"/>
            <a:chOff x="7543800" y="6356350"/>
            <a:chExt cx="1143000" cy="423862"/>
          </a:xfrm>
        </p:grpSpPr>
        <p:sp>
          <p:nvSpPr>
            <p:cNvPr id="9" name="Rectangle 8"/>
            <p:cNvSpPr/>
            <p:nvPr/>
          </p:nvSpPr>
          <p:spPr>
            <a:xfrm>
              <a:off x="7543800" y="6356350"/>
              <a:ext cx="11430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6704012"/>
              <a:ext cx="11430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0" y="112395"/>
            <a:ext cx="7761288" cy="649605"/>
          </a:xfrm>
        </p:spPr>
        <p:txBody>
          <a:bodyPr/>
          <a:lstStyle/>
          <a:p>
            <a:r>
              <a:rPr lang="en-US" altLang="zh-CN" dirty="0"/>
              <a:t>Fetch 112, Dcd 108, </a:t>
            </a:r>
            <a:r>
              <a:rPr lang="en-US" altLang="zh-CN" dirty="0">
                <a:solidFill>
                  <a:schemeClr val="tx1"/>
                </a:solidFill>
              </a:rPr>
              <a:t>Ex 104</a:t>
            </a:r>
            <a:r>
              <a:rPr lang="en-US" altLang="zh-CN" dirty="0"/>
              <a:t>, Mem 100, </a:t>
            </a:r>
            <a:r>
              <a:rPr lang="en-US" altLang="zh-CN" dirty="0">
                <a:solidFill>
                  <a:schemeClr val="accent1"/>
                </a:solidFill>
              </a:rPr>
              <a:t>WB 34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dirty="0"/>
              <a:t>3.12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1" y="1010383"/>
            <a:ext cx="8658225" cy="58769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7467600" y="6281738"/>
            <a:ext cx="1143000" cy="423862"/>
            <a:chOff x="7543800" y="6356350"/>
            <a:chExt cx="1143000" cy="423862"/>
          </a:xfrm>
        </p:grpSpPr>
        <p:sp>
          <p:nvSpPr>
            <p:cNvPr id="9" name="Rectangle 8"/>
            <p:cNvSpPr/>
            <p:nvPr/>
          </p:nvSpPr>
          <p:spPr>
            <a:xfrm>
              <a:off x="7543800" y="6356350"/>
              <a:ext cx="1143000" cy="19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6704012"/>
              <a:ext cx="1143000" cy="76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sz="2400" dirty="0"/>
              <a:t>Pipelined Processor</a:t>
            </a:r>
            <a:endParaRPr lang="en-US" altLang="zh-CN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altLang="zh-CN" dirty="0"/>
              <a:t>3.13</a:t>
            </a:r>
            <a:endParaRPr lang="en-US" altLang="zh-CN" dirty="0"/>
          </a:p>
        </p:txBody>
      </p:sp>
      <p:grpSp>
        <p:nvGrpSpPr>
          <p:cNvPr id="79" name="组合 78"/>
          <p:cNvGrpSpPr/>
          <p:nvPr/>
        </p:nvGrpSpPr>
        <p:grpSpPr>
          <a:xfrm>
            <a:off x="525463" y="1077437"/>
            <a:ext cx="8091488" cy="4325939"/>
            <a:chOff x="336" y="1248"/>
            <a:chExt cx="5097" cy="2725"/>
          </a:xfrm>
        </p:grpSpPr>
        <p:sp>
          <p:nvSpPr>
            <p:cNvPr id="86" name="圆角矩形 60420"/>
            <p:cNvSpPr/>
            <p:nvPr/>
          </p:nvSpPr>
          <p:spPr>
            <a:xfrm>
              <a:off x="2116" y="2692"/>
              <a:ext cx="520" cy="568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直接连接符 86"/>
            <p:cNvSpPr/>
            <p:nvPr/>
          </p:nvSpPr>
          <p:spPr>
            <a:xfrm>
              <a:off x="3216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8" name="直接连接符 87"/>
            <p:cNvSpPr/>
            <p:nvPr/>
          </p:nvSpPr>
          <p:spPr>
            <a:xfrm>
              <a:off x="3312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9" name="直接连接符 88"/>
            <p:cNvSpPr/>
            <p:nvPr/>
          </p:nvSpPr>
          <p:spPr>
            <a:xfrm>
              <a:off x="2840" y="2832"/>
              <a:ext cx="22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0" name="直接连接符 89"/>
            <p:cNvSpPr/>
            <p:nvPr/>
          </p:nvSpPr>
          <p:spPr>
            <a:xfrm>
              <a:off x="2840" y="3072"/>
              <a:ext cx="22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1" name="直接连接符 90"/>
            <p:cNvSpPr/>
            <p:nvPr/>
          </p:nvSpPr>
          <p:spPr>
            <a:xfrm>
              <a:off x="2888" y="3552"/>
              <a:ext cx="6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" name="矩形 91"/>
            <p:cNvSpPr/>
            <p:nvPr/>
          </p:nvSpPr>
          <p:spPr>
            <a:xfrm rot="16200000">
              <a:off x="3062" y="2817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i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直接连接符 92"/>
            <p:cNvSpPr/>
            <p:nvPr/>
          </p:nvSpPr>
          <p:spPr>
            <a:xfrm>
              <a:off x="3408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4" name="圆角矩形 60428"/>
            <p:cNvSpPr/>
            <p:nvPr/>
          </p:nvSpPr>
          <p:spPr>
            <a:xfrm>
              <a:off x="3072" y="2688"/>
              <a:ext cx="472" cy="616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圆角矩形 60429"/>
            <p:cNvSpPr/>
            <p:nvPr/>
          </p:nvSpPr>
          <p:spPr>
            <a:xfrm>
              <a:off x="3792" y="3120"/>
              <a:ext cx="520" cy="616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812" y="2652"/>
              <a:ext cx="408" cy="45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4790" y="2625"/>
              <a:ext cx="458" cy="4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Reg. 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File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任意多边形 60432"/>
            <p:cNvSpPr/>
            <p:nvPr/>
          </p:nvSpPr>
          <p:spPr>
            <a:xfrm>
              <a:off x="4848" y="3072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 rot="16200000">
              <a:off x="3637" y="3201"/>
              <a:ext cx="578" cy="40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Access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4272" y="3504"/>
              <a:ext cx="414" cy="469"/>
              <a:chOff x="4230" y="3564"/>
              <a:chExt cx="414" cy="469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4236" y="3564"/>
                <a:ext cx="408" cy="456"/>
              </a:xfrm>
              <a:prstGeom prst="rect">
                <a:avLst/>
              </a:prstGeom>
              <a:noFill/>
              <a:ln w="38100" cap="flat" cmpd="dbl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 rot="16200000">
                <a:off x="4214" y="3585"/>
                <a:ext cx="434" cy="4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Data</a:t>
                </a:r>
                <a:endPara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  <a:endPara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任意多边形 60437"/>
              <p:cNvSpPr/>
              <p:nvPr/>
            </p:nvSpPr>
            <p:spPr>
              <a:xfrm>
                <a:off x="4272" y="3984"/>
                <a:ext cx="97" cy="49"/>
              </a:xfrm>
              <a:custGeom>
                <a:avLst/>
                <a:gdLst/>
                <a:ahLst/>
                <a:cxnLst/>
                <a:rect l="0" t="0" r="0" b="0"/>
                <a:pathLst>
                  <a:path w="97" h="49">
                    <a:moveTo>
                      <a:pt x="0" y="48"/>
                    </a:moveTo>
                    <a:lnTo>
                      <a:pt x="48" y="0"/>
                    </a:lnTo>
                    <a:lnTo>
                      <a:pt x="96" y="48"/>
                    </a:lnTo>
                  </a:path>
                </a:pathLst>
              </a:custGeom>
              <a:noFill/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1" name="直接连接符 100"/>
            <p:cNvSpPr/>
            <p:nvPr/>
          </p:nvSpPr>
          <p:spPr>
            <a:xfrm>
              <a:off x="3704" y="2832"/>
              <a:ext cx="94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" name="直接连接符 101"/>
            <p:cNvSpPr/>
            <p:nvPr/>
          </p:nvSpPr>
          <p:spPr>
            <a:xfrm>
              <a:off x="4560" y="2976"/>
              <a:ext cx="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" name="直接连接符 102"/>
            <p:cNvSpPr/>
            <p:nvPr/>
          </p:nvSpPr>
          <p:spPr>
            <a:xfrm>
              <a:off x="4032" y="2352"/>
              <a:ext cx="0" cy="7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" name="直接连接符 103"/>
            <p:cNvSpPr/>
            <p:nvPr/>
          </p:nvSpPr>
          <p:spPr>
            <a:xfrm>
              <a:off x="4176" y="2352"/>
              <a:ext cx="0" cy="7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05" name="组合 104"/>
            <p:cNvGrpSpPr/>
            <p:nvPr/>
          </p:nvGrpSpPr>
          <p:grpSpPr>
            <a:xfrm>
              <a:off x="2631" y="2700"/>
              <a:ext cx="210" cy="325"/>
              <a:chOff x="2631" y="2700"/>
              <a:chExt cx="210" cy="325"/>
            </a:xfrm>
          </p:grpSpPr>
          <p:sp>
            <p:nvSpPr>
              <p:cNvPr id="182" name="矩形 181"/>
              <p:cNvSpPr/>
              <p:nvPr/>
            </p:nvSpPr>
            <p:spPr>
              <a:xfrm>
                <a:off x="2652" y="2700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3" name="任意多边形 60444"/>
              <p:cNvSpPr/>
              <p:nvPr/>
            </p:nvSpPr>
            <p:spPr>
              <a:xfrm>
                <a:off x="2688" y="2982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2631" y="2756"/>
                <a:ext cx="21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2631" y="3036"/>
              <a:ext cx="210" cy="325"/>
              <a:chOff x="2631" y="3036"/>
              <a:chExt cx="210" cy="325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2652" y="3036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0" name="任意多边形 60448"/>
              <p:cNvSpPr/>
              <p:nvPr/>
            </p:nvSpPr>
            <p:spPr>
              <a:xfrm>
                <a:off x="2688" y="3318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2631" y="3092"/>
                <a:ext cx="21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B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552" y="2736"/>
              <a:ext cx="210" cy="325"/>
              <a:chOff x="3495" y="2748"/>
              <a:chExt cx="210" cy="325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3516" y="2748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7" name="任意多边形 60452"/>
              <p:cNvSpPr/>
              <p:nvPr/>
            </p:nvSpPr>
            <p:spPr>
              <a:xfrm>
                <a:off x="3552" y="3030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3495" y="2804"/>
                <a:ext cx="21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S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8" name="圆角矩形 60454"/>
            <p:cNvSpPr/>
            <p:nvPr/>
          </p:nvSpPr>
          <p:spPr>
            <a:xfrm>
              <a:off x="4660" y="2644"/>
              <a:ext cx="136" cy="472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20" y="3168"/>
              <a:ext cx="234" cy="325"/>
              <a:chOff x="4215" y="3180"/>
              <a:chExt cx="234" cy="325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4236" y="3180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任意多边形 60457"/>
              <p:cNvSpPr/>
              <p:nvPr/>
            </p:nvSpPr>
            <p:spPr>
              <a:xfrm>
                <a:off x="4272" y="3462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215" y="3236"/>
                <a:ext cx="2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M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10" name="任意多边形 60459"/>
            <p:cNvSpPr/>
            <p:nvPr/>
          </p:nvSpPr>
          <p:spPr>
            <a:xfrm>
              <a:off x="4512" y="2976"/>
              <a:ext cx="49" cy="385"/>
            </a:xfrm>
            <a:custGeom>
              <a:avLst/>
              <a:gdLst/>
              <a:ahLst/>
              <a:cxnLst/>
              <a:rect l="0" t="0" r="0" b="0"/>
              <a:pathLst>
                <a:path w="49" h="385">
                  <a:moveTo>
                    <a:pt x="0" y="384"/>
                  </a:moveTo>
                  <a:lnTo>
                    <a:pt x="48" y="384"/>
                  </a:lnTo>
                  <a:lnTo>
                    <a:pt x="48" y="0"/>
                  </a:lnTo>
                </a:path>
              </a:pathLst>
            </a:custGeom>
            <a:noFill/>
            <a:ln w="381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1" name="直接连接符 110"/>
            <p:cNvSpPr/>
            <p:nvPr/>
          </p:nvSpPr>
          <p:spPr>
            <a:xfrm>
              <a:off x="3888" y="2832"/>
              <a:ext cx="0" cy="2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" name="矩形 111"/>
            <p:cNvSpPr/>
            <p:nvPr/>
          </p:nvSpPr>
          <p:spPr>
            <a:xfrm rot="16200000">
              <a:off x="2150" y="2721"/>
              <a:ext cx="378" cy="4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Reg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File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直接连接符 112"/>
            <p:cNvSpPr/>
            <p:nvPr/>
          </p:nvSpPr>
          <p:spPr>
            <a:xfrm>
              <a:off x="4944" y="2308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>
              <a:off x="5040" y="2308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5" name="直接连接符 114"/>
            <p:cNvSpPr/>
            <p:nvPr/>
          </p:nvSpPr>
          <p:spPr>
            <a:xfrm flipH="1">
              <a:off x="4700" y="2308"/>
              <a:ext cx="56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6" name="直接连接符 115"/>
            <p:cNvSpPr/>
            <p:nvPr/>
          </p:nvSpPr>
          <p:spPr>
            <a:xfrm flipV="1">
              <a:off x="5184" y="2348"/>
              <a:ext cx="0" cy="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7" name="矩形 116"/>
            <p:cNvSpPr/>
            <p:nvPr/>
          </p:nvSpPr>
          <p:spPr>
            <a:xfrm rot="16200000">
              <a:off x="5078" y="2385"/>
              <a:ext cx="48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Equal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3158" y="2673"/>
              <a:ext cx="200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>
              <a:off x="924" y="2700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 rot="16200000">
              <a:off x="854" y="2913"/>
              <a:ext cx="3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PC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任意多边形 60470"/>
            <p:cNvSpPr/>
            <p:nvPr/>
          </p:nvSpPr>
          <p:spPr>
            <a:xfrm>
              <a:off x="960" y="3360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圆角矩形 60471"/>
            <p:cNvSpPr/>
            <p:nvPr/>
          </p:nvSpPr>
          <p:spPr>
            <a:xfrm>
              <a:off x="580" y="2692"/>
              <a:ext cx="328" cy="712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16200000">
              <a:off x="422" y="2961"/>
              <a:ext cx="65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Next PC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直接连接符 123"/>
            <p:cNvSpPr/>
            <p:nvPr/>
          </p:nvSpPr>
          <p:spPr>
            <a:xfrm>
              <a:off x="720" y="2356"/>
              <a:ext cx="0" cy="3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5" name="圆角矩形 60474"/>
            <p:cNvSpPr/>
            <p:nvPr/>
          </p:nvSpPr>
          <p:spPr>
            <a:xfrm>
              <a:off x="1348" y="1588"/>
              <a:ext cx="376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6" name="直接连接符 125"/>
            <p:cNvSpPr/>
            <p:nvPr/>
          </p:nvSpPr>
          <p:spPr>
            <a:xfrm>
              <a:off x="1160" y="1920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7" name="任意多边形 60476"/>
            <p:cNvSpPr/>
            <p:nvPr/>
          </p:nvSpPr>
          <p:spPr>
            <a:xfrm>
              <a:off x="432" y="3024"/>
              <a:ext cx="721" cy="433"/>
            </a:xfrm>
            <a:custGeom>
              <a:avLst/>
              <a:gdLst/>
              <a:ahLst/>
              <a:cxnLst/>
              <a:rect l="0" t="0" r="0" b="0"/>
              <a:pathLst>
                <a:path w="721" h="433">
                  <a:moveTo>
                    <a:pt x="720" y="0"/>
                  </a:moveTo>
                  <a:lnTo>
                    <a:pt x="720" y="432"/>
                  </a:lnTo>
                  <a:lnTo>
                    <a:pt x="0" y="432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noFill/>
            <a:ln w="12700" cap="rnd" cmpd="sng">
              <a:solidFill>
                <a:schemeClr val="accent2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1740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rot="16200000">
              <a:off x="1718" y="1809"/>
              <a:ext cx="25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IR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30" name="任意多边形 60479"/>
            <p:cNvSpPr/>
            <p:nvPr/>
          </p:nvSpPr>
          <p:spPr>
            <a:xfrm>
              <a:off x="1776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1" name="任意多边形 60480"/>
            <p:cNvSpPr/>
            <p:nvPr/>
          </p:nvSpPr>
          <p:spPr>
            <a:xfrm>
              <a:off x="336" y="2928"/>
              <a:ext cx="1633" cy="577"/>
            </a:xfrm>
            <a:custGeom>
              <a:avLst/>
              <a:gdLst/>
              <a:ahLst/>
              <a:cxnLst/>
              <a:rect l="0" t="0" r="0" b="0"/>
              <a:pathLst>
                <a:path w="1633" h="577">
                  <a:moveTo>
                    <a:pt x="1632" y="354"/>
                  </a:moveTo>
                  <a:lnTo>
                    <a:pt x="163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6200000">
              <a:off x="1190" y="1857"/>
              <a:ext cx="7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Inst. Mem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33" name="直接连接符 132"/>
            <p:cNvSpPr/>
            <p:nvPr/>
          </p:nvSpPr>
          <p:spPr>
            <a:xfrm>
              <a:off x="2880" y="3080"/>
              <a:ext cx="0" cy="4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4" name="任意多边形 60483"/>
            <p:cNvSpPr/>
            <p:nvPr/>
          </p:nvSpPr>
          <p:spPr>
            <a:xfrm>
              <a:off x="1968" y="3312"/>
              <a:ext cx="1249" cy="193"/>
            </a:xfrm>
            <a:custGeom>
              <a:avLst/>
              <a:gdLst/>
              <a:ahLst/>
              <a:cxnLst/>
              <a:rect l="0" t="0" r="0" b="0"/>
              <a:pathLst>
                <a:path w="1249" h="193">
                  <a:moveTo>
                    <a:pt x="0" y="192"/>
                  </a:moveTo>
                  <a:lnTo>
                    <a:pt x="1248" y="192"/>
                  </a:lnTo>
                  <a:lnTo>
                    <a:pt x="1248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5" name="任意多边形 60484"/>
            <p:cNvSpPr/>
            <p:nvPr/>
          </p:nvSpPr>
          <p:spPr>
            <a:xfrm>
              <a:off x="1920" y="1968"/>
              <a:ext cx="49" cy="1297"/>
            </a:xfrm>
            <a:custGeom>
              <a:avLst/>
              <a:gdLst/>
              <a:ahLst/>
              <a:cxnLst/>
              <a:rect l="0" t="0" r="0" b="0"/>
              <a:pathLst>
                <a:path w="49" h="1297">
                  <a:moveTo>
                    <a:pt x="48" y="1296"/>
                  </a:move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6" name="任意多边形 60485"/>
            <p:cNvSpPr/>
            <p:nvPr/>
          </p:nvSpPr>
          <p:spPr>
            <a:xfrm>
              <a:off x="1104" y="1920"/>
              <a:ext cx="49" cy="1105"/>
            </a:xfrm>
            <a:custGeom>
              <a:avLst/>
              <a:gdLst/>
              <a:ahLst/>
              <a:cxnLst/>
              <a:rect l="0" t="0" r="0" b="0"/>
              <a:pathLst>
                <a:path w="49" h="1105">
                  <a:moveTo>
                    <a:pt x="0" y="1104"/>
                  </a:moveTo>
                  <a:lnTo>
                    <a:pt x="48" y="1104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1732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1911" y="13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Valid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39" name="圆角矩形 60488"/>
            <p:cNvSpPr/>
            <p:nvPr/>
          </p:nvSpPr>
          <p:spPr>
            <a:xfrm>
              <a:off x="2164" y="1636"/>
              <a:ext cx="472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2652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1" name="矩形 140"/>
            <p:cNvSpPr/>
            <p:nvPr/>
          </p:nvSpPr>
          <p:spPr>
            <a:xfrm rot="16200000">
              <a:off x="2471" y="1746"/>
              <a:ext cx="53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IRex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42" name="任意多边形 60491"/>
            <p:cNvSpPr/>
            <p:nvPr/>
          </p:nvSpPr>
          <p:spPr>
            <a:xfrm>
              <a:off x="2688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2054" y="1905"/>
              <a:ext cx="6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 Ctrl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644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5" name="直接连接符 144"/>
            <p:cNvSpPr/>
            <p:nvPr/>
          </p:nvSpPr>
          <p:spPr>
            <a:xfrm>
              <a:off x="1976" y="1968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6" name="直接连接符 145"/>
            <p:cNvSpPr/>
            <p:nvPr/>
          </p:nvSpPr>
          <p:spPr>
            <a:xfrm>
              <a:off x="2304" y="2404"/>
              <a:ext cx="0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7" name="直接连接符 146"/>
            <p:cNvSpPr/>
            <p:nvPr/>
          </p:nvSpPr>
          <p:spPr>
            <a:xfrm>
              <a:off x="2400" y="2404"/>
              <a:ext cx="0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8" name="直接连接符 147"/>
            <p:cNvSpPr/>
            <p:nvPr/>
          </p:nvSpPr>
          <p:spPr>
            <a:xfrm>
              <a:off x="2500" y="2404"/>
              <a:ext cx="184" cy="2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" name="圆角矩形 60498"/>
            <p:cNvSpPr/>
            <p:nvPr/>
          </p:nvSpPr>
          <p:spPr>
            <a:xfrm>
              <a:off x="3076" y="1636"/>
              <a:ext cx="472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" name="矩形 149"/>
            <p:cNvSpPr/>
            <p:nvPr/>
          </p:nvSpPr>
          <p:spPr>
            <a:xfrm>
              <a:off x="3564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1" name="矩形 150"/>
            <p:cNvSpPr/>
            <p:nvPr/>
          </p:nvSpPr>
          <p:spPr>
            <a:xfrm rot="16200000">
              <a:off x="3350" y="1857"/>
              <a:ext cx="57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IRmem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2" name="任意多边形 60501"/>
            <p:cNvSpPr/>
            <p:nvPr/>
          </p:nvSpPr>
          <p:spPr>
            <a:xfrm>
              <a:off x="3600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 rot="16200000">
              <a:off x="2966" y="1905"/>
              <a:ext cx="5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Ex Ctrl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3556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5" name="直接连接符 154"/>
            <p:cNvSpPr/>
            <p:nvPr/>
          </p:nvSpPr>
          <p:spPr>
            <a:xfrm>
              <a:off x="3412" y="2356"/>
              <a:ext cx="232" cy="3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6" name="直接连接符 155"/>
            <p:cNvSpPr/>
            <p:nvPr/>
          </p:nvSpPr>
          <p:spPr>
            <a:xfrm>
              <a:off x="2840" y="1968"/>
              <a:ext cx="22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7" name="圆角矩形 60506"/>
            <p:cNvSpPr/>
            <p:nvPr/>
          </p:nvSpPr>
          <p:spPr>
            <a:xfrm>
              <a:off x="3892" y="1636"/>
              <a:ext cx="472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8" name="矩形 157"/>
            <p:cNvSpPr/>
            <p:nvPr/>
          </p:nvSpPr>
          <p:spPr>
            <a:xfrm>
              <a:off x="4380" y="1644"/>
              <a:ext cx="168" cy="696"/>
            </a:xfrm>
            <a:prstGeom prst="rect">
              <a:avLst/>
            </a:prstGeom>
            <a:noFill/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9" name="矩形 158"/>
            <p:cNvSpPr/>
            <p:nvPr/>
          </p:nvSpPr>
          <p:spPr>
            <a:xfrm rot="16200000">
              <a:off x="4262" y="1809"/>
              <a:ext cx="44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IRwb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0" name="任意多边形 60509"/>
            <p:cNvSpPr/>
            <p:nvPr/>
          </p:nvSpPr>
          <p:spPr>
            <a:xfrm>
              <a:off x="4416" y="2256"/>
              <a:ext cx="97" cy="49"/>
            </a:xfrm>
            <a:custGeom>
              <a:avLst/>
              <a:gdLst/>
              <a:ahLst/>
              <a:cxnLst/>
              <a:rect l="0" t="0" r="0" b="0"/>
              <a:pathLst>
                <a:path w="97" h="49">
                  <a:moveTo>
                    <a:pt x="0" y="48"/>
                  </a:moveTo>
                  <a:lnTo>
                    <a:pt x="48" y="0"/>
                  </a:lnTo>
                  <a:lnTo>
                    <a:pt x="96" y="48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 rot="16200000">
              <a:off x="3782" y="1905"/>
              <a:ext cx="69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 Ctrl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4372" y="1444"/>
              <a:ext cx="184" cy="184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3" name="直接连接符 162"/>
            <p:cNvSpPr/>
            <p:nvPr/>
          </p:nvSpPr>
          <p:spPr>
            <a:xfrm>
              <a:off x="3752" y="1968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" name="直接连接符 163"/>
            <p:cNvSpPr/>
            <p:nvPr/>
          </p:nvSpPr>
          <p:spPr>
            <a:xfrm>
              <a:off x="4228" y="2404"/>
              <a:ext cx="88" cy="7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5" name="圆角矩形 60514"/>
            <p:cNvSpPr/>
            <p:nvPr/>
          </p:nvSpPr>
          <p:spPr>
            <a:xfrm>
              <a:off x="4708" y="1588"/>
              <a:ext cx="616" cy="760"/>
            </a:xfrm>
            <a:prstGeom prst="roundRect">
              <a:avLst>
                <a:gd name="adj" fmla="val 2499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6" name="矩形 165"/>
            <p:cNvSpPr/>
            <p:nvPr/>
          </p:nvSpPr>
          <p:spPr>
            <a:xfrm rot="16200000">
              <a:off x="4598" y="1857"/>
              <a:ext cx="61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WB Ctrl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67" name="直接连接符 166"/>
            <p:cNvSpPr/>
            <p:nvPr/>
          </p:nvSpPr>
          <p:spPr>
            <a:xfrm>
              <a:off x="4568" y="1968"/>
              <a:ext cx="128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8" name="任意多边形 60517"/>
            <p:cNvSpPr/>
            <p:nvPr/>
          </p:nvSpPr>
          <p:spPr>
            <a:xfrm>
              <a:off x="720" y="1248"/>
              <a:ext cx="4273" cy="1105"/>
            </a:xfrm>
            <a:custGeom>
              <a:avLst/>
              <a:gdLst/>
              <a:ahLst/>
              <a:cxnLst/>
              <a:rect l="0" t="0" r="0" b="0"/>
              <a:pathLst>
                <a:path w="4273" h="1105">
                  <a:moveTo>
                    <a:pt x="4272" y="336"/>
                  </a:moveTo>
                  <a:lnTo>
                    <a:pt x="4272" y="0"/>
                  </a:lnTo>
                  <a:lnTo>
                    <a:pt x="0" y="0"/>
                  </a:lnTo>
                  <a:lnTo>
                    <a:pt x="0" y="1104"/>
                  </a:lnTo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69" name="组合 168"/>
            <p:cNvGrpSpPr/>
            <p:nvPr/>
          </p:nvGrpSpPr>
          <p:grpSpPr>
            <a:xfrm>
              <a:off x="3552" y="3408"/>
              <a:ext cx="218" cy="325"/>
              <a:chOff x="3495" y="2748"/>
              <a:chExt cx="218" cy="325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3516" y="2748"/>
                <a:ext cx="168" cy="312"/>
              </a:xfrm>
              <a:prstGeom prst="rect">
                <a:avLst/>
              </a:prstGeom>
              <a:noFill/>
              <a:ln w="38100" cap="flat" cmpd="dbl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1" name="任意多边形 60520"/>
              <p:cNvSpPr/>
              <p:nvPr/>
            </p:nvSpPr>
            <p:spPr>
              <a:xfrm>
                <a:off x="3552" y="3030"/>
                <a:ext cx="97" cy="43"/>
              </a:xfrm>
              <a:custGeom>
                <a:avLst/>
                <a:gdLst/>
                <a:ahLst/>
                <a:cxnLst/>
                <a:rect l="0" t="0" r="0" b="0"/>
                <a:pathLst>
                  <a:path w="97" h="43">
                    <a:moveTo>
                      <a:pt x="0" y="42"/>
                    </a:moveTo>
                    <a:lnTo>
                      <a:pt x="48" y="0"/>
                    </a:lnTo>
                    <a:lnTo>
                      <a:pt x="96" y="42"/>
                    </a:lnTo>
                  </a:path>
                </a:pathLst>
              </a:custGeom>
              <a:noFill/>
              <a:ln w="12700" cap="rnd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3495" y="2804"/>
                <a:ext cx="218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D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2566195" y="1424306"/>
            <a:ext cx="2895600" cy="387464"/>
            <a:chOff x="1680" y="-386456"/>
            <a:chExt cx="1824" cy="387464"/>
          </a:xfrm>
        </p:grpSpPr>
        <p:sp>
          <p:nvSpPr>
            <p:cNvPr id="84" name="直接连接符 83"/>
            <p:cNvSpPr/>
            <p:nvPr/>
          </p:nvSpPr>
          <p:spPr>
            <a:xfrm flipH="1">
              <a:off x="1680" y="1008"/>
              <a:ext cx="1824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5" name="文本框 60523"/>
            <p:cNvSpPr txBox="1"/>
            <p:nvPr/>
          </p:nvSpPr>
          <p:spPr>
            <a:xfrm>
              <a:off x="2901" y="-386456"/>
              <a:ext cx="58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Stalls</a:t>
              </a:r>
              <a:endPara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062538" y="863875"/>
            <a:ext cx="1828800" cy="471530"/>
            <a:chOff x="3072" y="138495"/>
            <a:chExt cx="1152" cy="471530"/>
          </a:xfrm>
        </p:grpSpPr>
        <p:sp>
          <p:nvSpPr>
            <p:cNvPr id="82" name="直接连接符 81"/>
            <p:cNvSpPr/>
            <p:nvPr/>
          </p:nvSpPr>
          <p:spPr>
            <a:xfrm>
              <a:off x="3072" y="610025"/>
              <a:ext cx="1152" cy="0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3" name="文本框 60525"/>
            <p:cNvSpPr txBox="1"/>
            <p:nvPr/>
          </p:nvSpPr>
          <p:spPr>
            <a:xfrm>
              <a:off x="3117" y="138495"/>
              <a:ext cx="81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2400" dirty="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Bubbles</a:t>
              </a:r>
              <a:endPara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97" name="文本占位符 60418"/>
          <p:cNvSpPr>
            <a:spLocks noGrp="1"/>
          </p:cNvSpPr>
          <p:nvPr/>
        </p:nvSpPr>
        <p:spPr>
          <a:xfrm>
            <a:off x="52241" y="4999356"/>
            <a:ext cx="8534400" cy="24331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Separate control at each stage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Stalls propagate backwards to freeze previous stages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Bubbles in pipeline introduced by placing “</a:t>
            </a:r>
            <a:r>
              <a:rPr lang="en-US" altLang="zh-CN" sz="2800" dirty="0" err="1">
                <a:solidFill>
                  <a:srgbClr val="000066"/>
                </a:solidFill>
              </a:rPr>
              <a:t>Noops</a:t>
            </a:r>
            <a:r>
              <a:rPr lang="en-US" altLang="zh-CN" sz="2800" dirty="0">
                <a:solidFill>
                  <a:srgbClr val="000066"/>
                </a:solidFill>
              </a:rPr>
              <a:t>” into local stage, stall previous stages.</a:t>
            </a:r>
            <a:endParaRPr lang="en-US" altLang="zh-CN" sz="2800" dirty="0">
              <a:solidFill>
                <a:srgbClr val="000066"/>
              </a:solidFill>
            </a:endParaRPr>
          </a:p>
          <a:p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Pipeline Hazards Again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3.14</a:t>
            </a:r>
            <a:endParaRPr lang="en-US" dirty="0"/>
          </a:p>
        </p:txBody>
      </p:sp>
      <p:sp>
        <p:nvSpPr>
          <p:cNvPr id="81" name="矩形 80"/>
          <p:cNvSpPr/>
          <p:nvPr/>
        </p:nvSpPr>
        <p:spPr>
          <a:xfrm>
            <a:off x="409575" y="10890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2009775" y="10890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797175" y="1089025"/>
            <a:ext cx="15621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5692775" y="1089025"/>
            <a:ext cx="825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530975" y="1089025"/>
            <a:ext cx="1282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73125" y="1158875"/>
            <a:ext cx="63881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I-Fetch        DCD   MemOpFetch   OpFetch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Exec     Store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97375" y="1089025"/>
            <a:ext cx="1282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771775" y="16224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371975" y="16224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854325" y="1692275"/>
            <a:ext cx="2968625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IFetch          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DCD     ° ° °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49325" y="1920875"/>
            <a:ext cx="1206500" cy="5175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Structural</a:t>
            </a:r>
            <a:endParaRPr lang="en-US" altLang="zh-CN" sz="1800" b="1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Hazard</a:t>
            </a:r>
            <a:endParaRPr lang="en-US" altLang="zh-CN" sz="1800" b="1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2" name="直接连接符 91"/>
          <p:cNvSpPr/>
          <p:nvPr/>
        </p:nvSpPr>
        <p:spPr>
          <a:xfrm flipV="1">
            <a:off x="2162175" y="1355725"/>
            <a:ext cx="825500" cy="850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" name="直接连接符 92"/>
          <p:cNvSpPr/>
          <p:nvPr/>
        </p:nvSpPr>
        <p:spPr>
          <a:xfrm flipV="1">
            <a:off x="2162175" y="1965325"/>
            <a:ext cx="825500" cy="317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4" name="矩形 93"/>
          <p:cNvSpPr/>
          <p:nvPr/>
        </p:nvSpPr>
        <p:spPr>
          <a:xfrm>
            <a:off x="333375" y="28416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1933575" y="28416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20975" y="2841625"/>
            <a:ext cx="1282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4016375" y="2841625"/>
            <a:ext cx="825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96925" y="2911475"/>
            <a:ext cx="41148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I-Fet ch        DCD      OpFetch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Jump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352925" y="3114675"/>
            <a:ext cx="25400" cy="2286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771775" y="3375025"/>
            <a:ext cx="15875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371975" y="3375025"/>
            <a:ext cx="774700" cy="4191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854325" y="3444875"/>
            <a:ext cx="2968625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IFetch          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DCD     ° ° °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3" name="直接连接符 102"/>
          <p:cNvSpPr/>
          <p:nvPr/>
        </p:nvSpPr>
        <p:spPr>
          <a:xfrm flipH="1">
            <a:off x="3667125" y="3203575"/>
            <a:ext cx="1016000" cy="279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" name="矩形 103"/>
          <p:cNvSpPr/>
          <p:nvPr/>
        </p:nvSpPr>
        <p:spPr>
          <a:xfrm>
            <a:off x="5140325" y="2987675"/>
            <a:ext cx="17653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Control Hazard</a:t>
            </a:r>
            <a:endParaRPr lang="en-US" altLang="zh-CN" sz="1800" b="1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095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10953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7811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466975" y="41878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3159125" y="41941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415925" y="4283075"/>
            <a:ext cx="32385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 DCD   EX     Mem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10953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17811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4669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159125" y="4651375"/>
            <a:ext cx="21082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5286375" y="46450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8573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25431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32289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914775" y="51022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4606925" y="51085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2543175" y="55594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3228975" y="5559425"/>
            <a:ext cx="4102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7350125" y="55657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8029575" y="55594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2549525" y="5654675"/>
            <a:ext cx="62611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            DCD                                     OF     Ex      Mem</a:t>
            </a:r>
            <a:endParaRPr lang="en-US" altLang="zh-CN" sz="1800" b="1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6" name="直接连接符 125"/>
          <p:cNvSpPr/>
          <p:nvPr/>
        </p:nvSpPr>
        <p:spPr>
          <a:xfrm flipH="1">
            <a:off x="2600325" y="4422775"/>
            <a:ext cx="1168400" cy="279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7" name="矩形 126"/>
          <p:cNvSpPr/>
          <p:nvPr/>
        </p:nvSpPr>
        <p:spPr>
          <a:xfrm>
            <a:off x="3921125" y="4283075"/>
            <a:ext cx="39116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RAW (read after write) Data Hazard</a:t>
            </a:r>
            <a:endParaRPr lang="en-US" altLang="zh-CN" sz="1800" b="1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8" name="直接连接符 127"/>
          <p:cNvSpPr/>
          <p:nvPr/>
        </p:nvSpPr>
        <p:spPr>
          <a:xfrm flipH="1">
            <a:off x="5114925" y="4879975"/>
            <a:ext cx="482600" cy="3556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矩形 128"/>
          <p:cNvSpPr/>
          <p:nvPr/>
        </p:nvSpPr>
        <p:spPr>
          <a:xfrm>
            <a:off x="5978525" y="4816475"/>
            <a:ext cx="2108200" cy="5175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WAW Data Hazard</a:t>
            </a:r>
            <a:b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(write after write)</a:t>
            </a:r>
            <a:r>
              <a:rPr lang="en-US" altLang="zh-CN" sz="1800" b="1" i="1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altLang="zh-CN" sz="1800" b="1" i="1" dirty="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2289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39147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46005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5292725" y="6022975"/>
            <a:ext cx="660400" cy="355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972175" y="6016625"/>
            <a:ext cx="673100" cy="368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235325" y="6111875"/>
            <a:ext cx="32639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  IF       DCD   OF     Ex       RS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6" name="直接连接符 135"/>
          <p:cNvSpPr/>
          <p:nvPr/>
        </p:nvSpPr>
        <p:spPr>
          <a:xfrm flipH="1">
            <a:off x="6486525" y="5794375"/>
            <a:ext cx="330200" cy="3556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" name="矩形 136"/>
          <p:cNvSpPr/>
          <p:nvPr/>
        </p:nvSpPr>
        <p:spPr>
          <a:xfrm>
            <a:off x="6740525" y="6111875"/>
            <a:ext cx="2057400" cy="517525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WAR Data Hazard</a:t>
            </a:r>
            <a:b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(write after read) </a:t>
            </a:r>
            <a:endParaRPr lang="en-US" altLang="zh-CN" sz="1800" b="1" i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177925" y="4664075"/>
            <a:ext cx="46990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DCD   EX         Mem                    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939925" y="5121275"/>
            <a:ext cx="32385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 IF       DCD   EX     Mem  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 Detection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占位符 114690"/>
          <p:cNvSpPr>
            <a:spLocks noGrp="1"/>
          </p:cNvSpPr>
          <p:nvPr/>
        </p:nvSpPr>
        <p:spPr>
          <a:xfrm>
            <a:off x="0" y="861219"/>
            <a:ext cx="9144000" cy="56251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Suppose instruction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i="1" dirty="0" err="1">
                <a:solidFill>
                  <a:srgbClr val="000066"/>
                </a:solidFill>
              </a:rPr>
              <a:t>i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dirty="0">
                <a:solidFill>
                  <a:srgbClr val="000066"/>
                </a:solidFill>
              </a:rPr>
              <a:t> is about to be issued and a predecessor instruction </a:t>
            </a:r>
            <a:r>
              <a:rPr lang="en-US" altLang="zh-CN" sz="2800" i="1" dirty="0">
                <a:solidFill>
                  <a:srgbClr val="000066"/>
                </a:solidFill>
              </a:rPr>
              <a:t>j  </a:t>
            </a:r>
            <a:r>
              <a:rPr lang="en-US" altLang="zh-CN" sz="2800" dirty="0">
                <a:solidFill>
                  <a:srgbClr val="000066"/>
                </a:solidFill>
              </a:rPr>
              <a:t>is in the instruction pipeline</a:t>
            </a:r>
            <a:r>
              <a:rPr lang="en-US" altLang="zh-CN" dirty="0">
                <a:solidFill>
                  <a:srgbClr val="000066"/>
                </a:solidFill>
              </a:rPr>
              <a:t>.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A RAW hazard exists on register </a:t>
            </a:r>
            <a:r>
              <a:rPr lang="en-US" altLang="zh-CN" sz="2800" dirty="0">
                <a:solidFill>
                  <a:srgbClr val="000066"/>
                </a:solidFill>
                <a:latin typeface="Symbol" panose="05050102010706020507" pitchFamily="18" charset="2"/>
              </a:rPr>
              <a:t></a:t>
            </a:r>
            <a:r>
              <a:rPr lang="en-US" altLang="zh-CN" sz="2800" dirty="0">
                <a:solidFill>
                  <a:srgbClr val="000066"/>
                </a:solidFill>
              </a:rPr>
              <a:t>if </a:t>
            </a:r>
            <a:r>
              <a:rPr lang="en-US" altLang="zh-CN" sz="2800" dirty="0">
                <a:solidFill>
                  <a:srgbClr val="000066"/>
                </a:solidFill>
                <a:latin typeface="Symbol" panose="05050102010706020507" pitchFamily="18" charset="2"/>
              </a:rPr>
              <a:t></a:t>
            </a:r>
            <a:r>
              <a:rPr lang="en-US" altLang="zh-CN" sz="2800" dirty="0" err="1">
                <a:solidFill>
                  <a:srgbClr val="000066"/>
                </a:solidFill>
              </a:rPr>
              <a:t>Rregs</a:t>
            </a:r>
            <a:r>
              <a:rPr lang="en-US" altLang="zh-CN" sz="2800" dirty="0">
                <a:solidFill>
                  <a:srgbClr val="000066"/>
                </a:solidFill>
              </a:rPr>
              <a:t>(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i="1" dirty="0" err="1">
                <a:solidFill>
                  <a:srgbClr val="000066"/>
                </a:solidFill>
              </a:rPr>
              <a:t>i</a:t>
            </a:r>
            <a:r>
              <a:rPr lang="en-US" altLang="zh-CN" sz="2800" i="1" dirty="0">
                <a:solidFill>
                  <a:srgbClr val="000066"/>
                </a:solidFill>
              </a:rPr>
              <a:t> </a:t>
            </a:r>
            <a:r>
              <a:rPr lang="en-US" altLang="zh-CN" sz="2800" dirty="0">
                <a:solidFill>
                  <a:srgbClr val="000066"/>
                </a:solidFill>
              </a:rPr>
              <a:t>) </a:t>
            </a:r>
            <a:r>
              <a:rPr lang="en-US" altLang="zh-CN" sz="2800" dirty="0">
                <a:solidFill>
                  <a:srgbClr val="000066"/>
                </a:solidFill>
                <a:latin typeface="Symbol" panose="05050102010706020507" pitchFamily="18" charset="2"/>
              </a:rPr>
              <a:t></a:t>
            </a:r>
            <a:r>
              <a:rPr lang="en-US" altLang="zh-CN" sz="2800" dirty="0" err="1">
                <a:solidFill>
                  <a:srgbClr val="000066"/>
                </a:solidFill>
              </a:rPr>
              <a:t>Wregs</a:t>
            </a:r>
            <a:r>
              <a:rPr lang="en-US" altLang="zh-CN" sz="2800" dirty="0">
                <a:solidFill>
                  <a:srgbClr val="000066"/>
                </a:solidFill>
              </a:rPr>
              <a:t>(</a:t>
            </a:r>
            <a:r>
              <a:rPr lang="en-US" altLang="zh-CN" sz="2800" i="1" dirty="0">
                <a:solidFill>
                  <a:srgbClr val="000066"/>
                </a:solidFill>
              </a:rPr>
              <a:t> j </a:t>
            </a:r>
            <a:r>
              <a:rPr lang="en-US" altLang="zh-CN" sz="2800" dirty="0">
                <a:solidFill>
                  <a:srgbClr val="000066"/>
                </a:solidFill>
              </a:rPr>
              <a:t>)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Keep a record of pending writes (for </a:t>
            </a:r>
            <a:r>
              <a:rPr lang="en-US" altLang="zh-CN" sz="2000" dirty="0" err="1">
                <a:solidFill>
                  <a:srgbClr val="1111FF"/>
                </a:solidFill>
              </a:rPr>
              <a:t>inst's</a:t>
            </a:r>
            <a:r>
              <a:rPr lang="en-US" altLang="zh-CN" sz="2000" dirty="0">
                <a:solidFill>
                  <a:srgbClr val="1111FF"/>
                </a:solidFill>
              </a:rPr>
              <a:t> in the pipe) and compare with operand </a:t>
            </a:r>
            <a:r>
              <a:rPr lang="en-US" altLang="zh-CN" sz="2000" dirty="0" err="1">
                <a:solidFill>
                  <a:srgbClr val="1111FF"/>
                </a:solidFill>
              </a:rPr>
              <a:t>regs</a:t>
            </a:r>
            <a:r>
              <a:rPr lang="en-US" altLang="zh-CN" sz="2000" dirty="0">
                <a:solidFill>
                  <a:srgbClr val="1111FF"/>
                </a:solidFill>
              </a:rPr>
              <a:t> of current instruction.  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When instruction issues, reserve its result register as a write reservation.  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When on operation completes, remove its write reservation.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A WAW hazard exists on register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</a:t>
            </a:r>
            <a:r>
              <a:rPr lang="en-US" altLang="zh-CN" dirty="0">
                <a:solidFill>
                  <a:srgbClr val="000066"/>
                </a:solidFill>
              </a:rPr>
              <a:t>if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</a:t>
            </a:r>
            <a:r>
              <a:rPr lang="en-US" altLang="zh-CN" dirty="0" err="1">
                <a:solidFill>
                  <a:srgbClr val="000066"/>
                </a:solidFill>
              </a:rPr>
              <a:t>Wregs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 </a:t>
            </a:r>
            <a:r>
              <a:rPr lang="en-US" altLang="zh-CN" i="1" dirty="0" err="1">
                <a:solidFill>
                  <a:srgbClr val="000066"/>
                </a:solidFill>
              </a:rPr>
              <a:t>i</a:t>
            </a:r>
            <a:r>
              <a:rPr lang="en-US" altLang="zh-CN" i="1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)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</a:t>
            </a:r>
            <a:r>
              <a:rPr lang="en-US" altLang="zh-CN" dirty="0" err="1">
                <a:solidFill>
                  <a:srgbClr val="000066"/>
                </a:solidFill>
              </a:rPr>
              <a:t>Wregs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 j 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A WAR hazard exists on register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</a:t>
            </a:r>
            <a:r>
              <a:rPr lang="en-US" altLang="zh-CN" dirty="0">
                <a:solidFill>
                  <a:srgbClr val="000066"/>
                </a:solidFill>
              </a:rPr>
              <a:t>if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</a:t>
            </a:r>
            <a:r>
              <a:rPr lang="en-US" altLang="zh-CN" dirty="0" err="1">
                <a:solidFill>
                  <a:srgbClr val="000066"/>
                </a:solidFill>
              </a:rPr>
              <a:t>Wregs</a:t>
            </a:r>
            <a:r>
              <a:rPr lang="en-US" altLang="zh-CN" dirty="0">
                <a:solidFill>
                  <a:srgbClr val="000066"/>
                </a:solidFill>
              </a:rPr>
              <a:t>(</a:t>
            </a:r>
            <a:r>
              <a:rPr lang="en-US" altLang="zh-CN" i="1" dirty="0">
                <a:solidFill>
                  <a:srgbClr val="000066"/>
                </a:solidFill>
              </a:rPr>
              <a:t> </a:t>
            </a:r>
            <a:r>
              <a:rPr lang="en-US" altLang="zh-CN" i="1" dirty="0" err="1">
                <a:solidFill>
                  <a:srgbClr val="000066"/>
                </a:solidFill>
              </a:rPr>
              <a:t>i</a:t>
            </a:r>
            <a:r>
              <a:rPr lang="en-US" altLang="zh-CN" i="1" dirty="0">
                <a:solidFill>
                  <a:srgbClr val="000066"/>
                </a:solidFill>
              </a:rPr>
              <a:t>  </a:t>
            </a:r>
            <a:r>
              <a:rPr lang="en-US" altLang="zh-CN" dirty="0">
                <a:solidFill>
                  <a:srgbClr val="000066"/>
                </a:solidFill>
              </a:rPr>
              <a:t>) </a:t>
            </a:r>
            <a:r>
              <a:rPr lang="en-US" altLang="zh-CN" dirty="0">
                <a:solidFill>
                  <a:srgbClr val="000066"/>
                </a:solidFill>
                <a:latin typeface="Symbol" panose="05050102010706020507" pitchFamily="18" charset="2"/>
              </a:rPr>
              <a:t></a:t>
            </a:r>
            <a:r>
              <a:rPr lang="en-US" altLang="zh-CN" dirty="0" err="1">
                <a:solidFill>
                  <a:srgbClr val="000066"/>
                </a:solidFill>
              </a:rPr>
              <a:t>Rregs</a:t>
            </a:r>
            <a:r>
              <a:rPr lang="en-US" altLang="zh-CN" dirty="0">
                <a:solidFill>
                  <a:srgbClr val="000066"/>
                </a:solidFill>
              </a:rPr>
              <a:t>( </a:t>
            </a:r>
            <a:r>
              <a:rPr lang="en-US" altLang="zh-CN" i="1" dirty="0">
                <a:solidFill>
                  <a:srgbClr val="000066"/>
                </a:solidFill>
              </a:rPr>
              <a:t>j </a:t>
            </a:r>
            <a:r>
              <a:rPr lang="en-US" altLang="zh-CN" dirty="0">
                <a:solidFill>
                  <a:srgbClr val="000066"/>
                </a:solidFill>
              </a:rPr>
              <a:t>)</a:t>
            </a:r>
            <a:endParaRPr lang="en-US" altLang="zh-CN" dirty="0">
              <a:solidFill>
                <a:srgbClr val="000066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55662" y="1524000"/>
            <a:ext cx="7432675" cy="1600201"/>
            <a:chOff x="528" y="2016"/>
            <a:chExt cx="4682" cy="1008"/>
          </a:xfrm>
        </p:grpSpPr>
        <p:sp>
          <p:nvSpPr>
            <p:cNvPr id="14" name="矩形 13"/>
            <p:cNvSpPr/>
            <p:nvPr/>
          </p:nvSpPr>
          <p:spPr>
            <a:xfrm>
              <a:off x="1680" y="2256"/>
              <a:ext cx="720" cy="768"/>
            </a:xfrm>
            <a:prstGeom prst="rect">
              <a:avLst/>
            </a:prstGeom>
            <a:pattFill prst="ltHorz">
              <a:fgClr>
                <a:schemeClr val="accent1"/>
              </a:fgClr>
              <a:bgClr>
                <a:schemeClr val="bg1"/>
              </a:bgClr>
            </a:patt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sz="18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右大括号 14"/>
            <p:cNvSpPr/>
            <p:nvPr/>
          </p:nvSpPr>
          <p:spPr>
            <a:xfrm>
              <a:off x="2496" y="2256"/>
              <a:ext cx="576" cy="768"/>
            </a:xfrm>
            <a:prstGeom prst="rightBrace">
              <a:avLst>
                <a:gd name="adj1" fmla="val 11111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文本框 114693"/>
            <p:cNvSpPr txBox="1"/>
            <p:nvPr/>
          </p:nvSpPr>
          <p:spPr>
            <a:xfrm>
              <a:off x="3206" y="2231"/>
              <a:ext cx="2004" cy="5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Window on execution: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Only pending instructions can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cause exceptions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文本框 114695"/>
            <p:cNvSpPr txBox="1"/>
            <p:nvPr/>
          </p:nvSpPr>
          <p:spPr>
            <a:xfrm>
              <a:off x="1680" y="2544"/>
              <a:ext cx="720" cy="23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Inst J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文本框 114696"/>
            <p:cNvSpPr txBox="1"/>
            <p:nvPr/>
          </p:nvSpPr>
          <p:spPr>
            <a:xfrm>
              <a:off x="1680" y="2016"/>
              <a:ext cx="730" cy="239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Inst I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直接连接符 18"/>
            <p:cNvSpPr/>
            <p:nvPr/>
          </p:nvSpPr>
          <p:spPr>
            <a:xfrm>
              <a:off x="1200" y="2112"/>
              <a:ext cx="3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" name="文本框 114698"/>
            <p:cNvSpPr txBox="1"/>
            <p:nvPr/>
          </p:nvSpPr>
          <p:spPr>
            <a:xfrm>
              <a:off x="528" y="2016"/>
              <a:ext cx="676" cy="2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New Inst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直接连接符 20"/>
            <p:cNvSpPr/>
            <p:nvPr/>
          </p:nvSpPr>
          <p:spPr>
            <a:xfrm>
              <a:off x="1488" y="2208"/>
              <a:ext cx="0" cy="8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</p:sp>
        <p:sp>
          <p:nvSpPr>
            <p:cNvPr id="22" name="文本框 114700"/>
            <p:cNvSpPr txBox="1"/>
            <p:nvPr/>
          </p:nvSpPr>
          <p:spPr>
            <a:xfrm>
              <a:off x="710" y="2471"/>
              <a:ext cx="828" cy="40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Instruction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Movement: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1" y="112395"/>
            <a:ext cx="8305799" cy="649605"/>
          </a:xfrm>
        </p:spPr>
        <p:txBody>
          <a:bodyPr/>
          <a:lstStyle/>
          <a:p>
            <a:r>
              <a:rPr lang="en-US" altLang="zh-CN" dirty="0"/>
              <a:t>Record of Pending Writes In Pipeline </a:t>
            </a:r>
            <a:r>
              <a:rPr lang="en-US" altLang="zh-CN" dirty="0" err="1"/>
              <a:t>Regs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50178"/>
          <p:cNvSpPr>
            <a:spLocks noGrp="1"/>
          </p:cNvSpPr>
          <p:nvPr/>
        </p:nvSpPr>
        <p:spPr>
          <a:xfrm>
            <a:off x="5254624" y="1911350"/>
            <a:ext cx="3889375" cy="36707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Current operand registers</a:t>
            </a:r>
            <a:endParaRPr lang="en-US" altLang="zh-CN" dirty="0"/>
          </a:p>
          <a:p>
            <a:r>
              <a:rPr lang="en-US" altLang="zh-CN" dirty="0"/>
              <a:t>Pending writes</a:t>
            </a:r>
            <a:endParaRPr lang="en-US" altLang="zh-CN" dirty="0"/>
          </a:p>
          <a:p>
            <a:r>
              <a:rPr lang="en-US" altLang="zh-CN" dirty="0"/>
              <a:t>hazard &lt;=</a:t>
            </a:r>
            <a:endParaRPr lang="en-US" altLang="zh-CN" dirty="0"/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ex</a:t>
            </a:r>
            <a:r>
              <a:rPr lang="en-US" altLang="zh-CN" sz="2000" baseline="-25000" dirty="0"/>
              <a:t>)</a:t>
            </a:r>
            <a:r>
              <a:rPr lang="en-US" altLang="zh-CN" sz="2000" dirty="0"/>
              <a:t>    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ex</a:t>
            </a:r>
            <a:r>
              <a:rPr lang="en-US" altLang="zh-CN" sz="2000" dirty="0"/>
              <a:t>) OR</a:t>
            </a:r>
            <a:endParaRPr lang="en-US" altLang="zh-CN" sz="2000" dirty="0"/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mem</a:t>
            </a:r>
            <a:r>
              <a:rPr lang="en-US" altLang="zh-CN" sz="2000" baseline="-25000" dirty="0"/>
              <a:t>)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me</a:t>
            </a:r>
            <a:r>
              <a:rPr lang="en-US" altLang="zh-CN" sz="2000" dirty="0"/>
              <a:t>) OR</a:t>
            </a:r>
            <a:endParaRPr lang="en-US" altLang="zh-CN" sz="2000" dirty="0"/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rs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wb</a:t>
            </a:r>
            <a:r>
              <a:rPr lang="en-US" altLang="zh-CN" sz="2000" baseline="-25000" dirty="0"/>
              <a:t>)    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wb</a:t>
            </a:r>
            <a:r>
              <a:rPr lang="en-US" altLang="zh-CN" sz="2000" dirty="0"/>
              <a:t>)  OR</a:t>
            </a:r>
            <a:endParaRPr lang="en-US" altLang="zh-CN" sz="2000" dirty="0"/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ex</a:t>
            </a:r>
            <a:r>
              <a:rPr lang="en-US" altLang="zh-CN" sz="2000" baseline="-25000" dirty="0"/>
              <a:t>)      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ex</a:t>
            </a:r>
            <a:r>
              <a:rPr lang="en-US" altLang="zh-CN" sz="2000" dirty="0"/>
              <a:t>)  OR</a:t>
            </a:r>
            <a:endParaRPr lang="en-US" altLang="zh-CN" sz="2000" dirty="0"/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mem</a:t>
            </a:r>
            <a:r>
              <a:rPr lang="en-US" altLang="zh-CN" sz="2000" baseline="-25000" dirty="0"/>
              <a:t>)  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me</a:t>
            </a:r>
            <a:r>
              <a:rPr lang="en-US" altLang="zh-CN" sz="2000" dirty="0"/>
              <a:t>) OR</a:t>
            </a:r>
            <a:endParaRPr lang="en-US" altLang="zh-CN" sz="2000" dirty="0"/>
          </a:p>
          <a:p>
            <a:pPr marL="571500" lvl="1" indent="-165100">
              <a:buNone/>
            </a:pPr>
            <a:r>
              <a:rPr lang="en-US" altLang="zh-CN" sz="2000" dirty="0"/>
              <a:t>((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rw</a:t>
            </a:r>
            <a:r>
              <a:rPr lang="en-US" altLang="zh-CN" sz="2000" baseline="-25000" dirty="0" err="1"/>
              <a:t>wb</a:t>
            </a:r>
            <a:r>
              <a:rPr lang="en-US" altLang="zh-CN" sz="2000" dirty="0"/>
              <a:t>)   &amp; </a:t>
            </a:r>
            <a:r>
              <a:rPr lang="en-US" altLang="zh-CN" sz="2000" dirty="0" err="1"/>
              <a:t>regW</a:t>
            </a:r>
            <a:r>
              <a:rPr lang="en-US" altLang="zh-CN" sz="2000" baseline="-25000" dirty="0" err="1"/>
              <a:t>wb</a:t>
            </a:r>
            <a:r>
              <a:rPr lang="en-US" altLang="zh-CN" sz="2000" dirty="0"/>
              <a:t>) 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00954"/>
            <a:ext cx="5599132" cy="57086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Resolve RAW by “forwarding”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9" name="文本占位符 51202"/>
          <p:cNvSpPr>
            <a:spLocks noGrp="1"/>
          </p:cNvSpPr>
          <p:nvPr/>
        </p:nvSpPr>
        <p:spPr>
          <a:xfrm>
            <a:off x="5864225" y="1225550"/>
            <a:ext cx="3048000" cy="40735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Detect nearest </a:t>
            </a:r>
            <a:r>
              <a:rPr lang="en-US" altLang="zh-CN">
                <a:solidFill>
                  <a:schemeClr val="accent1"/>
                </a:solidFill>
              </a:rPr>
              <a:t>valid</a:t>
            </a:r>
            <a:r>
              <a:rPr lang="en-US" altLang="zh-CN"/>
              <a:t> write op operand register and </a:t>
            </a:r>
            <a:r>
              <a:rPr lang="en-US" altLang="zh-CN">
                <a:solidFill>
                  <a:schemeClr val="accent1"/>
                </a:solidFill>
              </a:rPr>
              <a:t>forward</a:t>
            </a:r>
            <a:r>
              <a:rPr lang="en-US" altLang="zh-CN"/>
              <a:t> into op latches, </a:t>
            </a:r>
            <a:r>
              <a:rPr lang="en-US" altLang="zh-CN">
                <a:solidFill>
                  <a:schemeClr val="accent1"/>
                </a:solidFill>
              </a:rPr>
              <a:t>bypass</a:t>
            </a:r>
            <a:r>
              <a:rPr lang="en-US" altLang="zh-CN"/>
              <a:t>ing remainder of the pipe</a:t>
            </a:r>
            <a:endParaRPr lang="en-US" altLang="zh-CN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err="1">
                <a:latin typeface="Times New Roman" panose="02020603050405020304" pitchFamily="18" charset="0"/>
              </a:rPr>
              <a:t>Increase muxes</a:t>
            </a:r>
            <a:r>
              <a:rPr lang="en-US" altLang="zh-CN">
                <a:latin typeface="Times New Roman" panose="02020603050405020304" pitchFamily="18" charset="0"/>
              </a:rPr>
              <a:t> to add paths from pipeline registers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Data Forwarding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Data Bypassing</a:t>
            </a:r>
            <a:endParaRPr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27" y="990600"/>
            <a:ext cx="5910673" cy="5867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620000" cy="649605"/>
          </a:xfrm>
        </p:spPr>
        <p:txBody>
          <a:bodyPr/>
          <a:lstStyle/>
          <a:p>
            <a:r>
              <a:rPr lang="en-US" altLang="zh-CN" dirty="0"/>
              <a:t>What about memory operations?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72" name="文本占位符 52301"/>
          <p:cNvSpPr>
            <a:spLocks noGrp="1"/>
          </p:cNvSpPr>
          <p:nvPr/>
        </p:nvSpPr>
        <p:spPr>
          <a:xfrm>
            <a:off x="180975" y="977900"/>
            <a:ext cx="5410200" cy="5454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1111FF"/>
                </a:solidFill>
              </a:rPr>
              <a:t>If instructions are initiated in order and operations always occur in the same stage,  there can be no hazards between  memory operations!</a:t>
            </a:r>
            <a:endParaRPr lang="en-US" altLang="zh-CN" sz="2000" b="0" dirty="0">
              <a:solidFill>
                <a:srgbClr val="1111FF"/>
              </a:solidFill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/>
              <a:t>What about data dependence on loads?</a:t>
            </a:r>
            <a:br>
              <a:rPr lang="en-US" altLang="zh-CN" sz="2000" b="0" dirty="0"/>
            </a:br>
            <a:r>
              <a:rPr lang="en-US" altLang="zh-CN" sz="2000" b="0" dirty="0"/>
              <a:t>   R1 &lt;- R4 + R5</a:t>
            </a:r>
            <a:br>
              <a:rPr lang="en-US" altLang="zh-CN" sz="2000" b="0" dirty="0"/>
            </a:br>
            <a:r>
              <a:rPr lang="en-US" altLang="zh-CN" sz="2000" b="0" dirty="0"/>
              <a:t>   R2 &lt;- Mem[ R2 + I ]</a:t>
            </a:r>
            <a:br>
              <a:rPr lang="en-US" altLang="zh-CN" sz="2000" b="0" dirty="0"/>
            </a:br>
            <a:r>
              <a:rPr lang="en-US" altLang="zh-CN" sz="2000" b="0" dirty="0"/>
              <a:t>   R3 &lt;- R2 + R1</a:t>
            </a:r>
            <a:br>
              <a:rPr lang="en-US" altLang="zh-CN" sz="2000" b="0" dirty="0"/>
            </a:br>
            <a:r>
              <a:rPr lang="en-US" altLang="zh-CN" sz="2000" b="0" dirty="0">
                <a:sym typeface="Symbol" panose="05050102010706020507" pitchFamily="18" charset="2"/>
              </a:rPr>
              <a:t></a:t>
            </a:r>
            <a:r>
              <a:rPr lang="en-US" altLang="zh-CN" sz="2000" b="0" dirty="0"/>
              <a:t> “</a:t>
            </a:r>
            <a:r>
              <a:rPr lang="en-US" altLang="zh-CN" sz="2000" b="0" dirty="0">
                <a:solidFill>
                  <a:schemeClr val="accent2"/>
                </a:solidFill>
              </a:rPr>
              <a:t>Delayed Loads</a:t>
            </a:r>
            <a:r>
              <a:rPr lang="en-US" altLang="zh-CN" sz="2000" b="0" dirty="0"/>
              <a:t>”</a:t>
            </a:r>
            <a:endParaRPr lang="en-US" altLang="zh-CN" sz="2000" b="0" dirty="0"/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/>
              <a:t>Can recognize this in decode stage and introduce bubble while stalling fetch stage </a:t>
            </a:r>
            <a:endParaRPr lang="en-US" altLang="zh-CN" sz="2000" b="0" dirty="0"/>
          </a:p>
          <a:p>
            <a:pPr>
              <a:lnSpc>
                <a:spcPct val="10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 b="0" dirty="0">
                <a:sym typeface="Symbol" panose="05050102010706020507" pitchFamily="18" charset="2"/>
              </a:rPr>
              <a:t>Tricky situation:</a:t>
            </a:r>
            <a:br>
              <a:rPr lang="en-US" altLang="zh-CN" sz="2000" b="0" dirty="0">
                <a:sym typeface="Symbol" panose="05050102010706020507" pitchFamily="18" charset="2"/>
              </a:rPr>
            </a:br>
            <a:r>
              <a:rPr lang="en-US" altLang="zh-CN" sz="2000" b="0" dirty="0">
                <a:sym typeface="Symbol" panose="05050102010706020507" pitchFamily="18" charset="2"/>
              </a:rPr>
              <a:t>   R1 &lt;- Mem[ R2 + I ]</a:t>
            </a:r>
            <a:br>
              <a:rPr lang="en-US" altLang="zh-CN" sz="2000" b="0" dirty="0">
                <a:sym typeface="Symbol" panose="05050102010706020507" pitchFamily="18" charset="2"/>
              </a:rPr>
            </a:br>
            <a:r>
              <a:rPr lang="en-US" altLang="zh-CN" sz="2000" b="0" dirty="0">
                <a:sym typeface="Symbol" panose="05050102010706020507" pitchFamily="18" charset="2"/>
              </a:rPr>
              <a:t>   Mem[R3+34] &lt;- R1</a:t>
            </a:r>
            <a:br>
              <a:rPr lang="en-US" altLang="zh-CN" sz="2000" b="0" dirty="0">
                <a:sym typeface="Symbol" panose="05050102010706020507" pitchFamily="18" charset="2"/>
              </a:rPr>
            </a:br>
            <a:r>
              <a:rPr lang="en-US" altLang="zh-CN" sz="2000" b="0" dirty="0"/>
              <a:t> Handle with bypass in memory stage!</a:t>
            </a:r>
            <a:endParaRPr lang="en-US" altLang="zh-CN" sz="2000" b="0" dirty="0"/>
          </a:p>
          <a:p>
            <a:pPr>
              <a:lnSpc>
                <a:spcPct val="100000"/>
              </a:lnSpc>
              <a:spcBef>
                <a:spcPct val="30000"/>
              </a:spcBef>
              <a:buChar char="•"/>
            </a:pP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1175" y="972038"/>
            <a:ext cx="3514725" cy="4933950"/>
          </a:xfrm>
          <a:prstGeom prst="rect">
            <a:avLst/>
          </a:prstGeom>
        </p:spPr>
      </p:pic>
      <p:cxnSp>
        <p:nvCxnSpPr>
          <p:cNvPr id="103" name="直接连接符 102"/>
          <p:cNvCxnSpPr/>
          <p:nvPr/>
        </p:nvCxnSpPr>
        <p:spPr>
          <a:xfrm>
            <a:off x="3962400" y="5905988"/>
            <a:ext cx="1066800" cy="45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5029200" y="6248400"/>
            <a:ext cx="1524000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6553200" y="5105400"/>
            <a:ext cx="4572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Compiler Avoiding Load Stalls: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11469"/>
            <a:ext cx="8229600" cy="4635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Recap: Can pipelining get us into trouble?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文本占位符 115714"/>
          <p:cNvSpPr>
            <a:spLocks noGrp="1"/>
          </p:cNvSpPr>
          <p:nvPr/>
        </p:nvSpPr>
        <p:spPr>
          <a:xfrm>
            <a:off x="0" y="990600"/>
            <a:ext cx="9448800" cy="58713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Yes:  </a:t>
            </a:r>
            <a:r>
              <a:rPr lang="en-US" altLang="zh-CN" sz="2800" dirty="0">
                <a:solidFill>
                  <a:srgbClr val="FF0000"/>
                </a:solidFill>
              </a:rPr>
              <a:t>Pipeline Hazards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structural hazards</a:t>
            </a:r>
            <a:r>
              <a:rPr lang="en-US" altLang="zh-CN" sz="2000" dirty="0">
                <a:solidFill>
                  <a:srgbClr val="1111FF"/>
                </a:solidFill>
              </a:rPr>
              <a:t>: attempt to use the same resource two different ways at the same time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E.g., combined washer/dryer would be a structural hazard or folder busy doing something else (watching TV)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data hazards</a:t>
            </a:r>
            <a:r>
              <a:rPr lang="en-US" altLang="zh-CN" sz="2000" dirty="0">
                <a:solidFill>
                  <a:srgbClr val="1111FF"/>
                </a:solidFill>
              </a:rPr>
              <a:t>: attempt to use item before it is ready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E.g., one sock of pair in dryer and one in washer; can’t fold until get sock from washer through dryer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instruction depends on result of prior instruction still in the pipeline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control hazards</a:t>
            </a:r>
            <a:r>
              <a:rPr lang="en-US" altLang="zh-CN" sz="2000" dirty="0">
                <a:solidFill>
                  <a:srgbClr val="1111FF"/>
                </a:solidFill>
              </a:rPr>
              <a:t>: attempt to make a decision before condition is </a:t>
            </a:r>
            <a:r>
              <a:rPr lang="en-US" altLang="zh-CN" sz="2000" dirty="0" err="1">
                <a:solidFill>
                  <a:srgbClr val="1111FF"/>
                </a:solidFill>
              </a:rPr>
              <a:t>evaulated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E.g., washing football uniforms and need to get proper detergent level; need to see after dryer before next load in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branch instructions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Can always resolve hazards by </a:t>
            </a:r>
            <a:r>
              <a:rPr lang="en-US" altLang="zh-CN" sz="2800" dirty="0"/>
              <a:t>waiting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pipeline control must detect the hazard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take action (or delay action) to resolve hazards</a:t>
            </a:r>
            <a:endParaRPr lang="en-US" altLang="zh-CN" sz="2000" dirty="0">
              <a:solidFill>
                <a:srgbClr val="1111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6837"/>
            <a:ext cx="7298690" cy="649605"/>
          </a:xfrm>
        </p:spPr>
        <p:txBody>
          <a:bodyPr/>
          <a:lstStyle/>
          <a:p>
            <a:r>
              <a:rPr lang="en-US" altLang="zh-CN" dirty="0"/>
              <a:t>What about Interrupts, Traps, Faults?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sp>
        <p:nvSpPr>
          <p:cNvPr id="9" name="文本占位符 55298"/>
          <p:cNvSpPr>
            <a:spLocks noGrp="1"/>
          </p:cNvSpPr>
          <p:nvPr/>
        </p:nvSpPr>
        <p:spPr>
          <a:xfrm>
            <a:off x="-76200" y="838200"/>
            <a:ext cx="9220200" cy="61268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External Interrupts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Allow pipeline to drain, Fill with NOPs</a:t>
            </a:r>
            <a:endParaRPr lang="en-US" altLang="zh-CN" sz="24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Load PC with interrupt address</a:t>
            </a:r>
            <a:endParaRPr lang="en-US" altLang="zh-CN" sz="24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Faults (within instruction, </a:t>
            </a:r>
            <a:r>
              <a:rPr lang="en-US" altLang="zh-CN" sz="2800" dirty="0" err="1">
                <a:solidFill>
                  <a:srgbClr val="000066"/>
                </a:solidFill>
              </a:rPr>
              <a:t>restartable</a:t>
            </a:r>
            <a:r>
              <a:rPr lang="en-US" altLang="zh-CN" sz="2800" dirty="0">
                <a:solidFill>
                  <a:srgbClr val="000066"/>
                </a:solidFill>
              </a:rPr>
              <a:t>)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Force trap instruction into IF</a:t>
            </a:r>
            <a:endParaRPr lang="en-US" altLang="zh-CN" sz="24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disable writes till trap hits WB</a:t>
            </a:r>
            <a:endParaRPr lang="en-US" altLang="zh-CN" sz="24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must save multiple PCs or PC + state</a:t>
            </a:r>
            <a:endParaRPr lang="en-US" altLang="zh-CN" sz="2400" dirty="0">
              <a:solidFill>
                <a:srgbClr val="1111FF"/>
              </a:solidFill>
            </a:endParaRP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Recall: Precise </a:t>
            </a:r>
            <a:r>
              <a:rPr lang="en-US" altLang="zh-CN" sz="2800" dirty="0">
                <a:solidFill>
                  <a:srgbClr val="000066"/>
                </a:solidFill>
                <a:sym typeface="Symbol" panose="05050102010706020507" pitchFamily="18" charset="2"/>
              </a:rPr>
              <a:t>Exceptions  S</a:t>
            </a:r>
            <a:r>
              <a:rPr lang="en-US" altLang="zh-CN" sz="2800" dirty="0">
                <a:solidFill>
                  <a:srgbClr val="000066"/>
                </a:solidFill>
              </a:rPr>
              <a:t>tate of the machine is preserved as if program executed up to the offending instruction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All previous instructions </a:t>
            </a:r>
            <a:r>
              <a:rPr lang="en-US" altLang="zh-CN" sz="2400" dirty="0">
                <a:solidFill>
                  <a:srgbClr val="FF0000"/>
                </a:solidFill>
              </a:rPr>
              <a:t>completed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Offending instruction and all following instructions act as if they </a:t>
            </a:r>
            <a:r>
              <a:rPr lang="en-US" altLang="zh-CN" sz="2400" dirty="0">
                <a:solidFill>
                  <a:srgbClr val="FF0000"/>
                </a:solidFill>
              </a:rPr>
              <a:t>have not even started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111FF"/>
                </a:solidFill>
              </a:rPr>
              <a:t>Same system code will work on different implementations</a:t>
            </a:r>
            <a:endParaRPr lang="en-US" altLang="zh-CN" sz="2400" dirty="0">
              <a:solidFill>
                <a:srgbClr val="1111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8153400" cy="649605"/>
          </a:xfrm>
        </p:spPr>
        <p:txBody>
          <a:bodyPr/>
          <a:lstStyle/>
          <a:p>
            <a:r>
              <a:rPr lang="en-US" altLang="zh-CN" sz="2400" dirty="0"/>
              <a:t>Exception/Interrupts: Implementation questions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4.5</a:t>
            </a:r>
            <a:endParaRPr lang="zh-CN" altLang="en-US" dirty="0"/>
          </a:p>
        </p:txBody>
      </p:sp>
      <p:sp>
        <p:nvSpPr>
          <p:cNvPr id="9" name="文本占位符 57346"/>
          <p:cNvSpPr>
            <a:spLocks noGrp="1"/>
          </p:cNvSpPr>
          <p:nvPr/>
        </p:nvSpPr>
        <p:spPr>
          <a:xfrm>
            <a:off x="342900" y="1171575"/>
            <a:ext cx="8458200" cy="57205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dirty="0"/>
              <a:t>5 instructions, executing in 5 different pipeline stages!</a:t>
            </a:r>
            <a:endParaRPr lang="en-US" altLang="zh-CN" dirty="0"/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/>
              <a:t>Who caused the interrupt?</a:t>
            </a:r>
            <a:endParaRPr lang="en-US" altLang="zh-CN" sz="2800" dirty="0"/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i="1" u="sng" dirty="0">
                <a:solidFill>
                  <a:srgbClr val="000066"/>
                </a:solidFill>
              </a:rPr>
              <a:t>Stage	Problem interrupts occurring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IF		Page fault on instruction fetch; misaligned memory 		access; memory-protection violation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ID	Undefined or illegal opcode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EX	Arithmetic exception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 indent="-228600" defTabSz="0">
              <a:lnSpc>
                <a:spcPct val="90000"/>
              </a:lnSpc>
              <a:spcBef>
                <a:spcPct val="30000"/>
              </a:spcBef>
              <a:buNone/>
              <a:tabLst>
                <a:tab pos="1085850" algn="l"/>
              </a:tabLst>
            </a:pPr>
            <a:r>
              <a:rPr lang="en-US" altLang="zh-CN" sz="2400" dirty="0">
                <a:solidFill>
                  <a:srgbClr val="000066"/>
                </a:solidFill>
              </a:rPr>
              <a:t>MEM	Page fault on data fetch; misaligned memory 			access; memory-protection violation; memory error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/>
              <a:t>How do we stop the pipeline?  How do we restart it?</a:t>
            </a:r>
            <a:endParaRPr lang="en-US" altLang="zh-CN" sz="2800" dirty="0"/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/>
              <a:t>Do we interrupt immediately or wait?</a:t>
            </a:r>
            <a:endParaRPr lang="en-US" altLang="zh-CN" sz="2800" dirty="0"/>
          </a:p>
          <a:p>
            <a:pPr defTabSz="0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tabLst>
                <a:tab pos="108585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How do we sort all of this out to maintain preciseness?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 Handling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28613" y="116837"/>
            <a:ext cx="738188" cy="568325"/>
          </a:xfrm>
        </p:spPr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7630"/>
            <a:ext cx="4953000" cy="59266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29200" y="2416175"/>
            <a:ext cx="3260509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bad instruction address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3000" y="3406775"/>
            <a:ext cx="2375651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bad instruction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000" y="4244975"/>
            <a:ext cx="1734450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overflow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53000" y="5311775"/>
            <a:ext cx="2657780" cy="36676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 bad data address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75225" y="6342062"/>
            <a:ext cx="3140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Allow exception to take effect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look at the exception problem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sp>
        <p:nvSpPr>
          <p:cNvPr id="10" name="文本占位符 65609"/>
          <p:cNvSpPr>
            <a:spLocks noGrp="1"/>
          </p:cNvSpPr>
          <p:nvPr/>
        </p:nvSpPr>
        <p:spPr>
          <a:xfrm>
            <a:off x="451643" y="3657600"/>
            <a:ext cx="8229600" cy="3101362"/>
          </a:xfrm>
          <a:prstGeom prst="rect">
            <a:avLst/>
          </a:prstGeom>
          <a:noFill/>
          <a:ln w="9525">
            <a:noFill/>
          </a:ln>
        </p:spPr>
        <p:txBody>
          <a:bodyPr wrap="square" lIns="63500" tIns="25400" rIns="63500" bIns="25400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Use pipeline to sort this out!</a:t>
            </a:r>
            <a:endParaRPr lang="en-US" altLang="zh-CN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Pass exception status along with instruction.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Keep track of PCs for every instruction in pipeline.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Don’t act on exception until it reaches WB stage</a:t>
            </a:r>
            <a:endParaRPr lang="en-US" altLang="zh-CN" sz="2000" dirty="0">
              <a:solidFill>
                <a:srgbClr val="1111FF"/>
              </a:solidFill>
            </a:endParaRP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Handle interrupts through “faulting no-op” in IF stage</a:t>
            </a:r>
            <a:endParaRPr lang="en-US" altLang="zh-CN" dirty="0">
              <a:solidFill>
                <a:srgbClr val="000066"/>
              </a:solidFill>
            </a:endParaRPr>
          </a:p>
          <a:p>
            <a:pPr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66"/>
                </a:solidFill>
              </a:rPr>
              <a:t>When instruction reaches end of MEM stage:</a:t>
            </a:r>
            <a:endParaRPr lang="en-US" altLang="zh-CN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</a:rPr>
              <a:t>Save PC </a:t>
            </a:r>
            <a:r>
              <a:rPr lang="en-US" altLang="zh-CN" sz="2000" dirty="0">
                <a:solidFill>
                  <a:srgbClr val="1111FF"/>
                </a:solidFill>
                <a:sym typeface="Symbol" panose="05050102010706020507" pitchFamily="18" charset="2"/>
              </a:rPr>
              <a:t> EPC, Interrupt vector </a:t>
            </a:r>
            <a:r>
              <a:rPr lang="en-US" altLang="zh-CN" sz="2000" dirty="0" err="1">
                <a:solidFill>
                  <a:srgbClr val="1111FF"/>
                </a:solidFill>
                <a:sym typeface="Symbol" panose="05050102010706020507" pitchFamily="18" charset="2"/>
              </a:rPr>
              <a:t>addr</a:t>
            </a:r>
            <a:r>
              <a:rPr lang="en-US" altLang="zh-CN" sz="2000" dirty="0">
                <a:solidFill>
                  <a:srgbClr val="1111FF"/>
                </a:solidFill>
                <a:sym typeface="Symbol" panose="05050102010706020507" pitchFamily="18" charset="2"/>
              </a:rPr>
              <a:t>  PC</a:t>
            </a:r>
            <a:endParaRPr lang="en-US" altLang="zh-CN" sz="2000" dirty="0">
              <a:solidFill>
                <a:srgbClr val="1111FF"/>
              </a:solidFill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1111FF"/>
                </a:solidFill>
                <a:sym typeface="Symbol" panose="05050102010706020507" pitchFamily="18" charset="2"/>
              </a:rPr>
              <a:t>Turn all instructions in earlier stages into no-ops!</a:t>
            </a:r>
            <a:endParaRPr lang="en-US" altLang="zh-CN" sz="2000" dirty="0">
              <a:solidFill>
                <a:srgbClr val="1111FF"/>
              </a:solidFill>
            </a:endParaRPr>
          </a:p>
        </p:txBody>
      </p:sp>
      <p:sp>
        <p:nvSpPr>
          <p:cNvPr id="11" name="直接连接符 10"/>
          <p:cNvSpPr/>
          <p:nvPr/>
        </p:nvSpPr>
        <p:spPr>
          <a:xfrm>
            <a:off x="1999456" y="1247775"/>
            <a:ext cx="0" cy="23336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矩形 11"/>
          <p:cNvSpPr/>
          <p:nvPr/>
        </p:nvSpPr>
        <p:spPr>
          <a:xfrm rot="-5400000">
            <a:off x="1431131" y="2752725"/>
            <a:ext cx="1603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Program Flow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直接连接符 12"/>
          <p:cNvSpPr/>
          <p:nvPr/>
        </p:nvSpPr>
        <p:spPr>
          <a:xfrm>
            <a:off x="558006" y="1171575"/>
            <a:ext cx="7683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矩形 13"/>
          <p:cNvSpPr/>
          <p:nvPr/>
        </p:nvSpPr>
        <p:spPr>
          <a:xfrm>
            <a:off x="759618" y="762000"/>
            <a:ext cx="688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51856" y="1373188"/>
            <a:ext cx="6692900" cy="2003425"/>
            <a:chOff x="340" y="990"/>
            <a:chExt cx="4216" cy="1262"/>
          </a:xfrm>
        </p:grpSpPr>
        <p:grpSp>
          <p:nvGrpSpPr>
            <p:cNvPr id="32" name="组合 31"/>
            <p:cNvGrpSpPr/>
            <p:nvPr/>
          </p:nvGrpSpPr>
          <p:grpSpPr>
            <a:xfrm>
              <a:off x="340" y="990"/>
              <a:ext cx="2632" cy="254"/>
              <a:chOff x="340" y="990"/>
              <a:chExt cx="2632" cy="25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340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71" y="990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68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396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924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52" y="1012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51" y="990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  <a:endPara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379" y="990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907" y="990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  <a:endPara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2483" y="990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  <a:endPara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68" y="1326"/>
              <a:ext cx="2632" cy="254"/>
              <a:chOff x="868" y="1326"/>
              <a:chExt cx="2632" cy="25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68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99" y="1326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96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924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452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980" y="1348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379" y="1326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  <a:endPara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907" y="1326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  <a:endPara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435" y="1326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  <a:endPara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011" y="1326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1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  <a:endPara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396" y="1662"/>
              <a:ext cx="2632" cy="254"/>
              <a:chOff x="1396" y="1662"/>
              <a:chExt cx="2632" cy="254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1396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427" y="1662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924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452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980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508" y="1684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907" y="1662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  <a:endPara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435" y="1662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  <a:endParaRPr lang="en-US" altLang="zh-CN" sz="1800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2963" y="1662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  <a:endPara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539" y="1662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chemeClr val="accent2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  <a:endParaRPr lang="en-US" altLang="zh-CN" sz="1800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924" y="1998"/>
              <a:ext cx="2632" cy="254"/>
              <a:chOff x="1924" y="1998"/>
              <a:chExt cx="2632" cy="25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924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955" y="1998"/>
                <a:ext cx="51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452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980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08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036" y="2020"/>
                <a:ext cx="520" cy="232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35" y="1998"/>
                <a:ext cx="370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Dcd</a:t>
                </a:r>
                <a:endPara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963" y="1998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Exec</a:t>
                </a:r>
                <a:endParaRPr lang="en-US" altLang="zh-CN" sz="1800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491" y="1998"/>
                <a:ext cx="434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 err="1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Mem</a:t>
                </a:r>
                <a:endPara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067" y="1998"/>
                <a:ext cx="346" cy="22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800">
                    <a:solidFill>
                      <a:srgbClr val="0054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WB</a:t>
                </a:r>
                <a:endParaRPr lang="en-US" altLang="zh-CN" sz="1800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16" name="文本框 65612"/>
          <p:cNvSpPr txBox="1"/>
          <p:nvPr/>
        </p:nvSpPr>
        <p:spPr>
          <a:xfrm>
            <a:off x="299243" y="1404938"/>
            <a:ext cx="11493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Data TLB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文本框 65614"/>
          <p:cNvSpPr txBox="1"/>
          <p:nvPr/>
        </p:nvSpPr>
        <p:spPr>
          <a:xfrm>
            <a:off x="299243" y="1938338"/>
            <a:ext cx="10223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Bad Inst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文本框 65615"/>
          <p:cNvSpPr txBox="1"/>
          <p:nvPr/>
        </p:nvSpPr>
        <p:spPr>
          <a:xfrm>
            <a:off x="299243" y="2511425"/>
            <a:ext cx="1530350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dirty="0">
                <a:latin typeface="Arial" panose="020B0604020202020204" pitchFamily="34" charset="0"/>
                <a:ea typeface="Times New Roman" panose="02020603050405020304" pitchFamily="18" charset="0"/>
              </a:rPr>
              <a:t>Inst TLB fault</a:t>
            </a:r>
            <a:endParaRPr lang="en-US" altLang="zh-CN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742656" y="1295400"/>
            <a:ext cx="762000" cy="609600"/>
            <a:chOff x="2928" y="1056"/>
            <a:chExt cx="480" cy="384"/>
          </a:xfrm>
        </p:grpSpPr>
        <p:sp>
          <p:nvSpPr>
            <p:cNvPr id="30" name="直接连接符 29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直接连接符 30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" name="组合 19"/>
          <p:cNvGrpSpPr/>
          <p:nvPr/>
        </p:nvGrpSpPr>
        <p:grpSpPr>
          <a:xfrm>
            <a:off x="3904456" y="1830388"/>
            <a:ext cx="762000" cy="609600"/>
            <a:chOff x="2928" y="1056"/>
            <a:chExt cx="480" cy="384"/>
          </a:xfrm>
        </p:grpSpPr>
        <p:sp>
          <p:nvSpPr>
            <p:cNvPr id="28" name="直接连接符 27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" name="直接连接符 28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1" name="组合 20"/>
          <p:cNvGrpSpPr/>
          <p:nvPr/>
        </p:nvGrpSpPr>
        <p:grpSpPr>
          <a:xfrm>
            <a:off x="3904456" y="2363788"/>
            <a:ext cx="762000" cy="609600"/>
            <a:chOff x="2928" y="1056"/>
            <a:chExt cx="480" cy="384"/>
          </a:xfrm>
        </p:grpSpPr>
        <p:sp>
          <p:nvSpPr>
            <p:cNvPr id="26" name="直接连接符 25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直接连接符 26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" name="文本框 65626"/>
          <p:cNvSpPr txBox="1"/>
          <p:nvPr/>
        </p:nvSpPr>
        <p:spPr>
          <a:xfrm>
            <a:off x="323056" y="3049588"/>
            <a:ext cx="1085850" cy="3667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Overflow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19056" y="2897188"/>
            <a:ext cx="762000" cy="609600"/>
            <a:chOff x="2928" y="1056"/>
            <a:chExt cx="480" cy="384"/>
          </a:xfrm>
        </p:grpSpPr>
        <p:sp>
          <p:nvSpPr>
            <p:cNvPr id="24" name="直接连接符 23"/>
            <p:cNvSpPr/>
            <p:nvPr/>
          </p:nvSpPr>
          <p:spPr>
            <a:xfrm>
              <a:off x="2928" y="1056"/>
              <a:ext cx="480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H="1">
              <a:off x="2928" y="1056"/>
              <a:ext cx="432" cy="384"/>
            </a:xfrm>
            <a:prstGeom prst="line">
              <a:avLst/>
            </a:prstGeom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848600" cy="649605"/>
          </a:xfrm>
        </p:spPr>
        <p:txBody>
          <a:bodyPr/>
          <a:lstStyle/>
          <a:p>
            <a:r>
              <a:rPr lang="en-US" altLang="zh-CN" dirty="0"/>
              <a:t>Resolution: Freeze above &amp; Bubble Below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4.8</a:t>
            </a:r>
            <a:endParaRPr lang="zh-CN" altLang="en-US" dirty="0"/>
          </a:p>
        </p:txBody>
      </p:sp>
      <p:sp>
        <p:nvSpPr>
          <p:cNvPr id="10" name="文本占位符 59394"/>
          <p:cNvSpPr>
            <a:spLocks noGrp="1"/>
          </p:cNvSpPr>
          <p:nvPr/>
        </p:nvSpPr>
        <p:spPr>
          <a:xfrm>
            <a:off x="5776119" y="4875213"/>
            <a:ext cx="3276600" cy="8747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Flush accomplished by setting “invalid” bit in pipeline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682081" y="1841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840831" y="1784350"/>
            <a:ext cx="5334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npc</a:t>
            </a:r>
            <a:endParaRPr lang="en-US" altLang="zh-CN" sz="1800" b="1" err="1">
              <a:solidFill>
                <a:schemeClr val="accent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3" name="圆角矩形 59397"/>
          <p:cNvSpPr/>
          <p:nvPr/>
        </p:nvSpPr>
        <p:spPr>
          <a:xfrm>
            <a:off x="2682081" y="2374900"/>
            <a:ext cx="901700" cy="2921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64631" y="2393950"/>
            <a:ext cx="7620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 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82081" y="2984500"/>
            <a:ext cx="10541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48881" y="2984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直接连接符 16"/>
          <p:cNvSpPr/>
          <p:nvPr/>
        </p:nvSpPr>
        <p:spPr>
          <a:xfrm>
            <a:off x="3132931" y="2070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直接连接符 17"/>
          <p:cNvSpPr/>
          <p:nvPr/>
        </p:nvSpPr>
        <p:spPr>
          <a:xfrm>
            <a:off x="3132931" y="2679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直接连接符 18"/>
          <p:cNvSpPr/>
          <p:nvPr/>
        </p:nvSpPr>
        <p:spPr>
          <a:xfrm>
            <a:off x="3139281" y="2139950"/>
            <a:ext cx="9779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" name="圆角矩形 59404"/>
          <p:cNvSpPr/>
          <p:nvPr/>
        </p:nvSpPr>
        <p:spPr>
          <a:xfrm>
            <a:off x="2682081" y="1155700"/>
            <a:ext cx="825500" cy="3683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直接连接符 20"/>
          <p:cNvSpPr/>
          <p:nvPr/>
        </p:nvSpPr>
        <p:spPr>
          <a:xfrm>
            <a:off x="3132931" y="1536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圆角矩形 59406"/>
          <p:cNvSpPr/>
          <p:nvPr/>
        </p:nvSpPr>
        <p:spPr>
          <a:xfrm>
            <a:off x="548481" y="2832100"/>
            <a:ext cx="9017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84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818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直接连接符 24"/>
          <p:cNvSpPr/>
          <p:nvPr/>
        </p:nvSpPr>
        <p:spPr>
          <a:xfrm>
            <a:off x="770731" y="3441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" name="直接连接符 25"/>
          <p:cNvSpPr/>
          <p:nvPr/>
        </p:nvSpPr>
        <p:spPr>
          <a:xfrm>
            <a:off x="1304131" y="3441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" name="直接连接符 26"/>
          <p:cNvSpPr/>
          <p:nvPr/>
        </p:nvSpPr>
        <p:spPr>
          <a:xfrm>
            <a:off x="472281" y="4273550"/>
            <a:ext cx="444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直接连接符 27"/>
          <p:cNvSpPr/>
          <p:nvPr/>
        </p:nvSpPr>
        <p:spPr>
          <a:xfrm>
            <a:off x="929481" y="4279900"/>
            <a:ext cx="63500" cy="63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" name="直接连接符 28"/>
          <p:cNvSpPr/>
          <p:nvPr/>
        </p:nvSpPr>
        <p:spPr>
          <a:xfrm flipV="1">
            <a:off x="1005681" y="4267200"/>
            <a:ext cx="63500" cy="88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直接连接符 29"/>
          <p:cNvSpPr/>
          <p:nvPr/>
        </p:nvSpPr>
        <p:spPr>
          <a:xfrm>
            <a:off x="1081881" y="4273550"/>
            <a:ext cx="368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直接连接符 30"/>
          <p:cNvSpPr/>
          <p:nvPr/>
        </p:nvSpPr>
        <p:spPr>
          <a:xfrm flipH="1">
            <a:off x="1221581" y="4279900"/>
            <a:ext cx="241300" cy="368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" name="直接连接符 31"/>
          <p:cNvSpPr/>
          <p:nvPr/>
        </p:nvSpPr>
        <p:spPr>
          <a:xfrm flipH="1">
            <a:off x="688181" y="4654550"/>
            <a:ext cx="5461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" name="直接连接符 32"/>
          <p:cNvSpPr/>
          <p:nvPr/>
        </p:nvSpPr>
        <p:spPr>
          <a:xfrm flipH="1" flipV="1">
            <a:off x="459581" y="4267200"/>
            <a:ext cx="241300" cy="39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" name="直接连接符 33"/>
          <p:cNvSpPr/>
          <p:nvPr/>
        </p:nvSpPr>
        <p:spPr>
          <a:xfrm>
            <a:off x="694531" y="3975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5" name="直接连接符 34"/>
          <p:cNvSpPr/>
          <p:nvPr/>
        </p:nvSpPr>
        <p:spPr>
          <a:xfrm>
            <a:off x="1304131" y="3975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6" name="矩形 35"/>
          <p:cNvSpPr/>
          <p:nvPr/>
        </p:nvSpPr>
        <p:spPr>
          <a:xfrm>
            <a:off x="631031" y="2927350"/>
            <a:ext cx="6604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Regs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1031" y="3790950"/>
            <a:ext cx="246063" cy="242888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altLang="zh-CN" sz="1400">
                <a:latin typeface="Arial" panose="020B0604020202020204" pitchFamily="34" charset="0"/>
                <a:ea typeface="Times New Roman" panose="02020603050405020304" pitchFamily="18" charset="0"/>
              </a:rPr>
              <a:t>B</a:t>
            </a:r>
            <a:endParaRPr lang="en-US" altLang="zh-CN" sz="14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83431" y="4375150"/>
            <a:ext cx="4318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alu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84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直接连接符 39"/>
          <p:cNvSpPr/>
          <p:nvPr/>
        </p:nvSpPr>
        <p:spPr>
          <a:xfrm>
            <a:off x="1151731" y="4660900"/>
            <a:ext cx="0" cy="139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" name="矩形 40"/>
          <p:cNvSpPr/>
          <p:nvPr/>
        </p:nvSpPr>
        <p:spPr>
          <a:xfrm>
            <a:off x="1164431" y="4851400"/>
            <a:ext cx="261938" cy="2587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60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6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2" name="圆角矩形 59426"/>
          <p:cNvSpPr/>
          <p:nvPr/>
        </p:nvSpPr>
        <p:spPr>
          <a:xfrm>
            <a:off x="548481" y="5270500"/>
            <a:ext cx="901700" cy="4445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31031" y="5441950"/>
            <a:ext cx="8636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D mem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0881" y="5880100"/>
            <a:ext cx="5969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35831" y="5899150"/>
            <a:ext cx="3302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6" name="直接连接符 45"/>
          <p:cNvSpPr/>
          <p:nvPr/>
        </p:nvSpPr>
        <p:spPr>
          <a:xfrm flipH="1">
            <a:off x="3507581" y="1301750"/>
            <a:ext cx="6223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" name="矩形 46"/>
          <p:cNvSpPr/>
          <p:nvPr/>
        </p:nvSpPr>
        <p:spPr>
          <a:xfrm>
            <a:off x="2917031" y="1250950"/>
            <a:ext cx="5080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IAU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8" name="直接连接符 47"/>
          <p:cNvSpPr/>
          <p:nvPr/>
        </p:nvSpPr>
        <p:spPr>
          <a:xfrm>
            <a:off x="846931" y="5041900"/>
            <a:ext cx="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999331" y="5727700"/>
            <a:ext cx="0" cy="139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999331" y="61087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" name="矩形 50"/>
          <p:cNvSpPr/>
          <p:nvPr/>
        </p:nvSpPr>
        <p:spPr>
          <a:xfrm>
            <a:off x="10818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直接连接符 51"/>
          <p:cNvSpPr/>
          <p:nvPr/>
        </p:nvSpPr>
        <p:spPr>
          <a:xfrm>
            <a:off x="1227931" y="5041900"/>
            <a:ext cx="0" cy="215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矩形 52"/>
          <p:cNvSpPr/>
          <p:nvPr/>
        </p:nvSpPr>
        <p:spPr>
          <a:xfrm>
            <a:off x="27582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825081" y="3746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110831" y="3790950"/>
            <a:ext cx="25400" cy="2286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直接连接符 55"/>
          <p:cNvSpPr/>
          <p:nvPr/>
        </p:nvSpPr>
        <p:spPr>
          <a:xfrm>
            <a:off x="3132931" y="3213100"/>
            <a:ext cx="0" cy="520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4199731" y="3213100"/>
            <a:ext cx="0" cy="520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3132931" y="3975100"/>
            <a:ext cx="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9" name="直接连接符 58"/>
          <p:cNvSpPr/>
          <p:nvPr/>
        </p:nvSpPr>
        <p:spPr>
          <a:xfrm>
            <a:off x="4199731" y="3975100"/>
            <a:ext cx="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" name="矩形 59"/>
          <p:cNvSpPr/>
          <p:nvPr/>
        </p:nvSpPr>
        <p:spPr>
          <a:xfrm>
            <a:off x="3748881" y="60325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34631" y="6076950"/>
            <a:ext cx="25400" cy="2286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直接连接符 61"/>
          <p:cNvSpPr/>
          <p:nvPr/>
        </p:nvSpPr>
        <p:spPr>
          <a:xfrm>
            <a:off x="4199731" y="5041900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3" name="矩形 62"/>
          <p:cNvSpPr/>
          <p:nvPr/>
        </p:nvSpPr>
        <p:spPr>
          <a:xfrm>
            <a:off x="3748881" y="4813300"/>
            <a:ext cx="901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764631" y="3727450"/>
            <a:ext cx="444500" cy="2413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60031" y="3003550"/>
            <a:ext cx="4445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PC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36231" y="3765550"/>
            <a:ext cx="254000" cy="284163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688431" y="3041650"/>
            <a:ext cx="1104900" cy="242888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8" name="圆角矩形 59452"/>
          <p:cNvSpPr/>
          <p:nvPr/>
        </p:nvSpPr>
        <p:spPr>
          <a:xfrm>
            <a:off x="5044281" y="3136900"/>
            <a:ext cx="673100" cy="368300"/>
          </a:xfrm>
          <a:prstGeom prst="roundRect">
            <a:avLst>
              <a:gd name="adj" fmla="val 12495"/>
            </a:avLst>
          </a:prstGeom>
          <a:pattFill prst="zigZag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直接连接符 68"/>
          <p:cNvSpPr/>
          <p:nvPr/>
        </p:nvSpPr>
        <p:spPr>
          <a:xfrm flipH="1">
            <a:off x="2516981" y="32829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0" name="直接连接符 69"/>
          <p:cNvSpPr/>
          <p:nvPr/>
        </p:nvSpPr>
        <p:spPr>
          <a:xfrm flipH="1">
            <a:off x="1373981" y="3206750"/>
            <a:ext cx="8509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71" name="圆角矩形 59455"/>
          <p:cNvSpPr/>
          <p:nvPr/>
        </p:nvSpPr>
        <p:spPr>
          <a:xfrm>
            <a:off x="2224881" y="42799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2" name="直接连接符 71"/>
          <p:cNvSpPr/>
          <p:nvPr/>
        </p:nvSpPr>
        <p:spPr>
          <a:xfrm flipH="1">
            <a:off x="2516981" y="44259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3" name="直接连接符 72"/>
          <p:cNvSpPr/>
          <p:nvPr/>
        </p:nvSpPr>
        <p:spPr>
          <a:xfrm flipH="1">
            <a:off x="1297781" y="4425950"/>
            <a:ext cx="1003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74" name="圆角矩形 59458"/>
          <p:cNvSpPr/>
          <p:nvPr/>
        </p:nvSpPr>
        <p:spPr>
          <a:xfrm>
            <a:off x="2224881" y="52705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直接连接符 74"/>
          <p:cNvSpPr/>
          <p:nvPr/>
        </p:nvSpPr>
        <p:spPr>
          <a:xfrm flipH="1">
            <a:off x="2516981" y="54165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6" name="直接连接符 75"/>
          <p:cNvSpPr/>
          <p:nvPr/>
        </p:nvSpPr>
        <p:spPr>
          <a:xfrm flipH="1">
            <a:off x="1373981" y="5416550"/>
            <a:ext cx="8509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77" name="圆角矩形 59461"/>
          <p:cNvSpPr/>
          <p:nvPr/>
        </p:nvSpPr>
        <p:spPr>
          <a:xfrm>
            <a:off x="2224881" y="64135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直接连接符 77"/>
          <p:cNvSpPr/>
          <p:nvPr/>
        </p:nvSpPr>
        <p:spPr>
          <a:xfrm flipH="1">
            <a:off x="2516981" y="6559550"/>
            <a:ext cx="6223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79" name="直接连接符 78"/>
          <p:cNvSpPr/>
          <p:nvPr/>
        </p:nvSpPr>
        <p:spPr>
          <a:xfrm flipH="1">
            <a:off x="1450181" y="6559550"/>
            <a:ext cx="7747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triangle" w="med" len="med"/>
          </a:ln>
        </p:spPr>
      </p:sp>
      <p:sp>
        <p:nvSpPr>
          <p:cNvPr id="80" name="直接连接符 79"/>
          <p:cNvSpPr/>
          <p:nvPr/>
        </p:nvSpPr>
        <p:spPr>
          <a:xfrm>
            <a:off x="3132931" y="5041900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1" name="直接连接符 80"/>
          <p:cNvSpPr/>
          <p:nvPr/>
        </p:nvSpPr>
        <p:spPr>
          <a:xfrm>
            <a:off x="3132931" y="6261100"/>
            <a:ext cx="0" cy="2921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" name="圆角矩形 59466"/>
          <p:cNvSpPr/>
          <p:nvPr/>
        </p:nvSpPr>
        <p:spPr>
          <a:xfrm>
            <a:off x="472281" y="6413500"/>
            <a:ext cx="977900" cy="3683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631031" y="6432550"/>
            <a:ext cx="660400" cy="284163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5000"/>
              </a:lnSpc>
            </a:pPr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Regs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9200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164431" y="3790950"/>
            <a:ext cx="246063" cy="242888"/>
          </a:xfrm>
          <a:prstGeom prst="rect">
            <a:avLst/>
          </a:prstGeom>
          <a:noFill/>
          <a:ln w="12700">
            <a:noFill/>
          </a:ln>
        </p:spPr>
        <p:txBody>
          <a:bodyPr wrap="none"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</a:pPr>
            <a:r>
              <a:rPr lang="en-US" altLang="zh-CN" sz="1400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lang="en-US" altLang="zh-CN" sz="14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899444" y="37179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im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737644" y="3717925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215481" y="3746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3194844" y="37179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0" name="直接连接符 89"/>
          <p:cNvSpPr/>
          <p:nvPr/>
        </p:nvSpPr>
        <p:spPr>
          <a:xfrm>
            <a:off x="4123531" y="1308100"/>
            <a:ext cx="0" cy="1663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" name="任意多边形 59475"/>
          <p:cNvSpPr/>
          <p:nvPr/>
        </p:nvSpPr>
        <p:spPr>
          <a:xfrm>
            <a:off x="313531" y="4044950"/>
            <a:ext cx="382588" cy="763588"/>
          </a:xfrm>
          <a:custGeom>
            <a:avLst/>
            <a:gdLst/>
            <a:ahLst/>
            <a:cxnLst/>
            <a:rect l="0" t="0" r="0" b="0"/>
            <a:pathLst>
              <a:path w="241" h="481">
                <a:moveTo>
                  <a:pt x="240" y="0"/>
                </a:moveTo>
                <a:lnTo>
                  <a:pt x="0" y="0"/>
                </a:lnTo>
                <a:lnTo>
                  <a:pt x="0" y="320"/>
                </a:lnTo>
                <a:lnTo>
                  <a:pt x="160" y="320"/>
                </a:lnTo>
                <a:lnTo>
                  <a:pt x="160" y="48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任意多边形 59476"/>
          <p:cNvSpPr/>
          <p:nvPr/>
        </p:nvSpPr>
        <p:spPr>
          <a:xfrm>
            <a:off x="846931" y="3968750"/>
            <a:ext cx="1296988" cy="306388"/>
          </a:xfrm>
          <a:custGeom>
            <a:avLst/>
            <a:gdLst/>
            <a:ahLst/>
            <a:cxnLst/>
            <a:rect l="0" t="0" r="0" b="0"/>
            <a:pathLst>
              <a:path w="817" h="193">
                <a:moveTo>
                  <a:pt x="816" y="0"/>
                </a:moveTo>
                <a:lnTo>
                  <a:pt x="816" y="48"/>
                </a:lnTo>
                <a:lnTo>
                  <a:pt x="0" y="48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605881" y="3746500"/>
            <a:ext cx="139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509044" y="3717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7582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764631" y="4794250"/>
            <a:ext cx="444500" cy="2413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737644" y="4784725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215481" y="48133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3194844" y="47847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605881" y="4813300"/>
            <a:ext cx="139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2509044" y="47847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758281" y="6032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64631" y="6013450"/>
            <a:ext cx="444500" cy="241300"/>
          </a:xfrm>
          <a:prstGeom prst="rect">
            <a:avLst/>
          </a:prstGeom>
          <a:noFill/>
          <a:ln w="12700">
            <a:noFill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737644" y="6003925"/>
            <a:ext cx="434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op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215481" y="6032500"/>
            <a:ext cx="4445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3194844" y="6003925"/>
            <a:ext cx="4222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rw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605881" y="6032500"/>
            <a:ext cx="1397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2509044" y="6003925"/>
            <a:ext cx="307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85244" y="2955925"/>
            <a:ext cx="1196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rPr>
              <a:t>op rw rs rt</a:t>
            </a:r>
            <a:endParaRPr lang="en-US" altLang="zh-CN" sz="1800" err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91281" y="3517900"/>
            <a:ext cx="292100" cy="2159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1" name="直接连接符 110"/>
          <p:cNvSpPr/>
          <p:nvPr/>
        </p:nvSpPr>
        <p:spPr>
          <a:xfrm flipH="1">
            <a:off x="383381" y="3663950"/>
            <a:ext cx="9271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2" name="直接连接符 111"/>
          <p:cNvSpPr/>
          <p:nvPr/>
        </p:nvSpPr>
        <p:spPr>
          <a:xfrm flipH="1">
            <a:off x="383381" y="3587750"/>
            <a:ext cx="3937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" name="直接连接符 112"/>
          <p:cNvSpPr/>
          <p:nvPr/>
        </p:nvSpPr>
        <p:spPr>
          <a:xfrm flipV="1">
            <a:off x="313531" y="1371600"/>
            <a:ext cx="0" cy="2146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" name="直接连接符 113"/>
          <p:cNvSpPr/>
          <p:nvPr/>
        </p:nvSpPr>
        <p:spPr>
          <a:xfrm>
            <a:off x="319881" y="1377950"/>
            <a:ext cx="23495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" name="直接连接符 114"/>
          <p:cNvSpPr/>
          <p:nvPr/>
        </p:nvSpPr>
        <p:spPr>
          <a:xfrm flipV="1">
            <a:off x="2370931" y="1447800"/>
            <a:ext cx="0" cy="161290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116" name="直接连接符 115"/>
          <p:cNvSpPr/>
          <p:nvPr/>
        </p:nvSpPr>
        <p:spPr>
          <a:xfrm flipH="1">
            <a:off x="2364581" y="1454150"/>
            <a:ext cx="317500" cy="0"/>
          </a:xfrm>
          <a:prstGeom prst="line">
            <a:avLst/>
          </a:prstGeom>
          <a:ln w="12700" cap="flat" cmpd="sng">
            <a:pattFill prst="pct50">
              <a:fgClr>
                <a:schemeClr val="tx1"/>
              </a:fgClr>
              <a:bgClr>
                <a:schemeClr val="bg1"/>
              </a:bgClr>
            </a:pattFill>
            <a:prstDash val="solid"/>
            <a:headEnd type="triangle" w="med" len="med"/>
            <a:tailEnd type="none" w="med" len="med"/>
          </a:ln>
        </p:spPr>
      </p:sp>
      <p:sp>
        <p:nvSpPr>
          <p:cNvPr id="117" name="任意多边形 59501"/>
          <p:cNvSpPr/>
          <p:nvPr/>
        </p:nvSpPr>
        <p:spPr>
          <a:xfrm>
            <a:off x="3590131" y="3206750"/>
            <a:ext cx="1449388" cy="77788"/>
          </a:xfrm>
          <a:custGeom>
            <a:avLst/>
            <a:gdLst/>
            <a:ahLst/>
            <a:cxnLst/>
            <a:rect l="0" t="0" r="0" b="0"/>
            <a:pathLst>
              <a:path w="913" h="49">
                <a:moveTo>
                  <a:pt x="0" y="0"/>
                </a:moveTo>
                <a:lnTo>
                  <a:pt x="0" y="48"/>
                </a:lnTo>
                <a:lnTo>
                  <a:pt x="912" y="48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8" name="任意多边形 59502"/>
          <p:cNvSpPr/>
          <p:nvPr/>
        </p:nvSpPr>
        <p:spPr>
          <a:xfrm>
            <a:off x="3361531" y="3206750"/>
            <a:ext cx="1677988" cy="153988"/>
          </a:xfrm>
          <a:custGeom>
            <a:avLst/>
            <a:gdLst/>
            <a:ahLst/>
            <a:cxnLst/>
            <a:rect l="0" t="0" r="0" b="0"/>
            <a:pathLst>
              <a:path w="1057" h="97">
                <a:moveTo>
                  <a:pt x="0" y="0"/>
                </a:moveTo>
                <a:lnTo>
                  <a:pt x="0" y="96"/>
                </a:lnTo>
                <a:lnTo>
                  <a:pt x="1056" y="96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9" name="任意多边形 59503"/>
          <p:cNvSpPr/>
          <p:nvPr/>
        </p:nvSpPr>
        <p:spPr>
          <a:xfrm>
            <a:off x="3437731" y="3511550"/>
            <a:ext cx="1754188" cy="611188"/>
          </a:xfrm>
          <a:custGeom>
            <a:avLst/>
            <a:gdLst/>
            <a:ahLst/>
            <a:cxnLst/>
            <a:rect l="0" t="0" r="0" b="0"/>
            <a:pathLst>
              <a:path w="1105" h="385">
                <a:moveTo>
                  <a:pt x="0" y="288"/>
                </a:moveTo>
                <a:lnTo>
                  <a:pt x="0" y="384"/>
                </a:lnTo>
                <a:lnTo>
                  <a:pt x="1104" y="384"/>
                </a:lnTo>
                <a:lnTo>
                  <a:pt x="1104" y="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0" name="任意多边形 59504"/>
          <p:cNvSpPr/>
          <p:nvPr/>
        </p:nvSpPr>
        <p:spPr>
          <a:xfrm>
            <a:off x="3513931" y="3511550"/>
            <a:ext cx="1906588" cy="1601788"/>
          </a:xfrm>
          <a:custGeom>
            <a:avLst/>
            <a:gdLst/>
            <a:ahLst/>
            <a:cxnLst/>
            <a:rect l="0" t="0" r="0" b="0"/>
            <a:pathLst>
              <a:path w="1201" h="1009">
                <a:moveTo>
                  <a:pt x="0" y="960"/>
                </a:moveTo>
                <a:lnTo>
                  <a:pt x="0" y="1008"/>
                </a:lnTo>
                <a:lnTo>
                  <a:pt x="1200" y="1008"/>
                </a:lnTo>
                <a:lnTo>
                  <a:pt x="1200" y="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1" name="任意多边形 59505"/>
          <p:cNvSpPr/>
          <p:nvPr/>
        </p:nvSpPr>
        <p:spPr>
          <a:xfrm>
            <a:off x="3513931" y="3511550"/>
            <a:ext cx="2135188" cy="2820988"/>
          </a:xfrm>
          <a:custGeom>
            <a:avLst/>
            <a:gdLst/>
            <a:ahLst/>
            <a:cxnLst/>
            <a:rect l="0" t="0" r="0" b="0"/>
            <a:pathLst>
              <a:path w="1345" h="1777">
                <a:moveTo>
                  <a:pt x="0" y="1728"/>
                </a:moveTo>
                <a:lnTo>
                  <a:pt x="0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127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2" name="圆角矩形 59506"/>
          <p:cNvSpPr/>
          <p:nvPr/>
        </p:nvSpPr>
        <p:spPr>
          <a:xfrm>
            <a:off x="2224881" y="3060700"/>
            <a:ext cx="292100" cy="292100"/>
          </a:xfrm>
          <a:prstGeom prst="roundRect">
            <a:avLst>
              <a:gd name="adj" fmla="val 12495"/>
            </a:avLst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3" name="任意多边形 59507"/>
          <p:cNvSpPr/>
          <p:nvPr/>
        </p:nvSpPr>
        <p:spPr>
          <a:xfrm>
            <a:off x="2675731" y="3435350"/>
            <a:ext cx="2363788" cy="306388"/>
          </a:xfrm>
          <a:custGeom>
            <a:avLst/>
            <a:gdLst/>
            <a:ahLst/>
            <a:cxnLst/>
            <a:rect l="0" t="0" r="0" b="0"/>
            <a:pathLst>
              <a:path w="1489" h="193">
                <a:moveTo>
                  <a:pt x="14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25400" cap="rnd" cmpd="sng">
            <a:solidFill>
              <a:schemeClr val="accent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4" name="直接连接符 123"/>
          <p:cNvSpPr/>
          <p:nvPr/>
        </p:nvSpPr>
        <p:spPr>
          <a:xfrm>
            <a:off x="2675731" y="3975100"/>
            <a:ext cx="0" cy="8255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5" name="直接连接符 124"/>
          <p:cNvSpPr/>
          <p:nvPr/>
        </p:nvSpPr>
        <p:spPr>
          <a:xfrm>
            <a:off x="2675731" y="5041900"/>
            <a:ext cx="0" cy="9779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6" name="矩形 125"/>
          <p:cNvSpPr/>
          <p:nvPr/>
        </p:nvSpPr>
        <p:spPr>
          <a:xfrm>
            <a:off x="4261644" y="3336925"/>
            <a:ext cx="8667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bubble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7" name="直接连接符 126"/>
          <p:cNvSpPr/>
          <p:nvPr/>
        </p:nvSpPr>
        <p:spPr>
          <a:xfrm flipV="1">
            <a:off x="5190331" y="1974850"/>
            <a:ext cx="0" cy="11684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" name="直接连接符 127"/>
          <p:cNvSpPr/>
          <p:nvPr/>
        </p:nvSpPr>
        <p:spPr>
          <a:xfrm flipH="1">
            <a:off x="3577431" y="1987550"/>
            <a:ext cx="1625600" cy="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9" name="矩形 128"/>
          <p:cNvSpPr/>
          <p:nvPr/>
        </p:nvSpPr>
        <p:spPr>
          <a:xfrm>
            <a:off x="5176044" y="2574925"/>
            <a:ext cx="815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freeze</a:t>
            </a:r>
            <a:endParaRPr lang="en-US" altLang="zh-CN" sz="1800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447131" y="3511550"/>
            <a:ext cx="4502150" cy="2971800"/>
            <a:chOff x="1580" y="1964"/>
            <a:chExt cx="2836" cy="1872"/>
          </a:xfrm>
        </p:grpSpPr>
        <p:sp>
          <p:nvSpPr>
            <p:cNvPr id="131" name="椭圆 130"/>
            <p:cNvSpPr/>
            <p:nvPr/>
          </p:nvSpPr>
          <p:spPr>
            <a:xfrm>
              <a:off x="1580" y="1964"/>
              <a:ext cx="336" cy="1872"/>
            </a:xfrm>
            <a:prstGeom prst="ellipse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2" name="任意多边形 59516"/>
            <p:cNvSpPr/>
            <p:nvPr/>
          </p:nvSpPr>
          <p:spPr>
            <a:xfrm>
              <a:off x="1968" y="2368"/>
              <a:ext cx="2448" cy="416"/>
            </a:xfrm>
            <a:custGeom>
              <a:avLst/>
              <a:gdLst/>
              <a:ahLst/>
              <a:cxnLst/>
              <a:rect l="0" t="0" r="0" b="0"/>
              <a:pathLst>
                <a:path w="2448" h="416">
                  <a:moveTo>
                    <a:pt x="2448" y="416"/>
                  </a:moveTo>
                  <a:cubicBezTo>
                    <a:pt x="2364" y="240"/>
                    <a:pt x="2280" y="64"/>
                    <a:pt x="1872" y="32"/>
                  </a:cubicBezTo>
                  <a:cubicBezTo>
                    <a:pt x="1464" y="0"/>
                    <a:pt x="732" y="112"/>
                    <a:pt x="0" y="224"/>
                  </a:cubicBezTo>
                </a:path>
              </a:pathLst>
            </a:custGeom>
            <a:noFill/>
            <a:ln w="57150" cap="flat" cmpd="sng">
              <a:solidFill>
                <a:schemeClr val="accent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90599" cy="568325"/>
          </a:xfrm>
        </p:spPr>
        <p:txBody>
          <a:bodyPr/>
          <a:lstStyle/>
          <a:p>
            <a:r>
              <a:rPr lang="en-US" altLang="zh-CN" dirty="0"/>
              <a:t> 5</a:t>
            </a:r>
            <a:endParaRPr lang="zh-CN" altLang="en-US" dirty="0"/>
          </a:p>
        </p:txBody>
      </p:sp>
      <p:sp>
        <p:nvSpPr>
          <p:cNvPr id="10" name="文本占位符 48130"/>
          <p:cNvSpPr>
            <a:spLocks noGrp="1"/>
          </p:cNvSpPr>
          <p:nvPr/>
        </p:nvSpPr>
        <p:spPr>
          <a:xfrm>
            <a:off x="-35169" y="914400"/>
            <a:ext cx="9296399" cy="64345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Hazards limit performance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Structural: need more HW resources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Data: need forwarding, compiler scheduling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Control: early evaluation &amp; PC, delayed branch, prediction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Data hazards must be handled carefully: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RAW data hazards handled by forwarding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WAW and WAR hazards don’t exist in 5-stage pipeline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MIPS I instruction set architecture made pipeline visible (delayed branch, delayed load)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Exceptions in 5-stage pipeline recorded when they</a:t>
            </a:r>
            <a:br>
              <a:rPr lang="en-US" altLang="zh-CN" sz="2800" dirty="0">
                <a:solidFill>
                  <a:srgbClr val="1111FF"/>
                </a:solidFill>
              </a:rPr>
            </a:br>
            <a:r>
              <a:rPr lang="en-US" altLang="zh-CN" sz="2800" dirty="0">
                <a:solidFill>
                  <a:srgbClr val="1111FF"/>
                </a:solidFill>
              </a:rPr>
              <a:t>occur, but acted on only at WB (end of MEM) stage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Must flush all previous instructions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More performance from deeper pipelines, parallelism</a:t>
            </a:r>
            <a:endParaRPr lang="en-US" altLang="zh-CN" sz="2800" dirty="0">
              <a:solidFill>
                <a:srgbClr val="1111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 1.2</a:t>
            </a:r>
            <a:endParaRPr lang="zh-CN" altLang="en-US" dirty="0"/>
          </a:p>
        </p:txBody>
      </p:sp>
      <p:sp>
        <p:nvSpPr>
          <p:cNvPr id="128" name="文本占位符 121858"/>
          <p:cNvSpPr>
            <a:spLocks noGrp="1"/>
          </p:cNvSpPr>
          <p:nvPr/>
        </p:nvSpPr>
        <p:spPr>
          <a:xfrm>
            <a:off x="0" y="3738675"/>
            <a:ext cx="9067800" cy="30059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The five independent functional units in the pipeline </a:t>
            </a:r>
            <a:r>
              <a:rPr lang="en-US" altLang="zh-CN" sz="2800" dirty="0" err="1">
                <a:solidFill>
                  <a:srgbClr val="1111FF"/>
                </a:solidFill>
              </a:rPr>
              <a:t>datapath</a:t>
            </a:r>
            <a:r>
              <a:rPr lang="en-US" altLang="zh-CN" sz="2800" dirty="0">
                <a:solidFill>
                  <a:srgbClr val="1111FF"/>
                </a:solidFill>
              </a:rPr>
              <a:t> are: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Instruction Memory for the </a:t>
            </a:r>
            <a:r>
              <a:rPr lang="en-US" altLang="zh-CN" sz="2400" dirty="0" err="1">
                <a:solidFill>
                  <a:srgbClr val="FF0000"/>
                </a:solidFill>
              </a:rPr>
              <a:t>Ifetch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Register File’s Read ports (bus A and </a:t>
            </a:r>
            <a:r>
              <a:rPr lang="en-US" altLang="zh-CN" sz="2400" dirty="0" err="1">
                <a:solidFill>
                  <a:srgbClr val="000066"/>
                </a:solidFill>
              </a:rPr>
              <a:t>busB</a:t>
            </a:r>
            <a:r>
              <a:rPr lang="en-US" altLang="zh-CN" sz="2400" dirty="0">
                <a:solidFill>
                  <a:srgbClr val="000066"/>
                </a:solidFill>
              </a:rPr>
              <a:t>) for the </a:t>
            </a:r>
            <a:r>
              <a:rPr lang="en-US" altLang="zh-CN" sz="2400" dirty="0">
                <a:solidFill>
                  <a:srgbClr val="FF0000"/>
                </a:solidFill>
              </a:rPr>
              <a:t>Reg/Dec </a:t>
            </a:r>
            <a:r>
              <a:rPr lang="en-US" altLang="zh-CN" sz="2400" dirty="0">
                <a:solidFill>
                  <a:srgbClr val="000066"/>
                </a:solidFill>
              </a:rPr>
              <a:t>stage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ALU for the </a:t>
            </a:r>
            <a:r>
              <a:rPr lang="en-US" altLang="zh-CN" sz="2400" dirty="0">
                <a:solidFill>
                  <a:srgbClr val="FF0000"/>
                </a:solidFill>
              </a:rPr>
              <a:t>Exec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Data Memory for the </a:t>
            </a:r>
            <a:r>
              <a:rPr lang="en-US" altLang="zh-CN" sz="2400" dirty="0">
                <a:solidFill>
                  <a:srgbClr val="FF0000"/>
                </a:solidFill>
              </a:rPr>
              <a:t>Mem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Register File’s Write port (bus W) for the </a:t>
            </a:r>
            <a:r>
              <a:rPr lang="en-US" altLang="zh-CN" sz="2400" dirty="0" err="1">
                <a:solidFill>
                  <a:srgbClr val="FF0000"/>
                </a:solidFill>
              </a:rPr>
              <a:t>Wr</a:t>
            </a:r>
            <a:r>
              <a:rPr lang="en-US" altLang="zh-CN" sz="2400" dirty="0">
                <a:solidFill>
                  <a:srgbClr val="000066"/>
                </a:solidFill>
              </a:rPr>
              <a:t> stage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Pipelining the Load Instruction</a:t>
            </a:r>
            <a:endParaRPr lang="zh-CN" altLang="en-US" dirty="0"/>
          </a:p>
        </p:txBody>
      </p:sp>
      <p:pic>
        <p:nvPicPr>
          <p:cNvPr id="239" name="图片 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78" y="883590"/>
            <a:ext cx="9144000" cy="265665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</p:spPr>
        <p:txBody>
          <a:bodyPr/>
          <a:lstStyle/>
          <a:p>
            <a:r>
              <a:rPr lang="en-US" altLang="zh-CN" dirty="0"/>
              <a:t>The Four Stages of R-type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143000"/>
            <a:ext cx="8486775" cy="2047875"/>
          </a:xfrm>
          <a:prstGeom prst="rect">
            <a:avLst/>
          </a:prstGeom>
        </p:spPr>
      </p:pic>
      <p:sp>
        <p:nvSpPr>
          <p:cNvPr id="13" name="文本占位符 123906"/>
          <p:cNvSpPr>
            <a:spLocks noGrp="1"/>
          </p:cNvSpPr>
          <p:nvPr/>
        </p:nvSpPr>
        <p:spPr>
          <a:xfrm>
            <a:off x="298938" y="3190875"/>
            <a:ext cx="8191500" cy="356918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Ifetch</a:t>
            </a:r>
            <a:r>
              <a:rPr lang="en-US" altLang="zh-CN" sz="2800" dirty="0">
                <a:solidFill>
                  <a:srgbClr val="1111FF"/>
                </a:solidFill>
              </a:rPr>
              <a:t>: Instruction Fetch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Fetch the instruction from the Instruction Memory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Reg/Dec: Registers Fetch  and Instruction Decode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Exec: 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ALU operates on the two register operands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Update PC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1111FF"/>
                </a:solidFill>
              </a:rPr>
              <a:t>Wr</a:t>
            </a:r>
            <a:r>
              <a:rPr lang="en-US" altLang="zh-CN" sz="2800" dirty="0">
                <a:solidFill>
                  <a:srgbClr val="1111FF"/>
                </a:solidFill>
              </a:rPr>
              <a:t>: Write the ALU output back to the register file</a:t>
            </a:r>
            <a:endParaRPr lang="en-US" altLang="zh-CN" sz="2800" dirty="0">
              <a:solidFill>
                <a:srgbClr val="1111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Pipelining the R-type and Load Instruction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 2.1</a:t>
            </a:r>
            <a:endParaRPr 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9200"/>
            <a:ext cx="9144000" cy="3267959"/>
          </a:xfrm>
          <a:prstGeom prst="rect">
            <a:avLst/>
          </a:prstGeom>
        </p:spPr>
      </p:pic>
      <p:sp>
        <p:nvSpPr>
          <p:cNvPr id="43" name="文本占位符 125954"/>
          <p:cNvSpPr>
            <a:spLocks noGrp="1"/>
          </p:cNvSpPr>
          <p:nvPr/>
        </p:nvSpPr>
        <p:spPr>
          <a:xfrm>
            <a:off x="152400" y="4866769"/>
            <a:ext cx="8191500" cy="16117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We have a structural hazard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Two instructions try to write to the register file at the same time!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Only one write port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98575" y="116840"/>
            <a:ext cx="7298690" cy="649605"/>
          </a:xfrm>
        </p:spPr>
        <p:txBody>
          <a:bodyPr/>
          <a:lstStyle/>
          <a:p>
            <a:r>
              <a:rPr lang="en-US" altLang="zh-CN" sz="2400" dirty="0"/>
              <a:t>Important Observation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7" name="文本占位符 128002"/>
          <p:cNvSpPr>
            <a:spLocks noGrp="1"/>
          </p:cNvSpPr>
          <p:nvPr/>
        </p:nvSpPr>
        <p:spPr>
          <a:xfrm>
            <a:off x="228600" y="1066800"/>
            <a:ext cx="8439150" cy="30090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Each functional unit can only be used once per instruction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Each functional unit must be used at the same stage for all instructions: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Load uses Register File’s Write Port during  its 5th stage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R-type uses Register File’s Write Port during its 4th stage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2170907" y="2971800"/>
            <a:ext cx="4802188" cy="638175"/>
            <a:chOff x="1239" y="1728"/>
            <a:chExt cx="3025" cy="402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640" y="1920"/>
              <a:ext cx="2624" cy="210"/>
              <a:chOff x="1640" y="1920"/>
              <a:chExt cx="2624" cy="210"/>
            </a:xfrm>
          </p:grpSpPr>
          <p:grpSp>
            <p:nvGrpSpPr>
              <p:cNvPr id="156" name="组合 155"/>
              <p:cNvGrpSpPr/>
              <p:nvPr/>
            </p:nvGrpSpPr>
            <p:grpSpPr>
              <a:xfrm>
                <a:off x="1640" y="1920"/>
                <a:ext cx="512" cy="210"/>
                <a:chOff x="1640" y="1920"/>
                <a:chExt cx="512" cy="210"/>
              </a:xfrm>
            </p:grpSpPr>
            <p:sp>
              <p:nvSpPr>
                <p:cNvPr id="169" name="矩形 168"/>
                <p:cNvSpPr/>
                <p:nvPr/>
              </p:nvSpPr>
              <p:spPr>
                <a:xfrm>
                  <a:off x="1640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>
                  <a:off x="1681" y="1920"/>
                  <a:ext cx="435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Ifetch</a:t>
                  </a:r>
                  <a:endPara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>
                <a:off x="2151" y="1920"/>
                <a:ext cx="569" cy="210"/>
                <a:chOff x="2151" y="1920"/>
                <a:chExt cx="569" cy="210"/>
              </a:xfrm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2168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>
                  <a:off x="2151" y="1920"/>
                  <a:ext cx="56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Reg</a:t>
                  </a:r>
                  <a:r>
                    <a:rPr lang="en-US" altLang="zh-CN" sz="1600" b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/Dec</a:t>
                  </a:r>
                  <a:endPara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" name="组合 157"/>
              <p:cNvGrpSpPr/>
              <p:nvPr/>
            </p:nvGrpSpPr>
            <p:grpSpPr>
              <a:xfrm>
                <a:off x="2696" y="1920"/>
                <a:ext cx="512" cy="210"/>
                <a:chOff x="2696" y="1920"/>
                <a:chExt cx="512" cy="210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2696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2775" y="1920"/>
                  <a:ext cx="377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Exec</a:t>
                  </a:r>
                  <a:endPara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>
                <a:off x="3224" y="1920"/>
                <a:ext cx="512" cy="210"/>
                <a:chOff x="3224" y="1920"/>
                <a:chExt cx="512" cy="210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3224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3303" y="1920"/>
                  <a:ext cx="39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Mem</a:t>
                  </a:r>
                  <a:endPara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3752" y="1920"/>
                <a:ext cx="512" cy="210"/>
                <a:chOff x="3752" y="1920"/>
                <a:chExt cx="512" cy="210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3752" y="1928"/>
                  <a:ext cx="512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>
                  <a:off x="3831" y="1920"/>
                  <a:ext cx="299" cy="2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none" lIns="90488" tIns="44450" rIns="90488" bIns="44450">
                  <a:spAutoFit/>
                </a:bodyPr>
                <a:lstStyle>
                  <a:lvl1pPr marL="0" lvl="0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24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lvl="1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lvl="2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lvl="3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lvl="4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lvl="5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lvl="6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lvl="7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lvl="8" indent="0" algn="l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None/>
                    <a:defRPr sz="1800" b="0" i="0" u="non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1600" b="1" err="1"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Wr</a:t>
                  </a:r>
                  <a:endPara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0" name="矩形 149"/>
            <p:cNvSpPr/>
            <p:nvPr/>
          </p:nvSpPr>
          <p:spPr>
            <a:xfrm>
              <a:off x="1239" y="1920"/>
              <a:ext cx="39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Load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815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343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2919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3399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927" y="1728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413978" y="4075829"/>
            <a:ext cx="4040188" cy="638175"/>
            <a:chOff x="1191" y="2640"/>
            <a:chExt cx="2545" cy="402"/>
          </a:xfrm>
        </p:grpSpPr>
        <p:grpSp>
          <p:nvGrpSpPr>
            <p:cNvPr id="172" name="组合 171"/>
            <p:cNvGrpSpPr/>
            <p:nvPr/>
          </p:nvGrpSpPr>
          <p:grpSpPr>
            <a:xfrm>
              <a:off x="1640" y="2832"/>
              <a:ext cx="512" cy="210"/>
              <a:chOff x="1640" y="2832"/>
              <a:chExt cx="512" cy="210"/>
            </a:xfrm>
          </p:grpSpPr>
          <p:sp>
            <p:nvSpPr>
              <p:cNvPr id="187" name="矩形 186"/>
              <p:cNvSpPr/>
              <p:nvPr/>
            </p:nvSpPr>
            <p:spPr>
              <a:xfrm>
                <a:off x="1640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1681" y="2832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>
              <a:off x="2151" y="2832"/>
              <a:ext cx="569" cy="210"/>
              <a:chOff x="2151" y="2832"/>
              <a:chExt cx="569" cy="210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2168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2151" y="2832"/>
                <a:ext cx="56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/Dec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2696" y="2832"/>
              <a:ext cx="512" cy="210"/>
              <a:chOff x="2696" y="2832"/>
              <a:chExt cx="512" cy="210"/>
            </a:xfrm>
          </p:grpSpPr>
          <p:sp>
            <p:nvSpPr>
              <p:cNvPr id="183" name="矩形 182"/>
              <p:cNvSpPr/>
              <p:nvPr/>
            </p:nvSpPr>
            <p:spPr>
              <a:xfrm>
                <a:off x="2696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2775" y="2832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3224" y="2832"/>
              <a:ext cx="512" cy="210"/>
              <a:chOff x="3224" y="2832"/>
              <a:chExt cx="512" cy="210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3224" y="2840"/>
                <a:ext cx="512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3303" y="2832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0" lvl="0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24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indent="0" algn="l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76" name="矩形 175"/>
            <p:cNvSpPr/>
            <p:nvPr/>
          </p:nvSpPr>
          <p:spPr>
            <a:xfrm>
              <a:off x="1191" y="2832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R-type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815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343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919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3399" y="2640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89" name="矩形 188"/>
          <p:cNvSpPr/>
          <p:nvPr/>
        </p:nvSpPr>
        <p:spPr>
          <a:xfrm>
            <a:off x="388145" y="5239483"/>
            <a:ext cx="8191500" cy="1456296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85000"/>
              </a:lnSpc>
              <a:spcBef>
                <a:spcPct val="10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111F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 ways to solve this pipeline hazard.</a:t>
            </a:r>
            <a:endParaRPr lang="en-US" altLang="zh-CN" sz="2800" b="1" dirty="0">
              <a:solidFill>
                <a:srgbClr val="1111FF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</a:pPr>
            <a:endParaRPr lang="en-US" altLang="zh-C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 indent="-190500">
              <a:lnSpc>
                <a:spcPct val="85000"/>
              </a:lnSpc>
              <a:spcBef>
                <a:spcPct val="40000"/>
              </a:spcBef>
            </a:pPr>
            <a:endParaRPr lang="en-US" altLang="zh-C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685800" lvl="1" indent="-190500" latinLnBrk="1">
              <a:lnSpc>
                <a:spcPct val="85000"/>
              </a:lnSpc>
              <a:spcBef>
                <a:spcPct val="40000"/>
              </a:spcBef>
            </a:pPr>
            <a:endParaRPr lang="en-US" altLang="zh-CN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2375" y="64770"/>
            <a:ext cx="7687310" cy="649605"/>
          </a:xfrm>
        </p:spPr>
        <p:txBody>
          <a:bodyPr/>
          <a:lstStyle/>
          <a:p>
            <a:r>
              <a:rPr lang="en-US" altLang="zh-CN" dirty="0"/>
              <a:t>Solution 1: Insert “Bubble”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10668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8" y="1066800"/>
            <a:ext cx="9144000" cy="3203828"/>
          </a:xfrm>
          <a:prstGeom prst="rect">
            <a:avLst/>
          </a:prstGeom>
        </p:spPr>
      </p:pic>
      <p:sp>
        <p:nvSpPr>
          <p:cNvPr id="137" name="文本占位符 130050"/>
          <p:cNvSpPr>
            <a:spLocks noGrp="1"/>
          </p:cNvSpPr>
          <p:nvPr/>
        </p:nvSpPr>
        <p:spPr>
          <a:xfrm>
            <a:off x="-5862" y="4191000"/>
            <a:ext cx="9179170" cy="222419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63500" tIns="25400" rIns="63500" bIns="25400" anchor="t">
            <a:spAutoFit/>
          </a:bodyPr>
          <a:lstStyle>
            <a:lvl1pPr marL="203200" lvl="0" indent="-203200" algn="l" defTabSz="914400" eaLnBrk="0" fontAlgn="base" latinLnBrk="0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°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1905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lvl="2" indent="-342900" algn="l" defTabSz="914400" eaLnBrk="0" fontAlgn="base" latinLnBrk="0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1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lvl="3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lvl="4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Insert a “bubble” into the pipeline to prevent 2 writes at the same cycle</a:t>
            </a:r>
            <a:endParaRPr lang="en-US" altLang="zh-CN" sz="2800" dirty="0">
              <a:solidFill>
                <a:srgbClr val="1111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The control logic can be complex.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66"/>
                </a:solidFill>
              </a:rPr>
              <a:t>Lose instruction fetch and issue opportunity.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1111FF"/>
                </a:solidFill>
              </a:rPr>
              <a:t>No instruction is started in Cycle 6!</a:t>
            </a:r>
            <a:endParaRPr lang="en-US" altLang="zh-CN" sz="2800" dirty="0">
              <a:solidFill>
                <a:srgbClr val="1111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LEC14 PipeII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13311</Words>
  <Application>WPS 演示</Application>
  <PresentationFormat>全屏显示(4:3)</PresentationFormat>
  <Paragraphs>1247</Paragraphs>
  <Slides>45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Arial Unicode MS</vt:lpstr>
      <vt:lpstr>Symbol</vt:lpstr>
      <vt:lpstr>Office Theme</vt:lpstr>
      <vt:lpstr>Lecture13 Pipeline II</vt:lpstr>
      <vt:lpstr>Today’s Topic</vt:lpstr>
      <vt:lpstr>Recap: Summary of Pipelining Basics</vt:lpstr>
      <vt:lpstr>Recap: Can pipelining get us into trouble?</vt:lpstr>
      <vt:lpstr>Pipelining the Load Instruction</vt:lpstr>
      <vt:lpstr>The Four Stages of R-type</vt:lpstr>
      <vt:lpstr>Pipelining the R-type and Load Instruction</vt:lpstr>
      <vt:lpstr>Important Observation</vt:lpstr>
      <vt:lpstr>Solution 1: Insert “Bubble”</vt:lpstr>
      <vt:lpstr>Solution 2: Delay R-type’s Write</vt:lpstr>
      <vt:lpstr>Modified Control &amp; Datapath</vt:lpstr>
      <vt:lpstr>The Four Stages of Store</vt:lpstr>
      <vt:lpstr>The Three Stages of Beq</vt:lpstr>
      <vt:lpstr>Control Diagram</vt:lpstr>
      <vt:lpstr>The Big Picture: Where are We Now?</vt:lpstr>
      <vt:lpstr>Recall: Single cycle control</vt:lpstr>
      <vt:lpstr>Data Stationary Control</vt:lpstr>
      <vt:lpstr>Datapath + Data Stationary Control</vt:lpstr>
      <vt:lpstr>Let’s Try it Out</vt:lpstr>
      <vt:lpstr>Start: Fetch 10</vt:lpstr>
      <vt:lpstr>Fetch 14, Decode 10</vt:lpstr>
      <vt:lpstr>Fetch 20, Decode 14, Exec 10</vt:lpstr>
      <vt:lpstr>Fetch 24, Decode 20, Exec 14, Mem 10</vt:lpstr>
      <vt:lpstr> Fetch 30, Dcd 24, Ex 20, Mem 14, WB 10</vt:lpstr>
      <vt:lpstr>Fetch 30, Dcd 24, Ex 20, Mem 14, WB 10</vt:lpstr>
      <vt:lpstr> Fetch 30, Dcd 24, Ex 20, Mem 14, WB 10</vt:lpstr>
      <vt:lpstr> Fetch 30, Dcd 24, Ex 20, Mem 14, WB 10</vt:lpstr>
      <vt:lpstr>Fetch 100, Dcd 34, Ex 30, Mem 24, WB 20</vt:lpstr>
      <vt:lpstr>Fetch 100, Dcd 34, Ex 30, Mem 24, WB 20</vt:lpstr>
      <vt:lpstr>Fetch 104, Dcd 100, Ex 34, Mem 30, WB 24</vt:lpstr>
      <vt:lpstr>Fetch 108, Dcd 104, Ex 100, Mem 34, WB 30</vt:lpstr>
      <vt:lpstr>Fetch 112, Dcd 108, Ex 104, Mem 100, WB 34</vt:lpstr>
      <vt:lpstr>Pipelined Processor</vt:lpstr>
      <vt:lpstr>Pipeline Hazards Again</vt:lpstr>
      <vt:lpstr>Hazard Detection</vt:lpstr>
      <vt:lpstr>Record of Pending Writes In Pipeline Regs</vt:lpstr>
      <vt:lpstr>Resolve RAW by “forwarding”</vt:lpstr>
      <vt:lpstr>What about memory operations?</vt:lpstr>
      <vt:lpstr>Compiler Avoiding Load Stalls:</vt:lpstr>
      <vt:lpstr>What about Interrupts, Traps, Faults?</vt:lpstr>
      <vt:lpstr>Exception/Interrupts: Implementation questions</vt:lpstr>
      <vt:lpstr>Exception Handling</vt:lpstr>
      <vt:lpstr>Another look at the exception problem</vt:lpstr>
      <vt:lpstr>Resolution: Freeze above &amp; Bubble Below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安建峰</cp:lastModifiedBy>
  <cp:revision>174</cp:revision>
  <dcterms:created xsi:type="dcterms:W3CDTF">2017-02-15T05:35:00Z</dcterms:created>
  <dcterms:modified xsi:type="dcterms:W3CDTF">2025-06-12T04:56:19Z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E95542098E9B48F384057707DF07F088_12</vt:lpwstr>
  </property>
</Properties>
</file>