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32"/>
  </p:handoutMasterIdLst>
  <p:sldIdLst>
    <p:sldId id="496" r:id="rId4"/>
    <p:sldId id="490" r:id="rId6"/>
    <p:sldId id="494" r:id="rId7"/>
    <p:sldId id="495" r:id="rId8"/>
    <p:sldId id="492" r:id="rId9"/>
    <p:sldId id="493" r:id="rId10"/>
    <p:sldId id="491" r:id="rId11"/>
    <p:sldId id="478" r:id="rId12"/>
    <p:sldId id="479" r:id="rId13"/>
    <p:sldId id="480" r:id="rId14"/>
    <p:sldId id="500" r:id="rId15"/>
    <p:sldId id="481" r:id="rId16"/>
    <p:sldId id="482" r:id="rId17"/>
    <p:sldId id="483" r:id="rId18"/>
    <p:sldId id="484" r:id="rId19"/>
    <p:sldId id="486" r:id="rId20"/>
    <p:sldId id="487" r:id="rId21"/>
    <p:sldId id="488" r:id="rId22"/>
    <p:sldId id="467" r:id="rId23"/>
    <p:sldId id="468" r:id="rId24"/>
    <p:sldId id="498" r:id="rId25"/>
    <p:sldId id="499" r:id="rId26"/>
    <p:sldId id="497" r:id="rId27"/>
    <p:sldId id="469" r:id="rId28"/>
    <p:sldId id="282" r:id="rId29"/>
    <p:sldId id="375" r:id="rId30"/>
    <p:sldId id="429" r:id="rId31"/>
  </p:sldIdLst>
  <p:sldSz cx="9144000" cy="6858000" type="letter"/>
  <p:notesSz cx="9163050" cy="687705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33C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7"/>
    <p:restoredTop sz="85487" autoAdjust="0"/>
  </p:normalViewPr>
  <p:slideViewPr>
    <p:cSldViewPr showGuides="1">
      <p:cViewPr varScale="1">
        <p:scale>
          <a:sx n="74" d="100"/>
          <a:sy n="74" d="100"/>
        </p:scale>
        <p:origin x="11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02" y="-96"/>
      </p:cViewPr>
      <p:guideLst>
        <p:guide orient="horz" pos="2166"/>
        <p:guide pos="288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078288" y="6546850"/>
            <a:ext cx="1006475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509" tIns="44550" rIns="87509" bIns="44550">
            <a:spAutoFit/>
          </a:bodyPr>
          <a:lstStyle>
            <a:lvl1pPr algn="l" defTabSz="869950">
              <a:defRPr sz="2400">
                <a:solidFill>
                  <a:schemeClr val="tx1"/>
                </a:solidFill>
                <a:latin typeface="Times" charset="0"/>
              </a:defRPr>
            </a:lvl1pPr>
            <a:lvl2pPr marL="436880" algn="l" defTabSz="8699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869950" algn="l" defTabSz="86995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06830" algn="l" defTabSz="869950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39900" algn="l" defTabSz="86995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1971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543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115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5687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 b="0">
                <a:latin typeface="Comic Sans MS" panose="030F0702030302020204" charset="0"/>
              </a:rPr>
              <a:t>Page </a:t>
            </a:r>
            <a:fld id="{26526A6A-CF86-8E4F-B8F9-BEC182FCA12F}" type="slidenum">
              <a:rPr lang="en-US" altLang="en-US" sz="1200" b="0" smtClean="0">
                <a:latin typeface="Comic Sans MS" panose="030F0702030302020204" charset="0"/>
              </a:rPr>
            </a:fld>
            <a:endParaRPr lang="en-US" altLang="en-US" sz="1200" b="0">
              <a:latin typeface="Comic Sans MS" panose="030F07020303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064000" y="6546850"/>
            <a:ext cx="1036638" cy="18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7509" tIns="44550" rIns="87509" bIns="44550">
            <a:spAutoFit/>
          </a:bodyPr>
          <a:lstStyle>
            <a:lvl1pPr algn="l" defTabSz="869950">
              <a:defRPr sz="2400">
                <a:solidFill>
                  <a:schemeClr val="tx1"/>
                </a:solidFill>
                <a:latin typeface="Times" charset="0"/>
              </a:defRPr>
            </a:lvl1pPr>
            <a:lvl2pPr marL="436880" algn="l" defTabSz="8699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869950" algn="l" defTabSz="86995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306830" algn="l" defTabSz="869950">
              <a:defRPr sz="2400">
                <a:solidFill>
                  <a:schemeClr val="tx1"/>
                </a:solidFill>
                <a:latin typeface="Times" charset="0"/>
              </a:defRPr>
            </a:lvl4pPr>
            <a:lvl5pPr marL="1739900" algn="l" defTabSz="86995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1971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6543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1115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5687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en-US" sz="1200" b="0">
                <a:latin typeface="Comic Sans MS" panose="030F0702030302020204" charset="0"/>
              </a:rPr>
              <a:t>Page </a:t>
            </a:r>
            <a:fld id="{00602018-78C3-094B-AB3E-2DBD089C0156}" type="slidenum">
              <a:rPr lang="en-US" altLang="en-US" sz="1200" b="0" smtClean="0">
                <a:latin typeface="Comic Sans MS" panose="030F0702030302020204" charset="0"/>
              </a:rPr>
            </a:fld>
            <a:endParaRPr lang="en-US" altLang="en-US" sz="1200" b="0">
              <a:latin typeface="Comic Sans MS" panose="030F0702030302020204" charset="0"/>
            </a:endParaRP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1788" y="520700"/>
            <a:ext cx="3424237" cy="2568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0788" y="3267075"/>
            <a:ext cx="6721475" cy="309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691" tIns="44550" rIns="90691" bIns="44550" numCol="1" anchor="t" anchorCtr="0" compatLnSpc="1"/>
          <a:lstStyle/>
          <a:p>
            <a:pPr lvl="0"/>
            <a:r>
              <a:rPr lang="en-US" altLang="en-US" noProof="0"/>
              <a:t>Body Text</a:t>
            </a:r>
            <a:endParaRPr lang="en-US" altLang="en-US" noProof="0"/>
          </a:p>
          <a:p>
            <a:pPr lvl="1"/>
            <a:r>
              <a:rPr lang="en-US" altLang="en-US" noProof="0"/>
              <a:t>Second Level</a:t>
            </a:r>
            <a:endParaRPr lang="en-US" altLang="en-US" noProof="0"/>
          </a:p>
          <a:p>
            <a:pPr lvl="2"/>
            <a:r>
              <a:rPr lang="en-US" altLang="en-US" noProof="0"/>
              <a:t>Third Level</a:t>
            </a:r>
            <a:endParaRPr lang="en-US" altLang="en-US" noProof="0"/>
          </a:p>
          <a:p>
            <a:pPr lvl="3"/>
            <a:r>
              <a:rPr lang="en-US" altLang="en-US" noProof="0"/>
              <a:t>Fourth Level</a:t>
            </a:r>
            <a:endParaRPr lang="en-US" altLang="en-US" noProof="0"/>
          </a:p>
          <a:p>
            <a:pPr lvl="4"/>
            <a:r>
              <a:rPr lang="en-US" altLang="en-US" noProof="0"/>
              <a:t>Fifth Level</a:t>
            </a:r>
            <a:endParaRPr lang="en-US" alt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anose="030F070203030202020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bbman/p/10302515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162425" y="9150350"/>
            <a:ext cx="3176588" cy="427038"/>
          </a:xfrm>
          <a:prstGeom prst="rect">
            <a:avLst/>
          </a:prstGeom>
        </p:spPr>
        <p:txBody>
          <a:bodyPr/>
          <a:lstStyle/>
          <a:p>
            <a:fld id="{32FECCDC-8F84-714B-A840-8FD269A17EFD}" type="slidenum">
              <a:rPr lang="zh-CN" altLang="en-US" smtClean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绿色：装入代码；红色：循环主题；蓝色：排空代码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三道题理解软件流水 </a:t>
            </a:r>
            <a:r>
              <a:rPr lang="en-US" altLang="zh-CN" dirty="0">
                <a:hlinkClick r:id="rId3"/>
              </a:rPr>
              <a:t>- BBMAN - </a:t>
            </a:r>
            <a:r>
              <a:rPr lang="zh-CN" altLang="en-US" dirty="0">
                <a:hlinkClick r:id="rId3"/>
              </a:rPr>
              <a:t>博客园 </a:t>
            </a:r>
            <a:r>
              <a:rPr lang="en-US" altLang="zh-CN" dirty="0">
                <a:hlinkClick r:id="rId3"/>
              </a:rPr>
              <a:t>(cnblogs.com)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绿色：装入代码；红色：循环主题；蓝色：排空代码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79725" y="442913"/>
            <a:ext cx="3424238" cy="2568575"/>
          </a:xfrm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3267075"/>
            <a:ext cx="7899400" cy="3095625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8975" y="3267075"/>
            <a:ext cx="7899400" cy="3095625"/>
          </a:xfrm>
        </p:spPr>
        <p:txBody>
          <a:bodyPr lIns="90692" rIns="90692"/>
          <a:lstStyle/>
          <a:p>
            <a:pPr>
              <a:defRPr/>
            </a:pPr>
            <a:r>
              <a:rPr lang="en-US" altLang="en-US"/>
              <a:t>The main control here is identical to the one in the single cycle processor. It generate all the control signals necessary for a given instruction during that instruction’s Reg/Decode stage.</a:t>
            </a:r>
            <a:endParaRPr lang="en-US" altLang="en-US"/>
          </a:p>
          <a:p>
            <a:pPr>
              <a:defRPr/>
            </a:pPr>
            <a:r>
              <a:rPr lang="en-US" altLang="en-US"/>
              <a:t>All these control signals will be saved in the ID/Exec pipeline register at the end of the Reg/Decode cycle.</a:t>
            </a:r>
            <a:endParaRPr lang="en-US" altLang="en-US"/>
          </a:p>
          <a:p>
            <a:pPr>
              <a:defRPr/>
            </a:pPr>
            <a:r>
              <a:rPr lang="en-US" altLang="en-US"/>
              <a:t>The control signals for the Exec stage (ALUSrc, ... etc.) come from the output of the ID/Exec  register.  That is they are delayed ONE cycle from the cycle they are generated.</a:t>
            </a:r>
            <a:endParaRPr lang="en-US" altLang="en-US"/>
          </a:p>
          <a:p>
            <a:pPr>
              <a:defRPr/>
            </a:pPr>
            <a:r>
              <a:rPr lang="en-US" altLang="en-US"/>
              <a:t>The rest of the control signals that are not used during the Exec stage is passed down the pipeline and saved in the Exec/Mem register.</a:t>
            </a:r>
            <a:endParaRPr lang="en-US" altLang="en-US"/>
          </a:p>
          <a:p>
            <a:pPr>
              <a:defRPr/>
            </a:pPr>
            <a:r>
              <a:rPr lang="en-US" altLang="en-US"/>
              <a:t>The control signals for the Mem stage (MemWr, Branch) come from the output of the Exec/Mem  register.  That is they are delayed two cycles from the cycle they are generated.</a:t>
            </a:r>
            <a:endParaRPr lang="en-US" altLang="en-US"/>
          </a:p>
          <a:p>
            <a:pPr>
              <a:defRPr/>
            </a:pPr>
            <a:r>
              <a:rPr lang="en-US" altLang="en-US"/>
              <a:t>Finally, the control signals for the Wr stage (MemtoReg &amp; RegWr) come from the output of the Exec/Wr register: they are delayed three cycles from the cycle they are generated.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+2 = 45 min. (Y:45)</a:t>
            </a:r>
            <a:endParaRPr lang="en-US" altLang="en-US"/>
          </a:p>
          <a:p>
            <a:pPr>
              <a:defRPr/>
            </a:pPr>
            <a:endParaRPr lang="en-US" altLang="en-US"/>
          </a:p>
        </p:txBody>
      </p:sp>
      <p:sp>
        <p:nvSpPr>
          <p:cNvPr id="3645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71788" y="441325"/>
            <a:ext cx="3429000" cy="2571750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 clocks doing work, 3 overhead (stall, branch, sub)</a:t>
            </a:r>
            <a:endParaRPr lang="en-US" altLang="en-US"/>
          </a:p>
        </p:txBody>
      </p:sp>
      <p:sp>
        <p:nvSpPr>
          <p:cNvPr id="287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3 clocks doing work, 3 overhead (stall, branch, sub)</a:t>
            </a:r>
            <a:endParaRPr lang="en-US" altLang="en-US"/>
          </a:p>
        </p:txBody>
      </p:sp>
      <p:sp>
        <p:nvSpPr>
          <p:cNvPr id="287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289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291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2905125"/>
            <a:ext cx="7772400" cy="13620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 cap="all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0" y="914400"/>
            <a:ext cx="9144000" cy="1981200"/>
          </a:xfrm>
          <a:solidFill>
            <a:srgbClr val="434494"/>
          </a:solidFill>
        </p:spPr>
        <p:txBody>
          <a:bodyPr anchor="ctr" anchorCtr="0"/>
          <a:lstStyle>
            <a:lvl1pPr marL="0" indent="0" algn="ctr">
              <a:buNone/>
              <a:defRPr sz="4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algn="ctr"/>
            <a:r>
              <a:rPr lang="en-US" altLang="zh-CN" dirty="0">
                <a:solidFill>
                  <a:prstClr val="white">
                    <a:lumMod val="65000"/>
                  </a:prstClr>
                </a:solidFill>
              </a:rPr>
              <a:t>Northwestern Polytechnical University</a:t>
            </a:r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B3DFB28-5B5B-074C-B4E8-618C4BF2D1F1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038599"/>
            <a:ext cx="9144000" cy="1748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dirty="0" err="1">
                <a:solidFill>
                  <a:srgbClr val="0D00CD"/>
                </a:solidFill>
                <a:latin typeface="Calibri" panose="020F0502020204030204" charset="0"/>
                <a:cs typeface="宋体" panose="02010600030101010101" pitchFamily="2" charset="-122"/>
              </a:rPr>
              <a:t>Jianfeng</a:t>
            </a:r>
            <a:r>
              <a:rPr lang="en-US" altLang="zh-CN" sz="2800" dirty="0">
                <a:solidFill>
                  <a:srgbClr val="0D00CD"/>
                </a:solidFill>
                <a:latin typeface="Calibri" panose="020F0502020204030204" charset="0"/>
                <a:cs typeface="宋体" panose="02010600030101010101" pitchFamily="2" charset="-122"/>
              </a:rPr>
              <a:t> An, Meng Zhang, </a:t>
            </a:r>
            <a:r>
              <a:rPr lang="en-US" altLang="zh-CN" sz="2800" dirty="0" err="1">
                <a:solidFill>
                  <a:srgbClr val="0D00CD"/>
                </a:solidFill>
                <a:latin typeface="Calibri" panose="020F0502020204030204" charset="0"/>
                <a:cs typeface="宋体" panose="02010600030101010101" pitchFamily="2" charset="-122"/>
              </a:rPr>
              <a:t>Danghui</a:t>
            </a:r>
            <a:r>
              <a:rPr lang="en-US" altLang="zh-CN" sz="2800" dirty="0">
                <a:solidFill>
                  <a:srgbClr val="0D00CD"/>
                </a:solidFill>
                <a:latin typeface="Calibri" panose="020F0502020204030204" charset="0"/>
                <a:cs typeface="宋体" panose="02010600030101010101" pitchFamily="2" charset="-122"/>
              </a:rPr>
              <a:t> Wang</a:t>
            </a:r>
            <a:endParaRPr lang="en-US" altLang="zh-CN" sz="2800" dirty="0">
              <a:solidFill>
                <a:srgbClr val="0D00CD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宋体" panose="02010600030101010101" pitchFamily="2" charset="-122"/>
            </a:endParaRPr>
          </a:p>
          <a:p>
            <a:pPr algn="ctr">
              <a:lnSpc>
                <a:spcPct val="16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dirty="0" err="1">
                <a:solidFill>
                  <a:srgbClr val="0000CC"/>
                </a:solidFill>
                <a:latin typeface="Calibri" panose="020F0502020204030204" charset="0"/>
                <a:cs typeface="宋体" panose="02010600030101010101" pitchFamily="2" charset="-122"/>
              </a:rPr>
              <a:t>anjf,zhangm,wangdh@nwpu.edu.cn</a:t>
            </a:r>
            <a:endParaRPr lang="en-US" altLang="zh-CN" sz="2800" dirty="0">
              <a:solidFill>
                <a:srgbClr val="0000CC"/>
              </a:solidFill>
              <a:latin typeface="Calibri" panose="020F0502020204030204" charset="0"/>
              <a:cs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sz="1600" b="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pSp>
        <p:nvGrpSpPr>
          <p:cNvPr id="12" name="Group 6"/>
          <p:cNvGrpSpPr>
            <a:grpSpLocks noChangeAspect="1"/>
          </p:cNvGrpSpPr>
          <p:nvPr/>
        </p:nvGrpSpPr>
        <p:grpSpPr bwMode="auto">
          <a:xfrm>
            <a:off x="0" y="0"/>
            <a:ext cx="9144000" cy="914400"/>
            <a:chOff x="0" y="0"/>
            <a:chExt cx="5734" cy="555"/>
          </a:xfrm>
        </p:grpSpPr>
        <p:pic>
          <p:nvPicPr>
            <p:cNvPr id="13" name="Picture 20"/>
            <p:cNvPicPr>
              <a:picLocks noChangeAspect="1" noChangeArrowheads="1"/>
            </p:cNvPicPr>
            <p:nvPr/>
          </p:nvPicPr>
          <p:blipFill>
            <a:blip r:embed="rId2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68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1"/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" y="0"/>
              <a:ext cx="2866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230188"/>
            <a:ext cx="2047875" cy="2898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30188"/>
            <a:ext cx="5991225" cy="2898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2557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prstClr val="white">
                    <a:lumMod val="65000"/>
                  </a:prstClr>
                </a:solidFill>
              </a:rPr>
              <a:t>COaA, LEC01 Intro1</a:t>
            </a:r>
            <a:endParaRPr lang="en-US" altLang="zh-CN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3475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zh-CN" dirty="0">
                <a:solidFill>
                  <a:prstClr val="white">
                    <a:lumMod val="65000"/>
                  </a:prstClr>
                </a:solidFill>
              </a:rPr>
              <a:t>Northwestern </a:t>
            </a:r>
            <a:r>
              <a:rPr lang="en-US" altLang="zh-CN" dirty="0" err="1">
                <a:solidFill>
                  <a:prstClr val="white">
                    <a:lumMod val="65000"/>
                  </a:prstClr>
                </a:solidFill>
              </a:rPr>
              <a:t>Polytechnical</a:t>
            </a:r>
            <a:r>
              <a:rPr lang="en-US" altLang="zh-CN" dirty="0">
                <a:solidFill>
                  <a:prstClr val="white">
                    <a:lumMod val="65000"/>
                  </a:prstClr>
                </a:solidFill>
              </a:rPr>
              <a:t> University</a:t>
            </a:r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3C2CE-5AF7-8143-8A0A-0153F98C0316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250825" y="1007266"/>
            <a:ext cx="8642350" cy="5341940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5000"/>
              </a:lnSpc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5000"/>
              </a:lnSpc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5000"/>
              </a:lnSpc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5000"/>
              </a:lnSpc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add text </a:t>
            </a:r>
            <a:endParaRPr lang="en-US" altLang="zh-CN" dirty="0"/>
          </a:p>
          <a:p>
            <a:pPr lvl="1"/>
            <a:r>
              <a:rPr lang="en-US" altLang="zh-CN" dirty="0"/>
              <a:t>C2</a:t>
            </a:r>
            <a:endParaRPr lang="zh-CN" altLang="en-US" dirty="0"/>
          </a:p>
          <a:p>
            <a:pPr lvl="2"/>
            <a:r>
              <a:rPr lang="en-US" altLang="zh-CN" dirty="0"/>
              <a:t>C3</a:t>
            </a:r>
            <a:endParaRPr lang="zh-CN" altLang="en-US" dirty="0"/>
          </a:p>
          <a:p>
            <a:pPr lvl="3"/>
            <a:r>
              <a:rPr lang="en-US" altLang="zh-CN" dirty="0"/>
              <a:t>C4</a:t>
            </a:r>
            <a:endParaRPr lang="zh-CN" altLang="en-US" dirty="0"/>
          </a:p>
          <a:p>
            <a:pPr lvl="4"/>
            <a:r>
              <a:rPr lang="en-US" altLang="zh-CN" dirty="0"/>
              <a:t>C5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prstClr val="white">
                    <a:lumMod val="65000"/>
                  </a:prstClr>
                </a:solidFill>
              </a:rPr>
              <a:t>COaA, LEC01 Intro1</a:t>
            </a:r>
            <a:endParaRPr lang="en-US" altLang="zh-CN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zh-CN">
                <a:solidFill>
                  <a:prstClr val="white">
                    <a:lumMod val="65000"/>
                  </a:prstClr>
                </a:solidFill>
              </a:rPr>
              <a:t>Northwestern </a:t>
            </a:r>
            <a:r>
              <a:rPr lang="en-US" altLang="zh-CN" dirty="0" err="1">
                <a:solidFill>
                  <a:prstClr val="white">
                    <a:lumMod val="65000"/>
                  </a:prstClr>
                </a:solidFill>
              </a:rPr>
              <a:t>Polytechnical</a:t>
            </a:r>
            <a:r>
              <a:rPr lang="en-US" altLang="zh-CN" dirty="0">
                <a:solidFill>
                  <a:prstClr val="white">
                    <a:lumMod val="65000"/>
                  </a:prstClr>
                </a:solidFill>
              </a:rPr>
              <a:t> University</a:t>
            </a:r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3C2CE-5AF7-8143-8A0A-0153F98C0316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16" name="组合 4"/>
          <p:cNvGrpSpPr/>
          <p:nvPr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7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燕尾形 29"/>
          <p:cNvSpPr>
            <a:spLocks noChangeArrowheads="1"/>
          </p:cNvSpPr>
          <p:nvPr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en-US" altLang="zh-CN" sz="2800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1" name="Title 14"/>
          <p:cNvSpPr>
            <a:spLocks noGrp="1"/>
          </p:cNvSpPr>
          <p:nvPr>
            <p:ph type="title"/>
          </p:nvPr>
        </p:nvSpPr>
        <p:spPr>
          <a:xfrm>
            <a:off x="1219200" y="35558"/>
            <a:ext cx="7298690" cy="64960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152400" y="116837"/>
            <a:ext cx="914400" cy="5683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2905125"/>
            <a:ext cx="7772400" cy="13620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 cap="all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0" y="914400"/>
            <a:ext cx="9144000" cy="1981200"/>
          </a:xfrm>
          <a:solidFill>
            <a:srgbClr val="434494"/>
          </a:solidFill>
        </p:spPr>
        <p:txBody>
          <a:bodyPr anchor="ctr" anchorCtr="0"/>
          <a:lstStyle>
            <a:lvl1pPr marL="0" indent="0" algn="ctr">
              <a:buNone/>
              <a:defRPr sz="4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>
                <a:solidFill>
                  <a:prstClr val="white">
                    <a:lumMod val="65000"/>
                  </a:prstClr>
                </a:solidFill>
              </a:rPr>
              <a:t>COaA, LEC01 Intro1</a:t>
            </a:r>
            <a:endParaRPr lang="en-US" altLang="zh-CN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>
                <a:solidFill>
                  <a:prstClr val="white">
                    <a:lumMod val="65000"/>
                  </a:prstClr>
                </a:solidFill>
              </a:rPr>
              <a:t>Northwestern Polytechnical University</a:t>
            </a:r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DFB28-5B5B-074C-B4E8-618C4BF2D1F1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12" name="Group 6"/>
          <p:cNvGrpSpPr>
            <a:grpSpLocks noChangeAspect="1"/>
          </p:cNvGrpSpPr>
          <p:nvPr/>
        </p:nvGrpSpPr>
        <p:grpSpPr bwMode="auto">
          <a:xfrm>
            <a:off x="0" y="0"/>
            <a:ext cx="9144000" cy="914400"/>
            <a:chOff x="0" y="0"/>
            <a:chExt cx="5734" cy="555"/>
          </a:xfrm>
        </p:grpSpPr>
        <p:pic>
          <p:nvPicPr>
            <p:cNvPr id="13" name="Picture 20"/>
            <p:cNvPicPr>
              <a:picLocks noChangeAspect="1" noChangeArrowheads="1"/>
            </p:cNvPicPr>
            <p:nvPr/>
          </p:nvPicPr>
          <p:blipFill>
            <a:blip r:embed="rId2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68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1"/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" y="0"/>
              <a:ext cx="2866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prstClr val="white">
                    <a:lumMod val="65000"/>
                  </a:prstClr>
                </a:solidFill>
              </a:rPr>
              <a:t>COaA, LEC01 Intro1</a:t>
            </a:r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prstClr val="white">
                    <a:lumMod val="65000"/>
                  </a:prstClr>
                </a:solidFill>
              </a:rPr>
              <a:t>Northwestern Polytechnical University</a:t>
            </a:r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3C2CE-5AF7-8143-8A0A-0153F98C0316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762000" y="856458"/>
            <a:ext cx="8229600" cy="5635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prstClr val="white">
                    <a:lumMod val="65000"/>
                  </a:prstClr>
                </a:solidFill>
              </a:rPr>
              <a:t>COaA, LEC01 Intro1</a:t>
            </a:r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prstClr val="white">
                    <a:lumMod val="65000"/>
                  </a:prstClr>
                </a:solidFill>
              </a:rPr>
              <a:t>Northwestern Polytechnical University</a:t>
            </a:r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3C2CE-5AF7-8143-8A0A-0153F98C0316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prstClr val="white">
                    <a:lumMod val="65000"/>
                  </a:prstClr>
                </a:solidFill>
              </a:rPr>
              <a:t>Northwestern </a:t>
            </a:r>
            <a:r>
              <a:rPr lang="en-US" altLang="zh-CN" dirty="0" err="1">
                <a:solidFill>
                  <a:prstClr val="white">
                    <a:lumMod val="65000"/>
                  </a:prstClr>
                </a:solidFill>
              </a:rPr>
              <a:t>Polytechnical</a:t>
            </a:r>
            <a:r>
              <a:rPr lang="en-US" altLang="zh-CN" dirty="0">
                <a:solidFill>
                  <a:prstClr val="white">
                    <a:lumMod val="65000"/>
                  </a:prstClr>
                </a:solidFill>
              </a:rPr>
              <a:t> University</a:t>
            </a:r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3C2CE-5AF7-8143-8A0A-0153F98C0316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日期占位符 3"/>
          <p:cNvSpPr txBox="1"/>
          <p:nvPr/>
        </p:nvSpPr>
        <p:spPr>
          <a:xfrm>
            <a:off x="457200" y="636632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>
                    <a:lumMod val="65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b="0">
                <a:solidFill>
                  <a:prstClr val="white">
                    <a:lumMod val="65000"/>
                  </a:prstClr>
                </a:solidFill>
              </a:rPr>
              <a:t>COaA</a:t>
            </a:r>
            <a:r>
              <a:rPr lang="en-US" altLang="zh-CN" b="0" dirty="0">
                <a:solidFill>
                  <a:prstClr val="white">
                    <a:lumMod val="65000"/>
                  </a:prstClr>
                </a:solidFill>
              </a:rPr>
              <a:t>, LEC01</a:t>
            </a:r>
            <a:r>
              <a:rPr lang="zh-CN" altLang="en-US" b="0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en-US" altLang="zh-CN" b="0" dirty="0">
                <a:solidFill>
                  <a:prstClr val="white">
                    <a:lumMod val="65000"/>
                  </a:prstClr>
                </a:solidFill>
              </a:rPr>
              <a:t>Intro1</a:t>
            </a:r>
            <a:endParaRPr lang="zh-CN" altLang="en-US" b="0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prstClr val="white">
                    <a:lumMod val="65000"/>
                  </a:prstClr>
                </a:solidFill>
              </a:rPr>
              <a:t>COaA, LEC01 Intro1</a:t>
            </a:r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altLang="zh-CN">
                <a:solidFill>
                  <a:prstClr val="white">
                    <a:lumMod val="65000"/>
                  </a:prstClr>
                </a:solidFill>
              </a:rPr>
              <a:t>Northwestern Polytechnical University</a:t>
            </a:r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79977-8762-624D-9D2F-4FE156E28C29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</a:fld>
            <a:endParaRPr lang="en-US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prstClr val="white">
                    <a:lumMod val="65000"/>
                  </a:prstClr>
                </a:solidFill>
              </a:rPr>
              <a:t>COaA, LEC01 Intro1</a:t>
            </a:r>
            <a:endParaRPr lang="en-US" altLang="zh-CN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>
                <a:solidFill>
                  <a:prstClr val="white">
                    <a:lumMod val="65000"/>
                  </a:prstClr>
                </a:solidFill>
              </a:rPr>
              <a:t>Northwestern </a:t>
            </a:r>
            <a:r>
              <a:rPr lang="en-US" altLang="zh-CN" dirty="0" err="1">
                <a:solidFill>
                  <a:prstClr val="white">
                    <a:lumMod val="65000"/>
                  </a:prstClr>
                </a:solidFill>
              </a:rPr>
              <a:t>Polytechnical</a:t>
            </a:r>
            <a:r>
              <a:rPr lang="en-US" altLang="zh-CN" dirty="0">
                <a:solidFill>
                  <a:prstClr val="white">
                    <a:lumMod val="65000"/>
                  </a:prstClr>
                </a:solidFill>
              </a:rPr>
              <a:t> University</a:t>
            </a:r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3C2CE-5AF7-8143-8A0A-0153F98C0316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16" name="组合 4"/>
          <p:cNvGrpSpPr/>
          <p:nvPr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7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燕尾形 29"/>
          <p:cNvSpPr>
            <a:spLocks noChangeArrowheads="1"/>
          </p:cNvSpPr>
          <p:nvPr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en-US" altLang="zh-CN" sz="2800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1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315200" cy="4572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prstClr val="white">
                    <a:lumMod val="65000"/>
                  </a:prstClr>
                </a:solidFill>
              </a:rPr>
              <a:t>COaA, LEC01 Intro1</a:t>
            </a:r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prstClr val="white">
                    <a:lumMod val="65000"/>
                  </a:prstClr>
                </a:solidFill>
              </a:rPr>
              <a:t>Northwestern Polytechnical University</a:t>
            </a:r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3C2CE-5AF7-8143-8A0A-0153F98C0316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prstClr val="white">
                    <a:lumMod val="65000"/>
                  </a:prstClr>
                </a:solidFill>
              </a:rPr>
              <a:t>COaA, LEC01 Intro1</a:t>
            </a:r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prstClr val="white">
                    <a:lumMod val="65000"/>
                  </a:prstClr>
                </a:solidFill>
              </a:rPr>
              <a:t>Northwestern Polytechnical University</a:t>
            </a:r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3C2CE-5AF7-8143-8A0A-0153F98C0316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prstClr val="white">
                    <a:lumMod val="65000"/>
                  </a:prstClr>
                </a:solidFill>
              </a:rPr>
              <a:t>COaA, LEC01 Intro1</a:t>
            </a:r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prstClr val="white">
                    <a:lumMod val="65000"/>
                  </a:prstClr>
                </a:solidFill>
              </a:rPr>
              <a:t>Northwestern Polytechnical University</a:t>
            </a:r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3C2CE-5AF7-8143-8A0A-0153F98C0316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prstClr val="white">
                    <a:lumMod val="65000"/>
                  </a:prstClr>
                </a:solidFill>
              </a:rPr>
              <a:t>COaA, LEC01 Intro1</a:t>
            </a:r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prstClr val="white">
                    <a:lumMod val="65000"/>
                  </a:prstClr>
                </a:solidFill>
              </a:rPr>
              <a:t>Northwestern Polytechnical University</a:t>
            </a:r>
            <a:endParaRPr lang="zh-CN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3C2CE-5AF7-8143-8A0A-0153F98C0316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06400" y="152400"/>
            <a:ext cx="82042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013200" cy="226695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371600"/>
            <a:ext cx="4013200" cy="226695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790950"/>
            <a:ext cx="4013200" cy="226695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2800" y="3790950"/>
            <a:ext cx="4013200" cy="226695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prstClr val="white">
                    <a:lumMod val="65000"/>
                  </a:prstClr>
                </a:solidFill>
              </a:rPr>
              <a:t>COaA, LEC01 Intro1</a:t>
            </a:r>
            <a:endParaRPr lang="en-GB" altLang="zh-CN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prstClr val="white">
                    <a:lumMod val="65000"/>
                  </a:prstClr>
                </a:solidFill>
              </a:rPr>
              <a:t>Northwestern Polytechnical University</a:t>
            </a:r>
            <a:endParaRPr lang="zh-CN" altLang="en-GB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3C2CE-5AF7-8143-8A0A-0153F98C0316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</a:fld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292975" cy="7366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>
                <a:solidFill>
                  <a:prstClr val="white">
                    <a:lumMod val="65000"/>
                  </a:prstClr>
                </a:solidFill>
              </a:rPr>
            </a:fld>
            <a:endParaRPr lang="en-US">
              <a:solidFill>
                <a:srgbClr val="FBBA03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30188"/>
            <a:ext cx="752475" cy="368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19550" cy="213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90600"/>
            <a:ext cx="4019550" cy="2138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212725"/>
            <a:ext cx="7886700" cy="3968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5575"/>
            <a:ext cx="7370762" cy="5302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6934200" cy="533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image" Target="../media/image3.png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191500" cy="213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en-US" altLang="en-US"/>
              <a:t>This is our 1st Level Bullet</a:t>
            </a:r>
            <a:endParaRPr lang="en-US" altLang="en-US"/>
          </a:p>
          <a:p>
            <a:pPr lvl="1"/>
            <a:r>
              <a:rPr lang="en-US" altLang="en-US"/>
              <a:t>This is our 2nd level bullet</a:t>
            </a:r>
            <a:endParaRPr lang="en-US" altLang="en-US"/>
          </a:p>
          <a:p>
            <a:pPr lvl="2"/>
            <a:r>
              <a:rPr lang="en-US" altLang="en-US"/>
              <a:t>This is our 3rd level bullet</a:t>
            </a:r>
            <a:endParaRPr lang="en-US" altLang="en-US"/>
          </a:p>
          <a:p>
            <a:pPr lvl="0"/>
            <a:r>
              <a:rPr lang="en-US" altLang="en-US"/>
              <a:t>This is our next 1st Level Bullet</a:t>
            </a:r>
            <a:endParaRPr lang="en-US" altLang="en-US"/>
          </a:p>
          <a:p>
            <a:pPr lvl="1"/>
            <a:r>
              <a:rPr lang="en-US" altLang="en-US"/>
              <a:t>This is our 2nd level bullet</a:t>
            </a:r>
            <a:endParaRPr lang="en-US" altLang="en-US"/>
          </a:p>
          <a:p>
            <a:pPr lvl="2"/>
            <a:r>
              <a:rPr lang="en-US" altLang="en-US"/>
              <a:t>This is our 3rd level bullet</a:t>
            </a:r>
            <a:endParaRPr lang="en-US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324600"/>
            <a:ext cx="444500" cy="4413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AutoShape 5"/>
          <p:cNvSpPr>
            <a:spLocks noChangeArrowheads="1"/>
          </p:cNvSpPr>
          <p:nvPr userDrawn="1"/>
        </p:nvSpPr>
        <p:spPr bwMode="auto">
          <a:xfrm>
            <a:off x="0" y="0"/>
            <a:ext cx="719138" cy="720722"/>
          </a:xfrm>
          <a:prstGeom prst="wedgeEllipseCallout">
            <a:avLst>
              <a:gd name="adj1" fmla="val -24795"/>
              <a:gd name="adj2" fmla="val 62225"/>
            </a:avLst>
          </a:prstGeom>
          <a:solidFill>
            <a:srgbClr val="333399"/>
          </a:solidFill>
          <a:ln w="9525" algn="ctr">
            <a:noFill/>
            <a:miter lim="800000"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5"/>
          <p:cNvSpPr/>
          <p:nvPr userDrawn="1"/>
        </p:nvSpPr>
        <p:spPr bwMode="auto">
          <a:xfrm>
            <a:off x="1" y="762000"/>
            <a:ext cx="9144000" cy="1088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Content Placeholder 23"/>
          <p:cNvSpPr txBox="1"/>
          <p:nvPr userDrawn="1"/>
        </p:nvSpPr>
        <p:spPr>
          <a:xfrm>
            <a:off x="0" y="77410"/>
            <a:ext cx="730552" cy="568325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Arial" panose="020B0604020202020204" pitchFamily="34" charset="0"/>
              <a:buNone/>
              <a:defRPr sz="2800" b="1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10" name="燕尾形 29"/>
          <p:cNvSpPr>
            <a:spLocks noChangeArrowheads="1"/>
          </p:cNvSpPr>
          <p:nvPr userDrawn="1"/>
        </p:nvSpPr>
        <p:spPr bwMode="auto">
          <a:xfrm>
            <a:off x="626110" y="76200"/>
            <a:ext cx="82892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70505"/>
            <a:ext cx="7239000" cy="43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/>
          <a:p>
            <a:pPr lvl="0"/>
            <a:r>
              <a:rPr lang="en-US" altLang="en-US" dirty="0"/>
              <a:t>Title</a:t>
            </a:r>
            <a:endParaRPr lang="en-US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6200" y="76200"/>
            <a:ext cx="54991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7ADA770E-8502-744B-AA21-B6BE78AE5AF8}" type="slidenum">
              <a:rPr lang="en-US" smtClean="0">
                <a:solidFill>
                  <a:schemeClr val="bg1"/>
                </a:solidFill>
              </a:rPr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panose="020B0604020202020204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panose="020B0604020202020204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panose="020B0604020202020204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panose="020B0604020202020204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kern="1200">
          <a:solidFill>
            <a:schemeClr val="tx1"/>
          </a:solidFill>
          <a:latin typeface="Comic Sans MS" panose="030F0702030302020204" charset="0"/>
          <a:ea typeface="+mn-ea"/>
          <a:cs typeface="+mn-cs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 kern="1200">
          <a:solidFill>
            <a:schemeClr val="tx1"/>
          </a:solidFill>
          <a:latin typeface="Comic Sans MS" panose="030F070203030202020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6"/>
              </a:buBlip>
              <a:defRPr/>
            </a:pPr>
            <a:r>
              <a:rPr lang="en-US"/>
              <a:t>Click to edit Master text styles</a:t>
            </a:r>
            <a:endParaRPr lang="en-US"/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6"/>
              </a:buBlip>
              <a:defRPr/>
            </a:pPr>
            <a:r>
              <a:rPr lang="en-US"/>
              <a:t>Second level</a:t>
            </a:r>
            <a:endParaRPr lang="en-US"/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6"/>
              </a:buBlip>
              <a:defRPr/>
            </a:pPr>
            <a:r>
              <a:rPr lang="en-US"/>
              <a:t>Third level</a:t>
            </a:r>
            <a:endParaRPr lang="en-US"/>
          </a:p>
          <a:p>
            <a:pPr marL="3429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6"/>
              </a:buBlip>
              <a:defRPr/>
            </a:pPr>
            <a:r>
              <a:rPr lang="en-US"/>
              <a:t>Fourth level</a:t>
            </a:r>
            <a:endParaRPr lang="en-US"/>
          </a:p>
          <a:p>
            <a:pPr marL="342900" marR="0" lvl="4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6"/>
              </a:buBlip>
              <a:defRPr/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324600"/>
            <a:ext cx="444500" cy="4413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矩形 8"/>
          <p:cNvSpPr/>
          <p:nvPr/>
        </p:nvSpPr>
        <p:spPr>
          <a:xfrm>
            <a:off x="457200" y="868363"/>
            <a:ext cx="8229600" cy="20637"/>
          </a:xfrm>
          <a:prstGeom prst="rect">
            <a:avLst/>
          </a:prstGeom>
          <a:solidFill>
            <a:srgbClr val="1111FF"/>
          </a:solidFill>
          <a:ln>
            <a:solidFill>
              <a:srgbClr val="111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 b="0">
              <a:solidFill>
                <a:prstClr val="white"/>
              </a:solidFill>
            </a:endParaRPr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spcBef>
                <a:spcPct val="50000"/>
              </a:spcBef>
            </a:pPr>
            <a:r>
              <a:rPr lang="en-US" altLang="zh-CN" b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</a:rPr>
              <a:t>COaA, LEC01 Intro1</a:t>
            </a:r>
            <a:endParaRPr lang="en-US" altLang="zh-CN" b="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>
              <a:spcBef>
                <a:spcPct val="50000"/>
              </a:spcBef>
            </a:pPr>
            <a:r>
              <a:rPr lang="en-US" altLang="zh-CN" b="0" dirty="0">
                <a:solidFill>
                  <a:prstClr val="white">
                    <a:lumMod val="65000"/>
                  </a:prstClr>
                </a:solidFill>
              </a:rPr>
              <a:t>Northwestern </a:t>
            </a:r>
            <a:r>
              <a:rPr lang="en-US" altLang="zh-CN" b="0" dirty="0" err="1">
                <a:solidFill>
                  <a:prstClr val="white">
                    <a:lumMod val="65000"/>
                  </a:prstClr>
                </a:solidFill>
              </a:rPr>
              <a:t>Polytechnical</a:t>
            </a:r>
            <a:r>
              <a:rPr lang="en-US" altLang="zh-CN" b="0" dirty="0">
                <a:solidFill>
                  <a:prstClr val="white">
                    <a:lumMod val="65000"/>
                  </a:prstClr>
                </a:solidFill>
              </a:rPr>
              <a:t> University</a:t>
            </a:r>
            <a:endParaRPr lang="zh-CN" altLang="en-US" b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spcBef>
                <a:spcPct val="50000"/>
              </a:spcBef>
              <a:defRPr/>
            </a:pPr>
            <a:fld id="{F543C2CE-5AF7-8143-8A0A-0153F98C0316}" type="slidenum">
              <a:rPr lang="en-US" b="0" smtClean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</a:rPr>
            </a:fld>
            <a:endParaRPr lang="en-US" b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组合 4"/>
          <p:cNvGrpSpPr/>
          <p:nvPr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20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b="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燕尾形 29"/>
          <p:cNvSpPr>
            <a:spLocks noChangeArrowheads="1"/>
          </p:cNvSpPr>
          <p:nvPr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en-US" altLang="zh-CN" sz="2800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4" name="Title 14"/>
          <p:cNvSpPr txBox="1"/>
          <p:nvPr/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r>
              <a:rPr lang="en-US" dirty="0">
                <a:solidFill>
                  <a:prstClr val="white"/>
                </a:solidFill>
              </a:rPr>
              <a:t>Click to edit Master title style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Content Placeholder 23"/>
          <p:cNvSpPr txBox="1"/>
          <p:nvPr/>
        </p:nvSpPr>
        <p:spPr>
          <a:xfrm>
            <a:off x="273051" y="77410"/>
            <a:ext cx="730552" cy="568325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Arial" panose="020B0604020202020204" pitchFamily="34" charset="0"/>
              <a:buNone/>
              <a:defRPr sz="2800" b="1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prstClr val="white">
                    <a:lumMod val="95000"/>
                  </a:prstClr>
                </a:solidFill>
              </a:rPr>
              <a:t>#</a:t>
            </a:r>
            <a:endParaRPr lang="en-US" sz="24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75000"/>
        <a:buBlip>
          <a:blip r:embed="rId16"/>
        </a:buBlip>
        <a:defRPr sz="32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003F3"/>
        </a:buClr>
        <a:buSzPct val="75000"/>
        <a:buFont typeface="Wingdings" panose="05000000000000000000" charset="0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Lecture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16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/>
              <a:t>pipeline</a:t>
            </a:r>
            <a:r>
              <a:rPr lang="zh-CN" altLang="en-US" dirty="0"/>
              <a:t> </a:t>
            </a:r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schedule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Computer Organization and Architecture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>
                <a:solidFill>
                  <a:prstClr val="white">
                    <a:lumMod val="65000"/>
                  </a:prstClr>
                </a:solidFill>
              </a:rPr>
              <a:t>Northwestern Polytechnical University</a:t>
            </a:r>
            <a:endParaRPr lang="zh-CN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152400"/>
            <a:ext cx="8210550" cy="381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anchor="ctr"/>
          <a:lstStyle/>
          <a:p>
            <a:pPr>
              <a:defRPr/>
            </a:pPr>
            <a:r>
              <a:rPr lang="en-US" altLang="en-US"/>
              <a:t>Revised FP Loop Minimizing Stalls</a:t>
            </a:r>
            <a:endParaRPr lang="en-US" altLang="en-US"/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876300" y="3683000"/>
            <a:ext cx="73406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algn="l"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1pPr>
            <a:lvl2pPr marL="685800" indent="-228600" algn="l"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algn="l"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3pPr>
            <a:lvl4pPr marL="1543050" indent="-171450" algn="l"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4pPr>
            <a:lvl5pPr marL="2000250" indent="-171450" algn="l"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 i="1">
                <a:latin typeface="Comic Sans MS" panose="030F0702030302020204" charset="0"/>
              </a:rPr>
              <a:t>Instruction	Instruction	Latency in</a:t>
            </a:r>
            <a:br>
              <a:rPr lang="en-US" altLang="en-US" sz="1800" i="1">
                <a:latin typeface="Comic Sans MS" panose="030F0702030302020204" charset="0"/>
              </a:rPr>
            </a:br>
            <a:r>
              <a:rPr lang="en-US" altLang="en-US" sz="1800" i="1">
                <a:latin typeface="Comic Sans MS" panose="030F0702030302020204" charset="0"/>
              </a:rPr>
              <a:t>producing result	using result 	clock cycles</a:t>
            </a:r>
            <a:endParaRPr lang="en-US" altLang="en-US" sz="1800">
              <a:latin typeface="Comic Sans MS" panose="030F070203030202020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>
                <a:latin typeface="Comic Sans MS" panose="030F0702030302020204" charset="0"/>
              </a:rPr>
              <a:t>FP ALU op	Another FP ALU op	3</a:t>
            </a:r>
            <a:endParaRPr lang="en-US" altLang="en-US" sz="1800">
              <a:latin typeface="Comic Sans MS" panose="030F070203030202020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>
                <a:latin typeface="Comic Sans MS" panose="030F0702030302020204" charset="0"/>
              </a:rPr>
              <a:t>FP ALU op	Store double	2 </a:t>
            </a:r>
            <a:endParaRPr lang="en-US" altLang="en-US" sz="1800">
              <a:latin typeface="Comic Sans MS" panose="030F070203030202020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>
                <a:latin typeface="Comic Sans MS" panose="030F0702030302020204" charset="0"/>
              </a:rPr>
              <a:t>Load double	FP ALU op	1</a:t>
            </a:r>
            <a:endParaRPr lang="en-US" altLang="en-US" sz="1800">
              <a:latin typeface="Comic Sans MS" panose="030F0702030302020204" charset="0"/>
            </a:endParaRPr>
          </a:p>
        </p:txBody>
      </p:sp>
      <p:sp>
        <p:nvSpPr>
          <p:cNvPr id="286725" name="Rectangle 5"/>
          <p:cNvSpPr>
            <a:spLocks noChangeArrowheads="1"/>
          </p:cNvSpPr>
          <p:nvPr/>
        </p:nvSpPr>
        <p:spPr bwMode="auto">
          <a:xfrm>
            <a:off x="685800" y="914400"/>
            <a:ext cx="780415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algn="l">
              <a:tabLst>
                <a:tab pos="1200150" algn="l"/>
                <a:tab pos="2000250" algn="l"/>
                <a:tab pos="33718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1pPr>
            <a:lvl2pPr marL="685800" indent="-228600" algn="l">
              <a:tabLst>
                <a:tab pos="1200150" algn="l"/>
                <a:tab pos="2000250" algn="l"/>
                <a:tab pos="33718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algn="l">
              <a:tabLst>
                <a:tab pos="1200150" algn="l"/>
                <a:tab pos="2000250" algn="l"/>
                <a:tab pos="33718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3pPr>
            <a:lvl4pPr marL="1543050" indent="-171450" algn="l">
              <a:tabLst>
                <a:tab pos="1200150" algn="l"/>
                <a:tab pos="2000250" algn="l"/>
                <a:tab pos="33718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4pPr>
            <a:lvl5pPr marL="2000250" indent="-171450" algn="l">
              <a:tabLst>
                <a:tab pos="1200150" algn="l"/>
                <a:tab pos="2000250" algn="l"/>
                <a:tab pos="33718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000250" algn="l"/>
                <a:tab pos="33718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000250" algn="l"/>
                <a:tab pos="33718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000250" algn="l"/>
                <a:tab pos="33718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000250" algn="l"/>
                <a:tab pos="33718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>
                <a:latin typeface="Courier New" panose="02070309020205020404" charset="0"/>
              </a:rPr>
              <a:t> 1 Loop:	LD	</a:t>
            </a:r>
            <a:r>
              <a:rPr lang="en-US" altLang="en-US" sz="1800">
                <a:solidFill>
                  <a:schemeClr val="hlink"/>
                </a:solidFill>
                <a:latin typeface="Courier New" panose="02070309020205020404" charset="0"/>
              </a:rPr>
              <a:t>F0</a:t>
            </a:r>
            <a:r>
              <a:rPr lang="en-US" altLang="en-US" sz="1800">
                <a:latin typeface="Courier New" panose="02070309020205020404" charset="0"/>
              </a:rPr>
              <a:t>,0(R1)	</a:t>
            </a:r>
            <a:endParaRPr lang="en-US" altLang="en-US" sz="1800">
              <a:latin typeface="Courier New" panose="0207030902020502040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>
                <a:latin typeface="Courier New" panose="02070309020205020404" charset="0"/>
              </a:rPr>
              <a:t> 2		</a:t>
            </a:r>
            <a:r>
              <a:rPr lang="en-US" altLang="en-US" sz="1800">
                <a:solidFill>
                  <a:schemeClr val="hlink"/>
                </a:solidFill>
                <a:latin typeface="Courier New" panose="02070309020205020404" charset="0"/>
              </a:rPr>
              <a:t>stall</a:t>
            </a:r>
            <a:endParaRPr lang="en-US" altLang="en-US" sz="1800">
              <a:latin typeface="Courier New" panose="0207030902020502040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>
                <a:latin typeface="Courier New" panose="02070309020205020404" charset="0"/>
              </a:rPr>
              <a:t> 3		ADDD	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charset="0"/>
              </a:rPr>
              <a:t>F4</a:t>
            </a:r>
            <a:r>
              <a:rPr lang="en-US" altLang="en-US" sz="1800">
                <a:latin typeface="Courier New" panose="02070309020205020404" charset="0"/>
              </a:rPr>
              <a:t>,</a:t>
            </a:r>
            <a:r>
              <a:rPr lang="en-US" altLang="en-US" sz="1800">
                <a:solidFill>
                  <a:schemeClr val="hlink"/>
                </a:solidFill>
                <a:latin typeface="Courier New" panose="02070309020205020404" charset="0"/>
              </a:rPr>
              <a:t>F0</a:t>
            </a:r>
            <a:r>
              <a:rPr lang="en-US" altLang="en-US" sz="1800">
                <a:latin typeface="Courier New" panose="02070309020205020404" charset="0"/>
              </a:rPr>
              <a:t>,F2	</a:t>
            </a:r>
            <a:endParaRPr lang="en-US" altLang="en-US" sz="1800">
              <a:latin typeface="Courier New" panose="0207030902020502040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>
                <a:latin typeface="Courier New" panose="02070309020205020404" charset="0"/>
              </a:rPr>
              <a:t> 4		SUBI	R1,R1,8	</a:t>
            </a:r>
            <a:endParaRPr lang="en-US" altLang="en-US" sz="1800">
              <a:latin typeface="Courier New" panose="0207030902020502040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>
                <a:latin typeface="Courier New" panose="02070309020205020404" charset="0"/>
              </a:rPr>
              <a:t> 5		BNEZ	R1,Loop	;delayed branch</a:t>
            </a:r>
            <a:endParaRPr lang="en-US" altLang="en-US" sz="1800">
              <a:latin typeface="Courier New" panose="0207030902020502040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>
                <a:latin typeface="Courier New" panose="02070309020205020404" charset="0"/>
              </a:rPr>
              <a:t> 6 	SD	</a:t>
            </a:r>
            <a:r>
              <a:rPr lang="en-US" altLang="en-US" sz="1800">
                <a:solidFill>
                  <a:schemeClr val="hlink"/>
                </a:solidFill>
                <a:latin typeface="Courier New" panose="02070309020205020404" charset="0"/>
              </a:rPr>
              <a:t>8</a:t>
            </a:r>
            <a:r>
              <a:rPr lang="en-US" altLang="en-US" sz="1800">
                <a:latin typeface="Courier New" panose="02070309020205020404" charset="0"/>
              </a:rPr>
              <a:t>(R1),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charset="0"/>
              </a:rPr>
              <a:t>F4</a:t>
            </a:r>
            <a:r>
              <a:rPr lang="en-US" altLang="en-US" sz="1800">
                <a:latin typeface="Courier New" panose="02070309020205020404" charset="0"/>
              </a:rPr>
              <a:t>	</a:t>
            </a:r>
            <a:r>
              <a:rPr lang="en-US" altLang="en-US" sz="1800">
                <a:solidFill>
                  <a:schemeClr val="hlink"/>
                </a:solidFill>
                <a:latin typeface="Courier New" panose="02070309020205020404" charset="0"/>
              </a:rPr>
              <a:t>;altered when move past SUBI</a:t>
            </a:r>
            <a:endParaRPr lang="en-US" altLang="en-US" sz="1800">
              <a:solidFill>
                <a:schemeClr val="hlink"/>
              </a:solidFill>
              <a:latin typeface="Courier New" panose="02070309020205020404" charset="0"/>
            </a:endParaRPr>
          </a:p>
        </p:txBody>
      </p:sp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317500" y="3263900"/>
            <a:ext cx="78549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algn="l">
              <a:tabLst>
                <a:tab pos="120015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1pPr>
            <a:lvl2pPr marL="685800" indent="-228600" algn="l">
              <a:tabLst>
                <a:tab pos="120015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algn="l">
              <a:tabLst>
                <a:tab pos="120015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3pPr>
            <a:lvl4pPr marL="1543050" indent="-171450" algn="l">
              <a:tabLst>
                <a:tab pos="120015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4pPr>
            <a:lvl5pPr marL="2000250" indent="-171450" algn="l">
              <a:tabLst>
                <a:tab pos="120015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>
                <a:solidFill>
                  <a:schemeClr val="hlink"/>
                </a:solidFill>
                <a:latin typeface="Comic Sans MS" panose="030F0702030302020204" charset="0"/>
              </a:rPr>
              <a:t>Swap BNEZ and SD by changing address of SD</a:t>
            </a:r>
            <a:endParaRPr lang="en-US" altLang="en-US">
              <a:solidFill>
                <a:schemeClr val="hlink"/>
              </a:solidFill>
              <a:latin typeface="Comic Sans MS" panose="030F070203030202020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152400"/>
            <a:ext cx="8210550" cy="3810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anchor="ctr"/>
          <a:lstStyle/>
          <a:p>
            <a:pPr>
              <a:defRPr/>
            </a:pPr>
            <a:r>
              <a:rPr lang="en-US" altLang="en-US"/>
              <a:t>Revised FP Loop Minimizing Stalls</a:t>
            </a:r>
            <a:endParaRPr lang="en-US" altLang="en-US"/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876300" y="3683000"/>
            <a:ext cx="73406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algn="l"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1pPr>
            <a:lvl2pPr marL="685800" indent="-228600" algn="l"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algn="l"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3pPr>
            <a:lvl4pPr marL="1543050" indent="-171450" algn="l"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4pPr>
            <a:lvl5pPr marL="2000250" indent="-171450" algn="l"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 i="1" dirty="0">
                <a:latin typeface="Comic Sans MS" panose="030F0702030302020204" charset="0"/>
              </a:rPr>
              <a:t>Instruction	Instruction	Latency in</a:t>
            </a:r>
            <a:br>
              <a:rPr lang="en-US" altLang="en-US" sz="1800" i="1" dirty="0">
                <a:latin typeface="Comic Sans MS" panose="030F0702030302020204" charset="0"/>
              </a:rPr>
            </a:br>
            <a:r>
              <a:rPr lang="en-US" altLang="en-US" sz="1800" i="1" dirty="0">
                <a:latin typeface="Comic Sans MS" panose="030F0702030302020204" charset="0"/>
              </a:rPr>
              <a:t>producing result	using result 	clock cycles</a:t>
            </a:r>
            <a:endParaRPr lang="en-US" altLang="en-US" sz="1800" dirty="0">
              <a:latin typeface="Comic Sans MS" panose="030F070203030202020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 dirty="0">
                <a:latin typeface="Comic Sans MS" panose="030F0702030302020204" charset="0"/>
              </a:rPr>
              <a:t>FP ALU op	Another FP ALU op	3</a:t>
            </a:r>
            <a:endParaRPr lang="en-US" altLang="en-US" sz="1800" dirty="0">
              <a:latin typeface="Comic Sans MS" panose="030F070203030202020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 dirty="0">
                <a:latin typeface="Comic Sans MS" panose="030F0702030302020204" charset="0"/>
              </a:rPr>
              <a:t>FP ALU op	Store double	2 </a:t>
            </a:r>
            <a:endParaRPr lang="en-US" altLang="en-US" sz="1800" dirty="0">
              <a:latin typeface="Comic Sans MS" panose="030F070203030202020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 dirty="0">
                <a:latin typeface="Comic Sans MS" panose="030F0702030302020204" charset="0"/>
              </a:rPr>
              <a:t>Load double	FP ALU op	1</a:t>
            </a:r>
            <a:endParaRPr lang="en-US" altLang="en-US" sz="1800" dirty="0">
              <a:latin typeface="Comic Sans MS" panose="030F0702030302020204" charset="0"/>
            </a:endParaRPr>
          </a:p>
        </p:txBody>
      </p:sp>
      <p:sp>
        <p:nvSpPr>
          <p:cNvPr id="286725" name="Rectangle 5"/>
          <p:cNvSpPr>
            <a:spLocks noChangeArrowheads="1"/>
          </p:cNvSpPr>
          <p:nvPr/>
        </p:nvSpPr>
        <p:spPr bwMode="auto">
          <a:xfrm>
            <a:off x="685800" y="914400"/>
            <a:ext cx="780415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algn="l">
              <a:tabLst>
                <a:tab pos="1200150" algn="l"/>
                <a:tab pos="2000250" algn="l"/>
                <a:tab pos="33718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1pPr>
            <a:lvl2pPr marL="685800" indent="-228600" algn="l">
              <a:tabLst>
                <a:tab pos="1200150" algn="l"/>
                <a:tab pos="2000250" algn="l"/>
                <a:tab pos="33718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algn="l">
              <a:tabLst>
                <a:tab pos="1200150" algn="l"/>
                <a:tab pos="2000250" algn="l"/>
                <a:tab pos="33718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3pPr>
            <a:lvl4pPr marL="1543050" indent="-171450" algn="l">
              <a:tabLst>
                <a:tab pos="1200150" algn="l"/>
                <a:tab pos="2000250" algn="l"/>
                <a:tab pos="33718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4pPr>
            <a:lvl5pPr marL="2000250" indent="-171450" algn="l">
              <a:tabLst>
                <a:tab pos="1200150" algn="l"/>
                <a:tab pos="2000250" algn="l"/>
                <a:tab pos="33718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000250" algn="l"/>
                <a:tab pos="33718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000250" algn="l"/>
                <a:tab pos="33718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000250" algn="l"/>
                <a:tab pos="33718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000250" algn="l"/>
                <a:tab pos="33718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 dirty="0">
                <a:latin typeface="Courier New" panose="02070309020205020404" charset="0"/>
              </a:rPr>
              <a:t> 1 Loop:	LD	</a:t>
            </a:r>
            <a:r>
              <a:rPr lang="en-US" altLang="en-US" sz="1800" dirty="0">
                <a:solidFill>
                  <a:schemeClr val="hlink"/>
                </a:solidFill>
                <a:latin typeface="Courier New" panose="02070309020205020404" charset="0"/>
              </a:rPr>
              <a:t>F0</a:t>
            </a:r>
            <a:r>
              <a:rPr lang="en-US" altLang="en-US" sz="1800" dirty="0">
                <a:latin typeface="Courier New" panose="02070309020205020404" charset="0"/>
              </a:rPr>
              <a:t>,0(R1)	</a:t>
            </a:r>
            <a:endParaRPr lang="en-US" altLang="en-US" sz="1800" dirty="0">
              <a:latin typeface="Courier New" panose="0207030902020502040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 dirty="0">
                <a:latin typeface="Courier New" panose="02070309020205020404" charset="0"/>
              </a:rPr>
              <a:t> 2		SUBI	R1,R1,8</a:t>
            </a:r>
            <a:endParaRPr lang="en-US" altLang="en-US" sz="1800" dirty="0">
              <a:latin typeface="Courier New" panose="0207030902020502040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 dirty="0">
                <a:latin typeface="Courier New" panose="02070309020205020404" charset="0"/>
              </a:rPr>
              <a:t> 3		ADDD	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charset="0"/>
              </a:rPr>
              <a:t>F4</a:t>
            </a:r>
            <a:r>
              <a:rPr lang="en-US" altLang="en-US" sz="1800" dirty="0">
                <a:latin typeface="Courier New" panose="02070309020205020404" charset="0"/>
              </a:rPr>
              <a:t>,</a:t>
            </a:r>
            <a:r>
              <a:rPr lang="en-US" altLang="en-US" sz="1800" dirty="0">
                <a:solidFill>
                  <a:schemeClr val="hlink"/>
                </a:solidFill>
                <a:latin typeface="Courier New" panose="02070309020205020404" charset="0"/>
              </a:rPr>
              <a:t>F0</a:t>
            </a:r>
            <a:r>
              <a:rPr lang="en-US" altLang="en-US" sz="1800" dirty="0">
                <a:latin typeface="Courier New" panose="02070309020205020404" charset="0"/>
              </a:rPr>
              <a:t>,F2	 4			</a:t>
            </a:r>
            <a:endParaRPr lang="en-US" altLang="en-US" sz="1800" dirty="0">
              <a:latin typeface="Courier New" panose="0207030902020502040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 dirty="0">
                <a:latin typeface="Courier New" panose="02070309020205020404" charset="0"/>
              </a:rPr>
              <a:t> 4		BNEZ	R1,Loop	;delayed branch</a:t>
            </a:r>
            <a:endParaRPr lang="en-US" altLang="en-US" sz="1800" dirty="0">
              <a:latin typeface="Courier New" panose="0207030902020502040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 dirty="0">
                <a:latin typeface="Courier New" panose="02070309020205020404" charset="0"/>
              </a:rPr>
              <a:t> 5 	SD	</a:t>
            </a:r>
            <a:r>
              <a:rPr lang="en-US" altLang="en-US" sz="1800" dirty="0">
                <a:solidFill>
                  <a:schemeClr val="hlink"/>
                </a:solidFill>
                <a:latin typeface="Courier New" panose="02070309020205020404" charset="0"/>
              </a:rPr>
              <a:t>8</a:t>
            </a:r>
            <a:r>
              <a:rPr lang="en-US" altLang="en-US" sz="1800" dirty="0">
                <a:latin typeface="Courier New" panose="02070309020205020404" charset="0"/>
              </a:rPr>
              <a:t>(R1),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charset="0"/>
              </a:rPr>
              <a:t>F4</a:t>
            </a:r>
            <a:r>
              <a:rPr lang="en-US" altLang="en-US" sz="1800" dirty="0">
                <a:latin typeface="Courier New" panose="02070309020205020404" charset="0"/>
              </a:rPr>
              <a:t>	</a:t>
            </a:r>
            <a:r>
              <a:rPr lang="en-US" altLang="en-US" sz="1800" dirty="0">
                <a:solidFill>
                  <a:schemeClr val="hlink"/>
                </a:solidFill>
                <a:latin typeface="Courier New" panose="02070309020205020404" charset="0"/>
              </a:rPr>
              <a:t>;altered when move past SUBI</a:t>
            </a:r>
            <a:endParaRPr lang="en-US" altLang="en-US" sz="1800" dirty="0">
              <a:solidFill>
                <a:schemeClr val="hlink"/>
              </a:solidFill>
              <a:latin typeface="Courier New" panose="02070309020205020404" charset="0"/>
            </a:endParaRPr>
          </a:p>
        </p:txBody>
      </p:sp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317500" y="3263900"/>
            <a:ext cx="78549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algn="l">
              <a:tabLst>
                <a:tab pos="120015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1pPr>
            <a:lvl2pPr marL="685800" indent="-228600" algn="l">
              <a:tabLst>
                <a:tab pos="120015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algn="l">
              <a:tabLst>
                <a:tab pos="120015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3pPr>
            <a:lvl4pPr marL="1543050" indent="-171450" algn="l">
              <a:tabLst>
                <a:tab pos="120015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4pPr>
            <a:lvl5pPr marL="2000250" indent="-171450" algn="l">
              <a:tabLst>
                <a:tab pos="120015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dirty="0">
                <a:solidFill>
                  <a:schemeClr val="hlink"/>
                </a:solidFill>
                <a:latin typeface="Comic Sans MS" panose="030F0702030302020204" charset="0"/>
              </a:rPr>
              <a:t>Swap BNEZ and SD by changing address of SD</a:t>
            </a:r>
            <a:endParaRPr lang="en-US" altLang="en-US" dirty="0">
              <a:solidFill>
                <a:schemeClr val="hlink"/>
              </a:solidFill>
              <a:latin typeface="Comic Sans MS" panose="030F070203030202020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288925" y="917575"/>
            <a:ext cx="8610600" cy="521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971550" algn="l"/>
                <a:tab pos="1885950" algn="l"/>
                <a:tab pos="36576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1pPr>
            <a:lvl2pPr algn="l">
              <a:tabLst>
                <a:tab pos="971550" algn="l"/>
                <a:tab pos="1885950" algn="l"/>
                <a:tab pos="36576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2pPr>
            <a:lvl3pPr algn="l">
              <a:tabLst>
                <a:tab pos="971550" algn="l"/>
                <a:tab pos="1885950" algn="l"/>
                <a:tab pos="36576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3pPr>
            <a:lvl4pPr algn="l">
              <a:tabLst>
                <a:tab pos="971550" algn="l"/>
                <a:tab pos="1885950" algn="l"/>
                <a:tab pos="36576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4pPr>
            <a:lvl5pPr algn="l">
              <a:tabLst>
                <a:tab pos="971550" algn="l"/>
                <a:tab pos="1885950" algn="l"/>
                <a:tab pos="36576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1885950" algn="l"/>
                <a:tab pos="36576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1885950" algn="l"/>
                <a:tab pos="36576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1885950" algn="l"/>
                <a:tab pos="36576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1885950" algn="l"/>
                <a:tab pos="36576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defRPr/>
            </a:pPr>
            <a:r>
              <a:rPr lang="en-US" altLang="en-US" sz="1800" dirty="0">
                <a:latin typeface="Courier New" panose="02070309020205020404" charset="0"/>
              </a:rPr>
              <a:t>1 Loop:	LD	F0,0(R1)</a:t>
            </a:r>
            <a:endParaRPr lang="en-US" altLang="en-US" sz="1800" dirty="0">
              <a:latin typeface="Courier New" panose="02070309020205020404" charset="0"/>
            </a:endParaRPr>
          </a:p>
          <a:p>
            <a:pPr>
              <a:defRPr/>
            </a:pPr>
            <a:r>
              <a:rPr lang="en-US" altLang="en-US" sz="1800" dirty="0">
                <a:latin typeface="Courier New" panose="02070309020205020404" charset="0"/>
              </a:rPr>
              <a:t>2	ADDD	F4,F0,F2</a:t>
            </a:r>
            <a:endParaRPr lang="en-US" altLang="en-US" sz="1800" dirty="0">
              <a:latin typeface="Courier New" panose="02070309020205020404" charset="0"/>
            </a:endParaRPr>
          </a:p>
          <a:p>
            <a:pPr>
              <a:defRPr/>
            </a:pPr>
            <a:r>
              <a:rPr lang="en-US" altLang="en-US" sz="1800" dirty="0">
                <a:latin typeface="Courier New" panose="02070309020205020404" charset="0"/>
              </a:rPr>
              <a:t>3	SD	0(R1),F4 	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charset="0"/>
              </a:rPr>
              <a:t>;drop SUBI &amp; BNEZ</a:t>
            </a:r>
            <a:endParaRPr lang="en-US" altLang="en-US" sz="1800" dirty="0">
              <a:latin typeface="Courier New" panose="02070309020205020404" charset="0"/>
            </a:endParaRPr>
          </a:p>
          <a:p>
            <a:pPr>
              <a:defRPr/>
            </a:pPr>
            <a:r>
              <a:rPr lang="en-US" altLang="en-US" sz="1800" dirty="0">
                <a:latin typeface="Courier New" panose="02070309020205020404" charset="0"/>
              </a:rPr>
              <a:t>4	LD	F6,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charset="0"/>
              </a:rPr>
              <a:t>-8</a:t>
            </a:r>
            <a:r>
              <a:rPr lang="en-US" altLang="en-US" sz="1800" dirty="0">
                <a:latin typeface="Courier New" panose="02070309020205020404" charset="0"/>
              </a:rPr>
              <a:t>(R1)</a:t>
            </a:r>
            <a:endParaRPr lang="en-US" altLang="en-US" sz="1800" dirty="0">
              <a:latin typeface="Courier New" panose="02070309020205020404" charset="0"/>
            </a:endParaRPr>
          </a:p>
          <a:p>
            <a:pPr>
              <a:defRPr/>
            </a:pPr>
            <a:r>
              <a:rPr lang="en-US" altLang="en-US" sz="1800" dirty="0">
                <a:latin typeface="Courier New" panose="02070309020205020404" charset="0"/>
              </a:rPr>
              <a:t>5	ADDD	F8,F6,F2</a:t>
            </a:r>
            <a:endParaRPr lang="en-US" altLang="en-US" sz="1800" dirty="0">
              <a:latin typeface="Courier New" panose="02070309020205020404" charset="0"/>
            </a:endParaRPr>
          </a:p>
          <a:p>
            <a:pPr>
              <a:defRPr/>
            </a:pPr>
            <a:r>
              <a:rPr lang="en-US" altLang="en-US" sz="1800" dirty="0">
                <a:latin typeface="Courier New" panose="02070309020205020404" charset="0"/>
              </a:rPr>
              <a:t>6	SD	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charset="0"/>
              </a:rPr>
              <a:t>-8</a:t>
            </a:r>
            <a:r>
              <a:rPr lang="en-US" altLang="en-US" sz="1800" dirty="0">
                <a:latin typeface="Courier New" panose="02070309020205020404" charset="0"/>
              </a:rPr>
              <a:t>(R1),F8 	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charset="0"/>
              </a:rPr>
              <a:t>;drop SUBI &amp; BNEZ</a:t>
            </a:r>
            <a:endParaRPr lang="en-US" altLang="en-US" sz="1800" dirty="0">
              <a:latin typeface="Courier New" panose="02070309020205020404" charset="0"/>
            </a:endParaRPr>
          </a:p>
          <a:p>
            <a:pPr>
              <a:defRPr/>
            </a:pPr>
            <a:r>
              <a:rPr lang="en-US" altLang="en-US" sz="1800" dirty="0">
                <a:latin typeface="Courier New" panose="02070309020205020404" charset="0"/>
              </a:rPr>
              <a:t>7	LD	F10,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charset="0"/>
              </a:rPr>
              <a:t>-16</a:t>
            </a:r>
            <a:r>
              <a:rPr lang="en-US" altLang="en-US" sz="1800" dirty="0">
                <a:latin typeface="Courier New" panose="02070309020205020404" charset="0"/>
              </a:rPr>
              <a:t>(R1)</a:t>
            </a:r>
            <a:endParaRPr lang="en-US" altLang="en-US" sz="1800" dirty="0">
              <a:latin typeface="Courier New" panose="02070309020205020404" charset="0"/>
            </a:endParaRPr>
          </a:p>
          <a:p>
            <a:pPr>
              <a:defRPr/>
            </a:pPr>
            <a:r>
              <a:rPr lang="en-US" altLang="en-US" sz="1800" dirty="0">
                <a:latin typeface="Courier New" panose="02070309020205020404" charset="0"/>
              </a:rPr>
              <a:t>8	ADDD	F12,F10,F2</a:t>
            </a:r>
            <a:endParaRPr lang="en-US" altLang="en-US" sz="1800" dirty="0">
              <a:latin typeface="Courier New" panose="02070309020205020404" charset="0"/>
            </a:endParaRPr>
          </a:p>
          <a:p>
            <a:pPr>
              <a:defRPr/>
            </a:pPr>
            <a:r>
              <a:rPr lang="en-US" altLang="en-US" sz="1800" dirty="0">
                <a:latin typeface="Courier New" panose="02070309020205020404" charset="0"/>
              </a:rPr>
              <a:t>9	SD	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charset="0"/>
              </a:rPr>
              <a:t>-16</a:t>
            </a:r>
            <a:r>
              <a:rPr lang="en-US" altLang="en-US" sz="1800" dirty="0">
                <a:latin typeface="Courier New" panose="02070309020205020404" charset="0"/>
              </a:rPr>
              <a:t>(R1),F12 	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charset="0"/>
              </a:rPr>
              <a:t>;drop SUBI &amp; BNEZ</a:t>
            </a:r>
            <a:endParaRPr lang="en-US" altLang="en-US" sz="1800" dirty="0">
              <a:latin typeface="Courier New" panose="02070309020205020404" charset="0"/>
            </a:endParaRPr>
          </a:p>
          <a:p>
            <a:pPr>
              <a:defRPr/>
            </a:pPr>
            <a:r>
              <a:rPr lang="en-US" altLang="en-US" sz="1800" dirty="0">
                <a:latin typeface="Courier New" panose="02070309020205020404" charset="0"/>
              </a:rPr>
              <a:t>10	LD	F14,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charset="0"/>
              </a:rPr>
              <a:t>-24</a:t>
            </a:r>
            <a:r>
              <a:rPr lang="en-US" altLang="en-US" sz="1800" dirty="0">
                <a:latin typeface="Courier New" panose="02070309020205020404" charset="0"/>
              </a:rPr>
              <a:t>(R1)</a:t>
            </a:r>
            <a:endParaRPr lang="en-US" altLang="en-US" sz="1800" dirty="0">
              <a:latin typeface="Courier New" panose="02070309020205020404" charset="0"/>
            </a:endParaRPr>
          </a:p>
          <a:p>
            <a:pPr>
              <a:defRPr/>
            </a:pPr>
            <a:r>
              <a:rPr lang="en-US" altLang="en-US" sz="1800" dirty="0">
                <a:latin typeface="Courier New" panose="02070309020205020404" charset="0"/>
              </a:rPr>
              <a:t>11	ADDD	F16,F14,F2</a:t>
            </a:r>
            <a:endParaRPr lang="en-US" altLang="en-US" sz="1800" dirty="0">
              <a:latin typeface="Courier New" panose="02070309020205020404" charset="0"/>
            </a:endParaRPr>
          </a:p>
          <a:p>
            <a:pPr>
              <a:defRPr/>
            </a:pPr>
            <a:r>
              <a:rPr lang="en-US" altLang="en-US" sz="1800" dirty="0">
                <a:latin typeface="Courier New" panose="02070309020205020404" charset="0"/>
              </a:rPr>
              <a:t>12	SD	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charset="0"/>
              </a:rPr>
              <a:t>-24</a:t>
            </a:r>
            <a:r>
              <a:rPr lang="en-US" altLang="en-US" sz="1800" dirty="0">
                <a:latin typeface="Courier New" panose="02070309020205020404" charset="0"/>
              </a:rPr>
              <a:t>(R1),F16</a:t>
            </a:r>
            <a:endParaRPr lang="en-US" altLang="en-US" sz="1800" dirty="0">
              <a:latin typeface="Courier New" panose="02070309020205020404" charset="0"/>
            </a:endParaRPr>
          </a:p>
          <a:p>
            <a:pPr>
              <a:defRPr/>
            </a:pPr>
            <a:r>
              <a:rPr lang="en-US" altLang="en-US" sz="1800" dirty="0">
                <a:latin typeface="Courier New" panose="02070309020205020404" charset="0"/>
              </a:rPr>
              <a:t>13	SUBI	R1,R1,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charset="0"/>
              </a:rPr>
              <a:t>#32	;alter to 4*8</a:t>
            </a:r>
            <a:endParaRPr lang="en-US" altLang="en-US" sz="1800" dirty="0">
              <a:latin typeface="Courier New" panose="02070309020205020404" charset="0"/>
            </a:endParaRPr>
          </a:p>
          <a:p>
            <a:pPr>
              <a:defRPr/>
            </a:pPr>
            <a:r>
              <a:rPr lang="en-US" altLang="en-US" sz="1800" dirty="0">
                <a:latin typeface="Courier New" panose="02070309020205020404" charset="0"/>
              </a:rPr>
              <a:t>14	BNEZ	R1,LOOP</a:t>
            </a:r>
            <a:endParaRPr lang="en-US" altLang="en-US" sz="1400" dirty="0">
              <a:latin typeface="Courier New" panose="02070309020205020404" charset="0"/>
            </a:endParaRPr>
          </a:p>
          <a:p>
            <a:pPr>
              <a:defRPr/>
            </a:pPr>
            <a:r>
              <a:rPr lang="en-US" altLang="en-US" sz="1800" dirty="0">
                <a:latin typeface="Courier New" panose="02070309020205020404" charset="0"/>
              </a:rPr>
              <a:t>15	NOP</a:t>
            </a:r>
            <a:br>
              <a:rPr lang="en-US" altLang="en-US" sz="1800" dirty="0">
                <a:latin typeface="Courier New" panose="02070309020205020404" charset="0"/>
              </a:rPr>
            </a:br>
            <a:endParaRPr lang="en-US" altLang="en-US" sz="1800" dirty="0">
              <a:latin typeface="Courier" charset="0"/>
            </a:endParaRPr>
          </a:p>
          <a:p>
            <a:pPr>
              <a:defRPr/>
            </a:pPr>
            <a:r>
              <a:rPr lang="en-US" altLang="en-US" dirty="0">
                <a:solidFill>
                  <a:schemeClr val="hlink"/>
                </a:solidFill>
                <a:latin typeface="Courier" charset="0"/>
              </a:rPr>
              <a:t> </a:t>
            </a:r>
            <a:r>
              <a:rPr lang="en-US" altLang="en-US" dirty="0">
                <a:solidFill>
                  <a:schemeClr val="hlink"/>
                </a:solidFill>
                <a:latin typeface="Comic Sans MS" panose="030F0702030302020204" charset="0"/>
              </a:rPr>
              <a:t>15 + 4 x (1+2) = 27 clock cycles, or 6.8 per iteration</a:t>
            </a:r>
            <a:endParaRPr lang="en-US" altLang="en-US" dirty="0">
              <a:solidFill>
                <a:schemeClr val="hlink"/>
              </a:solidFill>
              <a:latin typeface="Comic Sans MS" panose="030F0702030302020204" charset="0"/>
            </a:endParaRPr>
          </a:p>
          <a:p>
            <a:pPr>
              <a:defRPr/>
            </a:pPr>
            <a:r>
              <a:rPr lang="en-US" altLang="en-US" dirty="0">
                <a:solidFill>
                  <a:schemeClr val="hlink"/>
                </a:solidFill>
                <a:latin typeface="Comic Sans MS" panose="030F0702030302020204" charset="0"/>
              </a:rPr>
              <a:t>   Assumes R1 is multiple of 4</a:t>
            </a:r>
            <a:endParaRPr lang="en-US" altLang="en-US" dirty="0">
              <a:solidFill>
                <a:schemeClr val="hlink"/>
              </a:solidFill>
              <a:latin typeface="Comic Sans MS" panose="030F0702030302020204" charset="0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106363"/>
            <a:ext cx="7162800" cy="609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anchor="ctr"/>
          <a:lstStyle/>
          <a:p>
            <a:pPr>
              <a:defRPr/>
            </a:pPr>
            <a:r>
              <a:rPr lang="en-US" altLang="en-US"/>
              <a:t>Unroll Loop Four Times (straightforward way)</a:t>
            </a:r>
            <a:endParaRPr lang="en-US" altLang="en-US"/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486525" y="838200"/>
            <a:ext cx="2657475" cy="9271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marL="0" indent="0">
              <a:buFontTx/>
              <a:buNone/>
              <a:tabLst>
                <a:tab pos="1200150" algn="l"/>
                <a:tab pos="1657350" algn="l"/>
                <a:tab pos="3028950" algn="l"/>
              </a:tabLst>
              <a:defRPr/>
            </a:pPr>
            <a:r>
              <a:rPr lang="en-US" altLang="en-US">
                <a:solidFill>
                  <a:schemeClr val="hlink"/>
                </a:solidFill>
              </a:rPr>
              <a:t>Rewrite loop to minimize stalls?</a:t>
            </a:r>
            <a:endParaRPr lang="en-US" altLang="en-US">
              <a:solidFill>
                <a:schemeClr val="hlink"/>
              </a:solidFill>
            </a:endParaRPr>
          </a:p>
        </p:txBody>
      </p:sp>
      <p:sp>
        <p:nvSpPr>
          <p:cNvPr id="288773" name="Text Box 5"/>
          <p:cNvSpPr txBox="1">
            <a:spLocks noChangeArrowheads="1"/>
          </p:cNvSpPr>
          <p:nvPr/>
        </p:nvSpPr>
        <p:spPr bwMode="auto">
          <a:xfrm>
            <a:off x="4175125" y="765175"/>
            <a:ext cx="1425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en-US" b="0">
                <a:solidFill>
                  <a:schemeClr val="hlink"/>
                </a:solidFill>
              </a:rPr>
              <a:t>1 cycle stall</a:t>
            </a:r>
            <a:endParaRPr lang="en-US" altLang="en-US" b="0">
              <a:solidFill>
                <a:schemeClr val="hlink"/>
              </a:solidFill>
            </a:endParaRPr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4175125" y="1146175"/>
            <a:ext cx="1573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en-US" b="0">
                <a:solidFill>
                  <a:schemeClr val="hlink"/>
                </a:solidFill>
              </a:rPr>
              <a:t>2 cycles stall</a:t>
            </a:r>
            <a:endParaRPr lang="en-US" altLang="en-US" b="0">
              <a:solidFill>
                <a:schemeClr val="hlink"/>
              </a:solidFill>
            </a:endParaRPr>
          </a:p>
        </p:txBody>
      </p:sp>
      <p:sp>
        <p:nvSpPr>
          <p:cNvPr id="288775" name="Line 7"/>
          <p:cNvSpPr>
            <a:spLocks noChangeShapeType="1"/>
          </p:cNvSpPr>
          <p:nvPr/>
        </p:nvSpPr>
        <p:spPr bwMode="auto">
          <a:xfrm flipH="1">
            <a:off x="3336925" y="993775"/>
            <a:ext cx="914400" cy="228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8776" name="Line 8"/>
          <p:cNvSpPr>
            <a:spLocks noChangeShapeType="1"/>
          </p:cNvSpPr>
          <p:nvPr/>
        </p:nvSpPr>
        <p:spPr bwMode="auto">
          <a:xfrm flipH="1">
            <a:off x="3336925" y="1298575"/>
            <a:ext cx="914400" cy="2286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2" grpId="0" autoUpdateAnimBg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6013" y="1200150"/>
            <a:ext cx="3841750" cy="3352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1200150" algn="l"/>
                <a:tab pos="1657350" algn="l"/>
                <a:tab pos="3028950" algn="l"/>
              </a:tabLst>
              <a:defRPr/>
            </a:pPr>
            <a:r>
              <a:rPr lang="en-US" altLang="en-US">
                <a:solidFill>
                  <a:schemeClr val="hlink"/>
                </a:solidFill>
              </a:rPr>
              <a:t>What assumptions made when moved code?</a:t>
            </a:r>
            <a:endParaRPr lang="en-US" altLang="en-US">
              <a:solidFill>
                <a:schemeClr val="hlink"/>
              </a:solidFill>
            </a:endParaRPr>
          </a:p>
          <a:p>
            <a:pPr lvl="1">
              <a:tabLst>
                <a:tab pos="1200150" algn="l"/>
                <a:tab pos="1657350" algn="l"/>
                <a:tab pos="3028950" algn="l"/>
              </a:tabLst>
              <a:defRPr/>
            </a:pPr>
            <a:r>
              <a:rPr lang="en-US" altLang="en-US"/>
              <a:t>OK to move store past SUBI even though changes register</a:t>
            </a:r>
            <a:endParaRPr lang="en-US" altLang="en-US"/>
          </a:p>
          <a:p>
            <a:pPr lvl="1">
              <a:tabLst>
                <a:tab pos="1200150" algn="l"/>
                <a:tab pos="1657350" algn="l"/>
                <a:tab pos="3028950" algn="l"/>
              </a:tabLst>
              <a:defRPr/>
            </a:pPr>
            <a:r>
              <a:rPr lang="en-US" altLang="en-US"/>
              <a:t>OK to move loads before stores: get right data?</a:t>
            </a:r>
            <a:endParaRPr lang="en-US" altLang="en-US"/>
          </a:p>
          <a:p>
            <a:pPr lvl="1">
              <a:tabLst>
                <a:tab pos="1200150" algn="l"/>
                <a:tab pos="1657350" algn="l"/>
                <a:tab pos="3028950" algn="l"/>
              </a:tabLst>
              <a:defRPr/>
            </a:pPr>
            <a:r>
              <a:rPr lang="en-US" altLang="en-US"/>
              <a:t>When is it safe for compiler to do such changes?</a:t>
            </a:r>
            <a:endParaRPr lang="en-US" altLang="en-US"/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563563" y="876300"/>
            <a:ext cx="845820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 bwMode="auto">
          <a:xfrm>
            <a:off x="403225" y="1095375"/>
            <a:ext cx="6678613" cy="493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algn="l">
              <a:tabLst>
                <a:tab pos="971550" algn="l"/>
                <a:tab pos="1885950" algn="l"/>
                <a:tab pos="36576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1pPr>
            <a:lvl2pPr algn="l">
              <a:tabLst>
                <a:tab pos="971550" algn="l"/>
                <a:tab pos="1885950" algn="l"/>
                <a:tab pos="36576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2pPr>
            <a:lvl3pPr algn="l">
              <a:tabLst>
                <a:tab pos="971550" algn="l"/>
                <a:tab pos="1885950" algn="l"/>
                <a:tab pos="36576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3pPr>
            <a:lvl4pPr algn="l">
              <a:tabLst>
                <a:tab pos="971550" algn="l"/>
                <a:tab pos="1885950" algn="l"/>
                <a:tab pos="36576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4pPr>
            <a:lvl5pPr algn="l">
              <a:tabLst>
                <a:tab pos="971550" algn="l"/>
                <a:tab pos="1885950" algn="l"/>
                <a:tab pos="36576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1885950" algn="l"/>
                <a:tab pos="36576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1885950" algn="l"/>
                <a:tab pos="36576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1885950" algn="l"/>
                <a:tab pos="36576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71550" algn="l"/>
                <a:tab pos="1885950" algn="l"/>
                <a:tab pos="36576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defRPr/>
            </a:pPr>
            <a:r>
              <a:rPr lang="en-US" altLang="en-US" sz="1800">
                <a:latin typeface="Courier New" panose="02070309020205020404" charset="0"/>
              </a:rPr>
              <a:t>1 Loop:	LD	F0,0(R1)</a:t>
            </a:r>
            <a:endParaRPr lang="en-US" altLang="en-US" sz="1800">
              <a:latin typeface="Courier New" panose="02070309020205020404" charset="0"/>
            </a:endParaRPr>
          </a:p>
          <a:p>
            <a:pPr>
              <a:defRPr/>
            </a:pPr>
            <a:r>
              <a:rPr lang="en-US" altLang="en-US" sz="1800">
                <a:latin typeface="Courier New" panose="02070309020205020404" charset="0"/>
              </a:rPr>
              <a:t>2	LD	F6,-8(R1)</a:t>
            </a:r>
            <a:endParaRPr lang="en-US" altLang="en-US" sz="1800">
              <a:latin typeface="Courier New" panose="02070309020205020404" charset="0"/>
            </a:endParaRPr>
          </a:p>
          <a:p>
            <a:pPr>
              <a:defRPr/>
            </a:pPr>
            <a:r>
              <a:rPr lang="en-US" altLang="en-US" sz="1800">
                <a:latin typeface="Courier New" panose="02070309020205020404" charset="0"/>
              </a:rPr>
              <a:t>3	LD	F10,-16(R1)</a:t>
            </a:r>
            <a:endParaRPr lang="en-US" altLang="en-US" sz="1800">
              <a:latin typeface="Courier New" panose="02070309020205020404" charset="0"/>
            </a:endParaRPr>
          </a:p>
          <a:p>
            <a:pPr>
              <a:defRPr/>
            </a:pPr>
            <a:r>
              <a:rPr lang="en-US" altLang="en-US" sz="1800">
                <a:latin typeface="Courier New" panose="02070309020205020404" charset="0"/>
              </a:rPr>
              <a:t>4	LD	F14,-24(R1)</a:t>
            </a:r>
            <a:endParaRPr lang="en-US" altLang="en-US" sz="1800">
              <a:latin typeface="Courier New" panose="02070309020205020404" charset="0"/>
            </a:endParaRPr>
          </a:p>
          <a:p>
            <a:pPr>
              <a:defRPr/>
            </a:pPr>
            <a:r>
              <a:rPr lang="en-US" altLang="en-US" sz="1800">
                <a:latin typeface="Courier New" panose="02070309020205020404" charset="0"/>
              </a:rPr>
              <a:t>5	ADDD	F4,F0,F2</a:t>
            </a:r>
            <a:endParaRPr lang="en-US" altLang="en-US" sz="1800">
              <a:latin typeface="Courier New" panose="02070309020205020404" charset="0"/>
            </a:endParaRPr>
          </a:p>
          <a:p>
            <a:pPr>
              <a:defRPr/>
            </a:pPr>
            <a:r>
              <a:rPr lang="en-US" altLang="en-US" sz="1800">
                <a:latin typeface="Courier New" panose="02070309020205020404" charset="0"/>
              </a:rPr>
              <a:t>6	ADDD	F8,F6,F2</a:t>
            </a:r>
            <a:endParaRPr lang="en-US" altLang="en-US" sz="1800">
              <a:latin typeface="Courier New" panose="02070309020205020404" charset="0"/>
            </a:endParaRPr>
          </a:p>
          <a:p>
            <a:pPr>
              <a:defRPr/>
            </a:pPr>
            <a:r>
              <a:rPr lang="en-US" altLang="en-US" sz="1800">
                <a:latin typeface="Courier New" panose="02070309020205020404" charset="0"/>
              </a:rPr>
              <a:t>7	ADDD	F12,F10,F2</a:t>
            </a:r>
            <a:endParaRPr lang="en-US" altLang="en-US" sz="1800">
              <a:latin typeface="Courier New" panose="02070309020205020404" charset="0"/>
            </a:endParaRPr>
          </a:p>
          <a:p>
            <a:pPr>
              <a:defRPr/>
            </a:pPr>
            <a:r>
              <a:rPr lang="en-US" altLang="en-US" sz="1800">
                <a:latin typeface="Courier New" panose="02070309020205020404" charset="0"/>
              </a:rPr>
              <a:t>8	ADDD	F16,F14,F2</a:t>
            </a:r>
            <a:endParaRPr lang="en-US" altLang="en-US" sz="1800">
              <a:latin typeface="Courier New" panose="02070309020205020404" charset="0"/>
            </a:endParaRPr>
          </a:p>
          <a:p>
            <a:pPr>
              <a:defRPr/>
            </a:pPr>
            <a:r>
              <a:rPr lang="en-US" altLang="en-US" sz="1800">
                <a:latin typeface="Courier New" panose="02070309020205020404" charset="0"/>
              </a:rPr>
              <a:t>9	SD	0(R1),F4</a:t>
            </a:r>
            <a:endParaRPr lang="en-US" altLang="en-US" sz="1800">
              <a:latin typeface="Courier New" panose="02070309020205020404" charset="0"/>
            </a:endParaRPr>
          </a:p>
          <a:p>
            <a:pPr>
              <a:defRPr/>
            </a:pPr>
            <a:r>
              <a:rPr lang="en-US" altLang="en-US" sz="1800">
                <a:latin typeface="Courier New" panose="02070309020205020404" charset="0"/>
              </a:rPr>
              <a:t>10	SD	-8(R1),F8</a:t>
            </a:r>
            <a:endParaRPr lang="en-US" altLang="en-US" sz="1800">
              <a:latin typeface="Courier New" panose="02070309020205020404" charset="0"/>
            </a:endParaRPr>
          </a:p>
          <a:p>
            <a:pPr>
              <a:defRPr/>
            </a:pPr>
            <a:r>
              <a:rPr lang="en-US" altLang="en-US" sz="1800">
                <a:latin typeface="Courier New" panose="02070309020205020404" charset="0"/>
              </a:rPr>
              <a:t>11	SD	-16(R1),F12</a:t>
            </a:r>
            <a:endParaRPr lang="en-US" altLang="en-US" sz="1800">
              <a:latin typeface="Courier New" panose="02070309020205020404" charset="0"/>
            </a:endParaRPr>
          </a:p>
          <a:p>
            <a:pPr>
              <a:defRPr/>
            </a:pPr>
            <a:r>
              <a:rPr lang="en-US" altLang="en-US" sz="1800">
                <a:latin typeface="Courier New" panose="02070309020205020404" charset="0"/>
              </a:rPr>
              <a:t>12	SUBI	R1,R1,#32</a:t>
            </a:r>
            <a:endParaRPr lang="en-US" altLang="en-US" sz="1800">
              <a:latin typeface="Courier New" panose="02070309020205020404" charset="0"/>
            </a:endParaRPr>
          </a:p>
          <a:p>
            <a:pPr>
              <a:defRPr/>
            </a:pPr>
            <a:r>
              <a:rPr lang="en-US" altLang="en-US" sz="1800">
                <a:latin typeface="Courier New" panose="02070309020205020404" charset="0"/>
              </a:rPr>
              <a:t>13	BNEZ	R1,LOOP</a:t>
            </a:r>
            <a:endParaRPr lang="en-US" altLang="en-US" sz="1800">
              <a:latin typeface="Courier New" panose="02070309020205020404" charset="0"/>
            </a:endParaRPr>
          </a:p>
          <a:p>
            <a:pPr>
              <a:defRPr/>
            </a:pPr>
            <a:r>
              <a:rPr lang="en-US" altLang="en-US" sz="1800">
                <a:latin typeface="Courier New" panose="02070309020205020404" charset="0"/>
              </a:rPr>
              <a:t>14	SD	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charset="0"/>
              </a:rPr>
              <a:t>8</a:t>
            </a:r>
            <a:r>
              <a:rPr lang="en-US" altLang="en-US" sz="1800">
                <a:latin typeface="Courier New" panose="02070309020205020404" charset="0"/>
              </a:rPr>
              <a:t>(R1),F16	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charset="0"/>
              </a:rPr>
              <a:t>; 8-32 = -24</a:t>
            </a:r>
            <a:br>
              <a:rPr lang="en-US" altLang="en-US" sz="1800">
                <a:solidFill>
                  <a:schemeClr val="accent2"/>
                </a:solidFill>
                <a:latin typeface="Courier New" panose="02070309020205020404" charset="0"/>
              </a:rPr>
            </a:br>
            <a:endParaRPr lang="en-US" altLang="en-US" sz="1800">
              <a:latin typeface="Courier New" panose="02070309020205020404" charset="0"/>
            </a:endParaRPr>
          </a:p>
          <a:p>
            <a:pPr>
              <a:defRPr/>
            </a:pPr>
            <a:r>
              <a:rPr lang="en-US" altLang="en-US">
                <a:latin typeface="Comic Sans MS" panose="030F0702030302020204" charset="0"/>
              </a:rPr>
              <a:t>14 clock cycles, or 3.5 per iteration</a:t>
            </a:r>
            <a:endParaRPr lang="en-US" altLang="en-US">
              <a:latin typeface="Comic Sans MS" panose="030F0702030302020204" charset="0"/>
            </a:endParaRPr>
          </a:p>
          <a:p>
            <a:pPr>
              <a:defRPr/>
            </a:pPr>
            <a:r>
              <a:rPr lang="en-US" altLang="en-US">
                <a:solidFill>
                  <a:schemeClr val="hlink"/>
                </a:solidFill>
                <a:latin typeface="Comic Sans MS" panose="030F0702030302020204" charset="0"/>
              </a:rPr>
              <a:t>When safe to move instructions?</a:t>
            </a:r>
            <a:endParaRPr lang="en-US" altLang="en-US">
              <a:solidFill>
                <a:schemeClr val="hlink"/>
              </a:solidFill>
              <a:latin typeface="Comic Sans MS" panose="030F0702030302020204" charset="0"/>
            </a:endParaRPr>
          </a:p>
        </p:txBody>
      </p:sp>
      <p:sp>
        <p:nvSpPr>
          <p:cNvPr id="290822" name="Rectangle 6"/>
          <p:cNvSpPr>
            <a:spLocks noGrp="1" noChangeArrowheads="1"/>
          </p:cNvSpPr>
          <p:nvPr>
            <p:ph type="title"/>
          </p:nvPr>
        </p:nvSpPr>
        <p:spPr>
          <a:xfrm>
            <a:off x="1123950" y="230188"/>
            <a:ext cx="5353050" cy="379412"/>
          </a:xfrm>
        </p:spPr>
        <p:txBody>
          <a:bodyPr/>
          <a:lstStyle/>
          <a:p>
            <a:pPr>
              <a:defRPr/>
            </a:pPr>
            <a:r>
              <a:rPr lang="en-US" altLang="en-US"/>
              <a:t>Unrolled Loop That Minimizes Stalls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autoUpdateAnimBg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534400" cy="42513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/>
              <a:t>Two main variations: Superscalar and VLIW</a:t>
            </a:r>
            <a:endParaRPr lang="en-US" altLang="en-US"/>
          </a:p>
          <a:p>
            <a:pPr>
              <a:defRPr/>
            </a:pPr>
            <a:r>
              <a:rPr lang="en-US" altLang="en-US"/>
              <a:t>Superscalar: varying no. instructions/cycle (1 to 6)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Parallelism and dependencies determined/resolved by HW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IBM PowerPC 604, Sun UltraSparc, DEC Alpha 21164, HP 7100</a:t>
            </a:r>
            <a:endParaRPr lang="en-US" altLang="en-US"/>
          </a:p>
          <a:p>
            <a:pPr>
              <a:defRPr/>
            </a:pPr>
            <a:r>
              <a:rPr lang="en-US" altLang="en-US"/>
              <a:t>Very Long Instruction Words (VLIW): fixed number of instructions (16) parallelism determined by compiler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Pipeline is exposed; compiler must schedule delays to get right result</a:t>
            </a:r>
            <a:endParaRPr lang="en-US" altLang="en-US"/>
          </a:p>
          <a:p>
            <a:pPr>
              <a:defRPr/>
            </a:pPr>
            <a:r>
              <a:rPr lang="en-US" altLang="en-US"/>
              <a:t>Explicit Parallel Instruction Computer (EPIC)/ Intel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128 bit packets containing 3 instructions (can execute sequentially)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Can link 128 bit packets together to allow more parallelism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Compiler determines parallelism, </a:t>
            </a:r>
            <a:br>
              <a:rPr lang="en-US" altLang="en-US"/>
            </a:br>
            <a:r>
              <a:rPr lang="en-US" altLang="en-US"/>
              <a:t>HW checks dependencies and fowards/stalls</a:t>
            </a:r>
            <a:endParaRPr lang="en-US" altLang="en-US"/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title"/>
          </p:nvPr>
        </p:nvSpPr>
        <p:spPr>
          <a:xfrm>
            <a:off x="871537" y="230188"/>
            <a:ext cx="7510463" cy="379412"/>
          </a:xfrm>
        </p:spPr>
        <p:txBody>
          <a:bodyPr/>
          <a:lstStyle/>
          <a:p>
            <a:pPr>
              <a:defRPr/>
            </a:pPr>
            <a:r>
              <a:rPr lang="en-US" altLang="en-US"/>
              <a:t>Getting CPI &lt; 1: Issuing Multiple Instructions/Cycle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36650"/>
            <a:ext cx="8610600" cy="50355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2057400" algn="ctr"/>
                <a:tab pos="2743200" algn="ctr"/>
                <a:tab pos="3429000" algn="ctr"/>
                <a:tab pos="4114800" algn="ctr"/>
                <a:tab pos="4800600" algn="ctr"/>
                <a:tab pos="5486400" algn="ctr"/>
                <a:tab pos="6172200" algn="ctr"/>
                <a:tab pos="6858000" algn="ctr"/>
              </a:tabLst>
              <a:defRPr/>
            </a:pPr>
            <a:r>
              <a:rPr lang="en-US" altLang="en-US"/>
              <a:t>Superscalar DLX: 2 instructions, 1 FP &amp; 1 anything else</a:t>
            </a:r>
            <a:endParaRPr lang="en-US" altLang="en-US" sz="2000"/>
          </a:p>
          <a:p>
            <a:pPr lvl="1">
              <a:buFontTx/>
              <a:buNone/>
              <a:tabLst>
                <a:tab pos="2057400" algn="ctr"/>
                <a:tab pos="2743200" algn="ctr"/>
                <a:tab pos="3429000" algn="ctr"/>
                <a:tab pos="4114800" algn="ctr"/>
                <a:tab pos="4800600" algn="ctr"/>
                <a:tab pos="5486400" algn="ctr"/>
                <a:tab pos="6172200" algn="ctr"/>
                <a:tab pos="6858000" algn="ctr"/>
              </a:tabLst>
              <a:defRPr/>
            </a:pPr>
            <a:r>
              <a:rPr lang="en-US" altLang="en-US"/>
              <a:t>– Fetch 64-bits/clock cycle; Int on left, FP on right</a:t>
            </a:r>
            <a:endParaRPr lang="en-US" altLang="en-US"/>
          </a:p>
          <a:p>
            <a:pPr lvl="1">
              <a:buFontTx/>
              <a:buNone/>
              <a:tabLst>
                <a:tab pos="2057400" algn="ctr"/>
                <a:tab pos="2743200" algn="ctr"/>
                <a:tab pos="3429000" algn="ctr"/>
                <a:tab pos="4114800" algn="ctr"/>
                <a:tab pos="4800600" algn="ctr"/>
                <a:tab pos="5486400" algn="ctr"/>
                <a:tab pos="6172200" algn="ctr"/>
                <a:tab pos="6858000" algn="ctr"/>
              </a:tabLst>
              <a:defRPr/>
            </a:pPr>
            <a:r>
              <a:rPr lang="en-US" altLang="en-US"/>
              <a:t>– Can only issue 2nd instruction if 1st instruction issues</a:t>
            </a:r>
            <a:endParaRPr lang="en-US" altLang="en-US"/>
          </a:p>
          <a:p>
            <a:pPr lvl="1">
              <a:buFontTx/>
              <a:buNone/>
              <a:tabLst>
                <a:tab pos="2057400" algn="ctr"/>
                <a:tab pos="2743200" algn="ctr"/>
                <a:tab pos="3429000" algn="ctr"/>
                <a:tab pos="4114800" algn="ctr"/>
                <a:tab pos="4800600" algn="ctr"/>
                <a:tab pos="5486400" algn="ctr"/>
                <a:tab pos="6172200" algn="ctr"/>
                <a:tab pos="6858000" algn="ctr"/>
              </a:tabLst>
              <a:defRPr/>
            </a:pPr>
            <a:r>
              <a:rPr lang="en-US" altLang="en-US"/>
              <a:t>– More ports for FP registers to do FP load &amp; FP op in a pair</a:t>
            </a:r>
            <a:endParaRPr lang="en-US" altLang="en-US"/>
          </a:p>
          <a:p>
            <a:pPr>
              <a:buFontTx/>
              <a:buNone/>
              <a:tabLst>
                <a:tab pos="2057400" algn="ctr"/>
                <a:tab pos="2743200" algn="ctr"/>
                <a:tab pos="3429000" algn="ctr"/>
                <a:tab pos="4114800" algn="ctr"/>
                <a:tab pos="4800600" algn="ctr"/>
                <a:tab pos="5486400" algn="ctr"/>
                <a:tab pos="6172200" algn="ctr"/>
                <a:tab pos="6858000" algn="ctr"/>
              </a:tabLst>
              <a:defRPr/>
            </a:pPr>
            <a:r>
              <a:rPr lang="en-US" altLang="en-US" sz="2000" i="1"/>
              <a:t>	Type		Pipe	Stages		</a:t>
            </a:r>
            <a:r>
              <a:rPr lang="en-US" altLang="en-US" sz="2000"/>
              <a:t>				</a:t>
            </a:r>
            <a:endParaRPr lang="en-US" altLang="en-US" sz="2000"/>
          </a:p>
          <a:p>
            <a:pPr>
              <a:buFontTx/>
              <a:buNone/>
              <a:tabLst>
                <a:tab pos="2057400" algn="ctr"/>
                <a:tab pos="2743200" algn="ctr"/>
                <a:tab pos="3429000" algn="ctr"/>
                <a:tab pos="4114800" algn="ctr"/>
                <a:tab pos="4800600" algn="ctr"/>
                <a:tab pos="5486400" algn="ctr"/>
                <a:tab pos="6172200" algn="ctr"/>
                <a:tab pos="6858000" algn="ctr"/>
              </a:tabLst>
              <a:defRPr/>
            </a:pPr>
            <a:r>
              <a:rPr lang="en-US" altLang="en-US" sz="2000"/>
              <a:t>	Int. instruction		IF	ID	EX	MEM	WB			</a:t>
            </a:r>
            <a:endParaRPr lang="en-US" altLang="en-US" sz="2000"/>
          </a:p>
          <a:p>
            <a:pPr>
              <a:buFontTx/>
              <a:buNone/>
              <a:tabLst>
                <a:tab pos="2057400" algn="ctr"/>
                <a:tab pos="2743200" algn="ctr"/>
                <a:tab pos="3429000" algn="ctr"/>
                <a:tab pos="4114800" algn="ctr"/>
                <a:tab pos="4800600" algn="ctr"/>
                <a:tab pos="5486400" algn="ctr"/>
                <a:tab pos="6172200" algn="ctr"/>
                <a:tab pos="6858000" algn="ctr"/>
              </a:tabLst>
              <a:defRPr/>
            </a:pPr>
            <a:r>
              <a:rPr lang="en-US" altLang="en-US" sz="2000">
                <a:solidFill>
                  <a:schemeClr val="accent2"/>
                </a:solidFill>
              </a:rPr>
              <a:t>	FP instruction		IF	ID	EX	MEM	WB</a:t>
            </a:r>
            <a:r>
              <a:rPr lang="en-US" altLang="en-US" sz="2000"/>
              <a:t>			</a:t>
            </a:r>
            <a:endParaRPr lang="en-US" altLang="en-US" sz="2000"/>
          </a:p>
          <a:p>
            <a:pPr>
              <a:buFontTx/>
              <a:buNone/>
              <a:tabLst>
                <a:tab pos="2057400" algn="ctr"/>
                <a:tab pos="2743200" algn="ctr"/>
                <a:tab pos="3429000" algn="ctr"/>
                <a:tab pos="4114800" algn="ctr"/>
                <a:tab pos="4800600" algn="ctr"/>
                <a:tab pos="5486400" algn="ctr"/>
                <a:tab pos="6172200" algn="ctr"/>
                <a:tab pos="6858000" algn="ctr"/>
              </a:tabLst>
              <a:defRPr/>
            </a:pPr>
            <a:r>
              <a:rPr lang="en-US" altLang="en-US" sz="2000"/>
              <a:t>	Int. instruction			IF	ID	EX	MEM	WB		</a:t>
            </a:r>
            <a:endParaRPr lang="en-US" altLang="en-US" sz="2000"/>
          </a:p>
          <a:p>
            <a:pPr>
              <a:buFontTx/>
              <a:buNone/>
              <a:tabLst>
                <a:tab pos="2057400" algn="ctr"/>
                <a:tab pos="2743200" algn="ctr"/>
                <a:tab pos="3429000" algn="ctr"/>
                <a:tab pos="4114800" algn="ctr"/>
                <a:tab pos="4800600" algn="ctr"/>
                <a:tab pos="5486400" algn="ctr"/>
                <a:tab pos="6172200" algn="ctr"/>
                <a:tab pos="6858000" algn="ctr"/>
              </a:tabLst>
              <a:defRPr/>
            </a:pPr>
            <a:r>
              <a:rPr lang="en-US" altLang="en-US" sz="2000">
                <a:solidFill>
                  <a:schemeClr val="accent2"/>
                </a:solidFill>
              </a:rPr>
              <a:t>	FP instruction			IF	ID	EX	MEM	WB</a:t>
            </a:r>
            <a:r>
              <a:rPr lang="en-US" altLang="en-US" sz="2000"/>
              <a:t>		</a:t>
            </a:r>
            <a:endParaRPr lang="en-US" altLang="en-US" sz="2000"/>
          </a:p>
          <a:p>
            <a:pPr>
              <a:buFontTx/>
              <a:buNone/>
              <a:tabLst>
                <a:tab pos="2057400" algn="ctr"/>
                <a:tab pos="2743200" algn="ctr"/>
                <a:tab pos="3429000" algn="ctr"/>
                <a:tab pos="4114800" algn="ctr"/>
                <a:tab pos="4800600" algn="ctr"/>
                <a:tab pos="5486400" algn="ctr"/>
                <a:tab pos="6172200" algn="ctr"/>
                <a:tab pos="6858000" algn="ctr"/>
              </a:tabLst>
              <a:defRPr/>
            </a:pPr>
            <a:r>
              <a:rPr lang="en-US" altLang="en-US" sz="2000"/>
              <a:t>	Int. instruction				IF	ID	EX	MEM	WB	</a:t>
            </a:r>
            <a:endParaRPr lang="en-US" altLang="en-US" sz="2000"/>
          </a:p>
          <a:p>
            <a:pPr>
              <a:buFontTx/>
              <a:buNone/>
              <a:tabLst>
                <a:tab pos="2057400" algn="ctr"/>
                <a:tab pos="2743200" algn="ctr"/>
                <a:tab pos="3429000" algn="ctr"/>
                <a:tab pos="4114800" algn="ctr"/>
                <a:tab pos="4800600" algn="ctr"/>
                <a:tab pos="5486400" algn="ctr"/>
                <a:tab pos="6172200" algn="ctr"/>
                <a:tab pos="6858000" algn="ctr"/>
              </a:tabLst>
              <a:defRPr/>
            </a:pPr>
            <a:r>
              <a:rPr lang="en-US" altLang="en-US" sz="2000">
                <a:solidFill>
                  <a:schemeClr val="accent2"/>
                </a:solidFill>
              </a:rPr>
              <a:t>	FP instruction				IF	ID	EX	MEM	WB</a:t>
            </a:r>
            <a:endParaRPr lang="en-US" altLang="en-US" sz="2000">
              <a:solidFill>
                <a:schemeClr val="accent2"/>
              </a:solidFill>
            </a:endParaRPr>
          </a:p>
          <a:p>
            <a:pPr>
              <a:tabLst>
                <a:tab pos="2057400" algn="ctr"/>
                <a:tab pos="2743200" algn="ctr"/>
                <a:tab pos="3429000" algn="ctr"/>
                <a:tab pos="4114800" algn="ctr"/>
                <a:tab pos="4800600" algn="ctr"/>
                <a:tab pos="5486400" algn="ctr"/>
                <a:tab pos="6172200" algn="ctr"/>
                <a:tab pos="6858000" algn="ctr"/>
              </a:tabLst>
              <a:defRPr/>
            </a:pPr>
            <a:r>
              <a:rPr lang="en-US" altLang="en-US"/>
              <a:t> 1 cycle load delay expands to </a:t>
            </a:r>
            <a:r>
              <a:rPr lang="en-US" altLang="en-US">
                <a:solidFill>
                  <a:schemeClr val="hlink"/>
                </a:solidFill>
              </a:rPr>
              <a:t>3 instructions</a:t>
            </a:r>
            <a:r>
              <a:rPr lang="en-US" altLang="en-US"/>
              <a:t> in SS</a:t>
            </a:r>
            <a:endParaRPr lang="en-US" altLang="en-US" sz="2000"/>
          </a:p>
          <a:p>
            <a:pPr lvl="1">
              <a:tabLst>
                <a:tab pos="2057400" algn="ctr"/>
                <a:tab pos="2743200" algn="ctr"/>
                <a:tab pos="3429000" algn="ctr"/>
                <a:tab pos="4114800" algn="ctr"/>
                <a:tab pos="4800600" algn="ctr"/>
                <a:tab pos="5486400" algn="ctr"/>
                <a:tab pos="6172200" algn="ctr"/>
                <a:tab pos="6858000" algn="ctr"/>
              </a:tabLst>
              <a:defRPr/>
            </a:pPr>
            <a:r>
              <a:rPr lang="en-US" altLang="en-US"/>
              <a:t>instruction in right half can’t use it, nor instructions in next slot</a:t>
            </a:r>
            <a:endParaRPr lang="en-US" altLang="en-US"/>
          </a:p>
          <a:p>
            <a:pPr>
              <a:buFontTx/>
              <a:buNone/>
              <a:tabLst>
                <a:tab pos="2057400" algn="ctr"/>
                <a:tab pos="2743200" algn="ctr"/>
                <a:tab pos="3429000" algn="ctr"/>
                <a:tab pos="4114800" algn="ctr"/>
                <a:tab pos="4800600" algn="ctr"/>
                <a:tab pos="5486400" algn="ctr"/>
                <a:tab pos="6172200" algn="ctr"/>
                <a:tab pos="6858000" algn="ctr"/>
              </a:tabLst>
              <a:defRPr/>
            </a:pPr>
            <a:endParaRPr lang="en-US" altLang="en-US" sz="1800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title"/>
          </p:nvPr>
        </p:nvSpPr>
        <p:spPr>
          <a:xfrm>
            <a:off x="1023937" y="230188"/>
            <a:ext cx="7510463" cy="379412"/>
          </a:xfrm>
        </p:spPr>
        <p:txBody>
          <a:bodyPr/>
          <a:lstStyle/>
          <a:p>
            <a:pPr>
              <a:defRPr/>
            </a:pPr>
            <a:r>
              <a:rPr lang="en-US" altLang="en-US"/>
              <a:t>Getting CPI &lt; 1: Issuing Multiple Instructions/Cycle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766763"/>
            <a:ext cx="7543800" cy="4341812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  <a:tabLst>
                <a:tab pos="971550" algn="l"/>
                <a:tab pos="3486150" algn="l"/>
                <a:tab pos="7086600" algn="r"/>
              </a:tabLst>
              <a:defRPr/>
            </a:pPr>
            <a:r>
              <a:rPr lang="en-US" altLang="en-US"/>
              <a:t>		</a:t>
            </a:r>
            <a:r>
              <a:rPr lang="en-US" altLang="en-US" sz="1800" i="1"/>
              <a:t>Integer instruction	FP instruction	Clock cycle</a:t>
            </a:r>
            <a:endParaRPr lang="en-US" altLang="en-US" sz="1800"/>
          </a:p>
          <a:p>
            <a:pPr>
              <a:buFontTx/>
              <a:buNone/>
              <a:tabLst>
                <a:tab pos="971550" algn="l"/>
                <a:tab pos="3486150" algn="l"/>
                <a:tab pos="7086600" algn="r"/>
              </a:tabLst>
              <a:defRPr/>
            </a:pPr>
            <a:r>
              <a:rPr lang="en-US" altLang="en-US" sz="1800"/>
              <a:t>Loop:	LD    F0,0(R1)		1</a:t>
            </a:r>
            <a:endParaRPr lang="en-US" altLang="en-US" sz="1800"/>
          </a:p>
          <a:p>
            <a:pPr>
              <a:buFontTx/>
              <a:buNone/>
              <a:tabLst>
                <a:tab pos="971550" algn="l"/>
                <a:tab pos="3486150" algn="l"/>
                <a:tab pos="7086600" algn="r"/>
              </a:tabLst>
              <a:defRPr/>
            </a:pPr>
            <a:r>
              <a:rPr lang="en-US" altLang="en-US" sz="1800"/>
              <a:t>		LD    F6,-8(R1)		2</a:t>
            </a:r>
            <a:endParaRPr lang="en-US" altLang="en-US" sz="1800"/>
          </a:p>
          <a:p>
            <a:pPr>
              <a:buFontTx/>
              <a:buNone/>
              <a:tabLst>
                <a:tab pos="971550" algn="l"/>
                <a:tab pos="3486150" algn="l"/>
                <a:tab pos="7086600" algn="r"/>
              </a:tabLst>
              <a:defRPr/>
            </a:pPr>
            <a:r>
              <a:rPr lang="en-US" altLang="en-US" sz="1800"/>
              <a:t>		LD    F10,-16(R1)	ADDD F4,F0,F2	3</a:t>
            </a:r>
            <a:endParaRPr lang="en-US" altLang="en-US" sz="1800"/>
          </a:p>
          <a:p>
            <a:pPr>
              <a:buFontTx/>
              <a:buNone/>
              <a:tabLst>
                <a:tab pos="971550" algn="l"/>
                <a:tab pos="3486150" algn="l"/>
                <a:tab pos="7086600" algn="r"/>
              </a:tabLst>
              <a:defRPr/>
            </a:pPr>
            <a:r>
              <a:rPr lang="en-US" altLang="en-US" sz="1800"/>
              <a:t>		LD    F14,-24(R1)	ADDD F8,F6,F2	4</a:t>
            </a:r>
            <a:endParaRPr lang="en-US" altLang="en-US" sz="1800"/>
          </a:p>
          <a:p>
            <a:pPr>
              <a:buFontTx/>
              <a:buNone/>
              <a:tabLst>
                <a:tab pos="971550" algn="l"/>
                <a:tab pos="3486150" algn="l"/>
                <a:tab pos="7086600" algn="r"/>
              </a:tabLst>
              <a:defRPr/>
            </a:pPr>
            <a:r>
              <a:rPr lang="en-US" altLang="en-US" sz="1800"/>
              <a:t>		LD    F18,-32(R1)	ADDD F12,F10,F2	5</a:t>
            </a:r>
            <a:endParaRPr lang="en-US" altLang="en-US" sz="1800"/>
          </a:p>
          <a:p>
            <a:pPr>
              <a:buFontTx/>
              <a:buNone/>
              <a:tabLst>
                <a:tab pos="971550" algn="l"/>
                <a:tab pos="3486150" algn="l"/>
                <a:tab pos="7086600" algn="r"/>
              </a:tabLst>
              <a:defRPr/>
            </a:pPr>
            <a:r>
              <a:rPr lang="en-US" altLang="en-US" sz="1800"/>
              <a:t>		SD    0(R1),F4	ADDD F16,F14,F2	6</a:t>
            </a:r>
            <a:endParaRPr lang="en-US" altLang="en-US" sz="1800"/>
          </a:p>
          <a:p>
            <a:pPr>
              <a:buFontTx/>
              <a:buNone/>
              <a:tabLst>
                <a:tab pos="971550" algn="l"/>
                <a:tab pos="3486150" algn="l"/>
                <a:tab pos="7086600" algn="r"/>
              </a:tabLst>
              <a:defRPr/>
            </a:pPr>
            <a:r>
              <a:rPr lang="en-US" altLang="en-US" sz="1800"/>
              <a:t>		SD    -8(R1),F8	ADDD F20,F18,F2	7</a:t>
            </a:r>
            <a:endParaRPr lang="en-US" altLang="en-US" sz="1800"/>
          </a:p>
          <a:p>
            <a:pPr>
              <a:buFontTx/>
              <a:buNone/>
              <a:tabLst>
                <a:tab pos="971550" algn="l"/>
                <a:tab pos="3486150" algn="l"/>
                <a:tab pos="7086600" algn="r"/>
              </a:tabLst>
              <a:defRPr/>
            </a:pPr>
            <a:r>
              <a:rPr lang="en-US" altLang="en-US" sz="1800"/>
              <a:t>		SD    -16(R1),F12		8</a:t>
            </a:r>
            <a:endParaRPr lang="en-US" altLang="en-US" sz="1800"/>
          </a:p>
          <a:p>
            <a:pPr>
              <a:buFontTx/>
              <a:buNone/>
              <a:tabLst>
                <a:tab pos="971550" algn="l"/>
                <a:tab pos="3486150" algn="l"/>
                <a:tab pos="7086600" algn="r"/>
              </a:tabLst>
              <a:defRPr/>
            </a:pPr>
            <a:r>
              <a:rPr lang="en-US" altLang="en-US" sz="1800"/>
              <a:t>		SD    -24(R1),F16		9</a:t>
            </a:r>
            <a:endParaRPr lang="en-US" altLang="en-US" sz="1800"/>
          </a:p>
          <a:p>
            <a:pPr>
              <a:buFontTx/>
              <a:buNone/>
              <a:tabLst>
                <a:tab pos="971550" algn="l"/>
                <a:tab pos="3486150" algn="l"/>
                <a:tab pos="7086600" algn="r"/>
              </a:tabLst>
              <a:defRPr/>
            </a:pPr>
            <a:r>
              <a:rPr lang="en-US" altLang="en-US" sz="1800"/>
              <a:t>		SUBI   R1,R1,#40		10</a:t>
            </a:r>
            <a:endParaRPr lang="en-US" altLang="en-US" sz="1800"/>
          </a:p>
          <a:p>
            <a:pPr>
              <a:buFontTx/>
              <a:buNone/>
              <a:tabLst>
                <a:tab pos="971550" algn="l"/>
                <a:tab pos="3486150" algn="l"/>
                <a:tab pos="7086600" algn="r"/>
              </a:tabLst>
              <a:defRPr/>
            </a:pPr>
            <a:r>
              <a:rPr lang="en-US" altLang="en-US" sz="1800"/>
              <a:t>		BNEZ  R1,LOOP		11</a:t>
            </a:r>
            <a:endParaRPr lang="en-US" altLang="en-US" sz="1800"/>
          </a:p>
          <a:p>
            <a:pPr>
              <a:buFontTx/>
              <a:buNone/>
              <a:tabLst>
                <a:tab pos="971550" algn="l"/>
                <a:tab pos="3486150" algn="l"/>
                <a:tab pos="7086600" algn="r"/>
              </a:tabLst>
              <a:defRPr/>
            </a:pPr>
            <a:r>
              <a:rPr lang="en-US" altLang="en-US" sz="1800"/>
              <a:t>		SD    -32(R1),F20		12</a:t>
            </a:r>
            <a:endParaRPr lang="en-US" altLang="en-US">
              <a:solidFill>
                <a:schemeClr val="hlink"/>
              </a:solidFill>
            </a:endParaRPr>
          </a:p>
        </p:txBody>
      </p:sp>
      <p:grpSp>
        <p:nvGrpSpPr>
          <p:cNvPr id="295949" name="Group 13"/>
          <p:cNvGrpSpPr/>
          <p:nvPr/>
        </p:nvGrpSpPr>
        <p:grpSpPr bwMode="auto">
          <a:xfrm>
            <a:off x="2076450" y="1490663"/>
            <a:ext cx="3327400" cy="1944687"/>
            <a:chOff x="1308" y="939"/>
            <a:chExt cx="2096" cy="1225"/>
          </a:xfrm>
        </p:grpSpPr>
        <p:sp>
          <p:nvSpPr>
            <p:cNvPr id="295940" name="Line 4"/>
            <p:cNvSpPr>
              <a:spLocks noChangeShapeType="1"/>
            </p:cNvSpPr>
            <p:nvPr/>
          </p:nvSpPr>
          <p:spPr bwMode="auto">
            <a:xfrm>
              <a:off x="1455" y="1007"/>
              <a:ext cx="1809" cy="385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5942" name="Oval 6"/>
            <p:cNvSpPr>
              <a:spLocks noChangeArrowheads="1"/>
            </p:cNvSpPr>
            <p:nvPr/>
          </p:nvSpPr>
          <p:spPr bwMode="auto">
            <a:xfrm>
              <a:off x="1308" y="939"/>
              <a:ext cx="200" cy="164"/>
            </a:xfrm>
            <a:prstGeom prst="ellipse">
              <a:avLst/>
            </a:prstGeom>
            <a:noFill/>
            <a:ln w="57150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5943" name="Oval 7"/>
            <p:cNvSpPr>
              <a:spLocks noChangeArrowheads="1"/>
            </p:cNvSpPr>
            <p:nvPr/>
          </p:nvSpPr>
          <p:spPr bwMode="auto">
            <a:xfrm>
              <a:off x="3204" y="1376"/>
              <a:ext cx="200" cy="164"/>
            </a:xfrm>
            <a:prstGeom prst="ellipse">
              <a:avLst/>
            </a:prstGeom>
            <a:noFill/>
            <a:ln w="57150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5941" name="Line 5"/>
            <p:cNvSpPr>
              <a:spLocks noChangeShapeType="1"/>
            </p:cNvSpPr>
            <p:nvPr/>
          </p:nvSpPr>
          <p:spPr bwMode="auto">
            <a:xfrm flipH="1">
              <a:off x="1935" y="1528"/>
              <a:ext cx="1055" cy="487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5944" name="Oval 8"/>
            <p:cNvSpPr>
              <a:spLocks noChangeArrowheads="1"/>
            </p:cNvSpPr>
            <p:nvPr/>
          </p:nvSpPr>
          <p:spPr bwMode="auto">
            <a:xfrm>
              <a:off x="2990" y="1384"/>
              <a:ext cx="200" cy="164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altLang="en-US"/>
            </a:p>
          </p:txBody>
        </p:sp>
        <p:sp>
          <p:nvSpPr>
            <p:cNvPr id="295945" name="Oval 9"/>
            <p:cNvSpPr>
              <a:spLocks noChangeArrowheads="1"/>
            </p:cNvSpPr>
            <p:nvPr/>
          </p:nvSpPr>
          <p:spPr bwMode="auto">
            <a:xfrm>
              <a:off x="1751" y="2000"/>
              <a:ext cx="200" cy="164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95948" name="Rectangle 12"/>
          <p:cNvSpPr>
            <a:spLocks noGrp="1" noChangeArrowheads="1"/>
          </p:cNvSpPr>
          <p:nvPr>
            <p:ph type="title"/>
          </p:nvPr>
        </p:nvSpPr>
        <p:spPr>
          <a:xfrm>
            <a:off x="1012825" y="228600"/>
            <a:ext cx="4473575" cy="379413"/>
          </a:xfrm>
        </p:spPr>
        <p:txBody>
          <a:bodyPr/>
          <a:lstStyle/>
          <a:p>
            <a:pPr>
              <a:defRPr/>
            </a:pPr>
            <a:r>
              <a:rPr lang="en-US" altLang="en-US"/>
              <a:t>Loop Unrolling in Superscalar</a:t>
            </a:r>
            <a:endParaRPr lang="en-US" altLang="en-US"/>
          </a:p>
        </p:txBody>
      </p:sp>
      <p:sp>
        <p:nvSpPr>
          <p:cNvPr id="295950" name="Rectangle 14"/>
          <p:cNvSpPr>
            <a:spLocks noChangeArrowheads="1"/>
          </p:cNvSpPr>
          <p:nvPr/>
        </p:nvSpPr>
        <p:spPr bwMode="auto">
          <a:xfrm>
            <a:off x="457200" y="5334000"/>
            <a:ext cx="7543800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285750" indent="-2857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tabLst>
                <a:tab pos="971550" algn="l"/>
                <a:tab pos="3486150" algn="l"/>
                <a:tab pos="7086600" algn="r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tabLst>
                <a:tab pos="971550" algn="l"/>
                <a:tab pos="3486150" algn="l"/>
                <a:tab pos="7086600" algn="r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tabLst>
                <a:tab pos="971550" algn="l"/>
                <a:tab pos="3486150" algn="l"/>
                <a:tab pos="7086600" algn="r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tabLst>
                <a:tab pos="971550" algn="l"/>
                <a:tab pos="3486150" algn="l"/>
                <a:tab pos="7086600" algn="r"/>
              </a:tabLst>
              <a:defRPr sz="1400" b="1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tabLst>
                <a:tab pos="971550" algn="l"/>
                <a:tab pos="3486150" algn="l"/>
                <a:tab pos="7086600" algn="r"/>
              </a:tabLst>
              <a:defRPr sz="1400" b="1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tabLst>
                <a:tab pos="971550" algn="l"/>
                <a:tab pos="3486150" algn="l"/>
                <a:tab pos="7086600" algn="r"/>
              </a:tabLst>
              <a:defRPr sz="1400" b="1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tabLst>
                <a:tab pos="971550" algn="l"/>
                <a:tab pos="3486150" algn="l"/>
                <a:tab pos="7086600" algn="r"/>
              </a:tabLst>
              <a:defRPr sz="1400" b="1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tabLst>
                <a:tab pos="971550" algn="l"/>
                <a:tab pos="3486150" algn="l"/>
                <a:tab pos="7086600" algn="r"/>
              </a:tabLst>
              <a:defRPr sz="1400" b="1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tabLst>
                <a:tab pos="971550" algn="l"/>
                <a:tab pos="3486150" algn="l"/>
                <a:tab pos="7086600" algn="r"/>
              </a:tabLst>
              <a:defRPr sz="1400" b="1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defRPr/>
            </a:pPr>
            <a:r>
              <a:rPr lang="en-US" altLang="en-US">
                <a:solidFill>
                  <a:schemeClr val="hlink"/>
                </a:solidFill>
              </a:rPr>
              <a:t>Unrolled 5 times to avoid delays (+1 due to SS)</a:t>
            </a:r>
            <a:endParaRPr lang="en-US" altLang="en-US">
              <a:solidFill>
                <a:schemeClr val="hlink"/>
              </a:solidFill>
            </a:endParaRPr>
          </a:p>
          <a:p>
            <a:pPr>
              <a:defRPr/>
            </a:pPr>
            <a:r>
              <a:rPr lang="en-US" altLang="en-US">
                <a:solidFill>
                  <a:schemeClr val="hlink"/>
                </a:solidFill>
              </a:rPr>
              <a:t>12 clocks, or 2.4 clocks per iteration</a:t>
            </a:r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5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5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5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5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0" grpId="0" autoUpdateAnimBg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65200" y="228600"/>
            <a:ext cx="3225800" cy="37941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/>
              <a:t>Limits of Superscalar</a:t>
            </a:r>
            <a:endParaRPr lang="en-US" altLang="en-US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049838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/>
              <a:t>While Integer/FP split is simple for the HW, get CPI of 0.5 only for programs with: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Exactly 50% FP operations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No hazards</a:t>
            </a:r>
            <a:endParaRPr lang="en-US" altLang="en-US"/>
          </a:p>
          <a:p>
            <a:pPr>
              <a:defRPr/>
            </a:pPr>
            <a:r>
              <a:rPr lang="en-US" altLang="en-US"/>
              <a:t>If more instructions issue at same time, greater difficulty of decode and issue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Even 2-scalar =&gt; examine 2 opcodes, 6 register specifiers, &amp; decide if 1 or 2 instructions can issue</a:t>
            </a:r>
            <a:endParaRPr lang="en-US" altLang="en-US"/>
          </a:p>
          <a:p>
            <a:pPr>
              <a:defRPr/>
            </a:pPr>
            <a:r>
              <a:rPr lang="en-US" altLang="en-US"/>
              <a:t>VLIW: tradeoff instruction space for simple decoding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The long instruction word has room for many operations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By definition, all the operations the compiler puts in the long instruction word can execute in parallel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E.g., 2 integer operations, 2 FP ops, 2 Memory refs, 1 branch</a:t>
            </a:r>
            <a:endParaRPr lang="en-US" altLang="en-US"/>
          </a:p>
          <a:p>
            <a:pPr lvl="2">
              <a:defRPr/>
            </a:pPr>
            <a:r>
              <a:rPr lang="en-US" altLang="en-US"/>
              <a:t>16 to 24 bits per field =&gt; 7*16 or 112 bits to 7*24 or 168 bits wide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Need compiling technique that schedules across several branches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6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6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6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6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autoUpdateAnimBg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996950"/>
            <a:ext cx="8343900" cy="3189288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  <a:tabLst>
                <a:tab pos="1543050" algn="l"/>
                <a:tab pos="3028950" algn="l"/>
                <a:tab pos="4909820" algn="l"/>
                <a:tab pos="6172200" algn="l"/>
                <a:tab pos="8115300" algn="r"/>
              </a:tabLst>
              <a:defRPr/>
            </a:pPr>
            <a:r>
              <a:rPr lang="en-US" altLang="en-US" sz="1800" i="1"/>
              <a:t>Memory 	Memory	FP	FP	Int. op/	Clock</a:t>
            </a:r>
            <a:br>
              <a:rPr lang="en-US" altLang="en-US" sz="1800" i="1"/>
            </a:br>
            <a:r>
              <a:rPr lang="en-US" altLang="en-US" sz="1800" i="1"/>
              <a:t>reference 1	reference 2	operation 1	 op. 2 	branch</a:t>
            </a:r>
            <a:endParaRPr lang="en-US" altLang="en-US" sz="1800" i="1"/>
          </a:p>
          <a:p>
            <a:pPr marL="0" indent="0">
              <a:buFontTx/>
              <a:buNone/>
              <a:tabLst>
                <a:tab pos="1543050" algn="l"/>
                <a:tab pos="3028950" algn="l"/>
                <a:tab pos="4909820" algn="l"/>
                <a:tab pos="6172200" algn="l"/>
                <a:tab pos="8115300" algn="r"/>
              </a:tabLst>
              <a:defRPr/>
            </a:pPr>
            <a:r>
              <a:rPr lang="en-US" altLang="en-US" sz="1600"/>
              <a:t>LD F0,0(R1)	LD F6,-8(R1)				1</a:t>
            </a:r>
            <a:endParaRPr lang="en-US" altLang="en-US" sz="1600"/>
          </a:p>
          <a:p>
            <a:pPr marL="0" indent="0">
              <a:buFontTx/>
              <a:buNone/>
              <a:tabLst>
                <a:tab pos="1543050" algn="l"/>
                <a:tab pos="3028950" algn="l"/>
                <a:tab pos="4909820" algn="l"/>
                <a:tab pos="6172200" algn="l"/>
                <a:tab pos="8115300" algn="r"/>
              </a:tabLst>
              <a:defRPr/>
            </a:pPr>
            <a:r>
              <a:rPr lang="en-US" altLang="en-US" sz="1600"/>
              <a:t>LD F10,-16(R1)	LD F14,-24(R1)				2</a:t>
            </a:r>
            <a:endParaRPr lang="en-US" altLang="en-US" sz="1600"/>
          </a:p>
          <a:p>
            <a:pPr marL="0" indent="0">
              <a:buFontTx/>
              <a:buNone/>
              <a:tabLst>
                <a:tab pos="1543050" algn="l"/>
                <a:tab pos="3028950" algn="l"/>
                <a:tab pos="4909820" algn="l"/>
                <a:tab pos="6172200" algn="l"/>
                <a:tab pos="8115300" algn="r"/>
              </a:tabLst>
              <a:defRPr/>
            </a:pPr>
            <a:r>
              <a:rPr lang="en-US" altLang="en-US" sz="1600"/>
              <a:t>LD F18,-32(R1)	LD F22,-40(R1)	ADDD F4, F0, F2	ADDD F8,F6,F2	3</a:t>
            </a:r>
            <a:endParaRPr lang="en-US" altLang="en-US" sz="1600"/>
          </a:p>
          <a:p>
            <a:pPr marL="0" indent="0">
              <a:buFontTx/>
              <a:buNone/>
              <a:tabLst>
                <a:tab pos="1543050" algn="l"/>
                <a:tab pos="3028950" algn="l"/>
                <a:tab pos="4909820" algn="l"/>
                <a:tab pos="6172200" algn="l"/>
                <a:tab pos="8115300" algn="r"/>
              </a:tabLst>
              <a:defRPr/>
            </a:pPr>
            <a:r>
              <a:rPr lang="en-US" altLang="en-US" sz="1600"/>
              <a:t>LD F26,-48(R1)		ADDD F12, F10, F2	ADDD F16,F14,F2	4</a:t>
            </a:r>
            <a:endParaRPr lang="en-US" altLang="en-US" sz="1600"/>
          </a:p>
          <a:p>
            <a:pPr marL="0" indent="0">
              <a:buFontTx/>
              <a:buNone/>
              <a:tabLst>
                <a:tab pos="1543050" algn="l"/>
                <a:tab pos="3028950" algn="l"/>
                <a:tab pos="4909820" algn="l"/>
                <a:tab pos="6172200" algn="l"/>
                <a:tab pos="8115300" algn="r"/>
              </a:tabLst>
              <a:defRPr/>
            </a:pPr>
            <a:r>
              <a:rPr lang="en-US" altLang="en-US" sz="1600"/>
              <a:t>		ADDD F20, F18, F2	ADDD F24,F22,F2	5</a:t>
            </a:r>
            <a:endParaRPr lang="en-US" altLang="en-US" sz="1600"/>
          </a:p>
          <a:p>
            <a:pPr marL="0" indent="0">
              <a:buFontTx/>
              <a:buNone/>
              <a:tabLst>
                <a:tab pos="1543050" algn="l"/>
                <a:tab pos="3028950" algn="l"/>
                <a:tab pos="4909820" algn="l"/>
                <a:tab pos="6172200" algn="l"/>
                <a:tab pos="8115300" algn="r"/>
              </a:tabLst>
              <a:defRPr/>
            </a:pPr>
            <a:r>
              <a:rPr lang="en-US" altLang="en-US" sz="1600"/>
              <a:t>SD 0(R1),F4	SD -8(R1),F8	ADDD F28, F26, F2			6</a:t>
            </a:r>
            <a:endParaRPr lang="en-US" altLang="en-US" sz="1600"/>
          </a:p>
          <a:p>
            <a:pPr marL="0" indent="0">
              <a:buFontTx/>
              <a:buNone/>
              <a:tabLst>
                <a:tab pos="1543050" algn="l"/>
                <a:tab pos="3028950" algn="l"/>
                <a:tab pos="4909820" algn="l"/>
                <a:tab pos="6172200" algn="l"/>
                <a:tab pos="8115300" algn="r"/>
              </a:tabLst>
              <a:defRPr/>
            </a:pPr>
            <a:r>
              <a:rPr lang="en-US" altLang="en-US" sz="1600"/>
              <a:t>SD -16(R1),F12	SD -24(R1),F16				7</a:t>
            </a:r>
            <a:endParaRPr lang="en-US" altLang="en-US" sz="1600"/>
          </a:p>
          <a:p>
            <a:pPr marL="0" indent="0">
              <a:buFontTx/>
              <a:buNone/>
              <a:tabLst>
                <a:tab pos="1543050" algn="l"/>
                <a:tab pos="3028950" algn="l"/>
                <a:tab pos="4909820" algn="l"/>
                <a:tab pos="6172200" algn="l"/>
                <a:tab pos="8115300" algn="r"/>
              </a:tabLst>
              <a:defRPr/>
            </a:pPr>
            <a:r>
              <a:rPr lang="en-US" altLang="en-US" sz="1600"/>
              <a:t>SD -32(R1),F20	SD -40(R1),F24			SUBI  R1,R1,#48	8</a:t>
            </a:r>
            <a:endParaRPr lang="en-US" altLang="en-US" sz="1600"/>
          </a:p>
          <a:p>
            <a:pPr marL="0" indent="0">
              <a:buFontTx/>
              <a:buNone/>
              <a:tabLst>
                <a:tab pos="1543050" algn="l"/>
                <a:tab pos="3028950" algn="l"/>
                <a:tab pos="4909820" algn="l"/>
                <a:tab pos="6172200" algn="l"/>
                <a:tab pos="8115300" algn="r"/>
              </a:tabLst>
              <a:defRPr/>
            </a:pPr>
            <a:r>
              <a:rPr lang="en-US" altLang="en-US" sz="1600"/>
              <a:t>SD -0(R1),F28				BNEZ R1,LOOP	9</a:t>
            </a:r>
            <a:endParaRPr lang="en-US" alt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2" y="228600"/>
            <a:ext cx="3487738" cy="37941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/>
              <a:t>Loop Unrolling in VLIW</a:t>
            </a:r>
            <a:endParaRPr lang="en-US" altLang="en-US"/>
          </a:p>
        </p:txBody>
      </p:sp>
      <p:grpSp>
        <p:nvGrpSpPr>
          <p:cNvPr id="297997" name="Group 13"/>
          <p:cNvGrpSpPr/>
          <p:nvPr/>
        </p:nvGrpSpPr>
        <p:grpSpPr bwMode="auto">
          <a:xfrm>
            <a:off x="838200" y="2133600"/>
            <a:ext cx="4140200" cy="1763713"/>
            <a:chOff x="528" y="1344"/>
            <a:chExt cx="2608" cy="1111"/>
          </a:xfrm>
        </p:grpSpPr>
        <p:sp>
          <p:nvSpPr>
            <p:cNvPr id="297988" name="Line 4"/>
            <p:cNvSpPr>
              <a:spLocks noChangeShapeType="1"/>
            </p:cNvSpPr>
            <p:nvPr/>
          </p:nvSpPr>
          <p:spPr bwMode="auto">
            <a:xfrm>
              <a:off x="768" y="1440"/>
              <a:ext cx="2160" cy="336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7989" name="Line 5"/>
            <p:cNvSpPr>
              <a:spLocks noChangeShapeType="1"/>
            </p:cNvSpPr>
            <p:nvPr/>
          </p:nvSpPr>
          <p:spPr bwMode="auto">
            <a:xfrm flipH="1">
              <a:off x="1200" y="1824"/>
              <a:ext cx="1448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7990" name="Oval 6"/>
            <p:cNvSpPr>
              <a:spLocks noChangeArrowheads="1"/>
            </p:cNvSpPr>
            <p:nvPr/>
          </p:nvSpPr>
          <p:spPr bwMode="auto">
            <a:xfrm>
              <a:off x="528" y="1344"/>
              <a:ext cx="240" cy="192"/>
            </a:xfrm>
            <a:prstGeom prst="ellipse">
              <a:avLst/>
            </a:prstGeom>
            <a:noFill/>
            <a:ln w="57150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7991" name="Oval 7"/>
            <p:cNvSpPr>
              <a:spLocks noChangeArrowheads="1"/>
            </p:cNvSpPr>
            <p:nvPr/>
          </p:nvSpPr>
          <p:spPr bwMode="auto">
            <a:xfrm>
              <a:off x="2896" y="1695"/>
              <a:ext cx="240" cy="192"/>
            </a:xfrm>
            <a:prstGeom prst="ellipse">
              <a:avLst/>
            </a:prstGeom>
            <a:noFill/>
            <a:ln w="57150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7992" name="Oval 8"/>
            <p:cNvSpPr>
              <a:spLocks noChangeArrowheads="1"/>
            </p:cNvSpPr>
            <p:nvPr/>
          </p:nvSpPr>
          <p:spPr bwMode="auto">
            <a:xfrm>
              <a:off x="2617" y="1705"/>
              <a:ext cx="240" cy="19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7994" name="Oval 10"/>
            <p:cNvSpPr>
              <a:spLocks noChangeArrowheads="1"/>
            </p:cNvSpPr>
            <p:nvPr/>
          </p:nvSpPr>
          <p:spPr bwMode="auto">
            <a:xfrm>
              <a:off x="993" y="2263"/>
              <a:ext cx="240" cy="192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381000" y="4648200"/>
            <a:ext cx="8343900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tabLst>
                <a:tab pos="1543050" algn="l"/>
                <a:tab pos="3028950" algn="l"/>
                <a:tab pos="4909820" algn="l"/>
                <a:tab pos="6172200" algn="l"/>
                <a:tab pos="8115300" algn="r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tabLst>
                <a:tab pos="1543050" algn="l"/>
                <a:tab pos="3028950" algn="l"/>
                <a:tab pos="4909820" algn="l"/>
                <a:tab pos="6172200" algn="l"/>
                <a:tab pos="8115300" algn="r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SzPct val="100000"/>
              <a:buChar char="»"/>
              <a:tabLst>
                <a:tab pos="1543050" algn="l"/>
                <a:tab pos="3028950" algn="l"/>
                <a:tab pos="4909820" algn="l"/>
                <a:tab pos="6172200" algn="l"/>
                <a:tab pos="8115300" algn="r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•"/>
              <a:tabLst>
                <a:tab pos="1543050" algn="l"/>
                <a:tab pos="3028950" algn="l"/>
                <a:tab pos="4909820" algn="l"/>
                <a:tab pos="6172200" algn="l"/>
                <a:tab pos="8115300" algn="r"/>
              </a:tabLst>
              <a:defRPr sz="1400" b="1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00250" indent="-171450" algn="l">
              <a:lnSpc>
                <a:spcPct val="90000"/>
              </a:lnSpc>
              <a:spcBef>
                <a:spcPct val="30000"/>
              </a:spcBef>
              <a:buSzPct val="100000"/>
              <a:buChar char="–"/>
              <a:tabLst>
                <a:tab pos="1543050" algn="l"/>
                <a:tab pos="3028950" algn="l"/>
                <a:tab pos="4909820" algn="l"/>
                <a:tab pos="6172200" algn="l"/>
                <a:tab pos="8115300" algn="r"/>
              </a:tabLst>
              <a:defRPr sz="1400" b="1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4574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tabLst>
                <a:tab pos="1543050" algn="l"/>
                <a:tab pos="3028950" algn="l"/>
                <a:tab pos="4909820" algn="l"/>
                <a:tab pos="6172200" algn="l"/>
                <a:tab pos="8115300" algn="r"/>
              </a:tabLst>
              <a:defRPr sz="1400" b="1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146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tabLst>
                <a:tab pos="1543050" algn="l"/>
                <a:tab pos="3028950" algn="l"/>
                <a:tab pos="4909820" algn="l"/>
                <a:tab pos="6172200" algn="l"/>
                <a:tab pos="8115300" algn="r"/>
              </a:tabLst>
              <a:defRPr sz="1400" b="1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3718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tabLst>
                <a:tab pos="1543050" algn="l"/>
                <a:tab pos="3028950" algn="l"/>
                <a:tab pos="4909820" algn="l"/>
                <a:tab pos="6172200" algn="l"/>
                <a:tab pos="8115300" algn="r"/>
              </a:tabLst>
              <a:defRPr sz="1400" b="1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29050" indent="-17145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tabLst>
                <a:tab pos="1543050" algn="l"/>
                <a:tab pos="3028950" algn="l"/>
                <a:tab pos="4909820" algn="l"/>
                <a:tab pos="6172200" algn="l"/>
                <a:tab pos="8115300" algn="r"/>
              </a:tabLst>
              <a:defRPr sz="1400" b="1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buFontTx/>
              <a:buNone/>
              <a:defRPr/>
            </a:pPr>
            <a:r>
              <a:rPr lang="en-US" altLang="en-US">
                <a:solidFill>
                  <a:schemeClr val="hlink"/>
                </a:solidFill>
              </a:rPr>
              <a:t>Unrolled 7 times to avoid delays</a:t>
            </a:r>
            <a:br>
              <a:rPr lang="en-US" altLang="en-US">
                <a:solidFill>
                  <a:schemeClr val="hlink"/>
                </a:solidFill>
              </a:rPr>
            </a:br>
            <a:r>
              <a:rPr lang="en-US" altLang="en-US">
                <a:solidFill>
                  <a:schemeClr val="hlink"/>
                </a:solidFill>
              </a:rPr>
              <a:t>7 results in 9 clocks, or 1.3 clocks per iteration</a:t>
            </a:r>
            <a:endParaRPr lang="en-US" altLang="en-US">
              <a:solidFill>
                <a:schemeClr val="hlink"/>
              </a:solidFill>
            </a:endParaRPr>
          </a:p>
          <a:p>
            <a:pPr>
              <a:buFontTx/>
              <a:buNone/>
              <a:defRPr/>
            </a:pPr>
            <a:r>
              <a:rPr lang="en-US" altLang="en-US"/>
              <a:t>Need more registers in VLIW(EPIC =&gt; 128int + 128FP)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7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7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7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7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7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7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6" grpId="0" autoUpdateAnimBg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228600"/>
            <a:ext cx="5635625" cy="3683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anchor="ctr"/>
          <a:lstStyle/>
          <a:p>
            <a:pPr>
              <a:defRPr/>
            </a:pPr>
            <a:r>
              <a:rPr lang="en-US" altLang="en-US"/>
              <a:t>Software Pipelining</a:t>
            </a:r>
            <a:endParaRPr lang="en-US" altLang="en-US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325" y="989013"/>
            <a:ext cx="874395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defRPr/>
            </a:pPr>
            <a:r>
              <a:rPr lang="en-US" altLang="en-US"/>
              <a:t>Observation: if iterations from loops are independent, then can get more ILP by taking instructions from </a:t>
            </a:r>
            <a:r>
              <a:rPr lang="en-US" altLang="en-US" u="sng">
                <a:solidFill>
                  <a:schemeClr val="hlink"/>
                </a:solidFill>
              </a:rPr>
              <a:t>different</a:t>
            </a:r>
            <a:r>
              <a:rPr lang="en-US" altLang="en-US"/>
              <a:t> iterations</a:t>
            </a:r>
            <a:endParaRPr lang="en-US" altLang="en-US"/>
          </a:p>
          <a:p>
            <a:pPr>
              <a:defRPr/>
            </a:pPr>
            <a:r>
              <a:rPr lang="en-US" altLang="en-US"/>
              <a:t>Software pipelining: reorganizes loops so that each iteration is made from instructions chosen from different iterations of the original loop (­ Tomasulo in SW)</a:t>
            </a:r>
            <a:endParaRPr lang="en-US" altLang="en-US"/>
          </a:p>
        </p:txBody>
      </p:sp>
      <p:pic>
        <p:nvPicPr>
          <p:cNvPr id="270340" name="Picture 4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5" y="3255963"/>
            <a:ext cx="46101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autoUpdateAnimBg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6096000" cy="37941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Review: Pipelining</a:t>
            </a:r>
            <a:endParaRPr lang="en-US" altLang="en-US" dirty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838200"/>
            <a:ext cx="8439150" cy="45815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/>
              <a:t>Key to pipelining: smooth flow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Making all instructions the same length can increase performance!</a:t>
            </a:r>
            <a:endParaRPr lang="en-US" altLang="en-US"/>
          </a:p>
          <a:p>
            <a:pPr>
              <a:defRPr/>
            </a:pPr>
            <a:r>
              <a:rPr lang="en-US" altLang="en-US"/>
              <a:t>Hazards limit performance</a:t>
            </a:r>
            <a:endParaRPr lang="en-US" altLang="en-US" sz="2000"/>
          </a:p>
          <a:p>
            <a:pPr lvl="1">
              <a:defRPr/>
            </a:pPr>
            <a:r>
              <a:rPr lang="en-US" altLang="en-US"/>
              <a:t>Structural: need more HW resources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Data: need forwarding, compiler scheduling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Control: early evaluation &amp; PC, delayed branch, prediction</a:t>
            </a:r>
            <a:endParaRPr lang="en-US" altLang="en-US"/>
          </a:p>
          <a:p>
            <a:pPr>
              <a:defRPr/>
            </a:pPr>
            <a:r>
              <a:rPr lang="en-US" altLang="en-US"/>
              <a:t>Data hazards must be handled carefully: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RAW (Read-After-Write) data hazards handled by forwarding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WAW (Write-After-Write) and WAR (Write-After-Read) hazards don’t exist in 5-stage pipeline</a:t>
            </a:r>
            <a:endParaRPr lang="en-US" altLang="en-US"/>
          </a:p>
          <a:p>
            <a:pPr>
              <a:defRPr/>
            </a:pPr>
            <a:r>
              <a:rPr lang="en-US" altLang="en-US"/>
              <a:t>MIPS I instruction set architecture made pipeline visible (delayed branch, delayed load)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Change in programmer semantics to make hardware simpler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4343400" cy="1841786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buFontTx/>
              <a:buNone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altLang="en-US" sz="1800" dirty="0">
                <a:latin typeface="Courier New" panose="02070309020205020404" charset="0"/>
              </a:rPr>
              <a:t>Loop:	LD	F0,0(R1)		ADDD	F4,F0,F2 </a:t>
            </a:r>
            <a:r>
              <a:rPr lang="en-US" altLang="zh-CN" sz="1800" dirty="0">
                <a:latin typeface="Courier New" panose="02070309020205020404" charset="0"/>
              </a:rPr>
              <a:t>RAW</a:t>
            </a:r>
            <a:r>
              <a:rPr lang="en-US" altLang="en-US" sz="1800" dirty="0">
                <a:latin typeface="Courier New" panose="02070309020205020404" charset="0"/>
              </a:rPr>
              <a:t>	</a:t>
            </a:r>
            <a:endParaRPr lang="en-US" altLang="en-US" sz="1800" dirty="0">
              <a:latin typeface="Courier New" panose="02070309020205020404" charset="0"/>
            </a:endParaRPr>
          </a:p>
          <a:p>
            <a:pPr>
              <a:buFontTx/>
              <a:buNone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altLang="en-US" sz="1800" dirty="0">
                <a:latin typeface="Courier New" panose="02070309020205020404" charset="0"/>
              </a:rPr>
              <a:t> 		SD	0(R1),F4 </a:t>
            </a:r>
            <a:r>
              <a:rPr lang="en-US" altLang="zh-CN" sz="1800" dirty="0">
                <a:latin typeface="Courier New" panose="02070309020205020404" charset="0"/>
              </a:rPr>
              <a:t>RAW</a:t>
            </a:r>
            <a:r>
              <a:rPr lang="en-US" altLang="en-US" sz="1800" dirty="0">
                <a:latin typeface="Courier New" panose="02070309020205020404" charset="0"/>
              </a:rPr>
              <a:t>	</a:t>
            </a:r>
            <a:endParaRPr lang="en-US" altLang="en-US" sz="1800" dirty="0">
              <a:latin typeface="Courier New" panose="02070309020205020404" charset="0"/>
            </a:endParaRPr>
          </a:p>
          <a:p>
            <a:pPr>
              <a:buFontTx/>
              <a:buNone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altLang="en-US" sz="1800" dirty="0">
                <a:latin typeface="Courier New" panose="02070309020205020404" charset="0"/>
              </a:rPr>
              <a:t> 		SUBI	R1,R1,8	 	BNEZ	R1,Loop	</a:t>
            </a:r>
            <a:endParaRPr lang="en-US" altLang="en-US" sz="1800" dirty="0">
              <a:latin typeface="Courier New" panose="02070309020205020404" charset="0"/>
            </a:endParaRPr>
          </a:p>
          <a:p>
            <a:pPr>
              <a:buFontTx/>
              <a:buNone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altLang="en-US" sz="1800" dirty="0">
                <a:latin typeface="Courier New" panose="02070309020205020404" charset="0"/>
              </a:rPr>
              <a:t> 		NOP</a:t>
            </a:r>
            <a:endParaRPr lang="en-US" altLang="en-US" sz="1800" dirty="0">
              <a:latin typeface="Courier New" panose="02070309020205020404" charset="0"/>
            </a:endParaRPr>
          </a:p>
        </p:txBody>
      </p:sp>
      <p:sp>
        <p:nvSpPr>
          <p:cNvPr id="271411" name="Rectangle 51"/>
          <p:cNvSpPr>
            <a:spLocks noGrp="1" noChangeArrowheads="1"/>
          </p:cNvSpPr>
          <p:nvPr>
            <p:ph type="title"/>
          </p:nvPr>
        </p:nvSpPr>
        <p:spPr>
          <a:xfrm>
            <a:off x="1120775" y="228600"/>
            <a:ext cx="4289425" cy="37941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Software Pipelining Example</a:t>
            </a:r>
            <a:endParaRPr lang="en-US" altLang="en-US" dirty="0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381000" y="3276600"/>
          <a:ext cx="84582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9400"/>
                <a:gridCol w="2819400"/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LD	F0,0(R1)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ADDD	F4,F0,F2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LD	F0,-8(R1)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highlight>
                            <a:srgbClr val="FFFF00"/>
                          </a:highlight>
                        </a:rPr>
                        <a:t>SD	0(R1),F4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highlight>
                            <a:srgbClr val="FFFF00"/>
                          </a:highlight>
                        </a:rPr>
                        <a:t>ADDD	F4,F0,F2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LD	F0,-16(R1)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highlight>
                            <a:srgbClr val="00FFFF"/>
                          </a:highlight>
                        </a:rPr>
                        <a:t>SD	-8(R1),F4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highlight>
                            <a:srgbClr val="00FFFF"/>
                          </a:highlight>
                        </a:rPr>
                        <a:t>ADDD	F4,F0,F2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highlight>
                            <a:srgbClr val="00FFFF"/>
                          </a:highlight>
                        </a:rPr>
                        <a:t>SD	-16(R1),F4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315200" cy="383695"/>
          </a:xfrm>
        </p:spPr>
        <p:txBody>
          <a:bodyPr/>
          <a:lstStyle/>
          <a:p>
            <a:r>
              <a:rPr lang="en-US" altLang="en-US" dirty="0"/>
              <a:t>Software Pipelining Example</a:t>
            </a:r>
            <a:endParaRPr lang="zh-CN" altLang="en-US" dirty="0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1257300" y="1203960"/>
          <a:ext cx="73152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9656"/>
                <a:gridCol w="2522483"/>
                <a:gridCol w="22830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LD	F0,0(R1)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ADDD	F4,F0,F2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LD	F0,-8(R1)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highlight>
                            <a:srgbClr val="FFFF00"/>
                          </a:highlight>
                        </a:rPr>
                        <a:t>SD	0(R1),F4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highlight>
                            <a:srgbClr val="FFFF00"/>
                          </a:highlight>
                        </a:rPr>
                        <a:t>ADDD	F4,F0,F2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LD	F0,-16(R1)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highlight>
                            <a:srgbClr val="00FFFF"/>
                          </a:highlight>
                        </a:rPr>
                        <a:t>SD	-8(R1),F4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highlight>
                            <a:srgbClr val="00FFFF"/>
                          </a:highlight>
                        </a:rPr>
                        <a:t>ADDD	F4,F0,F2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highlight>
                            <a:srgbClr val="00FFFF"/>
                          </a:highlight>
                        </a:rPr>
                        <a:t>SD	-16(R1),F4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511012" y="3660140"/>
          <a:ext cx="2274376" cy="609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43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LD	F0,0(R1)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ADDD	F4,F0,F2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LD	F0,-8(R1)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800" dirty="0">
                          <a:highlight>
                            <a:srgbClr val="FFFF00"/>
                          </a:highlight>
                        </a:rPr>
                        <a:t>SD	0(R1),F4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800" dirty="0">
                          <a:highlight>
                            <a:srgbClr val="FFFF00"/>
                          </a:highlight>
                        </a:rPr>
                        <a:t>ADDD	F4,F0,F2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LD	F0,-16(R1)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800" dirty="0">
                          <a:highlight>
                            <a:srgbClr val="00FFFF"/>
                          </a:highlight>
                        </a:rPr>
                        <a:t>SD	-8(R1),F4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800" dirty="0">
                          <a:highlight>
                            <a:srgbClr val="00FFFF"/>
                          </a:highlight>
                        </a:rPr>
                        <a:t>ADDD	F4,F0,F2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  <a:p>
                      <a:r>
                        <a:rPr lang="en-US" altLang="en-US" sz="1800" dirty="0">
                          <a:highlight>
                            <a:srgbClr val="00FFFF"/>
                          </a:highlight>
                        </a:rPr>
                        <a:t>SD	-16(R1),F4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315200" cy="383695"/>
          </a:xfrm>
        </p:spPr>
        <p:txBody>
          <a:bodyPr/>
          <a:lstStyle/>
          <a:p>
            <a:r>
              <a:rPr lang="en-US" altLang="en-US" dirty="0"/>
              <a:t>Software Pipelining Example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5800" y="2133600"/>
          <a:ext cx="2274376" cy="609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43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LD	F0,0(R1)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ADDD	F4,F0,F2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LD	F0,-8(R1)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800" dirty="0">
                          <a:highlight>
                            <a:srgbClr val="FFFF00"/>
                          </a:highlight>
                        </a:rPr>
                        <a:t>SD	0(R1),F4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800" dirty="0">
                          <a:highlight>
                            <a:srgbClr val="FFFF00"/>
                          </a:highlight>
                        </a:rPr>
                        <a:t>ADDD	F4,F0,F2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LD	F0,-16(R1)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800" dirty="0">
                          <a:highlight>
                            <a:srgbClr val="00FFFF"/>
                          </a:highlight>
                        </a:rPr>
                        <a:t>SD	-8(R1),F4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800" dirty="0">
                          <a:highlight>
                            <a:srgbClr val="00FFFF"/>
                          </a:highlight>
                        </a:rPr>
                        <a:t>ADDD	F4,F0,F2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  <a:p>
                      <a:r>
                        <a:rPr lang="en-US" altLang="en-US" sz="1800" dirty="0">
                          <a:highlight>
                            <a:srgbClr val="00FFFF"/>
                          </a:highlight>
                        </a:rPr>
                        <a:t>SD	-16(R1),F4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181600" y="1828800"/>
          <a:ext cx="3810000" cy="691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LD	F0,0(R1)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ADDD	F4,F0,F2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LD	F0,0(R1)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highlight>
                            <a:srgbClr val="FF00FF"/>
                          </a:highlight>
                        </a:rPr>
                        <a:t>SUB       R1, R1, 24</a:t>
                      </a:r>
                      <a:endParaRPr lang="en-US" altLang="zh-CN" sz="1800" dirty="0">
                        <a:highlight>
                          <a:srgbClr val="FF00FF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highlight>
                            <a:srgbClr val="FFFF00"/>
                          </a:highlight>
                        </a:rPr>
                        <a:t>LOOP:   </a:t>
                      </a:r>
                      <a:r>
                        <a:rPr lang="en-US" altLang="en-US" sz="1800" dirty="0">
                          <a:highlight>
                            <a:srgbClr val="FFFF00"/>
                          </a:highlight>
                        </a:rPr>
                        <a:t>SD	0(R1),F4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800" dirty="0">
                          <a:highlight>
                            <a:srgbClr val="FFFF00"/>
                          </a:highlight>
                        </a:rPr>
                        <a:t>ADDD	F4,F0,F2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LD	F0,0(R1)</a:t>
                      </a:r>
                      <a:endParaRPr lang="en-US" altLang="en-US" sz="1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+mn-ea"/>
                          <a:ea typeface="+mn-ea"/>
                        </a:rPr>
                        <a:t>BNE       R1, LOOP</a:t>
                      </a:r>
                      <a:endParaRPr lang="en-US" altLang="zh-CN" sz="1800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+mn-ea"/>
                          <a:ea typeface="+mn-ea"/>
                        </a:rPr>
                        <a:t>SUB       R1, R1, #8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00FF"/>
                        </a:highlight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800" dirty="0">
                          <a:highlight>
                            <a:srgbClr val="00FFFF"/>
                          </a:highlight>
                        </a:rPr>
                        <a:t>SD	0(R1),F4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800" dirty="0">
                          <a:highlight>
                            <a:srgbClr val="00FFFF"/>
                          </a:highlight>
                        </a:rPr>
                        <a:t>ADDD	F4,F0,F2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800" dirty="0">
                          <a:highlight>
                            <a:srgbClr val="00FFFF"/>
                          </a:highlight>
                        </a:rPr>
                        <a:t>ADDD	F4,F0,F2</a:t>
                      </a:r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+mn-ea"/>
                        <a:ea typeface="+mn-ea"/>
                      </a:endParaRP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3340100" cy="35814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14350" indent="-514350">
              <a:buFontTx/>
              <a:buNone/>
              <a:tabLst>
                <a:tab pos="1257300" algn="l"/>
              </a:tabLst>
              <a:defRPr/>
            </a:pPr>
            <a:r>
              <a:rPr lang="en-US" altLang="en-US" sz="1800" dirty="0"/>
              <a:t>Before: Unrolled 3 times</a:t>
            </a:r>
            <a:endParaRPr lang="en-US" altLang="en-US" sz="1800" dirty="0"/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1257300" algn="l"/>
              </a:tabLst>
              <a:defRPr/>
            </a:pPr>
            <a:r>
              <a:rPr lang="en-US" altLang="en-US" sz="1800" dirty="0">
                <a:solidFill>
                  <a:schemeClr val="folHlink"/>
                </a:solidFill>
              </a:rPr>
              <a:t> 1</a:t>
            </a:r>
            <a:r>
              <a:rPr lang="en-US" altLang="en-US" sz="1800" dirty="0">
                <a:solidFill>
                  <a:schemeClr val="accent1"/>
                </a:solidFill>
              </a:rPr>
              <a:t> </a:t>
            </a:r>
            <a:r>
              <a:rPr lang="en-US" altLang="en-US" sz="1800" dirty="0">
                <a:solidFill>
                  <a:schemeClr val="accent1"/>
                </a:solidFill>
                <a:latin typeface="Courier New" panose="02070309020205020404" charset="0"/>
              </a:rPr>
              <a:t>	</a:t>
            </a:r>
            <a:r>
              <a:rPr lang="en-US" altLang="en-US" sz="1800" dirty="0">
                <a:solidFill>
                  <a:schemeClr val="folHlink"/>
                </a:solidFill>
                <a:latin typeface="Courier New" panose="02070309020205020404" charset="0"/>
              </a:rPr>
              <a:t>LD	F0,0(R1)</a:t>
            </a:r>
            <a:endParaRPr lang="en-US" altLang="en-US" sz="1800" dirty="0">
              <a:solidFill>
                <a:schemeClr val="folHlink"/>
              </a:solidFill>
              <a:latin typeface="Courier New" panose="02070309020205020404" charset="0"/>
            </a:endParaRP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1257300" algn="l"/>
              </a:tabLst>
              <a:defRPr/>
            </a:pPr>
            <a:r>
              <a:rPr lang="en-US" altLang="en-US" sz="1800" dirty="0">
                <a:solidFill>
                  <a:schemeClr val="folHlink"/>
                </a:solidFill>
              </a:rPr>
              <a:t> 2</a:t>
            </a:r>
            <a:r>
              <a:rPr lang="en-US" altLang="en-US" sz="1800" dirty="0">
                <a:solidFill>
                  <a:schemeClr val="folHlink"/>
                </a:solidFill>
                <a:latin typeface="Courier New" panose="02070309020205020404" charset="0"/>
              </a:rPr>
              <a:t>	ADDD	F4,F0,F2</a:t>
            </a:r>
            <a:endParaRPr lang="en-US" altLang="en-US" sz="1800" dirty="0">
              <a:solidFill>
                <a:schemeClr val="folHlink"/>
              </a:solidFill>
              <a:latin typeface="Courier New" panose="02070309020205020404" charset="0"/>
            </a:endParaRP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1257300" algn="l"/>
              </a:tabLst>
              <a:defRPr/>
            </a:pPr>
            <a:r>
              <a:rPr lang="en-US" altLang="en-US" sz="1800" dirty="0">
                <a:solidFill>
                  <a:schemeClr val="folHlink"/>
                </a:solidFill>
              </a:rPr>
              <a:t> 3</a:t>
            </a:r>
            <a:r>
              <a:rPr lang="en-US" altLang="en-US" sz="1800" dirty="0">
                <a:solidFill>
                  <a:schemeClr val="folHlink"/>
                </a:solidFill>
                <a:latin typeface="Courier New" panose="02070309020205020404" charset="0"/>
              </a:rPr>
              <a:t>	SD	0(R1),F4 	</a:t>
            </a:r>
            <a:endParaRPr lang="en-US" altLang="en-US" sz="1800" dirty="0">
              <a:latin typeface="Courier New" panose="02070309020205020404" charset="0"/>
            </a:endParaRP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1257300" algn="l"/>
              </a:tabLst>
              <a:defRPr/>
            </a:pPr>
            <a:r>
              <a:rPr lang="en-US" altLang="en-US" sz="1800" dirty="0">
                <a:solidFill>
                  <a:schemeClr val="hlink"/>
                </a:solidFill>
              </a:rPr>
              <a:t> 4</a:t>
            </a:r>
            <a:r>
              <a:rPr lang="en-US" altLang="en-US" sz="1800" dirty="0">
                <a:solidFill>
                  <a:schemeClr val="hlink"/>
                </a:solidFill>
                <a:latin typeface="Courier New" panose="02070309020205020404" charset="0"/>
              </a:rPr>
              <a:t>	LD	F6,-8(R1)</a:t>
            </a:r>
            <a:endParaRPr lang="en-US" altLang="en-US" sz="1800" dirty="0">
              <a:solidFill>
                <a:schemeClr val="hlink"/>
              </a:solidFill>
              <a:latin typeface="Courier New" panose="02070309020205020404" charset="0"/>
            </a:endParaRP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1257300" algn="l"/>
              </a:tabLst>
              <a:defRPr/>
            </a:pPr>
            <a:r>
              <a:rPr lang="en-US" altLang="en-US" sz="1800" dirty="0">
                <a:solidFill>
                  <a:schemeClr val="hlink"/>
                </a:solidFill>
              </a:rPr>
              <a:t> 5</a:t>
            </a:r>
            <a:r>
              <a:rPr lang="en-US" altLang="en-US" sz="1800" dirty="0">
                <a:solidFill>
                  <a:schemeClr val="hlink"/>
                </a:solidFill>
                <a:latin typeface="Courier New" panose="02070309020205020404" charset="0"/>
              </a:rPr>
              <a:t>	ADDD	F8,F6,F2</a:t>
            </a:r>
            <a:endParaRPr lang="en-US" altLang="en-US" sz="1800" dirty="0">
              <a:solidFill>
                <a:schemeClr val="hlink"/>
              </a:solidFill>
              <a:latin typeface="Courier New" panose="02070309020205020404" charset="0"/>
            </a:endParaRP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1257300" algn="l"/>
              </a:tabLst>
              <a:defRPr/>
            </a:pPr>
            <a:r>
              <a:rPr lang="en-US" altLang="en-US" sz="1800" dirty="0">
                <a:solidFill>
                  <a:schemeClr val="hlink"/>
                </a:solidFill>
              </a:rPr>
              <a:t> 6</a:t>
            </a:r>
            <a:r>
              <a:rPr lang="en-US" altLang="en-US" sz="1800" dirty="0">
                <a:solidFill>
                  <a:schemeClr val="hlink"/>
                </a:solidFill>
                <a:latin typeface="Courier New" panose="02070309020205020404" charset="0"/>
              </a:rPr>
              <a:t>	SD	-8(R1),F8</a:t>
            </a:r>
            <a:r>
              <a:rPr lang="en-US" altLang="en-US" sz="1800" dirty="0">
                <a:latin typeface="Courier New" panose="02070309020205020404" charset="0"/>
              </a:rPr>
              <a:t> 	</a:t>
            </a:r>
            <a:endParaRPr lang="en-US" altLang="en-US" sz="1800" dirty="0">
              <a:latin typeface="Courier New" panose="02070309020205020404" charset="0"/>
            </a:endParaRP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1257300" algn="l"/>
              </a:tabLst>
              <a:defRPr/>
            </a:pPr>
            <a:r>
              <a:rPr lang="en-US" altLang="en-US" sz="1800" dirty="0">
                <a:solidFill>
                  <a:schemeClr val="accent2"/>
                </a:solidFill>
              </a:rPr>
              <a:t> 7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charset="0"/>
              </a:rPr>
              <a:t>	LD	F10,-16(R1)</a:t>
            </a:r>
            <a:endParaRPr lang="en-US" altLang="en-US" sz="1800" dirty="0">
              <a:solidFill>
                <a:schemeClr val="accent2"/>
              </a:solidFill>
              <a:latin typeface="Courier New" panose="02070309020205020404" charset="0"/>
            </a:endParaRP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1257300" algn="l"/>
              </a:tabLst>
              <a:defRPr/>
            </a:pPr>
            <a:r>
              <a:rPr lang="en-US" altLang="en-US" sz="1800" dirty="0">
                <a:solidFill>
                  <a:schemeClr val="accent2"/>
                </a:solidFill>
              </a:rPr>
              <a:t> 8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charset="0"/>
              </a:rPr>
              <a:t>	ADDD	F12,F10,F2</a:t>
            </a:r>
            <a:endParaRPr lang="en-US" altLang="en-US" sz="1800" dirty="0">
              <a:solidFill>
                <a:schemeClr val="accent2"/>
              </a:solidFill>
              <a:latin typeface="Courier New" panose="02070309020205020404" charset="0"/>
            </a:endParaRP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1257300" algn="l"/>
              </a:tabLst>
              <a:defRPr/>
            </a:pPr>
            <a:r>
              <a:rPr lang="en-US" altLang="en-US" sz="1800" dirty="0">
                <a:solidFill>
                  <a:schemeClr val="accent2"/>
                </a:solidFill>
              </a:rPr>
              <a:t> 9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charset="0"/>
              </a:rPr>
              <a:t>	SD	-16(R1),F12</a:t>
            </a:r>
            <a:endParaRPr lang="en-US" altLang="en-US" sz="1800" dirty="0">
              <a:solidFill>
                <a:schemeClr val="accent2"/>
              </a:solidFill>
              <a:latin typeface="Courier New" panose="02070309020205020404" charset="0"/>
            </a:endParaRP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1257300" algn="l"/>
              </a:tabLst>
              <a:defRPr/>
            </a:pPr>
            <a:r>
              <a:rPr lang="en-US" altLang="en-US" sz="1800" dirty="0"/>
              <a:t> 10</a:t>
            </a:r>
            <a:r>
              <a:rPr lang="en-US" altLang="en-US" sz="1800" dirty="0">
                <a:latin typeface="Courier New" panose="02070309020205020404" charset="0"/>
              </a:rPr>
              <a:t>	SUBI	R1,R1,</a:t>
            </a:r>
            <a:r>
              <a:rPr lang="en-US" altLang="en-US" sz="1800" dirty="0">
                <a:solidFill>
                  <a:schemeClr val="tx2"/>
                </a:solidFill>
                <a:latin typeface="Courier New" panose="02070309020205020404" charset="0"/>
              </a:rPr>
              <a:t>#24</a:t>
            </a:r>
            <a:endParaRPr lang="en-US" altLang="en-US" sz="1800" dirty="0">
              <a:latin typeface="Courier New" panose="02070309020205020404" charset="0"/>
            </a:endParaRP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1257300" algn="l"/>
              </a:tabLst>
              <a:defRPr/>
            </a:pPr>
            <a:r>
              <a:rPr lang="en-US" altLang="en-US" sz="1800" dirty="0"/>
              <a:t> 11</a:t>
            </a:r>
            <a:r>
              <a:rPr lang="en-US" altLang="en-US" sz="1800" dirty="0">
                <a:latin typeface="Courier New" panose="02070309020205020404" charset="0"/>
              </a:rPr>
              <a:t>	BNEZ	R1,LOOP</a:t>
            </a:r>
            <a:endParaRPr lang="en-US" altLang="en-US" sz="1800" dirty="0">
              <a:latin typeface="Courier New" panose="02070309020205020404" charset="0"/>
            </a:endParaRP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3657600" y="1003300"/>
            <a:ext cx="5092700" cy="360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514350" indent="-514350" algn="l">
              <a:tabLst>
                <a:tab pos="1257300" algn="l"/>
                <a:tab pos="28003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1pPr>
            <a:lvl2pPr marL="1085850" indent="-228600" algn="l">
              <a:tabLst>
                <a:tab pos="1257300" algn="l"/>
                <a:tab pos="28003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2pPr>
            <a:lvl3pPr marL="1428750" indent="-228600" algn="l">
              <a:tabLst>
                <a:tab pos="1257300" algn="l"/>
                <a:tab pos="28003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3pPr>
            <a:lvl4pPr marL="1714500" indent="-171450" algn="l">
              <a:tabLst>
                <a:tab pos="1257300" algn="l"/>
                <a:tab pos="28003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4pPr>
            <a:lvl5pPr marL="2000250" indent="-171450" algn="l">
              <a:tabLst>
                <a:tab pos="1257300" algn="l"/>
                <a:tab pos="28003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  <a:tab pos="28003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  <a:tab pos="28003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  <a:tab pos="28003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  <a:tab pos="28003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2000">
                <a:latin typeface="Arial" panose="020B0604020202020204" pitchFamily="34" charset="0"/>
              </a:rPr>
              <a:t>After: Software Pipelined</a:t>
            </a:r>
            <a:endParaRPr lang="en-US" altLang="en-US" sz="2000"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altLang="en-US" sz="180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>
                <a:solidFill>
                  <a:schemeClr val="folHlink"/>
                </a:solidFill>
                <a:latin typeface="Arial" panose="020B0604020202020204" pitchFamily="34" charset="0"/>
              </a:rPr>
              <a:t>1</a:t>
            </a:r>
            <a:r>
              <a:rPr lang="en-US" altLang="en-US" sz="1800">
                <a:solidFill>
                  <a:schemeClr val="folHlink"/>
                </a:solidFill>
                <a:latin typeface="Courier New" panose="02070309020205020404" charset="0"/>
              </a:rPr>
              <a:t>	SD	0(R1),F4 ;	Stores M[i]</a:t>
            </a:r>
            <a:endParaRPr lang="en-US" altLang="en-US" sz="1800">
              <a:solidFill>
                <a:schemeClr val="folHlink"/>
              </a:solidFill>
              <a:latin typeface="Courier New" panose="02070309020205020404" charset="0"/>
            </a:endParaRPr>
          </a:p>
          <a:p>
            <a:pPr>
              <a:defRPr/>
            </a:pPr>
            <a:r>
              <a:rPr lang="en-US" altLang="en-US" sz="1800">
                <a:solidFill>
                  <a:schemeClr val="hlink"/>
                </a:solidFill>
                <a:latin typeface="Arial" panose="020B0604020202020204" pitchFamily="34" charset="0"/>
              </a:rPr>
              <a:t> 2</a:t>
            </a:r>
            <a:r>
              <a:rPr lang="en-US" altLang="en-US" sz="1800">
                <a:solidFill>
                  <a:schemeClr val="hlink"/>
                </a:solidFill>
                <a:latin typeface="Courier New" panose="02070309020205020404" charset="0"/>
              </a:rPr>
              <a:t>	ADDD	F4,F0,F2 ;	Adds to M[i-1]</a:t>
            </a:r>
            <a:endParaRPr lang="en-US" altLang="en-US" sz="1800">
              <a:solidFill>
                <a:schemeClr val="hlink"/>
              </a:solidFill>
              <a:latin typeface="Courier New" panose="02070309020205020404" charset="0"/>
            </a:endParaRPr>
          </a:p>
          <a:p>
            <a:pPr>
              <a:defRPr/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</a:rPr>
              <a:t> 3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charset="0"/>
              </a:rPr>
              <a:t>	LD	F0,-16(R1);	Loads M[i-2]</a:t>
            </a:r>
            <a:endParaRPr lang="en-US" altLang="en-US" sz="1800">
              <a:solidFill>
                <a:schemeClr val="accent2"/>
              </a:solidFill>
              <a:latin typeface="Courier New" panose="02070309020205020404" charset="0"/>
            </a:endParaRPr>
          </a:p>
          <a:p>
            <a:pPr>
              <a:defRPr/>
            </a:pP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>
                <a:latin typeface="Arial" panose="020B0604020202020204" pitchFamily="34" charset="0"/>
              </a:rPr>
              <a:t>4</a:t>
            </a:r>
            <a:r>
              <a:rPr lang="en-US" altLang="en-US" sz="1800">
                <a:latin typeface="Courier New" panose="02070309020205020404" charset="0"/>
              </a:rPr>
              <a:t>	SUBI	R1,R1,</a:t>
            </a:r>
            <a:r>
              <a:rPr lang="en-US" altLang="en-US" sz="1800">
                <a:solidFill>
                  <a:schemeClr val="tx2"/>
                </a:solidFill>
                <a:latin typeface="Courier New" panose="02070309020205020404" charset="0"/>
              </a:rPr>
              <a:t>#8</a:t>
            </a:r>
            <a:endParaRPr lang="en-US" altLang="en-US" sz="1800">
              <a:latin typeface="Courier New" panose="02070309020205020404" charset="0"/>
            </a:endParaRPr>
          </a:p>
          <a:p>
            <a:pPr>
              <a:defRPr/>
            </a:pPr>
            <a:r>
              <a:rPr lang="en-US" altLang="en-US" sz="1800">
                <a:latin typeface="Arial" panose="020B0604020202020204" pitchFamily="34" charset="0"/>
              </a:rPr>
              <a:t> 5</a:t>
            </a:r>
            <a:r>
              <a:rPr lang="en-US" altLang="en-US" sz="1800">
                <a:latin typeface="Courier New" panose="02070309020205020404" charset="0"/>
              </a:rPr>
              <a:t>	BNEZ	R1,LOOP</a:t>
            </a:r>
            <a:endParaRPr lang="en-US" altLang="en-US" sz="1800">
              <a:latin typeface="Courier New" panose="02070309020205020404" charset="0"/>
            </a:endParaRPr>
          </a:p>
        </p:txBody>
      </p:sp>
      <p:sp>
        <p:nvSpPr>
          <p:cNvPr id="271365" name="Line 5"/>
          <p:cNvSpPr>
            <a:spLocks noChangeShapeType="1"/>
          </p:cNvSpPr>
          <p:nvPr/>
        </p:nvSpPr>
        <p:spPr bwMode="auto">
          <a:xfrm flipV="1">
            <a:off x="2965450" y="1517650"/>
            <a:ext cx="74930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1366" name="Line 6"/>
          <p:cNvSpPr>
            <a:spLocks noChangeShapeType="1"/>
          </p:cNvSpPr>
          <p:nvPr/>
        </p:nvSpPr>
        <p:spPr bwMode="auto">
          <a:xfrm flipV="1">
            <a:off x="2990850" y="1822450"/>
            <a:ext cx="698500" cy="73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1367" name="Line 7"/>
          <p:cNvSpPr>
            <a:spLocks noChangeShapeType="1"/>
          </p:cNvSpPr>
          <p:nvPr/>
        </p:nvSpPr>
        <p:spPr bwMode="auto">
          <a:xfrm flipV="1">
            <a:off x="3333750" y="2127250"/>
            <a:ext cx="393700" cy="86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379413" y="4354513"/>
            <a:ext cx="62007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buFontTx/>
              <a:buChar char="•"/>
              <a:defRPr/>
            </a:pPr>
            <a:r>
              <a:rPr lang="en-US" altLang="en-US" sz="2400">
                <a:latin typeface="Arial" panose="020B0604020202020204" pitchFamily="34" charset="0"/>
              </a:rPr>
              <a:t> Symbolic Loop Unrolling</a:t>
            </a:r>
            <a:endParaRPr lang="en-US" altLang="en-US">
              <a:latin typeface="Arial" panose="020B0604020202020204" pitchFamily="34" charset="0"/>
            </a:endParaRPr>
          </a:p>
          <a:p>
            <a:pPr>
              <a:buFontTx/>
              <a:buChar char="–"/>
              <a:defRPr/>
            </a:pPr>
            <a:r>
              <a:rPr lang="en-US" altLang="en-US">
                <a:latin typeface="Arial" panose="020B0604020202020204" pitchFamily="34" charset="0"/>
              </a:rPr>
              <a:t>  Maximize result-use distance </a:t>
            </a:r>
            <a:endParaRPr lang="en-US" altLang="en-US">
              <a:latin typeface="Arial" panose="020B0604020202020204" pitchFamily="34" charset="0"/>
            </a:endParaRPr>
          </a:p>
          <a:p>
            <a:pPr>
              <a:buFontTx/>
              <a:buChar char="–"/>
              <a:defRPr/>
            </a:pPr>
            <a:r>
              <a:rPr lang="en-US" altLang="en-US">
                <a:latin typeface="Arial" panose="020B0604020202020204" pitchFamily="34" charset="0"/>
              </a:rPr>
              <a:t>  Less code space than unrolling</a:t>
            </a:r>
            <a:endParaRPr lang="en-US" altLang="en-US">
              <a:latin typeface="Arial" panose="020B0604020202020204" pitchFamily="34" charset="0"/>
            </a:endParaRPr>
          </a:p>
          <a:p>
            <a:pPr>
              <a:buFontTx/>
              <a:buChar char="–"/>
              <a:defRPr/>
            </a:pPr>
            <a:r>
              <a:rPr lang="en-US" altLang="en-US">
                <a:latin typeface="Arial" panose="020B0604020202020204" pitchFamily="34" charset="0"/>
              </a:rPr>
              <a:t>  Fill &amp; drain pipe only once per loop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     vs. once per each unrolled iteration in loop unrolling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1369" name="AutoShape 9"/>
          <p:cNvSpPr>
            <a:spLocks noChangeArrowheads="1"/>
          </p:cNvSpPr>
          <p:nvPr/>
        </p:nvSpPr>
        <p:spPr bwMode="auto">
          <a:xfrm>
            <a:off x="7353300" y="3454400"/>
            <a:ext cx="171450" cy="419100"/>
          </a:xfrm>
          <a:prstGeom prst="rtTriangl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1370" name="AutoShape 10"/>
          <p:cNvSpPr>
            <a:spLocks noChangeArrowheads="1"/>
          </p:cNvSpPr>
          <p:nvPr/>
        </p:nvSpPr>
        <p:spPr bwMode="auto">
          <a:xfrm rot="16200000">
            <a:off x="5216525" y="3584575"/>
            <a:ext cx="406400" cy="158750"/>
          </a:xfrm>
          <a:prstGeom prst="rtTriangle">
            <a:avLst/>
          </a:prstGeom>
          <a:solidFill>
            <a:srgbClr val="FAFD00"/>
          </a:solidFill>
          <a:ln w="12700">
            <a:pattFill prst="narHorz">
              <a:fgClr>
                <a:schemeClr val="tx1"/>
              </a:fgClr>
              <a:bgClr>
                <a:schemeClr val="bg1"/>
              </a:bgClr>
            </a:patt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0729" name="Group 11"/>
          <p:cNvGrpSpPr/>
          <p:nvPr/>
        </p:nvGrpSpPr>
        <p:grpSpPr bwMode="auto">
          <a:xfrm>
            <a:off x="5340350" y="4584700"/>
            <a:ext cx="641350" cy="431800"/>
            <a:chOff x="3484" y="3208"/>
            <a:chExt cx="404" cy="272"/>
          </a:xfrm>
        </p:grpSpPr>
        <p:sp>
          <p:nvSpPr>
            <p:cNvPr id="271372" name="Rectangle 12"/>
            <p:cNvSpPr>
              <a:spLocks noChangeArrowheads="1"/>
            </p:cNvSpPr>
            <p:nvPr/>
          </p:nvSpPr>
          <p:spPr bwMode="auto">
            <a:xfrm>
              <a:off x="3588" y="3228"/>
              <a:ext cx="180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1373" name="AutoShape 13"/>
            <p:cNvSpPr>
              <a:spLocks noChangeArrowheads="1"/>
            </p:cNvSpPr>
            <p:nvPr/>
          </p:nvSpPr>
          <p:spPr bwMode="auto">
            <a:xfrm rot="16200000">
              <a:off x="3406" y="3286"/>
              <a:ext cx="256" cy="100"/>
            </a:xfrm>
            <a:prstGeom prst="rtTriangle">
              <a:avLst/>
            </a:prstGeom>
            <a:solidFill>
              <a:srgbClr val="FAFD00"/>
            </a:solidFill>
            <a:ln w="12700">
              <a:pattFill prst="narHorz">
                <a:fgClr>
                  <a:schemeClr val="tx1"/>
                </a:fgClr>
                <a:bgClr>
                  <a:schemeClr val="bg1"/>
                </a:bgClr>
              </a:patt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1374" name="AutoShape 14"/>
            <p:cNvSpPr>
              <a:spLocks noChangeArrowheads="1"/>
            </p:cNvSpPr>
            <p:nvPr/>
          </p:nvSpPr>
          <p:spPr bwMode="auto">
            <a:xfrm>
              <a:off x="3780" y="3216"/>
              <a:ext cx="108" cy="264"/>
            </a:xfrm>
            <a:prstGeom prst="rtTriangl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0730" name="Group 15"/>
          <p:cNvGrpSpPr/>
          <p:nvPr/>
        </p:nvGrpSpPr>
        <p:grpSpPr bwMode="auto">
          <a:xfrm>
            <a:off x="5797550" y="4584700"/>
            <a:ext cx="641350" cy="431800"/>
            <a:chOff x="3772" y="3208"/>
            <a:chExt cx="404" cy="272"/>
          </a:xfrm>
        </p:grpSpPr>
        <p:sp>
          <p:nvSpPr>
            <p:cNvPr id="271376" name="Rectangle 16"/>
            <p:cNvSpPr>
              <a:spLocks noChangeArrowheads="1"/>
            </p:cNvSpPr>
            <p:nvPr/>
          </p:nvSpPr>
          <p:spPr bwMode="auto">
            <a:xfrm>
              <a:off x="3876" y="3228"/>
              <a:ext cx="180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1377" name="AutoShape 17"/>
            <p:cNvSpPr>
              <a:spLocks noChangeArrowheads="1"/>
            </p:cNvSpPr>
            <p:nvPr/>
          </p:nvSpPr>
          <p:spPr bwMode="auto">
            <a:xfrm rot="16200000">
              <a:off x="3694" y="3286"/>
              <a:ext cx="256" cy="100"/>
            </a:xfrm>
            <a:prstGeom prst="rtTriangle">
              <a:avLst/>
            </a:prstGeom>
            <a:solidFill>
              <a:srgbClr val="FAFD00"/>
            </a:solidFill>
            <a:ln w="12700">
              <a:pattFill prst="narHorz">
                <a:fgClr>
                  <a:schemeClr val="tx1"/>
                </a:fgClr>
                <a:bgClr>
                  <a:schemeClr val="bg1"/>
                </a:bgClr>
              </a:patt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1378" name="AutoShape 18"/>
            <p:cNvSpPr>
              <a:spLocks noChangeArrowheads="1"/>
            </p:cNvSpPr>
            <p:nvPr/>
          </p:nvSpPr>
          <p:spPr bwMode="auto">
            <a:xfrm>
              <a:off x="4068" y="3216"/>
              <a:ext cx="108" cy="264"/>
            </a:xfrm>
            <a:prstGeom prst="rtTriangl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0731" name="Group 19"/>
          <p:cNvGrpSpPr/>
          <p:nvPr/>
        </p:nvGrpSpPr>
        <p:grpSpPr bwMode="auto">
          <a:xfrm>
            <a:off x="6273800" y="4584700"/>
            <a:ext cx="641350" cy="431800"/>
            <a:chOff x="4072" y="3208"/>
            <a:chExt cx="404" cy="272"/>
          </a:xfrm>
        </p:grpSpPr>
        <p:sp>
          <p:nvSpPr>
            <p:cNvPr id="271380" name="Rectangle 20"/>
            <p:cNvSpPr>
              <a:spLocks noChangeArrowheads="1"/>
            </p:cNvSpPr>
            <p:nvPr/>
          </p:nvSpPr>
          <p:spPr bwMode="auto">
            <a:xfrm>
              <a:off x="4176" y="3228"/>
              <a:ext cx="180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1381" name="AutoShape 21"/>
            <p:cNvSpPr>
              <a:spLocks noChangeArrowheads="1"/>
            </p:cNvSpPr>
            <p:nvPr/>
          </p:nvSpPr>
          <p:spPr bwMode="auto">
            <a:xfrm rot="16200000">
              <a:off x="3994" y="3286"/>
              <a:ext cx="256" cy="100"/>
            </a:xfrm>
            <a:prstGeom prst="rtTriangle">
              <a:avLst/>
            </a:prstGeom>
            <a:solidFill>
              <a:srgbClr val="FAFD00"/>
            </a:solidFill>
            <a:ln w="12700">
              <a:pattFill prst="narHorz">
                <a:fgClr>
                  <a:schemeClr val="tx1"/>
                </a:fgClr>
                <a:bgClr>
                  <a:schemeClr val="bg1"/>
                </a:bgClr>
              </a:patt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1382" name="AutoShape 22"/>
            <p:cNvSpPr>
              <a:spLocks noChangeArrowheads="1"/>
            </p:cNvSpPr>
            <p:nvPr/>
          </p:nvSpPr>
          <p:spPr bwMode="auto">
            <a:xfrm>
              <a:off x="4368" y="3216"/>
              <a:ext cx="108" cy="264"/>
            </a:xfrm>
            <a:prstGeom prst="rtTriangl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0732" name="Group 23"/>
          <p:cNvGrpSpPr/>
          <p:nvPr/>
        </p:nvGrpSpPr>
        <p:grpSpPr bwMode="auto">
          <a:xfrm>
            <a:off x="6769100" y="4584700"/>
            <a:ext cx="641350" cy="431800"/>
            <a:chOff x="4384" y="3208"/>
            <a:chExt cx="404" cy="272"/>
          </a:xfrm>
        </p:grpSpPr>
        <p:sp>
          <p:nvSpPr>
            <p:cNvPr id="271384" name="Rectangle 24"/>
            <p:cNvSpPr>
              <a:spLocks noChangeArrowheads="1"/>
            </p:cNvSpPr>
            <p:nvPr/>
          </p:nvSpPr>
          <p:spPr bwMode="auto">
            <a:xfrm>
              <a:off x="4488" y="3228"/>
              <a:ext cx="180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1385" name="AutoShape 25"/>
            <p:cNvSpPr>
              <a:spLocks noChangeArrowheads="1"/>
            </p:cNvSpPr>
            <p:nvPr/>
          </p:nvSpPr>
          <p:spPr bwMode="auto">
            <a:xfrm rot="16200000">
              <a:off x="4306" y="3286"/>
              <a:ext cx="256" cy="100"/>
            </a:xfrm>
            <a:prstGeom prst="rtTriangle">
              <a:avLst/>
            </a:prstGeom>
            <a:solidFill>
              <a:srgbClr val="FAFD00"/>
            </a:solidFill>
            <a:ln w="12700">
              <a:pattFill prst="narHorz">
                <a:fgClr>
                  <a:schemeClr val="tx1"/>
                </a:fgClr>
                <a:bgClr>
                  <a:schemeClr val="bg1"/>
                </a:bgClr>
              </a:patt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1386" name="AutoShape 26"/>
            <p:cNvSpPr>
              <a:spLocks noChangeArrowheads="1"/>
            </p:cNvSpPr>
            <p:nvPr/>
          </p:nvSpPr>
          <p:spPr bwMode="auto">
            <a:xfrm>
              <a:off x="4680" y="3216"/>
              <a:ext cx="108" cy="264"/>
            </a:xfrm>
            <a:prstGeom prst="rtTriangl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0733" name="Group 27"/>
          <p:cNvGrpSpPr/>
          <p:nvPr/>
        </p:nvGrpSpPr>
        <p:grpSpPr bwMode="auto">
          <a:xfrm>
            <a:off x="7264400" y="4584700"/>
            <a:ext cx="641350" cy="431800"/>
            <a:chOff x="4696" y="3208"/>
            <a:chExt cx="404" cy="272"/>
          </a:xfrm>
        </p:grpSpPr>
        <p:sp>
          <p:nvSpPr>
            <p:cNvPr id="271388" name="Rectangle 28"/>
            <p:cNvSpPr>
              <a:spLocks noChangeArrowheads="1"/>
            </p:cNvSpPr>
            <p:nvPr/>
          </p:nvSpPr>
          <p:spPr bwMode="auto">
            <a:xfrm>
              <a:off x="4800" y="3228"/>
              <a:ext cx="180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1389" name="AutoShape 29"/>
            <p:cNvSpPr>
              <a:spLocks noChangeArrowheads="1"/>
            </p:cNvSpPr>
            <p:nvPr/>
          </p:nvSpPr>
          <p:spPr bwMode="auto">
            <a:xfrm rot="16200000">
              <a:off x="4618" y="3286"/>
              <a:ext cx="256" cy="100"/>
            </a:xfrm>
            <a:prstGeom prst="rtTriangle">
              <a:avLst/>
            </a:prstGeom>
            <a:solidFill>
              <a:srgbClr val="FAFD00"/>
            </a:solidFill>
            <a:ln w="12700">
              <a:pattFill prst="narHorz">
                <a:fgClr>
                  <a:schemeClr val="tx1"/>
                </a:fgClr>
                <a:bgClr>
                  <a:schemeClr val="bg1"/>
                </a:bgClr>
              </a:patt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1390" name="AutoShape 30"/>
            <p:cNvSpPr>
              <a:spLocks noChangeArrowheads="1"/>
            </p:cNvSpPr>
            <p:nvPr/>
          </p:nvSpPr>
          <p:spPr bwMode="auto">
            <a:xfrm>
              <a:off x="4992" y="3216"/>
              <a:ext cx="108" cy="264"/>
            </a:xfrm>
            <a:prstGeom prst="rtTriangl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0734" name="Group 31"/>
          <p:cNvGrpSpPr/>
          <p:nvPr/>
        </p:nvGrpSpPr>
        <p:grpSpPr bwMode="auto">
          <a:xfrm>
            <a:off x="7778750" y="4584700"/>
            <a:ext cx="641350" cy="431800"/>
            <a:chOff x="5020" y="3208"/>
            <a:chExt cx="404" cy="272"/>
          </a:xfrm>
        </p:grpSpPr>
        <p:sp>
          <p:nvSpPr>
            <p:cNvPr id="271392" name="Rectangle 32"/>
            <p:cNvSpPr>
              <a:spLocks noChangeArrowheads="1"/>
            </p:cNvSpPr>
            <p:nvPr/>
          </p:nvSpPr>
          <p:spPr bwMode="auto">
            <a:xfrm>
              <a:off x="5124" y="3228"/>
              <a:ext cx="180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1393" name="AutoShape 33"/>
            <p:cNvSpPr>
              <a:spLocks noChangeArrowheads="1"/>
            </p:cNvSpPr>
            <p:nvPr/>
          </p:nvSpPr>
          <p:spPr bwMode="auto">
            <a:xfrm rot="16200000">
              <a:off x="4942" y="3286"/>
              <a:ext cx="256" cy="100"/>
            </a:xfrm>
            <a:prstGeom prst="rtTriangle">
              <a:avLst/>
            </a:prstGeom>
            <a:solidFill>
              <a:srgbClr val="FAFD00"/>
            </a:solidFill>
            <a:ln w="12700">
              <a:pattFill prst="narHorz">
                <a:fgClr>
                  <a:schemeClr val="tx1"/>
                </a:fgClr>
                <a:bgClr>
                  <a:schemeClr val="bg1"/>
                </a:bgClr>
              </a:patt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1394" name="AutoShape 34"/>
            <p:cNvSpPr>
              <a:spLocks noChangeArrowheads="1"/>
            </p:cNvSpPr>
            <p:nvPr/>
          </p:nvSpPr>
          <p:spPr bwMode="auto">
            <a:xfrm>
              <a:off x="5316" y="3216"/>
              <a:ext cx="108" cy="264"/>
            </a:xfrm>
            <a:prstGeom prst="rtTriangl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71395" name="Rectangle 35"/>
          <p:cNvSpPr>
            <a:spLocks noChangeArrowheads="1"/>
          </p:cNvSpPr>
          <p:nvPr/>
        </p:nvSpPr>
        <p:spPr bwMode="auto">
          <a:xfrm>
            <a:off x="5524500" y="3473450"/>
            <a:ext cx="285750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1396" name="Rectangle 36"/>
          <p:cNvSpPr>
            <a:spLocks noChangeArrowheads="1"/>
          </p:cNvSpPr>
          <p:nvPr/>
        </p:nvSpPr>
        <p:spPr bwMode="auto">
          <a:xfrm>
            <a:off x="5829300" y="3473450"/>
            <a:ext cx="285750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1397" name="Rectangle 37"/>
          <p:cNvSpPr>
            <a:spLocks noChangeArrowheads="1"/>
          </p:cNvSpPr>
          <p:nvPr/>
        </p:nvSpPr>
        <p:spPr bwMode="auto">
          <a:xfrm>
            <a:off x="6134100" y="3473450"/>
            <a:ext cx="285750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1398" name="Rectangle 38"/>
          <p:cNvSpPr>
            <a:spLocks noChangeArrowheads="1"/>
          </p:cNvSpPr>
          <p:nvPr/>
        </p:nvSpPr>
        <p:spPr bwMode="auto">
          <a:xfrm>
            <a:off x="6438900" y="3473450"/>
            <a:ext cx="285750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1399" name="Rectangle 39"/>
          <p:cNvSpPr>
            <a:spLocks noChangeArrowheads="1"/>
          </p:cNvSpPr>
          <p:nvPr/>
        </p:nvSpPr>
        <p:spPr bwMode="auto">
          <a:xfrm>
            <a:off x="6743700" y="3473450"/>
            <a:ext cx="285750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1400" name="Rectangle 40"/>
          <p:cNvSpPr>
            <a:spLocks noChangeArrowheads="1"/>
          </p:cNvSpPr>
          <p:nvPr/>
        </p:nvSpPr>
        <p:spPr bwMode="auto">
          <a:xfrm>
            <a:off x="7048500" y="3473450"/>
            <a:ext cx="285750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1401" name="Rectangle 41"/>
          <p:cNvSpPr>
            <a:spLocks noChangeArrowheads="1"/>
          </p:cNvSpPr>
          <p:nvPr/>
        </p:nvSpPr>
        <p:spPr bwMode="auto">
          <a:xfrm>
            <a:off x="6081713" y="3070225"/>
            <a:ext cx="1489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>
                <a:latin typeface="Arial" panose="020B0604020202020204" pitchFamily="34" charset="0"/>
              </a:rPr>
              <a:t>SW Pipeline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1402" name="Rectangle 42"/>
          <p:cNvSpPr>
            <a:spLocks noChangeArrowheads="1"/>
          </p:cNvSpPr>
          <p:nvPr/>
        </p:nvSpPr>
        <p:spPr bwMode="auto">
          <a:xfrm>
            <a:off x="5738813" y="4175125"/>
            <a:ext cx="1730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>
                <a:latin typeface="Arial" panose="020B0604020202020204" pitchFamily="34" charset="0"/>
              </a:rPr>
              <a:t>Loop Unrolled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1403" name="Rectangle 43"/>
          <p:cNvSpPr>
            <a:spLocks noChangeArrowheads="1"/>
          </p:cNvSpPr>
          <p:nvPr/>
        </p:nvSpPr>
        <p:spPr bwMode="auto">
          <a:xfrm rot="16200000">
            <a:off x="4118769" y="3888582"/>
            <a:ext cx="18700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>
                <a:latin typeface="Arial" panose="020B0604020202020204" pitchFamily="34" charset="0"/>
              </a:rPr>
              <a:t>overlapped ops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1404" name="Rectangle 44"/>
          <p:cNvSpPr>
            <a:spLocks noChangeArrowheads="1"/>
          </p:cNvSpPr>
          <p:nvPr/>
        </p:nvSpPr>
        <p:spPr bwMode="auto">
          <a:xfrm>
            <a:off x="6291263" y="5222875"/>
            <a:ext cx="714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i="1">
                <a:latin typeface="Arial" panose="020B0604020202020204" pitchFamily="34" charset="0"/>
              </a:rPr>
              <a:t>Time</a:t>
            </a:r>
            <a:endParaRPr lang="en-US" altLang="en-US" i="1">
              <a:latin typeface="Arial" panose="020B0604020202020204" pitchFamily="34" charset="0"/>
            </a:endParaRPr>
          </a:p>
        </p:txBody>
      </p:sp>
      <p:sp>
        <p:nvSpPr>
          <p:cNvPr id="271405" name="Line 45"/>
          <p:cNvSpPr>
            <a:spLocks noChangeShapeType="1"/>
          </p:cNvSpPr>
          <p:nvPr/>
        </p:nvSpPr>
        <p:spPr bwMode="auto">
          <a:xfrm>
            <a:off x="5384800" y="3892550"/>
            <a:ext cx="3194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1406" name="Line 46"/>
          <p:cNvSpPr>
            <a:spLocks noChangeShapeType="1"/>
          </p:cNvSpPr>
          <p:nvPr/>
        </p:nvSpPr>
        <p:spPr bwMode="auto">
          <a:xfrm>
            <a:off x="5346700" y="5073650"/>
            <a:ext cx="332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1407" name="Line 47"/>
          <p:cNvSpPr>
            <a:spLocks noChangeShapeType="1"/>
          </p:cNvSpPr>
          <p:nvPr/>
        </p:nvSpPr>
        <p:spPr bwMode="auto">
          <a:xfrm flipV="1">
            <a:off x="5305425" y="3051175"/>
            <a:ext cx="0" cy="844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1408" name="Line 48"/>
          <p:cNvSpPr>
            <a:spLocks noChangeShapeType="1"/>
          </p:cNvSpPr>
          <p:nvPr/>
        </p:nvSpPr>
        <p:spPr bwMode="auto">
          <a:xfrm flipV="1">
            <a:off x="5305425" y="4232275"/>
            <a:ext cx="0" cy="844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1409" name="Rectangle 49"/>
          <p:cNvSpPr>
            <a:spLocks noChangeArrowheads="1"/>
          </p:cNvSpPr>
          <p:nvPr/>
        </p:nvSpPr>
        <p:spPr bwMode="auto">
          <a:xfrm>
            <a:off x="6291263" y="3927475"/>
            <a:ext cx="714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i="1">
                <a:latin typeface="Arial" panose="020B0604020202020204" pitchFamily="34" charset="0"/>
              </a:rPr>
              <a:t>Time</a:t>
            </a:r>
            <a:endParaRPr lang="en-US" altLang="en-US" i="1">
              <a:latin typeface="Arial" panose="020B0604020202020204" pitchFamily="34" charset="0"/>
            </a:endParaRPr>
          </a:p>
        </p:txBody>
      </p:sp>
      <p:sp>
        <p:nvSpPr>
          <p:cNvPr id="271410" name="Line 50"/>
          <p:cNvSpPr>
            <a:spLocks noChangeShapeType="1"/>
          </p:cNvSpPr>
          <p:nvPr/>
        </p:nvSpPr>
        <p:spPr bwMode="auto">
          <a:xfrm flipV="1">
            <a:off x="4622800" y="5003800"/>
            <a:ext cx="279400" cy="368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1411" name="Rectangle 51"/>
          <p:cNvSpPr>
            <a:spLocks noGrp="1" noChangeArrowheads="1"/>
          </p:cNvSpPr>
          <p:nvPr>
            <p:ph type="title"/>
          </p:nvPr>
        </p:nvSpPr>
        <p:spPr>
          <a:xfrm>
            <a:off x="1120775" y="228600"/>
            <a:ext cx="4289425" cy="379413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Software Pipelining Example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379413"/>
          </a:xfrm>
        </p:spPr>
        <p:txBody>
          <a:bodyPr wrap="square"/>
          <a:lstStyle/>
          <a:p>
            <a:pPr>
              <a:defRPr/>
            </a:pPr>
            <a:r>
              <a:rPr lang="en-US" altLang="en-US"/>
              <a:t>Software Pipelining with Loop Unrolling in VLIW</a:t>
            </a:r>
            <a:endParaRPr lang="en-US" altLang="en-US"/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763000" cy="5059363"/>
          </a:xfrm>
        </p:spPr>
        <p:txBody>
          <a:bodyPr/>
          <a:lstStyle/>
          <a:p>
            <a:pPr>
              <a:spcBef>
                <a:spcPct val="40000"/>
              </a:spcBef>
              <a:buFontTx/>
              <a:buNone/>
              <a:defRPr/>
            </a:pPr>
            <a:r>
              <a:rPr lang="en-US" altLang="en-US" sz="1800" i="1"/>
              <a:t>Memory 	Memory		FP		FP	Int. op/	        Clock</a:t>
            </a:r>
            <a:endParaRPr lang="en-US" altLang="en-US" sz="1800" i="1"/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  <a:defRPr/>
            </a:pPr>
            <a:r>
              <a:rPr lang="en-US" altLang="en-US" sz="1800" i="1"/>
              <a:t>reference 1	reference 2	operation 1	 op. 2 	branch</a:t>
            </a:r>
            <a:endParaRPr lang="en-US" altLang="en-US" sz="1800" i="1"/>
          </a:p>
          <a:p>
            <a:pPr>
              <a:lnSpc>
                <a:spcPct val="120000"/>
              </a:lnSpc>
              <a:spcBef>
                <a:spcPct val="40000"/>
              </a:spcBef>
              <a:buFontTx/>
              <a:buNone/>
              <a:defRPr/>
            </a:pPr>
            <a:r>
              <a:rPr lang="en-US" altLang="en-US" sz="1600"/>
              <a:t>LD F0,-48(R1)	ST 0(R1),F4	ADDD F4,F0,F2				1</a:t>
            </a:r>
            <a:endParaRPr lang="en-US" altLang="en-US" sz="1600"/>
          </a:p>
          <a:p>
            <a:pPr>
              <a:spcBef>
                <a:spcPct val="40000"/>
              </a:spcBef>
              <a:buFontTx/>
              <a:buNone/>
              <a:defRPr/>
            </a:pPr>
            <a:r>
              <a:rPr lang="en-US" altLang="en-US" sz="1600"/>
              <a:t>LD F6,-56(R1)	ST -8(R1),F8	ADDD F8,F6,F2		SUBI R1,R1,#24	2</a:t>
            </a:r>
            <a:endParaRPr lang="en-US" altLang="en-US" sz="1600"/>
          </a:p>
          <a:p>
            <a:pPr>
              <a:spcBef>
                <a:spcPct val="40000"/>
              </a:spcBef>
              <a:buFontTx/>
              <a:buNone/>
              <a:defRPr/>
            </a:pPr>
            <a:r>
              <a:rPr lang="en-US" altLang="en-US" sz="1600"/>
              <a:t>LD F10,-40(R1)	ST 8(R1),F12	ADDD F12,F10,F2		BNEZ R1,LOOP	3</a:t>
            </a:r>
            <a:endParaRPr lang="en-US" altLang="en-US" sz="1600"/>
          </a:p>
          <a:p>
            <a:pPr>
              <a:defRPr/>
            </a:pPr>
            <a:r>
              <a:rPr lang="en-US" altLang="en-US">
                <a:solidFill>
                  <a:schemeClr val="hlink"/>
                </a:solidFill>
              </a:rPr>
              <a:t>Software pipelined across 9 iterations of original loop</a:t>
            </a:r>
            <a:endParaRPr lang="en-US" altLang="en-US">
              <a:solidFill>
                <a:schemeClr val="hlink"/>
              </a:solidFill>
            </a:endParaRPr>
          </a:p>
          <a:p>
            <a:pPr lvl="1">
              <a:defRPr/>
            </a:pPr>
            <a:r>
              <a:rPr lang="en-US" altLang="en-US">
                <a:solidFill>
                  <a:schemeClr val="hlink"/>
                </a:solidFill>
              </a:rPr>
              <a:t>In each iteration of above loop, we:</a:t>
            </a:r>
            <a:endParaRPr lang="en-US" altLang="en-US">
              <a:solidFill>
                <a:schemeClr val="hlink"/>
              </a:solidFill>
            </a:endParaRPr>
          </a:p>
          <a:p>
            <a:pPr lvl="2">
              <a:defRPr/>
            </a:pPr>
            <a:r>
              <a:rPr lang="en-US" altLang="en-US">
                <a:solidFill>
                  <a:schemeClr val="hlink"/>
                </a:solidFill>
              </a:rPr>
              <a:t>Store to m,m-8,m-16		(iterations I-3,I-2,I-1)</a:t>
            </a:r>
            <a:endParaRPr lang="en-US" altLang="en-US">
              <a:solidFill>
                <a:schemeClr val="hlink"/>
              </a:solidFill>
            </a:endParaRPr>
          </a:p>
          <a:p>
            <a:pPr lvl="2">
              <a:defRPr/>
            </a:pPr>
            <a:r>
              <a:rPr lang="en-US" altLang="en-US">
                <a:solidFill>
                  <a:schemeClr val="hlink"/>
                </a:solidFill>
              </a:rPr>
              <a:t>Compute for m-24,m-32,m-40	(iterations I,I+1,I+2)</a:t>
            </a:r>
            <a:endParaRPr lang="en-US" altLang="en-US">
              <a:solidFill>
                <a:schemeClr val="hlink"/>
              </a:solidFill>
            </a:endParaRPr>
          </a:p>
          <a:p>
            <a:pPr lvl="2">
              <a:defRPr/>
            </a:pPr>
            <a:r>
              <a:rPr lang="en-US" altLang="en-US">
                <a:solidFill>
                  <a:schemeClr val="hlink"/>
                </a:solidFill>
              </a:rPr>
              <a:t>Load from m-48,m-56,m-64	(iterations I+3,I+4,I+5)</a:t>
            </a:r>
            <a:endParaRPr lang="en-US" altLang="en-US">
              <a:solidFill>
                <a:schemeClr val="hlink"/>
              </a:solidFill>
            </a:endParaRPr>
          </a:p>
          <a:p>
            <a:pPr>
              <a:defRPr/>
            </a:pPr>
            <a:r>
              <a:rPr lang="en-US" altLang="en-US">
                <a:solidFill>
                  <a:schemeClr val="hlink"/>
                </a:solidFill>
              </a:rPr>
              <a:t>9 results in 9 cycles, or 1 clock per iteration</a:t>
            </a:r>
            <a:endParaRPr lang="en-US" altLang="en-US">
              <a:solidFill>
                <a:schemeClr val="hlink"/>
              </a:solidFill>
            </a:endParaRPr>
          </a:p>
          <a:p>
            <a:pPr>
              <a:defRPr/>
            </a:pPr>
            <a:r>
              <a:rPr lang="en-US" altLang="en-US">
                <a:solidFill>
                  <a:schemeClr val="hlink"/>
                </a:solidFill>
              </a:rPr>
              <a:t>Average: 3.3 ops per clock, 66% efficiency</a:t>
            </a:r>
            <a:endParaRPr lang="en-US" altLang="en-US">
              <a:solidFill>
                <a:schemeClr val="hlink"/>
              </a:solidFill>
            </a:endParaRPr>
          </a:p>
          <a:p>
            <a:pPr>
              <a:buFontTx/>
              <a:buNone/>
              <a:defRPr/>
            </a:pPr>
            <a:r>
              <a:rPr lang="en-US" altLang="en-US">
                <a:solidFill>
                  <a:schemeClr val="hlink"/>
                </a:solidFill>
              </a:rPr>
              <a:t>  Note: Need less registers for software pipelining</a:t>
            </a:r>
            <a:endParaRPr lang="en-US" altLang="en-US">
              <a:solidFill>
                <a:schemeClr val="hlink"/>
              </a:solidFill>
            </a:endParaRPr>
          </a:p>
          <a:p>
            <a:pPr>
              <a:lnSpc>
                <a:spcPct val="60000"/>
              </a:lnSpc>
              <a:buFontTx/>
              <a:buNone/>
              <a:defRPr/>
            </a:pPr>
            <a:r>
              <a:rPr lang="en-US" altLang="en-US"/>
              <a:t>		 (only using 7 registers here, was using 15)</a:t>
            </a:r>
            <a:endParaRPr lang="en-US" altLang="en-US"/>
          </a:p>
        </p:txBody>
      </p:sp>
      <p:sp>
        <p:nvSpPr>
          <p:cNvPr id="272388" name="Line 4"/>
          <p:cNvSpPr>
            <a:spLocks noChangeShapeType="1"/>
          </p:cNvSpPr>
          <p:nvPr/>
        </p:nvSpPr>
        <p:spPr bwMode="auto">
          <a:xfrm>
            <a:off x="228600" y="13716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6553200" cy="3873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anchor="ctr"/>
          <a:lstStyle/>
          <a:p>
            <a:pPr>
              <a:defRPr/>
            </a:pPr>
            <a:r>
              <a:rPr lang="en-US" altLang="en-US"/>
              <a:t>Can we use HW to get CPI closer to 1?</a:t>
            </a:r>
            <a:endParaRPr lang="en-US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15350" cy="38798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688975" algn="l"/>
              </a:tabLst>
              <a:defRPr/>
            </a:pPr>
            <a:r>
              <a:rPr lang="en-US" altLang="en-US"/>
              <a:t>Why in HW at run time?</a:t>
            </a:r>
            <a:endParaRPr lang="en-US" altLang="en-US" sz="2000"/>
          </a:p>
          <a:p>
            <a:pPr lvl="1">
              <a:tabLst>
                <a:tab pos="688975" algn="l"/>
              </a:tabLst>
              <a:defRPr/>
            </a:pPr>
            <a:r>
              <a:rPr lang="en-US" altLang="en-US"/>
              <a:t>Works when can’t know real dependence at compile time</a:t>
            </a:r>
            <a:endParaRPr lang="en-US" altLang="en-US"/>
          </a:p>
          <a:p>
            <a:pPr lvl="1">
              <a:tabLst>
                <a:tab pos="688975" algn="l"/>
              </a:tabLst>
              <a:defRPr/>
            </a:pPr>
            <a:r>
              <a:rPr lang="en-US" altLang="en-US"/>
              <a:t>Compiler simpler</a:t>
            </a:r>
            <a:endParaRPr lang="en-US" altLang="en-US"/>
          </a:p>
          <a:p>
            <a:pPr lvl="1">
              <a:tabLst>
                <a:tab pos="688975" algn="l"/>
              </a:tabLst>
              <a:defRPr/>
            </a:pPr>
            <a:r>
              <a:rPr lang="en-US" altLang="en-US"/>
              <a:t>Code for one machine runs well on another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105000"/>
              </a:lnSpc>
              <a:tabLst>
                <a:tab pos="688975" algn="l"/>
              </a:tabLst>
              <a:defRPr/>
            </a:pPr>
            <a:r>
              <a:rPr lang="en-US" altLang="en-US"/>
              <a:t>Key idea: Allow instructions behind stall to proceed:</a:t>
            </a:r>
            <a:br>
              <a:rPr lang="en-US" altLang="en-US" sz="2000"/>
            </a:br>
            <a:r>
              <a:rPr lang="en-US" altLang="en-US" sz="2000"/>
              <a:t>	</a:t>
            </a:r>
            <a:r>
              <a:rPr lang="en-US" altLang="en-US" sz="2000">
                <a:latin typeface="Courier New" panose="02070309020205020404" charset="0"/>
              </a:rPr>
              <a:t>DIVD	</a:t>
            </a:r>
            <a:r>
              <a:rPr lang="en-US" altLang="en-US" sz="2000">
                <a:solidFill>
                  <a:schemeClr val="hlink"/>
                </a:solidFill>
                <a:latin typeface="Courier New" panose="02070309020205020404" charset="0"/>
              </a:rPr>
              <a:t>F0</a:t>
            </a:r>
            <a:r>
              <a:rPr lang="en-US" altLang="en-US" sz="2000">
                <a:latin typeface="Courier New" panose="02070309020205020404" charset="0"/>
              </a:rPr>
              <a:t>,F2,F4</a:t>
            </a:r>
            <a:br>
              <a:rPr lang="en-US" altLang="en-US" sz="2000">
                <a:latin typeface="Courier New" panose="02070309020205020404" charset="0"/>
              </a:rPr>
            </a:br>
            <a:r>
              <a:rPr lang="en-US" altLang="en-US" sz="2000">
                <a:latin typeface="Courier New" panose="02070309020205020404" charset="0"/>
              </a:rPr>
              <a:t>	ADDD	F10,</a:t>
            </a:r>
            <a:r>
              <a:rPr lang="en-US" altLang="en-US" sz="2000">
                <a:solidFill>
                  <a:schemeClr val="hlink"/>
                </a:solidFill>
                <a:latin typeface="Courier New" panose="02070309020205020404" charset="0"/>
              </a:rPr>
              <a:t>F0</a:t>
            </a:r>
            <a:r>
              <a:rPr lang="en-US" altLang="en-US" sz="2000">
                <a:latin typeface="Courier New" panose="02070309020205020404" charset="0"/>
              </a:rPr>
              <a:t>,F8</a:t>
            </a:r>
            <a:br>
              <a:rPr lang="en-US" altLang="en-US" sz="2000">
                <a:latin typeface="Courier New" panose="02070309020205020404" charset="0"/>
              </a:rPr>
            </a:br>
            <a:r>
              <a:rPr lang="en-US" altLang="en-US" sz="2000">
                <a:latin typeface="Courier New" panose="02070309020205020404" charset="0"/>
              </a:rPr>
              <a:t>	</a:t>
            </a:r>
            <a:r>
              <a:rPr lang="en-US" altLang="en-US" sz="2000">
                <a:solidFill>
                  <a:srgbClr val="33CCCC"/>
                </a:solidFill>
                <a:latin typeface="Courier New" panose="02070309020205020404" charset="0"/>
              </a:rPr>
              <a:t>SUBD	F12,F8,F14</a:t>
            </a:r>
            <a:endParaRPr lang="en-US" altLang="en-US" sz="2000">
              <a:latin typeface="Courier New" panose="02070309020205020404" charset="0"/>
            </a:endParaRPr>
          </a:p>
          <a:p>
            <a:pPr>
              <a:tabLst>
                <a:tab pos="688975" algn="l"/>
              </a:tabLst>
              <a:defRPr/>
            </a:pPr>
            <a:r>
              <a:rPr lang="en-US" altLang="en-US">
                <a:solidFill>
                  <a:schemeClr val="hlink"/>
                </a:solidFill>
              </a:rPr>
              <a:t>Out-of-order</a:t>
            </a:r>
            <a:r>
              <a:rPr lang="en-US" altLang="en-US"/>
              <a:t> execution =&gt; </a:t>
            </a:r>
            <a:r>
              <a:rPr lang="en-US" altLang="en-US">
                <a:solidFill>
                  <a:schemeClr val="hlink"/>
                </a:solidFill>
              </a:rPr>
              <a:t>out-of-order</a:t>
            </a:r>
            <a:r>
              <a:rPr lang="en-US" altLang="en-US"/>
              <a:t> completion.</a:t>
            </a:r>
            <a:endParaRPr lang="en-US" altLang="en-US"/>
          </a:p>
          <a:p>
            <a:pPr>
              <a:tabLst>
                <a:tab pos="688975" algn="l"/>
              </a:tabLst>
              <a:defRPr/>
            </a:pPr>
            <a:r>
              <a:rPr lang="en-US" altLang="en-US"/>
              <a:t>Disadvantages?</a:t>
            </a:r>
            <a:endParaRPr lang="en-US" altLang="en-US"/>
          </a:p>
          <a:p>
            <a:pPr lvl="1">
              <a:tabLst>
                <a:tab pos="688975" algn="l"/>
              </a:tabLst>
              <a:defRPr/>
            </a:pPr>
            <a:r>
              <a:rPr lang="en-US" altLang="en-US"/>
              <a:t>Complexity</a:t>
            </a:r>
            <a:endParaRPr lang="en-US" altLang="en-US"/>
          </a:p>
          <a:p>
            <a:pPr lvl="1">
              <a:tabLst>
                <a:tab pos="688975" algn="l"/>
              </a:tabLst>
              <a:defRPr/>
            </a:pPr>
            <a:r>
              <a:rPr lang="en-US" altLang="en-US"/>
              <a:t>Precise interrupts harder!  (Talk about this next time)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228600"/>
            <a:ext cx="2952750" cy="3111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anchor="ctr"/>
          <a:lstStyle/>
          <a:p>
            <a:pPr>
              <a:defRPr/>
            </a:pPr>
            <a:r>
              <a:rPr lang="en-US" altLang="en-US"/>
              <a:t>Problems?</a:t>
            </a:r>
            <a:endParaRPr lang="en-US" altLang="en-US"/>
          </a:p>
        </p:txBody>
      </p:sp>
      <p:sp>
        <p:nvSpPr>
          <p:cNvPr id="1648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15350" cy="12954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defRPr/>
            </a:pPr>
            <a:r>
              <a:rPr lang="en-US" altLang="en-US"/>
              <a:t>How do we prevent WAR and WAW hazards?</a:t>
            </a:r>
            <a:endParaRPr lang="en-US" altLang="en-US"/>
          </a:p>
          <a:p>
            <a:pPr>
              <a:defRPr/>
            </a:pPr>
            <a:r>
              <a:rPr lang="en-US" altLang="en-US"/>
              <a:t>How do we deal with variable latency?  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Forwarding for RAW hazards harder.</a:t>
            </a:r>
            <a:endParaRPr lang="en-US" altLang="en-US"/>
          </a:p>
        </p:txBody>
      </p:sp>
      <p:graphicFrame>
        <p:nvGraphicFramePr>
          <p:cNvPr id="164869" name="Object 5"/>
          <p:cNvGraphicFramePr>
            <a:graphicFrameLocks noChangeAspect="1"/>
          </p:cNvGraphicFramePr>
          <p:nvPr/>
        </p:nvGraphicFramePr>
        <p:xfrm>
          <a:off x="0" y="2438400"/>
          <a:ext cx="9177338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0" name="Document" r:id="rId1" imgW="11778615" imgH="3752850" progId="Word.Document.8">
                  <p:embed/>
                </p:oleObj>
              </mc:Choice>
              <mc:Fallback>
                <p:oleObj name="Document" r:id="rId1" imgW="11778615" imgH="375285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38400"/>
                        <a:ext cx="9177338" cy="371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879" name="Group 15"/>
          <p:cNvGrpSpPr/>
          <p:nvPr/>
        </p:nvGrpSpPr>
        <p:grpSpPr bwMode="auto">
          <a:xfrm>
            <a:off x="7662863" y="3713163"/>
            <a:ext cx="919162" cy="1117600"/>
            <a:chOff x="4816" y="1792"/>
            <a:chExt cx="579" cy="704"/>
          </a:xfrm>
        </p:grpSpPr>
        <p:sp>
          <p:nvSpPr>
            <p:cNvPr id="164871" name="Line 7"/>
            <p:cNvSpPr>
              <a:spLocks noChangeShapeType="1"/>
            </p:cNvSpPr>
            <p:nvPr/>
          </p:nvSpPr>
          <p:spPr bwMode="auto">
            <a:xfrm>
              <a:off x="5056" y="2160"/>
              <a:ext cx="144" cy="336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4873" name="Text Box 9"/>
            <p:cNvSpPr txBox="1">
              <a:spLocks noChangeArrowheads="1"/>
            </p:cNvSpPr>
            <p:nvPr/>
          </p:nvSpPr>
          <p:spPr bwMode="auto">
            <a:xfrm>
              <a:off x="4816" y="1792"/>
              <a:ext cx="5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en-US" sz="2400">
                  <a:solidFill>
                    <a:schemeClr val="hlink"/>
                  </a:solidFill>
                </a:rPr>
                <a:t>RAW</a:t>
              </a:r>
              <a:endParaRPr lang="en-US" altLang="en-US" b="0"/>
            </a:p>
          </p:txBody>
        </p:sp>
      </p:grpSp>
      <p:grpSp>
        <p:nvGrpSpPr>
          <p:cNvPr id="164877" name="Group 13"/>
          <p:cNvGrpSpPr/>
          <p:nvPr/>
        </p:nvGrpSpPr>
        <p:grpSpPr bwMode="auto">
          <a:xfrm>
            <a:off x="6451600" y="5075238"/>
            <a:ext cx="1828800" cy="609600"/>
            <a:chOff x="3984" y="2496"/>
            <a:chExt cx="1152" cy="384"/>
          </a:xfrm>
        </p:grpSpPr>
        <p:sp>
          <p:nvSpPr>
            <p:cNvPr id="164872" name="Line 8"/>
            <p:cNvSpPr>
              <a:spLocks noChangeShapeType="1"/>
            </p:cNvSpPr>
            <p:nvPr/>
          </p:nvSpPr>
          <p:spPr bwMode="auto">
            <a:xfrm flipH="1">
              <a:off x="3984" y="2496"/>
              <a:ext cx="1152" cy="19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4874" name="Text Box 10"/>
            <p:cNvSpPr txBox="1">
              <a:spLocks noChangeArrowheads="1"/>
            </p:cNvSpPr>
            <p:nvPr/>
          </p:nvSpPr>
          <p:spPr bwMode="auto">
            <a:xfrm>
              <a:off x="4464" y="2592"/>
              <a:ext cx="5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en-US" sz="2400">
                  <a:solidFill>
                    <a:schemeClr val="hlink"/>
                  </a:solidFill>
                </a:rPr>
                <a:t>WAR</a:t>
              </a:r>
              <a:endParaRPr lang="en-US" altLang="en-US" b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4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4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0" grpId="0" autoUpdateAnimBg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4572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anchor="ctr"/>
          <a:lstStyle/>
          <a:p>
            <a:pPr>
              <a:defRPr/>
            </a:pPr>
            <a:r>
              <a:rPr lang="en-US" altLang="en-US"/>
              <a:t>Summary</a:t>
            </a:r>
            <a:endParaRPr lang="en-US" altLang="en-US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762000"/>
            <a:ext cx="8877300" cy="57912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defRPr/>
            </a:pPr>
            <a:r>
              <a:rPr lang="en-US" altLang="en-US" sz="2200"/>
              <a:t>Precise interrupts are easy to implement in a 5-stage pipeline:</a:t>
            </a:r>
            <a:endParaRPr lang="en-US" altLang="en-US" sz="2200"/>
          </a:p>
          <a:p>
            <a:pPr lvl="1">
              <a:defRPr/>
            </a:pPr>
            <a:r>
              <a:rPr lang="en-US" altLang="en-US" sz="2000"/>
              <a:t>Mark exception on pipeline state rather than acting on it</a:t>
            </a:r>
            <a:endParaRPr lang="en-US" altLang="en-US" sz="2000"/>
          </a:p>
          <a:p>
            <a:pPr lvl="1">
              <a:defRPr/>
            </a:pPr>
            <a:r>
              <a:rPr lang="en-US" altLang="en-US" sz="2000"/>
              <a:t>Handle exceptions at one place in pipeline </a:t>
            </a:r>
            <a:br>
              <a:rPr lang="en-US" altLang="en-US" sz="2000"/>
            </a:br>
            <a:r>
              <a:rPr lang="en-US" altLang="en-US" sz="2000"/>
              <a:t>(memory-stage/beginning of writeback)</a:t>
            </a:r>
            <a:endParaRPr lang="en-US" altLang="en-US" sz="2000"/>
          </a:p>
          <a:p>
            <a:pPr>
              <a:defRPr/>
            </a:pPr>
            <a:r>
              <a:rPr lang="en-US" altLang="en-US" sz="2200"/>
              <a:t>Loop unrolling </a:t>
            </a:r>
            <a:r>
              <a:rPr lang="en-US" altLang="en-US" sz="2200">
                <a:sym typeface="Symbol" panose="05050102010706020507" charset="2"/>
              </a:rPr>
              <a:t> Multiple iterations of loop in software:</a:t>
            </a:r>
            <a:endParaRPr lang="en-US" altLang="en-US" sz="2200">
              <a:sym typeface="Symbol" panose="05050102010706020507" charset="2"/>
            </a:endParaRPr>
          </a:p>
          <a:p>
            <a:pPr lvl="1">
              <a:defRPr/>
            </a:pPr>
            <a:r>
              <a:rPr lang="en-US" altLang="en-US" sz="2000"/>
              <a:t>Amortizes loop overhead over several iterations</a:t>
            </a:r>
            <a:endParaRPr lang="en-US" altLang="en-US" sz="2000"/>
          </a:p>
          <a:p>
            <a:pPr lvl="1">
              <a:defRPr/>
            </a:pPr>
            <a:r>
              <a:rPr lang="en-US" altLang="en-US" sz="2000"/>
              <a:t>Gives more opportunity for scheduling around stalls</a:t>
            </a:r>
            <a:endParaRPr lang="en-US" altLang="en-US" sz="2000"/>
          </a:p>
          <a:p>
            <a:pPr>
              <a:defRPr/>
            </a:pPr>
            <a:r>
              <a:rPr lang="en-US" altLang="en-US" sz="2200"/>
              <a:t>Software Pipelining </a:t>
            </a:r>
            <a:r>
              <a:rPr lang="en-US" altLang="en-US" sz="2200">
                <a:sym typeface="Symbol" panose="05050102010706020507" charset="2"/>
              </a:rPr>
              <a:t> take one instruction from each of several iterations of the loop</a:t>
            </a:r>
            <a:endParaRPr lang="en-US" altLang="en-US" sz="2200">
              <a:sym typeface="Symbol" panose="05050102010706020507" charset="2"/>
            </a:endParaRPr>
          </a:p>
          <a:p>
            <a:pPr lvl="1">
              <a:defRPr/>
            </a:pPr>
            <a:r>
              <a:rPr lang="en-US" altLang="en-US" sz="2000"/>
              <a:t>Software overlapping of loop iterations</a:t>
            </a:r>
            <a:endParaRPr lang="en-US" altLang="en-US" sz="2000"/>
          </a:p>
          <a:p>
            <a:pPr>
              <a:defRPr/>
            </a:pPr>
            <a:r>
              <a:rPr lang="en-US" altLang="en-US" sz="2200"/>
              <a:t>Very Long Instruction Word machines (VLIW) </a:t>
            </a:r>
            <a:r>
              <a:rPr lang="en-US" altLang="en-US" sz="2200">
                <a:sym typeface="Symbol" panose="05050102010706020507" charset="2"/>
              </a:rPr>
              <a:t> Multiple operations coded in single, long instruction</a:t>
            </a:r>
            <a:endParaRPr lang="en-US" altLang="en-US" sz="2200"/>
          </a:p>
          <a:p>
            <a:pPr lvl="1">
              <a:defRPr/>
            </a:pPr>
            <a:r>
              <a:rPr lang="en-US" altLang="en-US" sz="2000"/>
              <a:t>Requires compiler to decide which ops can be done in parallel</a:t>
            </a:r>
            <a:endParaRPr lang="en-US" altLang="en-US" sz="2000"/>
          </a:p>
          <a:p>
            <a:pPr lvl="1">
              <a:defRPr/>
            </a:pPr>
            <a:r>
              <a:rPr lang="en-US" altLang="en-US" sz="2000"/>
              <a:t>Trace scheduling </a:t>
            </a:r>
            <a:r>
              <a:rPr lang="en-US" altLang="en-US" sz="2000">
                <a:sym typeface="Symbol" panose="05050102010706020507" charset="2"/>
              </a:rPr>
              <a:t> find common path and schedule code as if branches didn’t exist (+ add “fixup code”)</a:t>
            </a:r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autoUpdateAnimBg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5218" y="184150"/>
            <a:ext cx="3162300" cy="3683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Recap: Data Hazards</a:t>
            </a:r>
            <a:endParaRPr lang="en-US" altLang="en-US" dirty="0"/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539750" y="869950"/>
            <a:ext cx="1587500" cy="41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2139950" y="869950"/>
            <a:ext cx="774700" cy="41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2927350" y="869950"/>
            <a:ext cx="1562100" cy="41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478" name="Rectangle 6"/>
          <p:cNvSpPr>
            <a:spLocks noChangeArrowheads="1"/>
          </p:cNvSpPr>
          <p:nvPr/>
        </p:nvSpPr>
        <p:spPr bwMode="auto">
          <a:xfrm>
            <a:off x="5822950" y="869950"/>
            <a:ext cx="825500" cy="41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479" name="Rectangle 7"/>
          <p:cNvSpPr>
            <a:spLocks noChangeArrowheads="1"/>
          </p:cNvSpPr>
          <p:nvPr/>
        </p:nvSpPr>
        <p:spPr bwMode="auto">
          <a:xfrm>
            <a:off x="6661150" y="869950"/>
            <a:ext cx="1282700" cy="41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480" name="Rectangle 8"/>
          <p:cNvSpPr>
            <a:spLocks noChangeArrowheads="1"/>
          </p:cNvSpPr>
          <p:nvPr/>
        </p:nvSpPr>
        <p:spPr bwMode="auto">
          <a:xfrm>
            <a:off x="1003300" y="939800"/>
            <a:ext cx="64516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>
                <a:latin typeface="Arial" panose="020B0604020202020204" pitchFamily="34" charset="0"/>
              </a:rPr>
              <a:t>I-Fet ch        DCD   MemOpFetch   OpFetch     Exec     Store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1481" name="Rectangle 9"/>
          <p:cNvSpPr>
            <a:spLocks noChangeArrowheads="1"/>
          </p:cNvSpPr>
          <p:nvPr/>
        </p:nvSpPr>
        <p:spPr bwMode="auto">
          <a:xfrm>
            <a:off x="4527550" y="869950"/>
            <a:ext cx="1282700" cy="41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482" name="Rectangle 10"/>
          <p:cNvSpPr>
            <a:spLocks noChangeArrowheads="1"/>
          </p:cNvSpPr>
          <p:nvPr/>
        </p:nvSpPr>
        <p:spPr bwMode="auto">
          <a:xfrm>
            <a:off x="2901950" y="1403350"/>
            <a:ext cx="1587500" cy="41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483" name="Rectangle 11"/>
          <p:cNvSpPr>
            <a:spLocks noChangeArrowheads="1"/>
          </p:cNvSpPr>
          <p:nvPr/>
        </p:nvSpPr>
        <p:spPr bwMode="auto">
          <a:xfrm>
            <a:off x="4502150" y="1403350"/>
            <a:ext cx="774700" cy="41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484" name="Rectangle 12"/>
          <p:cNvSpPr>
            <a:spLocks noChangeArrowheads="1"/>
          </p:cNvSpPr>
          <p:nvPr/>
        </p:nvSpPr>
        <p:spPr bwMode="auto">
          <a:xfrm>
            <a:off x="2984500" y="1473200"/>
            <a:ext cx="296862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>
                <a:latin typeface="Arial" panose="020B0604020202020204" pitchFamily="34" charset="0"/>
              </a:rPr>
              <a:t>IFetch               DCD     ° ° °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1485" name="Rectangle 13"/>
          <p:cNvSpPr>
            <a:spLocks noChangeArrowheads="1"/>
          </p:cNvSpPr>
          <p:nvPr/>
        </p:nvSpPr>
        <p:spPr bwMode="auto">
          <a:xfrm>
            <a:off x="1079500" y="1701800"/>
            <a:ext cx="12065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 i="1">
                <a:solidFill>
                  <a:schemeClr val="hlink"/>
                </a:solidFill>
                <a:latin typeface="Arial" panose="020B0604020202020204" pitchFamily="34" charset="0"/>
              </a:rPr>
              <a:t>Structural</a:t>
            </a:r>
            <a:endParaRPr lang="en-US" altLang="en-US" i="1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  <a:defRPr/>
            </a:pPr>
            <a:r>
              <a:rPr lang="en-US" altLang="en-US" i="1">
                <a:solidFill>
                  <a:schemeClr val="hlink"/>
                </a:solidFill>
                <a:latin typeface="Arial" panose="020B0604020202020204" pitchFamily="34" charset="0"/>
              </a:rPr>
              <a:t>Hazard</a:t>
            </a:r>
            <a:endParaRPr lang="en-US" altLang="en-US" i="1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361486" name="Line 14"/>
          <p:cNvSpPr>
            <a:spLocks noChangeShapeType="1"/>
          </p:cNvSpPr>
          <p:nvPr/>
        </p:nvSpPr>
        <p:spPr bwMode="auto">
          <a:xfrm flipV="1">
            <a:off x="2292350" y="1136650"/>
            <a:ext cx="825500" cy="85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487" name="Line 15"/>
          <p:cNvSpPr>
            <a:spLocks noChangeShapeType="1"/>
          </p:cNvSpPr>
          <p:nvPr/>
        </p:nvSpPr>
        <p:spPr bwMode="auto">
          <a:xfrm flipV="1">
            <a:off x="2292350" y="1746250"/>
            <a:ext cx="8255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488" name="Rectangle 16"/>
          <p:cNvSpPr>
            <a:spLocks noChangeArrowheads="1"/>
          </p:cNvSpPr>
          <p:nvPr/>
        </p:nvSpPr>
        <p:spPr bwMode="auto">
          <a:xfrm>
            <a:off x="463550" y="2622550"/>
            <a:ext cx="1587500" cy="41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489" name="Rectangle 17"/>
          <p:cNvSpPr>
            <a:spLocks noChangeArrowheads="1"/>
          </p:cNvSpPr>
          <p:nvPr/>
        </p:nvSpPr>
        <p:spPr bwMode="auto">
          <a:xfrm>
            <a:off x="2063750" y="2622550"/>
            <a:ext cx="774700" cy="41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490" name="Rectangle 18"/>
          <p:cNvSpPr>
            <a:spLocks noChangeArrowheads="1"/>
          </p:cNvSpPr>
          <p:nvPr/>
        </p:nvSpPr>
        <p:spPr bwMode="auto">
          <a:xfrm>
            <a:off x="2851150" y="2622550"/>
            <a:ext cx="1282700" cy="41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491" name="Rectangle 19"/>
          <p:cNvSpPr>
            <a:spLocks noChangeArrowheads="1"/>
          </p:cNvSpPr>
          <p:nvPr/>
        </p:nvSpPr>
        <p:spPr bwMode="auto">
          <a:xfrm>
            <a:off x="4146550" y="2622550"/>
            <a:ext cx="825500" cy="41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492" name="Rectangle 20"/>
          <p:cNvSpPr>
            <a:spLocks noChangeArrowheads="1"/>
          </p:cNvSpPr>
          <p:nvPr/>
        </p:nvSpPr>
        <p:spPr bwMode="auto">
          <a:xfrm>
            <a:off x="927100" y="2692400"/>
            <a:ext cx="4114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>
                <a:latin typeface="Arial" panose="020B0604020202020204" pitchFamily="34" charset="0"/>
              </a:rPr>
              <a:t>I-Fet ch        DCD      OpFetch    Jump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1493" name="Rectangle 21"/>
          <p:cNvSpPr>
            <a:spLocks noChangeArrowheads="1"/>
          </p:cNvSpPr>
          <p:nvPr/>
        </p:nvSpPr>
        <p:spPr bwMode="auto">
          <a:xfrm>
            <a:off x="4483100" y="2895600"/>
            <a:ext cx="2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494" name="Rectangle 22"/>
          <p:cNvSpPr>
            <a:spLocks noChangeArrowheads="1"/>
          </p:cNvSpPr>
          <p:nvPr/>
        </p:nvSpPr>
        <p:spPr bwMode="auto">
          <a:xfrm>
            <a:off x="2901950" y="3155950"/>
            <a:ext cx="1587500" cy="41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495" name="Rectangle 23"/>
          <p:cNvSpPr>
            <a:spLocks noChangeArrowheads="1"/>
          </p:cNvSpPr>
          <p:nvPr/>
        </p:nvSpPr>
        <p:spPr bwMode="auto">
          <a:xfrm>
            <a:off x="4502150" y="3155950"/>
            <a:ext cx="774700" cy="41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496" name="Rectangle 24"/>
          <p:cNvSpPr>
            <a:spLocks noChangeArrowheads="1"/>
          </p:cNvSpPr>
          <p:nvPr/>
        </p:nvSpPr>
        <p:spPr bwMode="auto">
          <a:xfrm>
            <a:off x="2984500" y="3225800"/>
            <a:ext cx="296862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>
                <a:latin typeface="Arial" panose="020B0604020202020204" pitchFamily="34" charset="0"/>
              </a:rPr>
              <a:t>IFetch               DCD     ° ° °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1497" name="Line 25"/>
          <p:cNvSpPr>
            <a:spLocks noChangeShapeType="1"/>
          </p:cNvSpPr>
          <p:nvPr/>
        </p:nvSpPr>
        <p:spPr bwMode="auto">
          <a:xfrm flipH="1">
            <a:off x="3797300" y="2984500"/>
            <a:ext cx="1016000" cy="279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498" name="Rectangle 26"/>
          <p:cNvSpPr>
            <a:spLocks noChangeArrowheads="1"/>
          </p:cNvSpPr>
          <p:nvPr/>
        </p:nvSpPr>
        <p:spPr bwMode="auto">
          <a:xfrm>
            <a:off x="5270500" y="2768600"/>
            <a:ext cx="17653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 i="1">
                <a:solidFill>
                  <a:schemeClr val="hlink"/>
                </a:solidFill>
                <a:latin typeface="Arial" panose="020B0604020202020204" pitchFamily="34" charset="0"/>
              </a:rPr>
              <a:t>Control Hazard</a:t>
            </a:r>
            <a:endParaRPr lang="en-US" altLang="en-US" i="1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361499" name="Rectangle 27"/>
          <p:cNvSpPr>
            <a:spLocks noChangeArrowheads="1"/>
          </p:cNvSpPr>
          <p:nvPr/>
        </p:nvSpPr>
        <p:spPr bwMode="auto">
          <a:xfrm>
            <a:off x="539750" y="3968750"/>
            <a:ext cx="673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500" name="Rectangle 28"/>
          <p:cNvSpPr>
            <a:spLocks noChangeArrowheads="1"/>
          </p:cNvSpPr>
          <p:nvPr/>
        </p:nvSpPr>
        <p:spPr bwMode="auto">
          <a:xfrm>
            <a:off x="1225550" y="3968750"/>
            <a:ext cx="673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501" name="Rectangle 29"/>
          <p:cNvSpPr>
            <a:spLocks noChangeArrowheads="1"/>
          </p:cNvSpPr>
          <p:nvPr/>
        </p:nvSpPr>
        <p:spPr bwMode="auto">
          <a:xfrm>
            <a:off x="1911350" y="3968750"/>
            <a:ext cx="673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502" name="Rectangle 30"/>
          <p:cNvSpPr>
            <a:spLocks noChangeArrowheads="1"/>
          </p:cNvSpPr>
          <p:nvPr/>
        </p:nvSpPr>
        <p:spPr bwMode="auto">
          <a:xfrm>
            <a:off x="2597150" y="3968750"/>
            <a:ext cx="673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503" name="Rectangle 31"/>
          <p:cNvSpPr>
            <a:spLocks noChangeArrowheads="1"/>
          </p:cNvSpPr>
          <p:nvPr/>
        </p:nvSpPr>
        <p:spPr bwMode="auto">
          <a:xfrm>
            <a:off x="3289300" y="3975100"/>
            <a:ext cx="6604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504" name="Rectangle 32"/>
          <p:cNvSpPr>
            <a:spLocks noChangeArrowheads="1"/>
          </p:cNvSpPr>
          <p:nvPr/>
        </p:nvSpPr>
        <p:spPr bwMode="auto">
          <a:xfrm>
            <a:off x="546100" y="4064000"/>
            <a:ext cx="32385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>
                <a:latin typeface="Arial" panose="020B0604020202020204" pitchFamily="34" charset="0"/>
              </a:rPr>
              <a:t>  IF       DCD   EX     Mem  WB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1505" name="Rectangle 33"/>
          <p:cNvSpPr>
            <a:spLocks noChangeArrowheads="1"/>
          </p:cNvSpPr>
          <p:nvPr/>
        </p:nvSpPr>
        <p:spPr bwMode="auto">
          <a:xfrm>
            <a:off x="1225550" y="4425950"/>
            <a:ext cx="673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506" name="Rectangle 34"/>
          <p:cNvSpPr>
            <a:spLocks noChangeArrowheads="1"/>
          </p:cNvSpPr>
          <p:nvPr/>
        </p:nvSpPr>
        <p:spPr bwMode="auto">
          <a:xfrm>
            <a:off x="1911350" y="4425950"/>
            <a:ext cx="673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507" name="Rectangle 35"/>
          <p:cNvSpPr>
            <a:spLocks noChangeArrowheads="1"/>
          </p:cNvSpPr>
          <p:nvPr/>
        </p:nvSpPr>
        <p:spPr bwMode="auto">
          <a:xfrm>
            <a:off x="2597150" y="4425950"/>
            <a:ext cx="673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508" name="Rectangle 36"/>
          <p:cNvSpPr>
            <a:spLocks noChangeArrowheads="1"/>
          </p:cNvSpPr>
          <p:nvPr/>
        </p:nvSpPr>
        <p:spPr bwMode="auto">
          <a:xfrm>
            <a:off x="3289300" y="4432300"/>
            <a:ext cx="21082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509" name="Rectangle 37"/>
          <p:cNvSpPr>
            <a:spLocks noChangeArrowheads="1"/>
          </p:cNvSpPr>
          <p:nvPr/>
        </p:nvSpPr>
        <p:spPr bwMode="auto">
          <a:xfrm>
            <a:off x="5416550" y="4425950"/>
            <a:ext cx="673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510" name="Rectangle 38"/>
          <p:cNvSpPr>
            <a:spLocks noChangeArrowheads="1"/>
          </p:cNvSpPr>
          <p:nvPr/>
        </p:nvSpPr>
        <p:spPr bwMode="auto">
          <a:xfrm>
            <a:off x="1987550" y="4883150"/>
            <a:ext cx="673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511" name="Rectangle 39"/>
          <p:cNvSpPr>
            <a:spLocks noChangeArrowheads="1"/>
          </p:cNvSpPr>
          <p:nvPr/>
        </p:nvSpPr>
        <p:spPr bwMode="auto">
          <a:xfrm>
            <a:off x="2673350" y="4883150"/>
            <a:ext cx="673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512" name="Rectangle 40"/>
          <p:cNvSpPr>
            <a:spLocks noChangeArrowheads="1"/>
          </p:cNvSpPr>
          <p:nvPr/>
        </p:nvSpPr>
        <p:spPr bwMode="auto">
          <a:xfrm>
            <a:off x="3359150" y="4883150"/>
            <a:ext cx="673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513" name="Rectangle 41"/>
          <p:cNvSpPr>
            <a:spLocks noChangeArrowheads="1"/>
          </p:cNvSpPr>
          <p:nvPr/>
        </p:nvSpPr>
        <p:spPr bwMode="auto">
          <a:xfrm>
            <a:off x="4044950" y="4883150"/>
            <a:ext cx="673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514" name="Rectangle 42"/>
          <p:cNvSpPr>
            <a:spLocks noChangeArrowheads="1"/>
          </p:cNvSpPr>
          <p:nvPr/>
        </p:nvSpPr>
        <p:spPr bwMode="auto">
          <a:xfrm>
            <a:off x="4737100" y="4889500"/>
            <a:ext cx="6604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515" name="Rectangle 43"/>
          <p:cNvSpPr>
            <a:spLocks noChangeArrowheads="1"/>
          </p:cNvSpPr>
          <p:nvPr/>
        </p:nvSpPr>
        <p:spPr bwMode="auto">
          <a:xfrm>
            <a:off x="2673350" y="5340350"/>
            <a:ext cx="673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516" name="Rectangle 44"/>
          <p:cNvSpPr>
            <a:spLocks noChangeArrowheads="1"/>
          </p:cNvSpPr>
          <p:nvPr/>
        </p:nvSpPr>
        <p:spPr bwMode="auto">
          <a:xfrm>
            <a:off x="3359150" y="5340350"/>
            <a:ext cx="4102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517" name="Rectangle 45"/>
          <p:cNvSpPr>
            <a:spLocks noChangeArrowheads="1"/>
          </p:cNvSpPr>
          <p:nvPr/>
        </p:nvSpPr>
        <p:spPr bwMode="auto">
          <a:xfrm>
            <a:off x="7480300" y="5346700"/>
            <a:ext cx="6604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518" name="Rectangle 46"/>
          <p:cNvSpPr>
            <a:spLocks noChangeArrowheads="1"/>
          </p:cNvSpPr>
          <p:nvPr/>
        </p:nvSpPr>
        <p:spPr bwMode="auto">
          <a:xfrm>
            <a:off x="8159750" y="5340350"/>
            <a:ext cx="673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519" name="Rectangle 47"/>
          <p:cNvSpPr>
            <a:spLocks noChangeArrowheads="1"/>
          </p:cNvSpPr>
          <p:nvPr/>
        </p:nvSpPr>
        <p:spPr bwMode="auto">
          <a:xfrm>
            <a:off x="2679700" y="5435600"/>
            <a:ext cx="62611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>
                <a:latin typeface="Arial" panose="020B0604020202020204" pitchFamily="34" charset="0"/>
              </a:rPr>
              <a:t>  IF                  DCD                                     OF     Ex      Mem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1520" name="Line 48"/>
          <p:cNvSpPr>
            <a:spLocks noChangeShapeType="1"/>
          </p:cNvSpPr>
          <p:nvPr/>
        </p:nvSpPr>
        <p:spPr bwMode="auto">
          <a:xfrm flipH="1">
            <a:off x="2730500" y="4203700"/>
            <a:ext cx="1168400" cy="279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521" name="Rectangle 49"/>
          <p:cNvSpPr>
            <a:spLocks noChangeArrowheads="1"/>
          </p:cNvSpPr>
          <p:nvPr/>
        </p:nvSpPr>
        <p:spPr bwMode="auto">
          <a:xfrm>
            <a:off x="4051300" y="4064000"/>
            <a:ext cx="39116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 i="1">
                <a:solidFill>
                  <a:schemeClr val="hlink"/>
                </a:solidFill>
                <a:latin typeface="Arial" panose="020B0604020202020204" pitchFamily="34" charset="0"/>
              </a:rPr>
              <a:t>RAW (read after write) Data Hazard</a:t>
            </a:r>
            <a:endParaRPr lang="en-US" altLang="en-US" i="1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361522" name="Line 50"/>
          <p:cNvSpPr>
            <a:spLocks noChangeShapeType="1"/>
          </p:cNvSpPr>
          <p:nvPr/>
        </p:nvSpPr>
        <p:spPr bwMode="auto">
          <a:xfrm flipH="1">
            <a:off x="5245100" y="4660900"/>
            <a:ext cx="482600" cy="355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523" name="Rectangle 51"/>
          <p:cNvSpPr>
            <a:spLocks noChangeArrowheads="1"/>
          </p:cNvSpPr>
          <p:nvPr/>
        </p:nvSpPr>
        <p:spPr bwMode="auto">
          <a:xfrm>
            <a:off x="6108700" y="4597400"/>
            <a:ext cx="2108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 i="1">
                <a:solidFill>
                  <a:schemeClr val="hlink"/>
                </a:solidFill>
                <a:latin typeface="Arial" panose="020B0604020202020204" pitchFamily="34" charset="0"/>
              </a:rPr>
              <a:t>WAW Data Hazard</a:t>
            </a:r>
            <a:br>
              <a:rPr lang="en-US" altLang="en-US" i="1">
                <a:solidFill>
                  <a:schemeClr val="hlink"/>
                </a:solidFill>
                <a:latin typeface="Arial" panose="020B0604020202020204" pitchFamily="34" charset="0"/>
              </a:rPr>
            </a:br>
            <a:r>
              <a:rPr lang="en-US" altLang="en-US" i="1">
                <a:solidFill>
                  <a:schemeClr val="hlink"/>
                </a:solidFill>
                <a:latin typeface="Arial" panose="020B0604020202020204" pitchFamily="34" charset="0"/>
              </a:rPr>
              <a:t> (write after write) </a:t>
            </a:r>
            <a:endParaRPr lang="en-US" altLang="en-US" i="1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361524" name="Rectangle 52"/>
          <p:cNvSpPr>
            <a:spLocks noChangeArrowheads="1"/>
          </p:cNvSpPr>
          <p:nvPr/>
        </p:nvSpPr>
        <p:spPr bwMode="auto">
          <a:xfrm>
            <a:off x="3359150" y="5797550"/>
            <a:ext cx="673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525" name="Rectangle 53"/>
          <p:cNvSpPr>
            <a:spLocks noChangeArrowheads="1"/>
          </p:cNvSpPr>
          <p:nvPr/>
        </p:nvSpPr>
        <p:spPr bwMode="auto">
          <a:xfrm>
            <a:off x="4044950" y="5797550"/>
            <a:ext cx="673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526" name="Rectangle 54"/>
          <p:cNvSpPr>
            <a:spLocks noChangeArrowheads="1"/>
          </p:cNvSpPr>
          <p:nvPr/>
        </p:nvSpPr>
        <p:spPr bwMode="auto">
          <a:xfrm>
            <a:off x="4730750" y="5797550"/>
            <a:ext cx="673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527" name="Rectangle 55"/>
          <p:cNvSpPr>
            <a:spLocks noChangeArrowheads="1"/>
          </p:cNvSpPr>
          <p:nvPr/>
        </p:nvSpPr>
        <p:spPr bwMode="auto">
          <a:xfrm>
            <a:off x="5422900" y="5803900"/>
            <a:ext cx="6604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528" name="Rectangle 56"/>
          <p:cNvSpPr>
            <a:spLocks noChangeArrowheads="1"/>
          </p:cNvSpPr>
          <p:nvPr/>
        </p:nvSpPr>
        <p:spPr bwMode="auto">
          <a:xfrm>
            <a:off x="6102350" y="5797550"/>
            <a:ext cx="6731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529" name="Rectangle 57"/>
          <p:cNvSpPr>
            <a:spLocks noChangeArrowheads="1"/>
          </p:cNvSpPr>
          <p:nvPr/>
        </p:nvSpPr>
        <p:spPr bwMode="auto">
          <a:xfrm>
            <a:off x="3365500" y="5892800"/>
            <a:ext cx="32639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>
                <a:latin typeface="Arial" panose="020B0604020202020204" pitchFamily="34" charset="0"/>
              </a:rPr>
              <a:t>  IF       DCD   OF     Ex       RS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1530" name="Line 58"/>
          <p:cNvSpPr>
            <a:spLocks noChangeShapeType="1"/>
          </p:cNvSpPr>
          <p:nvPr/>
        </p:nvSpPr>
        <p:spPr bwMode="auto">
          <a:xfrm flipH="1">
            <a:off x="6616700" y="5575300"/>
            <a:ext cx="330200" cy="355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531" name="Rectangle 59"/>
          <p:cNvSpPr>
            <a:spLocks noChangeArrowheads="1"/>
          </p:cNvSpPr>
          <p:nvPr/>
        </p:nvSpPr>
        <p:spPr bwMode="auto">
          <a:xfrm>
            <a:off x="6870700" y="5892800"/>
            <a:ext cx="2057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 i="1">
                <a:solidFill>
                  <a:schemeClr val="accent1"/>
                </a:solidFill>
                <a:latin typeface="Arial" panose="020B0604020202020204" pitchFamily="34" charset="0"/>
              </a:rPr>
              <a:t>WAR Data Hazard</a:t>
            </a:r>
            <a:br>
              <a:rPr lang="en-US" altLang="en-US" i="1">
                <a:solidFill>
                  <a:schemeClr val="accent1"/>
                </a:solidFill>
                <a:latin typeface="Arial" panose="020B0604020202020204" pitchFamily="34" charset="0"/>
              </a:rPr>
            </a:br>
            <a:r>
              <a:rPr lang="en-US" altLang="en-US" i="1">
                <a:solidFill>
                  <a:schemeClr val="accent1"/>
                </a:solidFill>
                <a:latin typeface="Arial" panose="020B0604020202020204" pitchFamily="34" charset="0"/>
              </a:rPr>
              <a:t> (write after read) </a:t>
            </a:r>
            <a:endParaRPr lang="en-US" altLang="en-US" i="1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61532" name="Rectangle 60"/>
          <p:cNvSpPr>
            <a:spLocks noChangeArrowheads="1"/>
          </p:cNvSpPr>
          <p:nvPr/>
        </p:nvSpPr>
        <p:spPr bwMode="auto">
          <a:xfrm>
            <a:off x="1308100" y="4445000"/>
            <a:ext cx="4699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>
                <a:latin typeface="Arial" panose="020B0604020202020204" pitchFamily="34" charset="0"/>
              </a:rPr>
              <a:t>  IF      DCD   EX         Mem                      WB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1533" name="Rectangle 61"/>
          <p:cNvSpPr>
            <a:spLocks noChangeArrowheads="1"/>
          </p:cNvSpPr>
          <p:nvPr/>
        </p:nvSpPr>
        <p:spPr bwMode="auto">
          <a:xfrm>
            <a:off x="2070100" y="4902200"/>
            <a:ext cx="32385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>
                <a:latin typeface="Arial" panose="020B0604020202020204" pitchFamily="34" charset="0"/>
              </a:rPr>
              <a:t>  IF       DCD   EX     Mem  WB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922482" y="202623"/>
            <a:ext cx="4632325" cy="37941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/>
              <a:t>Recap: Data Stationary Control</a:t>
            </a:r>
            <a:endParaRPr lang="en-US" altLang="en-US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990600"/>
            <a:ext cx="8191500" cy="16986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/>
              <a:t>The Main Control generates the control signals during Reg/Dec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Control signals for Exec (ExtOp, ALUSrc, ...) are used 1 cycle later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Control signals for Mem (MemWr Branch) are used 2 cycles later</a:t>
            </a:r>
            <a:endParaRPr lang="en-US" altLang="en-US"/>
          </a:p>
          <a:p>
            <a:pPr lvl="1">
              <a:defRPr/>
            </a:pPr>
            <a:r>
              <a:rPr lang="en-US" altLang="en-US"/>
              <a:t>Control signals for Wr (MemtoReg MemWr) are used 3 cycles later</a:t>
            </a:r>
            <a:endParaRPr lang="en-US" altLang="en-US"/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536575" y="3517900"/>
            <a:ext cx="288925" cy="2565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 rot="5400000">
            <a:off x="-44449" y="4600575"/>
            <a:ext cx="14414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altLang="en-US" sz="1600">
                <a:latin typeface="Times New Roman" panose="02020603050405020304" pitchFamily="18" charset="0"/>
              </a:rPr>
              <a:t>IF/ID Register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63526" name="Line 6"/>
          <p:cNvSpPr>
            <a:spLocks noChangeShapeType="1"/>
          </p:cNvSpPr>
          <p:nvPr/>
        </p:nvSpPr>
        <p:spPr bwMode="auto">
          <a:xfrm>
            <a:off x="685800" y="3213100"/>
            <a:ext cx="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27" name="Rectangle 7"/>
          <p:cNvSpPr>
            <a:spLocks noChangeArrowheads="1"/>
          </p:cNvSpPr>
          <p:nvPr/>
        </p:nvSpPr>
        <p:spPr bwMode="auto">
          <a:xfrm>
            <a:off x="3355975" y="3517900"/>
            <a:ext cx="288925" cy="2565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28" name="Rectangle 8"/>
          <p:cNvSpPr>
            <a:spLocks noChangeArrowheads="1"/>
          </p:cNvSpPr>
          <p:nvPr/>
        </p:nvSpPr>
        <p:spPr bwMode="auto">
          <a:xfrm rot="5400000">
            <a:off x="2759869" y="4601369"/>
            <a:ext cx="14747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altLang="en-US" sz="1600">
                <a:latin typeface="Times New Roman" panose="02020603050405020304" pitchFamily="18" charset="0"/>
              </a:rPr>
              <a:t>ID/Ex Register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63529" name="Rectangle 9"/>
          <p:cNvSpPr>
            <a:spLocks noChangeArrowheads="1"/>
          </p:cNvSpPr>
          <p:nvPr/>
        </p:nvSpPr>
        <p:spPr bwMode="auto">
          <a:xfrm>
            <a:off x="5337175" y="3517900"/>
            <a:ext cx="288925" cy="2565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30" name="Rectangle 10"/>
          <p:cNvSpPr>
            <a:spLocks noChangeArrowheads="1"/>
          </p:cNvSpPr>
          <p:nvPr/>
        </p:nvSpPr>
        <p:spPr bwMode="auto">
          <a:xfrm rot="5400000">
            <a:off x="4625976" y="4524375"/>
            <a:ext cx="1701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altLang="en-US" sz="1600">
                <a:latin typeface="Times New Roman" panose="02020603050405020304" pitchFamily="18" charset="0"/>
              </a:rPr>
              <a:t>Ex/Mem Register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63531" name="Rectangle 11"/>
          <p:cNvSpPr>
            <a:spLocks noChangeArrowheads="1"/>
          </p:cNvSpPr>
          <p:nvPr/>
        </p:nvSpPr>
        <p:spPr bwMode="auto">
          <a:xfrm>
            <a:off x="7394575" y="3517900"/>
            <a:ext cx="288925" cy="2565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32" name="Rectangle 12"/>
          <p:cNvSpPr>
            <a:spLocks noChangeArrowheads="1"/>
          </p:cNvSpPr>
          <p:nvPr/>
        </p:nvSpPr>
        <p:spPr bwMode="auto">
          <a:xfrm rot="5400000">
            <a:off x="6654801" y="4600575"/>
            <a:ext cx="17589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altLang="en-US" sz="1600">
                <a:latin typeface="Times New Roman" panose="02020603050405020304" pitchFamily="18" charset="0"/>
              </a:rPr>
              <a:t>Mem/Wr Register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63533" name="Oval 13"/>
          <p:cNvSpPr>
            <a:spLocks noChangeArrowheads="1"/>
          </p:cNvSpPr>
          <p:nvPr/>
        </p:nvSpPr>
        <p:spPr bwMode="auto">
          <a:xfrm>
            <a:off x="622300" y="3365500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34" name="Line 14"/>
          <p:cNvSpPr>
            <a:spLocks noChangeShapeType="1"/>
          </p:cNvSpPr>
          <p:nvPr/>
        </p:nvSpPr>
        <p:spPr bwMode="auto">
          <a:xfrm>
            <a:off x="3505200" y="3213100"/>
            <a:ext cx="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35" name="Oval 15"/>
          <p:cNvSpPr>
            <a:spLocks noChangeArrowheads="1"/>
          </p:cNvSpPr>
          <p:nvPr/>
        </p:nvSpPr>
        <p:spPr bwMode="auto">
          <a:xfrm>
            <a:off x="3441700" y="3365500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36" name="Line 16"/>
          <p:cNvSpPr>
            <a:spLocks noChangeShapeType="1"/>
          </p:cNvSpPr>
          <p:nvPr/>
        </p:nvSpPr>
        <p:spPr bwMode="auto">
          <a:xfrm>
            <a:off x="5486400" y="3213100"/>
            <a:ext cx="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37" name="Oval 17"/>
          <p:cNvSpPr>
            <a:spLocks noChangeArrowheads="1"/>
          </p:cNvSpPr>
          <p:nvPr/>
        </p:nvSpPr>
        <p:spPr bwMode="auto">
          <a:xfrm>
            <a:off x="5422900" y="3365500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38" name="Line 18"/>
          <p:cNvSpPr>
            <a:spLocks noChangeShapeType="1"/>
          </p:cNvSpPr>
          <p:nvPr/>
        </p:nvSpPr>
        <p:spPr bwMode="auto">
          <a:xfrm>
            <a:off x="7543800" y="3213100"/>
            <a:ext cx="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39" name="Oval 19"/>
          <p:cNvSpPr>
            <a:spLocks noChangeArrowheads="1"/>
          </p:cNvSpPr>
          <p:nvPr/>
        </p:nvSpPr>
        <p:spPr bwMode="auto">
          <a:xfrm>
            <a:off x="7480300" y="3365500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40" name="Line 20"/>
          <p:cNvSpPr>
            <a:spLocks noChangeShapeType="1"/>
          </p:cNvSpPr>
          <p:nvPr/>
        </p:nvSpPr>
        <p:spPr bwMode="auto">
          <a:xfrm flipV="1">
            <a:off x="685800" y="2654300"/>
            <a:ext cx="0" cy="482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41" name="Line 21"/>
          <p:cNvSpPr>
            <a:spLocks noChangeShapeType="1"/>
          </p:cNvSpPr>
          <p:nvPr/>
        </p:nvSpPr>
        <p:spPr bwMode="auto">
          <a:xfrm>
            <a:off x="838200" y="28321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42" name="Line 22"/>
          <p:cNvSpPr>
            <a:spLocks noChangeShapeType="1"/>
          </p:cNvSpPr>
          <p:nvPr/>
        </p:nvSpPr>
        <p:spPr bwMode="auto">
          <a:xfrm>
            <a:off x="850900" y="2971800"/>
            <a:ext cx="2641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43" name="Line 23"/>
          <p:cNvSpPr>
            <a:spLocks noChangeShapeType="1"/>
          </p:cNvSpPr>
          <p:nvPr/>
        </p:nvSpPr>
        <p:spPr bwMode="auto">
          <a:xfrm>
            <a:off x="3657600" y="28321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44" name="Line 24"/>
          <p:cNvSpPr>
            <a:spLocks noChangeShapeType="1"/>
          </p:cNvSpPr>
          <p:nvPr/>
        </p:nvSpPr>
        <p:spPr bwMode="auto">
          <a:xfrm>
            <a:off x="3670300" y="2971800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45" name="Line 25"/>
          <p:cNvSpPr>
            <a:spLocks noChangeShapeType="1"/>
          </p:cNvSpPr>
          <p:nvPr/>
        </p:nvSpPr>
        <p:spPr bwMode="auto">
          <a:xfrm>
            <a:off x="5638800" y="28321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46" name="Line 26"/>
          <p:cNvSpPr>
            <a:spLocks noChangeShapeType="1"/>
          </p:cNvSpPr>
          <p:nvPr/>
        </p:nvSpPr>
        <p:spPr bwMode="auto">
          <a:xfrm>
            <a:off x="5651500" y="2971800"/>
            <a:ext cx="187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47" name="Line 27"/>
          <p:cNvSpPr>
            <a:spLocks noChangeShapeType="1"/>
          </p:cNvSpPr>
          <p:nvPr/>
        </p:nvSpPr>
        <p:spPr bwMode="auto">
          <a:xfrm>
            <a:off x="7696200" y="28321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48" name="Rectangle 28"/>
          <p:cNvSpPr>
            <a:spLocks noChangeArrowheads="1"/>
          </p:cNvSpPr>
          <p:nvPr/>
        </p:nvSpPr>
        <p:spPr bwMode="auto">
          <a:xfrm>
            <a:off x="1509713" y="2667000"/>
            <a:ext cx="9032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sz="1600">
                <a:latin typeface="Times New Roman" panose="02020603050405020304" pitchFamily="18" charset="0"/>
              </a:rPr>
              <a:t>Reg/Dec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63549" name="Rectangle 29"/>
          <p:cNvSpPr>
            <a:spLocks noChangeArrowheads="1"/>
          </p:cNvSpPr>
          <p:nvPr/>
        </p:nvSpPr>
        <p:spPr bwMode="auto">
          <a:xfrm>
            <a:off x="4252913" y="2667000"/>
            <a:ext cx="5984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sz="1600">
                <a:latin typeface="Times New Roman" panose="02020603050405020304" pitchFamily="18" charset="0"/>
              </a:rPr>
              <a:t>Exec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63550" name="Rectangle 30"/>
          <p:cNvSpPr>
            <a:spLocks noChangeArrowheads="1"/>
          </p:cNvSpPr>
          <p:nvPr/>
        </p:nvSpPr>
        <p:spPr bwMode="auto">
          <a:xfrm>
            <a:off x="6310313" y="2667000"/>
            <a:ext cx="6334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sz="1600">
                <a:latin typeface="Times New Roman" panose="02020603050405020304" pitchFamily="18" charset="0"/>
              </a:rPr>
              <a:t>Mem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63551" name="Rectangle 31"/>
          <p:cNvSpPr>
            <a:spLocks noChangeArrowheads="1"/>
          </p:cNvSpPr>
          <p:nvPr/>
        </p:nvSpPr>
        <p:spPr bwMode="auto">
          <a:xfrm>
            <a:off x="2195513" y="3352800"/>
            <a:ext cx="711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sz="1600" b="0" u="sng">
                <a:latin typeface="Times New Roman" panose="02020603050405020304" pitchFamily="18" charset="0"/>
              </a:rPr>
              <a:t>ExtOp</a:t>
            </a:r>
            <a:endParaRPr lang="en-US" altLang="en-US" sz="1600" b="0" u="sng">
              <a:latin typeface="Times New Roman" panose="02020603050405020304" pitchFamily="18" charset="0"/>
            </a:endParaRPr>
          </a:p>
        </p:txBody>
      </p:sp>
      <p:sp>
        <p:nvSpPr>
          <p:cNvPr id="363552" name="Rectangle 32"/>
          <p:cNvSpPr>
            <a:spLocks noChangeArrowheads="1"/>
          </p:cNvSpPr>
          <p:nvPr/>
        </p:nvSpPr>
        <p:spPr bwMode="auto">
          <a:xfrm>
            <a:off x="2195513" y="3962400"/>
            <a:ext cx="8445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sz="1600" b="0" u="sng">
                <a:latin typeface="Times New Roman" panose="02020603050405020304" pitchFamily="18" charset="0"/>
              </a:rPr>
              <a:t>ALUOp</a:t>
            </a:r>
            <a:endParaRPr lang="en-US" altLang="en-US" sz="1600" b="0" u="sng">
              <a:latin typeface="Times New Roman" panose="02020603050405020304" pitchFamily="18" charset="0"/>
            </a:endParaRPr>
          </a:p>
        </p:txBody>
      </p:sp>
      <p:sp>
        <p:nvSpPr>
          <p:cNvPr id="363553" name="Rectangle 33"/>
          <p:cNvSpPr>
            <a:spLocks noChangeArrowheads="1"/>
          </p:cNvSpPr>
          <p:nvPr/>
        </p:nvSpPr>
        <p:spPr bwMode="auto">
          <a:xfrm>
            <a:off x="2179638" y="4284663"/>
            <a:ext cx="790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sz="1600" b="0" u="sng">
                <a:latin typeface="Times New Roman" panose="02020603050405020304" pitchFamily="18" charset="0"/>
              </a:rPr>
              <a:t>RegDst</a:t>
            </a:r>
            <a:endParaRPr lang="en-US" altLang="en-US" sz="1600" b="0" u="sng">
              <a:latin typeface="Times New Roman" panose="02020603050405020304" pitchFamily="18" charset="0"/>
            </a:endParaRPr>
          </a:p>
        </p:txBody>
      </p:sp>
      <p:sp>
        <p:nvSpPr>
          <p:cNvPr id="363554" name="Rectangle 34"/>
          <p:cNvSpPr>
            <a:spLocks noChangeArrowheads="1"/>
          </p:cNvSpPr>
          <p:nvPr/>
        </p:nvSpPr>
        <p:spPr bwMode="auto">
          <a:xfrm>
            <a:off x="2195513" y="3657600"/>
            <a:ext cx="8683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sz="1600" b="0" u="sng">
                <a:latin typeface="Times New Roman" panose="02020603050405020304" pitchFamily="18" charset="0"/>
              </a:rPr>
              <a:t>ALUSrc</a:t>
            </a:r>
            <a:endParaRPr lang="en-US" altLang="en-US" sz="1600" b="0" u="sng">
              <a:latin typeface="Times New Roman" panose="02020603050405020304" pitchFamily="18" charset="0"/>
            </a:endParaRPr>
          </a:p>
        </p:txBody>
      </p:sp>
      <p:sp>
        <p:nvSpPr>
          <p:cNvPr id="363555" name="Rectangle 35"/>
          <p:cNvSpPr>
            <a:spLocks noChangeArrowheads="1"/>
          </p:cNvSpPr>
          <p:nvPr/>
        </p:nvSpPr>
        <p:spPr bwMode="auto">
          <a:xfrm flipH="1">
            <a:off x="2165350" y="4953000"/>
            <a:ext cx="7683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sz="1600" b="0" u="sng">
                <a:latin typeface="Times New Roman" panose="02020603050405020304" pitchFamily="18" charset="0"/>
              </a:rPr>
              <a:t>Branch</a:t>
            </a:r>
            <a:endParaRPr lang="en-US" altLang="en-US" sz="1600" b="0" u="sng">
              <a:latin typeface="Times New Roman" panose="02020603050405020304" pitchFamily="18" charset="0"/>
            </a:endParaRPr>
          </a:p>
        </p:txBody>
      </p:sp>
      <p:sp>
        <p:nvSpPr>
          <p:cNvPr id="363556" name="Rectangle 36"/>
          <p:cNvSpPr>
            <a:spLocks noChangeArrowheads="1"/>
          </p:cNvSpPr>
          <p:nvPr/>
        </p:nvSpPr>
        <p:spPr bwMode="auto">
          <a:xfrm>
            <a:off x="2179638" y="4665663"/>
            <a:ext cx="8699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altLang="en-US" sz="1600" b="0" u="sng">
                <a:latin typeface="Times New Roman" panose="02020603050405020304" pitchFamily="18" charset="0"/>
              </a:rPr>
              <a:t>MemWr</a:t>
            </a:r>
            <a:endParaRPr lang="en-US" altLang="en-US" sz="1600" b="0" u="sng">
              <a:latin typeface="Times New Roman" panose="02020603050405020304" pitchFamily="18" charset="0"/>
            </a:endParaRPr>
          </a:p>
        </p:txBody>
      </p:sp>
      <p:sp>
        <p:nvSpPr>
          <p:cNvPr id="363557" name="Rectangle 37"/>
          <p:cNvSpPr>
            <a:spLocks noChangeArrowheads="1"/>
          </p:cNvSpPr>
          <p:nvPr/>
        </p:nvSpPr>
        <p:spPr bwMode="auto">
          <a:xfrm>
            <a:off x="2103438" y="5351463"/>
            <a:ext cx="10969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sz="1600" b="0" u="sng">
                <a:latin typeface="Times New Roman" panose="02020603050405020304" pitchFamily="18" charset="0"/>
              </a:rPr>
              <a:t>MemtoReg</a:t>
            </a:r>
            <a:endParaRPr lang="en-US" altLang="en-US" sz="1600" b="0" u="sng">
              <a:latin typeface="Times New Roman" panose="02020603050405020304" pitchFamily="18" charset="0"/>
            </a:endParaRPr>
          </a:p>
        </p:txBody>
      </p:sp>
      <p:sp>
        <p:nvSpPr>
          <p:cNvPr id="363558" name="Rectangle 38"/>
          <p:cNvSpPr>
            <a:spLocks noChangeArrowheads="1"/>
          </p:cNvSpPr>
          <p:nvPr/>
        </p:nvSpPr>
        <p:spPr bwMode="auto">
          <a:xfrm>
            <a:off x="2255838" y="5656263"/>
            <a:ext cx="7683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sz="1600" b="0" u="sng">
                <a:latin typeface="Times New Roman" panose="02020603050405020304" pitchFamily="18" charset="0"/>
              </a:rPr>
              <a:t>RegWr</a:t>
            </a:r>
            <a:endParaRPr lang="en-US" altLang="en-US" sz="1600" b="0" u="sng">
              <a:latin typeface="Times New Roman" panose="02020603050405020304" pitchFamily="18" charset="0"/>
            </a:endParaRPr>
          </a:p>
        </p:txBody>
      </p:sp>
      <p:sp>
        <p:nvSpPr>
          <p:cNvPr id="363559" name="Line 39"/>
          <p:cNvSpPr>
            <a:spLocks noChangeShapeType="1"/>
          </p:cNvSpPr>
          <p:nvPr/>
        </p:nvSpPr>
        <p:spPr bwMode="auto">
          <a:xfrm flipH="1">
            <a:off x="2120900" y="5638800"/>
            <a:ext cx="12446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60" name="Line 40"/>
          <p:cNvSpPr>
            <a:spLocks noChangeShapeType="1"/>
          </p:cNvSpPr>
          <p:nvPr/>
        </p:nvSpPr>
        <p:spPr bwMode="auto">
          <a:xfrm flipH="1">
            <a:off x="2120900" y="3657600"/>
            <a:ext cx="12446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61" name="Line 41"/>
          <p:cNvSpPr>
            <a:spLocks noChangeShapeType="1"/>
          </p:cNvSpPr>
          <p:nvPr/>
        </p:nvSpPr>
        <p:spPr bwMode="auto">
          <a:xfrm flipH="1">
            <a:off x="2120900" y="3962400"/>
            <a:ext cx="12446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62" name="Line 42"/>
          <p:cNvSpPr>
            <a:spLocks noChangeShapeType="1"/>
          </p:cNvSpPr>
          <p:nvPr/>
        </p:nvSpPr>
        <p:spPr bwMode="auto">
          <a:xfrm flipH="1">
            <a:off x="2120900" y="4267200"/>
            <a:ext cx="12446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63" name="Line 43"/>
          <p:cNvSpPr>
            <a:spLocks noChangeShapeType="1"/>
          </p:cNvSpPr>
          <p:nvPr/>
        </p:nvSpPr>
        <p:spPr bwMode="auto">
          <a:xfrm flipH="1">
            <a:off x="2120900" y="4572000"/>
            <a:ext cx="12446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64" name="Line 44"/>
          <p:cNvSpPr>
            <a:spLocks noChangeShapeType="1"/>
          </p:cNvSpPr>
          <p:nvPr/>
        </p:nvSpPr>
        <p:spPr bwMode="auto">
          <a:xfrm flipH="1">
            <a:off x="2120900" y="4953000"/>
            <a:ext cx="12446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65" name="Line 45"/>
          <p:cNvSpPr>
            <a:spLocks noChangeShapeType="1"/>
          </p:cNvSpPr>
          <p:nvPr/>
        </p:nvSpPr>
        <p:spPr bwMode="auto">
          <a:xfrm flipH="1">
            <a:off x="2120900" y="5257800"/>
            <a:ext cx="12446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66" name="Line 46"/>
          <p:cNvSpPr>
            <a:spLocks noChangeShapeType="1"/>
          </p:cNvSpPr>
          <p:nvPr/>
        </p:nvSpPr>
        <p:spPr bwMode="auto">
          <a:xfrm flipH="1">
            <a:off x="2120900" y="5943600"/>
            <a:ext cx="12446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67" name="Rectangle 47"/>
          <p:cNvSpPr>
            <a:spLocks noChangeArrowheads="1"/>
          </p:cNvSpPr>
          <p:nvPr/>
        </p:nvSpPr>
        <p:spPr bwMode="auto">
          <a:xfrm>
            <a:off x="1231900" y="3517900"/>
            <a:ext cx="889000" cy="2565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68" name="Rectangle 48"/>
          <p:cNvSpPr>
            <a:spLocks noChangeArrowheads="1"/>
          </p:cNvSpPr>
          <p:nvPr/>
        </p:nvSpPr>
        <p:spPr bwMode="auto">
          <a:xfrm>
            <a:off x="1281113" y="4191000"/>
            <a:ext cx="858837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altLang="en-US" sz="1600">
                <a:latin typeface="Times New Roman" panose="02020603050405020304" pitchFamily="18" charset="0"/>
              </a:rPr>
              <a:t>Main</a:t>
            </a:r>
            <a:endParaRPr lang="en-US" altLang="en-US" sz="1600">
              <a:latin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en-US" sz="1600">
                <a:latin typeface="Times New Roman" panose="02020603050405020304" pitchFamily="18" charset="0"/>
              </a:rPr>
              <a:t>Control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63569" name="Line 49"/>
          <p:cNvSpPr>
            <a:spLocks noChangeShapeType="1"/>
          </p:cNvSpPr>
          <p:nvPr/>
        </p:nvSpPr>
        <p:spPr bwMode="auto">
          <a:xfrm>
            <a:off x="850900" y="4724400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70" name="Rectangle 50"/>
          <p:cNvSpPr>
            <a:spLocks noChangeArrowheads="1"/>
          </p:cNvSpPr>
          <p:nvPr/>
        </p:nvSpPr>
        <p:spPr bwMode="auto">
          <a:xfrm>
            <a:off x="3719513" y="3352800"/>
            <a:ext cx="711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sz="1600" b="0" u="sng">
                <a:latin typeface="Times New Roman" panose="02020603050405020304" pitchFamily="18" charset="0"/>
              </a:rPr>
              <a:t>ExtOp</a:t>
            </a:r>
            <a:endParaRPr lang="en-US" altLang="en-US" sz="1600" b="0" u="sng">
              <a:latin typeface="Times New Roman" panose="02020603050405020304" pitchFamily="18" charset="0"/>
            </a:endParaRPr>
          </a:p>
        </p:txBody>
      </p:sp>
      <p:sp>
        <p:nvSpPr>
          <p:cNvPr id="363571" name="Rectangle 51"/>
          <p:cNvSpPr>
            <a:spLocks noChangeArrowheads="1"/>
          </p:cNvSpPr>
          <p:nvPr/>
        </p:nvSpPr>
        <p:spPr bwMode="auto">
          <a:xfrm>
            <a:off x="3719513" y="3962400"/>
            <a:ext cx="8445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sz="1600" b="0" u="sng">
                <a:latin typeface="Times New Roman" panose="02020603050405020304" pitchFamily="18" charset="0"/>
              </a:rPr>
              <a:t>ALUOp</a:t>
            </a:r>
            <a:endParaRPr lang="en-US" altLang="en-US" sz="1600" b="0" u="sng">
              <a:latin typeface="Times New Roman" panose="02020603050405020304" pitchFamily="18" charset="0"/>
            </a:endParaRPr>
          </a:p>
        </p:txBody>
      </p:sp>
      <p:sp>
        <p:nvSpPr>
          <p:cNvPr id="363572" name="Rectangle 52"/>
          <p:cNvSpPr>
            <a:spLocks noChangeArrowheads="1"/>
          </p:cNvSpPr>
          <p:nvPr/>
        </p:nvSpPr>
        <p:spPr bwMode="auto">
          <a:xfrm>
            <a:off x="3703638" y="4284663"/>
            <a:ext cx="790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sz="1600" b="0" u="sng">
                <a:latin typeface="Times New Roman" panose="02020603050405020304" pitchFamily="18" charset="0"/>
              </a:rPr>
              <a:t>RegDst</a:t>
            </a:r>
            <a:endParaRPr lang="en-US" altLang="en-US" sz="1600" b="0" u="sng">
              <a:latin typeface="Times New Roman" panose="02020603050405020304" pitchFamily="18" charset="0"/>
            </a:endParaRPr>
          </a:p>
        </p:txBody>
      </p:sp>
      <p:sp>
        <p:nvSpPr>
          <p:cNvPr id="363573" name="Rectangle 53"/>
          <p:cNvSpPr>
            <a:spLocks noChangeArrowheads="1"/>
          </p:cNvSpPr>
          <p:nvPr/>
        </p:nvSpPr>
        <p:spPr bwMode="auto">
          <a:xfrm>
            <a:off x="3719513" y="3657600"/>
            <a:ext cx="8683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sz="1600" b="0" u="sng">
                <a:latin typeface="Times New Roman" panose="02020603050405020304" pitchFamily="18" charset="0"/>
              </a:rPr>
              <a:t>ALUSrc</a:t>
            </a:r>
            <a:endParaRPr lang="en-US" altLang="en-US" sz="1600" b="0" u="sng">
              <a:latin typeface="Times New Roman" panose="02020603050405020304" pitchFamily="18" charset="0"/>
            </a:endParaRPr>
          </a:p>
        </p:txBody>
      </p:sp>
      <p:sp>
        <p:nvSpPr>
          <p:cNvPr id="363574" name="Line 54"/>
          <p:cNvSpPr>
            <a:spLocks noChangeShapeType="1"/>
          </p:cNvSpPr>
          <p:nvPr/>
        </p:nvSpPr>
        <p:spPr bwMode="auto">
          <a:xfrm flipH="1">
            <a:off x="3644900" y="3657600"/>
            <a:ext cx="1244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75" name="Line 55"/>
          <p:cNvSpPr>
            <a:spLocks noChangeShapeType="1"/>
          </p:cNvSpPr>
          <p:nvPr/>
        </p:nvSpPr>
        <p:spPr bwMode="auto">
          <a:xfrm flipH="1">
            <a:off x="3644900" y="3962400"/>
            <a:ext cx="1244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76" name="Line 56"/>
          <p:cNvSpPr>
            <a:spLocks noChangeShapeType="1"/>
          </p:cNvSpPr>
          <p:nvPr/>
        </p:nvSpPr>
        <p:spPr bwMode="auto">
          <a:xfrm flipH="1">
            <a:off x="3644900" y="4267200"/>
            <a:ext cx="1244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77" name="Line 57"/>
          <p:cNvSpPr>
            <a:spLocks noChangeShapeType="1"/>
          </p:cNvSpPr>
          <p:nvPr/>
        </p:nvSpPr>
        <p:spPr bwMode="auto">
          <a:xfrm flipH="1">
            <a:off x="3644900" y="4572000"/>
            <a:ext cx="1244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78" name="Rectangle 58"/>
          <p:cNvSpPr>
            <a:spLocks noChangeArrowheads="1"/>
          </p:cNvSpPr>
          <p:nvPr/>
        </p:nvSpPr>
        <p:spPr bwMode="auto">
          <a:xfrm>
            <a:off x="7666038" y="5351463"/>
            <a:ext cx="10969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sz="1600" b="0" u="sng">
                <a:latin typeface="Times New Roman" panose="02020603050405020304" pitchFamily="18" charset="0"/>
              </a:rPr>
              <a:t>MemtoReg</a:t>
            </a:r>
            <a:endParaRPr lang="en-US" altLang="en-US" sz="1600" b="0" u="sng">
              <a:latin typeface="Times New Roman" panose="02020603050405020304" pitchFamily="18" charset="0"/>
            </a:endParaRPr>
          </a:p>
        </p:txBody>
      </p:sp>
      <p:sp>
        <p:nvSpPr>
          <p:cNvPr id="363579" name="Rectangle 59"/>
          <p:cNvSpPr>
            <a:spLocks noChangeArrowheads="1"/>
          </p:cNvSpPr>
          <p:nvPr/>
        </p:nvSpPr>
        <p:spPr bwMode="auto">
          <a:xfrm>
            <a:off x="7818438" y="5656263"/>
            <a:ext cx="7683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sz="1600" b="0" u="sng">
                <a:latin typeface="Times New Roman" panose="02020603050405020304" pitchFamily="18" charset="0"/>
              </a:rPr>
              <a:t>RegWr</a:t>
            </a:r>
            <a:endParaRPr lang="en-US" altLang="en-US" sz="1600" b="0" u="sng">
              <a:latin typeface="Times New Roman" panose="02020603050405020304" pitchFamily="18" charset="0"/>
            </a:endParaRPr>
          </a:p>
        </p:txBody>
      </p:sp>
      <p:sp>
        <p:nvSpPr>
          <p:cNvPr id="363580" name="Line 60"/>
          <p:cNvSpPr>
            <a:spLocks noChangeShapeType="1"/>
          </p:cNvSpPr>
          <p:nvPr/>
        </p:nvSpPr>
        <p:spPr bwMode="auto">
          <a:xfrm flipH="1">
            <a:off x="7683500" y="5638800"/>
            <a:ext cx="12446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81" name="Line 61"/>
          <p:cNvSpPr>
            <a:spLocks noChangeShapeType="1"/>
          </p:cNvSpPr>
          <p:nvPr/>
        </p:nvSpPr>
        <p:spPr bwMode="auto">
          <a:xfrm flipH="1">
            <a:off x="7683500" y="5943600"/>
            <a:ext cx="12446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82" name="Rectangle 62"/>
          <p:cNvSpPr>
            <a:spLocks noChangeArrowheads="1"/>
          </p:cNvSpPr>
          <p:nvPr/>
        </p:nvSpPr>
        <p:spPr bwMode="auto">
          <a:xfrm>
            <a:off x="3856038" y="5351463"/>
            <a:ext cx="10969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sz="1600" b="0" u="sng">
                <a:latin typeface="Times New Roman" panose="02020603050405020304" pitchFamily="18" charset="0"/>
              </a:rPr>
              <a:t>MemtoReg</a:t>
            </a:r>
            <a:endParaRPr lang="en-US" altLang="en-US" sz="1600" b="0" u="sng">
              <a:latin typeface="Times New Roman" panose="02020603050405020304" pitchFamily="18" charset="0"/>
            </a:endParaRPr>
          </a:p>
        </p:txBody>
      </p:sp>
      <p:sp>
        <p:nvSpPr>
          <p:cNvPr id="363583" name="Rectangle 63"/>
          <p:cNvSpPr>
            <a:spLocks noChangeArrowheads="1"/>
          </p:cNvSpPr>
          <p:nvPr/>
        </p:nvSpPr>
        <p:spPr bwMode="auto">
          <a:xfrm>
            <a:off x="3856038" y="5656263"/>
            <a:ext cx="7683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sz="1600" b="0" u="sng">
                <a:latin typeface="Times New Roman" panose="02020603050405020304" pitchFamily="18" charset="0"/>
              </a:rPr>
              <a:t>RegWr</a:t>
            </a:r>
            <a:endParaRPr lang="en-US" altLang="en-US" sz="1600" b="0" u="sng">
              <a:latin typeface="Times New Roman" panose="02020603050405020304" pitchFamily="18" charset="0"/>
            </a:endParaRPr>
          </a:p>
        </p:txBody>
      </p:sp>
      <p:sp>
        <p:nvSpPr>
          <p:cNvPr id="363584" name="Line 64"/>
          <p:cNvSpPr>
            <a:spLocks noChangeShapeType="1"/>
          </p:cNvSpPr>
          <p:nvPr/>
        </p:nvSpPr>
        <p:spPr bwMode="auto">
          <a:xfrm flipH="1">
            <a:off x="3644900" y="5638800"/>
            <a:ext cx="1701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85" name="Line 65"/>
          <p:cNvSpPr>
            <a:spLocks noChangeShapeType="1"/>
          </p:cNvSpPr>
          <p:nvPr/>
        </p:nvSpPr>
        <p:spPr bwMode="auto">
          <a:xfrm flipH="1">
            <a:off x="3644900" y="5943600"/>
            <a:ext cx="1701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86" name="Rectangle 66"/>
          <p:cNvSpPr>
            <a:spLocks noChangeArrowheads="1"/>
          </p:cNvSpPr>
          <p:nvPr/>
        </p:nvSpPr>
        <p:spPr bwMode="auto">
          <a:xfrm>
            <a:off x="5913438" y="5351463"/>
            <a:ext cx="10969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sz="1600" b="0" u="sng">
                <a:latin typeface="Times New Roman" panose="02020603050405020304" pitchFamily="18" charset="0"/>
              </a:rPr>
              <a:t>MemtoReg</a:t>
            </a:r>
            <a:endParaRPr lang="en-US" altLang="en-US" sz="1600" b="0" u="sng">
              <a:latin typeface="Times New Roman" panose="02020603050405020304" pitchFamily="18" charset="0"/>
            </a:endParaRPr>
          </a:p>
        </p:txBody>
      </p:sp>
      <p:sp>
        <p:nvSpPr>
          <p:cNvPr id="363587" name="Rectangle 67"/>
          <p:cNvSpPr>
            <a:spLocks noChangeArrowheads="1"/>
          </p:cNvSpPr>
          <p:nvPr/>
        </p:nvSpPr>
        <p:spPr bwMode="auto">
          <a:xfrm>
            <a:off x="5989638" y="5656263"/>
            <a:ext cx="7683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sz="1600" b="0" u="sng">
                <a:latin typeface="Times New Roman" panose="02020603050405020304" pitchFamily="18" charset="0"/>
              </a:rPr>
              <a:t>RegWr</a:t>
            </a:r>
            <a:endParaRPr lang="en-US" altLang="en-US" sz="1600" b="0" u="sng">
              <a:latin typeface="Times New Roman" panose="02020603050405020304" pitchFamily="18" charset="0"/>
            </a:endParaRPr>
          </a:p>
        </p:txBody>
      </p:sp>
      <p:sp>
        <p:nvSpPr>
          <p:cNvPr id="363588" name="Line 68"/>
          <p:cNvSpPr>
            <a:spLocks noChangeShapeType="1"/>
          </p:cNvSpPr>
          <p:nvPr/>
        </p:nvSpPr>
        <p:spPr bwMode="auto">
          <a:xfrm flipH="1">
            <a:off x="5626100" y="5638800"/>
            <a:ext cx="1778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89" name="Line 69"/>
          <p:cNvSpPr>
            <a:spLocks noChangeShapeType="1"/>
          </p:cNvSpPr>
          <p:nvPr/>
        </p:nvSpPr>
        <p:spPr bwMode="auto">
          <a:xfrm flipH="1">
            <a:off x="5626100" y="5943600"/>
            <a:ext cx="1778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90" name="Rectangle 70"/>
          <p:cNvSpPr>
            <a:spLocks noChangeArrowheads="1"/>
          </p:cNvSpPr>
          <p:nvPr/>
        </p:nvSpPr>
        <p:spPr bwMode="auto">
          <a:xfrm flipH="1">
            <a:off x="3841750" y="4953000"/>
            <a:ext cx="7683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sz="1600" b="0" u="sng">
                <a:latin typeface="Times New Roman" panose="02020603050405020304" pitchFamily="18" charset="0"/>
              </a:rPr>
              <a:t>Branch</a:t>
            </a:r>
            <a:endParaRPr lang="en-US" altLang="en-US" sz="1600" b="0" u="sng">
              <a:latin typeface="Times New Roman" panose="02020603050405020304" pitchFamily="18" charset="0"/>
            </a:endParaRPr>
          </a:p>
        </p:txBody>
      </p:sp>
      <p:sp>
        <p:nvSpPr>
          <p:cNvPr id="363591" name="Rectangle 71"/>
          <p:cNvSpPr>
            <a:spLocks noChangeArrowheads="1"/>
          </p:cNvSpPr>
          <p:nvPr/>
        </p:nvSpPr>
        <p:spPr bwMode="auto">
          <a:xfrm>
            <a:off x="3856038" y="4665663"/>
            <a:ext cx="8699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altLang="en-US" sz="1600" b="0" u="sng">
                <a:latin typeface="Times New Roman" panose="02020603050405020304" pitchFamily="18" charset="0"/>
              </a:rPr>
              <a:t>MemWr</a:t>
            </a:r>
            <a:endParaRPr lang="en-US" altLang="en-US" sz="1600" b="0" u="sng">
              <a:latin typeface="Times New Roman" panose="02020603050405020304" pitchFamily="18" charset="0"/>
            </a:endParaRPr>
          </a:p>
        </p:txBody>
      </p:sp>
      <p:sp>
        <p:nvSpPr>
          <p:cNvPr id="363592" name="Line 72"/>
          <p:cNvSpPr>
            <a:spLocks noChangeShapeType="1"/>
          </p:cNvSpPr>
          <p:nvPr/>
        </p:nvSpPr>
        <p:spPr bwMode="auto">
          <a:xfrm flipH="1">
            <a:off x="3644900" y="4953000"/>
            <a:ext cx="1701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93" name="Line 73"/>
          <p:cNvSpPr>
            <a:spLocks noChangeShapeType="1"/>
          </p:cNvSpPr>
          <p:nvPr/>
        </p:nvSpPr>
        <p:spPr bwMode="auto">
          <a:xfrm flipH="1">
            <a:off x="3644900" y="5257800"/>
            <a:ext cx="17018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94" name="Rectangle 74"/>
          <p:cNvSpPr>
            <a:spLocks noChangeArrowheads="1"/>
          </p:cNvSpPr>
          <p:nvPr/>
        </p:nvSpPr>
        <p:spPr bwMode="auto">
          <a:xfrm flipH="1">
            <a:off x="5746750" y="4953000"/>
            <a:ext cx="7683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sz="1600" b="0" u="sng">
                <a:latin typeface="Times New Roman" panose="02020603050405020304" pitchFamily="18" charset="0"/>
              </a:rPr>
              <a:t>Branch</a:t>
            </a:r>
            <a:endParaRPr lang="en-US" altLang="en-US" sz="1600" b="0" u="sng">
              <a:latin typeface="Times New Roman" panose="02020603050405020304" pitchFamily="18" charset="0"/>
            </a:endParaRPr>
          </a:p>
        </p:txBody>
      </p:sp>
      <p:sp>
        <p:nvSpPr>
          <p:cNvPr id="363595" name="Rectangle 75"/>
          <p:cNvSpPr>
            <a:spLocks noChangeArrowheads="1"/>
          </p:cNvSpPr>
          <p:nvPr/>
        </p:nvSpPr>
        <p:spPr bwMode="auto">
          <a:xfrm>
            <a:off x="5684838" y="4665663"/>
            <a:ext cx="8699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r>
              <a:rPr lang="en-US" altLang="en-US" sz="1600" b="0" u="sng">
                <a:latin typeface="Times New Roman" panose="02020603050405020304" pitchFamily="18" charset="0"/>
              </a:rPr>
              <a:t>MemWr</a:t>
            </a:r>
            <a:endParaRPr lang="en-US" altLang="en-US" sz="1600" b="0" u="sng">
              <a:latin typeface="Times New Roman" panose="02020603050405020304" pitchFamily="18" charset="0"/>
            </a:endParaRPr>
          </a:p>
        </p:txBody>
      </p:sp>
      <p:sp>
        <p:nvSpPr>
          <p:cNvPr id="363596" name="Line 76"/>
          <p:cNvSpPr>
            <a:spLocks noChangeShapeType="1"/>
          </p:cNvSpPr>
          <p:nvPr/>
        </p:nvSpPr>
        <p:spPr bwMode="auto">
          <a:xfrm flipH="1">
            <a:off x="5626100" y="4953000"/>
            <a:ext cx="12446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97" name="Line 77"/>
          <p:cNvSpPr>
            <a:spLocks noChangeShapeType="1"/>
          </p:cNvSpPr>
          <p:nvPr/>
        </p:nvSpPr>
        <p:spPr bwMode="auto">
          <a:xfrm flipH="1">
            <a:off x="5626100" y="5257800"/>
            <a:ext cx="12446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98" name="Line 78"/>
          <p:cNvSpPr>
            <a:spLocks noChangeShapeType="1"/>
          </p:cNvSpPr>
          <p:nvPr/>
        </p:nvSpPr>
        <p:spPr bwMode="auto">
          <a:xfrm flipV="1">
            <a:off x="3505200" y="2654300"/>
            <a:ext cx="0" cy="482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599" name="Line 79"/>
          <p:cNvSpPr>
            <a:spLocks noChangeShapeType="1"/>
          </p:cNvSpPr>
          <p:nvPr/>
        </p:nvSpPr>
        <p:spPr bwMode="auto">
          <a:xfrm flipV="1">
            <a:off x="5486400" y="2654300"/>
            <a:ext cx="0" cy="482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600" name="Line 80"/>
          <p:cNvSpPr>
            <a:spLocks noChangeShapeType="1"/>
          </p:cNvSpPr>
          <p:nvPr/>
        </p:nvSpPr>
        <p:spPr bwMode="auto">
          <a:xfrm flipV="1">
            <a:off x="7543800" y="2654300"/>
            <a:ext cx="0" cy="482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3601" name="Rectangle 81"/>
          <p:cNvSpPr>
            <a:spLocks noChangeArrowheads="1"/>
          </p:cNvSpPr>
          <p:nvPr/>
        </p:nvSpPr>
        <p:spPr bwMode="auto">
          <a:xfrm>
            <a:off x="7910513" y="2667000"/>
            <a:ext cx="4746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sz="1600">
                <a:latin typeface="Times New Roman" panose="02020603050405020304" pitchFamily="18" charset="0"/>
              </a:rPr>
              <a:t>Wr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63602" name="Line 82"/>
          <p:cNvSpPr>
            <a:spLocks noChangeShapeType="1"/>
          </p:cNvSpPr>
          <p:nvPr/>
        </p:nvSpPr>
        <p:spPr bwMode="auto">
          <a:xfrm>
            <a:off x="7708900" y="2971800"/>
            <a:ext cx="81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08050" y="173038"/>
            <a:ext cx="7931150" cy="37941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/>
              <a:t>Review: Resolve RAW by “forwarding” (or bypassing)</a:t>
            </a:r>
            <a:endParaRPr lang="en-US" altLang="en-US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9800" y="914400"/>
            <a:ext cx="3048000" cy="450532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/>
              <a:t>Detect nearest </a:t>
            </a:r>
            <a:r>
              <a:rPr lang="en-US" altLang="en-US">
                <a:solidFill>
                  <a:schemeClr val="hlink"/>
                </a:solidFill>
              </a:rPr>
              <a:t>valid </a:t>
            </a:r>
            <a:r>
              <a:rPr lang="en-US" altLang="en-US"/>
              <a:t>write op operand register and </a:t>
            </a:r>
            <a:r>
              <a:rPr lang="en-US" altLang="en-US">
                <a:solidFill>
                  <a:schemeClr val="hlink"/>
                </a:solidFill>
              </a:rPr>
              <a:t>forward</a:t>
            </a:r>
            <a:r>
              <a:rPr lang="en-US" altLang="en-US"/>
              <a:t> into op latches, </a:t>
            </a:r>
            <a:r>
              <a:rPr lang="en-US" altLang="en-US">
                <a:solidFill>
                  <a:schemeClr val="hlink"/>
                </a:solidFill>
              </a:rPr>
              <a:t>bypass</a:t>
            </a:r>
            <a:r>
              <a:rPr lang="en-US" altLang="en-US"/>
              <a:t>ing remainder of the pipe</a:t>
            </a:r>
            <a:endParaRPr lang="en-US" altLang="en-US"/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en-US">
                <a:latin typeface="Times New Roman" panose="02020603050405020304" pitchFamily="18" charset="0"/>
              </a:rPr>
              <a:t>Increase muxes to add paths from pipeline registers</a:t>
            </a:r>
            <a:endParaRPr lang="en-US" altLang="en-US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Data Forwarding </a:t>
            </a:r>
            <a:r>
              <a:rPr lang="en-US" altLang="en-US">
                <a:latin typeface="Times New Roman" panose="02020603050405020304" pitchFamily="18" charset="0"/>
              </a:rPr>
              <a:t>= 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Data Bypassing</a:t>
            </a:r>
            <a:endParaRPr lang="en-US" altLang="en-US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2978150" y="1454150"/>
            <a:ext cx="9017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3136900" y="1397000"/>
            <a:ext cx="533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npc</a:t>
            </a:r>
            <a:endParaRPr lang="en-US" altLang="en-US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05158" name="AutoShape 6"/>
          <p:cNvSpPr>
            <a:spLocks noChangeArrowheads="1"/>
          </p:cNvSpPr>
          <p:nvPr/>
        </p:nvSpPr>
        <p:spPr bwMode="auto">
          <a:xfrm>
            <a:off x="2978150" y="1987550"/>
            <a:ext cx="901700" cy="2921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59" name="Rectangle 7"/>
          <p:cNvSpPr>
            <a:spLocks noChangeArrowheads="1"/>
          </p:cNvSpPr>
          <p:nvPr/>
        </p:nvSpPr>
        <p:spPr bwMode="auto">
          <a:xfrm>
            <a:off x="3060700" y="2006600"/>
            <a:ext cx="762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 b="0">
                <a:latin typeface="Arial" panose="020B0604020202020204" pitchFamily="34" charset="0"/>
              </a:rPr>
              <a:t>I mem</a:t>
            </a: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305160" name="Rectangle 8"/>
          <p:cNvSpPr>
            <a:spLocks noChangeArrowheads="1"/>
          </p:cNvSpPr>
          <p:nvPr/>
        </p:nvSpPr>
        <p:spPr bwMode="auto">
          <a:xfrm>
            <a:off x="2978150" y="2597150"/>
            <a:ext cx="1054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61" name="Rectangle 9"/>
          <p:cNvSpPr>
            <a:spLocks noChangeArrowheads="1"/>
          </p:cNvSpPr>
          <p:nvPr/>
        </p:nvSpPr>
        <p:spPr bwMode="auto">
          <a:xfrm>
            <a:off x="4044950" y="2597150"/>
            <a:ext cx="9017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62" name="Line 10"/>
          <p:cNvSpPr>
            <a:spLocks noChangeShapeType="1"/>
          </p:cNvSpPr>
          <p:nvPr/>
        </p:nvSpPr>
        <p:spPr bwMode="auto">
          <a:xfrm>
            <a:off x="3429000" y="16827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63" name="Line 11"/>
          <p:cNvSpPr>
            <a:spLocks noChangeShapeType="1"/>
          </p:cNvSpPr>
          <p:nvPr/>
        </p:nvSpPr>
        <p:spPr bwMode="auto">
          <a:xfrm>
            <a:off x="3429000" y="22923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64" name="Line 12"/>
          <p:cNvSpPr>
            <a:spLocks noChangeShapeType="1"/>
          </p:cNvSpPr>
          <p:nvPr/>
        </p:nvSpPr>
        <p:spPr bwMode="auto">
          <a:xfrm>
            <a:off x="3435350" y="1752600"/>
            <a:ext cx="977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65" name="AutoShape 13"/>
          <p:cNvSpPr>
            <a:spLocks noChangeArrowheads="1"/>
          </p:cNvSpPr>
          <p:nvPr/>
        </p:nvSpPr>
        <p:spPr bwMode="auto">
          <a:xfrm>
            <a:off x="2978150" y="768350"/>
            <a:ext cx="825500" cy="3683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66" name="Line 14"/>
          <p:cNvSpPr>
            <a:spLocks noChangeShapeType="1"/>
          </p:cNvSpPr>
          <p:nvPr/>
        </p:nvSpPr>
        <p:spPr bwMode="auto">
          <a:xfrm>
            <a:off x="3429000" y="11493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67" name="AutoShape 15"/>
          <p:cNvSpPr>
            <a:spLocks noChangeArrowheads="1"/>
          </p:cNvSpPr>
          <p:nvPr/>
        </p:nvSpPr>
        <p:spPr bwMode="auto">
          <a:xfrm>
            <a:off x="844550" y="2063750"/>
            <a:ext cx="901700" cy="5969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68" name="Rectangle 16"/>
          <p:cNvSpPr>
            <a:spLocks noChangeArrowheads="1"/>
          </p:cNvSpPr>
          <p:nvPr/>
        </p:nvSpPr>
        <p:spPr bwMode="auto">
          <a:xfrm>
            <a:off x="844550" y="3511550"/>
            <a:ext cx="444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69" name="Rectangle 17"/>
          <p:cNvSpPr>
            <a:spLocks noChangeArrowheads="1"/>
          </p:cNvSpPr>
          <p:nvPr/>
        </p:nvSpPr>
        <p:spPr bwMode="auto">
          <a:xfrm>
            <a:off x="1377950" y="3511550"/>
            <a:ext cx="444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70" name="Line 18"/>
          <p:cNvSpPr>
            <a:spLocks noChangeShapeType="1"/>
          </p:cNvSpPr>
          <p:nvPr/>
        </p:nvSpPr>
        <p:spPr bwMode="auto">
          <a:xfrm>
            <a:off x="1066800" y="32829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71" name="Line 19"/>
          <p:cNvSpPr>
            <a:spLocks noChangeShapeType="1"/>
          </p:cNvSpPr>
          <p:nvPr/>
        </p:nvSpPr>
        <p:spPr bwMode="auto">
          <a:xfrm>
            <a:off x="1600200" y="32829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72" name="Line 20"/>
          <p:cNvSpPr>
            <a:spLocks noChangeShapeType="1"/>
          </p:cNvSpPr>
          <p:nvPr/>
        </p:nvSpPr>
        <p:spPr bwMode="auto">
          <a:xfrm>
            <a:off x="768350" y="403860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73" name="Line 21"/>
          <p:cNvSpPr>
            <a:spLocks noChangeShapeType="1"/>
          </p:cNvSpPr>
          <p:nvPr/>
        </p:nvSpPr>
        <p:spPr bwMode="auto">
          <a:xfrm>
            <a:off x="1225550" y="4044950"/>
            <a:ext cx="63500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74" name="Line 22"/>
          <p:cNvSpPr>
            <a:spLocks noChangeShapeType="1"/>
          </p:cNvSpPr>
          <p:nvPr/>
        </p:nvSpPr>
        <p:spPr bwMode="auto">
          <a:xfrm flipV="1">
            <a:off x="1301750" y="4032250"/>
            <a:ext cx="635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75" name="Line 23"/>
          <p:cNvSpPr>
            <a:spLocks noChangeShapeType="1"/>
          </p:cNvSpPr>
          <p:nvPr/>
        </p:nvSpPr>
        <p:spPr bwMode="auto">
          <a:xfrm>
            <a:off x="1377950" y="40386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76" name="Line 24"/>
          <p:cNvSpPr>
            <a:spLocks noChangeShapeType="1"/>
          </p:cNvSpPr>
          <p:nvPr/>
        </p:nvSpPr>
        <p:spPr bwMode="auto">
          <a:xfrm flipH="1">
            <a:off x="1517650" y="4044950"/>
            <a:ext cx="2413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77" name="Line 25"/>
          <p:cNvSpPr>
            <a:spLocks noChangeShapeType="1"/>
          </p:cNvSpPr>
          <p:nvPr/>
        </p:nvSpPr>
        <p:spPr bwMode="auto">
          <a:xfrm flipH="1">
            <a:off x="984250" y="4419600"/>
            <a:ext cx="54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78" name="Line 26"/>
          <p:cNvSpPr>
            <a:spLocks noChangeShapeType="1"/>
          </p:cNvSpPr>
          <p:nvPr/>
        </p:nvSpPr>
        <p:spPr bwMode="auto">
          <a:xfrm flipH="1" flipV="1">
            <a:off x="755650" y="4032250"/>
            <a:ext cx="2413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79" name="Line 27"/>
          <p:cNvSpPr>
            <a:spLocks noChangeShapeType="1"/>
          </p:cNvSpPr>
          <p:nvPr/>
        </p:nvSpPr>
        <p:spPr bwMode="auto">
          <a:xfrm>
            <a:off x="990600" y="37401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80" name="Line 28"/>
          <p:cNvSpPr>
            <a:spLocks noChangeShapeType="1"/>
          </p:cNvSpPr>
          <p:nvPr/>
        </p:nvSpPr>
        <p:spPr bwMode="auto">
          <a:xfrm>
            <a:off x="1600200" y="37401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81" name="Rectangle 29"/>
          <p:cNvSpPr>
            <a:spLocks noChangeArrowheads="1"/>
          </p:cNvSpPr>
          <p:nvPr/>
        </p:nvSpPr>
        <p:spPr bwMode="auto">
          <a:xfrm>
            <a:off x="927100" y="2387600"/>
            <a:ext cx="660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 b="0">
                <a:latin typeface="Arial" panose="020B0604020202020204" pitchFamily="34" charset="0"/>
              </a:rPr>
              <a:t>Regs</a:t>
            </a: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305182" name="Rectangle 30"/>
          <p:cNvSpPr>
            <a:spLocks noChangeArrowheads="1"/>
          </p:cNvSpPr>
          <p:nvPr/>
        </p:nvSpPr>
        <p:spPr bwMode="auto">
          <a:xfrm>
            <a:off x="927100" y="3556000"/>
            <a:ext cx="246063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1400" b="0">
                <a:latin typeface="Arial" panose="020B0604020202020204" pitchFamily="34" charset="0"/>
              </a:rPr>
              <a:t>B</a:t>
            </a:r>
            <a:endParaRPr lang="en-US" altLang="en-US" sz="1400" b="0">
              <a:latin typeface="Arial" panose="020B0604020202020204" pitchFamily="34" charset="0"/>
            </a:endParaRPr>
          </a:p>
        </p:txBody>
      </p:sp>
      <p:sp>
        <p:nvSpPr>
          <p:cNvPr id="305183" name="Rectangle 31"/>
          <p:cNvSpPr>
            <a:spLocks noChangeArrowheads="1"/>
          </p:cNvSpPr>
          <p:nvPr/>
        </p:nvSpPr>
        <p:spPr bwMode="auto">
          <a:xfrm>
            <a:off x="1079500" y="4140200"/>
            <a:ext cx="431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 b="0">
                <a:latin typeface="Arial" panose="020B0604020202020204" pitchFamily="34" charset="0"/>
              </a:rPr>
              <a:t>alu</a:t>
            </a: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305184" name="Rectangle 32"/>
          <p:cNvSpPr>
            <a:spLocks noChangeArrowheads="1"/>
          </p:cNvSpPr>
          <p:nvPr/>
        </p:nvSpPr>
        <p:spPr bwMode="auto">
          <a:xfrm>
            <a:off x="844550" y="4578350"/>
            <a:ext cx="444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85" name="Line 33"/>
          <p:cNvSpPr>
            <a:spLocks noChangeShapeType="1"/>
          </p:cNvSpPr>
          <p:nvPr/>
        </p:nvSpPr>
        <p:spPr bwMode="auto">
          <a:xfrm>
            <a:off x="1447800" y="44259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86" name="Rectangle 34"/>
          <p:cNvSpPr>
            <a:spLocks noChangeArrowheads="1"/>
          </p:cNvSpPr>
          <p:nvPr/>
        </p:nvSpPr>
        <p:spPr bwMode="auto">
          <a:xfrm>
            <a:off x="1460500" y="4616450"/>
            <a:ext cx="261938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 sz="1600" b="0">
                <a:latin typeface="Arial" panose="020B0604020202020204" pitchFamily="34" charset="0"/>
              </a:rPr>
              <a:t>S</a:t>
            </a:r>
            <a:endParaRPr lang="en-US" altLang="en-US" sz="1600" b="0">
              <a:latin typeface="Arial" panose="020B0604020202020204" pitchFamily="34" charset="0"/>
            </a:endParaRPr>
          </a:p>
        </p:txBody>
      </p:sp>
      <p:sp>
        <p:nvSpPr>
          <p:cNvPr id="305187" name="AutoShape 35"/>
          <p:cNvSpPr>
            <a:spLocks noChangeArrowheads="1"/>
          </p:cNvSpPr>
          <p:nvPr/>
        </p:nvSpPr>
        <p:spPr bwMode="auto">
          <a:xfrm>
            <a:off x="844550" y="5035550"/>
            <a:ext cx="901700" cy="4445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88" name="Rectangle 36"/>
          <p:cNvSpPr>
            <a:spLocks noChangeArrowheads="1"/>
          </p:cNvSpPr>
          <p:nvPr/>
        </p:nvSpPr>
        <p:spPr bwMode="auto">
          <a:xfrm>
            <a:off x="927100" y="5207000"/>
            <a:ext cx="8636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 b="0">
                <a:latin typeface="Arial" panose="020B0604020202020204" pitchFamily="34" charset="0"/>
              </a:rPr>
              <a:t>D mem</a:t>
            </a: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305189" name="Rectangle 37"/>
          <p:cNvSpPr>
            <a:spLocks noChangeArrowheads="1"/>
          </p:cNvSpPr>
          <p:nvPr/>
        </p:nvSpPr>
        <p:spPr bwMode="auto">
          <a:xfrm>
            <a:off x="996950" y="5645150"/>
            <a:ext cx="596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90" name="Rectangle 38"/>
          <p:cNvSpPr>
            <a:spLocks noChangeArrowheads="1"/>
          </p:cNvSpPr>
          <p:nvPr/>
        </p:nvSpPr>
        <p:spPr bwMode="auto">
          <a:xfrm>
            <a:off x="1231900" y="5664200"/>
            <a:ext cx="3302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>
                <a:latin typeface="Arial" panose="020B0604020202020204" pitchFamily="34" charset="0"/>
              </a:rPr>
              <a:t>m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5191" name="Line 39"/>
          <p:cNvSpPr>
            <a:spLocks noChangeShapeType="1"/>
          </p:cNvSpPr>
          <p:nvPr/>
        </p:nvSpPr>
        <p:spPr bwMode="auto">
          <a:xfrm flipH="1">
            <a:off x="3803650" y="914400"/>
            <a:ext cx="62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92" name="Rectangle 40"/>
          <p:cNvSpPr>
            <a:spLocks noChangeArrowheads="1"/>
          </p:cNvSpPr>
          <p:nvPr/>
        </p:nvSpPr>
        <p:spPr bwMode="auto">
          <a:xfrm>
            <a:off x="3213100" y="863600"/>
            <a:ext cx="508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 b="0">
                <a:latin typeface="Arial" panose="020B0604020202020204" pitchFamily="34" charset="0"/>
              </a:rPr>
              <a:t>IAU</a:t>
            </a: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305193" name="Line 41"/>
          <p:cNvSpPr>
            <a:spLocks noChangeShapeType="1"/>
          </p:cNvSpPr>
          <p:nvPr/>
        </p:nvSpPr>
        <p:spPr bwMode="auto">
          <a:xfrm>
            <a:off x="1143000" y="48069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94" name="Line 42"/>
          <p:cNvSpPr>
            <a:spLocks noChangeShapeType="1"/>
          </p:cNvSpPr>
          <p:nvPr/>
        </p:nvSpPr>
        <p:spPr bwMode="auto">
          <a:xfrm>
            <a:off x="1295400" y="54927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95" name="Line 43"/>
          <p:cNvSpPr>
            <a:spLocks noChangeShapeType="1"/>
          </p:cNvSpPr>
          <p:nvPr/>
        </p:nvSpPr>
        <p:spPr bwMode="auto">
          <a:xfrm>
            <a:off x="1295400" y="58737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96" name="Rectangle 44"/>
          <p:cNvSpPr>
            <a:spLocks noChangeArrowheads="1"/>
          </p:cNvSpPr>
          <p:nvPr/>
        </p:nvSpPr>
        <p:spPr bwMode="auto">
          <a:xfrm>
            <a:off x="1377950" y="4578350"/>
            <a:ext cx="444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97" name="Line 45"/>
          <p:cNvSpPr>
            <a:spLocks noChangeShapeType="1"/>
          </p:cNvSpPr>
          <p:nvPr/>
        </p:nvSpPr>
        <p:spPr bwMode="auto">
          <a:xfrm>
            <a:off x="1524000" y="48069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98" name="Rectangle 46"/>
          <p:cNvSpPr>
            <a:spLocks noChangeArrowheads="1"/>
          </p:cNvSpPr>
          <p:nvPr/>
        </p:nvSpPr>
        <p:spPr bwMode="auto">
          <a:xfrm>
            <a:off x="3054350" y="3511550"/>
            <a:ext cx="444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199" name="Rectangle 47"/>
          <p:cNvSpPr>
            <a:spLocks noChangeArrowheads="1"/>
          </p:cNvSpPr>
          <p:nvPr/>
        </p:nvSpPr>
        <p:spPr bwMode="auto">
          <a:xfrm>
            <a:off x="4121150" y="3511550"/>
            <a:ext cx="9017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00" name="Rectangle 48"/>
          <p:cNvSpPr>
            <a:spLocks noChangeArrowheads="1"/>
          </p:cNvSpPr>
          <p:nvPr/>
        </p:nvSpPr>
        <p:spPr bwMode="auto">
          <a:xfrm>
            <a:off x="4406900" y="3556000"/>
            <a:ext cx="2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01" name="Line 49"/>
          <p:cNvSpPr>
            <a:spLocks noChangeShapeType="1"/>
          </p:cNvSpPr>
          <p:nvPr/>
        </p:nvSpPr>
        <p:spPr bwMode="auto">
          <a:xfrm>
            <a:off x="3429000" y="2825750"/>
            <a:ext cx="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02" name="Line 50"/>
          <p:cNvSpPr>
            <a:spLocks noChangeShapeType="1"/>
          </p:cNvSpPr>
          <p:nvPr/>
        </p:nvSpPr>
        <p:spPr bwMode="auto">
          <a:xfrm>
            <a:off x="4495800" y="2978150"/>
            <a:ext cx="0" cy="520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03" name="Line 51"/>
          <p:cNvSpPr>
            <a:spLocks noChangeShapeType="1"/>
          </p:cNvSpPr>
          <p:nvPr/>
        </p:nvSpPr>
        <p:spPr bwMode="auto">
          <a:xfrm>
            <a:off x="3429000" y="3740150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04" name="Line 52"/>
          <p:cNvSpPr>
            <a:spLocks noChangeShapeType="1"/>
          </p:cNvSpPr>
          <p:nvPr/>
        </p:nvSpPr>
        <p:spPr bwMode="auto">
          <a:xfrm>
            <a:off x="4495800" y="3740150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05" name="Rectangle 53"/>
          <p:cNvSpPr>
            <a:spLocks noChangeArrowheads="1"/>
          </p:cNvSpPr>
          <p:nvPr/>
        </p:nvSpPr>
        <p:spPr bwMode="auto">
          <a:xfrm>
            <a:off x="4044950" y="5797550"/>
            <a:ext cx="9017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06" name="Rectangle 54"/>
          <p:cNvSpPr>
            <a:spLocks noChangeArrowheads="1"/>
          </p:cNvSpPr>
          <p:nvPr/>
        </p:nvSpPr>
        <p:spPr bwMode="auto">
          <a:xfrm>
            <a:off x="4330700" y="5842000"/>
            <a:ext cx="2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07" name="Line 55"/>
          <p:cNvSpPr>
            <a:spLocks noChangeShapeType="1"/>
          </p:cNvSpPr>
          <p:nvPr/>
        </p:nvSpPr>
        <p:spPr bwMode="auto">
          <a:xfrm>
            <a:off x="4495800" y="4806950"/>
            <a:ext cx="0" cy="977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08" name="Rectangle 56"/>
          <p:cNvSpPr>
            <a:spLocks noChangeArrowheads="1"/>
          </p:cNvSpPr>
          <p:nvPr/>
        </p:nvSpPr>
        <p:spPr bwMode="auto">
          <a:xfrm>
            <a:off x="4044950" y="4578350"/>
            <a:ext cx="9017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09" name="Rectangle 57"/>
          <p:cNvSpPr>
            <a:spLocks noChangeArrowheads="1"/>
          </p:cNvSpPr>
          <p:nvPr/>
        </p:nvSpPr>
        <p:spPr bwMode="auto">
          <a:xfrm>
            <a:off x="3060700" y="3492500"/>
            <a:ext cx="4445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10" name="Rectangle 58"/>
          <p:cNvSpPr>
            <a:spLocks noChangeArrowheads="1"/>
          </p:cNvSpPr>
          <p:nvPr/>
        </p:nvSpPr>
        <p:spPr bwMode="auto">
          <a:xfrm>
            <a:off x="4356100" y="2616200"/>
            <a:ext cx="4445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 b="0">
                <a:latin typeface="Arial" panose="020B0604020202020204" pitchFamily="34" charset="0"/>
              </a:rPr>
              <a:t>PC</a:t>
            </a: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305211" name="Rectangle 59"/>
          <p:cNvSpPr>
            <a:spLocks noChangeArrowheads="1"/>
          </p:cNvSpPr>
          <p:nvPr/>
        </p:nvSpPr>
        <p:spPr bwMode="auto">
          <a:xfrm>
            <a:off x="4432300" y="3530600"/>
            <a:ext cx="2540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12" name="Rectangle 60"/>
          <p:cNvSpPr>
            <a:spLocks noChangeArrowheads="1"/>
          </p:cNvSpPr>
          <p:nvPr/>
        </p:nvSpPr>
        <p:spPr bwMode="auto">
          <a:xfrm>
            <a:off x="2984500" y="2654300"/>
            <a:ext cx="1104900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13" name="AutoShape 61" descr="Zig zag"/>
          <p:cNvSpPr>
            <a:spLocks noChangeArrowheads="1"/>
          </p:cNvSpPr>
          <p:nvPr/>
        </p:nvSpPr>
        <p:spPr bwMode="auto">
          <a:xfrm>
            <a:off x="5340350" y="2749550"/>
            <a:ext cx="673100" cy="520700"/>
          </a:xfrm>
          <a:prstGeom prst="roundRect">
            <a:avLst>
              <a:gd name="adj" fmla="val 12495"/>
            </a:avLst>
          </a:prstGeom>
          <a:pattFill prst="zigZag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14" name="Line 62"/>
          <p:cNvSpPr>
            <a:spLocks noChangeShapeType="1"/>
          </p:cNvSpPr>
          <p:nvPr/>
        </p:nvSpPr>
        <p:spPr bwMode="auto">
          <a:xfrm flipH="1">
            <a:off x="2813050" y="2895600"/>
            <a:ext cx="622300" cy="0"/>
          </a:xfrm>
          <a:prstGeom prst="line">
            <a:avLst/>
          </a:prstGeom>
          <a:noFill/>
          <a:ln w="12700">
            <a:pattFill prst="pct50">
              <a:fgClr>
                <a:schemeClr val="tx1"/>
              </a:fgClr>
              <a:bgClr>
                <a:schemeClr val="bg1"/>
              </a:bgClr>
            </a:patt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15" name="Line 63"/>
          <p:cNvSpPr>
            <a:spLocks noChangeShapeType="1"/>
          </p:cNvSpPr>
          <p:nvPr/>
        </p:nvSpPr>
        <p:spPr bwMode="auto">
          <a:xfrm flipH="1" flipV="1">
            <a:off x="1746250" y="2508250"/>
            <a:ext cx="774700" cy="317500"/>
          </a:xfrm>
          <a:prstGeom prst="line">
            <a:avLst/>
          </a:prstGeom>
          <a:noFill/>
          <a:ln w="12700">
            <a:pattFill prst="pct50">
              <a:fgClr>
                <a:schemeClr val="tx1"/>
              </a:fgClr>
              <a:bgClr>
                <a:schemeClr val="bg1"/>
              </a:bgClr>
            </a:patt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16" name="AutoShape 64" descr="Zig zag"/>
          <p:cNvSpPr>
            <a:spLocks noChangeArrowheads="1"/>
          </p:cNvSpPr>
          <p:nvPr/>
        </p:nvSpPr>
        <p:spPr bwMode="auto">
          <a:xfrm>
            <a:off x="2520950" y="4044950"/>
            <a:ext cx="292100" cy="292100"/>
          </a:xfrm>
          <a:prstGeom prst="roundRect">
            <a:avLst>
              <a:gd name="adj" fmla="val 12495"/>
            </a:avLst>
          </a:prstGeom>
          <a:pattFill prst="zigZag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17" name="Line 65"/>
          <p:cNvSpPr>
            <a:spLocks noChangeShapeType="1"/>
          </p:cNvSpPr>
          <p:nvPr/>
        </p:nvSpPr>
        <p:spPr bwMode="auto">
          <a:xfrm flipH="1">
            <a:off x="2813050" y="4191000"/>
            <a:ext cx="622300" cy="0"/>
          </a:xfrm>
          <a:prstGeom prst="line">
            <a:avLst/>
          </a:prstGeom>
          <a:noFill/>
          <a:ln w="12700">
            <a:pattFill prst="pct50">
              <a:fgClr>
                <a:schemeClr val="tx1"/>
              </a:fgClr>
              <a:bgClr>
                <a:schemeClr val="bg1"/>
              </a:bgClr>
            </a:patt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18" name="Line 66"/>
          <p:cNvSpPr>
            <a:spLocks noChangeShapeType="1"/>
          </p:cNvSpPr>
          <p:nvPr/>
        </p:nvSpPr>
        <p:spPr bwMode="auto">
          <a:xfrm flipH="1">
            <a:off x="1593850" y="4191000"/>
            <a:ext cx="1003300" cy="0"/>
          </a:xfrm>
          <a:prstGeom prst="line">
            <a:avLst/>
          </a:prstGeom>
          <a:noFill/>
          <a:ln w="12700">
            <a:pattFill prst="pct50">
              <a:fgClr>
                <a:schemeClr val="tx1"/>
              </a:fgClr>
              <a:bgClr>
                <a:schemeClr val="bg1"/>
              </a:bgClr>
            </a:patt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19" name="AutoShape 67" descr="Zig zag"/>
          <p:cNvSpPr>
            <a:spLocks noChangeArrowheads="1"/>
          </p:cNvSpPr>
          <p:nvPr/>
        </p:nvSpPr>
        <p:spPr bwMode="auto">
          <a:xfrm>
            <a:off x="2520950" y="5035550"/>
            <a:ext cx="292100" cy="292100"/>
          </a:xfrm>
          <a:prstGeom prst="roundRect">
            <a:avLst>
              <a:gd name="adj" fmla="val 12495"/>
            </a:avLst>
          </a:prstGeom>
          <a:pattFill prst="zigZag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20" name="Line 68"/>
          <p:cNvSpPr>
            <a:spLocks noChangeShapeType="1"/>
          </p:cNvSpPr>
          <p:nvPr/>
        </p:nvSpPr>
        <p:spPr bwMode="auto">
          <a:xfrm flipH="1">
            <a:off x="2813050" y="5181600"/>
            <a:ext cx="622300" cy="0"/>
          </a:xfrm>
          <a:prstGeom prst="line">
            <a:avLst/>
          </a:prstGeom>
          <a:noFill/>
          <a:ln w="12700">
            <a:pattFill prst="pct50">
              <a:fgClr>
                <a:schemeClr val="tx1"/>
              </a:fgClr>
              <a:bgClr>
                <a:schemeClr val="bg1"/>
              </a:bgClr>
            </a:patt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21" name="Line 69"/>
          <p:cNvSpPr>
            <a:spLocks noChangeShapeType="1"/>
          </p:cNvSpPr>
          <p:nvPr/>
        </p:nvSpPr>
        <p:spPr bwMode="auto">
          <a:xfrm flipH="1">
            <a:off x="1670050" y="5181600"/>
            <a:ext cx="850900" cy="0"/>
          </a:xfrm>
          <a:prstGeom prst="line">
            <a:avLst/>
          </a:prstGeom>
          <a:noFill/>
          <a:ln w="12700">
            <a:pattFill prst="pct50">
              <a:fgClr>
                <a:schemeClr val="tx1"/>
              </a:fgClr>
              <a:bgClr>
                <a:schemeClr val="bg1"/>
              </a:bgClr>
            </a:patt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22" name="AutoShape 70" descr="Zig zag"/>
          <p:cNvSpPr>
            <a:spLocks noChangeArrowheads="1"/>
          </p:cNvSpPr>
          <p:nvPr/>
        </p:nvSpPr>
        <p:spPr bwMode="auto">
          <a:xfrm>
            <a:off x="2520950" y="6178550"/>
            <a:ext cx="292100" cy="292100"/>
          </a:xfrm>
          <a:prstGeom prst="roundRect">
            <a:avLst>
              <a:gd name="adj" fmla="val 12495"/>
            </a:avLst>
          </a:prstGeom>
          <a:pattFill prst="zigZag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23" name="Line 71"/>
          <p:cNvSpPr>
            <a:spLocks noChangeShapeType="1"/>
          </p:cNvSpPr>
          <p:nvPr/>
        </p:nvSpPr>
        <p:spPr bwMode="auto">
          <a:xfrm flipH="1">
            <a:off x="2813050" y="6324600"/>
            <a:ext cx="622300" cy="0"/>
          </a:xfrm>
          <a:prstGeom prst="line">
            <a:avLst/>
          </a:prstGeom>
          <a:noFill/>
          <a:ln w="12700">
            <a:pattFill prst="pct50">
              <a:fgClr>
                <a:schemeClr val="tx1"/>
              </a:fgClr>
              <a:bgClr>
                <a:schemeClr val="bg1"/>
              </a:bgClr>
            </a:patt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24" name="Line 72"/>
          <p:cNvSpPr>
            <a:spLocks noChangeShapeType="1"/>
          </p:cNvSpPr>
          <p:nvPr/>
        </p:nvSpPr>
        <p:spPr bwMode="auto">
          <a:xfrm flipH="1">
            <a:off x="1746250" y="6324600"/>
            <a:ext cx="774700" cy="0"/>
          </a:xfrm>
          <a:prstGeom prst="line">
            <a:avLst/>
          </a:prstGeom>
          <a:noFill/>
          <a:ln w="12700">
            <a:pattFill prst="pct50">
              <a:fgClr>
                <a:schemeClr val="tx1"/>
              </a:fgClr>
              <a:bgClr>
                <a:schemeClr val="bg1"/>
              </a:bgClr>
            </a:patt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25" name="Line 73"/>
          <p:cNvSpPr>
            <a:spLocks noChangeShapeType="1"/>
          </p:cNvSpPr>
          <p:nvPr/>
        </p:nvSpPr>
        <p:spPr bwMode="auto">
          <a:xfrm>
            <a:off x="3429000" y="4806950"/>
            <a:ext cx="0" cy="977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26" name="Line 74"/>
          <p:cNvSpPr>
            <a:spLocks noChangeShapeType="1"/>
          </p:cNvSpPr>
          <p:nvPr/>
        </p:nvSpPr>
        <p:spPr bwMode="auto">
          <a:xfrm>
            <a:off x="3429000" y="60261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27" name="AutoShape 75"/>
          <p:cNvSpPr>
            <a:spLocks noChangeArrowheads="1"/>
          </p:cNvSpPr>
          <p:nvPr/>
        </p:nvSpPr>
        <p:spPr bwMode="auto">
          <a:xfrm>
            <a:off x="768350" y="6178550"/>
            <a:ext cx="977900" cy="3683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28" name="Rectangle 76"/>
          <p:cNvSpPr>
            <a:spLocks noChangeArrowheads="1"/>
          </p:cNvSpPr>
          <p:nvPr/>
        </p:nvSpPr>
        <p:spPr bwMode="auto">
          <a:xfrm>
            <a:off x="927100" y="6197600"/>
            <a:ext cx="660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 b="0">
                <a:latin typeface="Arial" panose="020B0604020202020204" pitchFamily="34" charset="0"/>
              </a:rPr>
              <a:t>Regs</a:t>
            </a: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305229" name="Rectangle 77"/>
          <p:cNvSpPr>
            <a:spLocks noChangeArrowheads="1"/>
          </p:cNvSpPr>
          <p:nvPr/>
        </p:nvSpPr>
        <p:spPr bwMode="auto">
          <a:xfrm>
            <a:off x="2216150" y="3511550"/>
            <a:ext cx="444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30" name="Rectangle 78"/>
          <p:cNvSpPr>
            <a:spLocks noChangeArrowheads="1"/>
          </p:cNvSpPr>
          <p:nvPr/>
        </p:nvSpPr>
        <p:spPr bwMode="auto">
          <a:xfrm>
            <a:off x="1460500" y="3556000"/>
            <a:ext cx="246063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1400" b="0">
                <a:latin typeface="Arial" panose="020B0604020202020204" pitchFamily="34" charset="0"/>
              </a:rPr>
              <a:t>A</a:t>
            </a:r>
            <a:endParaRPr lang="en-US" altLang="en-US" sz="1400" b="0">
              <a:latin typeface="Arial" panose="020B0604020202020204" pitchFamily="34" charset="0"/>
            </a:endParaRPr>
          </a:p>
        </p:txBody>
      </p:sp>
      <p:sp>
        <p:nvSpPr>
          <p:cNvPr id="305231" name="Rectangle 79"/>
          <p:cNvSpPr>
            <a:spLocks noChangeArrowheads="1"/>
          </p:cNvSpPr>
          <p:nvPr/>
        </p:nvSpPr>
        <p:spPr bwMode="auto">
          <a:xfrm>
            <a:off x="2195513" y="3482975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b="0">
                <a:latin typeface="Arial" panose="020B0604020202020204" pitchFamily="34" charset="0"/>
              </a:rPr>
              <a:t>im</a:t>
            </a: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305232" name="Rectangle 80"/>
          <p:cNvSpPr>
            <a:spLocks noChangeArrowheads="1"/>
          </p:cNvSpPr>
          <p:nvPr/>
        </p:nvSpPr>
        <p:spPr bwMode="auto">
          <a:xfrm>
            <a:off x="3033713" y="3482975"/>
            <a:ext cx="434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b="0">
                <a:latin typeface="Arial" panose="020B0604020202020204" pitchFamily="34" charset="0"/>
              </a:rPr>
              <a:t>op</a:t>
            </a: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305233" name="Rectangle 81"/>
          <p:cNvSpPr>
            <a:spLocks noChangeArrowheads="1"/>
          </p:cNvSpPr>
          <p:nvPr/>
        </p:nvSpPr>
        <p:spPr bwMode="auto">
          <a:xfrm>
            <a:off x="3511550" y="3511550"/>
            <a:ext cx="444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34" name="Rectangle 82"/>
          <p:cNvSpPr>
            <a:spLocks noChangeArrowheads="1"/>
          </p:cNvSpPr>
          <p:nvPr/>
        </p:nvSpPr>
        <p:spPr bwMode="auto">
          <a:xfrm>
            <a:off x="3490913" y="3482975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b="0">
                <a:latin typeface="Arial" panose="020B0604020202020204" pitchFamily="34" charset="0"/>
              </a:rPr>
              <a:t>rw</a:t>
            </a: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305235" name="Line 83"/>
          <p:cNvSpPr>
            <a:spLocks noChangeShapeType="1"/>
          </p:cNvSpPr>
          <p:nvPr/>
        </p:nvSpPr>
        <p:spPr bwMode="auto">
          <a:xfrm>
            <a:off x="4419600" y="920750"/>
            <a:ext cx="0" cy="166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36" name="Freeform 84"/>
          <p:cNvSpPr/>
          <p:nvPr/>
        </p:nvSpPr>
        <p:spPr bwMode="auto">
          <a:xfrm>
            <a:off x="609600" y="3810000"/>
            <a:ext cx="382588" cy="763588"/>
          </a:xfrm>
          <a:custGeom>
            <a:avLst/>
            <a:gdLst>
              <a:gd name="T0" fmla="*/ 240 w 241"/>
              <a:gd name="T1" fmla="*/ 0 h 481"/>
              <a:gd name="T2" fmla="*/ 0 w 241"/>
              <a:gd name="T3" fmla="*/ 0 h 481"/>
              <a:gd name="T4" fmla="*/ 0 w 241"/>
              <a:gd name="T5" fmla="*/ 320 h 481"/>
              <a:gd name="T6" fmla="*/ 160 w 241"/>
              <a:gd name="T7" fmla="*/ 320 h 481"/>
              <a:gd name="T8" fmla="*/ 160 w 241"/>
              <a:gd name="T9" fmla="*/ 48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" h="481">
                <a:moveTo>
                  <a:pt x="240" y="0"/>
                </a:moveTo>
                <a:lnTo>
                  <a:pt x="0" y="0"/>
                </a:lnTo>
                <a:lnTo>
                  <a:pt x="0" y="320"/>
                </a:lnTo>
                <a:lnTo>
                  <a:pt x="160" y="320"/>
                </a:lnTo>
                <a:lnTo>
                  <a:pt x="160" y="48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305237" name="Freeform 85"/>
          <p:cNvSpPr/>
          <p:nvPr/>
        </p:nvSpPr>
        <p:spPr bwMode="auto">
          <a:xfrm>
            <a:off x="1143000" y="3733800"/>
            <a:ext cx="1296988" cy="306388"/>
          </a:xfrm>
          <a:custGeom>
            <a:avLst/>
            <a:gdLst>
              <a:gd name="T0" fmla="*/ 816 w 817"/>
              <a:gd name="T1" fmla="*/ 0 h 193"/>
              <a:gd name="T2" fmla="*/ 816 w 817"/>
              <a:gd name="T3" fmla="*/ 48 h 193"/>
              <a:gd name="T4" fmla="*/ 0 w 817"/>
              <a:gd name="T5" fmla="*/ 48 h 193"/>
              <a:gd name="T6" fmla="*/ 0 w 817"/>
              <a:gd name="T7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7" h="193">
                <a:moveTo>
                  <a:pt x="816" y="0"/>
                </a:moveTo>
                <a:lnTo>
                  <a:pt x="816" y="48"/>
                </a:lnTo>
                <a:lnTo>
                  <a:pt x="0" y="48"/>
                </a:lnTo>
                <a:lnTo>
                  <a:pt x="0" y="19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305238" name="Rectangle 86"/>
          <p:cNvSpPr>
            <a:spLocks noChangeArrowheads="1"/>
          </p:cNvSpPr>
          <p:nvPr/>
        </p:nvSpPr>
        <p:spPr bwMode="auto">
          <a:xfrm>
            <a:off x="2901950" y="3511550"/>
            <a:ext cx="1397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39" name="Rectangle 87"/>
          <p:cNvSpPr>
            <a:spLocks noChangeArrowheads="1"/>
          </p:cNvSpPr>
          <p:nvPr/>
        </p:nvSpPr>
        <p:spPr bwMode="auto">
          <a:xfrm>
            <a:off x="2805113" y="3482975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b="0">
                <a:latin typeface="Arial" panose="020B0604020202020204" pitchFamily="34" charset="0"/>
              </a:rPr>
              <a:t>n</a:t>
            </a: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305240" name="Rectangle 88"/>
          <p:cNvSpPr>
            <a:spLocks noChangeArrowheads="1"/>
          </p:cNvSpPr>
          <p:nvPr/>
        </p:nvSpPr>
        <p:spPr bwMode="auto">
          <a:xfrm>
            <a:off x="3054350" y="4578350"/>
            <a:ext cx="444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41" name="Rectangle 89"/>
          <p:cNvSpPr>
            <a:spLocks noChangeArrowheads="1"/>
          </p:cNvSpPr>
          <p:nvPr/>
        </p:nvSpPr>
        <p:spPr bwMode="auto">
          <a:xfrm>
            <a:off x="3060700" y="4559300"/>
            <a:ext cx="4445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42" name="Rectangle 90"/>
          <p:cNvSpPr>
            <a:spLocks noChangeArrowheads="1"/>
          </p:cNvSpPr>
          <p:nvPr/>
        </p:nvSpPr>
        <p:spPr bwMode="auto">
          <a:xfrm>
            <a:off x="3033713" y="4549775"/>
            <a:ext cx="434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b="0">
                <a:latin typeface="Arial" panose="020B0604020202020204" pitchFamily="34" charset="0"/>
              </a:rPr>
              <a:t>op</a:t>
            </a: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305243" name="Rectangle 91"/>
          <p:cNvSpPr>
            <a:spLocks noChangeArrowheads="1"/>
          </p:cNvSpPr>
          <p:nvPr/>
        </p:nvSpPr>
        <p:spPr bwMode="auto">
          <a:xfrm>
            <a:off x="3511550" y="4578350"/>
            <a:ext cx="444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44" name="Rectangle 92"/>
          <p:cNvSpPr>
            <a:spLocks noChangeArrowheads="1"/>
          </p:cNvSpPr>
          <p:nvPr/>
        </p:nvSpPr>
        <p:spPr bwMode="auto">
          <a:xfrm>
            <a:off x="3490913" y="4549775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b="0">
                <a:latin typeface="Arial" panose="020B0604020202020204" pitchFamily="34" charset="0"/>
              </a:rPr>
              <a:t>rw</a:t>
            </a: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305245" name="Rectangle 93"/>
          <p:cNvSpPr>
            <a:spLocks noChangeArrowheads="1"/>
          </p:cNvSpPr>
          <p:nvPr/>
        </p:nvSpPr>
        <p:spPr bwMode="auto">
          <a:xfrm>
            <a:off x="2901950" y="4578350"/>
            <a:ext cx="1397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46" name="Rectangle 94"/>
          <p:cNvSpPr>
            <a:spLocks noChangeArrowheads="1"/>
          </p:cNvSpPr>
          <p:nvPr/>
        </p:nvSpPr>
        <p:spPr bwMode="auto">
          <a:xfrm>
            <a:off x="2805113" y="4549775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b="0">
                <a:latin typeface="Arial" panose="020B0604020202020204" pitchFamily="34" charset="0"/>
              </a:rPr>
              <a:t>n</a:t>
            </a: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305247" name="Rectangle 95"/>
          <p:cNvSpPr>
            <a:spLocks noChangeArrowheads="1"/>
          </p:cNvSpPr>
          <p:nvPr/>
        </p:nvSpPr>
        <p:spPr bwMode="auto">
          <a:xfrm>
            <a:off x="3054350" y="5797550"/>
            <a:ext cx="444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48" name="Rectangle 96"/>
          <p:cNvSpPr>
            <a:spLocks noChangeArrowheads="1"/>
          </p:cNvSpPr>
          <p:nvPr/>
        </p:nvSpPr>
        <p:spPr bwMode="auto">
          <a:xfrm>
            <a:off x="3060700" y="5778500"/>
            <a:ext cx="4445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49" name="Rectangle 97"/>
          <p:cNvSpPr>
            <a:spLocks noChangeArrowheads="1"/>
          </p:cNvSpPr>
          <p:nvPr/>
        </p:nvSpPr>
        <p:spPr bwMode="auto">
          <a:xfrm>
            <a:off x="3033713" y="5768975"/>
            <a:ext cx="434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b="0">
                <a:latin typeface="Arial" panose="020B0604020202020204" pitchFamily="34" charset="0"/>
              </a:rPr>
              <a:t>op</a:t>
            </a: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305250" name="Rectangle 98"/>
          <p:cNvSpPr>
            <a:spLocks noChangeArrowheads="1"/>
          </p:cNvSpPr>
          <p:nvPr/>
        </p:nvSpPr>
        <p:spPr bwMode="auto">
          <a:xfrm>
            <a:off x="3511550" y="5797550"/>
            <a:ext cx="444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51" name="Rectangle 99"/>
          <p:cNvSpPr>
            <a:spLocks noChangeArrowheads="1"/>
          </p:cNvSpPr>
          <p:nvPr/>
        </p:nvSpPr>
        <p:spPr bwMode="auto">
          <a:xfrm>
            <a:off x="3490913" y="5768975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b="0">
                <a:latin typeface="Arial" panose="020B0604020202020204" pitchFamily="34" charset="0"/>
              </a:rPr>
              <a:t>rw</a:t>
            </a: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305252" name="Rectangle 100"/>
          <p:cNvSpPr>
            <a:spLocks noChangeArrowheads="1"/>
          </p:cNvSpPr>
          <p:nvPr/>
        </p:nvSpPr>
        <p:spPr bwMode="auto">
          <a:xfrm>
            <a:off x="2901950" y="5797550"/>
            <a:ext cx="1397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53" name="Rectangle 101"/>
          <p:cNvSpPr>
            <a:spLocks noChangeArrowheads="1"/>
          </p:cNvSpPr>
          <p:nvPr/>
        </p:nvSpPr>
        <p:spPr bwMode="auto">
          <a:xfrm>
            <a:off x="2805113" y="5768975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b="0">
                <a:latin typeface="Arial" panose="020B0604020202020204" pitchFamily="34" charset="0"/>
              </a:rPr>
              <a:t>n</a:t>
            </a: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305254" name="Rectangle 102"/>
          <p:cNvSpPr>
            <a:spLocks noChangeArrowheads="1"/>
          </p:cNvSpPr>
          <p:nvPr/>
        </p:nvSpPr>
        <p:spPr bwMode="auto">
          <a:xfrm>
            <a:off x="2881313" y="2568575"/>
            <a:ext cx="1196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b="0">
                <a:latin typeface="Arial" panose="020B0604020202020204" pitchFamily="34" charset="0"/>
              </a:rPr>
              <a:t>op rw rs rt</a:t>
            </a: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305255" name="Rectangle 103"/>
          <p:cNvSpPr>
            <a:spLocks noChangeArrowheads="1"/>
          </p:cNvSpPr>
          <p:nvPr/>
        </p:nvSpPr>
        <p:spPr bwMode="auto">
          <a:xfrm>
            <a:off x="387350" y="3282950"/>
            <a:ext cx="292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56" name="Line 104"/>
          <p:cNvSpPr>
            <a:spLocks noChangeShapeType="1"/>
          </p:cNvSpPr>
          <p:nvPr/>
        </p:nvSpPr>
        <p:spPr bwMode="auto">
          <a:xfrm flipH="1">
            <a:off x="679450" y="3429000"/>
            <a:ext cx="927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57" name="Line 105"/>
          <p:cNvSpPr>
            <a:spLocks noChangeShapeType="1"/>
          </p:cNvSpPr>
          <p:nvPr/>
        </p:nvSpPr>
        <p:spPr bwMode="auto">
          <a:xfrm flipH="1">
            <a:off x="679450" y="3352800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58" name="Line 106"/>
          <p:cNvSpPr>
            <a:spLocks noChangeShapeType="1"/>
          </p:cNvSpPr>
          <p:nvPr/>
        </p:nvSpPr>
        <p:spPr bwMode="auto">
          <a:xfrm flipV="1">
            <a:off x="609600" y="1136650"/>
            <a:ext cx="0" cy="214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59" name="Line 107"/>
          <p:cNvSpPr>
            <a:spLocks noChangeShapeType="1"/>
          </p:cNvSpPr>
          <p:nvPr/>
        </p:nvSpPr>
        <p:spPr bwMode="auto">
          <a:xfrm>
            <a:off x="615950" y="1143000"/>
            <a:ext cx="2349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60" name="Line 108"/>
          <p:cNvSpPr>
            <a:spLocks noChangeShapeType="1"/>
          </p:cNvSpPr>
          <p:nvPr/>
        </p:nvSpPr>
        <p:spPr bwMode="auto">
          <a:xfrm flipV="1">
            <a:off x="2667000" y="1060450"/>
            <a:ext cx="0" cy="1612900"/>
          </a:xfrm>
          <a:prstGeom prst="line">
            <a:avLst/>
          </a:prstGeom>
          <a:noFill/>
          <a:ln w="12700">
            <a:pattFill prst="pct50">
              <a:fgClr>
                <a:schemeClr val="tx1"/>
              </a:fgClr>
              <a:bgClr>
                <a:schemeClr val="bg1"/>
              </a:bgClr>
            </a:patt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61" name="Line 109"/>
          <p:cNvSpPr>
            <a:spLocks noChangeShapeType="1"/>
          </p:cNvSpPr>
          <p:nvPr/>
        </p:nvSpPr>
        <p:spPr bwMode="auto">
          <a:xfrm flipH="1">
            <a:off x="2660650" y="1066800"/>
            <a:ext cx="317500" cy="0"/>
          </a:xfrm>
          <a:prstGeom prst="line">
            <a:avLst/>
          </a:prstGeom>
          <a:noFill/>
          <a:ln w="12700">
            <a:pattFill prst="pct50">
              <a:fgClr>
                <a:schemeClr val="tx1"/>
              </a:fgClr>
              <a:bgClr>
                <a:schemeClr val="bg1"/>
              </a:bgClr>
            </a:patt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62" name="Freeform 110"/>
          <p:cNvSpPr/>
          <p:nvPr/>
        </p:nvSpPr>
        <p:spPr bwMode="auto">
          <a:xfrm>
            <a:off x="3886200" y="2819400"/>
            <a:ext cx="1449388" cy="77788"/>
          </a:xfrm>
          <a:custGeom>
            <a:avLst/>
            <a:gdLst>
              <a:gd name="T0" fmla="*/ 0 w 913"/>
              <a:gd name="T1" fmla="*/ 0 h 49"/>
              <a:gd name="T2" fmla="*/ 0 w 913"/>
              <a:gd name="T3" fmla="*/ 48 h 49"/>
              <a:gd name="T4" fmla="*/ 912 w 913"/>
              <a:gd name="T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3" h="49">
                <a:moveTo>
                  <a:pt x="0" y="0"/>
                </a:moveTo>
                <a:lnTo>
                  <a:pt x="0" y="48"/>
                </a:lnTo>
                <a:lnTo>
                  <a:pt x="912" y="4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305263" name="Freeform 111"/>
          <p:cNvSpPr/>
          <p:nvPr/>
        </p:nvSpPr>
        <p:spPr bwMode="auto">
          <a:xfrm>
            <a:off x="3657600" y="2819400"/>
            <a:ext cx="1677988" cy="153988"/>
          </a:xfrm>
          <a:custGeom>
            <a:avLst/>
            <a:gdLst>
              <a:gd name="T0" fmla="*/ 0 w 1057"/>
              <a:gd name="T1" fmla="*/ 0 h 97"/>
              <a:gd name="T2" fmla="*/ 0 w 1057"/>
              <a:gd name="T3" fmla="*/ 96 h 97"/>
              <a:gd name="T4" fmla="*/ 1056 w 1057"/>
              <a:gd name="T5" fmla="*/ 9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7" h="97">
                <a:moveTo>
                  <a:pt x="0" y="0"/>
                </a:moveTo>
                <a:lnTo>
                  <a:pt x="0" y="96"/>
                </a:lnTo>
                <a:lnTo>
                  <a:pt x="1056" y="96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305264" name="Freeform 112"/>
          <p:cNvSpPr/>
          <p:nvPr/>
        </p:nvSpPr>
        <p:spPr bwMode="auto">
          <a:xfrm>
            <a:off x="3429000" y="3276600"/>
            <a:ext cx="2058988" cy="611188"/>
          </a:xfrm>
          <a:custGeom>
            <a:avLst/>
            <a:gdLst>
              <a:gd name="T0" fmla="*/ 0 w 1297"/>
              <a:gd name="T1" fmla="*/ 288 h 385"/>
              <a:gd name="T2" fmla="*/ 0 w 1297"/>
              <a:gd name="T3" fmla="*/ 384 h 385"/>
              <a:gd name="T4" fmla="*/ 1296 w 1297"/>
              <a:gd name="T5" fmla="*/ 384 h 385"/>
              <a:gd name="T6" fmla="*/ 1296 w 1297"/>
              <a:gd name="T7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7" h="385">
                <a:moveTo>
                  <a:pt x="0" y="288"/>
                </a:moveTo>
                <a:lnTo>
                  <a:pt x="0" y="384"/>
                </a:lnTo>
                <a:lnTo>
                  <a:pt x="1296" y="384"/>
                </a:lnTo>
                <a:lnTo>
                  <a:pt x="1296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305265" name="Freeform 113"/>
          <p:cNvSpPr/>
          <p:nvPr/>
        </p:nvSpPr>
        <p:spPr bwMode="auto">
          <a:xfrm>
            <a:off x="3429000" y="3276600"/>
            <a:ext cx="2287588" cy="1601788"/>
          </a:xfrm>
          <a:custGeom>
            <a:avLst/>
            <a:gdLst>
              <a:gd name="T0" fmla="*/ 0 w 1441"/>
              <a:gd name="T1" fmla="*/ 960 h 1009"/>
              <a:gd name="T2" fmla="*/ 0 w 1441"/>
              <a:gd name="T3" fmla="*/ 1008 h 1009"/>
              <a:gd name="T4" fmla="*/ 1440 w 1441"/>
              <a:gd name="T5" fmla="*/ 1008 h 1009"/>
              <a:gd name="T6" fmla="*/ 1440 w 1441"/>
              <a:gd name="T7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1" h="1009">
                <a:moveTo>
                  <a:pt x="0" y="960"/>
                </a:moveTo>
                <a:lnTo>
                  <a:pt x="0" y="1008"/>
                </a:lnTo>
                <a:lnTo>
                  <a:pt x="1440" y="1008"/>
                </a:lnTo>
                <a:lnTo>
                  <a:pt x="1440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305266" name="Freeform 114"/>
          <p:cNvSpPr/>
          <p:nvPr/>
        </p:nvSpPr>
        <p:spPr bwMode="auto">
          <a:xfrm>
            <a:off x="3810000" y="3276600"/>
            <a:ext cx="2135188" cy="2820988"/>
          </a:xfrm>
          <a:custGeom>
            <a:avLst/>
            <a:gdLst>
              <a:gd name="T0" fmla="*/ 0 w 1345"/>
              <a:gd name="T1" fmla="*/ 1728 h 1777"/>
              <a:gd name="T2" fmla="*/ 0 w 1345"/>
              <a:gd name="T3" fmla="*/ 1776 h 1777"/>
              <a:gd name="T4" fmla="*/ 1344 w 1345"/>
              <a:gd name="T5" fmla="*/ 1776 h 1777"/>
              <a:gd name="T6" fmla="*/ 1344 w 1345"/>
              <a:gd name="T7" fmla="*/ 0 h 1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5" h="1777">
                <a:moveTo>
                  <a:pt x="0" y="1728"/>
                </a:moveTo>
                <a:lnTo>
                  <a:pt x="0" y="1776"/>
                </a:lnTo>
                <a:lnTo>
                  <a:pt x="1344" y="1776"/>
                </a:lnTo>
                <a:lnTo>
                  <a:pt x="134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305267" name="AutoShape 115" descr="Zig zag"/>
          <p:cNvSpPr>
            <a:spLocks noChangeArrowheads="1"/>
          </p:cNvSpPr>
          <p:nvPr/>
        </p:nvSpPr>
        <p:spPr bwMode="auto">
          <a:xfrm>
            <a:off x="2520950" y="2673350"/>
            <a:ext cx="292100" cy="292100"/>
          </a:xfrm>
          <a:prstGeom prst="roundRect">
            <a:avLst>
              <a:gd name="adj" fmla="val 12495"/>
            </a:avLst>
          </a:prstGeom>
          <a:pattFill prst="zigZag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68" name="Line 116"/>
          <p:cNvSpPr>
            <a:spLocks noChangeShapeType="1"/>
          </p:cNvSpPr>
          <p:nvPr/>
        </p:nvSpPr>
        <p:spPr bwMode="auto">
          <a:xfrm flipV="1">
            <a:off x="5486400" y="1593850"/>
            <a:ext cx="0" cy="11557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69" name="Line 117"/>
          <p:cNvSpPr>
            <a:spLocks noChangeShapeType="1"/>
          </p:cNvSpPr>
          <p:nvPr/>
        </p:nvSpPr>
        <p:spPr bwMode="auto">
          <a:xfrm flipH="1">
            <a:off x="3879850" y="1600200"/>
            <a:ext cx="16129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70" name="Rectangle 118"/>
          <p:cNvSpPr>
            <a:spLocks noChangeArrowheads="1"/>
          </p:cNvSpPr>
          <p:nvPr/>
        </p:nvSpPr>
        <p:spPr bwMode="auto">
          <a:xfrm>
            <a:off x="844550" y="2825750"/>
            <a:ext cx="9017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71" name="Freeform 119"/>
          <p:cNvSpPr/>
          <p:nvPr/>
        </p:nvSpPr>
        <p:spPr bwMode="auto">
          <a:xfrm>
            <a:off x="1447800" y="3200400"/>
            <a:ext cx="534988" cy="1296988"/>
          </a:xfrm>
          <a:custGeom>
            <a:avLst/>
            <a:gdLst>
              <a:gd name="T0" fmla="*/ 0 w 337"/>
              <a:gd name="T1" fmla="*/ 816 h 817"/>
              <a:gd name="T2" fmla="*/ 336 w 337"/>
              <a:gd name="T3" fmla="*/ 816 h 817"/>
              <a:gd name="T4" fmla="*/ 336 w 337"/>
              <a:gd name="T5" fmla="*/ 0 h 817"/>
              <a:gd name="T6" fmla="*/ 192 w 337"/>
              <a:gd name="T7" fmla="*/ 0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" h="817">
                <a:moveTo>
                  <a:pt x="0" y="816"/>
                </a:moveTo>
                <a:lnTo>
                  <a:pt x="336" y="816"/>
                </a:lnTo>
                <a:lnTo>
                  <a:pt x="336" y="0"/>
                </a:lnTo>
                <a:lnTo>
                  <a:pt x="192" y="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305272" name="Freeform 120"/>
          <p:cNvSpPr/>
          <p:nvPr/>
        </p:nvSpPr>
        <p:spPr bwMode="auto">
          <a:xfrm>
            <a:off x="1295400" y="3124200"/>
            <a:ext cx="763588" cy="2439988"/>
          </a:xfrm>
          <a:custGeom>
            <a:avLst/>
            <a:gdLst>
              <a:gd name="T0" fmla="*/ 0 w 481"/>
              <a:gd name="T1" fmla="*/ 1536 h 1537"/>
              <a:gd name="T2" fmla="*/ 480 w 481"/>
              <a:gd name="T3" fmla="*/ 1536 h 1537"/>
              <a:gd name="T4" fmla="*/ 480 w 481"/>
              <a:gd name="T5" fmla="*/ 0 h 1537"/>
              <a:gd name="T6" fmla="*/ 288 w 481"/>
              <a:gd name="T7" fmla="*/ 0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1" h="1537">
                <a:moveTo>
                  <a:pt x="0" y="1536"/>
                </a:moveTo>
                <a:lnTo>
                  <a:pt x="480" y="1536"/>
                </a:lnTo>
                <a:lnTo>
                  <a:pt x="480" y="0"/>
                </a:lnTo>
                <a:lnTo>
                  <a:pt x="288" y="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305273" name="Freeform 121"/>
          <p:cNvSpPr/>
          <p:nvPr/>
        </p:nvSpPr>
        <p:spPr bwMode="auto">
          <a:xfrm>
            <a:off x="1295400" y="3048000"/>
            <a:ext cx="839788" cy="2897188"/>
          </a:xfrm>
          <a:custGeom>
            <a:avLst/>
            <a:gdLst>
              <a:gd name="T0" fmla="*/ 0 w 529"/>
              <a:gd name="T1" fmla="*/ 1824 h 1825"/>
              <a:gd name="T2" fmla="*/ 528 w 529"/>
              <a:gd name="T3" fmla="*/ 1824 h 1825"/>
              <a:gd name="T4" fmla="*/ 528 w 529"/>
              <a:gd name="T5" fmla="*/ 0 h 1825"/>
              <a:gd name="T6" fmla="*/ 288 w 529"/>
              <a:gd name="T7" fmla="*/ 0 h 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9" h="1825">
                <a:moveTo>
                  <a:pt x="0" y="1824"/>
                </a:moveTo>
                <a:lnTo>
                  <a:pt x="528" y="1824"/>
                </a:lnTo>
                <a:lnTo>
                  <a:pt x="528" y="0"/>
                </a:lnTo>
                <a:lnTo>
                  <a:pt x="288" y="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305274" name="Freeform 122"/>
          <p:cNvSpPr/>
          <p:nvPr/>
        </p:nvSpPr>
        <p:spPr bwMode="auto">
          <a:xfrm>
            <a:off x="2971800" y="3200400"/>
            <a:ext cx="2363788" cy="306388"/>
          </a:xfrm>
          <a:custGeom>
            <a:avLst/>
            <a:gdLst>
              <a:gd name="T0" fmla="*/ 1488 w 1489"/>
              <a:gd name="T1" fmla="*/ 0 h 193"/>
              <a:gd name="T2" fmla="*/ 0 w 1489"/>
              <a:gd name="T3" fmla="*/ 0 h 193"/>
              <a:gd name="T4" fmla="*/ 0 w 1489"/>
              <a:gd name="T5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9" h="193">
                <a:moveTo>
                  <a:pt x="1488" y="0"/>
                </a:moveTo>
                <a:lnTo>
                  <a:pt x="0" y="0"/>
                </a:lnTo>
                <a:lnTo>
                  <a:pt x="0" y="19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305275" name="Rectangle 123"/>
          <p:cNvSpPr>
            <a:spLocks noChangeArrowheads="1"/>
          </p:cNvSpPr>
          <p:nvPr/>
        </p:nvSpPr>
        <p:spPr bwMode="auto">
          <a:xfrm>
            <a:off x="825500" y="2767013"/>
            <a:ext cx="8810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altLang="en-US" sz="1400">
                <a:solidFill>
                  <a:schemeClr val="hlink"/>
                </a:solidFill>
                <a:latin typeface="Arial" panose="020B0604020202020204" pitchFamily="34" charset="0"/>
              </a:rPr>
              <a:t>Forward</a:t>
            </a:r>
            <a:endParaRPr lang="en-US" altLang="en-US" sz="140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 algn="ctr">
              <a:defRPr/>
            </a:pPr>
            <a:r>
              <a:rPr lang="en-US" altLang="en-US" sz="1400">
                <a:solidFill>
                  <a:schemeClr val="hlink"/>
                </a:solidFill>
                <a:latin typeface="Arial" panose="020B0604020202020204" pitchFamily="34" charset="0"/>
              </a:rPr>
              <a:t>mux</a:t>
            </a:r>
            <a:endParaRPr lang="en-US" altLang="en-US" sz="140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305276" name="Line 124"/>
          <p:cNvSpPr>
            <a:spLocks noChangeShapeType="1"/>
          </p:cNvSpPr>
          <p:nvPr/>
        </p:nvSpPr>
        <p:spPr bwMode="auto">
          <a:xfrm>
            <a:off x="1066800" y="26733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77" name="Line 125"/>
          <p:cNvSpPr>
            <a:spLocks noChangeShapeType="1"/>
          </p:cNvSpPr>
          <p:nvPr/>
        </p:nvSpPr>
        <p:spPr bwMode="auto">
          <a:xfrm>
            <a:off x="1600200" y="26733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5278" name="Freeform 126"/>
          <p:cNvSpPr/>
          <p:nvPr/>
        </p:nvSpPr>
        <p:spPr bwMode="auto">
          <a:xfrm>
            <a:off x="1752600" y="2895600"/>
            <a:ext cx="3582988" cy="230188"/>
          </a:xfrm>
          <a:custGeom>
            <a:avLst/>
            <a:gdLst>
              <a:gd name="T0" fmla="*/ 2256 w 2257"/>
              <a:gd name="T1" fmla="*/ 144 h 145"/>
              <a:gd name="T2" fmla="*/ 480 w 2257"/>
              <a:gd name="T3" fmla="*/ 144 h 145"/>
              <a:gd name="T4" fmla="*/ 336 w 2257"/>
              <a:gd name="T5" fmla="*/ 0 h 145"/>
              <a:gd name="T6" fmla="*/ 0 w 2257"/>
              <a:gd name="T7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7" h="145">
                <a:moveTo>
                  <a:pt x="2256" y="144"/>
                </a:moveTo>
                <a:lnTo>
                  <a:pt x="480" y="144"/>
                </a:lnTo>
                <a:lnTo>
                  <a:pt x="336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197139"/>
            <a:ext cx="3967163" cy="37941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/>
              <a:t>Question: Critical Path???</a:t>
            </a:r>
            <a:endParaRPr lang="en-US" altLang="en-US"/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6200" y="1066800"/>
            <a:ext cx="4724400" cy="46148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en-US">
                <a:latin typeface="Times New Roman" panose="02020603050405020304" pitchFamily="18" charset="0"/>
              </a:rPr>
              <a:t>Bypass path is invariably trouble</a:t>
            </a:r>
            <a:endParaRPr lang="en-US" altLang="en-US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>
                <a:latin typeface="Times New Roman" panose="02020603050405020304" pitchFamily="18" charset="0"/>
              </a:rPr>
              <a:t>Options?</a:t>
            </a:r>
            <a:endParaRPr lang="en-US" altLang="en-US">
              <a:latin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en-US">
                <a:latin typeface="Times New Roman" panose="02020603050405020304" pitchFamily="18" charset="0"/>
              </a:rPr>
              <a:t>Make logic really fast</a:t>
            </a:r>
            <a:endParaRPr lang="en-US" altLang="en-US">
              <a:latin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en-US">
                <a:latin typeface="Times New Roman" panose="02020603050405020304" pitchFamily="18" charset="0"/>
              </a:rPr>
              <a:t>Move forwarding after muxes</a:t>
            </a:r>
            <a:endParaRPr lang="en-US" altLang="en-US">
              <a:latin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en-US">
                <a:latin typeface="Times New Roman" panose="02020603050405020304" pitchFamily="18" charset="0"/>
              </a:rPr>
              <a:t>Problem: screws up branches that require forwarding!</a:t>
            </a:r>
            <a:endParaRPr lang="en-US" altLang="en-US">
              <a:latin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en-US">
                <a:latin typeface="Times New Roman" panose="02020603050405020304" pitchFamily="18" charset="0"/>
              </a:rPr>
              <a:t>Use same tricks as “carry-skip” adder to fix this?</a:t>
            </a:r>
            <a:endParaRPr lang="en-US" altLang="en-US">
              <a:latin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en-US">
                <a:latin typeface="Times New Roman" panose="02020603050405020304" pitchFamily="18" charset="0"/>
              </a:rPr>
              <a:t>This option may just push delay around….!</a:t>
            </a:r>
            <a:endParaRPr lang="en-US" altLang="en-US">
              <a:latin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en-US">
                <a:latin typeface="Times New Roman" panose="02020603050405020304" pitchFamily="18" charset="0"/>
              </a:rPr>
              <a:t>Insert an extra cycle for branches that need forwarding?</a:t>
            </a:r>
            <a:endParaRPr lang="en-US" altLang="en-US">
              <a:latin typeface="Times New Roman" panose="02020603050405020304" pitchFamily="18" charset="0"/>
            </a:endParaRPr>
          </a:p>
          <a:p>
            <a:pPr lvl="2">
              <a:defRPr/>
            </a:pPr>
            <a:r>
              <a:rPr lang="en-US" altLang="en-US">
                <a:latin typeface="Times New Roman" panose="02020603050405020304" pitchFamily="18" charset="0"/>
              </a:rPr>
              <a:t>Or: hit common case of forwarding from EX stage and stall for forward from memory?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0463" name="AutoShape 15"/>
          <p:cNvSpPr>
            <a:spLocks noChangeArrowheads="1"/>
          </p:cNvSpPr>
          <p:nvPr/>
        </p:nvSpPr>
        <p:spPr bwMode="auto">
          <a:xfrm>
            <a:off x="844550" y="2063750"/>
            <a:ext cx="901700" cy="5969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464" name="Rectangle 16"/>
          <p:cNvSpPr>
            <a:spLocks noChangeArrowheads="1"/>
          </p:cNvSpPr>
          <p:nvPr/>
        </p:nvSpPr>
        <p:spPr bwMode="auto">
          <a:xfrm>
            <a:off x="844550" y="3511550"/>
            <a:ext cx="444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465" name="Rectangle 17"/>
          <p:cNvSpPr>
            <a:spLocks noChangeArrowheads="1"/>
          </p:cNvSpPr>
          <p:nvPr/>
        </p:nvSpPr>
        <p:spPr bwMode="auto">
          <a:xfrm>
            <a:off x="1377950" y="3511550"/>
            <a:ext cx="444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466" name="Line 18"/>
          <p:cNvSpPr>
            <a:spLocks noChangeShapeType="1"/>
          </p:cNvSpPr>
          <p:nvPr/>
        </p:nvSpPr>
        <p:spPr bwMode="auto">
          <a:xfrm>
            <a:off x="1066800" y="3282950"/>
            <a:ext cx="0" cy="215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467" name="Line 19"/>
          <p:cNvSpPr>
            <a:spLocks noChangeShapeType="1"/>
          </p:cNvSpPr>
          <p:nvPr/>
        </p:nvSpPr>
        <p:spPr bwMode="auto">
          <a:xfrm>
            <a:off x="1600200" y="3282950"/>
            <a:ext cx="0" cy="2159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468" name="Line 20"/>
          <p:cNvSpPr>
            <a:spLocks noChangeShapeType="1"/>
          </p:cNvSpPr>
          <p:nvPr/>
        </p:nvSpPr>
        <p:spPr bwMode="auto">
          <a:xfrm>
            <a:off x="768350" y="403860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469" name="Line 21"/>
          <p:cNvSpPr>
            <a:spLocks noChangeShapeType="1"/>
          </p:cNvSpPr>
          <p:nvPr/>
        </p:nvSpPr>
        <p:spPr bwMode="auto">
          <a:xfrm>
            <a:off x="1225550" y="4044950"/>
            <a:ext cx="63500" cy="6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470" name="Line 22"/>
          <p:cNvSpPr>
            <a:spLocks noChangeShapeType="1"/>
          </p:cNvSpPr>
          <p:nvPr/>
        </p:nvSpPr>
        <p:spPr bwMode="auto">
          <a:xfrm flipV="1">
            <a:off x="1301750" y="4032250"/>
            <a:ext cx="6350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471" name="Line 23"/>
          <p:cNvSpPr>
            <a:spLocks noChangeShapeType="1"/>
          </p:cNvSpPr>
          <p:nvPr/>
        </p:nvSpPr>
        <p:spPr bwMode="auto">
          <a:xfrm>
            <a:off x="1377950" y="40386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472" name="Line 24"/>
          <p:cNvSpPr>
            <a:spLocks noChangeShapeType="1"/>
          </p:cNvSpPr>
          <p:nvPr/>
        </p:nvSpPr>
        <p:spPr bwMode="auto">
          <a:xfrm flipH="1">
            <a:off x="1517650" y="4044950"/>
            <a:ext cx="2413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473" name="Line 25"/>
          <p:cNvSpPr>
            <a:spLocks noChangeShapeType="1"/>
          </p:cNvSpPr>
          <p:nvPr/>
        </p:nvSpPr>
        <p:spPr bwMode="auto">
          <a:xfrm flipH="1">
            <a:off x="984250" y="4419600"/>
            <a:ext cx="546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474" name="Line 26"/>
          <p:cNvSpPr>
            <a:spLocks noChangeShapeType="1"/>
          </p:cNvSpPr>
          <p:nvPr/>
        </p:nvSpPr>
        <p:spPr bwMode="auto">
          <a:xfrm flipH="1" flipV="1">
            <a:off x="755650" y="4032250"/>
            <a:ext cx="2413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475" name="Line 27"/>
          <p:cNvSpPr>
            <a:spLocks noChangeShapeType="1"/>
          </p:cNvSpPr>
          <p:nvPr/>
        </p:nvSpPr>
        <p:spPr bwMode="auto">
          <a:xfrm>
            <a:off x="990600" y="37401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476" name="Line 28"/>
          <p:cNvSpPr>
            <a:spLocks noChangeShapeType="1"/>
          </p:cNvSpPr>
          <p:nvPr/>
        </p:nvSpPr>
        <p:spPr bwMode="auto">
          <a:xfrm>
            <a:off x="1600200" y="37401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477" name="Rectangle 29"/>
          <p:cNvSpPr>
            <a:spLocks noChangeArrowheads="1"/>
          </p:cNvSpPr>
          <p:nvPr/>
        </p:nvSpPr>
        <p:spPr bwMode="auto">
          <a:xfrm>
            <a:off x="927100" y="2387600"/>
            <a:ext cx="660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 b="0">
                <a:latin typeface="Arial" panose="020B0604020202020204" pitchFamily="34" charset="0"/>
              </a:rPr>
              <a:t>Regs</a:t>
            </a: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927100" y="3556000"/>
            <a:ext cx="246063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1400" b="0">
                <a:latin typeface="Arial" panose="020B0604020202020204" pitchFamily="34" charset="0"/>
              </a:rPr>
              <a:t>B</a:t>
            </a:r>
            <a:endParaRPr lang="en-US" altLang="en-US" sz="1400" b="0">
              <a:latin typeface="Arial" panose="020B0604020202020204" pitchFamily="34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1079500" y="4140200"/>
            <a:ext cx="431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 b="0">
                <a:latin typeface="Arial" panose="020B0604020202020204" pitchFamily="34" charset="0"/>
              </a:rPr>
              <a:t>alu</a:t>
            </a: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360480" name="Rectangle 32"/>
          <p:cNvSpPr>
            <a:spLocks noChangeArrowheads="1"/>
          </p:cNvSpPr>
          <p:nvPr/>
        </p:nvSpPr>
        <p:spPr bwMode="auto">
          <a:xfrm>
            <a:off x="844550" y="4578350"/>
            <a:ext cx="444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481" name="Line 33"/>
          <p:cNvSpPr>
            <a:spLocks noChangeShapeType="1"/>
          </p:cNvSpPr>
          <p:nvPr/>
        </p:nvSpPr>
        <p:spPr bwMode="auto">
          <a:xfrm>
            <a:off x="1447800" y="44259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482" name="Rectangle 34"/>
          <p:cNvSpPr>
            <a:spLocks noChangeArrowheads="1"/>
          </p:cNvSpPr>
          <p:nvPr/>
        </p:nvSpPr>
        <p:spPr bwMode="auto">
          <a:xfrm>
            <a:off x="1460500" y="4616450"/>
            <a:ext cx="261938" cy="25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 sz="1600" b="0">
                <a:latin typeface="Arial" panose="020B0604020202020204" pitchFamily="34" charset="0"/>
              </a:rPr>
              <a:t>S</a:t>
            </a:r>
            <a:endParaRPr lang="en-US" altLang="en-US" sz="1600" b="0">
              <a:latin typeface="Arial" panose="020B0604020202020204" pitchFamily="34" charset="0"/>
            </a:endParaRPr>
          </a:p>
        </p:txBody>
      </p:sp>
      <p:sp>
        <p:nvSpPr>
          <p:cNvPr id="360483" name="AutoShape 35"/>
          <p:cNvSpPr>
            <a:spLocks noChangeArrowheads="1"/>
          </p:cNvSpPr>
          <p:nvPr/>
        </p:nvSpPr>
        <p:spPr bwMode="auto">
          <a:xfrm>
            <a:off x="844550" y="5035550"/>
            <a:ext cx="901700" cy="4445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484" name="Rectangle 36"/>
          <p:cNvSpPr>
            <a:spLocks noChangeArrowheads="1"/>
          </p:cNvSpPr>
          <p:nvPr/>
        </p:nvSpPr>
        <p:spPr bwMode="auto">
          <a:xfrm>
            <a:off x="927100" y="5207000"/>
            <a:ext cx="8636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 b="0">
                <a:latin typeface="Arial" panose="020B0604020202020204" pitchFamily="34" charset="0"/>
              </a:rPr>
              <a:t>D mem</a:t>
            </a: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360485" name="Rectangle 37"/>
          <p:cNvSpPr>
            <a:spLocks noChangeArrowheads="1"/>
          </p:cNvSpPr>
          <p:nvPr/>
        </p:nvSpPr>
        <p:spPr bwMode="auto">
          <a:xfrm>
            <a:off x="996950" y="5645150"/>
            <a:ext cx="596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486" name="Rectangle 38"/>
          <p:cNvSpPr>
            <a:spLocks noChangeArrowheads="1"/>
          </p:cNvSpPr>
          <p:nvPr/>
        </p:nvSpPr>
        <p:spPr bwMode="auto">
          <a:xfrm>
            <a:off x="1231900" y="5664200"/>
            <a:ext cx="3302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>
                <a:latin typeface="Arial" panose="020B0604020202020204" pitchFamily="34" charset="0"/>
              </a:rPr>
              <a:t>m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0489" name="Line 41"/>
          <p:cNvSpPr>
            <a:spLocks noChangeShapeType="1"/>
          </p:cNvSpPr>
          <p:nvPr/>
        </p:nvSpPr>
        <p:spPr bwMode="auto">
          <a:xfrm>
            <a:off x="1143000" y="4806950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490" name="Line 42"/>
          <p:cNvSpPr>
            <a:spLocks noChangeShapeType="1"/>
          </p:cNvSpPr>
          <p:nvPr/>
        </p:nvSpPr>
        <p:spPr bwMode="auto">
          <a:xfrm>
            <a:off x="1295400" y="54927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491" name="Line 43"/>
          <p:cNvSpPr>
            <a:spLocks noChangeShapeType="1"/>
          </p:cNvSpPr>
          <p:nvPr/>
        </p:nvSpPr>
        <p:spPr bwMode="auto">
          <a:xfrm>
            <a:off x="1295400" y="5873750"/>
            <a:ext cx="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492" name="Rectangle 44"/>
          <p:cNvSpPr>
            <a:spLocks noChangeArrowheads="1"/>
          </p:cNvSpPr>
          <p:nvPr/>
        </p:nvSpPr>
        <p:spPr bwMode="auto">
          <a:xfrm>
            <a:off x="1377950" y="4578350"/>
            <a:ext cx="444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493" name="Line 45"/>
          <p:cNvSpPr>
            <a:spLocks noChangeShapeType="1"/>
          </p:cNvSpPr>
          <p:nvPr/>
        </p:nvSpPr>
        <p:spPr bwMode="auto">
          <a:xfrm>
            <a:off x="1524000" y="4806950"/>
            <a:ext cx="0" cy="2159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511" name="Line 63"/>
          <p:cNvSpPr>
            <a:spLocks noChangeShapeType="1"/>
          </p:cNvSpPr>
          <p:nvPr/>
        </p:nvSpPr>
        <p:spPr bwMode="auto">
          <a:xfrm flipH="1" flipV="1">
            <a:off x="1746250" y="2508250"/>
            <a:ext cx="774700" cy="317500"/>
          </a:xfrm>
          <a:prstGeom prst="line">
            <a:avLst/>
          </a:prstGeom>
          <a:noFill/>
          <a:ln w="12700">
            <a:pattFill prst="pct50">
              <a:fgClr>
                <a:schemeClr val="tx1"/>
              </a:fgClr>
              <a:bgClr>
                <a:schemeClr val="bg1"/>
              </a:bgClr>
            </a:patt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512" name="AutoShape 64" descr="Zig zag"/>
          <p:cNvSpPr>
            <a:spLocks noChangeArrowheads="1"/>
          </p:cNvSpPr>
          <p:nvPr/>
        </p:nvSpPr>
        <p:spPr bwMode="auto">
          <a:xfrm>
            <a:off x="2520950" y="4044950"/>
            <a:ext cx="292100" cy="292100"/>
          </a:xfrm>
          <a:prstGeom prst="roundRect">
            <a:avLst>
              <a:gd name="adj" fmla="val 12495"/>
            </a:avLst>
          </a:prstGeom>
          <a:pattFill prst="zigZag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514" name="Line 66"/>
          <p:cNvSpPr>
            <a:spLocks noChangeShapeType="1"/>
          </p:cNvSpPr>
          <p:nvPr/>
        </p:nvSpPr>
        <p:spPr bwMode="auto">
          <a:xfrm flipH="1">
            <a:off x="1593850" y="4191000"/>
            <a:ext cx="1003300" cy="0"/>
          </a:xfrm>
          <a:prstGeom prst="line">
            <a:avLst/>
          </a:prstGeom>
          <a:noFill/>
          <a:ln w="12700">
            <a:pattFill prst="pct50">
              <a:fgClr>
                <a:schemeClr val="tx1"/>
              </a:fgClr>
              <a:bgClr>
                <a:schemeClr val="bg1"/>
              </a:bgClr>
            </a:patt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515" name="AutoShape 67" descr="Zig zag"/>
          <p:cNvSpPr>
            <a:spLocks noChangeArrowheads="1"/>
          </p:cNvSpPr>
          <p:nvPr/>
        </p:nvSpPr>
        <p:spPr bwMode="auto">
          <a:xfrm>
            <a:off x="2520950" y="5035550"/>
            <a:ext cx="292100" cy="292100"/>
          </a:xfrm>
          <a:prstGeom prst="roundRect">
            <a:avLst>
              <a:gd name="adj" fmla="val 12495"/>
            </a:avLst>
          </a:prstGeom>
          <a:pattFill prst="zigZag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517" name="Line 69"/>
          <p:cNvSpPr>
            <a:spLocks noChangeShapeType="1"/>
          </p:cNvSpPr>
          <p:nvPr/>
        </p:nvSpPr>
        <p:spPr bwMode="auto">
          <a:xfrm flipH="1">
            <a:off x="1670050" y="5181600"/>
            <a:ext cx="850900" cy="0"/>
          </a:xfrm>
          <a:prstGeom prst="line">
            <a:avLst/>
          </a:prstGeom>
          <a:noFill/>
          <a:ln w="12700">
            <a:pattFill prst="pct50">
              <a:fgClr>
                <a:schemeClr val="tx1"/>
              </a:fgClr>
              <a:bgClr>
                <a:schemeClr val="bg1"/>
              </a:bgClr>
            </a:patt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518" name="AutoShape 70" descr="Zig zag"/>
          <p:cNvSpPr>
            <a:spLocks noChangeArrowheads="1"/>
          </p:cNvSpPr>
          <p:nvPr/>
        </p:nvSpPr>
        <p:spPr bwMode="auto">
          <a:xfrm>
            <a:off x="2520950" y="6178550"/>
            <a:ext cx="292100" cy="292100"/>
          </a:xfrm>
          <a:prstGeom prst="roundRect">
            <a:avLst>
              <a:gd name="adj" fmla="val 12495"/>
            </a:avLst>
          </a:prstGeom>
          <a:pattFill prst="zigZag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520" name="Line 72"/>
          <p:cNvSpPr>
            <a:spLocks noChangeShapeType="1"/>
          </p:cNvSpPr>
          <p:nvPr/>
        </p:nvSpPr>
        <p:spPr bwMode="auto">
          <a:xfrm flipH="1">
            <a:off x="1746250" y="6324600"/>
            <a:ext cx="774700" cy="0"/>
          </a:xfrm>
          <a:prstGeom prst="line">
            <a:avLst/>
          </a:prstGeom>
          <a:noFill/>
          <a:ln w="12700">
            <a:pattFill prst="pct50">
              <a:fgClr>
                <a:schemeClr val="tx1"/>
              </a:fgClr>
              <a:bgClr>
                <a:schemeClr val="bg1"/>
              </a:bgClr>
            </a:patt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523" name="AutoShape 75"/>
          <p:cNvSpPr>
            <a:spLocks noChangeArrowheads="1"/>
          </p:cNvSpPr>
          <p:nvPr/>
        </p:nvSpPr>
        <p:spPr bwMode="auto">
          <a:xfrm>
            <a:off x="768350" y="6178550"/>
            <a:ext cx="977900" cy="36830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524" name="Rectangle 76"/>
          <p:cNvSpPr>
            <a:spLocks noChangeArrowheads="1"/>
          </p:cNvSpPr>
          <p:nvPr/>
        </p:nvSpPr>
        <p:spPr bwMode="auto">
          <a:xfrm>
            <a:off x="927100" y="6197600"/>
            <a:ext cx="6604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altLang="en-US" b="0">
                <a:latin typeface="Arial" panose="020B0604020202020204" pitchFamily="34" charset="0"/>
              </a:rPr>
              <a:t>Regs</a:t>
            </a: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360525" name="Rectangle 77"/>
          <p:cNvSpPr>
            <a:spLocks noChangeArrowheads="1"/>
          </p:cNvSpPr>
          <p:nvPr/>
        </p:nvSpPr>
        <p:spPr bwMode="auto">
          <a:xfrm>
            <a:off x="2216150" y="3511550"/>
            <a:ext cx="4445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526" name="Rectangle 78"/>
          <p:cNvSpPr>
            <a:spLocks noChangeArrowheads="1"/>
          </p:cNvSpPr>
          <p:nvPr/>
        </p:nvSpPr>
        <p:spPr bwMode="auto">
          <a:xfrm>
            <a:off x="1460500" y="3556000"/>
            <a:ext cx="246063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1400" b="0">
                <a:latin typeface="Arial" panose="020B0604020202020204" pitchFamily="34" charset="0"/>
              </a:rPr>
              <a:t>A</a:t>
            </a:r>
            <a:endParaRPr lang="en-US" altLang="en-US" sz="1400" b="0">
              <a:latin typeface="Arial" panose="020B0604020202020204" pitchFamily="34" charset="0"/>
            </a:endParaRPr>
          </a:p>
        </p:txBody>
      </p:sp>
      <p:sp>
        <p:nvSpPr>
          <p:cNvPr id="360527" name="Rectangle 79"/>
          <p:cNvSpPr>
            <a:spLocks noChangeArrowheads="1"/>
          </p:cNvSpPr>
          <p:nvPr/>
        </p:nvSpPr>
        <p:spPr bwMode="auto">
          <a:xfrm>
            <a:off x="2195513" y="3482975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altLang="en-US" b="0">
                <a:latin typeface="Arial" panose="020B0604020202020204" pitchFamily="34" charset="0"/>
              </a:rPr>
              <a:t>im</a:t>
            </a:r>
            <a:endParaRPr lang="en-US" altLang="en-US" b="0">
              <a:latin typeface="Arial" panose="020B0604020202020204" pitchFamily="34" charset="0"/>
            </a:endParaRPr>
          </a:p>
        </p:txBody>
      </p:sp>
      <p:sp>
        <p:nvSpPr>
          <p:cNvPr id="360532" name="Freeform 84"/>
          <p:cNvSpPr/>
          <p:nvPr/>
        </p:nvSpPr>
        <p:spPr bwMode="auto">
          <a:xfrm>
            <a:off x="609600" y="3810000"/>
            <a:ext cx="382588" cy="763588"/>
          </a:xfrm>
          <a:custGeom>
            <a:avLst/>
            <a:gdLst>
              <a:gd name="T0" fmla="*/ 240 w 241"/>
              <a:gd name="T1" fmla="*/ 0 h 481"/>
              <a:gd name="T2" fmla="*/ 0 w 241"/>
              <a:gd name="T3" fmla="*/ 0 h 481"/>
              <a:gd name="T4" fmla="*/ 0 w 241"/>
              <a:gd name="T5" fmla="*/ 320 h 481"/>
              <a:gd name="T6" fmla="*/ 160 w 241"/>
              <a:gd name="T7" fmla="*/ 320 h 481"/>
              <a:gd name="T8" fmla="*/ 160 w 241"/>
              <a:gd name="T9" fmla="*/ 48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" h="481">
                <a:moveTo>
                  <a:pt x="240" y="0"/>
                </a:moveTo>
                <a:lnTo>
                  <a:pt x="0" y="0"/>
                </a:lnTo>
                <a:lnTo>
                  <a:pt x="0" y="320"/>
                </a:lnTo>
                <a:lnTo>
                  <a:pt x="160" y="320"/>
                </a:lnTo>
                <a:lnTo>
                  <a:pt x="160" y="48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360533" name="Freeform 85"/>
          <p:cNvSpPr/>
          <p:nvPr/>
        </p:nvSpPr>
        <p:spPr bwMode="auto">
          <a:xfrm>
            <a:off x="1143000" y="3733800"/>
            <a:ext cx="1296988" cy="306388"/>
          </a:xfrm>
          <a:custGeom>
            <a:avLst/>
            <a:gdLst>
              <a:gd name="T0" fmla="*/ 816 w 817"/>
              <a:gd name="T1" fmla="*/ 0 h 193"/>
              <a:gd name="T2" fmla="*/ 816 w 817"/>
              <a:gd name="T3" fmla="*/ 48 h 193"/>
              <a:gd name="T4" fmla="*/ 0 w 817"/>
              <a:gd name="T5" fmla="*/ 48 h 193"/>
              <a:gd name="T6" fmla="*/ 0 w 817"/>
              <a:gd name="T7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7" h="193">
                <a:moveTo>
                  <a:pt x="816" y="0"/>
                </a:moveTo>
                <a:lnTo>
                  <a:pt x="816" y="48"/>
                </a:lnTo>
                <a:lnTo>
                  <a:pt x="0" y="48"/>
                </a:lnTo>
                <a:lnTo>
                  <a:pt x="0" y="192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360551" name="Rectangle 103"/>
          <p:cNvSpPr>
            <a:spLocks noChangeArrowheads="1"/>
          </p:cNvSpPr>
          <p:nvPr/>
        </p:nvSpPr>
        <p:spPr bwMode="auto">
          <a:xfrm>
            <a:off x="387350" y="3282950"/>
            <a:ext cx="292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552" name="Line 104"/>
          <p:cNvSpPr>
            <a:spLocks noChangeShapeType="1"/>
          </p:cNvSpPr>
          <p:nvPr/>
        </p:nvSpPr>
        <p:spPr bwMode="auto">
          <a:xfrm flipH="1">
            <a:off x="679450" y="3429000"/>
            <a:ext cx="927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553" name="Line 105"/>
          <p:cNvSpPr>
            <a:spLocks noChangeShapeType="1"/>
          </p:cNvSpPr>
          <p:nvPr/>
        </p:nvSpPr>
        <p:spPr bwMode="auto">
          <a:xfrm flipH="1">
            <a:off x="679450" y="3352800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554" name="Line 106"/>
          <p:cNvSpPr>
            <a:spLocks noChangeShapeType="1"/>
          </p:cNvSpPr>
          <p:nvPr/>
        </p:nvSpPr>
        <p:spPr bwMode="auto">
          <a:xfrm flipV="1">
            <a:off x="609600" y="1136650"/>
            <a:ext cx="0" cy="214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555" name="Line 107"/>
          <p:cNvSpPr>
            <a:spLocks noChangeShapeType="1"/>
          </p:cNvSpPr>
          <p:nvPr/>
        </p:nvSpPr>
        <p:spPr bwMode="auto">
          <a:xfrm>
            <a:off x="615950" y="1143000"/>
            <a:ext cx="2349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556" name="Line 108"/>
          <p:cNvSpPr>
            <a:spLocks noChangeShapeType="1"/>
          </p:cNvSpPr>
          <p:nvPr/>
        </p:nvSpPr>
        <p:spPr bwMode="auto">
          <a:xfrm flipV="1">
            <a:off x="2667000" y="1060450"/>
            <a:ext cx="0" cy="1612900"/>
          </a:xfrm>
          <a:prstGeom prst="line">
            <a:avLst/>
          </a:prstGeom>
          <a:noFill/>
          <a:ln w="12700">
            <a:pattFill prst="pct50">
              <a:fgClr>
                <a:schemeClr val="tx1"/>
              </a:fgClr>
              <a:bgClr>
                <a:schemeClr val="bg1"/>
              </a:bgClr>
            </a:patt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557" name="Line 109"/>
          <p:cNvSpPr>
            <a:spLocks noChangeShapeType="1"/>
          </p:cNvSpPr>
          <p:nvPr/>
        </p:nvSpPr>
        <p:spPr bwMode="auto">
          <a:xfrm flipH="1">
            <a:off x="2660650" y="1066800"/>
            <a:ext cx="317500" cy="0"/>
          </a:xfrm>
          <a:prstGeom prst="line">
            <a:avLst/>
          </a:prstGeom>
          <a:noFill/>
          <a:ln w="12700">
            <a:pattFill prst="pct50">
              <a:fgClr>
                <a:schemeClr val="tx1"/>
              </a:fgClr>
              <a:bgClr>
                <a:schemeClr val="bg1"/>
              </a:bgClr>
            </a:patt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563" name="AutoShape 115" descr="Zig zag"/>
          <p:cNvSpPr>
            <a:spLocks noChangeArrowheads="1"/>
          </p:cNvSpPr>
          <p:nvPr/>
        </p:nvSpPr>
        <p:spPr bwMode="auto">
          <a:xfrm>
            <a:off x="2520950" y="2673350"/>
            <a:ext cx="292100" cy="292100"/>
          </a:xfrm>
          <a:prstGeom prst="roundRect">
            <a:avLst>
              <a:gd name="adj" fmla="val 12495"/>
            </a:avLst>
          </a:prstGeom>
          <a:pattFill prst="zigZag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566" name="Rectangle 118"/>
          <p:cNvSpPr>
            <a:spLocks noChangeArrowheads="1"/>
          </p:cNvSpPr>
          <p:nvPr/>
        </p:nvSpPr>
        <p:spPr bwMode="auto">
          <a:xfrm>
            <a:off x="844550" y="2825750"/>
            <a:ext cx="9017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567" name="Freeform 119"/>
          <p:cNvSpPr/>
          <p:nvPr/>
        </p:nvSpPr>
        <p:spPr bwMode="auto">
          <a:xfrm>
            <a:off x="1447800" y="3200400"/>
            <a:ext cx="534988" cy="1296988"/>
          </a:xfrm>
          <a:custGeom>
            <a:avLst/>
            <a:gdLst>
              <a:gd name="T0" fmla="*/ 0 w 337"/>
              <a:gd name="T1" fmla="*/ 816 h 817"/>
              <a:gd name="T2" fmla="*/ 336 w 337"/>
              <a:gd name="T3" fmla="*/ 816 h 817"/>
              <a:gd name="T4" fmla="*/ 336 w 337"/>
              <a:gd name="T5" fmla="*/ 0 h 817"/>
              <a:gd name="T6" fmla="*/ 192 w 337"/>
              <a:gd name="T7" fmla="*/ 0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7" h="817">
                <a:moveTo>
                  <a:pt x="0" y="816"/>
                </a:moveTo>
                <a:lnTo>
                  <a:pt x="336" y="816"/>
                </a:lnTo>
                <a:lnTo>
                  <a:pt x="336" y="0"/>
                </a:lnTo>
                <a:lnTo>
                  <a:pt x="192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360568" name="Freeform 120"/>
          <p:cNvSpPr/>
          <p:nvPr/>
        </p:nvSpPr>
        <p:spPr bwMode="auto">
          <a:xfrm>
            <a:off x="1295400" y="3124200"/>
            <a:ext cx="763588" cy="2439988"/>
          </a:xfrm>
          <a:custGeom>
            <a:avLst/>
            <a:gdLst>
              <a:gd name="T0" fmla="*/ 0 w 481"/>
              <a:gd name="T1" fmla="*/ 1536 h 1537"/>
              <a:gd name="T2" fmla="*/ 480 w 481"/>
              <a:gd name="T3" fmla="*/ 1536 h 1537"/>
              <a:gd name="T4" fmla="*/ 480 w 481"/>
              <a:gd name="T5" fmla="*/ 0 h 1537"/>
              <a:gd name="T6" fmla="*/ 288 w 481"/>
              <a:gd name="T7" fmla="*/ 0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1" h="1537">
                <a:moveTo>
                  <a:pt x="0" y="1536"/>
                </a:moveTo>
                <a:lnTo>
                  <a:pt x="480" y="1536"/>
                </a:lnTo>
                <a:lnTo>
                  <a:pt x="480" y="0"/>
                </a:lnTo>
                <a:lnTo>
                  <a:pt x="288" y="0"/>
                </a:lnTo>
              </a:path>
            </a:pathLst>
          </a:custGeom>
          <a:noFill/>
          <a:ln w="38100" cap="rnd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360569" name="Freeform 121"/>
          <p:cNvSpPr/>
          <p:nvPr/>
        </p:nvSpPr>
        <p:spPr bwMode="auto">
          <a:xfrm>
            <a:off x="1295400" y="3048000"/>
            <a:ext cx="839788" cy="2897188"/>
          </a:xfrm>
          <a:custGeom>
            <a:avLst/>
            <a:gdLst>
              <a:gd name="T0" fmla="*/ 0 w 529"/>
              <a:gd name="T1" fmla="*/ 1824 h 1825"/>
              <a:gd name="T2" fmla="*/ 528 w 529"/>
              <a:gd name="T3" fmla="*/ 1824 h 1825"/>
              <a:gd name="T4" fmla="*/ 528 w 529"/>
              <a:gd name="T5" fmla="*/ 0 h 1825"/>
              <a:gd name="T6" fmla="*/ 288 w 529"/>
              <a:gd name="T7" fmla="*/ 0 h 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9" h="1825">
                <a:moveTo>
                  <a:pt x="0" y="1824"/>
                </a:moveTo>
                <a:lnTo>
                  <a:pt x="528" y="1824"/>
                </a:lnTo>
                <a:lnTo>
                  <a:pt x="528" y="0"/>
                </a:lnTo>
                <a:lnTo>
                  <a:pt x="288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360571" name="Rectangle 123"/>
          <p:cNvSpPr>
            <a:spLocks noChangeArrowheads="1"/>
          </p:cNvSpPr>
          <p:nvPr/>
        </p:nvSpPr>
        <p:spPr bwMode="auto">
          <a:xfrm>
            <a:off x="825500" y="2767013"/>
            <a:ext cx="8810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altLang="en-US" sz="1400">
                <a:solidFill>
                  <a:schemeClr val="hlink"/>
                </a:solidFill>
                <a:latin typeface="Arial" panose="020B0604020202020204" pitchFamily="34" charset="0"/>
              </a:rPr>
              <a:t>Forward</a:t>
            </a:r>
            <a:endParaRPr lang="en-US" altLang="en-US" sz="140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 algn="ctr">
              <a:defRPr/>
            </a:pPr>
            <a:r>
              <a:rPr lang="en-US" altLang="en-US" sz="1400">
                <a:solidFill>
                  <a:schemeClr val="hlink"/>
                </a:solidFill>
                <a:latin typeface="Arial" panose="020B0604020202020204" pitchFamily="34" charset="0"/>
              </a:rPr>
              <a:t>mux</a:t>
            </a:r>
            <a:endParaRPr lang="en-US" altLang="en-US" sz="140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360572" name="Line 124"/>
          <p:cNvSpPr>
            <a:spLocks noChangeShapeType="1"/>
          </p:cNvSpPr>
          <p:nvPr/>
        </p:nvSpPr>
        <p:spPr bwMode="auto">
          <a:xfrm>
            <a:off x="1066800" y="26733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573" name="Line 125"/>
          <p:cNvSpPr>
            <a:spLocks noChangeShapeType="1"/>
          </p:cNvSpPr>
          <p:nvPr/>
        </p:nvSpPr>
        <p:spPr bwMode="auto">
          <a:xfrm>
            <a:off x="1600200" y="26733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575" name="Rectangle 127"/>
          <p:cNvSpPr>
            <a:spLocks noChangeArrowheads="1"/>
          </p:cNvSpPr>
          <p:nvPr/>
        </p:nvSpPr>
        <p:spPr bwMode="auto">
          <a:xfrm>
            <a:off x="2971800" y="3200400"/>
            <a:ext cx="609600" cy="3810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1400">
                <a:latin typeface="Arial" panose="020B0604020202020204" pitchFamily="34" charset="0"/>
              </a:rPr>
              <a:t>Equal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60576" name="Line 128"/>
          <p:cNvSpPr>
            <a:spLocks noChangeShapeType="1"/>
          </p:cNvSpPr>
          <p:nvPr/>
        </p:nvSpPr>
        <p:spPr bwMode="auto">
          <a:xfrm>
            <a:off x="1066800" y="3352800"/>
            <a:ext cx="1905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577" name="Line 129"/>
          <p:cNvSpPr>
            <a:spLocks noChangeShapeType="1"/>
          </p:cNvSpPr>
          <p:nvPr/>
        </p:nvSpPr>
        <p:spPr bwMode="auto">
          <a:xfrm>
            <a:off x="1600200" y="3429000"/>
            <a:ext cx="1371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0578" name="Rectangle 130"/>
          <p:cNvSpPr>
            <a:spLocks noChangeArrowheads="1"/>
          </p:cNvSpPr>
          <p:nvPr/>
        </p:nvSpPr>
        <p:spPr bwMode="auto">
          <a:xfrm>
            <a:off x="2971800" y="2590800"/>
            <a:ext cx="609600" cy="3810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1400">
                <a:latin typeface="Arial" panose="020B0604020202020204" pitchFamily="34" charset="0"/>
              </a:rPr>
              <a:t>PC Sel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360579" name="Line 131"/>
          <p:cNvSpPr>
            <a:spLocks noChangeShapeType="1"/>
          </p:cNvSpPr>
          <p:nvPr/>
        </p:nvSpPr>
        <p:spPr bwMode="auto">
          <a:xfrm flipV="1">
            <a:off x="3276600" y="2971800"/>
            <a:ext cx="0" cy="228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3282" y="161709"/>
            <a:ext cx="6018213" cy="379412"/>
          </a:xfrm>
        </p:spPr>
        <p:txBody>
          <a:bodyPr/>
          <a:lstStyle/>
          <a:p>
            <a:pPr>
              <a:defRPr/>
            </a:pPr>
            <a:r>
              <a:rPr lang="en-US" altLang="en-US">
                <a:sym typeface="Symbol" panose="05050102010706020507" charset="2"/>
              </a:rPr>
              <a:t> Can we somehow make CPI closer to 1?</a:t>
            </a:r>
            <a:endParaRPr lang="en-US" alt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458200" cy="2724150"/>
          </a:xfrm>
        </p:spPr>
        <p:txBody>
          <a:bodyPr/>
          <a:lstStyle/>
          <a:p>
            <a:pPr>
              <a:defRPr/>
            </a:pPr>
            <a:r>
              <a:rPr lang="en-US" altLang="en-US" sz="2800"/>
              <a:t>Let’s assume full pipelining:</a:t>
            </a:r>
            <a:endParaRPr lang="en-US" altLang="en-US" sz="2800"/>
          </a:p>
          <a:p>
            <a:pPr lvl="1">
              <a:defRPr/>
            </a:pPr>
            <a:r>
              <a:rPr lang="en-US" altLang="en-US" sz="2000"/>
              <a:t>If we have a 4-cycle instruction, then we need 3 instructions between a producing instruction and its use: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	multf	$F0,$F2,$F4</a:t>
            </a:r>
            <a:br>
              <a:rPr lang="en-US" altLang="en-US" sz="2000"/>
            </a:br>
            <a:r>
              <a:rPr lang="en-US" altLang="en-US" sz="2000"/>
              <a:t>	delay-1</a:t>
            </a:r>
            <a:br>
              <a:rPr lang="en-US" altLang="en-US" sz="2000"/>
            </a:br>
            <a:r>
              <a:rPr lang="en-US" altLang="en-US" sz="2000"/>
              <a:t>	delay-2</a:t>
            </a:r>
            <a:br>
              <a:rPr lang="en-US" altLang="en-US" sz="2000"/>
            </a:br>
            <a:r>
              <a:rPr lang="en-US" altLang="en-US" sz="2000"/>
              <a:t>	delay-3</a:t>
            </a:r>
            <a:br>
              <a:rPr lang="en-US" altLang="en-US" sz="2000"/>
            </a:br>
            <a:r>
              <a:rPr lang="en-US" altLang="en-US" sz="2000"/>
              <a:t>	addf	$F6,$F10,$F0</a:t>
            </a:r>
            <a:endParaRPr lang="en-US" altLang="en-US" sz="2000"/>
          </a:p>
        </p:txBody>
      </p:sp>
      <p:grpSp>
        <p:nvGrpSpPr>
          <p:cNvPr id="303116" name="Group 12"/>
          <p:cNvGrpSpPr/>
          <p:nvPr/>
        </p:nvGrpSpPr>
        <p:grpSpPr bwMode="auto">
          <a:xfrm>
            <a:off x="1600200" y="4724400"/>
            <a:ext cx="6324600" cy="838200"/>
            <a:chOff x="1008" y="2256"/>
            <a:chExt cx="3984" cy="528"/>
          </a:xfrm>
        </p:grpSpPr>
        <p:sp>
          <p:nvSpPr>
            <p:cNvPr id="303108" name="Rectangle 4"/>
            <p:cNvSpPr>
              <a:spLocks noChangeArrowheads="1"/>
            </p:cNvSpPr>
            <p:nvPr/>
          </p:nvSpPr>
          <p:spPr bwMode="auto">
            <a:xfrm>
              <a:off x="1008" y="2256"/>
              <a:ext cx="528" cy="5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en-US"/>
                <a:t>Fetch</a:t>
              </a:r>
              <a:endParaRPr lang="en-US" altLang="en-US"/>
            </a:p>
          </p:txBody>
        </p:sp>
        <p:sp>
          <p:nvSpPr>
            <p:cNvPr id="303109" name="Rectangle 5"/>
            <p:cNvSpPr>
              <a:spLocks noChangeArrowheads="1"/>
            </p:cNvSpPr>
            <p:nvPr/>
          </p:nvSpPr>
          <p:spPr bwMode="auto">
            <a:xfrm>
              <a:off x="1584" y="2256"/>
              <a:ext cx="528" cy="5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en-US"/>
                <a:t>Decode</a:t>
              </a:r>
              <a:endParaRPr lang="en-US" altLang="en-US"/>
            </a:p>
          </p:txBody>
        </p:sp>
        <p:sp>
          <p:nvSpPr>
            <p:cNvPr id="303110" name="Rectangle 6"/>
            <p:cNvSpPr>
              <a:spLocks noChangeArrowheads="1"/>
            </p:cNvSpPr>
            <p:nvPr/>
          </p:nvSpPr>
          <p:spPr bwMode="auto">
            <a:xfrm>
              <a:off x="2160" y="2256"/>
              <a:ext cx="528" cy="5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en-US"/>
                <a:t>Ex1</a:t>
              </a:r>
              <a:endParaRPr lang="en-US" altLang="en-US"/>
            </a:p>
          </p:txBody>
        </p:sp>
        <p:sp>
          <p:nvSpPr>
            <p:cNvPr id="303111" name="Rectangle 7"/>
            <p:cNvSpPr>
              <a:spLocks noChangeArrowheads="1"/>
            </p:cNvSpPr>
            <p:nvPr/>
          </p:nvSpPr>
          <p:spPr bwMode="auto">
            <a:xfrm>
              <a:off x="2736" y="2256"/>
              <a:ext cx="528" cy="5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en-US"/>
                <a:t>Ex2</a:t>
              </a:r>
              <a:endParaRPr lang="en-US" altLang="en-US"/>
            </a:p>
          </p:txBody>
        </p:sp>
        <p:sp>
          <p:nvSpPr>
            <p:cNvPr id="303112" name="Rectangle 8"/>
            <p:cNvSpPr>
              <a:spLocks noChangeArrowheads="1"/>
            </p:cNvSpPr>
            <p:nvPr/>
          </p:nvSpPr>
          <p:spPr bwMode="auto">
            <a:xfrm>
              <a:off x="3312" y="2256"/>
              <a:ext cx="528" cy="5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en-US"/>
                <a:t>Ex3</a:t>
              </a:r>
              <a:endParaRPr lang="en-US" altLang="en-US"/>
            </a:p>
          </p:txBody>
        </p:sp>
        <p:sp>
          <p:nvSpPr>
            <p:cNvPr id="303114" name="Rectangle 10"/>
            <p:cNvSpPr>
              <a:spLocks noChangeArrowheads="1"/>
            </p:cNvSpPr>
            <p:nvPr/>
          </p:nvSpPr>
          <p:spPr bwMode="auto">
            <a:xfrm>
              <a:off x="3888" y="2256"/>
              <a:ext cx="528" cy="5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en-US"/>
                <a:t>Ex4</a:t>
              </a:r>
              <a:endParaRPr lang="en-US" altLang="en-US"/>
            </a:p>
          </p:txBody>
        </p:sp>
        <p:sp>
          <p:nvSpPr>
            <p:cNvPr id="303115" name="Rectangle 11"/>
            <p:cNvSpPr>
              <a:spLocks noChangeArrowheads="1"/>
            </p:cNvSpPr>
            <p:nvPr/>
          </p:nvSpPr>
          <p:spPr bwMode="auto">
            <a:xfrm>
              <a:off x="4464" y="2256"/>
              <a:ext cx="528" cy="5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en-US"/>
                <a:t>WB</a:t>
              </a:r>
              <a:endParaRPr lang="en-US" altLang="en-US"/>
            </a:p>
          </p:txBody>
        </p:sp>
      </p:grpSp>
      <p:sp>
        <p:nvSpPr>
          <p:cNvPr id="303129" name="Line 25"/>
          <p:cNvSpPr>
            <a:spLocks noChangeShapeType="1"/>
          </p:cNvSpPr>
          <p:nvPr/>
        </p:nvSpPr>
        <p:spPr bwMode="auto">
          <a:xfrm>
            <a:off x="2514600" y="2514600"/>
            <a:ext cx="838200" cy="8382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03135" name="Group 31"/>
          <p:cNvGrpSpPr/>
          <p:nvPr/>
        </p:nvGrpSpPr>
        <p:grpSpPr bwMode="auto">
          <a:xfrm>
            <a:off x="2590800" y="5637213"/>
            <a:ext cx="4395788" cy="368300"/>
            <a:chOff x="1632" y="3551"/>
            <a:chExt cx="2769" cy="232"/>
          </a:xfrm>
        </p:grpSpPr>
        <p:sp>
          <p:nvSpPr>
            <p:cNvPr id="303124" name="Text Box 20"/>
            <p:cNvSpPr txBox="1">
              <a:spLocks noChangeArrowheads="1"/>
            </p:cNvSpPr>
            <p:nvPr/>
          </p:nvSpPr>
          <p:spPr bwMode="auto">
            <a:xfrm>
              <a:off x="3918" y="3551"/>
              <a:ext cx="4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en-US"/>
                <a:t>multf</a:t>
              </a:r>
              <a:endParaRPr lang="en-US" altLang="en-US"/>
            </a:p>
          </p:txBody>
        </p:sp>
        <p:sp>
          <p:nvSpPr>
            <p:cNvPr id="303125" name="Text Box 21"/>
            <p:cNvSpPr txBox="1">
              <a:spLocks noChangeArrowheads="1"/>
            </p:cNvSpPr>
            <p:nvPr/>
          </p:nvSpPr>
          <p:spPr bwMode="auto">
            <a:xfrm>
              <a:off x="3299" y="3552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en-US"/>
                <a:t>delay1</a:t>
              </a:r>
              <a:endParaRPr lang="en-US" altLang="en-US"/>
            </a:p>
          </p:txBody>
        </p:sp>
        <p:sp>
          <p:nvSpPr>
            <p:cNvPr id="303126" name="Text Box 22"/>
            <p:cNvSpPr txBox="1">
              <a:spLocks noChangeArrowheads="1"/>
            </p:cNvSpPr>
            <p:nvPr/>
          </p:nvSpPr>
          <p:spPr bwMode="auto">
            <a:xfrm>
              <a:off x="2736" y="3552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en-US"/>
                <a:t>delay2</a:t>
              </a:r>
              <a:endParaRPr lang="en-US" altLang="en-US"/>
            </a:p>
          </p:txBody>
        </p:sp>
        <p:sp>
          <p:nvSpPr>
            <p:cNvPr id="303127" name="Text Box 23"/>
            <p:cNvSpPr txBox="1">
              <a:spLocks noChangeArrowheads="1"/>
            </p:cNvSpPr>
            <p:nvPr/>
          </p:nvSpPr>
          <p:spPr bwMode="auto">
            <a:xfrm>
              <a:off x="2142" y="3551"/>
              <a:ext cx="5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en-US"/>
                <a:t>delay3</a:t>
              </a:r>
              <a:endParaRPr lang="en-US" altLang="en-US"/>
            </a:p>
          </p:txBody>
        </p:sp>
        <p:sp>
          <p:nvSpPr>
            <p:cNvPr id="303128" name="Text Box 24"/>
            <p:cNvSpPr txBox="1">
              <a:spLocks noChangeArrowheads="1"/>
            </p:cNvSpPr>
            <p:nvPr/>
          </p:nvSpPr>
          <p:spPr bwMode="auto">
            <a:xfrm>
              <a:off x="1632" y="3552"/>
              <a:ext cx="4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en-US"/>
                <a:t>addf</a:t>
              </a:r>
              <a:endParaRPr lang="en-US" altLang="en-US"/>
            </a:p>
          </p:txBody>
        </p:sp>
      </p:grpSp>
      <p:grpSp>
        <p:nvGrpSpPr>
          <p:cNvPr id="303134" name="Group 30"/>
          <p:cNvGrpSpPr/>
          <p:nvPr/>
        </p:nvGrpSpPr>
        <p:grpSpPr bwMode="auto">
          <a:xfrm>
            <a:off x="2743200" y="3276600"/>
            <a:ext cx="5751513" cy="1600200"/>
            <a:chOff x="1728" y="2064"/>
            <a:chExt cx="3623" cy="1008"/>
          </a:xfrm>
        </p:grpSpPr>
        <p:sp>
          <p:nvSpPr>
            <p:cNvPr id="303121" name="Freeform 17"/>
            <p:cNvSpPr/>
            <p:nvPr/>
          </p:nvSpPr>
          <p:spPr bwMode="auto">
            <a:xfrm>
              <a:off x="1728" y="2448"/>
              <a:ext cx="2832" cy="624"/>
            </a:xfrm>
            <a:custGeom>
              <a:avLst/>
              <a:gdLst>
                <a:gd name="T0" fmla="*/ 720 w 776"/>
                <a:gd name="T1" fmla="*/ 280 h 280"/>
                <a:gd name="T2" fmla="*/ 672 w 776"/>
                <a:gd name="T3" fmla="*/ 40 h 280"/>
                <a:gd name="T4" fmla="*/ 96 w 776"/>
                <a:gd name="T5" fmla="*/ 40 h 280"/>
                <a:gd name="T6" fmla="*/ 96 w 776"/>
                <a:gd name="T7" fmla="*/ 23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280">
                  <a:moveTo>
                    <a:pt x="720" y="280"/>
                  </a:moveTo>
                  <a:cubicBezTo>
                    <a:pt x="748" y="180"/>
                    <a:pt x="776" y="80"/>
                    <a:pt x="672" y="40"/>
                  </a:cubicBezTo>
                  <a:cubicBezTo>
                    <a:pt x="568" y="0"/>
                    <a:pt x="192" y="8"/>
                    <a:pt x="96" y="40"/>
                  </a:cubicBezTo>
                  <a:cubicBezTo>
                    <a:pt x="0" y="72"/>
                    <a:pt x="48" y="152"/>
                    <a:pt x="96" y="232"/>
                  </a:cubicBezTo>
                </a:path>
              </a:pathLst>
            </a:custGeom>
            <a:noFill/>
            <a:ln w="571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3130" name="Text Box 26"/>
            <p:cNvSpPr txBox="1">
              <a:spLocks noChangeArrowheads="1"/>
            </p:cNvSpPr>
            <p:nvPr/>
          </p:nvSpPr>
          <p:spPr bwMode="auto">
            <a:xfrm>
              <a:off x="3552" y="2064"/>
              <a:ext cx="179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en-US">
                  <a:solidFill>
                    <a:schemeClr val="accent2"/>
                  </a:solidFill>
                </a:rPr>
                <a:t>Earliest forwarding for </a:t>
              </a:r>
              <a:endParaRPr lang="en-US" altLang="en-US">
                <a:solidFill>
                  <a:schemeClr val="accent2"/>
                </a:solidFill>
              </a:endParaRPr>
            </a:p>
            <a:p>
              <a:pPr algn="ctr">
                <a:defRPr/>
              </a:pPr>
              <a:r>
                <a:rPr lang="en-US" altLang="en-US">
                  <a:solidFill>
                    <a:schemeClr val="accent2"/>
                  </a:solidFill>
                </a:rPr>
                <a:t>4-cycle instructions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303132" name="Group 28"/>
          <p:cNvGrpSpPr/>
          <p:nvPr/>
        </p:nvGrpSpPr>
        <p:grpSpPr bwMode="auto">
          <a:xfrm>
            <a:off x="3200400" y="4114800"/>
            <a:ext cx="3671888" cy="673100"/>
            <a:chOff x="2016" y="2592"/>
            <a:chExt cx="2313" cy="424"/>
          </a:xfrm>
        </p:grpSpPr>
        <p:sp>
          <p:nvSpPr>
            <p:cNvPr id="303117" name="Freeform 13"/>
            <p:cNvSpPr/>
            <p:nvPr/>
          </p:nvSpPr>
          <p:spPr bwMode="auto">
            <a:xfrm>
              <a:off x="2016" y="2736"/>
              <a:ext cx="720" cy="280"/>
            </a:xfrm>
            <a:custGeom>
              <a:avLst/>
              <a:gdLst>
                <a:gd name="T0" fmla="*/ 720 w 776"/>
                <a:gd name="T1" fmla="*/ 280 h 280"/>
                <a:gd name="T2" fmla="*/ 672 w 776"/>
                <a:gd name="T3" fmla="*/ 40 h 280"/>
                <a:gd name="T4" fmla="*/ 96 w 776"/>
                <a:gd name="T5" fmla="*/ 40 h 280"/>
                <a:gd name="T6" fmla="*/ 96 w 776"/>
                <a:gd name="T7" fmla="*/ 23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6" h="280">
                  <a:moveTo>
                    <a:pt x="720" y="280"/>
                  </a:moveTo>
                  <a:cubicBezTo>
                    <a:pt x="748" y="180"/>
                    <a:pt x="776" y="80"/>
                    <a:pt x="672" y="40"/>
                  </a:cubicBezTo>
                  <a:cubicBezTo>
                    <a:pt x="568" y="0"/>
                    <a:pt x="192" y="8"/>
                    <a:pt x="96" y="40"/>
                  </a:cubicBezTo>
                  <a:cubicBezTo>
                    <a:pt x="0" y="72"/>
                    <a:pt x="48" y="152"/>
                    <a:pt x="96" y="232"/>
                  </a:cubicBezTo>
                </a:path>
              </a:pathLst>
            </a:custGeom>
            <a:noFill/>
            <a:ln w="5715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3131" name="Text Box 27"/>
            <p:cNvSpPr txBox="1">
              <a:spLocks noChangeArrowheads="1"/>
            </p:cNvSpPr>
            <p:nvPr/>
          </p:nvSpPr>
          <p:spPr bwMode="auto">
            <a:xfrm>
              <a:off x="2592" y="2592"/>
              <a:ext cx="173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en-US">
                  <a:solidFill>
                    <a:schemeClr val="folHlink"/>
                  </a:solidFill>
                </a:rPr>
                <a:t>Earliest forwarding for</a:t>
              </a:r>
              <a:endParaRPr lang="en-US" altLang="en-US">
                <a:solidFill>
                  <a:schemeClr val="folHlink"/>
                </a:solidFill>
              </a:endParaRPr>
            </a:p>
            <a:p>
              <a:pPr algn="ctr">
                <a:defRPr/>
              </a:pPr>
              <a:r>
                <a:rPr lang="en-US" altLang="en-US">
                  <a:solidFill>
                    <a:schemeClr val="folHlink"/>
                  </a:solidFill>
                </a:rPr>
                <a:t>1-cycle instructions</a:t>
              </a:r>
              <a:endParaRPr lang="en-US" altLang="en-US">
                <a:solidFill>
                  <a:schemeClr val="folHlink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3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3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3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3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3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3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924800" cy="30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anchor="ctr"/>
          <a:lstStyle/>
          <a:p>
            <a:pPr>
              <a:defRPr/>
            </a:pPr>
            <a:r>
              <a:rPr lang="en-US" altLang="en-US"/>
              <a:t>FP Loop: Where are the Hazards?</a:t>
            </a:r>
            <a:endParaRPr lang="en-US" altLang="en-US"/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7969250" cy="98107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buFontTx/>
              <a:buNone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altLang="en-US" sz="1800" dirty="0">
                <a:latin typeface="Courier New" panose="02070309020205020404" charset="0"/>
              </a:rPr>
              <a:t>Loop:	LD	F0,0(R1)	;F0=vector element</a:t>
            </a:r>
            <a:endParaRPr lang="en-US" altLang="en-US" sz="1800" dirty="0">
              <a:latin typeface="Courier New" panose="02070309020205020404" charset="0"/>
            </a:endParaRPr>
          </a:p>
          <a:p>
            <a:pPr>
              <a:buFontTx/>
              <a:buNone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altLang="en-US" sz="1800" dirty="0">
                <a:latin typeface="Courier New" panose="02070309020205020404" charset="0"/>
              </a:rPr>
              <a:t> 		ADDD	F4,F0,F2	;add scalar from F2</a:t>
            </a:r>
            <a:endParaRPr lang="en-US" altLang="en-US" sz="1800" dirty="0">
              <a:latin typeface="Courier New" panose="02070309020205020404" charset="0"/>
            </a:endParaRPr>
          </a:p>
          <a:p>
            <a:pPr>
              <a:buFontTx/>
              <a:buNone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altLang="en-US" sz="1800" dirty="0">
                <a:latin typeface="Courier New" panose="02070309020205020404" charset="0"/>
              </a:rPr>
              <a:t> 		SD	0(R1),F4	;store result</a:t>
            </a:r>
            <a:endParaRPr lang="en-US" altLang="en-US" sz="1800" dirty="0">
              <a:latin typeface="Courier New" panose="02070309020205020404" charset="0"/>
            </a:endParaRPr>
          </a:p>
          <a:p>
            <a:pPr>
              <a:buFontTx/>
              <a:buNone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altLang="en-US" sz="1800" dirty="0">
                <a:latin typeface="Courier New" panose="02070309020205020404" charset="0"/>
              </a:rPr>
              <a:t> 		SUBI	R1,R1,8	;decrement pointer 8B (DW)</a:t>
            </a:r>
            <a:endParaRPr lang="en-US" altLang="en-US" sz="1800" dirty="0">
              <a:latin typeface="Courier New" panose="02070309020205020404" charset="0"/>
            </a:endParaRPr>
          </a:p>
          <a:p>
            <a:pPr>
              <a:buFontTx/>
              <a:buNone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altLang="en-US" sz="1800" dirty="0">
                <a:latin typeface="Courier New" panose="02070309020205020404" charset="0"/>
              </a:rPr>
              <a:t> 		BNEZ	R1,Loop	;branch R1!=zero</a:t>
            </a:r>
            <a:endParaRPr lang="en-US" altLang="en-US" sz="1800" dirty="0">
              <a:latin typeface="Courier New" panose="02070309020205020404" charset="0"/>
            </a:endParaRPr>
          </a:p>
          <a:p>
            <a:pPr>
              <a:buFontTx/>
              <a:buNone/>
              <a:tabLst>
                <a:tab pos="914400" algn="l"/>
                <a:tab pos="1657350" algn="l"/>
                <a:tab pos="3028950" algn="l"/>
              </a:tabLst>
              <a:defRPr/>
            </a:pPr>
            <a:r>
              <a:rPr lang="en-US" altLang="en-US" sz="1800" dirty="0">
                <a:latin typeface="Courier New" panose="02070309020205020404" charset="0"/>
              </a:rPr>
              <a:t> 		NOP		;delayed branch slot</a:t>
            </a:r>
            <a:endParaRPr lang="en-US" altLang="en-US" sz="1800" dirty="0">
              <a:latin typeface="Courier New" panose="02070309020205020404" charset="0"/>
            </a:endParaRPr>
          </a:p>
        </p:txBody>
      </p:sp>
      <p:sp>
        <p:nvSpPr>
          <p:cNvPr id="284676" name="Rectangle 4"/>
          <p:cNvSpPr>
            <a:spLocks noChangeArrowheads="1"/>
          </p:cNvSpPr>
          <p:nvPr/>
        </p:nvSpPr>
        <p:spPr bwMode="auto">
          <a:xfrm>
            <a:off x="1066800" y="3124200"/>
            <a:ext cx="7340600" cy="225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algn="l"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1pPr>
            <a:lvl2pPr marL="685800" indent="-228600" algn="l"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algn="l"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3pPr>
            <a:lvl4pPr marL="1543050" indent="-171450" algn="l"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4pPr>
            <a:lvl5pPr marL="2000250" indent="-171450" algn="l"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 i="1">
                <a:latin typeface="Comic Sans MS" panose="030F0702030302020204" charset="0"/>
              </a:rPr>
              <a:t>Instruction	Instruction	Latency in</a:t>
            </a:r>
            <a:br>
              <a:rPr lang="en-US" altLang="en-US" sz="1800" i="1">
                <a:latin typeface="Comic Sans MS" panose="030F0702030302020204" charset="0"/>
              </a:rPr>
            </a:br>
            <a:r>
              <a:rPr lang="en-US" altLang="en-US" sz="1800" i="1">
                <a:latin typeface="Comic Sans MS" panose="030F0702030302020204" charset="0"/>
              </a:rPr>
              <a:t>producing result	using result 	clock cycles</a:t>
            </a:r>
            <a:endParaRPr lang="en-US" altLang="en-US" sz="1800">
              <a:latin typeface="Comic Sans MS" panose="030F070203030202020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>
                <a:latin typeface="Comic Sans MS" panose="030F0702030302020204" charset="0"/>
              </a:rPr>
              <a:t>FP ALU op	Another FP ALU op	3</a:t>
            </a:r>
            <a:endParaRPr lang="en-US" altLang="en-US" sz="1800">
              <a:latin typeface="Comic Sans MS" panose="030F070203030202020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>
                <a:latin typeface="Comic Sans MS" panose="030F0702030302020204" charset="0"/>
              </a:rPr>
              <a:t>FP ALU op	Store double	2 </a:t>
            </a:r>
            <a:endParaRPr lang="en-US" altLang="en-US" sz="1800">
              <a:latin typeface="Comic Sans MS" panose="030F070203030202020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>
                <a:latin typeface="Comic Sans MS" panose="030F0702030302020204" charset="0"/>
              </a:rPr>
              <a:t>Load double	FP ALU op	1</a:t>
            </a:r>
            <a:endParaRPr lang="en-US" altLang="en-US" sz="1800">
              <a:latin typeface="Comic Sans MS" panose="030F070203030202020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>
                <a:latin typeface="Comic Sans MS" panose="030F0702030302020204" charset="0"/>
              </a:rPr>
              <a:t>Load double	Store double	0</a:t>
            </a:r>
            <a:endParaRPr lang="en-US" altLang="en-US" sz="1800">
              <a:latin typeface="Courier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>
                <a:latin typeface="Comic Sans MS" panose="030F0702030302020204" charset="0"/>
              </a:rPr>
              <a:t>Integer op	Integer op	0</a:t>
            </a:r>
            <a:endParaRPr lang="en-US" altLang="en-US" sz="1800">
              <a:latin typeface="Comic Sans MS" panose="030F0702030302020204" charset="0"/>
            </a:endParaRPr>
          </a:p>
        </p:txBody>
      </p:sp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457200" y="5562600"/>
            <a:ext cx="6921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1pPr>
            <a:lvl2pPr marL="685800" indent="-22860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3pPr>
            <a:lvl4pPr marL="1543050" indent="-17145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4pPr>
            <a:lvl5pPr marL="2000250" indent="-171450" algn="l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  <a:defRPr/>
            </a:pPr>
            <a:r>
              <a:rPr lang="en-US" altLang="en-US">
                <a:solidFill>
                  <a:schemeClr val="hlink"/>
                </a:solidFill>
                <a:latin typeface="Comic Sans MS" panose="030F0702030302020204" charset="0"/>
              </a:rPr>
              <a:t>  Where are the stalls?</a:t>
            </a:r>
            <a:endParaRPr lang="en-US" altLang="en-US">
              <a:solidFill>
                <a:schemeClr val="hlink"/>
              </a:solidFill>
              <a:latin typeface="Comic Sans MS" panose="030F07020303020202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4800600" cy="3683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 anchor="ctr"/>
          <a:lstStyle/>
          <a:p>
            <a:pPr>
              <a:defRPr/>
            </a:pPr>
            <a:r>
              <a:rPr lang="en-US" altLang="en-US"/>
              <a:t>FP Loop Showing Stalls</a:t>
            </a:r>
            <a:endParaRPr lang="en-US" altLang="en-US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791200"/>
            <a:ext cx="7048500" cy="3937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1200150" algn="l"/>
                <a:tab pos="1657350" algn="l"/>
                <a:tab pos="3028950" algn="l"/>
              </a:tabLst>
              <a:defRPr/>
            </a:pPr>
            <a:r>
              <a:rPr lang="en-US" altLang="en-US">
                <a:solidFill>
                  <a:schemeClr val="hlink"/>
                </a:solidFill>
              </a:rPr>
              <a:t> 9 clocks: Rewrite code to minimize stalls?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838200" y="4114800"/>
            <a:ext cx="7340600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algn="l"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1pPr>
            <a:lvl2pPr marL="685800" indent="-228600" algn="l"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algn="l"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3pPr>
            <a:lvl4pPr marL="1543050" indent="-171450" algn="l"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4pPr>
            <a:lvl5pPr marL="2000250" indent="-171450" algn="l"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  <a:tab pos="457200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 i="1">
                <a:latin typeface="Comic Sans MS" panose="030F0702030302020204" charset="0"/>
              </a:rPr>
              <a:t>Instruction	Instruction	Latency in</a:t>
            </a:r>
            <a:br>
              <a:rPr lang="en-US" altLang="en-US" sz="1800" i="1">
                <a:latin typeface="Comic Sans MS" panose="030F0702030302020204" charset="0"/>
              </a:rPr>
            </a:br>
            <a:r>
              <a:rPr lang="en-US" altLang="en-US" sz="1800" i="1">
                <a:latin typeface="Comic Sans MS" panose="030F0702030302020204" charset="0"/>
              </a:rPr>
              <a:t>producing result	using result 	clock cycles</a:t>
            </a:r>
            <a:endParaRPr lang="en-US" altLang="en-US" sz="1800">
              <a:latin typeface="Comic Sans MS" panose="030F070203030202020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>
                <a:latin typeface="Comic Sans MS" panose="030F0702030302020204" charset="0"/>
              </a:rPr>
              <a:t>FP ALU op	Another FP ALU op	3</a:t>
            </a:r>
            <a:endParaRPr lang="en-US" altLang="en-US" sz="1800">
              <a:latin typeface="Comic Sans MS" panose="030F070203030202020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>
                <a:latin typeface="Comic Sans MS" panose="030F0702030302020204" charset="0"/>
              </a:rPr>
              <a:t>FP ALU op	Store double	2 </a:t>
            </a:r>
            <a:endParaRPr lang="en-US" altLang="en-US" sz="1800">
              <a:latin typeface="Comic Sans MS" panose="030F070203030202020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>
                <a:latin typeface="Comic Sans MS" panose="030F0702030302020204" charset="0"/>
              </a:rPr>
              <a:t>Load double	FP ALU op	1</a:t>
            </a:r>
            <a:endParaRPr lang="en-US" altLang="en-US" sz="1800">
              <a:latin typeface="Comic Sans MS" panose="030F0702030302020204" charset="0"/>
            </a:endParaRPr>
          </a:p>
        </p:txBody>
      </p:sp>
      <p:sp>
        <p:nvSpPr>
          <p:cNvPr id="285701" name="Rectangle 5"/>
          <p:cNvSpPr>
            <a:spLocks noChangeArrowheads="1"/>
          </p:cNvSpPr>
          <p:nvPr/>
        </p:nvSpPr>
        <p:spPr bwMode="auto">
          <a:xfrm>
            <a:off x="609600" y="914400"/>
            <a:ext cx="721360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 algn="l">
              <a:tabLst>
                <a:tab pos="1200150" algn="l"/>
                <a:tab pos="2000250" algn="l"/>
                <a:tab pos="33718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1pPr>
            <a:lvl2pPr marL="685800" indent="-228600" algn="l">
              <a:tabLst>
                <a:tab pos="1200150" algn="l"/>
                <a:tab pos="2000250" algn="l"/>
                <a:tab pos="33718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 algn="l">
              <a:tabLst>
                <a:tab pos="1200150" algn="l"/>
                <a:tab pos="2000250" algn="l"/>
                <a:tab pos="33718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3pPr>
            <a:lvl4pPr marL="1543050" indent="-171450" algn="l">
              <a:tabLst>
                <a:tab pos="1200150" algn="l"/>
                <a:tab pos="2000250" algn="l"/>
                <a:tab pos="33718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4pPr>
            <a:lvl5pPr marL="2000250" indent="-171450" algn="l">
              <a:tabLst>
                <a:tab pos="1200150" algn="l"/>
                <a:tab pos="2000250" algn="l"/>
                <a:tab pos="33718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5pPr>
            <a:lvl6pPr marL="24574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000250" algn="l"/>
                <a:tab pos="33718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146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000250" algn="l"/>
                <a:tab pos="33718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7pPr>
            <a:lvl8pPr marL="33718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000250" algn="l"/>
                <a:tab pos="33718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29050" indent="-171450" eaLnBrk="0" fontAlgn="base" hangingPunct="0">
              <a:spcBef>
                <a:spcPct val="0"/>
              </a:spcBef>
              <a:spcAft>
                <a:spcPct val="0"/>
              </a:spcAft>
              <a:tabLst>
                <a:tab pos="1200150" algn="l"/>
                <a:tab pos="2000250" algn="l"/>
                <a:tab pos="3371850" algn="l"/>
              </a:tabLs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>
                <a:latin typeface="Courier New" panose="02070309020205020404" charset="0"/>
              </a:rPr>
              <a:t> 1 Loop:	LD	</a:t>
            </a:r>
            <a:r>
              <a:rPr lang="en-US" altLang="en-US" sz="1800">
                <a:solidFill>
                  <a:schemeClr val="hlink"/>
                </a:solidFill>
                <a:latin typeface="Courier New" panose="02070309020205020404" charset="0"/>
              </a:rPr>
              <a:t>F0</a:t>
            </a:r>
            <a:r>
              <a:rPr lang="en-US" altLang="en-US" sz="1800">
                <a:latin typeface="Courier New" panose="02070309020205020404" charset="0"/>
              </a:rPr>
              <a:t>,0(R1)	;F0=vector element</a:t>
            </a:r>
            <a:endParaRPr lang="en-US" altLang="en-US" sz="1800">
              <a:latin typeface="Courier New" panose="0207030902020502040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>
                <a:latin typeface="Courier New" panose="02070309020205020404" charset="0"/>
              </a:rPr>
              <a:t> 2		</a:t>
            </a:r>
            <a:r>
              <a:rPr lang="en-US" altLang="en-US" sz="1800">
                <a:solidFill>
                  <a:schemeClr val="hlink"/>
                </a:solidFill>
                <a:latin typeface="Courier New" panose="02070309020205020404" charset="0"/>
              </a:rPr>
              <a:t>stall</a:t>
            </a:r>
            <a:endParaRPr lang="en-US" altLang="en-US" sz="1800">
              <a:latin typeface="Courier New" panose="0207030902020502040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>
                <a:latin typeface="Courier New" panose="02070309020205020404" charset="0"/>
              </a:rPr>
              <a:t> 3		ADDD	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charset="0"/>
              </a:rPr>
              <a:t>F4</a:t>
            </a:r>
            <a:r>
              <a:rPr lang="en-US" altLang="en-US" sz="1800">
                <a:latin typeface="Courier New" panose="02070309020205020404" charset="0"/>
              </a:rPr>
              <a:t>,</a:t>
            </a:r>
            <a:r>
              <a:rPr lang="en-US" altLang="en-US" sz="1800">
                <a:solidFill>
                  <a:schemeClr val="hlink"/>
                </a:solidFill>
                <a:latin typeface="Courier New" panose="02070309020205020404" charset="0"/>
              </a:rPr>
              <a:t>F0</a:t>
            </a:r>
            <a:r>
              <a:rPr lang="en-US" altLang="en-US" sz="1800">
                <a:latin typeface="Courier New" panose="02070309020205020404" charset="0"/>
              </a:rPr>
              <a:t>,F2	;add scalar in F2</a:t>
            </a:r>
            <a:endParaRPr lang="en-US" altLang="en-US" sz="1800">
              <a:latin typeface="Courier New" panose="0207030902020502040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>
                <a:latin typeface="Courier New" panose="02070309020205020404" charset="0"/>
              </a:rPr>
              <a:t> 4		</a:t>
            </a:r>
            <a:r>
              <a:rPr lang="en-US" altLang="en-US" sz="1800">
                <a:solidFill>
                  <a:schemeClr val="hlink"/>
                </a:solidFill>
                <a:latin typeface="Courier New" panose="02070309020205020404" charset="0"/>
              </a:rPr>
              <a:t>stall</a:t>
            </a:r>
            <a:endParaRPr lang="en-US" altLang="en-US" sz="1800">
              <a:solidFill>
                <a:schemeClr val="hlink"/>
              </a:solidFill>
              <a:latin typeface="Courier New" panose="0207030902020502040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>
                <a:latin typeface="Courier New" panose="02070309020205020404" charset="0"/>
              </a:rPr>
              <a:t> 5		</a:t>
            </a:r>
            <a:r>
              <a:rPr lang="en-US" altLang="en-US" sz="1800">
                <a:solidFill>
                  <a:schemeClr val="hlink"/>
                </a:solidFill>
                <a:latin typeface="Courier New" panose="02070309020205020404" charset="0"/>
              </a:rPr>
              <a:t>stall</a:t>
            </a:r>
            <a:endParaRPr lang="en-US" altLang="en-US" sz="1800">
              <a:latin typeface="Courier New" panose="0207030902020502040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>
                <a:latin typeface="Courier New" panose="02070309020205020404" charset="0"/>
              </a:rPr>
              <a:t> 6 	SD	0(R1),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charset="0"/>
              </a:rPr>
              <a:t>F4</a:t>
            </a:r>
            <a:r>
              <a:rPr lang="en-US" altLang="en-US" sz="1800">
                <a:latin typeface="Courier New" panose="02070309020205020404" charset="0"/>
              </a:rPr>
              <a:t>	;store result</a:t>
            </a:r>
            <a:endParaRPr lang="en-US" altLang="en-US" sz="1800">
              <a:latin typeface="Courier New" panose="0207030902020502040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>
                <a:latin typeface="Courier New" panose="02070309020205020404" charset="0"/>
              </a:rPr>
              <a:t> 7 	SUBI	R1,R1,8	;decrement pointer 8B (DW)</a:t>
            </a:r>
            <a:endParaRPr lang="en-US" altLang="en-US" sz="1800">
              <a:latin typeface="Courier New" panose="0207030902020502040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>
                <a:latin typeface="Courier New" panose="02070309020205020404" charset="0"/>
              </a:rPr>
              <a:t> 8 	BNEZ	R1,Loop	;branch R1!=zero</a:t>
            </a:r>
            <a:endParaRPr lang="en-US" altLang="en-US" sz="1800">
              <a:latin typeface="Courier New" panose="0207030902020502040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altLang="en-US" sz="1800">
                <a:latin typeface="Courier New" panose="02070309020205020404" charset="0"/>
              </a:rPr>
              <a:t> 9		</a:t>
            </a:r>
            <a:r>
              <a:rPr lang="en-US" altLang="en-US" sz="1800">
                <a:solidFill>
                  <a:schemeClr val="hlink"/>
                </a:solidFill>
                <a:latin typeface="Courier New" panose="02070309020205020404" charset="0"/>
              </a:rPr>
              <a:t>stall	</a:t>
            </a:r>
            <a:r>
              <a:rPr lang="en-US" altLang="en-US" sz="1800">
                <a:latin typeface="Courier New" panose="02070309020205020404" charset="0"/>
              </a:rPr>
              <a:t>	;delayed branch slot</a:t>
            </a:r>
            <a:endParaRPr lang="en-US" altLang="en-US" sz="1800">
              <a:latin typeface="Courier New" panose="020703090202050204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utoUpdateAnimBg="0" build="p"/>
    </p:bldLst>
  </p:timing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63DE8"/>
      </a:accent2>
      <a:accent3>
        <a:srgbClr val="FFFFFF"/>
      </a:accent3>
      <a:accent4>
        <a:srgbClr val="000000"/>
      </a:accent4>
      <a:accent5>
        <a:srgbClr val="DCDCDC"/>
      </a:accent5>
      <a:accent6>
        <a:srgbClr val="0536D2"/>
      </a:accent6>
      <a:hlink>
        <a:srgbClr val="FF0000"/>
      </a:hlink>
      <a:folHlink>
        <a:srgbClr val="009900"/>
      </a:folHlink>
    </a:clrScheme>
    <a:fontScheme name="Microsoft Office 9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panose="030F07020303020202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panose="030F0702030302020204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ecture1_2_Introduction.v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12412</Words>
  <Application>WPS 演示</Application>
  <PresentationFormat>信纸(8.5x11 英寸)</PresentationFormat>
  <Paragraphs>632</Paragraphs>
  <Slides>27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8" baseType="lpstr">
      <vt:lpstr>Arial</vt:lpstr>
      <vt:lpstr>宋体</vt:lpstr>
      <vt:lpstr>Wingdings</vt:lpstr>
      <vt:lpstr>Comic Sans MS</vt:lpstr>
      <vt:lpstr>Calibri</vt:lpstr>
      <vt:lpstr>Times New Roman</vt:lpstr>
      <vt:lpstr>微软雅黑</vt:lpstr>
      <vt:lpstr>Wingdings</vt:lpstr>
      <vt:lpstr>华文中宋</vt:lpstr>
      <vt:lpstr>Arial</vt:lpstr>
      <vt:lpstr>楷体</vt:lpstr>
      <vt:lpstr>Times</vt:lpstr>
      <vt:lpstr>黑体</vt:lpstr>
      <vt:lpstr>Symbol</vt:lpstr>
      <vt:lpstr>Courier New</vt:lpstr>
      <vt:lpstr>Courier</vt:lpstr>
      <vt:lpstr>Arial Unicode MS</vt:lpstr>
      <vt:lpstr>等线</vt:lpstr>
      <vt:lpstr>Microsoft Office 98</vt:lpstr>
      <vt:lpstr>Lecture1_2_Introduction.v5</vt:lpstr>
      <vt:lpstr>Word.Document.8</vt:lpstr>
      <vt:lpstr>Lecture 16 pipeline static schedule</vt:lpstr>
      <vt:lpstr>Review: Pipelining</vt:lpstr>
      <vt:lpstr>Recap: Data Hazards</vt:lpstr>
      <vt:lpstr>Recap: Data Stationary Control</vt:lpstr>
      <vt:lpstr>Review: Resolve RAW by “forwarding” (or bypassing)</vt:lpstr>
      <vt:lpstr>Question: Critical Path???</vt:lpstr>
      <vt:lpstr> Can we somehow make CPI closer to 1?</vt:lpstr>
      <vt:lpstr>FP Loop: Where are the Hazards?</vt:lpstr>
      <vt:lpstr>FP Loop Showing Stalls</vt:lpstr>
      <vt:lpstr>Revised FP Loop Minimizing Stalls</vt:lpstr>
      <vt:lpstr>Revised FP Loop Minimizing Stalls</vt:lpstr>
      <vt:lpstr>Unroll Loop Four Times (straightforward way)</vt:lpstr>
      <vt:lpstr>Unrolled Loop That Minimizes Stalls</vt:lpstr>
      <vt:lpstr>Getting CPI &lt; 1: Issuing Multiple Instructions/Cycle</vt:lpstr>
      <vt:lpstr>Getting CPI &lt; 1: Issuing Multiple Instructions/Cycle</vt:lpstr>
      <vt:lpstr>Loop Unrolling in Superscalar</vt:lpstr>
      <vt:lpstr>Limits of Superscalar</vt:lpstr>
      <vt:lpstr>Loop Unrolling in VLIW</vt:lpstr>
      <vt:lpstr>Software Pipelining</vt:lpstr>
      <vt:lpstr>Software Pipelining Example</vt:lpstr>
      <vt:lpstr>Software Pipelining Example</vt:lpstr>
      <vt:lpstr>Software Pipelining Example</vt:lpstr>
      <vt:lpstr>Software Pipelining Example</vt:lpstr>
      <vt:lpstr>Software Pipelining with Loop Unrolling in VLIW</vt:lpstr>
      <vt:lpstr>Can we use HW to get CPI closer to 1?</vt:lpstr>
      <vt:lpstr>Problems?</vt:lpstr>
      <vt:lpstr>Summary</vt:lpstr>
    </vt:vector>
  </TitlesOfParts>
  <LinksUpToDate>false</LinksUpToDate>
  <SharedDoc>false</SharedDoc>
  <HyperlinksChanged>false</HyperlinksChanged>
  <AppVersion>14.0000</AppVersion>
  <Pages>61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CS152: Computer Architecture and Engineering</dc:title>
  <dc:creator>John Kubiatowicz</dc:creator>
  <dc:subject>Advanced Pipelining I</dc:subject>
  <cp:lastModifiedBy>安建峰</cp:lastModifiedBy>
  <cp:revision>111</cp:revision>
  <cp:lastPrinted>1999-10-20T17:00:00Z</cp:lastPrinted>
  <dcterms:created xsi:type="dcterms:W3CDTF">1996-09-04T07:14:00Z</dcterms:created>
  <dcterms:modified xsi:type="dcterms:W3CDTF">2025-06-12T04:56:33Z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DB866AEC37B248058320480ED111D99C_12</vt:lpwstr>
  </property>
  <property fmtid="{D5CDD505-2E9C-101B-9397-08002B2CF9AE}" pid="3" name="KSOProductBuildVer">
    <vt:lpwstr>2052-12.1.0.20784</vt:lpwstr>
  </property>
</Properties>
</file>