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7"/>
  </p:notesMasterIdLst>
  <p:sldIdLst>
    <p:sldId id="621" r:id="rId3"/>
    <p:sldId id="629" r:id="rId4"/>
    <p:sldId id="814" r:id="rId5"/>
    <p:sldId id="815" r:id="rId6"/>
    <p:sldId id="817" r:id="rId8"/>
    <p:sldId id="816" r:id="rId9"/>
    <p:sldId id="818" r:id="rId10"/>
    <p:sldId id="820" r:id="rId11"/>
    <p:sldId id="821" r:id="rId12"/>
    <p:sldId id="823" r:id="rId13"/>
    <p:sldId id="824" r:id="rId14"/>
    <p:sldId id="825" r:id="rId15"/>
    <p:sldId id="822" r:id="rId16"/>
    <p:sldId id="826" r:id="rId17"/>
    <p:sldId id="827" r:id="rId18"/>
    <p:sldId id="828" r:id="rId19"/>
    <p:sldId id="829" r:id="rId20"/>
    <p:sldId id="834" r:id="rId21"/>
    <p:sldId id="835" r:id="rId22"/>
    <p:sldId id="836" r:id="rId23"/>
    <p:sldId id="837" r:id="rId24"/>
    <p:sldId id="838" r:id="rId25"/>
    <p:sldId id="839" r:id="rId26"/>
    <p:sldId id="843" r:id="rId27"/>
    <p:sldId id="844" r:id="rId28"/>
    <p:sldId id="845" r:id="rId29"/>
    <p:sldId id="846" r:id="rId30"/>
    <p:sldId id="847" r:id="rId31"/>
    <p:sldId id="848" r:id="rId32"/>
    <p:sldId id="869" r:id="rId33"/>
    <p:sldId id="912" r:id="rId34"/>
    <p:sldId id="913" r:id="rId35"/>
    <p:sldId id="914" r:id="rId36"/>
    <p:sldId id="915" r:id="rId37"/>
    <p:sldId id="916" r:id="rId38"/>
    <p:sldId id="917" r:id="rId39"/>
    <p:sldId id="918" r:id="rId40"/>
    <p:sldId id="919" r:id="rId41"/>
    <p:sldId id="920" r:id="rId42"/>
    <p:sldId id="921" r:id="rId43"/>
    <p:sldId id="922" r:id="rId44"/>
    <p:sldId id="923" r:id="rId45"/>
    <p:sldId id="924" r:id="rId46"/>
    <p:sldId id="925" r:id="rId47"/>
    <p:sldId id="926" r:id="rId48"/>
    <p:sldId id="927" r:id="rId49"/>
    <p:sldId id="928" r:id="rId50"/>
    <p:sldId id="929" r:id="rId51"/>
    <p:sldId id="930" r:id="rId52"/>
    <p:sldId id="931" r:id="rId53"/>
    <p:sldId id="932" r:id="rId54"/>
    <p:sldId id="933" r:id="rId55"/>
    <p:sldId id="934" r:id="rId56"/>
    <p:sldId id="935" r:id="rId57"/>
    <p:sldId id="936" r:id="rId58"/>
    <p:sldId id="937" r:id="rId59"/>
    <p:sldId id="938" r:id="rId60"/>
    <p:sldId id="939" r:id="rId61"/>
    <p:sldId id="940" r:id="rId62"/>
    <p:sldId id="941" r:id="rId63"/>
    <p:sldId id="942" r:id="rId64"/>
    <p:sldId id="943" r:id="rId65"/>
    <p:sldId id="944" r:id="rId66"/>
    <p:sldId id="945" r:id="rId67"/>
    <p:sldId id="946" r:id="rId68"/>
    <p:sldId id="947" r:id="rId69"/>
    <p:sldId id="948" r:id="rId70"/>
    <p:sldId id="949" r:id="rId71"/>
    <p:sldId id="630" r:id="rId72"/>
    <p:sldId id="631" r:id="rId73"/>
    <p:sldId id="633" r:id="rId74"/>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宋体" panose="02010600030101010101" pitchFamily="2" charset="-122"/>
      </a:defRPr>
    </a:lvl5pPr>
    <a:lvl6pPr marL="22860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6pPr>
    <a:lvl7pPr marL="27432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7pPr>
    <a:lvl8pPr marL="32004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8pPr>
    <a:lvl9pPr marL="3657600" algn="l" defTabSz="457200" rtl="0" eaLnBrk="1" latinLnBrk="0" hangingPunct="1">
      <a:defRPr kern="1200">
        <a:solidFill>
          <a:schemeClr val="tx1"/>
        </a:solidFill>
        <a:latin typeface="Calibri" panose="020F0502020204030204" charset="0"/>
        <a:ea typeface="宋体" panose="02010600030101010101" pitchFamily="2" charset="-122"/>
        <a:cs typeface="宋体" panose="02010600030101010101" pitchFamily="2" charset="-122"/>
      </a:defRPr>
    </a:lvl9pPr>
  </p:defaultTextStyle>
  <p:extLst>
    <p:ext uri="{EFAFB233-063F-42B5-8137-9DF3F51BA10A}">
      <p15:sldGuideLst xmlns:p15="http://schemas.microsoft.com/office/powerpoint/2012/main">
        <p15:guide id="1" orient="horz" pos="2226"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FrankWang" initials="F"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66"/>
    <a:srgbClr val="1111FF"/>
    <a:srgbClr val="434494"/>
    <a:srgbClr val="FF0000"/>
    <a:srgbClr val="0D00CD"/>
    <a:srgbClr val="2003F3"/>
    <a:srgbClr val="0000CC"/>
    <a:srgbClr val="3333CC"/>
    <a:srgbClr val="290CF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100" autoAdjust="0"/>
    <p:restoredTop sz="86418" autoAdjust="0"/>
  </p:normalViewPr>
  <p:slideViewPr>
    <p:cSldViewPr showGuides="1">
      <p:cViewPr varScale="1">
        <p:scale>
          <a:sx n="108" d="100"/>
          <a:sy n="108" d="100"/>
        </p:scale>
        <p:origin x="1792" y="184"/>
      </p:cViewPr>
      <p:guideLst>
        <p:guide orient="horz" pos="2226"/>
        <p:guide pos="2880"/>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8" Type="http://schemas.openxmlformats.org/officeDocument/2006/relationships/commentAuthors" Target="commentAuthors.xml"/><Relationship Id="rId77" Type="http://schemas.openxmlformats.org/officeDocument/2006/relationships/tableStyles" Target="tableStyles.xml"/><Relationship Id="rId76" Type="http://schemas.openxmlformats.org/officeDocument/2006/relationships/viewProps" Target="viewProps.xml"/><Relationship Id="rId75" Type="http://schemas.openxmlformats.org/officeDocument/2006/relationships/presProps" Target="presProps.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notesMaster" Target="notesMasters/notesMaster1.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4.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3.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2.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lstStyle>
            <a:lvl1pPr algn="r">
              <a:defRPr sz="1200"/>
            </a:lvl1pPr>
          </a:lstStyle>
          <a:p>
            <a:fld id="{34DCDFCF-095D-504B-BE25-20646B799F6C}" type="datetimeFigureOut">
              <a:rPr lang="zh-CN" altLang="en-US"/>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lstStyle>
            <a:lvl1pPr algn="r">
              <a:defRPr sz="1200"/>
            </a:lvl1pPr>
          </a:lstStyle>
          <a:p>
            <a:fld id="{32FECCDC-8F84-714B-A840-8FD269A17EFD}" type="slidenum">
              <a:rPr lang="zh-CN" altLang="en-US"/>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宋体" panose="02010600030101010101" pitchFamily="2" charset="-122"/>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2.xml.rels><?xml version="1.0" encoding="UTF-8" standalone="yes"?>
<Relationships xmlns="http://schemas.openxmlformats.org/package/2006/relationships"><Relationship Id="rId5" Type="http://schemas.openxmlformats.org/officeDocument/2006/relationships/hyperlink" Target="https://en.wikipedia.org/wiki/BIOS" TargetMode="External"/><Relationship Id="rId4" Type="http://schemas.openxmlformats.org/officeDocument/2006/relationships/hyperlink" Target="https://en.wikipedia.org/wiki/Memory_module" TargetMode="External"/><Relationship Id="rId3" Type="http://schemas.openxmlformats.org/officeDocument/2006/relationships/hyperlink" Target="https://en.wikipedia.org/wiki/Computing" TargetMode="External"/><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0.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2FECCDC-8F84-714B-A840-8FD269A17EF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宋体" panose="02010600030101010101" pitchFamily="2" charset="-122"/>
              </a:rPr>
              <a:t>In </a:t>
            </a:r>
            <a:r>
              <a:rPr lang="en-US" sz="1200" b="0" i="0" u="none" strike="noStrike" kern="1200" dirty="0" smtClean="0">
                <a:solidFill>
                  <a:schemeClr val="tx1"/>
                </a:solidFill>
                <a:effectLst/>
                <a:latin typeface="+mn-lt"/>
                <a:ea typeface="+mn-ea"/>
                <a:cs typeface="宋体" panose="02010600030101010101" pitchFamily="2" charset="-122"/>
                <a:hlinkClick r:id="rId3" tooltip="Computing"/>
              </a:rPr>
              <a:t>computing</a:t>
            </a:r>
            <a:r>
              <a:rPr lang="en-US" sz="1200" b="0" i="0" kern="1200" dirty="0" smtClean="0">
                <a:solidFill>
                  <a:schemeClr val="tx1"/>
                </a:solidFill>
                <a:effectLst/>
                <a:latin typeface="+mn-lt"/>
                <a:ea typeface="+mn-ea"/>
                <a:cs typeface="宋体" panose="02010600030101010101" pitchFamily="2" charset="-122"/>
              </a:rPr>
              <a:t>, </a:t>
            </a:r>
            <a:r>
              <a:rPr lang="en-US" sz="1200" b="1" i="0" kern="1200" dirty="0" smtClean="0">
                <a:solidFill>
                  <a:schemeClr val="tx1"/>
                </a:solidFill>
                <a:effectLst/>
                <a:latin typeface="+mn-lt"/>
                <a:ea typeface="+mn-ea"/>
                <a:cs typeface="宋体" panose="02010600030101010101" pitchFamily="2" charset="-122"/>
              </a:rPr>
              <a:t>serial presence detect</a:t>
            </a:r>
            <a:r>
              <a:rPr lang="en-US" sz="1200" b="0" i="0" kern="1200" dirty="0" smtClean="0">
                <a:solidFill>
                  <a:schemeClr val="tx1"/>
                </a:solidFill>
                <a:effectLst/>
                <a:latin typeface="+mn-lt"/>
                <a:ea typeface="+mn-ea"/>
                <a:cs typeface="宋体" panose="02010600030101010101" pitchFamily="2" charset="-122"/>
              </a:rPr>
              <a:t> (</a:t>
            </a:r>
            <a:r>
              <a:rPr lang="en-US" sz="1200" b="1" i="0" kern="1200" dirty="0" smtClean="0">
                <a:solidFill>
                  <a:schemeClr val="tx1"/>
                </a:solidFill>
                <a:effectLst/>
                <a:latin typeface="+mn-lt"/>
                <a:ea typeface="+mn-ea"/>
                <a:cs typeface="宋体" panose="02010600030101010101" pitchFamily="2" charset="-122"/>
              </a:rPr>
              <a:t>SPD</a:t>
            </a:r>
            <a:r>
              <a:rPr lang="en-US" sz="1200" b="0" i="0" kern="1200" dirty="0" smtClean="0">
                <a:solidFill>
                  <a:schemeClr val="tx1"/>
                </a:solidFill>
                <a:effectLst/>
                <a:latin typeface="+mn-lt"/>
                <a:ea typeface="+mn-ea"/>
                <a:cs typeface="宋体" panose="02010600030101010101" pitchFamily="2" charset="-122"/>
              </a:rPr>
              <a:t>) is a standardized way to automatically access information about a </a:t>
            </a:r>
            <a:r>
              <a:rPr lang="en-US" sz="1200" b="0" i="0" u="none" strike="noStrike" kern="1200" dirty="0" smtClean="0">
                <a:solidFill>
                  <a:schemeClr val="tx1"/>
                </a:solidFill>
                <a:effectLst/>
                <a:latin typeface="+mn-lt"/>
                <a:ea typeface="+mn-ea"/>
                <a:cs typeface="宋体" panose="02010600030101010101" pitchFamily="2" charset="-122"/>
                <a:hlinkClick r:id="rId4" tooltip="Memory module"/>
              </a:rPr>
              <a:t>memory module</a:t>
            </a:r>
            <a:r>
              <a:rPr lang="en-US" sz="1200" b="0" i="0" kern="1200" dirty="0" smtClean="0">
                <a:solidFill>
                  <a:schemeClr val="tx1"/>
                </a:solidFill>
                <a:effectLst/>
                <a:latin typeface="+mn-lt"/>
                <a:ea typeface="+mn-ea"/>
                <a:cs typeface="宋体" panose="02010600030101010101" pitchFamily="2" charset="-122"/>
              </a:rPr>
              <a:t>. </a:t>
            </a:r>
            <a:endParaRPr lang="en-US" sz="1200" b="0" i="0" kern="1200" dirty="0" smtClean="0">
              <a:solidFill>
                <a:schemeClr val="tx1"/>
              </a:solidFill>
              <a:effectLst/>
              <a:latin typeface="+mn-lt"/>
              <a:ea typeface="+mn-ea"/>
              <a:cs typeface="宋体" panose="02010600030101010101" pitchFamily="2" charset="-122"/>
            </a:endParaRPr>
          </a:p>
          <a:p>
            <a:r>
              <a:rPr lang="en-US" sz="1200" b="0" i="0" kern="1200" dirty="0" smtClean="0">
                <a:solidFill>
                  <a:schemeClr val="tx1"/>
                </a:solidFill>
                <a:effectLst/>
                <a:latin typeface="+mn-lt"/>
                <a:ea typeface="+mn-ea"/>
                <a:cs typeface="宋体" panose="02010600030101010101" pitchFamily="2" charset="-122"/>
              </a:rPr>
              <a:t>Some computers adapt to hardware changes completely automatically. In most cases, there is a special optional procedure for accessing </a:t>
            </a:r>
            <a:r>
              <a:rPr lang="en-US" sz="1200" b="0" i="0" u="none" strike="noStrike" kern="1200" dirty="0" smtClean="0">
                <a:solidFill>
                  <a:schemeClr val="tx1"/>
                </a:solidFill>
                <a:effectLst/>
                <a:latin typeface="+mn-lt"/>
                <a:ea typeface="+mn-ea"/>
                <a:cs typeface="宋体" panose="02010600030101010101" pitchFamily="2" charset="-122"/>
                <a:hlinkClick r:id="rId5" tooltip="BIOS"/>
              </a:rPr>
              <a:t>BIOS</a:t>
            </a:r>
            <a:r>
              <a:rPr lang="en-US" sz="1200" b="0" i="0" kern="1200" dirty="0" smtClean="0">
                <a:solidFill>
                  <a:schemeClr val="tx1"/>
                </a:solidFill>
                <a:effectLst/>
                <a:latin typeface="+mn-lt"/>
                <a:ea typeface="+mn-ea"/>
                <a:cs typeface="宋体" panose="02010600030101010101" pitchFamily="2" charset="-122"/>
              </a:rPr>
              <a:t> parameters, to view and potentially make changes in settings. It may be possible to control how the computer uses the memory SPD data—to choose settings, selectively modify memory timings, or possibly to completely over-ride the SPD data. This</a:t>
            </a:r>
            <a:r>
              <a:rPr lang="en-US" sz="1200" b="0" i="0" kern="1200" baseline="0" dirty="0" smtClean="0">
                <a:solidFill>
                  <a:schemeClr val="tx1"/>
                </a:solidFill>
                <a:effectLst/>
                <a:latin typeface="+mn-lt"/>
                <a:ea typeface="+mn-ea"/>
                <a:cs typeface="宋体" panose="02010600030101010101" pitchFamily="2" charset="-122"/>
              </a:rPr>
              <a:t> unit is essential for modern computer memories, especially overclocking computers.</a:t>
            </a:r>
            <a:endParaRPr lang="en-US" dirty="0"/>
          </a:p>
        </p:txBody>
      </p:sp>
      <p:sp>
        <p:nvSpPr>
          <p:cNvPr id="4" name="Slide Number Placeholder 3"/>
          <p:cNvSpPr>
            <a:spLocks noGrp="1"/>
          </p:cNvSpPr>
          <p:nvPr>
            <p:ph type="sldNum" sz="quarter" idx="10"/>
          </p:nvPr>
        </p:nvSpPr>
        <p:spPr/>
        <p:txBody>
          <a:bodyPr/>
          <a:lstStyle/>
          <a:p>
            <a:fld id="{32FECCDC-8F84-714B-A840-8FD269A17EF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2FECCDC-8F84-714B-A840-8FD269A17EF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40" name="标题 1"/>
          <p:cNvSpPr>
            <a:spLocks noGrp="1"/>
          </p:cNvSpPr>
          <p:nvPr>
            <p:ph type="title" hasCustomPrompt="1"/>
          </p:nvPr>
        </p:nvSpPr>
        <p:spPr>
          <a:xfrm>
            <a:off x="722313" y="2905125"/>
            <a:ext cx="7772400" cy="1362075"/>
          </a:xfrm>
          <a:prstGeom prst="rect">
            <a:avLst/>
          </a:prstGeom>
        </p:spPr>
        <p:txBody>
          <a:bodyPr anchor="ctr" anchorCtr="0"/>
          <a:lstStyle>
            <a:lvl1pPr algn="ctr">
              <a:defRPr sz="2800" b="1" cap="all">
                <a:solidFill>
                  <a:schemeClr val="tx1"/>
                </a:solidFill>
                <a:latin typeface="+mj-lt"/>
                <a:ea typeface="Arial" panose="020B0604020202020204" pitchFamily="34" charset="0"/>
                <a:cs typeface="Arial" panose="020B0604020202020204" pitchFamily="34" charset="0"/>
              </a:defRPr>
            </a:lvl1pPr>
          </a:lstStyle>
          <a:p>
            <a:pPr lvl="0"/>
            <a:r>
              <a:rPr lang="en-US" dirty="0" smtClean="0"/>
              <a:t>Click to edit Master text styles</a:t>
            </a:r>
            <a:endParaRPr lang="en-US" dirty="0" smtClean="0"/>
          </a:p>
        </p:txBody>
      </p:sp>
      <p:sp>
        <p:nvSpPr>
          <p:cNvPr id="41" name="文本占位符 2"/>
          <p:cNvSpPr>
            <a:spLocks noGrp="1"/>
          </p:cNvSpPr>
          <p:nvPr>
            <p:ph type="body" idx="1" hasCustomPrompt="1"/>
          </p:nvPr>
        </p:nvSpPr>
        <p:spPr>
          <a:xfrm>
            <a:off x="0" y="914400"/>
            <a:ext cx="9144000" cy="1981200"/>
          </a:xfrm>
          <a:solidFill>
            <a:srgbClr val="434494"/>
          </a:solidFill>
        </p:spPr>
        <p:txBody>
          <a:bodyPr anchor="ctr" anchorCtr="0"/>
          <a:lstStyle>
            <a:lvl1pPr marL="0" indent="0" algn="ctr">
              <a:buNone/>
              <a:defRPr sz="4000">
                <a:solidFill>
                  <a:schemeClr val="bg1">
                    <a:lumMod val="9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smtClean="0"/>
              <a:t>Click to edit Master title style</a:t>
            </a:r>
            <a:endParaRPr lang="zh-CN" altLang="en-US" dirty="0"/>
          </a:p>
        </p:txBody>
      </p:sp>
      <p:sp>
        <p:nvSpPr>
          <p:cNvPr id="42" name="Date Placeholder 3"/>
          <p:cNvSpPr>
            <a:spLocks noGrp="1"/>
          </p:cNvSpPr>
          <p:nvPr>
            <p:ph type="dt" sz="half" idx="10"/>
          </p:nvPr>
        </p:nvSpPr>
        <p:spPr>
          <a:xfrm>
            <a:off x="457200" y="6356350"/>
            <a:ext cx="2133600" cy="365125"/>
          </a:xfrm>
        </p:spPr>
        <p:txBody>
          <a:bodyPr/>
          <a:lstStyle/>
          <a:p>
            <a:r>
              <a:rPr lang="en-US" altLang="zh-CN" smtClean="0">
                <a:solidFill>
                  <a:prstClr val="white">
                    <a:lumMod val="65000"/>
                  </a:prstClr>
                </a:solidFill>
              </a:rPr>
              <a:t>COaA, LEC16 RAM</a:t>
            </a:r>
            <a:endParaRPr lang="en-US" altLang="zh-CN" dirty="0" smtClean="0">
              <a:solidFill>
                <a:prstClr val="white">
                  <a:lumMod val="65000"/>
                </a:prstClr>
              </a:solidFill>
            </a:endParaRPr>
          </a:p>
        </p:txBody>
      </p:sp>
      <p:sp>
        <p:nvSpPr>
          <p:cNvPr id="43" name="Footer Placeholder 4"/>
          <p:cNvSpPr>
            <a:spLocks noGrp="1"/>
          </p:cNvSpPr>
          <p:nvPr>
            <p:ph type="ftr" sz="quarter" idx="11"/>
          </p:nvPr>
        </p:nvSpPr>
        <p:spPr>
          <a:xfrm>
            <a:off x="2819400" y="6356350"/>
            <a:ext cx="3505200" cy="365125"/>
          </a:xfrm>
        </p:spPr>
        <p:txBody>
          <a:bodyPr/>
          <a:lstStyle/>
          <a:p>
            <a:pPr algn="ctr"/>
            <a:r>
              <a:rPr lang="en-US" altLang="zh-CN" smtClean="0">
                <a:solidFill>
                  <a:prstClr val="white">
                    <a:lumMod val="65000"/>
                  </a:prstClr>
                </a:solidFill>
              </a:rPr>
              <a:t>Northwestern Polytechnical University</a:t>
            </a:r>
            <a:endParaRPr lang="zh-CN" altLang="en-US" dirty="0">
              <a:solidFill>
                <a:prstClr val="white">
                  <a:lumMod val="65000"/>
                </a:prstClr>
              </a:solidFill>
            </a:endParaRPr>
          </a:p>
        </p:txBody>
      </p:sp>
      <p:sp>
        <p:nvSpPr>
          <p:cNvPr id="44" name="Slide Number Placeholder 5"/>
          <p:cNvSpPr>
            <a:spLocks noGrp="1"/>
          </p:cNvSpPr>
          <p:nvPr>
            <p:ph type="sldNum" sz="quarter" idx="12"/>
          </p:nvPr>
        </p:nvSpPr>
        <p:spPr>
          <a:xfrm>
            <a:off x="6553200" y="6356350"/>
            <a:ext cx="2133600" cy="365125"/>
          </a:xfrm>
        </p:spPr>
        <p:txBody>
          <a:bodyPr/>
          <a:lstStyle/>
          <a:p>
            <a:pPr>
              <a:defRPr/>
            </a:pPr>
            <a:fld id="{6B3DFB28-5B5B-074C-B4E8-618C4BF2D1F1}" type="slidenum">
              <a:rPr lang="en-US" smtClean="0">
                <a:solidFill>
                  <a:prstClr val="white">
                    <a:lumMod val="65000"/>
                  </a:prstClr>
                </a:solidFill>
              </a:rPr>
            </a:fld>
            <a:endParaRPr lang="en-US">
              <a:solidFill>
                <a:srgbClr val="FBBA03"/>
              </a:solidFill>
            </a:endParaRPr>
          </a:p>
        </p:txBody>
      </p:sp>
      <p:grpSp>
        <p:nvGrpSpPr>
          <p:cNvPr id="46" name="Group 6"/>
          <p:cNvGrpSpPr>
            <a:grpSpLocks noChangeAspect="1"/>
          </p:cNvGrpSpPr>
          <p:nvPr userDrawn="1"/>
        </p:nvGrpSpPr>
        <p:grpSpPr bwMode="auto">
          <a:xfrm>
            <a:off x="0" y="0"/>
            <a:ext cx="9144000" cy="914400"/>
            <a:chOff x="0" y="0"/>
            <a:chExt cx="5734" cy="555"/>
          </a:xfrm>
        </p:grpSpPr>
        <p:pic>
          <p:nvPicPr>
            <p:cNvPr id="47" name="Picture 20"/>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0" y="0"/>
              <a:ext cx="2868"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 name="Picture 21"/>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2868" y="0"/>
              <a:ext cx="286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竖排文字占位符 2"/>
          <p:cNvSpPr>
            <a:spLocks noGrp="1"/>
          </p:cNvSpPr>
          <p:nvPr>
            <p:ph type="body" orient="vert" idx="1"/>
          </p:nvPr>
        </p:nvSpPr>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LEC16 RAM</a:t>
            </a:r>
            <a:endParaRPr lang="zh-CN" altLang="en-US" dirty="0"/>
          </a:p>
        </p:txBody>
      </p:sp>
      <p:sp>
        <p:nvSpPr>
          <p:cNvPr id="5" name="页脚占位符 4"/>
          <p:cNvSpPr>
            <a:spLocks noGrp="1"/>
          </p:cNvSpPr>
          <p:nvPr>
            <p:ph type="ftr" sz="quarter" idx="11"/>
          </p:nvPr>
        </p:nvSpPr>
        <p:spPr>
          <a:xfrm>
            <a:off x="2971800" y="6356350"/>
            <a:ext cx="3200400" cy="365125"/>
          </a:xfrm>
          <a:prstGeom prst="rect">
            <a:avLst/>
          </a:prstGeom>
        </p:spPr>
        <p:txBody>
          <a:bodyPr/>
          <a:lstStyle>
            <a:lvl1pPr>
              <a:defRPr/>
            </a:lvl1pPr>
          </a:lstStyle>
          <a:p>
            <a:r>
              <a:rPr lang="en-US" altLang="zh-CN"/>
              <a:t>Northwestern </a:t>
            </a:r>
            <a:r>
              <a:rPr lang="en-US" altLang="zh-CN" dirty="0" err="1"/>
              <a:t>Polytechnical</a:t>
            </a:r>
            <a:r>
              <a:rPr lang="en-US" altLang="zh-CN" dirty="0"/>
              <a:t> University</a:t>
            </a:r>
            <a:endParaRPr lang="zh-CN" altLang="en-US" dirty="0"/>
          </a:p>
        </p:txBody>
      </p:sp>
      <p:sp>
        <p:nvSpPr>
          <p:cNvPr id="6"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37AA6CAE-2A1F-6646-9218-A2DCA79E7901}" type="slidenum">
              <a:rPr lang="zh-CN" altLang="en-US"/>
            </a:fld>
            <a:endParaRPr lang="zh-CN" altLang="en-US"/>
          </a:p>
        </p:txBody>
      </p:sp>
      <p:grpSp>
        <p:nvGrpSpPr>
          <p:cNvPr id="7" name="组合 4"/>
          <p:cNvGrpSpPr/>
          <p:nvPr userDrawn="1"/>
        </p:nvGrpSpPr>
        <p:grpSpPr bwMode="auto">
          <a:xfrm>
            <a:off x="0" y="0"/>
            <a:ext cx="9180513" cy="923922"/>
            <a:chOff x="0" y="215900"/>
            <a:chExt cx="9180000" cy="923464"/>
          </a:xfrm>
        </p:grpSpPr>
        <p:sp>
          <p:nvSpPr>
            <p:cNvPr id="8"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9"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0"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1"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2"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914400"/>
            <a:ext cx="2057400" cy="5211763"/>
          </a:xfrm>
          <a:prstGeom prst="rect">
            <a:avLst/>
          </a:prstGeom>
        </p:spPr>
        <p:txBody>
          <a:bodyPr vert="eaVert"/>
          <a:lstStyle/>
          <a:p>
            <a:r>
              <a:rPr lang="en-US" altLang="zh-CN"/>
              <a:t>Click to edit Master title style</a:t>
            </a:r>
            <a:endParaRPr lang="zh-CN" altLang="en-US" dirty="0"/>
          </a:p>
        </p:txBody>
      </p:sp>
      <p:sp>
        <p:nvSpPr>
          <p:cNvPr id="3" name="竖排文字占位符 2"/>
          <p:cNvSpPr>
            <a:spLocks noGrp="1"/>
          </p:cNvSpPr>
          <p:nvPr>
            <p:ph type="body" orient="vert" idx="1"/>
          </p:nvPr>
        </p:nvSpPr>
        <p:spPr>
          <a:xfrm>
            <a:off x="457200" y="914400"/>
            <a:ext cx="6019800" cy="5211763"/>
          </a:xfrm>
        </p:spPr>
        <p:txBody>
          <a:bodyPr vert="eaVert"/>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LEC16 RAM</a:t>
            </a:r>
            <a:endParaRPr lang="zh-CN" altLang="en-US" dirty="0"/>
          </a:p>
        </p:txBody>
      </p:sp>
      <p:sp>
        <p:nvSpPr>
          <p:cNvPr id="8" name="页脚占位符 4"/>
          <p:cNvSpPr>
            <a:spLocks noGrp="1"/>
          </p:cNvSpPr>
          <p:nvPr>
            <p:ph type="ftr" sz="quarter" idx="11"/>
          </p:nvPr>
        </p:nvSpPr>
        <p:spPr>
          <a:xfrm>
            <a:off x="2971800" y="6356350"/>
            <a:ext cx="3200400" cy="365125"/>
          </a:xfrm>
          <a:prstGeom prst="rect">
            <a:avLst/>
          </a:prstGeom>
        </p:spPr>
        <p:txBody>
          <a:bodyPr/>
          <a:lstStyle>
            <a:lvl1pPr>
              <a:defRPr/>
            </a:lvl1pPr>
          </a:lstStyle>
          <a:p>
            <a:r>
              <a:rPr lang="en-US" altLang="zh-CN"/>
              <a:t>Northwestern </a:t>
            </a:r>
            <a:r>
              <a:rPr lang="en-US" altLang="zh-CN" dirty="0" err="1"/>
              <a:t>Polytechnical</a:t>
            </a:r>
            <a:r>
              <a:rPr lang="en-US" altLang="zh-CN" dirty="0"/>
              <a:t> University</a:t>
            </a:r>
            <a:endParaRPr lang="zh-CN" altLang="en-US" dirty="0"/>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37AA6CAE-2A1F-6646-9218-A2DCA79E7901}"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Four Content">
    <p:spTree>
      <p:nvGrpSpPr>
        <p:cNvPr id="1" name=""/>
        <p:cNvGrpSpPr/>
        <p:nvPr/>
      </p:nvGrpSpPr>
      <p:grpSpPr>
        <a:xfrm>
          <a:off x="0" y="0"/>
          <a:ext cx="0" cy="0"/>
          <a:chOff x="0" y="0"/>
          <a:chExt cx="0" cy="0"/>
        </a:xfrm>
      </p:grpSpPr>
      <p:sp>
        <p:nvSpPr>
          <p:cNvPr id="3" name="内容占位符 2"/>
          <p:cNvSpPr>
            <a:spLocks noGrp="1"/>
          </p:cNvSpPr>
          <p:nvPr>
            <p:ph sz="quarter" idx="1"/>
          </p:nvPr>
        </p:nvSpPr>
        <p:spPr>
          <a:xfrm>
            <a:off x="457200" y="1371600"/>
            <a:ext cx="4013200" cy="2266950"/>
          </a:xfrm>
        </p:spPr>
        <p:txBody>
          <a:bodyPr/>
          <a:lstStyle>
            <a:lvl1pPr>
              <a:defRPr sz="2800"/>
            </a:lvl1pPr>
            <a:lvl2pPr>
              <a:defRPr sz="2400"/>
            </a:lvl2pPr>
            <a:lvl3pPr>
              <a:defRPr sz="2000"/>
            </a:lvl3pPr>
            <a:lvl4pPr>
              <a:defRPr sz="1800"/>
            </a:lvl4pPr>
            <a:lvl5pPr>
              <a:defRPr sz="1800"/>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dirty="0"/>
          </a:p>
        </p:txBody>
      </p:sp>
      <p:sp>
        <p:nvSpPr>
          <p:cNvPr id="4" name="内容占位符 3"/>
          <p:cNvSpPr>
            <a:spLocks noGrp="1"/>
          </p:cNvSpPr>
          <p:nvPr>
            <p:ph sz="quarter" idx="2"/>
          </p:nvPr>
        </p:nvSpPr>
        <p:spPr>
          <a:xfrm>
            <a:off x="4622800" y="1371600"/>
            <a:ext cx="4013200" cy="2266950"/>
          </a:xfrm>
        </p:spPr>
        <p:txBody>
          <a:bodyPr/>
          <a:lstStyle>
            <a:lvl1pPr>
              <a:defRPr sz="2800"/>
            </a:lvl1pPr>
            <a:lvl2pPr>
              <a:defRPr sz="2400"/>
            </a:lvl2pPr>
            <a:lvl3pPr>
              <a:defRPr sz="2000"/>
            </a:lvl3pPr>
            <a:lvl4pPr>
              <a:defRPr sz="1800"/>
            </a:lvl4pPr>
            <a:lvl5pPr>
              <a:defRPr sz="1800"/>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dirty="0"/>
          </a:p>
        </p:txBody>
      </p:sp>
      <p:sp>
        <p:nvSpPr>
          <p:cNvPr id="5" name="内容占位符 4"/>
          <p:cNvSpPr>
            <a:spLocks noGrp="1"/>
          </p:cNvSpPr>
          <p:nvPr>
            <p:ph sz="quarter" idx="3"/>
          </p:nvPr>
        </p:nvSpPr>
        <p:spPr>
          <a:xfrm>
            <a:off x="457200" y="3790950"/>
            <a:ext cx="4013200" cy="2266950"/>
          </a:xfrm>
        </p:spPr>
        <p:txBody>
          <a:bodyPr/>
          <a:lstStyle>
            <a:lvl1pPr>
              <a:defRPr sz="2800"/>
            </a:lvl1pPr>
            <a:lvl2pPr>
              <a:defRPr sz="2400"/>
            </a:lvl2pPr>
            <a:lvl3pPr>
              <a:defRPr sz="2000"/>
            </a:lvl3pPr>
            <a:lvl4pPr>
              <a:defRPr sz="1800"/>
            </a:lvl4pPr>
            <a:lvl5pPr>
              <a:defRPr sz="1800"/>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dirty="0"/>
          </a:p>
        </p:txBody>
      </p:sp>
      <p:sp>
        <p:nvSpPr>
          <p:cNvPr id="6" name="内容占位符 5"/>
          <p:cNvSpPr>
            <a:spLocks noGrp="1"/>
          </p:cNvSpPr>
          <p:nvPr>
            <p:ph sz="quarter" idx="4"/>
          </p:nvPr>
        </p:nvSpPr>
        <p:spPr>
          <a:xfrm>
            <a:off x="4622800" y="3790950"/>
            <a:ext cx="4013200" cy="2266950"/>
          </a:xfrm>
        </p:spPr>
        <p:txBody>
          <a:bodyPr/>
          <a:lstStyle>
            <a:lvl1pPr>
              <a:defRPr sz="2800"/>
            </a:lvl1pPr>
            <a:lvl2pPr>
              <a:defRPr sz="2400"/>
            </a:lvl2pPr>
            <a:lvl3pPr>
              <a:defRPr sz="2000"/>
            </a:lvl3pPr>
            <a:lvl4pPr>
              <a:defRPr sz="1800"/>
            </a:lvl4pPr>
            <a:lvl5pPr>
              <a:defRPr sz="1800"/>
            </a:lvl5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dirty="0"/>
          </a:p>
        </p:txBody>
      </p:sp>
      <p:sp>
        <p:nvSpPr>
          <p:cNvPr id="7" name="日期占位符 6"/>
          <p:cNvSpPr>
            <a:spLocks noGrp="1"/>
          </p:cNvSpPr>
          <p:nvPr>
            <p:ph type="dt" sz="half" idx="10"/>
          </p:nvPr>
        </p:nvSpPr>
        <p:spPr>
          <a:xfrm>
            <a:off x="431800" y="6229350"/>
            <a:ext cx="1905000" cy="457200"/>
          </a:xfrm>
          <a:prstGeom prst="rect">
            <a:avLst/>
          </a:prstGeom>
        </p:spPr>
        <p:txBody>
          <a:bodyPr/>
          <a:lstStyle>
            <a:lvl1pPr>
              <a:defRPr/>
            </a:lvl1pPr>
          </a:lstStyle>
          <a:p>
            <a:r>
              <a:rPr lang="en-US" altLang="zh-CN" smtClean="0"/>
              <a:t>COaA, LEC16 RAM</a:t>
            </a:r>
            <a:endParaRPr lang="en-GB" altLang="zh-CN" dirty="0"/>
          </a:p>
        </p:txBody>
      </p:sp>
      <p:sp>
        <p:nvSpPr>
          <p:cNvPr id="8" name="页脚占位符 7"/>
          <p:cNvSpPr>
            <a:spLocks noGrp="1"/>
          </p:cNvSpPr>
          <p:nvPr>
            <p:ph type="ftr" sz="quarter" idx="11"/>
          </p:nvPr>
        </p:nvSpPr>
        <p:spPr>
          <a:xfrm>
            <a:off x="2819400" y="6229350"/>
            <a:ext cx="3429000" cy="457200"/>
          </a:xfrm>
          <a:prstGeom prst="rect">
            <a:avLst/>
          </a:prstGeom>
        </p:spPr>
        <p:txBody>
          <a:bodyPr/>
          <a:lstStyle>
            <a:lvl1pPr>
              <a:defRPr/>
            </a:lvl1pPr>
          </a:lstStyle>
          <a:p>
            <a:r>
              <a:rPr lang="en-US" altLang="zh-CN"/>
              <a:t>Northwestern </a:t>
            </a:r>
            <a:r>
              <a:rPr lang="en-US" altLang="zh-CN" dirty="0" err="1"/>
              <a:t>Polytechnical</a:t>
            </a:r>
            <a:r>
              <a:rPr lang="en-US" altLang="zh-CN" dirty="0"/>
              <a:t> University</a:t>
            </a:r>
            <a:endParaRPr lang="zh-CN" altLang="en-GB" dirty="0"/>
          </a:p>
        </p:txBody>
      </p:sp>
      <p:sp>
        <p:nvSpPr>
          <p:cNvPr id="9" name="灯片编号占位符 8"/>
          <p:cNvSpPr>
            <a:spLocks noGrp="1"/>
          </p:cNvSpPr>
          <p:nvPr>
            <p:ph type="sldNum" sz="quarter" idx="12"/>
          </p:nvPr>
        </p:nvSpPr>
        <p:spPr>
          <a:xfrm>
            <a:off x="6731000" y="6229350"/>
            <a:ext cx="1905000" cy="457200"/>
          </a:xfrm>
          <a:prstGeom prst="rect">
            <a:avLst/>
          </a:prstGeom>
        </p:spPr>
        <p:txBody>
          <a:bodyPr/>
          <a:lstStyle>
            <a:lvl1pPr>
              <a:defRPr/>
            </a:lvl1pPr>
          </a:lstStyle>
          <a:p>
            <a:fld id="{8B7D3B1E-BCD9-C04A-BC2A-3196BA8B53D2}" type="slidenum">
              <a:rPr lang="en-GB" altLang="zh-CN"/>
            </a:fld>
            <a:endParaRPr lang="en-GB" altLang="zh-CN"/>
          </a:p>
        </p:txBody>
      </p:sp>
      <p:grpSp>
        <p:nvGrpSpPr>
          <p:cNvPr id="10" name="组合 4"/>
          <p:cNvGrpSpPr/>
          <p:nvPr userDrawn="1"/>
        </p:nvGrpSpPr>
        <p:grpSpPr bwMode="auto">
          <a:xfrm>
            <a:off x="0" y="0"/>
            <a:ext cx="9180513" cy="923922"/>
            <a:chOff x="0" y="215900"/>
            <a:chExt cx="9180000" cy="923464"/>
          </a:xfrm>
        </p:grpSpPr>
        <p:sp>
          <p:nvSpPr>
            <p:cNvPr id="11"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2"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3"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4"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5"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内容占位符 2"/>
          <p:cNvSpPr>
            <a:spLocks noGrp="1"/>
          </p:cNvSpPr>
          <p:nvPr>
            <p:ph idx="1" hasCustomPrompt="1"/>
          </p:nvPr>
        </p:nvSpPr>
        <p:spPr>
          <a:xfrm>
            <a:off x="457200" y="914400"/>
            <a:ext cx="8229600" cy="5410200"/>
          </a:xfrm>
        </p:spPr>
        <p:txBody>
          <a:bodyPr/>
          <a:lstStyle>
            <a:lvl1pPr>
              <a:defRPr baseline="0">
                <a:latin typeface="Arial" panose="020B0604020202020204" pitchFamily="34" charset="0"/>
                <a:ea typeface="Arial" panose="020B0604020202020204" pitchFamily="34" charset="0"/>
                <a:cs typeface="Arial" panose="020B0604020202020204" pitchFamily="34" charset="0"/>
              </a:defRPr>
            </a:lvl1pPr>
            <a:lvl2pPr>
              <a:defRPr>
                <a:latin typeface="Arial" panose="020B0604020202020204" pitchFamily="34" charset="0"/>
                <a:ea typeface="Arial" panose="020B0604020202020204" pitchFamily="34" charset="0"/>
                <a:cs typeface="Arial" panose="020B0604020202020204" pitchFamily="34" charset="0"/>
              </a:defRPr>
            </a:lvl2pPr>
            <a:lvl3pPr>
              <a:defRPr>
                <a:latin typeface="Arial" panose="020B0604020202020204" pitchFamily="34" charset="0"/>
                <a:ea typeface="Arial" panose="020B0604020202020204" pitchFamily="34" charset="0"/>
                <a:cs typeface="Arial" panose="020B0604020202020204" pitchFamily="34" charset="0"/>
              </a:defRPr>
            </a:lvl3pPr>
            <a:lvl4pPr>
              <a:defRPr>
                <a:latin typeface="Arial" panose="020B0604020202020204" pitchFamily="34" charset="0"/>
                <a:ea typeface="Arial" panose="020B0604020202020204" pitchFamily="34" charset="0"/>
                <a:cs typeface="Arial" panose="020B0604020202020204" pitchFamily="34" charset="0"/>
              </a:defRPr>
            </a:lvl4pPr>
            <a:lvl5pPr>
              <a:defRPr>
                <a:latin typeface="Arial" panose="020B0604020202020204" pitchFamily="34" charset="0"/>
                <a:ea typeface="Arial" panose="020B0604020202020204" pitchFamily="34" charset="0"/>
                <a:cs typeface="Arial" panose="020B0604020202020204" pitchFamily="34" charset="0"/>
              </a:defRPr>
            </a:lvl5pPr>
          </a:lstStyle>
          <a:p>
            <a:pPr lvl="0"/>
            <a:r>
              <a:rPr lang="en-US" altLang="zh-CN" dirty="0"/>
              <a:t>Click to add text </a:t>
            </a:r>
            <a:endParaRPr lang="en-US" altLang="zh-CN" dirty="0"/>
          </a:p>
          <a:p>
            <a:pPr lvl="1"/>
            <a:r>
              <a:rPr lang="en-US" altLang="zh-CN" dirty="0"/>
              <a:t>C2</a:t>
            </a:r>
            <a:endParaRPr lang="zh-CN" altLang="en-US" dirty="0"/>
          </a:p>
          <a:p>
            <a:pPr lvl="2"/>
            <a:r>
              <a:rPr lang="en-US" altLang="zh-CN" dirty="0"/>
              <a:t>C3</a:t>
            </a:r>
            <a:endParaRPr lang="zh-CN" altLang="en-US" dirty="0"/>
          </a:p>
          <a:p>
            <a:pPr lvl="3"/>
            <a:r>
              <a:rPr lang="en-US" altLang="zh-CN" dirty="0"/>
              <a:t>C4</a:t>
            </a:r>
            <a:endParaRPr lang="zh-CN" altLang="en-US" dirty="0"/>
          </a:p>
          <a:p>
            <a:pPr lvl="4"/>
            <a:r>
              <a:rPr lang="en-US" altLang="zh-CN" dirty="0"/>
              <a:t>C5</a:t>
            </a:r>
            <a:endParaRPr lang="zh-CN" altLang="en-US" dirty="0"/>
          </a:p>
        </p:txBody>
      </p:sp>
      <p:sp>
        <p:nvSpPr>
          <p:cNvPr id="9"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LEC16 RAM</a:t>
            </a:r>
            <a:endParaRPr lang="en-US" altLang="zh-CN" dirty="0"/>
          </a:p>
        </p:txBody>
      </p:sp>
      <p:sp>
        <p:nvSpPr>
          <p:cNvPr id="10" name="页脚占位符 4"/>
          <p:cNvSpPr>
            <a:spLocks noGrp="1"/>
          </p:cNvSpPr>
          <p:nvPr>
            <p:ph type="ftr" sz="quarter" idx="11"/>
          </p:nvPr>
        </p:nvSpPr>
        <p:spPr>
          <a:xfrm>
            <a:off x="2895600" y="6356350"/>
            <a:ext cx="3352800" cy="365125"/>
          </a:xfrm>
          <a:prstGeom prst="rect">
            <a:avLst/>
          </a:prstGeom>
        </p:spPr>
        <p:txBody>
          <a:bodyPr/>
          <a:lstStyle>
            <a:lvl1pPr>
              <a:defRPr/>
            </a:lvl1pPr>
          </a:lstStyle>
          <a:p>
            <a:pPr algn="ctr"/>
            <a:r>
              <a:rPr lang="en-US" altLang="zh-CN"/>
              <a:t>Northwestern </a:t>
            </a:r>
            <a:r>
              <a:rPr lang="en-US" altLang="zh-CN" dirty="0" err="1"/>
              <a:t>Polytechnical</a:t>
            </a:r>
            <a:r>
              <a:rPr lang="en-US" altLang="zh-CN" dirty="0"/>
              <a:t> University</a:t>
            </a:r>
            <a:endParaRPr lang="zh-CN" altLang="en-US" dirty="0"/>
          </a:p>
        </p:txBody>
      </p:sp>
      <p:sp>
        <p:nvSpPr>
          <p:cNvPr id="11"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B7A5BFCD-2DD0-1B4A-A6AE-A25793FF7F06}" type="slidenum">
              <a:rPr lang="zh-CN" altLang="en-US"/>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4"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722313" y="2905125"/>
            <a:ext cx="7772400" cy="1362075"/>
          </a:xfrm>
          <a:prstGeom prst="rect">
            <a:avLst/>
          </a:prstGeom>
        </p:spPr>
        <p:txBody>
          <a:bodyPr anchor="ctr" anchorCtr="0"/>
          <a:lstStyle>
            <a:lvl1pPr algn="ctr">
              <a:defRPr sz="2800" b="1" cap="all">
                <a:solidFill>
                  <a:schemeClr val="tx1"/>
                </a:solidFill>
                <a:latin typeface="+mj-lt"/>
                <a:ea typeface="Arial" panose="020B0604020202020204" pitchFamily="34" charset="0"/>
                <a:cs typeface="Arial" panose="020B0604020202020204" pitchFamily="34" charset="0"/>
              </a:defRPr>
            </a:lvl1pPr>
          </a:lstStyle>
          <a:p>
            <a:pPr lvl="0"/>
            <a:r>
              <a:rPr lang="en-US" dirty="0"/>
              <a:t>Click to edit Master text styles</a:t>
            </a:r>
            <a:endParaRPr lang="en-US" dirty="0"/>
          </a:p>
        </p:txBody>
      </p:sp>
      <p:sp>
        <p:nvSpPr>
          <p:cNvPr id="3" name="文本占位符 2"/>
          <p:cNvSpPr>
            <a:spLocks noGrp="1"/>
          </p:cNvSpPr>
          <p:nvPr>
            <p:ph type="body" idx="1" hasCustomPrompt="1"/>
          </p:nvPr>
        </p:nvSpPr>
        <p:spPr>
          <a:xfrm>
            <a:off x="0" y="914400"/>
            <a:ext cx="9144000" cy="1981200"/>
          </a:xfrm>
          <a:solidFill>
            <a:srgbClr val="434494"/>
          </a:solidFill>
        </p:spPr>
        <p:txBody>
          <a:bodyPr anchor="ctr" anchorCtr="0"/>
          <a:lstStyle>
            <a:lvl1pPr marL="0" indent="0" algn="ctr">
              <a:buNone/>
              <a:defRPr sz="4000">
                <a:solidFill>
                  <a:schemeClr val="bg1">
                    <a:lumMod val="9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title style</a:t>
            </a:r>
            <a:endParaRPr lang="zh-CN" altLang="en-US" dirty="0"/>
          </a:p>
        </p:txBody>
      </p:sp>
      <p:sp>
        <p:nvSpPr>
          <p:cNvPr id="4" name="Date Placeholder 3"/>
          <p:cNvSpPr>
            <a:spLocks noGrp="1"/>
          </p:cNvSpPr>
          <p:nvPr>
            <p:ph type="dt" sz="half" idx="10"/>
          </p:nvPr>
        </p:nvSpPr>
        <p:spPr/>
        <p:txBody>
          <a:bodyPr/>
          <a:lstStyle/>
          <a:p>
            <a:r>
              <a:rPr lang="en-US" altLang="zh-CN" smtClean="0"/>
              <a:t>COaA, LEC16 RAM</a:t>
            </a:r>
            <a:endParaRPr lang="en-US" altLang="zh-CN" dirty="0"/>
          </a:p>
        </p:txBody>
      </p:sp>
      <p:sp>
        <p:nvSpPr>
          <p:cNvPr id="5" name="Footer Placeholder 4"/>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fld>
            <a:endParaRPr lang="zh-CN" altLang="en-US" dirty="0"/>
          </a:p>
        </p:txBody>
      </p:sp>
      <p:grpSp>
        <p:nvGrpSpPr>
          <p:cNvPr id="12" name="Group 6"/>
          <p:cNvGrpSpPr>
            <a:grpSpLocks noChangeAspect="1"/>
          </p:cNvGrpSpPr>
          <p:nvPr userDrawn="1"/>
        </p:nvGrpSpPr>
        <p:grpSpPr bwMode="auto">
          <a:xfrm>
            <a:off x="0" y="0"/>
            <a:ext cx="9144000" cy="914400"/>
            <a:chOff x="0" y="0"/>
            <a:chExt cx="5734" cy="555"/>
          </a:xfrm>
        </p:grpSpPr>
        <p:pic>
          <p:nvPicPr>
            <p:cNvPr id="13" name="Picture 20"/>
            <p:cNvPicPr>
              <a:picLocks noChangeAspect="1" noChangeArrowheads="1"/>
            </p:cNvPicPr>
            <p:nvPr/>
          </p:nvPicPr>
          <p:blipFill>
            <a:blip r:embed="rId2">
              <a:lum bright="-6000"/>
              <a:extLst>
                <a:ext uri="{28A0092B-C50C-407E-A947-70E740481C1C}">
                  <a14:useLocalDpi xmlns:a14="http://schemas.microsoft.com/office/drawing/2010/main" val="0"/>
                </a:ext>
              </a:extLst>
            </a:blip>
            <a:srcRect/>
            <a:stretch>
              <a:fillRect/>
            </a:stretch>
          </p:blipFill>
          <p:spPr bwMode="auto">
            <a:xfrm>
              <a:off x="0" y="0"/>
              <a:ext cx="2868"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 name="Picture 21"/>
            <p:cNvPicPr>
              <a:picLocks noChangeAspect="1" noChangeArrowheads="1"/>
            </p:cNvPicPr>
            <p:nvPr/>
          </p:nvPicPr>
          <p:blipFill>
            <a:blip r:embed="rId3">
              <a:lum bright="-6000"/>
              <a:extLst>
                <a:ext uri="{28A0092B-C50C-407E-A947-70E740481C1C}">
                  <a14:useLocalDpi xmlns:a14="http://schemas.microsoft.com/office/drawing/2010/main" val="0"/>
                </a:ext>
              </a:extLst>
            </a:blip>
            <a:srcRect/>
            <a:stretch>
              <a:fillRect/>
            </a:stretch>
          </p:blipFill>
          <p:spPr bwMode="auto">
            <a:xfrm>
              <a:off x="2868" y="0"/>
              <a:ext cx="2866" cy="5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LEC16 RAM</a:t>
            </a:r>
            <a:endParaRPr lang="zh-CN" altLang="en-US" dirty="0"/>
          </a:p>
        </p:txBody>
      </p:sp>
      <p:sp>
        <p:nvSpPr>
          <p:cNvPr id="6" name="页脚占位符 4"/>
          <p:cNvSpPr>
            <a:spLocks noGrp="1"/>
          </p:cNvSpPr>
          <p:nvPr>
            <p:ph type="ftr" sz="quarter" idx="11"/>
          </p:nvPr>
        </p:nvSpPr>
        <p:spPr>
          <a:xfrm>
            <a:off x="2895600" y="6356350"/>
            <a:ext cx="3352800" cy="365125"/>
          </a:xfrm>
          <a:prstGeom prst="rect">
            <a:avLst/>
          </a:prstGeom>
        </p:spPr>
        <p:txBody>
          <a:bodyPr/>
          <a:lstStyle>
            <a:lvl1pPr>
              <a:defRPr/>
            </a:lvl1pPr>
          </a:lstStyle>
          <a:p>
            <a:r>
              <a:rPr lang="en-US" altLang="zh-CN"/>
              <a:t>Northwestern </a:t>
            </a:r>
            <a:r>
              <a:rPr lang="en-US" altLang="zh-CN" dirty="0" err="1"/>
              <a:t>Polytechnical</a:t>
            </a:r>
            <a:r>
              <a:rPr lang="en-US" altLang="zh-CN" dirty="0"/>
              <a:t> University</a:t>
            </a:r>
            <a:endParaRPr lang="zh-CN" altLang="en-US" dirty="0"/>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EDBD1B23-FC01-F547-8B43-D4FC9F250378}" type="slidenum">
              <a:rPr lang="zh-CN" altLang="en-US"/>
            </a:fld>
            <a:endParaRPr lang="zh-CN" altLang="en-US"/>
          </a:p>
        </p:txBody>
      </p:sp>
      <p:grpSp>
        <p:nvGrpSpPr>
          <p:cNvPr id="8" name="组合 4"/>
          <p:cNvGrpSpPr/>
          <p:nvPr userDrawn="1"/>
        </p:nvGrpSpPr>
        <p:grpSpPr bwMode="auto">
          <a:xfrm>
            <a:off x="0" y="0"/>
            <a:ext cx="9180513" cy="923922"/>
            <a:chOff x="0" y="215900"/>
            <a:chExt cx="9180000" cy="923464"/>
          </a:xfrm>
        </p:grpSpPr>
        <p:sp>
          <p:nvSpPr>
            <p:cNvPr id="9"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0"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1"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2"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3"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sion">
    <p:spTree>
      <p:nvGrpSpPr>
        <p:cNvPr id="1" name=""/>
        <p:cNvGrpSpPr/>
        <p:nvPr/>
      </p:nvGrpSpPr>
      <p:grpSpPr>
        <a:xfrm>
          <a:off x="0" y="0"/>
          <a:ext cx="0" cy="0"/>
          <a:chOff x="0" y="0"/>
          <a:chExt cx="0" cy="0"/>
        </a:xfrm>
      </p:grpSpPr>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endParaRPr lang="en-US" altLang="zh-CN"/>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7"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LEC16 RAM</a:t>
            </a:r>
            <a:endParaRPr lang="zh-CN" altLang="en-US" dirty="0"/>
          </a:p>
        </p:txBody>
      </p:sp>
      <p:sp>
        <p:nvSpPr>
          <p:cNvPr id="8" name="页脚占位符 4"/>
          <p:cNvSpPr>
            <a:spLocks noGrp="1"/>
          </p:cNvSpPr>
          <p:nvPr>
            <p:ph type="ftr" sz="quarter" idx="11"/>
          </p:nvPr>
        </p:nvSpPr>
        <p:spPr>
          <a:xfrm>
            <a:off x="3124200" y="6356350"/>
            <a:ext cx="2895600" cy="365125"/>
          </a:xfrm>
          <a:prstGeom prst="rect">
            <a:avLst/>
          </a:prstGeom>
        </p:spPr>
        <p:txBody>
          <a:bodyPr/>
          <a:lstStyle>
            <a:lvl1pPr>
              <a:defRPr/>
            </a:lvl1pPr>
          </a:lstStyle>
          <a:p>
            <a:r>
              <a:rPr lang="en-US" altLang="zh-CN" smtClean="0"/>
              <a:t>Northwestern Polytechnical University</a:t>
            </a:r>
            <a:endParaRPr lang="zh-CN" altLang="en-US"/>
          </a:p>
        </p:txBody>
      </p:sp>
      <p:sp>
        <p:nvSpPr>
          <p:cNvPr id="9"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F8898C37-E519-F143-B269-68CC80532235}" type="slidenum">
              <a:rPr lang="zh-CN" altLang="en-US"/>
            </a:fld>
            <a:endParaRPr lang="zh-CN" altLang="en-US"/>
          </a:p>
        </p:txBody>
      </p:sp>
      <p:grpSp>
        <p:nvGrpSpPr>
          <p:cNvPr id="10" name="组合 4"/>
          <p:cNvGrpSpPr/>
          <p:nvPr userDrawn="1"/>
        </p:nvGrpSpPr>
        <p:grpSpPr bwMode="auto">
          <a:xfrm>
            <a:off x="0" y="0"/>
            <a:ext cx="9180513" cy="923922"/>
            <a:chOff x="0" y="215900"/>
            <a:chExt cx="9180000" cy="923464"/>
          </a:xfrm>
        </p:grpSpPr>
        <p:sp>
          <p:nvSpPr>
            <p:cNvPr id="11"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2"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3"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4"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5"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LEC16 RAM</a:t>
            </a:r>
            <a:endParaRPr lang="zh-CN" altLang="en-US" dirty="0"/>
          </a:p>
        </p:txBody>
      </p:sp>
      <p:sp>
        <p:nvSpPr>
          <p:cNvPr id="11" name="页脚占位符 4"/>
          <p:cNvSpPr>
            <a:spLocks noGrp="1"/>
          </p:cNvSpPr>
          <p:nvPr>
            <p:ph type="ftr" sz="quarter" idx="11"/>
          </p:nvPr>
        </p:nvSpPr>
        <p:spPr>
          <a:xfrm>
            <a:off x="2971800" y="6356350"/>
            <a:ext cx="3200400" cy="365125"/>
          </a:xfrm>
          <a:prstGeom prst="rect">
            <a:avLst/>
          </a:prstGeom>
        </p:spPr>
        <p:txBody>
          <a:bodyPr/>
          <a:lstStyle>
            <a:lvl1pPr algn="ctr">
              <a:defRPr/>
            </a:lvl1pPr>
          </a:lstStyle>
          <a:p>
            <a:r>
              <a:rPr lang="en-US" altLang="zh-CN"/>
              <a:t>Northwestern Polytechnical University</a:t>
            </a:r>
            <a:endParaRPr lang="zh-CN" altLang="en-US" dirty="0"/>
          </a:p>
        </p:txBody>
      </p:sp>
      <p:sp>
        <p:nvSpPr>
          <p:cNvPr id="12"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fld>
            <a:endParaRPr lang="zh-CN" altLang="en-US"/>
          </a:p>
        </p:txBody>
      </p:sp>
      <p:grpSp>
        <p:nvGrpSpPr>
          <p:cNvPr id="5" name="组合 4"/>
          <p:cNvGrpSpPr/>
          <p:nvPr userDrawn="1"/>
        </p:nvGrpSpPr>
        <p:grpSpPr bwMode="auto">
          <a:xfrm>
            <a:off x="0" y="0"/>
            <a:ext cx="9180513" cy="923922"/>
            <a:chOff x="0" y="215900"/>
            <a:chExt cx="9180000" cy="923464"/>
          </a:xfrm>
        </p:grpSpPr>
        <p:sp>
          <p:nvSpPr>
            <p:cNvPr id="6"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7"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8"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9"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3"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LEC16 RAM</a:t>
            </a:r>
            <a:endParaRPr lang="en-US" altLang="zh-CN" dirty="0"/>
          </a:p>
        </p:txBody>
      </p:sp>
      <p:sp>
        <p:nvSpPr>
          <p:cNvPr id="4" name="页脚占位符 4"/>
          <p:cNvSpPr>
            <a:spLocks noGrp="1"/>
          </p:cNvSpPr>
          <p:nvPr>
            <p:ph type="ftr" sz="quarter" idx="11"/>
          </p:nvPr>
        </p:nvSpPr>
        <p:spPr>
          <a:xfrm>
            <a:off x="2895600" y="6356350"/>
            <a:ext cx="3352800" cy="365125"/>
          </a:xfrm>
          <a:prstGeom prst="rect">
            <a:avLst/>
          </a:prstGeom>
        </p:spPr>
        <p:txBody>
          <a:bodyPr/>
          <a:lstStyle>
            <a:lvl1pPr>
              <a:defRPr/>
            </a:lvl1pPr>
          </a:lstStyle>
          <a:p>
            <a:r>
              <a:rPr lang="en-US" altLang="zh-CN" dirty="0"/>
              <a:t>Northwestern </a:t>
            </a:r>
            <a:r>
              <a:rPr lang="en-US" altLang="zh-CN" dirty="0" err="1"/>
              <a:t>Polytechnical</a:t>
            </a:r>
            <a:r>
              <a:rPr lang="en-US" altLang="zh-CN" dirty="0"/>
              <a:t> University</a:t>
            </a:r>
            <a:endParaRPr lang="zh-CN" altLang="en-US" dirty="0"/>
          </a:p>
        </p:txBody>
      </p:sp>
      <p:sp>
        <p:nvSpPr>
          <p:cNvPr id="5"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510B78EF-FFB4-2147-8E30-E884CE756947}" type="slidenum">
              <a:rPr lang="zh-CN" altLang="en-US"/>
            </a:fld>
            <a:endParaRPr lang="zh-CN" altLang="en-US"/>
          </a:p>
        </p:txBody>
      </p:sp>
      <p:grpSp>
        <p:nvGrpSpPr>
          <p:cNvPr id="16" name="组合 4"/>
          <p:cNvGrpSpPr/>
          <p:nvPr userDrawn="1"/>
        </p:nvGrpSpPr>
        <p:grpSpPr bwMode="auto">
          <a:xfrm>
            <a:off x="0" y="0"/>
            <a:ext cx="9180513" cy="923922"/>
            <a:chOff x="0" y="215900"/>
            <a:chExt cx="9180000" cy="923464"/>
          </a:xfrm>
        </p:grpSpPr>
        <p:sp>
          <p:nvSpPr>
            <p:cNvPr id="17"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8"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9"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0"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1"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22"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内容占位符 2"/>
          <p:cNvSpPr>
            <a:spLocks noGrp="1"/>
          </p:cNvSpPr>
          <p:nvPr>
            <p:ph idx="1"/>
          </p:nvPr>
        </p:nvSpPr>
        <p:spPr>
          <a:xfrm>
            <a:off x="3575050" y="990600"/>
            <a:ext cx="5111750" cy="51355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5"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LEC16 RAM</a:t>
            </a:r>
            <a:endParaRPr lang="zh-CN" altLang="en-US" dirty="0"/>
          </a:p>
        </p:txBody>
      </p:sp>
      <p:sp>
        <p:nvSpPr>
          <p:cNvPr id="6" name="页脚占位符 4"/>
          <p:cNvSpPr>
            <a:spLocks noGrp="1"/>
          </p:cNvSpPr>
          <p:nvPr>
            <p:ph type="ftr" sz="quarter" idx="11"/>
          </p:nvPr>
        </p:nvSpPr>
        <p:spPr>
          <a:xfrm>
            <a:off x="2971800" y="6356350"/>
            <a:ext cx="3200400" cy="365125"/>
          </a:xfrm>
          <a:prstGeom prst="rect">
            <a:avLst/>
          </a:prstGeom>
        </p:spPr>
        <p:txBody>
          <a:bodyPr/>
          <a:lstStyle>
            <a:lvl1pPr>
              <a:defRPr/>
            </a:lvl1pPr>
          </a:lstStyle>
          <a:p>
            <a:r>
              <a:rPr lang="en-US" altLang="zh-CN"/>
              <a:t>Northwestern </a:t>
            </a:r>
            <a:r>
              <a:rPr lang="en-US" altLang="zh-CN" dirty="0" err="1"/>
              <a:t>Polytechnical</a:t>
            </a:r>
            <a:r>
              <a:rPr lang="en-US" altLang="zh-CN" dirty="0"/>
              <a:t> University</a:t>
            </a:r>
            <a:endParaRPr lang="zh-CN" altLang="en-US" dirty="0"/>
          </a:p>
        </p:txBody>
      </p:sp>
      <p:sp>
        <p:nvSpPr>
          <p:cNvPr id="7"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CF57D706-799F-4840-B1A2-25CE8E66DEB7}" type="slidenum">
              <a:rPr lang="zh-CN" altLang="en-US"/>
            </a:fld>
            <a:endParaRPr lang="zh-CN" altLang="en-US"/>
          </a:p>
        </p:txBody>
      </p:sp>
      <p:grpSp>
        <p:nvGrpSpPr>
          <p:cNvPr id="11" name="组合 4"/>
          <p:cNvGrpSpPr/>
          <p:nvPr userDrawn="1"/>
        </p:nvGrpSpPr>
        <p:grpSpPr bwMode="auto">
          <a:xfrm>
            <a:off x="0" y="0"/>
            <a:ext cx="9180513" cy="923922"/>
            <a:chOff x="0" y="215900"/>
            <a:chExt cx="9180000" cy="923464"/>
          </a:xfrm>
        </p:grpSpPr>
        <p:sp>
          <p:nvSpPr>
            <p:cNvPr id="12"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13"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14"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15" name="Title 14"/>
          <p:cNvSpPr>
            <a:spLocks noGrp="1"/>
          </p:cNvSpPr>
          <p:nvPr>
            <p:ph type="title"/>
          </p:nvPr>
        </p:nvSpPr>
        <p:spPr>
          <a:xfrm>
            <a:off x="1219200" y="112395"/>
            <a:ext cx="7298690" cy="649605"/>
          </a:xfrm>
          <a:prstGeom prst="rect">
            <a:avLst/>
          </a:prstGeom>
        </p:spPr>
        <p:txBody>
          <a:bodyPr/>
          <a:lstStyle>
            <a:lvl1pPr>
              <a:defRPr sz="2800">
                <a:solidFill>
                  <a:schemeClr val="bg1"/>
                </a:solidFill>
                <a:latin typeface="Arial" panose="020B0604020202020204" pitchFamily="34" charset="0"/>
                <a:ea typeface="Arial" panose="020B0604020202020204" pitchFamily="34" charset="0"/>
                <a:cs typeface="Arial" panose="020B0604020202020204" pitchFamily="34" charset="0"/>
              </a:defRPr>
            </a:lvl1pPr>
          </a:lstStyle>
          <a:p>
            <a:r>
              <a:rPr lang="en-US"/>
              <a:t>Click to edit Master title style</a:t>
            </a:r>
            <a:endParaRPr lang="en-US" dirty="0"/>
          </a:p>
        </p:txBody>
      </p:sp>
      <p:sp>
        <p:nvSpPr>
          <p:cNvPr id="16" name="Content Placeholder 23"/>
          <p:cNvSpPr>
            <a:spLocks noGrp="1"/>
          </p:cNvSpPr>
          <p:nvPr>
            <p:ph sz="quarter" idx="13" hasCustomPrompt="1"/>
          </p:nvPr>
        </p:nvSpPr>
        <p:spPr>
          <a:xfrm>
            <a:off x="390525" y="116837"/>
            <a:ext cx="676275" cy="568325"/>
          </a:xfrm>
        </p:spPr>
        <p:txBody>
          <a:bodyPr/>
          <a:lstStyle>
            <a:lvl1pPr marL="0" indent="0">
              <a:buFont typeface="Arial" panose="020B0604020202020204" pitchFamily="34" charset="0"/>
              <a:buNone/>
              <a:defRPr sz="2800" b="1">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stStyle>
          <a:p>
            <a:pPr lvl="0"/>
            <a:r>
              <a:rPr lang="en-US" dirty="0"/>
              <a:t>#</a:t>
            </a:r>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en-US" altLang="zh-CN"/>
              <a:t>Click to edit Master title style</a:t>
            </a:r>
            <a:endParaRPr lang="zh-CN" altLang="en-US"/>
          </a:p>
        </p:txBody>
      </p:sp>
      <p:sp>
        <p:nvSpPr>
          <p:cNvPr id="3" name="图片占位符 2"/>
          <p:cNvSpPr>
            <a:spLocks noGrp="1"/>
          </p:cNvSpPr>
          <p:nvPr>
            <p:ph type="pic" idx="1" hasCustomPrompt="1"/>
          </p:nvPr>
        </p:nvSpPr>
        <p:spPr>
          <a:xfrm>
            <a:off x="1792288" y="990599"/>
            <a:ext cx="5486400" cy="3736975"/>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altLang="zh-CN" noProof="0"/>
              <a:t>Drag picture to placeholder or click icon to add</a:t>
            </a:r>
            <a:endParaRPr lang="zh-CN" altLang="en-US" noProof="0" dirty="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endParaRPr lang="en-US" altLang="zh-CN"/>
          </a:p>
        </p:txBody>
      </p:sp>
      <p:sp>
        <p:nvSpPr>
          <p:cNvPr id="8" name="日期占位符 3"/>
          <p:cNvSpPr>
            <a:spLocks noGrp="1"/>
          </p:cNvSpPr>
          <p:nvPr>
            <p:ph type="dt" sz="half" idx="10"/>
          </p:nvPr>
        </p:nvSpPr>
        <p:spPr>
          <a:xfrm>
            <a:off x="457200" y="6356350"/>
            <a:ext cx="2133600" cy="365125"/>
          </a:xfrm>
          <a:prstGeom prst="rect">
            <a:avLst/>
          </a:prstGeom>
        </p:spPr>
        <p:txBody>
          <a:bodyPr/>
          <a:lstStyle>
            <a:lvl1pPr>
              <a:defRPr/>
            </a:lvl1pPr>
          </a:lstStyle>
          <a:p>
            <a:r>
              <a:rPr lang="en-US" altLang="zh-CN" smtClean="0"/>
              <a:t>COaA, LEC16 RAM</a:t>
            </a:r>
            <a:endParaRPr lang="zh-CN" altLang="en-US" dirty="0"/>
          </a:p>
        </p:txBody>
      </p:sp>
      <p:sp>
        <p:nvSpPr>
          <p:cNvPr id="9" name="页脚占位符 4"/>
          <p:cNvSpPr>
            <a:spLocks noGrp="1"/>
          </p:cNvSpPr>
          <p:nvPr>
            <p:ph type="ftr" sz="quarter" idx="11"/>
          </p:nvPr>
        </p:nvSpPr>
        <p:spPr>
          <a:xfrm>
            <a:off x="2971800" y="6356350"/>
            <a:ext cx="3200400" cy="365125"/>
          </a:xfrm>
          <a:prstGeom prst="rect">
            <a:avLst/>
          </a:prstGeom>
        </p:spPr>
        <p:txBody>
          <a:bodyPr/>
          <a:lstStyle>
            <a:lvl1pPr>
              <a:defRPr/>
            </a:lvl1pPr>
          </a:lstStyle>
          <a:p>
            <a:r>
              <a:rPr lang="en-US" altLang="zh-CN"/>
              <a:t>Northwestern </a:t>
            </a:r>
            <a:r>
              <a:rPr lang="en-US" altLang="zh-CN" dirty="0" err="1"/>
              <a:t>Polytechnical</a:t>
            </a:r>
            <a:r>
              <a:rPr lang="en-US" altLang="zh-CN" dirty="0"/>
              <a:t> University</a:t>
            </a:r>
            <a:endParaRPr lang="zh-CN" altLang="en-US" dirty="0"/>
          </a:p>
        </p:txBody>
      </p:sp>
      <p:sp>
        <p:nvSpPr>
          <p:cNvPr id="10" name="灯片编号占位符 5"/>
          <p:cNvSpPr>
            <a:spLocks noGrp="1"/>
          </p:cNvSpPr>
          <p:nvPr>
            <p:ph type="sldNum" sz="quarter" idx="12"/>
          </p:nvPr>
        </p:nvSpPr>
        <p:spPr>
          <a:xfrm>
            <a:off x="6553200" y="6356350"/>
            <a:ext cx="2133600" cy="365125"/>
          </a:xfrm>
          <a:prstGeom prst="rect">
            <a:avLst/>
          </a:prstGeom>
        </p:spPr>
        <p:txBody>
          <a:bodyPr/>
          <a:lstStyle>
            <a:lvl1pPr>
              <a:defRPr/>
            </a:lvl1pPr>
          </a:lstStyle>
          <a:p>
            <a:fld id="{CF57D706-799F-4840-B1A2-25CE8E66DEB7}"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5" Type="http://schemas.openxmlformats.org/officeDocument/2006/relationships/theme" Target="../theme/theme1.xml"/><Relationship Id="rId14" Type="http://schemas.openxmlformats.org/officeDocument/2006/relationships/image" Target="../media/image4.png"/><Relationship Id="rId13" Type="http://schemas.openxmlformats.org/officeDocument/2006/relationships/image" Target="../media/image3.pn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文本占位符 2"/>
          <p:cNvSpPr>
            <a:spLocks noGrp="1"/>
          </p:cNvSpPr>
          <p:nvPr>
            <p:ph type="body" idx="1"/>
          </p:nvPr>
        </p:nvSpPr>
        <p:spPr bwMode="auto">
          <a:xfrm>
            <a:off x="457200" y="914400"/>
            <a:ext cx="8229600" cy="5410200"/>
          </a:xfrm>
          <a:prstGeom prst="rect">
            <a:avLst/>
          </a:prstGeom>
          <a:noFill/>
          <a:ln>
            <a:noFill/>
          </a:ln>
        </p:spPr>
        <p:txBody>
          <a:bodyPr vert="horz" wrap="square" lIns="91440" tIns="45720" rIns="91440" bIns="45720" numCol="1" anchor="t" anchorCtr="0" compatLnSpc="1"/>
          <a:lstStyle/>
          <a:p>
            <a:pPr marL="342900" marR="0" lvl="0" indent="-342900" algn="l" defTabSz="914400" rtl="0" eaLnBrk="0" fontAlgn="base" latinLnBrk="0" hangingPunct="0">
              <a:lnSpc>
                <a:spcPct val="100000"/>
              </a:lnSpc>
              <a:spcBef>
                <a:spcPct val="20000"/>
              </a:spcBef>
              <a:spcAft>
                <a:spcPct val="0"/>
              </a:spcAft>
              <a:buClr>
                <a:srgbClr val="FF0000"/>
              </a:buClr>
              <a:buSzPct val="75000"/>
              <a:buFontTx/>
              <a:buBlip>
                <a:blip r:embed="rId13"/>
              </a:buBlip>
              <a:defRPr/>
            </a:pPr>
            <a:r>
              <a:rPr lang="en-US"/>
              <a:t>Click to edit Master text styles</a:t>
            </a:r>
            <a:endParaRPr lang="en-US"/>
          </a:p>
          <a:p>
            <a:pPr marL="342900" marR="0" lvl="1" indent="-342900" algn="l" defTabSz="914400" rtl="0" eaLnBrk="0" fontAlgn="base" latinLnBrk="0" hangingPunct="0">
              <a:lnSpc>
                <a:spcPct val="100000"/>
              </a:lnSpc>
              <a:spcBef>
                <a:spcPct val="20000"/>
              </a:spcBef>
              <a:spcAft>
                <a:spcPct val="0"/>
              </a:spcAft>
              <a:buClr>
                <a:srgbClr val="FF0000"/>
              </a:buClr>
              <a:buSzPct val="75000"/>
              <a:buFontTx/>
              <a:buBlip>
                <a:blip r:embed="rId13"/>
              </a:buBlip>
              <a:defRPr/>
            </a:pPr>
            <a:r>
              <a:rPr lang="en-US"/>
              <a:t>Second level</a:t>
            </a:r>
            <a:endParaRPr lang="en-US"/>
          </a:p>
          <a:p>
            <a:pPr marL="342900" marR="0" lvl="2" indent="-342900" algn="l" defTabSz="914400" rtl="0" eaLnBrk="0" fontAlgn="base" latinLnBrk="0" hangingPunct="0">
              <a:lnSpc>
                <a:spcPct val="100000"/>
              </a:lnSpc>
              <a:spcBef>
                <a:spcPct val="20000"/>
              </a:spcBef>
              <a:spcAft>
                <a:spcPct val="0"/>
              </a:spcAft>
              <a:buClr>
                <a:srgbClr val="FF0000"/>
              </a:buClr>
              <a:buSzPct val="75000"/>
              <a:buFontTx/>
              <a:buBlip>
                <a:blip r:embed="rId13"/>
              </a:buBlip>
              <a:defRPr/>
            </a:pPr>
            <a:r>
              <a:rPr lang="en-US"/>
              <a:t>Third level</a:t>
            </a:r>
            <a:endParaRPr lang="en-US"/>
          </a:p>
          <a:p>
            <a:pPr marL="342900" marR="0" lvl="3" indent="-342900" algn="l" defTabSz="914400" rtl="0" eaLnBrk="0" fontAlgn="base" latinLnBrk="0" hangingPunct="0">
              <a:lnSpc>
                <a:spcPct val="100000"/>
              </a:lnSpc>
              <a:spcBef>
                <a:spcPct val="20000"/>
              </a:spcBef>
              <a:spcAft>
                <a:spcPct val="0"/>
              </a:spcAft>
              <a:buClr>
                <a:srgbClr val="FF0000"/>
              </a:buClr>
              <a:buSzPct val="75000"/>
              <a:buFontTx/>
              <a:buBlip>
                <a:blip r:embed="rId13"/>
              </a:buBlip>
              <a:defRPr/>
            </a:pPr>
            <a:r>
              <a:rPr lang="en-US"/>
              <a:t>Fourth level</a:t>
            </a:r>
            <a:endParaRPr lang="en-US"/>
          </a:p>
          <a:p>
            <a:pPr marL="342900" marR="0" lvl="4" indent="-342900" algn="l" defTabSz="914400" rtl="0" eaLnBrk="0" fontAlgn="base" latinLnBrk="0" hangingPunct="0">
              <a:lnSpc>
                <a:spcPct val="100000"/>
              </a:lnSpc>
              <a:spcBef>
                <a:spcPct val="20000"/>
              </a:spcBef>
              <a:spcAft>
                <a:spcPct val="0"/>
              </a:spcAft>
              <a:buClr>
                <a:srgbClr val="FF0000"/>
              </a:buClr>
              <a:buSzPct val="75000"/>
              <a:buFontTx/>
              <a:buBlip>
                <a:blip r:embed="rId13"/>
              </a:buBlip>
              <a:defRPr/>
            </a:pPr>
            <a:r>
              <a:rPr lang="en-US"/>
              <a:t>Fifth level</a:t>
            </a:r>
            <a:endParaRPr lang="en-US" dirty="0"/>
          </a:p>
        </p:txBody>
      </p:sp>
      <p:pic>
        <p:nvPicPr>
          <p:cNvPr id="1031" name="Picture 2"/>
          <p:cNvPicPr>
            <a:picLocks noChangeAspect="1" noChangeArrowheads="1"/>
          </p:cNvPicPr>
          <p:nvPr userDrawn="1"/>
        </p:nvPicPr>
        <p:blipFill>
          <a:blip r:embed="rId14" cstate="email">
            <a:extLst>
              <a:ext uri="{28A0092B-C50C-407E-A947-70E740481C1C}">
                <a14:useLocalDpi xmlns:a14="http://schemas.microsoft.com/office/drawing/2010/main" val="0"/>
              </a:ext>
            </a:extLst>
          </a:blip>
          <a:srcRect/>
          <a:stretch>
            <a:fillRect/>
          </a:stretch>
        </p:blipFill>
        <p:spPr bwMode="auto">
          <a:xfrm>
            <a:off x="8610600" y="6324600"/>
            <a:ext cx="444500" cy="441325"/>
          </a:xfrm>
          <a:prstGeom prst="rect">
            <a:avLst/>
          </a:prstGeom>
          <a:noFill/>
          <a:ln>
            <a:noFill/>
          </a:ln>
          <a:effectLst/>
        </p:spPr>
      </p:pic>
      <p:sp>
        <p:nvSpPr>
          <p:cNvPr id="9" name="矩形 8"/>
          <p:cNvSpPr/>
          <p:nvPr userDrawn="1"/>
        </p:nvSpPr>
        <p:spPr>
          <a:xfrm>
            <a:off x="457200" y="868363"/>
            <a:ext cx="8229600" cy="20637"/>
          </a:xfrm>
          <a:prstGeom prst="rect">
            <a:avLst/>
          </a:prstGeom>
          <a:solidFill>
            <a:srgbClr val="1111FF"/>
          </a:solidFill>
          <a:ln>
            <a:solidFill>
              <a:srgbClr val="1111FF"/>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zh-CN" altLang="en-US"/>
          </a:p>
        </p:txBody>
      </p:sp>
      <p:sp>
        <p:nvSpPr>
          <p:cNvPr id="16" name="日期占位符 3"/>
          <p:cNvSpPr>
            <a:spLocks noGrp="1"/>
          </p:cNvSpPr>
          <p:nvPr>
            <p:ph type="dt" sz="half" idx="2"/>
          </p:nvPr>
        </p:nvSpPr>
        <p:spPr>
          <a:xfrm>
            <a:off x="457200" y="6356350"/>
            <a:ext cx="2133600" cy="365125"/>
          </a:xfrm>
          <a:prstGeom prst="rect">
            <a:avLst/>
          </a:prstGeom>
        </p:spPr>
        <p:txBody>
          <a:bodyPr/>
          <a:lstStyle>
            <a:lvl1pPr>
              <a:defRPr sz="1400">
                <a:solidFill>
                  <a:schemeClr val="bg1">
                    <a:lumMod val="65000"/>
                  </a:schemeClr>
                </a:solidFill>
              </a:defRPr>
            </a:lvl1pPr>
          </a:lstStyle>
          <a:p>
            <a:r>
              <a:rPr lang="en-US" altLang="zh-CN" smtClean="0"/>
              <a:t>COaA, LEC16 RAM</a:t>
            </a:r>
            <a:endParaRPr lang="en-US" altLang="zh-CN" dirty="0"/>
          </a:p>
        </p:txBody>
      </p:sp>
      <p:sp>
        <p:nvSpPr>
          <p:cNvPr id="17" name="页脚占位符 4"/>
          <p:cNvSpPr>
            <a:spLocks noGrp="1"/>
          </p:cNvSpPr>
          <p:nvPr>
            <p:ph type="ftr" sz="quarter" idx="3"/>
          </p:nvPr>
        </p:nvSpPr>
        <p:spPr>
          <a:xfrm>
            <a:off x="2819400" y="6356350"/>
            <a:ext cx="3505200" cy="365125"/>
          </a:xfrm>
          <a:prstGeom prst="rect">
            <a:avLst/>
          </a:prstGeom>
        </p:spPr>
        <p:txBody>
          <a:bodyPr/>
          <a:lstStyle>
            <a:lvl1pPr>
              <a:defRPr sz="1400">
                <a:solidFill>
                  <a:schemeClr val="bg1">
                    <a:lumMod val="65000"/>
                  </a:schemeClr>
                </a:solidFill>
                <a:latin typeface="Arial" panose="020B0604020202020204" pitchFamily="34" charset="0"/>
                <a:ea typeface="Arial" panose="020B0604020202020204" pitchFamily="34" charset="0"/>
                <a:cs typeface="Arial" panose="020B0604020202020204" pitchFamily="34" charset="0"/>
              </a:defRPr>
            </a:lvl1pPr>
          </a:lstStyle>
          <a:p>
            <a:pPr algn="ctr"/>
            <a:r>
              <a:rPr lang="en-US" altLang="zh-CN" dirty="0"/>
              <a:t>Northwestern </a:t>
            </a:r>
            <a:r>
              <a:rPr lang="en-US" altLang="zh-CN" dirty="0" err="1"/>
              <a:t>Polytechnical</a:t>
            </a:r>
            <a:r>
              <a:rPr lang="en-US" altLang="zh-CN" dirty="0"/>
              <a:t> University</a:t>
            </a:r>
            <a:endParaRPr lang="zh-CN" altLang="en-US" dirty="0"/>
          </a:p>
        </p:txBody>
      </p:sp>
      <p:sp>
        <p:nvSpPr>
          <p:cNvPr id="18" name="灯片编号占位符 5"/>
          <p:cNvSpPr>
            <a:spLocks noGrp="1"/>
          </p:cNvSpPr>
          <p:nvPr>
            <p:ph type="sldNum" sz="quarter" idx="4"/>
          </p:nvPr>
        </p:nvSpPr>
        <p:spPr>
          <a:xfrm>
            <a:off x="6553200" y="6356350"/>
            <a:ext cx="2133600" cy="365125"/>
          </a:xfrm>
          <a:prstGeom prst="rect">
            <a:avLst/>
          </a:prstGeom>
        </p:spPr>
        <p:txBody>
          <a:bodyPr/>
          <a:lstStyle>
            <a:lvl1pPr algn="r">
              <a:defRPr sz="1400">
                <a:solidFill>
                  <a:schemeClr val="bg1">
                    <a:lumMod val="65000"/>
                  </a:schemeClr>
                </a:solidFill>
              </a:defRPr>
            </a:lvl1pPr>
          </a:lstStyle>
          <a:p>
            <a:fld id="{B7A5BFCD-2DD0-1B4A-A6AE-A25793FF7F06}" type="slidenum">
              <a:rPr lang="zh-CN" altLang="en-US" smtClean="0"/>
            </a:fld>
            <a:endParaRPr lang="zh-CN" altLang="en-US" dirty="0"/>
          </a:p>
        </p:txBody>
      </p:sp>
      <p:grpSp>
        <p:nvGrpSpPr>
          <p:cNvPr id="19" name="组合 4"/>
          <p:cNvGrpSpPr/>
          <p:nvPr userDrawn="1"/>
        </p:nvGrpSpPr>
        <p:grpSpPr bwMode="auto">
          <a:xfrm>
            <a:off x="0" y="0"/>
            <a:ext cx="9180513" cy="923922"/>
            <a:chOff x="0" y="215900"/>
            <a:chExt cx="9180000" cy="923464"/>
          </a:xfrm>
        </p:grpSpPr>
        <p:sp>
          <p:nvSpPr>
            <p:cNvPr id="20" name="矩形 5"/>
            <p:cNvSpPr/>
            <p:nvPr/>
          </p:nvSpPr>
          <p:spPr bwMode="auto">
            <a:xfrm>
              <a:off x="0" y="994974"/>
              <a:ext cx="9180000" cy="144390"/>
            </a:xfrm>
            <a:prstGeom prst="rect">
              <a:avLst/>
            </a:prstGeom>
            <a:solidFill>
              <a:schemeClr val="tx1">
                <a:lumMod val="50000"/>
                <a:lumOff val="50000"/>
              </a:schemeClr>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a:latin typeface="Times New Roman" panose="02020603050405020304" pitchFamily="18" charset="0"/>
                <a:ea typeface="+mn-ea"/>
              </a:endParaRPr>
            </a:p>
          </p:txBody>
        </p:sp>
        <p:sp>
          <p:nvSpPr>
            <p:cNvPr id="21" name="椭圆 6"/>
            <p:cNvSpPr/>
            <p:nvPr/>
          </p:nvSpPr>
          <p:spPr bwMode="auto">
            <a:xfrm>
              <a:off x="390503" y="975934"/>
              <a:ext cx="130168" cy="128523"/>
            </a:xfrm>
            <a:prstGeom prst="ellipse">
              <a:avLst/>
            </a:prstGeom>
            <a:solidFill>
              <a:schemeClr val="bg1"/>
            </a:solidFill>
            <a:ln w="19050" cap="flat" cmpd="sng" algn="ctr">
              <a:noFill/>
              <a:prstDash val="solid"/>
              <a:round/>
              <a:headEnd type="none" w="med" len="med"/>
              <a:tailEnd type="none" w="med" len="med"/>
            </a:ln>
            <a:effectLst/>
          </p:spPr>
          <p:txBody>
            <a:bodyPr wrap="none"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eaLnBrk="0" fontAlgn="auto" hangingPunct="0">
                <a:spcBef>
                  <a:spcPts val="0"/>
                </a:spcBef>
                <a:spcAft>
                  <a:spcPts val="0"/>
                </a:spcAft>
                <a:defRPr/>
              </a:pPr>
              <a:endParaRPr lang="zh-CN" altLang="en-US" sz="2800" dirty="0">
                <a:solidFill>
                  <a:schemeClr val="bg1">
                    <a:lumMod val="95000"/>
                  </a:schemeClr>
                </a:solidFill>
                <a:latin typeface="Times New Roman" panose="02020603050405020304" pitchFamily="18" charset="0"/>
                <a:ea typeface="+mn-ea"/>
              </a:endParaRPr>
            </a:p>
          </p:txBody>
        </p:sp>
        <p:sp>
          <p:nvSpPr>
            <p:cNvPr id="22" name="AutoShape 5"/>
            <p:cNvSpPr>
              <a:spLocks noChangeArrowheads="1"/>
            </p:cNvSpPr>
            <p:nvPr/>
          </p:nvSpPr>
          <p:spPr bwMode="auto">
            <a:xfrm>
              <a:off x="273035" y="215900"/>
              <a:ext cx="719098" cy="720365"/>
            </a:xfrm>
            <a:prstGeom prst="wedgeEllipseCallout">
              <a:avLst>
                <a:gd name="adj1" fmla="val -24795"/>
                <a:gd name="adj2" fmla="val 62225"/>
              </a:avLst>
            </a:prstGeom>
            <a:solidFill>
              <a:srgbClr val="333399"/>
            </a:solidFill>
            <a:ln w="9525" algn="ctr">
              <a:noFill/>
              <a:miter lim="800000"/>
            </a:ln>
            <a:effectLst>
              <a:prstShdw prst="shdw17" dist="17961" dir="2700000">
                <a:schemeClr val="bg1">
                  <a:gamma/>
                  <a:shade val="60000"/>
                  <a:invGamma/>
                </a:schemeClr>
              </a:prstShdw>
            </a:effectLst>
          </p:spPr>
          <p:txBody>
            <a:bodyPr anchor="ctr"/>
            <a:lstStyle>
              <a:defPPr>
                <a:defRPr lang="zh-CN"/>
              </a:defPPr>
              <a:lvl1pPr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Calibri" panose="020F050202020403020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charset="0"/>
                  <a:ea typeface="宋体" panose="02010600030101010101" pitchFamily="2" charset="-122"/>
                  <a:cs typeface="+mn-cs"/>
                </a:defRPr>
              </a:lvl9pPr>
            </a:lstStyle>
            <a:p>
              <a:pPr algn="ctr" fontAlgn="auto">
                <a:lnSpc>
                  <a:spcPct val="120000"/>
                </a:lnSpc>
                <a:spcBef>
                  <a:spcPts val="0"/>
                </a:spcBef>
                <a:spcAft>
                  <a:spcPts val="0"/>
                </a:spcAft>
                <a:defRPr/>
              </a:pPr>
              <a:endParaRPr lang="en-US" altLang="zh-CN" sz="2400" b="1" dirty="0">
                <a:solidFill>
                  <a:schemeClr val="bg1">
                    <a:lumMod val="95000"/>
                  </a:schemeClr>
                </a:solidFill>
                <a:latin typeface="Times New Roman" panose="02020603050405020304" pitchFamily="18" charset="0"/>
                <a:ea typeface="微软雅黑" panose="020B0503020204020204" pitchFamily="34" charset="-122"/>
                <a:cs typeface="Times New Roman" panose="02020603050405020304" pitchFamily="18" charset="0"/>
              </a:endParaRPr>
            </a:p>
          </p:txBody>
        </p:sp>
      </p:grpSp>
      <p:sp>
        <p:nvSpPr>
          <p:cNvPr id="23" name="燕尾形 29"/>
          <p:cNvSpPr>
            <a:spLocks noChangeArrowheads="1"/>
          </p:cNvSpPr>
          <p:nvPr userDrawn="1"/>
        </p:nvSpPr>
        <p:spPr bwMode="auto">
          <a:xfrm>
            <a:off x="914400" y="35558"/>
            <a:ext cx="7603490" cy="649605"/>
          </a:xfrm>
          <a:prstGeom prst="chevron">
            <a:avLst>
              <a:gd name="adj" fmla="val 49993"/>
            </a:avLst>
          </a:prstGeom>
          <a:solidFill>
            <a:srgbClr val="333399"/>
          </a:solidFill>
          <a:ln>
            <a:noFill/>
          </a:ln>
          <a:extLst>
            <a:ext uri="{91240B29-F687-4F45-9708-019B960494DF}">
              <a14:hiddenLine xmlns:a14="http://schemas.microsoft.com/office/drawing/2010/main" w="19050">
                <a:solidFill>
                  <a:srgbClr val="000000"/>
                </a:solidFill>
                <a:round/>
              </a14:hiddenLine>
            </a:ext>
          </a:extLst>
        </p:spPr>
        <p:txBody>
          <a:bodyPr wrap="none" anchor="ctr"/>
          <a:lstStyle>
            <a:lvl1pPr>
              <a:defRPr>
                <a:solidFill>
                  <a:schemeClr val="tx1"/>
                </a:solidFill>
                <a:latin typeface="Calibri" panose="020F0502020204030204" charset="0"/>
                <a:ea typeface="宋体" panose="02010600030101010101" pitchFamily="2" charset="-122"/>
              </a:defRPr>
            </a:lvl1pPr>
            <a:lvl2pPr marL="742950" indent="-285750">
              <a:defRPr>
                <a:solidFill>
                  <a:schemeClr val="tx1"/>
                </a:solidFill>
                <a:latin typeface="Calibri" panose="020F0502020204030204" charset="0"/>
                <a:ea typeface="宋体" panose="02010600030101010101" pitchFamily="2" charset="-122"/>
              </a:defRPr>
            </a:lvl2pPr>
            <a:lvl3pPr marL="1143000" indent="-228600">
              <a:defRPr>
                <a:solidFill>
                  <a:schemeClr val="tx1"/>
                </a:solidFill>
                <a:latin typeface="Calibri" panose="020F0502020204030204" charset="0"/>
                <a:ea typeface="宋体" panose="02010600030101010101" pitchFamily="2" charset="-122"/>
              </a:defRPr>
            </a:lvl3pPr>
            <a:lvl4pPr marL="1600200" indent="-228600">
              <a:defRPr>
                <a:solidFill>
                  <a:schemeClr val="tx1"/>
                </a:solidFill>
                <a:latin typeface="Calibri" panose="020F0502020204030204" charset="0"/>
                <a:ea typeface="宋体" panose="02010600030101010101" pitchFamily="2" charset="-122"/>
              </a:defRPr>
            </a:lvl4pPr>
            <a:lvl5pPr marL="2057400" indent="-228600">
              <a:defRPr>
                <a:solidFill>
                  <a:schemeClr val="tx1"/>
                </a:solidFill>
                <a:latin typeface="Calibri" panose="020F0502020204030204" charset="0"/>
                <a:ea typeface="宋体" panose="02010600030101010101" pitchFamily="2" charset="-122"/>
              </a:defRPr>
            </a:lvl5pPr>
            <a:lvl6pPr marL="2514600" indent="-228600" fontAlgn="base">
              <a:spcBef>
                <a:spcPct val="0"/>
              </a:spcBef>
              <a:spcAft>
                <a:spcPct val="0"/>
              </a:spcAft>
              <a:defRPr>
                <a:solidFill>
                  <a:schemeClr val="tx1"/>
                </a:solidFill>
                <a:latin typeface="Calibri" panose="020F0502020204030204" charset="0"/>
                <a:ea typeface="宋体" panose="02010600030101010101" pitchFamily="2" charset="-122"/>
              </a:defRPr>
            </a:lvl6pPr>
            <a:lvl7pPr marL="2971800" indent="-228600" fontAlgn="base">
              <a:spcBef>
                <a:spcPct val="0"/>
              </a:spcBef>
              <a:spcAft>
                <a:spcPct val="0"/>
              </a:spcAft>
              <a:defRPr>
                <a:solidFill>
                  <a:schemeClr val="tx1"/>
                </a:solidFill>
                <a:latin typeface="Calibri" panose="020F0502020204030204" charset="0"/>
                <a:ea typeface="宋体" panose="02010600030101010101" pitchFamily="2" charset="-122"/>
              </a:defRPr>
            </a:lvl7pPr>
            <a:lvl8pPr marL="3429000" indent="-228600" fontAlgn="base">
              <a:spcBef>
                <a:spcPct val="0"/>
              </a:spcBef>
              <a:spcAft>
                <a:spcPct val="0"/>
              </a:spcAft>
              <a:defRPr>
                <a:solidFill>
                  <a:schemeClr val="tx1"/>
                </a:solidFill>
                <a:latin typeface="Calibri" panose="020F0502020204030204" charset="0"/>
                <a:ea typeface="宋体" panose="02010600030101010101" pitchFamily="2" charset="-122"/>
              </a:defRPr>
            </a:lvl8pPr>
            <a:lvl9pPr marL="3886200" indent="-228600" fontAlgn="base">
              <a:spcBef>
                <a:spcPct val="0"/>
              </a:spcBef>
              <a:spcAft>
                <a:spcPct val="0"/>
              </a:spcAft>
              <a:defRPr>
                <a:solidFill>
                  <a:schemeClr val="tx1"/>
                </a:solidFill>
                <a:latin typeface="Calibri" panose="020F0502020204030204" charset="0"/>
                <a:ea typeface="宋体" panose="02010600030101010101" pitchFamily="2" charset="-122"/>
              </a:defRPr>
            </a:lvl9pPr>
          </a:lstStyle>
          <a:p>
            <a:pPr eaLnBrk="0" hangingPunct="0"/>
            <a:endParaRPr lang="en-US" altLang="zh-CN" sz="2800" b="1" dirty="0">
              <a:solidFill>
                <a:srgbClr val="F2F2F2"/>
              </a:solidFill>
              <a:ea typeface="华文中宋" panose="02010600040101010101" pitchFamily="2" charset="-122"/>
            </a:endParaRPr>
          </a:p>
        </p:txBody>
      </p:sp>
      <p:sp>
        <p:nvSpPr>
          <p:cNvPr id="24" name="Title 14"/>
          <p:cNvSpPr txBox="1"/>
          <p:nvPr userDrawn="1"/>
        </p:nvSpPr>
        <p:spPr>
          <a:xfrm>
            <a:off x="1219200" y="112395"/>
            <a:ext cx="7298690" cy="649605"/>
          </a:xfrm>
          <a:prstGeom prst="rect">
            <a:avLst/>
          </a:prstGeom>
        </p:spPr>
        <p:txBody>
          <a:bodyPr/>
          <a:lstStyle>
            <a:lvl1pPr algn="l" rtl="0" eaLnBrk="0" fontAlgn="base" hangingPunct="0">
              <a:spcBef>
                <a:spcPct val="0"/>
              </a:spcBef>
              <a:spcAft>
                <a:spcPct val="0"/>
              </a:spcAft>
              <a:defRPr sz="2800" b="1" kern="1200">
                <a:solidFill>
                  <a:schemeClr val="bg1"/>
                </a:solidFill>
                <a:latin typeface="Arial" panose="020B0604020202020204" pitchFamily="34" charset="0"/>
                <a:ea typeface="Arial" panose="020B0604020202020204" pitchFamily="34" charset="0"/>
                <a:cs typeface="Arial" panose="020B0604020202020204" pitchFamily="34" charset="0"/>
              </a:defRPr>
            </a:lvl1pPr>
            <a:lvl2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2pPr>
            <a:lvl3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3pPr>
            <a:lvl4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4pPr>
            <a:lvl5pPr algn="l" rtl="0" eaLnBrk="0" fontAlgn="base" hangingPunct="0">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5pPr>
            <a:lvl6pPr marL="4572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6pPr>
            <a:lvl7pPr marL="9144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7pPr>
            <a:lvl8pPr marL="13716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8pPr>
            <a:lvl9pPr marL="1828800" algn="l" rtl="0" fontAlgn="base">
              <a:spcBef>
                <a:spcPct val="0"/>
              </a:spcBef>
              <a:spcAft>
                <a:spcPct val="0"/>
              </a:spcAft>
              <a:defRPr sz="4400" b="1">
                <a:solidFill>
                  <a:srgbClr val="1111FF"/>
                </a:solidFill>
                <a:latin typeface="楷体" panose="02010609060101010101" pitchFamily="49" charset="-122"/>
                <a:ea typeface="楷体" panose="02010609060101010101" pitchFamily="49" charset="-122"/>
              </a:defRPr>
            </a:lvl9pPr>
          </a:lstStyle>
          <a:p>
            <a:r>
              <a:rPr lang="en-US"/>
              <a:t>Click to edit Master title style</a:t>
            </a:r>
            <a:endParaRPr lang="en-US" dirty="0"/>
          </a:p>
        </p:txBody>
      </p:sp>
      <p:sp>
        <p:nvSpPr>
          <p:cNvPr id="25" name="Content Placeholder 23"/>
          <p:cNvSpPr txBox="1"/>
          <p:nvPr userDrawn="1"/>
        </p:nvSpPr>
        <p:spPr>
          <a:xfrm>
            <a:off x="390525" y="116837"/>
            <a:ext cx="676275" cy="568325"/>
          </a:xfrm>
          <a:prstGeom prst="rect">
            <a:avLst/>
          </a:prstGeom>
        </p:spPr>
        <p:txBody>
          <a:bodyPr/>
          <a:lstStyle>
            <a:lvl1pPr marL="0" indent="0" algn="l" rtl="0" eaLnBrk="0" fontAlgn="base" hangingPunct="0">
              <a:spcBef>
                <a:spcPct val="20000"/>
              </a:spcBef>
              <a:spcAft>
                <a:spcPct val="0"/>
              </a:spcAft>
              <a:buClr>
                <a:srgbClr val="FF0000"/>
              </a:buClr>
              <a:buSzPct val="75000"/>
              <a:buFont typeface="Arial" panose="020B0604020202020204" pitchFamily="34" charset="0"/>
              <a:buNone/>
              <a:defRPr sz="2800" b="1" kern="1200">
                <a:solidFill>
                  <a:schemeClr val="bg1">
                    <a:lumMod val="95000"/>
                  </a:schemeClr>
                </a:solidFill>
                <a:latin typeface="Arial" panose="020B0604020202020204" pitchFamily="34" charset="0"/>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rgbClr val="2003F3"/>
              </a:buClr>
              <a:buSzPct val="75000"/>
              <a:buFont typeface="Wingdings" panose="05000000000000000000" charset="0"/>
              <a:buChar char="Ø"/>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r>
              <a:rPr lang="en-US" dirty="0"/>
              <a:t>#</a:t>
            </a:r>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hdr="0"/>
  <p:txStyles>
    <p:titleStyle>
      <a:lvl1pPr algn="l" rtl="0" eaLnBrk="1" fontAlgn="base" hangingPunct="1">
        <a:spcBef>
          <a:spcPct val="0"/>
        </a:spcBef>
        <a:spcAft>
          <a:spcPct val="0"/>
        </a:spcAft>
        <a:defRPr sz="4400" b="1" kern="1200">
          <a:solidFill>
            <a:srgbClr val="1111FF"/>
          </a:solidFill>
          <a:latin typeface="楷体" panose="02010609060101010101" pitchFamily="49" charset="-122"/>
          <a:ea typeface="楷体" panose="02010609060101010101" pitchFamily="49" charset="-122"/>
          <a:cs typeface="楷体" panose="02010609060101010101" pitchFamily="49" charset="-122"/>
        </a:defRPr>
      </a:lvl1pPr>
      <a:lvl2pPr algn="l" rtl="0" eaLnBrk="1" fontAlgn="base" hangingPunct="1">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2pPr>
      <a:lvl3pPr algn="l" rtl="0" eaLnBrk="1" fontAlgn="base" hangingPunct="1">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3pPr>
      <a:lvl4pPr algn="l" rtl="0" eaLnBrk="1" fontAlgn="base" hangingPunct="1">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4pPr>
      <a:lvl5pPr algn="l" rtl="0" eaLnBrk="1" fontAlgn="base" hangingPunct="1">
        <a:spcBef>
          <a:spcPct val="0"/>
        </a:spcBef>
        <a:spcAft>
          <a:spcPct val="0"/>
        </a:spcAft>
        <a:defRPr sz="4400" b="1">
          <a:solidFill>
            <a:srgbClr val="1111FF"/>
          </a:solidFill>
          <a:latin typeface="楷体" panose="02010609060101010101" pitchFamily="49" charset="-122"/>
          <a:ea typeface="楷体" panose="02010609060101010101" pitchFamily="49" charset="-122"/>
          <a:cs typeface="楷体" panose="02010609060101010101" pitchFamily="49" charset="-122"/>
        </a:defRPr>
      </a:lvl5pPr>
      <a:lvl6pPr marL="457200" algn="l" rtl="0" eaLnBrk="1" fontAlgn="base" hangingPunct="1">
        <a:spcBef>
          <a:spcPct val="0"/>
        </a:spcBef>
        <a:spcAft>
          <a:spcPct val="0"/>
        </a:spcAft>
        <a:defRPr sz="4400" b="1">
          <a:solidFill>
            <a:srgbClr val="1111FF"/>
          </a:solidFill>
          <a:latin typeface="楷体" panose="02010609060101010101" pitchFamily="49" charset="-122"/>
          <a:ea typeface="楷体" panose="02010609060101010101" pitchFamily="49" charset="-122"/>
        </a:defRPr>
      </a:lvl6pPr>
      <a:lvl7pPr marL="914400" algn="l" rtl="0" eaLnBrk="1" fontAlgn="base" hangingPunct="1">
        <a:spcBef>
          <a:spcPct val="0"/>
        </a:spcBef>
        <a:spcAft>
          <a:spcPct val="0"/>
        </a:spcAft>
        <a:defRPr sz="4400" b="1">
          <a:solidFill>
            <a:srgbClr val="1111FF"/>
          </a:solidFill>
          <a:latin typeface="楷体" panose="02010609060101010101" pitchFamily="49" charset="-122"/>
          <a:ea typeface="楷体" panose="02010609060101010101" pitchFamily="49" charset="-122"/>
        </a:defRPr>
      </a:lvl7pPr>
      <a:lvl8pPr marL="1371600" algn="l" rtl="0" eaLnBrk="1" fontAlgn="base" hangingPunct="1">
        <a:spcBef>
          <a:spcPct val="0"/>
        </a:spcBef>
        <a:spcAft>
          <a:spcPct val="0"/>
        </a:spcAft>
        <a:defRPr sz="4400" b="1">
          <a:solidFill>
            <a:srgbClr val="1111FF"/>
          </a:solidFill>
          <a:latin typeface="楷体" panose="02010609060101010101" pitchFamily="49" charset="-122"/>
          <a:ea typeface="楷体" panose="02010609060101010101" pitchFamily="49" charset="-122"/>
        </a:defRPr>
      </a:lvl8pPr>
      <a:lvl9pPr marL="1828800" algn="l" rtl="0" eaLnBrk="1" fontAlgn="base" hangingPunct="1">
        <a:spcBef>
          <a:spcPct val="0"/>
        </a:spcBef>
        <a:spcAft>
          <a:spcPct val="0"/>
        </a:spcAft>
        <a:defRPr sz="4400" b="1">
          <a:solidFill>
            <a:srgbClr val="1111FF"/>
          </a:solidFill>
          <a:latin typeface="楷体" panose="02010609060101010101" pitchFamily="49" charset="-122"/>
          <a:ea typeface="楷体" panose="02010609060101010101" pitchFamily="49" charset="-122"/>
        </a:defRPr>
      </a:lvl9pPr>
    </p:titleStyle>
    <p:bodyStyle>
      <a:lvl1pPr marL="342900" indent="-342900" algn="l" rtl="0" eaLnBrk="1" fontAlgn="base" hangingPunct="1">
        <a:spcBef>
          <a:spcPct val="20000"/>
        </a:spcBef>
        <a:spcAft>
          <a:spcPct val="0"/>
        </a:spcAft>
        <a:buClr>
          <a:srgbClr val="FF0000"/>
        </a:buClr>
        <a:buSzPct val="75000"/>
        <a:buBlip>
          <a:blip r:embed="rId13"/>
        </a:buBlip>
        <a:defRPr sz="3200" kern="1200">
          <a:solidFill>
            <a:schemeClr val="tx1"/>
          </a:solidFill>
          <a:latin typeface="Arial" panose="020B0604020202020204" pitchFamily="34" charset="0"/>
          <a:ea typeface="Arial" panose="020B0604020202020204" pitchFamily="34" charset="0"/>
          <a:cs typeface="Arial" panose="020B0604020202020204" pitchFamily="34" charset="0"/>
        </a:defRPr>
      </a:lvl1pPr>
      <a:lvl2pPr marL="742950" indent="-285750" algn="l" rtl="0" eaLnBrk="1" fontAlgn="base" hangingPunct="1">
        <a:spcBef>
          <a:spcPct val="20000"/>
        </a:spcBef>
        <a:spcAft>
          <a:spcPct val="0"/>
        </a:spcAft>
        <a:buClr>
          <a:srgbClr val="2003F3"/>
        </a:buClr>
        <a:buSzPct val="75000"/>
        <a:buFont typeface="Wingdings" panose="05000000000000000000" charset="0"/>
        <a:buChar char="Ø"/>
        <a:defRPr sz="2800" kern="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lgn="l" rtl="0" eaLnBrk="1" fontAlgn="base" hangingPunct="1">
        <a:spcBef>
          <a:spcPct val="20000"/>
        </a:spcBef>
        <a:spcAft>
          <a:spcPct val="0"/>
        </a:spcAft>
        <a:buFont typeface="Arial" panose="020B0604020202020204" pitchFamily="34" charset="0"/>
        <a:buChar char="•"/>
        <a:defRPr sz="2400" kern="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lgn="l" rtl="0" eaLnBrk="1" fontAlgn="base" hangingPunct="1">
        <a:spcBef>
          <a:spcPct val="20000"/>
        </a:spcBef>
        <a:spcAft>
          <a:spcPct val="0"/>
        </a:spcAft>
        <a:buFont typeface="Arial" panose="020B0604020202020204" pitchFamily="34" charset="0"/>
        <a:buChar char="»"/>
        <a:defRPr sz="2000" kern="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5.emf"/></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6.emf"/></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9.png"/><Relationship Id="rId1" Type="http://schemas.openxmlformats.org/officeDocument/2006/relationships/image" Target="../media/image8.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1.png"/><Relationship Id="rId1" Type="http://schemas.openxmlformats.org/officeDocument/2006/relationships/image" Target="../media/image1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3.emf"/></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15.emf"/><Relationship Id="rId1" Type="http://schemas.openxmlformats.org/officeDocument/2006/relationships/image" Target="../media/image14.emf"/></Relationships>
</file>

<file path=ppt/slides/_rels/slide2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6.png"/></Relationships>
</file>

<file path=ppt/slides/_rels/slide2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7.e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8.e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9.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image" Target="../media/image20.emf"/></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1.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2.emf"/></Relationships>
</file>

<file path=ppt/slides/_rels/slide3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3.emf"/></Relationships>
</file>

<file path=ppt/slides/_rels/slide3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4.emf"/></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5.emf"/></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6.emf"/></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7.emf"/></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8.emf"/></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9.emf"/></Relationships>
</file>

<file path=ppt/slides/_rels/slide4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0.emf"/></Relationships>
</file>

<file path=ppt/slides/_rels/slide4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1.emf"/></Relationships>
</file>

<file path=ppt/slides/_rels/slide4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2.emf"/></Relationships>
</file>

<file path=ppt/slides/_rels/slide4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3.emf"/></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4.emf"/></Relationships>
</file>

<file path=ppt/slides/_rels/slide4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5.emf"/></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6.emf"/></Relationships>
</file>

<file path=ppt/slides/_rels/slide5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7.emf"/></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8.emf"/></Relationships>
</file>

<file path=ppt/slides/_rels/slide55.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9.emf"/></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0.emf"/></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1.em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2.emf"/></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3.emf"/></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4.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5.png"/></Relationships>
</file>

<file path=ppt/slides/_rels/slide71.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6.emf"/></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1" name="矩形 17"/>
          <p:cNvSpPr>
            <a:spLocks noChangeArrowheads="1"/>
          </p:cNvSpPr>
          <p:nvPr/>
        </p:nvSpPr>
        <p:spPr bwMode="auto">
          <a:xfrm>
            <a:off x="0" y="942340"/>
            <a:ext cx="9144000" cy="1927194"/>
          </a:xfrm>
          <a:prstGeom prst="rect">
            <a:avLst/>
          </a:prstGeom>
          <a:solidFill>
            <a:srgbClr val="333399">
              <a:alpha val="88000"/>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l" eaLnBrk="0" hangingPunct="0">
              <a:buClr>
                <a:srgbClr val="3670D1"/>
              </a:buClr>
              <a:buChar char="Q"/>
              <a:defRPr sz="3200">
                <a:solidFill>
                  <a:schemeClr val="tx1"/>
                </a:solidFill>
                <a:latin typeface="Arial" panose="020B0604020202020204" pitchFamily="34" charset="0"/>
                <a:ea typeface="黑体" panose="02010609060101010101" pitchFamily="49" charset="-122"/>
              </a:defRPr>
            </a:lvl1pPr>
            <a:lvl2pPr marL="742950" indent="-285750" algn="l" eaLnBrk="0" hangingPunct="0">
              <a:buClr>
                <a:srgbClr val="3670D1"/>
              </a:buClr>
              <a:buSzPct val="80000"/>
              <a:buChar char="q"/>
              <a:defRPr sz="2800">
                <a:solidFill>
                  <a:schemeClr val="tx1"/>
                </a:solidFill>
                <a:latin typeface="Arial" panose="020B0604020202020204" pitchFamily="34" charset="0"/>
                <a:ea typeface="黑体" panose="02010609060101010101" pitchFamily="49" charset="-122"/>
              </a:defRPr>
            </a:lvl2pPr>
            <a:lvl3pPr marL="1143000" indent="-228600" algn="l" eaLnBrk="0" hangingPunct="0">
              <a:buClr>
                <a:srgbClr val="3670D1"/>
              </a:buClr>
              <a:buFont typeface="Wingdings 2" panose="05020102010507070707" pitchFamily="18" charset="2"/>
              <a:buChar char="¡"/>
              <a:defRPr sz="2400">
                <a:solidFill>
                  <a:schemeClr val="tx1"/>
                </a:solidFill>
                <a:latin typeface="Arial" panose="020B0604020202020204" pitchFamily="34" charset="0"/>
                <a:ea typeface="黑体" panose="02010609060101010101" pitchFamily="49" charset="-122"/>
              </a:defRPr>
            </a:lvl3pPr>
            <a:lvl4pPr marL="1600200" indent="-228600" algn="l" eaLnBrk="0" hangingPunct="0">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4pPr>
            <a:lvl5pPr marL="2057400" indent="-228600" algn="l" eaLnBrk="0" hangingPunct="0">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9pPr>
          </a:lstStyle>
          <a:p>
            <a:pPr algn="ctr">
              <a:lnSpc>
                <a:spcPct val="160000"/>
              </a:lnSpc>
              <a:buClrTx/>
              <a:buFont typeface="Wingdings" panose="05000000000000000000" pitchFamily="2" charset="2"/>
              <a:buNone/>
              <a:defRPr/>
            </a:pPr>
            <a:r>
              <a:rPr lang="en-US" altLang="zh-CN" sz="4000" b="1" dirty="0">
                <a:solidFill>
                  <a:schemeClr val="bg1"/>
                </a:solidFill>
                <a:uFillTx/>
                <a:sym typeface="+mn-ea"/>
              </a:rPr>
              <a:t>Computer Organization and Architecture</a:t>
            </a:r>
            <a:endParaRPr lang="en-US" altLang="zh-CN" sz="4000" b="1" dirty="0">
              <a:solidFill>
                <a:schemeClr val="bg1"/>
              </a:solidFill>
              <a:effectLst>
                <a:outerShdw blurRad="38100" dist="38100" dir="2700000" algn="tl">
                  <a:srgbClr val="000000"/>
                </a:outerShdw>
              </a:effectLst>
              <a:uFillTx/>
              <a:latin typeface="黑体" panose="02010609060101010101" pitchFamily="49" charset="-122"/>
              <a:sym typeface="+mn-ea"/>
            </a:endParaRPr>
          </a:p>
        </p:txBody>
      </p:sp>
      <p:sp>
        <p:nvSpPr>
          <p:cNvPr id="5" name="矩形 23"/>
          <p:cNvSpPr>
            <a:spLocks noChangeArrowheads="1"/>
          </p:cNvSpPr>
          <p:nvPr/>
        </p:nvSpPr>
        <p:spPr bwMode="auto">
          <a:xfrm>
            <a:off x="68238" y="3200400"/>
            <a:ext cx="9087485" cy="691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buClr>
                <a:srgbClr val="3670D1"/>
              </a:buClr>
              <a:buFont typeface="Wingdings" panose="05000000000000000000" pitchFamily="2" charset="2"/>
              <a:buChar char="Q"/>
              <a:defRPr sz="3200">
                <a:solidFill>
                  <a:schemeClr val="tx1"/>
                </a:solidFill>
                <a:latin typeface="Arial" panose="020B0604020202020204" pitchFamily="34" charset="0"/>
                <a:ea typeface="黑体" panose="02010609060101010101" pitchFamily="49" charset="-122"/>
              </a:defRPr>
            </a:lvl1pPr>
            <a:lvl2pPr marL="742950" indent="-285750">
              <a:buClr>
                <a:srgbClr val="3670D1"/>
              </a:buClr>
              <a:buSzPct val="80000"/>
              <a:buFont typeface="Wingdings" panose="05000000000000000000" pitchFamily="2" charset="2"/>
              <a:buChar char="q"/>
              <a:defRPr sz="2800">
                <a:solidFill>
                  <a:schemeClr val="tx1"/>
                </a:solidFill>
                <a:latin typeface="Arial" panose="020B0604020202020204" pitchFamily="34" charset="0"/>
                <a:ea typeface="黑体" panose="02010609060101010101" pitchFamily="49" charset="-122"/>
              </a:defRPr>
            </a:lvl2pPr>
            <a:lvl3pPr marL="1143000" indent="-228600">
              <a:buClr>
                <a:srgbClr val="3670D1"/>
              </a:buClr>
              <a:buFont typeface="Wingdings 2" panose="05020102010507070707" pitchFamily="18" charset="2"/>
              <a:buChar char="¡"/>
              <a:defRPr sz="2400">
                <a:solidFill>
                  <a:schemeClr val="tx1"/>
                </a:solidFill>
                <a:latin typeface="Arial" panose="020B0604020202020204" pitchFamily="34" charset="0"/>
                <a:ea typeface="黑体" panose="02010609060101010101" pitchFamily="49" charset="-122"/>
              </a:defRPr>
            </a:lvl3pPr>
            <a:lvl4pPr marL="1600200" indent="-228600">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4pPr>
            <a:lvl5pPr marL="2057400" indent="-228600">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5pPr>
            <a:lvl6pPr marL="2514600" indent="-228600" eaLnBrk="0" fontAlgn="base" hangingPunct="0">
              <a:spcBef>
                <a:spcPct val="0"/>
              </a:spcBef>
              <a:spcAft>
                <a:spcPct val="0"/>
              </a:spcAft>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6pPr>
            <a:lvl7pPr marL="2971800" indent="-228600" eaLnBrk="0" fontAlgn="base" hangingPunct="0">
              <a:spcBef>
                <a:spcPct val="0"/>
              </a:spcBef>
              <a:spcAft>
                <a:spcPct val="0"/>
              </a:spcAft>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7pPr>
            <a:lvl8pPr marL="3429000" indent="-228600" eaLnBrk="0" fontAlgn="base" hangingPunct="0">
              <a:spcBef>
                <a:spcPct val="0"/>
              </a:spcBef>
              <a:spcAft>
                <a:spcPct val="0"/>
              </a:spcAft>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8pPr>
            <a:lvl9pPr marL="3886200" indent="-228600" eaLnBrk="0" fontAlgn="base" hangingPunct="0">
              <a:spcBef>
                <a:spcPct val="0"/>
              </a:spcBef>
              <a:spcAft>
                <a:spcPct val="0"/>
              </a:spcAft>
              <a:buClr>
                <a:srgbClr val="3670D1"/>
              </a:buClr>
              <a:buFont typeface="Wingdings 2" panose="05020102010507070707" pitchFamily="18" charset="2"/>
              <a:buChar char="‐"/>
              <a:defRPr sz="2000">
                <a:solidFill>
                  <a:schemeClr val="tx1"/>
                </a:solidFill>
                <a:latin typeface="Arial" panose="020B0604020202020204" pitchFamily="34" charset="0"/>
                <a:ea typeface="黑体" panose="02010609060101010101" pitchFamily="49" charset="-122"/>
              </a:defRPr>
            </a:lvl9pPr>
          </a:lstStyle>
          <a:p>
            <a:pPr algn="ctr">
              <a:lnSpc>
                <a:spcPct val="160000"/>
              </a:lnSpc>
              <a:buClrTx/>
              <a:buFont typeface="Wingdings" panose="05000000000000000000" pitchFamily="2" charset="2"/>
              <a:buNone/>
            </a:pPr>
            <a:r>
              <a:rPr lang="en-US" altLang="zh-CN" sz="2800" b="1" dirty="0" smtClean="0">
                <a:sym typeface="+mn-ea"/>
              </a:rPr>
              <a:t>Lecture16  </a:t>
            </a:r>
            <a:r>
              <a:rPr lang="en-US" altLang="zh-CN" sz="2800" b="1" dirty="0">
                <a:sym typeface="+mn-ea"/>
              </a:rPr>
              <a:t>Memory(I)-SRAM &amp; DRAM </a:t>
            </a:r>
            <a:endParaRPr lang="en-US" altLang="zh-CN" sz="2800" b="1" dirty="0">
              <a:sym typeface="+mn-ea"/>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Analyze the SRAM Cell</a:t>
            </a:r>
            <a:endParaRPr lang="en-US" altLang="zh-CN"/>
          </a:p>
        </p:txBody>
      </p:sp>
      <p:sp>
        <p:nvSpPr>
          <p:cNvPr id="4" name="内容占位符 3"/>
          <p:cNvSpPr>
            <a:spLocks noGrp="1"/>
          </p:cNvSpPr>
          <p:nvPr>
            <p:ph sz="quarter" idx="13"/>
          </p:nvPr>
        </p:nvSpPr>
        <p:spPr>
          <a:xfrm>
            <a:off x="232410" y="116840"/>
            <a:ext cx="834390" cy="568325"/>
          </a:xfrm>
        </p:spPr>
        <p:txBody>
          <a:bodyPr/>
          <a:lstStyle/>
          <a:p>
            <a:r>
              <a:rPr lang="en-US" altLang="zh-CN"/>
              <a:t>2.5</a:t>
            </a:r>
            <a:endParaRPr lang="en-US" altLang="zh-CN"/>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sp>
        <p:nvSpPr>
          <p:cNvPr id="33796" name="Rectangle 4"/>
          <p:cNvSpPr>
            <a:spLocks noChangeArrowheads="1"/>
          </p:cNvSpPr>
          <p:nvPr/>
        </p:nvSpPr>
        <p:spPr bwMode="auto">
          <a:xfrm>
            <a:off x="609600" y="955675"/>
            <a:ext cx="26670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6-Transistor SRAM Cell</a:t>
            </a:r>
            <a:endParaRPr lang="en-US" altLang="zh-CN" b="1">
              <a:ea typeface="宋体" panose="02010600030101010101" pitchFamily="2" charset="-122"/>
            </a:endParaRPr>
          </a:p>
        </p:txBody>
      </p:sp>
      <p:sp>
        <p:nvSpPr>
          <p:cNvPr id="33797" name="Line 5"/>
          <p:cNvSpPr>
            <a:spLocks noChangeShapeType="1"/>
          </p:cNvSpPr>
          <p:nvPr/>
        </p:nvSpPr>
        <p:spPr bwMode="auto">
          <a:xfrm>
            <a:off x="2044700" y="1552575"/>
            <a:ext cx="0" cy="431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798" name="Line 6"/>
          <p:cNvSpPr>
            <a:spLocks noChangeShapeType="1"/>
          </p:cNvSpPr>
          <p:nvPr/>
        </p:nvSpPr>
        <p:spPr bwMode="auto">
          <a:xfrm>
            <a:off x="2057400" y="1552575"/>
            <a:ext cx="35560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799" name="Line 7"/>
          <p:cNvSpPr>
            <a:spLocks noChangeShapeType="1"/>
          </p:cNvSpPr>
          <p:nvPr/>
        </p:nvSpPr>
        <p:spPr bwMode="auto">
          <a:xfrm flipH="1">
            <a:off x="2032000" y="1781175"/>
            <a:ext cx="40640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0" name="Oval 8"/>
          <p:cNvSpPr>
            <a:spLocks noChangeArrowheads="1"/>
          </p:cNvSpPr>
          <p:nvPr/>
        </p:nvSpPr>
        <p:spPr bwMode="auto">
          <a:xfrm>
            <a:off x="2438400" y="1704975"/>
            <a:ext cx="127000" cy="1270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1" name="Line 9"/>
          <p:cNvSpPr>
            <a:spLocks noChangeShapeType="1"/>
          </p:cNvSpPr>
          <p:nvPr/>
        </p:nvSpPr>
        <p:spPr bwMode="auto">
          <a:xfrm>
            <a:off x="2578100" y="2238375"/>
            <a:ext cx="0" cy="431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2" name="Line 10"/>
          <p:cNvSpPr>
            <a:spLocks noChangeShapeType="1"/>
          </p:cNvSpPr>
          <p:nvPr/>
        </p:nvSpPr>
        <p:spPr bwMode="auto">
          <a:xfrm flipH="1">
            <a:off x="2184400" y="2238375"/>
            <a:ext cx="40640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3" name="Line 11"/>
          <p:cNvSpPr>
            <a:spLocks noChangeShapeType="1"/>
          </p:cNvSpPr>
          <p:nvPr/>
        </p:nvSpPr>
        <p:spPr bwMode="auto">
          <a:xfrm>
            <a:off x="2209800" y="2466975"/>
            <a:ext cx="35560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4" name="Oval 12"/>
          <p:cNvSpPr>
            <a:spLocks noChangeArrowheads="1"/>
          </p:cNvSpPr>
          <p:nvPr/>
        </p:nvSpPr>
        <p:spPr bwMode="auto">
          <a:xfrm>
            <a:off x="2057400" y="2390775"/>
            <a:ext cx="127000" cy="1270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5" name="Line 13"/>
          <p:cNvSpPr>
            <a:spLocks noChangeShapeType="1"/>
          </p:cNvSpPr>
          <p:nvPr/>
        </p:nvSpPr>
        <p:spPr bwMode="auto">
          <a:xfrm>
            <a:off x="2590800" y="1768475"/>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6" name="Line 14"/>
          <p:cNvSpPr>
            <a:spLocks noChangeShapeType="1"/>
          </p:cNvSpPr>
          <p:nvPr/>
        </p:nvSpPr>
        <p:spPr bwMode="auto">
          <a:xfrm>
            <a:off x="2730500" y="1781175"/>
            <a:ext cx="0" cy="660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7" name="Line 15"/>
          <p:cNvSpPr>
            <a:spLocks noChangeShapeType="1"/>
          </p:cNvSpPr>
          <p:nvPr/>
        </p:nvSpPr>
        <p:spPr bwMode="auto">
          <a:xfrm flipH="1">
            <a:off x="2565400" y="2454275"/>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8" name="Line 16"/>
          <p:cNvSpPr>
            <a:spLocks noChangeShapeType="1"/>
          </p:cNvSpPr>
          <p:nvPr/>
        </p:nvSpPr>
        <p:spPr bwMode="auto">
          <a:xfrm flipH="1">
            <a:off x="1879600" y="2454275"/>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9" name="Line 17"/>
          <p:cNvSpPr>
            <a:spLocks noChangeShapeType="1"/>
          </p:cNvSpPr>
          <p:nvPr/>
        </p:nvSpPr>
        <p:spPr bwMode="auto">
          <a:xfrm flipV="1">
            <a:off x="1892300" y="1755775"/>
            <a:ext cx="0" cy="711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0" name="Line 18"/>
          <p:cNvSpPr>
            <a:spLocks noChangeShapeType="1"/>
          </p:cNvSpPr>
          <p:nvPr/>
        </p:nvSpPr>
        <p:spPr bwMode="auto">
          <a:xfrm>
            <a:off x="1905000" y="1768475"/>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1" name="Line 19"/>
          <p:cNvSpPr>
            <a:spLocks noChangeShapeType="1"/>
          </p:cNvSpPr>
          <p:nvPr/>
        </p:nvSpPr>
        <p:spPr bwMode="auto">
          <a:xfrm>
            <a:off x="2743200" y="2149475"/>
            <a:ext cx="203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2" name="Line 20"/>
          <p:cNvSpPr>
            <a:spLocks noChangeShapeType="1"/>
          </p:cNvSpPr>
          <p:nvPr/>
        </p:nvSpPr>
        <p:spPr bwMode="auto">
          <a:xfrm flipV="1">
            <a:off x="2959100" y="1984375"/>
            <a:ext cx="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3" name="Line 21"/>
          <p:cNvSpPr>
            <a:spLocks noChangeShapeType="1"/>
          </p:cNvSpPr>
          <p:nvPr/>
        </p:nvSpPr>
        <p:spPr bwMode="auto">
          <a:xfrm>
            <a:off x="2971800" y="19970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4" name="Line 22"/>
          <p:cNvSpPr>
            <a:spLocks noChangeShapeType="1"/>
          </p:cNvSpPr>
          <p:nvPr/>
        </p:nvSpPr>
        <p:spPr bwMode="auto">
          <a:xfrm>
            <a:off x="3263900" y="2009775"/>
            <a:ext cx="0" cy="127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5" name="Line 23"/>
          <p:cNvSpPr>
            <a:spLocks noChangeShapeType="1"/>
          </p:cNvSpPr>
          <p:nvPr/>
        </p:nvSpPr>
        <p:spPr bwMode="auto">
          <a:xfrm>
            <a:off x="3276600" y="21494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6" name="Line 24"/>
          <p:cNvSpPr>
            <a:spLocks noChangeShapeType="1"/>
          </p:cNvSpPr>
          <p:nvPr/>
        </p:nvSpPr>
        <p:spPr bwMode="auto">
          <a:xfrm>
            <a:off x="1066800" y="2149475"/>
            <a:ext cx="203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7" name="Line 25"/>
          <p:cNvSpPr>
            <a:spLocks noChangeShapeType="1"/>
          </p:cNvSpPr>
          <p:nvPr/>
        </p:nvSpPr>
        <p:spPr bwMode="auto">
          <a:xfrm flipV="1">
            <a:off x="1282700" y="1984375"/>
            <a:ext cx="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8" name="Line 26"/>
          <p:cNvSpPr>
            <a:spLocks noChangeShapeType="1"/>
          </p:cNvSpPr>
          <p:nvPr/>
        </p:nvSpPr>
        <p:spPr bwMode="auto">
          <a:xfrm>
            <a:off x="1295400" y="19970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9" name="Line 27"/>
          <p:cNvSpPr>
            <a:spLocks noChangeShapeType="1"/>
          </p:cNvSpPr>
          <p:nvPr/>
        </p:nvSpPr>
        <p:spPr bwMode="auto">
          <a:xfrm>
            <a:off x="1587500" y="2009775"/>
            <a:ext cx="0" cy="127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0" name="Line 28"/>
          <p:cNvSpPr>
            <a:spLocks noChangeShapeType="1"/>
          </p:cNvSpPr>
          <p:nvPr/>
        </p:nvSpPr>
        <p:spPr bwMode="auto">
          <a:xfrm>
            <a:off x="1600200" y="21494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1" name="Line 29"/>
          <p:cNvSpPr>
            <a:spLocks noChangeShapeType="1"/>
          </p:cNvSpPr>
          <p:nvPr/>
        </p:nvSpPr>
        <p:spPr bwMode="auto">
          <a:xfrm>
            <a:off x="1295400" y="19208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2" name="Line 30"/>
          <p:cNvSpPr>
            <a:spLocks noChangeShapeType="1"/>
          </p:cNvSpPr>
          <p:nvPr/>
        </p:nvSpPr>
        <p:spPr bwMode="auto">
          <a:xfrm>
            <a:off x="2971800" y="19208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3" name="Line 31"/>
          <p:cNvSpPr>
            <a:spLocks noChangeShapeType="1"/>
          </p:cNvSpPr>
          <p:nvPr/>
        </p:nvSpPr>
        <p:spPr bwMode="auto">
          <a:xfrm flipV="1">
            <a:off x="3111500" y="1374775"/>
            <a:ext cx="0" cy="558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4" name="Line 32"/>
          <p:cNvSpPr>
            <a:spLocks noChangeShapeType="1"/>
          </p:cNvSpPr>
          <p:nvPr/>
        </p:nvSpPr>
        <p:spPr bwMode="auto">
          <a:xfrm flipH="1">
            <a:off x="965200" y="1387475"/>
            <a:ext cx="2844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5" name="Line 33"/>
          <p:cNvSpPr>
            <a:spLocks noChangeShapeType="1"/>
          </p:cNvSpPr>
          <p:nvPr/>
        </p:nvSpPr>
        <p:spPr bwMode="auto">
          <a:xfrm flipV="1">
            <a:off x="1435100" y="1374775"/>
            <a:ext cx="0" cy="558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6" name="Line 34"/>
          <p:cNvSpPr>
            <a:spLocks noChangeShapeType="1"/>
          </p:cNvSpPr>
          <p:nvPr/>
        </p:nvSpPr>
        <p:spPr bwMode="auto">
          <a:xfrm>
            <a:off x="1054100" y="1552575"/>
            <a:ext cx="0" cy="1346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7" name="Line 35"/>
          <p:cNvSpPr>
            <a:spLocks noChangeShapeType="1"/>
          </p:cNvSpPr>
          <p:nvPr/>
        </p:nvSpPr>
        <p:spPr bwMode="auto">
          <a:xfrm>
            <a:off x="3568700" y="1552575"/>
            <a:ext cx="0" cy="1346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8" name="Rectangle 36"/>
          <p:cNvSpPr>
            <a:spLocks noChangeArrowheads="1"/>
          </p:cNvSpPr>
          <p:nvPr/>
        </p:nvSpPr>
        <p:spPr bwMode="auto">
          <a:xfrm>
            <a:off x="838200" y="3013075"/>
            <a:ext cx="406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bit</a:t>
            </a:r>
            <a:endParaRPr lang="en-US" altLang="zh-CN" b="1">
              <a:ea typeface="宋体" panose="02010600030101010101" pitchFamily="2" charset="-122"/>
            </a:endParaRPr>
          </a:p>
        </p:txBody>
      </p:sp>
      <p:sp>
        <p:nvSpPr>
          <p:cNvPr id="33829" name="Line 37"/>
          <p:cNvSpPr>
            <a:spLocks noChangeShapeType="1"/>
          </p:cNvSpPr>
          <p:nvPr/>
        </p:nvSpPr>
        <p:spPr bwMode="auto">
          <a:xfrm>
            <a:off x="914400" y="29876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0" name="Rectangle 38"/>
          <p:cNvSpPr>
            <a:spLocks noChangeArrowheads="1"/>
          </p:cNvSpPr>
          <p:nvPr/>
        </p:nvSpPr>
        <p:spPr bwMode="auto">
          <a:xfrm>
            <a:off x="3429000" y="3013075"/>
            <a:ext cx="406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bit</a:t>
            </a:r>
            <a:endParaRPr lang="en-US" altLang="zh-CN" b="1">
              <a:ea typeface="宋体" panose="02010600030101010101" pitchFamily="2" charset="-122"/>
            </a:endParaRPr>
          </a:p>
        </p:txBody>
      </p:sp>
      <p:sp>
        <p:nvSpPr>
          <p:cNvPr id="33831" name="Rectangle 39"/>
          <p:cNvSpPr>
            <a:spLocks noChangeArrowheads="1"/>
          </p:cNvSpPr>
          <p:nvPr/>
        </p:nvSpPr>
        <p:spPr bwMode="auto">
          <a:xfrm>
            <a:off x="3810000" y="1260475"/>
            <a:ext cx="13970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word</a:t>
            </a:r>
            <a:endParaRPr lang="en-US" altLang="zh-CN" b="1">
              <a:ea typeface="宋体" panose="02010600030101010101" pitchFamily="2" charset="-122"/>
            </a:endParaRPr>
          </a:p>
          <a:p>
            <a:pPr>
              <a:lnSpc>
                <a:spcPct val="85000"/>
              </a:lnSpc>
            </a:pPr>
            <a:r>
              <a:rPr lang="en-US" altLang="zh-CN" b="1">
                <a:ea typeface="宋体" panose="02010600030101010101" pitchFamily="2" charset="-122"/>
              </a:rPr>
              <a:t>(row select)</a:t>
            </a:r>
            <a:endParaRPr lang="en-US" altLang="zh-CN" b="1">
              <a:ea typeface="宋体" panose="02010600030101010101" pitchFamily="2" charset="-122"/>
            </a:endParaRPr>
          </a:p>
        </p:txBody>
      </p:sp>
      <p:sp>
        <p:nvSpPr>
          <p:cNvPr id="33832" name="Line 40"/>
          <p:cNvSpPr>
            <a:spLocks noChangeShapeType="1"/>
          </p:cNvSpPr>
          <p:nvPr/>
        </p:nvSpPr>
        <p:spPr bwMode="auto">
          <a:xfrm>
            <a:off x="6781800" y="1692275"/>
            <a:ext cx="508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3" name="Line 41"/>
          <p:cNvSpPr>
            <a:spLocks noChangeShapeType="1"/>
          </p:cNvSpPr>
          <p:nvPr/>
        </p:nvSpPr>
        <p:spPr bwMode="auto">
          <a:xfrm>
            <a:off x="6769100" y="1704975"/>
            <a:ext cx="0" cy="355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4" name="Line 42"/>
          <p:cNvSpPr>
            <a:spLocks noChangeShapeType="1"/>
          </p:cNvSpPr>
          <p:nvPr/>
        </p:nvSpPr>
        <p:spPr bwMode="auto">
          <a:xfrm flipH="1">
            <a:off x="6604000" y="2073275"/>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5" name="Line 43"/>
          <p:cNvSpPr>
            <a:spLocks noChangeShapeType="1"/>
          </p:cNvSpPr>
          <p:nvPr/>
        </p:nvSpPr>
        <p:spPr bwMode="auto">
          <a:xfrm>
            <a:off x="6616700" y="2085975"/>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6" name="Line 44"/>
          <p:cNvSpPr>
            <a:spLocks noChangeShapeType="1"/>
          </p:cNvSpPr>
          <p:nvPr/>
        </p:nvSpPr>
        <p:spPr bwMode="auto">
          <a:xfrm>
            <a:off x="6769100" y="2390775"/>
            <a:ext cx="0" cy="431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7" name="Line 45"/>
          <p:cNvSpPr>
            <a:spLocks noChangeShapeType="1"/>
          </p:cNvSpPr>
          <p:nvPr/>
        </p:nvSpPr>
        <p:spPr bwMode="auto">
          <a:xfrm>
            <a:off x="6629400" y="2378075"/>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8" name="Line 46"/>
          <p:cNvSpPr>
            <a:spLocks noChangeShapeType="1"/>
          </p:cNvSpPr>
          <p:nvPr/>
        </p:nvSpPr>
        <p:spPr bwMode="auto">
          <a:xfrm>
            <a:off x="6540500" y="2085975"/>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9" name="Line 47"/>
          <p:cNvSpPr>
            <a:spLocks noChangeShapeType="1"/>
          </p:cNvSpPr>
          <p:nvPr/>
        </p:nvSpPr>
        <p:spPr bwMode="auto">
          <a:xfrm flipH="1">
            <a:off x="6604000" y="2835275"/>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0" name="Line 48"/>
          <p:cNvSpPr>
            <a:spLocks noChangeShapeType="1"/>
          </p:cNvSpPr>
          <p:nvPr/>
        </p:nvSpPr>
        <p:spPr bwMode="auto">
          <a:xfrm>
            <a:off x="6616700" y="2847975"/>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1" name="Line 49"/>
          <p:cNvSpPr>
            <a:spLocks noChangeShapeType="1"/>
          </p:cNvSpPr>
          <p:nvPr/>
        </p:nvSpPr>
        <p:spPr bwMode="auto">
          <a:xfrm>
            <a:off x="6629400" y="3140075"/>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2" name="Line 50"/>
          <p:cNvSpPr>
            <a:spLocks noChangeShapeType="1"/>
          </p:cNvSpPr>
          <p:nvPr/>
        </p:nvSpPr>
        <p:spPr bwMode="auto">
          <a:xfrm>
            <a:off x="6540500" y="2847975"/>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3" name="Line 51"/>
          <p:cNvSpPr>
            <a:spLocks noChangeShapeType="1"/>
          </p:cNvSpPr>
          <p:nvPr/>
        </p:nvSpPr>
        <p:spPr bwMode="auto">
          <a:xfrm>
            <a:off x="6769100" y="3152775"/>
            <a:ext cx="0" cy="355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4" name="Line 52"/>
          <p:cNvSpPr>
            <a:spLocks noChangeShapeType="1"/>
          </p:cNvSpPr>
          <p:nvPr/>
        </p:nvSpPr>
        <p:spPr bwMode="auto">
          <a:xfrm>
            <a:off x="6781800" y="3521075"/>
            <a:ext cx="508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5" name="Line 53"/>
          <p:cNvSpPr>
            <a:spLocks noChangeShapeType="1"/>
          </p:cNvSpPr>
          <p:nvPr/>
        </p:nvSpPr>
        <p:spPr bwMode="auto">
          <a:xfrm>
            <a:off x="7302500" y="1704975"/>
            <a:ext cx="0" cy="355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6" name="Line 54"/>
          <p:cNvSpPr>
            <a:spLocks noChangeShapeType="1"/>
          </p:cNvSpPr>
          <p:nvPr/>
        </p:nvSpPr>
        <p:spPr bwMode="auto">
          <a:xfrm flipH="1">
            <a:off x="7289800" y="2073275"/>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7" name="Line 55"/>
          <p:cNvSpPr>
            <a:spLocks noChangeShapeType="1"/>
          </p:cNvSpPr>
          <p:nvPr/>
        </p:nvSpPr>
        <p:spPr bwMode="auto">
          <a:xfrm>
            <a:off x="7531100" y="2085975"/>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8" name="Line 56"/>
          <p:cNvSpPr>
            <a:spLocks noChangeShapeType="1"/>
          </p:cNvSpPr>
          <p:nvPr/>
        </p:nvSpPr>
        <p:spPr bwMode="auto">
          <a:xfrm>
            <a:off x="7302500" y="2390775"/>
            <a:ext cx="0" cy="431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9" name="Line 57"/>
          <p:cNvSpPr>
            <a:spLocks noChangeShapeType="1"/>
          </p:cNvSpPr>
          <p:nvPr/>
        </p:nvSpPr>
        <p:spPr bwMode="auto">
          <a:xfrm>
            <a:off x="7454900" y="2085975"/>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0" name="Line 58"/>
          <p:cNvSpPr>
            <a:spLocks noChangeShapeType="1"/>
          </p:cNvSpPr>
          <p:nvPr/>
        </p:nvSpPr>
        <p:spPr bwMode="auto">
          <a:xfrm>
            <a:off x="7302500" y="3152775"/>
            <a:ext cx="0" cy="355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1" name="Line 59"/>
          <p:cNvSpPr>
            <a:spLocks noChangeShapeType="1"/>
          </p:cNvSpPr>
          <p:nvPr/>
        </p:nvSpPr>
        <p:spPr bwMode="auto">
          <a:xfrm flipH="1">
            <a:off x="7289800" y="2835275"/>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2" name="Line 60"/>
          <p:cNvSpPr>
            <a:spLocks noChangeShapeType="1"/>
          </p:cNvSpPr>
          <p:nvPr/>
        </p:nvSpPr>
        <p:spPr bwMode="auto">
          <a:xfrm>
            <a:off x="7531100" y="2847975"/>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3" name="Line 61"/>
          <p:cNvSpPr>
            <a:spLocks noChangeShapeType="1"/>
          </p:cNvSpPr>
          <p:nvPr/>
        </p:nvSpPr>
        <p:spPr bwMode="auto">
          <a:xfrm>
            <a:off x="7454900" y="2847975"/>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4" name="Line 62"/>
          <p:cNvSpPr>
            <a:spLocks noChangeShapeType="1"/>
          </p:cNvSpPr>
          <p:nvPr/>
        </p:nvSpPr>
        <p:spPr bwMode="auto">
          <a:xfrm flipH="1">
            <a:off x="7289800" y="3140075"/>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5" name="Line 63"/>
          <p:cNvSpPr>
            <a:spLocks noChangeShapeType="1"/>
          </p:cNvSpPr>
          <p:nvPr/>
        </p:nvSpPr>
        <p:spPr bwMode="auto">
          <a:xfrm flipH="1">
            <a:off x="7289800" y="2378075"/>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6" name="Line 64"/>
          <p:cNvSpPr>
            <a:spLocks noChangeShapeType="1"/>
          </p:cNvSpPr>
          <p:nvPr/>
        </p:nvSpPr>
        <p:spPr bwMode="auto">
          <a:xfrm>
            <a:off x="7073900" y="3533775"/>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7" name="Line 65"/>
          <p:cNvSpPr>
            <a:spLocks noChangeShapeType="1"/>
          </p:cNvSpPr>
          <p:nvPr/>
        </p:nvSpPr>
        <p:spPr bwMode="auto">
          <a:xfrm>
            <a:off x="6934200" y="38258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8" name="Line 66"/>
          <p:cNvSpPr>
            <a:spLocks noChangeShapeType="1"/>
          </p:cNvSpPr>
          <p:nvPr/>
        </p:nvSpPr>
        <p:spPr bwMode="auto">
          <a:xfrm>
            <a:off x="7010400" y="3902075"/>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9" name="Line 67"/>
          <p:cNvSpPr>
            <a:spLocks noChangeShapeType="1"/>
          </p:cNvSpPr>
          <p:nvPr/>
        </p:nvSpPr>
        <p:spPr bwMode="auto">
          <a:xfrm flipV="1">
            <a:off x="6997700" y="1527175"/>
            <a:ext cx="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0" name="Line 68"/>
          <p:cNvSpPr>
            <a:spLocks noChangeShapeType="1"/>
          </p:cNvSpPr>
          <p:nvPr/>
        </p:nvSpPr>
        <p:spPr bwMode="auto">
          <a:xfrm flipV="1">
            <a:off x="6858000" y="1450975"/>
            <a:ext cx="20320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1" name="Oval 69"/>
          <p:cNvSpPr>
            <a:spLocks noChangeArrowheads="1"/>
          </p:cNvSpPr>
          <p:nvPr/>
        </p:nvSpPr>
        <p:spPr bwMode="auto">
          <a:xfrm>
            <a:off x="6400800" y="2162175"/>
            <a:ext cx="127000" cy="1270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2" name="Oval 70"/>
          <p:cNvSpPr>
            <a:spLocks noChangeArrowheads="1"/>
          </p:cNvSpPr>
          <p:nvPr/>
        </p:nvSpPr>
        <p:spPr bwMode="auto">
          <a:xfrm>
            <a:off x="7543800" y="2162175"/>
            <a:ext cx="127000" cy="1270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3" name="Line 71"/>
          <p:cNvSpPr>
            <a:spLocks noChangeShapeType="1"/>
          </p:cNvSpPr>
          <p:nvPr/>
        </p:nvSpPr>
        <p:spPr bwMode="auto">
          <a:xfrm flipH="1">
            <a:off x="6299200" y="2225675"/>
            <a:ext cx="101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4" name="Line 72"/>
          <p:cNvSpPr>
            <a:spLocks noChangeShapeType="1"/>
          </p:cNvSpPr>
          <p:nvPr/>
        </p:nvSpPr>
        <p:spPr bwMode="auto">
          <a:xfrm>
            <a:off x="6311900" y="2238375"/>
            <a:ext cx="0" cy="736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5" name="Line 73"/>
          <p:cNvSpPr>
            <a:spLocks noChangeShapeType="1"/>
          </p:cNvSpPr>
          <p:nvPr/>
        </p:nvSpPr>
        <p:spPr bwMode="auto">
          <a:xfrm>
            <a:off x="6324600" y="2987675"/>
            <a:ext cx="203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6" name="Line 74"/>
          <p:cNvSpPr>
            <a:spLocks noChangeShapeType="1"/>
          </p:cNvSpPr>
          <p:nvPr/>
        </p:nvSpPr>
        <p:spPr bwMode="auto">
          <a:xfrm>
            <a:off x="7696200" y="2225675"/>
            <a:ext cx="50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7" name="Line 75"/>
          <p:cNvSpPr>
            <a:spLocks noChangeShapeType="1"/>
          </p:cNvSpPr>
          <p:nvPr/>
        </p:nvSpPr>
        <p:spPr bwMode="auto">
          <a:xfrm>
            <a:off x="7759700" y="2238375"/>
            <a:ext cx="0" cy="736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8" name="Line 76"/>
          <p:cNvSpPr>
            <a:spLocks noChangeShapeType="1"/>
          </p:cNvSpPr>
          <p:nvPr/>
        </p:nvSpPr>
        <p:spPr bwMode="auto">
          <a:xfrm flipH="1">
            <a:off x="7518400" y="2987675"/>
            <a:ext cx="254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9" name="Line 77"/>
          <p:cNvSpPr>
            <a:spLocks noChangeShapeType="1"/>
          </p:cNvSpPr>
          <p:nvPr/>
        </p:nvSpPr>
        <p:spPr bwMode="auto">
          <a:xfrm>
            <a:off x="6781800" y="2530475"/>
            <a:ext cx="1193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0" name="Line 78"/>
          <p:cNvSpPr>
            <a:spLocks noChangeShapeType="1"/>
          </p:cNvSpPr>
          <p:nvPr/>
        </p:nvSpPr>
        <p:spPr bwMode="auto">
          <a:xfrm flipH="1">
            <a:off x="5994400" y="2682875"/>
            <a:ext cx="1320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1" name="Line 79"/>
          <p:cNvSpPr>
            <a:spLocks noChangeShapeType="1"/>
          </p:cNvSpPr>
          <p:nvPr/>
        </p:nvSpPr>
        <p:spPr bwMode="auto">
          <a:xfrm flipV="1">
            <a:off x="6007100" y="2517775"/>
            <a:ext cx="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2" name="Line 80"/>
          <p:cNvSpPr>
            <a:spLocks noChangeShapeType="1"/>
          </p:cNvSpPr>
          <p:nvPr/>
        </p:nvSpPr>
        <p:spPr bwMode="auto">
          <a:xfrm flipH="1">
            <a:off x="5689600" y="2530475"/>
            <a:ext cx="330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3" name="Line 81"/>
          <p:cNvSpPr>
            <a:spLocks noChangeShapeType="1"/>
          </p:cNvSpPr>
          <p:nvPr/>
        </p:nvSpPr>
        <p:spPr bwMode="auto">
          <a:xfrm>
            <a:off x="5702300" y="2543175"/>
            <a:ext cx="0" cy="127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4" name="Line 82"/>
          <p:cNvSpPr>
            <a:spLocks noChangeShapeType="1"/>
          </p:cNvSpPr>
          <p:nvPr/>
        </p:nvSpPr>
        <p:spPr bwMode="auto">
          <a:xfrm flipH="1">
            <a:off x="5461000" y="2682875"/>
            <a:ext cx="254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5" name="Line 83"/>
          <p:cNvSpPr>
            <a:spLocks noChangeShapeType="1"/>
          </p:cNvSpPr>
          <p:nvPr/>
        </p:nvSpPr>
        <p:spPr bwMode="auto">
          <a:xfrm flipV="1">
            <a:off x="7988300" y="2365375"/>
            <a:ext cx="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6" name="Line 84"/>
          <p:cNvSpPr>
            <a:spLocks noChangeShapeType="1"/>
          </p:cNvSpPr>
          <p:nvPr/>
        </p:nvSpPr>
        <p:spPr bwMode="auto">
          <a:xfrm>
            <a:off x="8001000" y="23780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7" name="Line 85"/>
          <p:cNvSpPr>
            <a:spLocks noChangeShapeType="1"/>
          </p:cNvSpPr>
          <p:nvPr/>
        </p:nvSpPr>
        <p:spPr bwMode="auto">
          <a:xfrm>
            <a:off x="8293100" y="2390775"/>
            <a:ext cx="0" cy="127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8" name="Line 86"/>
          <p:cNvSpPr>
            <a:spLocks noChangeShapeType="1"/>
          </p:cNvSpPr>
          <p:nvPr/>
        </p:nvSpPr>
        <p:spPr bwMode="auto">
          <a:xfrm>
            <a:off x="8305800" y="25304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9" name="Line 87"/>
          <p:cNvSpPr>
            <a:spLocks noChangeShapeType="1"/>
          </p:cNvSpPr>
          <p:nvPr/>
        </p:nvSpPr>
        <p:spPr bwMode="auto">
          <a:xfrm flipV="1">
            <a:off x="5473700" y="1069975"/>
            <a:ext cx="0" cy="2692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0" name="Line 88"/>
          <p:cNvSpPr>
            <a:spLocks noChangeShapeType="1"/>
          </p:cNvSpPr>
          <p:nvPr/>
        </p:nvSpPr>
        <p:spPr bwMode="auto">
          <a:xfrm flipV="1">
            <a:off x="8597900" y="1069975"/>
            <a:ext cx="0" cy="2692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1" name="Line 89"/>
          <p:cNvSpPr>
            <a:spLocks noChangeShapeType="1"/>
          </p:cNvSpPr>
          <p:nvPr/>
        </p:nvSpPr>
        <p:spPr bwMode="auto">
          <a:xfrm>
            <a:off x="5715000" y="24542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2" name="Line 90"/>
          <p:cNvSpPr>
            <a:spLocks noChangeShapeType="1"/>
          </p:cNvSpPr>
          <p:nvPr/>
        </p:nvSpPr>
        <p:spPr bwMode="auto">
          <a:xfrm>
            <a:off x="8001000" y="23018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3" name="Line 91"/>
          <p:cNvSpPr>
            <a:spLocks noChangeShapeType="1"/>
          </p:cNvSpPr>
          <p:nvPr/>
        </p:nvSpPr>
        <p:spPr bwMode="auto">
          <a:xfrm flipV="1">
            <a:off x="8140700" y="1298575"/>
            <a:ext cx="0" cy="1016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4" name="Line 92"/>
          <p:cNvSpPr>
            <a:spLocks noChangeShapeType="1"/>
          </p:cNvSpPr>
          <p:nvPr/>
        </p:nvSpPr>
        <p:spPr bwMode="auto">
          <a:xfrm flipV="1">
            <a:off x="5854700" y="1298575"/>
            <a:ext cx="0" cy="1168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5" name="Line 93"/>
          <p:cNvSpPr>
            <a:spLocks noChangeShapeType="1"/>
          </p:cNvSpPr>
          <p:nvPr/>
        </p:nvSpPr>
        <p:spPr bwMode="auto">
          <a:xfrm>
            <a:off x="5334000" y="1311275"/>
            <a:ext cx="3022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6" name="Rectangle 94"/>
          <p:cNvSpPr>
            <a:spLocks noChangeArrowheads="1"/>
          </p:cNvSpPr>
          <p:nvPr/>
        </p:nvSpPr>
        <p:spPr bwMode="auto">
          <a:xfrm>
            <a:off x="5410200" y="3851275"/>
            <a:ext cx="406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bit</a:t>
            </a:r>
            <a:endParaRPr lang="en-US" altLang="zh-CN" b="1">
              <a:ea typeface="宋体" panose="02010600030101010101" pitchFamily="2" charset="-122"/>
            </a:endParaRPr>
          </a:p>
        </p:txBody>
      </p:sp>
      <p:sp>
        <p:nvSpPr>
          <p:cNvPr id="33887" name="Line 95"/>
          <p:cNvSpPr>
            <a:spLocks noChangeShapeType="1"/>
          </p:cNvSpPr>
          <p:nvPr/>
        </p:nvSpPr>
        <p:spPr bwMode="auto">
          <a:xfrm>
            <a:off x="5486400" y="382587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8" name="Rectangle 96"/>
          <p:cNvSpPr>
            <a:spLocks noChangeArrowheads="1"/>
          </p:cNvSpPr>
          <p:nvPr/>
        </p:nvSpPr>
        <p:spPr bwMode="auto">
          <a:xfrm>
            <a:off x="8305800" y="3851275"/>
            <a:ext cx="406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bit</a:t>
            </a:r>
            <a:endParaRPr lang="en-US" altLang="zh-CN" b="1">
              <a:ea typeface="宋体" panose="02010600030101010101" pitchFamily="2" charset="-122"/>
            </a:endParaRPr>
          </a:p>
        </p:txBody>
      </p:sp>
      <p:sp>
        <p:nvSpPr>
          <p:cNvPr id="33889" name="Line 97"/>
          <p:cNvSpPr>
            <a:spLocks noChangeShapeType="1"/>
          </p:cNvSpPr>
          <p:nvPr/>
        </p:nvSpPr>
        <p:spPr bwMode="auto">
          <a:xfrm>
            <a:off x="6743700" y="2530475"/>
            <a:ext cx="50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0" name="Line 98"/>
          <p:cNvSpPr>
            <a:spLocks noChangeShapeType="1"/>
          </p:cNvSpPr>
          <p:nvPr/>
        </p:nvSpPr>
        <p:spPr bwMode="auto">
          <a:xfrm>
            <a:off x="5448300" y="2682875"/>
            <a:ext cx="50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1" name="Rectangle 99"/>
          <p:cNvSpPr>
            <a:spLocks noChangeArrowheads="1"/>
          </p:cNvSpPr>
          <p:nvPr/>
        </p:nvSpPr>
        <p:spPr bwMode="auto">
          <a:xfrm>
            <a:off x="6388100" y="968375"/>
            <a:ext cx="6731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word</a:t>
            </a:r>
            <a:endParaRPr lang="en-US" altLang="zh-CN" b="1">
              <a:ea typeface="宋体" panose="02010600030101010101" pitchFamily="2" charset="-122"/>
            </a:endParaRPr>
          </a:p>
        </p:txBody>
      </p:sp>
      <p:sp>
        <p:nvSpPr>
          <p:cNvPr id="33896" name="Oval 104"/>
          <p:cNvSpPr>
            <a:spLocks noChangeArrowheads="1"/>
          </p:cNvSpPr>
          <p:nvPr/>
        </p:nvSpPr>
        <p:spPr bwMode="auto">
          <a:xfrm>
            <a:off x="7232650" y="2613025"/>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7" name="Oval 105"/>
          <p:cNvSpPr>
            <a:spLocks noChangeArrowheads="1"/>
          </p:cNvSpPr>
          <p:nvPr/>
        </p:nvSpPr>
        <p:spPr bwMode="auto">
          <a:xfrm>
            <a:off x="6242050" y="2613025"/>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8" name="Oval 106"/>
          <p:cNvSpPr>
            <a:spLocks noChangeArrowheads="1"/>
          </p:cNvSpPr>
          <p:nvPr/>
        </p:nvSpPr>
        <p:spPr bwMode="auto">
          <a:xfrm>
            <a:off x="5403850" y="2613025"/>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9" name="Oval 107"/>
          <p:cNvSpPr>
            <a:spLocks noChangeArrowheads="1"/>
          </p:cNvSpPr>
          <p:nvPr/>
        </p:nvSpPr>
        <p:spPr bwMode="auto">
          <a:xfrm>
            <a:off x="6699250" y="2460625"/>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900" name="Oval 108"/>
          <p:cNvSpPr>
            <a:spLocks noChangeArrowheads="1"/>
          </p:cNvSpPr>
          <p:nvPr/>
        </p:nvSpPr>
        <p:spPr bwMode="auto">
          <a:xfrm>
            <a:off x="7689850" y="2460625"/>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901" name="Oval 109"/>
          <p:cNvSpPr>
            <a:spLocks noChangeArrowheads="1"/>
          </p:cNvSpPr>
          <p:nvPr/>
        </p:nvSpPr>
        <p:spPr bwMode="auto">
          <a:xfrm>
            <a:off x="8528050" y="2460625"/>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902" name="Line 110"/>
          <p:cNvSpPr>
            <a:spLocks noChangeShapeType="1"/>
          </p:cNvSpPr>
          <p:nvPr/>
        </p:nvSpPr>
        <p:spPr bwMode="auto">
          <a:xfrm>
            <a:off x="6858000" y="3749675"/>
            <a:ext cx="431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903" name="Rectangle 111"/>
          <p:cNvSpPr>
            <a:spLocks noChangeArrowheads="1"/>
          </p:cNvSpPr>
          <p:nvPr/>
        </p:nvSpPr>
        <p:spPr bwMode="auto">
          <a:xfrm>
            <a:off x="2640013" y="245427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1</a:t>
            </a:r>
            <a:endParaRPr lang="en-US" altLang="zh-CN" sz="1600">
              <a:latin typeface="Times New Roman" panose="02020603050405020304" pitchFamily="18" charset="0"/>
              <a:ea typeface="宋体" panose="02010600030101010101" pitchFamily="2" charset="-122"/>
            </a:endParaRPr>
          </a:p>
        </p:txBody>
      </p:sp>
      <p:sp>
        <p:nvSpPr>
          <p:cNvPr id="33904" name="Rectangle 112"/>
          <p:cNvSpPr>
            <a:spLocks noChangeArrowheads="1"/>
          </p:cNvSpPr>
          <p:nvPr/>
        </p:nvSpPr>
        <p:spPr bwMode="auto">
          <a:xfrm>
            <a:off x="1725613" y="245427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0</a:t>
            </a:r>
            <a:endParaRPr lang="en-US" altLang="zh-CN" sz="1600">
              <a:latin typeface="Times New Roman" panose="02020603050405020304" pitchFamily="18" charset="0"/>
              <a:ea typeface="宋体" panose="02010600030101010101" pitchFamily="2" charset="-122"/>
            </a:endParaRPr>
          </a:p>
        </p:txBody>
      </p:sp>
      <p:sp>
        <p:nvSpPr>
          <p:cNvPr id="33905" name="Rectangle 113"/>
          <p:cNvSpPr>
            <a:spLocks noChangeArrowheads="1"/>
          </p:cNvSpPr>
          <p:nvPr/>
        </p:nvSpPr>
        <p:spPr bwMode="auto">
          <a:xfrm>
            <a:off x="1725613" y="146367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0</a:t>
            </a:r>
            <a:endParaRPr lang="en-US" altLang="zh-CN" sz="1600">
              <a:latin typeface="Times New Roman" panose="02020603050405020304" pitchFamily="18" charset="0"/>
              <a:ea typeface="宋体" panose="02010600030101010101" pitchFamily="2" charset="-122"/>
            </a:endParaRPr>
          </a:p>
        </p:txBody>
      </p:sp>
      <p:sp>
        <p:nvSpPr>
          <p:cNvPr id="33906" name="Rectangle 114"/>
          <p:cNvSpPr>
            <a:spLocks noChangeArrowheads="1"/>
          </p:cNvSpPr>
          <p:nvPr/>
        </p:nvSpPr>
        <p:spPr bwMode="auto">
          <a:xfrm>
            <a:off x="2563813" y="1463675"/>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1</a:t>
            </a:r>
            <a:endParaRPr lang="en-US" altLang="zh-CN" sz="1600">
              <a:latin typeface="Times New Roman" panose="02020603050405020304" pitchFamily="18" charset="0"/>
              <a:ea typeface="宋体" panose="02010600030101010101" pitchFamily="2" charset="-122"/>
            </a:endParaRPr>
          </a:p>
        </p:txBody>
      </p:sp>
      <p:sp>
        <p:nvSpPr>
          <p:cNvPr id="8" name="文本框 7"/>
          <p:cNvSpPr txBox="1"/>
          <p:nvPr/>
        </p:nvSpPr>
        <p:spPr>
          <a:xfrm>
            <a:off x="6640830" y="2080895"/>
            <a:ext cx="826770" cy="368300"/>
          </a:xfrm>
          <a:prstGeom prst="rect">
            <a:avLst/>
          </a:prstGeom>
          <a:noFill/>
        </p:spPr>
        <p:txBody>
          <a:bodyPr wrap="square" rtlCol="0">
            <a:spAutoFit/>
          </a:bodyPr>
          <a:lstStyle/>
          <a:p>
            <a:r>
              <a:rPr lang="en-US" altLang="zh-CN"/>
              <a:t>P1   P2</a:t>
            </a:r>
            <a:endParaRPr lang="en-US" altLang="zh-CN"/>
          </a:p>
        </p:txBody>
      </p:sp>
      <p:sp>
        <p:nvSpPr>
          <p:cNvPr id="9" name="文本框 8"/>
          <p:cNvSpPr txBox="1"/>
          <p:nvPr/>
        </p:nvSpPr>
        <p:spPr>
          <a:xfrm>
            <a:off x="6621145" y="2814320"/>
            <a:ext cx="846455" cy="368300"/>
          </a:xfrm>
          <a:prstGeom prst="rect">
            <a:avLst/>
          </a:prstGeom>
          <a:noFill/>
        </p:spPr>
        <p:txBody>
          <a:bodyPr wrap="square" rtlCol="0">
            <a:spAutoFit/>
          </a:bodyPr>
          <a:lstStyle/>
          <a:p>
            <a:r>
              <a:rPr lang="en-US" altLang="zh-CN"/>
              <a:t>N1  N2</a:t>
            </a:r>
            <a:endParaRPr lang="en-US" altLang="zh-CN"/>
          </a:p>
        </p:txBody>
      </p:sp>
      <p:sp>
        <p:nvSpPr>
          <p:cNvPr id="10" name="文本框 9"/>
          <p:cNvSpPr txBox="1"/>
          <p:nvPr/>
        </p:nvSpPr>
        <p:spPr>
          <a:xfrm>
            <a:off x="10795" y="4211320"/>
            <a:ext cx="9133205" cy="2472690"/>
          </a:xfrm>
          <a:prstGeom prst="rect">
            <a:avLst/>
          </a:prstGeom>
          <a:noFill/>
        </p:spPr>
        <p:txBody>
          <a:bodyPr wrap="square" rtlCol="0">
            <a:spAutoFit/>
          </a:bodyPr>
          <a:lstStyle/>
          <a:p>
            <a:pPr marL="457200" indent="-457200">
              <a:buFont typeface="Wingdings" panose="05000000000000000000" charset="0"/>
              <a:buChar char="Ø"/>
            </a:pPr>
            <a:r>
              <a:rPr lang="en-US" altLang="zh-CN" sz="2800" b="1">
                <a:solidFill>
                  <a:srgbClr val="1111FF"/>
                </a:solidFill>
              </a:rPr>
              <a:t>An SRAM chip usually contains a great amount of word (row)</a:t>
            </a:r>
            <a:endParaRPr lang="en-US" altLang="zh-CN" sz="2800" b="1">
              <a:solidFill>
                <a:srgbClr val="1111FF"/>
              </a:solidFill>
            </a:endParaRPr>
          </a:p>
          <a:p>
            <a:pPr marL="914400" lvl="1" indent="-457200">
              <a:buFont typeface="Wingdings" panose="05000000000000000000" charset="0"/>
              <a:buChar char="Ø"/>
            </a:pPr>
            <a:r>
              <a:rPr lang="en-US" altLang="zh-CN" sz="2400" b="1">
                <a:solidFill>
                  <a:schemeClr val="tx1"/>
                </a:solidFill>
              </a:rPr>
              <a:t>Very long bit lines =&gt; large capacitors</a:t>
            </a:r>
            <a:endParaRPr lang="en-US" altLang="zh-CN" sz="2400" b="1">
              <a:solidFill>
                <a:schemeClr val="tx1"/>
              </a:solidFill>
            </a:endParaRPr>
          </a:p>
          <a:p>
            <a:pPr marL="914400" lvl="1" indent="-457200">
              <a:buFont typeface="Wingdings" panose="05000000000000000000" charset="0"/>
              <a:buChar char="Ø"/>
            </a:pPr>
            <a:r>
              <a:rPr lang="en-US" altLang="zh-CN" sz="2400" b="1">
                <a:solidFill>
                  <a:schemeClr val="tx1"/>
                </a:solidFill>
              </a:rPr>
              <a:t>P1, P2, N1 and N2 must be very small</a:t>
            </a:r>
            <a:endParaRPr lang="en-US" altLang="zh-CN" sz="2400" b="1">
              <a:solidFill>
                <a:schemeClr val="tx1"/>
              </a:solidFill>
            </a:endParaRPr>
          </a:p>
          <a:p>
            <a:pPr marL="457200" indent="-457200">
              <a:buFont typeface="Wingdings" panose="05000000000000000000" charset="0"/>
              <a:buChar char="Ø"/>
            </a:pPr>
            <a:r>
              <a:rPr lang="en-US" altLang="zh-CN" sz="2800" b="1">
                <a:solidFill>
                  <a:srgbClr val="1111FF"/>
                </a:solidFill>
              </a:rPr>
              <a:t>N1 and P1 have no enough energy to drive the bit line</a:t>
            </a:r>
            <a:endParaRPr lang="en-US" altLang="zh-CN" sz="2800" b="1">
              <a:solidFill>
                <a:srgbClr val="1111FF"/>
              </a:solidFill>
            </a:endParaRPr>
          </a:p>
          <a:p>
            <a:pPr marL="914400" lvl="1" indent="-457200">
              <a:buFont typeface="Wingdings" panose="05000000000000000000" charset="0"/>
              <a:buChar char="Ø"/>
            </a:pPr>
            <a:r>
              <a:rPr lang="en-US" altLang="zh-CN" sz="2400" b="1">
                <a:solidFill>
                  <a:schemeClr val="tx1"/>
                </a:solidFill>
              </a:rPr>
              <a:t>Add a sense amplifier to compare Bit and Bit</a:t>
            </a:r>
            <a:endParaRPr lang="en-US" altLang="zh-CN" sz="2400" b="1">
              <a:solidFill>
                <a:schemeClr val="tx1"/>
              </a:solidFill>
            </a:endParaRPr>
          </a:p>
        </p:txBody>
      </p:sp>
      <p:sp>
        <p:nvSpPr>
          <p:cNvPr id="11" name="Line 95"/>
          <p:cNvSpPr>
            <a:spLocks noChangeShapeType="1"/>
          </p:cNvSpPr>
          <p:nvPr/>
        </p:nvSpPr>
        <p:spPr bwMode="auto">
          <a:xfrm>
            <a:off x="6337300" y="629285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Construct </a:t>
            </a:r>
            <a:r>
              <a:rPr lang="en-US" altLang="zh-CN" smtClean="0"/>
              <a:t>Register </a:t>
            </a:r>
            <a:r>
              <a:rPr lang="en-US" altLang="zh-CN" dirty="0"/>
              <a:t>File with SRAM cells</a:t>
            </a:r>
            <a:endParaRPr lang="en-US" altLang="zh-CN" dirty="0"/>
          </a:p>
        </p:txBody>
      </p:sp>
      <p:sp>
        <p:nvSpPr>
          <p:cNvPr id="4" name="内容占位符 3"/>
          <p:cNvSpPr>
            <a:spLocks noGrp="1"/>
          </p:cNvSpPr>
          <p:nvPr>
            <p:ph sz="quarter" idx="13"/>
          </p:nvPr>
        </p:nvSpPr>
        <p:spPr>
          <a:xfrm>
            <a:off x="261620" y="116840"/>
            <a:ext cx="805180" cy="568325"/>
          </a:xfrm>
        </p:spPr>
        <p:txBody>
          <a:bodyPr/>
          <a:lstStyle/>
          <a:p>
            <a:r>
              <a:rPr lang="en-US" altLang="zh-CN"/>
              <a:t>2.6</a:t>
            </a:r>
            <a:endParaRPr lang="en-US" altLang="zh-CN"/>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10" name="图片 9"/>
          <p:cNvPicPr>
            <a:picLocks noChangeAspect="1"/>
          </p:cNvPicPr>
          <p:nvPr/>
        </p:nvPicPr>
        <p:blipFill>
          <a:blip r:embed="rId1"/>
          <a:stretch>
            <a:fillRect/>
          </a:stretch>
        </p:blipFill>
        <p:spPr>
          <a:xfrm>
            <a:off x="1066800" y="967105"/>
            <a:ext cx="6934200" cy="2781300"/>
          </a:xfrm>
          <a:prstGeom prst="rect">
            <a:avLst/>
          </a:prstGeom>
        </p:spPr>
      </p:pic>
      <p:sp>
        <p:nvSpPr>
          <p:cNvPr id="11" name="文本框 10"/>
          <p:cNvSpPr txBox="1"/>
          <p:nvPr/>
        </p:nvSpPr>
        <p:spPr>
          <a:xfrm>
            <a:off x="407035" y="3953510"/>
            <a:ext cx="8508365" cy="2411730"/>
          </a:xfrm>
          <a:prstGeom prst="rect">
            <a:avLst/>
          </a:prstGeom>
          <a:noFill/>
        </p:spPr>
        <p:txBody>
          <a:bodyPr wrap="square" rtlCol="0">
            <a:spAutoFit/>
          </a:bodyPr>
          <a:lstStyle/>
          <a:p>
            <a:pPr marL="457200" indent="-457200">
              <a:buFont typeface="Wingdings" panose="05000000000000000000" charset="0"/>
              <a:buChar char="Ø"/>
            </a:pPr>
            <a:r>
              <a:rPr lang="en-US" altLang="zh-CN" sz="2800" b="1"/>
              <a:t>Write new value into a cell:</a:t>
            </a:r>
            <a:endParaRPr lang="en-US" altLang="zh-CN" sz="2800" b="1"/>
          </a:p>
          <a:p>
            <a:pPr marL="914400" lvl="1" indent="-457200">
              <a:buFont typeface="Wingdings" panose="05000000000000000000" charset="0"/>
              <a:buChar char="Ø"/>
            </a:pPr>
            <a:r>
              <a:rPr lang="en-US" altLang="zh-CN" sz="2400" b="1">
                <a:solidFill>
                  <a:srgbClr val="1111FF"/>
                </a:solidFill>
              </a:rPr>
              <a:t>drive both sides (two NMOS in red color) simultaneously</a:t>
            </a:r>
            <a:endParaRPr lang="en-US" altLang="zh-CN" sz="2400" b="1">
              <a:solidFill>
                <a:srgbClr val="1111FF"/>
              </a:solidFill>
            </a:endParaRPr>
          </a:p>
          <a:p>
            <a:pPr marL="914400" lvl="1" indent="-457200">
              <a:buFont typeface="Wingdings" panose="05000000000000000000" charset="0"/>
              <a:buChar char="Ø"/>
            </a:pPr>
            <a:r>
              <a:rPr lang="en-US" altLang="zh-CN" sz="2400" b="1">
                <a:solidFill>
                  <a:srgbClr val="1111FF"/>
                </a:solidFill>
              </a:rPr>
              <a:t>Can only write one word at every write operation</a:t>
            </a:r>
            <a:endParaRPr lang="en-US" altLang="zh-CN" sz="2400" b="1">
              <a:solidFill>
                <a:srgbClr val="1111FF"/>
              </a:solidFill>
            </a:endParaRPr>
          </a:p>
          <a:p>
            <a:pPr marL="457200" indent="-457200">
              <a:buFont typeface="Wingdings" panose="05000000000000000000" charset="0"/>
              <a:buChar char="Ø"/>
            </a:pPr>
            <a:r>
              <a:rPr lang="en-US" altLang="zh-CN" sz="2800" b="1"/>
              <a:t>Additional bit line pair(w and w bar)</a:t>
            </a:r>
            <a:endParaRPr lang="en-US" altLang="zh-CN" sz="2800" b="1"/>
          </a:p>
          <a:p>
            <a:pPr marL="914400" lvl="1" indent="-457200">
              <a:buFont typeface="Wingdings" panose="05000000000000000000" charset="0"/>
              <a:buChar char="Ø"/>
            </a:pPr>
            <a:r>
              <a:rPr lang="en-US" altLang="zh-CN" sz="2400" b="1">
                <a:solidFill>
                  <a:srgbClr val="1111FF"/>
                </a:solidFill>
              </a:rPr>
              <a:t>read and write can be done simultaneously</a:t>
            </a:r>
            <a:endParaRPr lang="en-US" altLang="zh-CN" sz="2400" b="1">
              <a:solidFill>
                <a:srgbClr val="1111FF"/>
              </a:solidFill>
            </a:endParaRPr>
          </a:p>
          <a:p>
            <a:endParaRPr lang="en-US" altLang="zh-CN" sz="2400" b="1">
              <a:solidFill>
                <a:srgbClr val="1111FF"/>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RF with 2 read ports and 1 write port</a:t>
            </a:r>
            <a:endParaRPr lang="en-US" altLang="zh-CN"/>
          </a:p>
        </p:txBody>
      </p:sp>
      <p:sp>
        <p:nvSpPr>
          <p:cNvPr id="4" name="内容占位符 3"/>
          <p:cNvSpPr>
            <a:spLocks noGrp="1"/>
          </p:cNvSpPr>
          <p:nvPr>
            <p:ph sz="quarter" idx="13"/>
          </p:nvPr>
        </p:nvSpPr>
        <p:spPr>
          <a:xfrm>
            <a:off x="282575" y="116840"/>
            <a:ext cx="784225" cy="568325"/>
          </a:xfrm>
        </p:spPr>
        <p:txBody>
          <a:bodyPr/>
          <a:lstStyle/>
          <a:p>
            <a:r>
              <a:rPr lang="en-US" altLang="zh-CN"/>
              <a:t>2.6</a:t>
            </a:r>
            <a:endParaRPr lang="en-US" altLang="zh-CN"/>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9" name="图片 8"/>
          <p:cNvPicPr>
            <a:picLocks noChangeAspect="1"/>
          </p:cNvPicPr>
          <p:nvPr/>
        </p:nvPicPr>
        <p:blipFill>
          <a:blip r:embed="rId1"/>
          <a:stretch>
            <a:fillRect/>
          </a:stretch>
        </p:blipFill>
        <p:spPr>
          <a:xfrm>
            <a:off x="-111125" y="914400"/>
            <a:ext cx="9366250" cy="5725795"/>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a typeface="宋体" panose="02010600030101010101" pitchFamily="2" charset="-122"/>
                <a:sym typeface="+mn-ea"/>
              </a:rPr>
              <a:t>Problems with SRAM</a:t>
            </a:r>
            <a:endParaRPr lang="zh-CN" altLang="en-US"/>
          </a:p>
        </p:txBody>
      </p:sp>
      <p:sp>
        <p:nvSpPr>
          <p:cNvPr id="4" name="内容占位符 3"/>
          <p:cNvSpPr>
            <a:spLocks noGrp="1"/>
          </p:cNvSpPr>
          <p:nvPr>
            <p:ph sz="quarter" idx="13"/>
          </p:nvPr>
        </p:nvSpPr>
        <p:spPr>
          <a:xfrm>
            <a:off x="300990" y="116840"/>
            <a:ext cx="765810" cy="568325"/>
          </a:xfrm>
        </p:spPr>
        <p:txBody>
          <a:bodyPr/>
          <a:lstStyle/>
          <a:p>
            <a:r>
              <a:rPr lang="en-US" altLang="zh-CN"/>
              <a:t>2.7</a:t>
            </a:r>
            <a:endParaRPr lang="en-US" altLang="zh-CN"/>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sp>
        <p:nvSpPr>
          <p:cNvPr id="41987" name="Rectangle 3"/>
          <p:cNvSpPr>
            <a:spLocks noGrp="1" noChangeArrowheads="1"/>
          </p:cNvSpPr>
          <p:nvPr/>
        </p:nvSpPr>
        <p:spPr bwMode="auto">
          <a:xfrm>
            <a:off x="457200" y="4368007"/>
            <a:ext cx="8686800" cy="2311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03200" indent="-203200" algn="l" rtl="0" eaLnBrk="0" fontAlgn="base" hangingPunct="0">
              <a:lnSpc>
                <a:spcPct val="75000"/>
              </a:lnSpc>
              <a:spcBef>
                <a:spcPct val="65000"/>
              </a:spcBef>
              <a:spcAft>
                <a:spcPct val="0"/>
              </a:spcAft>
              <a:buSzPct val="100000"/>
              <a:buChar char="°"/>
              <a:defRPr sz="2400" b="1" kern="1200">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kern="1200">
                <a:solidFill>
                  <a:schemeClr val="tx1"/>
                </a:solidFill>
                <a:latin typeface="+mn-lt"/>
                <a:ea typeface="+mn-ea"/>
                <a:cs typeface="+mn-cs"/>
              </a:defRPr>
            </a:lvl2pPr>
            <a:lvl3pPr marL="1257300" indent="-342900" algn="l" rtl="0" eaLnBrk="0" fontAlgn="base" hangingPunct="0">
              <a:lnSpc>
                <a:spcPct val="85000"/>
              </a:lnSpc>
              <a:spcBef>
                <a:spcPct val="40000"/>
              </a:spcBef>
              <a:spcAft>
                <a:spcPct val="0"/>
              </a:spcAft>
              <a:buSzPct val="100000"/>
              <a:buChar char="-"/>
              <a:defRPr b="1" kern="1200">
                <a:solidFill>
                  <a:schemeClr val="tx1"/>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ea typeface="宋体" panose="02010600030101010101" pitchFamily="2" charset="-122"/>
              </a:rPr>
              <a:t>Six transistors use up a lot of area</a:t>
            </a:r>
            <a:endParaRPr lang="en-US" altLang="zh-CN">
              <a:ea typeface="宋体" panose="02010600030101010101" pitchFamily="2" charset="-122"/>
            </a:endParaRPr>
          </a:p>
          <a:p>
            <a:r>
              <a:rPr lang="en-US" altLang="zh-CN">
                <a:ea typeface="宋体" panose="02010600030101010101" pitchFamily="2" charset="-122"/>
              </a:rPr>
              <a:t>Consider a “Zero” is stored in the cell:</a:t>
            </a:r>
            <a:endParaRPr lang="en-US" altLang="zh-CN">
              <a:ea typeface="宋体" panose="02010600030101010101" pitchFamily="2" charset="-122"/>
            </a:endParaRPr>
          </a:p>
          <a:p>
            <a:pPr lvl="1"/>
            <a:r>
              <a:rPr lang="en-US" altLang="zh-CN">
                <a:ea typeface="宋体" panose="02010600030101010101" pitchFamily="2" charset="-122"/>
              </a:rPr>
              <a:t>Transistor N1 will try to pull “bit” to 0</a:t>
            </a:r>
            <a:endParaRPr lang="en-US" altLang="zh-CN">
              <a:ea typeface="宋体" panose="02010600030101010101" pitchFamily="2" charset="-122"/>
            </a:endParaRPr>
          </a:p>
          <a:p>
            <a:pPr lvl="1"/>
            <a:r>
              <a:rPr lang="en-US" altLang="zh-CN">
                <a:ea typeface="宋体" panose="02010600030101010101" pitchFamily="2" charset="-122"/>
              </a:rPr>
              <a:t>Transistor P2 will try to pull “bit bar” to 1</a:t>
            </a:r>
            <a:endParaRPr lang="en-US" altLang="zh-CN">
              <a:ea typeface="宋体" panose="02010600030101010101" pitchFamily="2" charset="-122"/>
            </a:endParaRPr>
          </a:p>
          <a:p>
            <a:r>
              <a:rPr lang="en-US" altLang="zh-CN">
                <a:ea typeface="宋体" panose="02010600030101010101" pitchFamily="2" charset="-122"/>
              </a:rPr>
              <a:t>But bit lines are precharged to high: Are P1 and P2 necessary?</a:t>
            </a:r>
            <a:endParaRPr lang="en-US" altLang="zh-CN">
              <a:ea typeface="宋体" panose="02010600030101010101" pitchFamily="2" charset="-122"/>
            </a:endParaRPr>
          </a:p>
        </p:txBody>
      </p:sp>
      <p:sp>
        <p:nvSpPr>
          <p:cNvPr id="41988" name="Line 4"/>
          <p:cNvSpPr>
            <a:spLocks noChangeShapeType="1"/>
          </p:cNvSpPr>
          <p:nvPr/>
        </p:nvSpPr>
        <p:spPr bwMode="auto">
          <a:xfrm>
            <a:off x="4584700" y="1740694"/>
            <a:ext cx="203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1989" name="Line 5"/>
          <p:cNvSpPr>
            <a:spLocks noChangeShapeType="1"/>
          </p:cNvSpPr>
          <p:nvPr/>
        </p:nvSpPr>
        <p:spPr bwMode="auto">
          <a:xfrm>
            <a:off x="4572000" y="1753394"/>
            <a:ext cx="0" cy="355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1990" name="Line 6"/>
          <p:cNvSpPr>
            <a:spLocks noChangeShapeType="1"/>
          </p:cNvSpPr>
          <p:nvPr/>
        </p:nvSpPr>
        <p:spPr bwMode="auto">
          <a:xfrm flipH="1">
            <a:off x="4406900" y="2121694"/>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1991" name="Line 7"/>
          <p:cNvSpPr>
            <a:spLocks noChangeShapeType="1"/>
          </p:cNvSpPr>
          <p:nvPr/>
        </p:nvSpPr>
        <p:spPr bwMode="auto">
          <a:xfrm>
            <a:off x="4419600" y="2134394"/>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1992" name="Line 8"/>
          <p:cNvSpPr>
            <a:spLocks noChangeShapeType="1"/>
          </p:cNvSpPr>
          <p:nvPr/>
        </p:nvSpPr>
        <p:spPr bwMode="auto">
          <a:xfrm>
            <a:off x="4572000" y="2439194"/>
            <a:ext cx="0" cy="127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1993" name="Line 9"/>
          <p:cNvSpPr>
            <a:spLocks noChangeShapeType="1"/>
          </p:cNvSpPr>
          <p:nvPr/>
        </p:nvSpPr>
        <p:spPr bwMode="auto">
          <a:xfrm>
            <a:off x="4432300" y="2426494"/>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1994" name="Line 10"/>
          <p:cNvSpPr>
            <a:spLocks noChangeShapeType="1"/>
          </p:cNvSpPr>
          <p:nvPr/>
        </p:nvSpPr>
        <p:spPr bwMode="auto">
          <a:xfrm>
            <a:off x="4343400" y="2134394"/>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1995" name="Line 11"/>
          <p:cNvSpPr>
            <a:spLocks noChangeShapeType="1"/>
          </p:cNvSpPr>
          <p:nvPr/>
        </p:nvSpPr>
        <p:spPr bwMode="auto">
          <a:xfrm flipH="1">
            <a:off x="4406900" y="2883694"/>
            <a:ext cx="1778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1996" name="Line 12"/>
          <p:cNvSpPr>
            <a:spLocks noChangeShapeType="1"/>
          </p:cNvSpPr>
          <p:nvPr/>
        </p:nvSpPr>
        <p:spPr bwMode="auto">
          <a:xfrm>
            <a:off x="4419600" y="2896394"/>
            <a:ext cx="0" cy="2794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1997" name="Line 13"/>
          <p:cNvSpPr>
            <a:spLocks noChangeShapeType="1"/>
          </p:cNvSpPr>
          <p:nvPr/>
        </p:nvSpPr>
        <p:spPr bwMode="auto">
          <a:xfrm>
            <a:off x="4432300" y="3188494"/>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1998" name="Line 14"/>
          <p:cNvSpPr>
            <a:spLocks noChangeShapeType="1"/>
          </p:cNvSpPr>
          <p:nvPr/>
        </p:nvSpPr>
        <p:spPr bwMode="auto">
          <a:xfrm>
            <a:off x="4343400" y="2896394"/>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1999" name="Line 15"/>
          <p:cNvSpPr>
            <a:spLocks noChangeShapeType="1"/>
          </p:cNvSpPr>
          <p:nvPr/>
        </p:nvSpPr>
        <p:spPr bwMode="auto">
          <a:xfrm>
            <a:off x="4572000" y="3201194"/>
            <a:ext cx="0" cy="3556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00" name="Line 16"/>
          <p:cNvSpPr>
            <a:spLocks noChangeShapeType="1"/>
          </p:cNvSpPr>
          <p:nvPr/>
        </p:nvSpPr>
        <p:spPr bwMode="auto">
          <a:xfrm>
            <a:off x="4584700" y="3569494"/>
            <a:ext cx="2794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01" name="Line 17"/>
          <p:cNvSpPr>
            <a:spLocks noChangeShapeType="1"/>
          </p:cNvSpPr>
          <p:nvPr/>
        </p:nvSpPr>
        <p:spPr bwMode="auto">
          <a:xfrm>
            <a:off x="5105400" y="1753394"/>
            <a:ext cx="0" cy="3556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02" name="Line 18"/>
          <p:cNvSpPr>
            <a:spLocks noChangeShapeType="1"/>
          </p:cNvSpPr>
          <p:nvPr/>
        </p:nvSpPr>
        <p:spPr bwMode="auto">
          <a:xfrm flipH="1">
            <a:off x="5092700" y="2121694"/>
            <a:ext cx="1778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03" name="Line 19"/>
          <p:cNvSpPr>
            <a:spLocks noChangeShapeType="1"/>
          </p:cNvSpPr>
          <p:nvPr/>
        </p:nvSpPr>
        <p:spPr bwMode="auto">
          <a:xfrm>
            <a:off x="5334000" y="2134394"/>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04" name="Line 20"/>
          <p:cNvSpPr>
            <a:spLocks noChangeShapeType="1"/>
          </p:cNvSpPr>
          <p:nvPr/>
        </p:nvSpPr>
        <p:spPr bwMode="auto">
          <a:xfrm>
            <a:off x="5105400" y="2439194"/>
            <a:ext cx="0" cy="4318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05" name="Line 21"/>
          <p:cNvSpPr>
            <a:spLocks noChangeShapeType="1"/>
          </p:cNvSpPr>
          <p:nvPr/>
        </p:nvSpPr>
        <p:spPr bwMode="auto">
          <a:xfrm>
            <a:off x="5257800" y="2134394"/>
            <a:ext cx="0" cy="2794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06" name="Line 22"/>
          <p:cNvSpPr>
            <a:spLocks noChangeShapeType="1"/>
          </p:cNvSpPr>
          <p:nvPr/>
        </p:nvSpPr>
        <p:spPr bwMode="auto">
          <a:xfrm>
            <a:off x="5105400" y="3201194"/>
            <a:ext cx="0" cy="355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07" name="Line 23"/>
          <p:cNvSpPr>
            <a:spLocks noChangeShapeType="1"/>
          </p:cNvSpPr>
          <p:nvPr/>
        </p:nvSpPr>
        <p:spPr bwMode="auto">
          <a:xfrm flipH="1">
            <a:off x="5092700" y="2883694"/>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08" name="Line 24"/>
          <p:cNvSpPr>
            <a:spLocks noChangeShapeType="1"/>
          </p:cNvSpPr>
          <p:nvPr/>
        </p:nvSpPr>
        <p:spPr bwMode="auto">
          <a:xfrm>
            <a:off x="5334000" y="2896394"/>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09" name="Line 25"/>
          <p:cNvSpPr>
            <a:spLocks noChangeShapeType="1"/>
          </p:cNvSpPr>
          <p:nvPr/>
        </p:nvSpPr>
        <p:spPr bwMode="auto">
          <a:xfrm>
            <a:off x="5257800" y="2896394"/>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10" name="Line 26"/>
          <p:cNvSpPr>
            <a:spLocks noChangeShapeType="1"/>
          </p:cNvSpPr>
          <p:nvPr/>
        </p:nvSpPr>
        <p:spPr bwMode="auto">
          <a:xfrm flipH="1">
            <a:off x="5092700" y="3188494"/>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11" name="Line 27"/>
          <p:cNvSpPr>
            <a:spLocks noChangeShapeType="1"/>
          </p:cNvSpPr>
          <p:nvPr/>
        </p:nvSpPr>
        <p:spPr bwMode="auto">
          <a:xfrm flipH="1">
            <a:off x="5092700" y="2426494"/>
            <a:ext cx="1778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12" name="Line 28"/>
          <p:cNvSpPr>
            <a:spLocks noChangeShapeType="1"/>
          </p:cNvSpPr>
          <p:nvPr/>
        </p:nvSpPr>
        <p:spPr bwMode="auto">
          <a:xfrm>
            <a:off x="4876800" y="3582194"/>
            <a:ext cx="0" cy="2032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13" name="Line 29"/>
          <p:cNvSpPr>
            <a:spLocks noChangeShapeType="1"/>
          </p:cNvSpPr>
          <p:nvPr/>
        </p:nvSpPr>
        <p:spPr bwMode="auto">
          <a:xfrm>
            <a:off x="4737100" y="3874294"/>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14" name="Line 30"/>
          <p:cNvSpPr>
            <a:spLocks noChangeShapeType="1"/>
          </p:cNvSpPr>
          <p:nvPr/>
        </p:nvSpPr>
        <p:spPr bwMode="auto">
          <a:xfrm>
            <a:off x="4813300" y="3950494"/>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15" name="Line 31"/>
          <p:cNvSpPr>
            <a:spLocks noChangeShapeType="1"/>
          </p:cNvSpPr>
          <p:nvPr/>
        </p:nvSpPr>
        <p:spPr bwMode="auto">
          <a:xfrm flipV="1">
            <a:off x="4800600" y="1575594"/>
            <a:ext cx="0" cy="1778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16" name="Line 32"/>
          <p:cNvSpPr>
            <a:spLocks noChangeShapeType="1"/>
          </p:cNvSpPr>
          <p:nvPr/>
        </p:nvSpPr>
        <p:spPr bwMode="auto">
          <a:xfrm flipV="1">
            <a:off x="4660900" y="1499394"/>
            <a:ext cx="20320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17" name="Oval 33"/>
          <p:cNvSpPr>
            <a:spLocks noChangeArrowheads="1"/>
          </p:cNvSpPr>
          <p:nvPr/>
        </p:nvSpPr>
        <p:spPr bwMode="auto">
          <a:xfrm>
            <a:off x="4203700" y="2210594"/>
            <a:ext cx="127000" cy="1270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18" name="Oval 34"/>
          <p:cNvSpPr>
            <a:spLocks noChangeArrowheads="1"/>
          </p:cNvSpPr>
          <p:nvPr/>
        </p:nvSpPr>
        <p:spPr bwMode="auto">
          <a:xfrm>
            <a:off x="5346700" y="2210594"/>
            <a:ext cx="127000" cy="1270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19" name="Line 35"/>
          <p:cNvSpPr>
            <a:spLocks noChangeShapeType="1"/>
          </p:cNvSpPr>
          <p:nvPr/>
        </p:nvSpPr>
        <p:spPr bwMode="auto">
          <a:xfrm flipH="1">
            <a:off x="4102100" y="2274094"/>
            <a:ext cx="101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20" name="Line 36"/>
          <p:cNvSpPr>
            <a:spLocks noChangeShapeType="1"/>
          </p:cNvSpPr>
          <p:nvPr/>
        </p:nvSpPr>
        <p:spPr bwMode="auto">
          <a:xfrm>
            <a:off x="4114800" y="2286794"/>
            <a:ext cx="0" cy="7366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21" name="Line 37"/>
          <p:cNvSpPr>
            <a:spLocks noChangeShapeType="1"/>
          </p:cNvSpPr>
          <p:nvPr/>
        </p:nvSpPr>
        <p:spPr bwMode="auto">
          <a:xfrm>
            <a:off x="4127500" y="3036094"/>
            <a:ext cx="2032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22" name="Line 38"/>
          <p:cNvSpPr>
            <a:spLocks noChangeShapeType="1"/>
          </p:cNvSpPr>
          <p:nvPr/>
        </p:nvSpPr>
        <p:spPr bwMode="auto">
          <a:xfrm>
            <a:off x="5499100" y="2274094"/>
            <a:ext cx="50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23" name="Line 39"/>
          <p:cNvSpPr>
            <a:spLocks noChangeShapeType="1"/>
          </p:cNvSpPr>
          <p:nvPr/>
        </p:nvSpPr>
        <p:spPr bwMode="auto">
          <a:xfrm>
            <a:off x="5562600" y="2286794"/>
            <a:ext cx="0" cy="7366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24" name="Line 40"/>
          <p:cNvSpPr>
            <a:spLocks noChangeShapeType="1"/>
          </p:cNvSpPr>
          <p:nvPr/>
        </p:nvSpPr>
        <p:spPr bwMode="auto">
          <a:xfrm flipH="1">
            <a:off x="5321300" y="3036094"/>
            <a:ext cx="254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25" name="Line 41"/>
          <p:cNvSpPr>
            <a:spLocks noChangeShapeType="1"/>
          </p:cNvSpPr>
          <p:nvPr/>
        </p:nvSpPr>
        <p:spPr bwMode="auto">
          <a:xfrm flipH="1">
            <a:off x="3797300" y="2731294"/>
            <a:ext cx="13208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26" name="Line 42"/>
          <p:cNvSpPr>
            <a:spLocks noChangeShapeType="1"/>
          </p:cNvSpPr>
          <p:nvPr/>
        </p:nvSpPr>
        <p:spPr bwMode="auto">
          <a:xfrm>
            <a:off x="4584700" y="2578894"/>
            <a:ext cx="11938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27" name="Line 43"/>
          <p:cNvSpPr>
            <a:spLocks noChangeShapeType="1"/>
          </p:cNvSpPr>
          <p:nvPr/>
        </p:nvSpPr>
        <p:spPr bwMode="auto">
          <a:xfrm flipV="1">
            <a:off x="3810000" y="2566194"/>
            <a:ext cx="0" cy="1778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28" name="Line 44"/>
          <p:cNvSpPr>
            <a:spLocks noChangeShapeType="1"/>
          </p:cNvSpPr>
          <p:nvPr/>
        </p:nvSpPr>
        <p:spPr bwMode="auto">
          <a:xfrm flipH="1">
            <a:off x="3492500" y="2578894"/>
            <a:ext cx="3302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29" name="Line 45"/>
          <p:cNvSpPr>
            <a:spLocks noChangeShapeType="1"/>
          </p:cNvSpPr>
          <p:nvPr/>
        </p:nvSpPr>
        <p:spPr bwMode="auto">
          <a:xfrm>
            <a:off x="3505200" y="2591594"/>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30" name="Line 46"/>
          <p:cNvSpPr>
            <a:spLocks noChangeShapeType="1"/>
          </p:cNvSpPr>
          <p:nvPr/>
        </p:nvSpPr>
        <p:spPr bwMode="auto">
          <a:xfrm flipH="1">
            <a:off x="3263900" y="2731294"/>
            <a:ext cx="2540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31" name="Line 47"/>
          <p:cNvSpPr>
            <a:spLocks noChangeShapeType="1"/>
          </p:cNvSpPr>
          <p:nvPr/>
        </p:nvSpPr>
        <p:spPr bwMode="auto">
          <a:xfrm flipV="1">
            <a:off x="5791200" y="2413794"/>
            <a:ext cx="0" cy="1778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32" name="Line 48"/>
          <p:cNvSpPr>
            <a:spLocks noChangeShapeType="1"/>
          </p:cNvSpPr>
          <p:nvPr/>
        </p:nvSpPr>
        <p:spPr bwMode="auto">
          <a:xfrm>
            <a:off x="5803900" y="2426494"/>
            <a:ext cx="2794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33" name="Line 49"/>
          <p:cNvSpPr>
            <a:spLocks noChangeShapeType="1"/>
          </p:cNvSpPr>
          <p:nvPr/>
        </p:nvSpPr>
        <p:spPr bwMode="auto">
          <a:xfrm>
            <a:off x="6096000" y="2439194"/>
            <a:ext cx="0" cy="127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34" name="Line 50"/>
          <p:cNvSpPr>
            <a:spLocks noChangeShapeType="1"/>
          </p:cNvSpPr>
          <p:nvPr/>
        </p:nvSpPr>
        <p:spPr bwMode="auto">
          <a:xfrm>
            <a:off x="6108700" y="2578894"/>
            <a:ext cx="2794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35" name="Line 51"/>
          <p:cNvSpPr>
            <a:spLocks noChangeShapeType="1"/>
          </p:cNvSpPr>
          <p:nvPr/>
        </p:nvSpPr>
        <p:spPr bwMode="auto">
          <a:xfrm flipV="1">
            <a:off x="3276600" y="1118394"/>
            <a:ext cx="0" cy="26924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36" name="Line 52"/>
          <p:cNvSpPr>
            <a:spLocks noChangeShapeType="1"/>
          </p:cNvSpPr>
          <p:nvPr/>
        </p:nvSpPr>
        <p:spPr bwMode="auto">
          <a:xfrm flipV="1">
            <a:off x="6400800" y="1118394"/>
            <a:ext cx="0" cy="26924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37" name="Line 53"/>
          <p:cNvSpPr>
            <a:spLocks noChangeShapeType="1"/>
          </p:cNvSpPr>
          <p:nvPr/>
        </p:nvSpPr>
        <p:spPr bwMode="auto">
          <a:xfrm>
            <a:off x="3517900" y="2502694"/>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38" name="Line 54"/>
          <p:cNvSpPr>
            <a:spLocks noChangeShapeType="1"/>
          </p:cNvSpPr>
          <p:nvPr/>
        </p:nvSpPr>
        <p:spPr bwMode="auto">
          <a:xfrm>
            <a:off x="5803900" y="2350294"/>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39" name="Line 55"/>
          <p:cNvSpPr>
            <a:spLocks noChangeShapeType="1"/>
          </p:cNvSpPr>
          <p:nvPr/>
        </p:nvSpPr>
        <p:spPr bwMode="auto">
          <a:xfrm flipV="1">
            <a:off x="5943600" y="1346994"/>
            <a:ext cx="0" cy="1016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40" name="Line 56"/>
          <p:cNvSpPr>
            <a:spLocks noChangeShapeType="1"/>
          </p:cNvSpPr>
          <p:nvPr/>
        </p:nvSpPr>
        <p:spPr bwMode="auto">
          <a:xfrm flipV="1">
            <a:off x="3657600" y="1346994"/>
            <a:ext cx="0" cy="1168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41" name="Line 57"/>
          <p:cNvSpPr>
            <a:spLocks noChangeShapeType="1"/>
          </p:cNvSpPr>
          <p:nvPr/>
        </p:nvSpPr>
        <p:spPr bwMode="auto">
          <a:xfrm>
            <a:off x="3136900" y="1359694"/>
            <a:ext cx="3022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42" name="Rectangle 58"/>
          <p:cNvSpPr>
            <a:spLocks noChangeArrowheads="1"/>
          </p:cNvSpPr>
          <p:nvPr/>
        </p:nvSpPr>
        <p:spPr bwMode="auto">
          <a:xfrm>
            <a:off x="2984500" y="3975894"/>
            <a:ext cx="7937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bit = 1</a:t>
            </a:r>
            <a:endParaRPr lang="en-US" altLang="zh-CN" b="1">
              <a:ea typeface="宋体" panose="02010600030101010101" pitchFamily="2" charset="-122"/>
            </a:endParaRPr>
          </a:p>
        </p:txBody>
      </p:sp>
      <p:sp>
        <p:nvSpPr>
          <p:cNvPr id="42043" name="Line 59"/>
          <p:cNvSpPr>
            <a:spLocks noChangeShapeType="1"/>
          </p:cNvSpPr>
          <p:nvPr/>
        </p:nvSpPr>
        <p:spPr bwMode="auto">
          <a:xfrm>
            <a:off x="3060700" y="3950494"/>
            <a:ext cx="203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44" name="Rectangle 60"/>
          <p:cNvSpPr>
            <a:spLocks noChangeArrowheads="1"/>
          </p:cNvSpPr>
          <p:nvPr/>
        </p:nvSpPr>
        <p:spPr bwMode="auto">
          <a:xfrm>
            <a:off x="6108700" y="3975894"/>
            <a:ext cx="7937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bit = 0</a:t>
            </a:r>
            <a:endParaRPr lang="en-US" altLang="zh-CN" b="1">
              <a:ea typeface="宋体" panose="02010600030101010101" pitchFamily="2" charset="-122"/>
            </a:endParaRPr>
          </a:p>
        </p:txBody>
      </p:sp>
      <p:sp>
        <p:nvSpPr>
          <p:cNvPr id="42045" name="Line 61"/>
          <p:cNvSpPr>
            <a:spLocks noChangeShapeType="1"/>
          </p:cNvSpPr>
          <p:nvPr/>
        </p:nvSpPr>
        <p:spPr bwMode="auto">
          <a:xfrm>
            <a:off x="4546600" y="2578894"/>
            <a:ext cx="50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46" name="Line 62"/>
          <p:cNvSpPr>
            <a:spLocks noChangeShapeType="1"/>
          </p:cNvSpPr>
          <p:nvPr/>
        </p:nvSpPr>
        <p:spPr bwMode="auto">
          <a:xfrm>
            <a:off x="3251200" y="2731294"/>
            <a:ext cx="50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47" name="Rectangle 63"/>
          <p:cNvSpPr>
            <a:spLocks noChangeArrowheads="1"/>
          </p:cNvSpPr>
          <p:nvPr/>
        </p:nvSpPr>
        <p:spPr bwMode="auto">
          <a:xfrm>
            <a:off x="4191000" y="1016794"/>
            <a:ext cx="118745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Select = 1</a:t>
            </a:r>
            <a:endParaRPr lang="en-US" altLang="zh-CN" b="1">
              <a:ea typeface="宋体" panose="02010600030101010101" pitchFamily="2" charset="-122"/>
            </a:endParaRPr>
          </a:p>
        </p:txBody>
      </p:sp>
      <p:sp>
        <p:nvSpPr>
          <p:cNvPr id="42048" name="Oval 64"/>
          <p:cNvSpPr>
            <a:spLocks noChangeArrowheads="1"/>
          </p:cNvSpPr>
          <p:nvPr/>
        </p:nvSpPr>
        <p:spPr bwMode="auto">
          <a:xfrm>
            <a:off x="5035550" y="2661444"/>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49" name="Oval 65"/>
          <p:cNvSpPr>
            <a:spLocks noChangeArrowheads="1"/>
          </p:cNvSpPr>
          <p:nvPr/>
        </p:nvSpPr>
        <p:spPr bwMode="auto">
          <a:xfrm>
            <a:off x="4044950" y="2661444"/>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50" name="Oval 66"/>
          <p:cNvSpPr>
            <a:spLocks noChangeArrowheads="1"/>
          </p:cNvSpPr>
          <p:nvPr/>
        </p:nvSpPr>
        <p:spPr bwMode="auto">
          <a:xfrm>
            <a:off x="3206750" y="2661444"/>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51" name="Oval 67"/>
          <p:cNvSpPr>
            <a:spLocks noChangeArrowheads="1"/>
          </p:cNvSpPr>
          <p:nvPr/>
        </p:nvSpPr>
        <p:spPr bwMode="auto">
          <a:xfrm>
            <a:off x="5492750" y="2509044"/>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52" name="Oval 68"/>
          <p:cNvSpPr>
            <a:spLocks noChangeArrowheads="1"/>
          </p:cNvSpPr>
          <p:nvPr/>
        </p:nvSpPr>
        <p:spPr bwMode="auto">
          <a:xfrm>
            <a:off x="6330950" y="2509044"/>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53" name="Line 69"/>
          <p:cNvSpPr>
            <a:spLocks noChangeShapeType="1"/>
          </p:cNvSpPr>
          <p:nvPr/>
        </p:nvSpPr>
        <p:spPr bwMode="auto">
          <a:xfrm>
            <a:off x="4660900" y="3798094"/>
            <a:ext cx="431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54" name="Rectangle 70"/>
          <p:cNvSpPr>
            <a:spLocks noChangeArrowheads="1"/>
          </p:cNvSpPr>
          <p:nvPr/>
        </p:nvSpPr>
        <p:spPr bwMode="auto">
          <a:xfrm>
            <a:off x="4405313" y="2883694"/>
            <a:ext cx="4524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On</a:t>
            </a:r>
            <a:endParaRPr lang="en-US" altLang="zh-CN" sz="1600" b="1">
              <a:latin typeface="Times New Roman" panose="02020603050405020304" pitchFamily="18" charset="0"/>
              <a:ea typeface="宋体" panose="02010600030101010101" pitchFamily="2" charset="-122"/>
            </a:endParaRPr>
          </a:p>
        </p:txBody>
      </p:sp>
      <p:sp>
        <p:nvSpPr>
          <p:cNvPr id="42055" name="Rectangle 71"/>
          <p:cNvSpPr>
            <a:spLocks noChangeArrowheads="1"/>
          </p:cNvSpPr>
          <p:nvPr/>
        </p:nvSpPr>
        <p:spPr bwMode="auto">
          <a:xfrm>
            <a:off x="4786313" y="2883694"/>
            <a:ext cx="476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Off</a:t>
            </a:r>
            <a:endParaRPr lang="en-US" altLang="zh-CN" sz="1600" b="1">
              <a:latin typeface="Times New Roman" panose="02020603050405020304" pitchFamily="18" charset="0"/>
              <a:ea typeface="宋体" panose="02010600030101010101" pitchFamily="2" charset="-122"/>
            </a:endParaRPr>
          </a:p>
        </p:txBody>
      </p:sp>
      <p:sp>
        <p:nvSpPr>
          <p:cNvPr id="42056" name="Rectangle 72"/>
          <p:cNvSpPr>
            <a:spLocks noChangeArrowheads="1"/>
          </p:cNvSpPr>
          <p:nvPr/>
        </p:nvSpPr>
        <p:spPr bwMode="auto">
          <a:xfrm>
            <a:off x="4405313" y="2121694"/>
            <a:ext cx="4762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Off</a:t>
            </a:r>
            <a:endParaRPr lang="en-US" altLang="zh-CN" sz="1600" b="1">
              <a:latin typeface="Times New Roman" panose="02020603050405020304" pitchFamily="18" charset="0"/>
              <a:ea typeface="宋体" panose="02010600030101010101" pitchFamily="2" charset="-122"/>
            </a:endParaRPr>
          </a:p>
        </p:txBody>
      </p:sp>
      <p:sp>
        <p:nvSpPr>
          <p:cNvPr id="42057" name="Rectangle 73"/>
          <p:cNvSpPr>
            <a:spLocks noChangeArrowheads="1"/>
          </p:cNvSpPr>
          <p:nvPr/>
        </p:nvSpPr>
        <p:spPr bwMode="auto">
          <a:xfrm>
            <a:off x="4862513" y="2121694"/>
            <a:ext cx="4524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On</a:t>
            </a:r>
            <a:endParaRPr lang="en-US" altLang="zh-CN" sz="1600" b="1">
              <a:latin typeface="Times New Roman" panose="02020603050405020304" pitchFamily="18" charset="0"/>
              <a:ea typeface="宋体" panose="02010600030101010101" pitchFamily="2" charset="-122"/>
            </a:endParaRPr>
          </a:p>
        </p:txBody>
      </p:sp>
      <p:sp>
        <p:nvSpPr>
          <p:cNvPr id="42058" name="Rectangle 74"/>
          <p:cNvSpPr>
            <a:spLocks noChangeArrowheads="1"/>
          </p:cNvSpPr>
          <p:nvPr/>
        </p:nvSpPr>
        <p:spPr bwMode="auto">
          <a:xfrm>
            <a:off x="4176713" y="3188494"/>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N1</a:t>
            </a:r>
            <a:endParaRPr lang="en-US" altLang="zh-CN" sz="1600" b="1">
              <a:latin typeface="Times New Roman" panose="02020603050405020304" pitchFamily="18" charset="0"/>
              <a:ea typeface="宋体" panose="02010600030101010101" pitchFamily="2" charset="-122"/>
            </a:endParaRPr>
          </a:p>
        </p:txBody>
      </p:sp>
      <p:sp>
        <p:nvSpPr>
          <p:cNvPr id="42059" name="Line 75"/>
          <p:cNvSpPr>
            <a:spLocks noChangeShapeType="1"/>
          </p:cNvSpPr>
          <p:nvPr/>
        </p:nvSpPr>
        <p:spPr bwMode="auto">
          <a:xfrm>
            <a:off x="4813300" y="1740694"/>
            <a:ext cx="2794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60" name="Rectangle 76"/>
          <p:cNvSpPr>
            <a:spLocks noChangeArrowheads="1"/>
          </p:cNvSpPr>
          <p:nvPr/>
        </p:nvSpPr>
        <p:spPr bwMode="auto">
          <a:xfrm>
            <a:off x="5091113" y="3188494"/>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N2</a:t>
            </a:r>
            <a:endParaRPr lang="en-US" altLang="zh-CN" sz="1600" b="1">
              <a:latin typeface="Times New Roman" panose="02020603050405020304" pitchFamily="18" charset="0"/>
              <a:ea typeface="宋体" panose="02010600030101010101" pitchFamily="2" charset="-122"/>
            </a:endParaRPr>
          </a:p>
        </p:txBody>
      </p:sp>
      <p:sp>
        <p:nvSpPr>
          <p:cNvPr id="42061" name="Rectangle 77"/>
          <p:cNvSpPr>
            <a:spLocks noChangeArrowheads="1"/>
          </p:cNvSpPr>
          <p:nvPr/>
        </p:nvSpPr>
        <p:spPr bwMode="auto">
          <a:xfrm>
            <a:off x="4176713" y="1740694"/>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P1</a:t>
            </a:r>
            <a:endParaRPr lang="en-US" altLang="zh-CN" sz="1600" b="1">
              <a:latin typeface="Times New Roman" panose="02020603050405020304" pitchFamily="18" charset="0"/>
              <a:ea typeface="宋体" panose="02010600030101010101" pitchFamily="2" charset="-122"/>
            </a:endParaRPr>
          </a:p>
        </p:txBody>
      </p:sp>
      <p:sp>
        <p:nvSpPr>
          <p:cNvPr id="42062" name="Line 78"/>
          <p:cNvSpPr>
            <a:spLocks noChangeShapeType="1"/>
          </p:cNvSpPr>
          <p:nvPr/>
        </p:nvSpPr>
        <p:spPr bwMode="auto">
          <a:xfrm>
            <a:off x="4572000" y="2591594"/>
            <a:ext cx="0" cy="2794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63" name="Rectangle 79"/>
          <p:cNvSpPr>
            <a:spLocks noChangeArrowheads="1"/>
          </p:cNvSpPr>
          <p:nvPr/>
        </p:nvSpPr>
        <p:spPr bwMode="auto">
          <a:xfrm>
            <a:off x="5091113" y="1740694"/>
            <a:ext cx="4064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P2</a:t>
            </a:r>
            <a:endParaRPr lang="en-US" altLang="zh-CN" sz="1600" b="1">
              <a:latin typeface="Times New Roman" panose="02020603050405020304" pitchFamily="18" charset="0"/>
              <a:ea typeface="宋体" panose="02010600030101010101" pitchFamily="2" charset="-122"/>
            </a:endParaRPr>
          </a:p>
        </p:txBody>
      </p:sp>
      <p:sp>
        <p:nvSpPr>
          <p:cNvPr id="42064" name="Line 80"/>
          <p:cNvSpPr>
            <a:spLocks noChangeShapeType="1"/>
          </p:cNvSpPr>
          <p:nvPr/>
        </p:nvSpPr>
        <p:spPr bwMode="auto">
          <a:xfrm>
            <a:off x="4889500" y="3569494"/>
            <a:ext cx="203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65" name="Oval 81"/>
          <p:cNvSpPr>
            <a:spLocks noChangeArrowheads="1"/>
          </p:cNvSpPr>
          <p:nvPr/>
        </p:nvSpPr>
        <p:spPr bwMode="auto">
          <a:xfrm>
            <a:off x="4502150" y="2509044"/>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2066" name="Rectangle 82"/>
          <p:cNvSpPr>
            <a:spLocks noChangeArrowheads="1"/>
          </p:cNvSpPr>
          <p:nvPr/>
        </p:nvSpPr>
        <p:spPr bwMode="auto">
          <a:xfrm>
            <a:off x="3414713" y="2655094"/>
            <a:ext cx="4524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On</a:t>
            </a:r>
            <a:endParaRPr lang="en-US" altLang="zh-CN" sz="1600" b="1">
              <a:latin typeface="Times New Roman" panose="02020603050405020304" pitchFamily="18" charset="0"/>
              <a:ea typeface="宋体" panose="02010600030101010101" pitchFamily="2" charset="-122"/>
            </a:endParaRPr>
          </a:p>
        </p:txBody>
      </p:sp>
      <p:sp>
        <p:nvSpPr>
          <p:cNvPr id="42067" name="Rectangle 83"/>
          <p:cNvSpPr>
            <a:spLocks noChangeArrowheads="1"/>
          </p:cNvSpPr>
          <p:nvPr/>
        </p:nvSpPr>
        <p:spPr bwMode="auto">
          <a:xfrm>
            <a:off x="5700713" y="2502694"/>
            <a:ext cx="4524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On</a:t>
            </a:r>
            <a:endParaRPr lang="en-US" altLang="zh-CN" sz="1600" b="1">
              <a:latin typeface="Times New Roman" panose="02020603050405020304" pitchFamily="18" charset="0"/>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Today’s Topic</a:t>
            </a:r>
            <a:endParaRPr lang="zh-CN" altLang="en-US" dirty="0"/>
          </a:p>
        </p:txBody>
      </p:sp>
      <p:sp>
        <p:nvSpPr>
          <p:cNvPr id="2" name="文本框 1"/>
          <p:cNvSpPr txBox="1"/>
          <p:nvPr/>
        </p:nvSpPr>
        <p:spPr>
          <a:xfrm>
            <a:off x="266700" y="67865"/>
            <a:ext cx="914400" cy="523220"/>
          </a:xfrm>
          <a:prstGeom prst="rect">
            <a:avLst/>
          </a:prstGeom>
          <a:noFill/>
        </p:spPr>
        <p:txBody>
          <a:bodyPr wrap="square" rtlCol="0">
            <a:spAutoFit/>
          </a:bodyPr>
          <a:lstStyle/>
          <a:p>
            <a:r>
              <a:rPr lang="en-US" altLang="zh-CN" sz="2800" b="1" dirty="0">
                <a:solidFill>
                  <a:schemeClr val="bg1"/>
                </a:solidFill>
                <a:latin typeface="Arial" panose="020B0604020202020204" pitchFamily="34" charset="0"/>
                <a:cs typeface="Arial" panose="020B0604020202020204" pitchFamily="34" charset="0"/>
              </a:rPr>
              <a:t>00</a:t>
            </a:r>
            <a:endParaRPr lang="zh-CN" altLang="en-US" sz="2800" b="1" dirty="0">
              <a:solidFill>
                <a:schemeClr val="bg1"/>
              </a:solidFill>
              <a:latin typeface="Arial" panose="020B0604020202020204" pitchFamily="34" charset="0"/>
              <a:cs typeface="Arial" panose="020B0604020202020204" pitchFamily="34" charset="0"/>
            </a:endParaRPr>
          </a:p>
        </p:txBody>
      </p:sp>
      <p:sp>
        <p:nvSpPr>
          <p:cNvPr id="7" name="文本框 6"/>
          <p:cNvSpPr txBox="1"/>
          <p:nvPr/>
        </p:nvSpPr>
        <p:spPr>
          <a:xfrm>
            <a:off x="38100" y="978535"/>
            <a:ext cx="9067800" cy="645160"/>
          </a:xfrm>
          <a:prstGeom prst="rect">
            <a:avLst/>
          </a:prstGeom>
          <a:noFill/>
        </p:spPr>
        <p:txBody>
          <a:bodyPr wrap="square" rtlCol="0">
            <a:spAutoFit/>
          </a:bodyPr>
          <a:lstStyle/>
          <a:p>
            <a:r>
              <a:rPr lang="en-US" altLang="zh-CN" sz="3600" b="1" dirty="0">
                <a:solidFill>
                  <a:srgbClr val="0D00CD"/>
                </a:solidFill>
              </a:rPr>
              <a:t>01. </a:t>
            </a:r>
            <a:r>
              <a:rPr lang="en-US" altLang="zh-CN" sz="3600" b="1" dirty="0">
                <a:solidFill>
                  <a:srgbClr val="1111FF"/>
                </a:solidFill>
              </a:rPr>
              <a:t>Introduction</a:t>
            </a:r>
            <a:endParaRPr lang="en-US" altLang="zh-CN" sz="3600" b="1" dirty="0">
              <a:solidFill>
                <a:srgbClr val="1111FF"/>
              </a:solidFill>
            </a:endParaRPr>
          </a:p>
        </p:txBody>
      </p:sp>
      <p:sp>
        <p:nvSpPr>
          <p:cNvPr id="10" name="文本框 9"/>
          <p:cNvSpPr txBox="1"/>
          <p:nvPr/>
        </p:nvSpPr>
        <p:spPr>
          <a:xfrm>
            <a:off x="37856" y="1807260"/>
            <a:ext cx="9067800" cy="645160"/>
          </a:xfrm>
          <a:prstGeom prst="rect">
            <a:avLst/>
          </a:prstGeom>
          <a:noFill/>
        </p:spPr>
        <p:txBody>
          <a:bodyPr wrap="square" rtlCol="0">
            <a:spAutoFit/>
          </a:bodyPr>
          <a:lstStyle/>
          <a:p>
            <a:r>
              <a:rPr lang="en-US" altLang="zh-CN" sz="3600" b="1" dirty="0">
                <a:solidFill>
                  <a:srgbClr val="0D00CD"/>
                </a:solidFill>
              </a:rPr>
              <a:t>02. </a:t>
            </a:r>
            <a:r>
              <a:rPr lang="en-US" altLang="zh-CN" sz="3600" b="1" dirty="0">
                <a:solidFill>
                  <a:srgbClr val="1111FF"/>
                </a:solidFill>
              </a:rPr>
              <a:t>SRAM</a:t>
            </a:r>
            <a:endParaRPr lang="en-US" altLang="zh-CN" sz="3600" b="1" dirty="0">
              <a:solidFill>
                <a:srgbClr val="1111FF"/>
              </a:solidFill>
            </a:endParaRPr>
          </a:p>
        </p:txBody>
      </p:sp>
      <p:sp>
        <p:nvSpPr>
          <p:cNvPr id="8" name="文本框 7"/>
          <p:cNvSpPr txBox="1"/>
          <p:nvPr/>
        </p:nvSpPr>
        <p:spPr>
          <a:xfrm>
            <a:off x="38100" y="2594075"/>
            <a:ext cx="9067800" cy="645160"/>
          </a:xfrm>
          <a:prstGeom prst="rect">
            <a:avLst/>
          </a:prstGeom>
          <a:noFill/>
        </p:spPr>
        <p:txBody>
          <a:bodyPr wrap="square" rtlCol="0">
            <a:spAutoFit/>
          </a:bodyPr>
          <a:lstStyle/>
          <a:p>
            <a:r>
              <a:rPr lang="en-US" altLang="zh-CN" sz="3600" b="1" dirty="0">
                <a:solidFill>
                  <a:srgbClr val="0D00CD"/>
                </a:solidFill>
              </a:rPr>
              <a:t>03. </a:t>
            </a:r>
            <a:r>
              <a:rPr lang="en-US" sz="3600" b="1" dirty="0">
                <a:solidFill>
                  <a:srgbClr val="FF0000"/>
                </a:solidFill>
              </a:rPr>
              <a:t>DRAM Device</a:t>
            </a:r>
            <a:endParaRPr lang="en-US" sz="3600" b="1" dirty="0">
              <a:solidFill>
                <a:srgbClr val="FF0000"/>
              </a:solidFill>
            </a:endParaRPr>
          </a:p>
        </p:txBody>
      </p:sp>
      <p:sp>
        <p:nvSpPr>
          <p:cNvPr id="11" name="文本框 10"/>
          <p:cNvSpPr txBox="1"/>
          <p:nvPr/>
        </p:nvSpPr>
        <p:spPr>
          <a:xfrm>
            <a:off x="0" y="3350018"/>
            <a:ext cx="9067800" cy="646331"/>
          </a:xfrm>
          <a:prstGeom prst="rect">
            <a:avLst/>
          </a:prstGeom>
          <a:noFill/>
        </p:spPr>
        <p:txBody>
          <a:bodyPr wrap="square" rtlCol="0">
            <a:spAutoFit/>
          </a:bodyPr>
          <a:lstStyle/>
          <a:p>
            <a:r>
              <a:rPr lang="en-US" altLang="zh-CN" sz="3600" b="1" dirty="0">
                <a:solidFill>
                  <a:srgbClr val="0D00CD"/>
                </a:solidFill>
              </a:rPr>
              <a:t>04. </a:t>
            </a:r>
            <a:r>
              <a:rPr lang="en-US" sz="3600" b="1" dirty="0">
                <a:solidFill>
                  <a:srgbClr val="0D00CD"/>
                </a:solidFill>
              </a:rPr>
              <a:t>Memory Subsystem</a:t>
            </a:r>
            <a:endParaRPr lang="en-US" sz="3600" b="1" dirty="0">
              <a:solidFill>
                <a:srgbClr val="0D00CD"/>
              </a:solidFill>
            </a:endParaRPr>
          </a:p>
        </p:txBody>
      </p:sp>
      <p:sp>
        <p:nvSpPr>
          <p:cNvPr id="3" name="Date Placeholder 2"/>
          <p:cNvSpPr>
            <a:spLocks noGrp="1"/>
          </p:cNvSpPr>
          <p:nvPr>
            <p:ph type="dt" sz="half" idx="10"/>
          </p:nvPr>
        </p:nvSpPr>
        <p:spPr/>
        <p:txBody>
          <a:bodyPr/>
          <a:lstStyle/>
          <a:p>
            <a:r>
              <a:rPr lang="en-US" altLang="zh-CN" smtClean="0"/>
              <a:t>COaA, LEC16 RAM</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1-Transistor Memory Cell (DRAM)</a:t>
            </a:r>
            <a:endParaRPr lang="zh-CN" altLang="en-US" dirty="0"/>
          </a:p>
        </p:txBody>
      </p:sp>
      <p:sp>
        <p:nvSpPr>
          <p:cNvPr id="7" name="内容占位符 6"/>
          <p:cNvSpPr>
            <a:spLocks noGrp="1"/>
          </p:cNvSpPr>
          <p:nvPr>
            <p:ph sz="quarter" idx="13"/>
          </p:nvPr>
        </p:nvSpPr>
        <p:spPr>
          <a:xfrm>
            <a:off x="304801" y="116837"/>
            <a:ext cx="762000" cy="568325"/>
          </a:xfrm>
        </p:spPr>
        <p:txBody>
          <a:bodyPr/>
          <a:lstStyle/>
          <a:p>
            <a:r>
              <a:rPr lang="en-US" altLang="zh-CN" dirty="0"/>
              <a:t>3.1</a:t>
            </a:r>
            <a:endParaRPr lang="zh-CN" altLang="en-US" dirty="0"/>
          </a:p>
        </p:txBody>
      </p:sp>
      <p:sp>
        <p:nvSpPr>
          <p:cNvPr id="9" name="文本占位符 44034"/>
          <p:cNvSpPr>
            <a:spLocks noGrp="1"/>
          </p:cNvSpPr>
          <p:nvPr/>
        </p:nvSpPr>
        <p:spPr>
          <a:xfrm>
            <a:off x="457200" y="1146969"/>
            <a:ext cx="8191500" cy="4779963"/>
          </a:xfrm>
          <a:prstGeom prst="rect">
            <a:avLst/>
          </a:prstGeom>
          <a:noFill/>
          <a:ln w="12700">
            <a:noFill/>
          </a:ln>
        </p:spPr>
        <p:txBody>
          <a:bodyPr vert="horz" wrap="square" lIns="63500" tIns="25400" rIns="63500" bIns="25400" anchor="t">
            <a:spAutoFit/>
          </a:bodyPr>
          <a:lstStyle>
            <a:lvl1pPr marL="203200" lvl="0" indent="-203200" algn="l" defTabSz="914400" eaLnBrk="0" fontAlgn="base" latinLnBrk="0" hangingPunct="0">
              <a:lnSpc>
                <a:spcPct val="75000"/>
              </a:lnSpc>
              <a:spcBef>
                <a:spcPct val="65000"/>
              </a:spcBef>
              <a:spcAft>
                <a:spcPct val="0"/>
              </a:spcAft>
              <a:buSzPct val="100000"/>
              <a:buChar char="°"/>
              <a:defRPr sz="2400" b="1" i="0" u="none" kern="1200" baseline="0">
                <a:solidFill>
                  <a:schemeClr val="tx1"/>
                </a:solidFill>
                <a:latin typeface="+mn-lt"/>
                <a:ea typeface="+mn-ea"/>
                <a:cs typeface="+mn-cs"/>
              </a:defRPr>
            </a:lvl1pPr>
            <a:lvl2pPr marL="685800" lvl="1" indent="-190500" algn="l" defTabSz="914400" eaLnBrk="0" fontAlgn="base" latinLnBrk="0" hangingPunct="0">
              <a:lnSpc>
                <a:spcPct val="85000"/>
              </a:lnSpc>
              <a:spcBef>
                <a:spcPct val="40000"/>
              </a:spcBef>
              <a:spcAft>
                <a:spcPct val="0"/>
              </a:spcAft>
              <a:buSzPct val="100000"/>
              <a:buChar char="•"/>
              <a:defRPr sz="1800" b="1" i="0" u="none" kern="1200" baseline="0">
                <a:solidFill>
                  <a:schemeClr val="tx1"/>
                </a:solidFill>
                <a:latin typeface="+mn-lt"/>
                <a:ea typeface="+mn-ea"/>
                <a:cs typeface="+mn-cs"/>
              </a:defRPr>
            </a:lvl2pPr>
            <a:lvl3pPr marL="1257300" lvl="2" indent="-342900" algn="l" defTabSz="914400" eaLnBrk="0" fontAlgn="base" latinLnBrk="0" hangingPunct="0">
              <a:lnSpc>
                <a:spcPct val="85000"/>
              </a:lnSpc>
              <a:spcBef>
                <a:spcPct val="40000"/>
              </a:spcBef>
              <a:spcAft>
                <a:spcPct val="0"/>
              </a:spcAft>
              <a:buSzPct val="100000"/>
              <a:buChar char="-"/>
              <a:defRPr sz="1800" b="1" i="0" u="none" kern="1200" baseline="0">
                <a:solidFill>
                  <a:schemeClr val="tx1"/>
                </a:solidFill>
                <a:latin typeface="+mn-lt"/>
                <a:ea typeface="+mn-ea"/>
                <a:cs typeface="+mn-cs"/>
              </a:defRPr>
            </a:lvl3pPr>
            <a:lvl4pPr marL="1714500" lvl="3" indent="-3429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171700" lvl="4" indent="-3429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altLang="zh-CN" dirty="0"/>
              <a:t>Write:</a:t>
            </a:r>
            <a:endParaRPr lang="en-US" altLang="zh-CN" dirty="0"/>
          </a:p>
          <a:p>
            <a:pPr lvl="1"/>
            <a:r>
              <a:rPr lang="en-US" altLang="zh-CN" dirty="0"/>
              <a:t>1. Drive bit line</a:t>
            </a:r>
            <a:endParaRPr lang="en-US" altLang="zh-CN" dirty="0"/>
          </a:p>
          <a:p>
            <a:pPr lvl="1"/>
            <a:r>
              <a:rPr lang="en-US" altLang="zh-CN" dirty="0"/>
              <a:t>2.. Select row</a:t>
            </a:r>
            <a:endParaRPr lang="en-US" altLang="zh-CN" dirty="0"/>
          </a:p>
          <a:p>
            <a:r>
              <a:rPr lang="en-US" altLang="zh-CN" dirty="0"/>
              <a:t>Read:</a:t>
            </a:r>
            <a:endParaRPr lang="en-US" altLang="zh-CN" dirty="0"/>
          </a:p>
          <a:p>
            <a:pPr lvl="1"/>
            <a:r>
              <a:rPr lang="en-US" altLang="zh-CN" dirty="0"/>
              <a:t>1. </a:t>
            </a:r>
            <a:r>
              <a:rPr lang="en-US" altLang="zh-CN" dirty="0" err="1"/>
              <a:t>Precharge</a:t>
            </a:r>
            <a:r>
              <a:rPr lang="en-US" altLang="zh-CN" dirty="0"/>
              <a:t> bit line to </a:t>
            </a:r>
            <a:r>
              <a:rPr lang="en-US" altLang="zh-CN" dirty="0" err="1"/>
              <a:t>Vdd</a:t>
            </a:r>
            <a:r>
              <a:rPr lang="en-US" altLang="zh-CN" dirty="0"/>
              <a:t>/2</a:t>
            </a:r>
            <a:endParaRPr lang="en-US" altLang="zh-CN" dirty="0"/>
          </a:p>
          <a:p>
            <a:pPr lvl="1"/>
            <a:r>
              <a:rPr lang="en-US" altLang="zh-CN" dirty="0"/>
              <a:t>2.. Select row</a:t>
            </a:r>
            <a:endParaRPr lang="en-US" altLang="zh-CN" dirty="0"/>
          </a:p>
          <a:p>
            <a:pPr lvl="1"/>
            <a:r>
              <a:rPr lang="en-US" altLang="zh-CN" dirty="0"/>
              <a:t>3. Cell and bit line share charges</a:t>
            </a:r>
            <a:endParaRPr lang="en-US" altLang="zh-CN" dirty="0"/>
          </a:p>
          <a:p>
            <a:pPr lvl="2"/>
            <a:r>
              <a:rPr lang="en-US" altLang="zh-CN" dirty="0"/>
              <a:t>Very small voltage changes on the bit line</a:t>
            </a:r>
            <a:endParaRPr lang="en-US" altLang="zh-CN" dirty="0"/>
          </a:p>
          <a:p>
            <a:pPr lvl="1"/>
            <a:r>
              <a:rPr lang="en-US" altLang="zh-CN" dirty="0"/>
              <a:t>4. Sense (fancy sense amp)</a:t>
            </a:r>
            <a:endParaRPr lang="en-US" altLang="zh-CN" dirty="0"/>
          </a:p>
          <a:p>
            <a:pPr lvl="2"/>
            <a:r>
              <a:rPr lang="en-US" altLang="zh-CN" dirty="0"/>
              <a:t>Can detect changes of ~1 million  electrons</a:t>
            </a:r>
            <a:endParaRPr lang="en-US" altLang="zh-CN" dirty="0"/>
          </a:p>
          <a:p>
            <a:pPr lvl="1"/>
            <a:r>
              <a:rPr lang="en-US" altLang="zh-CN" dirty="0"/>
              <a:t>5. Write: restore the value </a:t>
            </a:r>
            <a:endParaRPr lang="en-US" altLang="zh-CN" dirty="0"/>
          </a:p>
          <a:p>
            <a:r>
              <a:rPr lang="en-US" altLang="zh-CN" dirty="0"/>
              <a:t>Refresh</a:t>
            </a:r>
            <a:endParaRPr lang="en-US" altLang="zh-CN" dirty="0"/>
          </a:p>
          <a:p>
            <a:pPr lvl="1"/>
            <a:r>
              <a:rPr lang="en-US" altLang="zh-CN" dirty="0"/>
              <a:t>1. Just do a dummy read to every cell.</a:t>
            </a:r>
            <a:endParaRPr lang="en-US" altLang="zh-CN" dirty="0"/>
          </a:p>
        </p:txBody>
      </p:sp>
      <p:sp>
        <p:nvSpPr>
          <p:cNvPr id="10" name="直接连接符 9"/>
          <p:cNvSpPr/>
          <p:nvPr/>
        </p:nvSpPr>
        <p:spPr>
          <a:xfrm>
            <a:off x="5753100" y="931069"/>
            <a:ext cx="0" cy="2489200"/>
          </a:xfrm>
          <a:prstGeom prst="line">
            <a:avLst/>
          </a:prstGeom>
          <a:ln w="25400" cap="flat" cmpd="sng">
            <a:solidFill>
              <a:schemeClr val="tx1"/>
            </a:solidFill>
            <a:prstDash val="solid"/>
            <a:headEnd type="none" w="med" len="med"/>
            <a:tailEnd type="none" w="med" len="med"/>
          </a:ln>
        </p:spPr>
      </p:sp>
      <p:sp>
        <p:nvSpPr>
          <p:cNvPr id="11" name="直接连接符 10"/>
          <p:cNvSpPr/>
          <p:nvPr/>
        </p:nvSpPr>
        <p:spPr>
          <a:xfrm>
            <a:off x="5537200" y="1299369"/>
            <a:ext cx="3022600" cy="0"/>
          </a:xfrm>
          <a:prstGeom prst="line">
            <a:avLst/>
          </a:prstGeom>
          <a:ln w="25400" cap="flat" cmpd="sng">
            <a:solidFill>
              <a:schemeClr val="tx1"/>
            </a:solidFill>
            <a:prstDash val="solid"/>
            <a:headEnd type="none" w="med" len="med"/>
            <a:tailEnd type="none" w="med" len="med"/>
          </a:ln>
        </p:spPr>
      </p:sp>
      <p:sp>
        <p:nvSpPr>
          <p:cNvPr id="12" name="直接连接符 11"/>
          <p:cNvSpPr/>
          <p:nvPr/>
        </p:nvSpPr>
        <p:spPr>
          <a:xfrm>
            <a:off x="6972300" y="1312069"/>
            <a:ext cx="0" cy="431800"/>
          </a:xfrm>
          <a:prstGeom prst="line">
            <a:avLst/>
          </a:prstGeom>
          <a:ln w="25400" cap="flat" cmpd="sng">
            <a:solidFill>
              <a:schemeClr val="tx1"/>
            </a:solidFill>
            <a:prstDash val="solid"/>
            <a:headEnd type="none" w="med" len="med"/>
            <a:tailEnd type="none" w="med" len="med"/>
          </a:ln>
        </p:spPr>
      </p:sp>
      <p:sp>
        <p:nvSpPr>
          <p:cNvPr id="13" name="直接连接符 12"/>
          <p:cNvSpPr/>
          <p:nvPr/>
        </p:nvSpPr>
        <p:spPr>
          <a:xfrm>
            <a:off x="6756400" y="1756569"/>
            <a:ext cx="355600" cy="0"/>
          </a:xfrm>
          <a:prstGeom prst="line">
            <a:avLst/>
          </a:prstGeom>
          <a:ln w="25400" cap="flat" cmpd="sng">
            <a:solidFill>
              <a:schemeClr val="tx1"/>
            </a:solidFill>
            <a:prstDash val="solid"/>
            <a:headEnd type="none" w="med" len="med"/>
            <a:tailEnd type="none" w="med" len="med"/>
          </a:ln>
        </p:spPr>
      </p:sp>
      <p:sp>
        <p:nvSpPr>
          <p:cNvPr id="14" name="直接连接符 13"/>
          <p:cNvSpPr/>
          <p:nvPr/>
        </p:nvSpPr>
        <p:spPr>
          <a:xfrm>
            <a:off x="6756400" y="1908969"/>
            <a:ext cx="355600" cy="0"/>
          </a:xfrm>
          <a:prstGeom prst="line">
            <a:avLst/>
          </a:prstGeom>
          <a:ln w="25400" cap="flat" cmpd="sng">
            <a:solidFill>
              <a:schemeClr val="tx1"/>
            </a:solidFill>
            <a:prstDash val="solid"/>
            <a:headEnd type="none" w="med" len="med"/>
            <a:tailEnd type="none" w="med" len="med"/>
          </a:ln>
        </p:spPr>
      </p:sp>
      <p:sp>
        <p:nvSpPr>
          <p:cNvPr id="15" name="直接连接符 14"/>
          <p:cNvSpPr/>
          <p:nvPr/>
        </p:nvSpPr>
        <p:spPr>
          <a:xfrm>
            <a:off x="6743700" y="1921669"/>
            <a:ext cx="0" cy="203200"/>
          </a:xfrm>
          <a:prstGeom prst="line">
            <a:avLst/>
          </a:prstGeom>
          <a:ln w="25400" cap="flat" cmpd="sng">
            <a:solidFill>
              <a:schemeClr val="tx1"/>
            </a:solidFill>
            <a:prstDash val="solid"/>
            <a:headEnd type="none" w="med" len="med"/>
            <a:tailEnd type="none" w="med" len="med"/>
          </a:ln>
        </p:spPr>
      </p:sp>
      <p:sp>
        <p:nvSpPr>
          <p:cNvPr id="16" name="直接连接符 15"/>
          <p:cNvSpPr/>
          <p:nvPr/>
        </p:nvSpPr>
        <p:spPr>
          <a:xfrm flipH="1">
            <a:off x="5740400" y="2137569"/>
            <a:ext cx="1016000" cy="0"/>
          </a:xfrm>
          <a:prstGeom prst="line">
            <a:avLst/>
          </a:prstGeom>
          <a:ln w="25400" cap="flat" cmpd="sng">
            <a:solidFill>
              <a:schemeClr val="tx1"/>
            </a:solidFill>
            <a:prstDash val="solid"/>
            <a:headEnd type="none" w="med" len="med"/>
            <a:tailEnd type="none" w="med" len="med"/>
          </a:ln>
        </p:spPr>
      </p:sp>
      <p:sp>
        <p:nvSpPr>
          <p:cNvPr id="17" name="直接连接符 16"/>
          <p:cNvSpPr/>
          <p:nvPr/>
        </p:nvSpPr>
        <p:spPr>
          <a:xfrm>
            <a:off x="7124700" y="1921669"/>
            <a:ext cx="0" cy="203200"/>
          </a:xfrm>
          <a:prstGeom prst="line">
            <a:avLst/>
          </a:prstGeom>
          <a:ln w="25400" cap="flat" cmpd="sng">
            <a:solidFill>
              <a:schemeClr val="tx1"/>
            </a:solidFill>
            <a:prstDash val="solid"/>
            <a:headEnd type="none" w="med" len="med"/>
            <a:tailEnd type="none" w="med" len="med"/>
          </a:ln>
        </p:spPr>
      </p:sp>
      <p:sp>
        <p:nvSpPr>
          <p:cNvPr id="18" name="直接连接符 17"/>
          <p:cNvSpPr/>
          <p:nvPr/>
        </p:nvSpPr>
        <p:spPr>
          <a:xfrm>
            <a:off x="7137400" y="2137569"/>
            <a:ext cx="431800" cy="0"/>
          </a:xfrm>
          <a:prstGeom prst="line">
            <a:avLst/>
          </a:prstGeom>
          <a:ln w="25400" cap="flat" cmpd="sng">
            <a:solidFill>
              <a:schemeClr val="tx1"/>
            </a:solidFill>
            <a:prstDash val="solid"/>
            <a:headEnd type="none" w="med" len="med"/>
            <a:tailEnd type="none" w="med" len="med"/>
          </a:ln>
        </p:spPr>
      </p:sp>
      <p:sp>
        <p:nvSpPr>
          <p:cNvPr id="19" name="直接连接符 18"/>
          <p:cNvSpPr/>
          <p:nvPr/>
        </p:nvSpPr>
        <p:spPr>
          <a:xfrm>
            <a:off x="7581900" y="2150269"/>
            <a:ext cx="0" cy="355600"/>
          </a:xfrm>
          <a:prstGeom prst="line">
            <a:avLst/>
          </a:prstGeom>
          <a:ln w="25400" cap="flat" cmpd="sng">
            <a:solidFill>
              <a:schemeClr val="tx1"/>
            </a:solidFill>
            <a:prstDash val="solid"/>
            <a:headEnd type="none" w="med" len="med"/>
            <a:tailEnd type="none" w="med" len="med"/>
          </a:ln>
        </p:spPr>
      </p:sp>
      <p:sp>
        <p:nvSpPr>
          <p:cNvPr id="20" name="直接连接符 19"/>
          <p:cNvSpPr/>
          <p:nvPr/>
        </p:nvSpPr>
        <p:spPr>
          <a:xfrm>
            <a:off x="7366000" y="2518569"/>
            <a:ext cx="431800" cy="0"/>
          </a:xfrm>
          <a:prstGeom prst="line">
            <a:avLst/>
          </a:prstGeom>
          <a:ln w="25400" cap="flat" cmpd="sng">
            <a:solidFill>
              <a:schemeClr val="tx1"/>
            </a:solidFill>
            <a:prstDash val="solid"/>
            <a:headEnd type="none" w="med" len="med"/>
            <a:tailEnd type="none" w="med" len="med"/>
          </a:ln>
        </p:spPr>
      </p:sp>
      <p:sp>
        <p:nvSpPr>
          <p:cNvPr id="21" name="直接连接符 20"/>
          <p:cNvSpPr/>
          <p:nvPr/>
        </p:nvSpPr>
        <p:spPr>
          <a:xfrm>
            <a:off x="7366000" y="2670969"/>
            <a:ext cx="431800" cy="0"/>
          </a:xfrm>
          <a:prstGeom prst="line">
            <a:avLst/>
          </a:prstGeom>
          <a:ln w="25400" cap="flat" cmpd="sng">
            <a:solidFill>
              <a:schemeClr val="tx1"/>
            </a:solidFill>
            <a:prstDash val="solid"/>
            <a:headEnd type="none" w="med" len="med"/>
            <a:tailEnd type="none" w="med" len="med"/>
          </a:ln>
        </p:spPr>
      </p:sp>
      <p:sp>
        <p:nvSpPr>
          <p:cNvPr id="22" name="直接连接符 21"/>
          <p:cNvSpPr/>
          <p:nvPr/>
        </p:nvSpPr>
        <p:spPr>
          <a:xfrm>
            <a:off x="7581900" y="2683669"/>
            <a:ext cx="0" cy="279400"/>
          </a:xfrm>
          <a:prstGeom prst="line">
            <a:avLst/>
          </a:prstGeom>
          <a:ln w="25400" cap="flat" cmpd="sng">
            <a:solidFill>
              <a:schemeClr val="tx1"/>
            </a:solidFill>
            <a:prstDash val="solid"/>
            <a:headEnd type="none" w="med" len="med"/>
            <a:tailEnd type="none" w="med" len="med"/>
          </a:ln>
        </p:spPr>
      </p:sp>
      <p:sp>
        <p:nvSpPr>
          <p:cNvPr id="23" name="直接连接符 22"/>
          <p:cNvSpPr/>
          <p:nvPr/>
        </p:nvSpPr>
        <p:spPr>
          <a:xfrm>
            <a:off x="7289800" y="2975769"/>
            <a:ext cx="508000" cy="0"/>
          </a:xfrm>
          <a:prstGeom prst="line">
            <a:avLst/>
          </a:prstGeom>
          <a:ln w="25400" cap="flat" cmpd="sng">
            <a:solidFill>
              <a:schemeClr val="tx1"/>
            </a:solidFill>
            <a:prstDash val="solid"/>
            <a:headEnd type="none" w="med" len="med"/>
            <a:tailEnd type="none" w="med" len="med"/>
          </a:ln>
        </p:spPr>
      </p:sp>
      <p:sp>
        <p:nvSpPr>
          <p:cNvPr id="24" name="直接连接符 23"/>
          <p:cNvSpPr/>
          <p:nvPr/>
        </p:nvSpPr>
        <p:spPr>
          <a:xfrm>
            <a:off x="7366000" y="3051969"/>
            <a:ext cx="355600" cy="0"/>
          </a:xfrm>
          <a:prstGeom prst="line">
            <a:avLst/>
          </a:prstGeom>
          <a:ln w="25400" cap="flat" cmpd="sng">
            <a:solidFill>
              <a:schemeClr val="tx1"/>
            </a:solidFill>
            <a:prstDash val="solid"/>
            <a:headEnd type="none" w="med" len="med"/>
            <a:tailEnd type="none" w="med" len="med"/>
          </a:ln>
        </p:spPr>
      </p:sp>
      <p:sp>
        <p:nvSpPr>
          <p:cNvPr id="25" name="直接连接符 24"/>
          <p:cNvSpPr/>
          <p:nvPr/>
        </p:nvSpPr>
        <p:spPr>
          <a:xfrm>
            <a:off x="7442200" y="3128169"/>
            <a:ext cx="203200" cy="0"/>
          </a:xfrm>
          <a:prstGeom prst="line">
            <a:avLst/>
          </a:prstGeom>
          <a:ln w="25400" cap="flat" cmpd="sng">
            <a:solidFill>
              <a:schemeClr val="tx1"/>
            </a:solidFill>
            <a:prstDash val="solid"/>
            <a:headEnd type="none" w="med" len="med"/>
            <a:tailEnd type="none" w="med" len="med"/>
          </a:ln>
        </p:spPr>
      </p:sp>
      <p:sp>
        <p:nvSpPr>
          <p:cNvPr id="26" name="矩形 25"/>
          <p:cNvSpPr/>
          <p:nvPr/>
        </p:nvSpPr>
        <p:spPr>
          <a:xfrm>
            <a:off x="7442200" y="943769"/>
            <a:ext cx="1244600" cy="284163"/>
          </a:xfrm>
          <a:prstGeom prst="rect">
            <a:avLst/>
          </a:prstGeom>
          <a:noFill/>
          <a:ln w="12700">
            <a:noFill/>
          </a:ln>
        </p:spPr>
        <p:txBody>
          <a:bodyPr wrap="none" lIns="63500" tIns="25400" rIns="63500" bIns="25400">
            <a:spAutoFit/>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lnSpc>
                <a:spcPct val="85000"/>
              </a:lnSpc>
            </a:pPr>
            <a:r>
              <a:rPr lang="en-US" altLang="zh-CN" sz="1800" b="1">
                <a:latin typeface="Arial" panose="020B0604020202020204" pitchFamily="34" charset="0"/>
                <a:ea typeface="Times New Roman" panose="02020603050405020304" pitchFamily="18" charset="0"/>
              </a:rPr>
              <a:t>row select</a:t>
            </a:r>
            <a:endParaRPr lang="en-US" altLang="zh-CN" sz="1800" b="1">
              <a:latin typeface="Arial" panose="020B0604020202020204" pitchFamily="34" charset="0"/>
              <a:ea typeface="Times New Roman" panose="02020603050405020304" pitchFamily="18" charset="0"/>
            </a:endParaRPr>
          </a:p>
        </p:txBody>
      </p:sp>
      <p:sp>
        <p:nvSpPr>
          <p:cNvPr id="27" name="矩形 26"/>
          <p:cNvSpPr/>
          <p:nvPr/>
        </p:nvSpPr>
        <p:spPr>
          <a:xfrm>
            <a:off x="5842000" y="3153569"/>
            <a:ext cx="406400" cy="284163"/>
          </a:xfrm>
          <a:prstGeom prst="rect">
            <a:avLst/>
          </a:prstGeom>
          <a:noFill/>
          <a:ln w="12700">
            <a:noFill/>
          </a:ln>
        </p:spPr>
        <p:txBody>
          <a:bodyPr wrap="none" lIns="63500" tIns="25400" rIns="63500" bIns="25400">
            <a:spAutoFit/>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lnSpc>
                <a:spcPct val="85000"/>
              </a:lnSpc>
            </a:pPr>
            <a:r>
              <a:rPr lang="en-US" altLang="zh-CN" sz="1800" b="1">
                <a:latin typeface="Arial" panose="020B0604020202020204" pitchFamily="34" charset="0"/>
                <a:ea typeface="Times New Roman" panose="02020603050405020304" pitchFamily="18" charset="0"/>
              </a:rPr>
              <a:t>bit</a:t>
            </a:r>
            <a:endParaRPr lang="en-US" altLang="zh-CN" sz="1800" b="1">
              <a:latin typeface="Arial" panose="020B0604020202020204" pitchFamily="34" charset="0"/>
              <a:ea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a:xfrm>
            <a:off x="6553200" y="6797675"/>
            <a:ext cx="2133600" cy="365125"/>
          </a:xfrm>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Classical DRAM Organization (square)</a:t>
            </a:r>
            <a:endParaRPr lang="zh-CN" altLang="en-US" dirty="0"/>
          </a:p>
        </p:txBody>
      </p:sp>
      <p:sp>
        <p:nvSpPr>
          <p:cNvPr id="7" name="内容占位符 6"/>
          <p:cNvSpPr>
            <a:spLocks noGrp="1"/>
          </p:cNvSpPr>
          <p:nvPr>
            <p:ph sz="quarter" idx="13"/>
          </p:nvPr>
        </p:nvSpPr>
        <p:spPr>
          <a:xfrm>
            <a:off x="304801" y="116837"/>
            <a:ext cx="762000" cy="568325"/>
          </a:xfrm>
        </p:spPr>
        <p:txBody>
          <a:bodyPr/>
          <a:lstStyle/>
          <a:p>
            <a:r>
              <a:rPr lang="en-US" altLang="zh-CN" dirty="0"/>
              <a:t>3.2</a:t>
            </a:r>
            <a:endParaRPr lang="zh-CN" altLang="en-US" dirty="0"/>
          </a:p>
        </p:txBody>
      </p:sp>
      <p:sp>
        <p:nvSpPr>
          <p:cNvPr id="8" name="矩形 7"/>
          <p:cNvSpPr/>
          <p:nvPr/>
        </p:nvSpPr>
        <p:spPr>
          <a:xfrm>
            <a:off x="1905000" y="1411288"/>
            <a:ext cx="3263900" cy="3111500"/>
          </a:xfrm>
          <a:prstGeom prst="rect">
            <a:avLst/>
          </a:prstGeom>
          <a:pattFill prst="pct20">
            <a:fgClr>
              <a:schemeClr val="accent1"/>
            </a:fgClr>
            <a:bgClr>
              <a:schemeClr val="bg1"/>
            </a:bgClr>
          </a:pattFill>
          <a:ln w="12700" cap="flat" cmpd="sng">
            <a:solidFill>
              <a:schemeClr val="tx1"/>
            </a:solidFill>
            <a:prstDash val="solid"/>
            <a:miter/>
            <a:headEnd type="none" w="med" len="med"/>
            <a:tailEnd type="none" w="med" len="med"/>
          </a:ln>
        </p:spPr>
        <p:txBody>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endParaRPr lang="zh-CN" altLang="en-US"/>
          </a:p>
        </p:txBody>
      </p:sp>
      <p:sp>
        <p:nvSpPr>
          <p:cNvPr id="9" name="矩形 8"/>
          <p:cNvSpPr/>
          <p:nvPr/>
        </p:nvSpPr>
        <p:spPr>
          <a:xfrm>
            <a:off x="996950" y="1658938"/>
            <a:ext cx="304800" cy="2617788"/>
          </a:xfrm>
          <a:prstGeom prst="rect">
            <a:avLst/>
          </a:prstGeom>
          <a:noFill/>
          <a:ln w="12700">
            <a:noFill/>
          </a:ln>
        </p:spPr>
        <p:txBody>
          <a:bodyPr wrap="none" lIns="63500" tIns="25400" rIns="63500" bIns="25400">
            <a:spAutoFit/>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lnSpc>
                <a:spcPct val="85000"/>
              </a:lnSpc>
            </a:pPr>
            <a:r>
              <a:rPr lang="en-US" altLang="zh-CN" sz="1800" b="1">
                <a:latin typeface="Arial" panose="020B0604020202020204" pitchFamily="34" charset="0"/>
                <a:ea typeface="Times New Roman" panose="02020603050405020304" pitchFamily="18" charset="0"/>
              </a:rPr>
              <a:t>r</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o</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w</a:t>
            </a:r>
            <a:endParaRPr lang="en-US" altLang="zh-CN" sz="1800" b="1">
              <a:latin typeface="Arial" panose="020B0604020202020204" pitchFamily="34" charset="0"/>
              <a:ea typeface="Times New Roman" panose="02020603050405020304" pitchFamily="18" charset="0"/>
            </a:endParaRPr>
          </a:p>
          <a:p>
            <a:pPr lvl="0">
              <a:lnSpc>
                <a:spcPct val="85000"/>
              </a:lnSpc>
            </a:pP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d</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e</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c</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o</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d</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e</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r</a:t>
            </a:r>
            <a:endParaRPr lang="en-US" altLang="zh-CN" sz="1800" b="1">
              <a:latin typeface="Arial" panose="020B0604020202020204" pitchFamily="34" charset="0"/>
              <a:ea typeface="Times New Roman" panose="02020603050405020304" pitchFamily="18" charset="0"/>
            </a:endParaRPr>
          </a:p>
        </p:txBody>
      </p:sp>
      <p:sp>
        <p:nvSpPr>
          <p:cNvPr id="10" name="矩形 9"/>
          <p:cNvSpPr/>
          <p:nvPr/>
        </p:nvSpPr>
        <p:spPr>
          <a:xfrm>
            <a:off x="844550" y="1493838"/>
            <a:ext cx="584200" cy="3098800"/>
          </a:xfrm>
          <a:prstGeom prst="rect">
            <a:avLst/>
          </a:prstGeom>
          <a:noFill/>
          <a:ln w="25400" cap="flat" cmpd="sng">
            <a:solidFill>
              <a:schemeClr val="tx1"/>
            </a:solidFill>
            <a:prstDash val="solid"/>
            <a:miter/>
            <a:headEnd type="none" w="med" len="med"/>
            <a:tailEnd type="none" w="med" len="med"/>
          </a:ln>
        </p:spPr>
        <p:txBody>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endParaRPr lang="zh-CN" altLang="en-US"/>
          </a:p>
        </p:txBody>
      </p:sp>
      <p:sp>
        <p:nvSpPr>
          <p:cNvPr id="11" name="直接连接符 10"/>
          <p:cNvSpPr/>
          <p:nvPr/>
        </p:nvSpPr>
        <p:spPr>
          <a:xfrm>
            <a:off x="1454150" y="1633538"/>
            <a:ext cx="3556000" cy="0"/>
          </a:xfrm>
          <a:prstGeom prst="line">
            <a:avLst/>
          </a:prstGeom>
          <a:ln w="25400" cap="flat" cmpd="sng">
            <a:solidFill>
              <a:schemeClr val="tx1"/>
            </a:solidFill>
            <a:prstDash val="solid"/>
            <a:headEnd type="none" w="med" len="med"/>
            <a:tailEnd type="none" w="med" len="med"/>
          </a:ln>
        </p:spPr>
      </p:sp>
      <p:sp>
        <p:nvSpPr>
          <p:cNvPr id="12" name="直接连接符 11"/>
          <p:cNvSpPr/>
          <p:nvPr/>
        </p:nvSpPr>
        <p:spPr>
          <a:xfrm>
            <a:off x="1454150" y="2014538"/>
            <a:ext cx="3556000" cy="0"/>
          </a:xfrm>
          <a:prstGeom prst="line">
            <a:avLst/>
          </a:prstGeom>
          <a:ln w="25400" cap="flat" cmpd="sng">
            <a:solidFill>
              <a:schemeClr val="tx1"/>
            </a:solidFill>
            <a:prstDash val="solid"/>
            <a:headEnd type="none" w="med" len="med"/>
            <a:tailEnd type="none" w="med" len="med"/>
          </a:ln>
        </p:spPr>
      </p:sp>
      <p:sp>
        <p:nvSpPr>
          <p:cNvPr id="13" name="直接连接符 12"/>
          <p:cNvSpPr/>
          <p:nvPr/>
        </p:nvSpPr>
        <p:spPr>
          <a:xfrm>
            <a:off x="1466850" y="2395538"/>
            <a:ext cx="3530600" cy="0"/>
          </a:xfrm>
          <a:prstGeom prst="line">
            <a:avLst/>
          </a:prstGeom>
          <a:ln w="50800" cap="flat" cmpd="sng">
            <a:solidFill>
              <a:schemeClr val="accent1"/>
            </a:solidFill>
            <a:prstDash val="solid"/>
            <a:headEnd type="none" w="med" len="med"/>
            <a:tailEnd type="none" w="med" len="med"/>
          </a:ln>
        </p:spPr>
      </p:sp>
      <p:sp>
        <p:nvSpPr>
          <p:cNvPr id="14" name="直接连接符 13"/>
          <p:cNvSpPr/>
          <p:nvPr/>
        </p:nvSpPr>
        <p:spPr>
          <a:xfrm>
            <a:off x="1454150" y="2776538"/>
            <a:ext cx="3556000" cy="0"/>
          </a:xfrm>
          <a:prstGeom prst="line">
            <a:avLst/>
          </a:prstGeom>
          <a:ln w="25400" cap="flat" cmpd="sng">
            <a:solidFill>
              <a:schemeClr val="tx1"/>
            </a:solidFill>
            <a:prstDash val="solid"/>
            <a:headEnd type="none" w="med" len="med"/>
            <a:tailEnd type="none" w="med" len="med"/>
          </a:ln>
        </p:spPr>
      </p:sp>
      <p:sp>
        <p:nvSpPr>
          <p:cNvPr id="15" name="直接连接符 14"/>
          <p:cNvSpPr/>
          <p:nvPr/>
        </p:nvSpPr>
        <p:spPr>
          <a:xfrm>
            <a:off x="1454150" y="3157538"/>
            <a:ext cx="3556000" cy="0"/>
          </a:xfrm>
          <a:prstGeom prst="line">
            <a:avLst/>
          </a:prstGeom>
          <a:ln w="25400" cap="flat" cmpd="sng">
            <a:solidFill>
              <a:schemeClr val="tx1"/>
            </a:solidFill>
            <a:prstDash val="solid"/>
            <a:headEnd type="none" w="med" len="med"/>
            <a:tailEnd type="none" w="med" len="med"/>
          </a:ln>
        </p:spPr>
      </p:sp>
      <p:sp>
        <p:nvSpPr>
          <p:cNvPr id="16" name="直接连接符 15"/>
          <p:cNvSpPr/>
          <p:nvPr/>
        </p:nvSpPr>
        <p:spPr>
          <a:xfrm>
            <a:off x="1454150" y="3538538"/>
            <a:ext cx="3556000" cy="0"/>
          </a:xfrm>
          <a:prstGeom prst="line">
            <a:avLst/>
          </a:prstGeom>
          <a:ln w="25400" cap="flat" cmpd="sng">
            <a:solidFill>
              <a:schemeClr val="tx1"/>
            </a:solidFill>
            <a:prstDash val="solid"/>
            <a:headEnd type="none" w="med" len="med"/>
            <a:tailEnd type="none" w="med" len="med"/>
          </a:ln>
        </p:spPr>
      </p:sp>
      <p:sp>
        <p:nvSpPr>
          <p:cNvPr id="17" name="直接连接符 16"/>
          <p:cNvSpPr/>
          <p:nvPr/>
        </p:nvSpPr>
        <p:spPr>
          <a:xfrm>
            <a:off x="1454150" y="3919538"/>
            <a:ext cx="3556000" cy="0"/>
          </a:xfrm>
          <a:prstGeom prst="line">
            <a:avLst/>
          </a:prstGeom>
          <a:ln w="25400" cap="flat" cmpd="sng">
            <a:solidFill>
              <a:schemeClr val="tx1"/>
            </a:solidFill>
            <a:prstDash val="solid"/>
            <a:headEnd type="none" w="med" len="med"/>
            <a:tailEnd type="none" w="med" len="med"/>
          </a:ln>
        </p:spPr>
      </p:sp>
      <p:sp>
        <p:nvSpPr>
          <p:cNvPr id="18" name="直接连接符 17"/>
          <p:cNvSpPr/>
          <p:nvPr/>
        </p:nvSpPr>
        <p:spPr>
          <a:xfrm>
            <a:off x="1454150" y="4300538"/>
            <a:ext cx="3556000" cy="0"/>
          </a:xfrm>
          <a:prstGeom prst="line">
            <a:avLst/>
          </a:prstGeom>
          <a:ln w="25400" cap="flat" cmpd="sng">
            <a:solidFill>
              <a:schemeClr val="tx1"/>
            </a:solidFill>
            <a:prstDash val="solid"/>
            <a:headEnd type="none" w="med" len="med"/>
            <a:tailEnd type="none" w="med" len="med"/>
          </a:ln>
        </p:spPr>
        <p:txBody>
          <a:bodyPr/>
          <a:lstStyle/>
          <a:p>
            <a:endParaRPr lang="zh-CN" altLang="en-US"/>
          </a:p>
        </p:txBody>
      </p:sp>
      <p:sp>
        <p:nvSpPr>
          <p:cNvPr id="19" name="直接连接符 18"/>
          <p:cNvSpPr/>
          <p:nvPr/>
        </p:nvSpPr>
        <p:spPr>
          <a:xfrm flipV="1">
            <a:off x="1136650" y="4586288"/>
            <a:ext cx="0" cy="495300"/>
          </a:xfrm>
          <a:prstGeom prst="line">
            <a:avLst/>
          </a:prstGeom>
          <a:ln w="38100" cap="flat" cmpd="dbl">
            <a:solidFill>
              <a:schemeClr val="tx1"/>
            </a:solidFill>
            <a:prstDash val="solid"/>
            <a:headEnd type="none" w="med" len="med"/>
            <a:tailEnd type="triangle" w="med" len="med"/>
          </a:ln>
        </p:spPr>
      </p:sp>
      <p:sp>
        <p:nvSpPr>
          <p:cNvPr id="20" name="矩形 19"/>
          <p:cNvSpPr/>
          <p:nvPr/>
        </p:nvSpPr>
        <p:spPr>
          <a:xfrm>
            <a:off x="539750" y="4935538"/>
            <a:ext cx="1003300" cy="517525"/>
          </a:xfrm>
          <a:prstGeom prst="rect">
            <a:avLst/>
          </a:prstGeom>
          <a:noFill/>
          <a:ln w="12700">
            <a:noFill/>
          </a:ln>
        </p:spPr>
        <p:txBody>
          <a:bodyPr wrap="none" lIns="63500" tIns="25400" rIns="63500" bIns="25400">
            <a:spAutoFit/>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lnSpc>
                <a:spcPct val="85000"/>
              </a:lnSpc>
            </a:pPr>
            <a:r>
              <a:rPr lang="en-US" altLang="zh-CN" sz="1800" b="1">
                <a:latin typeface="Arial" panose="020B0604020202020204" pitchFamily="34" charset="0"/>
                <a:ea typeface="Times New Roman" panose="02020603050405020304" pitchFamily="18" charset="0"/>
              </a:rPr>
              <a:t>row</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address</a:t>
            </a:r>
            <a:endParaRPr lang="en-US" altLang="zh-CN" sz="1800" b="1">
              <a:latin typeface="Arial" panose="020B0604020202020204" pitchFamily="34" charset="0"/>
              <a:ea typeface="Times New Roman" panose="02020603050405020304" pitchFamily="18" charset="0"/>
            </a:endParaRPr>
          </a:p>
        </p:txBody>
      </p:sp>
      <p:sp>
        <p:nvSpPr>
          <p:cNvPr id="21" name="矩形 20"/>
          <p:cNvSpPr/>
          <p:nvPr/>
        </p:nvSpPr>
        <p:spPr>
          <a:xfrm>
            <a:off x="2216150" y="4859338"/>
            <a:ext cx="2171700" cy="517525"/>
          </a:xfrm>
          <a:prstGeom prst="rect">
            <a:avLst/>
          </a:prstGeom>
          <a:noFill/>
          <a:ln w="12700">
            <a:noFill/>
          </a:ln>
        </p:spPr>
        <p:txBody>
          <a:bodyPr wrap="none" lIns="63500" tIns="25400" rIns="63500" bIns="25400">
            <a:spAutoFit/>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lnSpc>
                <a:spcPct val="85000"/>
              </a:lnSpc>
            </a:pPr>
            <a:r>
              <a:rPr lang="en-US" altLang="zh-CN" sz="1800" b="1">
                <a:latin typeface="Arial" panose="020B0604020202020204" pitchFamily="34" charset="0"/>
                <a:ea typeface="Times New Roman" panose="02020603050405020304" pitchFamily="18" charset="0"/>
              </a:rPr>
              <a:t>Column Selector &amp;</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  I/O Circuits</a:t>
            </a:r>
            <a:endParaRPr lang="en-US" altLang="zh-CN" sz="1800" b="1">
              <a:latin typeface="Arial" panose="020B0604020202020204" pitchFamily="34" charset="0"/>
              <a:ea typeface="Times New Roman" panose="02020603050405020304" pitchFamily="18" charset="0"/>
            </a:endParaRPr>
          </a:p>
        </p:txBody>
      </p:sp>
      <p:sp>
        <p:nvSpPr>
          <p:cNvPr id="22" name="矩形 21"/>
          <p:cNvSpPr/>
          <p:nvPr/>
        </p:nvSpPr>
        <p:spPr>
          <a:xfrm>
            <a:off x="2139950" y="4770438"/>
            <a:ext cx="2870200" cy="584200"/>
          </a:xfrm>
          <a:prstGeom prst="rect">
            <a:avLst/>
          </a:prstGeom>
          <a:noFill/>
          <a:ln w="25400" cap="flat" cmpd="sng">
            <a:solidFill>
              <a:schemeClr val="tx1"/>
            </a:solidFill>
            <a:prstDash val="solid"/>
            <a:miter/>
            <a:headEnd type="none" w="med" len="med"/>
            <a:tailEnd type="none" w="med" len="med"/>
          </a:ln>
        </p:spPr>
        <p:txBody>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endParaRPr lang="zh-CN" altLang="en-US"/>
          </a:p>
        </p:txBody>
      </p:sp>
      <p:sp>
        <p:nvSpPr>
          <p:cNvPr id="23" name="直接连接符 22"/>
          <p:cNvSpPr/>
          <p:nvPr/>
        </p:nvSpPr>
        <p:spPr>
          <a:xfrm flipH="1">
            <a:off x="4851400" y="5138738"/>
            <a:ext cx="647700" cy="0"/>
          </a:xfrm>
          <a:prstGeom prst="line">
            <a:avLst/>
          </a:prstGeom>
          <a:ln w="38100" cap="flat" cmpd="dbl">
            <a:solidFill>
              <a:schemeClr val="tx1"/>
            </a:solidFill>
            <a:prstDash val="solid"/>
            <a:headEnd type="none" w="med" len="med"/>
            <a:tailEnd type="triangle" w="med" len="med"/>
          </a:ln>
        </p:spPr>
      </p:sp>
      <p:sp>
        <p:nvSpPr>
          <p:cNvPr id="24" name="矩形 23"/>
          <p:cNvSpPr/>
          <p:nvPr/>
        </p:nvSpPr>
        <p:spPr>
          <a:xfrm>
            <a:off x="5492750" y="5011738"/>
            <a:ext cx="1041400" cy="517525"/>
          </a:xfrm>
          <a:prstGeom prst="rect">
            <a:avLst/>
          </a:prstGeom>
          <a:noFill/>
          <a:ln w="12700">
            <a:noFill/>
          </a:ln>
        </p:spPr>
        <p:txBody>
          <a:bodyPr wrap="none" lIns="63500" tIns="25400" rIns="63500" bIns="25400">
            <a:spAutoFit/>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lnSpc>
                <a:spcPct val="85000"/>
              </a:lnSpc>
            </a:pPr>
            <a:r>
              <a:rPr lang="en-US" altLang="zh-CN" sz="1800" b="1">
                <a:latin typeface="Arial" panose="020B0604020202020204" pitchFamily="34" charset="0"/>
                <a:ea typeface="Times New Roman" panose="02020603050405020304" pitchFamily="18" charset="0"/>
              </a:rPr>
              <a:t>Column</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Address</a:t>
            </a:r>
            <a:endParaRPr lang="en-US" altLang="zh-CN" sz="1800" b="1">
              <a:latin typeface="Arial" panose="020B0604020202020204" pitchFamily="34" charset="0"/>
              <a:ea typeface="Times New Roman" panose="02020603050405020304" pitchFamily="18" charset="0"/>
            </a:endParaRPr>
          </a:p>
        </p:txBody>
      </p:sp>
      <p:sp>
        <p:nvSpPr>
          <p:cNvPr id="25" name="直接连接符 24"/>
          <p:cNvSpPr/>
          <p:nvPr/>
        </p:nvSpPr>
        <p:spPr>
          <a:xfrm>
            <a:off x="3270250" y="5386388"/>
            <a:ext cx="0" cy="723900"/>
          </a:xfrm>
          <a:prstGeom prst="line">
            <a:avLst/>
          </a:prstGeom>
          <a:ln w="38100" cap="flat" cmpd="dbl">
            <a:solidFill>
              <a:schemeClr val="tx1"/>
            </a:solidFill>
            <a:prstDash val="solid"/>
            <a:headEnd type="triangle" w="med" len="med"/>
            <a:tailEnd type="triangle" w="med" len="med"/>
          </a:ln>
        </p:spPr>
      </p:sp>
      <p:sp>
        <p:nvSpPr>
          <p:cNvPr id="26" name="矩形 25"/>
          <p:cNvSpPr/>
          <p:nvPr/>
        </p:nvSpPr>
        <p:spPr>
          <a:xfrm>
            <a:off x="2978150" y="6078538"/>
            <a:ext cx="596900" cy="284163"/>
          </a:xfrm>
          <a:prstGeom prst="rect">
            <a:avLst/>
          </a:prstGeom>
          <a:noFill/>
          <a:ln w="12700">
            <a:noFill/>
          </a:ln>
        </p:spPr>
        <p:txBody>
          <a:bodyPr wrap="none" lIns="63500" tIns="25400" rIns="63500" bIns="25400">
            <a:spAutoFit/>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lnSpc>
                <a:spcPct val="85000"/>
              </a:lnSpc>
            </a:pPr>
            <a:r>
              <a:rPr lang="en-US" altLang="zh-CN" sz="1800" b="1">
                <a:latin typeface="Arial" panose="020B0604020202020204" pitchFamily="34" charset="0"/>
                <a:ea typeface="Times New Roman" panose="02020603050405020304" pitchFamily="18" charset="0"/>
              </a:rPr>
              <a:t>data</a:t>
            </a:r>
            <a:endParaRPr lang="en-US" altLang="zh-CN" sz="1800" b="1">
              <a:latin typeface="Arial" panose="020B0604020202020204" pitchFamily="34" charset="0"/>
              <a:ea typeface="Times New Roman" panose="02020603050405020304" pitchFamily="18" charset="0"/>
            </a:endParaRPr>
          </a:p>
        </p:txBody>
      </p:sp>
      <p:sp>
        <p:nvSpPr>
          <p:cNvPr id="27" name="直接连接符 26"/>
          <p:cNvSpPr/>
          <p:nvPr/>
        </p:nvSpPr>
        <p:spPr>
          <a:xfrm flipV="1">
            <a:off x="2203450" y="1468438"/>
            <a:ext cx="0" cy="3302000"/>
          </a:xfrm>
          <a:prstGeom prst="line">
            <a:avLst/>
          </a:prstGeom>
          <a:ln w="25400" cap="flat" cmpd="sng">
            <a:solidFill>
              <a:schemeClr val="tx1"/>
            </a:solidFill>
            <a:prstDash val="solid"/>
            <a:headEnd type="none" w="med" len="med"/>
            <a:tailEnd type="none" w="med" len="med"/>
          </a:ln>
        </p:spPr>
      </p:sp>
      <p:sp>
        <p:nvSpPr>
          <p:cNvPr id="28" name="直接连接符 27"/>
          <p:cNvSpPr/>
          <p:nvPr/>
        </p:nvSpPr>
        <p:spPr>
          <a:xfrm flipV="1">
            <a:off x="2584450" y="1468438"/>
            <a:ext cx="0" cy="3302000"/>
          </a:xfrm>
          <a:prstGeom prst="line">
            <a:avLst/>
          </a:prstGeom>
          <a:ln w="25400" cap="flat" cmpd="sng">
            <a:solidFill>
              <a:schemeClr val="tx1"/>
            </a:solidFill>
            <a:prstDash val="solid"/>
            <a:headEnd type="none" w="med" len="med"/>
            <a:tailEnd type="none" w="med" len="med"/>
          </a:ln>
        </p:spPr>
      </p:sp>
      <p:sp>
        <p:nvSpPr>
          <p:cNvPr id="29" name="直接连接符 28"/>
          <p:cNvSpPr/>
          <p:nvPr/>
        </p:nvSpPr>
        <p:spPr>
          <a:xfrm flipV="1">
            <a:off x="2965450" y="1468438"/>
            <a:ext cx="0" cy="3302000"/>
          </a:xfrm>
          <a:prstGeom prst="line">
            <a:avLst/>
          </a:prstGeom>
          <a:ln w="25400" cap="flat" cmpd="sng">
            <a:solidFill>
              <a:schemeClr val="tx1"/>
            </a:solidFill>
            <a:prstDash val="solid"/>
            <a:headEnd type="none" w="med" len="med"/>
            <a:tailEnd type="none" w="med" len="med"/>
          </a:ln>
        </p:spPr>
      </p:sp>
      <p:sp>
        <p:nvSpPr>
          <p:cNvPr id="30" name="直接连接符 29"/>
          <p:cNvSpPr/>
          <p:nvPr/>
        </p:nvSpPr>
        <p:spPr>
          <a:xfrm flipV="1">
            <a:off x="3346450" y="1468438"/>
            <a:ext cx="0" cy="3302000"/>
          </a:xfrm>
          <a:prstGeom prst="line">
            <a:avLst/>
          </a:prstGeom>
          <a:ln w="25400" cap="flat" cmpd="sng">
            <a:solidFill>
              <a:schemeClr val="tx1"/>
            </a:solidFill>
            <a:prstDash val="solid"/>
            <a:headEnd type="none" w="med" len="med"/>
            <a:tailEnd type="none" w="med" len="med"/>
          </a:ln>
        </p:spPr>
      </p:sp>
      <p:sp>
        <p:nvSpPr>
          <p:cNvPr id="31" name="直接连接符 30"/>
          <p:cNvSpPr/>
          <p:nvPr/>
        </p:nvSpPr>
        <p:spPr>
          <a:xfrm flipV="1">
            <a:off x="3727450" y="1468438"/>
            <a:ext cx="0" cy="3302000"/>
          </a:xfrm>
          <a:prstGeom prst="line">
            <a:avLst/>
          </a:prstGeom>
          <a:ln w="25400" cap="flat" cmpd="sng">
            <a:solidFill>
              <a:schemeClr val="tx1"/>
            </a:solidFill>
            <a:prstDash val="solid"/>
            <a:headEnd type="none" w="med" len="med"/>
            <a:tailEnd type="none" w="med" len="med"/>
          </a:ln>
        </p:spPr>
      </p:sp>
      <p:sp>
        <p:nvSpPr>
          <p:cNvPr id="32" name="直接连接符 31"/>
          <p:cNvSpPr/>
          <p:nvPr/>
        </p:nvSpPr>
        <p:spPr>
          <a:xfrm flipV="1">
            <a:off x="4108450" y="1468438"/>
            <a:ext cx="0" cy="3302000"/>
          </a:xfrm>
          <a:prstGeom prst="line">
            <a:avLst/>
          </a:prstGeom>
          <a:ln w="25400" cap="flat" cmpd="sng">
            <a:solidFill>
              <a:schemeClr val="tx1"/>
            </a:solidFill>
            <a:prstDash val="solid"/>
            <a:headEnd type="none" w="med" len="med"/>
            <a:tailEnd type="none" w="med" len="med"/>
          </a:ln>
        </p:spPr>
      </p:sp>
      <p:sp>
        <p:nvSpPr>
          <p:cNvPr id="33" name="直接连接符 32"/>
          <p:cNvSpPr/>
          <p:nvPr/>
        </p:nvSpPr>
        <p:spPr>
          <a:xfrm flipV="1">
            <a:off x="4870450" y="1468438"/>
            <a:ext cx="0" cy="3302000"/>
          </a:xfrm>
          <a:prstGeom prst="line">
            <a:avLst/>
          </a:prstGeom>
          <a:ln w="25400" cap="flat" cmpd="sng">
            <a:solidFill>
              <a:schemeClr val="tx1"/>
            </a:solidFill>
            <a:prstDash val="solid"/>
            <a:headEnd type="none" w="med" len="med"/>
            <a:tailEnd type="none" w="med" len="med"/>
          </a:ln>
        </p:spPr>
      </p:sp>
      <p:sp>
        <p:nvSpPr>
          <p:cNvPr id="34" name="矩形 33"/>
          <p:cNvSpPr/>
          <p:nvPr/>
        </p:nvSpPr>
        <p:spPr>
          <a:xfrm>
            <a:off x="2901950" y="2497138"/>
            <a:ext cx="1130300" cy="517525"/>
          </a:xfrm>
          <a:prstGeom prst="rect">
            <a:avLst/>
          </a:prstGeom>
          <a:noFill/>
          <a:ln w="12700">
            <a:noFill/>
          </a:ln>
        </p:spPr>
        <p:txBody>
          <a:bodyPr wrap="none" lIns="63500" tIns="25400" rIns="63500" bIns="25400">
            <a:spAutoFit/>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lnSpc>
                <a:spcPct val="85000"/>
              </a:lnSpc>
            </a:pPr>
            <a:r>
              <a:rPr lang="en-US" altLang="zh-CN" sz="1800" b="1">
                <a:latin typeface="Arial" panose="020B0604020202020204" pitchFamily="34" charset="0"/>
                <a:ea typeface="Times New Roman" panose="02020603050405020304" pitchFamily="18" charset="0"/>
              </a:rPr>
              <a:t>RAM Cell</a:t>
            </a:r>
            <a:endParaRPr lang="en-US" altLang="zh-CN" sz="1800" b="1">
              <a:latin typeface="Arial" panose="020B0604020202020204" pitchFamily="34" charset="0"/>
              <a:ea typeface="Times New Roman" panose="02020603050405020304" pitchFamily="18" charset="0"/>
            </a:endParaRPr>
          </a:p>
          <a:p>
            <a:pPr lvl="0">
              <a:lnSpc>
                <a:spcPct val="85000"/>
              </a:lnSpc>
            </a:pPr>
            <a:r>
              <a:rPr lang="en-US" altLang="zh-CN" sz="1800" b="1">
                <a:latin typeface="Arial" panose="020B0604020202020204" pitchFamily="34" charset="0"/>
                <a:ea typeface="Times New Roman" panose="02020603050405020304" pitchFamily="18" charset="0"/>
              </a:rPr>
              <a:t>  Array</a:t>
            </a:r>
            <a:endParaRPr lang="en-US" altLang="zh-CN" sz="1800" b="1">
              <a:latin typeface="Arial" panose="020B0604020202020204" pitchFamily="34" charset="0"/>
              <a:ea typeface="Times New Roman" panose="02020603050405020304" pitchFamily="18" charset="0"/>
            </a:endParaRPr>
          </a:p>
        </p:txBody>
      </p:sp>
      <p:sp>
        <p:nvSpPr>
          <p:cNvPr id="35" name="直接连接符 34"/>
          <p:cNvSpPr/>
          <p:nvPr/>
        </p:nvSpPr>
        <p:spPr>
          <a:xfrm flipV="1">
            <a:off x="4953000" y="3684588"/>
            <a:ext cx="444500" cy="241300"/>
          </a:xfrm>
          <a:prstGeom prst="line">
            <a:avLst/>
          </a:prstGeom>
          <a:ln w="12700" cap="flat" cmpd="sng">
            <a:solidFill>
              <a:schemeClr val="tx1"/>
            </a:solidFill>
            <a:prstDash val="solid"/>
            <a:headEnd type="triangle" w="med" len="med"/>
            <a:tailEnd type="none" w="med" len="med"/>
          </a:ln>
        </p:spPr>
      </p:sp>
      <p:sp>
        <p:nvSpPr>
          <p:cNvPr id="36" name="矩形 35"/>
          <p:cNvSpPr/>
          <p:nvPr/>
        </p:nvSpPr>
        <p:spPr>
          <a:xfrm>
            <a:off x="5416550" y="3563938"/>
            <a:ext cx="2006600" cy="284163"/>
          </a:xfrm>
          <a:prstGeom prst="rect">
            <a:avLst/>
          </a:prstGeom>
          <a:noFill/>
          <a:ln w="12700">
            <a:noFill/>
          </a:ln>
        </p:spPr>
        <p:txBody>
          <a:bodyPr wrap="none" lIns="63500" tIns="25400" rIns="63500" bIns="25400">
            <a:spAutoFit/>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lnSpc>
                <a:spcPct val="85000"/>
              </a:lnSpc>
            </a:pPr>
            <a:r>
              <a:rPr lang="en-US" altLang="zh-CN" sz="1800" b="1">
                <a:latin typeface="Arial" panose="020B0604020202020204" pitchFamily="34" charset="0"/>
                <a:ea typeface="Times New Roman" panose="02020603050405020304" pitchFamily="18" charset="0"/>
              </a:rPr>
              <a:t>word (row) select</a:t>
            </a:r>
            <a:endParaRPr lang="en-US" altLang="zh-CN" sz="1800" b="1">
              <a:latin typeface="Arial" panose="020B0604020202020204" pitchFamily="34" charset="0"/>
              <a:ea typeface="Times New Roman" panose="02020603050405020304" pitchFamily="18" charset="0"/>
            </a:endParaRPr>
          </a:p>
        </p:txBody>
      </p:sp>
      <p:sp>
        <p:nvSpPr>
          <p:cNvPr id="37" name="直接连接符 36"/>
          <p:cNvSpPr/>
          <p:nvPr/>
        </p:nvSpPr>
        <p:spPr>
          <a:xfrm flipV="1">
            <a:off x="4876800" y="1169988"/>
            <a:ext cx="368300" cy="317500"/>
          </a:xfrm>
          <a:prstGeom prst="line">
            <a:avLst/>
          </a:prstGeom>
          <a:ln w="12700" cap="flat" cmpd="sng">
            <a:solidFill>
              <a:schemeClr val="tx1"/>
            </a:solidFill>
            <a:prstDash val="solid"/>
            <a:headEnd type="triangle" w="med" len="med"/>
            <a:tailEnd type="none" w="med" len="med"/>
          </a:ln>
        </p:spPr>
      </p:sp>
      <p:sp>
        <p:nvSpPr>
          <p:cNvPr id="38" name="矩形 37"/>
          <p:cNvSpPr/>
          <p:nvPr/>
        </p:nvSpPr>
        <p:spPr>
          <a:xfrm>
            <a:off x="5264150" y="973138"/>
            <a:ext cx="1676400" cy="284163"/>
          </a:xfrm>
          <a:prstGeom prst="rect">
            <a:avLst/>
          </a:prstGeom>
          <a:noFill/>
          <a:ln w="12700">
            <a:noFill/>
          </a:ln>
        </p:spPr>
        <p:txBody>
          <a:bodyPr wrap="none" lIns="63500" tIns="25400" rIns="63500" bIns="25400">
            <a:spAutoFit/>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lnSpc>
                <a:spcPct val="85000"/>
              </a:lnSpc>
            </a:pPr>
            <a:r>
              <a:rPr lang="en-US" altLang="zh-CN" sz="1800" b="1">
                <a:latin typeface="Arial" panose="020B0604020202020204" pitchFamily="34" charset="0"/>
                <a:ea typeface="Times New Roman" panose="02020603050405020304" pitchFamily="18" charset="0"/>
              </a:rPr>
              <a:t>bit (data) lines</a:t>
            </a:r>
            <a:endParaRPr lang="en-US" altLang="zh-CN" sz="1800" b="1">
              <a:latin typeface="Arial" panose="020B0604020202020204" pitchFamily="34" charset="0"/>
              <a:ea typeface="Times New Roman" panose="02020603050405020304" pitchFamily="18" charset="0"/>
            </a:endParaRPr>
          </a:p>
        </p:txBody>
      </p:sp>
      <p:sp>
        <p:nvSpPr>
          <p:cNvPr id="39" name="文本占位符 120865"/>
          <p:cNvSpPr>
            <a:spLocks noGrp="1"/>
          </p:cNvSpPr>
          <p:nvPr/>
        </p:nvSpPr>
        <p:spPr>
          <a:xfrm>
            <a:off x="3994150" y="5824538"/>
            <a:ext cx="4610100" cy="942975"/>
          </a:xfrm>
          <a:prstGeom prst="rect">
            <a:avLst/>
          </a:prstGeom>
          <a:noFill/>
          <a:ln w="12700">
            <a:noFill/>
          </a:ln>
        </p:spPr>
        <p:txBody>
          <a:bodyPr vert="horz" wrap="square" lIns="63500" tIns="25400" rIns="63500" bIns="25400" anchor="t">
            <a:spAutoFit/>
          </a:bodyPr>
          <a:lstStyle>
            <a:lvl1pPr marL="203200" lvl="0" indent="-203200" algn="l" defTabSz="914400" eaLnBrk="0" fontAlgn="base" latinLnBrk="0" hangingPunct="0">
              <a:lnSpc>
                <a:spcPct val="75000"/>
              </a:lnSpc>
              <a:spcBef>
                <a:spcPct val="65000"/>
              </a:spcBef>
              <a:spcAft>
                <a:spcPct val="0"/>
              </a:spcAft>
              <a:buSzPct val="100000"/>
              <a:buChar char="°"/>
              <a:defRPr sz="2400" b="1" i="0" u="none" kern="1200" baseline="0">
                <a:solidFill>
                  <a:schemeClr val="tx1"/>
                </a:solidFill>
                <a:latin typeface="+mn-lt"/>
                <a:ea typeface="+mn-ea"/>
                <a:cs typeface="+mn-cs"/>
              </a:defRPr>
            </a:lvl1pPr>
            <a:lvl2pPr marL="685800" lvl="1" indent="-190500" algn="l" defTabSz="914400" eaLnBrk="0" fontAlgn="base" latinLnBrk="0" hangingPunct="0">
              <a:lnSpc>
                <a:spcPct val="85000"/>
              </a:lnSpc>
              <a:spcBef>
                <a:spcPct val="40000"/>
              </a:spcBef>
              <a:spcAft>
                <a:spcPct val="0"/>
              </a:spcAft>
              <a:buSzPct val="100000"/>
              <a:buChar char="•"/>
              <a:defRPr sz="1800" b="1" i="0" u="none" kern="1200" baseline="0">
                <a:solidFill>
                  <a:schemeClr val="tx1"/>
                </a:solidFill>
                <a:latin typeface="+mn-lt"/>
                <a:ea typeface="+mn-ea"/>
                <a:cs typeface="+mn-cs"/>
              </a:defRPr>
            </a:lvl2pPr>
            <a:lvl3pPr marL="1257300" lvl="2" indent="-342900" algn="l" defTabSz="914400" eaLnBrk="0" fontAlgn="base" latinLnBrk="0" hangingPunct="0">
              <a:lnSpc>
                <a:spcPct val="85000"/>
              </a:lnSpc>
              <a:spcBef>
                <a:spcPct val="40000"/>
              </a:spcBef>
              <a:spcAft>
                <a:spcPct val="0"/>
              </a:spcAft>
              <a:buSzPct val="100000"/>
              <a:buChar char="-"/>
              <a:defRPr sz="1800" b="1" i="0" u="none" kern="1200" baseline="0">
                <a:solidFill>
                  <a:schemeClr val="tx1"/>
                </a:solidFill>
                <a:latin typeface="+mn-lt"/>
                <a:ea typeface="+mn-ea"/>
                <a:cs typeface="+mn-cs"/>
              </a:defRPr>
            </a:lvl3pPr>
            <a:lvl4pPr marL="1714500" lvl="3" indent="-3429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171700" lvl="4" indent="-3429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a:lstStyle>
          <a:p>
            <a:r>
              <a:rPr lang="en-US" altLang="zh-CN"/>
              <a:t>Row and Column Address together: </a:t>
            </a:r>
            <a:endParaRPr lang="en-US" altLang="zh-CN"/>
          </a:p>
          <a:p>
            <a:pPr lvl="1"/>
            <a:r>
              <a:rPr lang="en-US" altLang="zh-CN"/>
              <a:t>Select 1 bit a time</a:t>
            </a:r>
            <a:endParaRPr lang="en-US" altLang="zh-CN"/>
          </a:p>
        </p:txBody>
      </p:sp>
      <p:sp>
        <p:nvSpPr>
          <p:cNvPr id="40" name="直接连接符 39"/>
          <p:cNvSpPr/>
          <p:nvPr/>
        </p:nvSpPr>
        <p:spPr>
          <a:xfrm flipV="1">
            <a:off x="4495800" y="1931988"/>
            <a:ext cx="1206500" cy="469900"/>
          </a:xfrm>
          <a:prstGeom prst="line">
            <a:avLst/>
          </a:prstGeom>
          <a:ln w="12700" cap="flat" cmpd="sng">
            <a:solidFill>
              <a:schemeClr val="tx1"/>
            </a:solidFill>
            <a:prstDash val="solid"/>
            <a:headEnd type="triangle" w="med" len="med"/>
            <a:tailEnd type="none" w="med" len="med"/>
          </a:ln>
        </p:spPr>
      </p:sp>
      <p:sp>
        <p:nvSpPr>
          <p:cNvPr id="41" name="矩形 40"/>
          <p:cNvSpPr/>
          <p:nvPr/>
        </p:nvSpPr>
        <p:spPr>
          <a:xfrm>
            <a:off x="5770563" y="1785938"/>
            <a:ext cx="2646362" cy="577850"/>
          </a:xfrm>
          <a:prstGeom prst="rect">
            <a:avLst/>
          </a:prstGeom>
          <a:noFill/>
          <a:ln w="12700">
            <a:noFill/>
          </a:ln>
        </p:spPr>
        <p:txBody>
          <a:bodyPr wrap="none" lIns="90488" tIns="44450" rIns="90488" bIns="44450">
            <a:spAutoFit/>
          </a:bodyPr>
          <a:lstStyle>
            <a:lvl1pPr marL="0" lvl="0" indent="0" algn="l" defTabSz="914400" eaLnBrk="0" fontAlgn="base" latinLnBrk="0" hangingPunct="0">
              <a:lnSpc>
                <a:spcPct val="100000"/>
              </a:lnSpc>
              <a:spcBef>
                <a:spcPct val="0"/>
              </a:spcBef>
              <a:spcAft>
                <a:spcPct val="0"/>
              </a:spcAft>
              <a:buNone/>
              <a:defRPr sz="2400" b="0" i="0" u="none" kern="1200" baseline="0">
                <a:solidFill>
                  <a:schemeClr val="tx1"/>
                </a:solidFill>
                <a:latin typeface="+mn-lt"/>
                <a:ea typeface="+mn-ea"/>
                <a:cs typeface="+mn-cs"/>
              </a:defRPr>
            </a:lvl1pPr>
            <a:lvl2pPr marL="457200" lvl="1"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2pPr>
            <a:lvl3pPr marL="914400" lvl="2"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3pPr>
            <a:lvl4pPr marL="1371600" lvl="3"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4pPr>
            <a:lvl5pPr marL="1828800" lvl="4"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5pPr>
            <a:lvl6pPr marL="2286000" lvl="5"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6pPr>
            <a:lvl7pPr marL="2743200" lvl="6"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7pPr>
            <a:lvl8pPr marL="3200400" lvl="7"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8pPr>
            <a:lvl9pPr marL="3657600" lvl="8" indent="0" algn="l" defTabSz="914400" eaLnBrk="0" fontAlgn="base" latinLnBrk="0" hangingPunct="0">
              <a:lnSpc>
                <a:spcPct val="100000"/>
              </a:lnSpc>
              <a:spcBef>
                <a:spcPct val="0"/>
              </a:spcBef>
              <a:spcAft>
                <a:spcPct val="0"/>
              </a:spcAft>
              <a:buNone/>
              <a:defRPr sz="1800" b="0" i="0" u="none" kern="1200" baseline="0">
                <a:solidFill>
                  <a:schemeClr val="tx1"/>
                </a:solidFill>
                <a:latin typeface="+mn-lt"/>
                <a:ea typeface="+mn-ea"/>
                <a:cs typeface="+mn-cs"/>
              </a:defRPr>
            </a:lvl9pPr>
          </a:lstStyle>
          <a:p>
            <a:pPr lvl="0"/>
            <a:r>
              <a:rPr lang="en-US" altLang="zh-CN" sz="1600" b="1">
                <a:latin typeface="Times New Roman" panose="02020603050405020304" pitchFamily="18" charset="0"/>
                <a:ea typeface="Times New Roman" panose="02020603050405020304" pitchFamily="18" charset="0"/>
              </a:rPr>
              <a:t>Each intersection represents</a:t>
            </a:r>
            <a:endParaRPr lang="en-US" altLang="zh-CN" sz="1600" b="1">
              <a:latin typeface="Times New Roman" panose="02020603050405020304" pitchFamily="18" charset="0"/>
              <a:ea typeface="Times New Roman" panose="02020603050405020304" pitchFamily="18" charset="0"/>
            </a:endParaRPr>
          </a:p>
          <a:p>
            <a:pPr lvl="0"/>
            <a:r>
              <a:rPr lang="en-US" altLang="zh-CN" sz="1600" b="1">
                <a:latin typeface="Times New Roman" panose="02020603050405020304" pitchFamily="18" charset="0"/>
                <a:ea typeface="Times New Roman" panose="02020603050405020304" pitchFamily="18" charset="0"/>
              </a:rPr>
              <a:t>a 1-T DRAM Cell</a:t>
            </a:r>
            <a:endParaRPr lang="en-US" altLang="zh-CN" sz="1600" b="1">
              <a:latin typeface="Times New Roman" panose="02020603050405020304" pitchFamily="18" charset="0"/>
              <a:ea typeface="Times New Roman" panose="02020603050405020304" pitchFamily="18" charset="0"/>
            </a:endParaRPr>
          </a:p>
        </p:txBody>
      </p:sp>
      <p:sp>
        <p:nvSpPr>
          <p:cNvPr id="42" name="直接连接符 41"/>
          <p:cNvSpPr/>
          <p:nvPr/>
        </p:nvSpPr>
        <p:spPr>
          <a:xfrm flipV="1">
            <a:off x="4489450" y="1455738"/>
            <a:ext cx="0" cy="3327400"/>
          </a:xfrm>
          <a:prstGeom prst="line">
            <a:avLst/>
          </a:prstGeom>
          <a:ln w="50800" cap="flat" cmpd="sng">
            <a:solidFill>
              <a:schemeClr val="hlink"/>
            </a:solidFill>
            <a:prstDash val="solid"/>
            <a:headEnd type="none" w="med" len="med"/>
            <a:tailEnd type="none" w="med" len="med"/>
          </a:ln>
        </p:spPr>
      </p:sp>
      <p:sp>
        <p:nvSpPr>
          <p:cNvPr id="2" name="Date Placeholder 1"/>
          <p:cNvSpPr>
            <a:spLocks noGrp="1"/>
          </p:cNvSpPr>
          <p:nvPr>
            <p:ph type="dt" sz="half" idx="10"/>
          </p:nvPr>
        </p:nvSpPr>
        <p:spPr/>
        <p:txBody>
          <a:bodyPr/>
          <a:lstStyle/>
          <a:p>
            <a:r>
              <a:rPr lang="en-US" altLang="zh-CN" smtClean="0"/>
              <a:t>COaA, LEC16 RAM</a:t>
            </a:r>
            <a:endParaRPr lang="en-US" altLang="zh-CN" dirty="0"/>
          </a:p>
        </p:txBody>
      </p:sp>
      <p:sp>
        <p:nvSpPr>
          <p:cNvPr id="3" name="Footer Placeholder 2"/>
          <p:cNvSpPr>
            <a:spLocks noGrp="1"/>
          </p:cNvSpPr>
          <p:nvPr>
            <p:ph type="ftr" sz="quarter" idx="11"/>
          </p:nvPr>
        </p:nvSpPr>
        <p:spPr/>
        <p:txBody>
          <a:bodyPr/>
          <a:lstStyle/>
          <a:p>
            <a:pPr algn="ctr"/>
            <a:r>
              <a:rPr lang="en-US" altLang="zh-CN" smtClean="0"/>
              <a:t>Northwestern Polytechnical University</a:t>
            </a:r>
            <a:endParaRPr lang="zh-CN"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a:t>DRAM Operation: Three Steps</a:t>
            </a:r>
            <a:endParaRPr lang="en-US" altLang="zh-CN"/>
          </a:p>
        </p:txBody>
      </p:sp>
      <p:sp>
        <p:nvSpPr>
          <p:cNvPr id="7" name="内容占位符 6"/>
          <p:cNvSpPr>
            <a:spLocks noGrp="1"/>
          </p:cNvSpPr>
          <p:nvPr>
            <p:ph sz="quarter" idx="13"/>
          </p:nvPr>
        </p:nvSpPr>
        <p:spPr>
          <a:xfrm>
            <a:off x="242570" y="116840"/>
            <a:ext cx="824230" cy="568325"/>
          </a:xfrm>
        </p:spPr>
        <p:txBody>
          <a:bodyPr/>
          <a:lstStyle/>
          <a:p>
            <a:r>
              <a:rPr lang="en-US" altLang="zh-CN"/>
              <a:t>3.3</a:t>
            </a:r>
            <a:endParaRPr lang="en-US" altLang="zh-CN"/>
          </a:p>
        </p:txBody>
      </p:sp>
      <p:sp>
        <p:nvSpPr>
          <p:cNvPr id="8" name="文本框 7"/>
          <p:cNvSpPr txBox="1"/>
          <p:nvPr/>
        </p:nvSpPr>
        <p:spPr>
          <a:xfrm>
            <a:off x="43815" y="1049655"/>
            <a:ext cx="9047480" cy="887730"/>
          </a:xfrm>
          <a:prstGeom prst="rect">
            <a:avLst/>
          </a:prstGeom>
          <a:noFill/>
        </p:spPr>
        <p:txBody>
          <a:bodyPr wrap="square" rtlCol="0">
            <a:spAutoFit/>
          </a:bodyPr>
          <a:lstStyle/>
          <a:p>
            <a:pPr marL="457200" indent="-457200">
              <a:buFont typeface="Wingdings" panose="05000000000000000000" charset="0"/>
              <a:buChar char="l"/>
            </a:pPr>
            <a:r>
              <a:rPr lang="en-US" altLang="zh-CN" sz="2800" b="1"/>
              <a:t>Precharge</a:t>
            </a:r>
            <a:endParaRPr lang="en-US" altLang="zh-CN" sz="2800" b="1"/>
          </a:p>
          <a:p>
            <a:pPr marL="800100" lvl="1" indent="-342900">
              <a:buFont typeface="Wingdings" panose="05000000000000000000" charset="0"/>
              <a:buChar char="Ø"/>
            </a:pPr>
            <a:r>
              <a:rPr lang="en-US" altLang="zh-CN" sz="2400" b="1">
                <a:solidFill>
                  <a:srgbClr val="1111FF"/>
                </a:solidFill>
              </a:rPr>
              <a:t>Charges bit lines to know value, reqired before next row access</a:t>
            </a:r>
            <a:endParaRPr lang="en-US" altLang="zh-CN" sz="2400" b="1">
              <a:solidFill>
                <a:srgbClr val="1111FF"/>
              </a:solidFill>
            </a:endParaRPr>
          </a:p>
        </p:txBody>
      </p:sp>
      <p:sp>
        <p:nvSpPr>
          <p:cNvPr id="9" name="文本框 8"/>
          <p:cNvSpPr txBox="1"/>
          <p:nvPr/>
        </p:nvSpPr>
        <p:spPr>
          <a:xfrm>
            <a:off x="44450" y="1924050"/>
            <a:ext cx="9250680" cy="2198370"/>
          </a:xfrm>
          <a:prstGeom prst="rect">
            <a:avLst/>
          </a:prstGeom>
          <a:noFill/>
        </p:spPr>
        <p:txBody>
          <a:bodyPr wrap="square" rtlCol="0">
            <a:spAutoFit/>
          </a:bodyPr>
          <a:lstStyle/>
          <a:p>
            <a:pPr marL="457200" indent="-457200" algn="l">
              <a:buFont typeface="Wingdings" panose="05000000000000000000" charset="0"/>
              <a:buChar char="l"/>
            </a:pPr>
            <a:r>
              <a:rPr lang="en-US" altLang="zh-CN" sz="2800" b="1" dirty="0"/>
              <a:t>Row access(RAS)</a:t>
            </a:r>
            <a:endParaRPr lang="en-US" altLang="zh-CN" sz="2800" b="1" dirty="0"/>
          </a:p>
          <a:p>
            <a:pPr marL="800100" lvl="1" indent="-342900" algn="l">
              <a:buFont typeface="Wingdings" panose="05000000000000000000" charset="0"/>
              <a:buChar char="Ø"/>
            </a:pPr>
            <a:r>
              <a:rPr lang="en-US" altLang="zh-CN" sz="2200" b="1" dirty="0">
                <a:solidFill>
                  <a:srgbClr val="1111FF"/>
                </a:solidFill>
              </a:rPr>
              <a:t>decode row address, enable addressed row (often multiple Kb in row)</a:t>
            </a:r>
            <a:endParaRPr lang="en-US" altLang="zh-CN" sz="2200" b="1" dirty="0">
              <a:solidFill>
                <a:srgbClr val="1111FF"/>
              </a:solidFill>
            </a:endParaRPr>
          </a:p>
          <a:p>
            <a:pPr marL="800100" lvl="1" indent="-342900" algn="l">
              <a:buFont typeface="Wingdings" panose="05000000000000000000" charset="0"/>
              <a:buChar char="Ø"/>
            </a:pPr>
            <a:r>
              <a:rPr lang="en-US" altLang="zh-CN" sz="2200" b="1" dirty="0">
                <a:solidFill>
                  <a:srgbClr val="1111FF"/>
                </a:solidFill>
              </a:rPr>
              <a:t>Contents of storage cell share charge with </a:t>
            </a:r>
            <a:r>
              <a:rPr lang="en-US" altLang="zh-CN" sz="2200" b="1" dirty="0" err="1">
                <a:solidFill>
                  <a:srgbClr val="1111FF"/>
                </a:solidFill>
              </a:rPr>
              <a:t>bitlines</a:t>
            </a:r>
            <a:endParaRPr lang="en-US" altLang="zh-CN" sz="2200" b="1" dirty="0">
              <a:solidFill>
                <a:srgbClr val="1111FF"/>
              </a:solidFill>
            </a:endParaRPr>
          </a:p>
          <a:p>
            <a:pPr marL="800100" lvl="1" indent="-342900" algn="l">
              <a:buFont typeface="Wingdings" panose="05000000000000000000" charset="0"/>
              <a:buChar char="Ø"/>
            </a:pPr>
            <a:r>
              <a:rPr lang="en-US" altLang="zh-CN" sz="2200" b="1" dirty="0">
                <a:solidFill>
                  <a:srgbClr val="1111FF"/>
                </a:solidFill>
              </a:rPr>
              <a:t>Small change in voltage detected by sense amplifiers (SAs) which latch whole row bits</a:t>
            </a:r>
            <a:endParaRPr lang="en-US" altLang="zh-CN" sz="2200" b="1" dirty="0">
              <a:solidFill>
                <a:srgbClr val="1111FF"/>
              </a:solidFill>
            </a:endParaRPr>
          </a:p>
          <a:p>
            <a:pPr marL="800100" lvl="1" indent="-342900" algn="l">
              <a:buFont typeface="Wingdings" panose="05000000000000000000" charset="0"/>
              <a:buChar char="Ø"/>
            </a:pPr>
            <a:r>
              <a:rPr lang="en-US" altLang="zh-CN" sz="2200" b="1" dirty="0">
                <a:solidFill>
                  <a:srgbClr val="1111FF"/>
                </a:solidFill>
              </a:rPr>
              <a:t>sense amplifiers drive </a:t>
            </a:r>
            <a:r>
              <a:rPr lang="en-US" altLang="zh-CN" sz="2200" b="1" dirty="0" err="1">
                <a:solidFill>
                  <a:srgbClr val="1111FF"/>
                </a:solidFill>
              </a:rPr>
              <a:t>bitlines</a:t>
            </a:r>
            <a:r>
              <a:rPr lang="en-US" altLang="zh-CN" sz="2200" b="1" dirty="0">
                <a:solidFill>
                  <a:srgbClr val="1111FF"/>
                </a:solidFill>
              </a:rPr>
              <a:t> full rail to recharge storage cells</a:t>
            </a:r>
            <a:endParaRPr lang="en-US" altLang="zh-CN" sz="2200" b="1" dirty="0">
              <a:solidFill>
                <a:srgbClr val="1111FF"/>
              </a:solidFill>
            </a:endParaRPr>
          </a:p>
        </p:txBody>
      </p:sp>
      <p:sp>
        <p:nvSpPr>
          <p:cNvPr id="11" name="文本框 10"/>
          <p:cNvSpPr txBox="1"/>
          <p:nvPr/>
        </p:nvSpPr>
        <p:spPr>
          <a:xfrm>
            <a:off x="43815" y="4013835"/>
            <a:ext cx="9039860" cy="2308324"/>
          </a:xfrm>
          <a:prstGeom prst="rect">
            <a:avLst/>
          </a:prstGeom>
          <a:noFill/>
        </p:spPr>
        <p:txBody>
          <a:bodyPr wrap="square" rtlCol="0">
            <a:spAutoFit/>
          </a:bodyPr>
          <a:lstStyle/>
          <a:p>
            <a:pPr marL="457200" indent="-457200" algn="l">
              <a:buFont typeface="Wingdings" panose="05000000000000000000" charset="0"/>
              <a:buChar char="l"/>
            </a:pPr>
            <a:r>
              <a:rPr lang="en-US" altLang="zh-CN" sz="2400" b="1" dirty="0"/>
              <a:t>Column access (CAS)</a:t>
            </a:r>
            <a:endParaRPr lang="en-US" altLang="zh-CN" sz="2400" b="1" dirty="0"/>
          </a:p>
          <a:p>
            <a:pPr marL="800100" lvl="1" indent="-342900" algn="l">
              <a:buFont typeface="Wingdings" panose="05000000000000000000" charset="0"/>
              <a:buChar char="Ø"/>
            </a:pPr>
            <a:r>
              <a:rPr lang="en-US" altLang="zh-CN" sz="2000" b="1" dirty="0">
                <a:solidFill>
                  <a:srgbClr val="1111FF"/>
                </a:solidFill>
              </a:rPr>
              <a:t>decode column address to select small number of SA latches (4,8,16 or 32 bits depending on DRAM package</a:t>
            </a:r>
            <a:endParaRPr lang="en-US" altLang="zh-CN" sz="2000" b="1" dirty="0">
              <a:solidFill>
                <a:srgbClr val="1111FF"/>
              </a:solidFill>
            </a:endParaRPr>
          </a:p>
          <a:p>
            <a:pPr marL="800100" lvl="1" indent="-342900" algn="l">
              <a:buFont typeface="Wingdings" panose="05000000000000000000" charset="0"/>
              <a:buChar char="Ø"/>
            </a:pPr>
            <a:r>
              <a:rPr lang="en-US" altLang="zh-CN" sz="2000" b="1" dirty="0">
                <a:solidFill>
                  <a:srgbClr val="1111FF"/>
                </a:solidFill>
              </a:rPr>
              <a:t>on read, send latched bits out to chip pins</a:t>
            </a:r>
            <a:endParaRPr lang="en-US" altLang="zh-CN" sz="2000" b="1" dirty="0">
              <a:solidFill>
                <a:srgbClr val="1111FF"/>
              </a:solidFill>
            </a:endParaRPr>
          </a:p>
          <a:p>
            <a:pPr marL="800100" lvl="1" indent="-342900" algn="l">
              <a:buFont typeface="Wingdings" panose="05000000000000000000" charset="0"/>
              <a:buChar char="Ø"/>
            </a:pPr>
            <a:r>
              <a:rPr lang="en-US" altLang="zh-CN" sz="2000" b="1" dirty="0">
                <a:solidFill>
                  <a:srgbClr val="1111FF"/>
                </a:solidFill>
              </a:rPr>
              <a:t>on write, change SA latches, which then charge storage cells to </a:t>
            </a:r>
            <a:r>
              <a:rPr lang="en-US" altLang="zh-CN" sz="2000" b="1" dirty="0" err="1">
                <a:solidFill>
                  <a:srgbClr val="1111FF"/>
                </a:solidFill>
              </a:rPr>
              <a:t>reqired</a:t>
            </a:r>
            <a:r>
              <a:rPr lang="en-US" altLang="zh-CN" sz="2000" b="1" dirty="0">
                <a:solidFill>
                  <a:srgbClr val="1111FF"/>
                </a:solidFill>
              </a:rPr>
              <a:t> value</a:t>
            </a:r>
            <a:endParaRPr lang="en-US" altLang="zh-CN" sz="2000" b="1" dirty="0">
              <a:solidFill>
                <a:srgbClr val="1111FF"/>
              </a:solidFill>
            </a:endParaRPr>
          </a:p>
          <a:p>
            <a:pPr marL="800100" lvl="1" indent="-342900" algn="l">
              <a:buFont typeface="Wingdings" panose="05000000000000000000" charset="0"/>
              <a:buChar char="Ø"/>
            </a:pPr>
            <a:r>
              <a:rPr lang="en-US" altLang="zh-CN" sz="2000" b="1" dirty="0">
                <a:solidFill>
                  <a:srgbClr val="1111FF"/>
                </a:solidFill>
              </a:rPr>
              <a:t>can perform multiple column access on same row without another row access (burst mode) </a:t>
            </a:r>
            <a:endParaRPr lang="en-US" altLang="zh-CN" sz="1600" dirty="0"/>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DRAM access protocol</a:t>
            </a:r>
            <a:endParaRPr lang="en-US" altLang="zh-CN"/>
          </a:p>
        </p:txBody>
      </p:sp>
      <p:sp>
        <p:nvSpPr>
          <p:cNvPr id="4" name="内容占位符 3"/>
          <p:cNvSpPr>
            <a:spLocks noGrp="1"/>
          </p:cNvSpPr>
          <p:nvPr>
            <p:ph sz="quarter" idx="13"/>
          </p:nvPr>
        </p:nvSpPr>
        <p:spPr>
          <a:xfrm>
            <a:off x="232410" y="116840"/>
            <a:ext cx="834390" cy="568325"/>
          </a:xfrm>
        </p:spPr>
        <p:txBody>
          <a:bodyPr/>
          <a:lstStyle/>
          <a:p>
            <a:r>
              <a:rPr lang="en-US" altLang="zh-CN"/>
              <a:t>3.4</a:t>
            </a:r>
            <a:endParaRPr lang="en-US" altLang="zh-CN"/>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9" name="图片 8"/>
          <p:cNvPicPr>
            <a:picLocks noChangeAspect="1"/>
          </p:cNvPicPr>
          <p:nvPr/>
        </p:nvPicPr>
        <p:blipFill>
          <a:blip r:embed="rId1"/>
          <a:stretch>
            <a:fillRect/>
          </a:stretch>
        </p:blipFill>
        <p:spPr>
          <a:xfrm>
            <a:off x="4543425" y="2419350"/>
            <a:ext cx="4608830" cy="4438015"/>
          </a:xfrm>
          <a:prstGeom prst="rect">
            <a:avLst/>
          </a:prstGeom>
        </p:spPr>
      </p:pic>
      <p:sp>
        <p:nvSpPr>
          <p:cNvPr id="10" name="文本框 9"/>
          <p:cNvSpPr txBox="1"/>
          <p:nvPr/>
        </p:nvSpPr>
        <p:spPr>
          <a:xfrm>
            <a:off x="55880" y="950595"/>
            <a:ext cx="4592320" cy="2350770"/>
          </a:xfrm>
          <a:prstGeom prst="rect">
            <a:avLst/>
          </a:prstGeom>
          <a:noFill/>
        </p:spPr>
        <p:txBody>
          <a:bodyPr wrap="square" rtlCol="0">
            <a:spAutoFit/>
          </a:bodyPr>
          <a:lstStyle/>
          <a:p>
            <a:pPr marL="457200" indent="-457200">
              <a:buFont typeface="Wingdings" panose="05000000000000000000" charset="0"/>
              <a:buChar char="l"/>
            </a:pPr>
            <a:r>
              <a:rPr lang="en-US" altLang="zh-CN" sz="2800" b="1"/>
              <a:t>5 basic commands</a:t>
            </a:r>
            <a:endParaRPr lang="en-US" altLang="zh-CN" sz="2800" b="1"/>
          </a:p>
          <a:p>
            <a:pPr marL="914400" lvl="1" indent="-457200">
              <a:buFont typeface="+mj-lt"/>
              <a:buAutoNum type="arabicPeriod"/>
            </a:pPr>
            <a:r>
              <a:rPr lang="en-US" altLang="zh-CN" sz="2400" b="1">
                <a:solidFill>
                  <a:srgbClr val="1111FF"/>
                </a:solidFill>
              </a:rPr>
              <a:t>ACTIVATE</a:t>
            </a:r>
            <a:endParaRPr lang="en-US" altLang="zh-CN" sz="2400" b="1">
              <a:solidFill>
                <a:srgbClr val="1111FF"/>
              </a:solidFill>
            </a:endParaRPr>
          </a:p>
          <a:p>
            <a:pPr marL="914400" lvl="1" indent="-457200">
              <a:buFont typeface="+mj-lt"/>
              <a:buAutoNum type="arabicPeriod"/>
            </a:pPr>
            <a:r>
              <a:rPr lang="en-US" altLang="zh-CN" sz="2400" b="1">
                <a:solidFill>
                  <a:srgbClr val="1111FF"/>
                </a:solidFill>
              </a:rPr>
              <a:t>READ</a:t>
            </a:r>
            <a:endParaRPr lang="en-US" altLang="zh-CN" sz="2400" b="1">
              <a:solidFill>
                <a:srgbClr val="1111FF"/>
              </a:solidFill>
            </a:endParaRPr>
          </a:p>
          <a:p>
            <a:pPr marL="914400" lvl="1" indent="-457200">
              <a:buFont typeface="+mj-lt"/>
              <a:buAutoNum type="arabicPeriod"/>
            </a:pPr>
            <a:r>
              <a:rPr lang="en-US" altLang="zh-CN" sz="2400" b="1">
                <a:solidFill>
                  <a:srgbClr val="1111FF"/>
                </a:solidFill>
              </a:rPr>
              <a:t>WRITE</a:t>
            </a:r>
            <a:endParaRPr lang="en-US" altLang="zh-CN" sz="2400" b="1">
              <a:solidFill>
                <a:srgbClr val="1111FF"/>
              </a:solidFill>
            </a:endParaRPr>
          </a:p>
          <a:p>
            <a:pPr marL="914400" lvl="1" indent="-457200">
              <a:buFont typeface="+mj-lt"/>
              <a:buAutoNum type="arabicPeriod"/>
            </a:pPr>
            <a:r>
              <a:rPr lang="en-US" altLang="zh-CN" sz="2400" b="1">
                <a:solidFill>
                  <a:srgbClr val="1111FF"/>
                </a:solidFill>
              </a:rPr>
              <a:t>PRECHARGE</a:t>
            </a:r>
            <a:endParaRPr lang="en-US" altLang="zh-CN" sz="2400" b="1">
              <a:solidFill>
                <a:srgbClr val="1111FF"/>
              </a:solidFill>
            </a:endParaRPr>
          </a:p>
          <a:p>
            <a:pPr marL="914400" lvl="1" indent="-457200">
              <a:buFont typeface="+mj-lt"/>
              <a:buAutoNum type="arabicPeriod"/>
            </a:pPr>
            <a:r>
              <a:rPr lang="en-US" altLang="zh-CN" sz="2400" b="1">
                <a:solidFill>
                  <a:srgbClr val="1111FF"/>
                </a:solidFill>
              </a:rPr>
              <a:t>REFRESH</a:t>
            </a:r>
            <a:endParaRPr lang="en-US" altLang="zh-CN" sz="2400" b="1">
              <a:solidFill>
                <a:srgbClr val="1111FF"/>
              </a:solidFill>
            </a:endParaRPr>
          </a:p>
        </p:txBody>
      </p:sp>
      <p:sp>
        <p:nvSpPr>
          <p:cNvPr id="11" name="文本框 10"/>
          <p:cNvSpPr txBox="1"/>
          <p:nvPr/>
        </p:nvSpPr>
        <p:spPr>
          <a:xfrm>
            <a:off x="-1270" y="3533140"/>
            <a:ext cx="4706620" cy="2106930"/>
          </a:xfrm>
          <a:prstGeom prst="rect">
            <a:avLst/>
          </a:prstGeom>
          <a:noFill/>
        </p:spPr>
        <p:txBody>
          <a:bodyPr wrap="square" rtlCol="0">
            <a:spAutoFit/>
          </a:bodyPr>
          <a:lstStyle/>
          <a:p>
            <a:pPr marL="457200" indent="-457200">
              <a:buFont typeface="Wingdings" panose="05000000000000000000" charset="0"/>
              <a:buChar char="l"/>
            </a:pPr>
            <a:r>
              <a:rPr lang="en-US" altLang="zh-CN" sz="2800" b="1"/>
              <a:t>To reduce pin count, row and column share same address pins</a:t>
            </a:r>
            <a:endParaRPr lang="en-US" altLang="zh-CN" sz="2800" b="1"/>
          </a:p>
          <a:p>
            <a:pPr marL="800100" lvl="1" indent="-342900">
              <a:buFont typeface="Wingdings" panose="05000000000000000000" charset="0"/>
              <a:buChar char="Ø"/>
            </a:pPr>
            <a:r>
              <a:rPr lang="en-US" altLang="zh-CN" sz="2400" b="1">
                <a:solidFill>
                  <a:srgbClr val="1111FF"/>
                </a:solidFill>
              </a:rPr>
              <a:t>RAS=Row Address Strobe</a:t>
            </a:r>
            <a:endParaRPr lang="en-US" altLang="zh-CN" sz="2400" b="1">
              <a:solidFill>
                <a:srgbClr val="1111FF"/>
              </a:solidFill>
            </a:endParaRPr>
          </a:p>
          <a:p>
            <a:pPr marL="800100" lvl="1" indent="-342900">
              <a:buFont typeface="Wingdings" panose="05000000000000000000" charset="0"/>
              <a:buChar char="Ø"/>
            </a:pPr>
            <a:r>
              <a:rPr lang="en-US" altLang="zh-CN" sz="2400" b="1">
                <a:solidFill>
                  <a:srgbClr val="1111FF"/>
                </a:solidFill>
              </a:rPr>
              <a:t>CAS=Column Address Strobe</a:t>
            </a:r>
            <a:endParaRPr lang="en-US" altLang="zh-CN" sz="2400" b="1">
              <a:solidFill>
                <a:srgbClr val="1111FF"/>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DRAM Bank Operation</a:t>
            </a:r>
            <a:endParaRPr lang="en-US" altLang="zh-CN"/>
          </a:p>
        </p:txBody>
      </p:sp>
      <p:sp>
        <p:nvSpPr>
          <p:cNvPr id="4" name="内容占位符 3"/>
          <p:cNvSpPr>
            <a:spLocks noGrp="1"/>
          </p:cNvSpPr>
          <p:nvPr>
            <p:ph sz="quarter" idx="13"/>
          </p:nvPr>
        </p:nvSpPr>
        <p:spPr>
          <a:xfrm>
            <a:off x="274955" y="116840"/>
            <a:ext cx="791845" cy="568325"/>
          </a:xfrm>
        </p:spPr>
        <p:txBody>
          <a:bodyPr/>
          <a:lstStyle/>
          <a:p>
            <a:r>
              <a:rPr lang="en-US" altLang="zh-CN"/>
              <a:t>3.5</a:t>
            </a:r>
            <a:endParaRPr lang="en-US" altLang="zh-CN"/>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sp>
        <p:nvSpPr>
          <p:cNvPr id="59394" name="Content Placeholder 2"/>
          <p:cNvSpPr>
            <a:spLocks noGrp="1"/>
          </p:cNvSpPr>
          <p:nvPr>
            <p:ph idx="1"/>
          </p:nvPr>
        </p:nvSpPr>
        <p:spPr>
          <a:xfrm>
            <a:off x="228600" y="996950"/>
            <a:ext cx="8610600" cy="5194300"/>
          </a:xfrm>
        </p:spPr>
        <p:txBody>
          <a:bodyPr vert="horz" wrap="square" lIns="91440" tIns="45720" rIns="91440" bIns="45720" anchor="t"/>
          <a:lstStyle/>
          <a:p>
            <a:endParaRPr dirty="0"/>
          </a:p>
        </p:txBody>
      </p:sp>
      <p:sp>
        <p:nvSpPr>
          <p:cNvPr id="59395" name="Slide Number Placeholder 3"/>
          <p:cNvSpPr txBox="1">
            <a:spLocks noGrp="1"/>
          </p:cNvSpPr>
          <p:nvPr/>
        </p:nvSpPr>
        <p:spPr>
          <a:xfrm>
            <a:off x="6777038" y="6318250"/>
            <a:ext cx="2133600" cy="457200"/>
          </a:xfrm>
          <a:prstGeom prst="rect">
            <a:avLst/>
          </a:prstGeom>
          <a:noFill/>
          <a:ln w="9525">
            <a:noFill/>
            <a:miter lim="800000"/>
          </a:ln>
          <a:effectLst/>
        </p:spPr>
        <p:txBody>
          <a:bodyPr vert="horz" wrap="square" lIns="91440" tIns="45720" rIns="91440" bIns="45720" numCol="1" anchor="b" anchorCtr="0" compatLnSpc="1"/>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eaLnBrk="1" hangingPunct="1">
              <a:buClrTx/>
            </a:pPr>
            <a:fld id="{9A0DB2DC-4C9A-4742-B13C-FB6460FD3503}" type="slidenum">
              <a:rPr lang="en-US" sz="1600" dirty="0">
                <a:solidFill>
                  <a:srgbClr val="000000"/>
                </a:solidFill>
                <a:latin typeface="Garamond" panose="02020404030301010803" charset="0"/>
                <a:ea typeface="Arial" panose="020B0604020202020204" pitchFamily="34" charset="0"/>
              </a:rPr>
            </a:fld>
            <a:endParaRPr lang="en-US" sz="1600" dirty="0">
              <a:solidFill>
                <a:srgbClr val="000000"/>
              </a:solidFill>
              <a:latin typeface="Garamond" panose="02020404030301010803" charset="0"/>
              <a:ea typeface="Arial" panose="020B0604020202020204" pitchFamily="34" charset="0"/>
            </a:endParaRPr>
          </a:p>
        </p:txBody>
      </p:sp>
      <p:sp>
        <p:nvSpPr>
          <p:cNvPr id="59396" name="Rectangle 4"/>
          <p:cNvSpPr/>
          <p:nvPr/>
        </p:nvSpPr>
        <p:spPr>
          <a:xfrm>
            <a:off x="3822700" y="1643063"/>
            <a:ext cx="1612900" cy="2246312"/>
          </a:xfrm>
          <a:prstGeom prst="rect">
            <a:avLst/>
          </a:prstGeom>
          <a:noFill/>
          <a:ln w="9525" cap="flat" cmpd="sng">
            <a:solidFill>
              <a:schemeClr val="tx1"/>
            </a:solidFill>
            <a:prstDash val="solid"/>
            <a:miter/>
            <a:headEnd type="none" w="med" len="med"/>
            <a:tailEnd type="none" w="med" len="med"/>
          </a:ln>
        </p:spPr>
        <p:txBody>
          <a:bodyPr wrap="none" anchor="ctr"/>
          <a:lstStyle/>
          <a:p>
            <a:pPr lvl="0" eaLnBrk="1" hangingPunct="1">
              <a:buClrTx/>
            </a:pPr>
            <a:endParaRPr sz="1800" dirty="0">
              <a:latin typeface="Arial" panose="020B0604020202020204" pitchFamily="34" charset="0"/>
              <a:ea typeface="MS PGothic" panose="020B0600070205080204" charset="-128"/>
            </a:endParaRPr>
          </a:p>
        </p:txBody>
      </p:sp>
      <p:sp>
        <p:nvSpPr>
          <p:cNvPr id="59397" name="Line 5"/>
          <p:cNvSpPr/>
          <p:nvPr/>
        </p:nvSpPr>
        <p:spPr>
          <a:xfrm>
            <a:off x="3822700" y="1931988"/>
            <a:ext cx="1612900" cy="0"/>
          </a:xfrm>
          <a:prstGeom prst="line">
            <a:avLst/>
          </a:prstGeom>
          <a:ln w="9525" cap="flat" cmpd="sng">
            <a:solidFill>
              <a:schemeClr val="tx1"/>
            </a:solidFill>
            <a:prstDash val="dash"/>
            <a:headEnd type="none" w="med" len="med"/>
            <a:tailEnd type="none" w="med" len="med"/>
          </a:ln>
        </p:spPr>
      </p:sp>
      <p:sp>
        <p:nvSpPr>
          <p:cNvPr id="59398" name="Line 6"/>
          <p:cNvSpPr/>
          <p:nvPr/>
        </p:nvSpPr>
        <p:spPr>
          <a:xfrm>
            <a:off x="3822700" y="2219325"/>
            <a:ext cx="1612900" cy="0"/>
          </a:xfrm>
          <a:prstGeom prst="line">
            <a:avLst/>
          </a:prstGeom>
          <a:ln w="9525" cap="flat" cmpd="sng">
            <a:solidFill>
              <a:schemeClr val="tx1"/>
            </a:solidFill>
            <a:prstDash val="dash"/>
            <a:headEnd type="none" w="med" len="med"/>
            <a:tailEnd type="none" w="med" len="med"/>
          </a:ln>
        </p:spPr>
      </p:sp>
      <p:sp>
        <p:nvSpPr>
          <p:cNvPr id="59399" name="Line 7"/>
          <p:cNvSpPr/>
          <p:nvPr/>
        </p:nvSpPr>
        <p:spPr>
          <a:xfrm>
            <a:off x="3822700" y="2508250"/>
            <a:ext cx="1612900" cy="0"/>
          </a:xfrm>
          <a:prstGeom prst="line">
            <a:avLst/>
          </a:prstGeom>
          <a:ln w="9525" cap="flat" cmpd="sng">
            <a:solidFill>
              <a:schemeClr val="tx1"/>
            </a:solidFill>
            <a:prstDash val="dash"/>
            <a:headEnd type="none" w="med" len="med"/>
            <a:tailEnd type="none" w="med" len="med"/>
          </a:ln>
        </p:spPr>
      </p:sp>
      <p:sp>
        <p:nvSpPr>
          <p:cNvPr id="59400" name="Line 8"/>
          <p:cNvSpPr/>
          <p:nvPr/>
        </p:nvSpPr>
        <p:spPr>
          <a:xfrm>
            <a:off x="3822700" y="2795588"/>
            <a:ext cx="1612900" cy="0"/>
          </a:xfrm>
          <a:prstGeom prst="line">
            <a:avLst/>
          </a:prstGeom>
          <a:ln w="9525" cap="flat" cmpd="sng">
            <a:solidFill>
              <a:schemeClr val="tx1"/>
            </a:solidFill>
            <a:prstDash val="dash"/>
            <a:headEnd type="none" w="med" len="med"/>
            <a:tailEnd type="none" w="med" len="med"/>
          </a:ln>
        </p:spPr>
      </p:sp>
      <p:sp>
        <p:nvSpPr>
          <p:cNvPr id="59401" name="Line 9"/>
          <p:cNvSpPr/>
          <p:nvPr/>
        </p:nvSpPr>
        <p:spPr>
          <a:xfrm>
            <a:off x="3822700" y="3082925"/>
            <a:ext cx="1612900" cy="0"/>
          </a:xfrm>
          <a:prstGeom prst="line">
            <a:avLst/>
          </a:prstGeom>
          <a:ln w="9525" cap="flat" cmpd="sng">
            <a:solidFill>
              <a:schemeClr val="tx1"/>
            </a:solidFill>
            <a:prstDash val="dash"/>
            <a:headEnd type="none" w="med" len="med"/>
            <a:tailEnd type="none" w="med" len="med"/>
          </a:ln>
        </p:spPr>
      </p:sp>
      <p:sp>
        <p:nvSpPr>
          <p:cNvPr id="59402" name="Line 10"/>
          <p:cNvSpPr/>
          <p:nvPr/>
        </p:nvSpPr>
        <p:spPr>
          <a:xfrm>
            <a:off x="3822700" y="3371850"/>
            <a:ext cx="1612900" cy="0"/>
          </a:xfrm>
          <a:prstGeom prst="line">
            <a:avLst/>
          </a:prstGeom>
          <a:ln w="9525" cap="flat" cmpd="sng">
            <a:solidFill>
              <a:schemeClr val="tx1"/>
            </a:solidFill>
            <a:prstDash val="dash"/>
            <a:headEnd type="none" w="med" len="med"/>
            <a:tailEnd type="none" w="med" len="med"/>
          </a:ln>
        </p:spPr>
      </p:sp>
      <p:sp>
        <p:nvSpPr>
          <p:cNvPr id="12" name="Rectangle 12"/>
          <p:cNvSpPr/>
          <p:nvPr/>
        </p:nvSpPr>
        <p:spPr>
          <a:xfrm>
            <a:off x="3822700" y="4465638"/>
            <a:ext cx="1612900" cy="288925"/>
          </a:xfrm>
          <a:prstGeom prst="rect">
            <a:avLst/>
          </a:prstGeom>
          <a:noFill/>
          <a:ln w="9525" cap="flat" cmpd="sng">
            <a:solidFill>
              <a:schemeClr val="tx1"/>
            </a:solidFill>
            <a:prstDash val="solid"/>
            <a:miter/>
            <a:headEnd type="none" w="med" len="med"/>
            <a:tailEnd type="none" w="med" len="med"/>
          </a:ln>
        </p:spPr>
        <p:txBody>
          <a:bodyPr wrap="none" anchor="ctr"/>
          <a:lstStyle/>
          <a:p>
            <a:pPr lvl="0" eaLnBrk="1" hangingPunct="1">
              <a:buClrTx/>
            </a:pPr>
            <a:endParaRPr sz="1800" dirty="0">
              <a:latin typeface="Arial" panose="020B0604020202020204" pitchFamily="34" charset="0"/>
              <a:ea typeface="MS PGothic" panose="020B0600070205080204" charset="-128"/>
            </a:endParaRPr>
          </a:p>
        </p:txBody>
      </p:sp>
      <p:sp>
        <p:nvSpPr>
          <p:cNvPr id="13" name="Line 13"/>
          <p:cNvSpPr/>
          <p:nvPr/>
        </p:nvSpPr>
        <p:spPr>
          <a:xfrm>
            <a:off x="4629150" y="3889375"/>
            <a:ext cx="0" cy="576263"/>
          </a:xfrm>
          <a:prstGeom prst="line">
            <a:avLst/>
          </a:prstGeom>
          <a:ln w="38100" cap="flat" cmpd="sng">
            <a:solidFill>
              <a:schemeClr val="tx1"/>
            </a:solidFill>
            <a:prstDash val="solid"/>
            <a:headEnd type="none" w="med" len="med"/>
            <a:tailEnd type="triangle" w="med" len="med"/>
          </a:ln>
        </p:spPr>
      </p:sp>
      <p:sp>
        <p:nvSpPr>
          <p:cNvPr id="14" name="Text Box 14"/>
          <p:cNvSpPr txBox="1"/>
          <p:nvPr/>
        </p:nvSpPr>
        <p:spPr>
          <a:xfrm>
            <a:off x="5389563" y="4408488"/>
            <a:ext cx="1314450" cy="366712"/>
          </a:xfrm>
          <a:prstGeom prst="rect">
            <a:avLst/>
          </a:prstGeom>
          <a:noFill/>
          <a:ln w="9525">
            <a:noFill/>
          </a:ln>
        </p:spPr>
        <p:txBody>
          <a:bodyPr wrap="none">
            <a:spAutoFit/>
          </a:bodyPr>
          <a:lstStyle/>
          <a:p>
            <a:pPr lvl="0" eaLnBrk="1" hangingPunct="1">
              <a:buClrTx/>
            </a:pPr>
            <a:r>
              <a:rPr lang="en-US" altLang="zh-CN" sz="1800" dirty="0">
                <a:solidFill>
                  <a:srgbClr val="CC0000"/>
                </a:solidFill>
                <a:latin typeface="Arial" panose="020B0604020202020204" pitchFamily="34" charset="0"/>
                <a:ea typeface="Arial" panose="020B0604020202020204" pitchFamily="34" charset="0"/>
              </a:rPr>
              <a:t>Row Buffer</a:t>
            </a:r>
            <a:endParaRPr lang="en-US" altLang="zh-CN" sz="1800" dirty="0">
              <a:solidFill>
                <a:srgbClr val="CC0000"/>
              </a:solidFill>
              <a:latin typeface="Arial" panose="020B0604020202020204" pitchFamily="34" charset="0"/>
              <a:ea typeface="Arial" panose="020B0604020202020204" pitchFamily="34" charset="0"/>
            </a:endParaRPr>
          </a:p>
        </p:txBody>
      </p:sp>
      <p:sp>
        <p:nvSpPr>
          <p:cNvPr id="15" name="Text Box 15"/>
          <p:cNvSpPr txBox="1"/>
          <p:nvPr/>
        </p:nvSpPr>
        <p:spPr>
          <a:xfrm>
            <a:off x="136525" y="1244600"/>
            <a:ext cx="2171700" cy="369888"/>
          </a:xfrm>
          <a:prstGeom prst="rect">
            <a:avLst/>
          </a:prstGeom>
          <a:noFill/>
          <a:ln w="9525">
            <a:noFill/>
          </a:ln>
        </p:spPr>
        <p:txBody>
          <a:bodyPr wrap="none">
            <a:spAutoFit/>
          </a:bodyPr>
          <a:lstStyle/>
          <a:p>
            <a:pPr lvl="0" eaLnBrk="1" hangingPunct="1">
              <a:buClrTx/>
            </a:pPr>
            <a:r>
              <a:rPr lang="en-US" altLang="zh-CN" sz="1800" dirty="0">
                <a:solidFill>
                  <a:srgbClr val="003399"/>
                </a:solidFill>
                <a:latin typeface="Arial" panose="020B0604020202020204" pitchFamily="34" charset="0"/>
                <a:ea typeface="Arial" panose="020B0604020202020204" pitchFamily="34" charset="0"/>
              </a:rPr>
              <a:t>(Row 0, Column 0)</a:t>
            </a:r>
            <a:endParaRPr lang="en-US" altLang="zh-CN" sz="1800" dirty="0">
              <a:solidFill>
                <a:srgbClr val="003399"/>
              </a:solidFill>
              <a:latin typeface="Arial" panose="020B0604020202020204" pitchFamily="34" charset="0"/>
              <a:ea typeface="Arial" panose="020B0604020202020204" pitchFamily="34" charset="0"/>
            </a:endParaRPr>
          </a:p>
        </p:txBody>
      </p:sp>
      <p:sp>
        <p:nvSpPr>
          <p:cNvPr id="16" name="Rectangle 16"/>
          <p:cNvSpPr/>
          <p:nvPr/>
        </p:nvSpPr>
        <p:spPr>
          <a:xfrm>
            <a:off x="2900363" y="1643063"/>
            <a:ext cx="461962" cy="2246312"/>
          </a:xfrm>
          <a:prstGeom prst="rect">
            <a:avLst/>
          </a:prstGeom>
          <a:noFill/>
          <a:ln w="9525" cap="flat" cmpd="sng">
            <a:solidFill>
              <a:schemeClr val="tx1"/>
            </a:solidFill>
            <a:prstDash val="solid"/>
            <a:miter/>
            <a:headEnd type="none" w="med" len="med"/>
            <a:tailEnd type="none" w="med" len="med"/>
          </a:ln>
        </p:spPr>
        <p:txBody>
          <a:bodyPr wrap="none" anchor="ctr"/>
          <a:lstStyle/>
          <a:p>
            <a:pPr lvl="0" eaLnBrk="1" hangingPunct="1">
              <a:buClrTx/>
            </a:pPr>
            <a:endParaRPr sz="1800" dirty="0">
              <a:latin typeface="Arial" panose="020B0604020202020204" pitchFamily="34" charset="0"/>
              <a:ea typeface="MS PGothic" panose="020B0600070205080204" charset="-128"/>
            </a:endParaRPr>
          </a:p>
        </p:txBody>
      </p:sp>
      <p:sp>
        <p:nvSpPr>
          <p:cNvPr id="17" name="Text Box 17"/>
          <p:cNvSpPr txBox="1"/>
          <p:nvPr/>
        </p:nvSpPr>
        <p:spPr>
          <a:xfrm rot="-5400000">
            <a:off x="2355850" y="2595563"/>
            <a:ext cx="1530350" cy="366712"/>
          </a:xfrm>
          <a:prstGeom prst="rect">
            <a:avLst/>
          </a:prstGeom>
          <a:noFill/>
          <a:ln w="9525">
            <a:noFill/>
          </a:ln>
        </p:spPr>
        <p:txBody>
          <a:bodyPr wrap="none">
            <a:spAutoFit/>
          </a:bodyPr>
          <a:lstStyle/>
          <a:p>
            <a:pPr lvl="0" eaLnBrk="1" hangingPunct="1">
              <a:buClrTx/>
            </a:pPr>
            <a:r>
              <a:rPr lang="en-US" altLang="zh-CN" sz="1800" dirty="0">
                <a:latin typeface="Arial" panose="020B0604020202020204" pitchFamily="34" charset="0"/>
                <a:ea typeface="Arial" panose="020B0604020202020204" pitchFamily="34" charset="0"/>
              </a:rPr>
              <a:t>Row decoder</a:t>
            </a:r>
            <a:endParaRPr lang="en-US" altLang="zh-CN" sz="1800" dirty="0">
              <a:latin typeface="Arial" panose="020B0604020202020204" pitchFamily="34" charset="0"/>
              <a:ea typeface="Arial" panose="020B0604020202020204" pitchFamily="34" charset="0"/>
            </a:endParaRPr>
          </a:p>
        </p:txBody>
      </p:sp>
      <p:sp>
        <p:nvSpPr>
          <p:cNvPr id="18" name="Text Box 19"/>
          <p:cNvSpPr txBox="1"/>
          <p:nvPr/>
        </p:nvSpPr>
        <p:spPr>
          <a:xfrm>
            <a:off x="3889375" y="5056188"/>
            <a:ext cx="1479550" cy="369887"/>
          </a:xfrm>
          <a:prstGeom prst="rect">
            <a:avLst/>
          </a:prstGeom>
          <a:noFill/>
          <a:ln w="9525">
            <a:noFill/>
          </a:ln>
        </p:spPr>
        <p:txBody>
          <a:bodyPr wrap="none">
            <a:spAutoFit/>
          </a:bodyPr>
          <a:lstStyle/>
          <a:p>
            <a:pPr lvl="0" eaLnBrk="1" hangingPunct="1">
              <a:buClrTx/>
            </a:pPr>
            <a:r>
              <a:rPr lang="en-US" altLang="zh-CN" sz="1800" dirty="0">
                <a:latin typeface="Arial" panose="020B0604020202020204" pitchFamily="34" charset="0"/>
                <a:ea typeface="Arial" panose="020B0604020202020204" pitchFamily="34" charset="0"/>
              </a:rPr>
              <a:t>Column mux</a:t>
            </a:r>
            <a:endParaRPr lang="en-US" altLang="zh-CN" sz="1800" dirty="0">
              <a:latin typeface="Arial" panose="020B0604020202020204" pitchFamily="34" charset="0"/>
              <a:ea typeface="Arial" panose="020B0604020202020204" pitchFamily="34" charset="0"/>
            </a:endParaRPr>
          </a:p>
        </p:txBody>
      </p:sp>
      <p:sp>
        <p:nvSpPr>
          <p:cNvPr id="59410" name="Line 20"/>
          <p:cNvSpPr/>
          <p:nvPr/>
        </p:nvSpPr>
        <p:spPr>
          <a:xfrm>
            <a:off x="4052888" y="1643063"/>
            <a:ext cx="0" cy="2246312"/>
          </a:xfrm>
          <a:prstGeom prst="line">
            <a:avLst/>
          </a:prstGeom>
          <a:ln w="9525" cap="flat" cmpd="sng">
            <a:solidFill>
              <a:schemeClr val="tx1"/>
            </a:solidFill>
            <a:prstDash val="dash"/>
            <a:headEnd type="none" w="med" len="med"/>
            <a:tailEnd type="none" w="med" len="med"/>
          </a:ln>
        </p:spPr>
      </p:sp>
      <p:sp>
        <p:nvSpPr>
          <p:cNvPr id="59411" name="Line 21"/>
          <p:cNvSpPr/>
          <p:nvPr/>
        </p:nvSpPr>
        <p:spPr>
          <a:xfrm>
            <a:off x="4283075" y="1643063"/>
            <a:ext cx="0" cy="2246312"/>
          </a:xfrm>
          <a:prstGeom prst="line">
            <a:avLst/>
          </a:prstGeom>
          <a:ln w="9525" cap="flat" cmpd="sng">
            <a:solidFill>
              <a:schemeClr val="tx1"/>
            </a:solidFill>
            <a:prstDash val="dash"/>
            <a:headEnd type="none" w="med" len="med"/>
            <a:tailEnd type="none" w="med" len="med"/>
          </a:ln>
        </p:spPr>
      </p:sp>
      <p:sp>
        <p:nvSpPr>
          <p:cNvPr id="59412" name="Line 22"/>
          <p:cNvSpPr/>
          <p:nvPr/>
        </p:nvSpPr>
        <p:spPr>
          <a:xfrm>
            <a:off x="4514850" y="1643063"/>
            <a:ext cx="0" cy="2246312"/>
          </a:xfrm>
          <a:prstGeom prst="line">
            <a:avLst/>
          </a:prstGeom>
          <a:ln w="9525" cap="flat" cmpd="sng">
            <a:solidFill>
              <a:schemeClr val="tx1"/>
            </a:solidFill>
            <a:prstDash val="dash"/>
            <a:headEnd type="none" w="med" len="med"/>
            <a:tailEnd type="none" w="med" len="med"/>
          </a:ln>
        </p:spPr>
      </p:sp>
      <p:sp>
        <p:nvSpPr>
          <p:cNvPr id="59413" name="Line 23"/>
          <p:cNvSpPr/>
          <p:nvPr/>
        </p:nvSpPr>
        <p:spPr>
          <a:xfrm>
            <a:off x="4745038" y="1643063"/>
            <a:ext cx="0" cy="2246312"/>
          </a:xfrm>
          <a:prstGeom prst="line">
            <a:avLst/>
          </a:prstGeom>
          <a:ln w="9525" cap="flat" cmpd="sng">
            <a:solidFill>
              <a:schemeClr val="tx1"/>
            </a:solidFill>
            <a:prstDash val="dash"/>
            <a:headEnd type="none" w="med" len="med"/>
            <a:tailEnd type="none" w="med" len="med"/>
          </a:ln>
        </p:spPr>
      </p:sp>
      <p:sp>
        <p:nvSpPr>
          <p:cNvPr id="59414" name="Line 24"/>
          <p:cNvSpPr/>
          <p:nvPr/>
        </p:nvSpPr>
        <p:spPr>
          <a:xfrm>
            <a:off x="4975225" y="1643063"/>
            <a:ext cx="0" cy="2246312"/>
          </a:xfrm>
          <a:prstGeom prst="line">
            <a:avLst/>
          </a:prstGeom>
          <a:ln w="9525" cap="flat" cmpd="sng">
            <a:solidFill>
              <a:schemeClr val="tx1"/>
            </a:solidFill>
            <a:prstDash val="dash"/>
            <a:headEnd type="none" w="med" len="med"/>
            <a:tailEnd type="none" w="med" len="med"/>
          </a:ln>
        </p:spPr>
      </p:sp>
      <p:sp>
        <p:nvSpPr>
          <p:cNvPr id="59415" name="Line 25"/>
          <p:cNvSpPr/>
          <p:nvPr/>
        </p:nvSpPr>
        <p:spPr>
          <a:xfrm>
            <a:off x="5205413" y="1643063"/>
            <a:ext cx="0" cy="2246312"/>
          </a:xfrm>
          <a:prstGeom prst="line">
            <a:avLst/>
          </a:prstGeom>
          <a:ln w="9525" cap="flat" cmpd="sng">
            <a:solidFill>
              <a:schemeClr val="tx1"/>
            </a:solidFill>
            <a:prstDash val="dash"/>
            <a:headEnd type="none" w="med" len="med"/>
            <a:tailEnd type="none" w="med" len="med"/>
          </a:ln>
        </p:spPr>
      </p:sp>
      <p:sp>
        <p:nvSpPr>
          <p:cNvPr id="59416" name="Line 26"/>
          <p:cNvSpPr/>
          <p:nvPr/>
        </p:nvSpPr>
        <p:spPr>
          <a:xfrm>
            <a:off x="3822700" y="3636963"/>
            <a:ext cx="1612900" cy="0"/>
          </a:xfrm>
          <a:prstGeom prst="line">
            <a:avLst/>
          </a:prstGeom>
          <a:ln w="9525" cap="flat" cmpd="sng">
            <a:solidFill>
              <a:schemeClr val="tx1"/>
            </a:solidFill>
            <a:prstDash val="dash"/>
            <a:headEnd type="none" w="med" len="med"/>
            <a:tailEnd type="none" w="med" len="med"/>
          </a:ln>
        </p:spPr>
      </p:sp>
      <p:sp>
        <p:nvSpPr>
          <p:cNvPr id="26" name="Line 27"/>
          <p:cNvSpPr/>
          <p:nvPr/>
        </p:nvSpPr>
        <p:spPr>
          <a:xfrm>
            <a:off x="3362325" y="2795588"/>
            <a:ext cx="460375" cy="0"/>
          </a:xfrm>
          <a:prstGeom prst="line">
            <a:avLst/>
          </a:prstGeom>
          <a:ln w="9525" cap="flat" cmpd="sng">
            <a:solidFill>
              <a:schemeClr val="tx1"/>
            </a:solidFill>
            <a:prstDash val="solid"/>
            <a:headEnd type="none" w="med" len="med"/>
            <a:tailEnd type="triangle" w="med" len="med"/>
          </a:ln>
        </p:spPr>
      </p:sp>
      <p:sp>
        <p:nvSpPr>
          <p:cNvPr id="27" name="Line 28"/>
          <p:cNvSpPr/>
          <p:nvPr/>
        </p:nvSpPr>
        <p:spPr>
          <a:xfrm>
            <a:off x="4637088" y="4754563"/>
            <a:ext cx="0" cy="287337"/>
          </a:xfrm>
          <a:prstGeom prst="line">
            <a:avLst/>
          </a:prstGeom>
          <a:ln w="38100" cap="flat" cmpd="sng">
            <a:solidFill>
              <a:schemeClr val="tx1"/>
            </a:solidFill>
            <a:prstDash val="solid"/>
            <a:headEnd type="none" w="med" len="med"/>
            <a:tailEnd type="triangle" w="med" len="med"/>
          </a:ln>
        </p:spPr>
      </p:sp>
      <p:sp>
        <p:nvSpPr>
          <p:cNvPr id="28" name="Line 39"/>
          <p:cNvSpPr/>
          <p:nvPr/>
        </p:nvSpPr>
        <p:spPr>
          <a:xfrm>
            <a:off x="2266950" y="2795588"/>
            <a:ext cx="633413" cy="0"/>
          </a:xfrm>
          <a:prstGeom prst="line">
            <a:avLst/>
          </a:prstGeom>
          <a:ln w="9525" cap="flat" cmpd="sng">
            <a:solidFill>
              <a:schemeClr val="tx1"/>
            </a:solidFill>
            <a:prstDash val="solid"/>
            <a:headEnd type="none" w="med" len="med"/>
            <a:tailEnd type="triangle" w="med" len="med"/>
          </a:ln>
        </p:spPr>
      </p:sp>
      <p:sp>
        <p:nvSpPr>
          <p:cNvPr id="29" name="Text Box 40"/>
          <p:cNvSpPr txBox="1"/>
          <p:nvPr/>
        </p:nvSpPr>
        <p:spPr>
          <a:xfrm>
            <a:off x="558800" y="2565400"/>
            <a:ext cx="1708150" cy="366713"/>
          </a:xfrm>
          <a:prstGeom prst="rect">
            <a:avLst/>
          </a:prstGeom>
          <a:noFill/>
          <a:ln w="9525">
            <a:noFill/>
          </a:ln>
        </p:spPr>
        <p:txBody>
          <a:bodyPr wrap="none">
            <a:spAutoFit/>
          </a:bodyPr>
          <a:lstStyle/>
          <a:p>
            <a:pPr lvl="0" eaLnBrk="1" hangingPunct="1">
              <a:buClrTx/>
            </a:pPr>
            <a:r>
              <a:rPr lang="en-US" altLang="zh-CN" sz="1800" dirty="0">
                <a:latin typeface="Arial" panose="020B0604020202020204" pitchFamily="34" charset="0"/>
                <a:ea typeface="Arial" panose="020B0604020202020204" pitchFamily="34" charset="0"/>
              </a:rPr>
              <a:t>Row address 0</a:t>
            </a:r>
            <a:endParaRPr lang="en-US" altLang="zh-CN" sz="1800" dirty="0">
              <a:latin typeface="Arial" panose="020B0604020202020204" pitchFamily="34" charset="0"/>
              <a:ea typeface="Arial" panose="020B0604020202020204" pitchFamily="34" charset="0"/>
            </a:endParaRPr>
          </a:p>
        </p:txBody>
      </p:sp>
      <p:sp>
        <p:nvSpPr>
          <p:cNvPr id="30" name="Text Box 41"/>
          <p:cNvSpPr txBox="1"/>
          <p:nvPr/>
        </p:nvSpPr>
        <p:spPr>
          <a:xfrm>
            <a:off x="1301750" y="5078413"/>
            <a:ext cx="2038350" cy="366712"/>
          </a:xfrm>
          <a:prstGeom prst="rect">
            <a:avLst/>
          </a:prstGeom>
          <a:noFill/>
          <a:ln w="9525">
            <a:noFill/>
          </a:ln>
        </p:spPr>
        <p:txBody>
          <a:bodyPr wrap="none">
            <a:spAutoFit/>
          </a:bodyPr>
          <a:lstStyle/>
          <a:p>
            <a:pPr lvl="0" eaLnBrk="1" hangingPunct="1">
              <a:buClrTx/>
            </a:pPr>
            <a:r>
              <a:rPr lang="en-US" altLang="zh-CN" sz="1800" dirty="0">
                <a:latin typeface="Arial" panose="020B0604020202020204" pitchFamily="34" charset="0"/>
                <a:ea typeface="Arial" panose="020B0604020202020204" pitchFamily="34" charset="0"/>
              </a:rPr>
              <a:t>Column address 0</a:t>
            </a:r>
            <a:endParaRPr lang="en-US" altLang="zh-CN" sz="1800" dirty="0">
              <a:latin typeface="Arial" panose="020B0604020202020204" pitchFamily="34" charset="0"/>
              <a:ea typeface="Arial" panose="020B0604020202020204" pitchFamily="34" charset="0"/>
            </a:endParaRPr>
          </a:p>
        </p:txBody>
      </p:sp>
      <p:sp>
        <p:nvSpPr>
          <p:cNvPr id="31" name="Line 42"/>
          <p:cNvSpPr/>
          <p:nvPr/>
        </p:nvSpPr>
        <p:spPr>
          <a:xfrm>
            <a:off x="3414713" y="5272088"/>
            <a:ext cx="460375" cy="0"/>
          </a:xfrm>
          <a:prstGeom prst="line">
            <a:avLst/>
          </a:prstGeom>
          <a:ln w="9525" cap="flat" cmpd="sng">
            <a:solidFill>
              <a:schemeClr val="tx1"/>
            </a:solidFill>
            <a:prstDash val="solid"/>
            <a:headEnd type="none" w="med" len="med"/>
            <a:tailEnd type="triangle" w="med" len="med"/>
          </a:ln>
        </p:spPr>
      </p:sp>
      <p:sp>
        <p:nvSpPr>
          <p:cNvPr id="32" name="Line 43"/>
          <p:cNvSpPr/>
          <p:nvPr/>
        </p:nvSpPr>
        <p:spPr>
          <a:xfrm>
            <a:off x="4629150" y="5445125"/>
            <a:ext cx="0" cy="346075"/>
          </a:xfrm>
          <a:prstGeom prst="line">
            <a:avLst/>
          </a:prstGeom>
          <a:ln w="9525" cap="flat" cmpd="sng">
            <a:solidFill>
              <a:schemeClr val="tx1"/>
            </a:solidFill>
            <a:prstDash val="solid"/>
            <a:headEnd type="none" w="med" len="med"/>
            <a:tailEnd type="triangle" w="med" len="med"/>
          </a:ln>
        </p:spPr>
      </p:sp>
      <p:sp>
        <p:nvSpPr>
          <p:cNvPr id="33" name="Text Box 44"/>
          <p:cNvSpPr txBox="1"/>
          <p:nvPr/>
        </p:nvSpPr>
        <p:spPr>
          <a:xfrm>
            <a:off x="4283075" y="5734050"/>
            <a:ext cx="666750" cy="366713"/>
          </a:xfrm>
          <a:prstGeom prst="rect">
            <a:avLst/>
          </a:prstGeom>
          <a:noFill/>
          <a:ln w="9525">
            <a:noFill/>
          </a:ln>
        </p:spPr>
        <p:txBody>
          <a:bodyPr wrap="none">
            <a:spAutoFit/>
          </a:bodyPr>
          <a:lstStyle/>
          <a:p>
            <a:pPr lvl="0" eaLnBrk="1" hangingPunct="1">
              <a:buClrTx/>
            </a:pPr>
            <a:r>
              <a:rPr lang="en-US" altLang="zh-CN" sz="1800" dirty="0">
                <a:latin typeface="Arial" panose="020B0604020202020204" pitchFamily="34" charset="0"/>
                <a:ea typeface="Arial" panose="020B0604020202020204" pitchFamily="34" charset="0"/>
              </a:rPr>
              <a:t>Data</a:t>
            </a:r>
            <a:endParaRPr lang="en-US" altLang="zh-CN" sz="1800" dirty="0">
              <a:latin typeface="Arial" panose="020B0604020202020204" pitchFamily="34" charset="0"/>
              <a:ea typeface="Arial" panose="020B0604020202020204" pitchFamily="34" charset="0"/>
            </a:endParaRPr>
          </a:p>
        </p:txBody>
      </p:sp>
      <p:sp>
        <p:nvSpPr>
          <p:cNvPr id="34" name="Rectangle 45"/>
          <p:cNvSpPr/>
          <p:nvPr/>
        </p:nvSpPr>
        <p:spPr>
          <a:xfrm>
            <a:off x="3822700" y="1643063"/>
            <a:ext cx="1612900" cy="288925"/>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lvl="0" eaLnBrk="1" hangingPunct="1">
              <a:buClrTx/>
            </a:pPr>
            <a:endParaRPr sz="1800" dirty="0">
              <a:latin typeface="Arial" panose="020B0604020202020204" pitchFamily="34" charset="0"/>
              <a:ea typeface="MS PGothic" panose="020B0600070205080204" charset="-128"/>
            </a:endParaRPr>
          </a:p>
        </p:txBody>
      </p:sp>
      <p:sp>
        <p:nvSpPr>
          <p:cNvPr id="35" name="Rectangle 47"/>
          <p:cNvSpPr/>
          <p:nvPr/>
        </p:nvSpPr>
        <p:spPr>
          <a:xfrm>
            <a:off x="3810000" y="4487863"/>
            <a:ext cx="1612900" cy="288925"/>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lvl="0" eaLnBrk="1" hangingPunct="1">
              <a:buClrTx/>
            </a:pPr>
            <a:endParaRPr sz="1800" dirty="0">
              <a:latin typeface="Arial" panose="020B0604020202020204" pitchFamily="34" charset="0"/>
              <a:ea typeface="MS PGothic" panose="020B0600070205080204" charset="-128"/>
            </a:endParaRPr>
          </a:p>
        </p:txBody>
      </p:sp>
      <p:sp>
        <p:nvSpPr>
          <p:cNvPr id="36" name="Rectangle 48"/>
          <p:cNvSpPr/>
          <p:nvPr/>
        </p:nvSpPr>
        <p:spPr>
          <a:xfrm>
            <a:off x="3822700" y="4465638"/>
            <a:ext cx="230188" cy="288925"/>
          </a:xfrm>
          <a:prstGeom prst="rect">
            <a:avLst/>
          </a:prstGeom>
          <a:solidFill>
            <a:srgbClr val="FF6600"/>
          </a:solidFill>
          <a:ln w="9525" cap="flat" cmpd="sng">
            <a:solidFill>
              <a:schemeClr val="tx1"/>
            </a:solidFill>
            <a:prstDash val="solid"/>
            <a:miter/>
            <a:headEnd type="none" w="med" len="med"/>
            <a:tailEnd type="none" w="med" len="med"/>
          </a:ln>
        </p:spPr>
        <p:txBody>
          <a:bodyPr wrap="none" anchor="ctr"/>
          <a:lstStyle/>
          <a:p>
            <a:pPr lvl="0" eaLnBrk="1" hangingPunct="1">
              <a:buClrTx/>
            </a:pPr>
            <a:endParaRPr sz="1800" dirty="0">
              <a:latin typeface="Arial" panose="020B0604020202020204" pitchFamily="34" charset="0"/>
              <a:ea typeface="MS PGothic" panose="020B0600070205080204" charset="-128"/>
            </a:endParaRPr>
          </a:p>
        </p:txBody>
      </p:sp>
      <p:sp>
        <p:nvSpPr>
          <p:cNvPr id="37" name="Text Box 49"/>
          <p:cNvSpPr txBox="1"/>
          <p:nvPr/>
        </p:nvSpPr>
        <p:spPr>
          <a:xfrm>
            <a:off x="4225925" y="4421188"/>
            <a:ext cx="831850" cy="366712"/>
          </a:xfrm>
          <a:prstGeom prst="rect">
            <a:avLst/>
          </a:prstGeom>
          <a:noFill/>
          <a:ln w="9525">
            <a:noFill/>
          </a:ln>
        </p:spPr>
        <p:txBody>
          <a:bodyPr wrap="none">
            <a:spAutoFit/>
          </a:bodyPr>
          <a:lstStyle/>
          <a:p>
            <a:pPr lvl="0" eaLnBrk="1" hangingPunct="1">
              <a:buClrTx/>
            </a:pPr>
            <a:r>
              <a:rPr lang="en-US" altLang="zh-CN" sz="1800" dirty="0">
                <a:solidFill>
                  <a:schemeClr val="bg1"/>
                </a:solidFill>
                <a:latin typeface="Arial" panose="020B0604020202020204" pitchFamily="34" charset="0"/>
                <a:ea typeface="Arial" panose="020B0604020202020204" pitchFamily="34" charset="0"/>
              </a:rPr>
              <a:t>Row 0</a:t>
            </a:r>
            <a:endParaRPr lang="en-US" altLang="zh-CN" sz="1800" dirty="0">
              <a:solidFill>
                <a:schemeClr val="bg1"/>
              </a:solidFill>
              <a:latin typeface="Arial" panose="020B0604020202020204" pitchFamily="34" charset="0"/>
              <a:ea typeface="Arial" panose="020B0604020202020204" pitchFamily="34" charset="0"/>
            </a:endParaRPr>
          </a:p>
        </p:txBody>
      </p:sp>
      <p:sp>
        <p:nvSpPr>
          <p:cNvPr id="38" name="Text Box 50"/>
          <p:cNvSpPr txBox="1"/>
          <p:nvPr/>
        </p:nvSpPr>
        <p:spPr>
          <a:xfrm>
            <a:off x="4237038" y="4421188"/>
            <a:ext cx="831850" cy="366712"/>
          </a:xfrm>
          <a:prstGeom prst="rect">
            <a:avLst/>
          </a:prstGeom>
          <a:noFill/>
          <a:ln w="9525">
            <a:noFill/>
          </a:ln>
        </p:spPr>
        <p:txBody>
          <a:bodyPr wrap="none">
            <a:spAutoFit/>
          </a:bodyPr>
          <a:lstStyle/>
          <a:p>
            <a:pPr lvl="0" eaLnBrk="1" hangingPunct="1">
              <a:buClrTx/>
            </a:pPr>
            <a:r>
              <a:rPr lang="en-US" altLang="zh-CN" sz="1800" dirty="0">
                <a:latin typeface="Arial" panose="020B0604020202020204" pitchFamily="34" charset="0"/>
                <a:ea typeface="Arial" panose="020B0604020202020204" pitchFamily="34" charset="0"/>
              </a:rPr>
              <a:t>Empty</a:t>
            </a:r>
            <a:endParaRPr lang="en-US" altLang="zh-CN" sz="1800" dirty="0">
              <a:latin typeface="Arial" panose="020B0604020202020204" pitchFamily="34" charset="0"/>
              <a:ea typeface="Arial" panose="020B0604020202020204" pitchFamily="34" charset="0"/>
            </a:endParaRPr>
          </a:p>
        </p:txBody>
      </p:sp>
      <p:sp>
        <p:nvSpPr>
          <p:cNvPr id="39" name="Text Box 51"/>
          <p:cNvSpPr txBox="1"/>
          <p:nvPr/>
        </p:nvSpPr>
        <p:spPr>
          <a:xfrm>
            <a:off x="7938" y="1530350"/>
            <a:ext cx="2301875" cy="368300"/>
          </a:xfrm>
          <a:prstGeom prst="rect">
            <a:avLst/>
          </a:prstGeom>
          <a:noFill/>
          <a:ln w="9525">
            <a:noFill/>
          </a:ln>
        </p:spPr>
        <p:txBody>
          <a:bodyPr wrap="none">
            <a:spAutoFit/>
          </a:bodyPr>
          <a:lstStyle/>
          <a:p>
            <a:pPr lvl="0" eaLnBrk="1" hangingPunct="1">
              <a:buClrTx/>
            </a:pPr>
            <a:r>
              <a:rPr lang="en-US" altLang="zh-CN" sz="1800" dirty="0">
                <a:solidFill>
                  <a:srgbClr val="003399"/>
                </a:solidFill>
                <a:latin typeface="Arial" panose="020B0604020202020204" pitchFamily="34" charset="0"/>
                <a:ea typeface="Arial" panose="020B0604020202020204" pitchFamily="34" charset="0"/>
              </a:rPr>
              <a:t>  (Row 0, Column 1)</a:t>
            </a:r>
            <a:endParaRPr lang="en-US" altLang="zh-CN" sz="1800" dirty="0">
              <a:solidFill>
                <a:srgbClr val="003399"/>
              </a:solidFill>
              <a:latin typeface="Arial" panose="020B0604020202020204" pitchFamily="34" charset="0"/>
              <a:ea typeface="Arial" panose="020B0604020202020204" pitchFamily="34" charset="0"/>
            </a:endParaRPr>
          </a:p>
        </p:txBody>
      </p:sp>
      <p:sp>
        <p:nvSpPr>
          <p:cNvPr id="40" name="Text Box 52"/>
          <p:cNvSpPr txBox="1"/>
          <p:nvPr/>
        </p:nvSpPr>
        <p:spPr>
          <a:xfrm>
            <a:off x="1428750" y="5205413"/>
            <a:ext cx="2038350" cy="366712"/>
          </a:xfrm>
          <a:prstGeom prst="rect">
            <a:avLst/>
          </a:prstGeom>
          <a:noFill/>
          <a:ln w="9525">
            <a:noFill/>
          </a:ln>
        </p:spPr>
        <p:txBody>
          <a:bodyPr wrap="none">
            <a:spAutoFit/>
          </a:bodyPr>
          <a:lstStyle/>
          <a:p>
            <a:pPr lvl="0" eaLnBrk="1" hangingPunct="1">
              <a:buClrTx/>
            </a:pPr>
            <a:r>
              <a:rPr lang="en-US" altLang="zh-CN" sz="1800" dirty="0">
                <a:latin typeface="Arial" panose="020B0604020202020204" pitchFamily="34" charset="0"/>
                <a:ea typeface="Arial" panose="020B0604020202020204" pitchFamily="34" charset="0"/>
              </a:rPr>
              <a:t>Column address 1</a:t>
            </a:r>
            <a:endParaRPr lang="en-US" altLang="zh-CN" sz="1800" dirty="0">
              <a:latin typeface="Arial" panose="020B0604020202020204" pitchFamily="34" charset="0"/>
              <a:ea typeface="Arial" panose="020B0604020202020204" pitchFamily="34" charset="0"/>
            </a:endParaRPr>
          </a:p>
        </p:txBody>
      </p:sp>
      <p:sp>
        <p:nvSpPr>
          <p:cNvPr id="41" name="Rectangle 53"/>
          <p:cNvSpPr/>
          <p:nvPr/>
        </p:nvSpPr>
        <p:spPr>
          <a:xfrm>
            <a:off x="4054475" y="4465638"/>
            <a:ext cx="230188" cy="288925"/>
          </a:xfrm>
          <a:prstGeom prst="rect">
            <a:avLst/>
          </a:prstGeom>
          <a:solidFill>
            <a:srgbClr val="FF6600"/>
          </a:solidFill>
          <a:ln w="9525" cap="flat" cmpd="sng">
            <a:solidFill>
              <a:schemeClr val="tx1"/>
            </a:solidFill>
            <a:prstDash val="solid"/>
            <a:miter/>
            <a:headEnd type="none" w="med" len="med"/>
            <a:tailEnd type="none" w="med" len="med"/>
          </a:ln>
        </p:spPr>
        <p:txBody>
          <a:bodyPr wrap="none" anchor="ctr"/>
          <a:lstStyle/>
          <a:p>
            <a:pPr lvl="0" eaLnBrk="1" hangingPunct="1">
              <a:buClrTx/>
            </a:pPr>
            <a:endParaRPr sz="1800" dirty="0">
              <a:latin typeface="Arial" panose="020B0604020202020204" pitchFamily="34" charset="0"/>
              <a:ea typeface="MS PGothic" panose="020B0600070205080204" charset="-128"/>
            </a:endParaRPr>
          </a:p>
        </p:txBody>
      </p:sp>
      <p:sp>
        <p:nvSpPr>
          <p:cNvPr id="42" name="Text Box 54"/>
          <p:cNvSpPr txBox="1"/>
          <p:nvPr/>
        </p:nvSpPr>
        <p:spPr>
          <a:xfrm>
            <a:off x="136525" y="1797050"/>
            <a:ext cx="2236788" cy="369888"/>
          </a:xfrm>
          <a:prstGeom prst="rect">
            <a:avLst/>
          </a:prstGeom>
          <a:noFill/>
          <a:ln w="9525">
            <a:noFill/>
          </a:ln>
        </p:spPr>
        <p:txBody>
          <a:bodyPr wrap="none">
            <a:spAutoFit/>
          </a:bodyPr>
          <a:lstStyle/>
          <a:p>
            <a:pPr lvl="0" eaLnBrk="1" hangingPunct="1">
              <a:buClrTx/>
            </a:pPr>
            <a:r>
              <a:rPr lang="en-US" altLang="zh-CN" sz="1800" dirty="0">
                <a:solidFill>
                  <a:srgbClr val="003399"/>
                </a:solidFill>
                <a:latin typeface="Arial" panose="020B0604020202020204" pitchFamily="34" charset="0"/>
                <a:ea typeface="Arial" panose="020B0604020202020204" pitchFamily="34" charset="0"/>
              </a:rPr>
              <a:t>(Row 0, Column 85)</a:t>
            </a:r>
            <a:endParaRPr lang="en-US" altLang="zh-CN" sz="1800" dirty="0">
              <a:solidFill>
                <a:srgbClr val="003399"/>
              </a:solidFill>
              <a:latin typeface="Arial" panose="020B0604020202020204" pitchFamily="34" charset="0"/>
              <a:ea typeface="Arial" panose="020B0604020202020204" pitchFamily="34" charset="0"/>
            </a:endParaRPr>
          </a:p>
        </p:txBody>
      </p:sp>
      <p:sp>
        <p:nvSpPr>
          <p:cNvPr id="43" name="Rectangle 55"/>
          <p:cNvSpPr/>
          <p:nvPr/>
        </p:nvSpPr>
        <p:spPr>
          <a:xfrm>
            <a:off x="5032375" y="4465638"/>
            <a:ext cx="230188" cy="288925"/>
          </a:xfrm>
          <a:prstGeom prst="rect">
            <a:avLst/>
          </a:prstGeom>
          <a:solidFill>
            <a:srgbClr val="FF6600"/>
          </a:solidFill>
          <a:ln w="9525" cap="flat" cmpd="sng">
            <a:solidFill>
              <a:schemeClr val="tx1"/>
            </a:solidFill>
            <a:prstDash val="solid"/>
            <a:miter/>
            <a:headEnd type="none" w="med" len="med"/>
            <a:tailEnd type="none" w="med" len="med"/>
          </a:ln>
        </p:spPr>
        <p:txBody>
          <a:bodyPr wrap="none" anchor="ctr"/>
          <a:lstStyle/>
          <a:p>
            <a:pPr lvl="0" eaLnBrk="1" hangingPunct="1">
              <a:buClrTx/>
            </a:pPr>
            <a:endParaRPr sz="1800" dirty="0">
              <a:latin typeface="Arial" panose="020B0604020202020204" pitchFamily="34" charset="0"/>
              <a:ea typeface="MS PGothic" panose="020B0600070205080204" charset="-128"/>
            </a:endParaRPr>
          </a:p>
        </p:txBody>
      </p:sp>
      <p:sp>
        <p:nvSpPr>
          <p:cNvPr id="44" name="Text Box 56"/>
          <p:cNvSpPr txBox="1"/>
          <p:nvPr/>
        </p:nvSpPr>
        <p:spPr>
          <a:xfrm>
            <a:off x="1301750" y="5078413"/>
            <a:ext cx="2184400" cy="369887"/>
          </a:xfrm>
          <a:prstGeom prst="rect">
            <a:avLst/>
          </a:prstGeom>
          <a:noFill/>
          <a:ln w="9525">
            <a:noFill/>
          </a:ln>
        </p:spPr>
        <p:txBody>
          <a:bodyPr wrap="none">
            <a:spAutoFit/>
          </a:bodyPr>
          <a:lstStyle/>
          <a:p>
            <a:pPr lvl="0" eaLnBrk="1" hangingPunct="1">
              <a:buClrTx/>
            </a:pPr>
            <a:r>
              <a:rPr lang="en-US" altLang="zh-CN" sz="1800" dirty="0">
                <a:latin typeface="Arial" panose="020B0604020202020204" pitchFamily="34" charset="0"/>
                <a:ea typeface="Arial" panose="020B0604020202020204" pitchFamily="34" charset="0"/>
              </a:rPr>
              <a:t>Column address 85</a:t>
            </a:r>
            <a:endParaRPr lang="en-US" altLang="zh-CN" sz="1800" dirty="0">
              <a:latin typeface="Arial" panose="020B0604020202020204" pitchFamily="34" charset="0"/>
              <a:ea typeface="Arial" panose="020B0604020202020204" pitchFamily="34" charset="0"/>
            </a:endParaRPr>
          </a:p>
        </p:txBody>
      </p:sp>
      <p:sp>
        <p:nvSpPr>
          <p:cNvPr id="45" name="Text Box 58"/>
          <p:cNvSpPr txBox="1"/>
          <p:nvPr/>
        </p:nvSpPr>
        <p:spPr>
          <a:xfrm>
            <a:off x="144463" y="2070100"/>
            <a:ext cx="2173287" cy="369888"/>
          </a:xfrm>
          <a:prstGeom prst="rect">
            <a:avLst/>
          </a:prstGeom>
          <a:noFill/>
          <a:ln w="9525">
            <a:noFill/>
          </a:ln>
        </p:spPr>
        <p:txBody>
          <a:bodyPr wrap="none">
            <a:spAutoFit/>
          </a:bodyPr>
          <a:lstStyle/>
          <a:p>
            <a:pPr lvl="0" eaLnBrk="1" hangingPunct="1">
              <a:buClrTx/>
            </a:pPr>
            <a:r>
              <a:rPr lang="en-US" altLang="zh-CN" sz="1800" dirty="0">
                <a:solidFill>
                  <a:srgbClr val="003399"/>
                </a:solidFill>
                <a:latin typeface="Arial" panose="020B0604020202020204" pitchFamily="34" charset="0"/>
                <a:ea typeface="Arial" panose="020B0604020202020204" pitchFamily="34" charset="0"/>
              </a:rPr>
              <a:t>(Row 1, Column 0)</a:t>
            </a:r>
            <a:endParaRPr lang="en-US" altLang="zh-CN" sz="1800" dirty="0">
              <a:solidFill>
                <a:srgbClr val="003399"/>
              </a:solidFill>
              <a:latin typeface="Arial" panose="020B0604020202020204" pitchFamily="34" charset="0"/>
              <a:ea typeface="Arial" panose="020B0604020202020204" pitchFamily="34" charset="0"/>
            </a:endParaRPr>
          </a:p>
        </p:txBody>
      </p:sp>
      <p:sp>
        <p:nvSpPr>
          <p:cNvPr id="46" name="Text Box 59"/>
          <p:cNvSpPr txBox="1"/>
          <p:nvPr/>
        </p:nvSpPr>
        <p:spPr>
          <a:xfrm>
            <a:off x="6669088" y="4408488"/>
            <a:ext cx="552450" cy="366712"/>
          </a:xfrm>
          <a:prstGeom prst="rect">
            <a:avLst/>
          </a:prstGeom>
          <a:noFill/>
          <a:ln w="9525">
            <a:noFill/>
          </a:ln>
        </p:spPr>
        <p:txBody>
          <a:bodyPr wrap="none">
            <a:spAutoFit/>
          </a:bodyPr>
          <a:lstStyle/>
          <a:p>
            <a:pPr lvl="0" eaLnBrk="1" hangingPunct="1">
              <a:buClrTx/>
            </a:pPr>
            <a:r>
              <a:rPr lang="en-US" altLang="zh-CN" sz="1800" dirty="0">
                <a:solidFill>
                  <a:schemeClr val="accent2"/>
                </a:solidFill>
                <a:latin typeface="Arial" panose="020B0604020202020204" pitchFamily="34" charset="0"/>
                <a:ea typeface="Arial" panose="020B0604020202020204" pitchFamily="34" charset="0"/>
              </a:rPr>
              <a:t>HIT</a:t>
            </a:r>
            <a:endParaRPr lang="en-US" altLang="zh-CN" sz="1800" dirty="0">
              <a:solidFill>
                <a:schemeClr val="accent2"/>
              </a:solidFill>
              <a:latin typeface="Arial" panose="020B0604020202020204" pitchFamily="34" charset="0"/>
              <a:ea typeface="Arial" panose="020B0604020202020204" pitchFamily="34" charset="0"/>
            </a:endParaRPr>
          </a:p>
        </p:txBody>
      </p:sp>
      <p:sp>
        <p:nvSpPr>
          <p:cNvPr id="47" name="Text Box 60"/>
          <p:cNvSpPr txBox="1"/>
          <p:nvPr/>
        </p:nvSpPr>
        <p:spPr>
          <a:xfrm>
            <a:off x="6667500" y="4408488"/>
            <a:ext cx="552450" cy="366712"/>
          </a:xfrm>
          <a:prstGeom prst="rect">
            <a:avLst/>
          </a:prstGeom>
          <a:noFill/>
          <a:ln w="9525">
            <a:noFill/>
          </a:ln>
        </p:spPr>
        <p:txBody>
          <a:bodyPr wrap="none">
            <a:spAutoFit/>
          </a:bodyPr>
          <a:lstStyle/>
          <a:p>
            <a:pPr lvl="0" eaLnBrk="1" hangingPunct="1">
              <a:buClrTx/>
            </a:pPr>
            <a:r>
              <a:rPr lang="en-US" altLang="zh-CN" sz="1800" dirty="0">
                <a:solidFill>
                  <a:schemeClr val="accent2"/>
                </a:solidFill>
                <a:latin typeface="Arial" panose="020B0604020202020204" pitchFamily="34" charset="0"/>
                <a:ea typeface="Arial" panose="020B0604020202020204" pitchFamily="34" charset="0"/>
              </a:rPr>
              <a:t>HIT</a:t>
            </a:r>
            <a:endParaRPr lang="en-US" altLang="zh-CN" sz="1800" dirty="0">
              <a:solidFill>
                <a:schemeClr val="accent2"/>
              </a:solidFill>
              <a:latin typeface="Arial" panose="020B0604020202020204" pitchFamily="34" charset="0"/>
              <a:ea typeface="Arial" panose="020B0604020202020204" pitchFamily="34" charset="0"/>
            </a:endParaRPr>
          </a:p>
        </p:txBody>
      </p:sp>
      <p:sp>
        <p:nvSpPr>
          <p:cNvPr id="48" name="Text Box 61"/>
          <p:cNvSpPr txBox="1"/>
          <p:nvPr/>
        </p:nvSpPr>
        <p:spPr>
          <a:xfrm>
            <a:off x="561975" y="2565400"/>
            <a:ext cx="1708150" cy="366713"/>
          </a:xfrm>
          <a:prstGeom prst="rect">
            <a:avLst/>
          </a:prstGeom>
          <a:noFill/>
          <a:ln w="9525">
            <a:noFill/>
          </a:ln>
        </p:spPr>
        <p:txBody>
          <a:bodyPr wrap="none">
            <a:spAutoFit/>
          </a:bodyPr>
          <a:lstStyle/>
          <a:p>
            <a:pPr lvl="0" eaLnBrk="1" hangingPunct="1">
              <a:buClrTx/>
            </a:pPr>
            <a:r>
              <a:rPr lang="en-US" altLang="zh-CN" sz="1800" dirty="0">
                <a:latin typeface="Arial" panose="020B0604020202020204" pitchFamily="34" charset="0"/>
                <a:ea typeface="Arial" panose="020B0604020202020204" pitchFamily="34" charset="0"/>
              </a:rPr>
              <a:t>Row address 1</a:t>
            </a:r>
            <a:endParaRPr lang="en-US" altLang="zh-CN" sz="1800" dirty="0">
              <a:latin typeface="Arial" panose="020B0604020202020204" pitchFamily="34" charset="0"/>
              <a:ea typeface="Arial" panose="020B0604020202020204" pitchFamily="34" charset="0"/>
            </a:endParaRPr>
          </a:p>
        </p:txBody>
      </p:sp>
      <p:sp>
        <p:nvSpPr>
          <p:cNvPr id="49" name="Rectangle 62"/>
          <p:cNvSpPr/>
          <p:nvPr/>
        </p:nvSpPr>
        <p:spPr>
          <a:xfrm>
            <a:off x="3822700" y="1931988"/>
            <a:ext cx="1612900" cy="288925"/>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lvl="0" eaLnBrk="1" hangingPunct="1">
              <a:buClrTx/>
            </a:pPr>
            <a:endParaRPr sz="1800" dirty="0">
              <a:latin typeface="Arial" panose="020B0604020202020204" pitchFamily="34" charset="0"/>
              <a:ea typeface="MS PGothic" panose="020B0600070205080204" charset="-128"/>
            </a:endParaRPr>
          </a:p>
        </p:txBody>
      </p:sp>
      <p:sp>
        <p:nvSpPr>
          <p:cNvPr id="50" name="Rectangle 63"/>
          <p:cNvSpPr/>
          <p:nvPr/>
        </p:nvSpPr>
        <p:spPr>
          <a:xfrm>
            <a:off x="3810000" y="4511675"/>
            <a:ext cx="1612900" cy="288925"/>
          </a:xfrm>
          <a:prstGeom prst="rect">
            <a:avLst/>
          </a:prstGeom>
          <a:solidFill>
            <a:srgbClr val="0000FF"/>
          </a:solidFill>
          <a:ln w="9525" cap="flat" cmpd="sng">
            <a:solidFill>
              <a:schemeClr val="tx1"/>
            </a:solidFill>
            <a:prstDash val="solid"/>
            <a:miter/>
            <a:headEnd type="none" w="med" len="med"/>
            <a:tailEnd type="none" w="med" len="med"/>
          </a:ln>
        </p:spPr>
        <p:txBody>
          <a:bodyPr wrap="none" anchor="ctr"/>
          <a:lstStyle/>
          <a:p>
            <a:pPr lvl="0" eaLnBrk="1" hangingPunct="1">
              <a:buClrTx/>
            </a:pPr>
            <a:endParaRPr sz="1800" dirty="0">
              <a:latin typeface="Arial" panose="020B0604020202020204" pitchFamily="34" charset="0"/>
              <a:ea typeface="MS PGothic" panose="020B0600070205080204" charset="-128"/>
            </a:endParaRPr>
          </a:p>
        </p:txBody>
      </p:sp>
      <p:sp>
        <p:nvSpPr>
          <p:cNvPr id="51" name="Rectangle 64"/>
          <p:cNvSpPr/>
          <p:nvPr/>
        </p:nvSpPr>
        <p:spPr>
          <a:xfrm>
            <a:off x="3949700" y="4495800"/>
            <a:ext cx="230188" cy="288925"/>
          </a:xfrm>
          <a:prstGeom prst="rect">
            <a:avLst/>
          </a:prstGeom>
          <a:solidFill>
            <a:srgbClr val="FF6600"/>
          </a:solidFill>
          <a:ln w="9525" cap="flat" cmpd="sng">
            <a:solidFill>
              <a:schemeClr val="tx1"/>
            </a:solidFill>
            <a:prstDash val="solid"/>
            <a:miter/>
            <a:headEnd type="none" w="med" len="med"/>
            <a:tailEnd type="none" w="med" len="med"/>
          </a:ln>
        </p:spPr>
        <p:txBody>
          <a:bodyPr wrap="none" anchor="ctr"/>
          <a:lstStyle/>
          <a:p>
            <a:pPr lvl="0" eaLnBrk="1" hangingPunct="1">
              <a:buClrTx/>
            </a:pPr>
            <a:endParaRPr sz="1800" dirty="0">
              <a:latin typeface="Arial" panose="020B0604020202020204" pitchFamily="34" charset="0"/>
              <a:ea typeface="MS PGothic" panose="020B0600070205080204" charset="-128"/>
            </a:endParaRPr>
          </a:p>
        </p:txBody>
      </p:sp>
      <p:sp>
        <p:nvSpPr>
          <p:cNvPr id="52" name="Text Box 65"/>
          <p:cNvSpPr txBox="1"/>
          <p:nvPr/>
        </p:nvSpPr>
        <p:spPr>
          <a:xfrm>
            <a:off x="4273550" y="4433887"/>
            <a:ext cx="831850" cy="366713"/>
          </a:xfrm>
          <a:prstGeom prst="rect">
            <a:avLst/>
          </a:prstGeom>
          <a:noFill/>
          <a:ln w="9525">
            <a:noFill/>
          </a:ln>
        </p:spPr>
        <p:txBody>
          <a:bodyPr wrap="none">
            <a:spAutoFit/>
          </a:bodyPr>
          <a:lstStyle/>
          <a:p>
            <a:pPr lvl="0" eaLnBrk="1" hangingPunct="1">
              <a:buClrTx/>
            </a:pPr>
            <a:r>
              <a:rPr lang="en-US" altLang="zh-CN" sz="1800" dirty="0">
                <a:solidFill>
                  <a:schemeClr val="bg1"/>
                </a:solidFill>
                <a:latin typeface="Arial" panose="020B0604020202020204" pitchFamily="34" charset="0"/>
                <a:ea typeface="Arial" panose="020B0604020202020204" pitchFamily="34" charset="0"/>
              </a:rPr>
              <a:t>Row 1</a:t>
            </a:r>
            <a:endParaRPr lang="en-US" altLang="zh-CN" sz="1800" dirty="0">
              <a:solidFill>
                <a:schemeClr val="bg1"/>
              </a:solidFill>
              <a:latin typeface="Arial" panose="020B0604020202020204" pitchFamily="34" charset="0"/>
              <a:ea typeface="Arial" panose="020B0604020202020204" pitchFamily="34" charset="0"/>
            </a:endParaRPr>
          </a:p>
        </p:txBody>
      </p:sp>
      <p:sp>
        <p:nvSpPr>
          <p:cNvPr id="53" name="Text Box 66"/>
          <p:cNvSpPr txBox="1"/>
          <p:nvPr/>
        </p:nvSpPr>
        <p:spPr>
          <a:xfrm>
            <a:off x="1301750" y="5076825"/>
            <a:ext cx="2038350" cy="366713"/>
          </a:xfrm>
          <a:prstGeom prst="rect">
            <a:avLst/>
          </a:prstGeom>
          <a:noFill/>
          <a:ln w="9525">
            <a:noFill/>
          </a:ln>
        </p:spPr>
        <p:txBody>
          <a:bodyPr wrap="none">
            <a:spAutoFit/>
          </a:bodyPr>
          <a:lstStyle/>
          <a:p>
            <a:pPr lvl="0" eaLnBrk="1" hangingPunct="1">
              <a:buClrTx/>
            </a:pPr>
            <a:r>
              <a:rPr lang="en-US" altLang="zh-CN" sz="1800" dirty="0">
                <a:latin typeface="Arial" panose="020B0604020202020204" pitchFamily="34" charset="0"/>
                <a:ea typeface="Arial" panose="020B0604020202020204" pitchFamily="34" charset="0"/>
              </a:rPr>
              <a:t>Column address 0</a:t>
            </a:r>
            <a:endParaRPr lang="en-US" altLang="zh-CN" sz="1800" dirty="0">
              <a:latin typeface="Arial" panose="020B0604020202020204" pitchFamily="34" charset="0"/>
              <a:ea typeface="Arial" panose="020B0604020202020204" pitchFamily="34" charset="0"/>
            </a:endParaRPr>
          </a:p>
        </p:txBody>
      </p:sp>
      <p:sp>
        <p:nvSpPr>
          <p:cNvPr id="54" name="Text Box 67"/>
          <p:cNvSpPr txBox="1"/>
          <p:nvPr/>
        </p:nvSpPr>
        <p:spPr>
          <a:xfrm>
            <a:off x="6645275" y="4408488"/>
            <a:ext cx="1454150" cy="366712"/>
          </a:xfrm>
          <a:prstGeom prst="rect">
            <a:avLst/>
          </a:prstGeom>
          <a:noFill/>
          <a:ln w="9525">
            <a:noFill/>
          </a:ln>
        </p:spPr>
        <p:txBody>
          <a:bodyPr wrap="none">
            <a:spAutoFit/>
          </a:bodyPr>
          <a:lstStyle/>
          <a:p>
            <a:pPr lvl="0" eaLnBrk="1" hangingPunct="1">
              <a:buClrTx/>
            </a:pPr>
            <a:r>
              <a:rPr lang="en-US" altLang="zh-CN" sz="1800" dirty="0">
                <a:solidFill>
                  <a:srgbClr val="FF0000"/>
                </a:solidFill>
                <a:latin typeface="Arial" panose="020B0604020202020204" pitchFamily="34" charset="0"/>
                <a:ea typeface="Arial" panose="020B0604020202020204" pitchFamily="34" charset="0"/>
              </a:rPr>
              <a:t>CONFLICT !</a:t>
            </a:r>
            <a:endParaRPr lang="en-US" altLang="zh-CN" sz="1800" dirty="0">
              <a:solidFill>
                <a:srgbClr val="FF0000"/>
              </a:solidFill>
              <a:latin typeface="Arial" panose="020B0604020202020204" pitchFamily="34" charset="0"/>
              <a:ea typeface="Arial" panose="020B0604020202020204" pitchFamily="34" charset="0"/>
            </a:endParaRPr>
          </a:p>
        </p:txBody>
      </p:sp>
      <p:sp>
        <p:nvSpPr>
          <p:cNvPr id="59446" name="Text Box 69"/>
          <p:cNvSpPr txBox="1"/>
          <p:nvPr/>
        </p:nvSpPr>
        <p:spPr>
          <a:xfrm>
            <a:off x="4052888" y="1296988"/>
            <a:ext cx="1085850" cy="366712"/>
          </a:xfrm>
          <a:prstGeom prst="rect">
            <a:avLst/>
          </a:prstGeom>
          <a:noFill/>
          <a:ln w="9525">
            <a:noFill/>
          </a:ln>
        </p:spPr>
        <p:txBody>
          <a:bodyPr wrap="none">
            <a:spAutoFit/>
          </a:bodyPr>
          <a:lstStyle/>
          <a:p>
            <a:pPr lvl="0" eaLnBrk="1" hangingPunct="1">
              <a:buClrTx/>
            </a:pPr>
            <a:r>
              <a:rPr lang="en-US" altLang="zh-CN" sz="1800" dirty="0">
                <a:solidFill>
                  <a:srgbClr val="FF0000"/>
                </a:solidFill>
                <a:latin typeface="Arial" panose="020B0604020202020204" pitchFamily="34" charset="0"/>
                <a:ea typeface="Arial" panose="020B0604020202020204" pitchFamily="34" charset="0"/>
              </a:rPr>
              <a:t>Columns</a:t>
            </a:r>
            <a:endParaRPr lang="en-US" altLang="zh-CN" sz="1800" dirty="0">
              <a:solidFill>
                <a:srgbClr val="FF0000"/>
              </a:solidFill>
              <a:latin typeface="Arial" panose="020B0604020202020204" pitchFamily="34" charset="0"/>
              <a:ea typeface="Arial" panose="020B0604020202020204" pitchFamily="34" charset="0"/>
            </a:endParaRPr>
          </a:p>
        </p:txBody>
      </p:sp>
      <p:sp>
        <p:nvSpPr>
          <p:cNvPr id="59447" name="Text Box 70"/>
          <p:cNvSpPr txBox="1"/>
          <p:nvPr/>
        </p:nvSpPr>
        <p:spPr>
          <a:xfrm rot="5400000">
            <a:off x="5219700" y="2636838"/>
            <a:ext cx="755650" cy="366712"/>
          </a:xfrm>
          <a:prstGeom prst="rect">
            <a:avLst/>
          </a:prstGeom>
          <a:noFill/>
          <a:ln w="9525">
            <a:noFill/>
          </a:ln>
        </p:spPr>
        <p:txBody>
          <a:bodyPr wrap="none">
            <a:spAutoFit/>
          </a:bodyPr>
          <a:lstStyle/>
          <a:p>
            <a:pPr lvl="0" eaLnBrk="1" hangingPunct="1">
              <a:buClrTx/>
            </a:pPr>
            <a:r>
              <a:rPr lang="en-US" altLang="zh-CN" sz="1800" dirty="0">
                <a:solidFill>
                  <a:srgbClr val="FF0000"/>
                </a:solidFill>
                <a:latin typeface="Arial" panose="020B0604020202020204" pitchFamily="34" charset="0"/>
                <a:ea typeface="Arial" panose="020B0604020202020204" pitchFamily="34" charset="0"/>
              </a:rPr>
              <a:t>Rows</a:t>
            </a:r>
            <a:endParaRPr lang="en-US" altLang="zh-CN" sz="1800" dirty="0">
              <a:solidFill>
                <a:srgbClr val="FF0000"/>
              </a:solidFill>
              <a:latin typeface="Arial" panose="020B0604020202020204" pitchFamily="34" charset="0"/>
              <a:ea typeface="Arial" panose="020B0604020202020204" pitchFamily="34" charset="0"/>
            </a:endParaRPr>
          </a:p>
        </p:txBody>
      </p:sp>
      <p:sp>
        <p:nvSpPr>
          <p:cNvPr id="57" name="Text Box 15"/>
          <p:cNvSpPr txBox="1"/>
          <p:nvPr/>
        </p:nvSpPr>
        <p:spPr>
          <a:xfrm>
            <a:off x="153988" y="979488"/>
            <a:ext cx="2070100" cy="369887"/>
          </a:xfrm>
          <a:prstGeom prst="rect">
            <a:avLst/>
          </a:prstGeom>
          <a:noFill/>
          <a:ln w="9525">
            <a:noFill/>
          </a:ln>
        </p:spPr>
        <p:txBody>
          <a:bodyPr wrap="none">
            <a:spAutoFit/>
          </a:bodyPr>
          <a:lstStyle/>
          <a:p>
            <a:pPr lvl="0" eaLnBrk="1" hangingPunct="1">
              <a:buClrTx/>
            </a:pPr>
            <a:r>
              <a:rPr lang="en-US" altLang="zh-CN" sz="1800" dirty="0">
                <a:solidFill>
                  <a:srgbClr val="003399"/>
                </a:solidFill>
                <a:latin typeface="Arial" panose="020B0604020202020204" pitchFamily="34" charset="0"/>
                <a:ea typeface="Arial" panose="020B0604020202020204" pitchFamily="34" charset="0"/>
              </a:rPr>
              <a:t>  Access Address: </a:t>
            </a:r>
            <a:endParaRPr lang="en-US" altLang="zh-CN" sz="1800" dirty="0">
              <a:solidFill>
                <a:srgbClr val="003399"/>
              </a:solidFill>
              <a:latin typeface="Arial" panose="020B0604020202020204" pitchFamily="34" charset="0"/>
              <a:ea typeface="Arial" panose="020B0604020202020204" pitchFamily="34" charset="0"/>
            </a:endParaRPr>
          </a:p>
        </p:txBody>
      </p:sp>
      <p:sp>
        <p:nvSpPr>
          <p:cNvPr id="58" name="Trapezoid 57"/>
          <p:cNvSpPr/>
          <p:nvPr/>
        </p:nvSpPr>
        <p:spPr bwMode="auto">
          <a:xfrm rot="10800000">
            <a:off x="3814763" y="5026025"/>
            <a:ext cx="1617663" cy="422275"/>
          </a:xfrm>
          <a:prstGeom prst="trapezoid">
            <a:avLst/>
          </a:prstGeom>
          <a:noFill/>
          <a:ln w="9525" cap="flat" cmpd="sng" algn="ctr">
            <a:solidFill>
              <a:schemeClr val="tx1"/>
            </a:solidFill>
            <a:prstDash val="solid"/>
            <a:round/>
            <a:headEnd type="none" w="med" len="med"/>
            <a:tailEnd type="none" w="med" len="med"/>
          </a:ln>
          <a:effectLst/>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tx1"/>
              </a:solidFill>
              <a:effectLst/>
              <a:uLnTx/>
              <a:uFillTx/>
              <a:latin typeface="Arial" panose="020B0604020202020204" pitchFamily="34" charset="0"/>
              <a:ea typeface="+mn-ea"/>
              <a:cs typeface="MS PGothic" panose="020B0600070205080204" charset="-128"/>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xit" presetSubtype="0" fill="hold" grpId="1" nodeType="withEffect">
                                  <p:stCondLst>
                                    <p:cond delay="0"/>
                                  </p:stCondLst>
                                  <p:childTnLst>
                                    <p:set>
                                      <p:cBhvr>
                                        <p:cTn id="42" dur="1" fill="hold">
                                          <p:stCondLst>
                                            <p:cond delay="0"/>
                                          </p:stCondLst>
                                        </p:cTn>
                                        <p:tgtEl>
                                          <p:spTgt spid="34"/>
                                        </p:tgtEl>
                                        <p:attrNameLst>
                                          <p:attrName>style.visibility</p:attrName>
                                        </p:attrNameLst>
                                      </p:cBhvr>
                                      <p:to>
                                        <p:strVal val="hidden"/>
                                      </p:to>
                                    </p:set>
                                  </p:childTnLst>
                                </p:cTn>
                              </p:par>
                              <p:par>
                                <p:cTn id="43" presetID="1" presetClass="exit" presetSubtype="0" fill="hold" grpId="1" nodeType="withEffect">
                                  <p:stCondLst>
                                    <p:cond delay="0"/>
                                  </p:stCondLst>
                                  <p:childTnLst>
                                    <p:set>
                                      <p:cBhvr>
                                        <p:cTn id="44" dur="1" fill="hold">
                                          <p:stCondLst>
                                            <p:cond delay="0"/>
                                          </p:stCondLst>
                                        </p:cTn>
                                        <p:tgtEl>
                                          <p:spTgt spid="38"/>
                                        </p:tgtEl>
                                        <p:attrNameLst>
                                          <p:attrName>style.visibility</p:attrName>
                                        </p:attrNameLst>
                                      </p:cBhvr>
                                      <p:to>
                                        <p:strVal val="hidden"/>
                                      </p:to>
                                    </p:set>
                                  </p:childTnLst>
                                </p:cTn>
                              </p:par>
                              <p:par>
                                <p:cTn id="45" presetID="1" presetClass="entr" presetSubtype="0" fill="hold" grpId="0" nodeType="withEffect">
                                  <p:stCondLst>
                                    <p:cond delay="0"/>
                                  </p:stCondLst>
                                  <p:childTnLst>
                                    <p:set>
                                      <p:cBhvr>
                                        <p:cTn id="46" dur="1" fill="hold">
                                          <p:stCondLst>
                                            <p:cond delay="0"/>
                                          </p:stCondLst>
                                        </p:cTn>
                                        <p:tgtEl>
                                          <p:spTgt spid="37"/>
                                        </p:tgtEl>
                                        <p:attrNameLst>
                                          <p:attrName>style.visibility</p:attrName>
                                        </p:attrNameLst>
                                      </p:cBhvr>
                                      <p:to>
                                        <p:strVal val="visible"/>
                                      </p:to>
                                    </p:set>
                                  </p:childTnLst>
                                </p:cTn>
                              </p:par>
                              <p:par>
                                <p:cTn id="47" presetID="1" presetClass="exit" presetSubtype="0" fill="hold" grpId="1" nodeType="withEffect">
                                  <p:stCondLst>
                                    <p:cond delay="0"/>
                                  </p:stCondLst>
                                  <p:childTnLst>
                                    <p:set>
                                      <p:cBhvr>
                                        <p:cTn id="48" dur="1" fill="hold">
                                          <p:stCondLst>
                                            <p:cond delay="0"/>
                                          </p:stCondLst>
                                        </p:cTn>
                                        <p:tgtEl>
                                          <p:spTgt spid="29"/>
                                        </p:tgtEl>
                                        <p:attrNameLst>
                                          <p:attrName>style.visibility</p:attrName>
                                        </p:attrNameLst>
                                      </p:cBhvr>
                                      <p:to>
                                        <p:strVal val="hidden"/>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18"/>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7"/>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5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36"/>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32"/>
                                        </p:tgtEl>
                                        <p:attrNameLst>
                                          <p:attrName>style.visibility</p:attrName>
                                        </p:attrNameLst>
                                      </p:cBhvr>
                                      <p:to>
                                        <p:strVal val="visible"/>
                                      </p:to>
                                    </p:set>
                                  </p:childTnLst>
                                </p:cTn>
                              </p:par>
                              <p:par>
                                <p:cTn id="69" presetID="1" presetClass="entr" presetSubtype="0" fill="hold" grpId="0" nodeType="withEffect">
                                  <p:stCondLst>
                                    <p:cond delay="0"/>
                                  </p:stCondLst>
                                  <p:childTnLst>
                                    <p:set>
                                      <p:cBhvr>
                                        <p:cTn id="70" dur="1" fill="hold">
                                          <p:stCondLst>
                                            <p:cond delay="0"/>
                                          </p:stCondLst>
                                        </p:cTn>
                                        <p:tgtEl>
                                          <p:spTgt spid="33"/>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grpId="1" nodeType="clickEffect">
                                  <p:stCondLst>
                                    <p:cond delay="0"/>
                                  </p:stCondLst>
                                  <p:childTnLst>
                                    <p:animMotion origin="layout" path="M 0.01354 0.00232 L 0.07899 0.0007 L 0.07413 0.22616 " pathEditMode="relative" ptsTypes="AAA">
                                      <p:cBhvr>
                                        <p:cTn id="74" dur="1000" fill="hold"/>
                                        <p:tgtEl>
                                          <p:spTgt spid="36"/>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2" nodeType="clickEffect">
                                  <p:stCondLst>
                                    <p:cond delay="0"/>
                                  </p:stCondLst>
                                  <p:childTnLst>
                                    <p:set>
                                      <p:cBhvr>
                                        <p:cTn id="78" dur="1" fill="hold">
                                          <p:stCondLst>
                                            <p:cond delay="0"/>
                                          </p:stCondLst>
                                        </p:cTn>
                                        <p:tgtEl>
                                          <p:spTgt spid="36"/>
                                        </p:tgtEl>
                                        <p:attrNameLst>
                                          <p:attrName>style.visibility</p:attrName>
                                        </p:attrNameLst>
                                      </p:cBhvr>
                                      <p:to>
                                        <p:strVal val="hidden"/>
                                      </p:to>
                                    </p:set>
                                  </p:childTnLst>
                                </p:cTn>
                              </p:par>
                              <p:par>
                                <p:cTn id="79" presetID="1" presetClass="exit" presetSubtype="0" fill="hold" grpId="1" nodeType="withEffect">
                                  <p:stCondLst>
                                    <p:cond delay="0"/>
                                  </p:stCondLst>
                                  <p:childTnLst>
                                    <p:set>
                                      <p:cBhvr>
                                        <p:cTn id="80" dur="1" fill="hold">
                                          <p:stCondLst>
                                            <p:cond delay="0"/>
                                          </p:stCondLst>
                                        </p:cTn>
                                        <p:tgtEl>
                                          <p:spTgt spid="30"/>
                                        </p:tgtEl>
                                        <p:attrNameLst>
                                          <p:attrName>style.visibility</p:attrName>
                                        </p:attrNameLst>
                                      </p:cBhvr>
                                      <p:to>
                                        <p:strVal val="hidden"/>
                                      </p:to>
                                    </p:set>
                                  </p:childTnLst>
                                </p:cTn>
                              </p:par>
                              <p:par>
                                <p:cTn id="81" presetID="3" presetClass="emph" presetSubtype="2" fill="hold" grpId="1" nodeType="withEffect">
                                  <p:stCondLst>
                                    <p:cond delay="0"/>
                                  </p:stCondLst>
                                  <p:childTnLst>
                                    <p:animClr clrSpc="rgb" dir="cw">
                                      <p:cBhvr override="childStyle">
                                        <p:cTn id="82" dur="500" fill="hold"/>
                                        <p:tgtEl>
                                          <p:spTgt spid="15"/>
                                        </p:tgtEl>
                                        <p:attrNameLst>
                                          <p:attrName>style.color</p:attrName>
                                        </p:attrNameLst>
                                      </p:cBhvr>
                                      <p:to>
                                        <a:srgbClr val="C0C0C0"/>
                                      </p:to>
                                    </p:animClr>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39"/>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6"/>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4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41"/>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0" presetClass="path" presetSubtype="0" accel="50000" decel="50000" fill="hold" grpId="1" nodeType="clickEffect">
                                  <p:stCondLst>
                                    <p:cond delay="0"/>
                                  </p:stCondLst>
                                  <p:childTnLst>
                                    <p:animMotion origin="layout" path="M 0.0132 0.0007 C 0.02622 0.00116 0.05243 0.00232 0.05243 0.00232 L 0.04879 0.22778 " pathEditMode="relative" ptsTypes="fAA">
                                      <p:cBhvr>
                                        <p:cTn id="102" dur="1000" fill="hold"/>
                                        <p:tgtEl>
                                          <p:spTgt spid="41"/>
                                        </p:tgtEl>
                                        <p:attrNameLst>
                                          <p:attrName>ppt_x</p:attrName>
                                          <p:attrName>ppt_y</p:attrName>
                                        </p:attrNameLst>
                                      </p:cBhvr>
                                    </p:animMotion>
                                  </p:childTnLst>
                                </p:cTn>
                              </p:par>
                            </p:childTnLst>
                          </p:cTn>
                        </p:par>
                      </p:childTnLst>
                    </p:cTn>
                  </p:par>
                  <p:par>
                    <p:cTn id="103" fill="hold">
                      <p:stCondLst>
                        <p:cond delay="indefinite"/>
                      </p:stCondLst>
                      <p:childTnLst>
                        <p:par>
                          <p:cTn id="104" fill="hold">
                            <p:stCondLst>
                              <p:cond delay="0"/>
                            </p:stCondLst>
                            <p:childTnLst>
                              <p:par>
                                <p:cTn id="105" presetID="1" presetClass="exit" presetSubtype="0" fill="hold" grpId="1" nodeType="clickEffect">
                                  <p:stCondLst>
                                    <p:cond delay="0"/>
                                  </p:stCondLst>
                                  <p:childTnLst>
                                    <p:set>
                                      <p:cBhvr>
                                        <p:cTn id="106" dur="1" fill="hold">
                                          <p:stCondLst>
                                            <p:cond delay="0"/>
                                          </p:stCondLst>
                                        </p:cTn>
                                        <p:tgtEl>
                                          <p:spTgt spid="40"/>
                                        </p:tgtEl>
                                        <p:attrNameLst>
                                          <p:attrName>style.visibility</p:attrName>
                                        </p:attrNameLst>
                                      </p:cBhvr>
                                      <p:to>
                                        <p:strVal val="hidden"/>
                                      </p:to>
                                    </p:set>
                                  </p:childTnLst>
                                </p:cTn>
                              </p:par>
                              <p:par>
                                <p:cTn id="107" presetID="1" presetClass="exit" presetSubtype="0" fill="hold" grpId="2" nodeType="withEffect">
                                  <p:stCondLst>
                                    <p:cond delay="0"/>
                                  </p:stCondLst>
                                  <p:childTnLst>
                                    <p:set>
                                      <p:cBhvr>
                                        <p:cTn id="108" dur="1" fill="hold">
                                          <p:stCondLst>
                                            <p:cond delay="0"/>
                                          </p:stCondLst>
                                        </p:cTn>
                                        <p:tgtEl>
                                          <p:spTgt spid="41"/>
                                        </p:tgtEl>
                                        <p:attrNameLst>
                                          <p:attrName>style.visibility</p:attrName>
                                        </p:attrNameLst>
                                      </p:cBhvr>
                                      <p:to>
                                        <p:strVal val="hidden"/>
                                      </p:to>
                                    </p:set>
                                  </p:childTnLst>
                                </p:cTn>
                              </p:par>
                              <p:par>
                                <p:cTn id="109" presetID="1" presetClass="exit" presetSubtype="0" fill="hold" grpId="1" nodeType="withEffect">
                                  <p:stCondLst>
                                    <p:cond delay="0"/>
                                  </p:stCondLst>
                                  <p:childTnLst>
                                    <p:set>
                                      <p:cBhvr>
                                        <p:cTn id="110" dur="1" fill="hold">
                                          <p:stCondLst>
                                            <p:cond delay="0"/>
                                          </p:stCondLst>
                                        </p:cTn>
                                        <p:tgtEl>
                                          <p:spTgt spid="46"/>
                                        </p:tgtEl>
                                        <p:attrNameLst>
                                          <p:attrName>style.visibility</p:attrName>
                                        </p:attrNameLst>
                                      </p:cBhvr>
                                      <p:to>
                                        <p:strVal val="hidden"/>
                                      </p:to>
                                    </p:set>
                                  </p:childTnLst>
                                </p:cTn>
                              </p:par>
                              <p:par>
                                <p:cTn id="111" presetID="3" presetClass="emph" presetSubtype="2" fill="hold" grpId="1" nodeType="withEffect">
                                  <p:stCondLst>
                                    <p:cond delay="0"/>
                                  </p:stCondLst>
                                  <p:childTnLst>
                                    <p:animClr clrSpc="rgb" dir="cw">
                                      <p:cBhvr override="childStyle">
                                        <p:cTn id="112" dur="500" fill="hold"/>
                                        <p:tgtEl>
                                          <p:spTgt spid="39"/>
                                        </p:tgtEl>
                                        <p:attrNameLst>
                                          <p:attrName>style.color</p:attrName>
                                        </p:attrNameLst>
                                      </p:cBhvr>
                                      <p:to>
                                        <a:srgbClr val="C0C0C0"/>
                                      </p:to>
                                    </p:animClr>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42"/>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47"/>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44"/>
                                        </p:tgtEl>
                                        <p:attrNameLst>
                                          <p:attrName>style.visibility</p:attrName>
                                        </p:attrNameLst>
                                      </p:cBhvr>
                                      <p:to>
                                        <p:strVal val="visible"/>
                                      </p:to>
                                    </p:set>
                                  </p:childTnLst>
                                </p:cTn>
                              </p:par>
                            </p:childTnLst>
                          </p:cTn>
                        </p:par>
                      </p:childTnLst>
                    </p:cTn>
                  </p:par>
                  <p:par>
                    <p:cTn id="125" fill="hold">
                      <p:stCondLst>
                        <p:cond delay="indefinite"/>
                      </p:stCondLst>
                      <p:childTnLst>
                        <p:par>
                          <p:cTn id="126" fill="hold">
                            <p:stCondLst>
                              <p:cond delay="0"/>
                            </p:stCondLst>
                            <p:childTnLst>
                              <p:par>
                                <p:cTn id="127" presetID="1" presetClass="entr" presetSubtype="0" fill="hold" grpId="0" nodeType="clickEffect">
                                  <p:stCondLst>
                                    <p:cond delay="0"/>
                                  </p:stCondLst>
                                  <p:childTnLst>
                                    <p:set>
                                      <p:cBhvr>
                                        <p:cTn id="128" dur="1" fill="hold">
                                          <p:stCondLst>
                                            <p:cond delay="0"/>
                                          </p:stCondLst>
                                        </p:cTn>
                                        <p:tgtEl>
                                          <p:spTgt spid="43"/>
                                        </p:tgtEl>
                                        <p:attrNameLst>
                                          <p:attrName>style.visibility</p:attrName>
                                        </p:attrNameLst>
                                      </p:cBhvr>
                                      <p:to>
                                        <p:strVal val="visible"/>
                                      </p:to>
                                    </p:set>
                                  </p:childTnLst>
                                </p:cTn>
                              </p:par>
                            </p:childTnLst>
                          </p:cTn>
                        </p:par>
                      </p:childTnLst>
                    </p:cTn>
                  </p:par>
                  <p:par>
                    <p:cTn id="129" fill="hold">
                      <p:stCondLst>
                        <p:cond delay="indefinite"/>
                      </p:stCondLst>
                      <p:childTnLst>
                        <p:par>
                          <p:cTn id="130" fill="hold">
                            <p:stCondLst>
                              <p:cond delay="0"/>
                            </p:stCondLst>
                            <p:childTnLst>
                              <p:par>
                                <p:cTn id="131" presetID="0" presetClass="path" presetSubtype="0" accel="50000" decel="50000" fill="hold" grpId="1" nodeType="clickEffect">
                                  <p:stCondLst>
                                    <p:cond delay="0"/>
                                  </p:stCondLst>
                                  <p:childTnLst>
                                    <p:animMotion origin="layout" path="M -0.01407 0.00232 L -0.05695 0.00232 L -0.05816 0.22616 " pathEditMode="relative" ptsTypes="AAA">
                                      <p:cBhvr>
                                        <p:cTn id="132" dur="1000" fill="hold"/>
                                        <p:tgtEl>
                                          <p:spTgt spid="43"/>
                                        </p:tgtEl>
                                        <p:attrNameLst>
                                          <p:attrName>ppt_x</p:attrName>
                                          <p:attrName>ppt_y</p:attrName>
                                        </p:attrNameLst>
                                      </p:cBhvr>
                                    </p:animMotion>
                                  </p:childTnLst>
                                </p:cTn>
                              </p:par>
                            </p:childTnLst>
                          </p:cTn>
                        </p:par>
                      </p:childTnLst>
                    </p:cTn>
                  </p:par>
                  <p:par>
                    <p:cTn id="133" fill="hold">
                      <p:stCondLst>
                        <p:cond delay="indefinite"/>
                      </p:stCondLst>
                      <p:childTnLst>
                        <p:par>
                          <p:cTn id="134" fill="hold">
                            <p:stCondLst>
                              <p:cond delay="0"/>
                            </p:stCondLst>
                            <p:childTnLst>
                              <p:par>
                                <p:cTn id="135" presetID="1" presetClass="exit" presetSubtype="0" fill="hold" grpId="2" nodeType="clickEffect">
                                  <p:stCondLst>
                                    <p:cond delay="0"/>
                                  </p:stCondLst>
                                  <p:childTnLst>
                                    <p:set>
                                      <p:cBhvr>
                                        <p:cTn id="136" dur="1" fill="hold">
                                          <p:stCondLst>
                                            <p:cond delay="0"/>
                                          </p:stCondLst>
                                        </p:cTn>
                                        <p:tgtEl>
                                          <p:spTgt spid="43"/>
                                        </p:tgtEl>
                                        <p:attrNameLst>
                                          <p:attrName>style.visibility</p:attrName>
                                        </p:attrNameLst>
                                      </p:cBhvr>
                                      <p:to>
                                        <p:strVal val="hidden"/>
                                      </p:to>
                                    </p:set>
                                  </p:childTnLst>
                                </p:cTn>
                              </p:par>
                              <p:par>
                                <p:cTn id="137" presetID="1" presetClass="exit" presetSubtype="0" fill="hold" grpId="1" nodeType="withEffect">
                                  <p:stCondLst>
                                    <p:cond delay="0"/>
                                  </p:stCondLst>
                                  <p:childTnLst>
                                    <p:set>
                                      <p:cBhvr>
                                        <p:cTn id="138" dur="1" fill="hold">
                                          <p:stCondLst>
                                            <p:cond delay="0"/>
                                          </p:stCondLst>
                                        </p:cTn>
                                        <p:tgtEl>
                                          <p:spTgt spid="47"/>
                                        </p:tgtEl>
                                        <p:attrNameLst>
                                          <p:attrName>style.visibility</p:attrName>
                                        </p:attrNameLst>
                                      </p:cBhvr>
                                      <p:to>
                                        <p:strVal val="hidden"/>
                                      </p:to>
                                    </p:set>
                                  </p:childTnLst>
                                </p:cTn>
                              </p:par>
                              <p:par>
                                <p:cTn id="139" presetID="3" presetClass="emph" presetSubtype="2" fill="hold" grpId="1" nodeType="withEffect">
                                  <p:stCondLst>
                                    <p:cond delay="0"/>
                                  </p:stCondLst>
                                  <p:childTnLst>
                                    <p:animClr clrSpc="rgb" dir="cw">
                                      <p:cBhvr override="childStyle">
                                        <p:cTn id="140" dur="500" fill="hold"/>
                                        <p:tgtEl>
                                          <p:spTgt spid="42"/>
                                        </p:tgtEl>
                                        <p:attrNameLst>
                                          <p:attrName>style.color</p:attrName>
                                        </p:attrNameLst>
                                      </p:cBhvr>
                                      <p:to>
                                        <a:srgbClr val="C0C0C0"/>
                                      </p:to>
                                    </p:animClr>
                                  </p:childTnLst>
                                </p:cTn>
                              </p:par>
                              <p:par>
                                <p:cTn id="141" presetID="1" presetClass="exit" presetSubtype="0" fill="hold" grpId="1" nodeType="withEffect">
                                  <p:stCondLst>
                                    <p:cond delay="0"/>
                                  </p:stCondLst>
                                  <p:childTnLst>
                                    <p:set>
                                      <p:cBhvr>
                                        <p:cTn id="142" dur="1" fill="hold">
                                          <p:stCondLst>
                                            <p:cond delay="0"/>
                                          </p:stCondLst>
                                        </p:cTn>
                                        <p:tgtEl>
                                          <p:spTgt spid="44"/>
                                        </p:tgtEl>
                                        <p:attrNameLst>
                                          <p:attrName>style.visibility</p:attrName>
                                        </p:attrNameLst>
                                      </p:cBhvr>
                                      <p:to>
                                        <p:strVal val="hidden"/>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45"/>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54"/>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5" presetClass="exit" presetSubtype="10" fill="hold" grpId="1" nodeType="clickEffect">
                                  <p:stCondLst>
                                    <p:cond delay="0"/>
                                  </p:stCondLst>
                                  <p:childTnLst>
                                    <p:animEffect transition="out" filter="checkerboard(across)">
                                      <p:cBhvr>
                                        <p:cTn id="154" dur="2000"/>
                                        <p:tgtEl>
                                          <p:spTgt spid="37"/>
                                        </p:tgtEl>
                                      </p:cBhvr>
                                    </p:animEffect>
                                    <p:set>
                                      <p:cBhvr>
                                        <p:cTn id="155" dur="1" fill="hold">
                                          <p:stCondLst>
                                            <p:cond delay="1999"/>
                                          </p:stCondLst>
                                        </p:cTn>
                                        <p:tgtEl>
                                          <p:spTgt spid="37"/>
                                        </p:tgtEl>
                                        <p:attrNameLst>
                                          <p:attrName>style.visibility</p:attrName>
                                        </p:attrNameLst>
                                      </p:cBhvr>
                                      <p:to>
                                        <p:strVal val="hidden"/>
                                      </p:to>
                                    </p:set>
                                  </p:childTnLst>
                                </p:cTn>
                              </p:par>
                              <p:par>
                                <p:cTn id="156" presetID="5" presetClass="exit" presetSubtype="10" fill="hold" grpId="1" nodeType="withEffect">
                                  <p:stCondLst>
                                    <p:cond delay="0"/>
                                  </p:stCondLst>
                                  <p:childTnLst>
                                    <p:animEffect transition="out" filter="checkerboard(across)">
                                      <p:cBhvr>
                                        <p:cTn id="157" dur="2000"/>
                                        <p:tgtEl>
                                          <p:spTgt spid="35"/>
                                        </p:tgtEl>
                                      </p:cBhvr>
                                    </p:animEffect>
                                    <p:set>
                                      <p:cBhvr>
                                        <p:cTn id="158" dur="1" fill="hold">
                                          <p:stCondLst>
                                            <p:cond delay="1999"/>
                                          </p:stCondLst>
                                        </p:cTn>
                                        <p:tgtEl>
                                          <p:spTgt spid="35"/>
                                        </p:tgtEl>
                                        <p:attrNameLst>
                                          <p:attrName>style.visibility</p:attrName>
                                        </p:attrNameLst>
                                      </p:cBhvr>
                                      <p:to>
                                        <p:strVal val="hidden"/>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8"/>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 presetClass="entr" presetSubtype="0" fill="hold" grpId="0" nodeType="clickEffect">
                                  <p:stCondLst>
                                    <p:cond delay="0"/>
                                  </p:stCondLst>
                                  <p:childTnLst>
                                    <p:set>
                                      <p:cBhvr>
                                        <p:cTn id="166" dur="1" fill="hold">
                                          <p:stCondLst>
                                            <p:cond delay="0"/>
                                          </p:stCondLst>
                                        </p:cTn>
                                        <p:tgtEl>
                                          <p:spTgt spid="49"/>
                                        </p:tgtEl>
                                        <p:attrNameLst>
                                          <p:attrName>style.visibility</p:attrName>
                                        </p:attrNameLst>
                                      </p:cBhvr>
                                      <p:to>
                                        <p:strVal val="visible"/>
                                      </p:to>
                                    </p:set>
                                  </p:childTnLst>
                                </p:cTn>
                              </p:par>
                            </p:childTnLst>
                          </p:cTn>
                        </p:par>
                      </p:childTnLst>
                    </p:cTn>
                  </p:par>
                  <p:par>
                    <p:cTn id="167" fill="hold">
                      <p:stCondLst>
                        <p:cond delay="indefinite"/>
                      </p:stCondLst>
                      <p:childTnLst>
                        <p:par>
                          <p:cTn id="168" fill="hold">
                            <p:stCondLst>
                              <p:cond delay="0"/>
                            </p:stCondLst>
                            <p:childTnLst>
                              <p:par>
                                <p:cTn id="169" presetID="1" presetClass="exit" presetSubtype="0" fill="hold" grpId="1" nodeType="clickEffect">
                                  <p:stCondLst>
                                    <p:cond delay="0"/>
                                  </p:stCondLst>
                                  <p:childTnLst>
                                    <p:set>
                                      <p:cBhvr>
                                        <p:cTn id="170" dur="1" fill="hold">
                                          <p:stCondLst>
                                            <p:cond delay="0"/>
                                          </p:stCondLst>
                                        </p:cTn>
                                        <p:tgtEl>
                                          <p:spTgt spid="49"/>
                                        </p:tgtEl>
                                        <p:attrNameLst>
                                          <p:attrName>style.visibility</p:attrName>
                                        </p:attrNameLst>
                                      </p:cBhvr>
                                      <p:to>
                                        <p:strVal val="hidden"/>
                                      </p:to>
                                    </p:set>
                                  </p:childTnLst>
                                </p:cTn>
                              </p:par>
                              <p:par>
                                <p:cTn id="171" presetID="1" presetClass="entr" presetSubtype="0" fill="hold" grpId="0" nodeType="withEffect">
                                  <p:stCondLst>
                                    <p:cond delay="0"/>
                                  </p:stCondLst>
                                  <p:childTnLst>
                                    <p:set>
                                      <p:cBhvr>
                                        <p:cTn id="172" dur="1" fill="hold">
                                          <p:stCondLst>
                                            <p:cond delay="0"/>
                                          </p:stCondLst>
                                        </p:cTn>
                                        <p:tgtEl>
                                          <p:spTgt spid="50"/>
                                        </p:tgtEl>
                                        <p:attrNameLst>
                                          <p:attrName>style.visibility</p:attrName>
                                        </p:attrNameLst>
                                      </p:cBhvr>
                                      <p:to>
                                        <p:strVal val="visible"/>
                                      </p:to>
                                    </p:set>
                                  </p:childTnLst>
                                </p:cTn>
                              </p:par>
                              <p:par>
                                <p:cTn id="173" presetID="1" presetClass="entr" presetSubtype="0" fill="hold" grpId="0" nodeType="withEffect">
                                  <p:stCondLst>
                                    <p:cond delay="0"/>
                                  </p:stCondLst>
                                  <p:childTnLst>
                                    <p:set>
                                      <p:cBhvr>
                                        <p:cTn id="174" dur="1" fill="hold">
                                          <p:stCondLst>
                                            <p:cond delay="0"/>
                                          </p:stCondLst>
                                        </p:cTn>
                                        <p:tgtEl>
                                          <p:spTgt spid="52"/>
                                        </p:tgtEl>
                                        <p:attrNameLst>
                                          <p:attrName>style.visibility</p:attrName>
                                        </p:attrNameLst>
                                      </p:cBhvr>
                                      <p:to>
                                        <p:strVal val="visible"/>
                                      </p:to>
                                    </p:set>
                                  </p:childTnLst>
                                </p:cTn>
                              </p:par>
                              <p:par>
                                <p:cTn id="175" presetID="1" presetClass="exit" presetSubtype="0" fill="hold" grpId="1" nodeType="withEffect">
                                  <p:stCondLst>
                                    <p:cond delay="0"/>
                                  </p:stCondLst>
                                  <p:childTnLst>
                                    <p:set>
                                      <p:cBhvr>
                                        <p:cTn id="176" dur="1" fill="hold">
                                          <p:stCondLst>
                                            <p:cond delay="0"/>
                                          </p:stCondLst>
                                        </p:cTn>
                                        <p:tgtEl>
                                          <p:spTgt spid="48"/>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53"/>
                                        </p:tgtEl>
                                        <p:attrNameLst>
                                          <p:attrName>style.visibility</p:attrName>
                                        </p:attrNameLst>
                                      </p:cBhvr>
                                      <p:to>
                                        <p:strVal val="visible"/>
                                      </p:to>
                                    </p:set>
                                  </p:child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51"/>
                                        </p:tgtEl>
                                        <p:attrNameLst>
                                          <p:attrName>style.visibility</p:attrName>
                                        </p:attrNameLst>
                                      </p:cBhvr>
                                      <p:to>
                                        <p:strVal val="visible"/>
                                      </p:to>
                                    </p:set>
                                  </p:childTnLst>
                                </p:cTn>
                              </p:par>
                            </p:childTnLst>
                          </p:cTn>
                        </p:par>
                      </p:childTnLst>
                    </p:cTn>
                  </p:par>
                  <p:par>
                    <p:cTn id="185" fill="hold">
                      <p:stCondLst>
                        <p:cond delay="indefinite"/>
                      </p:stCondLst>
                      <p:childTnLst>
                        <p:par>
                          <p:cTn id="186" fill="hold">
                            <p:stCondLst>
                              <p:cond delay="0"/>
                            </p:stCondLst>
                            <p:childTnLst>
                              <p:par>
                                <p:cTn id="187" presetID="0" presetClass="path" presetSubtype="0" accel="50000" decel="50000" fill="hold" grpId="1" nodeType="clickEffect">
                                  <p:stCondLst>
                                    <p:cond delay="0"/>
                                  </p:stCondLst>
                                  <p:childTnLst>
                                    <p:animMotion origin="layout" path="M 0.01354 0.00232 L 0.07899 0.0007 L 0.07413 0.22616 " pathEditMode="relative" ptsTypes="AAA">
                                      <p:cBhvr>
                                        <p:cTn id="188" dur="1000" fill="hold"/>
                                        <p:tgtEl>
                                          <p:spTgt spid="51"/>
                                        </p:tgtEl>
                                        <p:attrNameLst>
                                          <p:attrName>ppt_x</p:attrName>
                                          <p:attrName>ppt_y</p:attrName>
                                        </p:attrNameLst>
                                      </p:cBhvr>
                                    </p:animMotion>
                                  </p:childTnLst>
                                </p:cTn>
                              </p:par>
                              <p:par>
                                <p:cTn id="189" presetID="1" presetClass="exit" presetSubtype="0" fill="hold" grpId="1" nodeType="withEffect">
                                  <p:stCondLst>
                                    <p:cond delay="0"/>
                                  </p:stCondLst>
                                  <p:childTnLst>
                                    <p:set>
                                      <p:cBhvr>
                                        <p:cTn id="190" dur="1" fill="hold">
                                          <p:stCondLst>
                                            <p:cond delay="0"/>
                                          </p:stCondLst>
                                        </p:cTn>
                                        <p:tgtEl>
                                          <p:spTgt spid="5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bldLvl="0" animBg="1"/>
      <p:bldP spid="14" grpId="0"/>
      <p:bldP spid="15" grpId="0"/>
      <p:bldP spid="15" grpId="1"/>
      <p:bldP spid="16" grpId="0" bldLvl="0" animBg="1"/>
      <p:bldP spid="17" grpId="0"/>
      <p:bldP spid="18" grpId="0"/>
      <p:bldP spid="29" grpId="0"/>
      <p:bldP spid="29" grpId="1"/>
      <p:bldP spid="30" grpId="0"/>
      <p:bldP spid="30" grpId="1"/>
      <p:bldP spid="33" grpId="0"/>
      <p:bldP spid="34" grpId="0" bldLvl="0" animBg="1"/>
      <p:bldP spid="34" grpId="1" bldLvl="0" animBg="1"/>
      <p:bldP spid="35" grpId="0" bldLvl="0" animBg="1"/>
      <p:bldP spid="35" grpId="1" bldLvl="0" animBg="1"/>
      <p:bldP spid="36" grpId="0" bldLvl="0" animBg="1"/>
      <p:bldP spid="36" grpId="1" bldLvl="0" animBg="1"/>
      <p:bldP spid="36" grpId="2" bldLvl="0" animBg="1"/>
      <p:bldP spid="37" grpId="0"/>
      <p:bldP spid="37" grpId="1"/>
      <p:bldP spid="38" grpId="0"/>
      <p:bldP spid="38" grpId="1"/>
      <p:bldP spid="39" grpId="0"/>
      <p:bldP spid="39" grpId="1"/>
      <p:bldP spid="40" grpId="0"/>
      <p:bldP spid="40" grpId="1"/>
      <p:bldP spid="41" grpId="0" bldLvl="0" animBg="1"/>
      <p:bldP spid="41" grpId="1" bldLvl="0" animBg="1"/>
      <p:bldP spid="41" grpId="2" bldLvl="0" animBg="1"/>
      <p:bldP spid="42" grpId="0"/>
      <p:bldP spid="42" grpId="1"/>
      <p:bldP spid="43" grpId="0" bldLvl="0" animBg="1"/>
      <p:bldP spid="43" grpId="1" bldLvl="0" animBg="1"/>
      <p:bldP spid="43" grpId="2" bldLvl="0" animBg="1"/>
      <p:bldP spid="44" grpId="0"/>
      <p:bldP spid="44" grpId="1"/>
      <p:bldP spid="45" grpId="0"/>
      <p:bldP spid="46" grpId="0"/>
      <p:bldP spid="46" grpId="1"/>
      <p:bldP spid="47" grpId="0"/>
      <p:bldP spid="47" grpId="1"/>
      <p:bldP spid="48" grpId="0"/>
      <p:bldP spid="48" grpId="1"/>
      <p:bldP spid="49" grpId="0" bldLvl="0" animBg="1"/>
      <p:bldP spid="49" grpId="1" bldLvl="0" animBg="1"/>
      <p:bldP spid="50" grpId="0" bldLvl="0" animBg="1"/>
      <p:bldP spid="51" grpId="0" bldLvl="0" animBg="1"/>
      <p:bldP spid="51" grpId="1" bldLvl="0" animBg="1"/>
      <p:bldP spid="52" grpId="0"/>
      <p:bldP spid="53" grpId="0"/>
      <p:bldP spid="54" grpId="0"/>
      <p:bldP spid="54" grpId="1"/>
      <p:bldP spid="5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Today’s Topic</a:t>
            </a:r>
            <a:endParaRPr lang="zh-CN" altLang="en-US" dirty="0"/>
          </a:p>
        </p:txBody>
      </p:sp>
      <p:sp>
        <p:nvSpPr>
          <p:cNvPr id="2" name="文本框 1"/>
          <p:cNvSpPr txBox="1"/>
          <p:nvPr/>
        </p:nvSpPr>
        <p:spPr>
          <a:xfrm>
            <a:off x="266700" y="67865"/>
            <a:ext cx="914400" cy="523220"/>
          </a:xfrm>
          <a:prstGeom prst="rect">
            <a:avLst/>
          </a:prstGeom>
          <a:noFill/>
        </p:spPr>
        <p:txBody>
          <a:bodyPr wrap="square" rtlCol="0">
            <a:spAutoFit/>
          </a:bodyPr>
          <a:lstStyle/>
          <a:p>
            <a:r>
              <a:rPr lang="en-US" altLang="zh-CN" sz="2800" b="1" dirty="0">
                <a:solidFill>
                  <a:schemeClr val="bg1"/>
                </a:solidFill>
                <a:latin typeface="Arial" panose="020B0604020202020204" pitchFamily="34" charset="0"/>
                <a:cs typeface="Arial" panose="020B0604020202020204" pitchFamily="34" charset="0"/>
              </a:rPr>
              <a:t>00</a:t>
            </a:r>
            <a:endParaRPr lang="zh-CN" altLang="en-US" sz="2800" b="1" dirty="0">
              <a:solidFill>
                <a:schemeClr val="bg1"/>
              </a:solidFill>
              <a:latin typeface="Arial" panose="020B0604020202020204" pitchFamily="34" charset="0"/>
              <a:cs typeface="Arial" panose="020B0604020202020204" pitchFamily="34" charset="0"/>
            </a:endParaRPr>
          </a:p>
        </p:txBody>
      </p:sp>
      <p:sp>
        <p:nvSpPr>
          <p:cNvPr id="7" name="文本框 6"/>
          <p:cNvSpPr txBox="1"/>
          <p:nvPr/>
        </p:nvSpPr>
        <p:spPr>
          <a:xfrm>
            <a:off x="38100" y="978535"/>
            <a:ext cx="9067800" cy="645160"/>
          </a:xfrm>
          <a:prstGeom prst="rect">
            <a:avLst/>
          </a:prstGeom>
          <a:noFill/>
        </p:spPr>
        <p:txBody>
          <a:bodyPr wrap="square" rtlCol="0">
            <a:spAutoFit/>
          </a:bodyPr>
          <a:lstStyle/>
          <a:p>
            <a:r>
              <a:rPr lang="en-US" altLang="zh-CN" sz="3600" b="1" dirty="0">
                <a:solidFill>
                  <a:srgbClr val="0D00CD"/>
                </a:solidFill>
              </a:rPr>
              <a:t>01. </a:t>
            </a:r>
            <a:r>
              <a:rPr lang="en-US" altLang="zh-CN" sz="3600" b="1" dirty="0">
                <a:solidFill>
                  <a:srgbClr val="FF0000"/>
                </a:solidFill>
              </a:rPr>
              <a:t>Introduction</a:t>
            </a:r>
            <a:endParaRPr lang="en-US" altLang="zh-CN" sz="3600" b="1" dirty="0">
              <a:solidFill>
                <a:srgbClr val="FF0000"/>
              </a:solidFill>
            </a:endParaRPr>
          </a:p>
        </p:txBody>
      </p:sp>
      <p:sp>
        <p:nvSpPr>
          <p:cNvPr id="10" name="文本框 9"/>
          <p:cNvSpPr txBox="1"/>
          <p:nvPr/>
        </p:nvSpPr>
        <p:spPr>
          <a:xfrm>
            <a:off x="37856" y="1807260"/>
            <a:ext cx="9067800" cy="645160"/>
          </a:xfrm>
          <a:prstGeom prst="rect">
            <a:avLst/>
          </a:prstGeom>
          <a:noFill/>
        </p:spPr>
        <p:txBody>
          <a:bodyPr wrap="square" rtlCol="0">
            <a:spAutoFit/>
          </a:bodyPr>
          <a:lstStyle/>
          <a:p>
            <a:r>
              <a:rPr lang="en-US" altLang="zh-CN" sz="3600" b="1" dirty="0">
                <a:solidFill>
                  <a:srgbClr val="0D00CD"/>
                </a:solidFill>
              </a:rPr>
              <a:t>02. SRAM</a:t>
            </a:r>
            <a:endParaRPr lang="en-US" sz="3600" b="1" dirty="0">
              <a:solidFill>
                <a:srgbClr val="0D00CD"/>
              </a:solidFill>
            </a:endParaRPr>
          </a:p>
        </p:txBody>
      </p:sp>
      <p:sp>
        <p:nvSpPr>
          <p:cNvPr id="8" name="文本框 7"/>
          <p:cNvSpPr txBox="1"/>
          <p:nvPr/>
        </p:nvSpPr>
        <p:spPr>
          <a:xfrm>
            <a:off x="-38100" y="2583915"/>
            <a:ext cx="9067800" cy="646331"/>
          </a:xfrm>
          <a:prstGeom prst="rect">
            <a:avLst/>
          </a:prstGeom>
          <a:noFill/>
        </p:spPr>
        <p:txBody>
          <a:bodyPr wrap="square" rtlCol="0">
            <a:spAutoFit/>
          </a:bodyPr>
          <a:lstStyle/>
          <a:p>
            <a:r>
              <a:rPr lang="en-US" altLang="zh-CN" sz="3600" b="1" dirty="0">
                <a:solidFill>
                  <a:srgbClr val="0D00CD"/>
                </a:solidFill>
              </a:rPr>
              <a:t>03. </a:t>
            </a:r>
            <a:r>
              <a:rPr lang="en-US" sz="3600" b="1" dirty="0">
                <a:solidFill>
                  <a:srgbClr val="0D00CD"/>
                </a:solidFill>
              </a:rPr>
              <a:t>DRAM Device</a:t>
            </a:r>
            <a:endParaRPr lang="en-US" sz="3600" b="1" dirty="0">
              <a:solidFill>
                <a:srgbClr val="0D00CD"/>
              </a:solidFill>
            </a:endParaRPr>
          </a:p>
        </p:txBody>
      </p:sp>
      <p:sp>
        <p:nvSpPr>
          <p:cNvPr id="11" name="文本框 10"/>
          <p:cNvSpPr txBox="1"/>
          <p:nvPr/>
        </p:nvSpPr>
        <p:spPr>
          <a:xfrm>
            <a:off x="0" y="3350018"/>
            <a:ext cx="9067800" cy="646331"/>
          </a:xfrm>
          <a:prstGeom prst="rect">
            <a:avLst/>
          </a:prstGeom>
          <a:noFill/>
        </p:spPr>
        <p:txBody>
          <a:bodyPr wrap="square" rtlCol="0">
            <a:spAutoFit/>
          </a:bodyPr>
          <a:lstStyle/>
          <a:p>
            <a:r>
              <a:rPr lang="en-US" altLang="zh-CN" sz="3600" b="1" dirty="0">
                <a:solidFill>
                  <a:srgbClr val="0D00CD"/>
                </a:solidFill>
              </a:rPr>
              <a:t>04. </a:t>
            </a:r>
            <a:r>
              <a:rPr lang="en-US" sz="3600" b="1" dirty="0">
                <a:solidFill>
                  <a:srgbClr val="0D00CD"/>
                </a:solidFill>
              </a:rPr>
              <a:t>Memory Subsystem</a:t>
            </a:r>
            <a:endParaRPr lang="en-US" sz="3600" b="1" dirty="0">
              <a:solidFill>
                <a:srgbClr val="0D00CD"/>
              </a:solidFill>
            </a:endParaRPr>
          </a:p>
        </p:txBody>
      </p:sp>
      <p:sp>
        <p:nvSpPr>
          <p:cNvPr id="3" name="Date Placeholder 2"/>
          <p:cNvSpPr>
            <a:spLocks noGrp="1"/>
          </p:cNvSpPr>
          <p:nvPr>
            <p:ph type="dt" sz="half" idx="10"/>
          </p:nvPr>
        </p:nvSpPr>
        <p:spPr/>
        <p:txBody>
          <a:bodyPr/>
          <a:lstStyle/>
          <a:p>
            <a:r>
              <a:rPr lang="en-US" altLang="zh-CN" smtClean="0"/>
              <a:t>COaA, LEC16 RAM</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Basic Operation</a:t>
            </a:r>
            <a:endParaRPr lang="zh-CN" altLang="en-US" dirty="0"/>
          </a:p>
        </p:txBody>
      </p:sp>
      <p:sp>
        <p:nvSpPr>
          <p:cNvPr id="7" name="内容占位符 6"/>
          <p:cNvSpPr>
            <a:spLocks noGrp="1"/>
          </p:cNvSpPr>
          <p:nvPr>
            <p:ph sz="quarter" idx="13"/>
          </p:nvPr>
        </p:nvSpPr>
        <p:spPr>
          <a:xfrm>
            <a:off x="228601" y="116837"/>
            <a:ext cx="838200" cy="568325"/>
          </a:xfrm>
        </p:spPr>
        <p:txBody>
          <a:bodyPr/>
          <a:lstStyle/>
          <a:p>
            <a:r>
              <a:rPr lang="en-US" altLang="zh-CN" dirty="0"/>
              <a:t>3.5</a:t>
            </a:r>
            <a:endParaRPr lang="zh-CN" altLang="en-US" dirty="0"/>
          </a:p>
        </p:txBody>
      </p:sp>
      <p:sp>
        <p:nvSpPr>
          <p:cNvPr id="8" name="文本框 7"/>
          <p:cNvSpPr txBox="1"/>
          <p:nvPr/>
        </p:nvSpPr>
        <p:spPr>
          <a:xfrm>
            <a:off x="0" y="1066800"/>
            <a:ext cx="9144000" cy="1261884"/>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t>Access to an “ open row”</a:t>
            </a:r>
            <a:endParaRPr lang="en-US" altLang="zh-CN" sz="2800" b="1" dirty="0"/>
          </a:p>
          <a:p>
            <a:pPr marL="800100" lvl="1" indent="-342900">
              <a:buFont typeface="Wingdings" panose="05000000000000000000" pitchFamily="2" charset="2"/>
              <a:buChar char="Ø"/>
            </a:pPr>
            <a:r>
              <a:rPr lang="en-US" altLang="zh-CN" sz="2400" b="1" dirty="0">
                <a:solidFill>
                  <a:srgbClr val="1111FF"/>
                </a:solidFill>
              </a:rPr>
              <a:t>No need for ACTIVATE command</a:t>
            </a:r>
            <a:endParaRPr lang="en-US" altLang="zh-CN" sz="2400" b="1" dirty="0">
              <a:solidFill>
                <a:srgbClr val="1111FF"/>
              </a:solidFill>
            </a:endParaRPr>
          </a:p>
          <a:p>
            <a:pPr marL="800100" lvl="1" indent="-342900">
              <a:buFont typeface="Wingdings" panose="05000000000000000000" pitchFamily="2" charset="2"/>
              <a:buChar char="Ø"/>
            </a:pPr>
            <a:r>
              <a:rPr lang="en-US" altLang="zh-CN" sz="2400" b="1" dirty="0">
                <a:solidFill>
                  <a:srgbClr val="1111FF"/>
                </a:solidFill>
              </a:rPr>
              <a:t>READ/WRITE to access row buffer</a:t>
            </a:r>
            <a:endParaRPr lang="zh-CN" altLang="en-US" sz="2400" b="1" dirty="0">
              <a:solidFill>
                <a:srgbClr val="1111FF"/>
              </a:solidFill>
            </a:endParaRPr>
          </a:p>
        </p:txBody>
      </p:sp>
      <p:sp>
        <p:nvSpPr>
          <p:cNvPr id="9" name="文本框 8"/>
          <p:cNvSpPr txBox="1"/>
          <p:nvPr/>
        </p:nvSpPr>
        <p:spPr>
          <a:xfrm>
            <a:off x="-23446" y="2789118"/>
            <a:ext cx="9144000" cy="2000548"/>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t>Access to a “ closed row”</a:t>
            </a:r>
            <a:endParaRPr lang="en-US" altLang="zh-CN" sz="2800" b="1" dirty="0"/>
          </a:p>
          <a:p>
            <a:pPr marL="800100" lvl="1" indent="-342900">
              <a:buFont typeface="Wingdings" panose="05000000000000000000" pitchFamily="2" charset="2"/>
              <a:buChar char="Ø"/>
            </a:pPr>
            <a:r>
              <a:rPr lang="en-US" altLang="zh-CN" sz="2400" b="1" dirty="0">
                <a:solidFill>
                  <a:srgbClr val="1111FF"/>
                </a:solidFill>
              </a:rPr>
              <a:t>If another row already active, must first  issue PRECHAGE</a:t>
            </a:r>
            <a:endParaRPr lang="en-US" altLang="zh-CN" sz="2400" b="1" dirty="0">
              <a:solidFill>
                <a:srgbClr val="1111FF"/>
              </a:solidFill>
            </a:endParaRPr>
          </a:p>
          <a:p>
            <a:pPr marL="800100" lvl="1" indent="-342900">
              <a:buFont typeface="Wingdings" panose="05000000000000000000" pitchFamily="2" charset="2"/>
              <a:buChar char="Ø"/>
            </a:pPr>
            <a:r>
              <a:rPr lang="en-US" altLang="zh-CN" sz="2400" b="1" dirty="0">
                <a:solidFill>
                  <a:srgbClr val="1111FF"/>
                </a:solidFill>
              </a:rPr>
              <a:t>ACTIVATE to open new row</a:t>
            </a:r>
            <a:endParaRPr lang="en-US" altLang="zh-CN" sz="2400" b="1" dirty="0">
              <a:solidFill>
                <a:srgbClr val="1111FF"/>
              </a:solidFill>
            </a:endParaRPr>
          </a:p>
          <a:p>
            <a:pPr marL="800100" lvl="1" indent="-342900">
              <a:buFont typeface="Wingdings" panose="05000000000000000000" pitchFamily="2" charset="2"/>
              <a:buChar char="Ø"/>
            </a:pPr>
            <a:r>
              <a:rPr lang="en-US" altLang="zh-CN" sz="2400" b="1" dirty="0">
                <a:solidFill>
                  <a:srgbClr val="1111FF"/>
                </a:solidFill>
              </a:rPr>
              <a:t>READ/WRITE to access row buffer</a:t>
            </a:r>
            <a:endParaRPr lang="en-US" altLang="zh-CN" sz="2400" b="1" dirty="0">
              <a:solidFill>
                <a:srgbClr val="1111FF"/>
              </a:solidFill>
            </a:endParaRPr>
          </a:p>
          <a:p>
            <a:pPr marL="800100" lvl="1" indent="-342900">
              <a:buFont typeface="Wingdings" panose="05000000000000000000" pitchFamily="2" charset="2"/>
              <a:buChar char="Ø"/>
            </a:pPr>
            <a:r>
              <a:rPr lang="en-US" altLang="zh-CN" sz="2400" b="1" dirty="0">
                <a:solidFill>
                  <a:srgbClr val="1111FF"/>
                </a:solidFill>
              </a:rPr>
              <a:t>Optional: PRECHARGE after READ/WRITESs finished</a:t>
            </a:r>
            <a:endParaRPr lang="zh-CN" altLang="en-US" sz="2400" b="1" dirty="0">
              <a:solidFill>
                <a:srgbClr val="1111FF"/>
              </a:solidFill>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Timing--READ (Example)</a:t>
            </a:r>
            <a:endParaRPr lang="zh-CN" altLang="en-US" dirty="0"/>
          </a:p>
        </p:txBody>
      </p:sp>
      <p:sp>
        <p:nvSpPr>
          <p:cNvPr id="7" name="内容占位符 6"/>
          <p:cNvSpPr>
            <a:spLocks noGrp="1"/>
          </p:cNvSpPr>
          <p:nvPr>
            <p:ph sz="quarter" idx="13"/>
          </p:nvPr>
        </p:nvSpPr>
        <p:spPr>
          <a:xfrm>
            <a:off x="228601" y="116837"/>
            <a:ext cx="838200" cy="568325"/>
          </a:xfrm>
        </p:spPr>
        <p:txBody>
          <a:bodyPr/>
          <a:lstStyle/>
          <a:p>
            <a:r>
              <a:rPr lang="en-US" altLang="zh-CN" dirty="0"/>
              <a:t>3.6</a:t>
            </a:r>
            <a:endParaRPr lang="zh-CN" altLang="en-US" dirty="0"/>
          </a:p>
        </p:txBody>
      </p:sp>
      <p:pic>
        <p:nvPicPr>
          <p:cNvPr id="160" name="图片 159"/>
          <p:cNvPicPr>
            <a:picLocks noChangeAspect="1"/>
          </p:cNvPicPr>
          <p:nvPr/>
        </p:nvPicPr>
        <p:blipFill>
          <a:blip r:embed="rId1"/>
          <a:stretch>
            <a:fillRect/>
          </a:stretch>
        </p:blipFill>
        <p:spPr>
          <a:xfrm>
            <a:off x="0" y="2673350"/>
            <a:ext cx="8867775" cy="4048125"/>
          </a:xfrm>
          <a:prstGeom prst="rect">
            <a:avLst/>
          </a:prstGeom>
        </p:spPr>
      </p:pic>
      <p:pic>
        <p:nvPicPr>
          <p:cNvPr id="161" name="图片 160"/>
          <p:cNvPicPr>
            <a:picLocks noChangeAspect="1"/>
          </p:cNvPicPr>
          <p:nvPr/>
        </p:nvPicPr>
        <p:blipFill>
          <a:blip r:embed="rId2"/>
          <a:stretch>
            <a:fillRect/>
          </a:stretch>
        </p:blipFill>
        <p:spPr>
          <a:xfrm>
            <a:off x="4724400" y="1143000"/>
            <a:ext cx="4419600" cy="1371600"/>
          </a:xfrm>
          <a:prstGeom prst="rect">
            <a:avLst/>
          </a:prstGeom>
        </p:spPr>
      </p:pic>
      <p:sp>
        <p:nvSpPr>
          <p:cNvPr id="162" name="文本框 161"/>
          <p:cNvSpPr txBox="1"/>
          <p:nvPr/>
        </p:nvSpPr>
        <p:spPr>
          <a:xfrm>
            <a:off x="0" y="914400"/>
            <a:ext cx="4868545" cy="1815882"/>
          </a:xfrm>
          <a:prstGeom prst="rect">
            <a:avLst/>
          </a:prstGeom>
          <a:noFill/>
        </p:spPr>
        <p:txBody>
          <a:bodyPr wrap="square" rtlCol="0">
            <a:spAutoFit/>
          </a:bodyPr>
          <a:lstStyle/>
          <a:p>
            <a:r>
              <a:rPr lang="en-US" altLang="zh-CN" sz="2800" b="1" dirty="0"/>
              <a:t>Every DRAM access begins at:</a:t>
            </a:r>
            <a:endParaRPr lang="en-US" altLang="zh-CN" sz="2800" b="1" dirty="0"/>
          </a:p>
          <a:p>
            <a:pPr lvl="1"/>
            <a:r>
              <a:rPr lang="en-US" altLang="zh-CN" sz="2800" b="1" dirty="0">
                <a:solidFill>
                  <a:srgbClr val="1111FF"/>
                </a:solidFill>
              </a:rPr>
              <a:t>The assertion of the RAS_L</a:t>
            </a:r>
            <a:endParaRPr lang="en-US" altLang="zh-CN" sz="2800" b="1" dirty="0">
              <a:solidFill>
                <a:srgbClr val="1111FF"/>
              </a:solidFill>
            </a:endParaRPr>
          </a:p>
          <a:p>
            <a:pPr lvl="1"/>
            <a:r>
              <a:rPr lang="en-US" altLang="zh-CN" sz="2800" b="1" dirty="0">
                <a:solidFill>
                  <a:srgbClr val="1111FF"/>
                </a:solidFill>
              </a:rPr>
              <a:t>2 ways to read:</a:t>
            </a:r>
            <a:endParaRPr lang="en-US" altLang="zh-CN" sz="2800" b="1" dirty="0">
              <a:solidFill>
                <a:srgbClr val="1111FF"/>
              </a:solidFill>
            </a:endParaRPr>
          </a:p>
          <a:p>
            <a:pPr lvl="2"/>
            <a:r>
              <a:rPr lang="en-US" altLang="zh-CN" sz="2800" b="1" dirty="0">
                <a:solidFill>
                  <a:srgbClr val="000066"/>
                </a:solidFill>
              </a:rPr>
              <a:t>Early or late v. CAS</a:t>
            </a:r>
            <a:endParaRPr lang="zh-CN" altLang="en-US" sz="2800" b="1" dirty="0">
              <a:solidFill>
                <a:srgbClr val="000066"/>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Timing-WRITE (Example)</a:t>
            </a:r>
            <a:endParaRPr lang="zh-CN" altLang="en-US" dirty="0"/>
          </a:p>
        </p:txBody>
      </p:sp>
      <p:sp>
        <p:nvSpPr>
          <p:cNvPr id="7" name="内容占位符 6"/>
          <p:cNvSpPr>
            <a:spLocks noGrp="1"/>
          </p:cNvSpPr>
          <p:nvPr>
            <p:ph sz="quarter" idx="13"/>
          </p:nvPr>
        </p:nvSpPr>
        <p:spPr>
          <a:xfrm>
            <a:off x="304801" y="116837"/>
            <a:ext cx="762000" cy="568325"/>
          </a:xfrm>
        </p:spPr>
        <p:txBody>
          <a:bodyPr/>
          <a:lstStyle/>
          <a:p>
            <a:r>
              <a:rPr lang="en-US" altLang="zh-CN" dirty="0"/>
              <a:t>3.6</a:t>
            </a:r>
            <a:endParaRPr lang="zh-CN" altLang="en-US" dirty="0"/>
          </a:p>
        </p:txBody>
      </p:sp>
      <p:pic>
        <p:nvPicPr>
          <p:cNvPr id="8" name="图片 7"/>
          <p:cNvPicPr>
            <a:picLocks noChangeAspect="1"/>
          </p:cNvPicPr>
          <p:nvPr/>
        </p:nvPicPr>
        <p:blipFill>
          <a:blip r:embed="rId1"/>
          <a:stretch>
            <a:fillRect/>
          </a:stretch>
        </p:blipFill>
        <p:spPr>
          <a:xfrm>
            <a:off x="161925" y="2962275"/>
            <a:ext cx="8524875" cy="3895725"/>
          </a:xfrm>
          <a:prstGeom prst="rect">
            <a:avLst/>
          </a:prstGeom>
        </p:spPr>
      </p:pic>
      <p:pic>
        <p:nvPicPr>
          <p:cNvPr id="9" name="图片 8"/>
          <p:cNvPicPr>
            <a:picLocks noChangeAspect="1"/>
          </p:cNvPicPr>
          <p:nvPr/>
        </p:nvPicPr>
        <p:blipFill>
          <a:blip r:embed="rId2"/>
          <a:stretch>
            <a:fillRect/>
          </a:stretch>
        </p:blipFill>
        <p:spPr>
          <a:xfrm>
            <a:off x="4724400" y="1067946"/>
            <a:ext cx="4171950" cy="1476375"/>
          </a:xfrm>
          <a:prstGeom prst="rect">
            <a:avLst/>
          </a:prstGeom>
        </p:spPr>
      </p:pic>
      <p:sp>
        <p:nvSpPr>
          <p:cNvPr id="10" name="文本框 9"/>
          <p:cNvSpPr txBox="1"/>
          <p:nvPr/>
        </p:nvSpPr>
        <p:spPr>
          <a:xfrm>
            <a:off x="0" y="914400"/>
            <a:ext cx="4868545" cy="1815882"/>
          </a:xfrm>
          <a:prstGeom prst="rect">
            <a:avLst/>
          </a:prstGeom>
          <a:noFill/>
        </p:spPr>
        <p:txBody>
          <a:bodyPr wrap="square" rtlCol="0">
            <a:spAutoFit/>
          </a:bodyPr>
          <a:lstStyle/>
          <a:p>
            <a:r>
              <a:rPr lang="en-US" altLang="zh-CN" sz="2800" b="1" dirty="0"/>
              <a:t>Every DRAM access begins at:</a:t>
            </a:r>
            <a:endParaRPr lang="en-US" altLang="zh-CN" sz="2800" b="1" dirty="0"/>
          </a:p>
          <a:p>
            <a:pPr lvl="1"/>
            <a:r>
              <a:rPr lang="en-US" altLang="zh-CN" sz="2800" b="1" dirty="0">
                <a:solidFill>
                  <a:srgbClr val="1111FF"/>
                </a:solidFill>
              </a:rPr>
              <a:t>The assertion of the RAS_L</a:t>
            </a:r>
            <a:endParaRPr lang="en-US" altLang="zh-CN" sz="2800" b="1" dirty="0">
              <a:solidFill>
                <a:srgbClr val="1111FF"/>
              </a:solidFill>
            </a:endParaRPr>
          </a:p>
          <a:p>
            <a:pPr lvl="1"/>
            <a:r>
              <a:rPr lang="en-US" altLang="zh-CN" sz="2800" b="1" dirty="0">
                <a:solidFill>
                  <a:srgbClr val="1111FF"/>
                </a:solidFill>
              </a:rPr>
              <a:t>2 ways to read:</a:t>
            </a:r>
            <a:endParaRPr lang="en-US" altLang="zh-CN" sz="2800" b="1" dirty="0">
              <a:solidFill>
                <a:srgbClr val="1111FF"/>
              </a:solidFill>
            </a:endParaRPr>
          </a:p>
          <a:p>
            <a:pPr lvl="2"/>
            <a:r>
              <a:rPr lang="en-US" altLang="zh-CN" sz="2800" b="1" dirty="0">
                <a:solidFill>
                  <a:srgbClr val="000066"/>
                </a:solidFill>
              </a:rPr>
              <a:t>Early or late v. CAS</a:t>
            </a:r>
            <a:endParaRPr lang="zh-CN" altLang="en-US" sz="2800" b="1" dirty="0">
              <a:solidFill>
                <a:srgbClr val="000066"/>
              </a:solidFill>
            </a:endParaRP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Timing-Burst</a:t>
            </a:r>
            <a:endParaRPr lang="zh-CN" altLang="en-US" dirty="0"/>
          </a:p>
        </p:txBody>
      </p:sp>
      <p:sp>
        <p:nvSpPr>
          <p:cNvPr id="7" name="内容占位符 6"/>
          <p:cNvSpPr>
            <a:spLocks noGrp="1"/>
          </p:cNvSpPr>
          <p:nvPr>
            <p:ph sz="quarter" idx="13"/>
          </p:nvPr>
        </p:nvSpPr>
        <p:spPr>
          <a:xfrm>
            <a:off x="304801" y="116837"/>
            <a:ext cx="762000" cy="568325"/>
          </a:xfrm>
        </p:spPr>
        <p:txBody>
          <a:bodyPr/>
          <a:lstStyle/>
          <a:p>
            <a:r>
              <a:rPr lang="en-US" altLang="zh-CN" dirty="0"/>
              <a:t>3.6</a:t>
            </a:r>
            <a:endParaRPr lang="zh-CN" altLang="en-US" dirty="0"/>
          </a:p>
        </p:txBody>
      </p:sp>
      <p:pic>
        <p:nvPicPr>
          <p:cNvPr id="8" name="图片 7"/>
          <p:cNvPicPr>
            <a:picLocks noChangeAspect="1"/>
          </p:cNvPicPr>
          <p:nvPr/>
        </p:nvPicPr>
        <p:blipFill>
          <a:blip r:embed="rId1"/>
          <a:stretch>
            <a:fillRect/>
          </a:stretch>
        </p:blipFill>
        <p:spPr>
          <a:xfrm>
            <a:off x="76200" y="2454638"/>
            <a:ext cx="8839200" cy="2305050"/>
          </a:xfrm>
          <a:prstGeom prst="rect">
            <a:avLst/>
          </a:prstGeom>
        </p:spPr>
      </p:pic>
      <p:sp>
        <p:nvSpPr>
          <p:cNvPr id="9" name="文本框 8"/>
          <p:cNvSpPr txBox="1"/>
          <p:nvPr/>
        </p:nvSpPr>
        <p:spPr>
          <a:xfrm>
            <a:off x="-35169" y="1252555"/>
            <a:ext cx="8991600" cy="954107"/>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Each READ/WRITE command can transfer multiple words (8 in DDR3)</a:t>
            </a:r>
            <a:endParaRPr lang="en-US" altLang="zh-CN" sz="2800" b="1" dirty="0">
              <a:solidFill>
                <a:srgbClr val="1111FF"/>
              </a:solidFill>
            </a:endParaRPr>
          </a:p>
        </p:txBody>
      </p:sp>
      <p:sp>
        <p:nvSpPr>
          <p:cNvPr id="10" name="文本框 9"/>
          <p:cNvSpPr txBox="1"/>
          <p:nvPr/>
        </p:nvSpPr>
        <p:spPr>
          <a:xfrm>
            <a:off x="76200" y="4865521"/>
            <a:ext cx="8915400" cy="523220"/>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Critical word first?</a:t>
            </a:r>
            <a:endParaRPr lang="zh-CN" altLang="en-US" sz="2800" b="1" dirty="0">
              <a:solidFill>
                <a:srgbClr val="1111FF"/>
              </a:solidFill>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DRAM: Banks</a:t>
            </a:r>
            <a:endParaRPr lang="zh-CN" altLang="en-US" dirty="0"/>
          </a:p>
        </p:txBody>
      </p:sp>
      <p:sp>
        <p:nvSpPr>
          <p:cNvPr id="4" name="内容占位符 3"/>
          <p:cNvSpPr>
            <a:spLocks noGrp="1"/>
          </p:cNvSpPr>
          <p:nvPr>
            <p:ph sz="quarter" idx="13"/>
          </p:nvPr>
        </p:nvSpPr>
        <p:spPr>
          <a:xfrm>
            <a:off x="228601" y="116837"/>
            <a:ext cx="838200" cy="568325"/>
          </a:xfrm>
        </p:spPr>
        <p:txBody>
          <a:bodyPr/>
          <a:lstStyle/>
          <a:p>
            <a:r>
              <a:rPr lang="en-US" altLang="zh-CN" dirty="0"/>
              <a:t>3.7</a:t>
            </a:r>
            <a:endParaRPr lang="zh-CN" altLang="en-US"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sp>
        <p:nvSpPr>
          <p:cNvPr id="8" name="文本框 7"/>
          <p:cNvSpPr txBox="1"/>
          <p:nvPr/>
        </p:nvSpPr>
        <p:spPr>
          <a:xfrm>
            <a:off x="0" y="990600"/>
            <a:ext cx="9144000" cy="954107"/>
          </a:xfrm>
          <a:prstGeom prst="rect">
            <a:avLst/>
          </a:prstGeom>
          <a:noFill/>
        </p:spPr>
        <p:txBody>
          <a:bodyPr wrap="square" rtlCol="0">
            <a:spAutoFit/>
          </a:bodyPr>
          <a:lstStyle/>
          <a:p>
            <a:pPr marL="514350" indent="-514350">
              <a:buFont typeface="Wingdings" panose="05000000000000000000" pitchFamily="2" charset="2"/>
              <a:buChar char="l"/>
            </a:pPr>
            <a:r>
              <a:rPr lang="en-US" altLang="zh-CN" sz="2800" b="1" dirty="0"/>
              <a:t>Modern DRAM chips consist of multiple banks</a:t>
            </a:r>
            <a:endParaRPr lang="en-US" altLang="zh-CN" sz="2800" b="1" dirty="0"/>
          </a:p>
          <a:p>
            <a:pPr marL="914400" lvl="1" indent="-457200">
              <a:buFont typeface="Wingdings" panose="05000000000000000000" pitchFamily="2" charset="2"/>
              <a:buChar char="Ø"/>
            </a:pPr>
            <a:r>
              <a:rPr lang="en-US" altLang="zh-CN" sz="2800" b="1" dirty="0">
                <a:solidFill>
                  <a:srgbClr val="1111FF"/>
                </a:solidFill>
              </a:rPr>
              <a:t>Address=(Bank x, Row y, Column z)</a:t>
            </a:r>
            <a:endParaRPr lang="zh-CN" altLang="en-US" sz="2800" b="1" dirty="0">
              <a:solidFill>
                <a:srgbClr val="1111FF"/>
              </a:solidFill>
            </a:endParaRPr>
          </a:p>
        </p:txBody>
      </p:sp>
      <p:sp>
        <p:nvSpPr>
          <p:cNvPr id="9" name="文本框 8"/>
          <p:cNvSpPr txBox="1"/>
          <p:nvPr/>
        </p:nvSpPr>
        <p:spPr>
          <a:xfrm>
            <a:off x="0" y="2362200"/>
            <a:ext cx="9144000" cy="2062103"/>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t>Banks operate independently, but share</a:t>
            </a:r>
            <a:endParaRPr lang="en-US" altLang="zh-CN" sz="2800" b="1" dirty="0"/>
          </a:p>
          <a:p>
            <a:r>
              <a:rPr lang="en-US" altLang="zh-CN" sz="2800" b="1" dirty="0"/>
              <a:t>command/address/data pins</a:t>
            </a:r>
            <a:endParaRPr lang="en-US" altLang="zh-CN" sz="2800" b="1" dirty="0"/>
          </a:p>
          <a:p>
            <a:pPr marL="800100" lvl="1" indent="-342900">
              <a:buFont typeface="Wingdings" panose="05000000000000000000" pitchFamily="2" charset="2"/>
              <a:buChar char="Ø"/>
            </a:pPr>
            <a:r>
              <a:rPr lang="en-US" altLang="zh-CN" sz="2400" b="1" dirty="0">
                <a:solidFill>
                  <a:srgbClr val="1111FF"/>
                </a:solidFill>
              </a:rPr>
              <a:t>Each can have a different row active</a:t>
            </a:r>
            <a:endParaRPr lang="en-US" altLang="zh-CN" sz="2400" b="1" dirty="0">
              <a:solidFill>
                <a:srgbClr val="1111FF"/>
              </a:solidFill>
            </a:endParaRPr>
          </a:p>
          <a:p>
            <a:pPr marL="800100" lvl="1" indent="-342900">
              <a:buFont typeface="Wingdings" panose="05000000000000000000" pitchFamily="2" charset="2"/>
              <a:buChar char="Ø"/>
            </a:pPr>
            <a:r>
              <a:rPr lang="en-US" altLang="zh-CN" sz="2400" b="1" dirty="0">
                <a:solidFill>
                  <a:srgbClr val="1111FF"/>
                </a:solidFill>
              </a:rPr>
              <a:t>Can overlap ACTIVATE and PRECHARGE latencies!</a:t>
            </a:r>
            <a:endParaRPr lang="en-US" altLang="zh-CN" sz="2400" b="1" dirty="0">
              <a:solidFill>
                <a:srgbClr val="1111FF"/>
              </a:solidFill>
            </a:endParaRPr>
          </a:p>
          <a:p>
            <a:pPr lvl="2"/>
            <a:r>
              <a:rPr lang="en-US" altLang="zh-CN" sz="2400" b="1" dirty="0">
                <a:solidFill>
                  <a:srgbClr val="1111FF"/>
                </a:solidFill>
              </a:rPr>
              <a:t>(i.e. READ to bank 0 while ACTIVATING bank 1)</a:t>
            </a:r>
            <a:endParaRPr lang="zh-CN" altLang="en-US" sz="2400" b="1" dirty="0">
              <a:solidFill>
                <a:srgbClr val="1111FF"/>
              </a:solidFill>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Banks</a:t>
            </a:r>
            <a:endParaRPr lang="zh-CN" altLang="en-US" dirty="0"/>
          </a:p>
        </p:txBody>
      </p:sp>
      <p:sp>
        <p:nvSpPr>
          <p:cNvPr id="7" name="内容占位符 6"/>
          <p:cNvSpPr>
            <a:spLocks noGrp="1"/>
          </p:cNvSpPr>
          <p:nvPr>
            <p:ph sz="quarter" idx="13"/>
          </p:nvPr>
        </p:nvSpPr>
        <p:spPr>
          <a:xfrm>
            <a:off x="304801" y="116837"/>
            <a:ext cx="762000" cy="568325"/>
          </a:xfrm>
        </p:spPr>
        <p:txBody>
          <a:bodyPr/>
          <a:lstStyle/>
          <a:p>
            <a:r>
              <a:rPr lang="en-US" altLang="zh-CN" dirty="0"/>
              <a:t>3.7</a:t>
            </a:r>
            <a:endParaRPr lang="zh-CN" altLang="en-US" dirty="0"/>
          </a:p>
        </p:txBody>
      </p:sp>
      <p:pic>
        <p:nvPicPr>
          <p:cNvPr id="8" name="图片 7"/>
          <p:cNvPicPr>
            <a:picLocks noChangeAspect="1"/>
          </p:cNvPicPr>
          <p:nvPr/>
        </p:nvPicPr>
        <p:blipFill>
          <a:blip r:embed="rId1"/>
          <a:stretch>
            <a:fillRect/>
          </a:stretch>
        </p:blipFill>
        <p:spPr>
          <a:xfrm>
            <a:off x="0" y="2243312"/>
            <a:ext cx="9144000" cy="4089592"/>
          </a:xfrm>
          <a:prstGeom prst="rect">
            <a:avLst/>
          </a:prstGeom>
        </p:spPr>
      </p:pic>
      <p:sp>
        <p:nvSpPr>
          <p:cNvPr id="9" name="文本框 8"/>
          <p:cNvSpPr txBox="1"/>
          <p:nvPr/>
        </p:nvSpPr>
        <p:spPr>
          <a:xfrm>
            <a:off x="0" y="1066800"/>
            <a:ext cx="9144000" cy="584775"/>
          </a:xfrm>
          <a:prstGeom prst="rect">
            <a:avLst/>
          </a:prstGeom>
          <a:noFill/>
        </p:spPr>
        <p:txBody>
          <a:bodyPr wrap="square" rtlCol="0">
            <a:spAutoFit/>
          </a:bodyPr>
          <a:lstStyle/>
          <a:p>
            <a:pPr marL="457200" indent="-457200">
              <a:buFont typeface="Wingdings" panose="05000000000000000000" pitchFamily="2" charset="2"/>
              <a:buChar char="l"/>
            </a:pPr>
            <a:r>
              <a:rPr lang="en-US" altLang="zh-CN" sz="3200" b="1" dirty="0"/>
              <a:t>Enable concurrent DRAM accesses (overlapping)</a:t>
            </a:r>
            <a:endParaRPr lang="zh-CN" altLang="en-US" sz="3200" b="1"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Quest for DRAM Performance</a:t>
            </a:r>
            <a:endParaRPr lang="zh-CN" altLang="en-US" dirty="0"/>
          </a:p>
        </p:txBody>
      </p:sp>
      <p:sp>
        <p:nvSpPr>
          <p:cNvPr id="7" name="内容占位符 6"/>
          <p:cNvSpPr>
            <a:spLocks noGrp="1"/>
          </p:cNvSpPr>
          <p:nvPr>
            <p:ph sz="quarter" idx="13"/>
          </p:nvPr>
        </p:nvSpPr>
        <p:spPr>
          <a:xfrm>
            <a:off x="304801" y="116837"/>
            <a:ext cx="762000" cy="568325"/>
          </a:xfrm>
        </p:spPr>
        <p:txBody>
          <a:bodyPr/>
          <a:lstStyle/>
          <a:p>
            <a:r>
              <a:rPr lang="en-US" altLang="zh-CN" dirty="0"/>
              <a:t>3.8</a:t>
            </a:r>
            <a:endParaRPr lang="zh-CN" altLang="en-US" dirty="0"/>
          </a:p>
        </p:txBody>
      </p:sp>
      <p:sp>
        <p:nvSpPr>
          <p:cNvPr id="8" name="文本框 7"/>
          <p:cNvSpPr txBox="1"/>
          <p:nvPr/>
        </p:nvSpPr>
        <p:spPr>
          <a:xfrm>
            <a:off x="0" y="838200"/>
            <a:ext cx="9144000" cy="5170646"/>
          </a:xfrm>
          <a:prstGeom prst="rect">
            <a:avLst/>
          </a:prstGeom>
          <a:noFill/>
        </p:spPr>
        <p:txBody>
          <a:bodyPr wrap="square" rtlCol="0">
            <a:spAutoFit/>
          </a:bodyPr>
          <a:lstStyle/>
          <a:p>
            <a:pPr marL="342900" indent="-342900">
              <a:buFont typeface="+mj-lt"/>
              <a:buAutoNum type="arabicPeriod"/>
            </a:pPr>
            <a:r>
              <a:rPr lang="en-US" altLang="zh-CN" sz="2400" b="1" dirty="0"/>
              <a:t>Fast Page mode</a:t>
            </a:r>
            <a:endParaRPr lang="en-US" altLang="zh-CN" sz="2400" b="1" dirty="0"/>
          </a:p>
          <a:p>
            <a:pPr marL="742950" lvl="1" indent="-285750">
              <a:buFont typeface="Arial" panose="020B0604020202020204" pitchFamily="34" charset="0"/>
              <a:buChar char="•"/>
            </a:pPr>
            <a:r>
              <a:rPr lang="en-US" altLang="zh-CN" sz="2000" b="1" dirty="0">
                <a:solidFill>
                  <a:srgbClr val="1111FF"/>
                </a:solidFill>
              </a:rPr>
              <a:t>Adding timing signals that allow repeated accesses to row buffer without another row access time</a:t>
            </a:r>
            <a:endParaRPr lang="en-US" altLang="zh-CN" sz="2000" b="1" dirty="0">
              <a:solidFill>
                <a:srgbClr val="1111FF"/>
              </a:solidFill>
            </a:endParaRPr>
          </a:p>
          <a:p>
            <a:pPr marL="742950" lvl="1" indent="-285750">
              <a:buFont typeface="Arial" panose="020B0604020202020204" pitchFamily="34" charset="0"/>
              <a:buChar char="•"/>
            </a:pPr>
            <a:r>
              <a:rPr lang="en-US" altLang="zh-CN" sz="2000" b="1" dirty="0">
                <a:solidFill>
                  <a:srgbClr val="1111FF"/>
                </a:solidFill>
              </a:rPr>
              <a:t>Such a buffer comes naturally, as each array will buffer 1024 to 2048 bits for each access</a:t>
            </a:r>
            <a:endParaRPr lang="en-US" altLang="zh-CN" sz="2000" b="1" dirty="0">
              <a:solidFill>
                <a:srgbClr val="1111FF"/>
              </a:solidFill>
            </a:endParaRPr>
          </a:p>
          <a:p>
            <a:pPr marL="342900" indent="-342900">
              <a:buFont typeface="+mj-lt"/>
              <a:buAutoNum type="arabicPeriod"/>
            </a:pPr>
            <a:r>
              <a:rPr lang="en-US" altLang="zh-CN" sz="2400" b="1" dirty="0"/>
              <a:t>Synchronous DRAM (SDRAM)</a:t>
            </a:r>
            <a:endParaRPr lang="en-US" altLang="zh-CN" sz="2400" b="1" dirty="0"/>
          </a:p>
          <a:p>
            <a:pPr marL="800100" lvl="1" indent="-342900">
              <a:buFont typeface="Arial" panose="020B0604020202020204" pitchFamily="34" charset="0"/>
              <a:buChar char="•"/>
            </a:pPr>
            <a:r>
              <a:rPr lang="en-US" altLang="zh-CN" sz="2000" dirty="0">
                <a:solidFill>
                  <a:srgbClr val="1111FF"/>
                </a:solidFill>
              </a:rPr>
              <a:t>Add a clock signal to DRAM interface, so that the  repeated transfers would not bear overhead to synchronize with DRAM controller</a:t>
            </a:r>
            <a:endParaRPr lang="en-US" altLang="zh-CN" sz="2000" dirty="0">
              <a:solidFill>
                <a:srgbClr val="1111FF"/>
              </a:solidFill>
            </a:endParaRPr>
          </a:p>
          <a:p>
            <a:pPr marL="342900" indent="-342900">
              <a:buFont typeface="+mj-lt"/>
              <a:buAutoNum type="arabicPeriod"/>
            </a:pPr>
            <a:r>
              <a:rPr lang="en-US" altLang="zh-CN" sz="2400" b="1" dirty="0"/>
              <a:t>Double Data Rate (DDR SDRAM)</a:t>
            </a:r>
            <a:endParaRPr lang="en-US" altLang="zh-CN" sz="2400" b="1" dirty="0"/>
          </a:p>
          <a:p>
            <a:pPr marL="800100" lvl="1" indent="-342900">
              <a:buFont typeface="Arial" panose="020B0604020202020204" pitchFamily="34" charset="0"/>
              <a:buChar char="•"/>
            </a:pPr>
            <a:r>
              <a:rPr lang="en-US" altLang="zh-CN" sz="2000" dirty="0">
                <a:solidFill>
                  <a:srgbClr val="1111FF"/>
                </a:solidFill>
              </a:rPr>
              <a:t>Transfer data on both the rising edge and falling edge of the DRAM clock signal =&gt; doubling the peak data rate</a:t>
            </a:r>
            <a:endParaRPr lang="en-US" altLang="zh-CN" sz="2000" dirty="0">
              <a:solidFill>
                <a:srgbClr val="1111FF"/>
              </a:solidFill>
            </a:endParaRPr>
          </a:p>
          <a:p>
            <a:pPr marL="800100" lvl="1" indent="-342900">
              <a:buFont typeface="Arial" panose="020B0604020202020204" pitchFamily="34" charset="0"/>
              <a:buChar char="•"/>
            </a:pPr>
            <a:r>
              <a:rPr lang="en-US" altLang="zh-CN" sz="2000" dirty="0">
                <a:solidFill>
                  <a:srgbClr val="1111FF"/>
                </a:solidFill>
              </a:rPr>
              <a:t>DDR2 lowers power by dropping the voltage from 2.5 to 1.8 volts + offers high clock rates: up to 400 MHz</a:t>
            </a:r>
            <a:endParaRPr lang="en-US" altLang="zh-CN" sz="2000" dirty="0">
              <a:solidFill>
                <a:srgbClr val="1111FF"/>
              </a:solidFill>
            </a:endParaRPr>
          </a:p>
          <a:p>
            <a:pPr marL="800100" lvl="1" indent="-342900">
              <a:buFont typeface="Arial" panose="020B0604020202020204" pitchFamily="34" charset="0"/>
              <a:buChar char="•"/>
            </a:pPr>
            <a:r>
              <a:rPr lang="en-US" altLang="zh-CN" sz="2000" dirty="0">
                <a:solidFill>
                  <a:srgbClr val="1111FF"/>
                </a:solidFill>
              </a:rPr>
              <a:t>DDR3 drops to 1.5 volts + high clock rates: up to 800 MHz</a:t>
            </a:r>
            <a:endParaRPr lang="en-US" altLang="zh-CN" sz="2000" dirty="0">
              <a:solidFill>
                <a:srgbClr val="1111FF"/>
              </a:solidFill>
            </a:endParaRPr>
          </a:p>
          <a:p>
            <a:pPr marL="800100" lvl="1" indent="-342900">
              <a:buFont typeface="Arial" panose="020B0604020202020204" pitchFamily="34" charset="0"/>
              <a:buChar char="•"/>
            </a:pPr>
            <a:r>
              <a:rPr lang="en-US" altLang="zh-CN" sz="2000" dirty="0">
                <a:solidFill>
                  <a:srgbClr val="1111FF"/>
                </a:solidFill>
              </a:rPr>
              <a:t>DDR4 drops to 1-1.2 volts + high clock rates: up to 1600 MHz</a:t>
            </a:r>
            <a:endParaRPr lang="en-US" altLang="zh-CN" sz="2000" dirty="0">
              <a:solidFill>
                <a:srgbClr val="1111FF"/>
              </a:solidFill>
            </a:endParaRPr>
          </a:p>
          <a:p>
            <a:pPr marL="800100" lvl="1" indent="-342900">
              <a:buFont typeface="Arial" panose="020B0604020202020204" pitchFamily="34" charset="0"/>
              <a:buChar char="•"/>
            </a:pPr>
            <a:endParaRPr lang="zh-CN" altLang="en-US" sz="16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Fast Page Mode Operation</a:t>
            </a:r>
            <a:endParaRPr lang="zh-CN" altLang="en-US" dirty="0"/>
          </a:p>
        </p:txBody>
      </p:sp>
      <p:sp>
        <p:nvSpPr>
          <p:cNvPr id="7" name="内容占位符 6"/>
          <p:cNvSpPr>
            <a:spLocks noGrp="1"/>
          </p:cNvSpPr>
          <p:nvPr>
            <p:ph sz="quarter" idx="13"/>
          </p:nvPr>
        </p:nvSpPr>
        <p:spPr>
          <a:xfrm>
            <a:off x="228600" y="116837"/>
            <a:ext cx="990599" cy="568325"/>
          </a:xfrm>
        </p:spPr>
        <p:txBody>
          <a:bodyPr/>
          <a:lstStyle/>
          <a:p>
            <a:r>
              <a:rPr lang="en-US" altLang="zh-CN" sz="2400" dirty="0"/>
              <a:t>3.8.1</a:t>
            </a:r>
            <a:endParaRPr lang="zh-CN" altLang="en-US" sz="2400" dirty="0"/>
          </a:p>
        </p:txBody>
      </p:sp>
      <p:pic>
        <p:nvPicPr>
          <p:cNvPr id="122" name="图片 121"/>
          <p:cNvPicPr>
            <a:picLocks noChangeAspect="1"/>
          </p:cNvPicPr>
          <p:nvPr/>
        </p:nvPicPr>
        <p:blipFill>
          <a:blip r:embed="rId1"/>
          <a:stretch>
            <a:fillRect/>
          </a:stretch>
        </p:blipFill>
        <p:spPr>
          <a:xfrm>
            <a:off x="5127399" y="887318"/>
            <a:ext cx="4016601" cy="3944761"/>
          </a:xfrm>
          <a:prstGeom prst="rect">
            <a:avLst/>
          </a:prstGeom>
        </p:spPr>
      </p:pic>
      <p:pic>
        <p:nvPicPr>
          <p:cNvPr id="123" name="图片 122"/>
          <p:cNvPicPr>
            <a:picLocks noChangeAspect="1"/>
          </p:cNvPicPr>
          <p:nvPr/>
        </p:nvPicPr>
        <p:blipFill>
          <a:blip r:embed="rId2"/>
          <a:stretch>
            <a:fillRect/>
          </a:stretch>
        </p:blipFill>
        <p:spPr>
          <a:xfrm>
            <a:off x="0" y="4800600"/>
            <a:ext cx="9144000" cy="1698799"/>
          </a:xfrm>
          <a:prstGeom prst="rect">
            <a:avLst/>
          </a:prstGeom>
        </p:spPr>
      </p:pic>
      <p:sp>
        <p:nvSpPr>
          <p:cNvPr id="124" name="文本占位符 140290"/>
          <p:cNvSpPr>
            <a:spLocks noGrp="1"/>
          </p:cNvSpPr>
          <p:nvPr/>
        </p:nvSpPr>
        <p:spPr>
          <a:xfrm>
            <a:off x="-46892" y="853671"/>
            <a:ext cx="5838092" cy="3529171"/>
          </a:xfrm>
          <a:prstGeom prst="rect">
            <a:avLst/>
          </a:prstGeom>
          <a:noFill/>
          <a:ln w="12700">
            <a:noFill/>
          </a:ln>
        </p:spPr>
        <p:txBody>
          <a:bodyPr vert="horz" wrap="square" lIns="63500" tIns="25400" rIns="63500" bIns="25400" anchor="t">
            <a:spAutoFit/>
          </a:bodyPr>
          <a:lstStyle>
            <a:lvl1pPr marL="203200" lvl="0" indent="-203200" algn="l" defTabSz="914400" eaLnBrk="0" fontAlgn="base" latinLnBrk="0" hangingPunct="0">
              <a:lnSpc>
                <a:spcPct val="75000"/>
              </a:lnSpc>
              <a:spcBef>
                <a:spcPct val="65000"/>
              </a:spcBef>
              <a:spcAft>
                <a:spcPct val="0"/>
              </a:spcAft>
              <a:buSzPct val="100000"/>
              <a:buChar char="°"/>
              <a:defRPr sz="2400" b="1" i="0" u="none" kern="1200" baseline="0">
                <a:solidFill>
                  <a:schemeClr val="tx1"/>
                </a:solidFill>
                <a:latin typeface="+mn-lt"/>
                <a:ea typeface="+mn-ea"/>
                <a:cs typeface="+mn-cs"/>
              </a:defRPr>
            </a:lvl1pPr>
            <a:lvl2pPr marL="685800" lvl="1" indent="-190500" algn="l" defTabSz="914400" eaLnBrk="0" fontAlgn="base" latinLnBrk="0" hangingPunct="0">
              <a:lnSpc>
                <a:spcPct val="85000"/>
              </a:lnSpc>
              <a:spcBef>
                <a:spcPct val="40000"/>
              </a:spcBef>
              <a:spcAft>
                <a:spcPct val="0"/>
              </a:spcAft>
              <a:buSzPct val="100000"/>
              <a:buChar char="•"/>
              <a:defRPr sz="1800" b="1" i="0" u="none" kern="1200" baseline="0">
                <a:solidFill>
                  <a:schemeClr val="tx1"/>
                </a:solidFill>
                <a:latin typeface="+mn-lt"/>
                <a:ea typeface="+mn-ea"/>
                <a:cs typeface="+mn-cs"/>
              </a:defRPr>
            </a:lvl2pPr>
            <a:lvl3pPr marL="1257300" lvl="2" indent="-342900" algn="l" defTabSz="914400" eaLnBrk="0" fontAlgn="base" latinLnBrk="0" hangingPunct="0">
              <a:lnSpc>
                <a:spcPct val="85000"/>
              </a:lnSpc>
              <a:spcBef>
                <a:spcPct val="40000"/>
              </a:spcBef>
              <a:spcAft>
                <a:spcPct val="0"/>
              </a:spcAft>
              <a:buSzPct val="100000"/>
              <a:buChar char="-"/>
              <a:defRPr sz="1800" b="1" i="0" u="none" kern="1200" baseline="0">
                <a:solidFill>
                  <a:schemeClr val="tx1"/>
                </a:solidFill>
                <a:latin typeface="+mn-lt"/>
                <a:ea typeface="+mn-ea"/>
                <a:cs typeface="+mn-cs"/>
              </a:defRPr>
            </a:lvl3pPr>
            <a:lvl4pPr marL="1714500" lvl="3" indent="-3429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4pPr>
            <a:lvl5pPr marL="2171700" lvl="4" indent="-3429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0" fontAlgn="base" latinLnBrk="0" hangingPunct="0">
              <a:lnSpc>
                <a:spcPct val="100000"/>
              </a:lnSpc>
              <a:spcBef>
                <a:spcPct val="20000"/>
              </a:spcBef>
              <a:spcAft>
                <a:spcPct val="0"/>
              </a:spcAft>
              <a:buChar char="»"/>
              <a:defRPr sz="2000" b="0" i="0" u="none" kern="1200" baseline="0">
                <a:solidFill>
                  <a:schemeClr val="tx1"/>
                </a:solidFill>
                <a:latin typeface="+mn-lt"/>
                <a:ea typeface="+mn-ea"/>
                <a:cs typeface="+mn-cs"/>
              </a:defRPr>
            </a:lvl9pPr>
          </a:lstStyle>
          <a:p>
            <a:pPr>
              <a:lnSpc>
                <a:spcPct val="80000"/>
              </a:lnSpc>
              <a:spcBef>
                <a:spcPct val="30000"/>
              </a:spcBef>
              <a:buFont typeface="Wingdings" panose="05000000000000000000" pitchFamily="2" charset="2"/>
              <a:buChar char="l"/>
            </a:pPr>
            <a:r>
              <a:rPr lang="en-US" altLang="zh-CN" dirty="0"/>
              <a:t>Regular DRAM Organization</a:t>
            </a:r>
            <a:r>
              <a:rPr lang="en-US" altLang="zh-CN" sz="2000" dirty="0"/>
              <a:t>:</a:t>
            </a:r>
            <a:endParaRPr lang="en-US" altLang="zh-CN" sz="2000" dirty="0"/>
          </a:p>
          <a:p>
            <a:pPr lvl="1">
              <a:lnSpc>
                <a:spcPct val="80000"/>
              </a:lnSpc>
              <a:spcBef>
                <a:spcPct val="30000"/>
              </a:spcBef>
            </a:pPr>
            <a:r>
              <a:rPr lang="en-US" altLang="zh-CN" sz="2000" dirty="0">
                <a:solidFill>
                  <a:srgbClr val="1111FF"/>
                </a:solidFill>
              </a:rPr>
              <a:t>N rows x N column x M-bit</a:t>
            </a:r>
            <a:endParaRPr lang="en-US" altLang="zh-CN" sz="2000" dirty="0">
              <a:solidFill>
                <a:srgbClr val="1111FF"/>
              </a:solidFill>
            </a:endParaRPr>
          </a:p>
          <a:p>
            <a:pPr lvl="1">
              <a:lnSpc>
                <a:spcPct val="80000"/>
              </a:lnSpc>
              <a:spcBef>
                <a:spcPct val="30000"/>
              </a:spcBef>
            </a:pPr>
            <a:r>
              <a:rPr lang="en-US" altLang="zh-CN" sz="2000" dirty="0">
                <a:solidFill>
                  <a:srgbClr val="1111FF"/>
                </a:solidFill>
              </a:rPr>
              <a:t>Read &amp; Write M-bit at a time</a:t>
            </a:r>
            <a:endParaRPr lang="en-US" altLang="zh-CN" sz="2000" dirty="0">
              <a:solidFill>
                <a:srgbClr val="1111FF"/>
              </a:solidFill>
            </a:endParaRPr>
          </a:p>
          <a:p>
            <a:pPr lvl="1">
              <a:lnSpc>
                <a:spcPct val="80000"/>
              </a:lnSpc>
              <a:spcBef>
                <a:spcPct val="30000"/>
              </a:spcBef>
            </a:pPr>
            <a:r>
              <a:rPr lang="en-US" altLang="zh-CN" sz="2000" dirty="0">
                <a:solidFill>
                  <a:srgbClr val="1111FF"/>
                </a:solidFill>
              </a:rPr>
              <a:t>Each M-bit access requires a RAS / CAS cycle</a:t>
            </a:r>
            <a:endParaRPr lang="en-US" altLang="zh-CN" sz="2000" dirty="0">
              <a:solidFill>
                <a:srgbClr val="1111FF"/>
              </a:solidFill>
            </a:endParaRPr>
          </a:p>
          <a:p>
            <a:pPr>
              <a:lnSpc>
                <a:spcPct val="80000"/>
              </a:lnSpc>
              <a:spcBef>
                <a:spcPct val="30000"/>
              </a:spcBef>
              <a:buFont typeface="Wingdings" panose="05000000000000000000" pitchFamily="2" charset="2"/>
              <a:buChar char="l"/>
            </a:pPr>
            <a:r>
              <a:rPr lang="en-US" altLang="zh-CN" dirty="0"/>
              <a:t>Fast Page Mode DRAM</a:t>
            </a:r>
            <a:endParaRPr lang="en-US" altLang="zh-CN" dirty="0"/>
          </a:p>
          <a:p>
            <a:pPr lvl="1">
              <a:lnSpc>
                <a:spcPct val="80000"/>
              </a:lnSpc>
              <a:spcBef>
                <a:spcPct val="30000"/>
              </a:spcBef>
            </a:pPr>
            <a:r>
              <a:rPr lang="en-US" altLang="zh-CN" sz="2000" dirty="0">
                <a:solidFill>
                  <a:srgbClr val="1111FF"/>
                </a:solidFill>
              </a:rPr>
              <a:t>N x M “SRAM” to save a row</a:t>
            </a:r>
            <a:endParaRPr lang="en-US" altLang="zh-CN" sz="2000" dirty="0">
              <a:solidFill>
                <a:srgbClr val="1111FF"/>
              </a:solidFill>
            </a:endParaRPr>
          </a:p>
          <a:p>
            <a:pPr>
              <a:lnSpc>
                <a:spcPct val="80000"/>
              </a:lnSpc>
              <a:spcBef>
                <a:spcPct val="30000"/>
              </a:spcBef>
              <a:buFont typeface="Wingdings" panose="05000000000000000000" pitchFamily="2" charset="2"/>
              <a:buChar char="l"/>
            </a:pPr>
            <a:r>
              <a:rPr lang="en-US" altLang="zh-CN" dirty="0"/>
              <a:t>After a row is read into the register</a:t>
            </a:r>
            <a:endParaRPr lang="en-US" altLang="zh-CN" dirty="0"/>
          </a:p>
          <a:p>
            <a:pPr lvl="1">
              <a:lnSpc>
                <a:spcPct val="80000"/>
              </a:lnSpc>
              <a:spcBef>
                <a:spcPct val="30000"/>
              </a:spcBef>
            </a:pPr>
            <a:r>
              <a:rPr lang="en-US" altLang="zh-CN" sz="2000" dirty="0">
                <a:solidFill>
                  <a:srgbClr val="1111FF"/>
                </a:solidFill>
              </a:rPr>
              <a:t>Only CAS is needed to access other M-bit blocks on that row</a:t>
            </a:r>
            <a:endParaRPr lang="en-US" altLang="zh-CN" sz="2000" dirty="0">
              <a:solidFill>
                <a:srgbClr val="1111FF"/>
              </a:solidFill>
            </a:endParaRPr>
          </a:p>
          <a:p>
            <a:pPr lvl="1">
              <a:lnSpc>
                <a:spcPct val="80000"/>
              </a:lnSpc>
              <a:spcBef>
                <a:spcPct val="30000"/>
              </a:spcBef>
            </a:pPr>
            <a:r>
              <a:rPr lang="en-US" altLang="zh-CN" sz="2000" dirty="0">
                <a:solidFill>
                  <a:srgbClr val="1111FF"/>
                </a:solidFill>
              </a:rPr>
              <a:t>RAS_L remains asserted while CAS_L is toggled</a:t>
            </a:r>
            <a:endParaRPr lang="en-US" altLang="zh-CN" sz="2000" dirty="0">
              <a:solidFill>
                <a:srgbClr val="1111FF"/>
              </a:solidFil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SDRAM timing (Single Data Rate)</a:t>
            </a:r>
            <a:endParaRPr lang="zh-CN" altLang="en-US" dirty="0"/>
          </a:p>
        </p:txBody>
      </p:sp>
      <p:sp>
        <p:nvSpPr>
          <p:cNvPr id="7" name="内容占位符 6"/>
          <p:cNvSpPr>
            <a:spLocks noGrp="1"/>
          </p:cNvSpPr>
          <p:nvPr>
            <p:ph sz="quarter" idx="13"/>
          </p:nvPr>
        </p:nvSpPr>
        <p:spPr>
          <a:xfrm>
            <a:off x="187569" y="112395"/>
            <a:ext cx="1066800" cy="568325"/>
          </a:xfrm>
        </p:spPr>
        <p:txBody>
          <a:bodyPr/>
          <a:lstStyle/>
          <a:p>
            <a:r>
              <a:rPr lang="en-US" altLang="zh-CN" sz="2400" dirty="0"/>
              <a:t>3.8.2</a:t>
            </a:r>
            <a:endParaRPr lang="zh-CN" altLang="en-US" sz="2400" dirty="0"/>
          </a:p>
        </p:txBody>
      </p:sp>
      <p:pic>
        <p:nvPicPr>
          <p:cNvPr id="8" name="图片 7"/>
          <p:cNvPicPr>
            <a:picLocks noChangeAspect="1"/>
          </p:cNvPicPr>
          <p:nvPr/>
        </p:nvPicPr>
        <p:blipFill>
          <a:blip r:embed="rId1"/>
          <a:stretch>
            <a:fillRect/>
          </a:stretch>
        </p:blipFill>
        <p:spPr>
          <a:xfrm>
            <a:off x="0" y="762000"/>
            <a:ext cx="9144000" cy="5133612"/>
          </a:xfrm>
          <a:prstGeom prst="rect">
            <a:avLst/>
          </a:prstGeom>
        </p:spPr>
      </p:pic>
      <p:sp>
        <p:nvSpPr>
          <p:cNvPr id="10" name="椭圆 9"/>
          <p:cNvSpPr/>
          <p:nvPr/>
        </p:nvSpPr>
        <p:spPr>
          <a:xfrm>
            <a:off x="914400" y="1903231"/>
            <a:ext cx="8382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5" name="文本框 14"/>
          <p:cNvSpPr txBox="1"/>
          <p:nvPr/>
        </p:nvSpPr>
        <p:spPr>
          <a:xfrm>
            <a:off x="-58615" y="4646431"/>
            <a:ext cx="1811215" cy="954107"/>
          </a:xfrm>
          <a:prstGeom prst="rect">
            <a:avLst/>
          </a:prstGeom>
          <a:noFill/>
        </p:spPr>
        <p:txBody>
          <a:bodyPr wrap="square" rtlCol="0">
            <a:spAutoFit/>
          </a:bodyPr>
          <a:lstStyle/>
          <a:p>
            <a:pPr algn="ctr"/>
            <a:r>
              <a:rPr lang="en-US" altLang="zh-CN" sz="2800" b="1" dirty="0">
                <a:solidFill>
                  <a:srgbClr val="1111FF"/>
                </a:solidFill>
              </a:rPr>
              <a:t>RAS</a:t>
            </a:r>
            <a:endParaRPr lang="en-US" altLang="zh-CN" sz="2800" b="1" dirty="0">
              <a:solidFill>
                <a:srgbClr val="1111FF"/>
              </a:solidFill>
            </a:endParaRPr>
          </a:p>
          <a:p>
            <a:r>
              <a:rPr lang="en-US" altLang="zh-CN" sz="2800" b="1" dirty="0">
                <a:solidFill>
                  <a:srgbClr val="1111FF"/>
                </a:solidFill>
              </a:rPr>
              <a:t>(New Bank)</a:t>
            </a:r>
            <a:endParaRPr lang="zh-CN" altLang="en-US" sz="2800" b="1" dirty="0">
              <a:solidFill>
                <a:srgbClr val="1111FF"/>
              </a:solidFill>
            </a:endParaRPr>
          </a:p>
        </p:txBody>
      </p:sp>
      <p:cxnSp>
        <p:nvCxnSpPr>
          <p:cNvPr id="17" name="直接箭头连接符 16"/>
          <p:cNvCxnSpPr>
            <a:stCxn id="15" idx="0"/>
          </p:cNvCxnSpPr>
          <p:nvPr/>
        </p:nvCxnSpPr>
        <p:spPr>
          <a:xfrm flipV="1">
            <a:off x="846993" y="2436631"/>
            <a:ext cx="372207" cy="220980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9" name="椭圆 18"/>
          <p:cNvSpPr/>
          <p:nvPr/>
        </p:nvSpPr>
        <p:spPr>
          <a:xfrm>
            <a:off x="2590800" y="1937413"/>
            <a:ext cx="8382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0" name="文本框 19"/>
          <p:cNvSpPr txBox="1"/>
          <p:nvPr/>
        </p:nvSpPr>
        <p:spPr>
          <a:xfrm>
            <a:off x="1905001" y="4646431"/>
            <a:ext cx="838200" cy="523220"/>
          </a:xfrm>
          <a:prstGeom prst="rect">
            <a:avLst/>
          </a:prstGeom>
          <a:noFill/>
        </p:spPr>
        <p:txBody>
          <a:bodyPr wrap="square" rtlCol="0">
            <a:spAutoFit/>
          </a:bodyPr>
          <a:lstStyle/>
          <a:p>
            <a:r>
              <a:rPr lang="en-US" altLang="zh-CN" sz="2800" b="1" dirty="0">
                <a:solidFill>
                  <a:srgbClr val="1111FF"/>
                </a:solidFill>
              </a:rPr>
              <a:t>CAS</a:t>
            </a:r>
            <a:endParaRPr lang="zh-CN" altLang="en-US" sz="2800" b="1" dirty="0">
              <a:solidFill>
                <a:srgbClr val="1111FF"/>
              </a:solidFill>
            </a:endParaRPr>
          </a:p>
        </p:txBody>
      </p:sp>
      <p:cxnSp>
        <p:nvCxnSpPr>
          <p:cNvPr id="22" name="直接箭头连接符 21"/>
          <p:cNvCxnSpPr>
            <a:stCxn id="20" idx="0"/>
            <a:endCxn id="19" idx="4"/>
          </p:cNvCxnSpPr>
          <p:nvPr/>
        </p:nvCxnSpPr>
        <p:spPr>
          <a:xfrm flipV="1">
            <a:off x="2324101" y="2470813"/>
            <a:ext cx="685799" cy="2175618"/>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6" name="椭圆 25"/>
          <p:cNvSpPr/>
          <p:nvPr/>
        </p:nvSpPr>
        <p:spPr>
          <a:xfrm>
            <a:off x="4343400" y="4675739"/>
            <a:ext cx="34290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defPPr>
              <a:defRPr lang="zh-CN"/>
            </a:defPPr>
            <a:lvl1pPr algn="l" rtl="0" fontAlgn="base">
              <a:spcBef>
                <a:spcPct val="0"/>
              </a:spcBef>
              <a:spcAft>
                <a:spcPct val="0"/>
              </a:spcAft>
              <a:defRPr kern="1200">
                <a:solidFill>
                  <a:schemeClr val="lt1"/>
                </a:solidFill>
                <a:latin typeface="+mn-lt"/>
                <a:ea typeface="+mn-ea"/>
                <a:cs typeface="+mn-cs"/>
              </a:defRPr>
            </a:lvl1pPr>
            <a:lvl2pPr marL="457200" algn="l" rtl="0" fontAlgn="base">
              <a:spcBef>
                <a:spcPct val="0"/>
              </a:spcBef>
              <a:spcAft>
                <a:spcPct val="0"/>
              </a:spcAft>
              <a:defRPr kern="1200">
                <a:solidFill>
                  <a:schemeClr val="lt1"/>
                </a:solidFill>
                <a:latin typeface="+mn-lt"/>
                <a:ea typeface="+mn-ea"/>
                <a:cs typeface="+mn-cs"/>
              </a:defRPr>
            </a:lvl2pPr>
            <a:lvl3pPr marL="914400" algn="l" rtl="0" fontAlgn="base">
              <a:spcBef>
                <a:spcPct val="0"/>
              </a:spcBef>
              <a:spcAft>
                <a:spcPct val="0"/>
              </a:spcAft>
              <a:defRPr kern="1200">
                <a:solidFill>
                  <a:schemeClr val="lt1"/>
                </a:solidFill>
                <a:latin typeface="+mn-lt"/>
                <a:ea typeface="+mn-ea"/>
                <a:cs typeface="+mn-cs"/>
              </a:defRPr>
            </a:lvl3pPr>
            <a:lvl4pPr marL="1371600" algn="l" rtl="0" fontAlgn="base">
              <a:spcBef>
                <a:spcPct val="0"/>
              </a:spcBef>
              <a:spcAft>
                <a:spcPct val="0"/>
              </a:spcAft>
              <a:defRPr kern="1200">
                <a:solidFill>
                  <a:schemeClr val="lt1"/>
                </a:solidFill>
                <a:latin typeface="+mn-lt"/>
                <a:ea typeface="+mn-ea"/>
                <a:cs typeface="+mn-cs"/>
              </a:defRPr>
            </a:lvl4pPr>
            <a:lvl5pPr marL="1828800" algn="l" rtl="0" fontAlgn="base">
              <a:spcBef>
                <a:spcPct val="0"/>
              </a:spcBef>
              <a:spcAft>
                <a:spcPct val="0"/>
              </a:spcAft>
              <a:defRPr kern="1200">
                <a:solidFill>
                  <a:schemeClr val="lt1"/>
                </a:solidFill>
                <a:latin typeface="+mn-lt"/>
                <a:ea typeface="+mn-ea"/>
                <a:cs typeface="+mn-cs"/>
              </a:defRPr>
            </a:lvl5pPr>
            <a:lvl6pPr marL="2286000" algn="l" defTabSz="457200" rtl="0" eaLnBrk="1" latinLnBrk="0" hangingPunct="1">
              <a:defRPr kern="1200">
                <a:solidFill>
                  <a:schemeClr val="lt1"/>
                </a:solidFill>
                <a:latin typeface="+mn-lt"/>
                <a:ea typeface="+mn-ea"/>
                <a:cs typeface="+mn-cs"/>
              </a:defRPr>
            </a:lvl6pPr>
            <a:lvl7pPr marL="2743200" algn="l" defTabSz="457200" rtl="0" eaLnBrk="1" latinLnBrk="0" hangingPunct="1">
              <a:defRPr kern="1200">
                <a:solidFill>
                  <a:schemeClr val="lt1"/>
                </a:solidFill>
                <a:latin typeface="+mn-lt"/>
                <a:ea typeface="+mn-ea"/>
                <a:cs typeface="+mn-cs"/>
              </a:defRPr>
            </a:lvl7pPr>
            <a:lvl8pPr marL="3200400" algn="l" defTabSz="457200" rtl="0" eaLnBrk="1" latinLnBrk="0" hangingPunct="1">
              <a:defRPr kern="1200">
                <a:solidFill>
                  <a:schemeClr val="lt1"/>
                </a:solidFill>
                <a:latin typeface="+mn-lt"/>
                <a:ea typeface="+mn-ea"/>
                <a:cs typeface="+mn-cs"/>
              </a:defRPr>
            </a:lvl8pPr>
            <a:lvl9pPr marL="3657600" algn="l" defTabSz="457200" rtl="0" eaLnBrk="1" latinLnBrk="0" hangingPunct="1">
              <a:defRPr kern="1200">
                <a:solidFill>
                  <a:schemeClr val="lt1"/>
                </a:solidFill>
                <a:latin typeface="+mn-lt"/>
                <a:ea typeface="+mn-ea"/>
                <a:cs typeface="+mn-cs"/>
              </a:defRPr>
            </a:lvl9pPr>
          </a:lstStyle>
          <a:p>
            <a:pPr algn="ctr"/>
            <a:endParaRPr lang="zh-CN" altLang="en-US"/>
          </a:p>
        </p:txBody>
      </p:sp>
      <p:cxnSp>
        <p:nvCxnSpPr>
          <p:cNvPr id="28" name="直接箭头连接符 27"/>
          <p:cNvCxnSpPr>
            <a:endCxn id="26" idx="5"/>
          </p:cNvCxnSpPr>
          <p:nvPr/>
        </p:nvCxnSpPr>
        <p:spPr>
          <a:xfrm flipH="1" flipV="1">
            <a:off x="7270235" y="5131024"/>
            <a:ext cx="883165" cy="277407"/>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7315200" y="5332231"/>
            <a:ext cx="1981200" cy="523220"/>
          </a:xfrm>
          <a:prstGeom prst="rect">
            <a:avLst/>
          </a:prstGeom>
          <a:noFill/>
        </p:spPr>
        <p:txBody>
          <a:bodyPr wrap="square" rtlCol="0">
            <a:spAutoFit/>
          </a:bodyPr>
          <a:lstStyle/>
          <a:p>
            <a:r>
              <a:rPr lang="en-US" altLang="zh-CN" sz="2800" b="1" dirty="0">
                <a:solidFill>
                  <a:srgbClr val="1111FF"/>
                </a:solidFill>
              </a:rPr>
              <a:t>Burst READ</a:t>
            </a:r>
            <a:endParaRPr lang="zh-CN" altLang="en-US" sz="2800" b="1" dirty="0">
              <a:solidFill>
                <a:srgbClr val="1111FF"/>
              </a:solidFill>
            </a:endParaRPr>
          </a:p>
        </p:txBody>
      </p:sp>
      <p:sp>
        <p:nvSpPr>
          <p:cNvPr id="31" name="椭圆 30"/>
          <p:cNvSpPr/>
          <p:nvPr/>
        </p:nvSpPr>
        <p:spPr>
          <a:xfrm>
            <a:off x="5943600" y="1979431"/>
            <a:ext cx="838200" cy="53340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文本框 31"/>
          <p:cNvSpPr txBox="1"/>
          <p:nvPr/>
        </p:nvSpPr>
        <p:spPr>
          <a:xfrm>
            <a:off x="7620001" y="4494031"/>
            <a:ext cx="1721364" cy="523220"/>
          </a:xfrm>
          <a:prstGeom prst="rect">
            <a:avLst/>
          </a:prstGeom>
          <a:noFill/>
        </p:spPr>
        <p:txBody>
          <a:bodyPr wrap="square" rtlCol="0">
            <a:spAutoFit/>
          </a:bodyPr>
          <a:lstStyle/>
          <a:p>
            <a:r>
              <a:rPr lang="en-US" altLang="zh-CN" sz="2800" b="1" dirty="0" err="1">
                <a:solidFill>
                  <a:srgbClr val="1111FF"/>
                </a:solidFill>
              </a:rPr>
              <a:t>Precharge</a:t>
            </a:r>
            <a:endParaRPr lang="zh-CN" altLang="en-US" sz="2800" b="1" dirty="0">
              <a:solidFill>
                <a:srgbClr val="1111FF"/>
              </a:solidFill>
            </a:endParaRPr>
          </a:p>
        </p:txBody>
      </p:sp>
      <p:cxnSp>
        <p:nvCxnSpPr>
          <p:cNvPr id="34" name="直接箭头连接符 33"/>
          <p:cNvCxnSpPr>
            <a:endCxn id="31" idx="5"/>
          </p:cNvCxnSpPr>
          <p:nvPr/>
        </p:nvCxnSpPr>
        <p:spPr>
          <a:xfrm flipH="1" flipV="1">
            <a:off x="6659048" y="2434716"/>
            <a:ext cx="1494352" cy="2241023"/>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5" name="文本框 34"/>
          <p:cNvSpPr txBox="1"/>
          <p:nvPr/>
        </p:nvSpPr>
        <p:spPr>
          <a:xfrm>
            <a:off x="0" y="5781539"/>
            <a:ext cx="8839200" cy="830997"/>
          </a:xfrm>
          <a:prstGeom prst="rect">
            <a:avLst/>
          </a:prstGeom>
          <a:noFill/>
        </p:spPr>
        <p:txBody>
          <a:bodyPr wrap="square" rtlCol="0">
            <a:spAutoFit/>
          </a:bodyPr>
          <a:lstStyle/>
          <a:p>
            <a:r>
              <a:rPr lang="en-US" altLang="zh-CN" sz="2400" b="1" dirty="0">
                <a:solidFill>
                  <a:srgbClr val="1111FF"/>
                </a:solidFill>
              </a:rPr>
              <a:t>Micron 128M-bit DRAM (Using 2Meg X 16 bit X 4 bank </a:t>
            </a:r>
            <a:r>
              <a:rPr lang="en-US" altLang="zh-CN" sz="2400" b="1" dirty="0" err="1">
                <a:solidFill>
                  <a:srgbClr val="1111FF"/>
                </a:solidFill>
              </a:rPr>
              <a:t>ver</a:t>
            </a:r>
            <a:r>
              <a:rPr lang="en-US" altLang="zh-CN" sz="2400" b="1" dirty="0">
                <a:solidFill>
                  <a:srgbClr val="1111FF"/>
                </a:solidFill>
              </a:rPr>
              <a:t>)</a:t>
            </a:r>
            <a:endParaRPr lang="en-US" altLang="zh-CN" sz="2400" b="1" dirty="0">
              <a:solidFill>
                <a:srgbClr val="1111FF"/>
              </a:solidFill>
            </a:endParaRPr>
          </a:p>
          <a:p>
            <a:r>
              <a:rPr lang="en-US" altLang="zh-CN" sz="2400" dirty="0"/>
              <a:t>-</a:t>
            </a:r>
            <a:r>
              <a:rPr lang="en-US" altLang="zh-CN" sz="2000" b="1" dirty="0"/>
              <a:t>Row (12 bits), bank (2 bits), Column (9 bits)</a:t>
            </a:r>
            <a:endParaRPr lang="zh-CN" altLang="en-US" sz="2000" b="1" dirty="0"/>
          </a:p>
        </p:txBody>
      </p:sp>
      <p:sp>
        <p:nvSpPr>
          <p:cNvPr id="2" name="Date Placeholder 1"/>
          <p:cNvSpPr>
            <a:spLocks noGrp="1"/>
          </p:cNvSpPr>
          <p:nvPr>
            <p:ph type="dt" sz="half" idx="10"/>
          </p:nvPr>
        </p:nvSpPr>
        <p:spPr/>
        <p:txBody>
          <a:bodyPr/>
          <a:lstStyle/>
          <a:p>
            <a:r>
              <a:rPr lang="en-US" altLang="zh-CN" smtClean="0"/>
              <a:t>COaA, LEC16 RAM</a:t>
            </a:r>
            <a:endParaRPr lang="en-US" altLang="zh-CN" dirty="0"/>
          </a:p>
        </p:txBody>
      </p:sp>
      <p:sp>
        <p:nvSpPr>
          <p:cNvPr id="3" name="Footer Placeholder 2"/>
          <p:cNvSpPr>
            <a:spLocks noGrp="1"/>
          </p:cNvSpPr>
          <p:nvPr>
            <p:ph type="ftr" sz="quarter" idx="11"/>
          </p:nvPr>
        </p:nvSpPr>
        <p:spPr/>
        <p:txBody>
          <a:bodyPr/>
          <a:lstStyle/>
          <a:p>
            <a:pPr algn="ctr"/>
            <a:r>
              <a:rPr lang="en-US" altLang="zh-CN" smtClean="0"/>
              <a:t>Northwestern Polytechnical University</a:t>
            </a:r>
            <a:endParaRPr lang="zh-CN" alt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Double-Data-Rate (DDR2) DRAM</a:t>
            </a:r>
            <a:endParaRPr lang="zh-CN" altLang="en-US" dirty="0"/>
          </a:p>
        </p:txBody>
      </p:sp>
      <p:sp>
        <p:nvSpPr>
          <p:cNvPr id="7" name="内容占位符 6"/>
          <p:cNvSpPr>
            <a:spLocks noGrp="1"/>
          </p:cNvSpPr>
          <p:nvPr>
            <p:ph sz="quarter" idx="13"/>
          </p:nvPr>
        </p:nvSpPr>
        <p:spPr>
          <a:xfrm>
            <a:off x="228600" y="116837"/>
            <a:ext cx="990599" cy="568325"/>
          </a:xfrm>
        </p:spPr>
        <p:txBody>
          <a:bodyPr/>
          <a:lstStyle/>
          <a:p>
            <a:r>
              <a:rPr lang="en-US" altLang="zh-CN" sz="2400" dirty="0"/>
              <a:t>3.8.3</a:t>
            </a:r>
            <a:endParaRPr lang="zh-CN" altLang="en-US" sz="2400" dirty="0"/>
          </a:p>
        </p:txBody>
      </p:sp>
      <p:sp>
        <p:nvSpPr>
          <p:cNvPr id="9" name="文本框 8"/>
          <p:cNvSpPr txBox="1"/>
          <p:nvPr/>
        </p:nvSpPr>
        <p:spPr>
          <a:xfrm>
            <a:off x="0" y="6198255"/>
            <a:ext cx="5791200" cy="523220"/>
          </a:xfrm>
          <a:prstGeom prst="rect">
            <a:avLst/>
          </a:prstGeom>
          <a:noFill/>
        </p:spPr>
        <p:txBody>
          <a:bodyPr wrap="square" rtlCol="0">
            <a:spAutoFit/>
          </a:bodyPr>
          <a:lstStyle/>
          <a:p>
            <a:r>
              <a:rPr lang="en-US" altLang="zh-CN" sz="2800" b="1" i="1" dirty="0"/>
              <a:t>[Micron, 256 Mb DDR2 Datasheet]</a:t>
            </a:r>
            <a:endParaRPr lang="zh-CN" altLang="en-US" sz="2800" b="1" i="1" dirty="0"/>
          </a:p>
        </p:txBody>
      </p:sp>
      <p:sp>
        <p:nvSpPr>
          <p:cNvPr id="10" name="文本框 9"/>
          <p:cNvSpPr txBox="1"/>
          <p:nvPr/>
        </p:nvSpPr>
        <p:spPr>
          <a:xfrm>
            <a:off x="5564183" y="6254815"/>
            <a:ext cx="3352800" cy="523220"/>
          </a:xfrm>
          <a:prstGeom prst="rect">
            <a:avLst/>
          </a:prstGeom>
          <a:noFill/>
        </p:spPr>
        <p:txBody>
          <a:bodyPr wrap="square" rtlCol="0">
            <a:spAutoFit/>
          </a:bodyPr>
          <a:lstStyle/>
          <a:p>
            <a:r>
              <a:rPr lang="en-US" altLang="zh-CN" sz="2800" b="1" dirty="0">
                <a:solidFill>
                  <a:srgbClr val="1111FF"/>
                </a:solidFill>
              </a:rPr>
              <a:t>400 Mb/S Data Rate</a:t>
            </a:r>
            <a:endParaRPr lang="zh-CN" altLang="en-US" sz="2800" b="1" dirty="0">
              <a:solidFill>
                <a:srgbClr val="1111FF"/>
              </a:solidFill>
            </a:endParaRPr>
          </a:p>
        </p:txBody>
      </p:sp>
      <p:pic>
        <p:nvPicPr>
          <p:cNvPr id="12" name="图片 11"/>
          <p:cNvPicPr>
            <a:picLocks noChangeAspect="1"/>
          </p:cNvPicPr>
          <p:nvPr/>
        </p:nvPicPr>
        <p:blipFill>
          <a:blip r:embed="rId1"/>
          <a:stretch>
            <a:fillRect/>
          </a:stretch>
        </p:blipFill>
        <p:spPr>
          <a:xfrm>
            <a:off x="235131" y="801698"/>
            <a:ext cx="8610600" cy="5543894"/>
          </a:xfrm>
          <a:prstGeom prst="rect">
            <a:avLst/>
          </a:prstGeom>
        </p:spPr>
      </p:pic>
      <p:sp>
        <p:nvSpPr>
          <p:cNvPr id="13" name="文本框 12"/>
          <p:cNvSpPr txBox="1"/>
          <p:nvPr/>
        </p:nvSpPr>
        <p:spPr>
          <a:xfrm>
            <a:off x="1828800" y="2057400"/>
            <a:ext cx="990600" cy="461665"/>
          </a:xfrm>
          <a:prstGeom prst="rect">
            <a:avLst/>
          </a:prstGeom>
          <a:noFill/>
        </p:spPr>
        <p:txBody>
          <a:bodyPr wrap="square" rtlCol="0">
            <a:spAutoFit/>
          </a:bodyPr>
          <a:lstStyle/>
          <a:p>
            <a:r>
              <a:rPr lang="en-US" altLang="zh-CN" sz="2400" b="1" dirty="0">
                <a:solidFill>
                  <a:srgbClr val="1111FF"/>
                </a:solidFill>
              </a:rPr>
              <a:t>ROW</a:t>
            </a:r>
            <a:endParaRPr lang="zh-CN" altLang="en-US" sz="2400" b="1" dirty="0">
              <a:solidFill>
                <a:srgbClr val="1111FF"/>
              </a:solidFill>
            </a:endParaRPr>
          </a:p>
        </p:txBody>
      </p:sp>
      <p:sp>
        <p:nvSpPr>
          <p:cNvPr id="15" name="文本框 14"/>
          <p:cNvSpPr txBox="1"/>
          <p:nvPr/>
        </p:nvSpPr>
        <p:spPr>
          <a:xfrm>
            <a:off x="3841568" y="2052935"/>
            <a:ext cx="1187631" cy="461665"/>
          </a:xfrm>
          <a:prstGeom prst="rect">
            <a:avLst/>
          </a:prstGeom>
          <a:noFill/>
        </p:spPr>
        <p:txBody>
          <a:bodyPr wrap="square" rtlCol="0">
            <a:spAutoFit/>
          </a:bodyPr>
          <a:lstStyle/>
          <a:p>
            <a:r>
              <a:rPr lang="en-US" altLang="zh-CN" sz="2400" b="1" dirty="0">
                <a:solidFill>
                  <a:srgbClr val="1111FF"/>
                </a:solidFill>
              </a:rPr>
              <a:t>Column</a:t>
            </a:r>
            <a:endParaRPr lang="zh-CN" altLang="en-US" sz="2400" b="1" dirty="0">
              <a:solidFill>
                <a:srgbClr val="1111FF"/>
              </a:solidFill>
            </a:endParaRPr>
          </a:p>
        </p:txBody>
      </p:sp>
      <p:sp>
        <p:nvSpPr>
          <p:cNvPr id="16" name="文本框 15"/>
          <p:cNvSpPr txBox="1"/>
          <p:nvPr/>
        </p:nvSpPr>
        <p:spPr>
          <a:xfrm>
            <a:off x="5365566" y="2057400"/>
            <a:ext cx="1568633" cy="461665"/>
          </a:xfrm>
          <a:prstGeom prst="rect">
            <a:avLst/>
          </a:prstGeom>
          <a:noFill/>
        </p:spPr>
        <p:txBody>
          <a:bodyPr wrap="square" rtlCol="0">
            <a:spAutoFit/>
          </a:bodyPr>
          <a:lstStyle/>
          <a:p>
            <a:r>
              <a:rPr lang="en-US" altLang="zh-CN" sz="2400" b="1" dirty="0" err="1">
                <a:solidFill>
                  <a:srgbClr val="1111FF"/>
                </a:solidFill>
              </a:rPr>
              <a:t>Precharge</a:t>
            </a:r>
            <a:endParaRPr lang="zh-CN" altLang="en-US" sz="2400" b="1" dirty="0">
              <a:solidFill>
                <a:srgbClr val="1111FF"/>
              </a:solidFill>
            </a:endParaRPr>
          </a:p>
        </p:txBody>
      </p:sp>
      <p:sp>
        <p:nvSpPr>
          <p:cNvPr id="18" name="文本框 17"/>
          <p:cNvSpPr txBox="1"/>
          <p:nvPr/>
        </p:nvSpPr>
        <p:spPr>
          <a:xfrm>
            <a:off x="7837546" y="2052935"/>
            <a:ext cx="990600" cy="461665"/>
          </a:xfrm>
          <a:prstGeom prst="rect">
            <a:avLst/>
          </a:prstGeom>
          <a:noFill/>
        </p:spPr>
        <p:txBody>
          <a:bodyPr wrap="square" rtlCol="0">
            <a:spAutoFit/>
          </a:bodyPr>
          <a:lstStyle/>
          <a:p>
            <a:r>
              <a:rPr lang="en-US" altLang="zh-CN" sz="2400" b="1" dirty="0">
                <a:solidFill>
                  <a:srgbClr val="1111FF"/>
                </a:solidFill>
              </a:rPr>
              <a:t>ROW</a:t>
            </a:r>
            <a:endParaRPr lang="zh-CN" altLang="en-US" sz="2400" b="1" dirty="0">
              <a:solidFill>
                <a:srgbClr val="1111FF"/>
              </a:solidFill>
            </a:endParaRPr>
          </a:p>
        </p:txBody>
      </p:sp>
      <p:cxnSp>
        <p:nvCxnSpPr>
          <p:cNvPr id="23" name="直接箭头连接符 22"/>
          <p:cNvCxnSpPr/>
          <p:nvPr/>
        </p:nvCxnSpPr>
        <p:spPr>
          <a:xfrm>
            <a:off x="4540431" y="2590800"/>
            <a:ext cx="2165169" cy="3276600"/>
          </a:xfrm>
          <a:prstGeom prst="straightConnector1">
            <a:avLst/>
          </a:prstGeom>
          <a:ln w="38100">
            <a:solidFill>
              <a:srgbClr val="1111FF"/>
            </a:solidFill>
            <a:tailEnd type="triangle"/>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5943600" y="5638800"/>
            <a:ext cx="914400" cy="461665"/>
          </a:xfrm>
          <a:prstGeom prst="rect">
            <a:avLst/>
          </a:prstGeom>
          <a:noFill/>
        </p:spPr>
        <p:txBody>
          <a:bodyPr wrap="square" rtlCol="0">
            <a:spAutoFit/>
          </a:bodyPr>
          <a:lstStyle/>
          <a:p>
            <a:r>
              <a:rPr lang="en-US" altLang="zh-CN" sz="2400" b="1" dirty="0">
                <a:solidFill>
                  <a:srgbClr val="1111FF"/>
                </a:solidFill>
              </a:rPr>
              <a:t>Data</a:t>
            </a:r>
            <a:endParaRPr lang="zh-CN" altLang="en-US" sz="2400" b="1" dirty="0">
              <a:solidFill>
                <a:srgbClr val="1111FF"/>
              </a:solidFill>
            </a:endParaRPr>
          </a:p>
        </p:txBody>
      </p:sp>
      <p:sp>
        <p:nvSpPr>
          <p:cNvPr id="2" name="Date Placeholder 1"/>
          <p:cNvSpPr>
            <a:spLocks noGrp="1"/>
          </p:cNvSpPr>
          <p:nvPr>
            <p:ph type="dt" sz="half" idx="10"/>
          </p:nvPr>
        </p:nvSpPr>
        <p:spPr/>
        <p:txBody>
          <a:bodyPr/>
          <a:lstStyle/>
          <a:p>
            <a:r>
              <a:rPr lang="en-US" altLang="zh-CN" smtClean="0"/>
              <a:t>COaA, LEC16 RAM</a:t>
            </a:r>
            <a:endParaRPr lang="en-US" altLang="zh-CN" dirty="0"/>
          </a:p>
        </p:txBody>
      </p:sp>
      <p:sp>
        <p:nvSpPr>
          <p:cNvPr id="3" name="Footer Placeholder 2"/>
          <p:cNvSpPr>
            <a:spLocks noGrp="1"/>
          </p:cNvSpPr>
          <p:nvPr>
            <p:ph type="ftr" sz="quarter" idx="11"/>
          </p:nvPr>
        </p:nvSpPr>
        <p:spPr/>
        <p:txBody>
          <a:bodyPr/>
          <a:lstStyle/>
          <a:p>
            <a:pPr algn="ctr"/>
            <a:r>
              <a:rPr lang="en-US" altLang="zh-CN" smtClean="0"/>
              <a:t>Northwestern Polytechnical University</a:t>
            </a:r>
            <a:endParaRPr lang="zh-CN" alt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a typeface="宋体" panose="02010600030101010101" pitchFamily="2" charset="-122"/>
                <a:sym typeface="+mn-ea"/>
              </a:rPr>
              <a:t>The Big Picture: Where are We Now? </a:t>
            </a:r>
            <a:endParaRPr lang="en-US" altLang="zh-CN"/>
          </a:p>
        </p:txBody>
      </p:sp>
      <p:sp>
        <p:nvSpPr>
          <p:cNvPr id="4" name="内容占位符 3"/>
          <p:cNvSpPr>
            <a:spLocks noGrp="1"/>
          </p:cNvSpPr>
          <p:nvPr>
            <p:ph sz="quarter" idx="13"/>
          </p:nvPr>
        </p:nvSpPr>
        <p:spPr/>
        <p:txBody>
          <a:bodyPr/>
          <a:lstStyle/>
          <a:p>
            <a:r>
              <a:rPr lang="en-US" altLang="zh-CN"/>
              <a:t>01</a:t>
            </a:r>
            <a:endParaRPr lang="en-US" altLang="zh-CN"/>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sp>
        <p:nvSpPr>
          <p:cNvPr id="159746" name="Rectangle 2"/>
          <p:cNvSpPr>
            <a:spLocks noGrp="1" noChangeArrowheads="1"/>
          </p:cNvSpPr>
          <p:nvPr/>
        </p:nvSpPr>
        <p:spPr bwMode="auto">
          <a:xfrm>
            <a:off x="326390" y="954088"/>
            <a:ext cx="8191500" cy="39935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03200" indent="-203200" algn="l" rtl="0" eaLnBrk="0" fontAlgn="base" hangingPunct="0">
              <a:lnSpc>
                <a:spcPct val="75000"/>
              </a:lnSpc>
              <a:spcBef>
                <a:spcPct val="65000"/>
              </a:spcBef>
              <a:spcAft>
                <a:spcPct val="0"/>
              </a:spcAft>
              <a:buSzPct val="100000"/>
              <a:buChar char="°"/>
              <a:defRPr sz="2400" b="1" kern="1200">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kern="1200">
                <a:solidFill>
                  <a:schemeClr val="tx1"/>
                </a:solidFill>
                <a:latin typeface="+mn-lt"/>
                <a:ea typeface="+mn-ea"/>
                <a:cs typeface="+mn-cs"/>
              </a:defRPr>
            </a:lvl2pPr>
            <a:lvl3pPr marL="1257300" indent="-342900" algn="l" rtl="0" eaLnBrk="0" fontAlgn="base" hangingPunct="0">
              <a:lnSpc>
                <a:spcPct val="85000"/>
              </a:lnSpc>
              <a:spcBef>
                <a:spcPct val="40000"/>
              </a:spcBef>
              <a:spcAft>
                <a:spcPct val="0"/>
              </a:spcAft>
              <a:buSzPct val="100000"/>
              <a:buChar char="-"/>
              <a:defRPr b="1" kern="1200">
                <a:solidFill>
                  <a:schemeClr val="tx1"/>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ea typeface="宋体" panose="02010600030101010101" pitchFamily="2" charset="-122"/>
              </a:rPr>
              <a:t>The Five Classic Components of a Computer</a:t>
            </a:r>
            <a:endParaRPr lang="en-US" altLang="zh-CN">
              <a:ea typeface="宋体" panose="02010600030101010101" pitchFamily="2" charset="-122"/>
            </a:endParaRPr>
          </a:p>
          <a:p>
            <a:pPr>
              <a:buFontTx/>
              <a:buNone/>
            </a:pPr>
            <a:endParaRPr lang="en-US" altLang="zh-CN">
              <a:ea typeface="宋体" panose="02010600030101010101" pitchFamily="2" charset="-122"/>
            </a:endParaRPr>
          </a:p>
          <a:p>
            <a:pPr>
              <a:buFontTx/>
              <a:buNone/>
            </a:pPr>
            <a:endParaRPr lang="en-US" altLang="zh-CN">
              <a:ea typeface="宋体" panose="02010600030101010101" pitchFamily="2" charset="-122"/>
            </a:endParaRPr>
          </a:p>
          <a:p>
            <a:pPr lvl="1">
              <a:buFontTx/>
              <a:buNone/>
            </a:pPr>
            <a:endParaRPr lang="en-US" altLang="zh-CN">
              <a:ea typeface="宋体" panose="02010600030101010101" pitchFamily="2" charset="-122"/>
            </a:endParaRPr>
          </a:p>
          <a:p>
            <a:pPr lvl="1">
              <a:buFontTx/>
              <a:buNone/>
            </a:pPr>
            <a:endParaRPr lang="en-US" altLang="zh-CN">
              <a:ea typeface="宋体" panose="02010600030101010101" pitchFamily="2" charset="-122"/>
            </a:endParaRPr>
          </a:p>
          <a:p>
            <a:pPr lvl="1">
              <a:buFontTx/>
              <a:buNone/>
            </a:pPr>
            <a:endParaRPr lang="en-US" altLang="zh-CN">
              <a:ea typeface="宋体" panose="02010600030101010101" pitchFamily="2" charset="-122"/>
            </a:endParaRPr>
          </a:p>
          <a:p>
            <a:r>
              <a:rPr lang="en-US" altLang="zh-CN">
                <a:ea typeface="宋体" panose="02010600030101010101" pitchFamily="2" charset="-122"/>
              </a:rPr>
              <a:t>Today’s Topics: </a:t>
            </a:r>
            <a:endParaRPr lang="en-US" altLang="zh-CN">
              <a:ea typeface="宋体" panose="02010600030101010101" pitchFamily="2" charset="-122"/>
            </a:endParaRPr>
          </a:p>
          <a:p>
            <a:pPr lvl="1"/>
            <a:r>
              <a:rPr lang="en-US" altLang="zh-CN">
                <a:ea typeface="宋体" panose="02010600030101010101" pitchFamily="2" charset="-122"/>
              </a:rPr>
              <a:t>SRAM Memory Technology</a:t>
            </a:r>
            <a:endParaRPr lang="en-US" altLang="zh-CN">
              <a:ea typeface="宋体" panose="02010600030101010101" pitchFamily="2" charset="-122"/>
            </a:endParaRPr>
          </a:p>
          <a:p>
            <a:pPr lvl="1"/>
            <a:r>
              <a:rPr lang="en-US" altLang="zh-CN">
                <a:ea typeface="宋体" panose="02010600030101010101" pitchFamily="2" charset="-122"/>
              </a:rPr>
              <a:t>DRAM Memory Technology</a:t>
            </a:r>
            <a:endParaRPr lang="en-US" altLang="zh-CN">
              <a:ea typeface="宋体" panose="02010600030101010101" pitchFamily="2" charset="-122"/>
            </a:endParaRPr>
          </a:p>
          <a:p>
            <a:pPr lvl="1"/>
            <a:r>
              <a:rPr lang="en-US" altLang="zh-CN">
                <a:ea typeface="宋体" panose="02010600030101010101" pitchFamily="2" charset="-122"/>
              </a:rPr>
              <a:t>Memory Organization</a:t>
            </a:r>
            <a:endParaRPr lang="en-US" altLang="zh-CN">
              <a:ea typeface="宋体" panose="02010600030101010101" pitchFamily="2" charset="-122"/>
            </a:endParaRPr>
          </a:p>
        </p:txBody>
      </p:sp>
      <p:sp>
        <p:nvSpPr>
          <p:cNvPr id="159748" name="Rectangle 4"/>
          <p:cNvSpPr>
            <a:spLocks noChangeArrowheads="1"/>
          </p:cNvSpPr>
          <p:nvPr/>
        </p:nvSpPr>
        <p:spPr bwMode="auto">
          <a:xfrm>
            <a:off x="1443990" y="1728788"/>
            <a:ext cx="1270000" cy="736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159749" name="Rectangle 5"/>
          <p:cNvSpPr>
            <a:spLocks noChangeArrowheads="1"/>
          </p:cNvSpPr>
          <p:nvPr/>
        </p:nvSpPr>
        <p:spPr bwMode="auto">
          <a:xfrm>
            <a:off x="1645603" y="1885951"/>
            <a:ext cx="8588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Control</a:t>
            </a:r>
            <a:endParaRPr lang="en-US" altLang="zh-CN" sz="1600" b="1">
              <a:latin typeface="Times New Roman" panose="02020603050405020304" pitchFamily="18" charset="0"/>
              <a:ea typeface="宋体" panose="02010600030101010101" pitchFamily="2" charset="-122"/>
            </a:endParaRPr>
          </a:p>
        </p:txBody>
      </p:sp>
      <p:sp>
        <p:nvSpPr>
          <p:cNvPr id="159750" name="Rectangle 6"/>
          <p:cNvSpPr>
            <a:spLocks noChangeArrowheads="1"/>
          </p:cNvSpPr>
          <p:nvPr/>
        </p:nvSpPr>
        <p:spPr bwMode="auto">
          <a:xfrm>
            <a:off x="1443990" y="2566988"/>
            <a:ext cx="1270000" cy="7366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159751" name="Rectangle 7"/>
          <p:cNvSpPr>
            <a:spLocks noChangeArrowheads="1"/>
          </p:cNvSpPr>
          <p:nvPr/>
        </p:nvSpPr>
        <p:spPr bwMode="auto">
          <a:xfrm>
            <a:off x="1569403" y="2759076"/>
            <a:ext cx="9937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Datapath</a:t>
            </a:r>
            <a:endParaRPr lang="en-US" altLang="zh-CN" sz="1600" b="1">
              <a:latin typeface="Times New Roman" panose="02020603050405020304" pitchFamily="18" charset="0"/>
              <a:ea typeface="宋体" panose="02010600030101010101" pitchFamily="2" charset="-122"/>
            </a:endParaRPr>
          </a:p>
        </p:txBody>
      </p:sp>
      <p:sp>
        <p:nvSpPr>
          <p:cNvPr id="159752" name="Rectangle 8" descr="10%"/>
          <p:cNvSpPr>
            <a:spLocks noChangeArrowheads="1"/>
          </p:cNvSpPr>
          <p:nvPr/>
        </p:nvSpPr>
        <p:spPr bwMode="auto">
          <a:xfrm>
            <a:off x="3044190" y="1271588"/>
            <a:ext cx="1041400" cy="2184400"/>
          </a:xfrm>
          <a:prstGeom prst="rect">
            <a:avLst/>
          </a:prstGeom>
          <a:pattFill prst="pct10">
            <a:fgClr>
              <a:schemeClr val="hlink"/>
            </a:fgClr>
            <a:bgClr>
              <a:schemeClr val="bg1"/>
            </a:bgClr>
          </a:pattFill>
          <a:ln w="25400">
            <a:solidFill>
              <a:schemeClr val="hlink"/>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159753" name="Rectangle 9"/>
          <p:cNvSpPr>
            <a:spLocks noChangeArrowheads="1"/>
          </p:cNvSpPr>
          <p:nvPr/>
        </p:nvSpPr>
        <p:spPr bwMode="auto">
          <a:xfrm>
            <a:off x="3115628" y="2124076"/>
            <a:ext cx="9271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Memory</a:t>
            </a:r>
            <a:endParaRPr lang="en-US" altLang="zh-CN" sz="1600" b="1">
              <a:latin typeface="Times New Roman" panose="02020603050405020304" pitchFamily="18" charset="0"/>
              <a:ea typeface="宋体" panose="02010600030101010101" pitchFamily="2" charset="-122"/>
            </a:endParaRPr>
          </a:p>
        </p:txBody>
      </p:sp>
      <p:sp>
        <p:nvSpPr>
          <p:cNvPr id="159754" name="Rectangle 10"/>
          <p:cNvSpPr>
            <a:spLocks noChangeArrowheads="1"/>
          </p:cNvSpPr>
          <p:nvPr/>
        </p:nvSpPr>
        <p:spPr bwMode="auto">
          <a:xfrm>
            <a:off x="1291590" y="1271588"/>
            <a:ext cx="1574800" cy="21844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159755" name="Rectangle 11"/>
          <p:cNvSpPr>
            <a:spLocks noChangeArrowheads="1"/>
          </p:cNvSpPr>
          <p:nvPr/>
        </p:nvSpPr>
        <p:spPr bwMode="auto">
          <a:xfrm>
            <a:off x="1569403" y="1258888"/>
            <a:ext cx="10287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Processor</a:t>
            </a:r>
            <a:endParaRPr lang="en-US" altLang="zh-CN" sz="1600" b="1">
              <a:latin typeface="Times New Roman" panose="02020603050405020304" pitchFamily="18" charset="0"/>
              <a:ea typeface="宋体" panose="02010600030101010101" pitchFamily="2" charset="-122"/>
            </a:endParaRPr>
          </a:p>
        </p:txBody>
      </p:sp>
      <p:sp>
        <p:nvSpPr>
          <p:cNvPr id="159756" name="Rectangle 12"/>
          <p:cNvSpPr>
            <a:spLocks noChangeArrowheads="1"/>
          </p:cNvSpPr>
          <p:nvPr/>
        </p:nvSpPr>
        <p:spPr bwMode="auto">
          <a:xfrm>
            <a:off x="4263390" y="1271588"/>
            <a:ext cx="1041400" cy="889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159757" name="Rectangle 13"/>
          <p:cNvSpPr>
            <a:spLocks noChangeArrowheads="1"/>
          </p:cNvSpPr>
          <p:nvPr/>
        </p:nvSpPr>
        <p:spPr bwMode="auto">
          <a:xfrm>
            <a:off x="4444365" y="1563688"/>
            <a:ext cx="6667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Input</a:t>
            </a:r>
            <a:endParaRPr lang="en-US" altLang="zh-CN" sz="1600" b="1">
              <a:latin typeface="Times New Roman" panose="02020603050405020304" pitchFamily="18" charset="0"/>
              <a:ea typeface="宋体" panose="02010600030101010101" pitchFamily="2" charset="-122"/>
            </a:endParaRPr>
          </a:p>
        </p:txBody>
      </p:sp>
      <p:sp>
        <p:nvSpPr>
          <p:cNvPr id="159758" name="Rectangle 14"/>
          <p:cNvSpPr>
            <a:spLocks noChangeArrowheads="1"/>
          </p:cNvSpPr>
          <p:nvPr/>
        </p:nvSpPr>
        <p:spPr bwMode="auto">
          <a:xfrm>
            <a:off x="4263390" y="2566988"/>
            <a:ext cx="1041400" cy="889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159759" name="Rectangle 15"/>
          <p:cNvSpPr>
            <a:spLocks noChangeArrowheads="1"/>
          </p:cNvSpPr>
          <p:nvPr/>
        </p:nvSpPr>
        <p:spPr bwMode="auto">
          <a:xfrm>
            <a:off x="4371340" y="2859088"/>
            <a:ext cx="8143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Output</a:t>
            </a:r>
            <a:endParaRPr lang="en-US" altLang="zh-CN" sz="1600" b="1">
              <a:latin typeface="Times New Roman" panose="02020603050405020304" pitchFamily="18" charset="0"/>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Today’s Topic</a:t>
            </a:r>
            <a:endParaRPr lang="zh-CN" altLang="en-US" dirty="0"/>
          </a:p>
        </p:txBody>
      </p:sp>
      <p:sp>
        <p:nvSpPr>
          <p:cNvPr id="2" name="文本框 1"/>
          <p:cNvSpPr txBox="1"/>
          <p:nvPr/>
        </p:nvSpPr>
        <p:spPr>
          <a:xfrm>
            <a:off x="266700" y="67865"/>
            <a:ext cx="914400" cy="523220"/>
          </a:xfrm>
          <a:prstGeom prst="rect">
            <a:avLst/>
          </a:prstGeom>
          <a:noFill/>
        </p:spPr>
        <p:txBody>
          <a:bodyPr wrap="square" rtlCol="0">
            <a:spAutoFit/>
          </a:bodyPr>
          <a:lstStyle/>
          <a:p>
            <a:r>
              <a:rPr lang="en-US" altLang="zh-CN" sz="2800" b="1" dirty="0">
                <a:solidFill>
                  <a:schemeClr val="bg1"/>
                </a:solidFill>
                <a:latin typeface="Arial" panose="020B0604020202020204" pitchFamily="34" charset="0"/>
                <a:cs typeface="Arial" panose="020B0604020202020204" pitchFamily="34" charset="0"/>
              </a:rPr>
              <a:t>00</a:t>
            </a:r>
            <a:endParaRPr lang="zh-CN" altLang="en-US" sz="2800" b="1" dirty="0">
              <a:solidFill>
                <a:schemeClr val="bg1"/>
              </a:solidFill>
              <a:latin typeface="Arial" panose="020B0604020202020204" pitchFamily="34" charset="0"/>
              <a:cs typeface="Arial" panose="020B0604020202020204" pitchFamily="34" charset="0"/>
            </a:endParaRPr>
          </a:p>
        </p:txBody>
      </p:sp>
      <p:sp>
        <p:nvSpPr>
          <p:cNvPr id="7" name="文本框 6"/>
          <p:cNvSpPr txBox="1"/>
          <p:nvPr/>
        </p:nvSpPr>
        <p:spPr>
          <a:xfrm>
            <a:off x="38100" y="978535"/>
            <a:ext cx="9067800" cy="645160"/>
          </a:xfrm>
          <a:prstGeom prst="rect">
            <a:avLst/>
          </a:prstGeom>
          <a:noFill/>
        </p:spPr>
        <p:txBody>
          <a:bodyPr wrap="square" rtlCol="0">
            <a:spAutoFit/>
          </a:bodyPr>
          <a:lstStyle/>
          <a:p>
            <a:r>
              <a:rPr lang="en-US" altLang="zh-CN" sz="3600" b="1" dirty="0">
                <a:solidFill>
                  <a:srgbClr val="0D00CD"/>
                </a:solidFill>
              </a:rPr>
              <a:t>01. </a:t>
            </a:r>
            <a:r>
              <a:rPr lang="en-US" altLang="zh-CN" sz="3600" b="1" dirty="0">
                <a:solidFill>
                  <a:srgbClr val="1111FF"/>
                </a:solidFill>
              </a:rPr>
              <a:t>Introduction</a:t>
            </a:r>
            <a:endParaRPr lang="en-US" altLang="zh-CN" sz="3600" b="1" dirty="0">
              <a:solidFill>
                <a:srgbClr val="1111FF"/>
              </a:solidFill>
            </a:endParaRPr>
          </a:p>
        </p:txBody>
      </p:sp>
      <p:sp>
        <p:nvSpPr>
          <p:cNvPr id="10" name="文本框 9"/>
          <p:cNvSpPr txBox="1"/>
          <p:nvPr/>
        </p:nvSpPr>
        <p:spPr>
          <a:xfrm>
            <a:off x="37856" y="1807260"/>
            <a:ext cx="9067800" cy="645160"/>
          </a:xfrm>
          <a:prstGeom prst="rect">
            <a:avLst/>
          </a:prstGeom>
          <a:noFill/>
        </p:spPr>
        <p:txBody>
          <a:bodyPr wrap="square" rtlCol="0">
            <a:spAutoFit/>
          </a:bodyPr>
          <a:lstStyle/>
          <a:p>
            <a:r>
              <a:rPr lang="en-US" altLang="zh-CN" sz="3600" b="1" dirty="0">
                <a:solidFill>
                  <a:srgbClr val="0D00CD"/>
                </a:solidFill>
              </a:rPr>
              <a:t>02. </a:t>
            </a:r>
            <a:r>
              <a:rPr lang="en-US" altLang="zh-CN" sz="3600" b="1" dirty="0">
                <a:solidFill>
                  <a:srgbClr val="1111FF"/>
                </a:solidFill>
              </a:rPr>
              <a:t>SRAM</a:t>
            </a:r>
            <a:endParaRPr lang="en-US" altLang="zh-CN" sz="3600" b="1" dirty="0">
              <a:solidFill>
                <a:srgbClr val="1111FF"/>
              </a:solidFill>
            </a:endParaRPr>
          </a:p>
        </p:txBody>
      </p:sp>
      <p:sp>
        <p:nvSpPr>
          <p:cNvPr id="8" name="文本框 7"/>
          <p:cNvSpPr txBox="1"/>
          <p:nvPr/>
        </p:nvSpPr>
        <p:spPr>
          <a:xfrm>
            <a:off x="38100" y="2594075"/>
            <a:ext cx="9067800" cy="645160"/>
          </a:xfrm>
          <a:prstGeom prst="rect">
            <a:avLst/>
          </a:prstGeom>
          <a:noFill/>
        </p:spPr>
        <p:txBody>
          <a:bodyPr wrap="square" rtlCol="0">
            <a:spAutoFit/>
          </a:bodyPr>
          <a:lstStyle/>
          <a:p>
            <a:r>
              <a:rPr lang="en-US" altLang="zh-CN" sz="3600" b="1" dirty="0">
                <a:solidFill>
                  <a:srgbClr val="0D00CD"/>
                </a:solidFill>
              </a:rPr>
              <a:t>03. </a:t>
            </a:r>
            <a:r>
              <a:rPr lang="en-US" sz="3600" b="1" dirty="0">
                <a:solidFill>
                  <a:srgbClr val="1111FF"/>
                </a:solidFill>
              </a:rPr>
              <a:t>DRAM Device</a:t>
            </a:r>
            <a:endParaRPr lang="en-US" sz="3600" b="1" dirty="0">
              <a:solidFill>
                <a:srgbClr val="1111FF"/>
              </a:solidFill>
            </a:endParaRPr>
          </a:p>
        </p:txBody>
      </p:sp>
      <p:sp>
        <p:nvSpPr>
          <p:cNvPr id="9" name="文本框 8"/>
          <p:cNvSpPr txBox="1"/>
          <p:nvPr/>
        </p:nvSpPr>
        <p:spPr>
          <a:xfrm>
            <a:off x="0" y="3350018"/>
            <a:ext cx="9067800" cy="646331"/>
          </a:xfrm>
          <a:prstGeom prst="rect">
            <a:avLst/>
          </a:prstGeom>
          <a:noFill/>
        </p:spPr>
        <p:txBody>
          <a:bodyPr wrap="square" rtlCol="0">
            <a:spAutoFit/>
          </a:bodyPr>
          <a:lstStyle/>
          <a:p>
            <a:r>
              <a:rPr lang="en-US" altLang="zh-CN" sz="3600" b="1" dirty="0">
                <a:solidFill>
                  <a:srgbClr val="0D00CD"/>
                </a:solidFill>
              </a:rPr>
              <a:t>04. </a:t>
            </a:r>
            <a:r>
              <a:rPr lang="en-US" sz="3600" b="1" dirty="0">
                <a:solidFill>
                  <a:srgbClr val="FF0000"/>
                </a:solidFill>
              </a:rPr>
              <a:t>Memory Subsystem</a:t>
            </a:r>
            <a:endParaRPr lang="en-US" sz="3600" b="1" dirty="0">
              <a:solidFill>
                <a:srgbClr val="FF0000"/>
              </a:solidFill>
            </a:endParaRPr>
          </a:p>
        </p:txBody>
      </p:sp>
      <p:sp>
        <p:nvSpPr>
          <p:cNvPr id="3" name="Date Placeholder 2"/>
          <p:cNvSpPr>
            <a:spLocks noGrp="1"/>
          </p:cNvSpPr>
          <p:nvPr>
            <p:ph type="dt" sz="half" idx="10"/>
          </p:nvPr>
        </p:nvSpPr>
        <p:spPr/>
        <p:txBody>
          <a:bodyPr/>
          <a:lstStyle/>
          <a:p>
            <a:r>
              <a:rPr lang="en-US" altLang="zh-CN" smtClean="0"/>
              <a:t>COaA, LEC16 RAM</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Memory subsystem organization</a:t>
            </a:r>
            <a:endParaRPr lang="en-US" altLang="zh-CN"/>
          </a:p>
        </p:txBody>
      </p:sp>
      <p:sp>
        <p:nvSpPr>
          <p:cNvPr id="4" name="内容占位符 3"/>
          <p:cNvSpPr>
            <a:spLocks noGrp="1"/>
          </p:cNvSpPr>
          <p:nvPr>
            <p:ph sz="quarter" idx="13"/>
          </p:nvPr>
        </p:nvSpPr>
        <p:spPr>
          <a:xfrm>
            <a:off x="291465" y="112395"/>
            <a:ext cx="764540" cy="568325"/>
          </a:xfrm>
        </p:spPr>
        <p:txBody>
          <a:bodyPr/>
          <a:lstStyle/>
          <a:p>
            <a:r>
              <a:rPr lang="en-US" altLang="zh-CN" dirty="0"/>
              <a:t> 4</a:t>
            </a:r>
            <a:endParaRPr lang="en-US" altLang="zh-CN"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171450" y="1261745"/>
            <a:ext cx="8801100" cy="4333875"/>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Memory sybsystem</a:t>
            </a:r>
            <a:endParaRPr lang="en-US" altLang="zh-CN"/>
          </a:p>
        </p:txBody>
      </p:sp>
      <p:sp>
        <p:nvSpPr>
          <p:cNvPr id="4" name="内容占位符 3"/>
          <p:cNvSpPr>
            <a:spLocks noGrp="1"/>
          </p:cNvSpPr>
          <p:nvPr>
            <p:ph sz="quarter" idx="13"/>
          </p:nvPr>
        </p:nvSpPr>
        <p:spPr>
          <a:xfrm>
            <a:off x="212725" y="112395"/>
            <a:ext cx="805180" cy="568325"/>
          </a:xfrm>
        </p:spPr>
        <p:txBody>
          <a:bodyPr/>
          <a:lstStyle/>
          <a:p>
            <a:r>
              <a:rPr lang="en-US" altLang="zh-CN" dirty="0"/>
              <a:t>  4</a:t>
            </a:r>
            <a:endParaRPr lang="en-US" altLang="zh-CN"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557530" y="1103630"/>
            <a:ext cx="7810500" cy="50673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Breaking down a DIMM</a:t>
            </a:r>
            <a:endParaRPr lang="en-US" altLang="zh-CN"/>
          </a:p>
        </p:txBody>
      </p:sp>
      <p:sp>
        <p:nvSpPr>
          <p:cNvPr id="4" name="内容占位符 3"/>
          <p:cNvSpPr>
            <a:spLocks noGrp="1"/>
          </p:cNvSpPr>
          <p:nvPr>
            <p:ph sz="quarter" idx="13"/>
          </p:nvPr>
        </p:nvSpPr>
        <p:spPr>
          <a:xfrm>
            <a:off x="162560" y="112395"/>
            <a:ext cx="963295" cy="568325"/>
          </a:xfrm>
        </p:spPr>
        <p:txBody>
          <a:bodyPr/>
          <a:lstStyle/>
          <a:p>
            <a:pPr algn="ctr"/>
            <a:r>
              <a:rPr lang="en-US" altLang="zh-CN" dirty="0"/>
              <a:t>4.1</a:t>
            </a:r>
            <a:endParaRPr lang="en-US" altLang="zh-CN"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304800" y="1225550"/>
            <a:ext cx="8534400" cy="5495925"/>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Breaking down a DIMM</a:t>
            </a:r>
            <a:endParaRPr lang="en-US" altLang="zh-CN"/>
          </a:p>
        </p:txBody>
      </p:sp>
      <p:sp>
        <p:nvSpPr>
          <p:cNvPr id="4" name="内容占位符 3"/>
          <p:cNvSpPr>
            <a:spLocks noGrp="1"/>
          </p:cNvSpPr>
          <p:nvPr>
            <p:ph sz="quarter" idx="13"/>
          </p:nvPr>
        </p:nvSpPr>
        <p:spPr>
          <a:xfrm>
            <a:off x="76200" y="116840"/>
            <a:ext cx="1208405" cy="568325"/>
          </a:xfrm>
        </p:spPr>
        <p:txBody>
          <a:bodyPr/>
          <a:lstStyle/>
          <a:p>
            <a:pPr algn="ctr"/>
            <a:r>
              <a:rPr lang="en-US" altLang="zh-CN" dirty="0"/>
              <a:t>4.1</a:t>
            </a:r>
            <a:endParaRPr lang="en-US" altLang="zh-CN"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285750" y="909320"/>
            <a:ext cx="8572500" cy="503872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Rank</a:t>
            </a:r>
            <a:endParaRPr lang="en-US" altLang="zh-CN"/>
          </a:p>
        </p:txBody>
      </p:sp>
      <p:sp>
        <p:nvSpPr>
          <p:cNvPr id="4" name="内容占位符 3"/>
          <p:cNvSpPr>
            <a:spLocks noGrp="1"/>
          </p:cNvSpPr>
          <p:nvPr>
            <p:ph sz="quarter" idx="13"/>
          </p:nvPr>
        </p:nvSpPr>
        <p:spPr>
          <a:xfrm>
            <a:off x="237490" y="112395"/>
            <a:ext cx="981710" cy="568325"/>
          </a:xfrm>
        </p:spPr>
        <p:txBody>
          <a:bodyPr/>
          <a:lstStyle/>
          <a:p>
            <a:r>
              <a:rPr lang="en-US" altLang="zh-CN" sz="2400" dirty="0"/>
              <a:t>4.2</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237490" y="1447800"/>
            <a:ext cx="8191500" cy="5210175"/>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Breaking down a Rank</a:t>
            </a:r>
            <a:endParaRPr lang="en-US" altLang="zh-CN"/>
          </a:p>
        </p:txBody>
      </p:sp>
      <p:sp>
        <p:nvSpPr>
          <p:cNvPr id="4" name="内容占位符 3"/>
          <p:cNvSpPr>
            <a:spLocks noGrp="1"/>
          </p:cNvSpPr>
          <p:nvPr>
            <p:ph sz="quarter" idx="13"/>
          </p:nvPr>
        </p:nvSpPr>
        <p:spPr>
          <a:xfrm>
            <a:off x="222250" y="112395"/>
            <a:ext cx="913765" cy="568325"/>
          </a:xfrm>
        </p:spPr>
        <p:txBody>
          <a:bodyPr/>
          <a:lstStyle/>
          <a:p>
            <a:r>
              <a:rPr lang="en-US" altLang="zh-CN" sz="2400" dirty="0"/>
              <a:t>4.2</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190500" y="937895"/>
            <a:ext cx="8763000" cy="4981575"/>
          </a:xfrm>
          <a:prstGeom prst="rect">
            <a:avLst/>
          </a:prstGeom>
        </p:spPr>
      </p:pic>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Breaking down a Chip</a:t>
            </a:r>
            <a:endParaRPr lang="en-US" altLang="zh-CN"/>
          </a:p>
        </p:txBody>
      </p:sp>
      <p:sp>
        <p:nvSpPr>
          <p:cNvPr id="4" name="内容占位符 3"/>
          <p:cNvSpPr>
            <a:spLocks noGrp="1"/>
          </p:cNvSpPr>
          <p:nvPr>
            <p:ph sz="quarter" idx="13"/>
          </p:nvPr>
        </p:nvSpPr>
        <p:spPr>
          <a:xfrm>
            <a:off x="211455" y="116840"/>
            <a:ext cx="1007745" cy="568325"/>
          </a:xfrm>
        </p:spPr>
        <p:txBody>
          <a:bodyPr/>
          <a:lstStyle/>
          <a:p>
            <a:r>
              <a:rPr lang="en-US" altLang="zh-CN" sz="2400" dirty="0"/>
              <a:t>4.3</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304800" y="1172845"/>
            <a:ext cx="8534400" cy="5305425"/>
          </a:xfrm>
          <a:prstGeom prst="rect">
            <a:avLst/>
          </a:prstGeom>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Breaking down a Bank</a:t>
            </a:r>
            <a:endParaRPr lang="en-US" altLang="zh-CN"/>
          </a:p>
        </p:txBody>
      </p:sp>
      <p:sp>
        <p:nvSpPr>
          <p:cNvPr id="4" name="内容占位符 3"/>
          <p:cNvSpPr>
            <a:spLocks noGrp="1"/>
          </p:cNvSpPr>
          <p:nvPr>
            <p:ph sz="quarter" idx="13"/>
          </p:nvPr>
        </p:nvSpPr>
        <p:spPr>
          <a:xfrm>
            <a:off x="177165" y="112395"/>
            <a:ext cx="1042035" cy="568325"/>
          </a:xfrm>
        </p:spPr>
        <p:txBody>
          <a:bodyPr/>
          <a:lstStyle/>
          <a:p>
            <a:r>
              <a:rPr lang="en-US" altLang="zh-CN" sz="2400" dirty="0"/>
              <a:t>4.4</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228600" y="935355"/>
            <a:ext cx="8686800" cy="5581650"/>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t>Example: Transferring a cache block</a:t>
            </a:r>
            <a:endParaRPr lang="en-US" altLang="zh-CN"/>
          </a:p>
        </p:txBody>
      </p:sp>
      <p:sp>
        <p:nvSpPr>
          <p:cNvPr id="4" name="内容占位符 3"/>
          <p:cNvSpPr>
            <a:spLocks noGrp="1"/>
          </p:cNvSpPr>
          <p:nvPr>
            <p:ph sz="quarter" idx="13"/>
          </p:nvPr>
        </p:nvSpPr>
        <p:spPr>
          <a:xfrm>
            <a:off x="192405" y="116840"/>
            <a:ext cx="874395" cy="568325"/>
          </a:xfrm>
        </p:spPr>
        <p:txBody>
          <a:bodyPr/>
          <a:lstStyle/>
          <a:p>
            <a:r>
              <a:rPr lang="en-US" altLang="zh-CN" sz="2400" dirty="0"/>
              <a:t>4.5</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190500" y="1204595"/>
            <a:ext cx="8763000" cy="44481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a:xfrm>
            <a:off x="1071245" y="116840"/>
            <a:ext cx="7615555" cy="649605"/>
          </a:xfrm>
        </p:spPr>
        <p:txBody>
          <a:bodyPr/>
          <a:lstStyle/>
          <a:p>
            <a:r>
              <a:rPr lang="en-US" altLang="zh-CN" sz="2400" dirty="0">
                <a:ea typeface="宋体" panose="02010600030101010101" pitchFamily="2" charset="-122"/>
                <a:sym typeface="+mn-ea"/>
              </a:rPr>
              <a:t>Random Access Memory (RAM) Technology</a:t>
            </a:r>
            <a:endParaRPr lang="en-US" altLang="zh-CN" sz="2400" dirty="0">
              <a:ea typeface="宋体" panose="02010600030101010101" pitchFamily="2" charset="-122"/>
              <a:sym typeface="+mn-ea"/>
            </a:endParaRPr>
          </a:p>
        </p:txBody>
      </p:sp>
      <p:sp>
        <p:nvSpPr>
          <p:cNvPr id="4" name="内容占位符 3"/>
          <p:cNvSpPr>
            <a:spLocks noGrp="1"/>
          </p:cNvSpPr>
          <p:nvPr>
            <p:ph sz="quarter" idx="13"/>
          </p:nvPr>
        </p:nvSpPr>
        <p:spPr>
          <a:xfrm>
            <a:off x="222250" y="116840"/>
            <a:ext cx="844550" cy="568325"/>
          </a:xfrm>
        </p:spPr>
        <p:txBody>
          <a:bodyPr/>
          <a:lstStyle/>
          <a:p>
            <a:r>
              <a:rPr lang="en-US" altLang="zh-CN"/>
              <a:t>1.2</a:t>
            </a:r>
            <a:endParaRPr lang="en-US" altLang="zh-CN"/>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sp>
        <p:nvSpPr>
          <p:cNvPr id="182275" name="Rectangle 3"/>
          <p:cNvSpPr>
            <a:spLocks noGrp="1" noChangeArrowheads="1"/>
          </p:cNvSpPr>
          <p:nvPr/>
        </p:nvSpPr>
        <p:spPr bwMode="auto">
          <a:xfrm>
            <a:off x="-57150" y="957580"/>
            <a:ext cx="9110980" cy="45764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03200" indent="-203200" algn="l" rtl="0" eaLnBrk="0" fontAlgn="base" hangingPunct="0">
              <a:lnSpc>
                <a:spcPct val="75000"/>
              </a:lnSpc>
              <a:spcBef>
                <a:spcPct val="65000"/>
              </a:spcBef>
              <a:spcAft>
                <a:spcPct val="0"/>
              </a:spcAft>
              <a:buSzPct val="100000"/>
              <a:buChar char="°"/>
              <a:defRPr sz="2400" b="1" kern="1200">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kern="1200">
                <a:solidFill>
                  <a:schemeClr val="tx1"/>
                </a:solidFill>
                <a:latin typeface="+mn-lt"/>
                <a:ea typeface="+mn-ea"/>
                <a:cs typeface="+mn-cs"/>
              </a:defRPr>
            </a:lvl2pPr>
            <a:lvl3pPr marL="1257300" indent="-342900" algn="l" rtl="0" eaLnBrk="0" fontAlgn="base" hangingPunct="0">
              <a:lnSpc>
                <a:spcPct val="85000"/>
              </a:lnSpc>
              <a:spcBef>
                <a:spcPct val="40000"/>
              </a:spcBef>
              <a:spcAft>
                <a:spcPct val="0"/>
              </a:spcAft>
              <a:buSzPct val="100000"/>
              <a:buChar char="-"/>
              <a:defRPr b="1" kern="1200">
                <a:solidFill>
                  <a:schemeClr val="tx1"/>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sz="2800">
                <a:ea typeface="宋体" panose="02010600030101010101" pitchFamily="2" charset="-122"/>
              </a:rPr>
              <a:t>Why do computer designers need to know about RAM technology?</a:t>
            </a:r>
            <a:endParaRPr lang="en-US" altLang="zh-CN" sz="2800">
              <a:ea typeface="宋体" panose="02010600030101010101" pitchFamily="2" charset="-122"/>
            </a:endParaRPr>
          </a:p>
          <a:p>
            <a:pPr lvl="1"/>
            <a:r>
              <a:rPr lang="en-US" altLang="zh-CN" sz="2400">
                <a:solidFill>
                  <a:srgbClr val="0D00CD"/>
                </a:solidFill>
                <a:ea typeface="宋体" panose="02010600030101010101" pitchFamily="2" charset="-122"/>
              </a:rPr>
              <a:t>Processor performance is usually limited by memory bandwidth</a:t>
            </a:r>
            <a:endParaRPr lang="en-US" altLang="zh-CN" sz="2400">
              <a:solidFill>
                <a:srgbClr val="0D00CD"/>
              </a:solidFill>
              <a:ea typeface="宋体" panose="02010600030101010101" pitchFamily="2" charset="-122"/>
            </a:endParaRPr>
          </a:p>
          <a:p>
            <a:pPr lvl="1"/>
            <a:r>
              <a:rPr lang="en-US" altLang="zh-CN" sz="2400">
                <a:solidFill>
                  <a:srgbClr val="0D00CD"/>
                </a:solidFill>
                <a:ea typeface="宋体" panose="02010600030101010101" pitchFamily="2" charset="-122"/>
              </a:rPr>
              <a:t>As IC densities increase, lots of memory will fit on processor chip</a:t>
            </a:r>
            <a:endParaRPr lang="en-US" altLang="zh-CN" sz="2400">
              <a:solidFill>
                <a:srgbClr val="0D00CD"/>
              </a:solidFill>
              <a:ea typeface="宋体" panose="02010600030101010101" pitchFamily="2" charset="-122"/>
            </a:endParaRPr>
          </a:p>
          <a:p>
            <a:pPr lvl="2"/>
            <a:r>
              <a:rPr lang="en-US" altLang="zh-CN" sz="2400">
                <a:ea typeface="宋体" panose="02010600030101010101" pitchFamily="2" charset="-122"/>
              </a:rPr>
              <a:t>Tailor on-chip memory to specific needs</a:t>
            </a:r>
            <a:endParaRPr lang="en-US" altLang="zh-CN" sz="2400">
              <a:ea typeface="宋体" panose="02010600030101010101" pitchFamily="2" charset="-122"/>
            </a:endParaRPr>
          </a:p>
          <a:p>
            <a:pPr lvl="3">
              <a:lnSpc>
                <a:spcPct val="85000"/>
              </a:lnSpc>
              <a:spcBef>
                <a:spcPct val="40000"/>
              </a:spcBef>
              <a:buFontTx/>
              <a:buChar char="-"/>
            </a:pPr>
            <a:r>
              <a:rPr lang="en-US" altLang="zh-CN" sz="2400" b="1">
                <a:solidFill>
                  <a:srgbClr val="0D00CD"/>
                </a:solidFill>
                <a:latin typeface="Arial" panose="020B0604020202020204" pitchFamily="34" charset="0"/>
                <a:ea typeface="宋体" panose="02010600030101010101" pitchFamily="2" charset="-122"/>
              </a:rPr>
              <a:t>Instruction cache</a:t>
            </a:r>
            <a:endParaRPr lang="en-US" altLang="zh-CN" sz="2400" b="1">
              <a:solidFill>
                <a:srgbClr val="0D00CD"/>
              </a:solidFill>
              <a:latin typeface="Arial" panose="020B0604020202020204" pitchFamily="34" charset="0"/>
              <a:ea typeface="宋体" panose="02010600030101010101" pitchFamily="2" charset="-122"/>
            </a:endParaRPr>
          </a:p>
          <a:p>
            <a:pPr lvl="3">
              <a:lnSpc>
                <a:spcPct val="85000"/>
              </a:lnSpc>
              <a:spcBef>
                <a:spcPct val="40000"/>
              </a:spcBef>
              <a:buFontTx/>
              <a:buChar char="-"/>
            </a:pPr>
            <a:r>
              <a:rPr lang="en-US" altLang="zh-CN" sz="2400" b="1">
                <a:solidFill>
                  <a:srgbClr val="0D00CD"/>
                </a:solidFill>
                <a:latin typeface="Arial" panose="020B0604020202020204" pitchFamily="34" charset="0"/>
                <a:ea typeface="宋体" panose="02010600030101010101" pitchFamily="2" charset="-122"/>
              </a:rPr>
              <a:t>Data cache</a:t>
            </a:r>
            <a:endParaRPr lang="en-US" altLang="zh-CN" sz="2400" b="1">
              <a:solidFill>
                <a:srgbClr val="0D00CD"/>
              </a:solidFill>
              <a:latin typeface="Arial" panose="020B0604020202020204" pitchFamily="34" charset="0"/>
              <a:ea typeface="宋体" panose="02010600030101010101" pitchFamily="2" charset="-122"/>
            </a:endParaRPr>
          </a:p>
          <a:p>
            <a:pPr lvl="3">
              <a:lnSpc>
                <a:spcPct val="85000"/>
              </a:lnSpc>
              <a:spcBef>
                <a:spcPct val="40000"/>
              </a:spcBef>
              <a:buFontTx/>
              <a:buChar char="-"/>
            </a:pPr>
            <a:r>
              <a:rPr lang="en-US" altLang="zh-CN" sz="2400" b="1">
                <a:solidFill>
                  <a:srgbClr val="0D00CD"/>
                </a:solidFill>
                <a:latin typeface="Arial" panose="020B0604020202020204" pitchFamily="34" charset="0"/>
                <a:ea typeface="宋体" panose="02010600030101010101" pitchFamily="2" charset="-122"/>
              </a:rPr>
              <a:t>Write buffer</a:t>
            </a:r>
            <a:endParaRPr lang="en-US" altLang="zh-CN" sz="2400" b="1">
              <a:solidFill>
                <a:srgbClr val="0D00CD"/>
              </a:solidFill>
              <a:latin typeface="Arial" panose="020B0604020202020204" pitchFamily="34" charset="0"/>
              <a:ea typeface="宋体" panose="02010600030101010101" pitchFamily="2" charset="-122"/>
            </a:endParaRPr>
          </a:p>
          <a:p>
            <a:r>
              <a:rPr lang="en-US" altLang="zh-CN" sz="2800">
                <a:ea typeface="宋体" panose="02010600030101010101" pitchFamily="2" charset="-122"/>
              </a:rPr>
              <a:t>What makes RAM different from a bunch of flip-flops?</a:t>
            </a:r>
            <a:endParaRPr lang="en-US" altLang="zh-CN" sz="2800">
              <a:ea typeface="宋体" panose="02010600030101010101" pitchFamily="2" charset="-122"/>
            </a:endParaRPr>
          </a:p>
          <a:p>
            <a:pPr lvl="1"/>
            <a:r>
              <a:rPr lang="en-US" altLang="zh-CN" sz="2400">
                <a:solidFill>
                  <a:srgbClr val="0D00CD"/>
                </a:solidFill>
                <a:ea typeface="宋体" panose="02010600030101010101" pitchFamily="2" charset="-122"/>
              </a:rPr>
              <a:t>Density: RAM is much denser</a:t>
            </a:r>
            <a:endParaRPr lang="en-US" altLang="zh-CN" sz="2400">
              <a:solidFill>
                <a:srgbClr val="0D00CD"/>
              </a:solidFill>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Example: Transferring a cache block</a:t>
            </a:r>
            <a:br>
              <a:rPr lang="en-US" altLang="zh-CN"/>
            </a:br>
            <a:endParaRPr lang="zh-CN" altLang="en-US"/>
          </a:p>
        </p:txBody>
      </p:sp>
      <p:sp>
        <p:nvSpPr>
          <p:cNvPr id="4" name="内容占位符 3"/>
          <p:cNvSpPr>
            <a:spLocks noGrp="1"/>
          </p:cNvSpPr>
          <p:nvPr>
            <p:ph sz="quarter" idx="13"/>
          </p:nvPr>
        </p:nvSpPr>
        <p:spPr>
          <a:xfrm>
            <a:off x="213360" y="116840"/>
            <a:ext cx="932180" cy="568325"/>
          </a:xfrm>
        </p:spPr>
        <p:txBody>
          <a:bodyPr/>
          <a:lstStyle/>
          <a:p>
            <a:r>
              <a:rPr lang="en-US" altLang="zh-CN" sz="2400" dirty="0"/>
              <a:t>4.5</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29845" y="1049020"/>
            <a:ext cx="9177020" cy="4773930"/>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Example: Transferring a cache block</a:t>
            </a:r>
            <a:endParaRPr lang="zh-CN" altLang="en-US"/>
          </a:p>
        </p:txBody>
      </p:sp>
      <p:sp>
        <p:nvSpPr>
          <p:cNvPr id="4" name="内容占位符 3"/>
          <p:cNvSpPr>
            <a:spLocks noGrp="1"/>
          </p:cNvSpPr>
          <p:nvPr>
            <p:ph sz="quarter" idx="13"/>
          </p:nvPr>
        </p:nvSpPr>
        <p:spPr>
          <a:xfrm>
            <a:off x="251460" y="116840"/>
            <a:ext cx="894715" cy="568325"/>
          </a:xfrm>
        </p:spPr>
        <p:txBody>
          <a:bodyPr/>
          <a:lstStyle/>
          <a:p>
            <a:r>
              <a:rPr lang="en-US" altLang="zh-CN" sz="2400" dirty="0"/>
              <a:t>4.5</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52070" y="1080135"/>
            <a:ext cx="9039860" cy="4698365"/>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Example: Transferring a cache block</a:t>
            </a:r>
            <a:endParaRPr lang="zh-CN" altLang="en-US"/>
          </a:p>
        </p:txBody>
      </p:sp>
      <p:sp>
        <p:nvSpPr>
          <p:cNvPr id="4" name="内容占位符 3"/>
          <p:cNvSpPr>
            <a:spLocks noGrp="1"/>
          </p:cNvSpPr>
          <p:nvPr>
            <p:ph sz="quarter" idx="13"/>
          </p:nvPr>
        </p:nvSpPr>
        <p:spPr>
          <a:xfrm>
            <a:off x="233045" y="116840"/>
            <a:ext cx="985520" cy="568325"/>
          </a:xfrm>
        </p:spPr>
        <p:txBody>
          <a:bodyPr/>
          <a:lstStyle/>
          <a:p>
            <a:r>
              <a:rPr lang="en-US" altLang="zh-CN" sz="2400" dirty="0"/>
              <a:t>4.5</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39370" y="1166495"/>
            <a:ext cx="9030970" cy="4622800"/>
          </a:xfrm>
          <a:prstGeom prst="rect">
            <a:avLst/>
          </a:prstGeom>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Example: Transferring a cache block</a:t>
            </a:r>
            <a:endParaRPr lang="zh-CN" altLang="en-US"/>
          </a:p>
        </p:txBody>
      </p:sp>
      <p:sp>
        <p:nvSpPr>
          <p:cNvPr id="4" name="内容占位符 3"/>
          <p:cNvSpPr>
            <a:spLocks noGrp="1"/>
          </p:cNvSpPr>
          <p:nvPr>
            <p:ph sz="quarter" idx="13"/>
          </p:nvPr>
        </p:nvSpPr>
        <p:spPr>
          <a:xfrm>
            <a:off x="242570" y="116840"/>
            <a:ext cx="976630" cy="568325"/>
          </a:xfrm>
        </p:spPr>
        <p:txBody>
          <a:bodyPr/>
          <a:lstStyle/>
          <a:p>
            <a:r>
              <a:rPr lang="en-US" altLang="zh-CN" sz="2400" dirty="0"/>
              <a:t>4.5</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133350" y="1171575"/>
            <a:ext cx="8877300" cy="451485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Example: Transferring a cache block</a:t>
            </a:r>
            <a:endParaRPr lang="zh-CN" altLang="en-US"/>
          </a:p>
        </p:txBody>
      </p:sp>
      <p:sp>
        <p:nvSpPr>
          <p:cNvPr id="4" name="内容占位符 3"/>
          <p:cNvSpPr>
            <a:spLocks noGrp="1"/>
          </p:cNvSpPr>
          <p:nvPr>
            <p:ph sz="quarter" idx="13"/>
          </p:nvPr>
        </p:nvSpPr>
        <p:spPr>
          <a:xfrm>
            <a:off x="255905" y="112395"/>
            <a:ext cx="963295" cy="568325"/>
          </a:xfrm>
        </p:spPr>
        <p:txBody>
          <a:bodyPr/>
          <a:lstStyle/>
          <a:p>
            <a:r>
              <a:rPr lang="en-US" altLang="zh-CN" sz="2400" dirty="0"/>
              <a:t>4.5</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152400" y="1190625"/>
            <a:ext cx="8839200" cy="4476750"/>
          </a:xfrm>
          <a:prstGeom prst="rect">
            <a:avLst/>
          </a:prstGeom>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a:sym typeface="+mn-ea"/>
              </a:rPr>
              <a:t>Example: Transferring a cache block</a:t>
            </a:r>
            <a:endParaRPr lang="zh-CN" altLang="en-US"/>
          </a:p>
        </p:txBody>
      </p:sp>
      <p:sp>
        <p:nvSpPr>
          <p:cNvPr id="4" name="内容占位符 3"/>
          <p:cNvSpPr>
            <a:spLocks noGrp="1"/>
          </p:cNvSpPr>
          <p:nvPr>
            <p:ph sz="quarter" idx="13"/>
          </p:nvPr>
        </p:nvSpPr>
        <p:spPr>
          <a:xfrm>
            <a:off x="252095" y="116840"/>
            <a:ext cx="874395" cy="568325"/>
          </a:xfrm>
        </p:spPr>
        <p:txBody>
          <a:bodyPr/>
          <a:lstStyle/>
          <a:p>
            <a:r>
              <a:rPr lang="en-US" altLang="zh-CN" sz="2400" dirty="0"/>
              <a:t>4.5</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51435" y="1155700"/>
            <a:ext cx="8763000" cy="5200650"/>
          </a:xfrm>
          <a:prstGeom prst="rect">
            <a:avLst/>
          </a:prstGeom>
        </p:spPr>
      </p:pic>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t>DRAM Overview (DRAM Modules)</a:t>
            </a:r>
            <a:endParaRPr lang="en-US" altLang="zh-CN" dirty="0"/>
          </a:p>
        </p:txBody>
      </p:sp>
      <p:sp>
        <p:nvSpPr>
          <p:cNvPr id="4" name="内容占位符 3"/>
          <p:cNvSpPr>
            <a:spLocks noGrp="1"/>
          </p:cNvSpPr>
          <p:nvPr>
            <p:ph sz="quarter" idx="13"/>
          </p:nvPr>
        </p:nvSpPr>
        <p:spPr>
          <a:xfrm>
            <a:off x="187960" y="116840"/>
            <a:ext cx="938530" cy="568325"/>
          </a:xfrm>
        </p:spPr>
        <p:txBody>
          <a:bodyPr/>
          <a:lstStyle/>
          <a:p>
            <a:r>
              <a:rPr lang="en-US" altLang="zh-CN" sz="2400" dirty="0"/>
              <a:t>4.6</a:t>
            </a:r>
            <a:endParaRPr lang="en-US" altLang="zh-CN" sz="2400" dirty="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pic>
        <p:nvPicPr>
          <p:cNvPr id="8" name="图片 7"/>
          <p:cNvPicPr>
            <a:picLocks noChangeAspect="1"/>
          </p:cNvPicPr>
          <p:nvPr/>
        </p:nvPicPr>
        <p:blipFill>
          <a:blip r:embed="rId1"/>
          <a:stretch>
            <a:fillRect/>
          </a:stretch>
        </p:blipFill>
        <p:spPr>
          <a:xfrm>
            <a:off x="276225" y="1202055"/>
            <a:ext cx="8115300" cy="5286375"/>
          </a:xfrm>
          <a:prstGeom prst="rect">
            <a:avLst/>
          </a:prstGeom>
        </p:spPr>
      </p:pic>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Modules</a:t>
            </a:r>
            <a:endParaRPr lang="zh-CN" altLang="en-US" dirty="0"/>
          </a:p>
        </p:txBody>
      </p:sp>
      <p:sp>
        <p:nvSpPr>
          <p:cNvPr id="7" name="内容占位符 6"/>
          <p:cNvSpPr>
            <a:spLocks noGrp="1"/>
          </p:cNvSpPr>
          <p:nvPr>
            <p:ph sz="quarter" idx="13"/>
          </p:nvPr>
        </p:nvSpPr>
        <p:spPr>
          <a:xfrm>
            <a:off x="212725" y="116840"/>
            <a:ext cx="854075" cy="568325"/>
          </a:xfrm>
        </p:spPr>
        <p:txBody>
          <a:bodyPr/>
          <a:lstStyle/>
          <a:p>
            <a:r>
              <a:rPr lang="en-US" altLang="zh-CN"/>
              <a:t>4.6</a:t>
            </a:r>
            <a:endParaRPr lang="en-US" altLang="zh-CN"/>
          </a:p>
        </p:txBody>
      </p:sp>
      <p:sp>
        <p:nvSpPr>
          <p:cNvPr id="8" name="文本框 7"/>
          <p:cNvSpPr txBox="1"/>
          <p:nvPr/>
        </p:nvSpPr>
        <p:spPr>
          <a:xfrm>
            <a:off x="0" y="990600"/>
            <a:ext cx="9525000" cy="5139869"/>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DRAM chips have narrow interface (typically  X4, X8, X16)</a:t>
            </a:r>
            <a:endParaRPr lang="en-US" altLang="zh-CN" sz="2800" b="1" dirty="0">
              <a:solidFill>
                <a:srgbClr val="1111FF"/>
              </a:solidFill>
            </a:endParaRPr>
          </a:p>
          <a:p>
            <a:pPr marL="457200" indent="-457200">
              <a:buFont typeface="Wingdings" panose="05000000000000000000" pitchFamily="2" charset="2"/>
              <a:buChar char="l"/>
            </a:pPr>
            <a:r>
              <a:rPr lang="en-US" altLang="zh-CN" sz="2800" b="1" dirty="0">
                <a:solidFill>
                  <a:srgbClr val="1111FF"/>
                </a:solidFill>
              </a:rPr>
              <a:t>Multiple chips are put together to form a wide interface</a:t>
            </a:r>
            <a:endParaRPr lang="en-US" altLang="zh-CN" sz="2800" b="1" dirty="0">
              <a:solidFill>
                <a:srgbClr val="1111FF"/>
              </a:solidFill>
            </a:endParaRPr>
          </a:p>
          <a:p>
            <a:pPr marL="800100" lvl="1" indent="-342900">
              <a:buFont typeface="Arial" panose="020B0604020202020204" pitchFamily="34" charset="0"/>
              <a:buChar char="•"/>
            </a:pPr>
            <a:r>
              <a:rPr lang="en-US" altLang="zh-CN" sz="2400" b="1" dirty="0">
                <a:solidFill>
                  <a:srgbClr val="000066"/>
                </a:solidFill>
              </a:rPr>
              <a:t>DIMM: Dual Inline Memory Module</a:t>
            </a:r>
            <a:endParaRPr lang="en-US" altLang="zh-CN" sz="2400" b="1" dirty="0">
              <a:solidFill>
                <a:srgbClr val="000066"/>
              </a:solidFill>
            </a:endParaRPr>
          </a:p>
          <a:p>
            <a:pPr marL="800100" lvl="1" indent="-342900">
              <a:buFont typeface="Arial" panose="020B0604020202020204" pitchFamily="34" charset="0"/>
              <a:buChar char="•"/>
            </a:pPr>
            <a:r>
              <a:rPr lang="en-US" altLang="zh-CN" sz="2400" b="1" dirty="0">
                <a:solidFill>
                  <a:srgbClr val="000066"/>
                </a:solidFill>
              </a:rPr>
              <a:t>TO get a 64-bit DIMM, we need to access 8 chips with 8-bit interfaces</a:t>
            </a:r>
            <a:endParaRPr lang="en-US" altLang="zh-CN" sz="2400" b="1" dirty="0">
              <a:solidFill>
                <a:srgbClr val="000066"/>
              </a:solidFill>
            </a:endParaRPr>
          </a:p>
          <a:p>
            <a:pPr marL="800100" lvl="1" indent="-342900">
              <a:buFont typeface="Arial" panose="020B0604020202020204" pitchFamily="34" charset="0"/>
              <a:buChar char="•"/>
            </a:pPr>
            <a:r>
              <a:rPr lang="en-US" altLang="zh-CN" sz="2400" b="1" dirty="0">
                <a:solidFill>
                  <a:srgbClr val="000066"/>
                </a:solidFill>
              </a:rPr>
              <a:t>Share command/address lines, but not data</a:t>
            </a:r>
            <a:endParaRPr lang="en-US" altLang="zh-CN" sz="2400" b="1" dirty="0">
              <a:solidFill>
                <a:srgbClr val="000066"/>
              </a:solidFill>
            </a:endParaRPr>
          </a:p>
          <a:p>
            <a:pPr marL="800100" lvl="1" indent="-342900">
              <a:buFont typeface="Arial" panose="020B0604020202020204" pitchFamily="34" charset="0"/>
              <a:buChar char="•"/>
            </a:pPr>
            <a:endParaRPr lang="en-US" altLang="zh-CN" sz="2400" b="1" dirty="0">
              <a:solidFill>
                <a:srgbClr val="000066"/>
              </a:solidFill>
            </a:endParaRPr>
          </a:p>
          <a:p>
            <a:pPr marL="457200" indent="-457200">
              <a:buFont typeface="Wingdings" panose="05000000000000000000" pitchFamily="2" charset="2"/>
              <a:buChar char="l"/>
            </a:pPr>
            <a:r>
              <a:rPr lang="en-US" altLang="zh-CN" sz="2800" b="1" dirty="0">
                <a:solidFill>
                  <a:srgbClr val="1111FF"/>
                </a:solidFill>
              </a:rPr>
              <a:t>Advantages</a:t>
            </a:r>
            <a:endParaRPr lang="en-US" altLang="zh-CN" sz="2800" b="1" dirty="0">
              <a:solidFill>
                <a:srgbClr val="1111FF"/>
              </a:solidFill>
            </a:endParaRPr>
          </a:p>
          <a:p>
            <a:pPr marL="800100" lvl="1" indent="-342900">
              <a:buFont typeface="Arial" panose="020B0604020202020204" pitchFamily="34" charset="0"/>
              <a:buChar char="•"/>
            </a:pPr>
            <a:r>
              <a:rPr lang="en-US" altLang="zh-CN" sz="2400" b="1" dirty="0">
                <a:solidFill>
                  <a:srgbClr val="000066"/>
                </a:solidFill>
              </a:rPr>
              <a:t>Acts like a high-capacity DRAM chip with a wide interface </a:t>
            </a:r>
            <a:endParaRPr lang="en-US" altLang="zh-CN" sz="2400" b="1" dirty="0">
              <a:solidFill>
                <a:srgbClr val="000066"/>
              </a:solidFill>
            </a:endParaRPr>
          </a:p>
          <a:p>
            <a:pPr marL="1257300" lvl="2" indent="-342900">
              <a:buFont typeface="Arial" panose="020B0604020202020204" pitchFamily="34" charset="0"/>
              <a:buChar char="•"/>
            </a:pPr>
            <a:r>
              <a:rPr lang="en-US" altLang="zh-CN" sz="2400" b="1" dirty="0">
                <a:solidFill>
                  <a:srgbClr val="000066"/>
                </a:solidFill>
              </a:rPr>
              <a:t>8x capacity, 8x bandwidth, same latency</a:t>
            </a:r>
            <a:endParaRPr lang="en-US" altLang="zh-CN" sz="2400" b="1" dirty="0">
              <a:solidFill>
                <a:srgbClr val="000066"/>
              </a:solidFill>
            </a:endParaRPr>
          </a:p>
          <a:p>
            <a:pPr marL="457200" indent="-457200">
              <a:buFont typeface="Wingdings" panose="05000000000000000000" pitchFamily="2" charset="2"/>
              <a:buChar char="l"/>
            </a:pPr>
            <a:r>
              <a:rPr lang="en-US" altLang="zh-CN" sz="2800" b="1" dirty="0">
                <a:solidFill>
                  <a:srgbClr val="1111FF"/>
                </a:solidFill>
              </a:rPr>
              <a:t>Disadvantages</a:t>
            </a:r>
            <a:endParaRPr lang="en-US" altLang="zh-CN" sz="2800" b="1" dirty="0">
              <a:solidFill>
                <a:srgbClr val="1111FF"/>
              </a:solidFill>
            </a:endParaRPr>
          </a:p>
          <a:p>
            <a:pPr marL="800100" lvl="1" indent="-342900">
              <a:buFont typeface="Arial" panose="020B0604020202020204" pitchFamily="34" charset="0"/>
              <a:buChar char="•"/>
            </a:pPr>
            <a:r>
              <a:rPr lang="en-US" altLang="zh-CN" sz="2400" b="1" dirty="0">
                <a:solidFill>
                  <a:srgbClr val="000066"/>
                </a:solidFill>
              </a:rPr>
              <a:t>Granularity: Accesses cannot be smaller than the interface width</a:t>
            </a:r>
            <a:endParaRPr lang="en-US" altLang="zh-CN" sz="2400" b="1" dirty="0">
              <a:solidFill>
                <a:srgbClr val="000066"/>
              </a:solidFill>
            </a:endParaRPr>
          </a:p>
          <a:p>
            <a:pPr marL="1257300" lvl="2" indent="-342900">
              <a:buFont typeface="Arial" panose="020B0604020202020204" pitchFamily="34" charset="0"/>
              <a:buChar char="•"/>
            </a:pPr>
            <a:r>
              <a:rPr lang="en-US" altLang="zh-CN" sz="2400" b="1" dirty="0">
                <a:solidFill>
                  <a:srgbClr val="000066"/>
                </a:solidFill>
              </a:rPr>
              <a:t>8x power</a:t>
            </a:r>
            <a:endParaRPr lang="zh-CN" altLang="en-US" sz="2400" b="1" dirty="0">
              <a:solidFill>
                <a:srgbClr val="000066"/>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A 64-bit Wide DIMM (physical view)</a:t>
            </a:r>
            <a:endParaRPr lang="zh-CN" altLang="en-US" dirty="0"/>
          </a:p>
        </p:txBody>
      </p:sp>
      <p:sp>
        <p:nvSpPr>
          <p:cNvPr id="7" name="内容占位符 6"/>
          <p:cNvSpPr>
            <a:spLocks noGrp="1"/>
          </p:cNvSpPr>
          <p:nvPr>
            <p:ph sz="quarter" idx="13"/>
          </p:nvPr>
        </p:nvSpPr>
        <p:spPr>
          <a:xfrm>
            <a:off x="252095" y="116840"/>
            <a:ext cx="814705" cy="568325"/>
          </a:xfrm>
        </p:spPr>
        <p:txBody>
          <a:bodyPr/>
          <a:lstStyle/>
          <a:p>
            <a:r>
              <a:rPr lang="en-US" altLang="zh-CN"/>
              <a:t>4.7</a:t>
            </a:r>
            <a:endParaRPr lang="en-US" altLang="zh-CN"/>
          </a:p>
        </p:txBody>
      </p:sp>
      <p:pic>
        <p:nvPicPr>
          <p:cNvPr id="8" name="图片 7"/>
          <p:cNvPicPr>
            <a:picLocks noChangeAspect="1"/>
          </p:cNvPicPr>
          <p:nvPr/>
        </p:nvPicPr>
        <p:blipFill>
          <a:blip r:embed="rId1"/>
          <a:stretch>
            <a:fillRect/>
          </a:stretch>
        </p:blipFill>
        <p:spPr>
          <a:xfrm>
            <a:off x="17252" y="1676400"/>
            <a:ext cx="9316529" cy="3429000"/>
          </a:xfrm>
          <a:prstGeom prst="rect">
            <a:avLst/>
          </a:prstGeom>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A 64-bit Wide DIMM (physical view)</a:t>
            </a:r>
            <a:endParaRPr lang="zh-CN" altLang="en-US" dirty="0"/>
          </a:p>
        </p:txBody>
      </p:sp>
      <p:sp>
        <p:nvSpPr>
          <p:cNvPr id="7" name="内容占位符 6"/>
          <p:cNvSpPr>
            <a:spLocks noGrp="1"/>
          </p:cNvSpPr>
          <p:nvPr>
            <p:ph sz="quarter" idx="13"/>
          </p:nvPr>
        </p:nvSpPr>
        <p:spPr>
          <a:xfrm>
            <a:off x="281940" y="116840"/>
            <a:ext cx="784860" cy="568325"/>
          </a:xfrm>
        </p:spPr>
        <p:txBody>
          <a:bodyPr/>
          <a:lstStyle/>
          <a:p>
            <a:r>
              <a:rPr lang="en-US" altLang="zh-CN"/>
              <a:t>4.8</a:t>
            </a:r>
            <a:endParaRPr lang="en-US" altLang="zh-CN"/>
          </a:p>
        </p:txBody>
      </p:sp>
      <p:pic>
        <p:nvPicPr>
          <p:cNvPr id="8" name="图片 7"/>
          <p:cNvPicPr>
            <a:picLocks noChangeAspect="1"/>
          </p:cNvPicPr>
          <p:nvPr/>
        </p:nvPicPr>
        <p:blipFill>
          <a:blip r:embed="rId1"/>
          <a:stretch>
            <a:fillRect/>
          </a:stretch>
        </p:blipFill>
        <p:spPr>
          <a:xfrm>
            <a:off x="1219200" y="968375"/>
            <a:ext cx="7162799" cy="588962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Today’s Topic</a:t>
            </a:r>
            <a:endParaRPr lang="zh-CN" altLang="en-US" dirty="0"/>
          </a:p>
        </p:txBody>
      </p:sp>
      <p:sp>
        <p:nvSpPr>
          <p:cNvPr id="2" name="文本框 1"/>
          <p:cNvSpPr txBox="1"/>
          <p:nvPr/>
        </p:nvSpPr>
        <p:spPr>
          <a:xfrm>
            <a:off x="266700" y="67865"/>
            <a:ext cx="914400" cy="523220"/>
          </a:xfrm>
          <a:prstGeom prst="rect">
            <a:avLst/>
          </a:prstGeom>
          <a:noFill/>
        </p:spPr>
        <p:txBody>
          <a:bodyPr wrap="square" rtlCol="0">
            <a:spAutoFit/>
          </a:bodyPr>
          <a:lstStyle/>
          <a:p>
            <a:r>
              <a:rPr lang="en-US" altLang="zh-CN" sz="2800" b="1" dirty="0">
                <a:solidFill>
                  <a:schemeClr val="bg1"/>
                </a:solidFill>
                <a:latin typeface="Arial" panose="020B0604020202020204" pitchFamily="34" charset="0"/>
                <a:cs typeface="Arial" panose="020B0604020202020204" pitchFamily="34" charset="0"/>
              </a:rPr>
              <a:t>00</a:t>
            </a:r>
            <a:endParaRPr lang="zh-CN" altLang="en-US" sz="2800" b="1" dirty="0">
              <a:solidFill>
                <a:schemeClr val="bg1"/>
              </a:solidFill>
              <a:latin typeface="Arial" panose="020B0604020202020204" pitchFamily="34" charset="0"/>
              <a:cs typeface="Arial" panose="020B0604020202020204" pitchFamily="34" charset="0"/>
            </a:endParaRPr>
          </a:p>
        </p:txBody>
      </p:sp>
      <p:sp>
        <p:nvSpPr>
          <p:cNvPr id="7" name="文本框 6"/>
          <p:cNvSpPr txBox="1"/>
          <p:nvPr/>
        </p:nvSpPr>
        <p:spPr>
          <a:xfrm>
            <a:off x="38100" y="978535"/>
            <a:ext cx="9067800" cy="645160"/>
          </a:xfrm>
          <a:prstGeom prst="rect">
            <a:avLst/>
          </a:prstGeom>
          <a:noFill/>
        </p:spPr>
        <p:txBody>
          <a:bodyPr wrap="square" rtlCol="0">
            <a:spAutoFit/>
          </a:bodyPr>
          <a:lstStyle/>
          <a:p>
            <a:r>
              <a:rPr lang="en-US" altLang="zh-CN" sz="3600" b="1" dirty="0">
                <a:solidFill>
                  <a:srgbClr val="0D00CD"/>
                </a:solidFill>
              </a:rPr>
              <a:t>01. </a:t>
            </a:r>
            <a:r>
              <a:rPr lang="en-US" altLang="zh-CN" sz="3600" b="1" dirty="0">
                <a:solidFill>
                  <a:srgbClr val="1111FF"/>
                </a:solidFill>
              </a:rPr>
              <a:t>Introduction</a:t>
            </a:r>
            <a:endParaRPr lang="en-US" altLang="zh-CN" sz="3600" b="1" dirty="0">
              <a:solidFill>
                <a:srgbClr val="1111FF"/>
              </a:solidFill>
            </a:endParaRPr>
          </a:p>
        </p:txBody>
      </p:sp>
      <p:sp>
        <p:nvSpPr>
          <p:cNvPr id="10" name="文本框 9"/>
          <p:cNvSpPr txBox="1"/>
          <p:nvPr/>
        </p:nvSpPr>
        <p:spPr>
          <a:xfrm>
            <a:off x="37856" y="1807260"/>
            <a:ext cx="9067800" cy="645160"/>
          </a:xfrm>
          <a:prstGeom prst="rect">
            <a:avLst/>
          </a:prstGeom>
          <a:noFill/>
        </p:spPr>
        <p:txBody>
          <a:bodyPr wrap="square" rtlCol="0">
            <a:spAutoFit/>
          </a:bodyPr>
          <a:lstStyle/>
          <a:p>
            <a:r>
              <a:rPr lang="en-US" altLang="zh-CN" sz="3600" b="1" dirty="0">
                <a:solidFill>
                  <a:srgbClr val="0D00CD"/>
                </a:solidFill>
              </a:rPr>
              <a:t>02. </a:t>
            </a:r>
            <a:r>
              <a:rPr lang="en-US" altLang="zh-CN" sz="3600" b="1" dirty="0">
                <a:solidFill>
                  <a:srgbClr val="FF0000"/>
                </a:solidFill>
              </a:rPr>
              <a:t>SRAM</a:t>
            </a:r>
            <a:endParaRPr lang="en-US" altLang="zh-CN" sz="3600" b="1" dirty="0">
              <a:solidFill>
                <a:srgbClr val="FF0000"/>
              </a:solidFill>
            </a:endParaRPr>
          </a:p>
        </p:txBody>
      </p:sp>
      <p:sp>
        <p:nvSpPr>
          <p:cNvPr id="8" name="文本框 7"/>
          <p:cNvSpPr txBox="1"/>
          <p:nvPr/>
        </p:nvSpPr>
        <p:spPr>
          <a:xfrm>
            <a:off x="38100" y="2594075"/>
            <a:ext cx="9067800" cy="645160"/>
          </a:xfrm>
          <a:prstGeom prst="rect">
            <a:avLst/>
          </a:prstGeom>
          <a:noFill/>
        </p:spPr>
        <p:txBody>
          <a:bodyPr wrap="square" rtlCol="0">
            <a:spAutoFit/>
          </a:bodyPr>
          <a:lstStyle/>
          <a:p>
            <a:r>
              <a:rPr lang="en-US" altLang="zh-CN" sz="3600" b="1" dirty="0">
                <a:solidFill>
                  <a:srgbClr val="0D00CD"/>
                </a:solidFill>
              </a:rPr>
              <a:t>03. </a:t>
            </a:r>
            <a:r>
              <a:rPr lang="en-US" sz="3600" b="1" dirty="0">
                <a:solidFill>
                  <a:srgbClr val="0D00CD"/>
                </a:solidFill>
              </a:rPr>
              <a:t>DRAM Device</a:t>
            </a:r>
            <a:endParaRPr lang="en-US" sz="3600" b="1" dirty="0">
              <a:solidFill>
                <a:srgbClr val="0D00CD"/>
              </a:solidFill>
            </a:endParaRPr>
          </a:p>
        </p:txBody>
      </p:sp>
      <p:sp>
        <p:nvSpPr>
          <p:cNvPr id="11" name="文本框 10"/>
          <p:cNvSpPr txBox="1"/>
          <p:nvPr/>
        </p:nvSpPr>
        <p:spPr>
          <a:xfrm>
            <a:off x="0" y="3350018"/>
            <a:ext cx="9067800" cy="646331"/>
          </a:xfrm>
          <a:prstGeom prst="rect">
            <a:avLst/>
          </a:prstGeom>
          <a:noFill/>
        </p:spPr>
        <p:txBody>
          <a:bodyPr wrap="square" rtlCol="0">
            <a:spAutoFit/>
          </a:bodyPr>
          <a:lstStyle/>
          <a:p>
            <a:r>
              <a:rPr lang="en-US" altLang="zh-CN" sz="3600" b="1" dirty="0">
                <a:solidFill>
                  <a:srgbClr val="0D00CD"/>
                </a:solidFill>
              </a:rPr>
              <a:t>04. </a:t>
            </a:r>
            <a:r>
              <a:rPr lang="en-US" sz="3600" b="1" dirty="0">
                <a:solidFill>
                  <a:srgbClr val="0D00CD"/>
                </a:solidFill>
              </a:rPr>
              <a:t>Memory Subsystem</a:t>
            </a:r>
            <a:endParaRPr lang="en-US" sz="3600" b="1" dirty="0">
              <a:solidFill>
                <a:srgbClr val="0D00CD"/>
              </a:solidFill>
            </a:endParaRPr>
          </a:p>
        </p:txBody>
      </p:sp>
      <p:sp>
        <p:nvSpPr>
          <p:cNvPr id="3" name="Date Placeholder 2"/>
          <p:cNvSpPr>
            <a:spLocks noGrp="1"/>
          </p:cNvSpPr>
          <p:nvPr>
            <p:ph type="dt" sz="half" idx="10"/>
          </p:nvPr>
        </p:nvSpPr>
        <p:spPr/>
        <p:txBody>
          <a:bodyPr/>
          <a:lstStyle/>
          <a:p>
            <a:r>
              <a:rPr lang="en-US" altLang="zh-CN" smtClean="0"/>
              <a:t>COaA, LEC16 RAM</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5" name="Slide Number Placeholder 4"/>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Ranks</a:t>
            </a:r>
            <a:endParaRPr lang="zh-CN" altLang="en-US" dirty="0"/>
          </a:p>
        </p:txBody>
      </p:sp>
      <p:sp>
        <p:nvSpPr>
          <p:cNvPr id="7" name="内容占位符 6"/>
          <p:cNvSpPr>
            <a:spLocks noGrp="1"/>
          </p:cNvSpPr>
          <p:nvPr>
            <p:ph sz="quarter" idx="13"/>
          </p:nvPr>
        </p:nvSpPr>
        <p:spPr>
          <a:xfrm>
            <a:off x="252095" y="116840"/>
            <a:ext cx="814705" cy="568325"/>
          </a:xfrm>
        </p:spPr>
        <p:txBody>
          <a:bodyPr/>
          <a:lstStyle/>
          <a:p>
            <a:r>
              <a:rPr lang="en-US" altLang="zh-CN"/>
              <a:t>4.9</a:t>
            </a:r>
            <a:endParaRPr lang="en-US" altLang="zh-CN"/>
          </a:p>
        </p:txBody>
      </p:sp>
      <p:sp>
        <p:nvSpPr>
          <p:cNvPr id="8" name="文本框 7"/>
          <p:cNvSpPr txBox="1"/>
          <p:nvPr/>
        </p:nvSpPr>
        <p:spPr>
          <a:xfrm>
            <a:off x="0" y="914400"/>
            <a:ext cx="9067800" cy="4185761"/>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A DIMM may include multiple Ranks</a:t>
            </a:r>
            <a:endParaRPr lang="en-US" altLang="zh-CN" sz="2800" b="1" dirty="0">
              <a:solidFill>
                <a:srgbClr val="1111FF"/>
              </a:solidFill>
            </a:endParaRPr>
          </a:p>
          <a:p>
            <a:pPr marL="800100" lvl="1" indent="-342900">
              <a:buFont typeface="Arial" panose="020B0604020202020204" pitchFamily="34" charset="0"/>
              <a:buChar char="•"/>
            </a:pPr>
            <a:r>
              <a:rPr lang="en-US" altLang="zh-CN" sz="2400" b="1" dirty="0">
                <a:solidFill>
                  <a:srgbClr val="000066"/>
                </a:solidFill>
              </a:rPr>
              <a:t>A 64-bit DIMM using 8 chips with X16 interfaces has 2 ranks</a:t>
            </a:r>
            <a:endParaRPr lang="en-US" altLang="zh-CN" sz="2400" b="1" dirty="0">
              <a:solidFill>
                <a:srgbClr val="000066"/>
              </a:solidFill>
            </a:endParaRPr>
          </a:p>
          <a:p>
            <a:pPr marL="800100" lvl="1" indent="-342900">
              <a:buFont typeface="Arial" panose="020B0604020202020204" pitchFamily="34" charset="0"/>
              <a:buChar char="•"/>
            </a:pPr>
            <a:endParaRPr lang="en-US" altLang="zh-CN" sz="2400" b="1" dirty="0">
              <a:solidFill>
                <a:srgbClr val="000066"/>
              </a:solidFill>
            </a:endParaRPr>
          </a:p>
          <a:p>
            <a:pPr marL="800100" lvl="1" indent="-342900">
              <a:buFont typeface="Arial" panose="020B0604020202020204" pitchFamily="34" charset="0"/>
              <a:buChar char="•"/>
            </a:pPr>
            <a:endParaRPr lang="en-US" altLang="zh-CN" sz="2400" b="1" dirty="0">
              <a:solidFill>
                <a:srgbClr val="000066"/>
              </a:solidFill>
            </a:endParaRPr>
          </a:p>
          <a:p>
            <a:endParaRPr lang="en-US" altLang="zh-CN" dirty="0"/>
          </a:p>
          <a:p>
            <a:pPr marL="457200" indent="-457200">
              <a:buFont typeface="Wingdings" panose="05000000000000000000" pitchFamily="2" charset="2"/>
              <a:buChar char="l"/>
            </a:pPr>
            <a:r>
              <a:rPr lang="en-US" altLang="zh-CN" sz="2800" b="1" dirty="0">
                <a:solidFill>
                  <a:srgbClr val="1111FF"/>
                </a:solidFill>
              </a:rPr>
              <a:t>Each 64-bit group of chips is called a rank</a:t>
            </a:r>
            <a:endParaRPr lang="en-US" altLang="zh-CN" sz="2800" b="1" dirty="0">
              <a:solidFill>
                <a:srgbClr val="1111FF"/>
              </a:solidFill>
            </a:endParaRPr>
          </a:p>
          <a:p>
            <a:pPr marL="800100" lvl="1" indent="-342900">
              <a:buFont typeface="Arial" panose="020B0604020202020204" pitchFamily="34" charset="0"/>
              <a:buChar char="•"/>
            </a:pPr>
            <a:r>
              <a:rPr lang="en-US" altLang="zh-CN" sz="2400" b="1" dirty="0">
                <a:solidFill>
                  <a:srgbClr val="000066"/>
                </a:solidFill>
              </a:rPr>
              <a:t>All chips in a rank respond to a single command</a:t>
            </a:r>
            <a:endParaRPr lang="en-US" altLang="zh-CN" sz="2400" b="1" dirty="0">
              <a:solidFill>
                <a:srgbClr val="000066"/>
              </a:solidFill>
            </a:endParaRPr>
          </a:p>
          <a:p>
            <a:pPr marL="800100" lvl="1" indent="-342900">
              <a:buFont typeface="Arial" panose="020B0604020202020204" pitchFamily="34" charset="0"/>
              <a:buChar char="•"/>
            </a:pPr>
            <a:r>
              <a:rPr lang="en-US" altLang="zh-CN" sz="2400" b="1" dirty="0">
                <a:solidFill>
                  <a:srgbClr val="000066"/>
                </a:solidFill>
              </a:rPr>
              <a:t>Different ranks share command/address/data lines</a:t>
            </a:r>
            <a:endParaRPr lang="en-US" altLang="zh-CN" sz="2400" b="1" dirty="0">
              <a:solidFill>
                <a:srgbClr val="000066"/>
              </a:solidFill>
            </a:endParaRPr>
          </a:p>
          <a:p>
            <a:pPr marL="800100" lvl="1" indent="-342900">
              <a:buFont typeface="Arial" panose="020B0604020202020204" pitchFamily="34" charset="0"/>
              <a:buChar char="•"/>
            </a:pPr>
            <a:r>
              <a:rPr lang="en-US" altLang="zh-CN" sz="2400" b="1" dirty="0">
                <a:solidFill>
                  <a:srgbClr val="000066"/>
                </a:solidFill>
              </a:rPr>
              <a:t>Select between ranks with “Chip Select” signal</a:t>
            </a:r>
            <a:endParaRPr lang="en-US" altLang="zh-CN" sz="2400" b="1" dirty="0">
              <a:solidFill>
                <a:srgbClr val="000066"/>
              </a:solidFill>
            </a:endParaRPr>
          </a:p>
          <a:p>
            <a:pPr marL="800100" lvl="1" indent="-342900">
              <a:buFont typeface="Arial" panose="020B0604020202020204" pitchFamily="34" charset="0"/>
              <a:buChar char="•"/>
            </a:pPr>
            <a:r>
              <a:rPr lang="en-US" altLang="zh-CN" sz="2400" b="1" dirty="0">
                <a:solidFill>
                  <a:srgbClr val="000066"/>
                </a:solidFill>
              </a:rPr>
              <a:t>Ranks provide more “banks” across multiple chips</a:t>
            </a:r>
            <a:endParaRPr lang="en-US" altLang="zh-CN" sz="2400" b="1" dirty="0">
              <a:solidFill>
                <a:srgbClr val="000066"/>
              </a:solidFill>
            </a:endParaRPr>
          </a:p>
          <a:p>
            <a:pPr marL="800100" lvl="1" indent="-342900">
              <a:buFont typeface="Arial" panose="020B0604020202020204" pitchFamily="34" charset="0"/>
              <a:buChar char="•"/>
            </a:pPr>
            <a:r>
              <a:rPr lang="en-US" altLang="zh-CN" sz="2400" b="1" dirty="0">
                <a:solidFill>
                  <a:srgbClr val="000066"/>
                </a:solidFill>
              </a:rPr>
              <a:t>(but don’t confuse rank and bank!)</a:t>
            </a:r>
            <a:endParaRPr lang="zh-CN" altLang="en-US" sz="2400" b="1" dirty="0">
              <a:solidFill>
                <a:srgbClr val="000066"/>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Multiple DIMM on a Channel</a:t>
            </a:r>
            <a:endParaRPr lang="zh-CN" altLang="en-US" dirty="0"/>
          </a:p>
        </p:txBody>
      </p:sp>
      <p:sp>
        <p:nvSpPr>
          <p:cNvPr id="7" name="内容占位符 6"/>
          <p:cNvSpPr>
            <a:spLocks noGrp="1"/>
          </p:cNvSpPr>
          <p:nvPr>
            <p:ph sz="quarter" idx="13"/>
          </p:nvPr>
        </p:nvSpPr>
        <p:spPr>
          <a:xfrm>
            <a:off x="182880" y="116840"/>
            <a:ext cx="883920" cy="568325"/>
          </a:xfrm>
        </p:spPr>
        <p:txBody>
          <a:bodyPr/>
          <a:lstStyle/>
          <a:p>
            <a:r>
              <a:rPr lang="en-US" altLang="zh-CN"/>
              <a:t>4.10</a:t>
            </a:r>
            <a:endParaRPr lang="en-US" altLang="zh-CN"/>
          </a:p>
        </p:txBody>
      </p:sp>
      <p:pic>
        <p:nvPicPr>
          <p:cNvPr id="8" name="图片 7"/>
          <p:cNvPicPr>
            <a:picLocks noChangeAspect="1"/>
          </p:cNvPicPr>
          <p:nvPr/>
        </p:nvPicPr>
        <p:blipFill>
          <a:blip r:embed="rId1"/>
          <a:stretch>
            <a:fillRect/>
          </a:stretch>
        </p:blipFill>
        <p:spPr>
          <a:xfrm>
            <a:off x="3810001" y="1066800"/>
            <a:ext cx="5334000" cy="5165089"/>
          </a:xfrm>
          <a:prstGeom prst="rect">
            <a:avLst/>
          </a:prstGeom>
        </p:spPr>
      </p:pic>
      <p:sp>
        <p:nvSpPr>
          <p:cNvPr id="9" name="文本框 8"/>
          <p:cNvSpPr txBox="1"/>
          <p:nvPr/>
        </p:nvSpPr>
        <p:spPr>
          <a:xfrm>
            <a:off x="0" y="1066800"/>
            <a:ext cx="4038600" cy="1261884"/>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Advantages</a:t>
            </a:r>
            <a:endParaRPr lang="en-US" altLang="zh-CN" sz="2800" b="1" dirty="0">
              <a:solidFill>
                <a:srgbClr val="1111FF"/>
              </a:solidFill>
            </a:endParaRPr>
          </a:p>
          <a:p>
            <a:pPr marL="800100" lvl="1" indent="-342900">
              <a:buFont typeface="Arial" panose="020B0604020202020204" pitchFamily="34" charset="0"/>
              <a:buChar char="•"/>
            </a:pPr>
            <a:r>
              <a:rPr lang="en-US" altLang="zh-CN" sz="2400" b="1" dirty="0">
                <a:solidFill>
                  <a:srgbClr val="000066"/>
                </a:solidFill>
              </a:rPr>
              <a:t>Enable even higher capacity</a:t>
            </a:r>
            <a:endParaRPr lang="zh-CN" altLang="en-US" sz="2400" b="1" dirty="0">
              <a:solidFill>
                <a:srgbClr val="000066"/>
              </a:solidFill>
            </a:endParaRPr>
          </a:p>
        </p:txBody>
      </p:sp>
      <p:sp>
        <p:nvSpPr>
          <p:cNvPr id="10" name="文本框 9"/>
          <p:cNvSpPr txBox="1"/>
          <p:nvPr/>
        </p:nvSpPr>
        <p:spPr>
          <a:xfrm>
            <a:off x="0" y="2667000"/>
            <a:ext cx="4191000" cy="2369880"/>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Disadvantages</a:t>
            </a:r>
            <a:endParaRPr lang="en-US" altLang="zh-CN" sz="2800" b="1" dirty="0">
              <a:solidFill>
                <a:srgbClr val="1111FF"/>
              </a:solidFill>
            </a:endParaRPr>
          </a:p>
          <a:p>
            <a:pPr marL="800100" lvl="1" indent="-342900">
              <a:buFont typeface="Arial" panose="020B0604020202020204" pitchFamily="34" charset="0"/>
              <a:buChar char="•"/>
            </a:pPr>
            <a:r>
              <a:rPr lang="en-US" altLang="zh-CN" sz="2400" b="1" dirty="0">
                <a:solidFill>
                  <a:srgbClr val="000066"/>
                </a:solidFill>
              </a:rPr>
              <a:t>Interconnect latency, complexity, and energy get higher</a:t>
            </a:r>
            <a:endParaRPr lang="en-US" altLang="zh-CN" sz="2400" b="1" dirty="0">
              <a:solidFill>
                <a:srgbClr val="000066"/>
              </a:solidFill>
            </a:endParaRPr>
          </a:p>
          <a:p>
            <a:pPr marL="800100" lvl="1" indent="-342900">
              <a:buFont typeface="Arial" panose="020B0604020202020204" pitchFamily="34" charset="0"/>
              <a:buChar char="•"/>
            </a:pPr>
            <a:r>
              <a:rPr lang="en-US" altLang="zh-CN" sz="2400" b="1" dirty="0" err="1">
                <a:solidFill>
                  <a:srgbClr val="000066"/>
                </a:solidFill>
              </a:rPr>
              <a:t>Addr</a:t>
            </a:r>
            <a:r>
              <a:rPr lang="en-US" altLang="zh-CN" sz="2400" b="1" dirty="0">
                <a:solidFill>
                  <a:srgbClr val="000066"/>
                </a:solidFill>
              </a:rPr>
              <a:t>/</a:t>
            </a:r>
            <a:r>
              <a:rPr lang="en-US" altLang="zh-CN" sz="2400" b="1" dirty="0" err="1">
                <a:solidFill>
                  <a:srgbClr val="000066"/>
                </a:solidFill>
              </a:rPr>
              <a:t>Cmd</a:t>
            </a:r>
            <a:r>
              <a:rPr lang="en-US" altLang="zh-CN" sz="2400" b="1" dirty="0">
                <a:solidFill>
                  <a:srgbClr val="000066"/>
                </a:solidFill>
              </a:rPr>
              <a:t> signal integrity is a challenge</a:t>
            </a:r>
            <a:endParaRPr lang="zh-CN" altLang="en-US" sz="2400" b="1" dirty="0">
              <a:solidFill>
                <a:srgbClr val="000066"/>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Channels</a:t>
            </a:r>
            <a:endParaRPr lang="zh-CN" altLang="en-US" dirty="0"/>
          </a:p>
        </p:txBody>
      </p:sp>
      <p:sp>
        <p:nvSpPr>
          <p:cNvPr id="7" name="内容占位符 6"/>
          <p:cNvSpPr>
            <a:spLocks noGrp="1"/>
          </p:cNvSpPr>
          <p:nvPr>
            <p:ph sz="quarter" idx="13"/>
          </p:nvPr>
        </p:nvSpPr>
        <p:spPr>
          <a:xfrm>
            <a:off x="242570" y="116840"/>
            <a:ext cx="892810" cy="568325"/>
          </a:xfrm>
        </p:spPr>
        <p:txBody>
          <a:bodyPr/>
          <a:lstStyle/>
          <a:p>
            <a:r>
              <a:rPr lang="en-US" altLang="zh-CN"/>
              <a:t>4.11</a:t>
            </a:r>
            <a:endParaRPr lang="en-US" altLang="zh-CN"/>
          </a:p>
        </p:txBody>
      </p:sp>
      <p:pic>
        <p:nvPicPr>
          <p:cNvPr id="8" name="图片 7"/>
          <p:cNvPicPr>
            <a:picLocks noChangeAspect="1"/>
          </p:cNvPicPr>
          <p:nvPr/>
        </p:nvPicPr>
        <p:blipFill>
          <a:blip r:embed="rId1"/>
          <a:stretch>
            <a:fillRect/>
          </a:stretch>
        </p:blipFill>
        <p:spPr>
          <a:xfrm>
            <a:off x="152400" y="1016271"/>
            <a:ext cx="8721437" cy="5852120"/>
          </a:xfrm>
          <a:prstGeom prst="rect">
            <a:avLst/>
          </a:prstGeom>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Channels</a:t>
            </a:r>
            <a:endParaRPr lang="zh-CN" altLang="en-US" dirty="0"/>
          </a:p>
        </p:txBody>
      </p:sp>
      <p:sp>
        <p:nvSpPr>
          <p:cNvPr id="7" name="内容占位符 6"/>
          <p:cNvSpPr>
            <a:spLocks noGrp="1"/>
          </p:cNvSpPr>
          <p:nvPr>
            <p:ph sz="quarter" idx="13"/>
          </p:nvPr>
        </p:nvSpPr>
        <p:spPr>
          <a:xfrm>
            <a:off x="163195" y="112395"/>
            <a:ext cx="883920" cy="568325"/>
          </a:xfrm>
        </p:spPr>
        <p:txBody>
          <a:bodyPr/>
          <a:lstStyle/>
          <a:p>
            <a:r>
              <a:rPr lang="en-US" altLang="zh-CN"/>
              <a:t>4.11</a:t>
            </a:r>
            <a:endParaRPr lang="en-US" altLang="zh-CN"/>
          </a:p>
        </p:txBody>
      </p:sp>
      <p:sp>
        <p:nvSpPr>
          <p:cNvPr id="8" name="文本框 7"/>
          <p:cNvSpPr txBox="1"/>
          <p:nvPr/>
        </p:nvSpPr>
        <p:spPr>
          <a:xfrm>
            <a:off x="0" y="990600"/>
            <a:ext cx="9144000" cy="5105400"/>
          </a:xfrm>
          <a:prstGeom prst="rect">
            <a:avLst/>
          </a:prstGeom>
          <a:noFill/>
        </p:spPr>
        <p:txBody>
          <a:bodyPr wrap="square" rtlCol="0">
            <a:spAutoFit/>
          </a:bodyPr>
          <a:lstStyle/>
          <a:p>
            <a:endParaRPr lang="zh-CN" altLang="en-US"/>
          </a:p>
        </p:txBody>
      </p:sp>
      <p:sp>
        <p:nvSpPr>
          <p:cNvPr id="2" name="文本框 1"/>
          <p:cNvSpPr txBox="1"/>
          <p:nvPr/>
        </p:nvSpPr>
        <p:spPr>
          <a:xfrm>
            <a:off x="0" y="990600"/>
            <a:ext cx="9144000" cy="5509200"/>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Channel: a set of DIMMs in series</a:t>
            </a:r>
            <a:endParaRPr lang="en-US" altLang="zh-CN" sz="2800" b="1" dirty="0">
              <a:solidFill>
                <a:srgbClr val="1111FF"/>
              </a:solidFill>
            </a:endParaRPr>
          </a:p>
          <a:p>
            <a:pPr marL="800100" lvl="1" indent="-342900">
              <a:buFont typeface="Arial" panose="020B0604020202020204" pitchFamily="34" charset="0"/>
              <a:buChar char="•"/>
            </a:pPr>
            <a:r>
              <a:rPr lang="en-US" altLang="zh-CN" sz="2400" b="1" dirty="0">
                <a:solidFill>
                  <a:srgbClr val="000066"/>
                </a:solidFill>
              </a:rPr>
              <a:t>All DIMMs get the same command, one of the ranks replies</a:t>
            </a:r>
            <a:endParaRPr lang="en-US" altLang="zh-CN" sz="2400" b="1" dirty="0">
              <a:solidFill>
                <a:srgbClr val="000066"/>
              </a:solidFill>
            </a:endParaRPr>
          </a:p>
          <a:p>
            <a:endParaRPr lang="en-US" altLang="zh-CN" dirty="0"/>
          </a:p>
          <a:p>
            <a:pPr marL="457200" indent="-457200">
              <a:buFont typeface="Wingdings" panose="05000000000000000000" pitchFamily="2" charset="2"/>
              <a:buChar char="l"/>
            </a:pPr>
            <a:r>
              <a:rPr lang="en-US" altLang="zh-CN" sz="2800" b="1" dirty="0">
                <a:solidFill>
                  <a:srgbClr val="1111FF"/>
                </a:solidFill>
              </a:rPr>
              <a:t>System options</a:t>
            </a:r>
            <a:endParaRPr lang="en-US" altLang="zh-CN" sz="2800" b="1" dirty="0">
              <a:solidFill>
                <a:srgbClr val="1111FF"/>
              </a:solidFill>
            </a:endParaRPr>
          </a:p>
          <a:p>
            <a:pPr marL="800100" lvl="1" indent="-342900">
              <a:buFont typeface="Arial" panose="020B0604020202020204" pitchFamily="34" charset="0"/>
              <a:buChar char="•"/>
            </a:pPr>
            <a:r>
              <a:rPr lang="en-US" altLang="zh-CN" sz="2400" b="1" dirty="0">
                <a:solidFill>
                  <a:srgbClr val="000066"/>
                </a:solidFill>
              </a:rPr>
              <a:t>Single channel system</a:t>
            </a:r>
            <a:endParaRPr lang="en-US" altLang="zh-CN" sz="2400" b="1" dirty="0">
              <a:solidFill>
                <a:srgbClr val="000066"/>
              </a:solidFill>
            </a:endParaRPr>
          </a:p>
          <a:p>
            <a:pPr marL="800100" lvl="1" indent="-342900">
              <a:buFont typeface="Arial" panose="020B0604020202020204" pitchFamily="34" charset="0"/>
              <a:buChar char="•"/>
            </a:pPr>
            <a:r>
              <a:rPr lang="en-US" altLang="zh-CN" sz="2400" b="1" dirty="0">
                <a:solidFill>
                  <a:srgbClr val="000066"/>
                </a:solidFill>
              </a:rPr>
              <a:t>Multiple dependent (lock-step) channels</a:t>
            </a:r>
            <a:endParaRPr lang="en-US" altLang="zh-CN" sz="2400" b="1" dirty="0">
              <a:solidFill>
                <a:srgbClr val="000066"/>
              </a:solidFill>
            </a:endParaRPr>
          </a:p>
          <a:p>
            <a:pPr marL="1257300" lvl="2" indent="-342900">
              <a:buFont typeface="Arial" panose="020B0604020202020204" pitchFamily="34" charset="0"/>
              <a:buChar char="•"/>
            </a:pPr>
            <a:r>
              <a:rPr lang="en-US" altLang="zh-CN" sz="2200" dirty="0">
                <a:solidFill>
                  <a:srgbClr val="7030A0"/>
                </a:solidFill>
              </a:rPr>
              <a:t>Single controller with wider interface (faster cache line refill!)</a:t>
            </a:r>
            <a:endParaRPr lang="en-US" altLang="zh-CN" sz="2200" dirty="0">
              <a:solidFill>
                <a:srgbClr val="7030A0"/>
              </a:solidFill>
            </a:endParaRPr>
          </a:p>
          <a:p>
            <a:pPr marL="1257300" lvl="2" indent="-342900">
              <a:buFont typeface="Arial" panose="020B0604020202020204" pitchFamily="34" charset="0"/>
              <a:buChar char="•"/>
            </a:pPr>
            <a:r>
              <a:rPr lang="en-US" altLang="zh-CN" sz="2200" dirty="0">
                <a:solidFill>
                  <a:srgbClr val="7030A0"/>
                </a:solidFill>
              </a:rPr>
              <a:t>Sometimes called “Gang Mode”</a:t>
            </a:r>
            <a:endParaRPr lang="en-US" altLang="zh-CN" sz="2200" dirty="0">
              <a:solidFill>
                <a:srgbClr val="7030A0"/>
              </a:solidFill>
            </a:endParaRPr>
          </a:p>
          <a:p>
            <a:pPr marL="1257300" lvl="2" indent="-342900">
              <a:buFont typeface="Arial" panose="020B0604020202020204" pitchFamily="34" charset="0"/>
              <a:buChar char="•"/>
            </a:pPr>
            <a:r>
              <a:rPr lang="en-US" altLang="zh-CN" sz="2200" dirty="0">
                <a:solidFill>
                  <a:srgbClr val="7030A0"/>
                </a:solidFill>
              </a:rPr>
              <a:t>Only works if DIMMs are identical (organization, timing)</a:t>
            </a:r>
            <a:endParaRPr lang="en-US" altLang="zh-CN" sz="2200" dirty="0">
              <a:solidFill>
                <a:srgbClr val="7030A0"/>
              </a:solidFill>
            </a:endParaRPr>
          </a:p>
          <a:p>
            <a:pPr marL="800100" lvl="1" indent="-342900">
              <a:buFont typeface="Arial" panose="020B0604020202020204" pitchFamily="34" charset="0"/>
              <a:buChar char="•"/>
            </a:pPr>
            <a:r>
              <a:rPr lang="en-US" altLang="zh-CN" sz="2400" b="1" dirty="0">
                <a:solidFill>
                  <a:srgbClr val="000066"/>
                </a:solidFill>
              </a:rPr>
              <a:t>Multiple independent channels</a:t>
            </a:r>
            <a:endParaRPr lang="en-US" altLang="zh-CN" sz="2400" b="1" dirty="0">
              <a:solidFill>
                <a:srgbClr val="000066"/>
              </a:solidFill>
            </a:endParaRPr>
          </a:p>
          <a:p>
            <a:pPr marL="1257300" lvl="2" indent="-342900">
              <a:buFont typeface="Arial" panose="020B0604020202020204" pitchFamily="34" charset="0"/>
              <a:buChar char="•"/>
            </a:pPr>
            <a:r>
              <a:rPr lang="en-US" altLang="zh-CN" sz="2200" dirty="0">
                <a:solidFill>
                  <a:srgbClr val="7030A0"/>
                </a:solidFill>
              </a:rPr>
              <a:t>Requires multiple controllers</a:t>
            </a:r>
            <a:endParaRPr lang="en-US" altLang="zh-CN" sz="2200" dirty="0">
              <a:solidFill>
                <a:srgbClr val="7030A0"/>
              </a:solidFill>
            </a:endParaRPr>
          </a:p>
          <a:p>
            <a:endParaRPr lang="en-US" altLang="zh-CN" dirty="0"/>
          </a:p>
          <a:p>
            <a:pPr marL="457200" indent="-457200">
              <a:buFont typeface="Wingdings" panose="05000000000000000000" pitchFamily="2" charset="2"/>
              <a:buChar char="l"/>
            </a:pPr>
            <a:r>
              <a:rPr lang="en-US" altLang="zh-CN" sz="2800" b="1" dirty="0">
                <a:solidFill>
                  <a:srgbClr val="1111FF"/>
                </a:solidFill>
              </a:rPr>
              <a:t>Tradeoffs</a:t>
            </a:r>
            <a:endParaRPr lang="en-US" altLang="zh-CN" sz="2800" b="1" dirty="0">
              <a:solidFill>
                <a:srgbClr val="1111FF"/>
              </a:solidFill>
            </a:endParaRPr>
          </a:p>
          <a:p>
            <a:pPr marL="800100" lvl="1" indent="-342900">
              <a:buFont typeface="Arial" panose="020B0604020202020204" pitchFamily="34" charset="0"/>
              <a:buChar char="•"/>
            </a:pPr>
            <a:r>
              <a:rPr lang="en-US" altLang="zh-CN" sz="2400" b="1" dirty="0">
                <a:solidFill>
                  <a:srgbClr val="000066"/>
                </a:solidFill>
              </a:rPr>
              <a:t>Cost: pins, wires, controller</a:t>
            </a:r>
            <a:endParaRPr lang="en-US" altLang="zh-CN" sz="2400" b="1" dirty="0">
              <a:solidFill>
                <a:srgbClr val="000066"/>
              </a:solidFill>
            </a:endParaRPr>
          </a:p>
          <a:p>
            <a:pPr marL="800100" lvl="1" indent="-342900">
              <a:buFont typeface="Arial" panose="020B0604020202020204" pitchFamily="34" charset="0"/>
              <a:buChar char="•"/>
            </a:pPr>
            <a:r>
              <a:rPr lang="en-US" altLang="zh-CN" sz="2400" b="1" dirty="0">
                <a:solidFill>
                  <a:srgbClr val="000066"/>
                </a:solidFill>
              </a:rPr>
              <a:t>Benefit: higher bandwidth, capacity, flexibility</a:t>
            </a:r>
            <a:endParaRPr lang="zh-CN" altLang="en-US" sz="2400" b="1" dirty="0">
              <a:solidFill>
                <a:srgbClr val="000066"/>
              </a:solidFill>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Channel Options</a:t>
            </a:r>
            <a:endParaRPr lang="zh-CN" altLang="en-US" dirty="0"/>
          </a:p>
        </p:txBody>
      </p:sp>
      <p:sp>
        <p:nvSpPr>
          <p:cNvPr id="7" name="内容占位符 6"/>
          <p:cNvSpPr>
            <a:spLocks noGrp="1"/>
          </p:cNvSpPr>
          <p:nvPr>
            <p:ph sz="quarter" idx="13"/>
          </p:nvPr>
        </p:nvSpPr>
        <p:spPr>
          <a:xfrm>
            <a:off x="172720" y="112395"/>
            <a:ext cx="934085" cy="568325"/>
          </a:xfrm>
        </p:spPr>
        <p:txBody>
          <a:bodyPr/>
          <a:lstStyle/>
          <a:p>
            <a:r>
              <a:rPr lang="en-US" altLang="zh-CN"/>
              <a:t>4.11</a:t>
            </a:r>
            <a:endParaRPr lang="en-US" altLang="zh-CN"/>
          </a:p>
        </p:txBody>
      </p:sp>
      <p:pic>
        <p:nvPicPr>
          <p:cNvPr id="8" name="图片 7"/>
          <p:cNvPicPr>
            <a:picLocks noChangeAspect="1"/>
          </p:cNvPicPr>
          <p:nvPr/>
        </p:nvPicPr>
        <p:blipFill>
          <a:blip r:embed="rId1"/>
          <a:stretch>
            <a:fillRect/>
          </a:stretch>
        </p:blipFill>
        <p:spPr>
          <a:xfrm>
            <a:off x="0" y="602268"/>
            <a:ext cx="9144000" cy="5653464"/>
          </a:xfrm>
          <a:prstGeom prst="rect">
            <a:avLst/>
          </a:prstGeom>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Memory</a:t>
            </a:r>
            <a:r>
              <a:rPr lang="zh-CN" altLang="en-US" dirty="0"/>
              <a:t> </a:t>
            </a:r>
            <a:r>
              <a:rPr lang="en-US" altLang="zh-CN" dirty="0"/>
              <a:t>Controller</a:t>
            </a:r>
            <a:endParaRPr lang="zh-CN" altLang="en-US" dirty="0"/>
          </a:p>
        </p:txBody>
      </p:sp>
      <p:sp>
        <p:nvSpPr>
          <p:cNvPr id="7" name="内容占位符 6"/>
          <p:cNvSpPr>
            <a:spLocks noGrp="1"/>
          </p:cNvSpPr>
          <p:nvPr>
            <p:ph sz="quarter" idx="13"/>
          </p:nvPr>
        </p:nvSpPr>
        <p:spPr>
          <a:xfrm>
            <a:off x="203200" y="112395"/>
            <a:ext cx="902970" cy="568325"/>
          </a:xfrm>
        </p:spPr>
        <p:txBody>
          <a:bodyPr/>
          <a:lstStyle/>
          <a:p>
            <a:r>
              <a:rPr lang="en-US" altLang="zh-CN"/>
              <a:t>4.12</a:t>
            </a:r>
            <a:endParaRPr lang="en-US" altLang="zh-CN"/>
          </a:p>
        </p:txBody>
      </p:sp>
      <p:pic>
        <p:nvPicPr>
          <p:cNvPr id="8" name="图片 7"/>
          <p:cNvPicPr>
            <a:picLocks noChangeAspect="1"/>
          </p:cNvPicPr>
          <p:nvPr/>
        </p:nvPicPr>
        <p:blipFill>
          <a:blip r:embed="rId1"/>
          <a:stretch>
            <a:fillRect/>
          </a:stretch>
        </p:blipFill>
        <p:spPr>
          <a:xfrm>
            <a:off x="0" y="1066800"/>
            <a:ext cx="9144000" cy="6009532"/>
          </a:xfrm>
          <a:prstGeom prst="rect">
            <a:avLst/>
          </a:prstGeom>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a:t>
            </a:r>
            <a:r>
              <a:rPr lang="zh-CN" altLang="en-US" dirty="0"/>
              <a:t>：</a:t>
            </a:r>
            <a:r>
              <a:rPr lang="en-US" altLang="zh-CN" dirty="0"/>
              <a:t>Timing Constraints</a:t>
            </a:r>
            <a:endParaRPr lang="zh-CN" altLang="en-US" dirty="0"/>
          </a:p>
        </p:txBody>
      </p:sp>
      <p:sp>
        <p:nvSpPr>
          <p:cNvPr id="7" name="内容占位符 6"/>
          <p:cNvSpPr>
            <a:spLocks noGrp="1"/>
          </p:cNvSpPr>
          <p:nvPr>
            <p:ph sz="quarter" idx="13"/>
          </p:nvPr>
        </p:nvSpPr>
        <p:spPr>
          <a:xfrm>
            <a:off x="182880" y="116840"/>
            <a:ext cx="972185" cy="568325"/>
          </a:xfrm>
        </p:spPr>
        <p:txBody>
          <a:bodyPr/>
          <a:lstStyle/>
          <a:p>
            <a:r>
              <a:rPr lang="en-US" altLang="zh-CN"/>
              <a:t>4.12</a:t>
            </a:r>
            <a:endParaRPr lang="en-US" altLang="zh-CN"/>
          </a:p>
        </p:txBody>
      </p:sp>
      <p:sp>
        <p:nvSpPr>
          <p:cNvPr id="8" name="文本框 7"/>
          <p:cNvSpPr txBox="1"/>
          <p:nvPr/>
        </p:nvSpPr>
        <p:spPr>
          <a:xfrm>
            <a:off x="0" y="990600"/>
            <a:ext cx="9144000" cy="4924425"/>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Memory controller must respect physical device characteristics</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err="1">
                <a:solidFill>
                  <a:srgbClr val="000066"/>
                </a:solidFill>
              </a:rPr>
              <a:t>tRCD</a:t>
            </a:r>
            <a:r>
              <a:rPr lang="en-US" altLang="zh-CN" sz="2400" b="1" dirty="0">
                <a:solidFill>
                  <a:srgbClr val="000066"/>
                </a:solidFill>
              </a:rPr>
              <a:t>=Row to Column command delay</a:t>
            </a:r>
            <a:endParaRPr lang="en-US" altLang="zh-CN" sz="2400" b="1" dirty="0">
              <a:solidFill>
                <a:srgbClr val="000066"/>
              </a:solidFill>
            </a:endParaRPr>
          </a:p>
          <a:p>
            <a:pPr marL="1257300" lvl="2" indent="-342900">
              <a:buFont typeface="Arial" panose="020B0604020202020204" pitchFamily="34" charset="0"/>
              <a:buChar char="•"/>
            </a:pPr>
            <a:r>
              <a:rPr lang="en-US" altLang="zh-CN" sz="2400" b="1" dirty="0">
                <a:solidFill>
                  <a:srgbClr val="434494"/>
                </a:solidFill>
              </a:rPr>
              <a:t>How long it takes row to get to sense amps</a:t>
            </a:r>
            <a:endParaRPr lang="en-US" altLang="zh-CN" sz="2400" b="1" dirty="0">
              <a:solidFill>
                <a:srgbClr val="434494"/>
              </a:solidFill>
            </a:endParaRPr>
          </a:p>
          <a:p>
            <a:pPr marL="742950" lvl="1" indent="-285750">
              <a:buFont typeface="Wingdings" panose="05000000000000000000" pitchFamily="2" charset="2"/>
              <a:buChar char="p"/>
            </a:pPr>
            <a:r>
              <a:rPr lang="en-US" altLang="zh-CN" sz="2400" b="1" dirty="0" err="1">
                <a:solidFill>
                  <a:srgbClr val="000066"/>
                </a:solidFill>
              </a:rPr>
              <a:t>tCAS</a:t>
            </a:r>
            <a:r>
              <a:rPr lang="en-US" altLang="zh-CN" sz="2400" b="1" dirty="0">
                <a:solidFill>
                  <a:srgbClr val="000066"/>
                </a:solidFill>
              </a:rPr>
              <a:t>=Time between column command and data out</a:t>
            </a:r>
            <a:endParaRPr lang="en-US" altLang="zh-CN" sz="2400" b="1" dirty="0">
              <a:solidFill>
                <a:srgbClr val="000066"/>
              </a:solidFill>
            </a:endParaRPr>
          </a:p>
          <a:p>
            <a:pPr marL="742950" lvl="1" indent="-285750">
              <a:buFont typeface="Wingdings" panose="05000000000000000000" pitchFamily="2" charset="2"/>
              <a:buChar char="p"/>
            </a:pPr>
            <a:r>
              <a:rPr lang="en-US" altLang="zh-CN" sz="2400" b="1" dirty="0" err="1">
                <a:solidFill>
                  <a:srgbClr val="000066"/>
                </a:solidFill>
              </a:rPr>
              <a:t>tCCD</a:t>
            </a:r>
            <a:r>
              <a:rPr lang="en-US" altLang="zh-CN" sz="2400" b="1" dirty="0">
                <a:solidFill>
                  <a:srgbClr val="000066"/>
                </a:solidFill>
              </a:rPr>
              <a:t>=Time between column commands</a:t>
            </a:r>
            <a:endParaRPr lang="en-US" altLang="zh-CN" sz="2400" b="1" dirty="0">
              <a:solidFill>
                <a:srgbClr val="000066"/>
              </a:solidFill>
            </a:endParaRPr>
          </a:p>
          <a:p>
            <a:pPr marL="1257300" lvl="2" indent="-342900">
              <a:buFont typeface="Arial" panose="020B0604020202020204" pitchFamily="34" charset="0"/>
              <a:buChar char="•"/>
            </a:pPr>
            <a:r>
              <a:rPr lang="en-US" altLang="zh-CN" sz="2400" b="1" dirty="0">
                <a:solidFill>
                  <a:srgbClr val="434494"/>
                </a:solidFill>
              </a:rPr>
              <a:t>Rate that you can pipeline column commands</a:t>
            </a:r>
            <a:endParaRPr lang="en-US" altLang="zh-CN" sz="2400" b="1" dirty="0">
              <a:solidFill>
                <a:srgbClr val="434494"/>
              </a:solidFill>
            </a:endParaRPr>
          </a:p>
          <a:p>
            <a:pPr marL="742950" lvl="1" indent="-285750">
              <a:buFont typeface="Wingdings" panose="05000000000000000000" pitchFamily="2" charset="2"/>
              <a:buChar char="p"/>
            </a:pPr>
            <a:r>
              <a:rPr lang="en-US" altLang="zh-CN" sz="2400" b="1" dirty="0" err="1"/>
              <a:t>tRP</a:t>
            </a:r>
            <a:r>
              <a:rPr lang="en-US" altLang="zh-CN" sz="2400" b="1" dirty="0"/>
              <a:t>=Time to </a:t>
            </a:r>
            <a:r>
              <a:rPr lang="en-US" altLang="zh-CN" sz="2400" b="1" dirty="0" err="1"/>
              <a:t>precharge</a:t>
            </a:r>
            <a:r>
              <a:rPr lang="en-US" altLang="zh-CN" sz="2400" b="1" dirty="0"/>
              <a:t> DRAM array</a:t>
            </a:r>
            <a:endParaRPr lang="en-US" altLang="zh-CN" sz="2400" b="1" dirty="0"/>
          </a:p>
          <a:p>
            <a:pPr marL="742950" lvl="1" indent="-285750">
              <a:buFont typeface="Wingdings" panose="05000000000000000000" pitchFamily="2" charset="2"/>
              <a:buChar char="p"/>
            </a:pPr>
            <a:r>
              <a:rPr lang="en-US" altLang="zh-CN" sz="2400" b="1" dirty="0" err="1"/>
              <a:t>tRAS</a:t>
            </a:r>
            <a:r>
              <a:rPr lang="en-US" altLang="zh-CN" sz="2400" b="1" dirty="0"/>
              <a:t>=Time between RAS and data restoration in DRAM array (minimum time a row must be open)</a:t>
            </a:r>
            <a:endParaRPr lang="en-US" altLang="zh-CN" sz="2400" b="1" dirty="0"/>
          </a:p>
          <a:p>
            <a:pPr marL="742950" lvl="1" indent="-285750">
              <a:buFont typeface="Wingdings" panose="05000000000000000000" pitchFamily="2" charset="2"/>
              <a:buChar char="p"/>
            </a:pPr>
            <a:r>
              <a:rPr lang="en-US" altLang="zh-CN" sz="2400" b="1" dirty="0" err="1"/>
              <a:t>tRC</a:t>
            </a:r>
            <a:r>
              <a:rPr lang="en-US" altLang="zh-CN" sz="2400" b="1" dirty="0"/>
              <a:t>=</a:t>
            </a:r>
            <a:r>
              <a:rPr lang="en-US" altLang="zh-CN" sz="2400" b="1" dirty="0" err="1"/>
              <a:t>tRAS+tRP</a:t>
            </a:r>
            <a:r>
              <a:rPr lang="en-US" altLang="zh-CN" sz="2400" b="1" dirty="0"/>
              <a:t>=Row “cycle” time</a:t>
            </a:r>
            <a:endParaRPr lang="en-US" altLang="zh-CN" sz="2400" b="1" dirty="0"/>
          </a:p>
          <a:p>
            <a:pPr marL="1257300" lvl="2" indent="-342900">
              <a:buFont typeface="Arial" panose="020B0604020202020204" pitchFamily="34" charset="0"/>
              <a:buChar char="•"/>
            </a:pPr>
            <a:r>
              <a:rPr lang="en-US" altLang="zh-CN" sz="2400" b="1" dirty="0">
                <a:solidFill>
                  <a:srgbClr val="434494"/>
                </a:solidFill>
              </a:rPr>
              <a:t>Minimum time between accesses to different rows</a:t>
            </a:r>
            <a:endParaRPr lang="en-US" altLang="zh-CN" sz="2400" b="1" dirty="0">
              <a:solidFill>
                <a:srgbClr val="434494"/>
              </a:solidFill>
            </a:endParaRPr>
          </a:p>
          <a:p>
            <a:endParaRPr lang="zh-CN" altLang="en-US" dirty="0"/>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Timing Constraints</a:t>
            </a:r>
            <a:endParaRPr lang="zh-CN" altLang="en-US" dirty="0"/>
          </a:p>
        </p:txBody>
      </p:sp>
      <p:sp>
        <p:nvSpPr>
          <p:cNvPr id="7" name="内容占位符 6"/>
          <p:cNvSpPr>
            <a:spLocks noGrp="1"/>
          </p:cNvSpPr>
          <p:nvPr>
            <p:ph sz="quarter" idx="13"/>
          </p:nvPr>
        </p:nvSpPr>
        <p:spPr>
          <a:xfrm>
            <a:off x="154305" y="116840"/>
            <a:ext cx="981075" cy="568325"/>
          </a:xfrm>
        </p:spPr>
        <p:txBody>
          <a:bodyPr/>
          <a:lstStyle/>
          <a:p>
            <a:r>
              <a:rPr lang="en-US" altLang="zh-CN"/>
              <a:t>4.12</a:t>
            </a:r>
            <a:endParaRPr lang="en-US" altLang="zh-CN"/>
          </a:p>
        </p:txBody>
      </p:sp>
      <p:sp>
        <p:nvSpPr>
          <p:cNvPr id="8" name="文本框 7"/>
          <p:cNvSpPr txBox="1"/>
          <p:nvPr/>
        </p:nvSpPr>
        <p:spPr>
          <a:xfrm>
            <a:off x="0" y="990600"/>
            <a:ext cx="9144000" cy="3724096"/>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There are dozens of these…</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err="1">
                <a:solidFill>
                  <a:srgbClr val="434494"/>
                </a:solidFill>
              </a:rPr>
              <a:t>tWTR</a:t>
            </a:r>
            <a:r>
              <a:rPr lang="en-US" altLang="zh-CN" sz="2400" b="1" dirty="0">
                <a:solidFill>
                  <a:srgbClr val="434494"/>
                </a:solidFill>
              </a:rPr>
              <a:t>=Write to read delay</a:t>
            </a:r>
            <a:endParaRPr lang="en-US" altLang="zh-CN" sz="2400" b="1" dirty="0">
              <a:solidFill>
                <a:srgbClr val="434494"/>
              </a:solidFill>
            </a:endParaRPr>
          </a:p>
          <a:p>
            <a:pPr marL="800100" lvl="1" indent="-342900">
              <a:buFont typeface="Wingdings" panose="05000000000000000000" pitchFamily="2" charset="2"/>
              <a:buChar char="p"/>
            </a:pPr>
            <a:r>
              <a:rPr lang="en-US" altLang="zh-CN" sz="2400" b="1" dirty="0" err="1">
                <a:solidFill>
                  <a:srgbClr val="434494"/>
                </a:solidFill>
              </a:rPr>
              <a:t>tWR</a:t>
            </a:r>
            <a:r>
              <a:rPr lang="en-US" altLang="zh-CN" sz="2400" b="1" dirty="0">
                <a:solidFill>
                  <a:srgbClr val="434494"/>
                </a:solidFill>
              </a:rPr>
              <a:t>  =Time from end of last write to PRECHARGE</a:t>
            </a:r>
            <a:endParaRPr lang="en-US" altLang="zh-CN" sz="2400" b="1" dirty="0">
              <a:solidFill>
                <a:srgbClr val="434494"/>
              </a:solidFill>
            </a:endParaRPr>
          </a:p>
          <a:p>
            <a:pPr marL="800100" lvl="1" indent="-342900">
              <a:buFont typeface="Wingdings" panose="05000000000000000000" pitchFamily="2" charset="2"/>
              <a:buChar char="p"/>
            </a:pPr>
            <a:r>
              <a:rPr lang="en-US" altLang="zh-CN" sz="2400" b="1" dirty="0" err="1">
                <a:solidFill>
                  <a:srgbClr val="434494"/>
                </a:solidFill>
              </a:rPr>
              <a:t>tFAW</a:t>
            </a:r>
            <a:r>
              <a:rPr lang="en-US" altLang="zh-CN" sz="2400" b="1" dirty="0">
                <a:solidFill>
                  <a:srgbClr val="434494"/>
                </a:solidFill>
              </a:rPr>
              <a:t>=Four ACTIVATE window (limits current surge)</a:t>
            </a:r>
            <a:endParaRPr lang="en-US" altLang="zh-CN" sz="2400" b="1" dirty="0">
              <a:solidFill>
                <a:srgbClr val="434494"/>
              </a:solidFill>
            </a:endParaRPr>
          </a:p>
          <a:p>
            <a:pPr marL="800100" lvl="1" indent="-342900">
              <a:buFont typeface="Wingdings" panose="05000000000000000000" pitchFamily="2" charset="2"/>
              <a:buChar char="p"/>
            </a:pPr>
            <a:endParaRPr lang="en-US" altLang="zh-CN" sz="2400" dirty="0">
              <a:solidFill>
                <a:srgbClr val="434494"/>
              </a:solidFill>
            </a:endParaRPr>
          </a:p>
          <a:p>
            <a:pPr marL="457200" indent="-457200">
              <a:buFont typeface="Wingdings" panose="05000000000000000000" pitchFamily="2" charset="2"/>
              <a:buChar char="l"/>
            </a:pPr>
            <a:r>
              <a:rPr lang="en-US" altLang="zh-CN" sz="2800" b="1" dirty="0">
                <a:solidFill>
                  <a:srgbClr val="1111FF"/>
                </a:solidFill>
              </a:rPr>
              <a:t>Makes performance analysis, memory controller design difficult</a:t>
            </a:r>
            <a:endParaRPr lang="en-US" altLang="zh-CN" sz="2800" b="1" dirty="0">
              <a:solidFill>
                <a:srgbClr val="1111FF"/>
              </a:solidFill>
            </a:endParaRPr>
          </a:p>
          <a:p>
            <a:pPr marL="457200" indent="-457200">
              <a:buFont typeface="Wingdings" panose="05000000000000000000" pitchFamily="2" charset="2"/>
              <a:buChar char="l"/>
            </a:pPr>
            <a:endParaRPr lang="en-US" altLang="zh-CN" sz="2800" b="1" dirty="0">
              <a:solidFill>
                <a:srgbClr val="1111FF"/>
              </a:solidFill>
            </a:endParaRPr>
          </a:p>
          <a:p>
            <a:pPr marL="457200" indent="-457200">
              <a:buFont typeface="Wingdings" panose="05000000000000000000" pitchFamily="2" charset="2"/>
              <a:buChar char="l"/>
            </a:pPr>
            <a:r>
              <a:rPr lang="en-US" altLang="zh-CN" sz="2800" b="1" dirty="0">
                <a:solidFill>
                  <a:srgbClr val="1111FF"/>
                </a:solidFill>
              </a:rPr>
              <a:t>Datasheets for DRAM devices freely available  on website</a:t>
            </a:r>
            <a:endParaRPr lang="zh-CN" altLang="en-US" sz="2800" b="1" dirty="0">
              <a:solidFill>
                <a:srgbClr val="1111FF"/>
              </a:solidFill>
            </a:endParaRPr>
          </a:p>
        </p:txBody>
      </p:sp>
      <p:pic>
        <p:nvPicPr>
          <p:cNvPr id="9" name="图片 8"/>
          <p:cNvPicPr>
            <a:picLocks noChangeAspect="1"/>
          </p:cNvPicPr>
          <p:nvPr/>
        </p:nvPicPr>
        <p:blipFill>
          <a:blip r:embed="rId1"/>
          <a:stretch>
            <a:fillRect/>
          </a:stretch>
        </p:blipFill>
        <p:spPr>
          <a:xfrm>
            <a:off x="0" y="4943296"/>
            <a:ext cx="9144000" cy="863594"/>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Latency Components: Basic Operation</a:t>
            </a:r>
            <a:endParaRPr lang="zh-CN" altLang="en-US" dirty="0"/>
          </a:p>
        </p:txBody>
      </p:sp>
      <p:sp>
        <p:nvSpPr>
          <p:cNvPr id="7" name="内容占位符 6"/>
          <p:cNvSpPr>
            <a:spLocks noGrp="1"/>
          </p:cNvSpPr>
          <p:nvPr>
            <p:ph sz="quarter" idx="13"/>
          </p:nvPr>
        </p:nvSpPr>
        <p:spPr>
          <a:xfrm>
            <a:off x="212725" y="116840"/>
            <a:ext cx="923925" cy="568325"/>
          </a:xfrm>
        </p:spPr>
        <p:txBody>
          <a:bodyPr/>
          <a:lstStyle/>
          <a:p>
            <a:r>
              <a:rPr lang="en-US" altLang="zh-CN"/>
              <a:t>4.12</a:t>
            </a:r>
            <a:endParaRPr lang="en-US" altLang="zh-CN"/>
          </a:p>
        </p:txBody>
      </p:sp>
      <p:sp>
        <p:nvSpPr>
          <p:cNvPr id="8" name="文本框 7"/>
          <p:cNvSpPr txBox="1"/>
          <p:nvPr/>
        </p:nvSpPr>
        <p:spPr>
          <a:xfrm>
            <a:off x="0" y="990600"/>
            <a:ext cx="9144000" cy="4154984"/>
          </a:xfrm>
          <a:prstGeom prst="rect">
            <a:avLst/>
          </a:prstGeom>
          <a:noFill/>
        </p:spPr>
        <p:txBody>
          <a:bodyPr wrap="square" rtlCol="0">
            <a:spAutoFit/>
          </a:bodyPr>
          <a:lstStyle/>
          <a:p>
            <a:pPr marL="342900" indent="-342900">
              <a:buFont typeface="Wingdings" panose="05000000000000000000" pitchFamily="2" charset="2"/>
              <a:buChar char="l"/>
            </a:pPr>
            <a:r>
              <a:rPr lang="en-US" altLang="zh-CN" sz="2400" b="1" dirty="0">
                <a:solidFill>
                  <a:srgbClr val="1111FF"/>
                </a:solidFill>
              </a:rPr>
              <a:t>CPU-&gt; controller transfer time</a:t>
            </a:r>
            <a:endParaRPr lang="en-US" altLang="zh-CN" sz="2400" b="1" dirty="0">
              <a:solidFill>
                <a:srgbClr val="1111FF"/>
              </a:solidFill>
            </a:endParaRPr>
          </a:p>
          <a:p>
            <a:pPr marL="342900" indent="-342900">
              <a:buFont typeface="Wingdings" panose="05000000000000000000" pitchFamily="2" charset="2"/>
              <a:buChar char="l"/>
            </a:pPr>
            <a:r>
              <a:rPr lang="en-US" altLang="zh-CN" sz="2400" b="1" dirty="0">
                <a:solidFill>
                  <a:srgbClr val="1111FF"/>
                </a:solidFill>
              </a:rPr>
              <a:t>Controller latency</a:t>
            </a:r>
            <a:endParaRPr lang="en-US" altLang="zh-CN" sz="2400" b="1" dirty="0">
              <a:solidFill>
                <a:srgbClr val="1111FF"/>
              </a:solidFill>
            </a:endParaRPr>
          </a:p>
          <a:p>
            <a:pPr marL="742950" lvl="1" indent="-285750">
              <a:buFont typeface="Wingdings" panose="05000000000000000000" pitchFamily="2" charset="2"/>
              <a:buChar char="p"/>
            </a:pPr>
            <a:r>
              <a:rPr lang="en-US" altLang="zh-CN" sz="2400" b="1" dirty="0">
                <a:solidFill>
                  <a:srgbClr val="434494"/>
                </a:solidFill>
              </a:rPr>
              <a:t>Queuing &amp; scheduling delay at the controller</a:t>
            </a:r>
            <a:endParaRPr lang="en-US" altLang="zh-CN" sz="2400" b="1" dirty="0">
              <a:solidFill>
                <a:srgbClr val="434494"/>
              </a:solidFill>
            </a:endParaRPr>
          </a:p>
          <a:p>
            <a:pPr marL="742950" lvl="1" indent="-285750">
              <a:buFont typeface="Wingdings" panose="05000000000000000000" pitchFamily="2" charset="2"/>
              <a:buChar char="p"/>
            </a:pPr>
            <a:r>
              <a:rPr lang="en-US" altLang="zh-CN" sz="2400" b="1" dirty="0">
                <a:solidFill>
                  <a:srgbClr val="434494"/>
                </a:solidFill>
              </a:rPr>
              <a:t>Access converted to basic commands</a:t>
            </a:r>
            <a:endParaRPr lang="en-US" altLang="zh-CN" sz="2400" b="1" dirty="0">
              <a:solidFill>
                <a:srgbClr val="434494"/>
              </a:solidFill>
            </a:endParaRPr>
          </a:p>
          <a:p>
            <a:pPr marL="342900" indent="-342900">
              <a:buFont typeface="Wingdings" panose="05000000000000000000" pitchFamily="2" charset="2"/>
              <a:buChar char="l"/>
            </a:pPr>
            <a:r>
              <a:rPr lang="en-US" altLang="zh-CN" sz="2400" b="1" dirty="0">
                <a:solidFill>
                  <a:srgbClr val="1111FF"/>
                </a:solidFill>
              </a:rPr>
              <a:t>DRAM bank latency</a:t>
            </a:r>
            <a:endParaRPr lang="en-US" altLang="zh-CN" sz="2400" b="1" dirty="0">
              <a:solidFill>
                <a:srgbClr val="1111FF"/>
              </a:solidFill>
            </a:endParaRPr>
          </a:p>
          <a:p>
            <a:pPr marL="742950" lvl="1" indent="-285750">
              <a:buFont typeface="Wingdings" panose="05000000000000000000" pitchFamily="2" charset="2"/>
              <a:buChar char="p"/>
            </a:pPr>
            <a:r>
              <a:rPr lang="en-US" altLang="zh-CN" sz="2400" b="1" dirty="0" err="1">
                <a:solidFill>
                  <a:srgbClr val="434494"/>
                </a:solidFill>
              </a:rPr>
              <a:t>tCAS</a:t>
            </a:r>
            <a:r>
              <a:rPr lang="en-US" altLang="zh-CN" sz="2400" b="1" dirty="0">
                <a:solidFill>
                  <a:srgbClr val="434494"/>
                </a:solidFill>
              </a:rPr>
              <a:t> is row “open” OR</a:t>
            </a:r>
            <a:endParaRPr lang="en-US" altLang="zh-CN" sz="2400" b="1" dirty="0">
              <a:solidFill>
                <a:srgbClr val="434494"/>
              </a:solidFill>
            </a:endParaRPr>
          </a:p>
          <a:p>
            <a:pPr marL="742950" lvl="1" indent="-285750">
              <a:buFont typeface="Wingdings" panose="05000000000000000000" pitchFamily="2" charset="2"/>
              <a:buChar char="p"/>
            </a:pPr>
            <a:r>
              <a:rPr lang="en-US" altLang="zh-CN" sz="2400" b="1" dirty="0" err="1">
                <a:solidFill>
                  <a:srgbClr val="434494"/>
                </a:solidFill>
              </a:rPr>
              <a:t>tRCD</a:t>
            </a:r>
            <a:r>
              <a:rPr lang="en-US" altLang="zh-CN" sz="2400" b="1" dirty="0">
                <a:solidFill>
                  <a:srgbClr val="434494"/>
                </a:solidFill>
              </a:rPr>
              <a:t> +</a:t>
            </a:r>
            <a:r>
              <a:rPr lang="en-US" altLang="zh-CN" sz="2400" b="1" dirty="0" err="1">
                <a:solidFill>
                  <a:srgbClr val="434494"/>
                </a:solidFill>
              </a:rPr>
              <a:t>tCAS</a:t>
            </a:r>
            <a:r>
              <a:rPr lang="en-US" altLang="zh-CN" sz="2400" b="1" dirty="0">
                <a:solidFill>
                  <a:srgbClr val="434494"/>
                </a:solidFill>
              </a:rPr>
              <a:t> if array </a:t>
            </a:r>
            <a:r>
              <a:rPr lang="en-US" altLang="zh-CN" sz="2400" b="1" dirty="0" err="1">
                <a:solidFill>
                  <a:srgbClr val="434494"/>
                </a:solidFill>
              </a:rPr>
              <a:t>precharge</a:t>
            </a:r>
            <a:r>
              <a:rPr lang="en-US" altLang="zh-CN" sz="2400" b="1" dirty="0">
                <a:solidFill>
                  <a:srgbClr val="434494"/>
                </a:solidFill>
              </a:rPr>
              <a:t> OR</a:t>
            </a:r>
            <a:endParaRPr lang="en-US" altLang="zh-CN" sz="2400" b="1" dirty="0">
              <a:solidFill>
                <a:srgbClr val="434494"/>
              </a:solidFill>
            </a:endParaRPr>
          </a:p>
          <a:p>
            <a:pPr marL="742950" lvl="1" indent="-285750">
              <a:buFont typeface="Wingdings" panose="05000000000000000000" pitchFamily="2" charset="2"/>
              <a:buChar char="p"/>
            </a:pPr>
            <a:r>
              <a:rPr lang="en-US" altLang="zh-CN" sz="2400" b="1" dirty="0" err="1">
                <a:solidFill>
                  <a:srgbClr val="434494"/>
                </a:solidFill>
              </a:rPr>
              <a:t>tRP+tRCD+tCAS</a:t>
            </a:r>
            <a:r>
              <a:rPr lang="en-US" altLang="zh-CN" sz="2400" b="1" dirty="0">
                <a:solidFill>
                  <a:srgbClr val="434494"/>
                </a:solidFill>
              </a:rPr>
              <a:t>       (worst </a:t>
            </a:r>
            <a:r>
              <a:rPr lang="en-US" altLang="zh-CN" sz="2400" b="1" dirty="0" err="1">
                <a:solidFill>
                  <a:srgbClr val="434494"/>
                </a:solidFill>
              </a:rPr>
              <a:t>case:tRC+tRCD+tCAS</a:t>
            </a:r>
            <a:r>
              <a:rPr lang="en-US" altLang="zh-CN" sz="2400" b="1" dirty="0">
                <a:solidFill>
                  <a:srgbClr val="434494"/>
                </a:solidFill>
              </a:rPr>
              <a:t>)</a:t>
            </a:r>
            <a:endParaRPr lang="en-US" altLang="zh-CN" sz="2400" b="1" dirty="0">
              <a:solidFill>
                <a:srgbClr val="434494"/>
              </a:solidFill>
            </a:endParaRPr>
          </a:p>
          <a:p>
            <a:pPr marL="342900" indent="-342900">
              <a:buFont typeface="Wingdings" panose="05000000000000000000" pitchFamily="2" charset="2"/>
              <a:buChar char="l"/>
            </a:pPr>
            <a:r>
              <a:rPr lang="en-US" altLang="zh-CN" sz="2400" b="1" dirty="0">
                <a:solidFill>
                  <a:srgbClr val="1111FF"/>
                </a:solidFill>
              </a:rPr>
              <a:t>DRAM data transfer time</a:t>
            </a:r>
            <a:endParaRPr lang="en-US" altLang="zh-CN" sz="2400" b="1" dirty="0">
              <a:solidFill>
                <a:srgbClr val="1111FF"/>
              </a:solidFill>
            </a:endParaRPr>
          </a:p>
          <a:p>
            <a:pPr marL="742950" lvl="1" indent="-285750">
              <a:buFont typeface="Wingdings" panose="05000000000000000000" pitchFamily="2" charset="2"/>
              <a:buChar char="p"/>
            </a:pPr>
            <a:r>
              <a:rPr lang="en-US" altLang="zh-CN" sz="2400" b="1" dirty="0" err="1">
                <a:solidFill>
                  <a:srgbClr val="434494"/>
                </a:solidFill>
              </a:rPr>
              <a:t>BurstLen</a:t>
            </a:r>
            <a:r>
              <a:rPr lang="en-US" altLang="zh-CN" sz="2400" b="1" dirty="0">
                <a:solidFill>
                  <a:srgbClr val="434494"/>
                </a:solidFill>
              </a:rPr>
              <a:t>/(MT/S)  (500MHz DDR=1000 MT/S)</a:t>
            </a:r>
            <a:endParaRPr lang="en-US" altLang="zh-CN" sz="2400" b="1" dirty="0">
              <a:solidFill>
                <a:srgbClr val="434494"/>
              </a:solidFill>
            </a:endParaRPr>
          </a:p>
          <a:p>
            <a:pPr marL="342900" indent="-342900">
              <a:buFont typeface="Wingdings" panose="05000000000000000000" pitchFamily="2" charset="2"/>
              <a:buChar char="l"/>
            </a:pPr>
            <a:r>
              <a:rPr lang="en-US" altLang="zh-CN" sz="2400" b="1" dirty="0">
                <a:solidFill>
                  <a:srgbClr val="1111FF"/>
                </a:solidFill>
              </a:rPr>
              <a:t>Controller -&gt;CPU transfer time</a:t>
            </a:r>
            <a:endParaRPr lang="zh-CN" altLang="en-US" sz="2400" b="1" dirty="0">
              <a:solidFill>
                <a:srgbClr val="1111FF"/>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Addressing</a:t>
            </a:r>
            <a:endParaRPr lang="zh-CN" altLang="en-US" dirty="0"/>
          </a:p>
        </p:txBody>
      </p:sp>
      <p:sp>
        <p:nvSpPr>
          <p:cNvPr id="7" name="内容占位符 6"/>
          <p:cNvSpPr>
            <a:spLocks noGrp="1"/>
          </p:cNvSpPr>
          <p:nvPr>
            <p:ph sz="quarter" idx="13"/>
          </p:nvPr>
        </p:nvSpPr>
        <p:spPr>
          <a:xfrm>
            <a:off x="173355" y="116840"/>
            <a:ext cx="1045845" cy="568325"/>
          </a:xfrm>
        </p:spPr>
        <p:txBody>
          <a:bodyPr/>
          <a:lstStyle/>
          <a:p>
            <a:r>
              <a:rPr lang="en-US" altLang="zh-CN"/>
              <a:t>4.12</a:t>
            </a:r>
            <a:endParaRPr lang="en-US" altLang="zh-CN"/>
          </a:p>
        </p:txBody>
      </p:sp>
      <p:pic>
        <p:nvPicPr>
          <p:cNvPr id="8" name="图片 7"/>
          <p:cNvPicPr>
            <a:picLocks noChangeAspect="1"/>
          </p:cNvPicPr>
          <p:nvPr/>
        </p:nvPicPr>
        <p:blipFill>
          <a:blip r:embed="rId1"/>
          <a:stretch>
            <a:fillRect/>
          </a:stretch>
        </p:blipFill>
        <p:spPr>
          <a:xfrm>
            <a:off x="0" y="942147"/>
            <a:ext cx="9144000" cy="541420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a typeface="宋体" panose="02010600030101010101" pitchFamily="2" charset="-122"/>
                <a:sym typeface="+mn-ea"/>
              </a:rPr>
              <a:t>Static RAM (SRAM) Cell</a:t>
            </a:r>
            <a:endParaRPr lang="en-US" altLang="zh-CN"/>
          </a:p>
        </p:txBody>
      </p:sp>
      <p:sp>
        <p:nvSpPr>
          <p:cNvPr id="4" name="内容占位符 3"/>
          <p:cNvSpPr>
            <a:spLocks noGrp="1"/>
          </p:cNvSpPr>
          <p:nvPr>
            <p:ph sz="quarter" idx="13"/>
          </p:nvPr>
        </p:nvSpPr>
        <p:spPr>
          <a:xfrm>
            <a:off x="291465" y="116840"/>
            <a:ext cx="775335" cy="568325"/>
          </a:xfrm>
        </p:spPr>
        <p:txBody>
          <a:bodyPr/>
          <a:lstStyle/>
          <a:p>
            <a:r>
              <a:rPr lang="en-US" altLang="zh-CN"/>
              <a:t>2.1</a:t>
            </a:r>
            <a:endParaRPr lang="en-US" altLang="zh-CN"/>
          </a:p>
        </p:txBody>
      </p:sp>
      <p:sp>
        <p:nvSpPr>
          <p:cNvPr id="6" name="页脚占位符 5"/>
          <p:cNvSpPr>
            <a:spLocks noGrp="1"/>
          </p:cNvSpPr>
          <p:nvPr>
            <p:ph type="ftr" sz="quarter" idx="11"/>
          </p:nvPr>
        </p:nvSpPr>
        <p:spPr>
          <a:xfrm>
            <a:off x="2514600" y="6051550"/>
            <a:ext cx="3352800" cy="365125"/>
          </a:xfrm>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a:xfrm>
            <a:off x="6172200" y="6051550"/>
            <a:ext cx="2133600" cy="365125"/>
          </a:xfrm>
        </p:spPr>
        <p:txBody>
          <a:bodyPr/>
          <a:lstStyle/>
          <a:p>
            <a:fld id="{B7A5BFCD-2DD0-1B4A-A6AE-A25793FF7F06}" type="slidenum">
              <a:rPr lang="zh-CN" altLang="en-US"/>
            </a:fld>
            <a:endParaRPr lang="zh-CN" altLang="en-US"/>
          </a:p>
        </p:txBody>
      </p:sp>
      <p:sp>
        <p:nvSpPr>
          <p:cNvPr id="33795" name="Rectangle 3" descr="25%"/>
          <p:cNvSpPr>
            <a:spLocks noChangeArrowheads="1"/>
          </p:cNvSpPr>
          <p:nvPr/>
        </p:nvSpPr>
        <p:spPr bwMode="auto">
          <a:xfrm>
            <a:off x="6102350" y="2006600"/>
            <a:ext cx="812800" cy="609600"/>
          </a:xfrm>
          <a:prstGeom prst="rect">
            <a:avLst/>
          </a:prstGeom>
          <a:pattFill prst="pct25">
            <a:fgClr>
              <a:schemeClr val="accent1"/>
            </a:fgClr>
            <a:bgClr>
              <a:schemeClr val="bg1"/>
            </a:bgClr>
          </a:pattFill>
          <a:ln>
            <a:noFill/>
          </a:ln>
          <a:effectLst/>
          <a:extLs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796" name="Rectangle 4"/>
          <p:cNvSpPr>
            <a:spLocks noChangeArrowheads="1"/>
          </p:cNvSpPr>
          <p:nvPr/>
        </p:nvSpPr>
        <p:spPr bwMode="auto">
          <a:xfrm>
            <a:off x="415925" y="1001395"/>
            <a:ext cx="4057650" cy="4514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sz="2800" b="1">
                <a:ea typeface="宋体" panose="02010600030101010101" pitchFamily="2" charset="-122"/>
              </a:rPr>
              <a:t>6-Transistor SRAM Cell</a:t>
            </a:r>
            <a:endParaRPr lang="en-US" altLang="zh-CN" sz="2800" b="1">
              <a:ea typeface="宋体" panose="02010600030101010101" pitchFamily="2" charset="-122"/>
            </a:endParaRPr>
          </a:p>
        </p:txBody>
      </p:sp>
      <p:sp>
        <p:nvSpPr>
          <p:cNvPr id="33797" name="Line 5"/>
          <p:cNvSpPr>
            <a:spLocks noChangeShapeType="1"/>
          </p:cNvSpPr>
          <p:nvPr/>
        </p:nvSpPr>
        <p:spPr bwMode="auto">
          <a:xfrm>
            <a:off x="1911350" y="1739900"/>
            <a:ext cx="0" cy="431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798" name="Line 6"/>
          <p:cNvSpPr>
            <a:spLocks noChangeShapeType="1"/>
          </p:cNvSpPr>
          <p:nvPr/>
        </p:nvSpPr>
        <p:spPr bwMode="auto">
          <a:xfrm>
            <a:off x="1924050" y="1739900"/>
            <a:ext cx="35560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799" name="Line 7"/>
          <p:cNvSpPr>
            <a:spLocks noChangeShapeType="1"/>
          </p:cNvSpPr>
          <p:nvPr/>
        </p:nvSpPr>
        <p:spPr bwMode="auto">
          <a:xfrm flipH="1">
            <a:off x="1898650" y="1968500"/>
            <a:ext cx="40640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0" name="Oval 8"/>
          <p:cNvSpPr>
            <a:spLocks noChangeArrowheads="1"/>
          </p:cNvSpPr>
          <p:nvPr/>
        </p:nvSpPr>
        <p:spPr bwMode="auto">
          <a:xfrm>
            <a:off x="2305050" y="1892300"/>
            <a:ext cx="127000" cy="1270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1" name="Line 9"/>
          <p:cNvSpPr>
            <a:spLocks noChangeShapeType="1"/>
          </p:cNvSpPr>
          <p:nvPr/>
        </p:nvSpPr>
        <p:spPr bwMode="auto">
          <a:xfrm>
            <a:off x="2444750" y="2425700"/>
            <a:ext cx="0" cy="431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2" name="Line 10"/>
          <p:cNvSpPr>
            <a:spLocks noChangeShapeType="1"/>
          </p:cNvSpPr>
          <p:nvPr/>
        </p:nvSpPr>
        <p:spPr bwMode="auto">
          <a:xfrm flipH="1">
            <a:off x="2051050" y="2438400"/>
            <a:ext cx="40640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3" name="Line 11"/>
          <p:cNvSpPr>
            <a:spLocks noChangeShapeType="1"/>
          </p:cNvSpPr>
          <p:nvPr/>
        </p:nvSpPr>
        <p:spPr bwMode="auto">
          <a:xfrm>
            <a:off x="2076450" y="2654300"/>
            <a:ext cx="35560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4" name="Oval 12"/>
          <p:cNvSpPr>
            <a:spLocks noChangeArrowheads="1"/>
          </p:cNvSpPr>
          <p:nvPr/>
        </p:nvSpPr>
        <p:spPr bwMode="auto">
          <a:xfrm>
            <a:off x="1924050" y="2578100"/>
            <a:ext cx="127000" cy="1270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5" name="Line 13"/>
          <p:cNvSpPr>
            <a:spLocks noChangeShapeType="1"/>
          </p:cNvSpPr>
          <p:nvPr/>
        </p:nvSpPr>
        <p:spPr bwMode="auto">
          <a:xfrm>
            <a:off x="2457450" y="1955800"/>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6" name="Line 14"/>
          <p:cNvSpPr>
            <a:spLocks noChangeShapeType="1"/>
          </p:cNvSpPr>
          <p:nvPr/>
        </p:nvSpPr>
        <p:spPr bwMode="auto">
          <a:xfrm>
            <a:off x="2597150" y="1968500"/>
            <a:ext cx="0" cy="660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7" name="Line 15"/>
          <p:cNvSpPr>
            <a:spLocks noChangeShapeType="1"/>
          </p:cNvSpPr>
          <p:nvPr/>
        </p:nvSpPr>
        <p:spPr bwMode="auto">
          <a:xfrm flipH="1">
            <a:off x="2432050" y="2641600"/>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8" name="Line 16"/>
          <p:cNvSpPr>
            <a:spLocks noChangeShapeType="1"/>
          </p:cNvSpPr>
          <p:nvPr/>
        </p:nvSpPr>
        <p:spPr bwMode="auto">
          <a:xfrm flipH="1">
            <a:off x="1746250" y="2641600"/>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09" name="Line 17"/>
          <p:cNvSpPr>
            <a:spLocks noChangeShapeType="1"/>
          </p:cNvSpPr>
          <p:nvPr/>
        </p:nvSpPr>
        <p:spPr bwMode="auto">
          <a:xfrm flipV="1">
            <a:off x="1758950" y="1943100"/>
            <a:ext cx="0" cy="711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0" name="Line 18"/>
          <p:cNvSpPr>
            <a:spLocks noChangeShapeType="1"/>
          </p:cNvSpPr>
          <p:nvPr/>
        </p:nvSpPr>
        <p:spPr bwMode="auto">
          <a:xfrm>
            <a:off x="1771650" y="1955800"/>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1" name="Line 19"/>
          <p:cNvSpPr>
            <a:spLocks noChangeShapeType="1"/>
          </p:cNvSpPr>
          <p:nvPr/>
        </p:nvSpPr>
        <p:spPr bwMode="auto">
          <a:xfrm>
            <a:off x="2609850" y="2336800"/>
            <a:ext cx="203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2" name="Line 20"/>
          <p:cNvSpPr>
            <a:spLocks noChangeShapeType="1"/>
          </p:cNvSpPr>
          <p:nvPr/>
        </p:nvSpPr>
        <p:spPr bwMode="auto">
          <a:xfrm flipV="1">
            <a:off x="2825750" y="2171700"/>
            <a:ext cx="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3" name="Line 21"/>
          <p:cNvSpPr>
            <a:spLocks noChangeShapeType="1"/>
          </p:cNvSpPr>
          <p:nvPr/>
        </p:nvSpPr>
        <p:spPr bwMode="auto">
          <a:xfrm>
            <a:off x="2838450" y="21844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4" name="Line 22"/>
          <p:cNvSpPr>
            <a:spLocks noChangeShapeType="1"/>
          </p:cNvSpPr>
          <p:nvPr/>
        </p:nvSpPr>
        <p:spPr bwMode="auto">
          <a:xfrm>
            <a:off x="3130550" y="2197100"/>
            <a:ext cx="0" cy="127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5" name="Line 23"/>
          <p:cNvSpPr>
            <a:spLocks noChangeShapeType="1"/>
          </p:cNvSpPr>
          <p:nvPr/>
        </p:nvSpPr>
        <p:spPr bwMode="auto">
          <a:xfrm>
            <a:off x="3143250" y="23368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6" name="Line 24"/>
          <p:cNvSpPr>
            <a:spLocks noChangeShapeType="1"/>
          </p:cNvSpPr>
          <p:nvPr/>
        </p:nvSpPr>
        <p:spPr bwMode="auto">
          <a:xfrm>
            <a:off x="933450" y="2336800"/>
            <a:ext cx="203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7" name="Line 25"/>
          <p:cNvSpPr>
            <a:spLocks noChangeShapeType="1"/>
          </p:cNvSpPr>
          <p:nvPr/>
        </p:nvSpPr>
        <p:spPr bwMode="auto">
          <a:xfrm flipV="1">
            <a:off x="1149350" y="2171700"/>
            <a:ext cx="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8" name="Line 26"/>
          <p:cNvSpPr>
            <a:spLocks noChangeShapeType="1"/>
          </p:cNvSpPr>
          <p:nvPr/>
        </p:nvSpPr>
        <p:spPr bwMode="auto">
          <a:xfrm>
            <a:off x="1162050" y="21844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19" name="Line 27"/>
          <p:cNvSpPr>
            <a:spLocks noChangeShapeType="1"/>
          </p:cNvSpPr>
          <p:nvPr/>
        </p:nvSpPr>
        <p:spPr bwMode="auto">
          <a:xfrm>
            <a:off x="1454150" y="2197100"/>
            <a:ext cx="0" cy="127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0" name="Line 28"/>
          <p:cNvSpPr>
            <a:spLocks noChangeShapeType="1"/>
          </p:cNvSpPr>
          <p:nvPr/>
        </p:nvSpPr>
        <p:spPr bwMode="auto">
          <a:xfrm>
            <a:off x="1466850" y="23368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1" name="Line 29"/>
          <p:cNvSpPr>
            <a:spLocks noChangeShapeType="1"/>
          </p:cNvSpPr>
          <p:nvPr/>
        </p:nvSpPr>
        <p:spPr bwMode="auto">
          <a:xfrm>
            <a:off x="1162050" y="21082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2" name="Line 30"/>
          <p:cNvSpPr>
            <a:spLocks noChangeShapeType="1"/>
          </p:cNvSpPr>
          <p:nvPr/>
        </p:nvSpPr>
        <p:spPr bwMode="auto">
          <a:xfrm>
            <a:off x="2838450" y="21082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3" name="Line 31"/>
          <p:cNvSpPr>
            <a:spLocks noChangeShapeType="1"/>
          </p:cNvSpPr>
          <p:nvPr/>
        </p:nvSpPr>
        <p:spPr bwMode="auto">
          <a:xfrm flipV="1">
            <a:off x="2978150" y="1562100"/>
            <a:ext cx="0" cy="558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4" name="Line 32"/>
          <p:cNvSpPr>
            <a:spLocks noChangeShapeType="1"/>
          </p:cNvSpPr>
          <p:nvPr/>
        </p:nvSpPr>
        <p:spPr bwMode="auto">
          <a:xfrm flipH="1">
            <a:off x="831850" y="1574800"/>
            <a:ext cx="2844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5" name="Line 33"/>
          <p:cNvSpPr>
            <a:spLocks noChangeShapeType="1"/>
          </p:cNvSpPr>
          <p:nvPr/>
        </p:nvSpPr>
        <p:spPr bwMode="auto">
          <a:xfrm flipV="1">
            <a:off x="1301750" y="1562100"/>
            <a:ext cx="0" cy="558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6" name="Line 34"/>
          <p:cNvSpPr>
            <a:spLocks noChangeShapeType="1"/>
          </p:cNvSpPr>
          <p:nvPr/>
        </p:nvSpPr>
        <p:spPr bwMode="auto">
          <a:xfrm>
            <a:off x="920750" y="1739900"/>
            <a:ext cx="0" cy="1346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7" name="Line 35"/>
          <p:cNvSpPr>
            <a:spLocks noChangeShapeType="1"/>
          </p:cNvSpPr>
          <p:nvPr/>
        </p:nvSpPr>
        <p:spPr bwMode="auto">
          <a:xfrm>
            <a:off x="3435350" y="1739900"/>
            <a:ext cx="0" cy="1346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28" name="Rectangle 36"/>
          <p:cNvSpPr>
            <a:spLocks noChangeArrowheads="1"/>
          </p:cNvSpPr>
          <p:nvPr/>
        </p:nvSpPr>
        <p:spPr bwMode="auto">
          <a:xfrm>
            <a:off x="704850" y="3200400"/>
            <a:ext cx="406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bit</a:t>
            </a:r>
            <a:endParaRPr lang="en-US" altLang="zh-CN" b="1">
              <a:ea typeface="宋体" panose="02010600030101010101" pitchFamily="2" charset="-122"/>
            </a:endParaRPr>
          </a:p>
        </p:txBody>
      </p:sp>
      <p:sp>
        <p:nvSpPr>
          <p:cNvPr id="33829" name="Line 37"/>
          <p:cNvSpPr>
            <a:spLocks noChangeShapeType="1"/>
          </p:cNvSpPr>
          <p:nvPr/>
        </p:nvSpPr>
        <p:spPr bwMode="auto">
          <a:xfrm>
            <a:off x="781050" y="31750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0" name="Rectangle 38"/>
          <p:cNvSpPr>
            <a:spLocks noChangeArrowheads="1"/>
          </p:cNvSpPr>
          <p:nvPr/>
        </p:nvSpPr>
        <p:spPr bwMode="auto">
          <a:xfrm>
            <a:off x="3295650" y="3200400"/>
            <a:ext cx="406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bit</a:t>
            </a:r>
            <a:endParaRPr lang="en-US" altLang="zh-CN" b="1">
              <a:ea typeface="宋体" panose="02010600030101010101" pitchFamily="2" charset="-122"/>
            </a:endParaRPr>
          </a:p>
        </p:txBody>
      </p:sp>
      <p:sp>
        <p:nvSpPr>
          <p:cNvPr id="33831" name="Rectangle 39"/>
          <p:cNvSpPr>
            <a:spLocks noChangeArrowheads="1"/>
          </p:cNvSpPr>
          <p:nvPr/>
        </p:nvSpPr>
        <p:spPr bwMode="auto">
          <a:xfrm>
            <a:off x="3528695" y="1447800"/>
            <a:ext cx="1968500" cy="7042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sz="2400" b="1">
                <a:ea typeface="宋体" panose="02010600030101010101" pitchFamily="2" charset="-122"/>
              </a:rPr>
              <a:t>word</a:t>
            </a:r>
            <a:endParaRPr lang="en-US" altLang="zh-CN" sz="2400" b="1">
              <a:ea typeface="宋体" panose="02010600030101010101" pitchFamily="2" charset="-122"/>
            </a:endParaRPr>
          </a:p>
          <a:p>
            <a:pPr>
              <a:lnSpc>
                <a:spcPct val="85000"/>
              </a:lnSpc>
            </a:pPr>
            <a:r>
              <a:rPr lang="en-US" altLang="zh-CN" sz="2400" b="1">
                <a:ea typeface="宋体" panose="02010600030101010101" pitchFamily="2" charset="-122"/>
              </a:rPr>
              <a:t>(row select)</a:t>
            </a:r>
            <a:endParaRPr lang="en-US" altLang="zh-CN" sz="2400" b="1">
              <a:ea typeface="宋体" panose="02010600030101010101" pitchFamily="2" charset="-122"/>
            </a:endParaRPr>
          </a:p>
        </p:txBody>
      </p:sp>
      <p:sp>
        <p:nvSpPr>
          <p:cNvPr id="33832" name="Line 40"/>
          <p:cNvSpPr>
            <a:spLocks noChangeShapeType="1"/>
          </p:cNvSpPr>
          <p:nvPr/>
        </p:nvSpPr>
        <p:spPr bwMode="auto">
          <a:xfrm>
            <a:off x="6648450" y="1879600"/>
            <a:ext cx="508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3" name="Line 41"/>
          <p:cNvSpPr>
            <a:spLocks noChangeShapeType="1"/>
          </p:cNvSpPr>
          <p:nvPr/>
        </p:nvSpPr>
        <p:spPr bwMode="auto">
          <a:xfrm>
            <a:off x="6635750" y="1892300"/>
            <a:ext cx="0" cy="355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4" name="Line 42"/>
          <p:cNvSpPr>
            <a:spLocks noChangeShapeType="1"/>
          </p:cNvSpPr>
          <p:nvPr/>
        </p:nvSpPr>
        <p:spPr bwMode="auto">
          <a:xfrm flipH="1">
            <a:off x="6470650" y="2260600"/>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5" name="Line 43"/>
          <p:cNvSpPr>
            <a:spLocks noChangeShapeType="1"/>
          </p:cNvSpPr>
          <p:nvPr/>
        </p:nvSpPr>
        <p:spPr bwMode="auto">
          <a:xfrm>
            <a:off x="6483350" y="2273300"/>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6" name="Line 44"/>
          <p:cNvSpPr>
            <a:spLocks noChangeShapeType="1"/>
          </p:cNvSpPr>
          <p:nvPr/>
        </p:nvSpPr>
        <p:spPr bwMode="auto">
          <a:xfrm>
            <a:off x="6635750" y="2578100"/>
            <a:ext cx="0" cy="431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7" name="Line 45"/>
          <p:cNvSpPr>
            <a:spLocks noChangeShapeType="1"/>
          </p:cNvSpPr>
          <p:nvPr/>
        </p:nvSpPr>
        <p:spPr bwMode="auto">
          <a:xfrm>
            <a:off x="6496050" y="2565400"/>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8" name="Line 46"/>
          <p:cNvSpPr>
            <a:spLocks noChangeShapeType="1"/>
          </p:cNvSpPr>
          <p:nvPr/>
        </p:nvSpPr>
        <p:spPr bwMode="auto">
          <a:xfrm>
            <a:off x="6407150" y="2273300"/>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39" name="Line 47"/>
          <p:cNvSpPr>
            <a:spLocks noChangeShapeType="1"/>
          </p:cNvSpPr>
          <p:nvPr/>
        </p:nvSpPr>
        <p:spPr bwMode="auto">
          <a:xfrm flipH="1">
            <a:off x="6470650" y="3022600"/>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0" name="Line 48"/>
          <p:cNvSpPr>
            <a:spLocks noChangeShapeType="1"/>
          </p:cNvSpPr>
          <p:nvPr/>
        </p:nvSpPr>
        <p:spPr bwMode="auto">
          <a:xfrm>
            <a:off x="6483350" y="3035300"/>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1" name="Line 49"/>
          <p:cNvSpPr>
            <a:spLocks noChangeShapeType="1"/>
          </p:cNvSpPr>
          <p:nvPr/>
        </p:nvSpPr>
        <p:spPr bwMode="auto">
          <a:xfrm>
            <a:off x="6496050" y="3327400"/>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2" name="Line 50"/>
          <p:cNvSpPr>
            <a:spLocks noChangeShapeType="1"/>
          </p:cNvSpPr>
          <p:nvPr/>
        </p:nvSpPr>
        <p:spPr bwMode="auto">
          <a:xfrm>
            <a:off x="6407150" y="3035300"/>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3" name="Line 51"/>
          <p:cNvSpPr>
            <a:spLocks noChangeShapeType="1"/>
          </p:cNvSpPr>
          <p:nvPr/>
        </p:nvSpPr>
        <p:spPr bwMode="auto">
          <a:xfrm>
            <a:off x="6635750" y="3340100"/>
            <a:ext cx="0" cy="355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4" name="Line 52"/>
          <p:cNvSpPr>
            <a:spLocks noChangeShapeType="1"/>
          </p:cNvSpPr>
          <p:nvPr/>
        </p:nvSpPr>
        <p:spPr bwMode="auto">
          <a:xfrm>
            <a:off x="6648450" y="3708400"/>
            <a:ext cx="508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5" name="Line 53"/>
          <p:cNvSpPr>
            <a:spLocks noChangeShapeType="1"/>
          </p:cNvSpPr>
          <p:nvPr/>
        </p:nvSpPr>
        <p:spPr bwMode="auto">
          <a:xfrm>
            <a:off x="7169150" y="1892300"/>
            <a:ext cx="0" cy="355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6" name="Line 54"/>
          <p:cNvSpPr>
            <a:spLocks noChangeShapeType="1"/>
          </p:cNvSpPr>
          <p:nvPr/>
        </p:nvSpPr>
        <p:spPr bwMode="auto">
          <a:xfrm flipH="1">
            <a:off x="7156450" y="2260600"/>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7" name="Line 55"/>
          <p:cNvSpPr>
            <a:spLocks noChangeShapeType="1"/>
          </p:cNvSpPr>
          <p:nvPr/>
        </p:nvSpPr>
        <p:spPr bwMode="auto">
          <a:xfrm>
            <a:off x="7397750" y="2273300"/>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8" name="Line 56"/>
          <p:cNvSpPr>
            <a:spLocks noChangeShapeType="1"/>
          </p:cNvSpPr>
          <p:nvPr/>
        </p:nvSpPr>
        <p:spPr bwMode="auto">
          <a:xfrm>
            <a:off x="7169150" y="2578100"/>
            <a:ext cx="0" cy="431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49" name="Line 57"/>
          <p:cNvSpPr>
            <a:spLocks noChangeShapeType="1"/>
          </p:cNvSpPr>
          <p:nvPr/>
        </p:nvSpPr>
        <p:spPr bwMode="auto">
          <a:xfrm>
            <a:off x="7321550" y="2273300"/>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0" name="Line 58"/>
          <p:cNvSpPr>
            <a:spLocks noChangeShapeType="1"/>
          </p:cNvSpPr>
          <p:nvPr/>
        </p:nvSpPr>
        <p:spPr bwMode="auto">
          <a:xfrm>
            <a:off x="7169150" y="3340100"/>
            <a:ext cx="0" cy="355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1" name="Line 59"/>
          <p:cNvSpPr>
            <a:spLocks noChangeShapeType="1"/>
          </p:cNvSpPr>
          <p:nvPr/>
        </p:nvSpPr>
        <p:spPr bwMode="auto">
          <a:xfrm flipH="1">
            <a:off x="7156450" y="3022600"/>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2" name="Line 60"/>
          <p:cNvSpPr>
            <a:spLocks noChangeShapeType="1"/>
          </p:cNvSpPr>
          <p:nvPr/>
        </p:nvSpPr>
        <p:spPr bwMode="auto">
          <a:xfrm>
            <a:off x="7397750" y="3035300"/>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3" name="Line 61"/>
          <p:cNvSpPr>
            <a:spLocks noChangeShapeType="1"/>
          </p:cNvSpPr>
          <p:nvPr/>
        </p:nvSpPr>
        <p:spPr bwMode="auto">
          <a:xfrm>
            <a:off x="7321550" y="3035300"/>
            <a:ext cx="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4" name="Line 62"/>
          <p:cNvSpPr>
            <a:spLocks noChangeShapeType="1"/>
          </p:cNvSpPr>
          <p:nvPr/>
        </p:nvSpPr>
        <p:spPr bwMode="auto">
          <a:xfrm flipH="1">
            <a:off x="7156450" y="3327400"/>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5" name="Line 63"/>
          <p:cNvSpPr>
            <a:spLocks noChangeShapeType="1"/>
          </p:cNvSpPr>
          <p:nvPr/>
        </p:nvSpPr>
        <p:spPr bwMode="auto">
          <a:xfrm flipH="1">
            <a:off x="7156450" y="2565400"/>
            <a:ext cx="177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6" name="Line 64"/>
          <p:cNvSpPr>
            <a:spLocks noChangeShapeType="1"/>
          </p:cNvSpPr>
          <p:nvPr/>
        </p:nvSpPr>
        <p:spPr bwMode="auto">
          <a:xfrm>
            <a:off x="6940550" y="3721100"/>
            <a:ext cx="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7" name="Line 65"/>
          <p:cNvSpPr>
            <a:spLocks noChangeShapeType="1"/>
          </p:cNvSpPr>
          <p:nvPr/>
        </p:nvSpPr>
        <p:spPr bwMode="auto">
          <a:xfrm>
            <a:off x="6800850" y="40132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8" name="Line 66"/>
          <p:cNvSpPr>
            <a:spLocks noChangeShapeType="1"/>
          </p:cNvSpPr>
          <p:nvPr/>
        </p:nvSpPr>
        <p:spPr bwMode="auto">
          <a:xfrm>
            <a:off x="6877050" y="4089400"/>
            <a:ext cx="127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59" name="Line 67"/>
          <p:cNvSpPr>
            <a:spLocks noChangeShapeType="1"/>
          </p:cNvSpPr>
          <p:nvPr/>
        </p:nvSpPr>
        <p:spPr bwMode="auto">
          <a:xfrm flipV="1">
            <a:off x="6864350" y="1714500"/>
            <a:ext cx="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0" name="Line 68"/>
          <p:cNvSpPr>
            <a:spLocks noChangeShapeType="1"/>
          </p:cNvSpPr>
          <p:nvPr/>
        </p:nvSpPr>
        <p:spPr bwMode="auto">
          <a:xfrm flipV="1">
            <a:off x="6724650" y="1638300"/>
            <a:ext cx="20320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1" name="Oval 69"/>
          <p:cNvSpPr>
            <a:spLocks noChangeArrowheads="1"/>
          </p:cNvSpPr>
          <p:nvPr/>
        </p:nvSpPr>
        <p:spPr bwMode="auto">
          <a:xfrm>
            <a:off x="6267450" y="2349500"/>
            <a:ext cx="127000" cy="1270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2" name="Oval 70"/>
          <p:cNvSpPr>
            <a:spLocks noChangeArrowheads="1"/>
          </p:cNvSpPr>
          <p:nvPr/>
        </p:nvSpPr>
        <p:spPr bwMode="auto">
          <a:xfrm>
            <a:off x="7410450" y="2349500"/>
            <a:ext cx="127000" cy="127000"/>
          </a:xfrm>
          <a:prstGeom prst="ellipse">
            <a:avLst/>
          </a:prstGeom>
          <a:noFill/>
          <a:ln w="25400">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3" name="Line 71"/>
          <p:cNvSpPr>
            <a:spLocks noChangeShapeType="1"/>
          </p:cNvSpPr>
          <p:nvPr/>
        </p:nvSpPr>
        <p:spPr bwMode="auto">
          <a:xfrm flipH="1">
            <a:off x="6165850" y="2413000"/>
            <a:ext cx="101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4" name="Line 72"/>
          <p:cNvSpPr>
            <a:spLocks noChangeShapeType="1"/>
          </p:cNvSpPr>
          <p:nvPr/>
        </p:nvSpPr>
        <p:spPr bwMode="auto">
          <a:xfrm>
            <a:off x="6178550" y="2425700"/>
            <a:ext cx="0" cy="736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5" name="Line 73"/>
          <p:cNvSpPr>
            <a:spLocks noChangeShapeType="1"/>
          </p:cNvSpPr>
          <p:nvPr/>
        </p:nvSpPr>
        <p:spPr bwMode="auto">
          <a:xfrm>
            <a:off x="6191250" y="3175000"/>
            <a:ext cx="203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6" name="Line 74"/>
          <p:cNvSpPr>
            <a:spLocks noChangeShapeType="1"/>
          </p:cNvSpPr>
          <p:nvPr/>
        </p:nvSpPr>
        <p:spPr bwMode="auto">
          <a:xfrm>
            <a:off x="7562850" y="2413000"/>
            <a:ext cx="50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7" name="Line 75"/>
          <p:cNvSpPr>
            <a:spLocks noChangeShapeType="1"/>
          </p:cNvSpPr>
          <p:nvPr/>
        </p:nvSpPr>
        <p:spPr bwMode="auto">
          <a:xfrm>
            <a:off x="7626350" y="2425700"/>
            <a:ext cx="0" cy="7366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8" name="Line 76"/>
          <p:cNvSpPr>
            <a:spLocks noChangeShapeType="1"/>
          </p:cNvSpPr>
          <p:nvPr/>
        </p:nvSpPr>
        <p:spPr bwMode="auto">
          <a:xfrm flipH="1">
            <a:off x="7385050" y="3175000"/>
            <a:ext cx="254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69" name="Line 77"/>
          <p:cNvSpPr>
            <a:spLocks noChangeShapeType="1"/>
          </p:cNvSpPr>
          <p:nvPr/>
        </p:nvSpPr>
        <p:spPr bwMode="auto">
          <a:xfrm>
            <a:off x="6648450" y="2717800"/>
            <a:ext cx="1193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0" name="Line 78"/>
          <p:cNvSpPr>
            <a:spLocks noChangeShapeType="1"/>
          </p:cNvSpPr>
          <p:nvPr/>
        </p:nvSpPr>
        <p:spPr bwMode="auto">
          <a:xfrm flipH="1">
            <a:off x="5861050" y="2870200"/>
            <a:ext cx="1320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1" name="Line 79"/>
          <p:cNvSpPr>
            <a:spLocks noChangeShapeType="1"/>
          </p:cNvSpPr>
          <p:nvPr/>
        </p:nvSpPr>
        <p:spPr bwMode="auto">
          <a:xfrm flipV="1">
            <a:off x="5873750" y="2705100"/>
            <a:ext cx="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2" name="Line 80"/>
          <p:cNvSpPr>
            <a:spLocks noChangeShapeType="1"/>
          </p:cNvSpPr>
          <p:nvPr/>
        </p:nvSpPr>
        <p:spPr bwMode="auto">
          <a:xfrm flipH="1">
            <a:off x="5556250" y="2717800"/>
            <a:ext cx="330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3" name="Line 81"/>
          <p:cNvSpPr>
            <a:spLocks noChangeShapeType="1"/>
          </p:cNvSpPr>
          <p:nvPr/>
        </p:nvSpPr>
        <p:spPr bwMode="auto">
          <a:xfrm>
            <a:off x="5568950" y="2730500"/>
            <a:ext cx="0" cy="127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4" name="Line 82"/>
          <p:cNvSpPr>
            <a:spLocks noChangeShapeType="1"/>
          </p:cNvSpPr>
          <p:nvPr/>
        </p:nvSpPr>
        <p:spPr bwMode="auto">
          <a:xfrm flipH="1">
            <a:off x="5327650" y="2870200"/>
            <a:ext cx="254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5" name="Line 83"/>
          <p:cNvSpPr>
            <a:spLocks noChangeShapeType="1"/>
          </p:cNvSpPr>
          <p:nvPr/>
        </p:nvSpPr>
        <p:spPr bwMode="auto">
          <a:xfrm flipV="1">
            <a:off x="7854950" y="2552700"/>
            <a:ext cx="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6" name="Line 84"/>
          <p:cNvSpPr>
            <a:spLocks noChangeShapeType="1"/>
          </p:cNvSpPr>
          <p:nvPr/>
        </p:nvSpPr>
        <p:spPr bwMode="auto">
          <a:xfrm>
            <a:off x="7867650" y="25654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7" name="Line 85"/>
          <p:cNvSpPr>
            <a:spLocks noChangeShapeType="1"/>
          </p:cNvSpPr>
          <p:nvPr/>
        </p:nvSpPr>
        <p:spPr bwMode="auto">
          <a:xfrm>
            <a:off x="8159750" y="2578100"/>
            <a:ext cx="0" cy="127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8" name="Line 86"/>
          <p:cNvSpPr>
            <a:spLocks noChangeShapeType="1"/>
          </p:cNvSpPr>
          <p:nvPr/>
        </p:nvSpPr>
        <p:spPr bwMode="auto">
          <a:xfrm>
            <a:off x="8172450" y="27178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79" name="Line 87"/>
          <p:cNvSpPr>
            <a:spLocks noChangeShapeType="1"/>
          </p:cNvSpPr>
          <p:nvPr/>
        </p:nvSpPr>
        <p:spPr bwMode="auto">
          <a:xfrm flipV="1">
            <a:off x="5340350" y="1257300"/>
            <a:ext cx="0" cy="2692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0" name="Line 88"/>
          <p:cNvSpPr>
            <a:spLocks noChangeShapeType="1"/>
          </p:cNvSpPr>
          <p:nvPr/>
        </p:nvSpPr>
        <p:spPr bwMode="auto">
          <a:xfrm flipV="1">
            <a:off x="8464550" y="1257300"/>
            <a:ext cx="0" cy="2692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1" name="Line 89"/>
          <p:cNvSpPr>
            <a:spLocks noChangeShapeType="1"/>
          </p:cNvSpPr>
          <p:nvPr/>
        </p:nvSpPr>
        <p:spPr bwMode="auto">
          <a:xfrm>
            <a:off x="5581650" y="26416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2" name="Line 90"/>
          <p:cNvSpPr>
            <a:spLocks noChangeShapeType="1"/>
          </p:cNvSpPr>
          <p:nvPr/>
        </p:nvSpPr>
        <p:spPr bwMode="auto">
          <a:xfrm>
            <a:off x="7867650" y="24892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3" name="Line 91"/>
          <p:cNvSpPr>
            <a:spLocks noChangeShapeType="1"/>
          </p:cNvSpPr>
          <p:nvPr/>
        </p:nvSpPr>
        <p:spPr bwMode="auto">
          <a:xfrm flipV="1">
            <a:off x="8007350" y="1485900"/>
            <a:ext cx="0" cy="1016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4" name="Line 92"/>
          <p:cNvSpPr>
            <a:spLocks noChangeShapeType="1"/>
          </p:cNvSpPr>
          <p:nvPr/>
        </p:nvSpPr>
        <p:spPr bwMode="auto">
          <a:xfrm flipV="1">
            <a:off x="5721350" y="1485900"/>
            <a:ext cx="0" cy="1168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5" name="Line 93"/>
          <p:cNvSpPr>
            <a:spLocks noChangeShapeType="1"/>
          </p:cNvSpPr>
          <p:nvPr/>
        </p:nvSpPr>
        <p:spPr bwMode="auto">
          <a:xfrm>
            <a:off x="5200650" y="1498600"/>
            <a:ext cx="3022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6" name="Rectangle 94"/>
          <p:cNvSpPr>
            <a:spLocks noChangeArrowheads="1"/>
          </p:cNvSpPr>
          <p:nvPr/>
        </p:nvSpPr>
        <p:spPr bwMode="auto">
          <a:xfrm>
            <a:off x="5276850" y="4038600"/>
            <a:ext cx="406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bit</a:t>
            </a:r>
            <a:endParaRPr lang="en-US" altLang="zh-CN" b="1">
              <a:ea typeface="宋体" panose="02010600030101010101" pitchFamily="2" charset="-122"/>
            </a:endParaRPr>
          </a:p>
        </p:txBody>
      </p:sp>
      <p:sp>
        <p:nvSpPr>
          <p:cNvPr id="33887" name="Line 95"/>
          <p:cNvSpPr>
            <a:spLocks noChangeShapeType="1"/>
          </p:cNvSpPr>
          <p:nvPr/>
        </p:nvSpPr>
        <p:spPr bwMode="auto">
          <a:xfrm>
            <a:off x="5353050" y="4013200"/>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88" name="Rectangle 96"/>
          <p:cNvSpPr>
            <a:spLocks noChangeArrowheads="1"/>
          </p:cNvSpPr>
          <p:nvPr/>
        </p:nvSpPr>
        <p:spPr bwMode="auto">
          <a:xfrm>
            <a:off x="8172450" y="4038600"/>
            <a:ext cx="406400" cy="2841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bit</a:t>
            </a:r>
            <a:endParaRPr lang="en-US" altLang="zh-CN" b="1">
              <a:ea typeface="宋体" panose="02010600030101010101" pitchFamily="2" charset="-122"/>
            </a:endParaRPr>
          </a:p>
        </p:txBody>
      </p:sp>
      <p:sp>
        <p:nvSpPr>
          <p:cNvPr id="33889" name="Line 97"/>
          <p:cNvSpPr>
            <a:spLocks noChangeShapeType="1"/>
          </p:cNvSpPr>
          <p:nvPr/>
        </p:nvSpPr>
        <p:spPr bwMode="auto">
          <a:xfrm>
            <a:off x="6610350" y="2717800"/>
            <a:ext cx="50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0" name="Line 98"/>
          <p:cNvSpPr>
            <a:spLocks noChangeShapeType="1"/>
          </p:cNvSpPr>
          <p:nvPr/>
        </p:nvSpPr>
        <p:spPr bwMode="auto">
          <a:xfrm>
            <a:off x="5314950" y="2870200"/>
            <a:ext cx="50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1" name="Rectangle 99"/>
          <p:cNvSpPr>
            <a:spLocks noChangeArrowheads="1"/>
          </p:cNvSpPr>
          <p:nvPr/>
        </p:nvSpPr>
        <p:spPr bwMode="auto">
          <a:xfrm>
            <a:off x="6254750" y="1155700"/>
            <a:ext cx="854710" cy="393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sz="2400" b="1">
                <a:ea typeface="宋体" panose="02010600030101010101" pitchFamily="2" charset="-122"/>
              </a:rPr>
              <a:t>word</a:t>
            </a:r>
            <a:endParaRPr lang="en-US" altLang="zh-CN" sz="2400" b="1">
              <a:ea typeface="宋体" panose="02010600030101010101" pitchFamily="2" charset="-122"/>
            </a:endParaRPr>
          </a:p>
        </p:txBody>
      </p:sp>
      <p:sp>
        <p:nvSpPr>
          <p:cNvPr id="33892" name="Rectangle 100"/>
          <p:cNvSpPr>
            <a:spLocks noGrp="1" noChangeArrowheads="1"/>
          </p:cNvSpPr>
          <p:nvPr/>
        </p:nvSpPr>
        <p:spPr bwMode="auto">
          <a:xfrm>
            <a:off x="-40005" y="3332480"/>
            <a:ext cx="9152255" cy="36556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63500" tIns="25400" rIns="63500" bIns="25400" numCol="1" anchor="t" anchorCtr="0" compatLnSpc="1">
            <a:spAutoFit/>
          </a:bodyPr>
          <a:lstStyle>
            <a:lvl1pPr marL="203200" indent="-203200" algn="l" rtl="0" eaLnBrk="0" fontAlgn="base" hangingPunct="0">
              <a:lnSpc>
                <a:spcPct val="75000"/>
              </a:lnSpc>
              <a:spcBef>
                <a:spcPct val="65000"/>
              </a:spcBef>
              <a:spcAft>
                <a:spcPct val="0"/>
              </a:spcAft>
              <a:buSzPct val="100000"/>
              <a:buChar char="°"/>
              <a:defRPr sz="2400" b="1" kern="1200">
                <a:solidFill>
                  <a:schemeClr val="tx1"/>
                </a:solidFill>
                <a:latin typeface="+mn-lt"/>
                <a:ea typeface="+mn-ea"/>
                <a:cs typeface="+mn-cs"/>
              </a:defRPr>
            </a:lvl1pPr>
            <a:lvl2pPr marL="685800" indent="-190500" algn="l" rtl="0" eaLnBrk="0" fontAlgn="base" hangingPunct="0">
              <a:lnSpc>
                <a:spcPct val="85000"/>
              </a:lnSpc>
              <a:spcBef>
                <a:spcPct val="40000"/>
              </a:spcBef>
              <a:spcAft>
                <a:spcPct val="0"/>
              </a:spcAft>
              <a:buSzPct val="100000"/>
              <a:buChar char="•"/>
              <a:defRPr b="1" kern="1200">
                <a:solidFill>
                  <a:schemeClr val="tx1"/>
                </a:solidFill>
                <a:latin typeface="+mn-lt"/>
                <a:ea typeface="+mn-ea"/>
                <a:cs typeface="+mn-cs"/>
              </a:defRPr>
            </a:lvl2pPr>
            <a:lvl3pPr marL="1257300" indent="-342900" algn="l" rtl="0" eaLnBrk="0" fontAlgn="base" hangingPunct="0">
              <a:lnSpc>
                <a:spcPct val="85000"/>
              </a:lnSpc>
              <a:spcBef>
                <a:spcPct val="40000"/>
              </a:spcBef>
              <a:spcAft>
                <a:spcPct val="0"/>
              </a:spcAft>
              <a:buSzPct val="100000"/>
              <a:buChar char="-"/>
              <a:defRPr b="1" kern="1200">
                <a:solidFill>
                  <a:schemeClr val="tx1"/>
                </a:solidFill>
                <a:latin typeface="+mn-lt"/>
                <a:ea typeface="+mn-ea"/>
                <a:cs typeface="+mn-cs"/>
              </a:defRPr>
            </a:lvl3pPr>
            <a:lvl4pPr marL="17145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4pPr>
            <a:lvl5pPr marL="2171700" indent="-342900" algn="l" rtl="0" eaLnBrk="0" fontAlgn="base" hangingPunct="0">
              <a:spcBef>
                <a:spcPct val="20000"/>
              </a:spcBef>
              <a:spcAft>
                <a:spcPct val="0"/>
              </a:spcAft>
              <a:buChar char="»"/>
              <a:defRPr sz="2000" kern="1200">
                <a:solidFill>
                  <a:schemeClr val="tx1"/>
                </a:solidFill>
                <a:latin typeface="Times New Roman" panose="02020603050405020304" pitchFamily="18"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a:ea typeface="宋体" panose="02010600030101010101" pitchFamily="2" charset="-122"/>
              </a:rPr>
              <a:t>Write:</a:t>
            </a:r>
            <a:endParaRPr lang="en-US" altLang="zh-CN">
              <a:ea typeface="宋体" panose="02010600030101010101" pitchFamily="2" charset="-122"/>
            </a:endParaRPr>
          </a:p>
          <a:p>
            <a:pPr lvl="1">
              <a:buFontTx/>
              <a:buNone/>
            </a:pPr>
            <a:r>
              <a:rPr lang="en-US" altLang="zh-CN" sz="2400">
                <a:ea typeface="宋体" panose="02010600030101010101" pitchFamily="2" charset="-122"/>
              </a:rPr>
              <a:t>1. Drive bit lines (bit=1, bit=0)</a:t>
            </a:r>
            <a:endParaRPr lang="en-US" altLang="zh-CN" sz="2400">
              <a:ea typeface="宋体" panose="02010600030101010101" pitchFamily="2" charset="-122"/>
            </a:endParaRPr>
          </a:p>
          <a:p>
            <a:pPr lvl="1">
              <a:buFontTx/>
              <a:buNone/>
            </a:pPr>
            <a:r>
              <a:rPr lang="en-US" altLang="zh-CN" sz="2400">
                <a:ea typeface="宋体" panose="02010600030101010101" pitchFamily="2" charset="-122"/>
              </a:rPr>
              <a:t>2. Select row</a:t>
            </a:r>
            <a:endParaRPr lang="en-US" altLang="zh-CN" sz="2400">
              <a:ea typeface="宋体" panose="02010600030101010101" pitchFamily="2" charset="-122"/>
            </a:endParaRPr>
          </a:p>
          <a:p>
            <a:r>
              <a:rPr lang="en-US" altLang="zh-CN">
                <a:ea typeface="宋体" panose="02010600030101010101" pitchFamily="2" charset="-122"/>
              </a:rPr>
              <a:t>Read:</a:t>
            </a:r>
            <a:endParaRPr lang="en-US" altLang="zh-CN">
              <a:ea typeface="宋体" panose="02010600030101010101" pitchFamily="2" charset="-122"/>
            </a:endParaRPr>
          </a:p>
          <a:p>
            <a:pPr lvl="1">
              <a:buFontTx/>
              <a:buNone/>
            </a:pPr>
            <a:r>
              <a:rPr lang="en-US" altLang="zh-CN" sz="2400">
                <a:ea typeface="宋体" panose="02010600030101010101" pitchFamily="2" charset="-122"/>
              </a:rPr>
              <a:t>1.  Precharge bit and bit to Vdd or Vdd/2 =&gt; make sure equal!</a:t>
            </a:r>
            <a:endParaRPr lang="en-US" altLang="zh-CN" sz="2400">
              <a:ea typeface="宋体" panose="02010600030101010101" pitchFamily="2" charset="-122"/>
            </a:endParaRPr>
          </a:p>
          <a:p>
            <a:pPr lvl="1">
              <a:buFontTx/>
              <a:buNone/>
            </a:pPr>
            <a:r>
              <a:rPr lang="en-US" altLang="zh-CN" sz="2400">
                <a:ea typeface="宋体" panose="02010600030101010101" pitchFamily="2" charset="-122"/>
              </a:rPr>
              <a:t>2.. Select row</a:t>
            </a:r>
            <a:endParaRPr lang="en-US" altLang="zh-CN" sz="2400">
              <a:ea typeface="宋体" panose="02010600030101010101" pitchFamily="2" charset="-122"/>
            </a:endParaRPr>
          </a:p>
          <a:p>
            <a:pPr lvl="1">
              <a:buFontTx/>
              <a:buNone/>
            </a:pPr>
            <a:r>
              <a:rPr lang="en-US" altLang="zh-CN" sz="2400">
                <a:ea typeface="宋体" panose="02010600030101010101" pitchFamily="2" charset="-122"/>
              </a:rPr>
              <a:t>3.  Cell pulls one line low</a:t>
            </a:r>
            <a:endParaRPr lang="en-US" altLang="zh-CN" sz="2400">
              <a:ea typeface="宋体" panose="02010600030101010101" pitchFamily="2" charset="-122"/>
            </a:endParaRPr>
          </a:p>
          <a:p>
            <a:pPr lvl="1">
              <a:buFontTx/>
              <a:buNone/>
            </a:pPr>
            <a:r>
              <a:rPr lang="en-US" altLang="zh-CN" sz="2400">
                <a:ea typeface="宋体" panose="02010600030101010101" pitchFamily="2" charset="-122"/>
              </a:rPr>
              <a:t>4. Sense amp on column detects difference between bit and bit</a:t>
            </a:r>
            <a:endParaRPr lang="en-US" altLang="zh-CN" sz="2400">
              <a:ea typeface="宋体" panose="02010600030101010101" pitchFamily="2" charset="-122"/>
            </a:endParaRPr>
          </a:p>
        </p:txBody>
      </p:sp>
      <p:sp>
        <p:nvSpPr>
          <p:cNvPr id="33893" name="Rectangle 101"/>
          <p:cNvSpPr>
            <a:spLocks noChangeArrowheads="1"/>
          </p:cNvSpPr>
          <p:nvPr/>
        </p:nvSpPr>
        <p:spPr bwMode="auto">
          <a:xfrm>
            <a:off x="5581650" y="5689600"/>
            <a:ext cx="254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4" name="Rectangle 102"/>
          <p:cNvSpPr>
            <a:spLocks noChangeArrowheads="1"/>
          </p:cNvSpPr>
          <p:nvPr/>
        </p:nvSpPr>
        <p:spPr bwMode="auto">
          <a:xfrm>
            <a:off x="5632450" y="4597400"/>
            <a:ext cx="2336800" cy="5175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508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63500" tIns="25400" rIns="63500" bIns="2540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nSpc>
                <a:spcPct val="85000"/>
              </a:lnSpc>
            </a:pPr>
            <a:r>
              <a:rPr lang="en-US" altLang="zh-CN" b="1">
                <a:ea typeface="宋体" panose="02010600030101010101" pitchFamily="2" charset="-122"/>
              </a:rPr>
              <a:t>replaced with pullup</a:t>
            </a:r>
            <a:endParaRPr lang="en-US" altLang="zh-CN" b="1">
              <a:ea typeface="宋体" panose="02010600030101010101" pitchFamily="2" charset="-122"/>
            </a:endParaRPr>
          </a:p>
          <a:p>
            <a:pPr>
              <a:lnSpc>
                <a:spcPct val="85000"/>
              </a:lnSpc>
            </a:pPr>
            <a:r>
              <a:rPr lang="en-US" altLang="zh-CN" b="1">
                <a:ea typeface="宋体" panose="02010600030101010101" pitchFamily="2" charset="-122"/>
              </a:rPr>
              <a:t>to save area</a:t>
            </a:r>
            <a:endParaRPr lang="en-US" altLang="zh-CN" b="1">
              <a:ea typeface="宋体" panose="02010600030101010101" pitchFamily="2" charset="-122"/>
            </a:endParaRPr>
          </a:p>
        </p:txBody>
      </p:sp>
      <p:sp>
        <p:nvSpPr>
          <p:cNvPr id="33895" name="Line 103"/>
          <p:cNvSpPr>
            <a:spLocks noChangeShapeType="1"/>
          </p:cNvSpPr>
          <p:nvPr/>
        </p:nvSpPr>
        <p:spPr bwMode="auto">
          <a:xfrm flipH="1">
            <a:off x="5765800" y="2622550"/>
            <a:ext cx="317500" cy="21463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6" name="Oval 104"/>
          <p:cNvSpPr>
            <a:spLocks noChangeArrowheads="1"/>
          </p:cNvSpPr>
          <p:nvPr/>
        </p:nvSpPr>
        <p:spPr bwMode="auto">
          <a:xfrm>
            <a:off x="7099300" y="2800350"/>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7" name="Oval 105"/>
          <p:cNvSpPr>
            <a:spLocks noChangeArrowheads="1"/>
          </p:cNvSpPr>
          <p:nvPr/>
        </p:nvSpPr>
        <p:spPr bwMode="auto">
          <a:xfrm>
            <a:off x="6108700" y="2800350"/>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8" name="Oval 106"/>
          <p:cNvSpPr>
            <a:spLocks noChangeArrowheads="1"/>
          </p:cNvSpPr>
          <p:nvPr/>
        </p:nvSpPr>
        <p:spPr bwMode="auto">
          <a:xfrm>
            <a:off x="5270500" y="2800350"/>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899" name="Oval 107"/>
          <p:cNvSpPr>
            <a:spLocks noChangeArrowheads="1"/>
          </p:cNvSpPr>
          <p:nvPr/>
        </p:nvSpPr>
        <p:spPr bwMode="auto">
          <a:xfrm>
            <a:off x="6565900" y="2647950"/>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900" name="Oval 108"/>
          <p:cNvSpPr>
            <a:spLocks noChangeArrowheads="1"/>
          </p:cNvSpPr>
          <p:nvPr/>
        </p:nvSpPr>
        <p:spPr bwMode="auto">
          <a:xfrm>
            <a:off x="7556500" y="2647950"/>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901" name="Oval 109"/>
          <p:cNvSpPr>
            <a:spLocks noChangeArrowheads="1"/>
          </p:cNvSpPr>
          <p:nvPr/>
        </p:nvSpPr>
        <p:spPr bwMode="auto">
          <a:xfrm>
            <a:off x="8394700" y="2647950"/>
            <a:ext cx="139700" cy="139700"/>
          </a:xfrm>
          <a:prstGeom prst="ellipse">
            <a:avLst/>
          </a:prstGeom>
          <a:solidFill>
            <a:schemeClr val="tx1"/>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902" name="Line 110"/>
          <p:cNvSpPr>
            <a:spLocks noChangeShapeType="1"/>
          </p:cNvSpPr>
          <p:nvPr/>
        </p:nvSpPr>
        <p:spPr bwMode="auto">
          <a:xfrm>
            <a:off x="6724650" y="3937000"/>
            <a:ext cx="431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903" name="Rectangle 111"/>
          <p:cNvSpPr>
            <a:spLocks noChangeArrowheads="1"/>
          </p:cNvSpPr>
          <p:nvPr/>
        </p:nvSpPr>
        <p:spPr bwMode="auto">
          <a:xfrm>
            <a:off x="2506663" y="26416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1</a:t>
            </a:r>
            <a:endParaRPr lang="en-US" altLang="zh-CN" sz="1600">
              <a:latin typeface="Times New Roman" panose="02020603050405020304" pitchFamily="18" charset="0"/>
              <a:ea typeface="宋体" panose="02010600030101010101" pitchFamily="2" charset="-122"/>
            </a:endParaRPr>
          </a:p>
        </p:txBody>
      </p:sp>
      <p:sp>
        <p:nvSpPr>
          <p:cNvPr id="33904" name="Rectangle 112"/>
          <p:cNvSpPr>
            <a:spLocks noChangeArrowheads="1"/>
          </p:cNvSpPr>
          <p:nvPr/>
        </p:nvSpPr>
        <p:spPr bwMode="auto">
          <a:xfrm>
            <a:off x="1592263" y="26416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0</a:t>
            </a:r>
            <a:endParaRPr lang="en-US" altLang="zh-CN" sz="1600">
              <a:latin typeface="Times New Roman" panose="02020603050405020304" pitchFamily="18" charset="0"/>
              <a:ea typeface="宋体" panose="02010600030101010101" pitchFamily="2" charset="-122"/>
            </a:endParaRPr>
          </a:p>
        </p:txBody>
      </p:sp>
      <p:sp>
        <p:nvSpPr>
          <p:cNvPr id="33905" name="Rectangle 113"/>
          <p:cNvSpPr>
            <a:spLocks noChangeArrowheads="1"/>
          </p:cNvSpPr>
          <p:nvPr/>
        </p:nvSpPr>
        <p:spPr bwMode="auto">
          <a:xfrm>
            <a:off x="1592263" y="16637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0</a:t>
            </a:r>
            <a:endParaRPr lang="en-US" altLang="zh-CN" sz="1600">
              <a:latin typeface="Times New Roman" panose="02020603050405020304" pitchFamily="18" charset="0"/>
              <a:ea typeface="宋体" panose="02010600030101010101" pitchFamily="2" charset="-122"/>
            </a:endParaRPr>
          </a:p>
        </p:txBody>
      </p:sp>
      <p:sp>
        <p:nvSpPr>
          <p:cNvPr id="33906" name="Rectangle 114"/>
          <p:cNvSpPr>
            <a:spLocks noChangeArrowheads="1"/>
          </p:cNvSpPr>
          <p:nvPr/>
        </p:nvSpPr>
        <p:spPr bwMode="auto">
          <a:xfrm>
            <a:off x="2430463" y="1651000"/>
            <a:ext cx="2825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1</a:t>
            </a:r>
            <a:endParaRPr lang="en-US" altLang="zh-CN" sz="1600">
              <a:latin typeface="Times New Roman" panose="02020603050405020304" pitchFamily="18" charset="0"/>
              <a:ea typeface="宋体" panose="02010600030101010101" pitchFamily="2" charset="-122"/>
            </a:endParaRPr>
          </a:p>
        </p:txBody>
      </p:sp>
      <p:sp>
        <p:nvSpPr>
          <p:cNvPr id="33907" name="Line 115"/>
          <p:cNvSpPr>
            <a:spLocks noChangeShapeType="1"/>
          </p:cNvSpPr>
          <p:nvPr/>
        </p:nvSpPr>
        <p:spPr bwMode="auto">
          <a:xfrm>
            <a:off x="3155950" y="516064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3908" name="Line 116"/>
          <p:cNvSpPr>
            <a:spLocks noChangeShapeType="1"/>
          </p:cNvSpPr>
          <p:nvPr/>
        </p:nvSpPr>
        <p:spPr bwMode="auto">
          <a:xfrm>
            <a:off x="8172450" y="6544945"/>
            <a:ext cx="279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2" name="Date Placeholder 1"/>
          <p:cNvSpPr>
            <a:spLocks noGrp="1"/>
          </p:cNvSpPr>
          <p:nvPr>
            <p:ph type="dt" sz="half" idx="10"/>
          </p:nvPr>
        </p:nvSpPr>
        <p:spPr/>
        <p:txBody>
          <a:bodyPr/>
          <a:lstStyle/>
          <a:p>
            <a:r>
              <a:rPr lang="en-US" altLang="zh-CN" smtClean="0"/>
              <a:t>COaA, LEC16 RAM</a:t>
            </a:r>
            <a:endParaRPr lang="en-US" altLang="zh-CN"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Controller Functionality</a:t>
            </a:r>
            <a:endParaRPr lang="zh-CN" altLang="en-US" dirty="0"/>
          </a:p>
        </p:txBody>
      </p:sp>
      <p:sp>
        <p:nvSpPr>
          <p:cNvPr id="7" name="内容占位符 6"/>
          <p:cNvSpPr>
            <a:spLocks noGrp="1"/>
          </p:cNvSpPr>
          <p:nvPr>
            <p:ph sz="quarter" idx="13"/>
          </p:nvPr>
        </p:nvSpPr>
        <p:spPr>
          <a:xfrm>
            <a:off x="192405" y="116840"/>
            <a:ext cx="874395" cy="568325"/>
          </a:xfrm>
        </p:spPr>
        <p:txBody>
          <a:bodyPr/>
          <a:lstStyle/>
          <a:p>
            <a:r>
              <a:rPr lang="en-US" altLang="zh-CN"/>
              <a:t>4.12</a:t>
            </a:r>
            <a:endParaRPr lang="en-US" altLang="zh-CN"/>
          </a:p>
        </p:txBody>
      </p:sp>
      <p:sp>
        <p:nvSpPr>
          <p:cNvPr id="8" name="文本框 7"/>
          <p:cNvSpPr txBox="1"/>
          <p:nvPr/>
        </p:nvSpPr>
        <p:spPr>
          <a:xfrm>
            <a:off x="0" y="990600"/>
            <a:ext cx="9144000" cy="4924425"/>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Translate memory requests into DRAM command sequences</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a:solidFill>
                  <a:srgbClr val="434494"/>
                </a:solidFill>
              </a:rPr>
              <a:t>Map “physical Address” to DRAM Address</a:t>
            </a:r>
            <a:endParaRPr lang="en-US" altLang="zh-CN" sz="2400" b="1" dirty="0">
              <a:solidFill>
                <a:srgbClr val="434494"/>
              </a:solidFill>
            </a:endParaRPr>
          </a:p>
          <a:p>
            <a:pPr marL="800100" lvl="1" indent="-342900">
              <a:buFont typeface="Wingdings" panose="05000000000000000000" pitchFamily="2" charset="2"/>
              <a:buChar char="p"/>
            </a:pPr>
            <a:r>
              <a:rPr lang="en-US" altLang="zh-CN" sz="2400" b="1" dirty="0">
                <a:solidFill>
                  <a:srgbClr val="434494"/>
                </a:solidFill>
              </a:rPr>
              <a:t>Obey timing constraints of DRAM, arbitrate resource </a:t>
            </a:r>
            <a:r>
              <a:rPr lang="en-US" altLang="zh-CN" sz="2400" b="1" dirty="0" err="1">
                <a:solidFill>
                  <a:srgbClr val="434494"/>
                </a:solidFill>
              </a:rPr>
              <a:t>confilicts</a:t>
            </a:r>
            <a:r>
              <a:rPr lang="en-US" altLang="zh-CN" sz="2400" b="1" dirty="0">
                <a:solidFill>
                  <a:srgbClr val="434494"/>
                </a:solidFill>
              </a:rPr>
              <a:t> (i.e. bank, channel)</a:t>
            </a:r>
            <a:endParaRPr lang="en-US" altLang="zh-CN" sz="2400" b="1" dirty="0">
              <a:solidFill>
                <a:srgbClr val="434494"/>
              </a:solidFill>
            </a:endParaRPr>
          </a:p>
          <a:p>
            <a:endParaRPr lang="en-US" altLang="zh-CN" dirty="0"/>
          </a:p>
          <a:p>
            <a:pPr marL="457200" indent="-457200">
              <a:buFont typeface="Wingdings" panose="05000000000000000000" pitchFamily="2" charset="2"/>
              <a:buChar char="l"/>
            </a:pPr>
            <a:r>
              <a:rPr lang="en-US" altLang="zh-CN" sz="2800" b="1" dirty="0">
                <a:solidFill>
                  <a:srgbClr val="1111FF"/>
                </a:solidFill>
              </a:rPr>
              <a:t>Buffer and schedule requests to improve performance</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a:solidFill>
                  <a:srgbClr val="434494"/>
                </a:solidFill>
              </a:rPr>
              <a:t>Row-buffer management and re-ordering</a:t>
            </a:r>
            <a:endParaRPr lang="en-US" altLang="zh-CN" sz="2400" b="1" dirty="0">
              <a:solidFill>
                <a:srgbClr val="434494"/>
              </a:solidFill>
            </a:endParaRPr>
          </a:p>
          <a:p>
            <a:endParaRPr lang="en-US" altLang="zh-CN" dirty="0"/>
          </a:p>
          <a:p>
            <a:pPr marL="457200" indent="-457200">
              <a:buFont typeface="Wingdings" panose="05000000000000000000" pitchFamily="2" charset="2"/>
              <a:buChar char="l"/>
            </a:pPr>
            <a:r>
              <a:rPr lang="en-US" altLang="zh-CN" sz="2800" b="1" dirty="0">
                <a:solidFill>
                  <a:srgbClr val="1111FF"/>
                </a:solidFill>
              </a:rPr>
              <a:t>Ensure correct operation of DRAM (refresh)</a:t>
            </a:r>
            <a:endParaRPr lang="en-US" altLang="zh-CN" sz="2800" b="1" dirty="0">
              <a:solidFill>
                <a:srgbClr val="1111FF"/>
              </a:solidFill>
            </a:endParaRPr>
          </a:p>
          <a:p>
            <a:endParaRPr lang="en-US" altLang="zh-CN" dirty="0"/>
          </a:p>
          <a:p>
            <a:pPr marL="457200" indent="-457200">
              <a:buFont typeface="Wingdings" panose="05000000000000000000" pitchFamily="2" charset="2"/>
              <a:buChar char="l"/>
            </a:pPr>
            <a:r>
              <a:rPr lang="en-US" altLang="zh-CN" sz="2800" b="1" dirty="0">
                <a:solidFill>
                  <a:srgbClr val="1111FF"/>
                </a:solidFill>
              </a:rPr>
              <a:t>Manage power consumption and thermals in DRAM</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a:solidFill>
                  <a:srgbClr val="434494"/>
                </a:solidFill>
              </a:rPr>
              <a:t>Turn on/off DRAM chips, manage power modes</a:t>
            </a:r>
            <a:endParaRPr lang="zh-CN" altLang="en-US" sz="2400" b="1" dirty="0">
              <a:solidFill>
                <a:srgbClr val="434494"/>
              </a:solidFil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A Modern DRAM Controller</a:t>
            </a:r>
            <a:endParaRPr lang="zh-CN" altLang="en-US" dirty="0"/>
          </a:p>
        </p:txBody>
      </p:sp>
      <p:sp>
        <p:nvSpPr>
          <p:cNvPr id="7" name="内容占位符 6"/>
          <p:cNvSpPr>
            <a:spLocks noGrp="1"/>
          </p:cNvSpPr>
          <p:nvPr>
            <p:ph sz="quarter" idx="13"/>
          </p:nvPr>
        </p:nvSpPr>
        <p:spPr>
          <a:xfrm>
            <a:off x="152400" y="116840"/>
            <a:ext cx="914400" cy="568325"/>
          </a:xfrm>
        </p:spPr>
        <p:txBody>
          <a:bodyPr/>
          <a:lstStyle/>
          <a:p>
            <a:r>
              <a:rPr lang="en-US" altLang="zh-CN"/>
              <a:t>4.12</a:t>
            </a:r>
            <a:endParaRPr lang="en-US" altLang="zh-CN"/>
          </a:p>
        </p:txBody>
      </p:sp>
      <p:pic>
        <p:nvPicPr>
          <p:cNvPr id="8" name="图片 7"/>
          <p:cNvPicPr>
            <a:picLocks noChangeAspect="1"/>
          </p:cNvPicPr>
          <p:nvPr/>
        </p:nvPicPr>
        <p:blipFill>
          <a:blip r:embed="rId1"/>
          <a:stretch>
            <a:fillRect/>
          </a:stretch>
        </p:blipFill>
        <p:spPr>
          <a:xfrm>
            <a:off x="152400" y="897769"/>
            <a:ext cx="8753475" cy="5960231"/>
          </a:xfrm>
          <a:prstGeom prst="rect">
            <a:avLst/>
          </a:prstGeo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Row Buffer Management Policies</a:t>
            </a:r>
            <a:endParaRPr lang="zh-CN" altLang="en-US" dirty="0"/>
          </a:p>
        </p:txBody>
      </p:sp>
      <p:sp>
        <p:nvSpPr>
          <p:cNvPr id="7" name="内容占位符 6"/>
          <p:cNvSpPr>
            <a:spLocks noGrp="1"/>
          </p:cNvSpPr>
          <p:nvPr>
            <p:ph sz="quarter" idx="13"/>
          </p:nvPr>
        </p:nvSpPr>
        <p:spPr>
          <a:xfrm>
            <a:off x="172720" y="116840"/>
            <a:ext cx="894080" cy="568325"/>
          </a:xfrm>
        </p:spPr>
        <p:txBody>
          <a:bodyPr/>
          <a:lstStyle/>
          <a:p>
            <a:r>
              <a:rPr lang="en-US" altLang="zh-CN"/>
              <a:t>4.12</a:t>
            </a:r>
            <a:endParaRPr lang="en-US" altLang="zh-CN"/>
          </a:p>
        </p:txBody>
      </p:sp>
      <p:sp>
        <p:nvSpPr>
          <p:cNvPr id="8" name="文本框 7"/>
          <p:cNvSpPr txBox="1"/>
          <p:nvPr/>
        </p:nvSpPr>
        <p:spPr>
          <a:xfrm>
            <a:off x="0" y="914400"/>
            <a:ext cx="9144000" cy="5509200"/>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Open row</a:t>
            </a:r>
            <a:endParaRPr lang="en-US" altLang="zh-CN" sz="2800" b="1" dirty="0">
              <a:solidFill>
                <a:srgbClr val="1111FF"/>
              </a:solidFill>
            </a:endParaRPr>
          </a:p>
          <a:p>
            <a:pPr marL="742950" lvl="1" indent="-285750">
              <a:buFont typeface="Wingdings" panose="05000000000000000000" pitchFamily="2" charset="2"/>
              <a:buChar char="p"/>
            </a:pPr>
            <a:r>
              <a:rPr lang="en-US" altLang="zh-CN" sz="2400" b="1" dirty="0"/>
              <a:t>Keep the open after an access</a:t>
            </a:r>
            <a:endParaRPr lang="en-US" altLang="zh-CN" sz="2400" b="1" dirty="0"/>
          </a:p>
          <a:p>
            <a:pPr marL="742950" lvl="1" indent="-285750">
              <a:buFont typeface="Wingdings" panose="05000000000000000000" pitchFamily="2" charset="2"/>
              <a:buChar char="p"/>
            </a:pPr>
            <a:r>
              <a:rPr lang="en-US" altLang="zh-CN" sz="2400" b="1" dirty="0"/>
              <a:t>Pro: Next access might need the same row -&gt; row hit</a:t>
            </a:r>
            <a:endParaRPr lang="en-US" altLang="zh-CN" sz="2400" b="1" dirty="0"/>
          </a:p>
          <a:p>
            <a:pPr marL="742950" lvl="1" indent="-285750">
              <a:buFont typeface="Wingdings" panose="05000000000000000000" pitchFamily="2" charset="2"/>
              <a:buChar char="p"/>
            </a:pPr>
            <a:r>
              <a:rPr lang="en-US" altLang="zh-CN" sz="2400" b="1" dirty="0" err="1"/>
              <a:t>Con:Next</a:t>
            </a:r>
            <a:r>
              <a:rPr lang="en-US" altLang="zh-CN" sz="2400" b="1" dirty="0"/>
              <a:t> access might need a different row -&gt; row conflict, wasted energy</a:t>
            </a:r>
            <a:endParaRPr lang="en-US" altLang="zh-CN" sz="2400" b="1" dirty="0"/>
          </a:p>
          <a:p>
            <a:endParaRPr lang="en-US" altLang="zh-CN" dirty="0"/>
          </a:p>
          <a:p>
            <a:pPr marL="457200" indent="-457200">
              <a:buFont typeface="Wingdings" panose="05000000000000000000" pitchFamily="2" charset="2"/>
              <a:buChar char="l"/>
            </a:pPr>
            <a:r>
              <a:rPr lang="en-US" altLang="zh-CN" sz="2800" b="1" dirty="0">
                <a:solidFill>
                  <a:srgbClr val="1111FF"/>
                </a:solidFill>
              </a:rPr>
              <a:t>Closed row</a:t>
            </a:r>
            <a:endParaRPr lang="en-US" altLang="zh-CN" sz="2800" b="1" dirty="0">
              <a:solidFill>
                <a:srgbClr val="1111FF"/>
              </a:solidFill>
            </a:endParaRPr>
          </a:p>
          <a:p>
            <a:pPr marL="742950" lvl="1" indent="-285750">
              <a:buFont typeface="Wingdings" panose="05000000000000000000" pitchFamily="2" charset="2"/>
              <a:buChar char="p"/>
            </a:pPr>
            <a:r>
              <a:rPr lang="en-US" altLang="zh-CN" sz="2200" b="1" dirty="0"/>
              <a:t>Close the row after an access ( if no other requests already in the request buffer need the same row)</a:t>
            </a:r>
            <a:endParaRPr lang="en-US" altLang="zh-CN" sz="2200" b="1" dirty="0"/>
          </a:p>
          <a:p>
            <a:pPr marL="742950" lvl="1" indent="-285750">
              <a:buFont typeface="Wingdings" panose="05000000000000000000" pitchFamily="2" charset="2"/>
              <a:buChar char="p"/>
            </a:pPr>
            <a:r>
              <a:rPr lang="en-US" altLang="zh-CN" sz="2200" b="1" dirty="0"/>
              <a:t>Pro: Next access might need a different row -&gt; avoid a row conflict</a:t>
            </a:r>
            <a:endParaRPr lang="en-US" altLang="zh-CN" sz="2200" b="1" dirty="0"/>
          </a:p>
          <a:p>
            <a:pPr marL="742950" lvl="1" indent="-285750">
              <a:buFont typeface="Wingdings" panose="05000000000000000000" pitchFamily="2" charset="2"/>
              <a:buChar char="p"/>
            </a:pPr>
            <a:r>
              <a:rPr lang="en-US" altLang="zh-CN" sz="2200" b="1" dirty="0"/>
              <a:t>Con: Next access might need the same row -&gt; extra activate latency</a:t>
            </a:r>
            <a:endParaRPr lang="en-US" altLang="zh-CN" sz="2200" b="1" dirty="0"/>
          </a:p>
          <a:p>
            <a:endParaRPr lang="en-US" altLang="zh-CN" dirty="0"/>
          </a:p>
          <a:p>
            <a:pPr marL="457200" indent="-457200">
              <a:buFont typeface="Wingdings" panose="05000000000000000000" pitchFamily="2" charset="2"/>
              <a:buChar char="l"/>
            </a:pPr>
            <a:r>
              <a:rPr lang="en-US" altLang="zh-CN" sz="2800" b="1" dirty="0">
                <a:solidFill>
                  <a:srgbClr val="1111FF"/>
                </a:solidFill>
              </a:rPr>
              <a:t>Adaptive policies</a:t>
            </a:r>
            <a:endParaRPr lang="en-US" altLang="zh-CN" sz="2800" b="1" dirty="0">
              <a:solidFill>
                <a:srgbClr val="1111FF"/>
              </a:solidFill>
            </a:endParaRPr>
          </a:p>
          <a:p>
            <a:pPr marL="742950" lvl="1" indent="-285750">
              <a:buFont typeface="Wingdings" panose="05000000000000000000" pitchFamily="2" charset="2"/>
              <a:buChar char="p"/>
            </a:pPr>
            <a:r>
              <a:rPr lang="en-US" altLang="zh-CN" sz="2400" b="1" dirty="0"/>
              <a:t>Predict whether or nor the next access to the bank will be to the same row</a:t>
            </a:r>
            <a:endParaRPr lang="zh-CN" altLang="en-US" sz="2400" b="1"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Controller Scheduling Policies(I)</a:t>
            </a:r>
            <a:endParaRPr lang="zh-CN" altLang="en-US" dirty="0"/>
          </a:p>
        </p:txBody>
      </p:sp>
      <p:sp>
        <p:nvSpPr>
          <p:cNvPr id="7" name="内容占位符 6"/>
          <p:cNvSpPr>
            <a:spLocks noGrp="1"/>
          </p:cNvSpPr>
          <p:nvPr>
            <p:ph sz="quarter" idx="13"/>
          </p:nvPr>
        </p:nvSpPr>
        <p:spPr>
          <a:xfrm>
            <a:off x="172720" y="116840"/>
            <a:ext cx="894080" cy="568325"/>
          </a:xfrm>
        </p:spPr>
        <p:txBody>
          <a:bodyPr/>
          <a:lstStyle/>
          <a:p>
            <a:r>
              <a:rPr lang="en-US" altLang="zh-CN"/>
              <a:t>4.12</a:t>
            </a:r>
            <a:endParaRPr lang="en-US" altLang="zh-CN"/>
          </a:p>
        </p:txBody>
      </p:sp>
      <p:sp>
        <p:nvSpPr>
          <p:cNvPr id="8" name="文本框 7"/>
          <p:cNvSpPr txBox="1"/>
          <p:nvPr/>
        </p:nvSpPr>
        <p:spPr>
          <a:xfrm>
            <a:off x="0" y="990600"/>
            <a:ext cx="9144000" cy="2708434"/>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FCFS (first come first served)</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a:t>Oldest request first</a:t>
            </a:r>
            <a:endParaRPr lang="en-US" altLang="zh-CN" sz="2400" b="1" dirty="0"/>
          </a:p>
          <a:p>
            <a:endParaRPr lang="en-US" altLang="zh-CN" dirty="0"/>
          </a:p>
          <a:p>
            <a:pPr marL="457200" indent="-457200">
              <a:buFont typeface="Wingdings" panose="05000000000000000000" pitchFamily="2" charset="2"/>
              <a:buChar char="l"/>
            </a:pPr>
            <a:r>
              <a:rPr lang="en-US" altLang="zh-CN" sz="2800" b="1" dirty="0">
                <a:solidFill>
                  <a:srgbClr val="1111FF"/>
                </a:solidFill>
              </a:rPr>
              <a:t>FR-FCFS (first ready, first come first served)</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a:solidFill>
                  <a:srgbClr val="434494"/>
                </a:solidFill>
              </a:rPr>
              <a:t>Row-hit first</a:t>
            </a:r>
            <a:endParaRPr lang="en-US" altLang="zh-CN" sz="2400" b="1" dirty="0">
              <a:solidFill>
                <a:srgbClr val="434494"/>
              </a:solidFill>
            </a:endParaRPr>
          </a:p>
          <a:p>
            <a:pPr marL="800100" lvl="1" indent="-342900">
              <a:buFont typeface="Wingdings" panose="05000000000000000000" pitchFamily="2" charset="2"/>
              <a:buChar char="p"/>
            </a:pPr>
            <a:r>
              <a:rPr lang="en-US" altLang="zh-CN" sz="2400" b="1" dirty="0">
                <a:solidFill>
                  <a:srgbClr val="434494"/>
                </a:solidFill>
              </a:rPr>
              <a:t>Oldest first</a:t>
            </a:r>
            <a:endParaRPr lang="en-US" altLang="zh-CN" sz="2400" b="1" dirty="0">
              <a:solidFill>
                <a:srgbClr val="434494"/>
              </a:solidFill>
            </a:endParaRPr>
          </a:p>
          <a:p>
            <a:pPr marL="742950" lvl="1" indent="-285750">
              <a:buFont typeface="Wingdings" panose="05000000000000000000" pitchFamily="2" charset="2"/>
              <a:buChar char="p"/>
            </a:pPr>
            <a:r>
              <a:rPr lang="en-US" altLang="zh-CN" sz="2400" b="1" dirty="0" err="1">
                <a:solidFill>
                  <a:srgbClr val="434494"/>
                </a:solidFill>
              </a:rPr>
              <a:t>Goal:Maximize</a:t>
            </a:r>
            <a:r>
              <a:rPr lang="en-US" altLang="zh-CN" sz="2400" b="1" dirty="0">
                <a:solidFill>
                  <a:srgbClr val="434494"/>
                </a:solidFill>
              </a:rPr>
              <a:t> row buffer hit rate-&gt; Maximize DRAM throughput</a:t>
            </a:r>
            <a:endParaRPr lang="zh-CN" altLang="en-US" sz="2400" b="1" dirty="0">
              <a:solidFill>
                <a:srgbClr val="434494"/>
              </a:solidFil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Controller Scheduling Policies (II)</a:t>
            </a:r>
            <a:endParaRPr lang="zh-CN" altLang="en-US" dirty="0"/>
          </a:p>
        </p:txBody>
      </p:sp>
      <p:sp>
        <p:nvSpPr>
          <p:cNvPr id="7" name="内容占位符 6"/>
          <p:cNvSpPr>
            <a:spLocks noGrp="1"/>
          </p:cNvSpPr>
          <p:nvPr>
            <p:ph sz="quarter" idx="13"/>
          </p:nvPr>
        </p:nvSpPr>
        <p:spPr>
          <a:xfrm>
            <a:off x="133350" y="116840"/>
            <a:ext cx="933450" cy="568325"/>
          </a:xfrm>
        </p:spPr>
        <p:txBody>
          <a:bodyPr/>
          <a:lstStyle/>
          <a:p>
            <a:r>
              <a:rPr lang="en-US" altLang="zh-CN"/>
              <a:t>4.12</a:t>
            </a:r>
            <a:endParaRPr lang="en-US" altLang="zh-CN"/>
          </a:p>
        </p:txBody>
      </p:sp>
      <p:sp>
        <p:nvSpPr>
          <p:cNvPr id="8" name="文本框 7"/>
          <p:cNvSpPr txBox="1"/>
          <p:nvPr/>
        </p:nvSpPr>
        <p:spPr>
          <a:xfrm>
            <a:off x="0" y="990600"/>
            <a:ext cx="9144000" cy="3970318"/>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A Scheduling Policy is a prioritization order</a:t>
            </a:r>
            <a:endParaRPr lang="en-US" altLang="zh-CN" sz="2800" b="1" dirty="0">
              <a:solidFill>
                <a:srgbClr val="1111FF"/>
              </a:solidFill>
            </a:endParaRPr>
          </a:p>
          <a:p>
            <a:pPr marL="457200" indent="-457200">
              <a:buFont typeface="Wingdings" panose="05000000000000000000" pitchFamily="2" charset="2"/>
              <a:buChar char="l"/>
            </a:pPr>
            <a:endParaRPr lang="en-US" altLang="zh-CN" sz="2800" b="1" dirty="0">
              <a:solidFill>
                <a:srgbClr val="1111FF"/>
              </a:solidFill>
            </a:endParaRPr>
          </a:p>
          <a:p>
            <a:pPr marL="457200" indent="-457200">
              <a:buFont typeface="Wingdings" panose="05000000000000000000" pitchFamily="2" charset="2"/>
              <a:buChar char="l"/>
            </a:pPr>
            <a:r>
              <a:rPr lang="en-US" altLang="zh-CN" sz="2800" b="1" dirty="0">
                <a:solidFill>
                  <a:srgbClr val="1111FF"/>
                </a:solidFill>
              </a:rPr>
              <a:t>Prioritization can be based on </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a:solidFill>
                  <a:srgbClr val="434494"/>
                </a:solidFill>
              </a:rPr>
              <a:t>Request age</a:t>
            </a:r>
            <a:endParaRPr lang="en-US" altLang="zh-CN" sz="2400" b="1" dirty="0">
              <a:solidFill>
                <a:srgbClr val="434494"/>
              </a:solidFill>
            </a:endParaRPr>
          </a:p>
          <a:p>
            <a:pPr marL="800100" lvl="1" indent="-342900">
              <a:buFont typeface="Wingdings" panose="05000000000000000000" pitchFamily="2" charset="2"/>
              <a:buChar char="p"/>
            </a:pPr>
            <a:r>
              <a:rPr lang="en-US" altLang="zh-CN" sz="2400" b="1" dirty="0">
                <a:solidFill>
                  <a:srgbClr val="434494"/>
                </a:solidFill>
              </a:rPr>
              <a:t>Row buffer hit/miss status</a:t>
            </a:r>
            <a:endParaRPr lang="en-US" altLang="zh-CN" sz="2400" b="1" dirty="0">
              <a:solidFill>
                <a:srgbClr val="434494"/>
              </a:solidFill>
            </a:endParaRPr>
          </a:p>
          <a:p>
            <a:pPr marL="800100" lvl="1" indent="-342900">
              <a:buFont typeface="Wingdings" panose="05000000000000000000" pitchFamily="2" charset="2"/>
              <a:buChar char="p"/>
            </a:pPr>
            <a:r>
              <a:rPr lang="en-US" altLang="zh-CN" sz="2400" b="1" dirty="0">
                <a:solidFill>
                  <a:srgbClr val="434494"/>
                </a:solidFill>
              </a:rPr>
              <a:t>Request type (prefetch, read, write)</a:t>
            </a:r>
            <a:endParaRPr lang="en-US" altLang="zh-CN" sz="2400" b="1" dirty="0">
              <a:solidFill>
                <a:srgbClr val="434494"/>
              </a:solidFill>
            </a:endParaRPr>
          </a:p>
          <a:p>
            <a:pPr marL="800100" lvl="1" indent="-342900">
              <a:buFont typeface="Wingdings" panose="05000000000000000000" pitchFamily="2" charset="2"/>
              <a:buChar char="p"/>
            </a:pPr>
            <a:r>
              <a:rPr lang="en-US" altLang="zh-CN" sz="2400" b="1" dirty="0">
                <a:solidFill>
                  <a:srgbClr val="434494"/>
                </a:solidFill>
              </a:rPr>
              <a:t>Requestor type (load miss or store miss)</a:t>
            </a:r>
            <a:endParaRPr lang="en-US" altLang="zh-CN" sz="2400" b="1" dirty="0">
              <a:solidFill>
                <a:srgbClr val="434494"/>
              </a:solidFill>
            </a:endParaRPr>
          </a:p>
          <a:p>
            <a:pPr marL="800100" lvl="1" indent="-342900">
              <a:buFont typeface="Wingdings" panose="05000000000000000000" pitchFamily="2" charset="2"/>
              <a:buChar char="p"/>
            </a:pPr>
            <a:r>
              <a:rPr lang="en-US" altLang="zh-CN" sz="2400" b="1" dirty="0">
                <a:solidFill>
                  <a:srgbClr val="434494"/>
                </a:solidFill>
              </a:rPr>
              <a:t>Request criticality</a:t>
            </a:r>
            <a:endParaRPr lang="en-US" altLang="zh-CN" sz="2400" b="1" dirty="0">
              <a:solidFill>
                <a:srgbClr val="434494"/>
              </a:solidFill>
            </a:endParaRPr>
          </a:p>
          <a:p>
            <a:pPr marL="1257300" lvl="2" indent="-342900">
              <a:buFont typeface="Arial" panose="020B0604020202020204" pitchFamily="34" charset="0"/>
              <a:buChar char="•"/>
            </a:pPr>
            <a:r>
              <a:rPr lang="en-US" altLang="zh-CN" sz="2400" b="1" dirty="0">
                <a:solidFill>
                  <a:srgbClr val="000066"/>
                </a:solidFill>
              </a:rPr>
              <a:t>Oldest miss in the core?</a:t>
            </a:r>
            <a:endParaRPr lang="en-US" altLang="zh-CN" sz="2400" b="1" dirty="0">
              <a:solidFill>
                <a:srgbClr val="000066"/>
              </a:solidFill>
            </a:endParaRPr>
          </a:p>
          <a:p>
            <a:pPr marL="1257300" lvl="2" indent="-342900">
              <a:buFont typeface="Arial" panose="020B0604020202020204" pitchFamily="34" charset="0"/>
              <a:buChar char="•"/>
            </a:pPr>
            <a:r>
              <a:rPr lang="en-US" altLang="zh-CN" sz="2400" b="1" dirty="0">
                <a:solidFill>
                  <a:srgbClr val="000066"/>
                </a:solidFill>
              </a:rPr>
              <a:t>How many instructions in core are dependent on it?</a:t>
            </a:r>
            <a:endParaRPr lang="zh-CN" altLang="en-US" sz="2400" b="1" dirty="0">
              <a:solidFill>
                <a:srgbClr val="000066"/>
              </a:solidFil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Refresh (I)</a:t>
            </a:r>
            <a:endParaRPr lang="zh-CN" altLang="en-US" dirty="0"/>
          </a:p>
        </p:txBody>
      </p:sp>
      <p:sp>
        <p:nvSpPr>
          <p:cNvPr id="7" name="内容占位符 6"/>
          <p:cNvSpPr>
            <a:spLocks noGrp="1"/>
          </p:cNvSpPr>
          <p:nvPr>
            <p:ph sz="quarter" idx="13"/>
          </p:nvPr>
        </p:nvSpPr>
        <p:spPr>
          <a:xfrm>
            <a:off x="153035" y="153035"/>
            <a:ext cx="1066165" cy="568325"/>
          </a:xfrm>
        </p:spPr>
        <p:txBody>
          <a:bodyPr/>
          <a:lstStyle/>
          <a:p>
            <a:r>
              <a:rPr lang="en-US" altLang="zh-CN"/>
              <a:t>4.12</a:t>
            </a:r>
            <a:endParaRPr lang="en-US" altLang="zh-CN"/>
          </a:p>
        </p:txBody>
      </p:sp>
      <p:sp>
        <p:nvSpPr>
          <p:cNvPr id="8" name="文本框 7"/>
          <p:cNvSpPr txBox="1"/>
          <p:nvPr/>
        </p:nvSpPr>
        <p:spPr>
          <a:xfrm>
            <a:off x="0" y="990600"/>
            <a:ext cx="9144000" cy="4216539"/>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DRAM capacitor charge leaks over time</a:t>
            </a:r>
            <a:endParaRPr lang="en-US" altLang="zh-CN" sz="2800" b="1" dirty="0">
              <a:solidFill>
                <a:srgbClr val="1111FF"/>
              </a:solidFill>
            </a:endParaRPr>
          </a:p>
          <a:p>
            <a:endParaRPr lang="en-US" altLang="zh-CN" dirty="0"/>
          </a:p>
          <a:p>
            <a:pPr marL="457200" indent="-457200">
              <a:buFont typeface="Wingdings" panose="05000000000000000000" pitchFamily="2" charset="2"/>
              <a:buChar char="l"/>
            </a:pPr>
            <a:r>
              <a:rPr lang="en-US" altLang="zh-CN" sz="2800" b="1" dirty="0">
                <a:solidFill>
                  <a:srgbClr val="1111FF"/>
                </a:solidFill>
              </a:rPr>
              <a:t>The memory controller needs to read each row periodically to restore the charge</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a:solidFill>
                  <a:srgbClr val="434494"/>
                </a:solidFill>
              </a:rPr>
              <a:t>Activate +</a:t>
            </a:r>
            <a:r>
              <a:rPr lang="zh-CN" altLang="en-US" sz="2400" b="1" dirty="0">
                <a:solidFill>
                  <a:srgbClr val="434494"/>
                </a:solidFill>
              </a:rPr>
              <a:t> </a:t>
            </a:r>
            <a:r>
              <a:rPr lang="en-US" altLang="zh-CN" sz="2400" b="1" dirty="0" err="1">
                <a:solidFill>
                  <a:srgbClr val="434494"/>
                </a:solidFill>
              </a:rPr>
              <a:t>precharge</a:t>
            </a:r>
            <a:r>
              <a:rPr lang="en-US" altLang="zh-CN" sz="2400" b="1" dirty="0">
                <a:solidFill>
                  <a:srgbClr val="434494"/>
                </a:solidFill>
              </a:rPr>
              <a:t> each row every  N </a:t>
            </a:r>
            <a:r>
              <a:rPr lang="en-US" altLang="zh-CN" sz="2400" b="1" dirty="0" err="1">
                <a:solidFill>
                  <a:srgbClr val="434494"/>
                </a:solidFill>
              </a:rPr>
              <a:t>ms</a:t>
            </a:r>
            <a:endParaRPr lang="en-US" altLang="zh-CN" sz="2400" b="1" dirty="0">
              <a:solidFill>
                <a:srgbClr val="434494"/>
              </a:solidFill>
            </a:endParaRPr>
          </a:p>
          <a:p>
            <a:pPr marL="800100" lvl="1" indent="-342900">
              <a:buFont typeface="Wingdings" panose="05000000000000000000" pitchFamily="2" charset="2"/>
              <a:buChar char="p"/>
            </a:pPr>
            <a:r>
              <a:rPr lang="en-US" altLang="zh-CN" sz="2400" b="1" dirty="0">
                <a:solidFill>
                  <a:srgbClr val="434494"/>
                </a:solidFill>
              </a:rPr>
              <a:t>Typical N=64ms</a:t>
            </a:r>
            <a:endParaRPr lang="en-US" altLang="zh-CN" sz="2400" b="1" dirty="0">
              <a:solidFill>
                <a:srgbClr val="434494"/>
              </a:solidFill>
            </a:endParaRPr>
          </a:p>
          <a:p>
            <a:endParaRPr lang="en-US" altLang="zh-CN" dirty="0"/>
          </a:p>
          <a:p>
            <a:pPr marL="457200" indent="-457200">
              <a:buFont typeface="Wingdings" panose="05000000000000000000" pitchFamily="2" charset="2"/>
              <a:buChar char="l"/>
            </a:pPr>
            <a:r>
              <a:rPr lang="en-US" altLang="zh-CN" sz="2800" b="1" dirty="0">
                <a:solidFill>
                  <a:srgbClr val="1111FF"/>
                </a:solidFill>
              </a:rPr>
              <a:t>Implications on Performance?</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a:solidFill>
                  <a:srgbClr val="434494"/>
                </a:solidFill>
              </a:rPr>
              <a:t>DRAM bank unavailable while refreshed</a:t>
            </a:r>
            <a:endParaRPr lang="en-US" altLang="zh-CN" sz="2400" b="1" dirty="0">
              <a:solidFill>
                <a:srgbClr val="434494"/>
              </a:solidFill>
            </a:endParaRPr>
          </a:p>
          <a:p>
            <a:pPr marL="800100" lvl="1" indent="-342900">
              <a:buFont typeface="Wingdings" panose="05000000000000000000" pitchFamily="2" charset="2"/>
              <a:buChar char="p"/>
            </a:pPr>
            <a:r>
              <a:rPr lang="en-US" altLang="zh-CN" sz="2400" b="1" dirty="0">
                <a:solidFill>
                  <a:srgbClr val="434494"/>
                </a:solidFill>
              </a:rPr>
              <a:t>Long pause times: If we refresh all rows in burst, every 64ms the DRAM will be unavailable until refresh ends.</a:t>
            </a:r>
            <a:endParaRPr lang="zh-CN" altLang="en-US" sz="2400" b="1" dirty="0">
              <a:solidFill>
                <a:srgbClr val="434494"/>
              </a:solidFil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Refresh (II)</a:t>
            </a:r>
            <a:endParaRPr lang="zh-CN" altLang="en-US" dirty="0"/>
          </a:p>
        </p:txBody>
      </p:sp>
      <p:sp>
        <p:nvSpPr>
          <p:cNvPr id="7" name="内容占位符 6"/>
          <p:cNvSpPr>
            <a:spLocks noGrp="1"/>
          </p:cNvSpPr>
          <p:nvPr>
            <p:ph sz="quarter" idx="13"/>
          </p:nvPr>
        </p:nvSpPr>
        <p:spPr>
          <a:xfrm>
            <a:off x="122555" y="116840"/>
            <a:ext cx="944245" cy="568325"/>
          </a:xfrm>
        </p:spPr>
        <p:txBody>
          <a:bodyPr/>
          <a:lstStyle/>
          <a:p>
            <a:r>
              <a:rPr lang="en-US" altLang="zh-CN"/>
              <a:t>4.12</a:t>
            </a:r>
            <a:endParaRPr lang="en-US" altLang="zh-CN"/>
          </a:p>
        </p:txBody>
      </p:sp>
      <p:pic>
        <p:nvPicPr>
          <p:cNvPr id="8" name="图片 7"/>
          <p:cNvPicPr>
            <a:picLocks noChangeAspect="1"/>
          </p:cNvPicPr>
          <p:nvPr/>
        </p:nvPicPr>
        <p:blipFill>
          <a:blip r:embed="rId1"/>
          <a:stretch>
            <a:fillRect/>
          </a:stretch>
        </p:blipFill>
        <p:spPr>
          <a:xfrm>
            <a:off x="0" y="964524"/>
            <a:ext cx="9144000" cy="2843796"/>
          </a:xfrm>
          <a:prstGeom prst="rect">
            <a:avLst/>
          </a:prstGeom>
        </p:spPr>
      </p:pic>
      <p:sp>
        <p:nvSpPr>
          <p:cNvPr id="9" name="文本框 8"/>
          <p:cNvSpPr txBox="1"/>
          <p:nvPr/>
        </p:nvSpPr>
        <p:spPr>
          <a:xfrm>
            <a:off x="0" y="3733800"/>
            <a:ext cx="9144000" cy="1754326"/>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Distributed refresh eliminates long pause times</a:t>
            </a:r>
            <a:endParaRPr lang="en-US" altLang="zh-CN" sz="2800" b="1" dirty="0">
              <a:solidFill>
                <a:srgbClr val="1111FF"/>
              </a:solidFill>
            </a:endParaRPr>
          </a:p>
          <a:p>
            <a:pPr marL="457200" indent="-457200">
              <a:buFont typeface="Wingdings" panose="05000000000000000000" pitchFamily="2" charset="2"/>
              <a:buChar char="l"/>
            </a:pPr>
            <a:r>
              <a:rPr lang="en-US" altLang="zh-CN" sz="2800" b="1" dirty="0">
                <a:solidFill>
                  <a:srgbClr val="1111FF"/>
                </a:solidFill>
              </a:rPr>
              <a:t>How else can we reduce the effect of refresh on performance?</a:t>
            </a:r>
            <a:endParaRPr lang="en-US" altLang="zh-CN" sz="2800" b="1" dirty="0">
              <a:solidFill>
                <a:srgbClr val="1111FF"/>
              </a:solidFill>
            </a:endParaRPr>
          </a:p>
          <a:p>
            <a:pPr marL="800100" lvl="1" indent="-342900">
              <a:buFont typeface="Arial" panose="020B0604020202020204" pitchFamily="34" charset="0"/>
              <a:buChar char="•"/>
            </a:pPr>
            <a:r>
              <a:rPr lang="en-US" altLang="zh-CN" sz="2400" b="1" dirty="0">
                <a:solidFill>
                  <a:srgbClr val="434494"/>
                </a:solidFill>
              </a:rPr>
              <a:t>Can we reduce the number of refreshes?</a:t>
            </a:r>
            <a:endParaRPr lang="zh-CN" altLang="en-US" sz="2400" b="1" dirty="0">
              <a:solidFill>
                <a:srgbClr val="434494"/>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Controllers are difficult to Design</a:t>
            </a:r>
            <a:endParaRPr lang="zh-CN" altLang="en-US" dirty="0"/>
          </a:p>
        </p:txBody>
      </p:sp>
      <p:sp>
        <p:nvSpPr>
          <p:cNvPr id="7" name="内容占位符 6"/>
          <p:cNvSpPr>
            <a:spLocks noGrp="1"/>
          </p:cNvSpPr>
          <p:nvPr>
            <p:ph sz="quarter" idx="13"/>
          </p:nvPr>
        </p:nvSpPr>
        <p:spPr>
          <a:xfrm>
            <a:off x="172720" y="116840"/>
            <a:ext cx="894080" cy="568325"/>
          </a:xfrm>
        </p:spPr>
        <p:txBody>
          <a:bodyPr/>
          <a:lstStyle/>
          <a:p>
            <a:r>
              <a:rPr lang="en-US" altLang="zh-CN"/>
              <a:t>4.12</a:t>
            </a:r>
            <a:endParaRPr lang="en-US" altLang="zh-CN"/>
          </a:p>
        </p:txBody>
      </p:sp>
      <p:sp>
        <p:nvSpPr>
          <p:cNvPr id="8" name="文本框 7"/>
          <p:cNvSpPr txBox="1"/>
          <p:nvPr/>
        </p:nvSpPr>
        <p:spPr>
          <a:xfrm>
            <a:off x="0" y="914400"/>
            <a:ext cx="9144000" cy="4154984"/>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Need to obey DRAM timing constraints for correctness</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a:solidFill>
                  <a:srgbClr val="434494"/>
                </a:solidFill>
              </a:rPr>
              <a:t>There are many (50+) timing constraints in DRAM</a:t>
            </a:r>
            <a:endParaRPr lang="en-US" altLang="zh-CN" sz="2400" b="1" dirty="0">
              <a:solidFill>
                <a:srgbClr val="434494"/>
              </a:solidFill>
            </a:endParaRPr>
          </a:p>
          <a:p>
            <a:pPr marL="457200" indent="-457200">
              <a:buFont typeface="Wingdings" panose="05000000000000000000" pitchFamily="2" charset="2"/>
              <a:buChar char="l"/>
            </a:pPr>
            <a:r>
              <a:rPr lang="en-US" altLang="zh-CN" sz="2800" b="1" dirty="0">
                <a:solidFill>
                  <a:srgbClr val="1111FF"/>
                </a:solidFill>
              </a:rPr>
              <a:t>Need to keep track of many resources to prevent  conflicts</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a:solidFill>
                  <a:srgbClr val="434494"/>
                </a:solidFill>
              </a:rPr>
              <a:t>Channels, banks, ranks, data bus, address bus, row buffers</a:t>
            </a:r>
            <a:endParaRPr lang="en-US" altLang="zh-CN" sz="2400" b="1" dirty="0">
              <a:solidFill>
                <a:srgbClr val="434494"/>
              </a:solidFill>
            </a:endParaRPr>
          </a:p>
          <a:p>
            <a:pPr marL="457200" indent="-457200">
              <a:buFont typeface="Wingdings" panose="05000000000000000000" pitchFamily="2" charset="2"/>
              <a:buChar char="l"/>
            </a:pPr>
            <a:r>
              <a:rPr lang="en-US" altLang="zh-CN" sz="2800" b="1" dirty="0">
                <a:solidFill>
                  <a:srgbClr val="1111FF"/>
                </a:solidFill>
              </a:rPr>
              <a:t>Need to handle DRAM refresh</a:t>
            </a:r>
            <a:endParaRPr lang="en-US" altLang="zh-CN" sz="2800" b="1" dirty="0">
              <a:solidFill>
                <a:srgbClr val="1111FF"/>
              </a:solidFill>
            </a:endParaRPr>
          </a:p>
          <a:p>
            <a:pPr marL="457200" indent="-457200">
              <a:buFont typeface="Wingdings" panose="05000000000000000000" pitchFamily="2" charset="2"/>
              <a:buChar char="l"/>
            </a:pPr>
            <a:r>
              <a:rPr lang="en-US" altLang="zh-CN" sz="2800" b="1" dirty="0">
                <a:solidFill>
                  <a:srgbClr val="1111FF"/>
                </a:solidFill>
              </a:rPr>
              <a:t>Need to optimize for performance (in the presence of constraints)</a:t>
            </a:r>
            <a:endParaRPr lang="en-US" altLang="zh-CN" sz="2800" b="1" dirty="0">
              <a:solidFill>
                <a:srgbClr val="1111FF"/>
              </a:solidFill>
            </a:endParaRPr>
          </a:p>
          <a:p>
            <a:pPr marL="800100" lvl="1" indent="-342900">
              <a:buFont typeface="Wingdings" panose="05000000000000000000" pitchFamily="2" charset="2"/>
              <a:buChar char="p"/>
            </a:pPr>
            <a:r>
              <a:rPr lang="en-US" altLang="zh-CN" sz="2400" b="1" dirty="0">
                <a:solidFill>
                  <a:srgbClr val="434494"/>
                </a:solidFill>
              </a:rPr>
              <a:t>Reordering is not simple</a:t>
            </a:r>
            <a:endParaRPr lang="en-US" altLang="zh-CN" sz="2400" b="1" dirty="0">
              <a:solidFill>
                <a:srgbClr val="434494"/>
              </a:solidFill>
            </a:endParaRPr>
          </a:p>
          <a:p>
            <a:pPr marL="800100" lvl="1" indent="-342900">
              <a:buFont typeface="Wingdings" panose="05000000000000000000" pitchFamily="2" charset="2"/>
              <a:buChar char="p"/>
            </a:pPr>
            <a:r>
              <a:rPr lang="en-US" altLang="zh-CN" sz="2400" b="1" dirty="0">
                <a:solidFill>
                  <a:srgbClr val="434494"/>
                </a:solidFill>
              </a:rPr>
              <a:t>Predicting the future?</a:t>
            </a:r>
            <a:endParaRPr lang="zh-CN" altLang="en-US" sz="2400" b="1" dirty="0">
              <a:solidFill>
                <a:srgbClr val="434494"/>
              </a:solidFil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r>
              <a:rPr lang="en-US" altLang="zh-CN" smtClean="0"/>
              <a:t>COaA, LEC16 RAM</a:t>
            </a:r>
            <a:endParaRPr lang="en-US" altLang="zh-CN" dirty="0"/>
          </a:p>
        </p:txBody>
      </p:sp>
      <p:sp>
        <p:nvSpPr>
          <p:cNvPr id="4" name="页脚占位符 3"/>
          <p:cNvSpPr>
            <a:spLocks noGrp="1"/>
          </p:cNvSpPr>
          <p:nvPr>
            <p:ph type="ftr" sz="quarter" idx="11"/>
          </p:nvPr>
        </p:nvSpPr>
        <p:spPr/>
        <p:txBody>
          <a:bodyPr/>
          <a:lstStyle/>
          <a:p>
            <a:pPr algn="ctr"/>
            <a:r>
              <a:rPr lang="en-US" altLang="zh-CN"/>
              <a:t>Northwestern Polytechnical University</a:t>
            </a:r>
            <a:endParaRPr lang="zh-CN" altLang="en-US" dirty="0"/>
          </a:p>
        </p:txBody>
      </p:sp>
      <p:sp>
        <p:nvSpPr>
          <p:cNvPr id="5" name="灯片编号占位符 4"/>
          <p:cNvSpPr>
            <a:spLocks noGrp="1"/>
          </p:cNvSpPr>
          <p:nvPr>
            <p:ph type="sldNum" sz="quarter" idx="12"/>
          </p:nvPr>
        </p:nvSpPr>
        <p:spPr/>
        <p:txBody>
          <a:bodyPr/>
          <a:lstStyle/>
          <a:p>
            <a:fld id="{B7A5BFCD-2DD0-1B4A-A6AE-A25793FF7F06}" type="slidenum">
              <a:rPr lang="zh-CN" altLang="en-US" smtClean="0"/>
            </a:fld>
            <a:endParaRPr lang="zh-CN" altLang="en-US"/>
          </a:p>
        </p:txBody>
      </p:sp>
      <p:sp>
        <p:nvSpPr>
          <p:cNvPr id="6" name="标题 5"/>
          <p:cNvSpPr>
            <a:spLocks noGrp="1"/>
          </p:cNvSpPr>
          <p:nvPr>
            <p:ph type="title"/>
          </p:nvPr>
        </p:nvSpPr>
        <p:spPr/>
        <p:txBody>
          <a:bodyPr/>
          <a:lstStyle/>
          <a:p>
            <a:r>
              <a:rPr lang="en-US" altLang="zh-CN" dirty="0"/>
              <a:t>DRAM Power Management</a:t>
            </a:r>
            <a:endParaRPr lang="zh-CN" altLang="en-US" dirty="0"/>
          </a:p>
        </p:txBody>
      </p:sp>
      <p:sp>
        <p:nvSpPr>
          <p:cNvPr id="7" name="内容占位符 6"/>
          <p:cNvSpPr>
            <a:spLocks noGrp="1"/>
          </p:cNvSpPr>
          <p:nvPr>
            <p:ph sz="quarter" idx="13"/>
          </p:nvPr>
        </p:nvSpPr>
        <p:spPr>
          <a:xfrm>
            <a:off x="143510" y="116840"/>
            <a:ext cx="923290" cy="568325"/>
          </a:xfrm>
        </p:spPr>
        <p:txBody>
          <a:bodyPr/>
          <a:lstStyle/>
          <a:p>
            <a:r>
              <a:rPr lang="en-US" altLang="zh-CN"/>
              <a:t>4.13</a:t>
            </a:r>
            <a:endParaRPr lang="en-US" altLang="zh-CN"/>
          </a:p>
        </p:txBody>
      </p:sp>
      <p:sp>
        <p:nvSpPr>
          <p:cNvPr id="8" name="文本框 7"/>
          <p:cNvSpPr txBox="1"/>
          <p:nvPr/>
        </p:nvSpPr>
        <p:spPr>
          <a:xfrm>
            <a:off x="0" y="990600"/>
            <a:ext cx="9144000" cy="4278094"/>
          </a:xfrm>
          <a:prstGeom prst="rect">
            <a:avLst/>
          </a:prstGeom>
          <a:noFill/>
        </p:spPr>
        <p:txBody>
          <a:bodyPr wrap="square" rtlCol="0">
            <a:spAutoFit/>
          </a:bodyPr>
          <a:lstStyle/>
          <a:p>
            <a:pPr marL="457200" indent="-457200">
              <a:buFont typeface="Wingdings" panose="05000000000000000000" pitchFamily="2" charset="2"/>
              <a:buChar char="l"/>
            </a:pPr>
            <a:r>
              <a:rPr lang="en-US" altLang="zh-CN" sz="2800" b="1" dirty="0">
                <a:solidFill>
                  <a:srgbClr val="1111FF"/>
                </a:solidFill>
              </a:rPr>
              <a:t>DRAM chips have power modes</a:t>
            </a:r>
            <a:endParaRPr lang="en-US" altLang="zh-CN" sz="2800" b="1" dirty="0">
              <a:solidFill>
                <a:srgbClr val="1111FF"/>
              </a:solidFill>
            </a:endParaRPr>
          </a:p>
          <a:p>
            <a:pPr marL="457200" indent="-457200">
              <a:buFont typeface="Wingdings" panose="05000000000000000000" pitchFamily="2" charset="2"/>
              <a:buChar char="l"/>
            </a:pPr>
            <a:r>
              <a:rPr lang="en-US" altLang="zh-CN" sz="2800" b="1" dirty="0">
                <a:solidFill>
                  <a:srgbClr val="1111FF"/>
                </a:solidFill>
              </a:rPr>
              <a:t>Idea: When not accessing a chip power it down</a:t>
            </a:r>
            <a:endParaRPr lang="en-US" altLang="zh-CN" sz="2800" b="1" dirty="0">
              <a:solidFill>
                <a:srgbClr val="1111FF"/>
              </a:solidFill>
            </a:endParaRPr>
          </a:p>
          <a:p>
            <a:endParaRPr lang="en-US" altLang="zh-CN" dirty="0"/>
          </a:p>
          <a:p>
            <a:pPr marL="457200" indent="-457200">
              <a:buFont typeface="Wingdings" panose="05000000000000000000" pitchFamily="2" charset="2"/>
              <a:buChar char="l"/>
            </a:pPr>
            <a:r>
              <a:rPr lang="en-US" altLang="zh-CN" sz="2800" b="1" dirty="0">
                <a:solidFill>
                  <a:srgbClr val="1111FF"/>
                </a:solidFill>
              </a:rPr>
              <a:t>Power states</a:t>
            </a:r>
            <a:endParaRPr lang="en-US" altLang="zh-CN" sz="2800" b="1" dirty="0">
              <a:solidFill>
                <a:srgbClr val="1111FF"/>
              </a:solidFill>
            </a:endParaRPr>
          </a:p>
          <a:p>
            <a:pPr marL="742950" lvl="1" indent="-285750">
              <a:buFont typeface="Wingdings" panose="05000000000000000000" pitchFamily="2" charset="2"/>
              <a:buChar char="p"/>
            </a:pPr>
            <a:r>
              <a:rPr lang="en-US" altLang="zh-CN" sz="2400" b="1" dirty="0">
                <a:solidFill>
                  <a:srgbClr val="434494"/>
                </a:solidFill>
              </a:rPr>
              <a:t>Active (highest power)</a:t>
            </a:r>
            <a:endParaRPr lang="en-US" altLang="zh-CN" sz="2400" b="1" dirty="0">
              <a:solidFill>
                <a:srgbClr val="434494"/>
              </a:solidFill>
            </a:endParaRPr>
          </a:p>
          <a:p>
            <a:pPr marL="742950" lvl="1" indent="-285750">
              <a:buFont typeface="Wingdings" panose="05000000000000000000" pitchFamily="2" charset="2"/>
              <a:buChar char="p"/>
            </a:pPr>
            <a:r>
              <a:rPr lang="en-US" altLang="zh-CN" sz="2400" b="1" dirty="0">
                <a:solidFill>
                  <a:srgbClr val="434494"/>
                </a:solidFill>
              </a:rPr>
              <a:t>All banks idle (i.e. </a:t>
            </a:r>
            <a:r>
              <a:rPr lang="en-US" altLang="zh-CN" sz="2400" b="1" dirty="0" err="1">
                <a:solidFill>
                  <a:srgbClr val="434494"/>
                </a:solidFill>
              </a:rPr>
              <a:t>precharged</a:t>
            </a:r>
            <a:r>
              <a:rPr lang="en-US" altLang="zh-CN" sz="2400" b="1" dirty="0">
                <a:solidFill>
                  <a:srgbClr val="434494"/>
                </a:solidFill>
              </a:rPr>
              <a:t>)</a:t>
            </a:r>
            <a:endParaRPr lang="en-US" altLang="zh-CN" sz="2400" b="1" dirty="0">
              <a:solidFill>
                <a:srgbClr val="434494"/>
              </a:solidFill>
            </a:endParaRPr>
          </a:p>
          <a:p>
            <a:pPr marL="742950" lvl="1" indent="-285750">
              <a:buFont typeface="Wingdings" panose="05000000000000000000" pitchFamily="2" charset="2"/>
              <a:buChar char="p"/>
            </a:pPr>
            <a:r>
              <a:rPr lang="en-US" altLang="zh-CN" sz="2400" b="1" dirty="0">
                <a:solidFill>
                  <a:srgbClr val="434494"/>
                </a:solidFill>
              </a:rPr>
              <a:t>Power-down</a:t>
            </a:r>
            <a:endParaRPr lang="en-US" altLang="zh-CN" sz="2400" b="1" dirty="0">
              <a:solidFill>
                <a:srgbClr val="434494"/>
              </a:solidFill>
            </a:endParaRPr>
          </a:p>
          <a:p>
            <a:pPr marL="742950" lvl="1" indent="-285750">
              <a:buFont typeface="Wingdings" panose="05000000000000000000" pitchFamily="2" charset="2"/>
              <a:buChar char="p"/>
            </a:pPr>
            <a:r>
              <a:rPr lang="en-US" altLang="zh-CN" sz="2400" b="1" dirty="0">
                <a:solidFill>
                  <a:srgbClr val="434494"/>
                </a:solidFill>
              </a:rPr>
              <a:t>Self-refresh (lowest power)</a:t>
            </a:r>
            <a:endParaRPr lang="en-US" altLang="zh-CN" sz="2400" b="1" dirty="0">
              <a:solidFill>
                <a:srgbClr val="434494"/>
              </a:solidFill>
            </a:endParaRPr>
          </a:p>
          <a:p>
            <a:endParaRPr lang="en-US" altLang="zh-CN" dirty="0"/>
          </a:p>
          <a:p>
            <a:pPr marL="457200" indent="-457200">
              <a:buFont typeface="Wingdings" panose="05000000000000000000" pitchFamily="2" charset="2"/>
              <a:buChar char="l"/>
            </a:pPr>
            <a:r>
              <a:rPr lang="en-US" altLang="zh-CN" sz="2800" b="1" dirty="0">
                <a:solidFill>
                  <a:srgbClr val="1111FF"/>
                </a:solidFill>
              </a:rPr>
              <a:t>State transitions incur latency during which the chip cannot be accessed</a:t>
            </a:r>
            <a:endParaRPr lang="zh-CN" altLang="en-US" sz="2800" b="1" dirty="0">
              <a:solidFill>
                <a:srgbClr val="1111FF"/>
              </a:solidFill>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ea typeface="宋体" panose="02010600030101010101" pitchFamily="2" charset="-122"/>
                <a:sym typeface="+mn-ea"/>
              </a:rPr>
              <a:t>Technology Trends (from 1st lecture)</a:t>
            </a:r>
            <a:endParaRPr lang="en-US" altLang="zh-CN" dirty="0"/>
          </a:p>
        </p:txBody>
      </p:sp>
      <p:sp>
        <p:nvSpPr>
          <p:cNvPr id="8" name="文本框 7"/>
          <p:cNvSpPr txBox="1"/>
          <p:nvPr/>
        </p:nvSpPr>
        <p:spPr>
          <a:xfrm>
            <a:off x="357554" y="112395"/>
            <a:ext cx="838200" cy="518160"/>
          </a:xfrm>
          <a:prstGeom prst="rect">
            <a:avLst/>
          </a:prstGeom>
          <a:noFill/>
        </p:spPr>
        <p:txBody>
          <a:bodyPr wrap="square" rtlCol="0">
            <a:spAutoFit/>
          </a:bodyPr>
          <a:lstStyle/>
          <a:p>
            <a:r>
              <a:rPr lang="en-US" altLang="zh-CN" sz="2800" b="1" dirty="0">
                <a:solidFill>
                  <a:schemeClr val="bg1"/>
                </a:solidFill>
                <a:latin typeface="Arial" panose="020B0604020202020204" pitchFamily="34" charset="0"/>
                <a:cs typeface="Arial" panose="020B0604020202020204" pitchFamily="34" charset="0"/>
              </a:rPr>
              <a:t>1.1</a:t>
            </a:r>
            <a:endParaRPr lang="zh-CN" altLang="en-US" sz="2800" b="1" dirty="0">
              <a:solidFill>
                <a:schemeClr val="bg1"/>
              </a:solidFill>
              <a:latin typeface="Arial" panose="020B0604020202020204" pitchFamily="34" charset="0"/>
              <a:cs typeface="Arial" panose="020B0604020202020204" pitchFamily="34" charset="0"/>
            </a:endParaRPr>
          </a:p>
        </p:txBody>
      </p:sp>
      <p:pic>
        <p:nvPicPr>
          <p:cNvPr id="30722"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 y="1091565"/>
            <a:ext cx="9174480" cy="5732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altLang="zh-CN" smtClean="0"/>
              <a:t>COaA, LEC16 RAM</a:t>
            </a:r>
            <a:endParaRPr lang="en-US" altLang="zh-CN" dirty="0"/>
          </a:p>
        </p:txBody>
      </p:sp>
      <p:sp>
        <p:nvSpPr>
          <p:cNvPr id="3" name="Footer Placeholder 2"/>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4" name="Slide Number Placeholder 3"/>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sz="2400" dirty="0">
                <a:ea typeface="宋体" panose="02010600030101010101" pitchFamily="2" charset="-122"/>
                <a:sym typeface="+mn-ea"/>
              </a:rPr>
              <a:t>Typical SRAM Organization: 16-word x 4-bit</a:t>
            </a:r>
            <a:endParaRPr lang="zh-CN" altLang="en-US" sz="2400"/>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sp>
        <p:nvSpPr>
          <p:cNvPr id="35843" name="Rectangle 3"/>
          <p:cNvSpPr>
            <a:spLocks noChangeArrowheads="1"/>
          </p:cNvSpPr>
          <p:nvPr/>
        </p:nvSpPr>
        <p:spPr bwMode="auto">
          <a:xfrm>
            <a:off x="852488" y="25892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44" name="Rectangle 4"/>
          <p:cNvSpPr>
            <a:spLocks noChangeArrowheads="1"/>
          </p:cNvSpPr>
          <p:nvPr/>
        </p:nvSpPr>
        <p:spPr bwMode="auto">
          <a:xfrm>
            <a:off x="901701" y="25765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845" name="Line 5"/>
          <p:cNvSpPr>
            <a:spLocks noChangeShapeType="1"/>
          </p:cNvSpPr>
          <p:nvPr/>
        </p:nvSpPr>
        <p:spPr bwMode="auto">
          <a:xfrm>
            <a:off x="700088" y="28813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46" name="Line 6"/>
          <p:cNvSpPr>
            <a:spLocks noChangeShapeType="1"/>
          </p:cNvSpPr>
          <p:nvPr/>
        </p:nvSpPr>
        <p:spPr bwMode="auto">
          <a:xfrm>
            <a:off x="1766888" y="28813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47" name="Line 7"/>
          <p:cNvSpPr>
            <a:spLocks noChangeShapeType="1"/>
          </p:cNvSpPr>
          <p:nvPr/>
        </p:nvSpPr>
        <p:spPr bwMode="auto">
          <a:xfrm>
            <a:off x="1906588" y="22844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48" name="Line 8"/>
          <p:cNvSpPr>
            <a:spLocks noChangeShapeType="1"/>
          </p:cNvSpPr>
          <p:nvPr/>
        </p:nvSpPr>
        <p:spPr bwMode="auto">
          <a:xfrm>
            <a:off x="687388" y="22844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49" name="Line 9"/>
          <p:cNvSpPr>
            <a:spLocks noChangeShapeType="1"/>
          </p:cNvSpPr>
          <p:nvPr/>
        </p:nvSpPr>
        <p:spPr bwMode="auto">
          <a:xfrm>
            <a:off x="992188" y="2436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50" name="Line 10"/>
          <p:cNvSpPr>
            <a:spLocks noChangeShapeType="1"/>
          </p:cNvSpPr>
          <p:nvPr/>
        </p:nvSpPr>
        <p:spPr bwMode="auto">
          <a:xfrm>
            <a:off x="1601788" y="2436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51" name="Rectangle 11"/>
          <p:cNvSpPr>
            <a:spLocks noChangeArrowheads="1"/>
          </p:cNvSpPr>
          <p:nvPr/>
        </p:nvSpPr>
        <p:spPr bwMode="auto">
          <a:xfrm>
            <a:off x="2452688" y="25892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52" name="Rectangle 12"/>
          <p:cNvSpPr>
            <a:spLocks noChangeArrowheads="1"/>
          </p:cNvSpPr>
          <p:nvPr/>
        </p:nvSpPr>
        <p:spPr bwMode="auto">
          <a:xfrm>
            <a:off x="2501901" y="25765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853" name="Line 13"/>
          <p:cNvSpPr>
            <a:spLocks noChangeShapeType="1"/>
          </p:cNvSpPr>
          <p:nvPr/>
        </p:nvSpPr>
        <p:spPr bwMode="auto">
          <a:xfrm>
            <a:off x="2300288" y="28813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54" name="Line 14"/>
          <p:cNvSpPr>
            <a:spLocks noChangeShapeType="1"/>
          </p:cNvSpPr>
          <p:nvPr/>
        </p:nvSpPr>
        <p:spPr bwMode="auto">
          <a:xfrm>
            <a:off x="3367088" y="28813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55" name="Line 15"/>
          <p:cNvSpPr>
            <a:spLocks noChangeShapeType="1"/>
          </p:cNvSpPr>
          <p:nvPr/>
        </p:nvSpPr>
        <p:spPr bwMode="auto">
          <a:xfrm>
            <a:off x="3506788" y="22844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56" name="Line 16"/>
          <p:cNvSpPr>
            <a:spLocks noChangeShapeType="1"/>
          </p:cNvSpPr>
          <p:nvPr/>
        </p:nvSpPr>
        <p:spPr bwMode="auto">
          <a:xfrm>
            <a:off x="2287588" y="22844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57" name="Line 17"/>
          <p:cNvSpPr>
            <a:spLocks noChangeShapeType="1"/>
          </p:cNvSpPr>
          <p:nvPr/>
        </p:nvSpPr>
        <p:spPr bwMode="auto">
          <a:xfrm>
            <a:off x="2592388" y="2436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58" name="Line 18"/>
          <p:cNvSpPr>
            <a:spLocks noChangeShapeType="1"/>
          </p:cNvSpPr>
          <p:nvPr/>
        </p:nvSpPr>
        <p:spPr bwMode="auto">
          <a:xfrm>
            <a:off x="3201988" y="2436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59" name="Rectangle 19"/>
          <p:cNvSpPr>
            <a:spLocks noChangeArrowheads="1"/>
          </p:cNvSpPr>
          <p:nvPr/>
        </p:nvSpPr>
        <p:spPr bwMode="auto">
          <a:xfrm>
            <a:off x="4052888" y="25892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60" name="Rectangle 20"/>
          <p:cNvSpPr>
            <a:spLocks noChangeArrowheads="1"/>
          </p:cNvSpPr>
          <p:nvPr/>
        </p:nvSpPr>
        <p:spPr bwMode="auto">
          <a:xfrm>
            <a:off x="4102101" y="25765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861" name="Line 21"/>
          <p:cNvSpPr>
            <a:spLocks noChangeShapeType="1"/>
          </p:cNvSpPr>
          <p:nvPr/>
        </p:nvSpPr>
        <p:spPr bwMode="auto">
          <a:xfrm>
            <a:off x="3900488" y="28813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62" name="Line 22"/>
          <p:cNvSpPr>
            <a:spLocks noChangeShapeType="1"/>
          </p:cNvSpPr>
          <p:nvPr/>
        </p:nvSpPr>
        <p:spPr bwMode="auto">
          <a:xfrm>
            <a:off x="4967288" y="28813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63" name="Line 23"/>
          <p:cNvSpPr>
            <a:spLocks noChangeShapeType="1"/>
          </p:cNvSpPr>
          <p:nvPr/>
        </p:nvSpPr>
        <p:spPr bwMode="auto">
          <a:xfrm>
            <a:off x="5106988" y="22844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64" name="Line 24"/>
          <p:cNvSpPr>
            <a:spLocks noChangeShapeType="1"/>
          </p:cNvSpPr>
          <p:nvPr/>
        </p:nvSpPr>
        <p:spPr bwMode="auto">
          <a:xfrm>
            <a:off x="3887788" y="22844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65" name="Line 25"/>
          <p:cNvSpPr>
            <a:spLocks noChangeShapeType="1"/>
          </p:cNvSpPr>
          <p:nvPr/>
        </p:nvSpPr>
        <p:spPr bwMode="auto">
          <a:xfrm>
            <a:off x="4192588" y="2436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66" name="Line 26"/>
          <p:cNvSpPr>
            <a:spLocks noChangeShapeType="1"/>
          </p:cNvSpPr>
          <p:nvPr/>
        </p:nvSpPr>
        <p:spPr bwMode="auto">
          <a:xfrm>
            <a:off x="4802188" y="2436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67" name="Rectangle 27"/>
          <p:cNvSpPr>
            <a:spLocks noChangeArrowheads="1"/>
          </p:cNvSpPr>
          <p:nvPr/>
        </p:nvSpPr>
        <p:spPr bwMode="auto">
          <a:xfrm>
            <a:off x="5653088" y="25892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68" name="Rectangle 28"/>
          <p:cNvSpPr>
            <a:spLocks noChangeArrowheads="1"/>
          </p:cNvSpPr>
          <p:nvPr/>
        </p:nvSpPr>
        <p:spPr bwMode="auto">
          <a:xfrm>
            <a:off x="5702301" y="25765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869" name="Line 29"/>
          <p:cNvSpPr>
            <a:spLocks noChangeShapeType="1"/>
          </p:cNvSpPr>
          <p:nvPr/>
        </p:nvSpPr>
        <p:spPr bwMode="auto">
          <a:xfrm>
            <a:off x="5500688" y="28813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70" name="Line 30"/>
          <p:cNvSpPr>
            <a:spLocks noChangeShapeType="1"/>
          </p:cNvSpPr>
          <p:nvPr/>
        </p:nvSpPr>
        <p:spPr bwMode="auto">
          <a:xfrm>
            <a:off x="6567488" y="28813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71" name="Line 31"/>
          <p:cNvSpPr>
            <a:spLocks noChangeShapeType="1"/>
          </p:cNvSpPr>
          <p:nvPr/>
        </p:nvSpPr>
        <p:spPr bwMode="auto">
          <a:xfrm>
            <a:off x="6707188" y="22844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72" name="Line 32"/>
          <p:cNvSpPr>
            <a:spLocks noChangeShapeType="1"/>
          </p:cNvSpPr>
          <p:nvPr/>
        </p:nvSpPr>
        <p:spPr bwMode="auto">
          <a:xfrm>
            <a:off x="5487988" y="22844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73" name="Line 33"/>
          <p:cNvSpPr>
            <a:spLocks noChangeShapeType="1"/>
          </p:cNvSpPr>
          <p:nvPr/>
        </p:nvSpPr>
        <p:spPr bwMode="auto">
          <a:xfrm>
            <a:off x="5792788" y="2436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74" name="Line 34"/>
          <p:cNvSpPr>
            <a:spLocks noChangeShapeType="1"/>
          </p:cNvSpPr>
          <p:nvPr/>
        </p:nvSpPr>
        <p:spPr bwMode="auto">
          <a:xfrm>
            <a:off x="6402388" y="2436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75" name="Line 35"/>
          <p:cNvSpPr>
            <a:spLocks noChangeShapeType="1"/>
          </p:cNvSpPr>
          <p:nvPr/>
        </p:nvSpPr>
        <p:spPr bwMode="auto">
          <a:xfrm>
            <a:off x="1004888" y="2424113"/>
            <a:ext cx="64516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76" name="Rectangle 36"/>
          <p:cNvSpPr>
            <a:spLocks noChangeArrowheads="1"/>
          </p:cNvSpPr>
          <p:nvPr/>
        </p:nvSpPr>
        <p:spPr bwMode="auto">
          <a:xfrm>
            <a:off x="852488" y="35036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77" name="Rectangle 37"/>
          <p:cNvSpPr>
            <a:spLocks noChangeArrowheads="1"/>
          </p:cNvSpPr>
          <p:nvPr/>
        </p:nvSpPr>
        <p:spPr bwMode="auto">
          <a:xfrm>
            <a:off x="901701" y="34909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878" name="Line 38"/>
          <p:cNvSpPr>
            <a:spLocks noChangeShapeType="1"/>
          </p:cNvSpPr>
          <p:nvPr/>
        </p:nvSpPr>
        <p:spPr bwMode="auto">
          <a:xfrm>
            <a:off x="700088" y="37957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79" name="Line 39"/>
          <p:cNvSpPr>
            <a:spLocks noChangeShapeType="1"/>
          </p:cNvSpPr>
          <p:nvPr/>
        </p:nvSpPr>
        <p:spPr bwMode="auto">
          <a:xfrm>
            <a:off x="1766888" y="37957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80" name="Line 40"/>
          <p:cNvSpPr>
            <a:spLocks noChangeShapeType="1"/>
          </p:cNvSpPr>
          <p:nvPr/>
        </p:nvSpPr>
        <p:spPr bwMode="auto">
          <a:xfrm>
            <a:off x="1906588" y="31988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81" name="Line 41"/>
          <p:cNvSpPr>
            <a:spLocks noChangeShapeType="1"/>
          </p:cNvSpPr>
          <p:nvPr/>
        </p:nvSpPr>
        <p:spPr bwMode="auto">
          <a:xfrm>
            <a:off x="687388" y="31988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82" name="Line 42"/>
          <p:cNvSpPr>
            <a:spLocks noChangeShapeType="1"/>
          </p:cNvSpPr>
          <p:nvPr/>
        </p:nvSpPr>
        <p:spPr bwMode="auto">
          <a:xfrm>
            <a:off x="992188" y="33512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83" name="Line 43"/>
          <p:cNvSpPr>
            <a:spLocks noChangeShapeType="1"/>
          </p:cNvSpPr>
          <p:nvPr/>
        </p:nvSpPr>
        <p:spPr bwMode="auto">
          <a:xfrm>
            <a:off x="1601788" y="33512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84" name="Rectangle 44"/>
          <p:cNvSpPr>
            <a:spLocks noChangeArrowheads="1"/>
          </p:cNvSpPr>
          <p:nvPr/>
        </p:nvSpPr>
        <p:spPr bwMode="auto">
          <a:xfrm>
            <a:off x="2452688" y="35036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85" name="Rectangle 45"/>
          <p:cNvSpPr>
            <a:spLocks noChangeArrowheads="1"/>
          </p:cNvSpPr>
          <p:nvPr/>
        </p:nvSpPr>
        <p:spPr bwMode="auto">
          <a:xfrm>
            <a:off x="2501901" y="34909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886" name="Line 46"/>
          <p:cNvSpPr>
            <a:spLocks noChangeShapeType="1"/>
          </p:cNvSpPr>
          <p:nvPr/>
        </p:nvSpPr>
        <p:spPr bwMode="auto">
          <a:xfrm>
            <a:off x="2300288" y="37957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87" name="Line 47"/>
          <p:cNvSpPr>
            <a:spLocks noChangeShapeType="1"/>
          </p:cNvSpPr>
          <p:nvPr/>
        </p:nvSpPr>
        <p:spPr bwMode="auto">
          <a:xfrm>
            <a:off x="3367088" y="37957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88" name="Line 48"/>
          <p:cNvSpPr>
            <a:spLocks noChangeShapeType="1"/>
          </p:cNvSpPr>
          <p:nvPr/>
        </p:nvSpPr>
        <p:spPr bwMode="auto">
          <a:xfrm>
            <a:off x="3506788" y="31988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89" name="Line 49"/>
          <p:cNvSpPr>
            <a:spLocks noChangeShapeType="1"/>
          </p:cNvSpPr>
          <p:nvPr/>
        </p:nvSpPr>
        <p:spPr bwMode="auto">
          <a:xfrm>
            <a:off x="2287588" y="31988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90" name="Line 50"/>
          <p:cNvSpPr>
            <a:spLocks noChangeShapeType="1"/>
          </p:cNvSpPr>
          <p:nvPr/>
        </p:nvSpPr>
        <p:spPr bwMode="auto">
          <a:xfrm>
            <a:off x="2592388" y="33512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91" name="Line 51"/>
          <p:cNvSpPr>
            <a:spLocks noChangeShapeType="1"/>
          </p:cNvSpPr>
          <p:nvPr/>
        </p:nvSpPr>
        <p:spPr bwMode="auto">
          <a:xfrm>
            <a:off x="3201988" y="33512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92" name="Rectangle 52"/>
          <p:cNvSpPr>
            <a:spLocks noChangeArrowheads="1"/>
          </p:cNvSpPr>
          <p:nvPr/>
        </p:nvSpPr>
        <p:spPr bwMode="auto">
          <a:xfrm>
            <a:off x="4052888" y="35036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93" name="Rectangle 53"/>
          <p:cNvSpPr>
            <a:spLocks noChangeArrowheads="1"/>
          </p:cNvSpPr>
          <p:nvPr/>
        </p:nvSpPr>
        <p:spPr bwMode="auto">
          <a:xfrm>
            <a:off x="4102101" y="34909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894" name="Line 54"/>
          <p:cNvSpPr>
            <a:spLocks noChangeShapeType="1"/>
          </p:cNvSpPr>
          <p:nvPr/>
        </p:nvSpPr>
        <p:spPr bwMode="auto">
          <a:xfrm>
            <a:off x="3900488" y="37957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95" name="Line 55"/>
          <p:cNvSpPr>
            <a:spLocks noChangeShapeType="1"/>
          </p:cNvSpPr>
          <p:nvPr/>
        </p:nvSpPr>
        <p:spPr bwMode="auto">
          <a:xfrm>
            <a:off x="4967288" y="37957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96" name="Line 56"/>
          <p:cNvSpPr>
            <a:spLocks noChangeShapeType="1"/>
          </p:cNvSpPr>
          <p:nvPr/>
        </p:nvSpPr>
        <p:spPr bwMode="auto">
          <a:xfrm>
            <a:off x="5106988" y="31988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97" name="Line 57"/>
          <p:cNvSpPr>
            <a:spLocks noChangeShapeType="1"/>
          </p:cNvSpPr>
          <p:nvPr/>
        </p:nvSpPr>
        <p:spPr bwMode="auto">
          <a:xfrm>
            <a:off x="3887788" y="31988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98" name="Line 58"/>
          <p:cNvSpPr>
            <a:spLocks noChangeShapeType="1"/>
          </p:cNvSpPr>
          <p:nvPr/>
        </p:nvSpPr>
        <p:spPr bwMode="auto">
          <a:xfrm>
            <a:off x="4192588" y="33512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899" name="Line 59"/>
          <p:cNvSpPr>
            <a:spLocks noChangeShapeType="1"/>
          </p:cNvSpPr>
          <p:nvPr/>
        </p:nvSpPr>
        <p:spPr bwMode="auto">
          <a:xfrm>
            <a:off x="4802188" y="33512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00" name="Rectangle 60"/>
          <p:cNvSpPr>
            <a:spLocks noChangeArrowheads="1"/>
          </p:cNvSpPr>
          <p:nvPr/>
        </p:nvSpPr>
        <p:spPr bwMode="auto">
          <a:xfrm>
            <a:off x="5653088" y="35036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01" name="Rectangle 61"/>
          <p:cNvSpPr>
            <a:spLocks noChangeArrowheads="1"/>
          </p:cNvSpPr>
          <p:nvPr/>
        </p:nvSpPr>
        <p:spPr bwMode="auto">
          <a:xfrm>
            <a:off x="5702301" y="34909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902" name="Line 62"/>
          <p:cNvSpPr>
            <a:spLocks noChangeShapeType="1"/>
          </p:cNvSpPr>
          <p:nvPr/>
        </p:nvSpPr>
        <p:spPr bwMode="auto">
          <a:xfrm>
            <a:off x="5500688" y="37957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03" name="Line 63"/>
          <p:cNvSpPr>
            <a:spLocks noChangeShapeType="1"/>
          </p:cNvSpPr>
          <p:nvPr/>
        </p:nvSpPr>
        <p:spPr bwMode="auto">
          <a:xfrm>
            <a:off x="6567488" y="37957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04" name="Line 64"/>
          <p:cNvSpPr>
            <a:spLocks noChangeShapeType="1"/>
          </p:cNvSpPr>
          <p:nvPr/>
        </p:nvSpPr>
        <p:spPr bwMode="auto">
          <a:xfrm>
            <a:off x="6707188" y="31988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05" name="Line 65"/>
          <p:cNvSpPr>
            <a:spLocks noChangeShapeType="1"/>
          </p:cNvSpPr>
          <p:nvPr/>
        </p:nvSpPr>
        <p:spPr bwMode="auto">
          <a:xfrm>
            <a:off x="5487988" y="31988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06" name="Line 66"/>
          <p:cNvSpPr>
            <a:spLocks noChangeShapeType="1"/>
          </p:cNvSpPr>
          <p:nvPr/>
        </p:nvSpPr>
        <p:spPr bwMode="auto">
          <a:xfrm>
            <a:off x="5792788" y="33512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07" name="Line 67"/>
          <p:cNvSpPr>
            <a:spLocks noChangeShapeType="1"/>
          </p:cNvSpPr>
          <p:nvPr/>
        </p:nvSpPr>
        <p:spPr bwMode="auto">
          <a:xfrm>
            <a:off x="6402388" y="33512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08" name="Line 68"/>
          <p:cNvSpPr>
            <a:spLocks noChangeShapeType="1"/>
          </p:cNvSpPr>
          <p:nvPr/>
        </p:nvSpPr>
        <p:spPr bwMode="auto">
          <a:xfrm>
            <a:off x="1004888" y="3338513"/>
            <a:ext cx="64516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09" name="Rectangle 69"/>
          <p:cNvSpPr>
            <a:spLocks noChangeArrowheads="1"/>
          </p:cNvSpPr>
          <p:nvPr/>
        </p:nvSpPr>
        <p:spPr bwMode="auto">
          <a:xfrm>
            <a:off x="852488" y="48752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10" name="Rectangle 70"/>
          <p:cNvSpPr>
            <a:spLocks noChangeArrowheads="1"/>
          </p:cNvSpPr>
          <p:nvPr/>
        </p:nvSpPr>
        <p:spPr bwMode="auto">
          <a:xfrm>
            <a:off x="901701" y="48625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911" name="Line 71"/>
          <p:cNvSpPr>
            <a:spLocks noChangeShapeType="1"/>
          </p:cNvSpPr>
          <p:nvPr/>
        </p:nvSpPr>
        <p:spPr bwMode="auto">
          <a:xfrm>
            <a:off x="700088" y="51673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12" name="Line 72"/>
          <p:cNvSpPr>
            <a:spLocks noChangeShapeType="1"/>
          </p:cNvSpPr>
          <p:nvPr/>
        </p:nvSpPr>
        <p:spPr bwMode="auto">
          <a:xfrm>
            <a:off x="1766888" y="51673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13" name="Line 73"/>
          <p:cNvSpPr>
            <a:spLocks noChangeShapeType="1"/>
          </p:cNvSpPr>
          <p:nvPr/>
        </p:nvSpPr>
        <p:spPr bwMode="auto">
          <a:xfrm>
            <a:off x="1906588" y="45704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14" name="Line 74"/>
          <p:cNvSpPr>
            <a:spLocks noChangeShapeType="1"/>
          </p:cNvSpPr>
          <p:nvPr/>
        </p:nvSpPr>
        <p:spPr bwMode="auto">
          <a:xfrm>
            <a:off x="687388" y="45704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15" name="Line 75"/>
          <p:cNvSpPr>
            <a:spLocks noChangeShapeType="1"/>
          </p:cNvSpPr>
          <p:nvPr/>
        </p:nvSpPr>
        <p:spPr bwMode="auto">
          <a:xfrm>
            <a:off x="992188" y="4722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16" name="Line 76"/>
          <p:cNvSpPr>
            <a:spLocks noChangeShapeType="1"/>
          </p:cNvSpPr>
          <p:nvPr/>
        </p:nvSpPr>
        <p:spPr bwMode="auto">
          <a:xfrm>
            <a:off x="1601788" y="4722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17" name="Rectangle 77"/>
          <p:cNvSpPr>
            <a:spLocks noChangeArrowheads="1"/>
          </p:cNvSpPr>
          <p:nvPr/>
        </p:nvSpPr>
        <p:spPr bwMode="auto">
          <a:xfrm>
            <a:off x="2452688" y="48752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18" name="Rectangle 78"/>
          <p:cNvSpPr>
            <a:spLocks noChangeArrowheads="1"/>
          </p:cNvSpPr>
          <p:nvPr/>
        </p:nvSpPr>
        <p:spPr bwMode="auto">
          <a:xfrm>
            <a:off x="2501901" y="48625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919" name="Line 79"/>
          <p:cNvSpPr>
            <a:spLocks noChangeShapeType="1"/>
          </p:cNvSpPr>
          <p:nvPr/>
        </p:nvSpPr>
        <p:spPr bwMode="auto">
          <a:xfrm>
            <a:off x="2300288" y="51673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20" name="Line 80"/>
          <p:cNvSpPr>
            <a:spLocks noChangeShapeType="1"/>
          </p:cNvSpPr>
          <p:nvPr/>
        </p:nvSpPr>
        <p:spPr bwMode="auto">
          <a:xfrm>
            <a:off x="3367088" y="51673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21" name="Line 81"/>
          <p:cNvSpPr>
            <a:spLocks noChangeShapeType="1"/>
          </p:cNvSpPr>
          <p:nvPr/>
        </p:nvSpPr>
        <p:spPr bwMode="auto">
          <a:xfrm>
            <a:off x="3506788" y="45704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22" name="Line 82"/>
          <p:cNvSpPr>
            <a:spLocks noChangeShapeType="1"/>
          </p:cNvSpPr>
          <p:nvPr/>
        </p:nvSpPr>
        <p:spPr bwMode="auto">
          <a:xfrm>
            <a:off x="2287588" y="45704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23" name="Line 83"/>
          <p:cNvSpPr>
            <a:spLocks noChangeShapeType="1"/>
          </p:cNvSpPr>
          <p:nvPr/>
        </p:nvSpPr>
        <p:spPr bwMode="auto">
          <a:xfrm>
            <a:off x="2592388" y="4722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24" name="Line 84"/>
          <p:cNvSpPr>
            <a:spLocks noChangeShapeType="1"/>
          </p:cNvSpPr>
          <p:nvPr/>
        </p:nvSpPr>
        <p:spPr bwMode="auto">
          <a:xfrm>
            <a:off x="3201988" y="4722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25" name="Rectangle 85"/>
          <p:cNvSpPr>
            <a:spLocks noChangeArrowheads="1"/>
          </p:cNvSpPr>
          <p:nvPr/>
        </p:nvSpPr>
        <p:spPr bwMode="auto">
          <a:xfrm>
            <a:off x="4052888" y="48752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26" name="Rectangle 86"/>
          <p:cNvSpPr>
            <a:spLocks noChangeArrowheads="1"/>
          </p:cNvSpPr>
          <p:nvPr/>
        </p:nvSpPr>
        <p:spPr bwMode="auto">
          <a:xfrm>
            <a:off x="4102101" y="48625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927" name="Line 87"/>
          <p:cNvSpPr>
            <a:spLocks noChangeShapeType="1"/>
          </p:cNvSpPr>
          <p:nvPr/>
        </p:nvSpPr>
        <p:spPr bwMode="auto">
          <a:xfrm>
            <a:off x="3900488" y="51673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28" name="Line 88"/>
          <p:cNvSpPr>
            <a:spLocks noChangeShapeType="1"/>
          </p:cNvSpPr>
          <p:nvPr/>
        </p:nvSpPr>
        <p:spPr bwMode="auto">
          <a:xfrm>
            <a:off x="4967288" y="51673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29" name="Line 89"/>
          <p:cNvSpPr>
            <a:spLocks noChangeShapeType="1"/>
          </p:cNvSpPr>
          <p:nvPr/>
        </p:nvSpPr>
        <p:spPr bwMode="auto">
          <a:xfrm>
            <a:off x="5106988" y="45704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30" name="Line 90"/>
          <p:cNvSpPr>
            <a:spLocks noChangeShapeType="1"/>
          </p:cNvSpPr>
          <p:nvPr/>
        </p:nvSpPr>
        <p:spPr bwMode="auto">
          <a:xfrm>
            <a:off x="3887788" y="45704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31" name="Line 91"/>
          <p:cNvSpPr>
            <a:spLocks noChangeShapeType="1"/>
          </p:cNvSpPr>
          <p:nvPr/>
        </p:nvSpPr>
        <p:spPr bwMode="auto">
          <a:xfrm>
            <a:off x="4192588" y="4722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32" name="Line 92"/>
          <p:cNvSpPr>
            <a:spLocks noChangeShapeType="1"/>
          </p:cNvSpPr>
          <p:nvPr/>
        </p:nvSpPr>
        <p:spPr bwMode="auto">
          <a:xfrm>
            <a:off x="4802188" y="4722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33" name="Rectangle 93"/>
          <p:cNvSpPr>
            <a:spLocks noChangeArrowheads="1"/>
          </p:cNvSpPr>
          <p:nvPr/>
        </p:nvSpPr>
        <p:spPr bwMode="auto">
          <a:xfrm>
            <a:off x="5653088" y="4875213"/>
            <a:ext cx="889000" cy="5080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34" name="Rectangle 94"/>
          <p:cNvSpPr>
            <a:spLocks noChangeArrowheads="1"/>
          </p:cNvSpPr>
          <p:nvPr/>
        </p:nvSpPr>
        <p:spPr bwMode="auto">
          <a:xfrm>
            <a:off x="5702301" y="4862513"/>
            <a:ext cx="77787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Cell</a:t>
            </a:r>
            <a:endParaRPr lang="en-US" altLang="zh-CN" sz="1600" b="1">
              <a:latin typeface="Times New Roman" panose="02020603050405020304" pitchFamily="18" charset="0"/>
              <a:ea typeface="宋体" panose="02010600030101010101" pitchFamily="2" charset="-122"/>
            </a:endParaRPr>
          </a:p>
        </p:txBody>
      </p:sp>
      <p:sp>
        <p:nvSpPr>
          <p:cNvPr id="35935" name="Line 95"/>
          <p:cNvSpPr>
            <a:spLocks noChangeShapeType="1"/>
          </p:cNvSpPr>
          <p:nvPr/>
        </p:nvSpPr>
        <p:spPr bwMode="auto">
          <a:xfrm>
            <a:off x="5500688" y="5167313"/>
            <a:ext cx="127000" cy="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36" name="Line 96"/>
          <p:cNvSpPr>
            <a:spLocks noChangeShapeType="1"/>
          </p:cNvSpPr>
          <p:nvPr/>
        </p:nvSpPr>
        <p:spPr bwMode="auto">
          <a:xfrm>
            <a:off x="6567488" y="5167313"/>
            <a:ext cx="127000" cy="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37" name="Line 97"/>
          <p:cNvSpPr>
            <a:spLocks noChangeShapeType="1"/>
          </p:cNvSpPr>
          <p:nvPr/>
        </p:nvSpPr>
        <p:spPr bwMode="auto">
          <a:xfrm>
            <a:off x="6707188" y="4570413"/>
            <a:ext cx="0" cy="889000"/>
          </a:xfrm>
          <a:prstGeom prst="line">
            <a:avLst/>
          </a:prstGeom>
          <a:noFill/>
          <a:ln w="25400">
            <a:solidFill>
              <a:schemeClr va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38" name="Line 98"/>
          <p:cNvSpPr>
            <a:spLocks noChangeShapeType="1"/>
          </p:cNvSpPr>
          <p:nvPr/>
        </p:nvSpPr>
        <p:spPr bwMode="auto">
          <a:xfrm>
            <a:off x="5487988" y="4570413"/>
            <a:ext cx="0" cy="889000"/>
          </a:xfrm>
          <a:prstGeom prst="line">
            <a:avLst/>
          </a:prstGeom>
          <a:noFill/>
          <a:ln w="2540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39" name="Line 99"/>
          <p:cNvSpPr>
            <a:spLocks noChangeShapeType="1"/>
          </p:cNvSpPr>
          <p:nvPr/>
        </p:nvSpPr>
        <p:spPr bwMode="auto">
          <a:xfrm>
            <a:off x="5792788" y="4722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40" name="Line 100"/>
          <p:cNvSpPr>
            <a:spLocks noChangeShapeType="1"/>
          </p:cNvSpPr>
          <p:nvPr/>
        </p:nvSpPr>
        <p:spPr bwMode="auto">
          <a:xfrm>
            <a:off x="6402388" y="4722813"/>
            <a:ext cx="0" cy="12700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41" name="Line 101"/>
          <p:cNvSpPr>
            <a:spLocks noChangeShapeType="1"/>
          </p:cNvSpPr>
          <p:nvPr/>
        </p:nvSpPr>
        <p:spPr bwMode="auto">
          <a:xfrm>
            <a:off x="1004888" y="4710113"/>
            <a:ext cx="6451600" cy="0"/>
          </a:xfrm>
          <a:prstGeom prst="line">
            <a:avLst/>
          </a:prstGeom>
          <a:noFill/>
          <a:ln w="25400">
            <a:solidFill>
              <a:schemeClr val="accent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nvGrpSpPr>
          <p:cNvPr id="35947" name="Group 107"/>
          <p:cNvGrpSpPr/>
          <p:nvPr/>
        </p:nvGrpSpPr>
        <p:grpSpPr bwMode="auto">
          <a:xfrm>
            <a:off x="596901" y="5395913"/>
            <a:ext cx="1439862" cy="409575"/>
            <a:chOff x="423" y="3312"/>
            <a:chExt cx="907" cy="258"/>
          </a:xfrm>
        </p:grpSpPr>
        <p:sp>
          <p:nvSpPr>
            <p:cNvPr id="35942" name="Rectangle 102"/>
            <p:cNvSpPr>
              <a:spLocks noChangeArrowheads="1"/>
            </p:cNvSpPr>
            <p:nvPr/>
          </p:nvSpPr>
          <p:spPr bwMode="auto">
            <a:xfrm>
              <a:off x="423" y="3312"/>
              <a:ext cx="1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sp>
          <p:nvSpPr>
            <p:cNvPr id="35943" name="Rectangle 103"/>
            <p:cNvSpPr>
              <a:spLocks noChangeArrowheads="1"/>
            </p:cNvSpPr>
            <p:nvPr/>
          </p:nvSpPr>
          <p:spPr bwMode="auto">
            <a:xfrm>
              <a:off x="1143" y="331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grpSp>
          <p:nvGrpSpPr>
            <p:cNvPr id="35946" name="Group 106"/>
            <p:cNvGrpSpPr/>
            <p:nvPr/>
          </p:nvGrpSpPr>
          <p:grpSpPr bwMode="auto">
            <a:xfrm>
              <a:off x="440" y="3360"/>
              <a:ext cx="848" cy="210"/>
              <a:chOff x="440" y="3360"/>
              <a:chExt cx="848" cy="210"/>
            </a:xfrm>
          </p:grpSpPr>
          <p:sp>
            <p:nvSpPr>
              <p:cNvPr id="35944" name="Rectangle 104"/>
              <p:cNvSpPr>
                <a:spLocks noChangeArrowheads="1"/>
              </p:cNvSpPr>
              <p:nvPr/>
            </p:nvSpPr>
            <p:spPr bwMode="auto">
              <a:xfrm>
                <a:off x="440" y="3368"/>
                <a:ext cx="848"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45" name="Rectangle 105"/>
              <p:cNvSpPr>
                <a:spLocks noChangeArrowheads="1"/>
              </p:cNvSpPr>
              <p:nvPr/>
            </p:nvSpPr>
            <p:spPr bwMode="auto">
              <a:xfrm>
                <a:off x="519" y="3360"/>
                <a:ext cx="72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Sense Amp</a:t>
                </a:r>
                <a:endParaRPr lang="en-US" altLang="zh-CN" sz="1600" b="1">
                  <a:latin typeface="Times New Roman" panose="02020603050405020304" pitchFamily="18" charset="0"/>
                  <a:ea typeface="宋体" panose="02010600030101010101" pitchFamily="2" charset="-122"/>
                </a:endParaRPr>
              </a:p>
            </p:txBody>
          </p:sp>
        </p:grpSp>
      </p:grpSp>
      <p:grpSp>
        <p:nvGrpSpPr>
          <p:cNvPr id="35953" name="Group 113"/>
          <p:cNvGrpSpPr/>
          <p:nvPr/>
        </p:nvGrpSpPr>
        <p:grpSpPr bwMode="auto">
          <a:xfrm>
            <a:off x="2197101" y="5395913"/>
            <a:ext cx="1439862" cy="409575"/>
            <a:chOff x="1431" y="3312"/>
            <a:chExt cx="907" cy="258"/>
          </a:xfrm>
        </p:grpSpPr>
        <p:sp>
          <p:nvSpPr>
            <p:cNvPr id="35948" name="Rectangle 108"/>
            <p:cNvSpPr>
              <a:spLocks noChangeArrowheads="1"/>
            </p:cNvSpPr>
            <p:nvPr/>
          </p:nvSpPr>
          <p:spPr bwMode="auto">
            <a:xfrm>
              <a:off x="1431" y="3312"/>
              <a:ext cx="1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sp>
          <p:nvSpPr>
            <p:cNvPr id="35949" name="Rectangle 109"/>
            <p:cNvSpPr>
              <a:spLocks noChangeArrowheads="1"/>
            </p:cNvSpPr>
            <p:nvPr/>
          </p:nvSpPr>
          <p:spPr bwMode="auto">
            <a:xfrm>
              <a:off x="2151" y="331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grpSp>
          <p:nvGrpSpPr>
            <p:cNvPr id="35952" name="Group 112"/>
            <p:cNvGrpSpPr/>
            <p:nvPr/>
          </p:nvGrpSpPr>
          <p:grpSpPr bwMode="auto">
            <a:xfrm>
              <a:off x="1448" y="3360"/>
              <a:ext cx="848" cy="210"/>
              <a:chOff x="1448" y="3360"/>
              <a:chExt cx="848" cy="210"/>
            </a:xfrm>
          </p:grpSpPr>
          <p:sp>
            <p:nvSpPr>
              <p:cNvPr id="35950" name="Rectangle 110"/>
              <p:cNvSpPr>
                <a:spLocks noChangeArrowheads="1"/>
              </p:cNvSpPr>
              <p:nvPr/>
            </p:nvSpPr>
            <p:spPr bwMode="auto">
              <a:xfrm>
                <a:off x="1448" y="3368"/>
                <a:ext cx="848"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51" name="Rectangle 111"/>
              <p:cNvSpPr>
                <a:spLocks noChangeArrowheads="1"/>
              </p:cNvSpPr>
              <p:nvPr/>
            </p:nvSpPr>
            <p:spPr bwMode="auto">
              <a:xfrm>
                <a:off x="1527" y="3360"/>
                <a:ext cx="72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Sense Amp</a:t>
                </a:r>
                <a:endParaRPr lang="en-US" altLang="zh-CN" sz="1600" b="1">
                  <a:latin typeface="Times New Roman" panose="02020603050405020304" pitchFamily="18" charset="0"/>
                  <a:ea typeface="宋体" panose="02010600030101010101" pitchFamily="2" charset="-122"/>
                </a:endParaRPr>
              </a:p>
            </p:txBody>
          </p:sp>
        </p:grpSp>
      </p:grpSp>
      <p:grpSp>
        <p:nvGrpSpPr>
          <p:cNvPr id="35959" name="Group 119"/>
          <p:cNvGrpSpPr/>
          <p:nvPr/>
        </p:nvGrpSpPr>
        <p:grpSpPr bwMode="auto">
          <a:xfrm>
            <a:off x="3797301" y="5395913"/>
            <a:ext cx="1439862" cy="409575"/>
            <a:chOff x="2439" y="3312"/>
            <a:chExt cx="907" cy="258"/>
          </a:xfrm>
        </p:grpSpPr>
        <p:sp>
          <p:nvSpPr>
            <p:cNvPr id="35954" name="Rectangle 114"/>
            <p:cNvSpPr>
              <a:spLocks noChangeArrowheads="1"/>
            </p:cNvSpPr>
            <p:nvPr/>
          </p:nvSpPr>
          <p:spPr bwMode="auto">
            <a:xfrm>
              <a:off x="2439" y="3312"/>
              <a:ext cx="1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sp>
          <p:nvSpPr>
            <p:cNvPr id="35955" name="Rectangle 115"/>
            <p:cNvSpPr>
              <a:spLocks noChangeArrowheads="1"/>
            </p:cNvSpPr>
            <p:nvPr/>
          </p:nvSpPr>
          <p:spPr bwMode="auto">
            <a:xfrm>
              <a:off x="3159" y="331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grpSp>
          <p:nvGrpSpPr>
            <p:cNvPr id="35958" name="Group 118"/>
            <p:cNvGrpSpPr/>
            <p:nvPr/>
          </p:nvGrpSpPr>
          <p:grpSpPr bwMode="auto">
            <a:xfrm>
              <a:off x="2456" y="3360"/>
              <a:ext cx="848" cy="210"/>
              <a:chOff x="2456" y="3360"/>
              <a:chExt cx="848" cy="210"/>
            </a:xfrm>
          </p:grpSpPr>
          <p:sp>
            <p:nvSpPr>
              <p:cNvPr id="35956" name="Rectangle 116"/>
              <p:cNvSpPr>
                <a:spLocks noChangeArrowheads="1"/>
              </p:cNvSpPr>
              <p:nvPr/>
            </p:nvSpPr>
            <p:spPr bwMode="auto">
              <a:xfrm>
                <a:off x="2456" y="3368"/>
                <a:ext cx="848"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57" name="Rectangle 117"/>
              <p:cNvSpPr>
                <a:spLocks noChangeArrowheads="1"/>
              </p:cNvSpPr>
              <p:nvPr/>
            </p:nvSpPr>
            <p:spPr bwMode="auto">
              <a:xfrm>
                <a:off x="2535" y="3360"/>
                <a:ext cx="72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Sense Amp</a:t>
                </a:r>
                <a:endParaRPr lang="en-US" altLang="zh-CN" sz="1600" b="1">
                  <a:latin typeface="Times New Roman" panose="02020603050405020304" pitchFamily="18" charset="0"/>
                  <a:ea typeface="宋体" panose="02010600030101010101" pitchFamily="2" charset="-122"/>
                </a:endParaRPr>
              </a:p>
            </p:txBody>
          </p:sp>
        </p:grpSp>
      </p:grpSp>
      <p:grpSp>
        <p:nvGrpSpPr>
          <p:cNvPr id="35965" name="Group 125"/>
          <p:cNvGrpSpPr/>
          <p:nvPr/>
        </p:nvGrpSpPr>
        <p:grpSpPr bwMode="auto">
          <a:xfrm>
            <a:off x="5397501" y="5395913"/>
            <a:ext cx="1439862" cy="409575"/>
            <a:chOff x="3447" y="3312"/>
            <a:chExt cx="907" cy="258"/>
          </a:xfrm>
        </p:grpSpPr>
        <p:sp>
          <p:nvSpPr>
            <p:cNvPr id="35960" name="Rectangle 120"/>
            <p:cNvSpPr>
              <a:spLocks noChangeArrowheads="1"/>
            </p:cNvSpPr>
            <p:nvPr/>
          </p:nvSpPr>
          <p:spPr bwMode="auto">
            <a:xfrm>
              <a:off x="3447" y="3312"/>
              <a:ext cx="1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sp>
          <p:nvSpPr>
            <p:cNvPr id="35961" name="Rectangle 121"/>
            <p:cNvSpPr>
              <a:spLocks noChangeArrowheads="1"/>
            </p:cNvSpPr>
            <p:nvPr/>
          </p:nvSpPr>
          <p:spPr bwMode="auto">
            <a:xfrm>
              <a:off x="4167" y="331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grpSp>
          <p:nvGrpSpPr>
            <p:cNvPr id="35964" name="Group 124"/>
            <p:cNvGrpSpPr/>
            <p:nvPr/>
          </p:nvGrpSpPr>
          <p:grpSpPr bwMode="auto">
            <a:xfrm>
              <a:off x="3464" y="3360"/>
              <a:ext cx="848" cy="210"/>
              <a:chOff x="3464" y="3360"/>
              <a:chExt cx="848" cy="210"/>
            </a:xfrm>
          </p:grpSpPr>
          <p:sp>
            <p:nvSpPr>
              <p:cNvPr id="35962" name="Rectangle 122"/>
              <p:cNvSpPr>
                <a:spLocks noChangeArrowheads="1"/>
              </p:cNvSpPr>
              <p:nvPr/>
            </p:nvSpPr>
            <p:spPr bwMode="auto">
              <a:xfrm>
                <a:off x="3464" y="3368"/>
                <a:ext cx="848" cy="176"/>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63" name="Rectangle 123"/>
              <p:cNvSpPr>
                <a:spLocks noChangeArrowheads="1"/>
              </p:cNvSpPr>
              <p:nvPr/>
            </p:nvSpPr>
            <p:spPr bwMode="auto">
              <a:xfrm>
                <a:off x="3543" y="3360"/>
                <a:ext cx="722"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Sense Amp</a:t>
                </a:r>
                <a:endParaRPr lang="en-US" altLang="zh-CN" sz="1600" b="1">
                  <a:latin typeface="Times New Roman" panose="02020603050405020304" pitchFamily="18" charset="0"/>
                  <a:ea typeface="宋体" panose="02010600030101010101" pitchFamily="2" charset="-122"/>
                </a:endParaRPr>
              </a:p>
            </p:txBody>
          </p:sp>
        </p:grpSp>
      </p:grpSp>
      <p:sp>
        <p:nvSpPr>
          <p:cNvPr id="35966" name="Rectangle 126"/>
          <p:cNvSpPr>
            <a:spLocks noChangeArrowheads="1"/>
          </p:cNvSpPr>
          <p:nvPr/>
        </p:nvSpPr>
        <p:spPr bwMode="auto">
          <a:xfrm>
            <a:off x="1130301" y="408622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2400" b="1">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p:txBody>
      </p:sp>
      <p:sp>
        <p:nvSpPr>
          <p:cNvPr id="35967" name="Rectangle 127"/>
          <p:cNvSpPr>
            <a:spLocks noChangeArrowheads="1"/>
          </p:cNvSpPr>
          <p:nvPr/>
        </p:nvSpPr>
        <p:spPr bwMode="auto">
          <a:xfrm>
            <a:off x="2806701" y="408622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2400" b="1">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p:txBody>
      </p:sp>
      <p:sp>
        <p:nvSpPr>
          <p:cNvPr id="35968" name="Rectangle 128"/>
          <p:cNvSpPr>
            <a:spLocks noChangeArrowheads="1"/>
          </p:cNvSpPr>
          <p:nvPr/>
        </p:nvSpPr>
        <p:spPr bwMode="auto">
          <a:xfrm>
            <a:off x="4330701" y="408622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2400" b="1">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p:txBody>
      </p:sp>
      <p:sp>
        <p:nvSpPr>
          <p:cNvPr id="35969" name="Rectangle 129"/>
          <p:cNvSpPr>
            <a:spLocks noChangeArrowheads="1"/>
          </p:cNvSpPr>
          <p:nvPr/>
        </p:nvSpPr>
        <p:spPr bwMode="auto">
          <a:xfrm>
            <a:off x="6007101" y="4086226"/>
            <a:ext cx="282575"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2400" b="1">
                <a:latin typeface="Times New Roman" panose="02020603050405020304" pitchFamily="18" charset="0"/>
                <a:ea typeface="宋体" panose="02010600030101010101" pitchFamily="2" charset="-122"/>
              </a:rPr>
              <a:t>:</a:t>
            </a:r>
            <a:endParaRPr lang="en-US" altLang="zh-CN" sz="2400" b="1">
              <a:latin typeface="Times New Roman" panose="02020603050405020304" pitchFamily="18" charset="0"/>
              <a:ea typeface="宋体" panose="02010600030101010101" pitchFamily="2" charset="-122"/>
            </a:endParaRPr>
          </a:p>
        </p:txBody>
      </p:sp>
      <p:sp>
        <p:nvSpPr>
          <p:cNvPr id="35970" name="Rectangle 130"/>
          <p:cNvSpPr>
            <a:spLocks noChangeArrowheads="1"/>
          </p:cNvSpPr>
          <p:nvPr/>
        </p:nvSpPr>
        <p:spPr bwMode="auto">
          <a:xfrm>
            <a:off x="6769101" y="2371726"/>
            <a:ext cx="7191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400">
                <a:latin typeface="Times New Roman" panose="02020603050405020304" pitchFamily="18" charset="0"/>
                <a:ea typeface="宋体" panose="02010600030101010101" pitchFamily="2" charset="-122"/>
              </a:rPr>
              <a:t>Word 0</a:t>
            </a:r>
            <a:endParaRPr lang="en-US" altLang="zh-CN" sz="1400">
              <a:latin typeface="Times New Roman" panose="02020603050405020304" pitchFamily="18" charset="0"/>
              <a:ea typeface="宋体" panose="02010600030101010101" pitchFamily="2" charset="-122"/>
            </a:endParaRPr>
          </a:p>
        </p:txBody>
      </p:sp>
      <p:sp>
        <p:nvSpPr>
          <p:cNvPr id="35971" name="Rectangle 131"/>
          <p:cNvSpPr>
            <a:spLocks noChangeArrowheads="1"/>
          </p:cNvSpPr>
          <p:nvPr/>
        </p:nvSpPr>
        <p:spPr bwMode="auto">
          <a:xfrm>
            <a:off x="6692901" y="3286126"/>
            <a:ext cx="7191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400">
                <a:latin typeface="Times New Roman" panose="02020603050405020304" pitchFamily="18" charset="0"/>
                <a:ea typeface="宋体" panose="02010600030101010101" pitchFamily="2" charset="-122"/>
              </a:rPr>
              <a:t>Word 1</a:t>
            </a:r>
            <a:endParaRPr lang="en-US" altLang="zh-CN" sz="1400">
              <a:latin typeface="Times New Roman" panose="02020603050405020304" pitchFamily="18" charset="0"/>
              <a:ea typeface="宋体" panose="02010600030101010101" pitchFamily="2" charset="-122"/>
            </a:endParaRPr>
          </a:p>
        </p:txBody>
      </p:sp>
      <p:sp>
        <p:nvSpPr>
          <p:cNvPr id="35972" name="Rectangle 132"/>
          <p:cNvSpPr>
            <a:spLocks noChangeArrowheads="1"/>
          </p:cNvSpPr>
          <p:nvPr/>
        </p:nvSpPr>
        <p:spPr bwMode="auto">
          <a:xfrm>
            <a:off x="6692901" y="4657726"/>
            <a:ext cx="808037"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400">
                <a:latin typeface="Times New Roman" panose="02020603050405020304" pitchFamily="18" charset="0"/>
                <a:ea typeface="宋体" panose="02010600030101010101" pitchFamily="2" charset="-122"/>
              </a:rPr>
              <a:t>Word 15</a:t>
            </a:r>
            <a:endParaRPr lang="en-US" altLang="zh-CN" sz="1400">
              <a:latin typeface="Times New Roman" panose="02020603050405020304" pitchFamily="18" charset="0"/>
              <a:ea typeface="宋体" panose="02010600030101010101" pitchFamily="2" charset="-122"/>
            </a:endParaRPr>
          </a:p>
        </p:txBody>
      </p:sp>
      <p:sp>
        <p:nvSpPr>
          <p:cNvPr id="35973" name="Line 133"/>
          <p:cNvSpPr>
            <a:spLocks noChangeShapeType="1"/>
          </p:cNvSpPr>
          <p:nvPr/>
        </p:nvSpPr>
        <p:spPr bwMode="auto">
          <a:xfrm>
            <a:off x="6097588" y="5789613"/>
            <a:ext cx="0" cy="5080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74" name="Line 134"/>
          <p:cNvSpPr>
            <a:spLocks noChangeShapeType="1"/>
          </p:cNvSpPr>
          <p:nvPr/>
        </p:nvSpPr>
        <p:spPr bwMode="auto">
          <a:xfrm>
            <a:off x="4497388" y="5789613"/>
            <a:ext cx="0" cy="5080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75" name="Line 135"/>
          <p:cNvSpPr>
            <a:spLocks noChangeShapeType="1"/>
          </p:cNvSpPr>
          <p:nvPr/>
        </p:nvSpPr>
        <p:spPr bwMode="auto">
          <a:xfrm>
            <a:off x="2897188" y="5789613"/>
            <a:ext cx="0" cy="5080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76" name="Line 136"/>
          <p:cNvSpPr>
            <a:spLocks noChangeShapeType="1"/>
          </p:cNvSpPr>
          <p:nvPr/>
        </p:nvSpPr>
        <p:spPr bwMode="auto">
          <a:xfrm>
            <a:off x="1296988" y="5789613"/>
            <a:ext cx="0" cy="5080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77" name="Rectangle 137"/>
          <p:cNvSpPr>
            <a:spLocks noChangeArrowheads="1"/>
          </p:cNvSpPr>
          <p:nvPr/>
        </p:nvSpPr>
        <p:spPr bwMode="auto">
          <a:xfrm>
            <a:off x="5778501" y="6234113"/>
            <a:ext cx="762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Dout 0</a:t>
            </a:r>
            <a:endParaRPr lang="en-US" altLang="zh-CN" sz="1600" b="1">
              <a:latin typeface="Times New Roman" panose="02020603050405020304" pitchFamily="18" charset="0"/>
              <a:ea typeface="宋体" panose="02010600030101010101" pitchFamily="2" charset="-122"/>
            </a:endParaRPr>
          </a:p>
        </p:txBody>
      </p:sp>
      <p:sp>
        <p:nvSpPr>
          <p:cNvPr id="35978" name="Rectangle 138"/>
          <p:cNvSpPr>
            <a:spLocks noChangeArrowheads="1"/>
          </p:cNvSpPr>
          <p:nvPr/>
        </p:nvSpPr>
        <p:spPr bwMode="auto">
          <a:xfrm>
            <a:off x="4178301" y="6234113"/>
            <a:ext cx="762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Dout 1</a:t>
            </a:r>
            <a:endParaRPr lang="en-US" altLang="zh-CN" sz="1600" b="1">
              <a:latin typeface="Times New Roman" panose="02020603050405020304" pitchFamily="18" charset="0"/>
              <a:ea typeface="宋体" panose="02010600030101010101" pitchFamily="2" charset="-122"/>
            </a:endParaRPr>
          </a:p>
        </p:txBody>
      </p:sp>
      <p:sp>
        <p:nvSpPr>
          <p:cNvPr id="35979" name="Rectangle 139"/>
          <p:cNvSpPr>
            <a:spLocks noChangeArrowheads="1"/>
          </p:cNvSpPr>
          <p:nvPr/>
        </p:nvSpPr>
        <p:spPr bwMode="auto">
          <a:xfrm>
            <a:off x="2578101" y="6234113"/>
            <a:ext cx="762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Dout 2</a:t>
            </a:r>
            <a:endParaRPr lang="en-US" altLang="zh-CN" sz="1600" b="1">
              <a:latin typeface="Times New Roman" panose="02020603050405020304" pitchFamily="18" charset="0"/>
              <a:ea typeface="宋体" panose="02010600030101010101" pitchFamily="2" charset="-122"/>
            </a:endParaRPr>
          </a:p>
        </p:txBody>
      </p:sp>
      <p:sp>
        <p:nvSpPr>
          <p:cNvPr id="35980" name="Rectangle 140"/>
          <p:cNvSpPr>
            <a:spLocks noChangeArrowheads="1"/>
          </p:cNvSpPr>
          <p:nvPr/>
        </p:nvSpPr>
        <p:spPr bwMode="auto">
          <a:xfrm>
            <a:off x="977901" y="6234113"/>
            <a:ext cx="7620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Dout 3</a:t>
            </a:r>
            <a:endParaRPr lang="en-US" altLang="zh-CN" sz="1600" b="1">
              <a:latin typeface="Times New Roman" panose="02020603050405020304" pitchFamily="18" charset="0"/>
              <a:ea typeface="宋体" panose="02010600030101010101" pitchFamily="2" charset="-122"/>
            </a:endParaRPr>
          </a:p>
        </p:txBody>
      </p:sp>
      <p:grpSp>
        <p:nvGrpSpPr>
          <p:cNvPr id="35986" name="Group 146"/>
          <p:cNvGrpSpPr/>
          <p:nvPr/>
        </p:nvGrpSpPr>
        <p:grpSpPr bwMode="auto">
          <a:xfrm>
            <a:off x="596901" y="1743076"/>
            <a:ext cx="1439862" cy="577850"/>
            <a:chOff x="423" y="1011"/>
            <a:chExt cx="907" cy="364"/>
          </a:xfrm>
        </p:grpSpPr>
        <p:sp>
          <p:nvSpPr>
            <p:cNvPr id="35981" name="Rectangle 141"/>
            <p:cNvSpPr>
              <a:spLocks noChangeArrowheads="1"/>
            </p:cNvSpPr>
            <p:nvPr/>
          </p:nvSpPr>
          <p:spPr bwMode="auto">
            <a:xfrm>
              <a:off x="423" y="1152"/>
              <a:ext cx="1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sp>
          <p:nvSpPr>
            <p:cNvPr id="35982" name="Rectangle 142"/>
            <p:cNvSpPr>
              <a:spLocks noChangeArrowheads="1"/>
            </p:cNvSpPr>
            <p:nvPr/>
          </p:nvSpPr>
          <p:spPr bwMode="auto">
            <a:xfrm>
              <a:off x="1143" y="115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grpSp>
          <p:nvGrpSpPr>
            <p:cNvPr id="35985" name="Group 145"/>
            <p:cNvGrpSpPr/>
            <p:nvPr/>
          </p:nvGrpSpPr>
          <p:grpSpPr bwMode="auto">
            <a:xfrm>
              <a:off x="440" y="1011"/>
              <a:ext cx="864" cy="364"/>
              <a:chOff x="440" y="1011"/>
              <a:chExt cx="864" cy="364"/>
            </a:xfrm>
          </p:grpSpPr>
          <p:sp>
            <p:nvSpPr>
              <p:cNvPr id="35983" name="Rectangle 143"/>
              <p:cNvSpPr>
                <a:spLocks noChangeArrowheads="1"/>
              </p:cNvSpPr>
              <p:nvPr/>
            </p:nvSpPr>
            <p:spPr bwMode="auto">
              <a:xfrm>
                <a:off x="440" y="1016"/>
                <a:ext cx="848" cy="32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84" name="Rectangle 144"/>
              <p:cNvSpPr>
                <a:spLocks noChangeArrowheads="1"/>
              </p:cNvSpPr>
              <p:nvPr/>
            </p:nvSpPr>
            <p:spPr bwMode="auto">
              <a:xfrm>
                <a:off x="471" y="1011"/>
                <a:ext cx="83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Wr Driver &amp;</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Precharger</a:t>
                </a:r>
                <a:endParaRPr lang="en-US" altLang="zh-CN" sz="1600" b="1">
                  <a:latin typeface="Times New Roman" panose="02020603050405020304" pitchFamily="18" charset="0"/>
                  <a:ea typeface="宋体" panose="02010600030101010101" pitchFamily="2" charset="-122"/>
                </a:endParaRPr>
              </a:p>
            </p:txBody>
          </p:sp>
        </p:grpSp>
      </p:grpSp>
      <p:grpSp>
        <p:nvGrpSpPr>
          <p:cNvPr id="35992" name="Group 152"/>
          <p:cNvGrpSpPr/>
          <p:nvPr/>
        </p:nvGrpSpPr>
        <p:grpSpPr bwMode="auto">
          <a:xfrm>
            <a:off x="2197101" y="1743076"/>
            <a:ext cx="1439862" cy="577850"/>
            <a:chOff x="1431" y="1011"/>
            <a:chExt cx="907" cy="364"/>
          </a:xfrm>
        </p:grpSpPr>
        <p:sp>
          <p:nvSpPr>
            <p:cNvPr id="35987" name="Rectangle 147"/>
            <p:cNvSpPr>
              <a:spLocks noChangeArrowheads="1"/>
            </p:cNvSpPr>
            <p:nvPr/>
          </p:nvSpPr>
          <p:spPr bwMode="auto">
            <a:xfrm>
              <a:off x="1431" y="1152"/>
              <a:ext cx="1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sp>
          <p:nvSpPr>
            <p:cNvPr id="35988" name="Rectangle 148"/>
            <p:cNvSpPr>
              <a:spLocks noChangeArrowheads="1"/>
            </p:cNvSpPr>
            <p:nvPr/>
          </p:nvSpPr>
          <p:spPr bwMode="auto">
            <a:xfrm>
              <a:off x="2151" y="115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grpSp>
          <p:nvGrpSpPr>
            <p:cNvPr id="35991" name="Group 151"/>
            <p:cNvGrpSpPr/>
            <p:nvPr/>
          </p:nvGrpSpPr>
          <p:grpSpPr bwMode="auto">
            <a:xfrm>
              <a:off x="1448" y="1011"/>
              <a:ext cx="864" cy="364"/>
              <a:chOff x="1448" y="1011"/>
              <a:chExt cx="864" cy="364"/>
            </a:xfrm>
          </p:grpSpPr>
          <p:sp>
            <p:nvSpPr>
              <p:cNvPr id="35989" name="Rectangle 149"/>
              <p:cNvSpPr>
                <a:spLocks noChangeArrowheads="1"/>
              </p:cNvSpPr>
              <p:nvPr/>
            </p:nvSpPr>
            <p:spPr bwMode="auto">
              <a:xfrm>
                <a:off x="1448" y="1016"/>
                <a:ext cx="848" cy="32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90" name="Rectangle 150"/>
              <p:cNvSpPr>
                <a:spLocks noChangeArrowheads="1"/>
              </p:cNvSpPr>
              <p:nvPr/>
            </p:nvSpPr>
            <p:spPr bwMode="auto">
              <a:xfrm>
                <a:off x="1479" y="1011"/>
                <a:ext cx="83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Wr Driver &amp;</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Precharger</a:t>
                </a:r>
                <a:endParaRPr lang="en-US" altLang="zh-CN" sz="1600" b="1">
                  <a:latin typeface="Times New Roman" panose="02020603050405020304" pitchFamily="18" charset="0"/>
                  <a:ea typeface="宋体" panose="02010600030101010101" pitchFamily="2" charset="-122"/>
                </a:endParaRPr>
              </a:p>
            </p:txBody>
          </p:sp>
        </p:grpSp>
      </p:grpSp>
      <p:grpSp>
        <p:nvGrpSpPr>
          <p:cNvPr id="35998" name="Group 158"/>
          <p:cNvGrpSpPr/>
          <p:nvPr/>
        </p:nvGrpSpPr>
        <p:grpSpPr bwMode="auto">
          <a:xfrm>
            <a:off x="3797301" y="1743076"/>
            <a:ext cx="1439862" cy="577850"/>
            <a:chOff x="2439" y="1011"/>
            <a:chExt cx="907" cy="364"/>
          </a:xfrm>
        </p:grpSpPr>
        <p:sp>
          <p:nvSpPr>
            <p:cNvPr id="35993" name="Rectangle 153"/>
            <p:cNvSpPr>
              <a:spLocks noChangeArrowheads="1"/>
            </p:cNvSpPr>
            <p:nvPr/>
          </p:nvSpPr>
          <p:spPr bwMode="auto">
            <a:xfrm>
              <a:off x="2439" y="1152"/>
              <a:ext cx="1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sp>
          <p:nvSpPr>
            <p:cNvPr id="35994" name="Rectangle 154"/>
            <p:cNvSpPr>
              <a:spLocks noChangeArrowheads="1"/>
            </p:cNvSpPr>
            <p:nvPr/>
          </p:nvSpPr>
          <p:spPr bwMode="auto">
            <a:xfrm>
              <a:off x="3159" y="115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grpSp>
          <p:nvGrpSpPr>
            <p:cNvPr id="35997" name="Group 157"/>
            <p:cNvGrpSpPr/>
            <p:nvPr/>
          </p:nvGrpSpPr>
          <p:grpSpPr bwMode="auto">
            <a:xfrm>
              <a:off x="2456" y="1011"/>
              <a:ext cx="864" cy="364"/>
              <a:chOff x="2456" y="1011"/>
              <a:chExt cx="864" cy="364"/>
            </a:xfrm>
          </p:grpSpPr>
          <p:sp>
            <p:nvSpPr>
              <p:cNvPr id="35995" name="Rectangle 155"/>
              <p:cNvSpPr>
                <a:spLocks noChangeArrowheads="1"/>
              </p:cNvSpPr>
              <p:nvPr/>
            </p:nvSpPr>
            <p:spPr bwMode="auto">
              <a:xfrm>
                <a:off x="2456" y="1016"/>
                <a:ext cx="848" cy="32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5996" name="Rectangle 156"/>
              <p:cNvSpPr>
                <a:spLocks noChangeArrowheads="1"/>
              </p:cNvSpPr>
              <p:nvPr/>
            </p:nvSpPr>
            <p:spPr bwMode="auto">
              <a:xfrm>
                <a:off x="2487" y="1011"/>
                <a:ext cx="83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Wr Driver &amp;</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Precharger</a:t>
                </a:r>
                <a:endParaRPr lang="en-US" altLang="zh-CN" sz="1600" b="1">
                  <a:latin typeface="Times New Roman" panose="02020603050405020304" pitchFamily="18" charset="0"/>
                  <a:ea typeface="宋体" panose="02010600030101010101" pitchFamily="2" charset="-122"/>
                </a:endParaRPr>
              </a:p>
            </p:txBody>
          </p:sp>
        </p:grpSp>
      </p:grpSp>
      <p:grpSp>
        <p:nvGrpSpPr>
          <p:cNvPr id="36004" name="Group 164"/>
          <p:cNvGrpSpPr/>
          <p:nvPr/>
        </p:nvGrpSpPr>
        <p:grpSpPr bwMode="auto">
          <a:xfrm>
            <a:off x="5397501" y="1743076"/>
            <a:ext cx="1439862" cy="577850"/>
            <a:chOff x="3447" y="1011"/>
            <a:chExt cx="907" cy="364"/>
          </a:xfrm>
        </p:grpSpPr>
        <p:sp>
          <p:nvSpPr>
            <p:cNvPr id="35999" name="Rectangle 159"/>
            <p:cNvSpPr>
              <a:spLocks noChangeArrowheads="1"/>
            </p:cNvSpPr>
            <p:nvPr/>
          </p:nvSpPr>
          <p:spPr bwMode="auto">
            <a:xfrm>
              <a:off x="3447" y="1152"/>
              <a:ext cx="15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sp>
          <p:nvSpPr>
            <p:cNvPr id="36000" name="Rectangle 160"/>
            <p:cNvSpPr>
              <a:spLocks noChangeArrowheads="1"/>
            </p:cNvSpPr>
            <p:nvPr/>
          </p:nvSpPr>
          <p:spPr bwMode="auto">
            <a:xfrm>
              <a:off x="4167" y="1152"/>
              <a:ext cx="187"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t>
              </a:r>
              <a:endParaRPr lang="en-US" altLang="zh-CN" sz="1600" b="1">
                <a:latin typeface="Times New Roman" panose="02020603050405020304" pitchFamily="18" charset="0"/>
                <a:ea typeface="宋体" panose="02010600030101010101" pitchFamily="2" charset="-122"/>
              </a:endParaRPr>
            </a:p>
          </p:txBody>
        </p:sp>
        <p:grpSp>
          <p:nvGrpSpPr>
            <p:cNvPr id="36003" name="Group 163"/>
            <p:cNvGrpSpPr/>
            <p:nvPr/>
          </p:nvGrpSpPr>
          <p:grpSpPr bwMode="auto">
            <a:xfrm>
              <a:off x="3464" y="1011"/>
              <a:ext cx="864" cy="364"/>
              <a:chOff x="3464" y="1011"/>
              <a:chExt cx="864" cy="364"/>
            </a:xfrm>
          </p:grpSpPr>
          <p:sp>
            <p:nvSpPr>
              <p:cNvPr id="36001" name="Rectangle 161"/>
              <p:cNvSpPr>
                <a:spLocks noChangeArrowheads="1"/>
              </p:cNvSpPr>
              <p:nvPr/>
            </p:nvSpPr>
            <p:spPr bwMode="auto">
              <a:xfrm>
                <a:off x="3464" y="1016"/>
                <a:ext cx="848" cy="32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02" name="Rectangle 162"/>
              <p:cNvSpPr>
                <a:spLocks noChangeArrowheads="1"/>
              </p:cNvSpPr>
              <p:nvPr/>
            </p:nvSpPr>
            <p:spPr bwMode="auto">
              <a:xfrm>
                <a:off x="3495" y="1011"/>
                <a:ext cx="833"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Wr Driver &amp;</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Precharger</a:t>
                </a:r>
                <a:endParaRPr lang="en-US" altLang="zh-CN" sz="1600" b="1">
                  <a:latin typeface="Times New Roman" panose="02020603050405020304" pitchFamily="18" charset="0"/>
                  <a:ea typeface="宋体" panose="02010600030101010101" pitchFamily="2" charset="-122"/>
                </a:endParaRPr>
              </a:p>
            </p:txBody>
          </p:sp>
        </p:grpSp>
      </p:grpSp>
      <p:sp>
        <p:nvSpPr>
          <p:cNvPr id="36005" name="Rectangle 165"/>
          <p:cNvSpPr>
            <a:spLocks noChangeArrowheads="1"/>
          </p:cNvSpPr>
          <p:nvPr/>
        </p:nvSpPr>
        <p:spPr bwMode="auto">
          <a:xfrm>
            <a:off x="7481888" y="1522413"/>
            <a:ext cx="355600" cy="3632200"/>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06" name="Rectangle 166"/>
          <p:cNvSpPr>
            <a:spLocks noChangeArrowheads="1"/>
          </p:cNvSpPr>
          <p:nvPr/>
        </p:nvSpPr>
        <p:spPr bwMode="auto">
          <a:xfrm rot="5400000">
            <a:off x="6844507" y="3185319"/>
            <a:ext cx="1665288"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Address Decoder</a:t>
            </a:r>
            <a:endParaRPr lang="en-US" altLang="zh-CN" sz="1600" b="1">
              <a:latin typeface="Times New Roman" panose="02020603050405020304" pitchFamily="18" charset="0"/>
              <a:ea typeface="宋体" panose="02010600030101010101" pitchFamily="2" charset="-122"/>
            </a:endParaRPr>
          </a:p>
        </p:txBody>
      </p:sp>
      <p:sp>
        <p:nvSpPr>
          <p:cNvPr id="36007" name="Line 167"/>
          <p:cNvSpPr>
            <a:spLocks noChangeShapeType="1"/>
          </p:cNvSpPr>
          <p:nvPr/>
        </p:nvSpPr>
        <p:spPr bwMode="auto">
          <a:xfrm flipH="1">
            <a:off x="1589088" y="1585913"/>
            <a:ext cx="5892800" cy="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08" name="Line 168"/>
          <p:cNvSpPr>
            <a:spLocks noChangeShapeType="1"/>
          </p:cNvSpPr>
          <p:nvPr/>
        </p:nvSpPr>
        <p:spPr bwMode="auto">
          <a:xfrm>
            <a:off x="3201988" y="1598613"/>
            <a:ext cx="0" cy="12700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09" name="Line 169"/>
          <p:cNvSpPr>
            <a:spLocks noChangeShapeType="1"/>
          </p:cNvSpPr>
          <p:nvPr/>
        </p:nvSpPr>
        <p:spPr bwMode="auto">
          <a:xfrm>
            <a:off x="1601788" y="1598613"/>
            <a:ext cx="0" cy="12700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10" name="Line 170"/>
          <p:cNvSpPr>
            <a:spLocks noChangeShapeType="1"/>
          </p:cNvSpPr>
          <p:nvPr/>
        </p:nvSpPr>
        <p:spPr bwMode="auto">
          <a:xfrm>
            <a:off x="4802188" y="1598613"/>
            <a:ext cx="0" cy="12700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11" name="Line 171"/>
          <p:cNvSpPr>
            <a:spLocks noChangeShapeType="1"/>
          </p:cNvSpPr>
          <p:nvPr/>
        </p:nvSpPr>
        <p:spPr bwMode="auto">
          <a:xfrm>
            <a:off x="6402388" y="1598613"/>
            <a:ext cx="0" cy="12700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12" name="Line 172"/>
          <p:cNvSpPr>
            <a:spLocks noChangeShapeType="1"/>
          </p:cNvSpPr>
          <p:nvPr/>
        </p:nvSpPr>
        <p:spPr bwMode="auto">
          <a:xfrm flipH="1">
            <a:off x="903288" y="1357313"/>
            <a:ext cx="7721600" cy="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13" name="Line 173"/>
          <p:cNvSpPr>
            <a:spLocks noChangeShapeType="1"/>
          </p:cNvSpPr>
          <p:nvPr/>
        </p:nvSpPr>
        <p:spPr bwMode="auto">
          <a:xfrm>
            <a:off x="2516188" y="1370013"/>
            <a:ext cx="0" cy="35560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14" name="Line 174"/>
          <p:cNvSpPr>
            <a:spLocks noChangeShapeType="1"/>
          </p:cNvSpPr>
          <p:nvPr/>
        </p:nvSpPr>
        <p:spPr bwMode="auto">
          <a:xfrm>
            <a:off x="915988" y="1370013"/>
            <a:ext cx="0" cy="35560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15" name="Line 175"/>
          <p:cNvSpPr>
            <a:spLocks noChangeShapeType="1"/>
          </p:cNvSpPr>
          <p:nvPr/>
        </p:nvSpPr>
        <p:spPr bwMode="auto">
          <a:xfrm>
            <a:off x="4116388" y="1370013"/>
            <a:ext cx="0" cy="35560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16" name="Line 176"/>
          <p:cNvSpPr>
            <a:spLocks noChangeShapeType="1"/>
          </p:cNvSpPr>
          <p:nvPr/>
        </p:nvSpPr>
        <p:spPr bwMode="auto">
          <a:xfrm>
            <a:off x="5716588" y="1370013"/>
            <a:ext cx="0" cy="355600"/>
          </a:xfrm>
          <a:prstGeom prst="line">
            <a:avLst/>
          </a:prstGeom>
          <a:noFill/>
          <a:ln w="25400">
            <a:solidFill>
              <a:schemeClr val="folHlink"/>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17" name="Rectangle 177"/>
          <p:cNvSpPr>
            <a:spLocks noChangeArrowheads="1"/>
          </p:cNvSpPr>
          <p:nvPr/>
        </p:nvSpPr>
        <p:spPr bwMode="auto">
          <a:xfrm>
            <a:off x="7988301" y="1052513"/>
            <a:ext cx="7223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WrEn</a:t>
            </a:r>
            <a:endParaRPr lang="en-US" altLang="zh-CN" sz="1600" b="1">
              <a:latin typeface="Times New Roman" panose="02020603050405020304" pitchFamily="18" charset="0"/>
              <a:ea typeface="宋体" panose="02010600030101010101" pitchFamily="2" charset="-122"/>
            </a:endParaRPr>
          </a:p>
        </p:txBody>
      </p:sp>
      <p:sp>
        <p:nvSpPr>
          <p:cNvPr id="36018" name="Rectangle 178"/>
          <p:cNvSpPr>
            <a:spLocks noChangeArrowheads="1"/>
          </p:cNvSpPr>
          <p:nvPr/>
        </p:nvSpPr>
        <p:spPr bwMode="auto">
          <a:xfrm>
            <a:off x="6600826" y="1330326"/>
            <a:ext cx="892175" cy="3016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400">
                <a:latin typeface="Times New Roman" panose="02020603050405020304" pitchFamily="18" charset="0"/>
                <a:ea typeface="宋体" panose="02010600030101010101" pitchFamily="2" charset="-122"/>
              </a:rPr>
              <a:t>Precharge</a:t>
            </a:r>
            <a:endParaRPr lang="en-US" altLang="zh-CN" sz="1400">
              <a:latin typeface="Times New Roman" panose="02020603050405020304" pitchFamily="18" charset="0"/>
              <a:ea typeface="宋体" panose="02010600030101010101" pitchFamily="2" charset="-122"/>
            </a:endParaRPr>
          </a:p>
        </p:txBody>
      </p:sp>
      <p:sp>
        <p:nvSpPr>
          <p:cNvPr id="36019" name="Line 179"/>
          <p:cNvSpPr>
            <a:spLocks noChangeShapeType="1"/>
          </p:cNvSpPr>
          <p:nvPr/>
        </p:nvSpPr>
        <p:spPr bwMode="auto">
          <a:xfrm>
            <a:off x="6021388" y="1217613"/>
            <a:ext cx="0" cy="5080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20" name="Line 180"/>
          <p:cNvSpPr>
            <a:spLocks noChangeShapeType="1"/>
          </p:cNvSpPr>
          <p:nvPr/>
        </p:nvSpPr>
        <p:spPr bwMode="auto">
          <a:xfrm>
            <a:off x="4421188" y="1217613"/>
            <a:ext cx="0" cy="5080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21" name="Line 181"/>
          <p:cNvSpPr>
            <a:spLocks noChangeShapeType="1"/>
          </p:cNvSpPr>
          <p:nvPr/>
        </p:nvSpPr>
        <p:spPr bwMode="auto">
          <a:xfrm>
            <a:off x="2820988" y="1217613"/>
            <a:ext cx="0" cy="5080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22" name="Line 182"/>
          <p:cNvSpPr>
            <a:spLocks noChangeShapeType="1"/>
          </p:cNvSpPr>
          <p:nvPr/>
        </p:nvSpPr>
        <p:spPr bwMode="auto">
          <a:xfrm>
            <a:off x="1220788" y="1217613"/>
            <a:ext cx="0" cy="50800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23" name="Rectangle 183"/>
          <p:cNvSpPr>
            <a:spLocks noChangeArrowheads="1"/>
          </p:cNvSpPr>
          <p:nvPr/>
        </p:nvSpPr>
        <p:spPr bwMode="auto">
          <a:xfrm>
            <a:off x="5702301" y="900113"/>
            <a:ext cx="649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Din 0</a:t>
            </a:r>
            <a:endParaRPr lang="en-US" altLang="zh-CN" sz="1600" b="1">
              <a:latin typeface="Times New Roman" panose="02020603050405020304" pitchFamily="18" charset="0"/>
              <a:ea typeface="宋体" panose="02010600030101010101" pitchFamily="2" charset="-122"/>
            </a:endParaRPr>
          </a:p>
        </p:txBody>
      </p:sp>
      <p:sp>
        <p:nvSpPr>
          <p:cNvPr id="36024" name="Rectangle 184"/>
          <p:cNvSpPr>
            <a:spLocks noChangeArrowheads="1"/>
          </p:cNvSpPr>
          <p:nvPr/>
        </p:nvSpPr>
        <p:spPr bwMode="auto">
          <a:xfrm>
            <a:off x="4102101" y="900113"/>
            <a:ext cx="649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Din 1</a:t>
            </a:r>
            <a:endParaRPr lang="en-US" altLang="zh-CN" sz="1600" b="1">
              <a:latin typeface="Times New Roman" panose="02020603050405020304" pitchFamily="18" charset="0"/>
              <a:ea typeface="宋体" panose="02010600030101010101" pitchFamily="2" charset="-122"/>
            </a:endParaRPr>
          </a:p>
        </p:txBody>
      </p:sp>
      <p:sp>
        <p:nvSpPr>
          <p:cNvPr id="36025" name="Rectangle 185"/>
          <p:cNvSpPr>
            <a:spLocks noChangeArrowheads="1"/>
          </p:cNvSpPr>
          <p:nvPr/>
        </p:nvSpPr>
        <p:spPr bwMode="auto">
          <a:xfrm>
            <a:off x="2501901" y="900113"/>
            <a:ext cx="649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Din 2</a:t>
            </a:r>
            <a:endParaRPr lang="en-US" altLang="zh-CN" sz="1600" b="1">
              <a:latin typeface="Times New Roman" panose="02020603050405020304" pitchFamily="18" charset="0"/>
              <a:ea typeface="宋体" panose="02010600030101010101" pitchFamily="2" charset="-122"/>
            </a:endParaRPr>
          </a:p>
        </p:txBody>
      </p:sp>
      <p:sp>
        <p:nvSpPr>
          <p:cNvPr id="36026" name="Rectangle 186"/>
          <p:cNvSpPr>
            <a:spLocks noChangeArrowheads="1"/>
          </p:cNvSpPr>
          <p:nvPr/>
        </p:nvSpPr>
        <p:spPr bwMode="auto">
          <a:xfrm>
            <a:off x="901701" y="900113"/>
            <a:ext cx="6492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Din 3</a:t>
            </a:r>
            <a:endParaRPr lang="en-US" altLang="zh-CN" sz="1600" b="1">
              <a:latin typeface="Times New Roman" panose="02020603050405020304" pitchFamily="18" charset="0"/>
              <a:ea typeface="宋体" panose="02010600030101010101" pitchFamily="2" charset="-122"/>
            </a:endParaRPr>
          </a:p>
        </p:txBody>
      </p:sp>
      <p:sp>
        <p:nvSpPr>
          <p:cNvPr id="36027" name="Line 187"/>
          <p:cNvSpPr>
            <a:spLocks noChangeShapeType="1"/>
          </p:cNvSpPr>
          <p:nvPr/>
        </p:nvSpPr>
        <p:spPr bwMode="auto">
          <a:xfrm>
            <a:off x="7862888" y="2652713"/>
            <a:ext cx="7366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28" name="Line 188"/>
          <p:cNvSpPr>
            <a:spLocks noChangeShapeType="1"/>
          </p:cNvSpPr>
          <p:nvPr/>
        </p:nvSpPr>
        <p:spPr bwMode="auto">
          <a:xfrm>
            <a:off x="7862888" y="3109913"/>
            <a:ext cx="7366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29" name="Line 189"/>
          <p:cNvSpPr>
            <a:spLocks noChangeShapeType="1"/>
          </p:cNvSpPr>
          <p:nvPr/>
        </p:nvSpPr>
        <p:spPr bwMode="auto">
          <a:xfrm>
            <a:off x="7862888" y="3567113"/>
            <a:ext cx="7366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30" name="Line 190"/>
          <p:cNvSpPr>
            <a:spLocks noChangeShapeType="1"/>
          </p:cNvSpPr>
          <p:nvPr/>
        </p:nvSpPr>
        <p:spPr bwMode="auto">
          <a:xfrm>
            <a:off x="7862888" y="4024313"/>
            <a:ext cx="7366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6031" name="Rectangle 191"/>
          <p:cNvSpPr>
            <a:spLocks noChangeArrowheads="1"/>
          </p:cNvSpPr>
          <p:nvPr/>
        </p:nvSpPr>
        <p:spPr bwMode="auto">
          <a:xfrm>
            <a:off x="8216901" y="2347913"/>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A0</a:t>
            </a:r>
            <a:endParaRPr lang="en-US" altLang="zh-CN" sz="1600" b="1">
              <a:latin typeface="Times New Roman" panose="02020603050405020304" pitchFamily="18" charset="0"/>
              <a:ea typeface="宋体" panose="02010600030101010101" pitchFamily="2" charset="-122"/>
            </a:endParaRPr>
          </a:p>
        </p:txBody>
      </p:sp>
      <p:sp>
        <p:nvSpPr>
          <p:cNvPr id="36032" name="Rectangle 192"/>
          <p:cNvSpPr>
            <a:spLocks noChangeArrowheads="1"/>
          </p:cNvSpPr>
          <p:nvPr/>
        </p:nvSpPr>
        <p:spPr bwMode="auto">
          <a:xfrm>
            <a:off x="8216901" y="2805113"/>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A1</a:t>
            </a:r>
            <a:endParaRPr lang="en-US" altLang="zh-CN" sz="1600" b="1">
              <a:latin typeface="Times New Roman" panose="02020603050405020304" pitchFamily="18" charset="0"/>
              <a:ea typeface="宋体" panose="02010600030101010101" pitchFamily="2" charset="-122"/>
            </a:endParaRPr>
          </a:p>
        </p:txBody>
      </p:sp>
      <p:sp>
        <p:nvSpPr>
          <p:cNvPr id="36033" name="Rectangle 193"/>
          <p:cNvSpPr>
            <a:spLocks noChangeArrowheads="1"/>
          </p:cNvSpPr>
          <p:nvPr/>
        </p:nvSpPr>
        <p:spPr bwMode="auto">
          <a:xfrm>
            <a:off x="8216901" y="3262313"/>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A2</a:t>
            </a:r>
            <a:endParaRPr lang="en-US" altLang="zh-CN" sz="1600" b="1">
              <a:latin typeface="Times New Roman" panose="02020603050405020304" pitchFamily="18" charset="0"/>
              <a:ea typeface="宋体" panose="02010600030101010101" pitchFamily="2" charset="-122"/>
            </a:endParaRPr>
          </a:p>
        </p:txBody>
      </p:sp>
      <p:sp>
        <p:nvSpPr>
          <p:cNvPr id="36034" name="Rectangle 194"/>
          <p:cNvSpPr>
            <a:spLocks noChangeArrowheads="1"/>
          </p:cNvSpPr>
          <p:nvPr/>
        </p:nvSpPr>
        <p:spPr bwMode="auto">
          <a:xfrm>
            <a:off x="8216901" y="3719513"/>
            <a:ext cx="4286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A3</a:t>
            </a:r>
            <a:endParaRPr lang="en-US" altLang="zh-CN" sz="1600" b="1">
              <a:latin typeface="Times New Roman" panose="02020603050405020304" pitchFamily="18" charset="0"/>
              <a:ea typeface="宋体" panose="02010600030101010101" pitchFamily="2" charset="-122"/>
            </a:endParaRPr>
          </a:p>
        </p:txBody>
      </p:sp>
      <p:sp>
        <p:nvSpPr>
          <p:cNvPr id="36035" name="Rectangle 195"/>
          <p:cNvSpPr>
            <a:spLocks noChangeArrowheads="1"/>
          </p:cNvSpPr>
          <p:nvPr/>
        </p:nvSpPr>
        <p:spPr bwMode="auto">
          <a:xfrm>
            <a:off x="6921501" y="5297488"/>
            <a:ext cx="2054225" cy="912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b="1" i="1">
                <a:solidFill>
                  <a:schemeClr val="accent1"/>
                </a:solidFill>
                <a:latin typeface="Times New Roman" panose="02020603050405020304" pitchFamily="18" charset="0"/>
                <a:ea typeface="宋体" panose="02010600030101010101" pitchFamily="2" charset="-122"/>
              </a:rPr>
              <a:t>Q: Which is longer:</a:t>
            </a:r>
            <a:endParaRPr lang="en-US" altLang="zh-CN" b="1" i="1">
              <a:solidFill>
                <a:schemeClr val="accent1"/>
              </a:solidFill>
              <a:latin typeface="Times New Roman" panose="02020603050405020304" pitchFamily="18" charset="0"/>
              <a:ea typeface="宋体" panose="02010600030101010101" pitchFamily="2" charset="-122"/>
            </a:endParaRPr>
          </a:p>
          <a:p>
            <a:pPr algn="ctr"/>
            <a:r>
              <a:rPr lang="en-US" altLang="zh-CN" b="1" i="1">
                <a:solidFill>
                  <a:schemeClr val="accent1"/>
                </a:solidFill>
                <a:latin typeface="Times New Roman" panose="02020603050405020304" pitchFamily="18" charset="0"/>
                <a:ea typeface="宋体" panose="02010600030101010101" pitchFamily="2" charset="-122"/>
              </a:rPr>
              <a:t>word line or </a:t>
            </a:r>
            <a:endParaRPr lang="en-US" altLang="zh-CN" b="1" i="1">
              <a:solidFill>
                <a:schemeClr val="accent1"/>
              </a:solidFill>
              <a:latin typeface="Times New Roman" panose="02020603050405020304" pitchFamily="18" charset="0"/>
              <a:ea typeface="宋体" panose="02010600030101010101" pitchFamily="2" charset="-122"/>
            </a:endParaRPr>
          </a:p>
          <a:p>
            <a:pPr algn="ctr"/>
            <a:r>
              <a:rPr lang="en-US" altLang="zh-CN" b="1" i="1">
                <a:solidFill>
                  <a:schemeClr val="accent1"/>
                </a:solidFill>
                <a:latin typeface="Times New Roman" panose="02020603050405020304" pitchFamily="18" charset="0"/>
                <a:ea typeface="宋体" panose="02010600030101010101" pitchFamily="2" charset="-122"/>
              </a:rPr>
              <a:t>bit line?</a:t>
            </a:r>
            <a:endParaRPr lang="en-US" altLang="zh-CN" b="1" i="1">
              <a:solidFill>
                <a:schemeClr val="accent1"/>
              </a:solidFill>
              <a:latin typeface="Times New Roman" panose="02020603050405020304" pitchFamily="18" charset="0"/>
              <a:ea typeface="宋体" panose="02010600030101010101" pitchFamily="2" charset="-122"/>
            </a:endParaRPr>
          </a:p>
        </p:txBody>
      </p:sp>
      <p:sp>
        <p:nvSpPr>
          <p:cNvPr id="9" name="内容占位符 8"/>
          <p:cNvSpPr>
            <a:spLocks noGrp="1"/>
          </p:cNvSpPr>
          <p:nvPr>
            <p:ph sz="quarter" idx="13"/>
          </p:nvPr>
        </p:nvSpPr>
        <p:spPr>
          <a:xfrm>
            <a:off x="261620" y="116840"/>
            <a:ext cx="805180" cy="568325"/>
          </a:xfrm>
        </p:spPr>
        <p:txBody>
          <a:bodyPr/>
          <a:lstStyle/>
          <a:p>
            <a:r>
              <a:rPr lang="en-US" altLang="zh-CN"/>
              <a:t>2.2</a:t>
            </a:r>
            <a:endParaRPr lang="en-US" altLang="zh-CN"/>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ea typeface="宋体" panose="02010600030101010101" pitchFamily="2" charset="-122"/>
                <a:sym typeface="+mn-ea"/>
              </a:rPr>
              <a:t>Technology Trends (from 1st lecture)</a:t>
            </a:r>
            <a:endParaRPr lang="en-US" dirty="0"/>
          </a:p>
        </p:txBody>
      </p:sp>
      <p:sp>
        <p:nvSpPr>
          <p:cNvPr id="8" name="文本框 7"/>
          <p:cNvSpPr txBox="1"/>
          <p:nvPr/>
        </p:nvSpPr>
        <p:spPr>
          <a:xfrm>
            <a:off x="357554" y="112395"/>
            <a:ext cx="838200" cy="518160"/>
          </a:xfrm>
          <a:prstGeom prst="rect">
            <a:avLst/>
          </a:prstGeom>
          <a:noFill/>
        </p:spPr>
        <p:txBody>
          <a:bodyPr wrap="square" rtlCol="0">
            <a:spAutoFit/>
          </a:bodyPr>
          <a:lstStyle/>
          <a:p>
            <a:r>
              <a:rPr lang="en-US" altLang="zh-CN" sz="2800" b="1" dirty="0">
                <a:solidFill>
                  <a:schemeClr val="bg1"/>
                </a:solidFill>
                <a:latin typeface="Arial" panose="020B0604020202020204" pitchFamily="34" charset="0"/>
                <a:cs typeface="Arial" panose="020B0604020202020204" pitchFamily="34" charset="0"/>
              </a:rPr>
              <a:t>1.1</a:t>
            </a:r>
            <a:endParaRPr lang="zh-CN" altLang="en-US" sz="2800" b="1" dirty="0">
              <a:solidFill>
                <a:schemeClr val="bg1"/>
              </a:solidFill>
              <a:latin typeface="Arial" panose="020B0604020202020204" pitchFamily="34" charset="0"/>
              <a:cs typeface="Arial" panose="020B0604020202020204" pitchFamily="34" charset="0"/>
            </a:endParaRPr>
          </a:p>
        </p:txBody>
      </p:sp>
      <p:pic>
        <p:nvPicPr>
          <p:cNvPr id="3174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53752" y="1301495"/>
            <a:ext cx="9036496" cy="5523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Date Placeholder 1"/>
          <p:cNvSpPr>
            <a:spLocks noGrp="1"/>
          </p:cNvSpPr>
          <p:nvPr>
            <p:ph type="dt" sz="half" idx="10"/>
          </p:nvPr>
        </p:nvSpPr>
        <p:spPr/>
        <p:txBody>
          <a:bodyPr/>
          <a:lstStyle/>
          <a:p>
            <a:r>
              <a:rPr lang="en-US" altLang="zh-CN" smtClean="0"/>
              <a:t>COaA, LEC16 RAM</a:t>
            </a:r>
            <a:endParaRPr lang="en-US" altLang="zh-CN" dirty="0"/>
          </a:p>
        </p:txBody>
      </p:sp>
      <p:sp>
        <p:nvSpPr>
          <p:cNvPr id="3" name="Footer Placeholder 2"/>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4" name="Slide Number Placeholder 3"/>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p:cNvSpPr>
            <a:spLocks noGrp="1"/>
          </p:cNvSpPr>
          <p:nvPr>
            <p:ph sz="quarter" idx="13"/>
          </p:nvPr>
        </p:nvSpPr>
        <p:spPr>
          <a:xfrm>
            <a:off x="228601" y="116837"/>
            <a:ext cx="1066800" cy="568325"/>
          </a:xfrm>
        </p:spPr>
        <p:txBody>
          <a:bodyPr/>
          <a:lstStyle/>
          <a:p>
            <a:r>
              <a:rPr lang="en-US" altLang="zh-CN" dirty="0"/>
              <a:t> 1.2</a:t>
            </a:r>
            <a:endParaRPr lang="zh-CN" altLang="en-US" dirty="0"/>
          </a:p>
        </p:txBody>
      </p:sp>
      <p:sp>
        <p:nvSpPr>
          <p:cNvPr id="5" name="标题 4"/>
          <p:cNvSpPr>
            <a:spLocks noGrp="1"/>
          </p:cNvSpPr>
          <p:nvPr>
            <p:ph type="title"/>
          </p:nvPr>
        </p:nvSpPr>
        <p:spPr/>
        <p:txBody>
          <a:bodyPr/>
          <a:lstStyle/>
          <a:p>
            <a:r>
              <a:rPr lang="en-US" altLang="zh-CN" dirty="0">
                <a:ea typeface="宋体" panose="02010600030101010101" pitchFamily="2" charset="-122"/>
                <a:sym typeface="+mn-ea"/>
              </a:rPr>
              <a:t>Who Cares About the Memory Hierarchy?</a:t>
            </a:r>
            <a:endParaRPr lang="zh-CN" altLang="en-US" dirty="0"/>
          </a:p>
        </p:txBody>
      </p:sp>
      <p:pic>
        <p:nvPicPr>
          <p:cNvPr id="3" name="图片 2"/>
          <p:cNvPicPr>
            <a:picLocks noChangeAspect="1"/>
          </p:cNvPicPr>
          <p:nvPr/>
        </p:nvPicPr>
        <p:blipFill>
          <a:blip r:embed="rId1"/>
          <a:stretch>
            <a:fillRect/>
          </a:stretch>
        </p:blipFill>
        <p:spPr>
          <a:xfrm>
            <a:off x="-5080" y="924560"/>
            <a:ext cx="9154160" cy="5229225"/>
          </a:xfrm>
          <a:prstGeom prst="rect">
            <a:avLst/>
          </a:prstGeom>
        </p:spPr>
      </p:pic>
      <p:sp>
        <p:nvSpPr>
          <p:cNvPr id="2" name="Date Placeholder 1"/>
          <p:cNvSpPr>
            <a:spLocks noGrp="1"/>
          </p:cNvSpPr>
          <p:nvPr>
            <p:ph type="dt" sz="half" idx="10"/>
          </p:nvPr>
        </p:nvSpPr>
        <p:spPr/>
        <p:txBody>
          <a:bodyPr/>
          <a:lstStyle/>
          <a:p>
            <a:r>
              <a:rPr lang="en-US" altLang="zh-CN" smtClean="0"/>
              <a:t>COaA, LEC16 RAM</a:t>
            </a:r>
            <a:endParaRPr lang="en-US" altLang="zh-CN" dirty="0"/>
          </a:p>
        </p:txBody>
      </p:sp>
      <p:sp>
        <p:nvSpPr>
          <p:cNvPr id="4" name="Footer Placeholder 3"/>
          <p:cNvSpPr>
            <a:spLocks noGrp="1"/>
          </p:cNvSpPr>
          <p:nvPr>
            <p:ph type="ftr" sz="quarter" idx="11"/>
          </p:nvPr>
        </p:nvSpPr>
        <p:spPr/>
        <p:txBody>
          <a:bodyPr/>
          <a:lstStyle/>
          <a:p>
            <a:pPr algn="ctr"/>
            <a:r>
              <a:rPr lang="en-US" altLang="zh-CN" smtClean="0"/>
              <a:t>Northwestern Polytechnical University</a:t>
            </a:r>
            <a:endParaRPr lang="zh-CN" altLang="en-US" dirty="0"/>
          </a:p>
        </p:txBody>
      </p:sp>
      <p:sp>
        <p:nvSpPr>
          <p:cNvPr id="6" name="Slide Number Placeholder 5"/>
          <p:cNvSpPr>
            <a:spLocks noGrp="1"/>
          </p:cNvSpPr>
          <p:nvPr>
            <p:ph type="sldNum" sz="quarter" idx="12"/>
          </p:nvPr>
        </p:nvSpPr>
        <p:spPr/>
        <p:txBody>
          <a:bodyPr/>
          <a:lstStyle/>
          <a:p>
            <a:fld id="{B7A5BFCD-2DD0-1B4A-A6AE-A25793FF7F06}" type="slidenum">
              <a:rPr lang="zh-CN" altLang="en-US" smtClean="0"/>
            </a:fld>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a typeface="宋体" panose="02010600030101010101" pitchFamily="2" charset="-122"/>
                <a:sym typeface="+mn-ea"/>
              </a:rPr>
              <a:t>Logic Diagram of a Typical SRAM</a:t>
            </a:r>
            <a:endParaRPr lang="zh-CN" altLang="en-US"/>
          </a:p>
        </p:txBody>
      </p:sp>
      <p:sp>
        <p:nvSpPr>
          <p:cNvPr id="4" name="内容占位符 3"/>
          <p:cNvSpPr>
            <a:spLocks noGrp="1"/>
          </p:cNvSpPr>
          <p:nvPr>
            <p:ph sz="quarter" idx="13"/>
          </p:nvPr>
        </p:nvSpPr>
        <p:spPr>
          <a:xfrm>
            <a:off x="339090" y="112395"/>
            <a:ext cx="1032510" cy="568325"/>
          </a:xfrm>
        </p:spPr>
        <p:txBody>
          <a:bodyPr/>
          <a:lstStyle/>
          <a:p>
            <a:r>
              <a:rPr lang="en-US" altLang="zh-CN"/>
              <a:t>2.3</a:t>
            </a:r>
            <a:endParaRPr lang="en-US" altLang="zh-CN"/>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grpSp>
        <p:nvGrpSpPr>
          <p:cNvPr id="37909" name="Group 21"/>
          <p:cNvGrpSpPr/>
          <p:nvPr/>
        </p:nvGrpSpPr>
        <p:grpSpPr bwMode="auto">
          <a:xfrm>
            <a:off x="5205413" y="1087596"/>
            <a:ext cx="3908425" cy="1468438"/>
            <a:chOff x="1527" y="528"/>
            <a:chExt cx="2462" cy="925"/>
          </a:xfrm>
        </p:grpSpPr>
        <p:sp>
          <p:nvSpPr>
            <p:cNvPr id="37892" name="Rectangle 4"/>
            <p:cNvSpPr>
              <a:spLocks noChangeArrowheads="1"/>
            </p:cNvSpPr>
            <p:nvPr/>
          </p:nvSpPr>
          <p:spPr bwMode="auto">
            <a:xfrm>
              <a:off x="2168" y="584"/>
              <a:ext cx="998" cy="854"/>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7893" name="Rectangle 5"/>
            <p:cNvSpPr>
              <a:spLocks noChangeArrowheads="1"/>
            </p:cNvSpPr>
            <p:nvPr/>
          </p:nvSpPr>
          <p:spPr bwMode="auto">
            <a:xfrm>
              <a:off x="1575" y="528"/>
              <a:ext cx="2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A</a:t>
              </a:r>
              <a:endParaRPr lang="en-US" altLang="zh-CN" sz="1600">
                <a:latin typeface="Times New Roman" panose="02020603050405020304" pitchFamily="18" charset="0"/>
                <a:ea typeface="宋体" panose="02010600030101010101" pitchFamily="2" charset="-122"/>
              </a:endParaRPr>
            </a:p>
          </p:txBody>
        </p:sp>
        <p:sp>
          <p:nvSpPr>
            <p:cNvPr id="37894" name="Rectangle 6"/>
            <p:cNvSpPr>
              <a:spLocks noChangeArrowheads="1"/>
            </p:cNvSpPr>
            <p:nvPr/>
          </p:nvSpPr>
          <p:spPr bwMode="auto">
            <a:xfrm>
              <a:off x="3783" y="1152"/>
              <a:ext cx="2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D</a:t>
              </a:r>
              <a:endParaRPr lang="en-US" altLang="zh-CN" sz="1600">
                <a:latin typeface="Times New Roman" panose="02020603050405020304" pitchFamily="18" charset="0"/>
                <a:ea typeface="宋体" panose="02010600030101010101" pitchFamily="2" charset="-122"/>
              </a:endParaRPr>
            </a:p>
          </p:txBody>
        </p:sp>
        <p:sp>
          <p:nvSpPr>
            <p:cNvPr id="37895" name="Line 7"/>
            <p:cNvSpPr>
              <a:spLocks noChangeShapeType="1"/>
            </p:cNvSpPr>
            <p:nvPr/>
          </p:nvSpPr>
          <p:spPr bwMode="auto">
            <a:xfrm flipH="1">
              <a:off x="3160" y="1248"/>
              <a:ext cx="64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7896" name="Rectangle 8"/>
            <p:cNvSpPr>
              <a:spLocks noChangeArrowheads="1"/>
            </p:cNvSpPr>
            <p:nvPr/>
          </p:nvSpPr>
          <p:spPr bwMode="auto">
            <a:xfrm>
              <a:off x="1527" y="1152"/>
              <a:ext cx="4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OE_L</a:t>
              </a:r>
              <a:endParaRPr lang="en-US" altLang="zh-CN" sz="1600">
                <a:latin typeface="Times New Roman" panose="02020603050405020304" pitchFamily="18" charset="0"/>
                <a:ea typeface="宋体" panose="02010600030101010101" pitchFamily="2" charset="-122"/>
              </a:endParaRPr>
            </a:p>
          </p:txBody>
        </p:sp>
        <p:sp>
          <p:nvSpPr>
            <p:cNvPr id="37897" name="Rectangle 9"/>
            <p:cNvSpPr>
              <a:spLocks noChangeArrowheads="1"/>
            </p:cNvSpPr>
            <p:nvPr/>
          </p:nvSpPr>
          <p:spPr bwMode="auto">
            <a:xfrm>
              <a:off x="2343" y="72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2</a:t>
              </a:r>
              <a:endParaRPr lang="en-US" altLang="zh-CN" sz="1600" b="1">
                <a:latin typeface="Times New Roman" panose="02020603050405020304" pitchFamily="18" charset="0"/>
                <a:ea typeface="宋体" panose="02010600030101010101" pitchFamily="2" charset="-122"/>
              </a:endParaRPr>
            </a:p>
          </p:txBody>
        </p:sp>
        <p:sp>
          <p:nvSpPr>
            <p:cNvPr id="37898" name="Line 10"/>
            <p:cNvSpPr>
              <a:spLocks noChangeShapeType="1"/>
            </p:cNvSpPr>
            <p:nvPr/>
          </p:nvSpPr>
          <p:spPr bwMode="auto">
            <a:xfrm>
              <a:off x="1592" y="1344"/>
              <a:ext cx="560" cy="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7899" name="Line 11"/>
            <p:cNvSpPr>
              <a:spLocks noChangeShapeType="1"/>
            </p:cNvSpPr>
            <p:nvPr/>
          </p:nvSpPr>
          <p:spPr bwMode="auto">
            <a:xfrm>
              <a:off x="1640" y="720"/>
              <a:ext cx="51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7900" name="Rectangle 12"/>
            <p:cNvSpPr>
              <a:spLocks noChangeArrowheads="1"/>
            </p:cNvSpPr>
            <p:nvPr/>
          </p:nvSpPr>
          <p:spPr bwMode="auto">
            <a:xfrm>
              <a:off x="2439" y="687"/>
              <a:ext cx="19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400" b="1">
                  <a:latin typeface="Times New Roman" panose="02020603050405020304" pitchFamily="18" charset="0"/>
                  <a:ea typeface="宋体" panose="02010600030101010101" pitchFamily="2" charset="-122"/>
                </a:rPr>
                <a:t>N</a:t>
              </a:r>
              <a:endParaRPr lang="en-US" altLang="zh-CN" sz="1400" b="1">
                <a:latin typeface="Times New Roman" panose="02020603050405020304" pitchFamily="18" charset="0"/>
                <a:ea typeface="宋体" panose="02010600030101010101" pitchFamily="2" charset="-122"/>
              </a:endParaRPr>
            </a:p>
          </p:txBody>
        </p:sp>
        <p:sp>
          <p:nvSpPr>
            <p:cNvPr id="37901" name="Rectangle 13"/>
            <p:cNvSpPr>
              <a:spLocks noChangeArrowheads="1"/>
            </p:cNvSpPr>
            <p:nvPr/>
          </p:nvSpPr>
          <p:spPr bwMode="auto">
            <a:xfrm>
              <a:off x="2535" y="720"/>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words</a:t>
              </a:r>
              <a:endParaRPr lang="en-US" altLang="zh-CN" sz="1600" b="1">
                <a:latin typeface="Times New Roman" panose="02020603050405020304" pitchFamily="18" charset="0"/>
                <a:ea typeface="宋体" panose="02010600030101010101" pitchFamily="2" charset="-122"/>
              </a:endParaRPr>
            </a:p>
          </p:txBody>
        </p:sp>
        <p:sp>
          <p:nvSpPr>
            <p:cNvPr id="37902" name="Rectangle 14"/>
            <p:cNvSpPr>
              <a:spLocks noChangeArrowheads="1"/>
            </p:cNvSpPr>
            <p:nvPr/>
          </p:nvSpPr>
          <p:spPr bwMode="auto">
            <a:xfrm>
              <a:off x="2391" y="864"/>
              <a:ext cx="545"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x  M bit</a:t>
              </a:r>
              <a:endParaRPr lang="en-US" altLang="zh-CN" sz="1600" b="1">
                <a:latin typeface="Times New Roman" panose="02020603050405020304" pitchFamily="18" charset="0"/>
                <a:ea typeface="宋体" panose="02010600030101010101" pitchFamily="2" charset="-122"/>
              </a:endParaRPr>
            </a:p>
            <a:p>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p:txBody>
        </p:sp>
        <p:sp>
          <p:nvSpPr>
            <p:cNvPr id="37903" name="Line 15"/>
            <p:cNvSpPr>
              <a:spLocks noChangeShapeType="1"/>
            </p:cNvSpPr>
            <p:nvPr/>
          </p:nvSpPr>
          <p:spPr bwMode="auto">
            <a:xfrm flipH="1">
              <a:off x="1820" y="628"/>
              <a:ext cx="104" cy="13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7904" name="Line 16"/>
            <p:cNvSpPr>
              <a:spLocks noChangeShapeType="1"/>
            </p:cNvSpPr>
            <p:nvPr/>
          </p:nvSpPr>
          <p:spPr bwMode="auto">
            <a:xfrm flipH="1">
              <a:off x="3404" y="1156"/>
              <a:ext cx="104" cy="13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7905" name="Rectangle 17"/>
            <p:cNvSpPr>
              <a:spLocks noChangeArrowheads="1"/>
            </p:cNvSpPr>
            <p:nvPr/>
          </p:nvSpPr>
          <p:spPr bwMode="auto">
            <a:xfrm>
              <a:off x="1671" y="735"/>
              <a:ext cx="19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400">
                  <a:latin typeface="Times New Roman" panose="02020603050405020304" pitchFamily="18" charset="0"/>
                  <a:ea typeface="宋体" panose="02010600030101010101" pitchFamily="2" charset="-122"/>
                </a:rPr>
                <a:t>N</a:t>
              </a:r>
              <a:endParaRPr lang="en-US" altLang="zh-CN" sz="1400">
                <a:latin typeface="Times New Roman" panose="02020603050405020304" pitchFamily="18" charset="0"/>
                <a:ea typeface="宋体" panose="02010600030101010101" pitchFamily="2" charset="-122"/>
              </a:endParaRPr>
            </a:p>
          </p:txBody>
        </p:sp>
        <p:sp>
          <p:nvSpPr>
            <p:cNvPr id="37906" name="Rectangle 18"/>
            <p:cNvSpPr>
              <a:spLocks noChangeArrowheads="1"/>
            </p:cNvSpPr>
            <p:nvPr/>
          </p:nvSpPr>
          <p:spPr bwMode="auto">
            <a:xfrm>
              <a:off x="3303" y="1263"/>
              <a:ext cx="21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400">
                  <a:latin typeface="Times New Roman" panose="02020603050405020304" pitchFamily="18" charset="0"/>
                  <a:ea typeface="宋体" panose="02010600030101010101" pitchFamily="2" charset="-122"/>
                </a:rPr>
                <a:t>M</a:t>
              </a:r>
              <a:endParaRPr lang="en-US" altLang="zh-CN" sz="1400">
                <a:latin typeface="Times New Roman" panose="02020603050405020304" pitchFamily="18" charset="0"/>
                <a:ea typeface="宋体" panose="02010600030101010101" pitchFamily="2" charset="-122"/>
              </a:endParaRPr>
            </a:p>
          </p:txBody>
        </p:sp>
        <p:sp>
          <p:nvSpPr>
            <p:cNvPr id="37907" name="Rectangle 19"/>
            <p:cNvSpPr>
              <a:spLocks noChangeArrowheads="1"/>
            </p:cNvSpPr>
            <p:nvPr/>
          </p:nvSpPr>
          <p:spPr bwMode="auto">
            <a:xfrm>
              <a:off x="1527" y="912"/>
              <a:ext cx="45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WE_L</a:t>
              </a:r>
              <a:endParaRPr lang="en-US" altLang="zh-CN" sz="1600">
                <a:latin typeface="Times New Roman" panose="02020603050405020304" pitchFamily="18" charset="0"/>
                <a:ea typeface="宋体" panose="02010600030101010101" pitchFamily="2" charset="-122"/>
              </a:endParaRPr>
            </a:p>
          </p:txBody>
        </p:sp>
        <p:sp>
          <p:nvSpPr>
            <p:cNvPr id="37908" name="Line 20"/>
            <p:cNvSpPr>
              <a:spLocks noChangeShapeType="1"/>
            </p:cNvSpPr>
            <p:nvPr/>
          </p:nvSpPr>
          <p:spPr bwMode="auto">
            <a:xfrm>
              <a:off x="1592" y="1104"/>
              <a:ext cx="560" cy="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sp>
        <p:nvSpPr>
          <p:cNvPr id="8" name="文本框 7"/>
          <p:cNvSpPr txBox="1"/>
          <p:nvPr/>
        </p:nvSpPr>
        <p:spPr>
          <a:xfrm>
            <a:off x="45085" y="971550"/>
            <a:ext cx="5236845" cy="948690"/>
          </a:xfrm>
          <a:prstGeom prst="rect">
            <a:avLst/>
          </a:prstGeom>
          <a:noFill/>
        </p:spPr>
        <p:txBody>
          <a:bodyPr wrap="square" rtlCol="0">
            <a:spAutoFit/>
          </a:bodyPr>
          <a:lstStyle/>
          <a:p>
            <a:pPr marL="457200" indent="-457200">
              <a:buFont typeface="Wingdings" panose="05000000000000000000" charset="0"/>
              <a:buChar char="Ø"/>
            </a:pPr>
            <a:r>
              <a:rPr lang="en-US" altLang="zh-CN" sz="2800" b="1">
                <a:solidFill>
                  <a:srgbClr val="1111FF"/>
                </a:solidFill>
                <a:sym typeface="+mn-ea"/>
              </a:rPr>
              <a:t>Write Enable is usually active low (WE_L)</a:t>
            </a:r>
            <a:endParaRPr lang="en-US" altLang="zh-CN" sz="2800" b="1">
              <a:solidFill>
                <a:srgbClr val="1111FF"/>
              </a:solidFill>
              <a:sym typeface="+mn-ea"/>
            </a:endParaRPr>
          </a:p>
        </p:txBody>
      </p:sp>
      <p:sp>
        <p:nvSpPr>
          <p:cNvPr id="9" name="文本框 8"/>
          <p:cNvSpPr txBox="1"/>
          <p:nvPr/>
        </p:nvSpPr>
        <p:spPr>
          <a:xfrm>
            <a:off x="45085" y="1920240"/>
            <a:ext cx="5227320" cy="948690"/>
          </a:xfrm>
          <a:prstGeom prst="rect">
            <a:avLst/>
          </a:prstGeom>
          <a:noFill/>
        </p:spPr>
        <p:txBody>
          <a:bodyPr wrap="square" rtlCol="0">
            <a:spAutoFit/>
          </a:bodyPr>
          <a:lstStyle/>
          <a:p>
            <a:pPr marL="457200" indent="-457200" algn="l">
              <a:buFont typeface="Wingdings" panose="05000000000000000000" charset="0"/>
              <a:buChar char="Ø"/>
            </a:pPr>
            <a:r>
              <a:rPr lang="en-US" altLang="zh-CN" sz="2800" b="1">
                <a:solidFill>
                  <a:srgbClr val="1111FF"/>
                </a:solidFill>
                <a:sym typeface="+mn-ea"/>
              </a:rPr>
              <a:t>Din and Dout are combined to save pins:</a:t>
            </a:r>
            <a:endParaRPr lang="en-US" altLang="zh-CN" sz="2800" b="1">
              <a:solidFill>
                <a:srgbClr val="1111FF"/>
              </a:solidFill>
            </a:endParaRPr>
          </a:p>
        </p:txBody>
      </p:sp>
      <p:sp>
        <p:nvSpPr>
          <p:cNvPr id="10" name="文本框 9"/>
          <p:cNvSpPr txBox="1"/>
          <p:nvPr/>
        </p:nvSpPr>
        <p:spPr>
          <a:xfrm>
            <a:off x="-102235" y="2774315"/>
            <a:ext cx="9220835" cy="460375"/>
          </a:xfrm>
          <a:prstGeom prst="rect">
            <a:avLst/>
          </a:prstGeom>
          <a:noFill/>
        </p:spPr>
        <p:txBody>
          <a:bodyPr wrap="square" rtlCol="0">
            <a:spAutoFit/>
          </a:bodyPr>
          <a:lstStyle/>
          <a:p>
            <a:pPr marL="628650" lvl="1" indent="-171450">
              <a:buFont typeface="Wingdings" panose="05000000000000000000" charset="0"/>
              <a:buChar char="Ø"/>
            </a:pPr>
            <a:r>
              <a:rPr lang="en-US" altLang="zh-CN" sz="2400" b="1">
                <a:solidFill>
                  <a:srgbClr val="000066"/>
                </a:solidFill>
                <a:sym typeface="+mn-ea"/>
              </a:rPr>
              <a:t>A new control signal, output enable (OE_L) is needed</a:t>
            </a:r>
            <a:endParaRPr lang="en-US" altLang="zh-CN" sz="2400" b="1">
              <a:solidFill>
                <a:srgbClr val="000066"/>
              </a:solidFill>
              <a:sym typeface="+mn-ea"/>
            </a:endParaRPr>
          </a:p>
        </p:txBody>
      </p:sp>
      <p:sp>
        <p:nvSpPr>
          <p:cNvPr id="11" name="文本框 10"/>
          <p:cNvSpPr txBox="1"/>
          <p:nvPr/>
        </p:nvSpPr>
        <p:spPr>
          <a:xfrm>
            <a:off x="-102235" y="3129915"/>
            <a:ext cx="9220835" cy="1191895"/>
          </a:xfrm>
          <a:prstGeom prst="rect">
            <a:avLst/>
          </a:prstGeom>
          <a:noFill/>
        </p:spPr>
        <p:txBody>
          <a:bodyPr wrap="square" rtlCol="0">
            <a:spAutoFit/>
          </a:bodyPr>
          <a:lstStyle/>
          <a:p>
            <a:pPr marL="628650" lvl="1" indent="-171450" algn="l">
              <a:buFont typeface="Wingdings" panose="05000000000000000000" charset="0"/>
              <a:buChar char="Ø"/>
            </a:pPr>
            <a:r>
              <a:rPr lang="en-US" altLang="zh-CN" sz="2400" b="1">
                <a:solidFill>
                  <a:srgbClr val="000066"/>
                </a:solidFill>
                <a:sym typeface="+mn-ea"/>
              </a:rPr>
              <a:t>WE_L is asserted (Low), OE_L is disasserted (High)</a:t>
            </a:r>
            <a:endParaRPr lang="en-US" altLang="zh-CN" sz="2400" b="1">
              <a:solidFill>
                <a:srgbClr val="000066"/>
              </a:solidFill>
              <a:sym typeface="+mn-ea"/>
            </a:endParaRPr>
          </a:p>
          <a:p>
            <a:pPr marL="914400" lvl="4" indent="-171450" algn="l">
              <a:buFont typeface="Wingdings" panose="05000000000000000000" charset="0"/>
              <a:buChar char="Ø"/>
            </a:pPr>
            <a:r>
              <a:rPr lang="en-US" altLang="zh-CN" sz="2400" b="1" dirty="0">
                <a:solidFill>
                  <a:srgbClr val="1111FF"/>
                </a:solidFill>
                <a:sym typeface="+mn-ea"/>
              </a:rPr>
              <a:t>D serves as the data input pin</a:t>
            </a:r>
            <a:endParaRPr lang="en-US" altLang="zh-CN" sz="2400" b="1" dirty="0">
              <a:solidFill>
                <a:srgbClr val="1111FF"/>
              </a:solidFill>
              <a:sym typeface="+mn-ea"/>
            </a:endParaRPr>
          </a:p>
          <a:p>
            <a:pPr marL="628650" lvl="1" indent="-171450" algn="l">
              <a:buFont typeface="Wingdings" panose="05000000000000000000" charset="0"/>
              <a:buChar char="Ø"/>
            </a:pPr>
            <a:endParaRPr lang="en-US" altLang="zh-CN" sz="2400" b="1">
              <a:solidFill>
                <a:srgbClr val="000066"/>
              </a:solidFill>
              <a:sym typeface="+mn-ea"/>
            </a:endParaRPr>
          </a:p>
        </p:txBody>
      </p:sp>
      <p:sp>
        <p:nvSpPr>
          <p:cNvPr id="12" name="文本框 11"/>
          <p:cNvSpPr txBox="1"/>
          <p:nvPr/>
        </p:nvSpPr>
        <p:spPr>
          <a:xfrm>
            <a:off x="-106680" y="3861435"/>
            <a:ext cx="9220835" cy="826135"/>
          </a:xfrm>
          <a:prstGeom prst="rect">
            <a:avLst/>
          </a:prstGeom>
          <a:noFill/>
        </p:spPr>
        <p:txBody>
          <a:bodyPr wrap="square" rtlCol="0">
            <a:spAutoFit/>
          </a:bodyPr>
          <a:lstStyle/>
          <a:p>
            <a:pPr marL="800100" lvl="1" indent="-342900">
              <a:buFont typeface="Wingdings" panose="05000000000000000000" charset="0"/>
              <a:buChar char="Ø"/>
            </a:pPr>
            <a:r>
              <a:rPr lang="en-US" altLang="zh-CN" sz="2400" b="1" dirty="0">
                <a:sym typeface="+mn-ea"/>
              </a:rPr>
              <a:t>WE_L is </a:t>
            </a:r>
            <a:r>
              <a:rPr lang="en-US" altLang="zh-CN" sz="2400" b="1" dirty="0" err="1">
                <a:sym typeface="+mn-ea"/>
              </a:rPr>
              <a:t>disasserted</a:t>
            </a:r>
            <a:r>
              <a:rPr lang="en-US" altLang="zh-CN" sz="2400" b="1" dirty="0">
                <a:sym typeface="+mn-ea"/>
              </a:rPr>
              <a:t> (High), OE_L is asserted (Low)</a:t>
            </a:r>
            <a:endParaRPr lang="en-US" altLang="zh-CN" sz="2400" b="1" dirty="0">
              <a:sym typeface="+mn-ea"/>
            </a:endParaRPr>
          </a:p>
          <a:p>
            <a:pPr marL="1257300" lvl="2" indent="-342900">
              <a:buFont typeface="Wingdings" panose="05000000000000000000" charset="0"/>
              <a:buChar char="Ø"/>
            </a:pPr>
            <a:r>
              <a:rPr lang="en-US" altLang="zh-CN" sz="2400" b="1" dirty="0">
                <a:solidFill>
                  <a:srgbClr val="1111FF"/>
                </a:solidFill>
                <a:sym typeface="+mn-ea"/>
              </a:rPr>
              <a:t>D is the data output pin</a:t>
            </a:r>
            <a:endParaRPr lang="en-US" altLang="zh-CN" sz="2400" b="1" dirty="0">
              <a:solidFill>
                <a:srgbClr val="1111FF"/>
              </a:solidFill>
              <a:sym typeface="+mn-ea"/>
            </a:endParaRPr>
          </a:p>
        </p:txBody>
      </p:sp>
      <p:sp>
        <p:nvSpPr>
          <p:cNvPr id="13" name="文本框 12"/>
          <p:cNvSpPr txBox="1"/>
          <p:nvPr/>
        </p:nvSpPr>
        <p:spPr>
          <a:xfrm>
            <a:off x="-55880" y="4521835"/>
            <a:ext cx="9220835" cy="826135"/>
          </a:xfrm>
          <a:prstGeom prst="rect">
            <a:avLst/>
          </a:prstGeom>
          <a:noFill/>
        </p:spPr>
        <p:txBody>
          <a:bodyPr wrap="square" rtlCol="0">
            <a:spAutoFit/>
          </a:bodyPr>
          <a:lstStyle/>
          <a:p>
            <a:pPr marL="800100" lvl="1" indent="-342900">
              <a:buFont typeface="Wingdings" panose="05000000000000000000" charset="0"/>
              <a:buChar char="Ø"/>
            </a:pPr>
            <a:r>
              <a:rPr lang="en-US" altLang="zh-CN" sz="2400" b="1" dirty="0">
                <a:sym typeface="+mn-ea"/>
              </a:rPr>
              <a:t>Both WE_L and OE_L are asserted:</a:t>
            </a:r>
            <a:endParaRPr lang="en-US" altLang="zh-CN" sz="2400" b="1" dirty="0">
              <a:sym typeface="+mn-ea"/>
            </a:endParaRPr>
          </a:p>
          <a:p>
            <a:pPr marL="1257300" lvl="2" indent="-342900">
              <a:buFont typeface="Wingdings" panose="05000000000000000000" charset="0"/>
              <a:buChar char="Ø"/>
            </a:pPr>
            <a:r>
              <a:rPr lang="en-US" altLang="zh-CN" sz="2400" b="1" dirty="0">
                <a:solidFill>
                  <a:srgbClr val="1111FF"/>
                </a:solidFill>
                <a:sym typeface="+mn-ea"/>
              </a:rPr>
              <a:t>Result is unknown.  Don’t do that!!!</a:t>
            </a:r>
            <a:endParaRPr lang="en-US" altLang="zh-CN" sz="2400" b="1" dirty="0">
              <a:solidFill>
                <a:srgbClr val="1111FF"/>
              </a:solidFill>
              <a:sym typeface="+mn-ea"/>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p:cNvSpPr>
            <a:spLocks noGrp="1"/>
          </p:cNvSpPr>
          <p:nvPr>
            <p:ph type="title"/>
          </p:nvPr>
        </p:nvSpPr>
        <p:spPr/>
        <p:txBody>
          <a:bodyPr/>
          <a:lstStyle/>
          <a:p>
            <a:r>
              <a:rPr lang="en-US" altLang="zh-CN" dirty="0">
                <a:ea typeface="宋体" panose="02010600030101010101" pitchFamily="2" charset="-122"/>
                <a:sym typeface="+mn-ea"/>
              </a:rPr>
              <a:t>Typical SRAM Timing</a:t>
            </a:r>
            <a:endParaRPr lang="zh-CN" altLang="en-US"/>
          </a:p>
        </p:txBody>
      </p:sp>
      <p:sp>
        <p:nvSpPr>
          <p:cNvPr id="4" name="内容占位符 3"/>
          <p:cNvSpPr>
            <a:spLocks noGrp="1"/>
          </p:cNvSpPr>
          <p:nvPr>
            <p:ph sz="quarter" idx="13"/>
          </p:nvPr>
        </p:nvSpPr>
        <p:spPr>
          <a:xfrm>
            <a:off x="281940" y="116840"/>
            <a:ext cx="784860" cy="568325"/>
          </a:xfrm>
        </p:spPr>
        <p:txBody>
          <a:bodyPr/>
          <a:lstStyle/>
          <a:p>
            <a:r>
              <a:rPr lang="en-US" altLang="zh-CN"/>
              <a:t>2.4</a:t>
            </a:r>
            <a:endParaRPr lang="en-US" altLang="zh-CN"/>
          </a:p>
        </p:txBody>
      </p:sp>
      <p:sp>
        <p:nvSpPr>
          <p:cNvPr id="5" name="日期占位符 4"/>
          <p:cNvSpPr>
            <a:spLocks noGrp="1"/>
          </p:cNvSpPr>
          <p:nvPr>
            <p:ph type="dt" sz="half" idx="10"/>
          </p:nvPr>
        </p:nvSpPr>
        <p:spPr/>
        <p:txBody>
          <a:bodyPr/>
          <a:lstStyle/>
          <a:p>
            <a:r>
              <a:rPr lang="en-US" altLang="zh-CN" smtClean="0"/>
              <a:t>COaA, LEC16 RAM</a:t>
            </a:r>
            <a:endParaRPr lang="en-US" altLang="zh-CN" dirty="0"/>
          </a:p>
        </p:txBody>
      </p:sp>
      <p:sp>
        <p:nvSpPr>
          <p:cNvPr id="6" name="页脚占位符 5"/>
          <p:cNvSpPr>
            <a:spLocks noGrp="1"/>
          </p:cNvSpPr>
          <p:nvPr>
            <p:ph type="ftr" sz="quarter" idx="11"/>
          </p:nvPr>
        </p:nvSpPr>
        <p:spPr/>
        <p:txBody>
          <a:bodyPr/>
          <a:lstStyle/>
          <a:p>
            <a:pPr algn="ctr"/>
            <a:r>
              <a:rPr lang="en-US" altLang="zh-CN"/>
              <a:t>Northwestern </a:t>
            </a:r>
            <a:r>
              <a:rPr lang="en-US" altLang="zh-CN" dirty="0" err="1"/>
              <a:t>Polytechnical</a:t>
            </a:r>
            <a:r>
              <a:rPr lang="en-US" altLang="zh-CN" dirty="0"/>
              <a:t> University</a:t>
            </a:r>
            <a:endParaRPr lang="zh-CN" altLang="en-US" dirty="0"/>
          </a:p>
        </p:txBody>
      </p:sp>
      <p:sp>
        <p:nvSpPr>
          <p:cNvPr id="7" name="灯片编号占位符 6"/>
          <p:cNvSpPr>
            <a:spLocks noGrp="1"/>
          </p:cNvSpPr>
          <p:nvPr>
            <p:ph type="sldNum" sz="quarter" idx="12"/>
          </p:nvPr>
        </p:nvSpPr>
        <p:spPr/>
        <p:txBody>
          <a:bodyPr/>
          <a:lstStyle/>
          <a:p>
            <a:fld id="{B7A5BFCD-2DD0-1B4A-A6AE-A25793FF7F06}" type="slidenum">
              <a:rPr lang="zh-CN" altLang="en-US"/>
            </a:fld>
            <a:endParaRPr lang="zh-CN" altLang="en-US"/>
          </a:p>
        </p:txBody>
      </p:sp>
      <p:sp>
        <p:nvSpPr>
          <p:cNvPr id="39939" name="Line 3"/>
          <p:cNvSpPr>
            <a:spLocks noChangeShapeType="1"/>
          </p:cNvSpPr>
          <p:nvPr/>
        </p:nvSpPr>
        <p:spPr bwMode="auto">
          <a:xfrm>
            <a:off x="2680494" y="2424113"/>
            <a:ext cx="889000" cy="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40" name="Rectangle 4"/>
          <p:cNvSpPr>
            <a:spLocks noChangeArrowheads="1"/>
          </p:cNvSpPr>
          <p:nvPr/>
        </p:nvSpPr>
        <p:spPr bwMode="auto">
          <a:xfrm>
            <a:off x="977107" y="2728913"/>
            <a:ext cx="144303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Write Timing:</a:t>
            </a:r>
            <a:endParaRPr lang="en-US" altLang="zh-CN" sz="1600" b="1">
              <a:latin typeface="Times New Roman" panose="02020603050405020304" pitchFamily="18" charset="0"/>
              <a:ea typeface="宋体" panose="02010600030101010101" pitchFamily="2" charset="-122"/>
            </a:endParaRPr>
          </a:p>
        </p:txBody>
      </p:sp>
      <p:sp>
        <p:nvSpPr>
          <p:cNvPr id="39941" name="Line 5"/>
          <p:cNvSpPr>
            <a:spLocks noChangeShapeType="1"/>
          </p:cNvSpPr>
          <p:nvPr/>
        </p:nvSpPr>
        <p:spPr bwMode="auto">
          <a:xfrm>
            <a:off x="470694" y="3490913"/>
            <a:ext cx="508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42" name="Line 6"/>
          <p:cNvSpPr>
            <a:spLocks noChangeShapeType="1"/>
          </p:cNvSpPr>
          <p:nvPr/>
        </p:nvSpPr>
        <p:spPr bwMode="auto">
          <a:xfrm>
            <a:off x="470694" y="3795713"/>
            <a:ext cx="508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43" name="Line 7"/>
          <p:cNvSpPr>
            <a:spLocks noChangeShapeType="1"/>
          </p:cNvSpPr>
          <p:nvPr/>
        </p:nvSpPr>
        <p:spPr bwMode="auto">
          <a:xfrm>
            <a:off x="10040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44" name="Line 8"/>
          <p:cNvSpPr>
            <a:spLocks noChangeShapeType="1"/>
          </p:cNvSpPr>
          <p:nvPr/>
        </p:nvSpPr>
        <p:spPr bwMode="auto">
          <a:xfrm flipV="1">
            <a:off x="10040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45" name="Rectangle 9"/>
          <p:cNvSpPr>
            <a:spLocks noChangeArrowheads="1"/>
          </p:cNvSpPr>
          <p:nvPr/>
        </p:nvSpPr>
        <p:spPr bwMode="auto">
          <a:xfrm>
            <a:off x="367507" y="349091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a:t>
            </a:r>
            <a:endParaRPr lang="en-US" altLang="zh-CN" sz="1600" b="1">
              <a:latin typeface="Times New Roman" panose="02020603050405020304" pitchFamily="18" charset="0"/>
              <a:ea typeface="宋体" panose="02010600030101010101" pitchFamily="2" charset="-122"/>
            </a:endParaRPr>
          </a:p>
        </p:txBody>
      </p:sp>
      <p:sp>
        <p:nvSpPr>
          <p:cNvPr id="39946" name="Line 10"/>
          <p:cNvSpPr>
            <a:spLocks noChangeShapeType="1"/>
          </p:cNvSpPr>
          <p:nvPr/>
        </p:nvSpPr>
        <p:spPr bwMode="auto">
          <a:xfrm>
            <a:off x="1156494" y="3490913"/>
            <a:ext cx="1955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47" name="Line 11"/>
          <p:cNvSpPr>
            <a:spLocks noChangeShapeType="1"/>
          </p:cNvSpPr>
          <p:nvPr/>
        </p:nvSpPr>
        <p:spPr bwMode="auto">
          <a:xfrm>
            <a:off x="1156494" y="3795713"/>
            <a:ext cx="1955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48" name="Line 12"/>
          <p:cNvSpPr>
            <a:spLocks noChangeShapeType="1"/>
          </p:cNvSpPr>
          <p:nvPr/>
        </p:nvSpPr>
        <p:spPr bwMode="auto">
          <a:xfrm>
            <a:off x="3137694" y="3503613"/>
            <a:ext cx="50800" cy="1270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49" name="Line 13"/>
          <p:cNvSpPr>
            <a:spLocks noChangeShapeType="1"/>
          </p:cNvSpPr>
          <p:nvPr/>
        </p:nvSpPr>
        <p:spPr bwMode="auto">
          <a:xfrm flipV="1">
            <a:off x="3137694" y="3630613"/>
            <a:ext cx="5080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50" name="Line 14"/>
          <p:cNvSpPr>
            <a:spLocks noChangeShapeType="1"/>
          </p:cNvSpPr>
          <p:nvPr/>
        </p:nvSpPr>
        <p:spPr bwMode="auto">
          <a:xfrm>
            <a:off x="3213894" y="3643313"/>
            <a:ext cx="1270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51" name="Rectangle 15"/>
          <p:cNvSpPr>
            <a:spLocks noChangeArrowheads="1"/>
          </p:cNvSpPr>
          <p:nvPr/>
        </p:nvSpPr>
        <p:spPr bwMode="auto">
          <a:xfrm>
            <a:off x="4787107" y="2805113"/>
            <a:ext cx="13843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Read Timing:</a:t>
            </a:r>
            <a:endParaRPr lang="en-US" altLang="zh-CN" sz="1600" b="1">
              <a:latin typeface="Times New Roman" panose="02020603050405020304" pitchFamily="18" charset="0"/>
              <a:ea typeface="宋体" panose="02010600030101010101" pitchFamily="2" charset="-122"/>
            </a:endParaRPr>
          </a:p>
        </p:txBody>
      </p:sp>
      <p:sp>
        <p:nvSpPr>
          <p:cNvPr id="39952" name="Line 16"/>
          <p:cNvSpPr>
            <a:spLocks noChangeShapeType="1"/>
          </p:cNvSpPr>
          <p:nvPr/>
        </p:nvSpPr>
        <p:spPr bwMode="auto">
          <a:xfrm>
            <a:off x="1067594" y="3808413"/>
            <a:ext cx="0" cy="2260600"/>
          </a:xfrm>
          <a:prstGeom prst="line">
            <a:avLst/>
          </a:prstGeom>
          <a:noFill/>
          <a:ln w="254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53" name="Line 17"/>
          <p:cNvSpPr>
            <a:spLocks noChangeShapeType="1"/>
          </p:cNvSpPr>
          <p:nvPr/>
        </p:nvSpPr>
        <p:spPr bwMode="auto">
          <a:xfrm>
            <a:off x="470694" y="5091113"/>
            <a:ext cx="1041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54" name="Line 18"/>
          <p:cNvSpPr>
            <a:spLocks noChangeShapeType="1"/>
          </p:cNvSpPr>
          <p:nvPr/>
        </p:nvSpPr>
        <p:spPr bwMode="auto">
          <a:xfrm>
            <a:off x="1537494" y="51038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55" name="Line 19"/>
          <p:cNvSpPr>
            <a:spLocks noChangeShapeType="1"/>
          </p:cNvSpPr>
          <p:nvPr/>
        </p:nvSpPr>
        <p:spPr bwMode="auto">
          <a:xfrm>
            <a:off x="1689894" y="5395913"/>
            <a:ext cx="736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56" name="Line 20"/>
          <p:cNvSpPr>
            <a:spLocks noChangeShapeType="1"/>
          </p:cNvSpPr>
          <p:nvPr/>
        </p:nvSpPr>
        <p:spPr bwMode="auto">
          <a:xfrm flipV="1">
            <a:off x="2451894" y="50784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57" name="Line 21"/>
          <p:cNvSpPr>
            <a:spLocks noChangeShapeType="1"/>
          </p:cNvSpPr>
          <p:nvPr/>
        </p:nvSpPr>
        <p:spPr bwMode="auto">
          <a:xfrm>
            <a:off x="2604294" y="5091113"/>
            <a:ext cx="6375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58" name="Rectangle 22"/>
          <p:cNvSpPr>
            <a:spLocks noChangeArrowheads="1"/>
          </p:cNvSpPr>
          <p:nvPr/>
        </p:nvSpPr>
        <p:spPr bwMode="auto">
          <a:xfrm>
            <a:off x="367507" y="5091113"/>
            <a:ext cx="75565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WE_L</a:t>
            </a:r>
            <a:endParaRPr lang="en-US" altLang="zh-CN" sz="1600" b="1">
              <a:latin typeface="Times New Roman" panose="02020603050405020304" pitchFamily="18" charset="0"/>
              <a:ea typeface="宋体" panose="02010600030101010101" pitchFamily="2" charset="-122"/>
            </a:endParaRPr>
          </a:p>
        </p:txBody>
      </p:sp>
      <p:sp>
        <p:nvSpPr>
          <p:cNvPr id="39959" name="Line 23"/>
          <p:cNvSpPr>
            <a:spLocks noChangeShapeType="1"/>
          </p:cNvSpPr>
          <p:nvPr/>
        </p:nvSpPr>
        <p:spPr bwMode="auto">
          <a:xfrm>
            <a:off x="470694" y="4100513"/>
            <a:ext cx="508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60" name="Line 24"/>
          <p:cNvSpPr>
            <a:spLocks noChangeShapeType="1"/>
          </p:cNvSpPr>
          <p:nvPr/>
        </p:nvSpPr>
        <p:spPr bwMode="auto">
          <a:xfrm>
            <a:off x="470694" y="4405313"/>
            <a:ext cx="508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61" name="Line 25"/>
          <p:cNvSpPr>
            <a:spLocks noChangeShapeType="1"/>
          </p:cNvSpPr>
          <p:nvPr/>
        </p:nvSpPr>
        <p:spPr bwMode="auto">
          <a:xfrm>
            <a:off x="10040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62" name="Line 26"/>
          <p:cNvSpPr>
            <a:spLocks noChangeShapeType="1"/>
          </p:cNvSpPr>
          <p:nvPr/>
        </p:nvSpPr>
        <p:spPr bwMode="auto">
          <a:xfrm flipV="1">
            <a:off x="10040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63" name="Rectangle 27"/>
          <p:cNvSpPr>
            <a:spLocks noChangeArrowheads="1"/>
          </p:cNvSpPr>
          <p:nvPr/>
        </p:nvSpPr>
        <p:spPr bwMode="auto">
          <a:xfrm>
            <a:off x="367507" y="4100513"/>
            <a:ext cx="3270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A</a:t>
            </a:r>
            <a:endParaRPr lang="en-US" altLang="zh-CN" sz="1600" b="1">
              <a:latin typeface="Times New Roman" panose="02020603050405020304" pitchFamily="18" charset="0"/>
              <a:ea typeface="宋体" panose="02010600030101010101" pitchFamily="2" charset="-122"/>
            </a:endParaRPr>
          </a:p>
        </p:txBody>
      </p:sp>
      <p:sp>
        <p:nvSpPr>
          <p:cNvPr id="39964" name="Line 28"/>
          <p:cNvSpPr>
            <a:spLocks noChangeShapeType="1"/>
          </p:cNvSpPr>
          <p:nvPr/>
        </p:nvSpPr>
        <p:spPr bwMode="auto">
          <a:xfrm>
            <a:off x="1156494" y="4100513"/>
            <a:ext cx="1955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65" name="Line 29"/>
          <p:cNvSpPr>
            <a:spLocks noChangeShapeType="1"/>
          </p:cNvSpPr>
          <p:nvPr/>
        </p:nvSpPr>
        <p:spPr bwMode="auto">
          <a:xfrm>
            <a:off x="1156494" y="4405313"/>
            <a:ext cx="1955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66" name="Line 30"/>
          <p:cNvSpPr>
            <a:spLocks noChangeShapeType="1"/>
          </p:cNvSpPr>
          <p:nvPr/>
        </p:nvSpPr>
        <p:spPr bwMode="auto">
          <a:xfrm>
            <a:off x="31376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67" name="Line 31"/>
          <p:cNvSpPr>
            <a:spLocks noChangeShapeType="1"/>
          </p:cNvSpPr>
          <p:nvPr/>
        </p:nvSpPr>
        <p:spPr bwMode="auto">
          <a:xfrm flipV="1">
            <a:off x="31376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68" name="Line 32"/>
          <p:cNvSpPr>
            <a:spLocks noChangeShapeType="1"/>
          </p:cNvSpPr>
          <p:nvPr/>
        </p:nvSpPr>
        <p:spPr bwMode="auto">
          <a:xfrm>
            <a:off x="3290094" y="4100513"/>
            <a:ext cx="1498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69" name="Line 33"/>
          <p:cNvSpPr>
            <a:spLocks noChangeShapeType="1"/>
          </p:cNvSpPr>
          <p:nvPr/>
        </p:nvSpPr>
        <p:spPr bwMode="auto">
          <a:xfrm>
            <a:off x="3290094" y="4405313"/>
            <a:ext cx="1498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70" name="Line 34"/>
          <p:cNvSpPr>
            <a:spLocks noChangeShapeType="1"/>
          </p:cNvSpPr>
          <p:nvPr/>
        </p:nvSpPr>
        <p:spPr bwMode="auto">
          <a:xfrm>
            <a:off x="1600994" y="3351213"/>
            <a:ext cx="0" cy="2717800"/>
          </a:xfrm>
          <a:prstGeom prst="line">
            <a:avLst/>
          </a:prstGeom>
          <a:noFill/>
          <a:ln w="254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71" name="Line 35"/>
          <p:cNvSpPr>
            <a:spLocks noChangeShapeType="1"/>
          </p:cNvSpPr>
          <p:nvPr/>
        </p:nvSpPr>
        <p:spPr bwMode="auto">
          <a:xfrm>
            <a:off x="2515394" y="3351213"/>
            <a:ext cx="0" cy="2413000"/>
          </a:xfrm>
          <a:prstGeom prst="line">
            <a:avLst/>
          </a:prstGeom>
          <a:noFill/>
          <a:ln w="254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72" name="Line 36"/>
          <p:cNvSpPr>
            <a:spLocks noChangeShapeType="1"/>
          </p:cNvSpPr>
          <p:nvPr/>
        </p:nvSpPr>
        <p:spPr bwMode="auto">
          <a:xfrm>
            <a:off x="3201194" y="3808413"/>
            <a:ext cx="0" cy="1879600"/>
          </a:xfrm>
          <a:prstGeom prst="line">
            <a:avLst/>
          </a:prstGeom>
          <a:noFill/>
          <a:ln w="254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73" name="Line 37"/>
          <p:cNvSpPr>
            <a:spLocks noChangeShapeType="1"/>
          </p:cNvSpPr>
          <p:nvPr/>
        </p:nvSpPr>
        <p:spPr bwMode="auto">
          <a:xfrm>
            <a:off x="1613694" y="5853113"/>
            <a:ext cx="508000" cy="0"/>
          </a:xfrm>
          <a:prstGeom prst="line">
            <a:avLst/>
          </a:prstGeom>
          <a:noFill/>
          <a:ln w="25400">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74" name="Line 38"/>
          <p:cNvSpPr>
            <a:spLocks noChangeShapeType="1"/>
          </p:cNvSpPr>
          <p:nvPr/>
        </p:nvSpPr>
        <p:spPr bwMode="auto">
          <a:xfrm>
            <a:off x="1994694" y="5548313"/>
            <a:ext cx="508000"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75" name="Line 39"/>
          <p:cNvSpPr>
            <a:spLocks noChangeShapeType="1"/>
          </p:cNvSpPr>
          <p:nvPr/>
        </p:nvSpPr>
        <p:spPr bwMode="auto">
          <a:xfrm flipH="1">
            <a:off x="3188494" y="5548313"/>
            <a:ext cx="1168400"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76" name="Rectangle 40"/>
          <p:cNvSpPr>
            <a:spLocks noChangeArrowheads="1"/>
          </p:cNvSpPr>
          <p:nvPr/>
        </p:nvSpPr>
        <p:spPr bwMode="auto">
          <a:xfrm>
            <a:off x="3415507" y="5243513"/>
            <a:ext cx="1114425"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Write</a:t>
            </a:r>
            <a:endParaRPr lang="en-US" altLang="zh-CN" sz="1600" b="1">
              <a:latin typeface="Times New Roman" panose="02020603050405020304" pitchFamily="18" charset="0"/>
              <a:ea typeface="宋体" panose="02010600030101010101" pitchFamily="2" charset="-122"/>
            </a:endParaRPr>
          </a:p>
          <a:p>
            <a:r>
              <a:rPr lang="en-US" altLang="zh-CN" sz="1600" b="1">
                <a:latin typeface="Times New Roman" panose="02020603050405020304" pitchFamily="18" charset="0"/>
                <a:ea typeface="宋体" panose="02010600030101010101" pitchFamily="2" charset="-122"/>
              </a:rPr>
              <a:t>Hold Time</a:t>
            </a:r>
            <a:endParaRPr lang="en-US" altLang="zh-CN" sz="1600" b="1">
              <a:latin typeface="Times New Roman" panose="02020603050405020304" pitchFamily="18" charset="0"/>
              <a:ea typeface="宋体" panose="02010600030101010101" pitchFamily="2" charset="-122"/>
            </a:endParaRPr>
          </a:p>
        </p:txBody>
      </p:sp>
      <p:sp>
        <p:nvSpPr>
          <p:cNvPr id="39977" name="Line 41"/>
          <p:cNvSpPr>
            <a:spLocks noChangeShapeType="1"/>
          </p:cNvSpPr>
          <p:nvPr/>
        </p:nvSpPr>
        <p:spPr bwMode="auto">
          <a:xfrm>
            <a:off x="546894" y="5853113"/>
            <a:ext cx="508000"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78" name="Rectangle 42"/>
          <p:cNvSpPr>
            <a:spLocks noChangeArrowheads="1"/>
          </p:cNvSpPr>
          <p:nvPr/>
        </p:nvSpPr>
        <p:spPr bwMode="auto">
          <a:xfrm>
            <a:off x="1739107" y="5853113"/>
            <a:ext cx="1741487"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Write Setup Time</a:t>
            </a:r>
            <a:endParaRPr lang="en-US" altLang="zh-CN" sz="1600" b="1">
              <a:latin typeface="Times New Roman" panose="02020603050405020304" pitchFamily="18" charset="0"/>
              <a:ea typeface="宋体" panose="02010600030101010101" pitchFamily="2" charset="-122"/>
            </a:endParaRPr>
          </a:p>
        </p:txBody>
      </p:sp>
      <p:sp>
        <p:nvSpPr>
          <p:cNvPr id="39979" name="Line 43"/>
          <p:cNvSpPr>
            <a:spLocks noChangeShapeType="1"/>
          </p:cNvSpPr>
          <p:nvPr/>
        </p:nvSpPr>
        <p:spPr bwMode="auto">
          <a:xfrm>
            <a:off x="4966494" y="4100513"/>
            <a:ext cx="1955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80" name="Line 44"/>
          <p:cNvSpPr>
            <a:spLocks noChangeShapeType="1"/>
          </p:cNvSpPr>
          <p:nvPr/>
        </p:nvSpPr>
        <p:spPr bwMode="auto">
          <a:xfrm>
            <a:off x="4966494" y="4405313"/>
            <a:ext cx="19558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81" name="Line 45"/>
          <p:cNvSpPr>
            <a:spLocks noChangeShapeType="1"/>
          </p:cNvSpPr>
          <p:nvPr/>
        </p:nvSpPr>
        <p:spPr bwMode="auto">
          <a:xfrm>
            <a:off x="69476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82" name="Line 46"/>
          <p:cNvSpPr>
            <a:spLocks noChangeShapeType="1"/>
          </p:cNvSpPr>
          <p:nvPr/>
        </p:nvSpPr>
        <p:spPr bwMode="auto">
          <a:xfrm flipV="1">
            <a:off x="69476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83" name="Line 47"/>
          <p:cNvSpPr>
            <a:spLocks noChangeShapeType="1"/>
          </p:cNvSpPr>
          <p:nvPr/>
        </p:nvSpPr>
        <p:spPr bwMode="auto">
          <a:xfrm>
            <a:off x="7100094" y="4100513"/>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84" name="Line 48"/>
          <p:cNvSpPr>
            <a:spLocks noChangeShapeType="1"/>
          </p:cNvSpPr>
          <p:nvPr/>
        </p:nvSpPr>
        <p:spPr bwMode="auto">
          <a:xfrm>
            <a:off x="7100094" y="4405313"/>
            <a:ext cx="1879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nvGrpSpPr>
          <p:cNvPr id="40002" name="Group 66"/>
          <p:cNvGrpSpPr/>
          <p:nvPr/>
        </p:nvGrpSpPr>
        <p:grpSpPr bwMode="auto">
          <a:xfrm>
            <a:off x="2577307" y="1128713"/>
            <a:ext cx="3908425" cy="1468438"/>
            <a:chOff x="1527" y="528"/>
            <a:chExt cx="2462" cy="925"/>
          </a:xfrm>
        </p:grpSpPr>
        <p:sp>
          <p:nvSpPr>
            <p:cNvPr id="39985" name="Rectangle 49"/>
            <p:cNvSpPr>
              <a:spLocks noChangeArrowheads="1"/>
            </p:cNvSpPr>
            <p:nvPr/>
          </p:nvSpPr>
          <p:spPr bwMode="auto">
            <a:xfrm>
              <a:off x="2168" y="584"/>
              <a:ext cx="998" cy="854"/>
            </a:xfrm>
            <a:prstGeom prst="rect">
              <a:avLst/>
            </a:prstGeom>
            <a:noFill/>
            <a:ln w="25400">
              <a:solidFill>
                <a:schemeClr val="tx1"/>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86" name="Rectangle 50"/>
            <p:cNvSpPr>
              <a:spLocks noChangeArrowheads="1"/>
            </p:cNvSpPr>
            <p:nvPr/>
          </p:nvSpPr>
          <p:spPr bwMode="auto">
            <a:xfrm>
              <a:off x="1575" y="528"/>
              <a:ext cx="2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A</a:t>
              </a:r>
              <a:endParaRPr lang="en-US" altLang="zh-CN" sz="1600">
                <a:latin typeface="Times New Roman" panose="02020603050405020304" pitchFamily="18" charset="0"/>
                <a:ea typeface="宋体" panose="02010600030101010101" pitchFamily="2" charset="-122"/>
              </a:endParaRPr>
            </a:p>
          </p:txBody>
        </p:sp>
        <p:sp>
          <p:nvSpPr>
            <p:cNvPr id="39987" name="Rectangle 51"/>
            <p:cNvSpPr>
              <a:spLocks noChangeArrowheads="1"/>
            </p:cNvSpPr>
            <p:nvPr/>
          </p:nvSpPr>
          <p:spPr bwMode="auto">
            <a:xfrm>
              <a:off x="3783" y="1152"/>
              <a:ext cx="20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D</a:t>
              </a:r>
              <a:endParaRPr lang="en-US" altLang="zh-CN" sz="1600">
                <a:latin typeface="Times New Roman" panose="02020603050405020304" pitchFamily="18" charset="0"/>
                <a:ea typeface="宋体" panose="02010600030101010101" pitchFamily="2" charset="-122"/>
              </a:endParaRPr>
            </a:p>
          </p:txBody>
        </p:sp>
        <p:sp>
          <p:nvSpPr>
            <p:cNvPr id="39988" name="Line 52"/>
            <p:cNvSpPr>
              <a:spLocks noChangeShapeType="1"/>
            </p:cNvSpPr>
            <p:nvPr/>
          </p:nvSpPr>
          <p:spPr bwMode="auto">
            <a:xfrm flipH="1">
              <a:off x="3160" y="1248"/>
              <a:ext cx="64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89" name="Rectangle 53"/>
            <p:cNvSpPr>
              <a:spLocks noChangeArrowheads="1"/>
            </p:cNvSpPr>
            <p:nvPr/>
          </p:nvSpPr>
          <p:spPr bwMode="auto">
            <a:xfrm>
              <a:off x="1527" y="1152"/>
              <a:ext cx="426"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OE_L</a:t>
              </a:r>
              <a:endParaRPr lang="en-US" altLang="zh-CN" sz="1600">
                <a:latin typeface="Times New Roman" panose="02020603050405020304" pitchFamily="18" charset="0"/>
                <a:ea typeface="宋体" panose="02010600030101010101" pitchFamily="2" charset="-122"/>
              </a:endParaRPr>
            </a:p>
          </p:txBody>
        </p:sp>
        <p:sp>
          <p:nvSpPr>
            <p:cNvPr id="39990" name="Rectangle 54"/>
            <p:cNvSpPr>
              <a:spLocks noChangeArrowheads="1"/>
            </p:cNvSpPr>
            <p:nvPr/>
          </p:nvSpPr>
          <p:spPr bwMode="auto">
            <a:xfrm>
              <a:off x="2343" y="720"/>
              <a:ext cx="17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2</a:t>
              </a:r>
              <a:endParaRPr lang="en-US" altLang="zh-CN" sz="1600" b="1">
                <a:latin typeface="Times New Roman" panose="02020603050405020304" pitchFamily="18" charset="0"/>
                <a:ea typeface="宋体" panose="02010600030101010101" pitchFamily="2" charset="-122"/>
              </a:endParaRPr>
            </a:p>
          </p:txBody>
        </p:sp>
        <p:sp>
          <p:nvSpPr>
            <p:cNvPr id="39991" name="Line 55"/>
            <p:cNvSpPr>
              <a:spLocks noChangeShapeType="1"/>
            </p:cNvSpPr>
            <p:nvPr/>
          </p:nvSpPr>
          <p:spPr bwMode="auto">
            <a:xfrm>
              <a:off x="1592" y="1344"/>
              <a:ext cx="560" cy="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92" name="Line 56"/>
            <p:cNvSpPr>
              <a:spLocks noChangeShapeType="1"/>
            </p:cNvSpPr>
            <p:nvPr/>
          </p:nvSpPr>
          <p:spPr bwMode="auto">
            <a:xfrm>
              <a:off x="1640" y="720"/>
              <a:ext cx="512" cy="0"/>
            </a:xfrm>
            <a:prstGeom prst="line">
              <a:avLst/>
            </a:prstGeom>
            <a:noFill/>
            <a:ln w="2540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93" name="Rectangle 57"/>
            <p:cNvSpPr>
              <a:spLocks noChangeArrowheads="1"/>
            </p:cNvSpPr>
            <p:nvPr/>
          </p:nvSpPr>
          <p:spPr bwMode="auto">
            <a:xfrm>
              <a:off x="2439" y="687"/>
              <a:ext cx="19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400" b="1">
                  <a:latin typeface="Times New Roman" panose="02020603050405020304" pitchFamily="18" charset="0"/>
                  <a:ea typeface="宋体" panose="02010600030101010101" pitchFamily="2" charset="-122"/>
                </a:rPr>
                <a:t>N</a:t>
              </a:r>
              <a:endParaRPr lang="en-US" altLang="zh-CN" sz="1400" b="1">
                <a:latin typeface="Times New Roman" panose="02020603050405020304" pitchFamily="18" charset="0"/>
                <a:ea typeface="宋体" panose="02010600030101010101" pitchFamily="2" charset="-122"/>
              </a:endParaRPr>
            </a:p>
          </p:txBody>
        </p:sp>
        <p:sp>
          <p:nvSpPr>
            <p:cNvPr id="39994" name="Rectangle 58"/>
            <p:cNvSpPr>
              <a:spLocks noChangeArrowheads="1"/>
            </p:cNvSpPr>
            <p:nvPr/>
          </p:nvSpPr>
          <p:spPr bwMode="auto">
            <a:xfrm>
              <a:off x="2535" y="720"/>
              <a:ext cx="448"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words</a:t>
              </a:r>
              <a:endParaRPr lang="en-US" altLang="zh-CN" sz="1600" b="1">
                <a:latin typeface="Times New Roman" panose="02020603050405020304" pitchFamily="18" charset="0"/>
                <a:ea typeface="宋体" panose="02010600030101010101" pitchFamily="2" charset="-122"/>
              </a:endParaRPr>
            </a:p>
          </p:txBody>
        </p:sp>
        <p:sp>
          <p:nvSpPr>
            <p:cNvPr id="39995" name="Rectangle 59"/>
            <p:cNvSpPr>
              <a:spLocks noChangeArrowheads="1"/>
            </p:cNvSpPr>
            <p:nvPr/>
          </p:nvSpPr>
          <p:spPr bwMode="auto">
            <a:xfrm>
              <a:off x="2391" y="864"/>
              <a:ext cx="545" cy="3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x  M bit</a:t>
              </a:r>
              <a:endParaRPr lang="en-US" altLang="zh-CN" sz="1600" b="1">
                <a:latin typeface="Times New Roman" panose="02020603050405020304" pitchFamily="18" charset="0"/>
                <a:ea typeface="宋体" panose="02010600030101010101" pitchFamily="2" charset="-122"/>
              </a:endParaRPr>
            </a:p>
            <a:p>
              <a:r>
                <a:rPr lang="en-US" altLang="zh-CN" sz="1600" b="1">
                  <a:latin typeface="Times New Roman" panose="02020603050405020304" pitchFamily="18" charset="0"/>
                  <a:ea typeface="宋体" panose="02010600030101010101" pitchFamily="2" charset="-122"/>
                </a:rPr>
                <a:t>SRAM</a:t>
              </a:r>
              <a:endParaRPr lang="en-US" altLang="zh-CN" sz="1600" b="1">
                <a:latin typeface="Times New Roman" panose="02020603050405020304" pitchFamily="18" charset="0"/>
                <a:ea typeface="宋体" panose="02010600030101010101" pitchFamily="2" charset="-122"/>
              </a:endParaRPr>
            </a:p>
          </p:txBody>
        </p:sp>
        <p:sp>
          <p:nvSpPr>
            <p:cNvPr id="39996" name="Line 60"/>
            <p:cNvSpPr>
              <a:spLocks noChangeShapeType="1"/>
            </p:cNvSpPr>
            <p:nvPr/>
          </p:nvSpPr>
          <p:spPr bwMode="auto">
            <a:xfrm flipH="1">
              <a:off x="1820" y="628"/>
              <a:ext cx="104" cy="13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97" name="Line 61"/>
            <p:cNvSpPr>
              <a:spLocks noChangeShapeType="1"/>
            </p:cNvSpPr>
            <p:nvPr/>
          </p:nvSpPr>
          <p:spPr bwMode="auto">
            <a:xfrm flipH="1">
              <a:off x="3404" y="1156"/>
              <a:ext cx="104" cy="136"/>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39998" name="Rectangle 62"/>
            <p:cNvSpPr>
              <a:spLocks noChangeArrowheads="1"/>
            </p:cNvSpPr>
            <p:nvPr/>
          </p:nvSpPr>
          <p:spPr bwMode="auto">
            <a:xfrm>
              <a:off x="1671" y="735"/>
              <a:ext cx="195"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400">
                  <a:latin typeface="Times New Roman" panose="02020603050405020304" pitchFamily="18" charset="0"/>
                  <a:ea typeface="宋体" panose="02010600030101010101" pitchFamily="2" charset="-122"/>
                </a:rPr>
                <a:t>N</a:t>
              </a:r>
              <a:endParaRPr lang="en-US" altLang="zh-CN" sz="1400">
                <a:latin typeface="Times New Roman" panose="02020603050405020304" pitchFamily="18" charset="0"/>
                <a:ea typeface="宋体" panose="02010600030101010101" pitchFamily="2" charset="-122"/>
              </a:endParaRPr>
            </a:p>
          </p:txBody>
        </p:sp>
        <p:sp>
          <p:nvSpPr>
            <p:cNvPr id="39999" name="Rectangle 63"/>
            <p:cNvSpPr>
              <a:spLocks noChangeArrowheads="1"/>
            </p:cNvSpPr>
            <p:nvPr/>
          </p:nvSpPr>
          <p:spPr bwMode="auto">
            <a:xfrm>
              <a:off x="3303" y="1263"/>
              <a:ext cx="214" cy="1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400">
                  <a:latin typeface="Times New Roman" panose="02020603050405020304" pitchFamily="18" charset="0"/>
                  <a:ea typeface="宋体" panose="02010600030101010101" pitchFamily="2" charset="-122"/>
                </a:rPr>
                <a:t>M</a:t>
              </a:r>
              <a:endParaRPr lang="en-US" altLang="zh-CN" sz="1400">
                <a:latin typeface="Times New Roman" panose="02020603050405020304" pitchFamily="18" charset="0"/>
                <a:ea typeface="宋体" panose="02010600030101010101" pitchFamily="2" charset="-122"/>
              </a:endParaRPr>
            </a:p>
          </p:txBody>
        </p:sp>
        <p:sp>
          <p:nvSpPr>
            <p:cNvPr id="40000" name="Rectangle 64"/>
            <p:cNvSpPr>
              <a:spLocks noChangeArrowheads="1"/>
            </p:cNvSpPr>
            <p:nvPr/>
          </p:nvSpPr>
          <p:spPr bwMode="auto">
            <a:xfrm>
              <a:off x="1527" y="912"/>
              <a:ext cx="455" cy="2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a:latin typeface="Times New Roman" panose="02020603050405020304" pitchFamily="18" charset="0"/>
                  <a:ea typeface="宋体" panose="02010600030101010101" pitchFamily="2" charset="-122"/>
                </a:rPr>
                <a:t>WE_L</a:t>
              </a:r>
              <a:endParaRPr lang="en-US" altLang="zh-CN" sz="1600">
                <a:latin typeface="Times New Roman" panose="02020603050405020304" pitchFamily="18" charset="0"/>
                <a:ea typeface="宋体" panose="02010600030101010101" pitchFamily="2" charset="-122"/>
              </a:endParaRPr>
            </a:p>
          </p:txBody>
        </p:sp>
        <p:sp>
          <p:nvSpPr>
            <p:cNvPr id="40001" name="Line 65"/>
            <p:cNvSpPr>
              <a:spLocks noChangeShapeType="1"/>
            </p:cNvSpPr>
            <p:nvPr/>
          </p:nvSpPr>
          <p:spPr bwMode="auto">
            <a:xfrm>
              <a:off x="1592" y="1104"/>
              <a:ext cx="560" cy="0"/>
            </a:xfrm>
            <a:prstGeom prst="line">
              <a:avLst/>
            </a:prstGeom>
            <a:noFill/>
            <a:ln w="254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grpSp>
      <p:sp>
        <p:nvSpPr>
          <p:cNvPr id="40003" name="Line 67"/>
          <p:cNvSpPr>
            <a:spLocks noChangeShapeType="1"/>
          </p:cNvSpPr>
          <p:nvPr/>
        </p:nvSpPr>
        <p:spPr bwMode="auto">
          <a:xfrm>
            <a:off x="470694" y="4633913"/>
            <a:ext cx="3708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04" name="Rectangle 68"/>
          <p:cNvSpPr>
            <a:spLocks noChangeArrowheads="1"/>
          </p:cNvSpPr>
          <p:nvPr/>
        </p:nvSpPr>
        <p:spPr bwMode="auto">
          <a:xfrm>
            <a:off x="1739107" y="3490913"/>
            <a:ext cx="84137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Data In</a:t>
            </a:r>
            <a:endParaRPr lang="en-US" altLang="zh-CN" sz="1600" b="1">
              <a:latin typeface="Times New Roman" panose="02020603050405020304" pitchFamily="18" charset="0"/>
              <a:ea typeface="宋体" panose="02010600030101010101" pitchFamily="2" charset="-122"/>
            </a:endParaRPr>
          </a:p>
        </p:txBody>
      </p:sp>
      <p:sp>
        <p:nvSpPr>
          <p:cNvPr id="40005" name="Rectangle 69"/>
          <p:cNvSpPr>
            <a:spLocks noChangeArrowheads="1"/>
          </p:cNvSpPr>
          <p:nvPr/>
        </p:nvSpPr>
        <p:spPr bwMode="auto">
          <a:xfrm>
            <a:off x="1510507" y="4100513"/>
            <a:ext cx="145256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Write Address</a:t>
            </a:r>
            <a:endParaRPr lang="en-US" altLang="zh-CN" sz="1600" b="1">
              <a:latin typeface="Times New Roman" panose="02020603050405020304" pitchFamily="18" charset="0"/>
              <a:ea typeface="宋体" panose="02010600030101010101" pitchFamily="2" charset="-122"/>
            </a:endParaRPr>
          </a:p>
        </p:txBody>
      </p:sp>
      <p:sp>
        <p:nvSpPr>
          <p:cNvPr id="40006" name="Line 70"/>
          <p:cNvSpPr>
            <a:spLocks noChangeShapeType="1"/>
          </p:cNvSpPr>
          <p:nvPr/>
        </p:nvSpPr>
        <p:spPr bwMode="auto">
          <a:xfrm>
            <a:off x="4204494" y="4646613"/>
            <a:ext cx="508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07" name="Rectangle 71"/>
          <p:cNvSpPr>
            <a:spLocks noChangeArrowheads="1"/>
          </p:cNvSpPr>
          <p:nvPr/>
        </p:nvSpPr>
        <p:spPr bwMode="auto">
          <a:xfrm>
            <a:off x="367507" y="4633913"/>
            <a:ext cx="711200"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OE_L</a:t>
            </a:r>
            <a:endParaRPr lang="en-US" altLang="zh-CN" sz="1600" b="1">
              <a:latin typeface="Times New Roman" panose="02020603050405020304" pitchFamily="18" charset="0"/>
              <a:ea typeface="宋体" panose="02010600030101010101" pitchFamily="2" charset="-122"/>
            </a:endParaRPr>
          </a:p>
        </p:txBody>
      </p:sp>
      <p:sp>
        <p:nvSpPr>
          <p:cNvPr id="40008" name="Line 72"/>
          <p:cNvSpPr>
            <a:spLocks noChangeShapeType="1"/>
          </p:cNvSpPr>
          <p:nvPr/>
        </p:nvSpPr>
        <p:spPr bwMode="auto">
          <a:xfrm>
            <a:off x="4280694" y="4938713"/>
            <a:ext cx="46990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09" name="Rectangle 73"/>
          <p:cNvSpPr>
            <a:spLocks noChangeArrowheads="1"/>
          </p:cNvSpPr>
          <p:nvPr/>
        </p:nvSpPr>
        <p:spPr bwMode="auto">
          <a:xfrm>
            <a:off x="3491707" y="3414713"/>
            <a:ext cx="7969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High Z</a:t>
            </a:r>
            <a:endParaRPr lang="en-US" altLang="zh-CN" sz="1600" b="1">
              <a:latin typeface="Times New Roman" panose="02020603050405020304" pitchFamily="18" charset="0"/>
              <a:ea typeface="宋体" panose="02010600030101010101" pitchFamily="2" charset="-122"/>
            </a:endParaRPr>
          </a:p>
        </p:txBody>
      </p:sp>
      <p:sp>
        <p:nvSpPr>
          <p:cNvPr id="40010" name="Line 74"/>
          <p:cNvSpPr>
            <a:spLocks noChangeShapeType="1"/>
          </p:cNvSpPr>
          <p:nvPr/>
        </p:nvSpPr>
        <p:spPr bwMode="auto">
          <a:xfrm>
            <a:off x="4509294" y="3579813"/>
            <a:ext cx="50800" cy="203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11" name="Line 75"/>
          <p:cNvSpPr>
            <a:spLocks noChangeShapeType="1"/>
          </p:cNvSpPr>
          <p:nvPr/>
        </p:nvSpPr>
        <p:spPr bwMode="auto">
          <a:xfrm flipV="1">
            <a:off x="4509294" y="3478213"/>
            <a:ext cx="50800" cy="1778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12" name="Line 76"/>
          <p:cNvSpPr>
            <a:spLocks noChangeShapeType="1"/>
          </p:cNvSpPr>
          <p:nvPr/>
        </p:nvSpPr>
        <p:spPr bwMode="auto">
          <a:xfrm>
            <a:off x="48140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13" name="Line 77"/>
          <p:cNvSpPr>
            <a:spLocks noChangeShapeType="1"/>
          </p:cNvSpPr>
          <p:nvPr/>
        </p:nvSpPr>
        <p:spPr bwMode="auto">
          <a:xfrm flipV="1">
            <a:off x="48140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14" name="Line 78"/>
          <p:cNvSpPr>
            <a:spLocks noChangeShapeType="1"/>
          </p:cNvSpPr>
          <p:nvPr/>
        </p:nvSpPr>
        <p:spPr bwMode="auto">
          <a:xfrm flipV="1">
            <a:off x="4280694" y="3706813"/>
            <a:ext cx="203200" cy="1092200"/>
          </a:xfrm>
          <a:prstGeom prst="line">
            <a:avLst/>
          </a:prstGeom>
          <a:noFill/>
          <a:ln w="25400">
            <a:solidFill>
              <a:schemeClr val="accent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15" name="Rectangle 79"/>
          <p:cNvSpPr>
            <a:spLocks noChangeArrowheads="1"/>
          </p:cNvSpPr>
          <p:nvPr/>
        </p:nvSpPr>
        <p:spPr bwMode="auto">
          <a:xfrm>
            <a:off x="5320507" y="4100513"/>
            <a:ext cx="1393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Read Address</a:t>
            </a:r>
            <a:endParaRPr lang="en-US" altLang="zh-CN" sz="1600" b="1">
              <a:latin typeface="Times New Roman" panose="02020603050405020304" pitchFamily="18" charset="0"/>
              <a:ea typeface="宋体" panose="02010600030101010101" pitchFamily="2" charset="-122"/>
            </a:endParaRPr>
          </a:p>
        </p:txBody>
      </p:sp>
      <p:sp>
        <p:nvSpPr>
          <p:cNvPr id="40016" name="Line 80"/>
          <p:cNvSpPr>
            <a:spLocks noChangeShapeType="1"/>
          </p:cNvSpPr>
          <p:nvPr/>
        </p:nvSpPr>
        <p:spPr bwMode="auto">
          <a:xfrm>
            <a:off x="4585494" y="3490913"/>
            <a:ext cx="1346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17" name="Line 81"/>
          <p:cNvSpPr>
            <a:spLocks noChangeShapeType="1"/>
          </p:cNvSpPr>
          <p:nvPr/>
        </p:nvSpPr>
        <p:spPr bwMode="auto">
          <a:xfrm>
            <a:off x="4585494" y="3795713"/>
            <a:ext cx="13462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18" name="Rectangle 82"/>
          <p:cNvSpPr>
            <a:spLocks noChangeArrowheads="1"/>
          </p:cNvSpPr>
          <p:nvPr/>
        </p:nvSpPr>
        <p:spPr bwMode="auto">
          <a:xfrm>
            <a:off x="5015707" y="3719513"/>
            <a:ext cx="6207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Junk</a:t>
            </a:r>
            <a:endParaRPr lang="en-US" altLang="zh-CN" sz="1600" b="1">
              <a:latin typeface="Times New Roman" panose="02020603050405020304" pitchFamily="18" charset="0"/>
              <a:ea typeface="宋体" panose="02010600030101010101" pitchFamily="2" charset="-122"/>
            </a:endParaRPr>
          </a:p>
        </p:txBody>
      </p:sp>
      <p:sp>
        <p:nvSpPr>
          <p:cNvPr id="40019" name="Line 83"/>
          <p:cNvSpPr>
            <a:spLocks noChangeShapeType="1"/>
          </p:cNvSpPr>
          <p:nvPr/>
        </p:nvSpPr>
        <p:spPr bwMode="auto">
          <a:xfrm>
            <a:off x="59570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20" name="Line 84"/>
          <p:cNvSpPr>
            <a:spLocks noChangeShapeType="1"/>
          </p:cNvSpPr>
          <p:nvPr/>
        </p:nvSpPr>
        <p:spPr bwMode="auto">
          <a:xfrm flipV="1">
            <a:off x="59570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21" name="Line 85"/>
          <p:cNvSpPr>
            <a:spLocks noChangeShapeType="1"/>
          </p:cNvSpPr>
          <p:nvPr/>
        </p:nvSpPr>
        <p:spPr bwMode="auto">
          <a:xfrm>
            <a:off x="6109494" y="3490913"/>
            <a:ext cx="1117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22" name="Line 86"/>
          <p:cNvSpPr>
            <a:spLocks noChangeShapeType="1"/>
          </p:cNvSpPr>
          <p:nvPr/>
        </p:nvSpPr>
        <p:spPr bwMode="auto">
          <a:xfrm>
            <a:off x="6109494" y="3795713"/>
            <a:ext cx="1117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23" name="Line 87"/>
          <p:cNvSpPr>
            <a:spLocks noChangeShapeType="1"/>
          </p:cNvSpPr>
          <p:nvPr/>
        </p:nvSpPr>
        <p:spPr bwMode="auto">
          <a:xfrm>
            <a:off x="4877594" y="3960813"/>
            <a:ext cx="0" cy="1498600"/>
          </a:xfrm>
          <a:prstGeom prst="line">
            <a:avLst/>
          </a:prstGeom>
          <a:noFill/>
          <a:ln w="254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24" name="Line 88"/>
          <p:cNvSpPr>
            <a:spLocks noChangeShapeType="1"/>
          </p:cNvSpPr>
          <p:nvPr/>
        </p:nvSpPr>
        <p:spPr bwMode="auto">
          <a:xfrm>
            <a:off x="6020594" y="3732213"/>
            <a:ext cx="0" cy="1803400"/>
          </a:xfrm>
          <a:prstGeom prst="line">
            <a:avLst/>
          </a:prstGeom>
          <a:noFill/>
          <a:ln w="254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25" name="Line 89"/>
          <p:cNvSpPr>
            <a:spLocks noChangeShapeType="1"/>
          </p:cNvSpPr>
          <p:nvPr/>
        </p:nvSpPr>
        <p:spPr bwMode="auto">
          <a:xfrm flipH="1">
            <a:off x="4864894" y="5319713"/>
            <a:ext cx="11684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26" name="Rectangle 90"/>
          <p:cNvSpPr>
            <a:spLocks noChangeArrowheads="1"/>
          </p:cNvSpPr>
          <p:nvPr/>
        </p:nvSpPr>
        <p:spPr bwMode="auto">
          <a:xfrm>
            <a:off x="4863307" y="5395913"/>
            <a:ext cx="12588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Read Access</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Time</a:t>
            </a:r>
            <a:endParaRPr lang="en-US" altLang="zh-CN" sz="1600" b="1">
              <a:latin typeface="Times New Roman" panose="02020603050405020304" pitchFamily="18" charset="0"/>
              <a:ea typeface="宋体" panose="02010600030101010101" pitchFamily="2" charset="-122"/>
            </a:endParaRPr>
          </a:p>
        </p:txBody>
      </p:sp>
      <p:sp>
        <p:nvSpPr>
          <p:cNvPr id="40027" name="Rectangle 91"/>
          <p:cNvSpPr>
            <a:spLocks noChangeArrowheads="1"/>
          </p:cNvSpPr>
          <p:nvPr/>
        </p:nvSpPr>
        <p:spPr bwMode="auto">
          <a:xfrm>
            <a:off x="6234907" y="3490913"/>
            <a:ext cx="9890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Data Out</a:t>
            </a:r>
            <a:endParaRPr lang="en-US" altLang="zh-CN" sz="1600" b="1">
              <a:latin typeface="Times New Roman" panose="02020603050405020304" pitchFamily="18" charset="0"/>
              <a:ea typeface="宋体" panose="02010600030101010101" pitchFamily="2" charset="-122"/>
            </a:endParaRPr>
          </a:p>
        </p:txBody>
      </p:sp>
      <p:sp>
        <p:nvSpPr>
          <p:cNvPr id="40028" name="Line 92"/>
          <p:cNvSpPr>
            <a:spLocks noChangeShapeType="1"/>
          </p:cNvSpPr>
          <p:nvPr/>
        </p:nvSpPr>
        <p:spPr bwMode="auto">
          <a:xfrm>
            <a:off x="7011194" y="3960813"/>
            <a:ext cx="0" cy="1498600"/>
          </a:xfrm>
          <a:prstGeom prst="line">
            <a:avLst/>
          </a:prstGeom>
          <a:noFill/>
          <a:ln w="254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29" name="Line 93"/>
          <p:cNvSpPr>
            <a:spLocks noChangeShapeType="1"/>
          </p:cNvSpPr>
          <p:nvPr/>
        </p:nvSpPr>
        <p:spPr bwMode="auto">
          <a:xfrm>
            <a:off x="8154194" y="3732213"/>
            <a:ext cx="0" cy="1803400"/>
          </a:xfrm>
          <a:prstGeom prst="line">
            <a:avLst/>
          </a:prstGeom>
          <a:noFill/>
          <a:ln w="2540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30" name="Line 94"/>
          <p:cNvSpPr>
            <a:spLocks noChangeShapeType="1"/>
          </p:cNvSpPr>
          <p:nvPr/>
        </p:nvSpPr>
        <p:spPr bwMode="auto">
          <a:xfrm flipH="1">
            <a:off x="6998494" y="5319713"/>
            <a:ext cx="1168400" cy="0"/>
          </a:xfrm>
          <a:prstGeom prst="line">
            <a:avLst/>
          </a:prstGeom>
          <a:noFill/>
          <a:ln w="25400">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31" name="Rectangle 95"/>
          <p:cNvSpPr>
            <a:spLocks noChangeArrowheads="1"/>
          </p:cNvSpPr>
          <p:nvPr/>
        </p:nvSpPr>
        <p:spPr bwMode="auto">
          <a:xfrm>
            <a:off x="6996907" y="5395913"/>
            <a:ext cx="1258887" cy="5778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pPr algn="ctr"/>
            <a:r>
              <a:rPr lang="en-US" altLang="zh-CN" sz="1600" b="1">
                <a:latin typeface="Times New Roman" panose="02020603050405020304" pitchFamily="18" charset="0"/>
                <a:ea typeface="宋体" panose="02010600030101010101" pitchFamily="2" charset="-122"/>
              </a:rPr>
              <a:t>Read Access</a:t>
            </a:r>
            <a:endParaRPr lang="en-US" altLang="zh-CN" sz="1600" b="1">
              <a:latin typeface="Times New Roman" panose="02020603050405020304" pitchFamily="18" charset="0"/>
              <a:ea typeface="宋体" panose="02010600030101010101" pitchFamily="2" charset="-122"/>
            </a:endParaRPr>
          </a:p>
          <a:p>
            <a:pPr algn="ctr"/>
            <a:r>
              <a:rPr lang="en-US" altLang="zh-CN" sz="1600" b="1">
                <a:latin typeface="Times New Roman" panose="02020603050405020304" pitchFamily="18" charset="0"/>
                <a:ea typeface="宋体" panose="02010600030101010101" pitchFamily="2" charset="-122"/>
              </a:rPr>
              <a:t>Time</a:t>
            </a:r>
            <a:endParaRPr lang="en-US" altLang="zh-CN" sz="1600" b="1">
              <a:latin typeface="Times New Roman" panose="02020603050405020304" pitchFamily="18" charset="0"/>
              <a:ea typeface="宋体" panose="02010600030101010101" pitchFamily="2" charset="-122"/>
            </a:endParaRPr>
          </a:p>
        </p:txBody>
      </p:sp>
      <p:sp>
        <p:nvSpPr>
          <p:cNvPr id="40032" name="Line 96"/>
          <p:cNvSpPr>
            <a:spLocks noChangeShapeType="1"/>
          </p:cNvSpPr>
          <p:nvPr/>
        </p:nvSpPr>
        <p:spPr bwMode="auto">
          <a:xfrm>
            <a:off x="72524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33" name="Line 97"/>
          <p:cNvSpPr>
            <a:spLocks noChangeShapeType="1"/>
          </p:cNvSpPr>
          <p:nvPr/>
        </p:nvSpPr>
        <p:spPr bwMode="auto">
          <a:xfrm flipV="1">
            <a:off x="72524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34" name="Line 98"/>
          <p:cNvSpPr>
            <a:spLocks noChangeShapeType="1"/>
          </p:cNvSpPr>
          <p:nvPr/>
        </p:nvSpPr>
        <p:spPr bwMode="auto">
          <a:xfrm>
            <a:off x="80906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35" name="Line 99"/>
          <p:cNvSpPr>
            <a:spLocks noChangeShapeType="1"/>
          </p:cNvSpPr>
          <p:nvPr/>
        </p:nvSpPr>
        <p:spPr bwMode="auto">
          <a:xfrm flipV="1">
            <a:off x="80906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36" name="Line 100"/>
          <p:cNvSpPr>
            <a:spLocks noChangeShapeType="1"/>
          </p:cNvSpPr>
          <p:nvPr/>
        </p:nvSpPr>
        <p:spPr bwMode="auto">
          <a:xfrm>
            <a:off x="7404894" y="3490913"/>
            <a:ext cx="660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37" name="Line 101"/>
          <p:cNvSpPr>
            <a:spLocks noChangeShapeType="1"/>
          </p:cNvSpPr>
          <p:nvPr/>
        </p:nvSpPr>
        <p:spPr bwMode="auto">
          <a:xfrm>
            <a:off x="7404894" y="3795713"/>
            <a:ext cx="6604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38" name="Line 102"/>
          <p:cNvSpPr>
            <a:spLocks noChangeShapeType="1"/>
          </p:cNvSpPr>
          <p:nvPr/>
        </p:nvSpPr>
        <p:spPr bwMode="auto">
          <a:xfrm>
            <a:off x="8243094" y="3490913"/>
            <a:ext cx="736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39" name="Line 103"/>
          <p:cNvSpPr>
            <a:spLocks noChangeShapeType="1"/>
          </p:cNvSpPr>
          <p:nvPr/>
        </p:nvSpPr>
        <p:spPr bwMode="auto">
          <a:xfrm>
            <a:off x="8243094" y="3795713"/>
            <a:ext cx="736600" cy="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40" name="Rectangle 104"/>
          <p:cNvSpPr>
            <a:spLocks noChangeArrowheads="1"/>
          </p:cNvSpPr>
          <p:nvPr/>
        </p:nvSpPr>
        <p:spPr bwMode="auto">
          <a:xfrm>
            <a:off x="8216107" y="3490913"/>
            <a:ext cx="989012"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Data Out</a:t>
            </a:r>
            <a:endParaRPr lang="en-US" altLang="zh-CN" sz="1600" b="1">
              <a:latin typeface="Times New Roman" panose="02020603050405020304" pitchFamily="18" charset="0"/>
              <a:ea typeface="宋体" panose="02010600030101010101" pitchFamily="2" charset="-122"/>
            </a:endParaRPr>
          </a:p>
        </p:txBody>
      </p:sp>
      <p:sp>
        <p:nvSpPr>
          <p:cNvPr id="40041" name="Rectangle 105"/>
          <p:cNvSpPr>
            <a:spLocks noChangeArrowheads="1"/>
          </p:cNvSpPr>
          <p:nvPr/>
        </p:nvSpPr>
        <p:spPr bwMode="auto">
          <a:xfrm>
            <a:off x="7377907" y="4100513"/>
            <a:ext cx="1393825" cy="333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88" tIns="44450" rIns="90488" bIns="44450">
            <a:spAutoFit/>
          </a:bodyP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r>
              <a:rPr lang="en-US" altLang="zh-CN" sz="1600" b="1">
                <a:latin typeface="Times New Roman" panose="02020603050405020304" pitchFamily="18" charset="0"/>
                <a:ea typeface="宋体" panose="02010600030101010101" pitchFamily="2" charset="-122"/>
              </a:rPr>
              <a:t>Read Address</a:t>
            </a:r>
            <a:endParaRPr lang="en-US" altLang="zh-CN" sz="1600" b="1">
              <a:latin typeface="Times New Roman" panose="02020603050405020304" pitchFamily="18" charset="0"/>
              <a:ea typeface="宋体" panose="02010600030101010101" pitchFamily="2" charset="-122"/>
            </a:endParaRPr>
          </a:p>
        </p:txBody>
      </p:sp>
      <p:sp>
        <p:nvSpPr>
          <p:cNvPr id="40042" name="Line 106"/>
          <p:cNvSpPr>
            <a:spLocks noChangeShapeType="1"/>
          </p:cNvSpPr>
          <p:nvPr/>
        </p:nvSpPr>
        <p:spPr bwMode="auto">
          <a:xfrm>
            <a:off x="46616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43" name="Line 107"/>
          <p:cNvSpPr>
            <a:spLocks noChangeShapeType="1"/>
          </p:cNvSpPr>
          <p:nvPr/>
        </p:nvSpPr>
        <p:spPr bwMode="auto">
          <a:xfrm flipV="1">
            <a:off x="46616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44" name="Line 108"/>
          <p:cNvSpPr>
            <a:spLocks noChangeShapeType="1"/>
          </p:cNvSpPr>
          <p:nvPr/>
        </p:nvSpPr>
        <p:spPr bwMode="auto">
          <a:xfrm>
            <a:off x="48140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45" name="Line 109"/>
          <p:cNvSpPr>
            <a:spLocks noChangeShapeType="1"/>
          </p:cNvSpPr>
          <p:nvPr/>
        </p:nvSpPr>
        <p:spPr bwMode="auto">
          <a:xfrm flipV="1">
            <a:off x="48140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46" name="Line 110"/>
          <p:cNvSpPr>
            <a:spLocks noChangeShapeType="1"/>
          </p:cNvSpPr>
          <p:nvPr/>
        </p:nvSpPr>
        <p:spPr bwMode="auto">
          <a:xfrm>
            <a:off x="49664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47" name="Line 111"/>
          <p:cNvSpPr>
            <a:spLocks noChangeShapeType="1"/>
          </p:cNvSpPr>
          <p:nvPr/>
        </p:nvSpPr>
        <p:spPr bwMode="auto">
          <a:xfrm flipV="1">
            <a:off x="49664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48" name="Line 112"/>
          <p:cNvSpPr>
            <a:spLocks noChangeShapeType="1"/>
          </p:cNvSpPr>
          <p:nvPr/>
        </p:nvSpPr>
        <p:spPr bwMode="auto">
          <a:xfrm>
            <a:off x="51188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49" name="Line 113"/>
          <p:cNvSpPr>
            <a:spLocks noChangeShapeType="1"/>
          </p:cNvSpPr>
          <p:nvPr/>
        </p:nvSpPr>
        <p:spPr bwMode="auto">
          <a:xfrm flipV="1">
            <a:off x="51188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50" name="Line 114"/>
          <p:cNvSpPr>
            <a:spLocks noChangeShapeType="1"/>
          </p:cNvSpPr>
          <p:nvPr/>
        </p:nvSpPr>
        <p:spPr bwMode="auto">
          <a:xfrm>
            <a:off x="52712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51" name="Line 115"/>
          <p:cNvSpPr>
            <a:spLocks noChangeShapeType="1"/>
          </p:cNvSpPr>
          <p:nvPr/>
        </p:nvSpPr>
        <p:spPr bwMode="auto">
          <a:xfrm flipV="1">
            <a:off x="52712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52" name="Line 116"/>
          <p:cNvSpPr>
            <a:spLocks noChangeShapeType="1"/>
          </p:cNvSpPr>
          <p:nvPr/>
        </p:nvSpPr>
        <p:spPr bwMode="auto">
          <a:xfrm>
            <a:off x="54236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53" name="Line 117"/>
          <p:cNvSpPr>
            <a:spLocks noChangeShapeType="1"/>
          </p:cNvSpPr>
          <p:nvPr/>
        </p:nvSpPr>
        <p:spPr bwMode="auto">
          <a:xfrm flipV="1">
            <a:off x="54236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54" name="Line 118"/>
          <p:cNvSpPr>
            <a:spLocks noChangeShapeType="1"/>
          </p:cNvSpPr>
          <p:nvPr/>
        </p:nvSpPr>
        <p:spPr bwMode="auto">
          <a:xfrm>
            <a:off x="55760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55" name="Line 119"/>
          <p:cNvSpPr>
            <a:spLocks noChangeShapeType="1"/>
          </p:cNvSpPr>
          <p:nvPr/>
        </p:nvSpPr>
        <p:spPr bwMode="auto">
          <a:xfrm flipV="1">
            <a:off x="55760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56" name="Line 120"/>
          <p:cNvSpPr>
            <a:spLocks noChangeShapeType="1"/>
          </p:cNvSpPr>
          <p:nvPr/>
        </p:nvSpPr>
        <p:spPr bwMode="auto">
          <a:xfrm>
            <a:off x="58046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57" name="Line 121"/>
          <p:cNvSpPr>
            <a:spLocks noChangeShapeType="1"/>
          </p:cNvSpPr>
          <p:nvPr/>
        </p:nvSpPr>
        <p:spPr bwMode="auto">
          <a:xfrm flipV="1">
            <a:off x="58046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58" name="Line 122"/>
          <p:cNvSpPr>
            <a:spLocks noChangeShapeType="1"/>
          </p:cNvSpPr>
          <p:nvPr/>
        </p:nvSpPr>
        <p:spPr bwMode="auto">
          <a:xfrm>
            <a:off x="74048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59" name="Line 123"/>
          <p:cNvSpPr>
            <a:spLocks noChangeShapeType="1"/>
          </p:cNvSpPr>
          <p:nvPr/>
        </p:nvSpPr>
        <p:spPr bwMode="auto">
          <a:xfrm flipV="1">
            <a:off x="74048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60" name="Line 124"/>
          <p:cNvSpPr>
            <a:spLocks noChangeShapeType="1"/>
          </p:cNvSpPr>
          <p:nvPr/>
        </p:nvSpPr>
        <p:spPr bwMode="auto">
          <a:xfrm>
            <a:off x="75572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61" name="Line 125"/>
          <p:cNvSpPr>
            <a:spLocks noChangeShapeType="1"/>
          </p:cNvSpPr>
          <p:nvPr/>
        </p:nvSpPr>
        <p:spPr bwMode="auto">
          <a:xfrm flipV="1">
            <a:off x="75572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62" name="Line 126"/>
          <p:cNvSpPr>
            <a:spLocks noChangeShapeType="1"/>
          </p:cNvSpPr>
          <p:nvPr/>
        </p:nvSpPr>
        <p:spPr bwMode="auto">
          <a:xfrm>
            <a:off x="77096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63" name="Line 127"/>
          <p:cNvSpPr>
            <a:spLocks noChangeShapeType="1"/>
          </p:cNvSpPr>
          <p:nvPr/>
        </p:nvSpPr>
        <p:spPr bwMode="auto">
          <a:xfrm flipV="1">
            <a:off x="77096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64" name="Line 128"/>
          <p:cNvSpPr>
            <a:spLocks noChangeShapeType="1"/>
          </p:cNvSpPr>
          <p:nvPr/>
        </p:nvSpPr>
        <p:spPr bwMode="auto">
          <a:xfrm>
            <a:off x="7862094" y="35036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65" name="Line 129"/>
          <p:cNvSpPr>
            <a:spLocks noChangeShapeType="1"/>
          </p:cNvSpPr>
          <p:nvPr/>
        </p:nvSpPr>
        <p:spPr bwMode="auto">
          <a:xfrm flipV="1">
            <a:off x="7862094" y="34782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66" name="Line 130"/>
          <p:cNvSpPr>
            <a:spLocks noChangeShapeType="1"/>
          </p:cNvSpPr>
          <p:nvPr/>
        </p:nvSpPr>
        <p:spPr bwMode="auto">
          <a:xfrm>
            <a:off x="33662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67" name="Line 131"/>
          <p:cNvSpPr>
            <a:spLocks noChangeShapeType="1"/>
          </p:cNvSpPr>
          <p:nvPr/>
        </p:nvSpPr>
        <p:spPr bwMode="auto">
          <a:xfrm flipV="1">
            <a:off x="33662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68" name="Line 132"/>
          <p:cNvSpPr>
            <a:spLocks noChangeShapeType="1"/>
          </p:cNvSpPr>
          <p:nvPr/>
        </p:nvSpPr>
        <p:spPr bwMode="auto">
          <a:xfrm>
            <a:off x="35186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69" name="Line 133"/>
          <p:cNvSpPr>
            <a:spLocks noChangeShapeType="1"/>
          </p:cNvSpPr>
          <p:nvPr/>
        </p:nvSpPr>
        <p:spPr bwMode="auto">
          <a:xfrm flipV="1">
            <a:off x="35186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70" name="Line 134"/>
          <p:cNvSpPr>
            <a:spLocks noChangeShapeType="1"/>
          </p:cNvSpPr>
          <p:nvPr/>
        </p:nvSpPr>
        <p:spPr bwMode="auto">
          <a:xfrm>
            <a:off x="36710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71" name="Line 135"/>
          <p:cNvSpPr>
            <a:spLocks noChangeShapeType="1"/>
          </p:cNvSpPr>
          <p:nvPr/>
        </p:nvSpPr>
        <p:spPr bwMode="auto">
          <a:xfrm flipV="1">
            <a:off x="36710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72" name="Line 136"/>
          <p:cNvSpPr>
            <a:spLocks noChangeShapeType="1"/>
          </p:cNvSpPr>
          <p:nvPr/>
        </p:nvSpPr>
        <p:spPr bwMode="auto">
          <a:xfrm>
            <a:off x="38234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73" name="Line 137"/>
          <p:cNvSpPr>
            <a:spLocks noChangeShapeType="1"/>
          </p:cNvSpPr>
          <p:nvPr/>
        </p:nvSpPr>
        <p:spPr bwMode="auto">
          <a:xfrm flipV="1">
            <a:off x="38234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74" name="Line 138"/>
          <p:cNvSpPr>
            <a:spLocks noChangeShapeType="1"/>
          </p:cNvSpPr>
          <p:nvPr/>
        </p:nvSpPr>
        <p:spPr bwMode="auto">
          <a:xfrm>
            <a:off x="39758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75" name="Line 139"/>
          <p:cNvSpPr>
            <a:spLocks noChangeShapeType="1"/>
          </p:cNvSpPr>
          <p:nvPr/>
        </p:nvSpPr>
        <p:spPr bwMode="auto">
          <a:xfrm flipV="1">
            <a:off x="39758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76" name="Line 140"/>
          <p:cNvSpPr>
            <a:spLocks noChangeShapeType="1"/>
          </p:cNvSpPr>
          <p:nvPr/>
        </p:nvSpPr>
        <p:spPr bwMode="auto">
          <a:xfrm>
            <a:off x="41282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77" name="Line 141"/>
          <p:cNvSpPr>
            <a:spLocks noChangeShapeType="1"/>
          </p:cNvSpPr>
          <p:nvPr/>
        </p:nvSpPr>
        <p:spPr bwMode="auto">
          <a:xfrm flipV="1">
            <a:off x="41282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78" name="Line 142"/>
          <p:cNvSpPr>
            <a:spLocks noChangeShapeType="1"/>
          </p:cNvSpPr>
          <p:nvPr/>
        </p:nvSpPr>
        <p:spPr bwMode="auto">
          <a:xfrm>
            <a:off x="43568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79" name="Line 143"/>
          <p:cNvSpPr>
            <a:spLocks noChangeShapeType="1"/>
          </p:cNvSpPr>
          <p:nvPr/>
        </p:nvSpPr>
        <p:spPr bwMode="auto">
          <a:xfrm flipV="1">
            <a:off x="43568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80" name="Line 144"/>
          <p:cNvSpPr>
            <a:spLocks noChangeShapeType="1"/>
          </p:cNvSpPr>
          <p:nvPr/>
        </p:nvSpPr>
        <p:spPr bwMode="auto">
          <a:xfrm>
            <a:off x="45092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81" name="Line 145"/>
          <p:cNvSpPr>
            <a:spLocks noChangeShapeType="1"/>
          </p:cNvSpPr>
          <p:nvPr/>
        </p:nvSpPr>
        <p:spPr bwMode="auto">
          <a:xfrm flipV="1">
            <a:off x="45092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82" name="Line 146"/>
          <p:cNvSpPr>
            <a:spLocks noChangeShapeType="1"/>
          </p:cNvSpPr>
          <p:nvPr/>
        </p:nvSpPr>
        <p:spPr bwMode="auto">
          <a:xfrm>
            <a:off x="4661694" y="4113213"/>
            <a:ext cx="127000" cy="2794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
        <p:nvSpPr>
          <p:cNvPr id="40083" name="Line 147"/>
          <p:cNvSpPr>
            <a:spLocks noChangeShapeType="1"/>
          </p:cNvSpPr>
          <p:nvPr/>
        </p:nvSpPr>
        <p:spPr bwMode="auto">
          <a:xfrm flipV="1">
            <a:off x="4661694" y="4087813"/>
            <a:ext cx="127000" cy="33020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n-ea"/>
                <a:cs typeface="+mn-cs"/>
              </a:defRPr>
            </a:lvl5pPr>
            <a:lvl6pPr marL="2286000" algn="l" defTabSz="914400" rtl="0" eaLnBrk="1" latinLnBrk="0" hangingPunct="1">
              <a:defRPr kern="1200">
                <a:solidFill>
                  <a:schemeClr val="tx1"/>
                </a:solidFill>
                <a:latin typeface="Arial" panose="020B0604020202020204" pitchFamily="34" charset="0"/>
                <a:ea typeface="+mn-ea"/>
                <a:cs typeface="+mn-cs"/>
              </a:defRPr>
            </a:lvl6pPr>
            <a:lvl7pPr marL="2743200" algn="l" defTabSz="914400" rtl="0" eaLnBrk="1" latinLnBrk="0" hangingPunct="1">
              <a:defRPr kern="1200">
                <a:solidFill>
                  <a:schemeClr val="tx1"/>
                </a:solidFill>
                <a:latin typeface="Arial" panose="020B0604020202020204" pitchFamily="34" charset="0"/>
                <a:ea typeface="+mn-ea"/>
                <a:cs typeface="+mn-cs"/>
              </a:defRPr>
            </a:lvl7pPr>
            <a:lvl8pPr marL="3200400" algn="l" defTabSz="914400" rtl="0" eaLnBrk="1" latinLnBrk="0" hangingPunct="1">
              <a:defRPr kern="1200">
                <a:solidFill>
                  <a:schemeClr val="tx1"/>
                </a:solidFill>
                <a:latin typeface="Arial" panose="020B0604020202020204" pitchFamily="34" charset="0"/>
                <a:ea typeface="+mn-ea"/>
                <a:cs typeface="+mn-cs"/>
              </a:defRPr>
            </a:lvl8pPr>
            <a:lvl9pPr marL="3657600" algn="l" defTabSz="914400" rtl="0" eaLnBrk="1" latinLnBrk="0" hangingPunct="1">
              <a:defRPr kern="1200">
                <a:solidFill>
                  <a:schemeClr val="tx1"/>
                </a:solidFill>
                <a:latin typeface="Arial" panose="020B0604020202020204" pitchFamily="34" charset="0"/>
                <a:ea typeface="+mn-ea"/>
                <a:cs typeface="+mn-cs"/>
              </a:defRPr>
            </a:lvl9pPr>
          </a:lstStyle>
          <a:p>
            <a:endParaRPr lang="zh-C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17162</Words>
  <Application>WPS 演示</Application>
  <PresentationFormat>On-screen Show (4:3)</PresentationFormat>
  <Paragraphs>1479</Paragraphs>
  <Slides>71</Slides>
  <Notes>3</Notes>
  <HiddenSlides>6</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71</vt:i4>
      </vt:variant>
    </vt:vector>
  </HeadingPairs>
  <TitlesOfParts>
    <vt:vector size="86" baseType="lpstr">
      <vt:lpstr>Arial</vt:lpstr>
      <vt:lpstr>宋体</vt:lpstr>
      <vt:lpstr>Wingdings</vt:lpstr>
      <vt:lpstr>Calibri</vt:lpstr>
      <vt:lpstr>Times New Roman</vt:lpstr>
      <vt:lpstr>微软雅黑</vt:lpstr>
      <vt:lpstr>华文中宋</vt:lpstr>
      <vt:lpstr>楷体</vt:lpstr>
      <vt:lpstr>Wingdings</vt:lpstr>
      <vt:lpstr>黑体</vt:lpstr>
      <vt:lpstr>Wingdings 2</vt:lpstr>
      <vt:lpstr>Arial Unicode MS</vt:lpstr>
      <vt:lpstr>Garamond</vt:lpstr>
      <vt:lpstr>MS PGothic</vt:lpstr>
      <vt:lpstr>Office Theme</vt:lpstr>
      <vt:lpstr>PowerPoint 演示文稿</vt:lpstr>
      <vt:lpstr>Today’s Topic</vt:lpstr>
      <vt:lpstr>The Big Picture: Where are We Now? </vt:lpstr>
      <vt:lpstr>Random Access Memory (RAM) Technology</vt:lpstr>
      <vt:lpstr>Today’s Topic</vt:lpstr>
      <vt:lpstr>Static RAM (SRAM) Cell</vt:lpstr>
      <vt:lpstr>Typical SRAM Organization: 16-word x 4-bit</vt:lpstr>
      <vt:lpstr>Logic Diagram of a Typical SRAM</vt:lpstr>
      <vt:lpstr>Typical SRAM Timing</vt:lpstr>
      <vt:lpstr>Analyze the SRAM Cell</vt:lpstr>
      <vt:lpstr>Construct Register File with SRAM cells</vt:lpstr>
      <vt:lpstr>RF with 2 read ports and 1 write port</vt:lpstr>
      <vt:lpstr>Problems with SRAM</vt:lpstr>
      <vt:lpstr>Today’s Topic</vt:lpstr>
      <vt:lpstr>1-Transistor Memory Cell (DRAM)</vt:lpstr>
      <vt:lpstr>Classical DRAM Organization (square)</vt:lpstr>
      <vt:lpstr>DRAM Operation: Three Steps</vt:lpstr>
      <vt:lpstr>DRAM access protocol</vt:lpstr>
      <vt:lpstr>DRAM Bank Operation</vt:lpstr>
      <vt:lpstr>DRAM Basic Operation</vt:lpstr>
      <vt:lpstr>DRAM Timing--READ (Example)</vt:lpstr>
      <vt:lpstr>DRAM Timing-WRITE (Example)</vt:lpstr>
      <vt:lpstr>DRAM Timing-Burst</vt:lpstr>
      <vt:lpstr>DRAM: Banks</vt:lpstr>
      <vt:lpstr>DRAM: Banks</vt:lpstr>
      <vt:lpstr>Quest for DRAM Performance</vt:lpstr>
      <vt:lpstr>Fast Page Mode Operation</vt:lpstr>
      <vt:lpstr>SDRAM timing (Single Data Rate)</vt:lpstr>
      <vt:lpstr>Double-Data-Rate (DDR2) DRAM</vt:lpstr>
      <vt:lpstr>Today’s Topic</vt:lpstr>
      <vt:lpstr>Memory subsystem organization</vt:lpstr>
      <vt:lpstr>Memory sybsystem</vt:lpstr>
      <vt:lpstr>Breaking down a DIMM</vt:lpstr>
      <vt:lpstr>Breaking down a DIMM</vt:lpstr>
      <vt:lpstr>Rank</vt:lpstr>
      <vt:lpstr>Breaking down a Rank</vt:lpstr>
      <vt:lpstr>Breaking down a Chip</vt:lpstr>
      <vt:lpstr>Breaking down a Bank</vt:lpstr>
      <vt:lpstr>Example: Transferring a cache block</vt:lpstr>
      <vt:lpstr>Example: Transferring a cache block </vt:lpstr>
      <vt:lpstr>Example: Transferring a cache block</vt:lpstr>
      <vt:lpstr>Example: Transferring a cache block</vt:lpstr>
      <vt:lpstr>Example: Transferring a cache block</vt:lpstr>
      <vt:lpstr>Example: Transferring a cache block</vt:lpstr>
      <vt:lpstr>Example: Transferring a cache block</vt:lpstr>
      <vt:lpstr>DRAM Overview (DRAM Modules)</vt:lpstr>
      <vt:lpstr>DRAM Modules</vt:lpstr>
      <vt:lpstr>A 64-bit Wide DIMM (physical view)</vt:lpstr>
      <vt:lpstr>A 64-bit Wide DIMM (physical view)</vt:lpstr>
      <vt:lpstr>DRAM Ranks</vt:lpstr>
      <vt:lpstr>Multiple DIMM on a Channel</vt:lpstr>
      <vt:lpstr>DRAM Channels</vt:lpstr>
      <vt:lpstr>DRAM Channels</vt:lpstr>
      <vt:lpstr>DRAM Channel Options</vt:lpstr>
      <vt:lpstr>Memory Controller</vt:lpstr>
      <vt:lpstr>DRAM：Timing Constraints</vt:lpstr>
      <vt:lpstr>DRAM: Timing Constraints</vt:lpstr>
      <vt:lpstr>Latency Components: Basic Operation</vt:lpstr>
      <vt:lpstr>DRAM Addressing</vt:lpstr>
      <vt:lpstr>DRAM Controller Functionality</vt:lpstr>
      <vt:lpstr>A Modern DRAM Controller</vt:lpstr>
      <vt:lpstr>Row Buffer Management Policies</vt:lpstr>
      <vt:lpstr>DRAM Controller Scheduling Policies(I)</vt:lpstr>
      <vt:lpstr>DRAM Controller Scheduling Policies (II)</vt:lpstr>
      <vt:lpstr>DRAM Refresh (I)</vt:lpstr>
      <vt:lpstr>DRAM Refresh (II)</vt:lpstr>
      <vt:lpstr>DRAM Controllers are difficult to Design</vt:lpstr>
      <vt:lpstr>DRAM Power Management</vt:lpstr>
      <vt:lpstr>Technology Trends (from 1st lecture)</vt:lpstr>
      <vt:lpstr>Technology Trends (from 1st lecture)</vt:lpstr>
      <vt:lpstr>Who Cares About the Memory Hierarchy?</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Meng Zhang</dc:creator>
  <cp:keywords>SP_NWPU</cp:keywords>
  <cp:lastModifiedBy>安建峰</cp:lastModifiedBy>
  <cp:revision>220</cp:revision>
  <dcterms:created xsi:type="dcterms:W3CDTF">2017-02-15T05:35:00Z</dcterms:created>
  <dcterms:modified xsi:type="dcterms:W3CDTF">2025-06-12T04:56:48Z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2052-12.1.0.20784</vt:lpwstr>
  </property>
  <property fmtid="{D5CDD505-2E9C-101B-9397-08002B2CF9AE}" pid="3" name="ICV">
    <vt:lpwstr>786A601956E8452ABB562E0BB2E7CBEA_12</vt:lpwstr>
  </property>
</Properties>
</file>