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77" r:id="rId35"/>
    <p:sldId id="380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2" autoAdjust="0"/>
    <p:restoredTop sz="93119"/>
  </p:normalViewPr>
  <p:slideViewPr>
    <p:cSldViewPr snapToGrid="0" snapToObjects="1">
      <p:cViewPr varScale="1">
        <p:scale>
          <a:sx n="104" d="100"/>
          <a:sy n="104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1pPr>
    <a:lvl2pPr indent="228600"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2pPr>
    <a:lvl3pPr indent="457200"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3pPr>
    <a:lvl4pPr indent="685800"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4pPr>
    <a:lvl5pPr indent="914400"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5pPr>
    <a:lvl6pPr indent="1143000"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6pPr>
    <a:lvl7pPr indent="1371600"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7pPr>
    <a:lvl8pPr indent="1600200"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8pPr>
    <a:lvl9pPr indent="1828800" algn="just" latinLnBrk="0">
      <a:lnSpc>
        <a:spcPct val="90000"/>
      </a:lnSpc>
      <a:spcBef>
        <a:spcPts val="500"/>
      </a:spcBef>
      <a:defRPr sz="11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2^12</a:t>
            </a:r>
            <a:r>
              <a:rPr lang="en-US" baseline="0" dirty="0"/>
              <a:t> =4096</a:t>
            </a:r>
          </a:p>
          <a:p>
            <a:r>
              <a:rPr lang="en-US" baseline="0" dirty="0"/>
              <a:t>2^13=8K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PTBR: Page</a:t>
            </a:r>
            <a:r>
              <a:rPr lang="en-US" baseline="0" dirty="0"/>
              <a:t> Table Base Register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32-bit Linux</a:t>
            </a:r>
            <a:endParaRPr lang="en-US" altLang="zh-CN" baseline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xfrm>
            <a:off x="163926" y="177969"/>
            <a:ext cx="374459" cy="3693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itle Text"/>
          <p:cNvSpPr>
            <a:spLocks noGrp="1"/>
          </p:cNvSpPr>
          <p:nvPr>
            <p:ph type="title"/>
          </p:nvPr>
        </p:nvSpPr>
        <p:spPr>
          <a:xfrm>
            <a:off x="722312" y="2905125"/>
            <a:ext cx="7772401" cy="1362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Body Level One…"/>
          <p:cNvSpPr>
            <a:spLocks noGrp="1"/>
          </p:cNvSpPr>
          <p:nvPr>
            <p:ph type="body" sz="half" idx="1"/>
          </p:nvPr>
        </p:nvSpPr>
        <p:spPr>
          <a:xfrm>
            <a:off x="0" y="914400"/>
            <a:ext cx="9144000" cy="1981200"/>
          </a:xfrm>
          <a:prstGeom prst="rect">
            <a:avLst/>
          </a:prstGeom>
          <a:solidFill>
            <a:srgbClr val="434494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1400"/>
              </a:spcBef>
              <a:buSzTx/>
              <a:buNone/>
              <a:defRPr sz="4000">
                <a:solidFill>
                  <a:srgbClr val="F2F2F2"/>
                </a:solidFill>
              </a:defRPr>
            </a:lvl1pPr>
            <a:lvl2pPr marL="0" indent="457200" algn="ctr">
              <a:spcBef>
                <a:spcPts val="1400"/>
              </a:spcBef>
              <a:buSzTx/>
              <a:buNone/>
              <a:defRPr sz="4000">
                <a:solidFill>
                  <a:srgbClr val="F2F2F2"/>
                </a:solidFill>
              </a:defRPr>
            </a:lvl2pPr>
            <a:lvl3pPr marL="0" indent="914400" algn="ctr">
              <a:spcBef>
                <a:spcPts val="1400"/>
              </a:spcBef>
              <a:buSzTx/>
              <a:buNone/>
              <a:defRPr sz="4000">
                <a:solidFill>
                  <a:srgbClr val="F2F2F2"/>
                </a:solidFill>
              </a:defRPr>
            </a:lvl3pPr>
            <a:lvl4pPr marL="0" indent="1371600" algn="ctr">
              <a:spcBef>
                <a:spcPts val="1400"/>
              </a:spcBef>
              <a:buSzTx/>
              <a:buNone/>
              <a:defRPr sz="4000">
                <a:solidFill>
                  <a:srgbClr val="F2F2F2"/>
                </a:solidFill>
              </a:defRPr>
            </a:lvl4pPr>
            <a:lvl5pPr marL="0" indent="1828800" algn="ctr">
              <a:spcBef>
                <a:spcPts val="1400"/>
              </a:spcBef>
              <a:buSzTx/>
              <a:buNone/>
              <a:defRPr sz="40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grpSp>
        <p:nvGrpSpPr>
          <p:cNvPr id="21" name="Group 6"/>
          <p:cNvGrpSpPr/>
          <p:nvPr/>
        </p:nvGrpSpPr>
        <p:grpSpPr>
          <a:xfrm>
            <a:off x="-1" y="0"/>
            <a:ext cx="9144002" cy="914400"/>
            <a:chOff x="0" y="0"/>
            <a:chExt cx="9144000" cy="914400"/>
          </a:xfrm>
        </p:grpSpPr>
        <p:pic>
          <p:nvPicPr>
            <p:cNvPr id="19" name="Picture 20" descr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4573596" cy="9144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0" name="Picture 21" descr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594" y="0"/>
              <a:ext cx="4570407" cy="9144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>
            <a:spLocks noGrp="1"/>
          </p:cNvSpPr>
          <p:nvPr>
            <p:ph type="title"/>
          </p:nvPr>
        </p:nvSpPr>
        <p:spPr>
          <a:xfrm>
            <a:off x="6600825" y="230188"/>
            <a:ext cx="2047875" cy="2898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1" name="Body Level One…"/>
          <p:cNvSpPr>
            <a:spLocks noGrp="1"/>
          </p:cNvSpPr>
          <p:nvPr>
            <p:ph type="body" sz="half" idx="1"/>
          </p:nvPr>
        </p:nvSpPr>
        <p:spPr>
          <a:xfrm>
            <a:off x="457200" y="230188"/>
            <a:ext cx="5991225" cy="28987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Body Level One…"/>
          <p:cNvSpPr>
            <a:spLocks noGrp="1"/>
          </p:cNvSpPr>
          <p:nvPr>
            <p:ph type="body" sz="half" idx="1"/>
          </p:nvPr>
        </p:nvSpPr>
        <p:spPr>
          <a:xfrm>
            <a:off x="457200" y="1138237"/>
            <a:ext cx="8191500" cy="21383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xfrm>
            <a:off x="1066800" y="170504"/>
            <a:ext cx="7239000" cy="439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57200" y="990600"/>
            <a:ext cx="4019550" cy="21383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xfrm>
            <a:off x="1257300" y="212725"/>
            <a:ext cx="7886700" cy="3968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30237" y="1681163"/>
            <a:ext cx="386873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 indent="0">
              <a:buSzTx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>
            <a:spLocks noGrp="1"/>
          </p:cNvSpPr>
          <p:nvPr>
            <p:ph type="title"/>
          </p:nvPr>
        </p:nvSpPr>
        <p:spPr>
          <a:xfrm>
            <a:off x="1295400" y="155575"/>
            <a:ext cx="7370762" cy="5302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" name="Body Level One…"/>
          <p:cNvSpPr>
            <a:spLocks noGrp="1"/>
          </p:cNvSpPr>
          <p:nvPr>
            <p:ph type="body" sz="half" idx="1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100"/>
              </a:spcBef>
              <a:defRPr sz="3200"/>
            </a:lvl1pPr>
            <a:lvl2pPr marL="718185" indent="-260985">
              <a:spcBef>
                <a:spcPts val="1100"/>
              </a:spcBef>
              <a:defRPr sz="3200"/>
            </a:lvl2pPr>
            <a:lvl3pPr>
              <a:spcBef>
                <a:spcPts val="1100"/>
              </a:spcBef>
              <a:defRPr sz="3200"/>
            </a:lvl3pPr>
            <a:lvl4pPr marL="1645920" indent="-274320">
              <a:spcBef>
                <a:spcPts val="1100"/>
              </a:spcBef>
              <a:defRPr sz="3200"/>
            </a:lvl4pPr>
            <a:lvl5pPr marL="2103120" indent="-274320">
              <a:spcBef>
                <a:spcPts val="1100"/>
              </a:spcBef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500"/>
              </a:spcBef>
              <a:buSzTx/>
              <a:buNone/>
              <a:defRPr sz="1600"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1219200" y="76200"/>
            <a:ext cx="6934200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 hasCustomPrompt="1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1600"/>
            </a:lvl1pPr>
            <a:lvl2pPr marL="0" indent="457200">
              <a:spcBef>
                <a:spcPts val="500"/>
              </a:spcBef>
              <a:buSzTx/>
              <a:buNone/>
              <a:defRPr sz="1600"/>
            </a:lvl2pPr>
            <a:lvl3pPr marL="0" indent="914400">
              <a:spcBef>
                <a:spcPts val="500"/>
              </a:spcBef>
              <a:buSzTx/>
              <a:buNone/>
              <a:defRPr sz="1600"/>
            </a:lvl3pPr>
            <a:lvl4pPr marL="0" indent="1371600">
              <a:spcBef>
                <a:spcPts val="500"/>
              </a:spcBef>
              <a:buSzTx/>
              <a:buNone/>
              <a:defRPr sz="1600"/>
            </a:lvl4pPr>
            <a:lvl5pPr marL="0" indent="1828800">
              <a:spcBef>
                <a:spcPts val="500"/>
              </a:spcBef>
              <a:buSzTx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>
            <a:spLocks noGrp="1"/>
          </p:cNvSpPr>
          <p:nvPr>
            <p:ph type="title"/>
          </p:nvPr>
        </p:nvSpPr>
        <p:spPr>
          <a:xfrm>
            <a:off x="1066800" y="170504"/>
            <a:ext cx="7239000" cy="439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" name="Body Level One…"/>
          <p:cNvSpPr>
            <a:spLocks noGrp="1"/>
          </p:cNvSpPr>
          <p:nvPr>
            <p:ph type="body" sz="half" idx="1"/>
          </p:nvPr>
        </p:nvSpPr>
        <p:spPr>
          <a:xfrm>
            <a:off x="457200" y="1138237"/>
            <a:ext cx="8191500" cy="21383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0600" y="6324600"/>
            <a:ext cx="444500" cy="441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AutoShape 5"/>
          <p:cNvSpPr/>
          <p:nvPr/>
        </p:nvSpPr>
        <p:spPr>
          <a:xfrm>
            <a:off x="87465" y="123906"/>
            <a:ext cx="498282" cy="461766"/>
          </a:xfrm>
          <a:prstGeom prst="wedgeEllipseCallout">
            <a:avLst>
              <a:gd name="adj1" fmla="val -24795"/>
              <a:gd name="adj2" fmla="val 62225"/>
            </a:avLst>
          </a:prstGeom>
          <a:solidFill>
            <a:srgbClr val="333399"/>
          </a:solidFill>
          <a:ln w="12700">
            <a:miter lim="400000"/>
          </a:ln>
          <a:effectLst>
            <a:outerShdw dist="17961" dir="2700000" rotWithShape="0">
              <a:srgbClr val="999999"/>
            </a:outerShdw>
          </a:effectLst>
        </p:spPr>
        <p:txBody>
          <a:bodyPr lIns="45719" rIns="45719" anchor="ctr"/>
          <a:lstStyle/>
          <a:p>
            <a:pPr algn="ctr">
              <a:lnSpc>
                <a:spcPct val="120000"/>
              </a:lnSpc>
              <a:defRPr sz="2400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/>
          </a:p>
        </p:txBody>
      </p:sp>
      <p:sp>
        <p:nvSpPr>
          <p:cNvPr id="4" name="矩形 5"/>
          <p:cNvSpPr/>
          <p:nvPr/>
        </p:nvSpPr>
        <p:spPr>
          <a:xfrm>
            <a:off x="1" y="761999"/>
            <a:ext cx="9144001" cy="10889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/>
          </a:p>
        </p:txBody>
      </p:sp>
      <p:sp>
        <p:nvSpPr>
          <p:cNvPr id="5" name="燕尾形 29"/>
          <p:cNvSpPr/>
          <p:nvPr/>
        </p:nvSpPr>
        <p:spPr>
          <a:xfrm>
            <a:off x="457200" y="60324"/>
            <a:ext cx="8289291" cy="609600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800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" name="Title Text"/>
          <p:cNvSpPr>
            <a:spLocks noGrp="1"/>
          </p:cNvSpPr>
          <p:nvPr>
            <p:ph type="title"/>
          </p:nvPr>
        </p:nvSpPr>
        <p:spPr>
          <a:xfrm>
            <a:off x="802143" y="182561"/>
            <a:ext cx="7650094" cy="40311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/>
          <a:lstStyle/>
          <a:p>
            <a:r>
              <a:t>Title Text</a:t>
            </a:r>
          </a:p>
        </p:txBody>
      </p:sp>
      <p:sp>
        <p:nvSpPr>
          <p:cNvPr id="8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9376" y="182561"/>
            <a:ext cx="374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44BE4BDA-1675-424B-A845-9302580EB125}" type="slidenum">
              <a:rPr kumimoji="0" lang="en-US" sz="18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‹#›</a:t>
            </a:fld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4572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9144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13716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18288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285750" marR="0" indent="-285750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762000" marR="0" indent="-304800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219200" marR="0" indent="-304800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665605" marR="0" indent="-294005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122805" marR="0" indent="-294005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590800" marR="0" indent="-304800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048000" marR="0" indent="-304800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505200" marR="0" indent="-304800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3962400" marR="0" indent="-304800" algn="l" defTabSz="9144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895985">
              <a:defRPr sz="2350"/>
            </a:pPr>
            <a:r>
              <a:t>Lecture </a:t>
            </a:r>
            <a:r>
              <a:rPr lang="en-US" altLang="zh-CN"/>
              <a:t>18</a:t>
            </a:r>
            <a:br>
              <a:rPr dirty="0"/>
            </a:br>
            <a:br>
              <a:rPr dirty="0"/>
            </a:br>
            <a:r>
              <a:rPr dirty="0"/>
              <a:t>v</a:t>
            </a:r>
            <a:r>
              <a:rPr lang="en-US" dirty="0"/>
              <a:t>irtual memory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vl="0"/>
            <a:r>
              <a:rPr lang="en-US" altLang="zh-CN" b="0" kern="120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Computer Organization and Architecture</a:t>
            </a:r>
            <a:endParaRPr lang="en-US" altLang="zh-CN" kern="12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 Mechanism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Indirection (in addressing)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generated by each instruction in a program is a “virtual address”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i.e., it is not the physical address used to address main memory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called “linear address”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x86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“address translation” mechanism maps this address to a “physical address”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called “real address”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x86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translation mechanism can be implemented in hardware and software together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System with Virtual Memory (Page based)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266700" y="685800"/>
            <a:ext cx="8610600" cy="5486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Translation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hardware converts virtual addresses into physical addresses via an OS-managed lookup table (page table)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43000" y="2728959"/>
            <a:ext cx="1143000" cy="1066800"/>
            <a:chOff x="1488" y="1872"/>
            <a:chExt cx="720" cy="672"/>
          </a:xfrm>
        </p:grpSpPr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1488" y="1872"/>
              <a:ext cx="720" cy="672"/>
            </a:xfrm>
            <a:prstGeom prst="roundRect">
              <a:avLst>
                <a:gd name="adj" fmla="val 38986"/>
              </a:avLst>
            </a:prstGeom>
            <a:solidFill>
              <a:srgbClr val="33CCCC"/>
            </a:solidFill>
            <a:ln w="28575">
              <a:solidFill>
                <a:srgbClr val="000000"/>
              </a:solidFill>
              <a:round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1632" y="2064"/>
              <a:ext cx="452" cy="229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CPU</a:t>
              </a:r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6248400" y="1357359"/>
            <a:ext cx="1752600" cy="3352800"/>
            <a:chOff x="3024" y="1248"/>
            <a:chExt cx="1104" cy="2112"/>
          </a:xfrm>
        </p:grpSpPr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3072" y="1296"/>
              <a:ext cx="1056" cy="2064"/>
            </a:xfrm>
            <a:prstGeom prst="rect">
              <a:avLst/>
            </a:prstGeom>
            <a:solidFill>
              <a:srgbClr val="000099"/>
            </a:solidFill>
            <a:ln w="19050">
              <a:noFill/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024" y="1248"/>
              <a:ext cx="1056" cy="2064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grpSp>
          <p:nvGrpSpPr>
            <p:cNvPr id="50" name="Group 12"/>
            <p:cNvGrpSpPr/>
            <p:nvPr/>
          </p:nvGrpSpPr>
          <p:grpSpPr>
            <a:xfrm>
              <a:off x="3360" y="1344"/>
              <a:ext cx="576" cy="1872"/>
              <a:chOff x="3360" y="1344"/>
              <a:chExt cx="576" cy="1872"/>
            </a:xfrm>
          </p:grpSpPr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6" name="Rectangle 15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0" name="Rectangle 19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1" name="Rectangle 20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4" name="Rectangle 23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</p:grp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3168" y="1296"/>
              <a:ext cx="242" cy="21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8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0:</a:t>
              </a:r>
              <a:endParaRPr lang="en-US" altLang="zh-CN" sz="24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3168" y="1440"/>
              <a:ext cx="242" cy="21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8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1:</a:t>
              </a:r>
              <a:endParaRPr lang="en-US" altLang="zh-CN" sz="24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3024" y="3024"/>
              <a:ext cx="394" cy="21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8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N-1:</a:t>
              </a:r>
              <a:endParaRPr lang="en-US" altLang="zh-CN" sz="24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endParaRPr>
            </a:p>
          </p:txBody>
        </p:sp>
      </p:grp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6553200" y="976359"/>
            <a:ext cx="1057275" cy="336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505200" y="2195559"/>
            <a:ext cx="1219200" cy="2362200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3429000" y="2119359"/>
            <a:ext cx="1219200" cy="2362200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grpSp>
        <p:nvGrpSpPr>
          <p:cNvPr id="10" name="Group 32"/>
          <p:cNvGrpSpPr/>
          <p:nvPr/>
        </p:nvGrpSpPr>
        <p:grpSpPr>
          <a:xfrm>
            <a:off x="3962400" y="2271759"/>
            <a:ext cx="533400" cy="2057400"/>
            <a:chOff x="2688" y="1584"/>
            <a:chExt cx="576" cy="1296"/>
          </a:xfrm>
        </p:grpSpPr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2688" y="1584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2688" y="1728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2688" y="1872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688" y="2016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688" y="2160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688" y="2448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688" y="2304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688" y="2592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2688" y="2736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</p:grp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3657600" y="2195559"/>
            <a:ext cx="384175" cy="336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8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0:</a:t>
            </a:r>
            <a:endParaRPr lang="en-US" altLang="zh-CN" sz="2400" b="1" dirty="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3657600" y="2424159"/>
            <a:ext cx="384175" cy="336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8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1:</a:t>
            </a:r>
            <a:endParaRPr lang="en-US" altLang="zh-CN" sz="2400" b="1" dirty="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429000" y="4024359"/>
            <a:ext cx="612775" cy="336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8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P-1:</a:t>
            </a:r>
            <a:endParaRPr lang="en-US" altLang="zh-CN" sz="2400" b="1" dirty="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3413125" y="1706609"/>
            <a:ext cx="1387475" cy="336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Page Table</a:t>
            </a:r>
          </a:p>
        </p:txBody>
      </p:sp>
      <p:sp>
        <p:nvSpPr>
          <p:cNvPr id="15" name="Line 46"/>
          <p:cNvSpPr>
            <a:spLocks noChangeShapeType="1"/>
          </p:cNvSpPr>
          <p:nvPr/>
        </p:nvSpPr>
        <p:spPr bwMode="auto">
          <a:xfrm flipV="1">
            <a:off x="2286000" y="2881359"/>
            <a:ext cx="1676400" cy="2286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6" name="Oval 47"/>
          <p:cNvSpPr>
            <a:spLocks noChangeArrowheads="1"/>
          </p:cNvSpPr>
          <p:nvPr/>
        </p:nvSpPr>
        <p:spPr bwMode="auto">
          <a:xfrm>
            <a:off x="4171950" y="2757534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66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4181475" y="3681459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66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4257675" y="2843259"/>
            <a:ext cx="2486025" cy="8636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9" name="Line 50"/>
          <p:cNvSpPr>
            <a:spLocks noChangeShapeType="1"/>
          </p:cNvSpPr>
          <p:nvPr/>
        </p:nvSpPr>
        <p:spPr bwMode="auto">
          <a:xfrm flipV="1">
            <a:off x="4267200" y="2576559"/>
            <a:ext cx="2514600" cy="1143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 flipH="1" flipV="1">
            <a:off x="2286000" y="3414759"/>
            <a:ext cx="1676400" cy="3048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grpSp>
        <p:nvGrpSpPr>
          <p:cNvPr id="21" name="Group 52"/>
          <p:cNvGrpSpPr/>
          <p:nvPr/>
        </p:nvGrpSpPr>
        <p:grpSpPr>
          <a:xfrm>
            <a:off x="3962400" y="3871959"/>
            <a:ext cx="533400" cy="228600"/>
            <a:chOff x="2496" y="2688"/>
            <a:chExt cx="336" cy="144"/>
          </a:xfrm>
        </p:grpSpPr>
        <p:sp>
          <p:nvSpPr>
            <p:cNvPr id="37" name="Line 53"/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</p:grpSp>
      <p:grpSp>
        <p:nvGrpSpPr>
          <p:cNvPr id="22" name="Group 55"/>
          <p:cNvGrpSpPr/>
          <p:nvPr/>
        </p:nvGrpSpPr>
        <p:grpSpPr>
          <a:xfrm>
            <a:off x="3962400" y="3186159"/>
            <a:ext cx="533400" cy="228600"/>
            <a:chOff x="2496" y="2688"/>
            <a:chExt cx="336" cy="144"/>
          </a:xfrm>
        </p:grpSpPr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</p:grpSp>
      <p:grpSp>
        <p:nvGrpSpPr>
          <p:cNvPr id="23" name="Group 58"/>
          <p:cNvGrpSpPr/>
          <p:nvPr/>
        </p:nvGrpSpPr>
        <p:grpSpPr>
          <a:xfrm>
            <a:off x="4800600" y="4633959"/>
            <a:ext cx="1295400" cy="666750"/>
            <a:chOff x="2592" y="3264"/>
            <a:chExt cx="816" cy="420"/>
          </a:xfrm>
        </p:grpSpPr>
        <p:sp>
          <p:nvSpPr>
            <p:cNvPr id="29" name="Rectangle 59"/>
            <p:cNvSpPr>
              <a:spLocks noChangeArrowheads="1"/>
            </p:cNvSpPr>
            <p:nvPr/>
          </p:nvSpPr>
          <p:spPr bwMode="auto">
            <a:xfrm>
              <a:off x="2592" y="3360"/>
              <a:ext cx="816" cy="240"/>
            </a:xfrm>
            <a:prstGeom prst="rect">
              <a:avLst/>
            </a:prstGeom>
            <a:solidFill>
              <a:srgbClr val="33CCCC"/>
            </a:solidFill>
            <a:ln w="25400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grpSp>
          <p:nvGrpSpPr>
            <p:cNvPr id="30" name="Group 60"/>
            <p:cNvGrpSpPr/>
            <p:nvPr/>
          </p:nvGrpSpPr>
          <p:grpSpPr>
            <a:xfrm>
              <a:off x="2592" y="3264"/>
              <a:ext cx="816" cy="420"/>
              <a:chOff x="2592" y="3264"/>
              <a:chExt cx="816" cy="420"/>
            </a:xfrm>
          </p:grpSpPr>
          <p:sp>
            <p:nvSpPr>
              <p:cNvPr id="31" name="Oval 6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816" cy="192"/>
              </a:xfrm>
              <a:prstGeom prst="ellipse">
                <a:avLst/>
              </a:prstGeom>
              <a:solidFill>
                <a:srgbClr val="33CCCC"/>
              </a:solidFill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32" name="Line 62"/>
              <p:cNvSpPr>
                <a:spLocks noChangeShapeType="1"/>
              </p:cNvSpPr>
              <p:nvPr/>
            </p:nvSpPr>
            <p:spPr bwMode="auto">
              <a:xfrm>
                <a:off x="2592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33" name="Line 63"/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64"/>
              <p:cNvSpPr/>
              <p:nvPr/>
            </p:nvSpPr>
            <p:spPr bwMode="auto">
              <a:xfrm>
                <a:off x="2592" y="3600"/>
                <a:ext cx="816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0" y="60"/>
                  </a:cxn>
                  <a:cxn ang="0">
                    <a:pos x="414" y="84"/>
                  </a:cxn>
                  <a:cxn ang="0">
                    <a:pos x="678" y="60"/>
                  </a:cxn>
                  <a:cxn ang="0">
                    <a:pos x="816" y="0"/>
                  </a:cxn>
                </a:cxnLst>
                <a:rect l="0" t="0" r="r" b="b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rgbClr val="33CCCC"/>
              </a:solidFill>
              <a:ln w="1905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Text Box 65"/>
          <p:cNvSpPr txBox="1">
            <a:spLocks noChangeArrowheads="1"/>
          </p:cNvSpPr>
          <p:nvPr/>
        </p:nvSpPr>
        <p:spPr bwMode="auto">
          <a:xfrm>
            <a:off x="5105400" y="4938759"/>
            <a:ext cx="663575" cy="336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Disk</a:t>
            </a:r>
          </a:p>
        </p:txBody>
      </p:sp>
      <p:sp>
        <p:nvSpPr>
          <p:cNvPr id="25" name="Freeform 66"/>
          <p:cNvSpPr/>
          <p:nvPr/>
        </p:nvSpPr>
        <p:spPr bwMode="auto">
          <a:xfrm>
            <a:off x="4238625" y="3309984"/>
            <a:ext cx="1296988" cy="132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26" name="Freeform 67"/>
          <p:cNvSpPr/>
          <p:nvPr/>
        </p:nvSpPr>
        <p:spPr bwMode="auto">
          <a:xfrm>
            <a:off x="4229100" y="3986259"/>
            <a:ext cx="1104900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27" name="Text Box 68"/>
          <p:cNvSpPr txBox="1">
            <a:spLocks noChangeArrowheads="1"/>
          </p:cNvSpPr>
          <p:nvPr/>
        </p:nvSpPr>
        <p:spPr bwMode="auto">
          <a:xfrm>
            <a:off x="1905000" y="1966959"/>
            <a:ext cx="1349375" cy="52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8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Virtual</a:t>
            </a:r>
          </a:p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8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Addresses</a:t>
            </a:r>
            <a:endParaRPr lang="en-US" altLang="zh-CN" sz="2400" b="1" dirty="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8" name="Text Box 69"/>
          <p:cNvSpPr txBox="1">
            <a:spLocks noChangeArrowheads="1"/>
          </p:cNvSpPr>
          <p:nvPr/>
        </p:nvSpPr>
        <p:spPr bwMode="auto">
          <a:xfrm>
            <a:off x="4800600" y="2043159"/>
            <a:ext cx="1349375" cy="52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800" b="1" i="1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Physical</a:t>
            </a:r>
          </a:p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800" b="1" i="1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Addresses</a:t>
            </a:r>
            <a:endParaRPr lang="en-US" altLang="zh-CN" sz="2400" b="1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Virtual Pages, Physical Frames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address space divided into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address space divided into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frames</a:t>
            </a:r>
          </a:p>
          <a:p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virtual page is mapped to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physical frame, if the page is in physical memory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location in disk, otherwise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an accessed virtual page is not in memory, but on disk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memory system brings the page into a physical frame and adjusts the mapping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this is called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demand paging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table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table that stores the mapping of virtual pages to physical frames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Physical Memory as a Cache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words…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memory is a cache for pages stored on disk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fact, it is a fully associative cache in modern systems (a virtual page can be mapped to any physical frame)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caching issues exist as we have covered earlier: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Placement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where and how to place/find a page in cache?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what page to remove to make room in cache?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Granularity of management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large, small, uniform pages?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policy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what do we do about writes? Write back?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Supporting Virtual Memory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14300" y="8318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Virtual memory requires both HW+SW support </a:t>
            </a:r>
          </a:p>
          <a:p>
            <a:pPr lvl="1"/>
            <a:r>
              <a:rPr lang="en-US" altLang="zh-CN" dirty="0"/>
              <a:t>Page Table is in memory</a:t>
            </a:r>
          </a:p>
          <a:p>
            <a:pPr lvl="1"/>
            <a:r>
              <a:rPr lang="en-US" altLang="zh-CN" dirty="0"/>
              <a:t>Can be cached in special hardware structures called Translation Lookaside Buffers (TLBs)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The hardware component is called the MMU (memory management unit)</a:t>
            </a:r>
          </a:p>
          <a:p>
            <a:pPr lvl="1"/>
            <a:r>
              <a:rPr lang="en-US" altLang="zh-CN" dirty="0"/>
              <a:t>Includes Page Table Base Register(s), TLBs, page walkers</a:t>
            </a:r>
          </a:p>
          <a:p>
            <a:pPr lvl="1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It is the job of the software to leverage the MMU to</a:t>
            </a:r>
          </a:p>
          <a:p>
            <a:pPr lvl="1"/>
            <a:r>
              <a:rPr lang="en-US" altLang="zh-CN" dirty="0"/>
              <a:t>Populate page tables, decide what to replace in physical memory </a:t>
            </a:r>
          </a:p>
          <a:p>
            <a:pPr lvl="1"/>
            <a:r>
              <a:rPr lang="en-US" altLang="en-US" dirty="0"/>
              <a:t>Change the Page Table Register on context switch (to use the running thread’</a:t>
            </a:r>
            <a:r>
              <a:rPr lang="en-US" altLang="zh-CN" dirty="0"/>
              <a:t>s page table)</a:t>
            </a:r>
          </a:p>
          <a:p>
            <a:pPr lvl="1"/>
            <a:r>
              <a:rPr lang="en-US" altLang="zh-CN" dirty="0"/>
              <a:t>Handle page faults and ensure correct mapping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 System Software Jobs for VM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/>
              <a:t>Keeping track of which physical frames are free </a:t>
            </a:r>
          </a:p>
          <a:p>
            <a:endParaRPr lang="en-US" altLang="zh-CN"/>
          </a:p>
          <a:p>
            <a:r>
              <a:rPr lang="en-US" altLang="zh-CN"/>
              <a:t>Allocating free physical frames to virtual pages </a:t>
            </a:r>
          </a:p>
          <a:p>
            <a:endParaRPr lang="en-US" altLang="zh-CN"/>
          </a:p>
          <a:p>
            <a:r>
              <a:rPr lang="en-US" altLang="zh-CN"/>
              <a:t>Page replacement policy </a:t>
            </a:r>
          </a:p>
          <a:p>
            <a:pPr lvl="1"/>
            <a:r>
              <a:rPr lang="en-US" altLang="zh-CN"/>
              <a:t>When no physical frame is free, what should be swapped out? </a:t>
            </a:r>
          </a:p>
          <a:p>
            <a:endParaRPr lang="en-US" altLang="zh-CN"/>
          </a:p>
          <a:p>
            <a:r>
              <a:rPr lang="en-US" altLang="zh-CN"/>
              <a:t>Sharing pages between processes </a:t>
            </a:r>
          </a:p>
          <a:p>
            <a:endParaRPr lang="en-US" altLang="zh-CN"/>
          </a:p>
          <a:p>
            <a:r>
              <a:rPr lang="en-US" altLang="zh-CN"/>
              <a:t>Copy-on-write optimization</a:t>
            </a:r>
          </a:p>
          <a:p>
            <a:endParaRPr lang="en-US" altLang="zh-CN"/>
          </a:p>
          <a:p>
            <a:r>
              <a:rPr lang="en-US" altLang="zh-CN"/>
              <a:t>Page-flip optimization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Page Fault (“A Miss in Physical Memory”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126851" y="836407"/>
            <a:ext cx="8610600" cy="5486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/>
              <a:t>If a page is not in physical memory but disk</a:t>
            </a:r>
          </a:p>
          <a:p>
            <a:pPr lvl="1"/>
            <a:r>
              <a:rPr lang="en-US" altLang="zh-CN"/>
              <a:t>Page table entry indicates virtual page not in memory</a:t>
            </a:r>
          </a:p>
          <a:p>
            <a:pPr lvl="1"/>
            <a:r>
              <a:rPr lang="en-US" altLang="zh-CN">
                <a:sym typeface="Wingdings" panose="05000000000000000000" pitchFamily="2" charset="2"/>
              </a:rPr>
              <a:t>Access to such a page triggers a page fault exception</a:t>
            </a:r>
            <a:endParaRPr lang="en-US" altLang="zh-CN"/>
          </a:p>
          <a:p>
            <a:pPr lvl="1"/>
            <a:r>
              <a:rPr lang="en-US" altLang="zh-CN"/>
              <a:t>OS trap handler invoked to move data from disk into memory</a:t>
            </a:r>
          </a:p>
          <a:p>
            <a:pPr lvl="2"/>
            <a:r>
              <a:rPr lang="en-US" altLang="zh-CN"/>
              <a:t>Other processes can continue executing</a:t>
            </a:r>
          </a:p>
          <a:p>
            <a:pPr lvl="2"/>
            <a:r>
              <a:rPr lang="en-US" altLang="zh-CN"/>
              <a:t>OS has full control over placement</a:t>
            </a:r>
          </a:p>
        </p:txBody>
      </p:sp>
      <p:sp>
        <p:nvSpPr>
          <p:cNvPr id="5" name="AutoShape 5"/>
          <p:cNvSpPr>
            <a:spLocks noChangeAspect="1" noChangeArrowheads="1"/>
          </p:cNvSpPr>
          <p:nvPr/>
        </p:nvSpPr>
        <p:spPr bwMode="auto">
          <a:xfrm>
            <a:off x="266700" y="5056439"/>
            <a:ext cx="684213" cy="639763"/>
          </a:xfrm>
          <a:prstGeom prst="roundRect">
            <a:avLst>
              <a:gd name="adj" fmla="val 38986"/>
            </a:avLst>
          </a:prstGeom>
          <a:solidFill>
            <a:srgbClr val="33CCCC"/>
          </a:solidFill>
          <a:ln w="28575">
            <a:solidFill>
              <a:srgbClr val="000000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CPU</a:t>
            </a:r>
          </a:p>
        </p:txBody>
      </p:sp>
      <p:sp>
        <p:nvSpPr>
          <p:cNvPr id="6" name="Rectangle 6"/>
          <p:cNvSpPr>
            <a:spLocks noChangeAspect="1" noChangeArrowheads="1"/>
          </p:cNvSpPr>
          <p:nvPr/>
        </p:nvSpPr>
        <p:spPr bwMode="auto">
          <a:xfrm>
            <a:off x="3375025" y="4280152"/>
            <a:ext cx="1004888" cy="1965325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" name="Rectangle 7"/>
          <p:cNvSpPr>
            <a:spLocks noChangeAspect="1" noChangeArrowheads="1"/>
          </p:cNvSpPr>
          <p:nvPr/>
        </p:nvSpPr>
        <p:spPr bwMode="auto">
          <a:xfrm>
            <a:off x="3328988" y="4234114"/>
            <a:ext cx="1004888" cy="1965325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8" name="Rectangle 8"/>
          <p:cNvSpPr>
            <a:spLocks noChangeAspect="1" noChangeArrowheads="1"/>
          </p:cNvSpPr>
          <p:nvPr/>
        </p:nvSpPr>
        <p:spPr bwMode="auto">
          <a:xfrm>
            <a:off x="3648075" y="4326189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9" name="Rectangle 9"/>
          <p:cNvSpPr>
            <a:spLocks noChangeAspect="1" noChangeArrowheads="1"/>
          </p:cNvSpPr>
          <p:nvPr/>
        </p:nvSpPr>
        <p:spPr bwMode="auto">
          <a:xfrm>
            <a:off x="3648075" y="4462714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0" name="Rectangle 10"/>
          <p:cNvSpPr>
            <a:spLocks noChangeAspect="1" noChangeArrowheads="1"/>
          </p:cNvSpPr>
          <p:nvPr/>
        </p:nvSpPr>
        <p:spPr bwMode="auto">
          <a:xfrm>
            <a:off x="3648075" y="4600827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1" name="Rectangle 11"/>
          <p:cNvSpPr>
            <a:spLocks noChangeAspect="1" noChangeArrowheads="1"/>
          </p:cNvSpPr>
          <p:nvPr/>
        </p:nvSpPr>
        <p:spPr bwMode="auto">
          <a:xfrm>
            <a:off x="3648075" y="4737352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2" name="Rectangle 12"/>
          <p:cNvSpPr>
            <a:spLocks noChangeAspect="1" noChangeArrowheads="1"/>
          </p:cNvSpPr>
          <p:nvPr/>
        </p:nvSpPr>
        <p:spPr bwMode="auto">
          <a:xfrm>
            <a:off x="3648075" y="4873877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3" name="Rectangle 13"/>
          <p:cNvSpPr>
            <a:spLocks noChangeAspect="1" noChangeArrowheads="1"/>
          </p:cNvSpPr>
          <p:nvPr/>
        </p:nvSpPr>
        <p:spPr bwMode="auto">
          <a:xfrm>
            <a:off x="3648075" y="5148514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4" name="Rectangle 14"/>
          <p:cNvSpPr>
            <a:spLocks noChangeAspect="1" noChangeArrowheads="1"/>
          </p:cNvSpPr>
          <p:nvPr/>
        </p:nvSpPr>
        <p:spPr bwMode="auto">
          <a:xfrm>
            <a:off x="3648075" y="5011989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5" name="Rectangle 15"/>
          <p:cNvSpPr>
            <a:spLocks noChangeAspect="1" noChangeArrowheads="1"/>
          </p:cNvSpPr>
          <p:nvPr/>
        </p:nvSpPr>
        <p:spPr bwMode="auto">
          <a:xfrm>
            <a:off x="3648075" y="5285039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3648075" y="5421564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7" name="Rectangle 17"/>
          <p:cNvSpPr>
            <a:spLocks noChangeAspect="1" noChangeArrowheads="1"/>
          </p:cNvSpPr>
          <p:nvPr/>
        </p:nvSpPr>
        <p:spPr bwMode="auto">
          <a:xfrm>
            <a:off x="3648075" y="5559677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8" name="Rectangle 18"/>
          <p:cNvSpPr>
            <a:spLocks noChangeAspect="1" noChangeArrowheads="1"/>
          </p:cNvSpPr>
          <p:nvPr/>
        </p:nvSpPr>
        <p:spPr bwMode="auto">
          <a:xfrm>
            <a:off x="3648075" y="5696202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9" name="Rectangle 19"/>
          <p:cNvSpPr>
            <a:spLocks noChangeAspect="1" noChangeArrowheads="1"/>
          </p:cNvSpPr>
          <p:nvPr/>
        </p:nvSpPr>
        <p:spPr bwMode="auto">
          <a:xfrm>
            <a:off x="3648075" y="5970839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0" name="Rectangle 20"/>
          <p:cNvSpPr>
            <a:spLocks noChangeAspect="1" noChangeArrowheads="1"/>
          </p:cNvSpPr>
          <p:nvPr/>
        </p:nvSpPr>
        <p:spPr bwMode="auto">
          <a:xfrm>
            <a:off x="3648075" y="5832727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1" name="Text Box 21"/>
          <p:cNvSpPr txBox="1">
            <a:spLocks noChangeAspect="1" noChangeArrowheads="1"/>
          </p:cNvSpPr>
          <p:nvPr/>
        </p:nvSpPr>
        <p:spPr bwMode="auto">
          <a:xfrm>
            <a:off x="3443288" y="3951539"/>
            <a:ext cx="862013" cy="2809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1684338" y="4737352"/>
            <a:ext cx="730250" cy="1416050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3" name="Rectangle 23"/>
          <p:cNvSpPr>
            <a:spLocks noChangeAspect="1" noChangeArrowheads="1"/>
          </p:cNvSpPr>
          <p:nvPr/>
        </p:nvSpPr>
        <p:spPr bwMode="auto">
          <a:xfrm>
            <a:off x="1638300" y="4691314"/>
            <a:ext cx="730250" cy="1416050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4" name="Rectangle 24"/>
          <p:cNvSpPr>
            <a:spLocks noChangeAspect="1" noChangeArrowheads="1"/>
          </p:cNvSpPr>
          <p:nvPr/>
        </p:nvSpPr>
        <p:spPr bwMode="auto">
          <a:xfrm>
            <a:off x="1957388" y="4783389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5" name="Rectangle 25"/>
          <p:cNvSpPr>
            <a:spLocks noChangeAspect="1" noChangeArrowheads="1"/>
          </p:cNvSpPr>
          <p:nvPr/>
        </p:nvSpPr>
        <p:spPr bwMode="auto">
          <a:xfrm>
            <a:off x="1957388" y="4919914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6" name="Rectangle 26"/>
          <p:cNvSpPr>
            <a:spLocks noChangeAspect="1" noChangeArrowheads="1"/>
          </p:cNvSpPr>
          <p:nvPr/>
        </p:nvSpPr>
        <p:spPr bwMode="auto">
          <a:xfrm>
            <a:off x="1957388" y="5058027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7" name="Rectangle 27"/>
          <p:cNvSpPr>
            <a:spLocks noChangeAspect="1" noChangeArrowheads="1"/>
          </p:cNvSpPr>
          <p:nvPr/>
        </p:nvSpPr>
        <p:spPr bwMode="auto">
          <a:xfrm>
            <a:off x="1957388" y="5194552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8" name="Rectangle 28"/>
          <p:cNvSpPr>
            <a:spLocks noChangeAspect="1" noChangeArrowheads="1"/>
          </p:cNvSpPr>
          <p:nvPr/>
        </p:nvSpPr>
        <p:spPr bwMode="auto">
          <a:xfrm>
            <a:off x="1957388" y="5331077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9" name="Rectangle 29"/>
          <p:cNvSpPr>
            <a:spLocks noChangeAspect="1" noChangeArrowheads="1"/>
          </p:cNvSpPr>
          <p:nvPr/>
        </p:nvSpPr>
        <p:spPr bwMode="auto">
          <a:xfrm>
            <a:off x="1957388" y="5605714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30" name="Rectangle 30"/>
          <p:cNvSpPr>
            <a:spLocks noChangeAspect="1" noChangeArrowheads="1"/>
          </p:cNvSpPr>
          <p:nvPr/>
        </p:nvSpPr>
        <p:spPr bwMode="auto">
          <a:xfrm>
            <a:off x="1957388" y="5469189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31" name="Rectangle 31"/>
          <p:cNvSpPr>
            <a:spLocks noChangeAspect="1" noChangeArrowheads="1"/>
          </p:cNvSpPr>
          <p:nvPr/>
        </p:nvSpPr>
        <p:spPr bwMode="auto">
          <a:xfrm>
            <a:off x="1957388" y="5742239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32" name="Rectangle 32"/>
          <p:cNvSpPr>
            <a:spLocks noChangeAspect="1" noChangeArrowheads="1"/>
          </p:cNvSpPr>
          <p:nvPr/>
        </p:nvSpPr>
        <p:spPr bwMode="auto">
          <a:xfrm>
            <a:off x="1957388" y="5880352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33" name="Text Box 33"/>
          <p:cNvSpPr txBox="1">
            <a:spLocks noChangeAspect="1" noChangeArrowheads="1"/>
          </p:cNvSpPr>
          <p:nvPr/>
        </p:nvSpPr>
        <p:spPr bwMode="auto">
          <a:xfrm>
            <a:off x="1485900" y="4408739"/>
            <a:ext cx="1119188" cy="2809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Page Table</a:t>
            </a:r>
          </a:p>
        </p:txBody>
      </p:sp>
      <p:sp>
        <p:nvSpPr>
          <p:cNvPr id="34" name="Line 34"/>
          <p:cNvSpPr>
            <a:spLocks noChangeAspect="1" noChangeShapeType="1"/>
          </p:cNvSpPr>
          <p:nvPr/>
        </p:nvSpPr>
        <p:spPr bwMode="auto">
          <a:xfrm>
            <a:off x="2135188" y="5124702"/>
            <a:ext cx="1512888" cy="663575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35" name="Line 35"/>
          <p:cNvSpPr>
            <a:spLocks noChangeAspect="1" noChangeShapeType="1"/>
          </p:cNvSpPr>
          <p:nvPr/>
        </p:nvSpPr>
        <p:spPr bwMode="auto">
          <a:xfrm flipV="1">
            <a:off x="2139950" y="4965952"/>
            <a:ext cx="1508125" cy="685800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36" name="Line 36"/>
          <p:cNvSpPr>
            <a:spLocks noChangeAspect="1" noChangeShapeType="1"/>
          </p:cNvSpPr>
          <p:nvPr/>
        </p:nvSpPr>
        <p:spPr bwMode="auto">
          <a:xfrm flipV="1">
            <a:off x="1957388" y="5742239"/>
            <a:ext cx="320675" cy="138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37" name="Line 37"/>
          <p:cNvSpPr>
            <a:spLocks noChangeAspect="1" noChangeShapeType="1"/>
          </p:cNvSpPr>
          <p:nvPr/>
        </p:nvSpPr>
        <p:spPr bwMode="auto">
          <a:xfrm flipH="1" flipV="1">
            <a:off x="1957388" y="5742239"/>
            <a:ext cx="320675" cy="138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38" name="Line 38"/>
          <p:cNvSpPr>
            <a:spLocks noChangeAspect="1" noChangeShapeType="1"/>
          </p:cNvSpPr>
          <p:nvPr/>
        </p:nvSpPr>
        <p:spPr bwMode="auto">
          <a:xfrm flipV="1">
            <a:off x="1957388" y="5331077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39" name="Line 39"/>
          <p:cNvSpPr>
            <a:spLocks noChangeAspect="1" noChangeShapeType="1"/>
          </p:cNvSpPr>
          <p:nvPr/>
        </p:nvSpPr>
        <p:spPr bwMode="auto">
          <a:xfrm flipH="1" flipV="1">
            <a:off x="1957388" y="5331077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40" name="Rectangle 40"/>
          <p:cNvSpPr>
            <a:spLocks noChangeAspect="1" noChangeArrowheads="1"/>
          </p:cNvSpPr>
          <p:nvPr/>
        </p:nvSpPr>
        <p:spPr bwMode="auto">
          <a:xfrm>
            <a:off x="2460625" y="6291514"/>
            <a:ext cx="776288" cy="228600"/>
          </a:xfrm>
          <a:prstGeom prst="rect">
            <a:avLst/>
          </a:prstGeom>
          <a:solidFill>
            <a:srgbClr val="33CCCC"/>
          </a:solidFill>
          <a:ln w="25400">
            <a:noFill/>
            <a:miter lim="800000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41" name="Oval 41"/>
          <p:cNvSpPr>
            <a:spLocks noChangeAspect="1" noChangeArrowheads="1"/>
          </p:cNvSpPr>
          <p:nvPr/>
        </p:nvSpPr>
        <p:spPr bwMode="auto">
          <a:xfrm>
            <a:off x="2460625" y="6199439"/>
            <a:ext cx="776288" cy="182563"/>
          </a:xfrm>
          <a:prstGeom prst="ellipse">
            <a:avLst/>
          </a:prstGeom>
          <a:solidFill>
            <a:srgbClr val="33CCCC"/>
          </a:solidFill>
          <a:ln w="19050">
            <a:solidFill>
              <a:srgbClr val="000066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42" name="Line 42"/>
          <p:cNvSpPr>
            <a:spLocks noChangeAspect="1" noChangeShapeType="1"/>
          </p:cNvSpPr>
          <p:nvPr/>
        </p:nvSpPr>
        <p:spPr bwMode="auto">
          <a:xfrm>
            <a:off x="2460625" y="6291514"/>
            <a:ext cx="0" cy="228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43" name="Line 43"/>
          <p:cNvSpPr>
            <a:spLocks noChangeAspect="1" noChangeShapeType="1"/>
          </p:cNvSpPr>
          <p:nvPr/>
        </p:nvSpPr>
        <p:spPr bwMode="auto">
          <a:xfrm>
            <a:off x="3236913" y="6291514"/>
            <a:ext cx="0" cy="228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44" name="Freeform 44"/>
          <p:cNvSpPr>
            <a:spLocks noChangeAspect="1"/>
          </p:cNvSpPr>
          <p:nvPr/>
        </p:nvSpPr>
        <p:spPr bwMode="auto">
          <a:xfrm>
            <a:off x="2460625" y="6520114"/>
            <a:ext cx="776288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60"/>
              </a:cxn>
              <a:cxn ang="0">
                <a:pos x="414" y="84"/>
              </a:cxn>
              <a:cxn ang="0">
                <a:pos x="678" y="60"/>
              </a:cxn>
              <a:cxn ang="0">
                <a:pos x="816" y="0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rgbClr val="33CCCC"/>
          </a:solidFill>
          <a:ln w="1905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45" name="Text Box 45"/>
          <p:cNvSpPr txBox="1">
            <a:spLocks noChangeAspect="1" noChangeArrowheads="1"/>
          </p:cNvSpPr>
          <p:nvPr/>
        </p:nvSpPr>
        <p:spPr bwMode="auto">
          <a:xfrm>
            <a:off x="2606675" y="6337552"/>
            <a:ext cx="557213" cy="2809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Disk</a:t>
            </a:r>
          </a:p>
        </p:txBody>
      </p:sp>
      <p:sp>
        <p:nvSpPr>
          <p:cNvPr id="46" name="Freeform 46"/>
          <p:cNvSpPr>
            <a:spLocks noChangeAspect="1"/>
          </p:cNvSpPr>
          <p:nvPr/>
        </p:nvSpPr>
        <p:spPr bwMode="auto">
          <a:xfrm>
            <a:off x="2122488" y="5405689"/>
            <a:ext cx="777875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47" name="Freeform 47"/>
          <p:cNvSpPr>
            <a:spLocks noChangeAspect="1"/>
          </p:cNvSpPr>
          <p:nvPr/>
        </p:nvSpPr>
        <p:spPr bwMode="auto">
          <a:xfrm>
            <a:off x="2117725" y="5810502"/>
            <a:ext cx="661988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48" name="Text Box 48"/>
          <p:cNvSpPr txBox="1">
            <a:spLocks noChangeAspect="1" noChangeArrowheads="1"/>
          </p:cNvSpPr>
          <p:nvPr/>
        </p:nvSpPr>
        <p:spPr bwMode="auto">
          <a:xfrm>
            <a:off x="582613" y="4638927"/>
            <a:ext cx="1090613" cy="42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4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Virtual</a:t>
            </a:r>
          </a:p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4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Addresses</a:t>
            </a:r>
            <a:endParaRPr lang="en-US" altLang="zh-CN" sz="1400" b="1" dirty="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49" name="Text Box 49"/>
          <p:cNvSpPr txBox="1">
            <a:spLocks noChangeAspect="1" noChangeArrowheads="1"/>
          </p:cNvSpPr>
          <p:nvPr/>
        </p:nvSpPr>
        <p:spPr bwMode="auto">
          <a:xfrm>
            <a:off x="2319338" y="4684964"/>
            <a:ext cx="1090613" cy="42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4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Physical</a:t>
            </a:r>
          </a:p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4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Addresses</a:t>
            </a:r>
            <a:endParaRPr lang="en-US" altLang="zh-CN" sz="1400" b="1" dirty="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0" name="AutoShape 51"/>
          <p:cNvSpPr>
            <a:spLocks noChangeAspect="1" noChangeArrowheads="1"/>
          </p:cNvSpPr>
          <p:nvPr/>
        </p:nvSpPr>
        <p:spPr bwMode="auto">
          <a:xfrm>
            <a:off x="4764088" y="5208839"/>
            <a:ext cx="684213" cy="639763"/>
          </a:xfrm>
          <a:prstGeom prst="roundRect">
            <a:avLst>
              <a:gd name="adj" fmla="val 38986"/>
            </a:avLst>
          </a:prstGeom>
          <a:solidFill>
            <a:srgbClr val="33CCCC"/>
          </a:solidFill>
          <a:ln w="28575">
            <a:solidFill>
              <a:srgbClr val="000000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CPU</a:t>
            </a:r>
          </a:p>
        </p:txBody>
      </p:sp>
      <p:sp>
        <p:nvSpPr>
          <p:cNvPr id="51" name="Rectangle 52"/>
          <p:cNvSpPr>
            <a:spLocks noChangeAspect="1" noChangeArrowheads="1"/>
          </p:cNvSpPr>
          <p:nvPr/>
        </p:nvSpPr>
        <p:spPr bwMode="auto">
          <a:xfrm>
            <a:off x="7872413" y="4432552"/>
            <a:ext cx="1004888" cy="1965325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2" name="Rectangle 53"/>
          <p:cNvSpPr>
            <a:spLocks noChangeAspect="1" noChangeArrowheads="1"/>
          </p:cNvSpPr>
          <p:nvPr/>
        </p:nvSpPr>
        <p:spPr bwMode="auto">
          <a:xfrm>
            <a:off x="7826375" y="4386514"/>
            <a:ext cx="1004888" cy="1965325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3" name="Rectangle 54"/>
          <p:cNvSpPr>
            <a:spLocks noChangeAspect="1" noChangeArrowheads="1"/>
          </p:cNvSpPr>
          <p:nvPr/>
        </p:nvSpPr>
        <p:spPr bwMode="auto">
          <a:xfrm>
            <a:off x="8145463" y="4478589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4" name="Rectangle 55"/>
          <p:cNvSpPr>
            <a:spLocks noChangeAspect="1" noChangeArrowheads="1"/>
          </p:cNvSpPr>
          <p:nvPr/>
        </p:nvSpPr>
        <p:spPr bwMode="auto">
          <a:xfrm>
            <a:off x="8145463" y="4615114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5" name="Rectangle 56"/>
          <p:cNvSpPr>
            <a:spLocks noChangeAspect="1" noChangeArrowheads="1"/>
          </p:cNvSpPr>
          <p:nvPr/>
        </p:nvSpPr>
        <p:spPr bwMode="auto">
          <a:xfrm>
            <a:off x="8145463" y="4753227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6" name="Rectangle 57"/>
          <p:cNvSpPr>
            <a:spLocks noChangeAspect="1" noChangeArrowheads="1"/>
          </p:cNvSpPr>
          <p:nvPr/>
        </p:nvSpPr>
        <p:spPr bwMode="auto">
          <a:xfrm>
            <a:off x="8145463" y="4889752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7" name="Rectangle 58"/>
          <p:cNvSpPr>
            <a:spLocks noChangeAspect="1" noChangeArrowheads="1"/>
          </p:cNvSpPr>
          <p:nvPr/>
        </p:nvSpPr>
        <p:spPr bwMode="auto">
          <a:xfrm>
            <a:off x="8145463" y="5026277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8" name="Rectangle 59"/>
          <p:cNvSpPr>
            <a:spLocks noChangeAspect="1" noChangeArrowheads="1"/>
          </p:cNvSpPr>
          <p:nvPr/>
        </p:nvSpPr>
        <p:spPr bwMode="auto">
          <a:xfrm>
            <a:off x="8145463" y="5300914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59" name="Rectangle 60"/>
          <p:cNvSpPr>
            <a:spLocks noChangeAspect="1" noChangeArrowheads="1"/>
          </p:cNvSpPr>
          <p:nvPr/>
        </p:nvSpPr>
        <p:spPr bwMode="auto">
          <a:xfrm>
            <a:off x="8145463" y="5164389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0" name="Rectangle 61"/>
          <p:cNvSpPr>
            <a:spLocks noChangeAspect="1" noChangeArrowheads="1"/>
          </p:cNvSpPr>
          <p:nvPr/>
        </p:nvSpPr>
        <p:spPr bwMode="auto">
          <a:xfrm>
            <a:off x="8145463" y="5437439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1" name="Rectangle 62"/>
          <p:cNvSpPr>
            <a:spLocks noChangeAspect="1" noChangeArrowheads="1"/>
          </p:cNvSpPr>
          <p:nvPr/>
        </p:nvSpPr>
        <p:spPr bwMode="auto">
          <a:xfrm>
            <a:off x="8145463" y="5573964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2" name="Rectangle 63"/>
          <p:cNvSpPr>
            <a:spLocks noChangeAspect="1" noChangeArrowheads="1"/>
          </p:cNvSpPr>
          <p:nvPr/>
        </p:nvSpPr>
        <p:spPr bwMode="auto">
          <a:xfrm>
            <a:off x="8145463" y="5712077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3" name="Rectangle 64"/>
          <p:cNvSpPr>
            <a:spLocks noChangeAspect="1" noChangeArrowheads="1"/>
          </p:cNvSpPr>
          <p:nvPr/>
        </p:nvSpPr>
        <p:spPr bwMode="auto">
          <a:xfrm>
            <a:off x="8145463" y="5848602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4" name="Rectangle 65"/>
          <p:cNvSpPr>
            <a:spLocks noChangeAspect="1" noChangeArrowheads="1"/>
          </p:cNvSpPr>
          <p:nvPr/>
        </p:nvSpPr>
        <p:spPr bwMode="auto">
          <a:xfrm>
            <a:off x="8145463" y="6123239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5" name="Rectangle 66"/>
          <p:cNvSpPr>
            <a:spLocks noChangeAspect="1" noChangeArrowheads="1"/>
          </p:cNvSpPr>
          <p:nvPr/>
        </p:nvSpPr>
        <p:spPr bwMode="auto">
          <a:xfrm>
            <a:off x="8145463" y="5985127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6" name="Text Box 67"/>
          <p:cNvSpPr txBox="1">
            <a:spLocks noChangeAspect="1" noChangeArrowheads="1"/>
          </p:cNvSpPr>
          <p:nvPr/>
        </p:nvSpPr>
        <p:spPr bwMode="auto">
          <a:xfrm>
            <a:off x="7886700" y="4103939"/>
            <a:ext cx="862013" cy="2809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67" name="Rectangle 68"/>
          <p:cNvSpPr>
            <a:spLocks noChangeAspect="1" noChangeArrowheads="1"/>
          </p:cNvSpPr>
          <p:nvPr/>
        </p:nvSpPr>
        <p:spPr bwMode="auto">
          <a:xfrm>
            <a:off x="6181725" y="4889752"/>
            <a:ext cx="730250" cy="1416050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8" name="Rectangle 69"/>
          <p:cNvSpPr>
            <a:spLocks noChangeAspect="1" noChangeArrowheads="1"/>
          </p:cNvSpPr>
          <p:nvPr/>
        </p:nvSpPr>
        <p:spPr bwMode="auto">
          <a:xfrm>
            <a:off x="6135688" y="4843714"/>
            <a:ext cx="730250" cy="1416050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69" name="Rectangle 70"/>
          <p:cNvSpPr>
            <a:spLocks noChangeAspect="1" noChangeArrowheads="1"/>
          </p:cNvSpPr>
          <p:nvPr/>
        </p:nvSpPr>
        <p:spPr bwMode="auto">
          <a:xfrm>
            <a:off x="6454775" y="4935789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0" name="Rectangle 71"/>
          <p:cNvSpPr>
            <a:spLocks noChangeAspect="1" noChangeArrowheads="1"/>
          </p:cNvSpPr>
          <p:nvPr/>
        </p:nvSpPr>
        <p:spPr bwMode="auto">
          <a:xfrm>
            <a:off x="6454775" y="5072314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1" name="Rectangle 72"/>
          <p:cNvSpPr>
            <a:spLocks noChangeAspect="1" noChangeArrowheads="1"/>
          </p:cNvSpPr>
          <p:nvPr/>
        </p:nvSpPr>
        <p:spPr bwMode="auto">
          <a:xfrm>
            <a:off x="6454775" y="5210427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2" name="Rectangle 73"/>
          <p:cNvSpPr>
            <a:spLocks noChangeAspect="1" noChangeArrowheads="1"/>
          </p:cNvSpPr>
          <p:nvPr/>
        </p:nvSpPr>
        <p:spPr bwMode="auto">
          <a:xfrm>
            <a:off x="6454775" y="5346952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3" name="Rectangle 74"/>
          <p:cNvSpPr>
            <a:spLocks noChangeAspect="1" noChangeArrowheads="1"/>
          </p:cNvSpPr>
          <p:nvPr/>
        </p:nvSpPr>
        <p:spPr bwMode="auto">
          <a:xfrm>
            <a:off x="6454775" y="5483477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4" name="Rectangle 75"/>
          <p:cNvSpPr>
            <a:spLocks noChangeAspect="1" noChangeArrowheads="1"/>
          </p:cNvSpPr>
          <p:nvPr/>
        </p:nvSpPr>
        <p:spPr bwMode="auto">
          <a:xfrm>
            <a:off x="6454775" y="5758114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5" name="Rectangle 76"/>
          <p:cNvSpPr>
            <a:spLocks noChangeAspect="1" noChangeArrowheads="1"/>
          </p:cNvSpPr>
          <p:nvPr/>
        </p:nvSpPr>
        <p:spPr bwMode="auto">
          <a:xfrm>
            <a:off x="6454775" y="5621589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6" name="Rectangle 77"/>
          <p:cNvSpPr>
            <a:spLocks noChangeAspect="1" noChangeArrowheads="1"/>
          </p:cNvSpPr>
          <p:nvPr/>
        </p:nvSpPr>
        <p:spPr bwMode="auto">
          <a:xfrm>
            <a:off x="6454775" y="5894639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7" name="Rectangle 78"/>
          <p:cNvSpPr>
            <a:spLocks noChangeAspect="1" noChangeArrowheads="1"/>
          </p:cNvSpPr>
          <p:nvPr/>
        </p:nvSpPr>
        <p:spPr bwMode="auto">
          <a:xfrm>
            <a:off x="6454775" y="6032752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78" name="Text Box 79"/>
          <p:cNvSpPr txBox="1">
            <a:spLocks noChangeAspect="1" noChangeArrowheads="1"/>
          </p:cNvSpPr>
          <p:nvPr/>
        </p:nvSpPr>
        <p:spPr bwMode="auto">
          <a:xfrm>
            <a:off x="5932488" y="4561139"/>
            <a:ext cx="1119188" cy="2809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Page Table</a:t>
            </a:r>
          </a:p>
        </p:txBody>
      </p:sp>
      <p:sp>
        <p:nvSpPr>
          <p:cNvPr id="79" name="Line 80"/>
          <p:cNvSpPr>
            <a:spLocks noChangeAspect="1" noChangeShapeType="1"/>
          </p:cNvSpPr>
          <p:nvPr/>
        </p:nvSpPr>
        <p:spPr bwMode="auto">
          <a:xfrm>
            <a:off x="6632575" y="5277102"/>
            <a:ext cx="1512888" cy="663575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0" name="Line 81"/>
          <p:cNvSpPr>
            <a:spLocks noChangeAspect="1" noChangeShapeType="1"/>
          </p:cNvSpPr>
          <p:nvPr/>
        </p:nvSpPr>
        <p:spPr bwMode="auto">
          <a:xfrm flipV="1">
            <a:off x="6637338" y="5118352"/>
            <a:ext cx="1508125" cy="685800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1" name="Line 82"/>
          <p:cNvSpPr>
            <a:spLocks noChangeAspect="1" noChangeShapeType="1"/>
          </p:cNvSpPr>
          <p:nvPr/>
        </p:nvSpPr>
        <p:spPr bwMode="auto">
          <a:xfrm flipV="1">
            <a:off x="6454775" y="5483477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2" name="Line 83"/>
          <p:cNvSpPr>
            <a:spLocks noChangeAspect="1" noChangeShapeType="1"/>
          </p:cNvSpPr>
          <p:nvPr/>
        </p:nvSpPr>
        <p:spPr bwMode="auto">
          <a:xfrm flipH="1" flipV="1">
            <a:off x="6454775" y="5483477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3" name="Rectangle 84"/>
          <p:cNvSpPr>
            <a:spLocks noChangeAspect="1" noChangeArrowheads="1"/>
          </p:cNvSpPr>
          <p:nvPr/>
        </p:nvSpPr>
        <p:spPr bwMode="auto">
          <a:xfrm>
            <a:off x="6958013" y="6443914"/>
            <a:ext cx="776288" cy="228600"/>
          </a:xfrm>
          <a:prstGeom prst="rect">
            <a:avLst/>
          </a:prstGeom>
          <a:solidFill>
            <a:srgbClr val="33CCCC"/>
          </a:solidFill>
          <a:ln w="25400">
            <a:noFill/>
            <a:miter lim="800000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84" name="Oval 85"/>
          <p:cNvSpPr>
            <a:spLocks noChangeAspect="1" noChangeArrowheads="1"/>
          </p:cNvSpPr>
          <p:nvPr/>
        </p:nvSpPr>
        <p:spPr bwMode="auto">
          <a:xfrm>
            <a:off x="6958013" y="6351839"/>
            <a:ext cx="776288" cy="182563"/>
          </a:xfrm>
          <a:prstGeom prst="ellipse">
            <a:avLst/>
          </a:prstGeom>
          <a:solidFill>
            <a:srgbClr val="33CCCC"/>
          </a:solidFill>
          <a:ln w="19050">
            <a:solidFill>
              <a:srgbClr val="000066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0000"/>
              </a:lnSpc>
              <a:buClrTx/>
            </a:pPr>
            <a:endParaRPr sz="1400" b="1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85" name="Line 86"/>
          <p:cNvSpPr>
            <a:spLocks noChangeAspect="1" noChangeShapeType="1"/>
          </p:cNvSpPr>
          <p:nvPr/>
        </p:nvSpPr>
        <p:spPr bwMode="auto">
          <a:xfrm>
            <a:off x="6958013" y="6443914"/>
            <a:ext cx="0" cy="228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6" name="Line 87"/>
          <p:cNvSpPr>
            <a:spLocks noChangeAspect="1" noChangeShapeType="1"/>
          </p:cNvSpPr>
          <p:nvPr/>
        </p:nvSpPr>
        <p:spPr bwMode="auto">
          <a:xfrm>
            <a:off x="7734300" y="6443914"/>
            <a:ext cx="0" cy="228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7" name="Freeform 88"/>
          <p:cNvSpPr>
            <a:spLocks noChangeAspect="1"/>
          </p:cNvSpPr>
          <p:nvPr/>
        </p:nvSpPr>
        <p:spPr bwMode="auto">
          <a:xfrm>
            <a:off x="6958013" y="6672514"/>
            <a:ext cx="776288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60"/>
              </a:cxn>
              <a:cxn ang="0">
                <a:pos x="414" y="84"/>
              </a:cxn>
              <a:cxn ang="0">
                <a:pos x="678" y="60"/>
              </a:cxn>
              <a:cxn ang="0">
                <a:pos x="816" y="0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rgbClr val="33CCCC"/>
          </a:solidFill>
          <a:ln w="1905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8" name="Text Box 89"/>
          <p:cNvSpPr txBox="1">
            <a:spLocks noChangeAspect="1" noChangeArrowheads="1"/>
          </p:cNvSpPr>
          <p:nvPr/>
        </p:nvSpPr>
        <p:spPr bwMode="auto">
          <a:xfrm>
            <a:off x="7104063" y="6489952"/>
            <a:ext cx="557213" cy="2809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Disk</a:t>
            </a:r>
          </a:p>
        </p:txBody>
      </p:sp>
      <p:sp>
        <p:nvSpPr>
          <p:cNvPr id="89" name="Freeform 90"/>
          <p:cNvSpPr>
            <a:spLocks noChangeAspect="1"/>
          </p:cNvSpPr>
          <p:nvPr/>
        </p:nvSpPr>
        <p:spPr bwMode="auto">
          <a:xfrm>
            <a:off x="6619875" y="5558089"/>
            <a:ext cx="777875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90" name="Text Box 91"/>
          <p:cNvSpPr txBox="1">
            <a:spLocks noChangeAspect="1" noChangeArrowheads="1"/>
          </p:cNvSpPr>
          <p:nvPr/>
        </p:nvSpPr>
        <p:spPr bwMode="auto">
          <a:xfrm>
            <a:off x="5080000" y="4791327"/>
            <a:ext cx="1090613" cy="42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4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Virtual</a:t>
            </a:r>
          </a:p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4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Addresses</a:t>
            </a:r>
            <a:endParaRPr lang="en-US" altLang="zh-CN" sz="1400" b="1" dirty="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91" name="Text Box 92"/>
          <p:cNvSpPr txBox="1">
            <a:spLocks noChangeAspect="1" noChangeArrowheads="1"/>
          </p:cNvSpPr>
          <p:nvPr/>
        </p:nvSpPr>
        <p:spPr bwMode="auto">
          <a:xfrm>
            <a:off x="6816725" y="4837364"/>
            <a:ext cx="1090613" cy="42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4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Physical</a:t>
            </a:r>
          </a:p>
          <a:p>
            <a:pPr lvl="0" algn="ctr" eaLnBrk="0" hangingPunct="0">
              <a:lnSpc>
                <a:spcPct val="80000"/>
              </a:lnSpc>
              <a:buClrTx/>
            </a:pPr>
            <a:r>
              <a:rPr lang="en-US" altLang="zh-CN" sz="1400" b="1" i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Addresses</a:t>
            </a:r>
            <a:endParaRPr lang="en-US" altLang="zh-CN" sz="1400" b="1" dirty="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 flipV="1">
            <a:off x="6591300" y="5475539"/>
            <a:ext cx="1524000" cy="481013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tail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93" name="Text Box 94"/>
          <p:cNvSpPr txBox="1">
            <a:spLocks noChangeArrowheads="1"/>
          </p:cNvSpPr>
          <p:nvPr/>
        </p:nvSpPr>
        <p:spPr bwMode="auto">
          <a:xfrm>
            <a:off x="1104900" y="3680077"/>
            <a:ext cx="1874838" cy="41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 fault</a:t>
            </a:r>
          </a:p>
        </p:txBody>
      </p:sp>
      <p:sp>
        <p:nvSpPr>
          <p:cNvPr id="94" name="Text Box 95"/>
          <p:cNvSpPr txBox="1">
            <a:spLocks noChangeArrowheads="1"/>
          </p:cNvSpPr>
          <p:nvPr/>
        </p:nvSpPr>
        <p:spPr bwMode="auto">
          <a:xfrm>
            <a:off x="6286500" y="3686427"/>
            <a:ext cx="1620838" cy="41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 fault</a:t>
            </a:r>
          </a:p>
        </p:txBody>
      </p:sp>
      <p:sp>
        <p:nvSpPr>
          <p:cNvPr id="95" name="Line 96"/>
          <p:cNvSpPr>
            <a:spLocks noChangeAspect="1" noChangeShapeType="1"/>
          </p:cNvSpPr>
          <p:nvPr/>
        </p:nvSpPr>
        <p:spPr bwMode="auto">
          <a:xfrm flipH="1" flipV="1">
            <a:off x="952500" y="5467602"/>
            <a:ext cx="1004888" cy="36671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96" name="Line 97"/>
          <p:cNvSpPr>
            <a:spLocks noChangeAspect="1" noChangeShapeType="1"/>
          </p:cNvSpPr>
          <p:nvPr/>
        </p:nvSpPr>
        <p:spPr bwMode="auto">
          <a:xfrm flipH="1" flipV="1">
            <a:off x="5434013" y="5642227"/>
            <a:ext cx="1004888" cy="36671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</a:ln>
          <a:effectLst/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Servicing a Page Fault</a:t>
            </a:r>
            <a:endParaRPr lang="zh-CN" altLang="en-US" dirty="0"/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51547" y="800100"/>
            <a:ext cx="5231046" cy="5257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(1) Processor signals controller</a:t>
            </a:r>
          </a:p>
          <a:p>
            <a:pPr lvl="1"/>
            <a:r>
              <a:rPr lang="en-US" altLang="zh-CN" dirty="0"/>
              <a:t>Read block of length P starting at disk address X and store starting at memory address Y</a:t>
            </a:r>
          </a:p>
          <a:p>
            <a:endParaRPr lang="en-US" altLang="zh-CN" dirty="0"/>
          </a:p>
          <a:p>
            <a:r>
              <a:rPr lang="en-US" altLang="zh-CN" dirty="0"/>
              <a:t>(2) Read occurs</a:t>
            </a:r>
          </a:p>
          <a:p>
            <a:pPr lvl="1"/>
            <a:r>
              <a:rPr lang="en-US" altLang="zh-CN" dirty="0"/>
              <a:t>Direct Memory Access (DMA)</a:t>
            </a:r>
          </a:p>
          <a:p>
            <a:pPr lvl="1"/>
            <a:r>
              <a:rPr lang="en-US" altLang="zh-CN" dirty="0"/>
              <a:t>Under control of I/O controller</a:t>
            </a:r>
          </a:p>
          <a:p>
            <a:endParaRPr lang="en-US" altLang="zh-CN" dirty="0"/>
          </a:p>
          <a:p>
            <a:r>
              <a:rPr lang="en-US" altLang="zh-CN" dirty="0"/>
              <a:t>(3) Controller signals completion</a:t>
            </a:r>
          </a:p>
          <a:p>
            <a:pPr lvl="1"/>
            <a:r>
              <a:rPr lang="en-US" altLang="zh-CN" dirty="0"/>
              <a:t>Interrupt processor</a:t>
            </a:r>
          </a:p>
          <a:p>
            <a:pPr lvl="1"/>
            <a:r>
              <a:rPr lang="en-US" altLang="zh-CN" dirty="0"/>
              <a:t>OS resumes suspended process </a:t>
            </a:r>
          </a:p>
        </p:txBody>
      </p:sp>
      <p:grpSp>
        <p:nvGrpSpPr>
          <p:cNvPr id="5" name="Group 10"/>
          <p:cNvGrpSpPr/>
          <p:nvPr/>
        </p:nvGrpSpPr>
        <p:grpSpPr>
          <a:xfrm>
            <a:off x="7995630" y="5200650"/>
            <a:ext cx="603250" cy="596900"/>
            <a:chOff x="2028" y="3428"/>
            <a:chExt cx="380" cy="376"/>
          </a:xfrm>
        </p:grpSpPr>
        <p:sp>
          <p:nvSpPr>
            <p:cNvPr id="28" name="Oval 11"/>
            <p:cNvSpPr/>
            <p:nvPr/>
          </p:nvSpPr>
          <p:spPr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9" name="Rectangle 13"/>
            <p:cNvSpPr/>
            <p:nvPr/>
          </p:nvSpPr>
          <p:spPr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0" name="Oval 14"/>
            <p:cNvSpPr/>
            <p:nvPr/>
          </p:nvSpPr>
          <p:spPr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1" name="Rectangle 15"/>
            <p:cNvSpPr/>
            <p:nvPr/>
          </p:nvSpPr>
          <p:spPr>
            <a:xfrm>
              <a:off x="2032" y="3665"/>
              <a:ext cx="368" cy="96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2" name="Rectangle 16"/>
            <p:cNvSpPr/>
            <p:nvPr/>
          </p:nvSpPr>
          <p:spPr>
            <a:xfrm>
              <a:off x="2081" y="3538"/>
              <a:ext cx="327" cy="174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r>
                <a:rPr lang="en-US" altLang="zh-CN" sz="1800" dirty="0">
                  <a:latin typeface="Arial" panose="020B0604020202020204" pitchFamily="34" charset="0"/>
                  <a:ea typeface="MS PGothic" panose="020B0600070205080204" charset="-128"/>
                </a:rPr>
                <a:t>Disk</a:t>
              </a: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7212993" y="5200650"/>
            <a:ext cx="596900" cy="596900"/>
            <a:chOff x="2028" y="3428"/>
            <a:chExt cx="376" cy="376"/>
          </a:xfrm>
        </p:grpSpPr>
        <p:sp>
          <p:nvSpPr>
            <p:cNvPr id="23" name="Oval 11"/>
            <p:cNvSpPr/>
            <p:nvPr/>
          </p:nvSpPr>
          <p:spPr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" name="Oval 14"/>
            <p:cNvSpPr/>
            <p:nvPr/>
          </p:nvSpPr>
          <p:spPr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6" name="Rectangle 15"/>
            <p:cNvSpPr/>
            <p:nvPr/>
          </p:nvSpPr>
          <p:spPr>
            <a:xfrm>
              <a:off x="2032" y="3665"/>
              <a:ext cx="368" cy="96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7" name="Rectangle 16"/>
            <p:cNvSpPr/>
            <p:nvPr/>
          </p:nvSpPr>
          <p:spPr>
            <a:xfrm>
              <a:off x="2081" y="3538"/>
              <a:ext cx="319" cy="174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r>
                <a:rPr lang="en-US" altLang="zh-CN" sz="1800" dirty="0">
                  <a:latin typeface="Arial" panose="020B0604020202020204" pitchFamily="34" charset="0"/>
                  <a:ea typeface="MS PGothic" panose="020B0600070205080204" charset="-128"/>
                </a:rPr>
                <a:t>Disk</a:t>
              </a:r>
            </a:p>
          </p:txBody>
        </p:sp>
      </p:grpSp>
      <p:sp>
        <p:nvSpPr>
          <p:cNvPr id="7" name="Line 17"/>
          <p:cNvSpPr/>
          <p:nvPr/>
        </p:nvSpPr>
        <p:spPr>
          <a:xfrm>
            <a:off x="7498743" y="4641850"/>
            <a:ext cx="0" cy="622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8"/>
          <p:cNvSpPr/>
          <p:nvPr/>
        </p:nvSpPr>
        <p:spPr>
          <a:xfrm>
            <a:off x="8298843" y="4641850"/>
            <a:ext cx="0" cy="635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9"/>
          <p:cNvSpPr/>
          <p:nvPr/>
        </p:nvSpPr>
        <p:spPr>
          <a:xfrm>
            <a:off x="7803543" y="3600450"/>
            <a:ext cx="0" cy="800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0"/>
          <p:cNvSpPr/>
          <p:nvPr/>
        </p:nvSpPr>
        <p:spPr>
          <a:xfrm>
            <a:off x="6101743" y="2190750"/>
            <a:ext cx="0" cy="2374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1"/>
          <p:cNvSpPr/>
          <p:nvPr/>
        </p:nvSpPr>
        <p:spPr>
          <a:xfrm>
            <a:off x="5473093" y="3511550"/>
            <a:ext cx="3048000" cy="292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100000"/>
              </a:schemeClr>
            </a:outerShdw>
          </a:effectLst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Memory-I/O bus</a:t>
            </a:r>
          </a:p>
        </p:txBody>
      </p:sp>
      <p:sp>
        <p:nvSpPr>
          <p:cNvPr id="12" name="Rectangle 22"/>
          <p:cNvSpPr/>
          <p:nvPr/>
        </p:nvSpPr>
        <p:spPr>
          <a:xfrm>
            <a:off x="5473093" y="1289050"/>
            <a:ext cx="1231900" cy="889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100000"/>
              </a:schemeClr>
            </a:outerShdw>
          </a:effectLst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Processor</a:t>
            </a:r>
          </a:p>
        </p:txBody>
      </p:sp>
      <p:sp>
        <p:nvSpPr>
          <p:cNvPr id="13" name="Rectangle 23"/>
          <p:cNvSpPr/>
          <p:nvPr/>
        </p:nvSpPr>
        <p:spPr>
          <a:xfrm>
            <a:off x="5473093" y="2546350"/>
            <a:ext cx="1231900" cy="4953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100000"/>
              </a:schemeClr>
            </a:outerShdw>
          </a:effectLst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Cache</a:t>
            </a:r>
          </a:p>
        </p:txBody>
      </p:sp>
      <p:sp>
        <p:nvSpPr>
          <p:cNvPr id="14" name="Rectangle 24"/>
          <p:cNvSpPr/>
          <p:nvPr/>
        </p:nvSpPr>
        <p:spPr>
          <a:xfrm>
            <a:off x="5473093" y="4438650"/>
            <a:ext cx="1231900" cy="4953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100000"/>
              </a:schemeClr>
            </a:outerShdw>
          </a:effectLst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Memory</a:t>
            </a:r>
          </a:p>
        </p:txBody>
      </p:sp>
      <p:sp>
        <p:nvSpPr>
          <p:cNvPr id="15" name="Rectangle 25"/>
          <p:cNvSpPr/>
          <p:nvPr/>
        </p:nvSpPr>
        <p:spPr>
          <a:xfrm>
            <a:off x="7225693" y="4210050"/>
            <a:ext cx="1231900" cy="495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100000"/>
              </a:schemeClr>
            </a:outerShdw>
          </a:effectLst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I/O</a:t>
            </a:r>
          </a:p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controller</a:t>
            </a:r>
          </a:p>
        </p:txBody>
      </p:sp>
      <p:sp>
        <p:nvSpPr>
          <p:cNvPr id="16" name="Rectangle 26"/>
          <p:cNvSpPr/>
          <p:nvPr/>
        </p:nvSpPr>
        <p:spPr>
          <a:xfrm>
            <a:off x="5752493" y="1898650"/>
            <a:ext cx="749300" cy="2159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Reg</a:t>
            </a:r>
          </a:p>
        </p:txBody>
      </p:sp>
      <p:sp>
        <p:nvSpPr>
          <p:cNvPr id="17" name="Freeform 27"/>
          <p:cNvSpPr/>
          <p:nvPr/>
        </p:nvSpPr>
        <p:spPr>
          <a:xfrm>
            <a:off x="6120793" y="3600450"/>
            <a:ext cx="1633537" cy="16510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096" h="1040">
                <a:moveTo>
                  <a:pt x="936" y="1040"/>
                </a:moveTo>
                <a:cubicBezTo>
                  <a:pt x="924" y="895"/>
                  <a:pt x="912" y="751"/>
                  <a:pt x="936" y="656"/>
                </a:cubicBezTo>
                <a:cubicBezTo>
                  <a:pt x="959" y="560"/>
                  <a:pt x="1064" y="552"/>
                  <a:pt x="1080" y="464"/>
                </a:cubicBezTo>
                <a:cubicBezTo>
                  <a:pt x="1096" y="376"/>
                  <a:pt x="1096" y="200"/>
                  <a:pt x="1032" y="128"/>
                </a:cubicBezTo>
                <a:cubicBezTo>
                  <a:pt x="967" y="55"/>
                  <a:pt x="839" y="47"/>
                  <a:pt x="696" y="32"/>
                </a:cubicBezTo>
                <a:cubicBezTo>
                  <a:pt x="552" y="16"/>
                  <a:pt x="280" y="0"/>
                  <a:pt x="168" y="32"/>
                </a:cubicBezTo>
                <a:cubicBezTo>
                  <a:pt x="56" y="64"/>
                  <a:pt x="47" y="144"/>
                  <a:pt x="24" y="224"/>
                </a:cubicBezTo>
                <a:cubicBezTo>
                  <a:pt x="0" y="303"/>
                  <a:pt x="12" y="407"/>
                  <a:pt x="24" y="512"/>
                </a:cubicBezTo>
              </a:path>
            </a:pathLst>
          </a:custGeom>
          <a:noFill/>
          <a:ln w="57150" cap="flat" cmpd="sng">
            <a:solidFill>
              <a:srgbClr val="0033CC">
                <a:alpha val="79999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Text Box 28"/>
          <p:cNvSpPr txBox="1"/>
          <p:nvPr/>
        </p:nvSpPr>
        <p:spPr>
          <a:xfrm>
            <a:off x="6082693" y="3848100"/>
            <a:ext cx="13716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(2) DMA Transfer</a:t>
            </a:r>
          </a:p>
        </p:txBody>
      </p:sp>
      <p:sp>
        <p:nvSpPr>
          <p:cNvPr id="19" name="Freeform 29"/>
          <p:cNvSpPr/>
          <p:nvPr/>
        </p:nvSpPr>
        <p:spPr>
          <a:xfrm>
            <a:off x="6692293" y="1822450"/>
            <a:ext cx="1219200" cy="23622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rect l="0" t="0" r="0" b="0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50800" cap="flat" cmpd="sng">
            <a:solidFill>
              <a:srgbClr val="008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Freeform 30"/>
          <p:cNvSpPr/>
          <p:nvPr/>
        </p:nvSpPr>
        <p:spPr>
          <a:xfrm>
            <a:off x="6692293" y="1517650"/>
            <a:ext cx="1600200" cy="26670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rect l="0" t="0" r="0" b="0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50800" cap="flat" cmpd="sng">
            <a:solidFill>
              <a:srgbClr val="CC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Text Box 31"/>
          <p:cNvSpPr txBox="1"/>
          <p:nvPr/>
        </p:nvSpPr>
        <p:spPr>
          <a:xfrm>
            <a:off x="6616093" y="1060450"/>
            <a:ext cx="2433637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(1) Initiate Block Read</a:t>
            </a:r>
          </a:p>
        </p:txBody>
      </p:sp>
      <p:sp>
        <p:nvSpPr>
          <p:cNvPr id="22" name="Text Box 32"/>
          <p:cNvSpPr txBox="1"/>
          <p:nvPr/>
        </p:nvSpPr>
        <p:spPr>
          <a:xfrm>
            <a:off x="6768493" y="1898650"/>
            <a:ext cx="12192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(3) Read Done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Table is Per Process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14300" y="8087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Each process has its own virtual address space</a:t>
            </a:r>
          </a:p>
          <a:p>
            <a:pPr lvl="1"/>
            <a:r>
              <a:rPr lang="en-US" altLang="zh-CN" dirty="0"/>
              <a:t>Full address space for each program</a:t>
            </a:r>
          </a:p>
          <a:p>
            <a:pPr lvl="1"/>
            <a:r>
              <a:rPr lang="en-US" altLang="zh-CN" dirty="0"/>
              <a:t>Simplifies memory allocation, sharing, linking and loading.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 2"/>
          <p:cNvSpPr/>
          <p:nvPr/>
        </p:nvSpPr>
        <p:spPr>
          <a:xfrm>
            <a:off x="419100" y="2615275"/>
            <a:ext cx="1368425" cy="118745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Virtual Address Space for Process 1:</a:t>
            </a:r>
          </a:p>
        </p:txBody>
      </p:sp>
      <p:sp>
        <p:nvSpPr>
          <p:cNvPr id="7" name="Rectangle 3"/>
          <p:cNvSpPr/>
          <p:nvPr/>
        </p:nvSpPr>
        <p:spPr>
          <a:xfrm>
            <a:off x="6743700" y="2539075"/>
            <a:ext cx="2057400" cy="644525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Physical Address </a:t>
            </a:r>
          </a:p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Space (DRAM)</a:t>
            </a:r>
          </a:p>
        </p:txBody>
      </p:sp>
      <p:sp>
        <p:nvSpPr>
          <p:cNvPr id="8" name="Rectangle 4"/>
          <p:cNvSpPr/>
          <p:nvPr/>
        </p:nvSpPr>
        <p:spPr>
          <a:xfrm>
            <a:off x="2252663" y="2697825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2252663" y="2918488"/>
            <a:ext cx="9017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VP 1</a:t>
            </a:r>
          </a:p>
        </p:txBody>
      </p:sp>
      <p:sp>
        <p:nvSpPr>
          <p:cNvPr id="10" name="Rectangle 6"/>
          <p:cNvSpPr/>
          <p:nvPr/>
        </p:nvSpPr>
        <p:spPr>
          <a:xfrm>
            <a:off x="2252663" y="3147088"/>
            <a:ext cx="9017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VP 2</a:t>
            </a:r>
          </a:p>
        </p:txBody>
      </p:sp>
      <p:sp>
        <p:nvSpPr>
          <p:cNvPr id="11" name="Rectangle 7"/>
          <p:cNvSpPr/>
          <p:nvPr/>
        </p:nvSpPr>
        <p:spPr>
          <a:xfrm>
            <a:off x="2244725" y="3605875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2244725" y="42900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244725" y="5206075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5529263" y="24612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5529263" y="26898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5529263" y="2918488"/>
            <a:ext cx="9017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PP 2</a:t>
            </a:r>
          </a:p>
        </p:txBody>
      </p:sp>
      <p:sp>
        <p:nvSpPr>
          <p:cNvPr id="17" name="Rectangle 13"/>
          <p:cNvSpPr/>
          <p:nvPr/>
        </p:nvSpPr>
        <p:spPr>
          <a:xfrm>
            <a:off x="5529263" y="31470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Rectangle 14"/>
          <p:cNvSpPr/>
          <p:nvPr/>
        </p:nvSpPr>
        <p:spPr>
          <a:xfrm>
            <a:off x="5529263" y="33756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9" name="Rectangle 15"/>
          <p:cNvSpPr/>
          <p:nvPr/>
        </p:nvSpPr>
        <p:spPr>
          <a:xfrm>
            <a:off x="5529263" y="36042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Rectangle 16"/>
          <p:cNvSpPr/>
          <p:nvPr/>
        </p:nvSpPr>
        <p:spPr>
          <a:xfrm>
            <a:off x="5529263" y="38328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17"/>
          <p:cNvSpPr/>
          <p:nvPr/>
        </p:nvSpPr>
        <p:spPr>
          <a:xfrm>
            <a:off x="5529263" y="4266275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Rectangle 18"/>
          <p:cNvSpPr/>
          <p:nvPr/>
        </p:nvSpPr>
        <p:spPr>
          <a:xfrm>
            <a:off x="5529263" y="44805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Rectangle 19"/>
          <p:cNvSpPr/>
          <p:nvPr/>
        </p:nvSpPr>
        <p:spPr>
          <a:xfrm>
            <a:off x="5529263" y="49123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4" name="Rectangle 20"/>
          <p:cNvSpPr/>
          <p:nvPr/>
        </p:nvSpPr>
        <p:spPr>
          <a:xfrm>
            <a:off x="5529263" y="5128288"/>
            <a:ext cx="9017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5" name="Line 21"/>
          <p:cNvSpPr/>
          <p:nvPr/>
        </p:nvSpPr>
        <p:spPr>
          <a:xfrm>
            <a:off x="3167063" y="3064538"/>
            <a:ext cx="23495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2"/>
          <p:cNvSpPr/>
          <p:nvPr/>
        </p:nvSpPr>
        <p:spPr>
          <a:xfrm>
            <a:off x="3771900" y="2745450"/>
            <a:ext cx="1905000" cy="301625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Address Translation</a:t>
            </a:r>
          </a:p>
        </p:txBody>
      </p:sp>
      <p:sp>
        <p:nvSpPr>
          <p:cNvPr id="27" name="Rectangle 23"/>
          <p:cNvSpPr/>
          <p:nvPr/>
        </p:nvSpPr>
        <p:spPr>
          <a:xfrm>
            <a:off x="1927225" y="2631150"/>
            <a:ext cx="279400" cy="301625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0</a:t>
            </a:r>
          </a:p>
        </p:txBody>
      </p:sp>
      <p:sp>
        <p:nvSpPr>
          <p:cNvPr id="28" name="Rectangle 24"/>
          <p:cNvSpPr/>
          <p:nvPr/>
        </p:nvSpPr>
        <p:spPr>
          <a:xfrm>
            <a:off x="1927225" y="4307550"/>
            <a:ext cx="279400" cy="301625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0</a:t>
            </a:r>
          </a:p>
        </p:txBody>
      </p:sp>
      <p:sp>
        <p:nvSpPr>
          <p:cNvPr id="29" name="Rectangle 25"/>
          <p:cNvSpPr/>
          <p:nvPr/>
        </p:nvSpPr>
        <p:spPr>
          <a:xfrm>
            <a:off x="1774825" y="3529675"/>
            <a:ext cx="466725" cy="301625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N-1</a:t>
            </a:r>
          </a:p>
        </p:txBody>
      </p:sp>
      <p:sp>
        <p:nvSpPr>
          <p:cNvPr id="30" name="Rectangle 26"/>
          <p:cNvSpPr/>
          <p:nvPr/>
        </p:nvSpPr>
        <p:spPr>
          <a:xfrm>
            <a:off x="5280025" y="2402550"/>
            <a:ext cx="279400" cy="301625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0</a:t>
            </a:r>
          </a:p>
        </p:txBody>
      </p:sp>
      <p:sp>
        <p:nvSpPr>
          <p:cNvPr id="31" name="Rectangle 27"/>
          <p:cNvSpPr/>
          <p:nvPr/>
        </p:nvSpPr>
        <p:spPr>
          <a:xfrm>
            <a:off x="1774825" y="5129875"/>
            <a:ext cx="466725" cy="301625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N-1</a:t>
            </a:r>
          </a:p>
        </p:txBody>
      </p:sp>
      <p:sp>
        <p:nvSpPr>
          <p:cNvPr id="32" name="Rectangle 28"/>
          <p:cNvSpPr/>
          <p:nvPr/>
        </p:nvSpPr>
        <p:spPr>
          <a:xfrm>
            <a:off x="5051425" y="5053675"/>
            <a:ext cx="487363" cy="301625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M-1</a:t>
            </a:r>
          </a:p>
        </p:txBody>
      </p:sp>
      <p:sp>
        <p:nvSpPr>
          <p:cNvPr id="33" name="Line 29"/>
          <p:cNvSpPr/>
          <p:nvPr/>
        </p:nvSpPr>
        <p:spPr>
          <a:xfrm>
            <a:off x="3160713" y="3293138"/>
            <a:ext cx="2362200" cy="838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0"/>
          <p:cNvSpPr/>
          <p:nvPr/>
        </p:nvSpPr>
        <p:spPr>
          <a:xfrm>
            <a:off x="2246313" y="4512338"/>
            <a:ext cx="9017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VP 1</a:t>
            </a:r>
          </a:p>
        </p:txBody>
      </p:sp>
      <p:sp>
        <p:nvSpPr>
          <p:cNvPr id="35" name="Rectangle 31"/>
          <p:cNvSpPr/>
          <p:nvPr/>
        </p:nvSpPr>
        <p:spPr>
          <a:xfrm>
            <a:off x="2246313" y="4740938"/>
            <a:ext cx="9017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VP 2</a:t>
            </a:r>
          </a:p>
        </p:txBody>
      </p:sp>
      <p:sp>
        <p:nvSpPr>
          <p:cNvPr id="36" name="Rectangle 32"/>
          <p:cNvSpPr/>
          <p:nvPr/>
        </p:nvSpPr>
        <p:spPr>
          <a:xfrm>
            <a:off x="5530850" y="4055138"/>
            <a:ext cx="9017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PP 7</a:t>
            </a:r>
          </a:p>
        </p:txBody>
      </p:sp>
      <p:sp>
        <p:nvSpPr>
          <p:cNvPr id="37" name="Line 33"/>
          <p:cNvSpPr/>
          <p:nvPr/>
        </p:nvSpPr>
        <p:spPr>
          <a:xfrm flipV="1">
            <a:off x="3160713" y="4207538"/>
            <a:ext cx="23622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4"/>
          <p:cNvSpPr/>
          <p:nvPr/>
        </p:nvSpPr>
        <p:spPr>
          <a:xfrm>
            <a:off x="3173413" y="4817138"/>
            <a:ext cx="23495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5"/>
          <p:cNvSpPr/>
          <p:nvPr/>
        </p:nvSpPr>
        <p:spPr>
          <a:xfrm>
            <a:off x="5530850" y="4702838"/>
            <a:ext cx="9017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PP 10</a:t>
            </a:r>
          </a:p>
        </p:txBody>
      </p:sp>
      <p:sp>
        <p:nvSpPr>
          <p:cNvPr id="40" name="Rectangle 36"/>
          <p:cNvSpPr/>
          <p:nvPr/>
        </p:nvSpPr>
        <p:spPr>
          <a:xfrm>
            <a:off x="6894513" y="3758275"/>
            <a:ext cx="2135187" cy="582613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600" dirty="0">
                <a:latin typeface="Arial" panose="020B0604020202020204" pitchFamily="34" charset="0"/>
                <a:ea typeface="MS PGothic" panose="020B0600070205080204" charset="-128"/>
              </a:rPr>
              <a:t>(e.g., read/only library code)</a:t>
            </a:r>
          </a:p>
        </p:txBody>
      </p:sp>
      <p:sp>
        <p:nvSpPr>
          <p:cNvPr id="41" name="Text Box 39"/>
          <p:cNvSpPr txBox="1"/>
          <p:nvPr/>
        </p:nvSpPr>
        <p:spPr>
          <a:xfrm>
            <a:off x="2500313" y="3188363"/>
            <a:ext cx="434975" cy="417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spcBef>
                <a:spcPct val="30000"/>
              </a:spcBef>
              <a:buClrTx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charset="-128"/>
              </a:rPr>
              <a:t>...</a:t>
            </a:r>
          </a:p>
        </p:txBody>
      </p:sp>
      <p:sp>
        <p:nvSpPr>
          <p:cNvPr id="42" name="Text Box 40"/>
          <p:cNvSpPr txBox="1"/>
          <p:nvPr/>
        </p:nvSpPr>
        <p:spPr>
          <a:xfrm>
            <a:off x="2500313" y="4788563"/>
            <a:ext cx="434975" cy="417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spcBef>
                <a:spcPct val="30000"/>
              </a:spcBef>
              <a:buClrTx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charset="-128"/>
              </a:rPr>
              <a:t>...</a:t>
            </a:r>
          </a:p>
        </p:txBody>
      </p:sp>
      <p:sp>
        <p:nvSpPr>
          <p:cNvPr id="43" name="Rectangle 41"/>
          <p:cNvSpPr/>
          <p:nvPr/>
        </p:nvSpPr>
        <p:spPr>
          <a:xfrm>
            <a:off x="419100" y="4247225"/>
            <a:ext cx="1368425" cy="118745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MS PGothic" panose="020B0600070205080204" charset="-128"/>
              </a:rPr>
              <a:t>Virtual Address Space for Process 2:</a:t>
            </a:r>
          </a:p>
        </p:txBody>
      </p:sp>
      <p:sp>
        <p:nvSpPr>
          <p:cNvPr id="44" name="Line 29"/>
          <p:cNvSpPr/>
          <p:nvPr/>
        </p:nvSpPr>
        <p:spPr>
          <a:xfrm flipV="1">
            <a:off x="6438900" y="4063075"/>
            <a:ext cx="457200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 Translation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obtain the physical address from a virtual address?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size specified by the ISA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VAX: 512 bytes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Today: 4KB, 8KB, 2MB, … (small and large pages mixed together)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Trade-offs? (remember cache lectures)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Table contains an entry for each virtual page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Called Page Table Entry (PTE)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in a PTE?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(Programmer</a:t>
            </a:r>
            <a:r>
              <a:rPr lang="en-US" altLang="en-US" dirty="0"/>
              <a:t>’</a:t>
            </a:r>
            <a:r>
              <a:rPr lang="en-US" altLang="zh-CN" dirty="0"/>
              <a:t>s View)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971550"/>
            <a:ext cx="7023100" cy="491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Address Translation (II)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6" y="1850314"/>
            <a:ext cx="5004996" cy="3291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4624" y="1003610"/>
            <a:ext cx="258708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Which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Page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？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594624" y="1282390"/>
            <a:ext cx="524108" cy="66907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2561217" y="2446020"/>
            <a:ext cx="208698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Which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Byte in Page?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8066" y="1764254"/>
            <a:ext cx="3775934" cy="25545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Example: 8K page size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                  32-bit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virtual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   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                     address </a:t>
            </a: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space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VPN-&gt;19 bits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        -&gt;2</a:t>
            </a:r>
            <a:r>
              <a:rPr lang="en-US" altLang="zh-CN" sz="2000" baseline="30000" dirty="0">
                <a:latin typeface="+mn-lt"/>
                <a:ea typeface="+mn-ea"/>
                <a:cs typeface="+mn-cs"/>
              </a:rPr>
              <a:t>19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virtual pages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       -&gt;2</a:t>
            </a:r>
            <a:r>
              <a:rPr kumimoji="0" lang="en-US" altLang="zh-CN" sz="20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19</a:t>
            </a: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PTEs in page table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           (for each process)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 Translation (III)</a:t>
            </a:r>
            <a:endParaRPr lang="zh-CN" altLang="en-US" dirty="0"/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190500" y="793380"/>
            <a:ext cx="8763000" cy="1828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dirty="0"/>
              <a:t>Parameters</a:t>
            </a:r>
          </a:p>
          <a:p>
            <a:pPr lvl="1" eaLnBrk="1" hangingPunct="1"/>
            <a:r>
              <a:rPr lang="en-US" altLang="zh-CN" dirty="0"/>
              <a:t>P = 2</a:t>
            </a:r>
            <a:r>
              <a:rPr lang="en-US" altLang="zh-CN" baseline="30000" dirty="0"/>
              <a:t>p</a:t>
            </a:r>
            <a:r>
              <a:rPr lang="en-US" altLang="zh-CN" dirty="0"/>
              <a:t> = page size (bytes).  </a:t>
            </a:r>
          </a:p>
          <a:p>
            <a:pPr lvl="1" eaLnBrk="1" hangingPunct="1"/>
            <a:r>
              <a:rPr lang="en-US" altLang="zh-CN" dirty="0"/>
              <a:t>N = 2</a:t>
            </a:r>
            <a:r>
              <a:rPr lang="en-US" altLang="zh-CN" baseline="30000" dirty="0"/>
              <a:t>n</a:t>
            </a:r>
            <a:r>
              <a:rPr lang="en-US" altLang="zh-CN" dirty="0"/>
              <a:t> = Virtual-address limit</a:t>
            </a:r>
          </a:p>
          <a:p>
            <a:pPr lvl="1" eaLnBrk="1" hangingPunct="1"/>
            <a:r>
              <a:rPr lang="en-US" altLang="zh-CN" dirty="0"/>
              <a:t>M = 2</a:t>
            </a:r>
            <a:r>
              <a:rPr lang="en-US" altLang="zh-CN" baseline="30000" dirty="0"/>
              <a:t>m</a:t>
            </a:r>
            <a:r>
              <a:rPr lang="en-US" altLang="zh-CN" dirty="0"/>
              <a:t> = Physical-address limit</a:t>
            </a:r>
          </a:p>
        </p:txBody>
      </p:sp>
      <p:sp>
        <p:nvSpPr>
          <p:cNvPr id="5" name="Rectangle 2"/>
          <p:cNvSpPr/>
          <p:nvPr/>
        </p:nvSpPr>
        <p:spPr>
          <a:xfrm>
            <a:off x="592138" y="2942855"/>
            <a:ext cx="3187700" cy="368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virtual page number</a:t>
            </a:r>
          </a:p>
        </p:txBody>
      </p:sp>
      <p:sp>
        <p:nvSpPr>
          <p:cNvPr id="6" name="Rectangle 3"/>
          <p:cNvSpPr/>
          <p:nvPr/>
        </p:nvSpPr>
        <p:spPr>
          <a:xfrm>
            <a:off x="3792538" y="2942855"/>
            <a:ext cx="2197100" cy="368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page offset</a:t>
            </a:r>
          </a:p>
        </p:txBody>
      </p:sp>
      <p:sp>
        <p:nvSpPr>
          <p:cNvPr id="7" name="Rectangle 4"/>
          <p:cNvSpPr/>
          <p:nvPr/>
        </p:nvSpPr>
        <p:spPr>
          <a:xfrm>
            <a:off x="6083300" y="2914280"/>
            <a:ext cx="18065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virtual address</a:t>
            </a:r>
          </a:p>
        </p:txBody>
      </p:sp>
      <p:sp>
        <p:nvSpPr>
          <p:cNvPr id="8" name="Rectangle 5"/>
          <p:cNvSpPr/>
          <p:nvPr/>
        </p:nvSpPr>
        <p:spPr>
          <a:xfrm>
            <a:off x="896938" y="5152655"/>
            <a:ext cx="2882900" cy="368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physical frame number</a:t>
            </a:r>
          </a:p>
        </p:txBody>
      </p:sp>
      <p:sp>
        <p:nvSpPr>
          <p:cNvPr id="9" name="Rectangle 6"/>
          <p:cNvSpPr/>
          <p:nvPr/>
        </p:nvSpPr>
        <p:spPr>
          <a:xfrm>
            <a:off x="3792538" y="5152655"/>
            <a:ext cx="2197100" cy="368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page offset</a:t>
            </a:r>
          </a:p>
        </p:txBody>
      </p:sp>
      <p:sp>
        <p:nvSpPr>
          <p:cNvPr id="10" name="Rectangle 7"/>
          <p:cNvSpPr/>
          <p:nvPr/>
        </p:nvSpPr>
        <p:spPr>
          <a:xfrm>
            <a:off x="6159500" y="5124080"/>
            <a:ext cx="2036763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physical address</a:t>
            </a:r>
          </a:p>
        </p:txBody>
      </p:sp>
      <p:sp>
        <p:nvSpPr>
          <p:cNvPr id="11" name="Line 8"/>
          <p:cNvSpPr/>
          <p:nvPr/>
        </p:nvSpPr>
        <p:spPr>
          <a:xfrm>
            <a:off x="5005388" y="3323855"/>
            <a:ext cx="0" cy="1663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/>
          <p:cNvSpPr/>
          <p:nvPr/>
        </p:nvSpPr>
        <p:spPr>
          <a:xfrm>
            <a:off x="5829300" y="4819280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0</a:t>
            </a:r>
          </a:p>
        </p:txBody>
      </p:sp>
      <p:sp>
        <p:nvSpPr>
          <p:cNvPr id="13" name="Rectangle 10"/>
          <p:cNvSpPr/>
          <p:nvPr/>
        </p:nvSpPr>
        <p:spPr>
          <a:xfrm>
            <a:off x="3771900" y="4819280"/>
            <a:ext cx="561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p–1</a:t>
            </a:r>
          </a:p>
        </p:txBody>
      </p:sp>
      <p:sp>
        <p:nvSpPr>
          <p:cNvPr id="14" name="Oval 11"/>
          <p:cNvSpPr/>
          <p:nvPr/>
        </p:nvSpPr>
        <p:spPr>
          <a:xfrm>
            <a:off x="1212496" y="4009655"/>
            <a:ext cx="2425700" cy="368300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address translation</a:t>
            </a:r>
          </a:p>
        </p:txBody>
      </p:sp>
      <p:sp>
        <p:nvSpPr>
          <p:cNvPr id="15" name="Rectangle 12"/>
          <p:cNvSpPr/>
          <p:nvPr/>
        </p:nvSpPr>
        <p:spPr>
          <a:xfrm>
            <a:off x="3467100" y="4819280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</a:t>
            </a:r>
          </a:p>
        </p:txBody>
      </p:sp>
      <p:sp>
        <p:nvSpPr>
          <p:cNvPr id="16" name="Rectangle 13"/>
          <p:cNvSpPr/>
          <p:nvPr/>
        </p:nvSpPr>
        <p:spPr>
          <a:xfrm>
            <a:off x="876300" y="4819280"/>
            <a:ext cx="625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m–1</a:t>
            </a:r>
          </a:p>
        </p:txBody>
      </p:sp>
      <p:sp>
        <p:nvSpPr>
          <p:cNvPr id="17" name="Rectangle 14"/>
          <p:cNvSpPr/>
          <p:nvPr/>
        </p:nvSpPr>
        <p:spPr>
          <a:xfrm>
            <a:off x="571500" y="2609480"/>
            <a:ext cx="561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n–1</a:t>
            </a:r>
          </a:p>
        </p:txBody>
      </p:sp>
      <p:sp>
        <p:nvSpPr>
          <p:cNvPr id="18" name="Rectangle 15"/>
          <p:cNvSpPr/>
          <p:nvPr/>
        </p:nvSpPr>
        <p:spPr>
          <a:xfrm>
            <a:off x="5686425" y="2609480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0</a:t>
            </a:r>
          </a:p>
        </p:txBody>
      </p:sp>
      <p:sp>
        <p:nvSpPr>
          <p:cNvPr id="19" name="Rectangle 16"/>
          <p:cNvSpPr/>
          <p:nvPr/>
        </p:nvSpPr>
        <p:spPr>
          <a:xfrm>
            <a:off x="3705225" y="2609480"/>
            <a:ext cx="561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p–1</a:t>
            </a:r>
          </a:p>
        </p:txBody>
      </p:sp>
      <p:sp>
        <p:nvSpPr>
          <p:cNvPr id="20" name="Rectangle 17"/>
          <p:cNvSpPr/>
          <p:nvPr/>
        </p:nvSpPr>
        <p:spPr>
          <a:xfrm>
            <a:off x="3390900" y="2609480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</a:t>
            </a:r>
          </a:p>
        </p:txBody>
      </p:sp>
      <p:sp>
        <p:nvSpPr>
          <p:cNvPr id="21" name="Line 18"/>
          <p:cNvSpPr/>
          <p:nvPr/>
        </p:nvSpPr>
        <p:spPr>
          <a:xfrm>
            <a:off x="2414588" y="3323855"/>
            <a:ext cx="0" cy="673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/>
          <p:nvPr/>
        </p:nvSpPr>
        <p:spPr>
          <a:xfrm>
            <a:off x="2414588" y="4390655"/>
            <a:ext cx="0" cy="673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0"/>
          <p:cNvSpPr/>
          <p:nvPr/>
        </p:nvSpPr>
        <p:spPr>
          <a:xfrm>
            <a:off x="342900" y="5886080"/>
            <a:ext cx="8320088" cy="393700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Page offset bits don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’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t change as a result of translation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Address Translation (IV)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804819" y="6340739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MS PGothic" panose="020B0600070205080204" charset="-128"/>
              </a:rPr>
              <a:t>22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MS PGothic" panose="020B0600070205080204" charset="-128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994819" y="3027627"/>
            <a:ext cx="3346450" cy="368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    virtual page number (VPN)</a:t>
            </a:r>
          </a:p>
        </p:txBody>
      </p:sp>
      <p:sp>
        <p:nvSpPr>
          <p:cNvPr id="6" name="Rectangle 4"/>
          <p:cNvSpPr/>
          <p:nvPr/>
        </p:nvSpPr>
        <p:spPr>
          <a:xfrm>
            <a:off x="6353969" y="3027627"/>
            <a:ext cx="2197100" cy="368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page offset</a:t>
            </a:r>
          </a:p>
        </p:txBody>
      </p:sp>
      <p:sp>
        <p:nvSpPr>
          <p:cNvPr id="7" name="Rectangle 5"/>
          <p:cNvSpPr/>
          <p:nvPr/>
        </p:nvSpPr>
        <p:spPr>
          <a:xfrm>
            <a:off x="4682332" y="2422789"/>
            <a:ext cx="18065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virtual address</a:t>
            </a:r>
          </a:p>
        </p:txBody>
      </p:sp>
      <p:sp>
        <p:nvSpPr>
          <p:cNvPr id="8" name="Rectangle 6"/>
          <p:cNvSpPr/>
          <p:nvPr/>
        </p:nvSpPr>
        <p:spPr>
          <a:xfrm>
            <a:off x="3153569" y="5754952"/>
            <a:ext cx="3111500" cy="368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physical frame number (PFN)</a:t>
            </a:r>
          </a:p>
        </p:txBody>
      </p:sp>
      <p:sp>
        <p:nvSpPr>
          <p:cNvPr id="9" name="Rectangle 7"/>
          <p:cNvSpPr/>
          <p:nvPr/>
        </p:nvSpPr>
        <p:spPr>
          <a:xfrm>
            <a:off x="6277769" y="5754952"/>
            <a:ext cx="2197100" cy="368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page offset</a:t>
            </a:r>
          </a:p>
        </p:txBody>
      </p:sp>
      <p:sp>
        <p:nvSpPr>
          <p:cNvPr id="10" name="Rectangle 8"/>
          <p:cNvSpPr/>
          <p:nvPr/>
        </p:nvSpPr>
        <p:spPr>
          <a:xfrm>
            <a:off x="4541044" y="6129602"/>
            <a:ext cx="20351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physical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4532" y="5421577"/>
            <a:ext cx="307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57132" y="5421577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p–1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52332" y="5421577"/>
            <a:ext cx="307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1532" y="5421577"/>
            <a:ext cx="6254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m–1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94819" y="2694252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n–1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25644" y="2438664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7619" y="2694252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p–1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42819" y="2694252"/>
            <a:ext cx="307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5019" y="2530739"/>
            <a:ext cx="1543050" cy="9207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page table </a:t>
            </a:r>
          </a:p>
          <a:p>
            <a:pPr lvl="0" algn="ctr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base register </a:t>
            </a:r>
          </a:p>
          <a:p>
            <a:pPr lvl="0" algn="ctr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(per process)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90219" y="3859477"/>
            <a:ext cx="30480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90219" y="4088077"/>
            <a:ext cx="30480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0219" y="4316677"/>
            <a:ext cx="30480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0219" y="4545277"/>
            <a:ext cx="30480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4" name="Oval 24"/>
          <p:cNvSpPr/>
          <p:nvPr/>
        </p:nvSpPr>
        <p:spPr>
          <a:xfrm>
            <a:off x="5058569" y="4164277"/>
            <a:ext cx="63500" cy="635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5" name="Rectangle 27"/>
          <p:cNvSpPr/>
          <p:nvPr/>
        </p:nvSpPr>
        <p:spPr>
          <a:xfrm>
            <a:off x="1166019" y="5143764"/>
            <a:ext cx="1644650" cy="11969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if valid=0</a:t>
            </a:r>
          </a:p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then page</a:t>
            </a:r>
          </a:p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not in memory</a:t>
            </a:r>
            <a:b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</a:b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(page fault)</a:t>
            </a:r>
          </a:p>
        </p:txBody>
      </p:sp>
      <p:sp>
        <p:nvSpPr>
          <p:cNvPr id="26" name="Rectangle 28"/>
          <p:cNvSpPr/>
          <p:nvPr/>
        </p:nvSpPr>
        <p:spPr>
          <a:xfrm>
            <a:off x="2953544" y="3565789"/>
            <a:ext cx="6508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valid</a:t>
            </a:r>
          </a:p>
        </p:txBody>
      </p:sp>
      <p:sp>
        <p:nvSpPr>
          <p:cNvPr id="27" name="Rectangle 29"/>
          <p:cNvSpPr/>
          <p:nvPr/>
        </p:nvSpPr>
        <p:spPr>
          <a:xfrm>
            <a:off x="4312444" y="3514989"/>
            <a:ext cx="3197225" cy="366713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physical frame number (PFN)</a:t>
            </a:r>
          </a:p>
        </p:txBody>
      </p:sp>
      <p:sp>
        <p:nvSpPr>
          <p:cNvPr id="28" name="Line 31"/>
          <p:cNvSpPr/>
          <p:nvPr/>
        </p:nvSpPr>
        <p:spPr>
          <a:xfrm>
            <a:off x="1547019" y="3853127"/>
            <a:ext cx="14351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32"/>
          <p:cNvSpPr/>
          <p:nvPr/>
        </p:nvSpPr>
        <p:spPr>
          <a:xfrm>
            <a:off x="3001169" y="3859477"/>
            <a:ext cx="52705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0" name="Rectangle 33"/>
          <p:cNvSpPr/>
          <p:nvPr/>
        </p:nvSpPr>
        <p:spPr>
          <a:xfrm>
            <a:off x="3001169" y="4088077"/>
            <a:ext cx="52705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1" name="Rectangle 34"/>
          <p:cNvSpPr/>
          <p:nvPr/>
        </p:nvSpPr>
        <p:spPr>
          <a:xfrm>
            <a:off x="3001169" y="4316677"/>
            <a:ext cx="52705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2" name="Rectangle 35"/>
          <p:cNvSpPr/>
          <p:nvPr/>
        </p:nvSpPr>
        <p:spPr>
          <a:xfrm>
            <a:off x="3001169" y="4545277"/>
            <a:ext cx="52705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3" name="Oval 41"/>
          <p:cNvSpPr/>
          <p:nvPr/>
        </p:nvSpPr>
        <p:spPr>
          <a:xfrm>
            <a:off x="3334544" y="4164277"/>
            <a:ext cx="63500" cy="635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4" name="Text Box 45"/>
          <p:cNvSpPr txBox="1"/>
          <p:nvPr/>
        </p:nvSpPr>
        <p:spPr>
          <a:xfrm>
            <a:off x="1470819" y="4099189"/>
            <a:ext cx="1447800" cy="6413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VPN acts as</a:t>
            </a:r>
          </a:p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table index</a:t>
            </a:r>
          </a:p>
        </p:txBody>
      </p:sp>
      <p:cxnSp>
        <p:nvCxnSpPr>
          <p:cNvPr id="35" name="Straight Connector 222"/>
          <p:cNvCxnSpPr>
            <a:stCxn id="28" idx="0"/>
          </p:cNvCxnSpPr>
          <p:nvPr/>
        </p:nvCxnSpPr>
        <p:spPr>
          <a:xfrm rot="5400000" flipH="1">
            <a:off x="1356519" y="3662627"/>
            <a:ext cx="381000" cy="317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6" name="Straight Connector 223"/>
          <p:cNvCxnSpPr/>
          <p:nvPr/>
        </p:nvCxnSpPr>
        <p:spPr>
          <a:xfrm rot="5400000" flipH="1" flipV="1">
            <a:off x="2153444" y="3702314"/>
            <a:ext cx="919163" cy="317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" name="Straight Connector 225"/>
          <p:cNvCxnSpPr/>
          <p:nvPr/>
        </p:nvCxnSpPr>
        <p:spPr>
          <a:xfrm>
            <a:off x="2613819" y="3249877"/>
            <a:ext cx="609600" cy="1587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oval" w="med" len="med"/>
          </a:ln>
        </p:spPr>
      </p:cxnSp>
      <p:cxnSp>
        <p:nvCxnSpPr>
          <p:cNvPr id="38" name="Straight Arrow Connector 233"/>
          <p:cNvCxnSpPr/>
          <p:nvPr/>
        </p:nvCxnSpPr>
        <p:spPr>
          <a:xfrm>
            <a:off x="2613819" y="4157927"/>
            <a:ext cx="381000" cy="158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75419" y="1006739"/>
            <a:ext cx="8763000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Separate (set of) page table(s) per process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VPN forms index into page table (points to a page table entry)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Page Table Entry (PTE) provides information about page</a:t>
            </a:r>
            <a:endParaRPr lang="en-US" altLang="zh-CN" sz="2000">
              <a:solidFill>
                <a:srgbClr val="000000"/>
              </a:solidFill>
              <a:latin typeface="Tahoma" panose="020B0604030504040204" pitchFamily="34" charset="0"/>
              <a:ea typeface="MS PGothic" panose="020B0600070205080204" charset="-128"/>
            </a:endParaRPr>
          </a:p>
          <a:p>
            <a:pPr lvl="1" eaLnBrk="1" hangingPunct="1">
              <a:buClrTx/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cxnSp>
        <p:nvCxnSpPr>
          <p:cNvPr id="40" name="Straight Connector 251"/>
          <p:cNvCxnSpPr>
            <a:endCxn id="33" idx="4"/>
          </p:cNvCxnSpPr>
          <p:nvPr/>
        </p:nvCxnSpPr>
        <p:spPr>
          <a:xfrm rot="5400000" flipH="1">
            <a:off x="2770982" y="4821502"/>
            <a:ext cx="1198562" cy="952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Straight Arrow Connector 257"/>
          <p:cNvCxnSpPr/>
          <p:nvPr/>
        </p:nvCxnSpPr>
        <p:spPr>
          <a:xfrm rot="10800000">
            <a:off x="2309019" y="5426339"/>
            <a:ext cx="1066800" cy="158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" name="Straight Arrow Connector 264"/>
          <p:cNvCxnSpPr>
            <a:stCxn id="24" idx="4"/>
          </p:cNvCxnSpPr>
          <p:nvPr/>
        </p:nvCxnSpPr>
        <p:spPr>
          <a:xfrm rot="-5400000" flipH="1">
            <a:off x="4344194" y="4972314"/>
            <a:ext cx="1503363" cy="127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" name="Straight Connector 269"/>
          <p:cNvCxnSpPr/>
          <p:nvPr/>
        </p:nvCxnSpPr>
        <p:spPr>
          <a:xfrm rot="5400000" flipH="1" flipV="1">
            <a:off x="6620669" y="4572264"/>
            <a:ext cx="2347913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4" name="Rectangle 19"/>
          <p:cNvSpPr/>
          <p:nvPr/>
        </p:nvSpPr>
        <p:spPr>
          <a:xfrm>
            <a:off x="3528219" y="3859477"/>
            <a:ext cx="7620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5" name="Rectangle 20"/>
          <p:cNvSpPr/>
          <p:nvPr/>
        </p:nvSpPr>
        <p:spPr>
          <a:xfrm>
            <a:off x="3528219" y="4088077"/>
            <a:ext cx="7620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6" name="Rectangle 21"/>
          <p:cNvSpPr/>
          <p:nvPr/>
        </p:nvSpPr>
        <p:spPr>
          <a:xfrm>
            <a:off x="3528219" y="4316677"/>
            <a:ext cx="7620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7" name="Rectangle 22"/>
          <p:cNvSpPr/>
          <p:nvPr/>
        </p:nvSpPr>
        <p:spPr>
          <a:xfrm>
            <a:off x="3528219" y="4545277"/>
            <a:ext cx="762000" cy="2159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8" name="Rectangle 28"/>
          <p:cNvSpPr/>
          <p:nvPr/>
        </p:nvSpPr>
        <p:spPr>
          <a:xfrm>
            <a:off x="3474244" y="3543564"/>
            <a:ext cx="901700" cy="366713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access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 Translation: Page Hit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26963" y="849543"/>
            <a:ext cx="9159452" cy="556240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 Translation: Page Fault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1" y="872331"/>
            <a:ext cx="9028139" cy="599827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in a Page Table Entry (PTE)?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0" y="831850"/>
            <a:ext cx="91440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Page table is the “tag store”</a:t>
            </a:r>
            <a:r>
              <a:rPr lang="en-US" altLang="zh-CN" dirty="0">
                <a:solidFill>
                  <a:srgbClr val="0000FF"/>
                </a:solidFill>
              </a:rPr>
              <a:t> for the physical memory data store</a:t>
            </a:r>
          </a:p>
          <a:p>
            <a:pPr lvl="1"/>
            <a:r>
              <a:rPr lang="en-US" altLang="zh-CN" dirty="0"/>
              <a:t>A mapping table between virtual memory and physical memory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PTE is the “tag store entry”</a:t>
            </a:r>
            <a:r>
              <a:rPr lang="en-US" altLang="zh-CN" dirty="0">
                <a:solidFill>
                  <a:srgbClr val="0000FF"/>
                </a:solidFill>
              </a:rPr>
              <a:t> for a virtual page in memory</a:t>
            </a:r>
          </a:p>
          <a:p>
            <a:pPr lvl="1"/>
            <a:r>
              <a:rPr lang="en-US" altLang="zh-CN" dirty="0"/>
              <a:t>Need a </a:t>
            </a:r>
            <a:r>
              <a:rPr lang="en-US" altLang="zh-CN" dirty="0">
                <a:solidFill>
                  <a:srgbClr val="0000FF"/>
                </a:solidFill>
              </a:rPr>
              <a:t>valid</a:t>
            </a:r>
            <a:r>
              <a:rPr lang="en-US" altLang="zh-CN" dirty="0"/>
              <a:t> bit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to indicate validity/presence in physical memory</a:t>
            </a:r>
          </a:p>
          <a:p>
            <a:pPr lvl="1"/>
            <a:r>
              <a:rPr lang="en-US" altLang="zh-CN" dirty="0"/>
              <a:t>Need </a:t>
            </a:r>
            <a:r>
              <a:rPr lang="en-US" altLang="zh-CN" dirty="0">
                <a:solidFill>
                  <a:srgbClr val="0000FF"/>
                </a:solidFill>
              </a:rPr>
              <a:t>tag</a:t>
            </a:r>
            <a:r>
              <a:rPr lang="en-US" altLang="zh-CN" dirty="0"/>
              <a:t> bits (PFN)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to support translation</a:t>
            </a:r>
          </a:p>
          <a:p>
            <a:pPr lvl="1"/>
            <a:r>
              <a:rPr lang="en-US" altLang="zh-CN" dirty="0"/>
              <a:t>Need bits to support </a:t>
            </a:r>
            <a:r>
              <a:rPr lang="en-US" altLang="zh-CN" dirty="0">
                <a:solidFill>
                  <a:srgbClr val="0000FF"/>
                </a:solidFill>
              </a:rPr>
              <a:t>replacement </a:t>
            </a:r>
          </a:p>
          <a:p>
            <a:pPr lvl="1"/>
            <a:r>
              <a:rPr lang="en-US" altLang="zh-CN" dirty="0"/>
              <a:t>Need a </a:t>
            </a:r>
            <a:r>
              <a:rPr lang="en-US" altLang="zh-CN" dirty="0">
                <a:solidFill>
                  <a:srgbClr val="0000FF"/>
                </a:solidFill>
              </a:rPr>
              <a:t>dirty</a:t>
            </a:r>
            <a:r>
              <a:rPr lang="en-US" altLang="en-US" dirty="0"/>
              <a:t> bit to support “write back caching”</a:t>
            </a:r>
            <a:endParaRPr lang="en-US" altLang="zh-CN" dirty="0"/>
          </a:p>
          <a:p>
            <a:pPr lvl="1"/>
            <a:r>
              <a:rPr lang="en-US" altLang="zh-CN" dirty="0"/>
              <a:t>Need </a:t>
            </a:r>
            <a:r>
              <a:rPr lang="en-US" altLang="zh-CN" dirty="0">
                <a:solidFill>
                  <a:srgbClr val="0000FF"/>
                </a:solidFill>
              </a:rPr>
              <a:t>protection bits </a:t>
            </a:r>
            <a:r>
              <a:rPr lang="en-US" altLang="zh-CN" dirty="0"/>
              <a:t>to enable access control and protection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>
          <a:xfrm>
            <a:off x="6777038" y="734136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25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44" y="5548347"/>
            <a:ext cx="5621671" cy="737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9795" y="6445405"/>
            <a:ext cx="389177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Reference or access bit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873405" y="6177776"/>
            <a:ext cx="0" cy="45229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3479178" y="6177776"/>
            <a:ext cx="364238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Protection or access control bits 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14108" y="6026150"/>
            <a:ext cx="865070" cy="34237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5134425" y="5065884"/>
            <a:ext cx="3851237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The physical frame the page is stored in (if valid)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15" name="直接箭头连接符 14"/>
          <p:cNvCxnSpPr>
            <a:endCxn id="13" idx="1"/>
          </p:cNvCxnSpPr>
          <p:nvPr/>
        </p:nvCxnSpPr>
        <p:spPr>
          <a:xfrm flipV="1">
            <a:off x="4648200" y="5389049"/>
            <a:ext cx="486225" cy="32316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7121561" y="5548347"/>
            <a:ext cx="1463041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PTE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18" name="直接箭头连接符 17"/>
          <p:cNvCxnSpPr>
            <a:stCxn id="16" idx="1"/>
          </p:cNvCxnSpPr>
          <p:nvPr/>
        </p:nvCxnSpPr>
        <p:spPr>
          <a:xfrm flipH="1">
            <a:off x="6519134" y="5809956"/>
            <a:ext cx="602427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Remember: Cache versus Page Replacement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>
                <a:solidFill>
                  <a:srgbClr val="0000FF"/>
                </a:solidFill>
              </a:rPr>
              <a:t>Physical memory (DRAM) is a cache for disk</a:t>
            </a:r>
          </a:p>
          <a:p>
            <a:pPr lvl="1"/>
            <a:r>
              <a:rPr lang="en-US" altLang="zh-CN"/>
              <a:t>Usually managed by system software via the virtual memory subsystem</a:t>
            </a:r>
          </a:p>
          <a:p>
            <a:endParaRPr lang="en-US" altLang="zh-CN"/>
          </a:p>
          <a:p>
            <a:r>
              <a:rPr lang="en-US" altLang="zh-CN"/>
              <a:t>Page replacement is similar to cache replacement</a:t>
            </a:r>
          </a:p>
          <a:p>
            <a:r>
              <a:rPr lang="en-US" altLang="en-US"/>
              <a:t>Page table is the “tag store”</a:t>
            </a:r>
            <a:r>
              <a:rPr lang="en-US" altLang="zh-CN"/>
              <a:t> for physical memory data store</a:t>
            </a:r>
          </a:p>
          <a:p>
            <a:pPr>
              <a:buNone/>
            </a:pPr>
            <a:endParaRPr lang="en-US" altLang="zh-CN"/>
          </a:p>
          <a:p>
            <a:r>
              <a:rPr lang="en-US" altLang="zh-CN"/>
              <a:t>What is the difference?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Required speed of access to cache vs. physical memory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Number of blocks in a cache vs. physical memory</a:t>
            </a:r>
          </a:p>
          <a:p>
            <a:pPr lvl="1"/>
            <a:r>
              <a:rPr lang="en-US" altLang="en-US">
                <a:solidFill>
                  <a:srgbClr val="0000FF"/>
                </a:solidFill>
              </a:rPr>
              <a:t>“</a:t>
            </a:r>
            <a:r>
              <a:rPr lang="en-US" altLang="ja-JP">
                <a:solidFill>
                  <a:srgbClr val="0000FF"/>
                </a:solidFill>
              </a:rPr>
              <a:t>Tolerable</a:t>
            </a:r>
            <a:r>
              <a:rPr lang="en-US" altLang="en-US">
                <a:solidFill>
                  <a:srgbClr val="0000FF"/>
                </a:solidFill>
              </a:rPr>
              <a:t>”</a:t>
            </a:r>
            <a:r>
              <a:rPr lang="en-US" altLang="ja-JP">
                <a:solidFill>
                  <a:srgbClr val="0000FF"/>
                </a:solidFill>
              </a:rPr>
              <a:t> amount of time to find a replacement candidate (disk versus memory access latency)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Role of hardware versus software</a:t>
            </a:r>
          </a:p>
          <a:p>
            <a:pPr lvl="1"/>
            <a:endParaRPr lang="en-US" altLang="ja-JP">
              <a:solidFill>
                <a:srgbClr val="0000FF"/>
              </a:solidFill>
            </a:endParaRPr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Replacement Algorithms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If physical memory is full (i.e., list of free physical pages is empty), which physical frame to replace on a page fault?</a:t>
            </a:r>
          </a:p>
          <a:p>
            <a:endParaRPr lang="en-US" altLang="zh-CN" dirty="0"/>
          </a:p>
          <a:p>
            <a:r>
              <a:rPr lang="en-US" altLang="zh-CN" dirty="0"/>
              <a:t>Is True LRU feasible?</a:t>
            </a:r>
          </a:p>
          <a:p>
            <a:pPr lvl="1"/>
            <a:r>
              <a:rPr lang="en-US" altLang="zh-CN" dirty="0"/>
              <a:t>4GB memory, 4KB pages, how many possibilities of ordering?</a:t>
            </a:r>
          </a:p>
          <a:p>
            <a:endParaRPr lang="en-US" altLang="zh-CN" dirty="0"/>
          </a:p>
          <a:p>
            <a:r>
              <a:rPr lang="en-US" altLang="zh-CN" dirty="0"/>
              <a:t>Modern systems use approximations of LRU</a:t>
            </a:r>
          </a:p>
          <a:p>
            <a:pPr lvl="1"/>
            <a:r>
              <a:rPr lang="en-US" altLang="zh-CN" dirty="0"/>
              <a:t>E.g., the CLOCK algorithm</a:t>
            </a:r>
          </a:p>
          <a:p>
            <a:r>
              <a:rPr lang="en-US" altLang="en-US" dirty="0"/>
              <a:t>And, more sophisticated algorithms to take into account “frequency”</a:t>
            </a:r>
            <a:r>
              <a:rPr lang="en-US" altLang="zh-CN" dirty="0"/>
              <a:t> of use</a:t>
            </a:r>
          </a:p>
          <a:p>
            <a:pPr lvl="1"/>
            <a:r>
              <a:rPr lang="en-US" altLang="zh-CN" dirty="0"/>
              <a:t>E.g., the ARC algorithm</a:t>
            </a:r>
          </a:p>
          <a:p>
            <a:pPr lvl="1"/>
            <a:r>
              <a:rPr lang="en-US" altLang="zh-CN" dirty="0"/>
              <a:t>Megiddo and </a:t>
            </a:r>
            <a:r>
              <a:rPr lang="en-US" altLang="zh-CN" dirty="0" err="1"/>
              <a:t>Modha</a:t>
            </a:r>
            <a:r>
              <a:rPr lang="en-US" altLang="en-US" dirty="0"/>
              <a:t>, “</a:t>
            </a:r>
            <a:r>
              <a:rPr lang="en-US" altLang="ja-JP" dirty="0">
                <a:solidFill>
                  <a:srgbClr val="0000FF"/>
                </a:solidFill>
              </a:rPr>
              <a:t>ARC: A Self-Tuning, Low Overhead Replacement Cache</a:t>
            </a:r>
            <a:r>
              <a:rPr lang="en-US" altLang="ja-JP" dirty="0"/>
              <a:t>,</a:t>
            </a:r>
            <a:r>
              <a:rPr lang="en-US" altLang="en-US" dirty="0"/>
              <a:t>”</a:t>
            </a:r>
            <a:r>
              <a:rPr lang="en-US" altLang="ja-JP" dirty="0"/>
              <a:t> FAST 2003.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Page Replacement Algorithm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30981" y="952341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Keep a circular list of physical frames in memory</a:t>
            </a:r>
          </a:p>
          <a:p>
            <a:r>
              <a:rPr lang="en-US" altLang="zh-CN" dirty="0"/>
              <a:t>Keep a pointer (hand) to the last-examined frame in the list</a:t>
            </a:r>
          </a:p>
          <a:p>
            <a:r>
              <a:rPr lang="en-US" altLang="zh-CN" dirty="0"/>
              <a:t>When a page is accessed, set the R bit in the PTE</a:t>
            </a:r>
          </a:p>
          <a:p>
            <a:r>
              <a:rPr lang="en-US" altLang="zh-CN" dirty="0"/>
              <a:t>When a frame needs to be replaced, replace the first frame that has the reference (R) bit not set, traversing the circular list starting from the pointer (hand) clockwise</a:t>
            </a:r>
          </a:p>
          <a:p>
            <a:pPr lvl="1"/>
            <a:r>
              <a:rPr lang="en-US" altLang="zh-CN" dirty="0"/>
              <a:t>During traversal, clear the R bits of examined frames</a:t>
            </a:r>
          </a:p>
          <a:p>
            <a:pPr lvl="1"/>
            <a:r>
              <a:rPr lang="en-US" altLang="zh-CN" dirty="0"/>
              <a:t>Set the hand pointer to the next frame in the list</a:t>
            </a:r>
          </a:p>
          <a:p>
            <a:endParaRPr lang="en-US" altLang="zh-CN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>
          <a:xfrm>
            <a:off x="6779419" y="6273641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28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36" y="4899652"/>
            <a:ext cx="3803495" cy="195834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 Page Size Trade Offs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14300" y="8318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What is the granularity of management of physical memory?</a:t>
            </a:r>
          </a:p>
          <a:p>
            <a:r>
              <a:rPr lang="en-US" altLang="zh-CN" dirty="0"/>
              <a:t>Large vs. small pages</a:t>
            </a:r>
          </a:p>
          <a:p>
            <a:r>
              <a:rPr lang="en-US" altLang="zh-CN" dirty="0"/>
              <a:t>Tradeoffs have analogies to large vs. small cache blocks</a:t>
            </a:r>
          </a:p>
          <a:p>
            <a:endParaRPr lang="en-US" altLang="zh-CN" dirty="0"/>
          </a:p>
          <a:p>
            <a:r>
              <a:rPr lang="en-US" altLang="zh-CN" dirty="0"/>
              <a:t>Many different tradeoffs with advantages and disadvantages</a:t>
            </a:r>
          </a:p>
          <a:p>
            <a:pPr lvl="1"/>
            <a:r>
              <a:rPr lang="en-US" altLang="zh-CN" dirty="0"/>
              <a:t>Size of the Page Table (tag store)</a:t>
            </a:r>
          </a:p>
          <a:p>
            <a:pPr lvl="1"/>
            <a:r>
              <a:rPr lang="en-US" altLang="zh-CN" dirty="0"/>
              <a:t>Reach of the Translation Lookaside Buffer (we will see this later)</a:t>
            </a:r>
          </a:p>
          <a:p>
            <a:pPr lvl="1"/>
            <a:r>
              <a:rPr lang="en-US" altLang="zh-CN" dirty="0"/>
              <a:t>Transfer size from disk to memory (waste of bandwidth?)</a:t>
            </a:r>
          </a:p>
          <a:p>
            <a:pPr lvl="1"/>
            <a:r>
              <a:rPr lang="en-US" altLang="zh-CN" dirty="0"/>
              <a:t>Waste of space within a page (internal fragmentation)</a:t>
            </a:r>
          </a:p>
          <a:p>
            <a:pPr lvl="1"/>
            <a:r>
              <a:rPr lang="en-US" altLang="zh-CN" dirty="0"/>
              <a:t>Waste of space within the entire physical memory (external fragmentation)</a:t>
            </a:r>
          </a:p>
          <a:p>
            <a:pPr lvl="1"/>
            <a:r>
              <a:rPr lang="en-US" altLang="zh-CN" dirty="0"/>
              <a:t>Granularity of access protection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Ideal Memory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access time (latency)</a:t>
            </a: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capacity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cost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bandwidth (to support multiple accesses in parallel)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Page-Level Access Control (Protection)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/>
              <a:t>Not every process is allowed to access every page</a:t>
            </a:r>
          </a:p>
          <a:p>
            <a:pPr lvl="1"/>
            <a:r>
              <a:rPr lang="en-US" altLang="zh-CN"/>
              <a:t>E.g., may need supervisor level privilege to access system pages</a:t>
            </a:r>
          </a:p>
          <a:p>
            <a:pPr lvl="1"/>
            <a:endParaRPr lang="en-US" altLang="zh-CN"/>
          </a:p>
          <a:p>
            <a:r>
              <a:rPr lang="en-US" altLang="zh-CN"/>
              <a:t>Idea: </a:t>
            </a:r>
            <a:r>
              <a:rPr lang="en-US" altLang="en-US">
                <a:solidFill>
                  <a:srgbClr val="0000FF"/>
                </a:solidFill>
              </a:rPr>
              <a:t>Store access control information on a page basis in the process’</a:t>
            </a:r>
            <a:r>
              <a:rPr lang="en-US" altLang="zh-CN">
                <a:solidFill>
                  <a:srgbClr val="0000FF"/>
                </a:solidFill>
              </a:rPr>
              <a:t>s page table</a:t>
            </a:r>
          </a:p>
          <a:p>
            <a:endParaRPr lang="en-US" altLang="zh-CN">
              <a:solidFill>
                <a:srgbClr val="0000FF"/>
              </a:solidFill>
            </a:endParaRPr>
          </a:p>
          <a:p>
            <a:r>
              <a:rPr lang="en-US" altLang="zh-CN">
                <a:solidFill>
                  <a:srgbClr val="0000FF"/>
                </a:solidFill>
              </a:rPr>
              <a:t>Enforce access control at the same time as translation</a:t>
            </a:r>
          </a:p>
          <a:p>
            <a:endParaRPr lang="en-US" altLang="zh-CN"/>
          </a:p>
          <a:p>
            <a:pPr>
              <a:buNone/>
            </a:pPr>
            <a:r>
              <a:rPr lang="en-US" altLang="zh-CN">
                <a:sym typeface="Wingdings" panose="05000000000000000000" pitchFamily="2" charset="2"/>
              </a:rPr>
              <a:t> Virtual memory system serves two functions today</a:t>
            </a:r>
          </a:p>
          <a:p>
            <a:pPr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FF0000"/>
                </a:solidFill>
              </a:rPr>
              <a:t>Address translation (for illusion of large physical memory)</a:t>
            </a:r>
          </a:p>
          <a:p>
            <a:pPr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 Access control (protection)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Two Functions of Virtual Memory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585"/>
            <a:ext cx="7297752" cy="48245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5112" y="1706137"/>
            <a:ext cx="3088888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Virtual Memory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Two functions today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Translation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Access Control (protection)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361" y="5854390"/>
            <a:ext cx="882061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PTE contains access control bits associated with the virtual page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VM as a Tool for Memory Access Protection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3108325" y="2295307"/>
            <a:ext cx="15144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800" b="1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Page Tables</a:t>
            </a:r>
          </a:p>
        </p:txBody>
      </p:sp>
      <p:sp>
        <p:nvSpPr>
          <p:cNvPr id="5" name="Text Box 5"/>
          <p:cNvSpPr txBox="1"/>
          <p:nvPr/>
        </p:nvSpPr>
        <p:spPr>
          <a:xfrm>
            <a:off x="355600" y="3236695"/>
            <a:ext cx="1395413" cy="36353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20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Process i: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03400" y="2627090"/>
            <a:ext cx="3670300" cy="1897058"/>
            <a:chOff x="1152" y="1440"/>
            <a:chExt cx="2312" cy="1195"/>
          </a:xfrm>
        </p:grpSpPr>
        <p:sp>
          <p:nvSpPr>
            <p:cNvPr id="66" name="Text Box 8"/>
            <p:cNvSpPr txBox="1"/>
            <p:nvPr/>
          </p:nvSpPr>
          <p:spPr>
            <a:xfrm>
              <a:off x="2496" y="1440"/>
              <a:ext cx="96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Physical Addr</a:t>
              </a:r>
            </a:p>
          </p:txBody>
        </p:sp>
        <p:sp>
          <p:nvSpPr>
            <p:cNvPr id="67" name="Text Box 9"/>
            <p:cNvSpPr txBox="1"/>
            <p:nvPr/>
          </p:nvSpPr>
          <p:spPr>
            <a:xfrm>
              <a:off x="1488" y="1440"/>
              <a:ext cx="505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Read?</a:t>
              </a:r>
            </a:p>
          </p:txBody>
        </p:sp>
        <p:sp>
          <p:nvSpPr>
            <p:cNvPr id="68" name="Text Box 10"/>
            <p:cNvSpPr txBox="1"/>
            <p:nvPr/>
          </p:nvSpPr>
          <p:spPr>
            <a:xfrm>
              <a:off x="1968" y="1440"/>
              <a:ext cx="51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Write?</a:t>
              </a:r>
            </a:p>
          </p:txBody>
        </p:sp>
        <p:sp>
          <p:nvSpPr>
            <p:cNvPr id="69" name="Rectangle 11"/>
            <p:cNvSpPr/>
            <p:nvPr/>
          </p:nvSpPr>
          <p:spPr>
            <a:xfrm>
              <a:off x="2496" y="1632"/>
              <a:ext cx="960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70" name="Text Box 12"/>
            <p:cNvSpPr txBox="1"/>
            <p:nvPr/>
          </p:nvSpPr>
          <p:spPr>
            <a:xfrm>
              <a:off x="2592" y="1632"/>
              <a:ext cx="537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    PP 6</a:t>
              </a:r>
            </a:p>
          </p:txBody>
        </p:sp>
        <p:sp>
          <p:nvSpPr>
            <p:cNvPr id="71" name="Rectangle 13"/>
            <p:cNvSpPr/>
            <p:nvPr/>
          </p:nvSpPr>
          <p:spPr>
            <a:xfrm>
              <a:off x="1536" y="1632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72" name="Rectangle 14"/>
            <p:cNvSpPr/>
            <p:nvPr/>
          </p:nvSpPr>
          <p:spPr>
            <a:xfrm>
              <a:off x="2016" y="1632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73" name="Text Box 15"/>
            <p:cNvSpPr txBox="1"/>
            <p:nvPr/>
          </p:nvSpPr>
          <p:spPr>
            <a:xfrm>
              <a:off x="1584" y="1632"/>
              <a:ext cx="34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Yes</a:t>
              </a:r>
            </a:p>
          </p:txBody>
        </p:sp>
        <p:sp>
          <p:nvSpPr>
            <p:cNvPr id="74" name="Text Box 16"/>
            <p:cNvSpPr txBox="1"/>
            <p:nvPr/>
          </p:nvSpPr>
          <p:spPr>
            <a:xfrm>
              <a:off x="2112" y="1632"/>
              <a:ext cx="285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No</a:t>
              </a:r>
            </a:p>
          </p:txBody>
        </p:sp>
        <p:sp>
          <p:nvSpPr>
            <p:cNvPr id="75" name="Rectangle 17"/>
            <p:cNvSpPr/>
            <p:nvPr/>
          </p:nvSpPr>
          <p:spPr>
            <a:xfrm>
              <a:off x="2496" y="1872"/>
              <a:ext cx="960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76" name="Text Box 18"/>
            <p:cNvSpPr txBox="1"/>
            <p:nvPr/>
          </p:nvSpPr>
          <p:spPr>
            <a:xfrm>
              <a:off x="2592" y="1872"/>
              <a:ext cx="534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    PP 4</a:t>
              </a:r>
            </a:p>
          </p:txBody>
        </p:sp>
        <p:sp>
          <p:nvSpPr>
            <p:cNvPr id="77" name="Rectangle 19"/>
            <p:cNvSpPr/>
            <p:nvPr/>
          </p:nvSpPr>
          <p:spPr>
            <a:xfrm>
              <a:off x="1536" y="1872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78" name="Rectangle 20"/>
            <p:cNvSpPr/>
            <p:nvPr/>
          </p:nvSpPr>
          <p:spPr>
            <a:xfrm>
              <a:off x="2016" y="1872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79" name="Text Box 21"/>
            <p:cNvSpPr txBox="1"/>
            <p:nvPr/>
          </p:nvSpPr>
          <p:spPr>
            <a:xfrm>
              <a:off x="1584" y="1872"/>
              <a:ext cx="34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Yes</a:t>
              </a:r>
            </a:p>
          </p:txBody>
        </p:sp>
        <p:sp>
          <p:nvSpPr>
            <p:cNvPr id="80" name="Text Box 22"/>
            <p:cNvSpPr txBox="1"/>
            <p:nvPr/>
          </p:nvSpPr>
          <p:spPr>
            <a:xfrm>
              <a:off x="2064" y="1872"/>
              <a:ext cx="34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Yes</a:t>
              </a:r>
            </a:p>
          </p:txBody>
        </p:sp>
        <p:sp>
          <p:nvSpPr>
            <p:cNvPr id="81" name="Rectangle 23"/>
            <p:cNvSpPr/>
            <p:nvPr/>
          </p:nvSpPr>
          <p:spPr>
            <a:xfrm>
              <a:off x="2496" y="2112"/>
              <a:ext cx="960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82" name="Text Box 24"/>
            <p:cNvSpPr txBox="1"/>
            <p:nvPr/>
          </p:nvSpPr>
          <p:spPr>
            <a:xfrm>
              <a:off x="2592" y="2112"/>
              <a:ext cx="71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XXXXXXX</a:t>
              </a:r>
            </a:p>
          </p:txBody>
        </p:sp>
        <p:sp>
          <p:nvSpPr>
            <p:cNvPr id="83" name="Rectangle 25"/>
            <p:cNvSpPr/>
            <p:nvPr/>
          </p:nvSpPr>
          <p:spPr>
            <a:xfrm>
              <a:off x="1536" y="2112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84" name="Rectangle 26"/>
            <p:cNvSpPr/>
            <p:nvPr/>
          </p:nvSpPr>
          <p:spPr>
            <a:xfrm>
              <a:off x="2016" y="2112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85" name="Text Box 27"/>
            <p:cNvSpPr txBox="1"/>
            <p:nvPr/>
          </p:nvSpPr>
          <p:spPr>
            <a:xfrm>
              <a:off x="1584" y="2112"/>
              <a:ext cx="320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 No</a:t>
              </a:r>
            </a:p>
          </p:txBody>
        </p:sp>
        <p:sp>
          <p:nvSpPr>
            <p:cNvPr id="86" name="Text Box 28"/>
            <p:cNvSpPr txBox="1"/>
            <p:nvPr/>
          </p:nvSpPr>
          <p:spPr>
            <a:xfrm>
              <a:off x="2112" y="2112"/>
              <a:ext cx="285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No</a:t>
              </a:r>
            </a:p>
          </p:txBody>
        </p:sp>
        <p:grpSp>
          <p:nvGrpSpPr>
            <p:cNvPr id="87" name="Group 29"/>
            <p:cNvGrpSpPr/>
            <p:nvPr/>
          </p:nvGrpSpPr>
          <p:grpSpPr>
            <a:xfrm>
              <a:off x="1152" y="1632"/>
              <a:ext cx="434" cy="675"/>
              <a:chOff x="1440" y="1632"/>
              <a:chExt cx="434" cy="675"/>
            </a:xfrm>
          </p:grpSpPr>
          <p:sp>
            <p:nvSpPr>
              <p:cNvPr id="91" name="Text Box 30"/>
              <p:cNvSpPr txBox="1"/>
              <p:nvPr/>
            </p:nvSpPr>
            <p:spPr>
              <a:xfrm>
                <a:off x="1440" y="1632"/>
                <a:ext cx="43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0" hangingPunct="0">
                  <a:lnSpc>
                    <a:spcPct val="90000"/>
                  </a:lnSpc>
                  <a:spcBef>
                    <a:spcPct val="30000"/>
                  </a:spcBef>
                  <a:buClrTx/>
                </a:pPr>
                <a:r>
                  <a:rPr lang="en-US" altLang="zh-CN" sz="1600" b="1" dirty="0">
                    <a:solidFill>
                      <a:srgbClr val="003300"/>
                    </a:solidFill>
                    <a:latin typeface="Helvetica" charset="0"/>
                    <a:ea typeface="MS PGothic" panose="020B0600070205080204" charset="-128"/>
                  </a:rPr>
                  <a:t>VP 0:</a:t>
                </a:r>
              </a:p>
            </p:txBody>
          </p:sp>
          <p:sp>
            <p:nvSpPr>
              <p:cNvPr id="92" name="Text Box 31"/>
              <p:cNvSpPr txBox="1"/>
              <p:nvPr/>
            </p:nvSpPr>
            <p:spPr>
              <a:xfrm>
                <a:off x="1440" y="1872"/>
                <a:ext cx="43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0" hangingPunct="0">
                  <a:lnSpc>
                    <a:spcPct val="90000"/>
                  </a:lnSpc>
                  <a:spcBef>
                    <a:spcPct val="30000"/>
                  </a:spcBef>
                  <a:buClrTx/>
                </a:pPr>
                <a:r>
                  <a:rPr lang="en-US" altLang="zh-CN" sz="1600" b="1" dirty="0">
                    <a:solidFill>
                      <a:srgbClr val="003300"/>
                    </a:solidFill>
                    <a:latin typeface="Helvetica" charset="0"/>
                    <a:ea typeface="MS PGothic" panose="020B0600070205080204" charset="-128"/>
                  </a:rPr>
                  <a:t>VP 1:</a:t>
                </a:r>
              </a:p>
            </p:txBody>
          </p:sp>
          <p:sp>
            <p:nvSpPr>
              <p:cNvPr id="93" name="Text Box 32"/>
              <p:cNvSpPr txBox="1"/>
              <p:nvPr/>
            </p:nvSpPr>
            <p:spPr>
              <a:xfrm>
                <a:off x="1440" y="2112"/>
                <a:ext cx="43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0" hangingPunct="0">
                  <a:lnSpc>
                    <a:spcPct val="90000"/>
                  </a:lnSpc>
                  <a:spcBef>
                    <a:spcPct val="30000"/>
                  </a:spcBef>
                  <a:buClrTx/>
                </a:pPr>
                <a:r>
                  <a:rPr lang="en-US" altLang="zh-CN" sz="1600" b="1" dirty="0">
                    <a:solidFill>
                      <a:srgbClr val="003300"/>
                    </a:solidFill>
                    <a:latin typeface="Helvetica" charset="0"/>
                    <a:ea typeface="MS PGothic" panose="020B0600070205080204" charset="-128"/>
                  </a:rPr>
                  <a:t>VP 2:</a:t>
                </a:r>
              </a:p>
            </p:txBody>
          </p:sp>
        </p:grpSp>
        <p:sp>
          <p:nvSpPr>
            <p:cNvPr id="88" name="Rectangle 33"/>
            <p:cNvSpPr/>
            <p:nvPr/>
          </p:nvSpPr>
          <p:spPr>
            <a:xfrm>
              <a:off x="1680" y="2304"/>
              <a:ext cx="155" cy="3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  <a:endParaRPr lang="en-US" altLang="zh-CN" sz="14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89" name="Rectangle 34"/>
            <p:cNvSpPr/>
            <p:nvPr/>
          </p:nvSpPr>
          <p:spPr>
            <a:xfrm>
              <a:off x="2160" y="2304"/>
              <a:ext cx="155" cy="3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  <a:endParaRPr lang="en-US" altLang="zh-CN" sz="14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90" name="Rectangle 35"/>
            <p:cNvSpPr/>
            <p:nvPr/>
          </p:nvSpPr>
          <p:spPr>
            <a:xfrm>
              <a:off x="2880" y="2304"/>
              <a:ext cx="155" cy="3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  <a:endParaRPr lang="en-US" altLang="zh-CN" sz="14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</p:grpSp>
      <p:sp>
        <p:nvSpPr>
          <p:cNvPr id="7" name="Text Box 36"/>
          <p:cNvSpPr txBox="1"/>
          <p:nvPr/>
        </p:nvSpPr>
        <p:spPr>
          <a:xfrm>
            <a:off x="355600" y="5141695"/>
            <a:ext cx="1395413" cy="36353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20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Process j:</a:t>
            </a:r>
          </a:p>
        </p:txBody>
      </p:sp>
      <p:grpSp>
        <p:nvGrpSpPr>
          <p:cNvPr id="8" name="Group 37"/>
          <p:cNvGrpSpPr/>
          <p:nvPr/>
        </p:nvGrpSpPr>
        <p:grpSpPr>
          <a:xfrm>
            <a:off x="7366000" y="2709647"/>
            <a:ext cx="1468438" cy="3014663"/>
            <a:chOff x="3360" y="1317"/>
            <a:chExt cx="925" cy="1899"/>
          </a:xfrm>
        </p:grpSpPr>
        <p:grpSp>
          <p:nvGrpSpPr>
            <p:cNvPr id="51" name="Group 40"/>
            <p:cNvGrpSpPr/>
            <p:nvPr/>
          </p:nvGrpSpPr>
          <p:grpSpPr>
            <a:xfrm>
              <a:off x="3360" y="1344"/>
              <a:ext cx="576" cy="1872"/>
              <a:chOff x="3360" y="1344"/>
              <a:chExt cx="576" cy="1872"/>
            </a:xfrm>
          </p:grpSpPr>
          <p:sp>
            <p:nvSpPr>
              <p:cNvPr id="53" name="Rectangle 41"/>
              <p:cNvSpPr/>
              <p:nvPr/>
            </p:nvSpPr>
            <p:spPr>
              <a:xfrm>
                <a:off x="3360" y="134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4" name="Rectangle 42"/>
              <p:cNvSpPr/>
              <p:nvPr/>
            </p:nvSpPr>
            <p:spPr>
              <a:xfrm>
                <a:off x="3360" y="148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5" name="Rectangle 43"/>
              <p:cNvSpPr/>
              <p:nvPr/>
            </p:nvSpPr>
            <p:spPr>
              <a:xfrm>
                <a:off x="3360" y="163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6" name="Rectangle 44"/>
              <p:cNvSpPr/>
              <p:nvPr/>
            </p:nvSpPr>
            <p:spPr>
              <a:xfrm>
                <a:off x="3360" y="177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576" cy="1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8" name="Rectangle 46"/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576" cy="1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59" name="Rectangle 47"/>
              <p:cNvSpPr/>
              <p:nvPr/>
            </p:nvSpPr>
            <p:spPr>
              <a:xfrm>
                <a:off x="3360" y="206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0" name="Rectangle 48"/>
              <p:cNvSpPr/>
              <p:nvPr/>
            </p:nvSpPr>
            <p:spPr>
              <a:xfrm>
                <a:off x="3360" y="235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1" name="Rectangle 49"/>
              <p:cNvSpPr/>
              <p:nvPr/>
            </p:nvSpPr>
            <p:spPr>
              <a:xfrm>
                <a:off x="3360" y="249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2" name="Rectangle 50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576" cy="1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3" name="Rectangle 51"/>
              <p:cNvSpPr/>
              <p:nvPr/>
            </p:nvSpPr>
            <p:spPr>
              <a:xfrm>
                <a:off x="3360" y="278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4" name="Rectangle 52"/>
              <p:cNvSpPr/>
              <p:nvPr/>
            </p:nvSpPr>
            <p:spPr>
              <a:xfrm>
                <a:off x="3360" y="307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65" name="Rectangle 53"/>
              <p:cNvSpPr/>
              <p:nvPr/>
            </p:nvSpPr>
            <p:spPr>
              <a:xfrm>
                <a:off x="3360" y="292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</p:grpSp>
        <p:sp>
          <p:nvSpPr>
            <p:cNvPr id="52" name="Text Box 54"/>
            <p:cNvSpPr txBox="1"/>
            <p:nvPr/>
          </p:nvSpPr>
          <p:spPr>
            <a:xfrm>
              <a:off x="3893" y="1317"/>
              <a:ext cx="392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PP 0</a:t>
              </a:r>
              <a:endParaRPr lang="en-US" altLang="zh-CN" sz="2000">
                <a:solidFill>
                  <a:srgbClr val="003300"/>
                </a:solidFill>
                <a:latin typeface="Helvetica" charset="0"/>
                <a:ea typeface="MS PGothic" panose="020B0600070205080204" charset="-128"/>
              </a:endParaRPr>
            </a:p>
          </p:txBody>
        </p:sp>
      </p:grpSp>
      <p:sp>
        <p:nvSpPr>
          <p:cNvPr id="9" name="Text Box 57"/>
          <p:cNvSpPr txBox="1"/>
          <p:nvPr/>
        </p:nvSpPr>
        <p:spPr>
          <a:xfrm>
            <a:off x="7213600" y="2219107"/>
            <a:ext cx="1057275" cy="33655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8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Memory</a:t>
            </a:r>
          </a:p>
        </p:txBody>
      </p:sp>
      <p:sp>
        <p:nvSpPr>
          <p:cNvPr id="10" name="Line 58"/>
          <p:cNvSpPr/>
          <p:nvPr/>
        </p:nvSpPr>
        <p:spPr>
          <a:xfrm>
            <a:off x="5461000" y="3438307"/>
            <a:ext cx="1905000" cy="3810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9"/>
          <p:cNvSpPr/>
          <p:nvPr/>
        </p:nvSpPr>
        <p:spPr>
          <a:xfrm flipV="1">
            <a:off x="5308600" y="4276507"/>
            <a:ext cx="2057400" cy="712788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0"/>
          <p:cNvSpPr/>
          <p:nvPr/>
        </p:nvSpPr>
        <p:spPr>
          <a:xfrm>
            <a:off x="5461000" y="3057307"/>
            <a:ext cx="1905000" cy="12192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1"/>
          <p:cNvSpPr/>
          <p:nvPr/>
        </p:nvSpPr>
        <p:spPr>
          <a:xfrm flipV="1">
            <a:off x="5308600" y="4962307"/>
            <a:ext cx="2057400" cy="407988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62"/>
          <p:cNvGrpSpPr/>
          <p:nvPr/>
        </p:nvGrpSpPr>
        <p:grpSpPr>
          <a:xfrm>
            <a:off x="1803400" y="4532085"/>
            <a:ext cx="3670300" cy="1897058"/>
            <a:chOff x="1152" y="2784"/>
            <a:chExt cx="2312" cy="1195"/>
          </a:xfrm>
        </p:grpSpPr>
        <p:sp>
          <p:nvSpPr>
            <p:cNvPr id="23" name="Text Box 64"/>
            <p:cNvSpPr txBox="1"/>
            <p:nvPr/>
          </p:nvSpPr>
          <p:spPr>
            <a:xfrm>
              <a:off x="2496" y="2784"/>
              <a:ext cx="96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Physical Addr</a:t>
              </a:r>
            </a:p>
          </p:txBody>
        </p:sp>
        <p:sp>
          <p:nvSpPr>
            <p:cNvPr id="24" name="Text Box 65"/>
            <p:cNvSpPr txBox="1"/>
            <p:nvPr/>
          </p:nvSpPr>
          <p:spPr>
            <a:xfrm>
              <a:off x="1488" y="2784"/>
              <a:ext cx="505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Read?</a:t>
              </a:r>
            </a:p>
          </p:txBody>
        </p:sp>
        <p:sp>
          <p:nvSpPr>
            <p:cNvPr id="25" name="Text Box 66"/>
            <p:cNvSpPr txBox="1"/>
            <p:nvPr/>
          </p:nvSpPr>
          <p:spPr>
            <a:xfrm>
              <a:off x="1968" y="2784"/>
              <a:ext cx="51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Write?</a:t>
              </a:r>
            </a:p>
          </p:txBody>
        </p:sp>
        <p:sp>
          <p:nvSpPr>
            <p:cNvPr id="26" name="Rectangle 67"/>
            <p:cNvSpPr/>
            <p:nvPr/>
          </p:nvSpPr>
          <p:spPr>
            <a:xfrm>
              <a:off x="2496" y="2976"/>
              <a:ext cx="960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27" name="Text Box 68"/>
            <p:cNvSpPr txBox="1"/>
            <p:nvPr/>
          </p:nvSpPr>
          <p:spPr>
            <a:xfrm>
              <a:off x="2592" y="2976"/>
              <a:ext cx="534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    PP 6</a:t>
              </a:r>
            </a:p>
          </p:txBody>
        </p:sp>
        <p:sp>
          <p:nvSpPr>
            <p:cNvPr id="28" name="Rectangle 69"/>
            <p:cNvSpPr/>
            <p:nvPr/>
          </p:nvSpPr>
          <p:spPr>
            <a:xfrm>
              <a:off x="1536" y="2976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29" name="Rectangle 70"/>
            <p:cNvSpPr/>
            <p:nvPr/>
          </p:nvSpPr>
          <p:spPr>
            <a:xfrm>
              <a:off x="2016" y="2976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30" name="Text Box 71"/>
            <p:cNvSpPr txBox="1"/>
            <p:nvPr/>
          </p:nvSpPr>
          <p:spPr>
            <a:xfrm>
              <a:off x="1584" y="2976"/>
              <a:ext cx="34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Yes</a:t>
              </a:r>
            </a:p>
          </p:txBody>
        </p:sp>
        <p:sp>
          <p:nvSpPr>
            <p:cNvPr id="31" name="Text Box 72"/>
            <p:cNvSpPr txBox="1"/>
            <p:nvPr/>
          </p:nvSpPr>
          <p:spPr>
            <a:xfrm>
              <a:off x="2064" y="2976"/>
              <a:ext cx="34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Yes</a:t>
              </a:r>
            </a:p>
          </p:txBody>
        </p:sp>
        <p:sp>
          <p:nvSpPr>
            <p:cNvPr id="32" name="Rectangle 73"/>
            <p:cNvSpPr/>
            <p:nvPr/>
          </p:nvSpPr>
          <p:spPr>
            <a:xfrm>
              <a:off x="2496" y="3216"/>
              <a:ext cx="960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33" name="Text Box 74"/>
            <p:cNvSpPr txBox="1"/>
            <p:nvPr/>
          </p:nvSpPr>
          <p:spPr>
            <a:xfrm>
              <a:off x="2592" y="3216"/>
              <a:ext cx="534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    PP 9</a:t>
              </a:r>
            </a:p>
          </p:txBody>
        </p:sp>
        <p:sp>
          <p:nvSpPr>
            <p:cNvPr id="34" name="Rectangle 75"/>
            <p:cNvSpPr/>
            <p:nvPr/>
          </p:nvSpPr>
          <p:spPr>
            <a:xfrm>
              <a:off x="1536" y="3216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35" name="Rectangle 76"/>
            <p:cNvSpPr/>
            <p:nvPr/>
          </p:nvSpPr>
          <p:spPr>
            <a:xfrm>
              <a:off x="2016" y="3216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36" name="Text Box 77"/>
            <p:cNvSpPr txBox="1"/>
            <p:nvPr/>
          </p:nvSpPr>
          <p:spPr>
            <a:xfrm>
              <a:off x="1584" y="3216"/>
              <a:ext cx="34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Yes</a:t>
              </a:r>
            </a:p>
          </p:txBody>
        </p:sp>
        <p:sp>
          <p:nvSpPr>
            <p:cNvPr id="37" name="Text Box 78"/>
            <p:cNvSpPr txBox="1"/>
            <p:nvPr/>
          </p:nvSpPr>
          <p:spPr>
            <a:xfrm>
              <a:off x="2112" y="3216"/>
              <a:ext cx="285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No</a:t>
              </a:r>
            </a:p>
          </p:txBody>
        </p:sp>
        <p:sp>
          <p:nvSpPr>
            <p:cNvPr id="38" name="Rectangle 79"/>
            <p:cNvSpPr/>
            <p:nvPr/>
          </p:nvSpPr>
          <p:spPr>
            <a:xfrm>
              <a:off x="2496" y="3456"/>
              <a:ext cx="960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39" name="Text Box 80"/>
            <p:cNvSpPr txBox="1"/>
            <p:nvPr/>
          </p:nvSpPr>
          <p:spPr>
            <a:xfrm>
              <a:off x="2592" y="3456"/>
              <a:ext cx="71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XXXXXXX</a:t>
              </a:r>
            </a:p>
          </p:txBody>
        </p:sp>
        <p:sp>
          <p:nvSpPr>
            <p:cNvPr id="40" name="Rectangle 81"/>
            <p:cNvSpPr/>
            <p:nvPr/>
          </p:nvSpPr>
          <p:spPr>
            <a:xfrm>
              <a:off x="1536" y="3456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1" name="Rectangle 82"/>
            <p:cNvSpPr/>
            <p:nvPr/>
          </p:nvSpPr>
          <p:spPr>
            <a:xfrm>
              <a:off x="2016" y="3456"/>
              <a:ext cx="432" cy="19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2" name="Text Box 83"/>
            <p:cNvSpPr txBox="1"/>
            <p:nvPr/>
          </p:nvSpPr>
          <p:spPr>
            <a:xfrm>
              <a:off x="1584" y="3456"/>
              <a:ext cx="320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 No</a:t>
              </a:r>
            </a:p>
          </p:txBody>
        </p:sp>
        <p:sp>
          <p:nvSpPr>
            <p:cNvPr id="43" name="Text Box 84"/>
            <p:cNvSpPr txBox="1"/>
            <p:nvPr/>
          </p:nvSpPr>
          <p:spPr>
            <a:xfrm>
              <a:off x="2112" y="3456"/>
              <a:ext cx="285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6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No</a:t>
              </a:r>
            </a:p>
          </p:txBody>
        </p:sp>
        <p:sp>
          <p:nvSpPr>
            <p:cNvPr id="44" name="Rectangle 85"/>
            <p:cNvSpPr/>
            <p:nvPr/>
          </p:nvSpPr>
          <p:spPr>
            <a:xfrm>
              <a:off x="1680" y="3648"/>
              <a:ext cx="155" cy="3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  <a:endParaRPr lang="en-US" altLang="zh-CN" sz="14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5" name="Rectangle 86"/>
            <p:cNvSpPr/>
            <p:nvPr/>
          </p:nvSpPr>
          <p:spPr>
            <a:xfrm>
              <a:off x="2160" y="3648"/>
              <a:ext cx="155" cy="3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  <a:endParaRPr lang="en-US" altLang="zh-CN" sz="14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46" name="Rectangle 87"/>
            <p:cNvSpPr/>
            <p:nvPr/>
          </p:nvSpPr>
          <p:spPr>
            <a:xfrm>
              <a:off x="2880" y="3648"/>
              <a:ext cx="155" cy="3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</a:p>
            <a:p>
              <a:pPr lvl="0" algn="ctr" eaLnBrk="0" hangingPunct="0">
                <a:lnSpc>
                  <a:spcPct val="50000"/>
                </a:lnSpc>
                <a:buClrTx/>
              </a:pPr>
              <a:r>
                <a:rPr lang="en-US" altLang="zh-CN" sz="1800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rPr>
                <a:t>•</a:t>
              </a:r>
              <a:endParaRPr lang="en-US" altLang="zh-CN" sz="14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grpSp>
          <p:nvGrpSpPr>
            <p:cNvPr id="47" name="Group 88"/>
            <p:cNvGrpSpPr/>
            <p:nvPr/>
          </p:nvGrpSpPr>
          <p:grpSpPr>
            <a:xfrm>
              <a:off x="1152" y="2976"/>
              <a:ext cx="434" cy="675"/>
              <a:chOff x="1440" y="1632"/>
              <a:chExt cx="434" cy="675"/>
            </a:xfrm>
          </p:grpSpPr>
          <p:sp>
            <p:nvSpPr>
              <p:cNvPr id="48" name="Text Box 89"/>
              <p:cNvSpPr txBox="1"/>
              <p:nvPr/>
            </p:nvSpPr>
            <p:spPr>
              <a:xfrm>
                <a:off x="1440" y="1632"/>
                <a:ext cx="43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0" hangingPunct="0">
                  <a:lnSpc>
                    <a:spcPct val="90000"/>
                  </a:lnSpc>
                  <a:spcBef>
                    <a:spcPct val="30000"/>
                  </a:spcBef>
                  <a:buClrTx/>
                </a:pPr>
                <a:r>
                  <a:rPr lang="en-US" altLang="zh-CN" sz="1600" b="1" dirty="0">
                    <a:solidFill>
                      <a:srgbClr val="003300"/>
                    </a:solidFill>
                    <a:latin typeface="Helvetica" charset="0"/>
                    <a:ea typeface="MS PGothic" panose="020B0600070205080204" charset="-128"/>
                  </a:rPr>
                  <a:t>VP 0:</a:t>
                </a:r>
              </a:p>
            </p:txBody>
          </p:sp>
          <p:sp>
            <p:nvSpPr>
              <p:cNvPr id="49" name="Text Box 90"/>
              <p:cNvSpPr txBox="1"/>
              <p:nvPr/>
            </p:nvSpPr>
            <p:spPr>
              <a:xfrm>
                <a:off x="1440" y="1872"/>
                <a:ext cx="43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0" hangingPunct="0">
                  <a:lnSpc>
                    <a:spcPct val="90000"/>
                  </a:lnSpc>
                  <a:spcBef>
                    <a:spcPct val="30000"/>
                  </a:spcBef>
                  <a:buClrTx/>
                </a:pPr>
                <a:r>
                  <a:rPr lang="en-US" altLang="zh-CN" sz="1600" b="1" dirty="0">
                    <a:solidFill>
                      <a:srgbClr val="003300"/>
                    </a:solidFill>
                    <a:latin typeface="Helvetica" charset="0"/>
                    <a:ea typeface="MS PGothic" panose="020B0600070205080204" charset="-128"/>
                  </a:rPr>
                  <a:t>VP 1:</a:t>
                </a:r>
              </a:p>
            </p:txBody>
          </p:sp>
          <p:sp>
            <p:nvSpPr>
              <p:cNvPr id="50" name="Text Box 91"/>
              <p:cNvSpPr txBox="1"/>
              <p:nvPr/>
            </p:nvSpPr>
            <p:spPr>
              <a:xfrm>
                <a:off x="1440" y="2112"/>
                <a:ext cx="43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0" hangingPunct="0">
                  <a:lnSpc>
                    <a:spcPct val="90000"/>
                  </a:lnSpc>
                  <a:spcBef>
                    <a:spcPct val="30000"/>
                  </a:spcBef>
                  <a:buClrTx/>
                </a:pPr>
                <a:r>
                  <a:rPr lang="en-US" altLang="zh-CN" sz="1600" b="1" dirty="0">
                    <a:solidFill>
                      <a:srgbClr val="003300"/>
                    </a:solidFill>
                    <a:latin typeface="Helvetica" charset="0"/>
                    <a:ea typeface="MS PGothic" panose="020B0600070205080204" charset="-128"/>
                  </a:rPr>
                  <a:t>VP 2:</a:t>
                </a:r>
              </a:p>
            </p:txBody>
          </p:sp>
        </p:grpSp>
      </p:grpSp>
      <p:sp>
        <p:nvSpPr>
          <p:cNvPr id="15" name="Text Box 54"/>
          <p:cNvSpPr txBox="1"/>
          <p:nvPr/>
        </p:nvSpPr>
        <p:spPr>
          <a:xfrm>
            <a:off x="8213725" y="3166845"/>
            <a:ext cx="622300" cy="31115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60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PP 2</a:t>
            </a:r>
            <a:endParaRPr lang="en-US" altLang="zh-CN" sz="200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6" name="Text Box 54"/>
          <p:cNvSpPr txBox="1"/>
          <p:nvPr/>
        </p:nvSpPr>
        <p:spPr>
          <a:xfrm>
            <a:off x="8207375" y="3624045"/>
            <a:ext cx="623888" cy="31115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60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PP 4</a:t>
            </a:r>
            <a:endParaRPr lang="en-US" altLang="zh-CN" sz="200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7" name="Text Box 54"/>
          <p:cNvSpPr txBox="1"/>
          <p:nvPr/>
        </p:nvSpPr>
        <p:spPr>
          <a:xfrm>
            <a:off x="8213725" y="4081245"/>
            <a:ext cx="622300" cy="31115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60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PP 6</a:t>
            </a:r>
            <a:endParaRPr lang="en-US" altLang="zh-CN" sz="200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8" name="Text Box 54"/>
          <p:cNvSpPr txBox="1"/>
          <p:nvPr/>
        </p:nvSpPr>
        <p:spPr>
          <a:xfrm>
            <a:off x="8204200" y="4549557"/>
            <a:ext cx="622300" cy="31115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60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PP 8</a:t>
            </a:r>
            <a:endParaRPr lang="en-US" altLang="zh-CN" sz="200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19" name="Text Box 54"/>
          <p:cNvSpPr txBox="1"/>
          <p:nvPr/>
        </p:nvSpPr>
        <p:spPr>
          <a:xfrm>
            <a:off x="8204200" y="4995645"/>
            <a:ext cx="736600" cy="31115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60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PP 10</a:t>
            </a:r>
            <a:endParaRPr lang="en-US" altLang="zh-CN" sz="200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0" name="Text Box 54"/>
          <p:cNvSpPr txBox="1"/>
          <p:nvPr/>
        </p:nvSpPr>
        <p:spPr>
          <a:xfrm>
            <a:off x="8204200" y="5456020"/>
            <a:ext cx="736600" cy="31115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90000"/>
              </a:lnSpc>
              <a:spcBef>
                <a:spcPct val="30000"/>
              </a:spcBef>
              <a:buClrTx/>
            </a:pPr>
            <a:r>
              <a:rPr lang="en-US" altLang="zh-CN" sz="1600">
                <a:solidFill>
                  <a:srgbClr val="003300"/>
                </a:solidFill>
                <a:latin typeface="Helvetica" charset="0"/>
                <a:ea typeface="MS PGothic" panose="020B0600070205080204" charset="-128"/>
              </a:rPr>
              <a:t>PP 12</a:t>
            </a:r>
            <a:endParaRPr lang="en-US" altLang="zh-CN" sz="2000">
              <a:solidFill>
                <a:srgbClr val="003300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1" name="Rectangle 87"/>
          <p:cNvSpPr/>
          <p:nvPr/>
        </p:nvSpPr>
        <p:spPr>
          <a:xfrm>
            <a:off x="7729538" y="5884645"/>
            <a:ext cx="246062" cy="5254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50000"/>
              </a:lnSpc>
              <a:buClrTx/>
            </a:pPr>
            <a:r>
              <a:rPr lang="en-US" altLang="zh-CN" sz="18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rPr>
              <a:t>•</a:t>
            </a:r>
          </a:p>
          <a:p>
            <a:pPr lvl="0" algn="ctr" eaLnBrk="0" hangingPunct="0">
              <a:lnSpc>
                <a:spcPct val="50000"/>
              </a:lnSpc>
              <a:buClrTx/>
            </a:pPr>
            <a:r>
              <a:rPr lang="en-US" altLang="zh-CN" sz="18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rPr>
              <a:t>•</a:t>
            </a:r>
          </a:p>
          <a:p>
            <a:pPr lvl="0" algn="ctr" eaLnBrk="0" hangingPunct="0">
              <a:lnSpc>
                <a:spcPct val="50000"/>
              </a:lnSpc>
              <a:buClrTx/>
            </a:pPr>
            <a:r>
              <a:rPr lang="en-US" altLang="zh-CN" sz="1800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rPr>
              <a:t>•</a:t>
            </a:r>
            <a:endParaRPr lang="en-US" altLang="zh-CN" sz="1400" dirty="0">
              <a:solidFill>
                <a:srgbClr val="000066"/>
              </a:solidFill>
              <a:latin typeface="Helvetica" charset="0"/>
              <a:ea typeface="MS PGothic" panose="020B0600070205080204" charset="-128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3200" y="923707"/>
            <a:ext cx="86106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MS PGothic" panose="020B0600070205080204" charset="-128"/>
                <a:cs typeface="MS PGothic" panose="020B0600070205080204" charset="-128"/>
              </a:rPr>
              <a:t>Extend Page Table Entries (PTEs) with permission bits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MS PGothic" panose="020B0600070205080204" charset="-128"/>
                <a:cs typeface="MS PGothic" panose="020B0600070205080204" charset="-128"/>
              </a:rPr>
              <a:t>Check bits on each access and during a page fault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MS PGothic" panose="020B0600070205080204" charset="-128"/>
                <a:cs typeface="MS PGothic" panose="020B0600070205080204" charset="-128"/>
              </a:rPr>
              <a:t>If violated, generate exception (Access Protection exception)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Control Logic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78580"/>
            <a:ext cx="9144000" cy="22939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1" y="3278459"/>
            <a:ext cx="9268522" cy="30469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Type of access: R, W, E,…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Privilege level: specified by ISA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                        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VAX: Kernel (K), Executive (E), Supervisor (S),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                                   User (U)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Protection bits:  Specify what type of access can be made to this page &amp; at what privilege level.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7953" y="0"/>
            <a:ext cx="4606047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7953" y="0"/>
            <a:ext cx="323928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93" y="490654"/>
            <a:ext cx="3311076" cy="5723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48" y="490654"/>
            <a:ext cx="3915950" cy="14999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Virtual Address Space </a:t>
            </a:r>
            <a:r>
              <a:rPr lang="en-US" altLang="zh-CN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MIPS</a:t>
            </a:r>
            <a:endParaRPr lang="en-US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93927" y="2267415"/>
            <a:ext cx="3926618" cy="3828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</a:rPr>
              <a:t>MIPS32/microMIPS32 virtual address space is divided into five segments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</a:rPr>
              <a:t>Kernel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</a:rPr>
              <a:t>Supervisor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</a:rPr>
              <a:t>Kernel Unmapped </a:t>
            </a:r>
            <a:r>
              <a:rPr lang="en-US" sz="1500" kern="1200" dirty="0" err="1">
                <a:solidFill>
                  <a:schemeClr val="bg1"/>
                </a:solidFill>
              </a:rPr>
              <a:t>Uncached</a:t>
            </a:r>
            <a:endParaRPr lang="en-US" sz="1500" kern="1200" dirty="0">
              <a:solidFill>
                <a:schemeClr val="bg1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</a:rPr>
              <a:t>Kernel Unmapped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</a:rPr>
              <a:t>User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rgbClr val="404040"/>
          </a:solidFill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23"/>
            <a:ext cx="8738754" cy="6858000"/>
          </a:xfrm>
          <a:custGeom>
            <a:avLst/>
            <a:gdLst>
              <a:gd name="connsiteX0" fmla="*/ 0 w 8738754"/>
              <a:gd name="connsiteY0" fmla="*/ 0 h 6858000"/>
              <a:gd name="connsiteX1" fmla="*/ 5562600 w 8738754"/>
              <a:gd name="connsiteY1" fmla="*/ 0 h 6858000"/>
              <a:gd name="connsiteX2" fmla="*/ 8738754 w 8738754"/>
              <a:gd name="connsiteY2" fmla="*/ 6858000 h 6858000"/>
              <a:gd name="connsiteX3" fmla="*/ 0 w 8738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754" h="6858000">
                <a:moveTo>
                  <a:pt x="0" y="0"/>
                </a:moveTo>
                <a:lnTo>
                  <a:pt x="5562600" y="0"/>
                </a:lnTo>
                <a:lnTo>
                  <a:pt x="8738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23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12" y="488953"/>
            <a:ext cx="78283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 as a Function of Operating Mode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3467" y="2099388"/>
            <a:ext cx="7857066" cy="407357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</a:rPr>
              <a:t>A MIPS32/microMIPS32 compliant processor must implement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</a:rPr>
              <a:t>useg/kuseg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</a:rPr>
              <a:t>kseg0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</a:rPr>
              <a:t>kseg1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kern="12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62" y="2711708"/>
            <a:ext cx="4769271" cy="380377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Privilege Levels in x86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5"/>
            <a:ext cx="9144000" cy="466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Page Level Protection in x86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1" y="876299"/>
            <a:ext cx="7869237" cy="6092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Major Issues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How large is the page table and how do we store and access it?</a:t>
            </a:r>
          </a:p>
          <a:p>
            <a:endParaRPr lang="en-US" altLang="zh-CN" dirty="0"/>
          </a:p>
          <a:p>
            <a:r>
              <a:rPr lang="en-US" altLang="zh-CN" dirty="0"/>
              <a:t>How can we speed up translation &amp; access control check?</a:t>
            </a:r>
          </a:p>
          <a:p>
            <a:endParaRPr lang="en-US" altLang="zh-CN" dirty="0"/>
          </a:p>
          <a:p>
            <a:r>
              <a:rPr lang="en-US" altLang="zh-CN" dirty="0"/>
              <a:t>When do we do the translation in relation to cache access?</a:t>
            </a:r>
          </a:p>
          <a:p>
            <a:endParaRPr lang="en-US" altLang="zh-CN" dirty="0"/>
          </a:p>
          <a:p>
            <a:r>
              <a:rPr lang="en-US" altLang="zh-CN" dirty="0"/>
              <a:t>There are many other issues we will not cover in detail</a:t>
            </a:r>
          </a:p>
          <a:p>
            <a:pPr lvl="1"/>
            <a:r>
              <a:rPr lang="en-US" altLang="zh-CN" dirty="0"/>
              <a:t>What happens on a context switch?</a:t>
            </a:r>
          </a:p>
          <a:p>
            <a:pPr lvl="1"/>
            <a:r>
              <a:rPr lang="en-US" altLang="zh-CN" dirty="0"/>
              <a:t>How can you handle multiple page sizes?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Virtual Memory Issue I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How large is the page table?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Where do we store it? </a:t>
            </a:r>
          </a:p>
          <a:p>
            <a:pPr lvl="1"/>
            <a:r>
              <a:rPr lang="en-US" altLang="zh-CN" dirty="0"/>
              <a:t>In hardware?</a:t>
            </a:r>
          </a:p>
          <a:p>
            <a:pPr lvl="1"/>
            <a:r>
              <a:rPr lang="en-US" altLang="zh-CN" dirty="0"/>
              <a:t>In physical memory? (Where is the PTBR?)</a:t>
            </a:r>
          </a:p>
          <a:p>
            <a:pPr lvl="1"/>
            <a:r>
              <a:rPr lang="en-US" altLang="zh-CN" dirty="0"/>
              <a:t>In virtual memory? (Where is the PTBR?)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How can we store it efficiently without requiring physical memory that can store all page tables?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Idea: multi-level page tables</a:t>
            </a:r>
          </a:p>
          <a:p>
            <a:pPr lvl="1"/>
            <a:r>
              <a:rPr lang="en-US" altLang="zh-CN" dirty="0"/>
              <a:t>Only the first-level page table has to be in physical memory</a:t>
            </a:r>
          </a:p>
          <a:p>
            <a:pPr lvl="1"/>
            <a:r>
              <a:rPr lang="en-US" altLang="zh-CN" dirty="0"/>
              <a:t>Remaining levels are in virtual memory (but get cached in physical memory when accessed)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Abstraction: Virtual vs. Physical Memory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" y="831850"/>
            <a:ext cx="91440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sees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memory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assume the memory is “infinite”</a:t>
            </a:r>
            <a:endParaRPr lang="en-US" altLang="ja-JP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Reality: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Physical memory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 is much smaller than what the programmer assumes</a:t>
            </a:r>
          </a:p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system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(system software + hardware, cooperatively) maps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memory addresses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to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memory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system automatically manages the physical memory space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transparently to the programmer</a:t>
            </a:r>
            <a:endParaRPr lang="en-US" altLang="zh-CN" sz="1200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Programmer does not need to know the physical size of memory nor manage it 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 small physical memory can appear as a huge one to the programmer  Life is easier for the programmer</a:t>
            </a:r>
          </a:p>
          <a:p>
            <a:pPr>
              <a:buNone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-- More complex system software and architecture</a:t>
            </a:r>
          </a:p>
          <a:p>
            <a:pPr>
              <a:buNone/>
            </a:pPr>
            <a:endParaRPr lang="en-US" altLang="zh-C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ctr">
              <a:buNone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classic example of the programmer/(micro)architect tradeoff</a:t>
            </a:r>
          </a:p>
          <a:p>
            <a:pPr>
              <a:buNone/>
            </a:pPr>
            <a:endParaRPr lang="en-US" altLang="zh-CN" sz="2200" dirty="0">
              <a:sym typeface="Wingdings" panose="05000000000000000000" pitchFamily="2" charset="2"/>
            </a:endParaRPr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Issue: Page Table Size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96651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pPr>
              <a:buNone/>
            </a:pPr>
            <a:endParaRPr lang="en-US" altLang="zh-CN" dirty="0">
              <a:latin typeface="Calibri" panose="020F0502020204030204" charset="0"/>
              <a:ea typeface="MS PGothic" panose="020B0600070205080204" charset="-128"/>
            </a:endParaRPr>
          </a:p>
          <a:p>
            <a:r>
              <a:rPr lang="en-US" altLang="zh-CN" dirty="0">
                <a:latin typeface="Calibri" panose="020F0502020204030204" charset="0"/>
                <a:ea typeface="MS PGothic" panose="020B0600070205080204" charset="-128"/>
              </a:rPr>
              <a:t>Suppose 64-bit VA and 40-bit PA, how large is the page table?     2</a:t>
            </a:r>
            <a:r>
              <a:rPr lang="en-US" altLang="zh-CN" baseline="30000" dirty="0">
                <a:latin typeface="Calibri" panose="020F0502020204030204" charset="0"/>
                <a:ea typeface="MS PGothic" panose="020B0600070205080204" charset="-128"/>
              </a:rPr>
              <a:t>52</a:t>
            </a:r>
            <a:r>
              <a:rPr lang="en-US" altLang="zh-CN" dirty="0">
                <a:latin typeface="Calibri" panose="020F0502020204030204" charset="0"/>
                <a:ea typeface="MS PGothic" panose="020B0600070205080204" charset="-128"/>
              </a:rPr>
              <a:t> entries x ~4 bytes </a:t>
            </a:r>
            <a:r>
              <a:rPr lang="en-US" altLang="zh-CN" dirty="0">
                <a:latin typeface="Calibri" panose="020F0502020204030204" charset="0"/>
                <a:ea typeface="MS PGothic" panose="020B0600070205080204" charset="-128"/>
                <a:sym typeface="Symbol" panose="05050102010706020507" charset="2"/>
              </a:rPr>
              <a:t></a:t>
            </a:r>
            <a:r>
              <a:rPr lang="en-US" altLang="zh-CN" dirty="0">
                <a:latin typeface="Calibri" panose="020F0502020204030204" charset="0"/>
                <a:ea typeface="MS PGothic" panose="020B0600070205080204" charset="-128"/>
              </a:rPr>
              <a:t> 16x10</a:t>
            </a:r>
            <a:r>
              <a:rPr lang="en-US" altLang="zh-CN" baseline="30000" dirty="0">
                <a:latin typeface="Calibri" panose="020F0502020204030204" charset="0"/>
                <a:ea typeface="MS PGothic" panose="020B0600070205080204" charset="-128"/>
              </a:rPr>
              <a:t>15</a:t>
            </a:r>
            <a:r>
              <a:rPr lang="en-US" altLang="zh-CN" dirty="0">
                <a:latin typeface="Calibri" panose="020F0502020204030204" charset="0"/>
                <a:ea typeface="MS PGothic" panose="020B0600070205080204" charset="-128"/>
              </a:rPr>
              <a:t> Bytes		</a:t>
            </a:r>
          </a:p>
          <a:p>
            <a:pPr>
              <a:buNone/>
            </a:pPr>
            <a:r>
              <a:rPr lang="en-US" altLang="zh-CN" dirty="0">
                <a:solidFill>
                  <a:schemeClr val="bg2"/>
                </a:solidFill>
                <a:latin typeface="Calibri" panose="020F0502020204030204" charset="0"/>
                <a:ea typeface="MS PGothic" panose="020B0600070205080204" charset="-128"/>
              </a:rPr>
              <a:t>				and that is for just one process!</a:t>
            </a:r>
          </a:p>
          <a:p>
            <a:pPr>
              <a:buNone/>
            </a:pPr>
            <a:r>
              <a:rPr lang="en-US" altLang="zh-CN" dirty="0">
                <a:solidFill>
                  <a:schemeClr val="bg2"/>
                </a:solidFill>
                <a:latin typeface="Calibri" panose="020F0502020204030204" charset="0"/>
                <a:ea typeface="MS PGothic" panose="020B0600070205080204" charset="-128"/>
              </a:rPr>
              <a:t>				and the process many not be using the</a:t>
            </a:r>
            <a:r>
              <a:rPr lang="zh-CN" altLang="en-US" dirty="0">
                <a:solidFill>
                  <a:schemeClr val="bg2"/>
                </a:solidFill>
                <a:latin typeface="Calibri" panose="020F0502020204030204" charset="0"/>
                <a:ea typeface="MS PGothic" panose="020B0600070205080204" charset="-128"/>
              </a:rPr>
              <a:t>               </a:t>
            </a:r>
            <a:r>
              <a:rPr lang="en-US" altLang="zh-CN" dirty="0">
                <a:solidFill>
                  <a:schemeClr val="bg2"/>
                </a:solidFill>
                <a:latin typeface="Calibri" panose="020F0502020204030204" charset="0"/>
                <a:ea typeface="MS PGothic" panose="020B0600070205080204" charset="-128"/>
              </a:rPr>
              <a:t>entire VM space!</a:t>
            </a:r>
          </a:p>
          <a:p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5850" y="1557063"/>
            <a:ext cx="3962400" cy="381000"/>
          </a:xfrm>
          <a:prstGeom prst="rect">
            <a:avLst/>
          </a:prstGeom>
          <a:solidFill>
            <a:srgbClr val="C0C0C0"/>
          </a:solidFill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VPN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2050" y="1557063"/>
            <a:ext cx="1752600" cy="381000"/>
          </a:xfrm>
          <a:prstGeom prst="rect">
            <a:avLst/>
          </a:prstGeom>
          <a:solidFill>
            <a:srgbClr val="C0C0C0"/>
          </a:solidFill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PO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4113" y="2700063"/>
            <a:ext cx="1295400" cy="14478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page</a:t>
            </a:r>
          </a:p>
          <a:p>
            <a:pPr lvl="0" eaLnBrk="1" hangingPunct="1">
              <a:buClrTx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table</a:t>
            </a:r>
          </a:p>
        </p:txBody>
      </p:sp>
      <p:sp>
        <p:nvSpPr>
          <p:cNvPr id="8" name="Oval 7"/>
          <p:cNvSpPr/>
          <p:nvPr/>
        </p:nvSpPr>
        <p:spPr>
          <a:xfrm>
            <a:off x="5310188" y="2885801"/>
            <a:ext cx="1066800" cy="10668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concat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10475" y="3220763"/>
            <a:ext cx="4476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PA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85850" y="725213"/>
            <a:ext cx="5638800" cy="679450"/>
            <a:chOff x="3648" y="820"/>
            <a:chExt cx="1056" cy="428"/>
          </a:xfrm>
        </p:grpSpPr>
        <p:sp>
          <p:nvSpPr>
            <p:cNvPr id="23" name="AutoShape 10"/>
            <p:cNvSpPr/>
            <p:nvPr/>
          </p:nvSpPr>
          <p:spPr>
            <a:xfrm rot="5400000">
              <a:off x="4104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4" name="Text Box 11"/>
            <p:cNvSpPr txBox="1"/>
            <p:nvPr/>
          </p:nvSpPr>
          <p:spPr>
            <a:xfrm>
              <a:off x="4079" y="820"/>
              <a:ext cx="173" cy="29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r>
                <a:rPr lang="en-US" altLang="zh-CN" sz="2400" dirty="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charset="-128"/>
                </a:rPr>
                <a:t>64-bit</a:t>
              </a:r>
            </a:p>
          </p:txBody>
        </p:sp>
      </p:grpSp>
      <p:cxnSp>
        <p:nvCxnSpPr>
          <p:cNvPr id="11" name="AutoShape 12"/>
          <p:cNvCxnSpPr>
            <a:stCxn id="5" idx="2"/>
            <a:endCxn id="7" idx="0"/>
          </p:cNvCxnSpPr>
          <p:nvPr/>
        </p:nvCxnSpPr>
        <p:spPr>
          <a:xfrm rot="-5400000" flipH="1">
            <a:off x="2697163" y="2315888"/>
            <a:ext cx="742950" cy="4763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2" name="AutoShape 13"/>
          <p:cNvCxnSpPr>
            <a:stCxn id="6" idx="2"/>
            <a:endCxn id="8" idx="0"/>
          </p:cNvCxnSpPr>
          <p:nvPr/>
        </p:nvCxnSpPr>
        <p:spPr>
          <a:xfrm rot="5400000">
            <a:off x="5381625" y="2409551"/>
            <a:ext cx="928688" cy="4762"/>
          </a:xfrm>
          <a:prstGeom prst="bentConnector3">
            <a:avLst>
              <a:gd name="adj1" fmla="val 49917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3" name="AutoShape 14"/>
          <p:cNvCxnSpPr>
            <a:stCxn id="7" idx="3"/>
            <a:endCxn id="8" idx="2"/>
          </p:cNvCxnSpPr>
          <p:nvPr/>
        </p:nvCxnSpPr>
        <p:spPr>
          <a:xfrm flipV="1">
            <a:off x="3729038" y="3419201"/>
            <a:ext cx="1571625" cy="4762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4" name="AutoShape 15"/>
          <p:cNvCxnSpPr>
            <a:stCxn id="8" idx="6"/>
            <a:endCxn id="9" idx="1"/>
          </p:cNvCxnSpPr>
          <p:nvPr/>
        </p:nvCxnSpPr>
        <p:spPr>
          <a:xfrm>
            <a:off x="6376988" y="3419201"/>
            <a:ext cx="1233487" cy="158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" name="Line 16"/>
          <p:cNvSpPr/>
          <p:nvPr/>
        </p:nvSpPr>
        <p:spPr>
          <a:xfrm flipV="1">
            <a:off x="4286250" y="3309663"/>
            <a:ext cx="762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/>
          <p:nvPr/>
        </p:nvSpPr>
        <p:spPr>
          <a:xfrm flipV="1">
            <a:off x="6877050" y="3309663"/>
            <a:ext cx="762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/>
          <p:nvPr/>
        </p:nvSpPr>
        <p:spPr>
          <a:xfrm rot="5400000" flipH="1" flipV="1">
            <a:off x="5810250" y="2166663"/>
            <a:ext cx="762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/>
          <p:nvPr/>
        </p:nvSpPr>
        <p:spPr>
          <a:xfrm rot="5400000" flipH="1" flipV="1">
            <a:off x="3038475" y="2166663"/>
            <a:ext cx="762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0"/>
          <p:cNvSpPr txBox="1"/>
          <p:nvPr/>
        </p:nvSpPr>
        <p:spPr>
          <a:xfrm>
            <a:off x="5897563" y="2020613"/>
            <a:ext cx="925512" cy="46196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12-bit</a:t>
            </a:r>
          </a:p>
        </p:txBody>
      </p:sp>
      <p:sp>
        <p:nvSpPr>
          <p:cNvPr id="20" name="Text Box 21"/>
          <p:cNvSpPr txBox="1"/>
          <p:nvPr/>
        </p:nvSpPr>
        <p:spPr>
          <a:xfrm>
            <a:off x="3155950" y="2020613"/>
            <a:ext cx="923925" cy="46196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52-bit</a:t>
            </a:r>
          </a:p>
        </p:txBody>
      </p:sp>
      <p:sp>
        <p:nvSpPr>
          <p:cNvPr id="21" name="Text Box 22"/>
          <p:cNvSpPr txBox="1"/>
          <p:nvPr/>
        </p:nvSpPr>
        <p:spPr>
          <a:xfrm>
            <a:off x="3841750" y="3468413"/>
            <a:ext cx="923925" cy="46196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28-bit</a:t>
            </a:r>
          </a:p>
        </p:txBody>
      </p:sp>
      <p:sp>
        <p:nvSpPr>
          <p:cNvPr id="22" name="Text Box 23"/>
          <p:cNvSpPr txBox="1"/>
          <p:nvPr/>
        </p:nvSpPr>
        <p:spPr>
          <a:xfrm>
            <a:off x="6475413" y="3468413"/>
            <a:ext cx="923925" cy="46196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40-bit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Multi-Level Page Tables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120900"/>
            <a:ext cx="8585200" cy="355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1"/>
          <p:cNvSpPr txBox="1"/>
          <p:nvPr/>
        </p:nvSpPr>
        <p:spPr>
          <a:xfrm>
            <a:off x="304800" y="1181100"/>
            <a:ext cx="33147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MS PGothic" panose="020B0600070205080204" charset="-128"/>
              </a:rPr>
              <a:t>Example from x86 architecture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Page Table Access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How do we access the Page Table?</a:t>
            </a:r>
          </a:p>
          <a:p>
            <a:endParaRPr lang="en-US" altLang="zh-CN" dirty="0"/>
          </a:p>
          <a:p>
            <a:r>
              <a:rPr lang="en-US" altLang="zh-CN" dirty="0"/>
              <a:t>Page Table Base Register (CR3 in x86)</a:t>
            </a:r>
          </a:p>
          <a:p>
            <a:r>
              <a:rPr lang="en-US" altLang="zh-CN" dirty="0"/>
              <a:t>Page Table Limit Register</a:t>
            </a:r>
          </a:p>
          <a:p>
            <a:endParaRPr lang="en-US" altLang="zh-CN" dirty="0"/>
          </a:p>
          <a:p>
            <a:r>
              <a:rPr lang="en-US" altLang="zh-CN" dirty="0"/>
              <a:t>If VPN is out of the bounds (exceeds PTLR) then the process did not allocate the virtual page </a:t>
            </a:r>
            <a:r>
              <a:rPr lang="en-US" altLang="zh-CN" dirty="0">
                <a:sym typeface="Wingdings" panose="05000000000000000000" pitchFamily="2" charset="2"/>
              </a:rPr>
              <a:t> access control exception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Page Table Base Register is part of a process’</a:t>
            </a:r>
            <a:r>
              <a:rPr lang="en-US" altLang="zh-CN" dirty="0">
                <a:sym typeface="Wingdings" panose="05000000000000000000" pitchFamily="2" charset="2"/>
              </a:rPr>
              <a:t>s context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Just like PC, status registers, general purpose registers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Needs to be loaded when the process is context-switched in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on x86 Page Tables (I): Small Pages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59" y="990599"/>
            <a:ext cx="9222059" cy="532521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on x86 Page Tables (II): Large Pages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5" y="986032"/>
            <a:ext cx="8961935" cy="4581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 Page Table Entries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3" y="886986"/>
            <a:ext cx="7372815" cy="592178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 PTE (4KB page)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47888"/>
            <a:ext cx="6362700" cy="5919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x86 Page Directory Entry (PDE)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90600"/>
            <a:ext cx="8724900" cy="487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Four-level Paging in x86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1" y="870435"/>
            <a:ext cx="8018500" cy="6028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283" y="85493"/>
            <a:ext cx="7890417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Four-level Paging and Extended Physical Address Space in x86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206"/>
            <a:ext cx="9144000" cy="2795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Automatic Management of Memory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 does not deal with physical addresses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process has its own mapping from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physical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addresses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Enables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Code and data to be located anywhere in physical memory</a:t>
            </a:r>
          </a:p>
          <a:p>
            <a:pPr marL="669925" lvl="2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relocation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Isolation/separation of code and data of different processes in physical processes</a:t>
            </a:r>
          </a:p>
          <a:p>
            <a:pPr marL="669925" lvl="2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protection and isolation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Code and data sharing between multiple processes</a:t>
            </a:r>
          </a:p>
          <a:p>
            <a:pPr marL="669925" lvl="2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sharing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 Issue II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How fast is the address translation?</a:t>
            </a:r>
          </a:p>
          <a:p>
            <a:pPr lvl="1"/>
            <a:r>
              <a:rPr lang="en-US" altLang="zh-CN" dirty="0"/>
              <a:t>How can we make it fast?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Idea: Use a hardware structure that caches PTEs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 Translation lookaside buffer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What should be done on a TLB miss?</a:t>
            </a:r>
          </a:p>
          <a:p>
            <a:pPr lvl="1"/>
            <a:r>
              <a:rPr lang="en-US" altLang="zh-CN" dirty="0"/>
              <a:t>What TLB entry to replace?</a:t>
            </a:r>
          </a:p>
          <a:p>
            <a:pPr lvl="1"/>
            <a:r>
              <a:rPr lang="en-US" altLang="zh-CN" dirty="0"/>
              <a:t>Who handles the TLB miss? HW vs. SW?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should be done on a page fault?</a:t>
            </a:r>
          </a:p>
          <a:p>
            <a:pPr lvl="1"/>
            <a:r>
              <a:rPr lang="en-US" altLang="zh-CN" dirty="0"/>
              <a:t>What virtual page to replace from physical memory?</a:t>
            </a:r>
          </a:p>
          <a:p>
            <a:pPr lvl="1"/>
            <a:r>
              <a:rPr lang="en-US" altLang="zh-CN" dirty="0"/>
              <a:t>Who handles the page fault? HW vs. SW?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Speeding up Translation with a TLB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95800" y="2495860"/>
            <a:ext cx="4648200" cy="387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8198" y="848418"/>
            <a:ext cx="8763000" cy="556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Essentially a cache of recent address translations</a:t>
            </a:r>
          </a:p>
          <a:p>
            <a:pPr marL="669925" lvl="1" indent="-325120" ea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Avoids going to the page table on every reference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Index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 = lower bits of </a:t>
            </a:r>
            <a:r>
              <a:rPr lang="en-US" altLang="zh-CN" sz="2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VPN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                  (virtual page #)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Tag</a:t>
            </a:r>
            <a:r>
              <a:rPr lang="en-US" altLang="zh-CN" sz="2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 = unused bits of VPN +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              process ID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Data</a:t>
            </a:r>
            <a:r>
              <a:rPr lang="en-US" altLang="zh-CN" sz="2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charset="-128"/>
              </a:rPr>
              <a:t> = a page-table entry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Status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= valid, dirty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220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The usual cache design choices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(placement, replacement policy,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multi-level, etc.) apply here too.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TLB Misses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The TLB is small; it cannot hold </a:t>
            </a:r>
            <a:r>
              <a:rPr lang="en-US" altLang="zh-CN" u="sng" dirty="0"/>
              <a:t>all</a:t>
            </a:r>
            <a:r>
              <a:rPr lang="en-US" altLang="zh-CN" dirty="0"/>
              <a:t>  PTEs</a:t>
            </a:r>
          </a:p>
          <a:p>
            <a:pPr lvl="1"/>
            <a:r>
              <a:rPr lang="en-US" altLang="zh-CN" dirty="0"/>
              <a:t>Some translations will inevitably miss in the TLB</a:t>
            </a:r>
          </a:p>
          <a:p>
            <a:pPr lvl="1"/>
            <a:r>
              <a:rPr lang="en-US" altLang="zh-CN" dirty="0"/>
              <a:t>Must access memory to find the appropriate PTE</a:t>
            </a:r>
          </a:p>
          <a:p>
            <a:pPr lvl="2"/>
            <a:r>
              <a:rPr lang="en-US" altLang="zh-CN" sz="2400" dirty="0"/>
              <a:t>Called </a:t>
            </a:r>
            <a:r>
              <a:rPr lang="en-US" altLang="zh-CN" sz="2400" b="1" dirty="0"/>
              <a:t>walking</a:t>
            </a:r>
            <a:r>
              <a:rPr lang="en-US" altLang="zh-CN" sz="2400" dirty="0"/>
              <a:t> the page directory/table</a:t>
            </a:r>
          </a:p>
          <a:p>
            <a:pPr lvl="2"/>
            <a:r>
              <a:rPr lang="en-US" altLang="zh-CN" sz="2400" dirty="0"/>
              <a:t>Large performance penalty</a:t>
            </a:r>
          </a:p>
          <a:p>
            <a:endParaRPr lang="en-US" altLang="zh-CN" dirty="0"/>
          </a:p>
          <a:p>
            <a:r>
              <a:rPr lang="en-US" altLang="zh-CN" dirty="0"/>
              <a:t>Who handles TLB misses? Hardware or software?</a:t>
            </a:r>
            <a:endParaRPr lang="en-US" altLang="zh-CN" sz="1000" dirty="0"/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Handling TLB Misses (II)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/>
              <a:t>Approach #1. </a:t>
            </a:r>
            <a:r>
              <a:rPr lang="en-US" altLang="zh-CN" b="1"/>
              <a:t>Hardware-Managed</a:t>
            </a:r>
            <a:r>
              <a:rPr lang="en-US" altLang="zh-CN"/>
              <a:t> (e.g., x86)</a:t>
            </a:r>
          </a:p>
          <a:p>
            <a:pPr lvl="1"/>
            <a:r>
              <a:rPr lang="en-US" altLang="zh-CN"/>
              <a:t>The hardware does the </a:t>
            </a:r>
            <a:r>
              <a:rPr lang="en-US" altLang="zh-CN" b="1"/>
              <a:t>page walk</a:t>
            </a:r>
          </a:p>
          <a:p>
            <a:pPr lvl="1"/>
            <a:r>
              <a:rPr lang="en-US" altLang="zh-CN"/>
              <a:t>The hardware fetches the PTE and inserts it into the TLB</a:t>
            </a:r>
          </a:p>
          <a:p>
            <a:pPr lvl="2"/>
            <a:r>
              <a:rPr lang="en-US" altLang="zh-CN"/>
              <a:t>If the TLB is full, the entry </a:t>
            </a:r>
            <a:r>
              <a:rPr lang="en-US" altLang="zh-CN" b="1"/>
              <a:t>replaces</a:t>
            </a:r>
            <a:r>
              <a:rPr lang="en-US" altLang="zh-CN"/>
              <a:t> another entry</a:t>
            </a:r>
          </a:p>
          <a:p>
            <a:pPr lvl="1"/>
            <a:r>
              <a:rPr lang="en-US" altLang="zh-CN"/>
              <a:t>Done transparently to system software</a:t>
            </a:r>
          </a:p>
          <a:p>
            <a:endParaRPr lang="en-US" altLang="zh-CN"/>
          </a:p>
          <a:p>
            <a:r>
              <a:rPr lang="en-US" altLang="zh-CN"/>
              <a:t>Approach #2. </a:t>
            </a:r>
            <a:r>
              <a:rPr lang="en-US" altLang="zh-CN" b="1"/>
              <a:t>Software-Managed</a:t>
            </a:r>
            <a:r>
              <a:rPr lang="en-US" altLang="zh-CN"/>
              <a:t> (e.g., MIPS)</a:t>
            </a:r>
          </a:p>
          <a:p>
            <a:pPr lvl="1"/>
            <a:r>
              <a:rPr lang="en-US" altLang="zh-CN"/>
              <a:t>The hardware raises an exception</a:t>
            </a:r>
          </a:p>
          <a:p>
            <a:pPr lvl="1"/>
            <a:r>
              <a:rPr lang="en-US" altLang="zh-CN"/>
              <a:t>The operating system does the </a:t>
            </a:r>
            <a:r>
              <a:rPr lang="en-US" altLang="zh-CN" b="1"/>
              <a:t>page walk</a:t>
            </a:r>
          </a:p>
          <a:p>
            <a:pPr lvl="1"/>
            <a:r>
              <a:rPr lang="en-US" altLang="zh-CN"/>
              <a:t>The operating system fetches the PTE</a:t>
            </a:r>
          </a:p>
          <a:p>
            <a:pPr lvl="1"/>
            <a:r>
              <a:rPr lang="en-US" altLang="zh-CN"/>
              <a:t>The operating system inserts/evicts entries in the TLB</a:t>
            </a:r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Handling TLB Misses (III)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/>
              <a:t>Hardware-Managed TLB</a:t>
            </a:r>
          </a:p>
          <a:p>
            <a:pPr lvl="1"/>
            <a:r>
              <a:rPr lang="en-US" altLang="zh-CN">
                <a:solidFill>
                  <a:srgbClr val="0070C0"/>
                </a:solidFill>
              </a:rPr>
              <a:t>Pro: No exception on TLB miss. Instruction just stalls</a:t>
            </a:r>
          </a:p>
          <a:p>
            <a:pPr lvl="1"/>
            <a:r>
              <a:rPr lang="en-US" altLang="zh-CN">
                <a:solidFill>
                  <a:srgbClr val="0070C0"/>
                </a:solidFill>
              </a:rPr>
              <a:t>Pro: Independent instructions may continue</a:t>
            </a:r>
          </a:p>
          <a:p>
            <a:pPr lvl="1"/>
            <a:r>
              <a:rPr lang="en-US" altLang="zh-CN">
                <a:solidFill>
                  <a:srgbClr val="0070C0"/>
                </a:solidFill>
              </a:rPr>
              <a:t>Pro: No extra instructions/data brought into caches.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Con: Page directory/table organization is etched into the system: OS has little flexibility in deciding these</a:t>
            </a:r>
          </a:p>
          <a:p>
            <a:endParaRPr lang="en-US" altLang="zh-CN"/>
          </a:p>
          <a:p>
            <a:r>
              <a:rPr lang="en-US" altLang="zh-CN"/>
              <a:t>Software-Managed TLB</a:t>
            </a:r>
          </a:p>
          <a:p>
            <a:pPr lvl="1"/>
            <a:r>
              <a:rPr lang="en-US" altLang="zh-CN" err="1">
                <a:solidFill>
                  <a:srgbClr val="0070C0"/>
                </a:solidFill>
              </a:rPr>
              <a:t>Pro: The OS can define page table oganization</a:t>
            </a:r>
            <a:endParaRPr lang="en-US" altLang="zh-CN">
              <a:solidFill>
                <a:srgbClr val="0070C0"/>
              </a:solidFill>
            </a:endParaRPr>
          </a:p>
          <a:p>
            <a:pPr lvl="1"/>
            <a:r>
              <a:rPr lang="en-US" altLang="zh-CN">
                <a:solidFill>
                  <a:srgbClr val="0070C0"/>
                </a:solidFill>
              </a:rPr>
              <a:t>Pro: More sophisticated TLB replacement policies are possible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Con: Need to generate an exception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FF0000"/>
                </a:solidFill>
              </a:rPr>
              <a:t>performance overhead due to pipeline flush, exception handler execution, extra instructions brought to caches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Virtual Memory Issue III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/>
              <a:t>When do we do the address translation?</a:t>
            </a:r>
          </a:p>
          <a:p>
            <a:pPr lvl="1"/>
            <a:r>
              <a:rPr lang="en-US" altLang="zh-CN"/>
              <a:t>Before or after accessing the L1 cache?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Address Translation and Caching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When do we do the address translation?</a:t>
            </a:r>
          </a:p>
          <a:p>
            <a:pPr lvl="1"/>
            <a:r>
              <a:rPr lang="en-US" altLang="zh-CN" dirty="0"/>
              <a:t>Before or after accessing the L1 cache?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 other words, is the cache virtually addressed or physically addressed?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Virtual versus physical cache</a:t>
            </a:r>
          </a:p>
          <a:p>
            <a:endParaRPr lang="en-US" altLang="zh-CN" dirty="0"/>
          </a:p>
          <a:p>
            <a:r>
              <a:rPr lang="en-US" altLang="zh-CN" dirty="0"/>
              <a:t>What are the issues with a virtually addressed cache?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Synonym problem:</a:t>
            </a:r>
          </a:p>
          <a:p>
            <a:pPr lvl="1"/>
            <a:r>
              <a:rPr lang="en-US" altLang="zh-CN" dirty="0"/>
              <a:t>Two different virtual addresses can map to the same physical address </a:t>
            </a:r>
            <a:r>
              <a:rPr lang="en-US" altLang="zh-CN" dirty="0">
                <a:sym typeface="Wingdings" panose="05000000000000000000" pitchFamily="2" charset="2"/>
              </a:rPr>
              <a:t> same physical address can be present in multiple locations in the cache  can lead to inconsistency in data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Homonyms and Synonyms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Homonym: Same VA can map to two different PAs</a:t>
            </a:r>
          </a:p>
          <a:p>
            <a:pPr lvl="1"/>
            <a:r>
              <a:rPr lang="en-US" altLang="zh-CN" dirty="0"/>
              <a:t>Why? </a:t>
            </a:r>
          </a:p>
          <a:p>
            <a:pPr lvl="2"/>
            <a:r>
              <a:rPr lang="en-US" altLang="zh-CN" dirty="0"/>
              <a:t>VA is in different processes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Synonym: Different VAs can map to the same PA</a:t>
            </a:r>
          </a:p>
          <a:p>
            <a:pPr lvl="1"/>
            <a:r>
              <a:rPr lang="en-US" altLang="zh-CN" dirty="0"/>
              <a:t>Why? </a:t>
            </a:r>
          </a:p>
          <a:p>
            <a:pPr lvl="2"/>
            <a:r>
              <a:rPr lang="en-US" altLang="zh-CN" dirty="0"/>
              <a:t>Different pages can share the same physical frame within or across processes</a:t>
            </a:r>
          </a:p>
          <a:p>
            <a:pPr lvl="2"/>
            <a:r>
              <a:rPr lang="en-US" altLang="zh-CN" dirty="0"/>
              <a:t>Reasons: shared libraries, shared data, copy-on-write pages within the same process, …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Do homonyms and synonyms create problems when we have a cache?</a:t>
            </a:r>
          </a:p>
          <a:p>
            <a:pPr lvl="1"/>
            <a:r>
              <a:rPr lang="en-US" altLang="zh-CN" dirty="0"/>
              <a:t>Is the cache virtually or physically addressed?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Cache-VM Interaction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734969" y="6103584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58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2319" y="928334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CPU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2319" y="2299934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TLB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72319" y="3700109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cache</a:t>
            </a:r>
          </a:p>
        </p:txBody>
      </p:sp>
      <p:cxnSp>
        <p:nvCxnSpPr>
          <p:cNvPr id="8" name="AutoShape 6"/>
          <p:cNvCxnSpPr>
            <a:stCxn id="5" idx="2"/>
            <a:endCxn id="6" idx="0"/>
          </p:cNvCxnSpPr>
          <p:nvPr/>
        </p:nvCxnSpPr>
        <p:spPr>
          <a:xfrm rot="5400000">
            <a:off x="1086644" y="2109434"/>
            <a:ext cx="361950" cy="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" name="AutoShape 7"/>
          <p:cNvCxnSpPr>
            <a:stCxn id="6" idx="2"/>
            <a:endCxn id="7" idx="0"/>
          </p:cNvCxnSpPr>
          <p:nvPr/>
        </p:nvCxnSpPr>
        <p:spPr>
          <a:xfrm rot="5400000">
            <a:off x="1072356" y="3495322"/>
            <a:ext cx="390525" cy="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72319" y="5071709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lower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hier.</a:t>
            </a:r>
          </a:p>
        </p:txBody>
      </p:sp>
      <p:cxnSp>
        <p:nvCxnSpPr>
          <p:cNvPr id="11" name="AutoShape 9"/>
          <p:cNvCxnSpPr>
            <a:stCxn id="7" idx="2"/>
            <a:endCxn id="10" idx="0"/>
          </p:cNvCxnSpPr>
          <p:nvPr/>
        </p:nvCxnSpPr>
        <p:spPr>
          <a:xfrm rot="5400000">
            <a:off x="1086644" y="4881209"/>
            <a:ext cx="361950" cy="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" name="Text Box 10"/>
          <p:cNvSpPr txBox="1"/>
          <p:nvPr/>
        </p:nvSpPr>
        <p:spPr>
          <a:xfrm>
            <a:off x="373856" y="6155972"/>
            <a:ext cx="1965325" cy="46196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physical cache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77444" y="928334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CPU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77444" y="2299934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cache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677444" y="3700109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tlb</a:t>
            </a:r>
          </a:p>
        </p:txBody>
      </p:sp>
      <p:cxnSp>
        <p:nvCxnSpPr>
          <p:cNvPr id="16" name="AutoShape 14"/>
          <p:cNvCxnSpPr>
            <a:stCxn id="13" idx="2"/>
            <a:endCxn id="14" idx="0"/>
          </p:cNvCxnSpPr>
          <p:nvPr/>
        </p:nvCxnSpPr>
        <p:spPr>
          <a:xfrm rot="5400000">
            <a:off x="3991769" y="2109434"/>
            <a:ext cx="361950" cy="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" name="AutoShape 15"/>
          <p:cNvCxnSpPr>
            <a:stCxn id="14" idx="2"/>
            <a:endCxn id="15" idx="0"/>
          </p:cNvCxnSpPr>
          <p:nvPr/>
        </p:nvCxnSpPr>
        <p:spPr>
          <a:xfrm rot="5400000">
            <a:off x="3977481" y="3495322"/>
            <a:ext cx="390525" cy="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677444" y="5071709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lower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hier.</a:t>
            </a:r>
          </a:p>
        </p:txBody>
      </p:sp>
      <p:cxnSp>
        <p:nvCxnSpPr>
          <p:cNvPr id="19" name="AutoShape 17"/>
          <p:cNvCxnSpPr>
            <a:stCxn id="15" idx="2"/>
            <a:endCxn id="18" idx="0"/>
          </p:cNvCxnSpPr>
          <p:nvPr/>
        </p:nvCxnSpPr>
        <p:spPr>
          <a:xfrm rot="5400000">
            <a:off x="3991769" y="4881209"/>
            <a:ext cx="361950" cy="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" name="Text Box 18"/>
          <p:cNvSpPr txBox="1"/>
          <p:nvPr/>
        </p:nvSpPr>
        <p:spPr>
          <a:xfrm>
            <a:off x="3110706" y="6155972"/>
            <a:ext cx="2314575" cy="46196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virtual (L1) cache</a:t>
            </a:r>
          </a:p>
        </p:txBody>
      </p:sp>
      <p:sp>
        <p:nvSpPr>
          <p:cNvPr id="21" name="Text Box 19"/>
          <p:cNvSpPr txBox="1"/>
          <p:nvPr/>
        </p:nvSpPr>
        <p:spPr>
          <a:xfrm>
            <a:off x="1780381" y="2380897"/>
            <a:ext cx="439738" cy="369887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VA</a:t>
            </a:r>
          </a:p>
        </p:txBody>
      </p:sp>
      <p:sp>
        <p:nvSpPr>
          <p:cNvPr id="22" name="Text Box 20"/>
          <p:cNvSpPr txBox="1"/>
          <p:nvPr/>
        </p:nvSpPr>
        <p:spPr>
          <a:xfrm>
            <a:off x="1821656" y="2761897"/>
            <a:ext cx="419100" cy="369887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PA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792119" y="928334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CPU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130131" y="2869847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cache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449344" y="2869847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tlb</a:t>
            </a:r>
          </a:p>
        </p:txBody>
      </p:sp>
      <p:cxnSp>
        <p:nvCxnSpPr>
          <p:cNvPr id="26" name="AutoShape 24"/>
          <p:cNvCxnSpPr>
            <a:stCxn id="23" idx="2"/>
            <a:endCxn id="24" idx="0"/>
          </p:cNvCxnSpPr>
          <p:nvPr/>
        </p:nvCxnSpPr>
        <p:spPr>
          <a:xfrm rot="5400000">
            <a:off x="6490494" y="2063397"/>
            <a:ext cx="931862" cy="661987"/>
          </a:xfrm>
          <a:prstGeom prst="bentConnector3">
            <a:avLst>
              <a:gd name="adj1" fmla="val 49917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7" name="AutoShape 25"/>
          <p:cNvCxnSpPr>
            <a:stCxn id="24" idx="2"/>
            <a:endCxn id="28" idx="0"/>
          </p:cNvCxnSpPr>
          <p:nvPr/>
        </p:nvCxnSpPr>
        <p:spPr>
          <a:xfrm rot="-5400000" flipH="1">
            <a:off x="6360319" y="4135084"/>
            <a:ext cx="1192212" cy="661988"/>
          </a:xfrm>
          <a:prstGeom prst="bentConnector3">
            <a:avLst>
              <a:gd name="adj1" fmla="val 49935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792119" y="5071709"/>
            <a:ext cx="990600" cy="990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lower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hier.</a:t>
            </a:r>
          </a:p>
        </p:txBody>
      </p:sp>
      <p:cxnSp>
        <p:nvCxnSpPr>
          <p:cNvPr id="29" name="AutoShape 27"/>
          <p:cNvCxnSpPr>
            <a:stCxn id="25" idx="2"/>
            <a:endCxn id="28" idx="0"/>
          </p:cNvCxnSpPr>
          <p:nvPr/>
        </p:nvCxnSpPr>
        <p:spPr>
          <a:xfrm rot="5400000">
            <a:off x="7019131" y="4136672"/>
            <a:ext cx="1192213" cy="657225"/>
          </a:xfrm>
          <a:prstGeom prst="bentConnector3">
            <a:avLst>
              <a:gd name="adj1" fmla="val 49935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30" name="Text Box 28"/>
          <p:cNvSpPr txBox="1"/>
          <p:nvPr/>
        </p:nvSpPr>
        <p:spPr>
          <a:xfrm>
            <a:off x="5749131" y="6181372"/>
            <a:ext cx="2873375" cy="46196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virtual-physical cache</a:t>
            </a:r>
          </a:p>
        </p:txBody>
      </p:sp>
      <p:sp>
        <p:nvSpPr>
          <p:cNvPr id="31" name="Text Box 29"/>
          <p:cNvSpPr txBox="1"/>
          <p:nvPr/>
        </p:nvSpPr>
        <p:spPr>
          <a:xfrm>
            <a:off x="8441531" y="2990497"/>
            <a:ext cx="439738" cy="369887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VA</a:t>
            </a:r>
          </a:p>
        </p:txBody>
      </p:sp>
      <p:sp>
        <p:nvSpPr>
          <p:cNvPr id="32" name="Text Box 30"/>
          <p:cNvSpPr txBox="1"/>
          <p:nvPr/>
        </p:nvSpPr>
        <p:spPr>
          <a:xfrm>
            <a:off x="8451056" y="3371497"/>
            <a:ext cx="419100" cy="369887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PA</a:t>
            </a:r>
          </a:p>
        </p:txBody>
      </p:sp>
      <p:cxnSp>
        <p:nvCxnSpPr>
          <p:cNvPr id="33" name="AutoShape 31"/>
          <p:cNvCxnSpPr>
            <a:stCxn id="23" idx="2"/>
            <a:endCxn id="25" idx="0"/>
          </p:cNvCxnSpPr>
          <p:nvPr/>
        </p:nvCxnSpPr>
        <p:spPr>
          <a:xfrm rot="-5400000" flipH="1">
            <a:off x="7149306" y="2064984"/>
            <a:ext cx="931863" cy="657225"/>
          </a:xfrm>
          <a:prstGeom prst="bentConnector3">
            <a:avLst>
              <a:gd name="adj1" fmla="val 49917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62731" y="2757134"/>
            <a:ext cx="2057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158331" y="4204934"/>
            <a:ext cx="2057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7196931" y="3366734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7" name="Text Box 35"/>
          <p:cNvSpPr txBox="1"/>
          <p:nvPr/>
        </p:nvSpPr>
        <p:spPr>
          <a:xfrm>
            <a:off x="4796631" y="3842984"/>
            <a:ext cx="439738" cy="369888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VA</a:t>
            </a:r>
          </a:p>
        </p:txBody>
      </p:sp>
      <p:sp>
        <p:nvSpPr>
          <p:cNvPr id="38" name="Text Box 36"/>
          <p:cNvSpPr txBox="1"/>
          <p:nvPr/>
        </p:nvSpPr>
        <p:spPr>
          <a:xfrm>
            <a:off x="4837906" y="4223984"/>
            <a:ext cx="419100" cy="369888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CC9900"/>
                </a:solidFill>
                <a:latin typeface="Calibri" panose="020F0502020204030204" charset="0"/>
                <a:ea typeface="MS PGothic" panose="020B0600070205080204" charset="-128"/>
              </a:rPr>
              <a:t>PA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Cache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5" y="1100575"/>
            <a:ext cx="7683190" cy="5757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38" y="5800175"/>
            <a:ext cx="222462" cy="6583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System with Physical Memory Only</a:t>
            </a:r>
            <a:endParaRPr lang="zh-CN" altLang="en-US" dirty="0"/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266700" y="990600"/>
            <a:ext cx="8610600" cy="4876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Cray machines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PCs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nearly all embedded systems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load or store addresses used </a:t>
            </a:r>
          </a:p>
          <a:p>
            <a:pPr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directly to access memory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7696198" y="6469573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6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4800598" y="2049973"/>
            <a:ext cx="4343400" cy="3733800"/>
            <a:chOff x="1488" y="1200"/>
            <a:chExt cx="2736" cy="2352"/>
          </a:xfrm>
        </p:grpSpPr>
        <p:grpSp>
          <p:nvGrpSpPr>
            <p:cNvPr id="7" name="Group 134"/>
            <p:cNvGrpSpPr/>
            <p:nvPr/>
          </p:nvGrpSpPr>
          <p:grpSpPr>
            <a:xfrm>
              <a:off x="1488" y="1872"/>
              <a:ext cx="720" cy="672"/>
              <a:chOff x="1488" y="1872"/>
              <a:chExt cx="720" cy="672"/>
            </a:xfrm>
          </p:grpSpPr>
          <p:sp>
            <p:nvSpPr>
              <p:cNvPr id="31" name="AutoShape 4"/>
              <p:cNvSpPr>
                <a:spLocks noChangeArrowheads="1"/>
              </p:cNvSpPr>
              <p:nvPr/>
            </p:nvSpPr>
            <p:spPr bwMode="auto">
              <a:xfrm>
                <a:off x="1488" y="1872"/>
                <a:ext cx="720" cy="672"/>
              </a:xfrm>
              <a:prstGeom prst="roundRect">
                <a:avLst>
                  <a:gd name="adj" fmla="val 38986"/>
                </a:avLst>
              </a:prstGeom>
              <a:solidFill>
                <a:srgbClr val="33CCCC"/>
              </a:solidFill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32" name="Text Box 5"/>
              <p:cNvSpPr txBox="1">
                <a:spLocks noChangeArrowheads="1"/>
              </p:cNvSpPr>
              <p:nvPr/>
            </p:nvSpPr>
            <p:spPr bwMode="auto">
              <a:xfrm>
                <a:off x="1632" y="2064"/>
                <a:ext cx="452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487" tIns="44450" rIns="90487" bIns="4445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Helvetica" charset="0"/>
                    <a:ea typeface="+mn-ea"/>
                    <a:cs typeface="+mn-cs"/>
                  </a:rPr>
                  <a:t>CPU</a:t>
                </a:r>
              </a:p>
            </p:txBody>
          </p:sp>
        </p:grp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1056" cy="2064"/>
            </a:xfrm>
            <a:prstGeom prst="rect">
              <a:avLst/>
            </a:prstGeom>
            <a:solidFill>
              <a:srgbClr val="000099"/>
            </a:solidFill>
            <a:ln w="19050">
              <a:noFill/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120" y="1440"/>
              <a:ext cx="1056" cy="2064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rgbClr val="000066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90000"/>
                </a:lnSpc>
                <a:buClrTx/>
              </a:pPr>
              <a:endParaRPr sz="1400" b="1" dirty="0">
                <a:solidFill>
                  <a:srgbClr val="000066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grpSp>
          <p:nvGrpSpPr>
            <p:cNvPr id="10" name="Group 8"/>
            <p:cNvGrpSpPr/>
            <p:nvPr/>
          </p:nvGrpSpPr>
          <p:grpSpPr>
            <a:xfrm>
              <a:off x="3456" y="1536"/>
              <a:ext cx="576" cy="1872"/>
              <a:chOff x="3360" y="1344"/>
              <a:chExt cx="576" cy="1872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0" hangingPunct="0">
                  <a:lnSpc>
                    <a:spcPct val="90000"/>
                  </a:lnSpc>
                  <a:buClrTx/>
                </a:pPr>
                <a:endParaRPr sz="1400" b="1" dirty="0">
                  <a:solidFill>
                    <a:srgbClr val="000066"/>
                  </a:solidFill>
                  <a:latin typeface="Helvetica" charset="0"/>
                  <a:ea typeface="MS PGothic" panose="020B0600070205080204" charset="-128"/>
                </a:endParaRPr>
              </a:p>
            </p:txBody>
          </p:sp>
        </p:grp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264" y="1488"/>
              <a:ext cx="242" cy="21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8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0:</a:t>
              </a:r>
              <a:endParaRPr lang="en-US" altLang="zh-CN" sz="24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264" y="1632"/>
              <a:ext cx="242" cy="21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8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1:</a:t>
              </a:r>
              <a:endParaRPr lang="en-US" altLang="zh-CN" sz="24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3120" y="3216"/>
              <a:ext cx="394" cy="21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hangingPunct="0">
                <a:lnSpc>
                  <a:spcPct val="90000"/>
                </a:lnSpc>
                <a:spcBef>
                  <a:spcPct val="30000"/>
                </a:spcBef>
                <a:buClrTx/>
              </a:pPr>
              <a:r>
                <a:rPr lang="en-US" altLang="zh-CN" sz="1800" b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N-1:</a:t>
              </a:r>
              <a:endParaRPr lang="en-US" altLang="zh-CN" sz="24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endParaRP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312" y="1200"/>
              <a:ext cx="666" cy="21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Memory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V="1">
              <a:off x="2208" y="1920"/>
              <a:ext cx="1200" cy="192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tailEnd type="triangle" w="med" len="med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H="1" flipV="1">
              <a:off x="2208" y="2304"/>
              <a:ext cx="1200" cy="432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 type="triangle" w="med" len="med"/>
            </a:ln>
            <a:effectLst/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208" y="1624"/>
              <a:ext cx="850" cy="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hangingPunct="0">
                <a:lnSpc>
                  <a:spcPct val="80000"/>
                </a:lnSpc>
                <a:buClrTx/>
              </a:pPr>
              <a:r>
                <a:rPr lang="en-US" altLang="zh-CN" sz="1800" b="1" i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Physical</a:t>
              </a:r>
            </a:p>
            <a:p>
              <a:pPr lvl="0" algn="ctr" eaLnBrk="0" hangingPunct="0">
                <a:lnSpc>
                  <a:spcPct val="80000"/>
                </a:lnSpc>
                <a:buClrTx/>
              </a:pPr>
              <a:r>
                <a:rPr lang="en-US" altLang="zh-CN" sz="1800" b="1" i="1" dirty="0">
                  <a:solidFill>
                    <a:srgbClr val="003300"/>
                  </a:solidFill>
                  <a:latin typeface="Helvetica" charset="0"/>
                  <a:ea typeface="MS PGothic" panose="020B0600070205080204" charset="-128"/>
                </a:rPr>
                <a:t>Addresses</a:t>
              </a:r>
              <a:endParaRPr lang="en-US" altLang="zh-CN" sz="2400" b="1" dirty="0">
                <a:solidFill>
                  <a:srgbClr val="003300"/>
                </a:solidFill>
                <a:latin typeface="Helvetica" charset="0"/>
                <a:ea typeface="MS PGothic" panose="020B0600070205080204" charset="-128"/>
              </a:endParaRPr>
            </a:p>
          </p:txBody>
        </p:sp>
      </p:grp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Cache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4" y="934730"/>
            <a:ext cx="8667272" cy="54568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Virtual-Physical Cache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0361" y="925551"/>
            <a:ext cx="2921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VIPT Cache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7" y="1294881"/>
            <a:ext cx="8217412" cy="483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9571" y="6128812"/>
            <a:ext cx="860874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Where can the same physical address be in the cache?  (???)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Virtually-Indexed Physically-Tagged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30981" y="813046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Calibri" panose="020F0502020204030204" charset="0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</a:rPr>
              <a:t>C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  <a:ea typeface="Arial" panose="020B0604020202020204" pitchFamily="34" charset="0"/>
              </a:rPr>
              <a:t>≤(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</a:rPr>
              <a:t>page_size 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  <a:sym typeface="Symbol" panose="05050102010706020507" charset="2"/>
              </a:rPr>
              <a:t>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</a:rPr>
              <a:t> associativity)</a:t>
            </a:r>
            <a:r>
              <a:rPr lang="en-US" altLang="zh-CN" dirty="0">
                <a:latin typeface="Calibri" panose="020F0502020204030204" charset="0"/>
              </a:rPr>
              <a:t>, the cache index bits come only from page offset </a:t>
            </a:r>
            <a:r>
              <a:rPr lang="en-US" altLang="zh-CN" dirty="0">
                <a:solidFill>
                  <a:schemeClr val="bg2"/>
                </a:solidFill>
                <a:latin typeface="Calibri" panose="020F0502020204030204" charset="0"/>
              </a:rPr>
              <a:t>(same in VA and PA)</a:t>
            </a:r>
          </a:p>
          <a:p>
            <a:r>
              <a:rPr lang="en-US" altLang="zh-CN" dirty="0">
                <a:latin typeface="Calibri" panose="020F0502020204030204" charset="0"/>
              </a:rPr>
              <a:t>If both cache and TLB are on chip</a:t>
            </a:r>
          </a:p>
          <a:p>
            <a:pPr lvl="1"/>
            <a:r>
              <a:rPr lang="en-US" altLang="zh-CN" dirty="0">
                <a:latin typeface="Calibri" panose="020F0502020204030204" charset="0"/>
              </a:rPr>
              <a:t>index both arrays concurrently using VA bits</a:t>
            </a:r>
          </a:p>
          <a:p>
            <a:pPr lvl="1"/>
            <a:r>
              <a:rPr lang="en-US" altLang="zh-CN" dirty="0">
                <a:latin typeface="Calibri" panose="020F0502020204030204" charset="0"/>
              </a:rPr>
              <a:t>check cache tag (physical) against TLB output at the end</a:t>
            </a:r>
          </a:p>
          <a:p>
            <a:endParaRPr lang="en-US" altLang="zh-CN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>
          <a:xfrm>
            <a:off x="6779419" y="6134346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62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821781" y="3511796"/>
            <a:ext cx="1905000" cy="381000"/>
          </a:xfrm>
          <a:prstGeom prst="rect">
            <a:avLst/>
          </a:prstGeom>
          <a:solidFill>
            <a:srgbClr val="C0C0C0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VPN</a:t>
            </a:r>
          </a:p>
        </p:txBody>
      </p:sp>
      <p:sp>
        <p:nvSpPr>
          <p:cNvPr id="7" name="Rectangle 5"/>
          <p:cNvSpPr/>
          <p:nvPr/>
        </p:nvSpPr>
        <p:spPr>
          <a:xfrm>
            <a:off x="4726781" y="3511796"/>
            <a:ext cx="1524000" cy="381000"/>
          </a:xfrm>
          <a:prstGeom prst="rect">
            <a:avLst/>
          </a:prstGeom>
          <a:solidFill>
            <a:srgbClr val="C0C0C0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Page Offset</a:t>
            </a:r>
          </a:p>
        </p:txBody>
      </p:sp>
      <p:sp>
        <p:nvSpPr>
          <p:cNvPr id="8" name="Rectangle 6"/>
          <p:cNvSpPr/>
          <p:nvPr/>
        </p:nvSpPr>
        <p:spPr>
          <a:xfrm>
            <a:off x="1907381" y="4197596"/>
            <a:ext cx="1143000" cy="9906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TLB</a:t>
            </a:r>
          </a:p>
        </p:txBody>
      </p:sp>
      <p:cxnSp>
        <p:nvCxnSpPr>
          <p:cNvPr id="9" name="AutoShape 7"/>
          <p:cNvCxnSpPr>
            <a:stCxn id="6" idx="2"/>
            <a:endCxn id="8" idx="0"/>
          </p:cNvCxnSpPr>
          <p:nvPr/>
        </p:nvCxnSpPr>
        <p:spPr>
          <a:xfrm rot="5400000">
            <a:off x="2983706" y="3397496"/>
            <a:ext cx="285750" cy="129540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0" name="Rectangle 8"/>
          <p:cNvSpPr/>
          <p:nvPr/>
        </p:nvSpPr>
        <p:spPr>
          <a:xfrm>
            <a:off x="1526381" y="5569196"/>
            <a:ext cx="1905000" cy="381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PPN</a:t>
            </a:r>
          </a:p>
        </p:txBody>
      </p:sp>
      <p:cxnSp>
        <p:nvCxnSpPr>
          <p:cNvPr id="11" name="AutoShape 9"/>
          <p:cNvCxnSpPr>
            <a:stCxn id="8" idx="2"/>
            <a:endCxn id="10" idx="0"/>
          </p:cNvCxnSpPr>
          <p:nvPr/>
        </p:nvCxnSpPr>
        <p:spPr>
          <a:xfrm rot="5400000">
            <a:off x="2297906" y="5378696"/>
            <a:ext cx="3619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" name="Rectangle 10"/>
          <p:cNvSpPr/>
          <p:nvPr/>
        </p:nvSpPr>
        <p:spPr>
          <a:xfrm>
            <a:off x="4726781" y="3892796"/>
            <a:ext cx="1066800" cy="3048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Index</a:t>
            </a:r>
          </a:p>
        </p:txBody>
      </p:sp>
      <p:sp>
        <p:nvSpPr>
          <p:cNvPr id="13" name="Rectangle 11"/>
          <p:cNvSpPr/>
          <p:nvPr/>
        </p:nvSpPr>
        <p:spPr>
          <a:xfrm>
            <a:off x="5793581" y="3892796"/>
            <a:ext cx="457200" cy="3048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BiB</a:t>
            </a:r>
          </a:p>
        </p:txBody>
      </p:sp>
      <p:sp>
        <p:nvSpPr>
          <p:cNvPr id="14" name="Rectangle 12"/>
          <p:cNvSpPr/>
          <p:nvPr/>
        </p:nvSpPr>
        <p:spPr>
          <a:xfrm>
            <a:off x="5336381" y="4426196"/>
            <a:ext cx="1219200" cy="8382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physical</a:t>
            </a:r>
          </a:p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cache</a:t>
            </a:r>
          </a:p>
        </p:txBody>
      </p:sp>
      <p:cxnSp>
        <p:nvCxnSpPr>
          <p:cNvPr id="15" name="AutoShape 13"/>
          <p:cNvCxnSpPr>
            <a:stCxn id="12" idx="2"/>
            <a:endCxn id="14" idx="0"/>
          </p:cNvCxnSpPr>
          <p:nvPr/>
        </p:nvCxnSpPr>
        <p:spPr>
          <a:xfrm rot="-5400000" flipH="1">
            <a:off x="5498306" y="3968996"/>
            <a:ext cx="209550" cy="68580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6" name="Rectangle 14"/>
          <p:cNvSpPr/>
          <p:nvPr/>
        </p:nvSpPr>
        <p:spPr>
          <a:xfrm>
            <a:off x="4345781" y="5569196"/>
            <a:ext cx="1828800" cy="381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tag</a:t>
            </a:r>
          </a:p>
        </p:txBody>
      </p:sp>
      <p:cxnSp>
        <p:nvCxnSpPr>
          <p:cNvPr id="17" name="AutoShape 15"/>
          <p:cNvCxnSpPr>
            <a:stCxn id="14" idx="2"/>
            <a:endCxn id="16" idx="0"/>
          </p:cNvCxnSpPr>
          <p:nvPr/>
        </p:nvCxnSpPr>
        <p:spPr>
          <a:xfrm rot="5400000">
            <a:off x="5460206" y="5073896"/>
            <a:ext cx="285750" cy="68580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8" name="Rectangle 16"/>
          <p:cNvSpPr/>
          <p:nvPr/>
        </p:nvSpPr>
        <p:spPr>
          <a:xfrm>
            <a:off x="6479381" y="5569196"/>
            <a:ext cx="1828800" cy="381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data</a:t>
            </a:r>
          </a:p>
        </p:txBody>
      </p:sp>
      <p:cxnSp>
        <p:nvCxnSpPr>
          <p:cNvPr id="19" name="AutoShape 17"/>
          <p:cNvCxnSpPr>
            <a:stCxn id="14" idx="2"/>
            <a:endCxn id="18" idx="0"/>
          </p:cNvCxnSpPr>
          <p:nvPr/>
        </p:nvCxnSpPr>
        <p:spPr>
          <a:xfrm rot="-5400000" flipH="1">
            <a:off x="6527006" y="4692896"/>
            <a:ext cx="285750" cy="144780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0" name="Oval 18"/>
          <p:cNvSpPr/>
          <p:nvPr/>
        </p:nvSpPr>
        <p:spPr>
          <a:xfrm>
            <a:off x="3664744" y="5535859"/>
            <a:ext cx="457200" cy="4572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=</a:t>
            </a:r>
          </a:p>
        </p:txBody>
      </p:sp>
      <p:cxnSp>
        <p:nvCxnSpPr>
          <p:cNvPr id="21" name="AutoShape 19"/>
          <p:cNvCxnSpPr>
            <a:stCxn id="10" idx="3"/>
            <a:endCxn id="20" idx="2"/>
          </p:cNvCxnSpPr>
          <p:nvPr/>
        </p:nvCxnSpPr>
        <p:spPr>
          <a:xfrm>
            <a:off x="3440906" y="5759696"/>
            <a:ext cx="214313" cy="4763"/>
          </a:xfrm>
          <a:prstGeom prst="bentConnector3">
            <a:avLst>
              <a:gd name="adj1" fmla="val 49630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2" name="AutoShape 20"/>
          <p:cNvCxnSpPr>
            <a:stCxn id="16" idx="1"/>
            <a:endCxn id="20" idx="6"/>
          </p:cNvCxnSpPr>
          <p:nvPr/>
        </p:nvCxnSpPr>
        <p:spPr>
          <a:xfrm rot="-10800000" flipV="1">
            <a:off x="4131469" y="5759696"/>
            <a:ext cx="204787" cy="4763"/>
          </a:xfrm>
          <a:prstGeom prst="bentConnector3">
            <a:avLst>
              <a:gd name="adj1" fmla="val 49611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3" name="Text Box 21"/>
          <p:cNvSpPr txBox="1"/>
          <p:nvPr/>
        </p:nvSpPr>
        <p:spPr>
          <a:xfrm>
            <a:off x="3171031" y="6185146"/>
            <a:ext cx="1452563" cy="46196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cache hit?</a:t>
            </a:r>
          </a:p>
        </p:txBody>
      </p:sp>
      <p:cxnSp>
        <p:nvCxnSpPr>
          <p:cNvPr id="24" name="AutoShape 22"/>
          <p:cNvCxnSpPr>
            <a:stCxn id="20" idx="4"/>
            <a:endCxn id="23" idx="0"/>
          </p:cNvCxnSpPr>
          <p:nvPr/>
        </p:nvCxnSpPr>
        <p:spPr>
          <a:xfrm rot="-5400000" flipH="1">
            <a:off x="3799681" y="6086721"/>
            <a:ext cx="192088" cy="4763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5" name="Text Box 24"/>
          <p:cNvSpPr txBox="1"/>
          <p:nvPr/>
        </p:nvSpPr>
        <p:spPr>
          <a:xfrm>
            <a:off x="504031" y="6185146"/>
            <a:ext cx="1179513" cy="46196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TLB hit?</a:t>
            </a:r>
          </a:p>
        </p:txBody>
      </p:sp>
      <p:cxnSp>
        <p:nvCxnSpPr>
          <p:cNvPr id="26" name="AutoShape 25"/>
          <p:cNvCxnSpPr>
            <a:stCxn id="8" idx="1"/>
            <a:endCxn id="25" idx="0"/>
          </p:cNvCxnSpPr>
          <p:nvPr/>
        </p:nvCxnSpPr>
        <p:spPr>
          <a:xfrm rot="-10800000" flipV="1">
            <a:off x="1092994" y="4692896"/>
            <a:ext cx="814387" cy="1492250"/>
          </a:xfrm>
          <a:prstGeom prst="bentConnector2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Virtually-Indexed Physically-Tagged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30981" y="932209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Calibri" panose="020F0502020204030204" charset="0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</a:rPr>
              <a:t>C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  <a:ea typeface="Arial" panose="020B0604020202020204" pitchFamily="34" charset="0"/>
              </a:rPr>
              <a:t>&gt;(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</a:rPr>
              <a:t>page_size 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  <a:sym typeface="Symbol" panose="05050102010706020507" charset="2"/>
              </a:rPr>
              <a:t></a:t>
            </a:r>
            <a:r>
              <a:rPr lang="en-US" altLang="zh-CN" dirty="0">
                <a:solidFill>
                  <a:schemeClr val="accent2"/>
                </a:solidFill>
                <a:latin typeface="Calibri" panose="020F0502020204030204" charset="0"/>
              </a:rPr>
              <a:t> associativity)</a:t>
            </a:r>
            <a:r>
              <a:rPr lang="en-US" altLang="zh-CN" dirty="0">
                <a:latin typeface="Calibri" panose="020F0502020204030204" charset="0"/>
              </a:rPr>
              <a:t>, the cache index bits include VPN </a:t>
            </a:r>
            <a:r>
              <a:rPr lang="en-US" altLang="zh-CN" dirty="0">
                <a:solidFill>
                  <a:schemeClr val="bg2"/>
                </a:solidFill>
                <a:latin typeface="Calibri" panose="020F0502020204030204" charset="0"/>
                <a:sym typeface="Symbol" panose="05050102010706020507" charset="2"/>
              </a:rPr>
              <a:t> Synonyms can cause problems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  <a:latin typeface="Calibri" panose="020F0502020204030204" charset="0"/>
                <a:sym typeface="Symbol" panose="05050102010706020507" charset="2"/>
              </a:rPr>
              <a:t>The same physical address can exist in two locations</a:t>
            </a:r>
          </a:p>
          <a:p>
            <a:r>
              <a:rPr lang="en-US" altLang="zh-CN" dirty="0">
                <a:latin typeface="Calibri" panose="020F0502020204030204" charset="0"/>
                <a:sym typeface="Symbol" panose="05050102010706020507" charset="2"/>
              </a:rPr>
              <a:t>Solutions?</a:t>
            </a:r>
          </a:p>
          <a:p>
            <a:endParaRPr lang="en-US" altLang="zh-CN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>
          <a:xfrm>
            <a:off x="6779419" y="5491509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63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04381" y="2754659"/>
            <a:ext cx="1905000" cy="381000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VPN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209381" y="2754659"/>
            <a:ext cx="1524000" cy="381000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Page Offset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89981" y="3440459"/>
            <a:ext cx="1143000" cy="990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TLB</a:t>
            </a:r>
          </a:p>
        </p:txBody>
      </p:sp>
      <p:cxnSp>
        <p:nvCxnSpPr>
          <p:cNvPr id="9" name="AutoShape 7"/>
          <p:cNvCxnSpPr>
            <a:stCxn id="6" idx="2"/>
            <a:endCxn id="8" idx="0"/>
          </p:cNvCxnSpPr>
          <p:nvPr/>
        </p:nvCxnSpPr>
        <p:spPr>
          <a:xfrm rot="5400000">
            <a:off x="3466306" y="2640359"/>
            <a:ext cx="285750" cy="129540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08981" y="4812059"/>
            <a:ext cx="19050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PPN</a:t>
            </a:r>
          </a:p>
        </p:txBody>
      </p:sp>
      <p:cxnSp>
        <p:nvCxnSpPr>
          <p:cNvPr id="11" name="AutoShape 9"/>
          <p:cNvCxnSpPr>
            <a:stCxn id="8" idx="2"/>
            <a:endCxn id="10" idx="0"/>
          </p:cNvCxnSpPr>
          <p:nvPr/>
        </p:nvCxnSpPr>
        <p:spPr>
          <a:xfrm rot="5400000">
            <a:off x="2780506" y="4621559"/>
            <a:ext cx="361950" cy="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26781" y="3135659"/>
            <a:ext cx="15494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ysDot"/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Index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276181" y="3135659"/>
            <a:ext cx="4572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ysDot"/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BiB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818981" y="3669059"/>
            <a:ext cx="1219200" cy="8382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physical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cache</a:t>
            </a:r>
          </a:p>
        </p:txBody>
      </p:sp>
      <p:cxnSp>
        <p:nvCxnSpPr>
          <p:cNvPr id="15" name="AutoShape 13"/>
          <p:cNvCxnSpPr>
            <a:stCxn id="12" idx="2"/>
            <a:endCxn id="14" idx="0"/>
          </p:cNvCxnSpPr>
          <p:nvPr/>
        </p:nvCxnSpPr>
        <p:spPr>
          <a:xfrm rot="-5400000" flipH="1">
            <a:off x="5860256" y="3091209"/>
            <a:ext cx="209550" cy="92710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828381" y="4812059"/>
            <a:ext cx="18288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tag</a:t>
            </a:r>
          </a:p>
        </p:txBody>
      </p:sp>
      <p:cxnSp>
        <p:nvCxnSpPr>
          <p:cNvPr id="17" name="AutoShape 15"/>
          <p:cNvCxnSpPr>
            <a:stCxn id="14" idx="2"/>
            <a:endCxn id="16" idx="0"/>
          </p:cNvCxnSpPr>
          <p:nvPr/>
        </p:nvCxnSpPr>
        <p:spPr>
          <a:xfrm rot="5400000">
            <a:off x="5942806" y="4316759"/>
            <a:ext cx="285750" cy="68580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961981" y="4812059"/>
            <a:ext cx="18288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data</a:t>
            </a:r>
          </a:p>
        </p:txBody>
      </p:sp>
      <p:cxnSp>
        <p:nvCxnSpPr>
          <p:cNvPr id="19" name="AutoShape 17"/>
          <p:cNvCxnSpPr>
            <a:stCxn id="14" idx="2"/>
            <a:endCxn id="18" idx="0"/>
          </p:cNvCxnSpPr>
          <p:nvPr/>
        </p:nvCxnSpPr>
        <p:spPr>
          <a:xfrm rot="-5400000" flipH="1">
            <a:off x="7009606" y="3935759"/>
            <a:ext cx="285750" cy="144780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147344" y="4778722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=</a:t>
            </a:r>
          </a:p>
        </p:txBody>
      </p:sp>
      <p:cxnSp>
        <p:nvCxnSpPr>
          <p:cNvPr id="21" name="AutoShape 19"/>
          <p:cNvCxnSpPr>
            <a:stCxn id="10" idx="3"/>
            <a:endCxn id="20" idx="2"/>
          </p:cNvCxnSpPr>
          <p:nvPr/>
        </p:nvCxnSpPr>
        <p:spPr>
          <a:xfrm>
            <a:off x="3923506" y="5002559"/>
            <a:ext cx="214313" cy="4763"/>
          </a:xfrm>
          <a:prstGeom prst="bentConnector3">
            <a:avLst>
              <a:gd name="adj1" fmla="val 49630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2" name="AutoShape 20"/>
          <p:cNvCxnSpPr>
            <a:stCxn id="16" idx="1"/>
            <a:endCxn id="20" idx="6"/>
          </p:cNvCxnSpPr>
          <p:nvPr/>
        </p:nvCxnSpPr>
        <p:spPr>
          <a:xfrm rot="-10800000" flipV="1">
            <a:off x="4614069" y="5002559"/>
            <a:ext cx="204787" cy="4763"/>
          </a:xfrm>
          <a:prstGeom prst="bentConnector3">
            <a:avLst>
              <a:gd name="adj1" fmla="val 49611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53631" y="5580409"/>
            <a:ext cx="1452563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cache hit?</a:t>
            </a:r>
          </a:p>
        </p:txBody>
      </p:sp>
      <p:cxnSp>
        <p:nvCxnSpPr>
          <p:cNvPr id="24" name="AutoShape 22"/>
          <p:cNvCxnSpPr>
            <a:stCxn id="20" idx="4"/>
            <a:endCxn id="23" idx="0"/>
          </p:cNvCxnSpPr>
          <p:nvPr/>
        </p:nvCxnSpPr>
        <p:spPr>
          <a:xfrm rot="-5400000" flipH="1">
            <a:off x="4206081" y="5405784"/>
            <a:ext cx="344488" cy="4763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986631" y="5580409"/>
            <a:ext cx="1179513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TLB hit?</a:t>
            </a:r>
          </a:p>
        </p:txBody>
      </p:sp>
      <p:cxnSp>
        <p:nvCxnSpPr>
          <p:cNvPr id="26" name="AutoShape 24"/>
          <p:cNvCxnSpPr>
            <a:stCxn id="8" idx="1"/>
            <a:endCxn id="25" idx="0"/>
          </p:cNvCxnSpPr>
          <p:nvPr/>
        </p:nvCxnSpPr>
        <p:spPr>
          <a:xfrm rot="-10800000" flipV="1">
            <a:off x="1575594" y="3935759"/>
            <a:ext cx="814387" cy="1644650"/>
          </a:xfrm>
          <a:prstGeom prst="bentConnector2">
            <a:avLst/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7" name="AutoShape 25"/>
          <p:cNvSpPr/>
          <p:nvPr/>
        </p:nvSpPr>
        <p:spPr>
          <a:xfrm rot="5400000">
            <a:off x="4888706" y="3276947"/>
            <a:ext cx="187325" cy="512762"/>
          </a:xfrm>
          <a:prstGeom prst="rightBrace">
            <a:avLst>
              <a:gd name="adj1" fmla="val 22810"/>
              <a:gd name="adj2" fmla="val 50000"/>
            </a:avLst>
          </a:prstGeom>
          <a:noFill/>
          <a:ln w="28575" cap="flat" cmpd="sng">
            <a:solidFill>
              <a:srgbClr val="FC0128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lang="en-US" altLang="zh-CN" sz="20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  <a:p>
            <a:pPr lvl="0" eaLnBrk="1" hangingPunct="1">
              <a:buClrTx/>
            </a:pPr>
            <a:endParaRPr lang="en-US" altLang="zh-CN" sz="20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  <a:p>
            <a:pPr lvl="0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rPr>
              <a:t>a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Solutions to the Synonym Problem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Limit cache size to (page size times associativity)</a:t>
            </a:r>
          </a:p>
          <a:p>
            <a:pPr lvl="1"/>
            <a:r>
              <a:rPr lang="en-US" altLang="zh-CN" dirty="0"/>
              <a:t> get index from page offset 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On a write to a block, search all possible indices that can contain the same physical block, and update/invalidate</a:t>
            </a:r>
          </a:p>
          <a:p>
            <a:pPr lvl="1"/>
            <a:r>
              <a:rPr lang="en-US" altLang="zh-CN" dirty="0"/>
              <a:t>Used in Alpha 21264, MIPS R10K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Restrict page placement in OS</a:t>
            </a:r>
          </a:p>
          <a:p>
            <a:pPr lvl="1"/>
            <a:r>
              <a:rPr lang="en-US" altLang="zh-CN" dirty="0"/>
              <a:t>make sure index(VA) = index(PA)</a:t>
            </a:r>
          </a:p>
          <a:p>
            <a:pPr lvl="1"/>
            <a:r>
              <a:rPr lang="en-US" altLang="zh-CN" dirty="0"/>
              <a:t>Called page coloring</a:t>
            </a:r>
          </a:p>
          <a:p>
            <a:pPr lvl="1"/>
            <a:r>
              <a:rPr lang="en-US" altLang="zh-CN" dirty="0"/>
              <a:t>Used in many SPARC processors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memory is of limited size (cost)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you need more?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the programmer be concerned about the size of code/data blocks fitting physical memory?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the programmer manage data movement from disk to physical memory?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the programmer ensure two processes do not use the same physical memory?</a:t>
            </a:r>
          </a:p>
          <a:p>
            <a:pPr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ISA can have an address space greater than the physical memory size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E.g., a 64-bit address space with byte addressability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you do not have enough physical memory?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 of Direct Physical Addressing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 needs to manage physical memory space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Inconvenient &amp; hard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Harder when you have multiple processes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to support code and data relocation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to support multiple processes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 and isolation between multiple processes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 of physical memory space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to support data/code sharing across processes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Virtual Memory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Idea: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the programmer the illusion of a large address space while having a small physical memory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that the programmer does not worry about managing physical memory 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 can assume he/she has “infinite”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amount of physical memory 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and software cooperatively and automatically manage the physical memory space to provide the illusion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Illusion is maintained for each independent process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7.9|17.3|24.5"/>
</p:tagLst>
</file>

<file path=ppt/theme/theme1.xml><?xml version="1.0" encoding="utf-8"?>
<a:theme xmlns:a="http://schemas.openxmlformats.org/drawingml/2006/main" name="Microsoft Office 98">
  <a:themeElements>
    <a:clrScheme name="Microsoft Office 98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0000FF"/>
      </a:hlink>
      <a:folHlink>
        <a:srgbClr val="FF00FF"/>
      </a:folHlink>
    </a:clrScheme>
    <a:fontScheme name="Microsoft Office 98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crosoft Office 9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tterson">
  <a:themeElements>
    <a:clrScheme name="patters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0128"/>
      </a:accent1>
      <a:accent2>
        <a:srgbClr val="063DE8"/>
      </a:accent2>
      <a:accent3>
        <a:srgbClr val="8F8F8F"/>
      </a:accent3>
      <a:accent4>
        <a:srgbClr val="707070"/>
      </a:accent4>
      <a:accent5>
        <a:srgbClr val="FDAAAC"/>
      </a:accent5>
      <a:accent6>
        <a:srgbClr val="0536D2"/>
      </a:accent6>
      <a:hlink>
        <a:srgbClr val="0000FF"/>
      </a:hlink>
      <a:folHlink>
        <a:srgbClr val="FF00FF"/>
      </a:folHlink>
    </a:clrScheme>
    <a:fontScheme name="patterso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atters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Lecture17-Pipeline-dynasched</Template>
  <TotalTime>0</TotalTime>
  <Words>3593</Words>
  <Application>Microsoft Office PowerPoint</Application>
  <PresentationFormat>全屏显示(4:3)</PresentationFormat>
  <Paragraphs>716</Paragraphs>
  <Slides>64</Slides>
  <Notes>4</Notes>
  <HiddenSlides>12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MS PGothic</vt:lpstr>
      <vt:lpstr>黑体</vt:lpstr>
      <vt:lpstr>Arial</vt:lpstr>
      <vt:lpstr>Calibri</vt:lpstr>
      <vt:lpstr>Garamond</vt:lpstr>
      <vt:lpstr>Helvetica</vt:lpstr>
      <vt:lpstr>Tahoma</vt:lpstr>
      <vt:lpstr>Times New Roman</vt:lpstr>
      <vt:lpstr>Wingdings</vt:lpstr>
      <vt:lpstr>Microsoft Office 98</vt:lpstr>
      <vt:lpstr>Lecture 18  virtual memory</vt:lpstr>
      <vt:lpstr>Memory (Programmer’s View)</vt:lpstr>
      <vt:lpstr>Ideal Memory</vt:lpstr>
      <vt:lpstr>Abstraction: Virtual vs. Physical Memory</vt:lpstr>
      <vt:lpstr>Benefits of Automatic Management of Memory</vt:lpstr>
      <vt:lpstr>A System with Physical Memory Only</vt:lpstr>
      <vt:lpstr>The Problem</vt:lpstr>
      <vt:lpstr>Difficulties of Direct Physical Addressing</vt:lpstr>
      <vt:lpstr>Virtual Memory </vt:lpstr>
      <vt:lpstr>Basic Mechanism </vt:lpstr>
      <vt:lpstr>A System with Virtual Memory (Page based) </vt:lpstr>
      <vt:lpstr>Virtual Pages, Physical Frames </vt:lpstr>
      <vt:lpstr>Physical Memory as a Cache </vt:lpstr>
      <vt:lpstr>Supporting Virtual Memory</vt:lpstr>
      <vt:lpstr>Some System Software Jobs for VM </vt:lpstr>
      <vt:lpstr>Page Fault (“A Miss in Physical Memory”) </vt:lpstr>
      <vt:lpstr>Servicing a Page Fault</vt:lpstr>
      <vt:lpstr>Page Table is Per Process</vt:lpstr>
      <vt:lpstr>Address Translation</vt:lpstr>
      <vt:lpstr>Address Translation (II) </vt:lpstr>
      <vt:lpstr>Address Translation (III)</vt:lpstr>
      <vt:lpstr>Address Translation (IV) </vt:lpstr>
      <vt:lpstr>Address Translation: Page Hit</vt:lpstr>
      <vt:lpstr>Address Translation: Page Fault</vt:lpstr>
      <vt:lpstr>What Is in a Page Table Entry (PTE)?</vt:lpstr>
      <vt:lpstr>Remember: Cache versus Page Replacement</vt:lpstr>
      <vt:lpstr>Page Replacement Algorithms</vt:lpstr>
      <vt:lpstr>CLOCK Page Replacement Algorithm</vt:lpstr>
      <vt:lpstr>Aside: Page Size Trade Offs</vt:lpstr>
      <vt:lpstr>Page-Level Access Control (Protection)</vt:lpstr>
      <vt:lpstr>Two Functions of Virtual Memory </vt:lpstr>
      <vt:lpstr>VM as a Tool for Memory Access Protection</vt:lpstr>
      <vt:lpstr>Access Control Logic</vt:lpstr>
      <vt:lpstr>Virtual Address Space in MIPS</vt:lpstr>
      <vt:lpstr>References as a Function of Operating Mode </vt:lpstr>
      <vt:lpstr>Privilege Levels in x86 </vt:lpstr>
      <vt:lpstr>Page Level Protection in x86 </vt:lpstr>
      <vt:lpstr>Three Major Issues</vt:lpstr>
      <vt:lpstr>Virtual Memory Issue I </vt:lpstr>
      <vt:lpstr>Issue: Page Table Size </vt:lpstr>
      <vt:lpstr>Solution: Multi-Level Page Tables</vt:lpstr>
      <vt:lpstr>Page Table Access </vt:lpstr>
      <vt:lpstr>More on x86 Page Tables (I): Small Pages</vt:lpstr>
      <vt:lpstr>More on x86 Page Tables (II): Large Pages</vt:lpstr>
      <vt:lpstr>x86 Page Table Entries</vt:lpstr>
      <vt:lpstr>x86 PTE (4KB page)</vt:lpstr>
      <vt:lpstr>x86 Page Directory Entry (PDE) </vt:lpstr>
      <vt:lpstr>Four-level Paging in x86</vt:lpstr>
      <vt:lpstr>Four-level Paging and Extended Physical Address Space in x86</vt:lpstr>
      <vt:lpstr>Virtual Memory Issue II</vt:lpstr>
      <vt:lpstr>Speeding up Translation with a TLB</vt:lpstr>
      <vt:lpstr>Handling TLB Misses</vt:lpstr>
      <vt:lpstr>Handling TLB Misses (II)</vt:lpstr>
      <vt:lpstr>Handling TLB Misses (III)</vt:lpstr>
      <vt:lpstr>Virtual Memory Issue III </vt:lpstr>
      <vt:lpstr>Address Translation and Caching </vt:lpstr>
      <vt:lpstr>Homonyms and Synonyms</vt:lpstr>
      <vt:lpstr>Cache-VM Interaction </vt:lpstr>
      <vt:lpstr>Physical Cache</vt:lpstr>
      <vt:lpstr>Virtual Cache</vt:lpstr>
      <vt:lpstr>Virtual-Physical Cache</vt:lpstr>
      <vt:lpstr>Virtually-Indexed Physically-Tagged</vt:lpstr>
      <vt:lpstr>Virtually-Indexed Physically-Tagged </vt:lpstr>
      <vt:lpstr>Some Solutions to the Synonym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Computer Architecture and Engineering Lecture 17  Dynamic Scheduling: Tomasulo</dc:title>
  <dc:creator/>
  <cp:lastModifiedBy>Jianfeng An</cp:lastModifiedBy>
  <cp:revision>66</cp:revision>
  <dcterms:created xsi:type="dcterms:W3CDTF">2017-05-26T06:02:00Z</dcterms:created>
  <dcterms:modified xsi:type="dcterms:W3CDTF">2025-06-12T05:06:54Z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1E70AB916A6C4C5C9F1B6A1BF34916E5_12</vt:lpwstr>
  </property>
</Properties>
</file>