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handoutMasterIdLst>
    <p:handoutMasterId r:id="rId50"/>
  </p:handoutMasterIdLst>
  <p:sldIdLst>
    <p:sldId id="520" r:id="rId3"/>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5" r:id="rId18"/>
    <p:sldId id="536" r:id="rId19"/>
    <p:sldId id="537" r:id="rId20"/>
    <p:sldId id="538" r:id="rId21"/>
    <p:sldId id="539" r:id="rId22"/>
    <p:sldId id="540" r:id="rId23"/>
    <p:sldId id="541" r:id="rId24"/>
    <p:sldId id="542" r:id="rId25"/>
    <p:sldId id="543" r:id="rId26"/>
    <p:sldId id="544" r:id="rId27"/>
    <p:sldId id="545" r:id="rId28"/>
    <p:sldId id="546" r:id="rId29"/>
    <p:sldId id="547" r:id="rId30"/>
    <p:sldId id="548" r:id="rId31"/>
    <p:sldId id="549" r:id="rId32"/>
    <p:sldId id="550" r:id="rId33"/>
    <p:sldId id="551" r:id="rId34"/>
    <p:sldId id="552" r:id="rId35"/>
    <p:sldId id="553" r:id="rId36"/>
    <p:sldId id="554" r:id="rId37"/>
    <p:sldId id="555" r:id="rId38"/>
    <p:sldId id="556" r:id="rId39"/>
    <p:sldId id="557" r:id="rId40"/>
    <p:sldId id="558" r:id="rId41"/>
    <p:sldId id="559" r:id="rId42"/>
    <p:sldId id="560" r:id="rId43"/>
    <p:sldId id="561" r:id="rId44"/>
    <p:sldId id="562" r:id="rId45"/>
    <p:sldId id="563" r:id="rId46"/>
    <p:sldId id="564" r:id="rId47"/>
    <p:sldId id="565" r:id="rId48"/>
    <p:sldId id="566" r:id="rId49"/>
  </p:sldIdLst>
  <p:sldSz cx="9144000" cy="6858000" type="screen4x3"/>
  <p:notesSz cx="6994525" cy="927862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600" b="1" kern="1200">
        <a:solidFill>
          <a:schemeClr val="tx1"/>
        </a:solidFill>
        <a:latin typeface="Times New Roman" panose="02020603050405020304" charset="0"/>
        <a:ea typeface="+mn-ea"/>
        <a:cs typeface="+mn-cs"/>
      </a:defRPr>
    </a:lvl1pPr>
    <a:lvl2pPr marL="457200" algn="l" rtl="0" eaLnBrk="0" fontAlgn="base" hangingPunct="0">
      <a:spcBef>
        <a:spcPct val="0"/>
      </a:spcBef>
      <a:spcAft>
        <a:spcPct val="0"/>
      </a:spcAft>
      <a:defRPr sz="1600" b="1" kern="1200">
        <a:solidFill>
          <a:schemeClr val="tx1"/>
        </a:solidFill>
        <a:latin typeface="Times New Roman" panose="02020603050405020304" charset="0"/>
        <a:ea typeface="+mn-ea"/>
        <a:cs typeface="+mn-cs"/>
      </a:defRPr>
    </a:lvl2pPr>
    <a:lvl3pPr marL="914400" algn="l" rtl="0" eaLnBrk="0" fontAlgn="base" hangingPunct="0">
      <a:spcBef>
        <a:spcPct val="0"/>
      </a:spcBef>
      <a:spcAft>
        <a:spcPct val="0"/>
      </a:spcAft>
      <a:defRPr sz="1600" b="1" kern="1200">
        <a:solidFill>
          <a:schemeClr val="tx1"/>
        </a:solidFill>
        <a:latin typeface="Times New Roman" panose="02020603050405020304" charset="0"/>
        <a:ea typeface="+mn-ea"/>
        <a:cs typeface="+mn-cs"/>
      </a:defRPr>
    </a:lvl3pPr>
    <a:lvl4pPr marL="1371600" algn="l" rtl="0" eaLnBrk="0" fontAlgn="base" hangingPunct="0">
      <a:spcBef>
        <a:spcPct val="0"/>
      </a:spcBef>
      <a:spcAft>
        <a:spcPct val="0"/>
      </a:spcAft>
      <a:defRPr sz="1600" b="1" kern="1200">
        <a:solidFill>
          <a:schemeClr val="tx1"/>
        </a:solidFill>
        <a:latin typeface="Times New Roman" panose="02020603050405020304" charset="0"/>
        <a:ea typeface="+mn-ea"/>
        <a:cs typeface="+mn-cs"/>
      </a:defRPr>
    </a:lvl4pPr>
    <a:lvl5pPr marL="1828800" algn="l" rtl="0" eaLnBrk="0" fontAlgn="base" hangingPunct="0">
      <a:spcBef>
        <a:spcPct val="0"/>
      </a:spcBef>
      <a:spcAft>
        <a:spcPct val="0"/>
      </a:spcAft>
      <a:defRPr sz="1600" b="1" kern="1200">
        <a:solidFill>
          <a:schemeClr val="tx1"/>
        </a:solidFill>
        <a:latin typeface="Times New Roman" panose="02020603050405020304" charset="0"/>
        <a:ea typeface="+mn-ea"/>
        <a:cs typeface="+mn-cs"/>
      </a:defRPr>
    </a:lvl5pPr>
    <a:lvl6pPr marL="2286000" algn="l" defTabSz="914400" rtl="0" eaLnBrk="1" latinLnBrk="0" hangingPunct="1">
      <a:defRPr sz="1600" b="1" kern="1200">
        <a:solidFill>
          <a:schemeClr val="tx1"/>
        </a:solidFill>
        <a:latin typeface="Times New Roman" panose="02020603050405020304" charset="0"/>
        <a:ea typeface="+mn-ea"/>
        <a:cs typeface="+mn-cs"/>
      </a:defRPr>
    </a:lvl6pPr>
    <a:lvl7pPr marL="2743200" algn="l" defTabSz="914400" rtl="0" eaLnBrk="1" latinLnBrk="0" hangingPunct="1">
      <a:defRPr sz="1600" b="1" kern="1200">
        <a:solidFill>
          <a:schemeClr val="tx1"/>
        </a:solidFill>
        <a:latin typeface="Times New Roman" panose="02020603050405020304" charset="0"/>
        <a:ea typeface="+mn-ea"/>
        <a:cs typeface="+mn-cs"/>
      </a:defRPr>
    </a:lvl7pPr>
    <a:lvl8pPr marL="3200400" algn="l" defTabSz="914400" rtl="0" eaLnBrk="1" latinLnBrk="0" hangingPunct="1">
      <a:defRPr sz="1600" b="1" kern="1200">
        <a:solidFill>
          <a:schemeClr val="tx1"/>
        </a:solidFill>
        <a:latin typeface="Times New Roman" panose="02020603050405020304" charset="0"/>
        <a:ea typeface="+mn-ea"/>
        <a:cs typeface="+mn-cs"/>
      </a:defRPr>
    </a:lvl8pPr>
    <a:lvl9pPr marL="3657600" algn="l" defTabSz="914400" rtl="0" eaLnBrk="1" latinLnBrk="0" hangingPunct="1">
      <a:defRPr sz="1600" b="1" kern="1200">
        <a:solidFill>
          <a:schemeClr val="tx1"/>
        </a:solidFill>
        <a:latin typeface="Times New Roman" panose="0202060305040502030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0"/>
      </p:ext>
    </p:extLst>
  </p:showPr>
  <p:clrMru>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7"/>
    <p:restoredTop sz="86418"/>
  </p:normalViewPr>
  <p:slideViewPr>
    <p:cSldViewPr showGuides="1">
      <p:cViewPr varScale="1">
        <p:scale>
          <a:sx n="75" d="100"/>
          <a:sy n="75" d="100"/>
        </p:scale>
        <p:origin x="1080" y="53"/>
      </p:cViewPr>
      <p:guideLst>
        <p:guide orient="horz" pos="2160"/>
        <p:guide pos="2880"/>
      </p:guideLst>
    </p:cSldViewPr>
  </p:slideViewPr>
  <p:outlineViewPr>
    <p:cViewPr>
      <p:scale>
        <a:sx n="33" d="100"/>
        <a:sy n="33" d="100"/>
      </p:scale>
      <p:origin x="0" y="-8992"/>
    </p:cViewPr>
  </p:outlineViewPr>
  <p:notesTextViewPr>
    <p:cViewPr>
      <p:scale>
        <a:sx n="100" d="100"/>
        <a:sy n="100" d="100"/>
      </p:scale>
      <p:origin x="0" y="0"/>
    </p:cViewPr>
  </p:notesTextViewPr>
  <p:sorterViewPr>
    <p:cViewPr>
      <p:scale>
        <a:sx n="66" d="100"/>
        <a:sy n="66" d="100"/>
      </p:scale>
      <p:origin x="0" y="2248"/>
    </p:cViewPr>
  </p:sorterViewPr>
  <p:notesViewPr>
    <p:cSldViewPr>
      <p:cViewPr varScale="1">
        <p:scale>
          <a:sx n="129" d="100"/>
          <a:sy n="129" d="100"/>
        </p:scale>
        <p:origin x="1456" y="20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1195388" y="598488"/>
            <a:ext cx="4618037" cy="346392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sp>
      <p:sp>
        <p:nvSpPr>
          <p:cNvPr id="2051" name="Rectangle 3"/>
          <p:cNvSpPr>
            <a:spLocks noGrp="1" noChangeArrowheads="1"/>
          </p:cNvSpPr>
          <p:nvPr>
            <p:ph type="body" sz="quarter" idx="3"/>
          </p:nvPr>
        </p:nvSpPr>
        <p:spPr bwMode="auto">
          <a:xfrm>
            <a:off x="526534" y="4407812"/>
            <a:ext cx="6027617" cy="4176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2017" tIns="45201" rIns="92017" bIns="45201" numCol="1" anchor="t" anchorCtr="0" compatLnSpc="1"/>
          <a:lstStyle/>
          <a:p>
            <a:pPr lvl="0"/>
            <a:r>
              <a:rPr lang="en-US" altLang="en-US"/>
              <a:t>We want this to be in font 11 and justify.</a:t>
            </a:r>
            <a:endParaRPr lang="en-US" altLang="en-US"/>
          </a:p>
        </p:txBody>
      </p:sp>
    </p:spTree>
  </p:cSld>
  <p:clrMap bg1="lt1" tx1="dk1" bg2="lt2" tx2="dk2" accent1="accent1" accent2="accent2" accent3="accent3" accent4="accent4" accent5="accent5" accent6="accent6" hlink="hlink" folHlink="folHlink"/>
  <p:hf hdr="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a:xfrm>
            <a:off x="3137664" y="12138856"/>
            <a:ext cx="2394533" cy="566509"/>
          </a:xfrm>
          <a:prstGeom prst="rect">
            <a:avLst/>
          </a:prstGeom>
        </p:spPr>
        <p:txBody>
          <a:bodyPr/>
          <a:lstStyle/>
          <a:p>
            <a:fld id="{32FECCDC-8F84-714B-A840-8FD269A17EFD}" type="slidenum">
              <a:rPr lang="zh-CN" altLang="en-US" smtClean="0">
                <a:solidFill>
                  <a:srgbClr val="000000"/>
                </a:solidFill>
                <a:ea typeface="宋体" panose="02010600030101010101" pitchFamily="2" charset="-122"/>
              </a:rPr>
            </a:fld>
            <a:endParaRPr lang="zh-CN" altLang="en-US">
              <a:solidFill>
                <a:srgbClr val="000000"/>
              </a:solidFill>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530"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The two major advantages of the bus organization are versatility and low cost.</a:t>
            </a:r>
            <a:endParaRPr lang="en-US" altLang="en-US"/>
          </a:p>
          <a:p>
            <a:r>
              <a:rPr lang="en-US" altLang="en-US"/>
              <a:t>By versatility, we mean new devices can easily be added.</a:t>
            </a:r>
            <a:endParaRPr lang="en-US" altLang="en-US"/>
          </a:p>
          <a:p>
            <a:r>
              <a:rPr lang="en-US" altLang="en-US"/>
              <a:t>Furthermore, if a device is designed according to a industry bus standard, it can be move between computer systems that use the same bus standard.</a:t>
            </a:r>
            <a:endParaRPr lang="en-US" altLang="en-US"/>
          </a:p>
          <a:p>
            <a:r>
              <a:rPr lang="en-US" altLang="en-US"/>
              <a:t>The bus organization is a low cost solution because a single set of  wires is shared in multiple ways.</a:t>
            </a:r>
            <a:endParaRPr lang="en-US" altLang="en-US"/>
          </a:p>
          <a:p>
            <a:endParaRPr lang="en-US" altLang="en-US"/>
          </a:p>
          <a:p>
            <a:r>
              <a:rPr lang="en-US" altLang="en-US"/>
              <a:t>+1 = 7 min. (X:47)</a:t>
            </a:r>
            <a:endParaRPr lang="en-US" altLang="en-US"/>
          </a:p>
        </p:txBody>
      </p:sp>
      <p:sp>
        <p:nvSpPr>
          <p:cNvPr id="406531"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8"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The major disadvantage of the bus organization is that it creates a communication bottleneck.  When I/O must pass through a single bus, the bandwidth of that bus can limit the maximum I/O throughput.</a:t>
            </a:r>
            <a:endParaRPr lang="en-US" altLang="en-US"/>
          </a:p>
          <a:p>
            <a:r>
              <a:rPr lang="en-US" altLang="en-US"/>
              <a:t>The maximum bus speed is also largely limited by:</a:t>
            </a:r>
            <a:endParaRPr lang="en-US" altLang="en-US"/>
          </a:p>
          <a:p>
            <a:r>
              <a:rPr lang="en-US" altLang="en-US"/>
              <a:t>(a) The length of the bus.</a:t>
            </a:r>
            <a:endParaRPr lang="en-US" altLang="en-US"/>
          </a:p>
          <a:p>
            <a:r>
              <a:rPr lang="en-US" altLang="en-US"/>
              <a:t>(b) The number of I/O devices on the bus.</a:t>
            </a:r>
            <a:endParaRPr lang="en-US" altLang="en-US"/>
          </a:p>
          <a:p>
            <a:pPr algn="l"/>
            <a:r>
              <a:rPr lang="en-US" altLang="en-US"/>
              <a:t>(C) And the need to support a wide range of devices with a widely varying latencies and</a:t>
            </a:r>
            <a:br>
              <a:rPr lang="en-US" altLang="en-US"/>
            </a:br>
            <a:r>
              <a:rPr lang="en-US" altLang="en-US"/>
              <a:t>      data transfer rates.</a:t>
            </a:r>
            <a:endParaRPr lang="en-US" altLang="en-US"/>
          </a:p>
          <a:p>
            <a:endParaRPr lang="en-US" altLang="en-US"/>
          </a:p>
          <a:p>
            <a:r>
              <a:rPr lang="en-US" altLang="en-US"/>
              <a:t>+2 = 9 min. (Y:49)</a:t>
            </a:r>
            <a:endParaRPr lang="en-US" altLang="en-US"/>
          </a:p>
          <a:p>
            <a:endParaRPr lang="en-US" altLang="en-US"/>
          </a:p>
        </p:txBody>
      </p:sp>
      <p:sp>
        <p:nvSpPr>
          <p:cNvPr id="408579"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26"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A bus generally contains a set of control lines and a set of data lines.</a:t>
            </a:r>
            <a:endParaRPr lang="en-US" altLang="en-US"/>
          </a:p>
          <a:p>
            <a:r>
              <a:rPr lang="en-US" altLang="en-US"/>
              <a:t>The control lines are used to signal requests and acknowledgments and to indicate what type of information is on the data lines.</a:t>
            </a:r>
            <a:endParaRPr lang="en-US" altLang="en-US"/>
          </a:p>
          <a:p>
            <a:r>
              <a:rPr lang="en-US" altLang="en-US"/>
              <a:t>The data lines carry information between the source and the destination.</a:t>
            </a:r>
            <a:endParaRPr lang="en-US" altLang="en-US"/>
          </a:p>
          <a:p>
            <a:r>
              <a:rPr lang="en-US" altLang="en-US"/>
              <a:t>This information may consists of data, addresses, or complex commands.</a:t>
            </a:r>
            <a:endParaRPr lang="en-US" altLang="en-US"/>
          </a:p>
          <a:p>
            <a:r>
              <a:rPr lang="en-US" altLang="en-US"/>
              <a:t>A bus transaction includes tow parts: (a) sending the address and (b) then receiving or sending the data.</a:t>
            </a:r>
            <a:endParaRPr lang="en-US" altLang="en-US"/>
          </a:p>
          <a:p>
            <a:endParaRPr lang="en-US" altLang="en-US"/>
          </a:p>
          <a:p>
            <a:r>
              <a:rPr lang="en-US" altLang="en-US"/>
              <a:t>+1 = 10 min (X:50)</a:t>
            </a:r>
            <a:endParaRPr lang="en-US" altLang="en-US"/>
          </a:p>
        </p:txBody>
      </p:sp>
      <p:sp>
        <p:nvSpPr>
          <p:cNvPr id="410627"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The bus master is the one who starts the bus transaction by sending out the address.</a:t>
            </a:r>
            <a:endParaRPr lang="en-US" altLang="en-US"/>
          </a:p>
          <a:p>
            <a:r>
              <a:rPr lang="en-US" altLang="en-US"/>
              <a:t>The slave is the one who responds to the master by either sending data to the master if the master asks for data.</a:t>
            </a:r>
            <a:endParaRPr lang="en-US" altLang="en-US"/>
          </a:p>
          <a:p>
            <a:r>
              <a:rPr lang="en-US" altLang="en-US"/>
              <a:t>Or the slave may end up receiving data from the master if the master wants to send data.  </a:t>
            </a:r>
            <a:endParaRPr lang="en-US" altLang="en-US"/>
          </a:p>
          <a:p>
            <a:r>
              <a:rPr lang="en-US" altLang="en-US"/>
              <a:t>In most simple I/O operations, the processor will be the bus master but as I will show you later in today’s lecture, this is not always be the case.</a:t>
            </a:r>
            <a:endParaRPr lang="en-US" altLang="en-US"/>
          </a:p>
          <a:p>
            <a:endParaRPr lang="en-US" altLang="en-US"/>
          </a:p>
          <a:p>
            <a:r>
              <a:rPr lang="en-US" altLang="en-US"/>
              <a:t>+1 = 11 min. (X:51)</a:t>
            </a:r>
            <a:endParaRPr lang="en-US" altLang="en-US"/>
          </a:p>
        </p:txBody>
      </p:sp>
      <p:sp>
        <p:nvSpPr>
          <p:cNvPr id="412675"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dirty="0"/>
              <a:t>Buses are traditionally classified as one of 3 types: processor memory buses, I/O buses, or backplane buses.  The  processor memory bus is usually design specific while the I/O and backplane buses  are often standard buses.</a:t>
            </a:r>
            <a:endParaRPr lang="en-US" altLang="en-US" dirty="0"/>
          </a:p>
          <a:p>
            <a:r>
              <a:rPr lang="en-US" altLang="en-US" dirty="0"/>
              <a:t>In general processor bus are short and high speed.  It tries to match the memory system in order to maximize the memory-to-processor BW and is connected directly to the processor.</a:t>
            </a:r>
            <a:endParaRPr lang="en-US" altLang="en-US" dirty="0"/>
          </a:p>
          <a:p>
            <a:r>
              <a:rPr lang="en-US" altLang="en-US" dirty="0"/>
              <a:t>I/O bus usually is lengthy and slow  because it has to match a wide range of I/O devices and it usually connects to the processor-memory bus or backplane bus.</a:t>
            </a:r>
            <a:endParaRPr lang="en-US" altLang="en-US" dirty="0"/>
          </a:p>
          <a:p>
            <a:r>
              <a:rPr lang="en-US" altLang="en-US" dirty="0"/>
              <a:t>Backplane bus receives its name because it was often built into the backplane of the computer--it is an interconnection structure within the chassis.</a:t>
            </a:r>
            <a:endParaRPr lang="en-US" altLang="en-US" dirty="0"/>
          </a:p>
          <a:p>
            <a:r>
              <a:rPr lang="en-US" altLang="en-US" dirty="0"/>
              <a:t>It is designed to allow processors, memory, and I/O devices to coexist on a single bus so it has the cost advantage of having only one single bus for all components.</a:t>
            </a:r>
            <a:endParaRPr lang="en-US" altLang="en-US" dirty="0"/>
          </a:p>
          <a:p>
            <a:endParaRPr lang="en-US" altLang="en-US" dirty="0"/>
          </a:p>
          <a:p>
            <a:r>
              <a:rPr lang="en-US" altLang="en-US" dirty="0"/>
              <a:t>+2 = 16 min. (X:56)</a:t>
            </a:r>
            <a:endParaRPr lang="en-US" altLang="en-US" dirty="0"/>
          </a:p>
        </p:txBody>
      </p:sp>
      <p:sp>
        <p:nvSpPr>
          <p:cNvPr id="414723"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770"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Here is an example showing a single bus, the backplane bus is used to provide communication between the processor and memory.</a:t>
            </a:r>
            <a:endParaRPr lang="en-US" altLang="en-US"/>
          </a:p>
          <a:p>
            <a:r>
              <a:rPr lang="en-US" altLang="en-US"/>
              <a:t>As well as communication between I/O devices and memory.</a:t>
            </a:r>
            <a:endParaRPr lang="en-US" altLang="en-US"/>
          </a:p>
          <a:p>
            <a:r>
              <a:rPr lang="en-US" altLang="en-US"/>
              <a:t>The advantage here is of course low cost.</a:t>
            </a:r>
            <a:endParaRPr lang="en-US" altLang="en-US"/>
          </a:p>
          <a:p>
            <a:r>
              <a:rPr lang="en-US" altLang="en-US"/>
              <a:t>One  disadvantage of this approach is that the bus with so many things attached to it will be lengthy and slow.</a:t>
            </a:r>
            <a:endParaRPr lang="en-US" altLang="en-US"/>
          </a:p>
          <a:p>
            <a:r>
              <a:rPr lang="en-US" altLang="en-US"/>
              <a:t>Furthermore, the bus can become a major communication bottleneck if everybody wants to use the bus at the same time.</a:t>
            </a:r>
            <a:endParaRPr lang="en-US" altLang="en-US"/>
          </a:p>
          <a:p>
            <a:r>
              <a:rPr lang="en-US" altLang="en-US"/>
              <a:t>The IBM PC is an example that uses only a backplane bus for all communication.</a:t>
            </a:r>
            <a:endParaRPr lang="en-US" altLang="en-US"/>
          </a:p>
          <a:p>
            <a:endParaRPr lang="en-US" altLang="en-US"/>
          </a:p>
          <a:p>
            <a:r>
              <a:rPr lang="en-US" altLang="en-US"/>
              <a:t>+2 = 18 min. (X:58)</a:t>
            </a:r>
            <a:endParaRPr lang="en-US" altLang="en-US"/>
          </a:p>
        </p:txBody>
      </p:sp>
      <p:sp>
        <p:nvSpPr>
          <p:cNvPr id="416771"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818" name="Rectangle 1026"/>
          <p:cNvSpPr>
            <a:spLocks noGrp="1" noChangeArrowheads="1"/>
          </p:cNvSpPr>
          <p:nvPr>
            <p:ph type="body" idx="1"/>
          </p:nvPr>
        </p:nvSpPr>
        <p:spPr>
          <a:xfrm>
            <a:off x="543287" y="4607880"/>
            <a:ext cx="6238231" cy="4367798"/>
          </a:xfrm>
          <a:noFill/>
        </p:spPr>
        <p:txBody>
          <a:bodyPr lIns="99430" tIns="48842" rIns="99430" bIns="48842"/>
          <a:lstStyle/>
          <a:p>
            <a:r>
              <a:rPr lang="en-US" altLang="en-US"/>
              <a:t>Right before the break, I showed you a system with one bus only.</a:t>
            </a:r>
            <a:endParaRPr lang="en-US" altLang="en-US"/>
          </a:p>
          <a:p>
            <a:r>
              <a:rPr lang="en-US" altLang="en-US"/>
              <a:t>Here is an example using two buses where multiple I/O buses tap into the processor-memory bus via bus adaptors.</a:t>
            </a:r>
            <a:endParaRPr lang="en-US" altLang="en-US"/>
          </a:p>
          <a:p>
            <a:r>
              <a:rPr lang="en-US" altLang="en-US"/>
              <a:t>The Processor-memory bus is used mainly for processor-memory traffic while the I/O buses are used to provide expansion slots for the I/O devices.</a:t>
            </a:r>
            <a:endParaRPr lang="en-US" altLang="en-US"/>
          </a:p>
          <a:p>
            <a:r>
              <a:rPr lang="en-US" altLang="en-US"/>
              <a:t>The Apple Macintosh-II adopts this organization where the NuBus is used to connect processor, memory, and a few selected I/O devices together.</a:t>
            </a:r>
            <a:endParaRPr lang="en-US" altLang="en-US"/>
          </a:p>
          <a:p>
            <a:r>
              <a:rPr lang="en-US" altLang="en-US"/>
              <a:t>The rest of the I/O devices reside on an industry standard bus, the SCCI Bus, which is connected to the NuBus via a bus adaptor.</a:t>
            </a:r>
            <a:endParaRPr lang="en-US" altLang="en-US"/>
          </a:p>
          <a:p>
            <a:endParaRPr lang="en-US" altLang="en-US"/>
          </a:p>
          <a:p>
            <a:r>
              <a:rPr lang="en-US" altLang="en-US"/>
              <a:t>+2 = 25 min. (Y:05)</a:t>
            </a:r>
            <a:endParaRPr lang="en-US" altLang="en-US"/>
          </a:p>
        </p:txBody>
      </p:sp>
      <p:sp>
        <p:nvSpPr>
          <p:cNvPr id="418819" name="Rectangle 1027"/>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body" idx="1"/>
          </p:nvPr>
        </p:nvSpPr>
        <p:spPr>
          <a:xfrm>
            <a:off x="543287" y="4607880"/>
            <a:ext cx="6238231" cy="4367798"/>
          </a:xfrm>
          <a:noFill/>
        </p:spPr>
        <p:txBody>
          <a:bodyPr lIns="99430" tIns="48842" rIns="99430" bIns="48842"/>
          <a:lstStyle/>
          <a:p>
            <a:r>
              <a:rPr lang="en-US" altLang="en-US"/>
              <a:t>Finally, in a 3-bus system, a small number of backplane buses (in our example here, just 1) tap into the processor-memory bus.</a:t>
            </a:r>
            <a:endParaRPr lang="en-US" altLang="en-US"/>
          </a:p>
          <a:p>
            <a:r>
              <a:rPr lang="en-US" altLang="en-US"/>
              <a:t>The processor-memory bus is used mainly for processor memory traffic while the I/O buses are connected to the backplane bus via bus adaptors.</a:t>
            </a:r>
            <a:endParaRPr lang="en-US" altLang="en-US"/>
          </a:p>
          <a:p>
            <a:r>
              <a:rPr lang="en-US" altLang="en-US"/>
              <a:t>An advantage of this organization is that the loading on the processor-memory bus is greatly reduced because of the small number of taps into the high-speed processor-memory bus.</a:t>
            </a:r>
            <a:endParaRPr lang="en-US" altLang="en-US"/>
          </a:p>
          <a:p>
            <a:endParaRPr lang="en-US" altLang="en-US"/>
          </a:p>
          <a:p>
            <a:r>
              <a:rPr lang="en-US" altLang="en-US"/>
              <a:t>+1 = 26 min. (Y:06)</a:t>
            </a:r>
            <a:endParaRPr lang="en-US" altLang="en-US"/>
          </a:p>
        </p:txBody>
      </p:sp>
      <p:sp>
        <p:nvSpPr>
          <p:cNvPr id="420867" name="Rectangle 3"/>
          <p:cNvSpPr>
            <a:spLocks noGrp="1" noRot="1" noChangeAspect="1" noChangeArrowheads="1" noTextEdit="1"/>
          </p:cNvSpPr>
          <p:nvPr>
            <p:ph type="sldImg"/>
          </p:nvPr>
        </p:nvSpPr>
        <p:spPr>
          <a:xfrm>
            <a:off x="1214438" y="627063"/>
            <a:ext cx="4821237" cy="3617912"/>
          </a:xfr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body" idx="1"/>
          </p:nvPr>
        </p:nvSpPr>
        <p:spPr>
          <a:xfrm>
            <a:off x="543287" y="4609987"/>
            <a:ext cx="6238231" cy="4365691"/>
          </a:xfrm>
          <a:noFill/>
        </p:spPr>
        <p:txBody>
          <a:bodyPr/>
          <a:lstStyle/>
          <a:p>
            <a:r>
              <a:rPr lang="en-US" altLang="en-US"/>
              <a:t>There are substantial differences between the design requirements for the I/O buses and processor-memory buses and the backplane buses.</a:t>
            </a:r>
            <a:endParaRPr lang="en-US" altLang="en-US"/>
          </a:p>
          <a:p>
            <a:r>
              <a:rPr lang="en-US" altLang="en-US"/>
              <a:t>Consequently, there are two different schemes for  communication on the bus: synchronous and asynchronous.</a:t>
            </a:r>
            <a:endParaRPr lang="en-US" altLang="en-US"/>
          </a:p>
          <a:p>
            <a:r>
              <a:rPr lang="en-US" altLang="en-US"/>
              <a:t>Synchronous bus includes a clock in the control lines and a fixed protocol for communication that is relative to the clock.</a:t>
            </a:r>
            <a:endParaRPr lang="en-US" altLang="en-US"/>
          </a:p>
          <a:p>
            <a:r>
              <a:rPr lang="en-US" altLang="en-US"/>
              <a:t>Since the protocol is fixed and everything happens with respect to the clock, it involves very logic and can run very fast.  Most  processor-memory buses fall into this category.</a:t>
            </a:r>
            <a:endParaRPr lang="en-US" altLang="en-US"/>
          </a:p>
          <a:p>
            <a:r>
              <a:rPr lang="en-US" altLang="en-US"/>
              <a:t>Synchronous buses have two major disadvantages: (1) every device on the bus must run at the same clock rate. (2) And if they are fast, they must be short to avoid clock skew problem.</a:t>
            </a:r>
            <a:endParaRPr lang="en-US" altLang="en-US"/>
          </a:p>
          <a:p>
            <a:r>
              <a:rPr lang="en-US" altLang="en-US"/>
              <a:t>By definition, an asynchronous bus is not clocked so it can accommodate a wide range of devices at different clock rates and can be lengthened without worrying about clock skew.</a:t>
            </a:r>
            <a:endParaRPr lang="en-US" altLang="en-US"/>
          </a:p>
          <a:p>
            <a:r>
              <a:rPr lang="en-US" altLang="en-US"/>
              <a:t>The draw back is that it can be slow and more complex because a handshaking protocol is needed to coordinate the transmission of data between the sender and receiver.</a:t>
            </a:r>
            <a:endParaRPr lang="en-US" altLang="en-US"/>
          </a:p>
          <a:p>
            <a:endParaRPr lang="en-US" altLang="en-US"/>
          </a:p>
          <a:p>
            <a:r>
              <a:rPr lang="en-US" altLang="en-US"/>
              <a:t>+2 = 28 min. (Y:08)</a:t>
            </a:r>
            <a:endParaRPr lang="en-US" altLang="en-US"/>
          </a:p>
        </p:txBody>
      </p:sp>
      <p:sp>
        <p:nvSpPr>
          <p:cNvPr id="347139" name="Rectangle 3"/>
          <p:cNvSpPr>
            <a:spLocks noGrp="1" noRot="1" noChangeAspect="1" noChangeArrowheads="1" noTextEdit="1"/>
          </p:cNvSpPr>
          <p:nvPr>
            <p:ph type="sldImg"/>
          </p:nvPr>
        </p:nvSpPr>
        <p:spPr>
          <a:xfrm>
            <a:off x="1216025" y="627063"/>
            <a:ext cx="4821238" cy="3617912"/>
          </a:xfr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body" idx="1"/>
          </p:nvPr>
        </p:nvSpPr>
        <p:spPr>
          <a:xfrm>
            <a:off x="624661" y="4609987"/>
            <a:ext cx="6237034" cy="4365691"/>
          </a:xfrm>
          <a:noFill/>
        </p:spPr>
        <p:txBody>
          <a:bodyPr/>
          <a:lstStyle/>
          <a:p>
            <a:r>
              <a:rPr lang="en-US" altLang="en-US"/>
              <a:t>A more aggressive approach is to allow multiple potential bus masters in the system.</a:t>
            </a:r>
            <a:endParaRPr lang="en-US" altLang="en-US"/>
          </a:p>
          <a:p>
            <a:r>
              <a:rPr lang="en-US" altLang="en-US"/>
              <a:t>With multiple potential bus masters, a mechanism is needed to decide which master gets to use the bus next.  This decision process is called bus arbitration and this is how it works.</a:t>
            </a:r>
            <a:endParaRPr lang="en-US" altLang="en-US"/>
          </a:p>
          <a:p>
            <a:r>
              <a:rPr lang="en-US" altLang="en-US"/>
              <a:t>A potential bus master (which can be a device or the processor) wanting to use the bus first asserts the bus request line and it cannot start using the bus until the request is granted.</a:t>
            </a:r>
            <a:endParaRPr lang="en-US" altLang="en-US"/>
          </a:p>
          <a:p>
            <a:r>
              <a:rPr lang="en-US" altLang="en-US"/>
              <a:t>Once it finishes using the bus, it must tell the arbiter that it is done so the arbiter can allow other potential bus master to get onto the bus.</a:t>
            </a:r>
            <a:endParaRPr lang="en-US" altLang="en-US"/>
          </a:p>
          <a:p>
            <a:r>
              <a:rPr lang="en-US" altLang="en-US"/>
              <a:t>All bus arbitration schemes try to balance two factors: bus priority and fairness.  Priority is self explanatory. Fairness means even the device with the lowest priority should never be completely locked out from the bus.</a:t>
            </a:r>
            <a:endParaRPr lang="en-US" altLang="en-US"/>
          </a:p>
          <a:p>
            <a:r>
              <a:rPr lang="en-US" altLang="en-US"/>
              <a:t>Bus arbitration schemes can be divided into four broad classes.  In the fist one:</a:t>
            </a:r>
            <a:endParaRPr lang="en-US" altLang="en-US"/>
          </a:p>
          <a:p>
            <a:r>
              <a:rPr lang="en-US" altLang="en-US"/>
              <a:t>(a) Each device wanting the bus places a code indicating its identity on the bus.</a:t>
            </a:r>
            <a:endParaRPr lang="en-US" altLang="en-US"/>
          </a:p>
          <a:p>
            <a:pPr algn="l"/>
            <a:r>
              <a:rPr lang="en-US" altLang="en-US"/>
              <a:t>(b) By examining the bus, the device can determine the highest priority device that has</a:t>
            </a:r>
            <a:br>
              <a:rPr lang="en-US" altLang="en-US"/>
            </a:br>
            <a:r>
              <a:rPr lang="en-US" altLang="en-US"/>
              <a:t>      made a request and decide whether it can get on.</a:t>
            </a:r>
            <a:endParaRPr lang="en-US" altLang="en-US"/>
          </a:p>
          <a:p>
            <a:r>
              <a:rPr lang="en-US" altLang="en-US"/>
              <a:t>In the  second scheme, each device independently requests the bus and collision will result in garbage on the bus if multiple request occurs simultaneously.</a:t>
            </a:r>
            <a:endParaRPr lang="en-US" altLang="en-US"/>
          </a:p>
          <a:p>
            <a:r>
              <a:rPr lang="en-US" altLang="en-US"/>
              <a:t>Each device will detect whether its request result in a collision and if it does, it will back off for an random period of time before trying again.</a:t>
            </a:r>
            <a:endParaRPr lang="en-US" altLang="en-US"/>
          </a:p>
          <a:p>
            <a:r>
              <a:rPr lang="en-US" altLang="en-US"/>
              <a:t>The Ethernet you use for your workstation uses this scheme.</a:t>
            </a:r>
            <a:endParaRPr lang="en-US" altLang="en-US"/>
          </a:p>
          <a:p>
            <a:r>
              <a:rPr lang="en-US" altLang="en-US"/>
              <a:t>We will talk about the 3rd and 4th schemes in the next two slides.</a:t>
            </a:r>
            <a:endParaRPr lang="en-US" altLang="en-US"/>
          </a:p>
          <a:p>
            <a:endParaRPr lang="en-US" altLang="en-US"/>
          </a:p>
          <a:p>
            <a:r>
              <a:rPr lang="en-US" altLang="en-US"/>
              <a:t>+3 = 38 min. (Y:18)</a:t>
            </a:r>
            <a:endParaRPr lang="en-US" altLang="en-US"/>
          </a:p>
        </p:txBody>
      </p:sp>
      <p:sp>
        <p:nvSpPr>
          <p:cNvPr id="353283" name="Rectangle 3"/>
          <p:cNvSpPr>
            <a:spLocks noGrp="1" noRot="1" noChangeAspect="1" noChangeArrowheads="1" noTextEdit="1"/>
          </p:cNvSpPr>
          <p:nvPr>
            <p:ph type="sldImg"/>
          </p:nvPr>
        </p:nvSpPr>
        <p:spPr>
          <a:xfrm>
            <a:off x="1216025" y="627063"/>
            <a:ext cx="4821238" cy="3617912"/>
          </a:xfr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050"/>
          <p:cNvSpPr>
            <a:spLocks noGrp="1" noChangeArrowheads="1"/>
          </p:cNvSpPr>
          <p:nvPr>
            <p:ph type="body" idx="1"/>
          </p:nvPr>
        </p:nvSpPr>
        <p:spPr>
          <a:xfrm>
            <a:off x="543287" y="4609987"/>
            <a:ext cx="6238231" cy="4365691"/>
          </a:xfrm>
          <a:noFill/>
        </p:spPr>
        <p:txBody>
          <a:bodyPr/>
          <a:lstStyle/>
          <a:p>
            <a:r>
              <a:rPr lang="en-US" altLang="en-US"/>
              <a:t>Taking about trying to get onto the bus: how does a device get onto the bus anyway?  If everybody tries to use the bus at the same time, chaos will result.</a:t>
            </a:r>
            <a:endParaRPr lang="en-US" altLang="en-US"/>
          </a:p>
          <a:p>
            <a:r>
              <a:rPr lang="en-US" altLang="en-US"/>
              <a:t>Chaos is avoided by a maser-slave arrangement where only the bus master is allow to initiate and control bus requests.</a:t>
            </a:r>
            <a:endParaRPr lang="en-US" altLang="en-US"/>
          </a:p>
          <a:p>
            <a:r>
              <a:rPr lang="en-US" altLang="en-US"/>
              <a:t>The slave has no control over the bus.  It just responds to the master’s response. Pretty sad.</a:t>
            </a:r>
            <a:endParaRPr lang="en-US" altLang="en-US"/>
          </a:p>
          <a:p>
            <a:r>
              <a:rPr lang="en-US" altLang="en-US"/>
              <a:t>In the simplest system, the processor is the one and ONLY one bus master and all bus requests must be controlled by the processor.</a:t>
            </a:r>
            <a:endParaRPr lang="en-US" altLang="en-US"/>
          </a:p>
          <a:p>
            <a:r>
              <a:rPr lang="en-US" altLang="en-US"/>
              <a:t>The major drawback of this simple approach is that the processor needs to be involved in every bus transaction and can use up too many processor cycles.</a:t>
            </a:r>
            <a:endParaRPr lang="en-US" altLang="en-US"/>
          </a:p>
          <a:p>
            <a:endParaRPr lang="en-US" altLang="en-US"/>
          </a:p>
          <a:p>
            <a:r>
              <a:rPr lang="en-US" altLang="en-US"/>
              <a:t>+2 = 35 min. (Y:15)</a:t>
            </a:r>
            <a:endParaRPr lang="en-US" altLang="en-US"/>
          </a:p>
        </p:txBody>
      </p:sp>
      <p:sp>
        <p:nvSpPr>
          <p:cNvPr id="355331" name="Rectangle 2051"/>
          <p:cNvSpPr>
            <a:spLocks noGrp="1" noRot="1" noChangeAspect="1" noChangeArrowheads="1" noTextEdit="1"/>
          </p:cNvSpPr>
          <p:nvPr>
            <p:ph type="sldImg"/>
          </p:nvPr>
        </p:nvSpPr>
        <p:spPr>
          <a:xfrm>
            <a:off x="1216025" y="627063"/>
            <a:ext cx="4821238" cy="3617912"/>
          </a:xfr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body" idx="1"/>
          </p:nvPr>
        </p:nvSpPr>
        <p:spPr>
          <a:xfrm>
            <a:off x="543287" y="4609987"/>
            <a:ext cx="6238231" cy="4365691"/>
          </a:xfrm>
          <a:noFill/>
        </p:spPr>
        <p:txBody>
          <a:bodyPr/>
          <a:lstStyle/>
          <a:p>
            <a:r>
              <a:rPr lang="en-US" altLang="en-US"/>
              <a:t>The daisy chain arbitration scheme got its name from the structure for the grant line which chains through each device from the highest priority to the lowest priority.</a:t>
            </a:r>
            <a:endParaRPr lang="en-US" altLang="en-US"/>
          </a:p>
          <a:p>
            <a:r>
              <a:rPr lang="en-US" altLang="en-US"/>
              <a:t>The higher priority device will pass the grant line to the lower priority device ONLY if it does not want it so priority is built into the scheme.</a:t>
            </a:r>
            <a:endParaRPr lang="en-US" altLang="en-US"/>
          </a:p>
          <a:p>
            <a:r>
              <a:rPr lang="en-US" altLang="en-US"/>
              <a:t>The advantage of this scheme is simple.  The disadvantages are:</a:t>
            </a:r>
            <a:endParaRPr lang="en-US" altLang="en-US"/>
          </a:p>
          <a:p>
            <a:r>
              <a:rPr lang="en-US" altLang="en-US"/>
              <a:t>(a) It cannot assure fairness.  A low priority device may be locked out indefinitely.</a:t>
            </a:r>
            <a:endParaRPr lang="en-US" altLang="en-US"/>
          </a:p>
          <a:p>
            <a:r>
              <a:rPr lang="en-US" altLang="en-US"/>
              <a:t>(b) Also, the daisy chain grant line will limit the bus speed.</a:t>
            </a:r>
            <a:endParaRPr lang="en-US" altLang="en-US"/>
          </a:p>
          <a:p>
            <a:endParaRPr lang="en-US" altLang="en-US"/>
          </a:p>
          <a:p>
            <a:r>
              <a:rPr lang="en-US" altLang="en-US"/>
              <a:t>+1 = 39 min. (Y:19)</a:t>
            </a:r>
            <a:endParaRPr lang="en-US" altLang="en-US"/>
          </a:p>
        </p:txBody>
      </p:sp>
      <p:sp>
        <p:nvSpPr>
          <p:cNvPr id="357379" name="Rectangle 3"/>
          <p:cNvSpPr>
            <a:spLocks noGrp="1" noRot="1" noChangeAspect="1" noChangeArrowheads="1" noTextEdit="1"/>
          </p:cNvSpPr>
          <p:nvPr>
            <p:ph type="sldImg"/>
          </p:nvPr>
        </p:nvSpPr>
        <p:spPr>
          <a:xfrm>
            <a:off x="1216025" y="627063"/>
            <a:ext cx="4821238" cy="3617912"/>
          </a:xfr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1026"/>
          <p:cNvSpPr>
            <a:spLocks noGrp="1" noChangeArrowheads="1"/>
          </p:cNvSpPr>
          <p:nvPr>
            <p:ph type="body" idx="1"/>
          </p:nvPr>
        </p:nvSpPr>
        <p:spPr>
          <a:xfrm>
            <a:off x="543288" y="4609987"/>
            <a:ext cx="6240624" cy="4367798"/>
          </a:xfrm>
          <a:noFill/>
        </p:spPr>
        <p:txBody>
          <a:bodyPr lIns="97268" tIns="47781" rIns="97268" bIns="47781"/>
          <a:lstStyle/>
          <a:p>
            <a:r>
              <a:rPr lang="en-US" altLang="en-US"/>
              <a:t>Our handshaking example in the previous slide used the same wires to transmit the address as well as data. The advantage is saving in signal wires.</a:t>
            </a:r>
            <a:endParaRPr lang="en-US" altLang="en-US"/>
          </a:p>
          <a:p>
            <a:r>
              <a:rPr lang="en-US" altLang="en-US"/>
              <a:t>The disadvantage is that it will take multiple cycles to transmit address and data. By having separate lines for addresses and data, we can increase the bus bandwidth by transmitting  address and data in the same cycle at the cost of more bus lines and increased complexity.</a:t>
            </a:r>
            <a:endParaRPr lang="en-US" altLang="en-US"/>
          </a:p>
          <a:p>
            <a:r>
              <a:rPr lang="en-US" altLang="en-US"/>
              <a:t>This (1st bullet) is one way to increase bus bandwidth.  Another way is to increase the width of the data bus so multiple words can be transferred in a single cycle.</a:t>
            </a:r>
            <a:endParaRPr lang="en-US" altLang="en-US"/>
          </a:p>
          <a:p>
            <a:r>
              <a:rPr lang="en-US" altLang="en-US"/>
              <a:t>For example, the SPARCstation memory bus is 128 bits of 16 bytes wide.  The cost of this approach is more bus lines.</a:t>
            </a:r>
            <a:endParaRPr lang="en-US" altLang="en-US"/>
          </a:p>
          <a:p>
            <a:r>
              <a:rPr lang="en-US" altLang="en-US"/>
              <a:t>Finally, we can also increase the bus bandwidth by allowing the bus to transfer multiple words in back-to-back bus cycles without sending an address or releasing the bus.</a:t>
            </a:r>
            <a:endParaRPr lang="en-US" altLang="en-US"/>
          </a:p>
          <a:p>
            <a:r>
              <a:rPr lang="en-US" altLang="en-US"/>
              <a:t>The cost of this last approach is an increase of complexity  in the bus controller as well as a decease in response time for other parties who want to get onto the bus.</a:t>
            </a:r>
            <a:endParaRPr lang="en-US" altLang="en-US"/>
          </a:p>
          <a:p>
            <a:endParaRPr lang="en-US" altLang="en-US"/>
          </a:p>
          <a:p>
            <a:r>
              <a:rPr lang="en-US" altLang="en-US"/>
              <a:t>+2 = 33 min. (Y:13)</a:t>
            </a:r>
            <a:endParaRPr lang="en-US" altLang="en-US"/>
          </a:p>
        </p:txBody>
      </p:sp>
      <p:sp>
        <p:nvSpPr>
          <p:cNvPr id="360451" name="Rectangle 1027"/>
          <p:cNvSpPr>
            <a:spLocks noGrp="1" noRot="1" noChangeAspect="1" noChangeArrowheads="1" noTextEdit="1"/>
          </p:cNvSpPr>
          <p:nvPr>
            <p:ph type="sldImg"/>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body" idx="1"/>
          </p:nvPr>
        </p:nvSpPr>
        <p:spPr>
          <a:noFill/>
        </p:spPr>
        <p:txBody>
          <a:bodyPr/>
          <a:lstStyle/>
          <a:p>
            <a:r>
              <a:rPr lang="en-US" altLang="en-US"/>
              <a:t>First we showed you the diversity of I/O requirements by talking about three categories of disk I/O benchmarks.  Supercomputer application’s  main concern is data rate. The main concern of  transaction processing is I/O rate and file system’s main concern is file access.</a:t>
            </a:r>
            <a:endParaRPr lang="en-US" altLang="en-US"/>
          </a:p>
          <a:p>
            <a:r>
              <a:rPr lang="en-US" altLang="en-US"/>
              <a:t>Then we talk about magnetic disk.  One thing to remember is that disk access time has 3 components. The first 2 components, seek time and rotational latency involves mechanical moving parts and are therefore very slow compare to the 3rd component, the transfer time.</a:t>
            </a:r>
            <a:endParaRPr lang="en-US" altLang="en-US"/>
          </a:p>
          <a:p>
            <a:r>
              <a:rPr lang="en-US" altLang="en-US"/>
              <a:t>One good thing about the seek time is that this is probably one of the few times in life that you can actually get better than the “advertised” result due to the locality of disk access.</a:t>
            </a:r>
            <a:endParaRPr lang="en-US" altLang="en-US"/>
          </a:p>
          <a:p>
            <a:r>
              <a:rPr lang="en-US" altLang="en-US"/>
              <a:t>As far as graphic display is concerned, resolution is the basic measurement of how much information is on the screen and is usually described as “some number” by “some number.”</a:t>
            </a:r>
            <a:endParaRPr lang="en-US" altLang="en-US"/>
          </a:p>
          <a:p>
            <a:r>
              <a:rPr lang="en-US" altLang="en-US"/>
              <a:t>The first “some number” is the horizontal resolution in number of pixels while the second “some number” is the vertical resolution in number of scan lines.</a:t>
            </a:r>
            <a:endParaRPr lang="en-US" altLang="en-US"/>
          </a:p>
          <a:p>
            <a:r>
              <a:rPr lang="en-US" altLang="en-US"/>
              <a:t>Then I showed you how the size as well as bandwidth requirement of a Color Frame Buffer can be reduced if a Color Map is placed between the Frame Buffer and the graphic display.</a:t>
            </a:r>
            <a:endParaRPr lang="en-US" altLang="en-US"/>
          </a:p>
          <a:p>
            <a:r>
              <a:rPr lang="en-US" altLang="en-US"/>
              <a:t>Finally, we talked about a spacial memory, the VRAM, that can be used to construct the Frame Buffer.   It is nothing but a DRAM core with a high speed shift register attach to it.</a:t>
            </a:r>
            <a:endParaRPr lang="en-US" altLang="en-US"/>
          </a:p>
          <a:p>
            <a:r>
              <a:rPr lang="en-US" altLang="en-US"/>
              <a:t>That’s all I have for today and we will continue our discussion on I/O Friday.</a:t>
            </a:r>
            <a:endParaRPr lang="en-US" altLang="en-US"/>
          </a:p>
          <a:p>
            <a:endParaRPr lang="en-US" altLang="en-US"/>
          </a:p>
          <a:p>
            <a:r>
              <a:rPr lang="en-US" altLang="en-US"/>
              <a:t>+3 = 80 min. (Z:00)</a:t>
            </a:r>
            <a:endParaRPr lang="en-US" altLang="en-US"/>
          </a:p>
          <a:p>
            <a:endParaRPr lang="en-US" altLang="en-US"/>
          </a:p>
        </p:txBody>
      </p:sp>
      <p:sp>
        <p:nvSpPr>
          <p:cNvPr id="263171" name="Rectangle 3"/>
          <p:cNvSpPr>
            <a:spLocks noGrp="1" noRot="1" noChangeAspect="1" noChangeArrowheads="1" noTextEdit="1"/>
          </p:cNvSpPr>
          <p:nvPr>
            <p:ph type="sldImg"/>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1_Section Header">
    <p:spTree>
      <p:nvGrpSpPr>
        <p:cNvPr id="1" name=""/>
        <p:cNvGrpSpPr/>
        <p:nvPr/>
      </p:nvGrpSpPr>
      <p:grpSpPr>
        <a:xfrm>
          <a:off x="0" y="0"/>
          <a:ext cx="0" cy="0"/>
          <a:chOff x="0" y="0"/>
          <a:chExt cx="0" cy="0"/>
        </a:xfrm>
      </p:grpSpPr>
      <p:sp>
        <p:nvSpPr>
          <p:cNvPr id="15" name="Slide Number"/>
          <p:cNvSpPr>
            <a:spLocks noGrp="1"/>
          </p:cNvSpPr>
          <p:nvPr>
            <p:ph type="sldNum" sz="quarter" idx="2"/>
          </p:nvPr>
        </p:nvSpPr>
        <p:spPr>
          <a:xfrm>
            <a:off x="163926" y="177969"/>
            <a:ext cx="374459" cy="369332"/>
          </a:xfrm>
          <a:prstGeom prst="rect">
            <a:avLst/>
          </a:prstGeom>
        </p:spPr>
        <p:txBody>
          <a:bodyPr/>
          <a:lstStyle/>
          <a:p>
            <a:pPr>
              <a:defRPr/>
            </a:pPr>
            <a:fld id="{6B3DFB28-5B5B-074C-B4E8-618C4BF2D1F1}" type="slidenum">
              <a:rPr lang="en-US" smtClean="0">
                <a:solidFill>
                  <a:prstClr val="white">
                    <a:lumMod val="65000"/>
                  </a:prstClr>
                </a:solidFill>
              </a:rPr>
            </a:fld>
            <a:endParaRPr lang="en-US">
              <a:solidFill>
                <a:srgbClr val="FBBA03"/>
              </a:solidFill>
            </a:endParaRPr>
          </a:p>
        </p:txBody>
      </p:sp>
      <p:sp>
        <p:nvSpPr>
          <p:cNvPr id="16" name="Title Text"/>
          <p:cNvSpPr>
            <a:spLocks noGrp="1"/>
          </p:cNvSpPr>
          <p:nvPr>
            <p:ph type="title"/>
          </p:nvPr>
        </p:nvSpPr>
        <p:spPr>
          <a:xfrm>
            <a:off x="722312" y="2905125"/>
            <a:ext cx="7772401" cy="1362075"/>
          </a:xfrm>
          <a:prstGeom prst="rect">
            <a:avLst/>
          </a:prstGeom>
        </p:spPr>
        <p:txBody>
          <a:bodyPr anchor="ctr">
            <a:normAutofit/>
          </a:bodyPr>
          <a:lstStyle>
            <a:lvl1pPr algn="ctr">
              <a:defRPr cap="all">
                <a:solidFill>
                  <a:srgbClr val="000000"/>
                </a:solidFill>
              </a:defRPr>
            </a:lvl1pPr>
          </a:lstStyle>
          <a:p>
            <a:r>
              <a:rPr lang="en-US"/>
              <a:t>Click to edit Master title style</a:t>
            </a:r>
            <a:endParaRPr dirty="0"/>
          </a:p>
        </p:txBody>
      </p:sp>
      <p:sp>
        <p:nvSpPr>
          <p:cNvPr id="17" name="Body Level One…"/>
          <p:cNvSpPr>
            <a:spLocks noGrp="1"/>
          </p:cNvSpPr>
          <p:nvPr>
            <p:ph type="body" sz="half" idx="1"/>
          </p:nvPr>
        </p:nvSpPr>
        <p:spPr>
          <a:xfrm>
            <a:off x="0" y="914400"/>
            <a:ext cx="9144000" cy="1981200"/>
          </a:xfrm>
          <a:prstGeom prst="rect">
            <a:avLst/>
          </a:prstGeom>
          <a:solidFill>
            <a:srgbClr val="434494"/>
          </a:solidFill>
        </p:spPr>
        <p:txBody>
          <a:bodyPr anchor="ctr">
            <a:normAutofit/>
          </a:bodyPr>
          <a:lstStyle>
            <a:lvl1pPr marL="0" indent="0" algn="ctr">
              <a:spcBef>
                <a:spcPts val="1400"/>
              </a:spcBef>
              <a:buSzTx/>
              <a:buNone/>
              <a:defRPr sz="4000">
                <a:solidFill>
                  <a:srgbClr val="F2F2F2"/>
                </a:solidFill>
              </a:defRPr>
            </a:lvl1pPr>
            <a:lvl2pPr marL="0" indent="457200" algn="ctr">
              <a:spcBef>
                <a:spcPts val="1400"/>
              </a:spcBef>
              <a:buSzTx/>
              <a:buNone/>
              <a:defRPr sz="4000">
                <a:solidFill>
                  <a:srgbClr val="F2F2F2"/>
                </a:solidFill>
              </a:defRPr>
            </a:lvl2pPr>
            <a:lvl3pPr marL="0" indent="914400" algn="ctr">
              <a:spcBef>
                <a:spcPts val="1400"/>
              </a:spcBef>
              <a:buSzTx/>
              <a:buNone/>
              <a:defRPr sz="4000">
                <a:solidFill>
                  <a:srgbClr val="F2F2F2"/>
                </a:solidFill>
              </a:defRPr>
            </a:lvl3pPr>
            <a:lvl4pPr marL="0" indent="1371600" algn="ctr">
              <a:spcBef>
                <a:spcPts val="1400"/>
              </a:spcBef>
              <a:buSzTx/>
              <a:buNone/>
              <a:defRPr sz="4000">
                <a:solidFill>
                  <a:srgbClr val="F2F2F2"/>
                </a:solidFill>
              </a:defRPr>
            </a:lvl4pPr>
            <a:lvl5pPr marL="0" indent="1828800" algn="ctr">
              <a:spcBef>
                <a:spcPts val="1400"/>
              </a:spcBef>
              <a:buSzTx/>
              <a:buNone/>
              <a:defRPr sz="4000">
                <a:solidFill>
                  <a:srgbClr val="F2F2F2"/>
                </a:solidFil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grpSp>
        <p:nvGrpSpPr>
          <p:cNvPr id="21" name="Group 6"/>
          <p:cNvGrpSpPr/>
          <p:nvPr/>
        </p:nvGrpSpPr>
        <p:grpSpPr>
          <a:xfrm>
            <a:off x="-1" y="0"/>
            <a:ext cx="9144002" cy="914400"/>
            <a:chOff x="0" y="0"/>
            <a:chExt cx="9144000" cy="914400"/>
          </a:xfrm>
        </p:grpSpPr>
        <p:pic>
          <p:nvPicPr>
            <p:cNvPr id="19" name="Picture 20" descr="Picture 20"/>
            <p:cNvPicPr>
              <a:picLocks noChangeAspect="1"/>
            </p:cNvPicPr>
            <p:nvPr/>
          </p:nvPicPr>
          <p:blipFill>
            <a:blip r:embed="rId2"/>
            <a:stretch>
              <a:fillRect/>
            </a:stretch>
          </p:blipFill>
          <p:spPr>
            <a:xfrm>
              <a:off x="-1" y="0"/>
              <a:ext cx="4573596" cy="914400"/>
            </a:xfrm>
            <a:prstGeom prst="rect">
              <a:avLst/>
            </a:prstGeom>
            <a:ln w="12700" cap="flat">
              <a:noFill/>
              <a:miter lim="400000"/>
              <a:headEnd/>
              <a:tailEnd/>
            </a:ln>
            <a:effectLst/>
          </p:spPr>
        </p:pic>
        <p:pic>
          <p:nvPicPr>
            <p:cNvPr id="20" name="Picture 21" descr="Picture 21"/>
            <p:cNvPicPr>
              <a:picLocks noChangeAspect="1"/>
            </p:cNvPicPr>
            <p:nvPr/>
          </p:nvPicPr>
          <p:blipFill>
            <a:blip r:embed="rId3"/>
            <a:stretch>
              <a:fillRect/>
            </a:stretch>
          </p:blipFill>
          <p:spPr>
            <a:xfrm>
              <a:off x="4573594" y="0"/>
              <a:ext cx="4570407" cy="914400"/>
            </a:xfrm>
            <a:prstGeom prst="rect">
              <a:avLst/>
            </a:prstGeom>
            <a:ln w="12700" cap="flat">
              <a:noFill/>
              <a:miter lim="400000"/>
              <a:headEnd/>
              <a:tailEnd/>
            </a:ln>
            <a:effectLst/>
          </p:spPr>
        </p:pic>
      </p:gr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298450" y="6380163"/>
            <a:ext cx="1905000" cy="457200"/>
          </a:xfrm>
          <a:prstGeom prst="rect">
            <a:avLst/>
          </a:prstGeom>
        </p:spPr>
        <p:txBody>
          <a:bodyPr/>
          <a:lstStyle>
            <a:lvl1pPr algn="l" rtl="0" fontAlgn="base">
              <a:spcBef>
                <a:spcPct val="0"/>
              </a:spcBef>
              <a:spcAft>
                <a:spcPct val="0"/>
              </a:spcAft>
              <a:defRPr lang="en-US" altLang="en-US" sz="1400" kern="1200" smtClean="0">
                <a:solidFill>
                  <a:schemeClr val="bg1">
                    <a:lumMod val="65000"/>
                  </a:schemeClr>
                </a:solidFill>
                <a:latin typeface="Calibri" panose="020F0502020204030204" charset="0"/>
                <a:ea typeface="宋体" panose="02010600030101010101" pitchFamily="2" charset="-122"/>
                <a:cs typeface="宋体" panose="02010600030101010101" pitchFamily="2" charset="-122"/>
              </a:defRPr>
            </a:lvl1pPr>
          </a:lstStyle>
          <a:p>
            <a:r>
              <a:rPr lang="en-US"/>
              <a:t>COaA, LEC19 I/O</a:t>
            </a:r>
            <a:endParaRPr lang="en-US" dirty="0"/>
          </a:p>
        </p:txBody>
      </p:sp>
      <p:sp>
        <p:nvSpPr>
          <p:cNvPr id="5" name="Footer Placeholder 4"/>
          <p:cNvSpPr>
            <a:spLocks noGrp="1"/>
          </p:cNvSpPr>
          <p:nvPr>
            <p:ph type="ftr" sz="quarter" idx="11"/>
          </p:nvPr>
        </p:nvSpPr>
        <p:spPr>
          <a:xfrm>
            <a:off x="3194050" y="6380163"/>
            <a:ext cx="3587750" cy="457200"/>
          </a:xfrm>
          <a:prstGeom prst="rect">
            <a:avLst/>
          </a:prstGeom>
        </p:spPr>
        <p:txBody>
          <a:bodyPr/>
          <a:lstStyle>
            <a:lvl1pPr algn="ctr" rtl="0" fontAlgn="base">
              <a:spcBef>
                <a:spcPct val="0"/>
              </a:spcBef>
              <a:spcAft>
                <a:spcPct val="0"/>
              </a:spcAft>
              <a:defRPr lang="en-US" altLang="en-US" sz="1400" kern="1200" smtClean="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dirty="0"/>
              <a:t>Northwestern </a:t>
            </a:r>
            <a:r>
              <a:rPr lang="en-US" dirty="0" err="1"/>
              <a:t>Polytechnical</a:t>
            </a:r>
            <a:r>
              <a:rPr lang="en-US" dirty="0"/>
              <a:t> University</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38" name="Title Text"/>
          <p:cNvSpPr>
            <a:spLocks noGrp="1"/>
          </p:cNvSpPr>
          <p:nvPr>
            <p:ph type="title"/>
          </p:nvPr>
        </p:nvSpPr>
        <p:spPr>
          <a:xfrm>
            <a:off x="623887" y="1709738"/>
            <a:ext cx="7886701" cy="2852737"/>
          </a:xfrm>
          <a:prstGeom prst="rect">
            <a:avLst/>
          </a:prstGeom>
        </p:spPr>
        <p:txBody>
          <a:bodyPr anchor="b">
            <a:normAutofit/>
          </a:bodyPr>
          <a:lstStyle>
            <a:lvl1pPr>
              <a:defRPr sz="6000"/>
            </a:lvl1pPr>
          </a:lstStyle>
          <a:p>
            <a:r>
              <a:rPr lang="en-US"/>
              <a:t>Click to edit Master title style</a:t>
            </a:r>
            <a:endParaRPr lang="en-US"/>
          </a:p>
        </p:txBody>
      </p:sp>
      <p:sp>
        <p:nvSpPr>
          <p:cNvPr id="39" name="Body Level One…"/>
          <p:cNvSpPr>
            <a:spLocks noGrp="1"/>
          </p:cNvSpPr>
          <p:nvPr>
            <p:ph type="body" sz="quarter" idx="1"/>
          </p:nvPr>
        </p:nvSpPr>
        <p:spPr>
          <a:xfrm>
            <a:off x="623887" y="4589462"/>
            <a:ext cx="7886701" cy="1500188"/>
          </a:xfrm>
          <a:prstGeom prst="rect">
            <a:avLst/>
          </a:prstGeom>
        </p:spPr>
        <p:txBody>
          <a:bodyPr>
            <a:normAutofit/>
          </a:bodyPr>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47" name="Title Text"/>
          <p:cNvSpPr>
            <a:spLocks noGrp="1"/>
          </p:cNvSpPr>
          <p:nvPr>
            <p:ph type="title"/>
          </p:nvPr>
        </p:nvSpPr>
        <p:spPr>
          <a:xfrm>
            <a:off x="1066800" y="170504"/>
            <a:ext cx="7239000" cy="439096"/>
          </a:xfrm>
          <a:prstGeom prst="rect">
            <a:avLst/>
          </a:prstGeom>
        </p:spPr>
        <p:txBody>
          <a:bodyPr>
            <a:normAutofit/>
          </a:bodyPr>
          <a:lstStyle/>
          <a:p>
            <a:r>
              <a:rPr lang="en-US"/>
              <a:t>Click to edit Master title style</a:t>
            </a:r>
            <a:endParaRPr lang="en-US"/>
          </a:p>
        </p:txBody>
      </p:sp>
      <p:sp>
        <p:nvSpPr>
          <p:cNvPr id="48" name="Body Level One…"/>
          <p:cNvSpPr>
            <a:spLocks noGrp="1"/>
          </p:cNvSpPr>
          <p:nvPr>
            <p:ph type="body" sz="quarter" idx="1"/>
          </p:nvPr>
        </p:nvSpPr>
        <p:spPr>
          <a:xfrm>
            <a:off x="457200" y="990600"/>
            <a:ext cx="4019550" cy="2138364"/>
          </a:xfrm>
          <a:prstGeom prst="rect">
            <a:avLst/>
          </a:prstGeo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56" name="Title Text"/>
          <p:cNvSpPr>
            <a:spLocks noGrp="1"/>
          </p:cNvSpPr>
          <p:nvPr>
            <p:ph type="title"/>
          </p:nvPr>
        </p:nvSpPr>
        <p:spPr>
          <a:xfrm>
            <a:off x="1257300" y="212725"/>
            <a:ext cx="7886700" cy="396875"/>
          </a:xfrm>
          <a:prstGeom prst="rect">
            <a:avLst/>
          </a:prstGeom>
        </p:spPr>
        <p:txBody>
          <a:bodyPr>
            <a:normAutofit/>
          </a:bodyPr>
          <a:lstStyle/>
          <a:p>
            <a:r>
              <a:rPr lang="en-US"/>
              <a:t>Click to edit Master title style</a:t>
            </a:r>
            <a:endParaRPr lang="en-US"/>
          </a:p>
        </p:txBody>
      </p:sp>
      <p:sp>
        <p:nvSpPr>
          <p:cNvPr id="57" name="Body Level One…"/>
          <p:cNvSpPr>
            <a:spLocks noGrp="1"/>
          </p:cNvSpPr>
          <p:nvPr>
            <p:ph type="body" sz="quarter" idx="1"/>
          </p:nvPr>
        </p:nvSpPr>
        <p:spPr>
          <a:xfrm>
            <a:off x="630237" y="1681163"/>
            <a:ext cx="3868739" cy="823913"/>
          </a:xfrm>
          <a:prstGeom prst="rect">
            <a:avLst/>
          </a:prstGeom>
        </p:spPr>
        <p:txBody>
          <a:bodyPr anchor="b">
            <a:normAutofit/>
          </a:bodyPr>
          <a:lstStyle>
            <a:lvl1pPr marL="0" indent="0">
              <a:buSzTx/>
              <a:buNone/>
            </a:lvl1pPr>
            <a:lvl2pPr marL="0" indent="457200">
              <a:buSzTx/>
              <a:buNone/>
            </a:lvl2pPr>
            <a:lvl3pPr marL="0" indent="914400">
              <a:buSzTx/>
              <a:buNone/>
            </a:lvl3pPr>
            <a:lvl4pPr marL="0" indent="1371600">
              <a:buSzTx/>
              <a:buNone/>
            </a:lvl4pPr>
            <a:lvl5pPr marL="0" indent="1828800">
              <a:buSzTx/>
              <a:buNone/>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8" name="Text Placeholder 4"/>
          <p:cNvSpPr>
            <a:spLocks noGrp="1"/>
          </p:cNvSpPr>
          <p:nvPr>
            <p:ph type="body" sz="quarter" idx="13"/>
          </p:nvPr>
        </p:nvSpPr>
        <p:spPr>
          <a:xfrm>
            <a:off x="4629150" y="1681163"/>
            <a:ext cx="3887788" cy="823913"/>
          </a:xfrm>
          <a:prstGeom prst="rect">
            <a:avLst/>
          </a:prstGeom>
        </p:spPr>
        <p:txBody>
          <a:bodyPr anchor="b">
            <a:normAutofit/>
          </a:bodyPr>
          <a:lstStyle/>
          <a:p>
            <a:pPr marL="0" lvl="0" indent="0">
              <a:buSzTx/>
              <a:buNone/>
            </a:pPr>
            <a:r>
              <a:rPr lang="en-US"/>
              <a:t>Click to edit Master text styles</a:t>
            </a:r>
            <a:endParaRPr 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81" name="Title Text"/>
          <p:cNvSpPr>
            <a:spLocks noGrp="1"/>
          </p:cNvSpPr>
          <p:nvPr>
            <p:ph type="title"/>
          </p:nvPr>
        </p:nvSpPr>
        <p:spPr>
          <a:xfrm>
            <a:off x="1295400" y="155575"/>
            <a:ext cx="7370762" cy="530225"/>
          </a:xfrm>
          <a:prstGeom prst="rect">
            <a:avLst/>
          </a:prstGeom>
        </p:spPr>
        <p:txBody>
          <a:bodyPr anchor="b">
            <a:normAutofit/>
          </a:bodyPr>
          <a:lstStyle>
            <a:lvl1pPr>
              <a:defRPr sz="3200"/>
            </a:lvl1pPr>
          </a:lstStyle>
          <a:p>
            <a:r>
              <a:rPr lang="en-US"/>
              <a:t>Click to edit Master title style</a:t>
            </a:r>
            <a:endParaRPr lang="en-US"/>
          </a:p>
        </p:txBody>
      </p:sp>
      <p:sp>
        <p:nvSpPr>
          <p:cNvPr id="82" name="Body Level One…"/>
          <p:cNvSpPr>
            <a:spLocks noGrp="1"/>
          </p:cNvSpPr>
          <p:nvPr>
            <p:ph type="body" sz="half" idx="1"/>
          </p:nvPr>
        </p:nvSpPr>
        <p:spPr>
          <a:xfrm>
            <a:off x="3887787" y="987425"/>
            <a:ext cx="4629151" cy="4873625"/>
          </a:xfrm>
          <a:prstGeom prst="rect">
            <a:avLst/>
          </a:prstGeom>
        </p:spPr>
        <p:txBody>
          <a:bodyPr>
            <a:normAutofit/>
          </a:bodyPr>
          <a:lstStyle>
            <a:lvl1pPr>
              <a:spcBef>
                <a:spcPts val="1100"/>
              </a:spcBef>
              <a:defRPr sz="3200"/>
            </a:lvl1pPr>
            <a:lvl2pPr marL="718185" indent="-260985">
              <a:spcBef>
                <a:spcPts val="1100"/>
              </a:spcBef>
              <a:defRPr sz="3200"/>
            </a:lvl2pPr>
            <a:lvl3pPr>
              <a:spcBef>
                <a:spcPts val="1100"/>
              </a:spcBef>
              <a:defRPr sz="3200"/>
            </a:lvl3pPr>
            <a:lvl4pPr marL="1645920" indent="-274320">
              <a:spcBef>
                <a:spcPts val="1100"/>
              </a:spcBef>
              <a:defRPr sz="3200"/>
            </a:lvl4pPr>
            <a:lvl5pPr marL="2103120" indent="-274320">
              <a:spcBef>
                <a:spcPts val="1100"/>
              </a:spcBef>
              <a:defRPr sz="32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3" name="Text Placeholder 3"/>
          <p:cNvSpPr>
            <a:spLocks noGrp="1"/>
          </p:cNvSpPr>
          <p:nvPr>
            <p:ph type="body" sz="quarter" idx="13"/>
          </p:nvPr>
        </p:nvSpPr>
        <p:spPr>
          <a:xfrm>
            <a:off x="630237" y="2057400"/>
            <a:ext cx="2949576" cy="3811588"/>
          </a:xfrm>
          <a:prstGeom prst="rect">
            <a:avLst/>
          </a:prstGeom>
        </p:spPr>
        <p:txBody>
          <a:bodyPr>
            <a:normAutofit/>
          </a:bodyPr>
          <a:lstStyle/>
          <a:p>
            <a:pPr marL="0" lvl="0" indent="0">
              <a:spcBef>
                <a:spcPts val="500"/>
              </a:spcBef>
              <a:buSzTx/>
              <a:buNone/>
              <a:defRPr sz="1600"/>
            </a:pPr>
            <a:r>
              <a:rPr lang="en-US"/>
              <a:t>Click to edit Master text styles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91" name="Title Text"/>
          <p:cNvSpPr>
            <a:spLocks noGrp="1"/>
          </p:cNvSpPr>
          <p:nvPr>
            <p:ph type="title"/>
          </p:nvPr>
        </p:nvSpPr>
        <p:spPr>
          <a:xfrm>
            <a:off x="1219200" y="76200"/>
            <a:ext cx="6934200" cy="533400"/>
          </a:xfrm>
          <a:prstGeom prst="rect">
            <a:avLst/>
          </a:prstGeom>
        </p:spPr>
        <p:txBody>
          <a:bodyPr anchor="b">
            <a:normAutofit/>
          </a:bodyPr>
          <a:lstStyle>
            <a:lvl1pPr>
              <a:defRPr sz="3200"/>
            </a:lvl1pPr>
          </a:lstStyle>
          <a:p>
            <a:r>
              <a:rPr lang="en-US"/>
              <a:t>Click to edit Master title style</a:t>
            </a:r>
            <a:endParaRPr lang="en-US"/>
          </a:p>
        </p:txBody>
      </p:sp>
      <p:sp>
        <p:nvSpPr>
          <p:cNvPr id="92" name="Picture Placeholder 2"/>
          <p:cNvSpPr>
            <a:spLocks noGrp="1"/>
          </p:cNvSpPr>
          <p:nvPr>
            <p:ph type="pic" sz="half" idx="13" hasCustomPrompt="1"/>
          </p:nvPr>
        </p:nvSpPr>
        <p:spPr>
          <a:xfrm>
            <a:off x="3887787" y="987425"/>
            <a:ext cx="4629151" cy="4873625"/>
          </a:xfrm>
          <a:prstGeom prst="rect">
            <a:avLst/>
          </a:prstGeom>
        </p:spPr>
        <p:txBody>
          <a:bodyPr lIns="91439" tIns="45719" rIns="91439" bIns="45719"/>
          <a:lstStyle/>
          <a:p>
            <a:r>
              <a:rPr lang="en-US"/>
              <a:t>Drag picture to placeholder or click icon to add</a:t>
            </a:r>
            <a:endParaRPr lang="en-US"/>
          </a:p>
        </p:txBody>
      </p:sp>
      <p:sp>
        <p:nvSpPr>
          <p:cNvPr id="93" name="Body Level One…"/>
          <p:cNvSpPr>
            <a:spLocks noGrp="1"/>
          </p:cNvSpPr>
          <p:nvPr>
            <p:ph type="body" sz="quarter" idx="1"/>
          </p:nvPr>
        </p:nvSpPr>
        <p:spPr>
          <a:xfrm>
            <a:off x="630237" y="2057400"/>
            <a:ext cx="2949576" cy="3811588"/>
          </a:xfrm>
          <a:prstGeom prst="rect">
            <a:avLst/>
          </a:prstGeom>
        </p:spPr>
        <p:txBody>
          <a:bodyPr>
            <a:normAutofit/>
          </a:bodyPr>
          <a:lstStyle>
            <a:lvl1pPr marL="0" indent="0">
              <a:spcBef>
                <a:spcPts val="500"/>
              </a:spcBef>
              <a:buSzTx/>
              <a:buNone/>
              <a:defRPr sz="1600"/>
            </a:lvl1pPr>
            <a:lvl2pPr marL="0" indent="457200">
              <a:spcBef>
                <a:spcPts val="500"/>
              </a:spcBef>
              <a:buSzTx/>
              <a:buNone/>
              <a:defRPr sz="1600"/>
            </a:lvl2pPr>
            <a:lvl3pPr marL="0" indent="914400">
              <a:spcBef>
                <a:spcPts val="500"/>
              </a:spcBef>
              <a:buSzTx/>
              <a:buNone/>
              <a:defRPr sz="1600"/>
            </a:lvl3pPr>
            <a:lvl4pPr marL="0" indent="1371600">
              <a:spcBef>
                <a:spcPts val="500"/>
              </a:spcBef>
              <a:buSzTx/>
              <a:buNone/>
              <a:defRPr sz="1600"/>
            </a:lvl4pPr>
            <a:lvl5pPr marL="0" indent="1828800">
              <a:spcBef>
                <a:spcPts val="500"/>
              </a:spcBef>
              <a:buSzTx/>
              <a:buNone/>
              <a:defRPr sz="1600"/>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101" name="Title Text"/>
          <p:cNvSpPr>
            <a:spLocks noGrp="1"/>
          </p:cNvSpPr>
          <p:nvPr>
            <p:ph type="title"/>
          </p:nvPr>
        </p:nvSpPr>
        <p:spPr>
          <a:xfrm>
            <a:off x="1066800" y="170504"/>
            <a:ext cx="7239000" cy="439096"/>
          </a:xfrm>
          <a:prstGeom prst="rect">
            <a:avLst/>
          </a:prstGeom>
        </p:spPr>
        <p:txBody>
          <a:bodyPr>
            <a:normAutofit/>
          </a:bodyPr>
          <a:lstStyle/>
          <a:p>
            <a:r>
              <a:rPr lang="en-US"/>
              <a:t>Click to edit Master title style</a:t>
            </a:r>
            <a:endParaRPr lang="en-US"/>
          </a:p>
        </p:txBody>
      </p:sp>
      <p:sp>
        <p:nvSpPr>
          <p:cNvPr id="102" name="Body Level One…"/>
          <p:cNvSpPr>
            <a:spLocks noGrp="1"/>
          </p:cNvSpPr>
          <p:nvPr>
            <p:ph type="body" sz="half" idx="1"/>
          </p:nvPr>
        </p:nvSpPr>
        <p:spPr>
          <a:xfrm>
            <a:off x="457200" y="1138237"/>
            <a:ext cx="8191500" cy="2138364"/>
          </a:xfrm>
          <a:prstGeom prst="rect">
            <a:avLst/>
          </a:prstGeo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110" name="Title Text"/>
          <p:cNvSpPr>
            <a:spLocks noGrp="1"/>
          </p:cNvSpPr>
          <p:nvPr>
            <p:ph type="title"/>
          </p:nvPr>
        </p:nvSpPr>
        <p:spPr>
          <a:xfrm>
            <a:off x="6600825" y="230188"/>
            <a:ext cx="2047875" cy="2898776"/>
          </a:xfrm>
          <a:prstGeom prst="rect">
            <a:avLst/>
          </a:prstGeom>
        </p:spPr>
        <p:txBody>
          <a:bodyPr>
            <a:normAutofit/>
          </a:bodyPr>
          <a:lstStyle/>
          <a:p>
            <a:r>
              <a:rPr lang="en-US"/>
              <a:t>Click to edit Master title style</a:t>
            </a:r>
            <a:endParaRPr lang="en-US"/>
          </a:p>
        </p:txBody>
      </p:sp>
      <p:sp>
        <p:nvSpPr>
          <p:cNvPr id="111" name="Body Level One…"/>
          <p:cNvSpPr>
            <a:spLocks noGrp="1"/>
          </p:cNvSpPr>
          <p:nvPr>
            <p:ph type="body" sz="half" idx="1"/>
          </p:nvPr>
        </p:nvSpPr>
        <p:spPr>
          <a:xfrm>
            <a:off x="457200" y="230188"/>
            <a:ext cx="5991225" cy="2898776"/>
          </a:xfrm>
          <a:prstGeom prst="rect">
            <a:avLst/>
          </a:prstGeo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3.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2" name="Picture 2" descr="Picture 2"/>
          <p:cNvPicPr>
            <a:picLocks noChangeAspect="1"/>
          </p:cNvPicPr>
          <p:nvPr/>
        </p:nvPicPr>
        <p:blipFill>
          <a:blip r:embed="rId11"/>
          <a:stretch>
            <a:fillRect/>
          </a:stretch>
        </p:blipFill>
        <p:spPr>
          <a:xfrm>
            <a:off x="8610600" y="6324600"/>
            <a:ext cx="444500" cy="441325"/>
          </a:xfrm>
          <a:prstGeom prst="rect">
            <a:avLst/>
          </a:prstGeom>
          <a:ln w="12700">
            <a:miter lim="400000"/>
            <a:headEnd/>
            <a:tailEnd/>
          </a:ln>
        </p:spPr>
      </p:pic>
      <p:sp>
        <p:nvSpPr>
          <p:cNvPr id="3" name="AutoShape 5"/>
          <p:cNvSpPr/>
          <p:nvPr/>
        </p:nvSpPr>
        <p:spPr>
          <a:xfrm>
            <a:off x="87465" y="123906"/>
            <a:ext cx="498282" cy="461766"/>
          </a:xfrm>
          <a:prstGeom prst="wedgeEllipseCallout">
            <a:avLst>
              <a:gd name="adj1" fmla="val -24795"/>
              <a:gd name="adj2" fmla="val 62225"/>
            </a:avLst>
          </a:prstGeom>
          <a:solidFill>
            <a:srgbClr val="333399"/>
          </a:solidFill>
          <a:ln w="12700">
            <a:miter lim="400000"/>
          </a:ln>
          <a:effectLst>
            <a:outerShdw dist="17961" dir="2700000" rotWithShape="0">
              <a:srgbClr val="999999"/>
            </a:outerShdw>
          </a:effectLst>
        </p:spPr>
        <p:txBody>
          <a:bodyPr lIns="45719" rIns="45719" anchor="ctr"/>
          <a:lstStyle/>
          <a:p>
            <a:pPr algn="ctr">
              <a:lnSpc>
                <a:spcPct val="120000"/>
              </a:lnSpc>
              <a:defRPr sz="2400">
                <a:solidFill>
                  <a:srgbClr val="F2F2F2"/>
                </a:solidFill>
                <a:latin typeface="Times New Roman" panose="02020603050405020304"/>
                <a:ea typeface="Times New Roman" panose="02020603050405020304"/>
                <a:cs typeface="Times New Roman" panose="02020603050405020304"/>
                <a:sym typeface="Times New Roman" panose="02020603050405020304"/>
              </a:defRPr>
            </a:pPr>
          </a:p>
        </p:txBody>
      </p:sp>
      <p:sp>
        <p:nvSpPr>
          <p:cNvPr id="4" name="矩形 5"/>
          <p:cNvSpPr/>
          <p:nvPr/>
        </p:nvSpPr>
        <p:spPr>
          <a:xfrm>
            <a:off x="1" y="761999"/>
            <a:ext cx="9144001" cy="108897"/>
          </a:xfrm>
          <a:prstGeom prst="rect">
            <a:avLst/>
          </a:prstGeom>
          <a:solidFill>
            <a:srgbClr val="808080"/>
          </a:solidFill>
          <a:ln w="12700">
            <a:miter lim="400000"/>
          </a:ln>
        </p:spPr>
        <p:txBody>
          <a:bodyPr lIns="45719" rIns="45719" anchor="ctr"/>
          <a:lstStyle/>
          <a:p>
            <a:pPr algn="ctr">
              <a:defRPr sz="2800" b="0">
                <a:latin typeface="Times New Roman" panose="02020603050405020304"/>
                <a:ea typeface="Times New Roman" panose="02020603050405020304"/>
                <a:cs typeface="Times New Roman" panose="02020603050405020304"/>
                <a:sym typeface="Times New Roman" panose="02020603050405020304"/>
              </a:defRPr>
            </a:pPr>
          </a:p>
        </p:txBody>
      </p:sp>
      <p:sp>
        <p:nvSpPr>
          <p:cNvPr id="5" name="燕尾形 29"/>
          <p:cNvSpPr/>
          <p:nvPr/>
        </p:nvSpPr>
        <p:spPr>
          <a:xfrm>
            <a:off x="457200" y="60324"/>
            <a:ext cx="8289291" cy="609600"/>
          </a:xfrm>
          <a:prstGeom prst="chevron">
            <a:avLst>
              <a:gd name="adj" fmla="val 49993"/>
            </a:avLst>
          </a:prstGeom>
          <a:solidFill>
            <a:srgbClr val="333399"/>
          </a:solidFill>
          <a:ln w="12700">
            <a:miter lim="400000"/>
          </a:ln>
        </p:spPr>
        <p:txBody>
          <a:bodyPr lIns="45719" rIns="45719" anchor="ctr"/>
          <a:lstStyle/>
          <a:p>
            <a:pPr>
              <a:defRPr sz="2800">
                <a:solidFill>
                  <a:srgbClr val="F2F2F2"/>
                </a:solidFill>
                <a:latin typeface="Calibri" panose="020F0502020204030204"/>
                <a:ea typeface="Calibri" panose="020F0502020204030204"/>
                <a:cs typeface="Calibri" panose="020F0502020204030204"/>
                <a:sym typeface="Calibri" panose="020F0502020204030204"/>
              </a:defRPr>
            </a:pPr>
          </a:p>
        </p:txBody>
      </p:sp>
      <p:sp>
        <p:nvSpPr>
          <p:cNvPr id="7" name="Title Text"/>
          <p:cNvSpPr>
            <a:spLocks noGrp="1"/>
          </p:cNvSpPr>
          <p:nvPr>
            <p:ph type="title"/>
          </p:nvPr>
        </p:nvSpPr>
        <p:spPr>
          <a:xfrm>
            <a:off x="802143" y="182561"/>
            <a:ext cx="7650094" cy="403111"/>
          </a:xfrm>
          <a:prstGeom prst="rect">
            <a:avLst/>
          </a:prstGeom>
          <a:ln w="12700">
            <a:miter lim="400000"/>
          </a:ln>
        </p:spPr>
        <p:txBody>
          <a:bodyPr lIns="25400" tIns="25400" rIns="25400" bIns="25400"/>
          <a:lstStyle/>
          <a:p>
            <a:r>
              <a:t>Title Text</a:t>
            </a:r>
          </a:p>
        </p:txBody>
      </p:sp>
      <p:sp>
        <p:nvSpPr>
          <p:cNvPr id="8" name="Body Level One…"/>
          <p:cNvSpPr>
            <a:spLocks noGrp="1"/>
          </p:cNvSpPr>
          <p:nvPr>
            <p:ph type="body" idx="1"/>
          </p:nvPr>
        </p:nvSpPr>
        <p:spPr>
          <a:xfrm>
            <a:off x="457200" y="1600200"/>
            <a:ext cx="8229600" cy="5257800"/>
          </a:xfrm>
          <a:prstGeom prst="rect">
            <a:avLst/>
          </a:prstGeom>
          <a:ln w="12700">
            <a:miter lim="400000"/>
          </a:ln>
        </p:spPr>
        <p:txBody>
          <a:bodyPr lIns="25400" tIns="25400" rIns="25400" bIns="25400"/>
          <a:lstStyle/>
          <a:p>
            <a:r>
              <a:t>Body Level One</a:t>
            </a:r>
          </a:p>
          <a:p>
            <a:pPr lvl="1"/>
            <a:r>
              <a:t>Body Level Two</a:t>
            </a:r>
          </a:p>
          <a:p>
            <a:pPr lvl="2"/>
            <a:r>
              <a:t>Body Level Three</a:t>
            </a:r>
          </a:p>
          <a:p>
            <a:pPr lvl="3"/>
            <a:r>
              <a:t>Body Level Four</a:t>
            </a:r>
          </a:p>
          <a:p>
            <a:pPr lvl="4"/>
            <a:r>
              <a:t>Body Level Five</a:t>
            </a:r>
          </a:p>
        </p:txBody>
      </p:sp>
      <p:sp>
        <p:nvSpPr>
          <p:cNvPr id="9" name="TextBox 8"/>
          <p:cNvSpPr txBox="1"/>
          <p:nvPr/>
        </p:nvSpPr>
        <p:spPr>
          <a:xfrm>
            <a:off x="149376" y="182561"/>
            <a:ext cx="37445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pPr>
            <a:fld id="{44BE4BDA-1675-424B-A845-9302580EB125}" type="slidenum">
              <a:rPr kumimoji="0" lang="en-US" sz="1800" b="1" i="0" u="none" strike="noStrike" cap="none" spc="0" normalizeH="0" baseline="0" smtClean="0">
                <a:ln>
                  <a:noFill/>
                </a:ln>
                <a:solidFill>
                  <a:schemeClr val="bg1"/>
                </a:solidFill>
                <a:effectLst/>
                <a:uFillTx/>
                <a:latin typeface="+mn-lt"/>
                <a:ea typeface="+mn-ea"/>
                <a:cs typeface="+mn-cs"/>
                <a:sym typeface="Arial" panose="020B0604020202020204"/>
              </a:rPr>
            </a:fld>
            <a:endParaRPr kumimoji="0" lang="en-US" sz="1800" b="1" i="0" u="none" strike="noStrike" cap="none" spc="0" normalizeH="0" baseline="0" dirty="0">
              <a:ln>
                <a:noFill/>
              </a:ln>
              <a:solidFill>
                <a:schemeClr val="bg1"/>
              </a:solidFill>
              <a:effectLst/>
              <a:uFillTx/>
              <a:latin typeface="+mn-lt"/>
              <a:ea typeface="+mn-ea"/>
              <a:cs typeface="+mn-cs"/>
              <a:sym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 calcmode="lin" valueType="num">
                                      <p:cBhvr additive="base">
                                        <p:cTn id="11" dur="500" fill="hold"/>
                                        <p:tgtEl>
                                          <p:spTgt spid="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8">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 calcmode="lin" valueType="num">
                                      <p:cBhvr additive="base">
                                        <p:cTn id="15" dur="500" fill="hold"/>
                                        <p:tgtEl>
                                          <p:spTgt spid="8">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8">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 calcmode="lin" valueType="num">
                                      <p:cBhvr additive="base">
                                        <p:cTn id="19" dur="500" fill="hold"/>
                                        <p:tgtEl>
                                          <p:spTgt spid="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8">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 calcmode="lin" valueType="num">
                                      <p:cBhvr additive="base">
                                        <p:cTn id="23" dur="500" fill="hold"/>
                                        <p:tgtEl>
                                          <p:spTgt spid="8">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8">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build="p"/>
    </p:bldLst>
  </p:timing>
  <p:hf sldNum="0" hdr="0"/>
  <p:txStyles>
    <p:titleStyle>
      <a:lvl1pPr marL="0" marR="0" indent="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1pPr>
      <a:lvl2pPr marL="0" marR="0" indent="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2pPr>
      <a:lvl3pPr marL="0" marR="0" indent="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3pPr>
      <a:lvl4pPr marL="0" marR="0" indent="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4pPr>
      <a:lvl5pPr marL="0" marR="0" indent="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5pPr>
      <a:lvl6pPr marL="0" marR="0" indent="45720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6pPr>
      <a:lvl7pPr marL="0" marR="0" indent="91440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7pPr>
      <a:lvl8pPr marL="0" marR="0" indent="137160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8pPr>
      <a:lvl9pPr marL="0" marR="0" indent="1828800" algn="l" defTabSz="914400" rtl="0" eaLnBrk="1" latinLnBrk="0" hangingPunct="1">
        <a:lnSpc>
          <a:spcPct val="90000"/>
        </a:lnSpc>
        <a:spcBef>
          <a:spcPts val="0"/>
        </a:spcBef>
        <a:spcAft>
          <a:spcPts val="0"/>
        </a:spcAft>
        <a:buClrTx/>
        <a:buSzTx/>
        <a:buFontTx/>
        <a:buNone/>
        <a:defRPr sz="2800" b="1" i="0" u="none" strike="noStrike" cap="none" spc="0" baseline="0">
          <a:ln>
            <a:noFill/>
          </a:ln>
          <a:solidFill>
            <a:srgbClr val="FFFFFF"/>
          </a:solidFill>
          <a:uFillTx/>
          <a:latin typeface="+mn-lt"/>
          <a:ea typeface="+mn-ea"/>
          <a:cs typeface="+mn-cs"/>
          <a:sym typeface="Arial" panose="020B0604020202020204"/>
        </a:defRPr>
      </a:lvl9pPr>
    </p:titleStyle>
    <p:bodyStyle>
      <a:lvl1pPr marL="285750" marR="0" indent="-28575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1pPr>
      <a:lvl2pPr marL="7620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2pPr>
      <a:lvl3pPr marL="12192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3pPr>
      <a:lvl4pPr marL="1665605" marR="0" indent="-294005"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4pPr>
      <a:lvl5pPr marL="2122805" marR="0" indent="-294005"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5pPr>
      <a:lvl6pPr marL="25908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6pPr>
      <a:lvl7pPr marL="30480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7pPr>
      <a:lvl8pPr marL="35052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8pPr>
      <a:lvl9pPr marL="3962400" marR="0" indent="-304800" algn="l" defTabSz="914400" rtl="0" eaLnBrk="1" latinLnBrk="0" hangingPunct="1">
        <a:lnSpc>
          <a:spcPct val="90000"/>
        </a:lnSpc>
        <a:spcBef>
          <a:spcPts val="800"/>
        </a:spcBef>
        <a:spcAft>
          <a:spcPts val="0"/>
        </a:spcAft>
        <a:buClrTx/>
        <a:buSzPct val="100000"/>
        <a:buFontTx/>
        <a:buChar char="•"/>
        <a:defRPr sz="2400" b="1" i="0" u="none" strike="noStrike" cap="none" spc="0" baseline="0">
          <a:ln>
            <a:noFill/>
          </a:ln>
          <a:solidFill>
            <a:srgbClr val="000000"/>
          </a:solidFill>
          <a:uFillTx/>
          <a:latin typeface="+mn-lt"/>
          <a:ea typeface="+mn-ea"/>
          <a:cs typeface="+mn-cs"/>
          <a:sym typeface="Arial" panose="020B0604020202020204"/>
        </a:defRPr>
      </a:lvl9pPr>
    </p:bodyStyle>
    <p:otherStyle>
      <a:lvl1pPr marL="0" marR="0" indent="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1pPr>
      <a:lvl2pPr marL="0" marR="0" indent="4572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2pPr>
      <a:lvl3pPr marL="0" marR="0" indent="9144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3pPr>
      <a:lvl4pPr marL="0" marR="0" indent="13716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4pPr>
      <a:lvl5pPr marL="0" marR="0" indent="18288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5pPr>
      <a:lvl6pPr marL="0" marR="0" indent="22860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6pPr>
      <a:lvl7pPr marL="0" marR="0" indent="27432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7pPr>
      <a:lvl8pPr marL="0" marR="0" indent="32004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8pPr>
      <a:lvl9pPr marL="0" marR="0" indent="3657600" algn="ctr" defTabSz="914400" rtl="0" eaLnBrk="1" latinLnBrk="0" hangingPunct="1">
        <a:lnSpc>
          <a:spcPct val="100000"/>
        </a:lnSpc>
        <a:spcBef>
          <a:spcPts val="0"/>
        </a:spcBef>
        <a:spcAft>
          <a:spcPts val="0"/>
        </a:spcAft>
        <a:buClrTx/>
        <a:buSzTx/>
        <a:buFontTx/>
        <a:buNone/>
        <a:defRPr sz="1800" b="1" i="0" u="none" strike="noStrike" cap="none" spc="0" baseline="0">
          <a:ln>
            <a:noFill/>
          </a:ln>
          <a:solidFill>
            <a:schemeClr val="tx1"/>
          </a:solidFill>
          <a:uFillTx/>
          <a:latin typeface="+mn-lt"/>
          <a:ea typeface="+mn-ea"/>
          <a:cs typeface="+mn-cs"/>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image" Target="../media/image4.wmf"/></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0.xml"/><Relationship Id="rId2" Type="http://schemas.openxmlformats.org/officeDocument/2006/relationships/image" Target="../media/image6.jpeg"/><Relationship Id="rId1" Type="http://schemas.openxmlformats.org/officeDocument/2006/relationships/image" Target="../media/image5.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0.xml"/><Relationship Id="rId2" Type="http://schemas.openxmlformats.org/officeDocument/2006/relationships/image" Target="../media/image8.jpeg"/><Relationship Id="rId1" Type="http://schemas.openxmlformats.org/officeDocument/2006/relationships/image" Target="../media/image7.jpe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vmlDrawing" Target="../drawings/vmlDrawing1.vml"/><Relationship Id="rId3" Type="http://schemas.openxmlformats.org/officeDocument/2006/relationships/slideLayout" Target="../slideLayouts/slideLayout10.xml"/><Relationship Id="rId2" Type="http://schemas.openxmlformats.org/officeDocument/2006/relationships/image" Target="../media/image9.wmf"/><Relationship Id="rId1"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0.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11.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0.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0.xml"/><Relationship Id="rId1" Type="http://schemas.openxmlformats.org/officeDocument/2006/relationships/image" Target="../media/image1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66615"/>
            <a:ext cx="7772400" cy="439095"/>
          </a:xfrm>
        </p:spPr>
        <p:txBody>
          <a:bodyPr/>
          <a:lstStyle/>
          <a:p>
            <a:r>
              <a:rPr lang="en-US" altLang="zh-CN" dirty="0">
                <a:sym typeface="+mn-ea"/>
              </a:rPr>
              <a:t>Lecture</a:t>
            </a:r>
            <a:r>
              <a:rPr lang="zh-CN" altLang="en-US" dirty="0">
                <a:sym typeface="+mn-ea"/>
              </a:rPr>
              <a:t> </a:t>
            </a:r>
            <a:r>
              <a:rPr lang="en-US" altLang="zh-CN" dirty="0">
                <a:sym typeface="+mn-ea"/>
              </a:rPr>
              <a:t>19</a:t>
            </a:r>
            <a:r>
              <a:rPr lang="zh-CN" altLang="en-US" dirty="0">
                <a:sym typeface="+mn-ea"/>
              </a:rPr>
              <a:t> </a:t>
            </a:r>
            <a:r>
              <a:rPr lang="en-US" altLang="zh-CN" dirty="0" err="1"/>
              <a:t>Input/Output</a:t>
            </a:r>
            <a:endParaRPr lang="en-US" dirty="0"/>
          </a:p>
        </p:txBody>
      </p:sp>
      <p:sp>
        <p:nvSpPr>
          <p:cNvPr id="3" name="Text Placeholder 2"/>
          <p:cNvSpPr>
            <a:spLocks noGrp="1"/>
          </p:cNvSpPr>
          <p:nvPr>
            <p:ph type="body" sz="half" idx="1"/>
          </p:nvPr>
        </p:nvSpPr>
        <p:spPr/>
        <p:txBody>
          <a:bodyPr/>
          <a:lstStyle/>
          <a:p>
            <a:r>
              <a:rPr lang="en-US" altLang="zh-CN" dirty="0">
                <a:solidFill>
                  <a:schemeClr val="bg1"/>
                </a:solidFill>
                <a:sym typeface="+mn-ea"/>
              </a:rPr>
              <a:t>Computer Organization and Architecture</a:t>
            </a:r>
            <a:endParaRPr lang="en-US" altLang="zh-CN" b="1" dirty="0">
              <a:solidFill>
                <a:schemeClr val="bg1"/>
              </a:solidFill>
              <a:effectLst>
                <a:outerShdw blurRad="38100" dist="38100" dir="2700000" algn="tl">
                  <a:srgbClr val="000000"/>
                </a:outerShdw>
              </a:effectLst>
              <a:latin typeface="黑体" panose="02010609060101010101" pitchFamily="49" charset="-122"/>
              <a:sym typeface="+mn-ea"/>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r>
              <a:rPr lang="en-US" altLang="en-US"/>
              <a:t>COaA, LEC19 I/O</a:t>
            </a:r>
            <a:endParaRPr lang="en-US" altLang="en-US" dirty="0"/>
          </a:p>
        </p:txBody>
      </p:sp>
      <p:sp>
        <p:nvSpPr>
          <p:cNvPr id="44"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8338" name="Rectangle 2"/>
          <p:cNvSpPr>
            <a:spLocks noGrp="1" noChangeArrowheads="1"/>
          </p:cNvSpPr>
          <p:nvPr>
            <p:ph type="body" idx="1"/>
          </p:nvPr>
        </p:nvSpPr>
        <p:spPr>
          <a:xfrm>
            <a:off x="304800" y="838200"/>
            <a:ext cx="8610600" cy="5432425"/>
          </a:xfrm>
        </p:spPr>
        <p:txBody>
          <a:bodyPr/>
          <a:lstStyle/>
          <a:p>
            <a:r>
              <a:rPr lang="en-US" altLang="en-US"/>
              <a:t>As described, TLB lookup is in serial with cache lookup:</a:t>
            </a:r>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endParaRPr lang="en-US" altLang="en-US"/>
          </a:p>
          <a:p>
            <a:r>
              <a:rPr lang="en-US" altLang="en-US"/>
              <a:t>Machines with TLBs go one step further: they overlap TLB lookup with cache access.</a:t>
            </a:r>
            <a:endParaRPr lang="en-US" altLang="en-US"/>
          </a:p>
          <a:p>
            <a:pPr lvl="1"/>
            <a:r>
              <a:rPr lang="en-US" altLang="en-US"/>
              <a:t>Works because lower bits of result (offset) available early</a:t>
            </a:r>
            <a:endParaRPr lang="en-US" altLang="en-US"/>
          </a:p>
        </p:txBody>
      </p:sp>
      <p:sp>
        <p:nvSpPr>
          <p:cNvPr id="398339" name="Rectangle 3"/>
          <p:cNvSpPr>
            <a:spLocks noGrp="1" noChangeArrowheads="1"/>
          </p:cNvSpPr>
          <p:nvPr>
            <p:ph type="title"/>
          </p:nvPr>
        </p:nvSpPr>
        <p:spPr>
          <a:xfrm>
            <a:off x="765174" y="227013"/>
            <a:ext cx="6702425" cy="368300"/>
          </a:xfrm>
        </p:spPr>
        <p:txBody>
          <a:bodyPr/>
          <a:lstStyle/>
          <a:p>
            <a:r>
              <a:rPr lang="en-US" altLang="en-US"/>
              <a:t>Reducing translation time further</a:t>
            </a:r>
            <a:endParaRPr lang="en-US" altLang="en-US"/>
          </a:p>
        </p:txBody>
      </p:sp>
      <p:grpSp>
        <p:nvGrpSpPr>
          <p:cNvPr id="398340" name="Group 4"/>
          <p:cNvGrpSpPr/>
          <p:nvPr/>
        </p:nvGrpSpPr>
        <p:grpSpPr bwMode="auto">
          <a:xfrm>
            <a:off x="1600200" y="1371600"/>
            <a:ext cx="5338763" cy="3789363"/>
            <a:chOff x="1152" y="1008"/>
            <a:chExt cx="3363" cy="2387"/>
          </a:xfrm>
        </p:grpSpPr>
        <p:sp>
          <p:nvSpPr>
            <p:cNvPr id="398341" name="Rectangle 5"/>
            <p:cNvSpPr>
              <a:spLocks noChangeArrowheads="1"/>
            </p:cNvSpPr>
            <p:nvPr/>
          </p:nvSpPr>
          <p:spPr bwMode="auto">
            <a:xfrm>
              <a:off x="1152" y="1008"/>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2"/>
                  </a:solidFill>
                  <a:latin typeface="Arial" panose="020B0604020202020204" pitchFamily="34" charset="0"/>
                </a:rPr>
                <a:t>Virtual Address</a:t>
              </a:r>
              <a:endParaRPr lang="en-US" altLang="en-US" sz="1800">
                <a:solidFill>
                  <a:schemeClr val="accent2"/>
                </a:solidFill>
                <a:latin typeface="Arial" panose="020B0604020202020204" pitchFamily="34" charset="0"/>
              </a:endParaRPr>
            </a:p>
          </p:txBody>
        </p:sp>
        <p:sp>
          <p:nvSpPr>
            <p:cNvPr id="398342" name="Line 6"/>
            <p:cNvSpPr>
              <a:spLocks noChangeShapeType="1"/>
            </p:cNvSpPr>
            <p:nvPr/>
          </p:nvSpPr>
          <p:spPr bwMode="auto">
            <a:xfrm>
              <a:off x="1916" y="1788"/>
              <a:ext cx="0" cy="83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3" name="Line 7"/>
            <p:cNvSpPr>
              <a:spLocks noChangeShapeType="1"/>
            </p:cNvSpPr>
            <p:nvPr/>
          </p:nvSpPr>
          <p:spPr bwMode="auto">
            <a:xfrm>
              <a:off x="2972" y="1788"/>
              <a:ext cx="0" cy="86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4" name="Line 8"/>
            <p:cNvSpPr>
              <a:spLocks noChangeShapeType="1"/>
            </p:cNvSpPr>
            <p:nvPr/>
          </p:nvSpPr>
          <p:spPr bwMode="auto">
            <a:xfrm>
              <a:off x="1924" y="1980"/>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5" name="Line 9"/>
            <p:cNvSpPr>
              <a:spLocks noChangeShapeType="1"/>
            </p:cNvSpPr>
            <p:nvPr/>
          </p:nvSpPr>
          <p:spPr bwMode="auto">
            <a:xfrm>
              <a:off x="1924" y="2164"/>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6" name="Line 10"/>
            <p:cNvSpPr>
              <a:spLocks noChangeShapeType="1"/>
            </p:cNvSpPr>
            <p:nvPr/>
          </p:nvSpPr>
          <p:spPr bwMode="auto">
            <a:xfrm>
              <a:off x="1924" y="2380"/>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7" name="Line 11"/>
            <p:cNvSpPr>
              <a:spLocks noChangeShapeType="1"/>
            </p:cNvSpPr>
            <p:nvPr/>
          </p:nvSpPr>
          <p:spPr bwMode="auto">
            <a:xfrm>
              <a:off x="1924" y="2524"/>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8" name="Line 12"/>
            <p:cNvSpPr>
              <a:spLocks noChangeShapeType="1"/>
            </p:cNvSpPr>
            <p:nvPr/>
          </p:nvSpPr>
          <p:spPr bwMode="auto">
            <a:xfrm>
              <a:off x="2124" y="1988"/>
              <a:ext cx="0" cy="504"/>
            </a:xfrm>
            <a:prstGeom prst="line">
              <a:avLst/>
            </a:prstGeom>
            <a:noFill/>
            <a:ln w="25400">
              <a:pattFill prst="dkUpDiag">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49" name="Line 13"/>
            <p:cNvSpPr>
              <a:spLocks noChangeShapeType="1"/>
            </p:cNvSpPr>
            <p:nvPr/>
          </p:nvSpPr>
          <p:spPr bwMode="auto">
            <a:xfrm>
              <a:off x="2556" y="1988"/>
              <a:ext cx="0" cy="504"/>
            </a:xfrm>
            <a:prstGeom prst="line">
              <a:avLst/>
            </a:prstGeom>
            <a:noFill/>
            <a:ln w="25400">
              <a:pattFill prst="dkUpDiag">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50" name="Rectangle 14"/>
            <p:cNvSpPr>
              <a:spLocks noChangeArrowheads="1"/>
            </p:cNvSpPr>
            <p:nvPr/>
          </p:nvSpPr>
          <p:spPr bwMode="auto">
            <a:xfrm>
              <a:off x="2000" y="1752"/>
              <a:ext cx="92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i="1">
                  <a:solidFill>
                    <a:schemeClr val="accent2"/>
                  </a:solidFill>
                  <a:latin typeface="Arial" panose="020B0604020202020204" pitchFamily="34" charset="0"/>
                </a:rPr>
                <a:t>TLB Lookup</a:t>
              </a:r>
              <a:endParaRPr lang="en-US" altLang="en-US" sz="1800" i="1">
                <a:latin typeface="Arial" panose="020B0604020202020204" pitchFamily="34" charset="0"/>
              </a:endParaRPr>
            </a:p>
          </p:txBody>
        </p:sp>
        <p:sp>
          <p:nvSpPr>
            <p:cNvPr id="398351" name="Line 15"/>
            <p:cNvSpPr>
              <a:spLocks noChangeShapeType="1"/>
            </p:cNvSpPr>
            <p:nvPr/>
          </p:nvSpPr>
          <p:spPr bwMode="auto">
            <a:xfrm>
              <a:off x="1556" y="1532"/>
              <a:ext cx="0" cy="69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52" name="Line 16"/>
            <p:cNvSpPr>
              <a:spLocks noChangeShapeType="1"/>
            </p:cNvSpPr>
            <p:nvPr/>
          </p:nvSpPr>
          <p:spPr bwMode="auto">
            <a:xfrm>
              <a:off x="1564" y="2236"/>
              <a:ext cx="34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53" name="Rectangle 17"/>
            <p:cNvSpPr>
              <a:spLocks noChangeArrowheads="1"/>
            </p:cNvSpPr>
            <p:nvPr/>
          </p:nvSpPr>
          <p:spPr bwMode="auto">
            <a:xfrm>
              <a:off x="1928" y="2184"/>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V</a:t>
              </a:r>
              <a:endParaRPr lang="en-US" altLang="en-US" sz="1800">
                <a:latin typeface="Arial" panose="020B0604020202020204" pitchFamily="34" charset="0"/>
              </a:endParaRPr>
            </a:p>
          </p:txBody>
        </p:sp>
        <p:sp>
          <p:nvSpPr>
            <p:cNvPr id="398354" name="Rectangle 18"/>
            <p:cNvSpPr>
              <a:spLocks noChangeArrowheads="1"/>
            </p:cNvSpPr>
            <p:nvPr/>
          </p:nvSpPr>
          <p:spPr bwMode="auto">
            <a:xfrm>
              <a:off x="2128" y="2128"/>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Access</a:t>
              </a:r>
              <a:endParaRPr lang="en-US" altLang="en-US" sz="1400">
                <a:latin typeface="Arial" panose="020B0604020202020204" pitchFamily="34" charset="0"/>
              </a:endParaRPr>
            </a:p>
            <a:p>
              <a:pPr>
                <a:lnSpc>
                  <a:spcPct val="90000"/>
                </a:lnSpc>
              </a:pPr>
              <a:r>
                <a:rPr lang="en-US" altLang="en-US" sz="1400">
                  <a:latin typeface="Arial" panose="020B0604020202020204" pitchFamily="34" charset="0"/>
                </a:rPr>
                <a:t>Rights</a:t>
              </a:r>
              <a:endParaRPr lang="en-US" altLang="en-US" sz="1400">
                <a:latin typeface="Arial" panose="020B0604020202020204" pitchFamily="34" charset="0"/>
              </a:endParaRPr>
            </a:p>
          </p:txBody>
        </p:sp>
        <p:sp>
          <p:nvSpPr>
            <p:cNvPr id="398355" name="Rectangle 19"/>
            <p:cNvSpPr>
              <a:spLocks noChangeArrowheads="1"/>
            </p:cNvSpPr>
            <p:nvPr/>
          </p:nvSpPr>
          <p:spPr bwMode="auto">
            <a:xfrm>
              <a:off x="2632" y="2200"/>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PA</a:t>
              </a:r>
              <a:endParaRPr lang="en-US" altLang="en-US" sz="1800">
                <a:solidFill>
                  <a:schemeClr val="bg2"/>
                </a:solidFill>
                <a:latin typeface="Arial" panose="020B0604020202020204" pitchFamily="34" charset="0"/>
              </a:endParaRPr>
            </a:p>
          </p:txBody>
        </p:sp>
        <p:grpSp>
          <p:nvGrpSpPr>
            <p:cNvPr id="398356" name="Group 20"/>
            <p:cNvGrpSpPr/>
            <p:nvPr/>
          </p:nvGrpSpPr>
          <p:grpSpPr bwMode="auto">
            <a:xfrm>
              <a:off x="1260" y="1184"/>
              <a:ext cx="1600" cy="452"/>
              <a:chOff x="2556" y="1712"/>
              <a:chExt cx="1600" cy="452"/>
            </a:xfrm>
          </p:grpSpPr>
          <p:sp>
            <p:nvSpPr>
              <p:cNvPr id="398357" name="Rectangle 21"/>
              <p:cNvSpPr>
                <a:spLocks noChangeArrowheads="1"/>
              </p:cNvSpPr>
              <p:nvPr/>
            </p:nvSpPr>
            <p:spPr bwMode="auto">
              <a:xfrm>
                <a:off x="2556" y="1868"/>
                <a:ext cx="1600"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58" name="Rectangle 22"/>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V page no.</a:t>
                </a:r>
                <a:endParaRPr lang="en-US" altLang="en-US" sz="1800">
                  <a:solidFill>
                    <a:schemeClr val="accent1"/>
                  </a:solidFill>
                  <a:latin typeface="Arial" panose="020B0604020202020204" pitchFamily="34" charset="0"/>
                </a:endParaRPr>
              </a:p>
            </p:txBody>
          </p:sp>
          <p:sp>
            <p:nvSpPr>
              <p:cNvPr id="398359" name="Rectangle 23"/>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offset</a:t>
                </a:r>
                <a:endParaRPr lang="en-US" altLang="en-US" sz="1800">
                  <a:latin typeface="Arial" panose="020B0604020202020204" pitchFamily="34" charset="0"/>
                </a:endParaRPr>
              </a:p>
            </p:txBody>
          </p:sp>
          <p:sp>
            <p:nvSpPr>
              <p:cNvPr id="398360" name="Line 24"/>
              <p:cNvSpPr>
                <a:spLocks noChangeShapeType="1"/>
              </p:cNvSpPr>
              <p:nvPr/>
            </p:nvSpPr>
            <p:spPr bwMode="auto">
              <a:xfrm>
                <a:off x="3492" y="186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61" name="Rectangle 25"/>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398362" name="Line 26"/>
              <p:cNvSpPr>
                <a:spLocks noChangeShapeType="1"/>
              </p:cNvSpPr>
              <p:nvPr/>
            </p:nvSpPr>
            <p:spPr bwMode="auto">
              <a:xfrm>
                <a:off x="3932" y="1780"/>
                <a:ext cx="22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63" name="Line 27"/>
              <p:cNvSpPr>
                <a:spLocks noChangeShapeType="1"/>
              </p:cNvSpPr>
              <p:nvPr/>
            </p:nvSpPr>
            <p:spPr bwMode="auto">
              <a:xfrm flipH="1">
                <a:off x="3484" y="1788"/>
                <a:ext cx="28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64" name="Line 28"/>
              <p:cNvSpPr>
                <a:spLocks noChangeShapeType="1"/>
              </p:cNvSpPr>
              <p:nvPr/>
            </p:nvSpPr>
            <p:spPr bwMode="auto">
              <a:xfrm>
                <a:off x="3828" y="2052"/>
                <a:ext cx="0" cy="1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98365" name="Line 29"/>
            <p:cNvSpPr>
              <a:spLocks noChangeShapeType="1"/>
            </p:cNvSpPr>
            <p:nvPr/>
          </p:nvSpPr>
          <p:spPr bwMode="auto">
            <a:xfrm flipV="1">
              <a:off x="2540" y="1632"/>
              <a:ext cx="1588" cy="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66" name="Line 30"/>
            <p:cNvSpPr>
              <a:spLocks noChangeShapeType="1"/>
            </p:cNvSpPr>
            <p:nvPr/>
          </p:nvSpPr>
          <p:spPr bwMode="auto">
            <a:xfrm>
              <a:off x="4128" y="1632"/>
              <a:ext cx="0" cy="115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98367" name="Group 31"/>
            <p:cNvGrpSpPr/>
            <p:nvPr/>
          </p:nvGrpSpPr>
          <p:grpSpPr bwMode="auto">
            <a:xfrm>
              <a:off x="2905" y="2788"/>
              <a:ext cx="1610" cy="374"/>
              <a:chOff x="3984" y="3708"/>
              <a:chExt cx="1610" cy="374"/>
            </a:xfrm>
          </p:grpSpPr>
          <p:sp>
            <p:nvSpPr>
              <p:cNvPr id="398368" name="Rectangle 32"/>
              <p:cNvSpPr>
                <a:spLocks noChangeArrowheads="1"/>
              </p:cNvSpPr>
              <p:nvPr/>
            </p:nvSpPr>
            <p:spPr bwMode="auto">
              <a:xfrm>
                <a:off x="3984" y="3708"/>
                <a:ext cx="1600"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69" name="Rectangle 33"/>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P page no.</a:t>
                </a:r>
                <a:endParaRPr lang="en-US" altLang="en-US" sz="1800">
                  <a:solidFill>
                    <a:schemeClr val="accent1"/>
                  </a:solidFill>
                  <a:latin typeface="Arial" panose="020B0604020202020204" pitchFamily="34" charset="0"/>
                </a:endParaRPr>
              </a:p>
            </p:txBody>
          </p:sp>
          <p:sp>
            <p:nvSpPr>
              <p:cNvPr id="398370" name="Rectangle 34"/>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offset</a:t>
                </a:r>
                <a:endParaRPr lang="en-US" altLang="en-US" sz="1800">
                  <a:latin typeface="Arial" panose="020B0604020202020204" pitchFamily="34" charset="0"/>
                </a:endParaRPr>
              </a:p>
            </p:txBody>
          </p:sp>
          <p:sp>
            <p:nvSpPr>
              <p:cNvPr id="398371" name="Line 35"/>
              <p:cNvSpPr>
                <a:spLocks noChangeShapeType="1"/>
              </p:cNvSpPr>
              <p:nvPr/>
            </p:nvSpPr>
            <p:spPr bwMode="auto">
              <a:xfrm>
                <a:off x="4920" y="37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98372" name="Group 36"/>
              <p:cNvGrpSpPr/>
              <p:nvPr/>
            </p:nvGrpSpPr>
            <p:grpSpPr bwMode="auto">
              <a:xfrm>
                <a:off x="4922" y="3903"/>
                <a:ext cx="672" cy="179"/>
                <a:chOff x="4912" y="3552"/>
                <a:chExt cx="672" cy="179"/>
              </a:xfrm>
            </p:grpSpPr>
            <p:sp>
              <p:nvSpPr>
                <p:cNvPr id="398373" name="Rectangle 37"/>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398374" name="Line 38"/>
                <p:cNvSpPr>
                  <a:spLocks noChangeShapeType="1"/>
                </p:cNvSpPr>
                <p:nvPr/>
              </p:nvSpPr>
              <p:spPr bwMode="auto">
                <a:xfrm>
                  <a:off x="5360" y="3620"/>
                  <a:ext cx="22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75" name="Line 39"/>
                <p:cNvSpPr>
                  <a:spLocks noChangeShapeType="1"/>
                </p:cNvSpPr>
                <p:nvPr/>
              </p:nvSpPr>
              <p:spPr bwMode="auto">
                <a:xfrm flipH="1">
                  <a:off x="4912" y="3628"/>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398376" name="Freeform 40"/>
            <p:cNvSpPr/>
            <p:nvPr/>
          </p:nvSpPr>
          <p:spPr bwMode="auto">
            <a:xfrm>
              <a:off x="2976" y="2256"/>
              <a:ext cx="384" cy="528"/>
            </a:xfrm>
            <a:custGeom>
              <a:avLst/>
              <a:gdLst>
                <a:gd name="T0" fmla="*/ 0 w 384"/>
                <a:gd name="T1" fmla="*/ 0 h 528"/>
                <a:gd name="T2" fmla="*/ 384 w 384"/>
                <a:gd name="T3" fmla="*/ 0 h 528"/>
                <a:gd name="T4" fmla="*/ 384 w 384"/>
                <a:gd name="T5" fmla="*/ 528 h 528"/>
              </a:gdLst>
              <a:ahLst/>
              <a:cxnLst>
                <a:cxn ang="0">
                  <a:pos x="T0" y="T1"/>
                </a:cxn>
                <a:cxn ang="0">
                  <a:pos x="T2" y="T3"/>
                </a:cxn>
                <a:cxn ang="0">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8377" name="Rectangle 41"/>
            <p:cNvSpPr>
              <a:spLocks noChangeArrowheads="1"/>
            </p:cNvSpPr>
            <p:nvPr/>
          </p:nvSpPr>
          <p:spPr bwMode="auto">
            <a:xfrm>
              <a:off x="3120" y="3216"/>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2"/>
                  </a:solidFill>
                  <a:latin typeface="Arial" panose="020B0604020202020204" pitchFamily="34" charset="0"/>
                </a:rPr>
                <a:t>Physical Address</a:t>
              </a:r>
              <a:endParaRPr lang="en-US" altLang="en-US" sz="1800">
                <a:solidFill>
                  <a:schemeClr val="accent2"/>
                </a:solidFill>
                <a:latin typeface="Arial" panose="020B0604020202020204" pitchFamily="34" charset="0"/>
              </a:endParaRPr>
            </a:p>
          </p:txBody>
        </p:sp>
      </p:grpSp>
      <p:sp>
        <p:nvSpPr>
          <p:cNvPr id="398378" name="Freeform 42"/>
          <p:cNvSpPr/>
          <p:nvPr/>
        </p:nvSpPr>
        <p:spPr bwMode="auto">
          <a:xfrm>
            <a:off x="6400800" y="3124200"/>
            <a:ext cx="2478088" cy="2895600"/>
          </a:xfrm>
          <a:custGeom>
            <a:avLst/>
            <a:gdLst>
              <a:gd name="T0" fmla="*/ 1392 w 1561"/>
              <a:gd name="T1" fmla="*/ 1824 h 1824"/>
              <a:gd name="T2" fmla="*/ 1520 w 1561"/>
              <a:gd name="T3" fmla="*/ 880 h 1824"/>
              <a:gd name="T4" fmla="*/ 1148 w 1561"/>
              <a:gd name="T5" fmla="*/ 156 h 1824"/>
              <a:gd name="T6" fmla="*/ 0 w 1561"/>
              <a:gd name="T7" fmla="*/ 0 h 1824"/>
            </a:gdLst>
            <a:ahLst/>
            <a:cxnLst>
              <a:cxn ang="0">
                <a:pos x="T0" y="T1"/>
              </a:cxn>
              <a:cxn ang="0">
                <a:pos x="T2" y="T3"/>
              </a:cxn>
              <a:cxn ang="0">
                <a:pos x="T4" y="T5"/>
              </a:cxn>
              <a:cxn ang="0">
                <a:pos x="T6" y="T7"/>
              </a:cxn>
            </a:cxnLst>
            <a:rect l="0" t="0" r="r" b="b"/>
            <a:pathLst>
              <a:path w="1561" h="1824">
                <a:moveTo>
                  <a:pt x="1392" y="1824"/>
                </a:moveTo>
                <a:cubicBezTo>
                  <a:pt x="1413" y="1667"/>
                  <a:pt x="1561" y="1158"/>
                  <a:pt x="1520" y="880"/>
                </a:cubicBezTo>
                <a:cubicBezTo>
                  <a:pt x="1479" y="602"/>
                  <a:pt x="1401" y="303"/>
                  <a:pt x="1148" y="156"/>
                </a:cubicBezTo>
                <a:cubicBezTo>
                  <a:pt x="895" y="9"/>
                  <a:pt x="239" y="32"/>
                  <a:pt x="0" y="0"/>
                </a:cubicBezTo>
              </a:path>
            </a:pathLst>
          </a:custGeom>
          <a:noFill/>
          <a:ln w="57150" cap="flat" cmpd="sng">
            <a:solidFill>
              <a:srgbClr val="00FF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 name="Date Placeholder 3"/>
          <p:cNvSpPr>
            <a:spLocks noGrp="1"/>
          </p:cNvSpPr>
          <p:nvPr>
            <p:ph type="dt" sz="half" idx="10"/>
          </p:nvPr>
        </p:nvSpPr>
        <p:spPr/>
        <p:txBody>
          <a:bodyPr/>
          <a:lstStyle/>
          <a:p>
            <a:r>
              <a:rPr lang="en-US" altLang="en-US"/>
              <a:t>COaA, LEC19 I/O</a:t>
            </a:r>
            <a:endParaRPr lang="en-US" altLang="en-US" dirty="0"/>
          </a:p>
        </p:txBody>
      </p:sp>
      <p:sp>
        <p:nvSpPr>
          <p:cNvPr id="46"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9362" name="Rectangle 2"/>
          <p:cNvSpPr>
            <a:spLocks noChangeArrowheads="1"/>
          </p:cNvSpPr>
          <p:nvPr/>
        </p:nvSpPr>
        <p:spPr bwMode="auto">
          <a:xfrm>
            <a:off x="1109663" y="2022475"/>
            <a:ext cx="1587500" cy="15748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TLB</a:t>
            </a:r>
            <a:endParaRPr lang="en-US" altLang="en-US" sz="1800">
              <a:latin typeface="Arial" panose="020B0604020202020204" pitchFamily="34" charset="0"/>
            </a:endParaRPr>
          </a:p>
        </p:txBody>
      </p:sp>
      <p:sp>
        <p:nvSpPr>
          <p:cNvPr id="399363" name="Rectangle 3"/>
          <p:cNvSpPr>
            <a:spLocks noChangeArrowheads="1"/>
          </p:cNvSpPr>
          <p:nvPr/>
        </p:nvSpPr>
        <p:spPr bwMode="auto">
          <a:xfrm>
            <a:off x="6265863" y="1984375"/>
            <a:ext cx="2044700" cy="16637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4K Cache</a:t>
            </a:r>
            <a:endParaRPr lang="en-US" altLang="en-US" sz="1800">
              <a:latin typeface="Arial" panose="020B0604020202020204" pitchFamily="34" charset="0"/>
            </a:endParaRPr>
          </a:p>
        </p:txBody>
      </p:sp>
      <p:sp>
        <p:nvSpPr>
          <p:cNvPr id="399364" name="Rectangle 4"/>
          <p:cNvSpPr>
            <a:spLocks noChangeArrowheads="1"/>
          </p:cNvSpPr>
          <p:nvPr/>
        </p:nvSpPr>
        <p:spPr bwMode="auto">
          <a:xfrm>
            <a:off x="3230563" y="3622675"/>
            <a:ext cx="2603500" cy="330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65" name="Line 5"/>
          <p:cNvSpPr>
            <a:spLocks noChangeShapeType="1"/>
          </p:cNvSpPr>
          <p:nvPr/>
        </p:nvSpPr>
        <p:spPr bwMode="auto">
          <a:xfrm>
            <a:off x="5510213" y="3622675"/>
            <a:ext cx="0"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66" name="Line 6"/>
          <p:cNvSpPr>
            <a:spLocks noChangeShapeType="1"/>
          </p:cNvSpPr>
          <p:nvPr/>
        </p:nvSpPr>
        <p:spPr bwMode="auto">
          <a:xfrm>
            <a:off x="4710113" y="3622675"/>
            <a:ext cx="0"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67" name="Rectangle 7"/>
          <p:cNvSpPr>
            <a:spLocks noChangeArrowheads="1"/>
          </p:cNvSpPr>
          <p:nvPr/>
        </p:nvSpPr>
        <p:spPr bwMode="auto">
          <a:xfrm>
            <a:off x="4932363" y="3343275"/>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399368" name="Rectangle 8"/>
          <p:cNvSpPr>
            <a:spLocks noChangeArrowheads="1"/>
          </p:cNvSpPr>
          <p:nvPr/>
        </p:nvSpPr>
        <p:spPr bwMode="auto">
          <a:xfrm>
            <a:off x="5554663" y="3343275"/>
            <a:ext cx="254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2</a:t>
            </a:r>
            <a:endParaRPr lang="en-US" altLang="en-US" sz="1800">
              <a:latin typeface="Arial" panose="020B0604020202020204" pitchFamily="34" charset="0"/>
            </a:endParaRPr>
          </a:p>
        </p:txBody>
      </p:sp>
      <p:sp>
        <p:nvSpPr>
          <p:cNvPr id="399369" name="Rectangle 9"/>
          <p:cNvSpPr>
            <a:spLocks noChangeArrowheads="1"/>
          </p:cNvSpPr>
          <p:nvPr/>
        </p:nvSpPr>
        <p:spPr bwMode="auto">
          <a:xfrm>
            <a:off x="5478463" y="3698875"/>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00</a:t>
            </a:r>
            <a:endParaRPr lang="en-US" altLang="en-US" sz="1800">
              <a:latin typeface="Arial" panose="020B0604020202020204" pitchFamily="34" charset="0"/>
            </a:endParaRPr>
          </a:p>
        </p:txBody>
      </p:sp>
      <p:sp>
        <p:nvSpPr>
          <p:cNvPr id="399370" name="Rectangle 10"/>
          <p:cNvSpPr>
            <a:spLocks noChangeArrowheads="1"/>
          </p:cNvSpPr>
          <p:nvPr/>
        </p:nvSpPr>
        <p:spPr bwMode="auto">
          <a:xfrm>
            <a:off x="6837363" y="3368675"/>
            <a:ext cx="914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4 bytes</a:t>
            </a:r>
            <a:endParaRPr lang="en-US" altLang="en-US" sz="1800">
              <a:latin typeface="Arial" panose="020B0604020202020204" pitchFamily="34" charset="0"/>
            </a:endParaRPr>
          </a:p>
        </p:txBody>
      </p:sp>
      <p:sp>
        <p:nvSpPr>
          <p:cNvPr id="399371" name="Line 11"/>
          <p:cNvSpPr>
            <a:spLocks noChangeShapeType="1"/>
          </p:cNvSpPr>
          <p:nvPr/>
        </p:nvSpPr>
        <p:spPr bwMode="auto">
          <a:xfrm>
            <a:off x="7726363" y="3489325"/>
            <a:ext cx="5842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72" name="Line 12"/>
          <p:cNvSpPr>
            <a:spLocks noChangeShapeType="1"/>
          </p:cNvSpPr>
          <p:nvPr/>
        </p:nvSpPr>
        <p:spPr bwMode="auto">
          <a:xfrm flipH="1">
            <a:off x="6253163" y="3489325"/>
            <a:ext cx="5969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73" name="Line 13"/>
          <p:cNvSpPr>
            <a:spLocks noChangeShapeType="1"/>
          </p:cNvSpPr>
          <p:nvPr/>
        </p:nvSpPr>
        <p:spPr bwMode="auto">
          <a:xfrm>
            <a:off x="5135563" y="2778125"/>
            <a:ext cx="11176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74" name="Rectangle 14"/>
          <p:cNvSpPr>
            <a:spLocks noChangeArrowheads="1"/>
          </p:cNvSpPr>
          <p:nvPr/>
        </p:nvSpPr>
        <p:spPr bwMode="auto">
          <a:xfrm>
            <a:off x="5262563" y="2517775"/>
            <a:ext cx="723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index</a:t>
            </a:r>
            <a:endParaRPr lang="en-US" altLang="en-US" sz="1800">
              <a:latin typeface="Arial" panose="020B0604020202020204" pitchFamily="34" charset="0"/>
            </a:endParaRPr>
          </a:p>
        </p:txBody>
      </p:sp>
      <p:sp>
        <p:nvSpPr>
          <p:cNvPr id="399375" name="Rectangle 15"/>
          <p:cNvSpPr>
            <a:spLocks noChangeArrowheads="1"/>
          </p:cNvSpPr>
          <p:nvPr/>
        </p:nvSpPr>
        <p:spPr bwMode="auto">
          <a:xfrm>
            <a:off x="8335963" y="2644775"/>
            <a:ext cx="4826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 K</a:t>
            </a:r>
            <a:endParaRPr lang="en-US" altLang="en-US" sz="1800">
              <a:latin typeface="Arial" panose="020B0604020202020204" pitchFamily="34" charset="0"/>
            </a:endParaRPr>
          </a:p>
        </p:txBody>
      </p:sp>
      <p:sp>
        <p:nvSpPr>
          <p:cNvPr id="399376" name="Line 16"/>
          <p:cNvSpPr>
            <a:spLocks noChangeShapeType="1"/>
          </p:cNvSpPr>
          <p:nvPr/>
        </p:nvSpPr>
        <p:spPr bwMode="auto">
          <a:xfrm flipV="1">
            <a:off x="8558213" y="1971675"/>
            <a:ext cx="0" cy="647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77" name="Line 17"/>
          <p:cNvSpPr>
            <a:spLocks noChangeShapeType="1"/>
          </p:cNvSpPr>
          <p:nvPr/>
        </p:nvSpPr>
        <p:spPr bwMode="auto">
          <a:xfrm>
            <a:off x="8558213" y="2898775"/>
            <a:ext cx="0" cy="736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78" name="Rectangle 18"/>
          <p:cNvSpPr>
            <a:spLocks noChangeArrowheads="1"/>
          </p:cNvSpPr>
          <p:nvPr/>
        </p:nvSpPr>
        <p:spPr bwMode="auto">
          <a:xfrm>
            <a:off x="3268663" y="3635375"/>
            <a:ext cx="850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page #</a:t>
            </a:r>
            <a:endParaRPr lang="en-US" altLang="en-US" sz="1800">
              <a:latin typeface="Arial" panose="020B0604020202020204" pitchFamily="34" charset="0"/>
            </a:endParaRPr>
          </a:p>
        </p:txBody>
      </p:sp>
      <p:sp>
        <p:nvSpPr>
          <p:cNvPr id="399379" name="Rectangle 19"/>
          <p:cNvSpPr>
            <a:spLocks noChangeArrowheads="1"/>
          </p:cNvSpPr>
          <p:nvPr/>
        </p:nvSpPr>
        <p:spPr bwMode="auto">
          <a:xfrm>
            <a:off x="4818063" y="3635375"/>
            <a:ext cx="596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disp</a:t>
            </a:r>
            <a:endParaRPr lang="en-US" altLang="en-US" sz="1800">
              <a:latin typeface="Arial" panose="020B0604020202020204" pitchFamily="34" charset="0"/>
            </a:endParaRPr>
          </a:p>
        </p:txBody>
      </p:sp>
      <p:sp>
        <p:nvSpPr>
          <p:cNvPr id="399380" name="Rectangle 20"/>
          <p:cNvSpPr>
            <a:spLocks noChangeArrowheads="1"/>
          </p:cNvSpPr>
          <p:nvPr/>
        </p:nvSpPr>
        <p:spPr bwMode="auto">
          <a:xfrm>
            <a:off x="3725863" y="3355975"/>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20</a:t>
            </a:r>
            <a:endParaRPr lang="en-US" altLang="en-US" sz="1800">
              <a:latin typeface="Arial" panose="020B0604020202020204" pitchFamily="34" charset="0"/>
            </a:endParaRPr>
          </a:p>
        </p:txBody>
      </p:sp>
      <p:sp>
        <p:nvSpPr>
          <p:cNvPr id="399381" name="Line 21"/>
          <p:cNvSpPr>
            <a:spLocks noChangeShapeType="1"/>
          </p:cNvSpPr>
          <p:nvPr/>
        </p:nvSpPr>
        <p:spPr bwMode="auto">
          <a:xfrm flipH="1">
            <a:off x="2697163" y="2765425"/>
            <a:ext cx="10287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82" name="Rectangle 22"/>
          <p:cNvSpPr>
            <a:spLocks noChangeArrowheads="1"/>
          </p:cNvSpPr>
          <p:nvPr/>
        </p:nvSpPr>
        <p:spPr bwMode="auto">
          <a:xfrm>
            <a:off x="3078163" y="2073275"/>
            <a:ext cx="8763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assoc</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lookup</a:t>
            </a:r>
            <a:endParaRPr lang="en-US" altLang="en-US" sz="1800">
              <a:latin typeface="Arial" panose="020B0604020202020204" pitchFamily="34" charset="0"/>
            </a:endParaRPr>
          </a:p>
        </p:txBody>
      </p:sp>
      <p:sp>
        <p:nvSpPr>
          <p:cNvPr id="399383" name="Rectangle 23"/>
          <p:cNvSpPr>
            <a:spLocks noChangeArrowheads="1"/>
          </p:cNvSpPr>
          <p:nvPr/>
        </p:nvSpPr>
        <p:spPr bwMode="auto">
          <a:xfrm>
            <a:off x="576263" y="2657475"/>
            <a:ext cx="381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32</a:t>
            </a:r>
            <a:endParaRPr lang="en-US" altLang="en-US" sz="1800">
              <a:latin typeface="Arial" panose="020B0604020202020204" pitchFamily="34" charset="0"/>
            </a:endParaRPr>
          </a:p>
        </p:txBody>
      </p:sp>
      <p:sp>
        <p:nvSpPr>
          <p:cNvPr id="399384" name="Line 24"/>
          <p:cNvSpPr>
            <a:spLocks noChangeShapeType="1"/>
          </p:cNvSpPr>
          <p:nvPr/>
        </p:nvSpPr>
        <p:spPr bwMode="auto">
          <a:xfrm flipV="1">
            <a:off x="798513" y="1984375"/>
            <a:ext cx="0" cy="647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85" name="Line 25"/>
          <p:cNvSpPr>
            <a:spLocks noChangeShapeType="1"/>
          </p:cNvSpPr>
          <p:nvPr/>
        </p:nvSpPr>
        <p:spPr bwMode="auto">
          <a:xfrm>
            <a:off x="798513" y="2911475"/>
            <a:ext cx="0" cy="7366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86" name="Line 26"/>
          <p:cNvSpPr>
            <a:spLocks noChangeShapeType="1"/>
          </p:cNvSpPr>
          <p:nvPr/>
        </p:nvSpPr>
        <p:spPr bwMode="auto">
          <a:xfrm>
            <a:off x="1331913" y="3609975"/>
            <a:ext cx="0" cy="1612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87" name="Rectangle 27"/>
          <p:cNvSpPr>
            <a:spLocks noChangeArrowheads="1"/>
          </p:cNvSpPr>
          <p:nvPr/>
        </p:nvSpPr>
        <p:spPr bwMode="auto">
          <a:xfrm>
            <a:off x="652463" y="4003675"/>
            <a:ext cx="635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Hit/</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Miss</a:t>
            </a:r>
            <a:endParaRPr lang="en-US" altLang="en-US" sz="1800">
              <a:latin typeface="Arial" panose="020B0604020202020204" pitchFamily="34" charset="0"/>
            </a:endParaRPr>
          </a:p>
        </p:txBody>
      </p:sp>
      <p:sp>
        <p:nvSpPr>
          <p:cNvPr id="399388" name="Line 28"/>
          <p:cNvSpPr>
            <a:spLocks noChangeShapeType="1"/>
          </p:cNvSpPr>
          <p:nvPr/>
        </p:nvSpPr>
        <p:spPr bwMode="auto">
          <a:xfrm>
            <a:off x="8062913" y="3660775"/>
            <a:ext cx="0" cy="1485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89" name="Rectangle 29"/>
          <p:cNvSpPr>
            <a:spLocks noChangeArrowheads="1"/>
          </p:cNvSpPr>
          <p:nvPr/>
        </p:nvSpPr>
        <p:spPr bwMode="auto">
          <a:xfrm>
            <a:off x="6329363" y="4651375"/>
            <a:ext cx="431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FN</a:t>
            </a:r>
            <a:endParaRPr lang="en-US" altLang="en-US" sz="1800">
              <a:latin typeface="Arial" panose="020B0604020202020204" pitchFamily="34" charset="0"/>
            </a:endParaRPr>
          </a:p>
        </p:txBody>
      </p:sp>
      <p:sp>
        <p:nvSpPr>
          <p:cNvPr id="399390" name="Rectangle 30"/>
          <p:cNvSpPr>
            <a:spLocks noChangeArrowheads="1"/>
          </p:cNvSpPr>
          <p:nvPr/>
        </p:nvSpPr>
        <p:spPr bwMode="auto">
          <a:xfrm>
            <a:off x="6862763" y="4638675"/>
            <a:ext cx="6223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Data</a:t>
            </a:r>
            <a:endParaRPr lang="en-US" altLang="en-US" sz="1800">
              <a:latin typeface="Arial" panose="020B0604020202020204" pitchFamily="34" charset="0"/>
            </a:endParaRPr>
          </a:p>
        </p:txBody>
      </p:sp>
      <p:sp>
        <p:nvSpPr>
          <p:cNvPr id="399391" name="Rectangle 31"/>
          <p:cNvSpPr>
            <a:spLocks noChangeArrowheads="1"/>
          </p:cNvSpPr>
          <p:nvPr/>
        </p:nvSpPr>
        <p:spPr bwMode="auto">
          <a:xfrm>
            <a:off x="8132763" y="4651375"/>
            <a:ext cx="635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Hit/</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Miss</a:t>
            </a:r>
            <a:endParaRPr lang="en-US" altLang="en-US" sz="1800">
              <a:latin typeface="Arial" panose="020B0604020202020204" pitchFamily="34" charset="0"/>
            </a:endParaRPr>
          </a:p>
        </p:txBody>
      </p:sp>
      <p:sp>
        <p:nvSpPr>
          <p:cNvPr id="399392" name="Oval 32"/>
          <p:cNvSpPr>
            <a:spLocks noChangeArrowheads="1"/>
          </p:cNvSpPr>
          <p:nvPr/>
        </p:nvSpPr>
        <p:spPr bwMode="auto">
          <a:xfrm>
            <a:off x="4602163" y="4638675"/>
            <a:ext cx="355600" cy="317500"/>
          </a:xfrm>
          <a:prstGeom prst="ellipse">
            <a:avLst/>
          </a:prstGeom>
          <a:noFill/>
          <a:ln w="127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a:t>
            </a:r>
            <a:endParaRPr lang="en-US" altLang="en-US" sz="1800">
              <a:latin typeface="Arial" panose="020B0604020202020204" pitchFamily="34" charset="0"/>
            </a:endParaRPr>
          </a:p>
        </p:txBody>
      </p:sp>
      <p:sp>
        <p:nvSpPr>
          <p:cNvPr id="399393" name="Line 33"/>
          <p:cNvSpPr>
            <a:spLocks noChangeShapeType="1"/>
          </p:cNvSpPr>
          <p:nvPr/>
        </p:nvSpPr>
        <p:spPr bwMode="auto">
          <a:xfrm flipH="1">
            <a:off x="4932363" y="4168775"/>
            <a:ext cx="1638300" cy="495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4" name="Line 34"/>
          <p:cNvSpPr>
            <a:spLocks noChangeShapeType="1"/>
          </p:cNvSpPr>
          <p:nvPr/>
        </p:nvSpPr>
        <p:spPr bwMode="auto">
          <a:xfrm>
            <a:off x="2430463" y="4143375"/>
            <a:ext cx="2120900" cy="596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5" name="Line 35"/>
          <p:cNvSpPr>
            <a:spLocks noChangeShapeType="1"/>
          </p:cNvSpPr>
          <p:nvPr/>
        </p:nvSpPr>
        <p:spPr bwMode="auto">
          <a:xfrm>
            <a:off x="4786313" y="4968875"/>
            <a:ext cx="0" cy="2540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6" name="Line 36"/>
          <p:cNvSpPr>
            <a:spLocks noChangeShapeType="1"/>
          </p:cNvSpPr>
          <p:nvPr/>
        </p:nvSpPr>
        <p:spPr bwMode="auto">
          <a:xfrm>
            <a:off x="3719513" y="2771775"/>
            <a:ext cx="0" cy="596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7" name="Rectangle 37"/>
          <p:cNvSpPr>
            <a:spLocks noChangeArrowheads="1"/>
          </p:cNvSpPr>
          <p:nvPr/>
        </p:nvSpPr>
        <p:spPr bwMode="auto">
          <a:xfrm>
            <a:off x="2214563" y="4575175"/>
            <a:ext cx="431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FN</a:t>
            </a:r>
            <a:endParaRPr lang="en-US" altLang="en-US" sz="1800">
              <a:latin typeface="Arial" panose="020B0604020202020204" pitchFamily="34" charset="0"/>
            </a:endParaRPr>
          </a:p>
        </p:txBody>
      </p:sp>
      <p:sp>
        <p:nvSpPr>
          <p:cNvPr id="399398" name="Line 38"/>
          <p:cNvSpPr>
            <a:spLocks noChangeShapeType="1"/>
          </p:cNvSpPr>
          <p:nvPr/>
        </p:nvSpPr>
        <p:spPr bwMode="auto">
          <a:xfrm>
            <a:off x="2424113" y="3609975"/>
            <a:ext cx="0" cy="977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399" name="Line 39"/>
          <p:cNvSpPr>
            <a:spLocks noChangeShapeType="1"/>
          </p:cNvSpPr>
          <p:nvPr/>
        </p:nvSpPr>
        <p:spPr bwMode="auto">
          <a:xfrm>
            <a:off x="6538913" y="3686175"/>
            <a:ext cx="0" cy="977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400" name="Line 40"/>
          <p:cNvSpPr>
            <a:spLocks noChangeShapeType="1"/>
          </p:cNvSpPr>
          <p:nvPr/>
        </p:nvSpPr>
        <p:spPr bwMode="auto">
          <a:xfrm>
            <a:off x="5167313" y="2771775"/>
            <a:ext cx="0" cy="520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401" name="Line 41"/>
          <p:cNvSpPr>
            <a:spLocks noChangeShapeType="1"/>
          </p:cNvSpPr>
          <p:nvPr/>
        </p:nvSpPr>
        <p:spPr bwMode="auto">
          <a:xfrm>
            <a:off x="7148513" y="3686175"/>
            <a:ext cx="0" cy="977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9402" name="Rectangle 42"/>
          <p:cNvSpPr>
            <a:spLocks noChangeArrowheads="1"/>
          </p:cNvSpPr>
          <p:nvPr/>
        </p:nvSpPr>
        <p:spPr bwMode="auto">
          <a:xfrm>
            <a:off x="803275" y="5730875"/>
            <a:ext cx="5903913"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2400">
                <a:solidFill>
                  <a:schemeClr val="accent1"/>
                </a:solidFill>
                <a:latin typeface="Arial" panose="020B0604020202020204" pitchFamily="34" charset="0"/>
              </a:rPr>
              <a:t>What if cache size is increased to 8KB?</a:t>
            </a:r>
            <a:endParaRPr lang="en-US" altLang="en-US" sz="2400">
              <a:solidFill>
                <a:schemeClr val="accent1"/>
              </a:solidFill>
              <a:latin typeface="Arial" panose="020B0604020202020204" pitchFamily="34" charset="0"/>
            </a:endParaRPr>
          </a:p>
        </p:txBody>
      </p:sp>
      <p:sp>
        <p:nvSpPr>
          <p:cNvPr id="399403" name="Rectangle 43"/>
          <p:cNvSpPr>
            <a:spLocks noGrp="1" noChangeArrowheads="1"/>
          </p:cNvSpPr>
          <p:nvPr>
            <p:ph type="body" idx="1"/>
          </p:nvPr>
        </p:nvSpPr>
        <p:spPr>
          <a:xfrm>
            <a:off x="747713" y="862013"/>
            <a:ext cx="7277100" cy="708025"/>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If we do this in parallel, we have to be careful, however:</a:t>
            </a:r>
            <a:endParaRPr lang="en-US" altLang="en-US"/>
          </a:p>
        </p:txBody>
      </p:sp>
      <p:sp>
        <p:nvSpPr>
          <p:cNvPr id="399404" name="Rectangle 44"/>
          <p:cNvSpPr>
            <a:spLocks noGrp="1" noChangeArrowheads="1"/>
          </p:cNvSpPr>
          <p:nvPr>
            <p:ph type="title"/>
          </p:nvPr>
        </p:nvSpPr>
        <p:spPr>
          <a:xfrm>
            <a:off x="765175" y="152400"/>
            <a:ext cx="6383338" cy="368300"/>
          </a:xfrm>
        </p:spPr>
        <p:txBody>
          <a:bodyPr/>
          <a:lstStyle/>
          <a:p>
            <a:r>
              <a:rPr lang="en-US" altLang="en-US"/>
              <a:t>Overlapped TLB &amp; Cache Access</a:t>
            </a:r>
            <a:endParaRPr lang="en-US"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99402"/>
                                        </p:tgtEl>
                                        <p:attrNameLst>
                                          <p:attrName>style.visibility</p:attrName>
                                        </p:attrNameLst>
                                      </p:cBhvr>
                                      <p:to>
                                        <p:strVal val="visible"/>
                                      </p:to>
                                    </p:set>
                                    <p:anim calcmode="lin" valueType="num">
                                      <p:cBhvr additive="base">
                                        <p:cTn id="7" dur="500" fill="hold"/>
                                        <p:tgtEl>
                                          <p:spTgt spid="399402"/>
                                        </p:tgtEl>
                                        <p:attrNameLst>
                                          <p:attrName>ppt_x</p:attrName>
                                        </p:attrNameLst>
                                      </p:cBhvr>
                                      <p:tavLst>
                                        <p:tav tm="0">
                                          <p:val>
                                            <p:strVal val="0-#ppt_w/2"/>
                                          </p:val>
                                        </p:tav>
                                        <p:tav tm="100000">
                                          <p:val>
                                            <p:strVal val="#ppt_x"/>
                                          </p:val>
                                        </p:tav>
                                      </p:tavLst>
                                    </p:anim>
                                    <p:anim calcmode="lin" valueType="num">
                                      <p:cBhvr additive="base">
                                        <p:cTn id="8" dur="500" fill="hold"/>
                                        <p:tgtEl>
                                          <p:spTgt spid="39940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2"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Date Placeholder 3"/>
          <p:cNvSpPr>
            <a:spLocks noGrp="1"/>
          </p:cNvSpPr>
          <p:nvPr>
            <p:ph type="dt" sz="half" idx="10"/>
          </p:nvPr>
        </p:nvSpPr>
        <p:spPr/>
        <p:txBody>
          <a:bodyPr/>
          <a:lstStyle/>
          <a:p>
            <a:r>
              <a:rPr lang="en-US" altLang="en-US"/>
              <a:t>COaA, LEC19 I/O</a:t>
            </a:r>
            <a:endParaRPr lang="en-US" altLang="en-US" dirty="0"/>
          </a:p>
        </p:txBody>
      </p:sp>
      <p:sp>
        <p:nvSpPr>
          <p:cNvPr id="42"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0386" name="Rectangle 2"/>
          <p:cNvSpPr>
            <a:spLocks noChangeArrowheads="1"/>
          </p:cNvSpPr>
          <p:nvPr/>
        </p:nvSpPr>
        <p:spPr bwMode="auto">
          <a:xfrm>
            <a:off x="844550" y="75565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Overlapped access only works as long as the address bits used to</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index into the cache </a:t>
            </a:r>
            <a:r>
              <a:rPr lang="en-US" altLang="en-US" sz="1800" i="1">
                <a:solidFill>
                  <a:schemeClr val="accent1"/>
                </a:solidFill>
                <a:latin typeface="Arial" panose="020B0604020202020204" pitchFamily="34" charset="0"/>
              </a:rPr>
              <a:t>do not change</a:t>
            </a:r>
            <a:r>
              <a:rPr lang="en-US" altLang="en-US" sz="1800">
                <a:solidFill>
                  <a:schemeClr val="bg2"/>
                </a:solidFill>
                <a:latin typeface="Arial" panose="020B0604020202020204" pitchFamily="34" charset="0"/>
              </a:rPr>
              <a:t>  </a:t>
            </a:r>
            <a:r>
              <a:rPr lang="en-US" altLang="en-US" sz="1800">
                <a:latin typeface="Arial" panose="020B0604020202020204" pitchFamily="34" charset="0"/>
              </a:rPr>
              <a:t>as the result of VA translation</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This usually limits things to small caches, large page sizes, or high</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n-way set associative caches if you want a large cache</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Example:  suppose everything the same except that the cache is</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increased to 8 K bytes instead of 4 K:</a:t>
            </a:r>
            <a:endParaRPr lang="en-US" altLang="en-US" sz="1800">
              <a:latin typeface="Arial" panose="020B0604020202020204" pitchFamily="34" charset="0"/>
            </a:endParaRPr>
          </a:p>
        </p:txBody>
      </p:sp>
      <p:sp>
        <p:nvSpPr>
          <p:cNvPr id="400387" name="Rectangle 3"/>
          <p:cNvSpPr>
            <a:spLocks noChangeArrowheads="1"/>
          </p:cNvSpPr>
          <p:nvPr/>
        </p:nvSpPr>
        <p:spPr bwMode="auto">
          <a:xfrm>
            <a:off x="2127250" y="3003550"/>
            <a:ext cx="2603500" cy="330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388" name="Rectangle 4"/>
          <p:cNvSpPr>
            <a:spLocks noChangeArrowheads="1"/>
          </p:cNvSpPr>
          <p:nvPr/>
        </p:nvSpPr>
        <p:spPr bwMode="auto">
          <a:xfrm>
            <a:off x="2063750" y="4057650"/>
            <a:ext cx="2641600" cy="3175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389" name="Line 5"/>
          <p:cNvSpPr>
            <a:spLocks noChangeShapeType="1"/>
          </p:cNvSpPr>
          <p:nvPr/>
        </p:nvSpPr>
        <p:spPr bwMode="auto">
          <a:xfrm>
            <a:off x="4406900" y="3003550"/>
            <a:ext cx="0"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390" name="Line 6"/>
          <p:cNvSpPr>
            <a:spLocks noChangeShapeType="1"/>
          </p:cNvSpPr>
          <p:nvPr/>
        </p:nvSpPr>
        <p:spPr bwMode="auto">
          <a:xfrm>
            <a:off x="3606800" y="3003550"/>
            <a:ext cx="0" cy="330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391" name="Rectangle 7"/>
          <p:cNvSpPr>
            <a:spLocks noChangeArrowheads="1"/>
          </p:cNvSpPr>
          <p:nvPr/>
        </p:nvSpPr>
        <p:spPr bwMode="auto">
          <a:xfrm>
            <a:off x="3765550" y="2724150"/>
            <a:ext cx="393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11</a:t>
            </a:r>
            <a:endParaRPr lang="en-US" altLang="en-US" sz="1800">
              <a:latin typeface="Arial" panose="020B0604020202020204" pitchFamily="34" charset="0"/>
            </a:endParaRPr>
          </a:p>
        </p:txBody>
      </p:sp>
      <p:sp>
        <p:nvSpPr>
          <p:cNvPr id="400392" name="Rectangle 8"/>
          <p:cNvSpPr>
            <a:spLocks noChangeArrowheads="1"/>
          </p:cNvSpPr>
          <p:nvPr/>
        </p:nvSpPr>
        <p:spPr bwMode="auto">
          <a:xfrm>
            <a:off x="4451350" y="2724150"/>
            <a:ext cx="266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2</a:t>
            </a:r>
            <a:endParaRPr lang="en-US" altLang="en-US" sz="1800">
              <a:latin typeface="Arial" panose="020B0604020202020204" pitchFamily="34" charset="0"/>
            </a:endParaRPr>
          </a:p>
        </p:txBody>
      </p:sp>
      <p:sp>
        <p:nvSpPr>
          <p:cNvPr id="400393" name="Rectangle 9"/>
          <p:cNvSpPr>
            <a:spLocks noChangeArrowheads="1"/>
          </p:cNvSpPr>
          <p:nvPr/>
        </p:nvSpPr>
        <p:spPr bwMode="auto">
          <a:xfrm>
            <a:off x="4375150" y="3079750"/>
            <a:ext cx="393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00</a:t>
            </a:r>
            <a:endParaRPr lang="en-US" altLang="en-US" sz="1800">
              <a:latin typeface="Arial" panose="020B0604020202020204" pitchFamily="34" charset="0"/>
            </a:endParaRPr>
          </a:p>
        </p:txBody>
      </p:sp>
      <p:sp>
        <p:nvSpPr>
          <p:cNvPr id="400394" name="Rectangle 10"/>
          <p:cNvSpPr>
            <a:spLocks noChangeArrowheads="1"/>
          </p:cNvSpPr>
          <p:nvPr/>
        </p:nvSpPr>
        <p:spPr bwMode="auto">
          <a:xfrm>
            <a:off x="2089150" y="4083050"/>
            <a:ext cx="1270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virt page #</a:t>
            </a:r>
            <a:endParaRPr lang="en-US" altLang="en-US" sz="1800">
              <a:latin typeface="Arial" panose="020B0604020202020204" pitchFamily="34" charset="0"/>
            </a:endParaRPr>
          </a:p>
        </p:txBody>
      </p:sp>
      <p:sp>
        <p:nvSpPr>
          <p:cNvPr id="400395" name="Rectangle 11"/>
          <p:cNvSpPr>
            <a:spLocks noChangeArrowheads="1"/>
          </p:cNvSpPr>
          <p:nvPr/>
        </p:nvSpPr>
        <p:spPr bwMode="auto">
          <a:xfrm>
            <a:off x="3867150" y="4083050"/>
            <a:ext cx="5969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disp</a:t>
            </a:r>
            <a:endParaRPr lang="en-US" altLang="en-US" sz="1800">
              <a:latin typeface="Arial" panose="020B0604020202020204" pitchFamily="34" charset="0"/>
            </a:endParaRPr>
          </a:p>
        </p:txBody>
      </p:sp>
      <p:sp>
        <p:nvSpPr>
          <p:cNvPr id="400396" name="Line 12"/>
          <p:cNvSpPr>
            <a:spLocks noChangeShapeType="1"/>
          </p:cNvSpPr>
          <p:nvPr/>
        </p:nvSpPr>
        <p:spPr bwMode="auto">
          <a:xfrm>
            <a:off x="3606800" y="4057650"/>
            <a:ext cx="0" cy="3048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397" name="Rectangle 13"/>
          <p:cNvSpPr>
            <a:spLocks noChangeArrowheads="1"/>
          </p:cNvSpPr>
          <p:nvPr/>
        </p:nvSpPr>
        <p:spPr bwMode="auto">
          <a:xfrm>
            <a:off x="2546350" y="3803650"/>
            <a:ext cx="393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20</a:t>
            </a:r>
            <a:endParaRPr lang="en-US" altLang="en-US" sz="1800">
              <a:latin typeface="Arial" panose="020B0604020202020204" pitchFamily="34" charset="0"/>
            </a:endParaRPr>
          </a:p>
        </p:txBody>
      </p:sp>
      <p:sp>
        <p:nvSpPr>
          <p:cNvPr id="400398" name="Rectangle 14"/>
          <p:cNvSpPr>
            <a:spLocks noChangeArrowheads="1"/>
          </p:cNvSpPr>
          <p:nvPr/>
        </p:nvSpPr>
        <p:spPr bwMode="auto">
          <a:xfrm>
            <a:off x="3943350" y="3765550"/>
            <a:ext cx="393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12</a:t>
            </a:r>
            <a:endParaRPr lang="en-US" altLang="en-US" sz="1800">
              <a:latin typeface="Arial" panose="020B0604020202020204" pitchFamily="34" charset="0"/>
            </a:endParaRPr>
          </a:p>
        </p:txBody>
      </p:sp>
      <p:sp>
        <p:nvSpPr>
          <p:cNvPr id="400399" name="Rectangle 15" descr="50%"/>
          <p:cNvSpPr>
            <a:spLocks noChangeArrowheads="1"/>
          </p:cNvSpPr>
          <p:nvPr/>
        </p:nvSpPr>
        <p:spPr bwMode="auto">
          <a:xfrm>
            <a:off x="3524250" y="3003550"/>
            <a:ext cx="76200" cy="3429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0" name="Line 16"/>
          <p:cNvSpPr>
            <a:spLocks noChangeShapeType="1"/>
          </p:cNvSpPr>
          <p:nvPr/>
        </p:nvSpPr>
        <p:spPr bwMode="auto">
          <a:xfrm>
            <a:off x="4133850" y="2832100"/>
            <a:ext cx="2794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1" name="Line 17"/>
          <p:cNvSpPr>
            <a:spLocks noChangeShapeType="1"/>
          </p:cNvSpPr>
          <p:nvPr/>
        </p:nvSpPr>
        <p:spPr bwMode="auto">
          <a:xfrm flipH="1">
            <a:off x="3511550" y="2844800"/>
            <a:ext cx="2794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2" name="Rectangle 18"/>
          <p:cNvSpPr>
            <a:spLocks noChangeArrowheads="1"/>
          </p:cNvSpPr>
          <p:nvPr/>
        </p:nvSpPr>
        <p:spPr bwMode="auto">
          <a:xfrm>
            <a:off x="3649663" y="2952750"/>
            <a:ext cx="690562"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gn="ctr">
              <a:lnSpc>
                <a:spcPct val="90000"/>
              </a:lnSpc>
            </a:pPr>
            <a:r>
              <a:rPr lang="en-US" altLang="en-US" sz="1400">
                <a:latin typeface="Arial" panose="020B0604020202020204" pitchFamily="34" charset="0"/>
              </a:rPr>
              <a:t>cache </a:t>
            </a:r>
            <a:endParaRPr lang="en-US" altLang="en-US" sz="1400">
              <a:latin typeface="Arial" panose="020B0604020202020204" pitchFamily="34" charset="0"/>
            </a:endParaRPr>
          </a:p>
          <a:p>
            <a:pPr algn="ctr">
              <a:lnSpc>
                <a:spcPct val="90000"/>
              </a:lnSpc>
            </a:pPr>
            <a:r>
              <a:rPr lang="en-US" altLang="en-US" sz="1400">
                <a:latin typeface="Arial" panose="020B0604020202020204" pitchFamily="34" charset="0"/>
              </a:rPr>
              <a:t>index</a:t>
            </a:r>
            <a:endParaRPr lang="en-US" altLang="en-US" sz="1400">
              <a:latin typeface="Arial" panose="020B0604020202020204" pitchFamily="34" charset="0"/>
            </a:endParaRPr>
          </a:p>
        </p:txBody>
      </p:sp>
      <p:sp>
        <p:nvSpPr>
          <p:cNvPr id="400403" name="Line 19"/>
          <p:cNvSpPr>
            <a:spLocks noChangeShapeType="1"/>
          </p:cNvSpPr>
          <p:nvPr/>
        </p:nvSpPr>
        <p:spPr bwMode="auto">
          <a:xfrm flipV="1">
            <a:off x="3568700" y="3346450"/>
            <a:ext cx="0" cy="3302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4" name="Line 20"/>
          <p:cNvSpPr>
            <a:spLocks noChangeShapeType="1"/>
          </p:cNvSpPr>
          <p:nvPr/>
        </p:nvSpPr>
        <p:spPr bwMode="auto">
          <a:xfrm>
            <a:off x="3575050" y="3670300"/>
            <a:ext cx="1727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5" name="Line 21"/>
          <p:cNvSpPr>
            <a:spLocks noChangeShapeType="1"/>
          </p:cNvSpPr>
          <p:nvPr/>
        </p:nvSpPr>
        <p:spPr bwMode="auto">
          <a:xfrm>
            <a:off x="3606800" y="3359150"/>
            <a:ext cx="0" cy="685800"/>
          </a:xfrm>
          <a:prstGeom prst="line">
            <a:avLst/>
          </a:prstGeom>
          <a:noFill/>
          <a:ln w="12700">
            <a:pattFill prst="narHorz">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6" name="Rectangle 22"/>
          <p:cNvSpPr>
            <a:spLocks noChangeArrowheads="1"/>
          </p:cNvSpPr>
          <p:nvPr/>
        </p:nvSpPr>
        <p:spPr bwMode="auto">
          <a:xfrm>
            <a:off x="5353050" y="3397250"/>
            <a:ext cx="25019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This bit is changed</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by VA translation, but</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is needed for cache</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lookup</a:t>
            </a:r>
            <a:endParaRPr lang="en-US" altLang="en-US" sz="1800">
              <a:latin typeface="Arial" panose="020B0604020202020204" pitchFamily="34" charset="0"/>
            </a:endParaRPr>
          </a:p>
        </p:txBody>
      </p:sp>
      <p:sp>
        <p:nvSpPr>
          <p:cNvPr id="400407" name="Rectangle 23"/>
          <p:cNvSpPr>
            <a:spLocks noChangeArrowheads="1"/>
          </p:cNvSpPr>
          <p:nvPr/>
        </p:nvSpPr>
        <p:spPr bwMode="auto">
          <a:xfrm>
            <a:off x="882650" y="4514850"/>
            <a:ext cx="4533900" cy="99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Solutions:</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go to 8K byte page sizes;</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go to 2 way set associative cache; or</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SW guarantee VA[13]=PA[13]</a:t>
            </a:r>
            <a:endParaRPr lang="en-US" altLang="en-US" sz="1800">
              <a:latin typeface="Arial" panose="020B0604020202020204" pitchFamily="34" charset="0"/>
            </a:endParaRPr>
          </a:p>
        </p:txBody>
      </p:sp>
      <p:sp>
        <p:nvSpPr>
          <p:cNvPr id="400408" name="Rectangle 24"/>
          <p:cNvSpPr>
            <a:spLocks noChangeArrowheads="1"/>
          </p:cNvSpPr>
          <p:nvPr/>
        </p:nvSpPr>
        <p:spPr bwMode="auto">
          <a:xfrm>
            <a:off x="2749550" y="5645150"/>
            <a:ext cx="1143000" cy="9017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09" name="Rectangle 25"/>
          <p:cNvSpPr>
            <a:spLocks noChangeArrowheads="1"/>
          </p:cNvSpPr>
          <p:nvPr/>
        </p:nvSpPr>
        <p:spPr bwMode="auto">
          <a:xfrm>
            <a:off x="4133850" y="5645150"/>
            <a:ext cx="1181100" cy="9017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0" name="Line 26"/>
          <p:cNvSpPr>
            <a:spLocks noChangeShapeType="1"/>
          </p:cNvSpPr>
          <p:nvPr/>
        </p:nvSpPr>
        <p:spPr bwMode="auto">
          <a:xfrm>
            <a:off x="2749550" y="5969000"/>
            <a:ext cx="11430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1" name="Line 27"/>
          <p:cNvSpPr>
            <a:spLocks noChangeShapeType="1"/>
          </p:cNvSpPr>
          <p:nvPr/>
        </p:nvSpPr>
        <p:spPr bwMode="auto">
          <a:xfrm>
            <a:off x="2749550" y="6134100"/>
            <a:ext cx="11430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2" name="Line 28"/>
          <p:cNvSpPr>
            <a:spLocks noChangeShapeType="1"/>
          </p:cNvSpPr>
          <p:nvPr/>
        </p:nvSpPr>
        <p:spPr bwMode="auto">
          <a:xfrm>
            <a:off x="4133850" y="5969000"/>
            <a:ext cx="1181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3" name="Line 29"/>
          <p:cNvSpPr>
            <a:spLocks noChangeShapeType="1"/>
          </p:cNvSpPr>
          <p:nvPr/>
        </p:nvSpPr>
        <p:spPr bwMode="auto">
          <a:xfrm>
            <a:off x="4159250" y="6134100"/>
            <a:ext cx="1155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4" name="Rectangle 30"/>
          <p:cNvSpPr>
            <a:spLocks noChangeArrowheads="1"/>
          </p:cNvSpPr>
          <p:nvPr/>
        </p:nvSpPr>
        <p:spPr bwMode="auto">
          <a:xfrm>
            <a:off x="5416550" y="5911850"/>
            <a:ext cx="4318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1K</a:t>
            </a:r>
            <a:endParaRPr lang="en-US" altLang="en-US" sz="1800">
              <a:latin typeface="Arial" panose="020B0604020202020204" pitchFamily="34" charset="0"/>
            </a:endParaRPr>
          </a:p>
        </p:txBody>
      </p:sp>
      <p:sp>
        <p:nvSpPr>
          <p:cNvPr id="400415" name="Line 31"/>
          <p:cNvSpPr>
            <a:spLocks noChangeShapeType="1"/>
          </p:cNvSpPr>
          <p:nvPr/>
        </p:nvSpPr>
        <p:spPr bwMode="auto">
          <a:xfrm flipV="1">
            <a:off x="5600700" y="5619750"/>
            <a:ext cx="0" cy="2921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6" name="Line 32"/>
          <p:cNvSpPr>
            <a:spLocks noChangeShapeType="1"/>
          </p:cNvSpPr>
          <p:nvPr/>
        </p:nvSpPr>
        <p:spPr bwMode="auto">
          <a:xfrm>
            <a:off x="5600700" y="6165850"/>
            <a:ext cx="0" cy="4064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17" name="Rectangle 33"/>
          <p:cNvSpPr>
            <a:spLocks noChangeArrowheads="1"/>
          </p:cNvSpPr>
          <p:nvPr/>
        </p:nvSpPr>
        <p:spPr bwMode="auto">
          <a:xfrm>
            <a:off x="3232150" y="6305550"/>
            <a:ext cx="266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4</a:t>
            </a:r>
            <a:endParaRPr lang="en-US" altLang="en-US" sz="1800">
              <a:latin typeface="Arial" panose="020B0604020202020204" pitchFamily="34" charset="0"/>
            </a:endParaRPr>
          </a:p>
        </p:txBody>
      </p:sp>
      <p:sp>
        <p:nvSpPr>
          <p:cNvPr id="400418" name="Rectangle 34"/>
          <p:cNvSpPr>
            <a:spLocks noChangeArrowheads="1"/>
          </p:cNvSpPr>
          <p:nvPr/>
        </p:nvSpPr>
        <p:spPr bwMode="auto">
          <a:xfrm>
            <a:off x="4616450" y="6305550"/>
            <a:ext cx="266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4</a:t>
            </a:r>
            <a:endParaRPr lang="en-US" altLang="en-US" sz="1800">
              <a:latin typeface="Arial" panose="020B0604020202020204" pitchFamily="34" charset="0"/>
            </a:endParaRPr>
          </a:p>
        </p:txBody>
      </p:sp>
      <p:sp>
        <p:nvSpPr>
          <p:cNvPr id="400419" name="Line 35"/>
          <p:cNvSpPr>
            <a:spLocks noChangeShapeType="1"/>
          </p:cNvSpPr>
          <p:nvPr/>
        </p:nvSpPr>
        <p:spPr bwMode="auto">
          <a:xfrm flipV="1">
            <a:off x="2260600" y="6038850"/>
            <a:ext cx="0" cy="635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20" name="Line 36"/>
          <p:cNvSpPr>
            <a:spLocks noChangeShapeType="1"/>
          </p:cNvSpPr>
          <p:nvPr/>
        </p:nvSpPr>
        <p:spPr bwMode="auto">
          <a:xfrm>
            <a:off x="2266950" y="6045200"/>
            <a:ext cx="4699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21" name="Line 37"/>
          <p:cNvSpPr>
            <a:spLocks noChangeShapeType="1"/>
          </p:cNvSpPr>
          <p:nvPr/>
        </p:nvSpPr>
        <p:spPr bwMode="auto">
          <a:xfrm>
            <a:off x="2114550" y="6216650"/>
            <a:ext cx="317500" cy="20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0422" name="Rectangle 38"/>
          <p:cNvSpPr>
            <a:spLocks noChangeArrowheads="1"/>
          </p:cNvSpPr>
          <p:nvPr/>
        </p:nvSpPr>
        <p:spPr bwMode="auto">
          <a:xfrm>
            <a:off x="1758950" y="6051550"/>
            <a:ext cx="3937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400423" name="Rectangle 39"/>
          <p:cNvSpPr>
            <a:spLocks noChangeArrowheads="1"/>
          </p:cNvSpPr>
          <p:nvPr/>
        </p:nvSpPr>
        <p:spPr bwMode="auto">
          <a:xfrm>
            <a:off x="5988050" y="5886450"/>
            <a:ext cx="2565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2 way set assoc cache</a:t>
            </a:r>
            <a:endParaRPr lang="en-US" altLang="en-US" sz="1800">
              <a:latin typeface="Arial" panose="020B0604020202020204" pitchFamily="34" charset="0"/>
            </a:endParaRPr>
          </a:p>
        </p:txBody>
      </p:sp>
      <p:sp>
        <p:nvSpPr>
          <p:cNvPr id="400424" name="Rectangle 40"/>
          <p:cNvSpPr>
            <a:spLocks noGrp="1" noChangeArrowheads="1"/>
          </p:cNvSpPr>
          <p:nvPr>
            <p:ph type="title"/>
          </p:nvPr>
        </p:nvSpPr>
        <p:spPr>
          <a:xfrm>
            <a:off x="835025" y="152400"/>
            <a:ext cx="7089775" cy="368300"/>
          </a:xfrm>
        </p:spPr>
        <p:txBody>
          <a:bodyPr/>
          <a:lstStyle/>
          <a:p>
            <a:r>
              <a:rPr lang="en-US" altLang="en-US"/>
              <a:t>Problems With Overlapped TLB Access</a:t>
            </a:r>
            <a:endParaRPr lang="en-US" alt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altLang="en-US"/>
              <a:t>COaA, LEC19 I/O</a:t>
            </a:r>
            <a:endParaRPr lang="en-US" altLang="en-US" dirty="0"/>
          </a:p>
        </p:txBody>
      </p:sp>
      <p:sp>
        <p:nvSpPr>
          <p:cNvPr id="30"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1410" name="Rectangle 2"/>
          <p:cNvSpPr>
            <a:spLocks noChangeArrowheads="1"/>
          </p:cNvSpPr>
          <p:nvPr/>
        </p:nvSpPr>
        <p:spPr bwMode="auto">
          <a:xfrm>
            <a:off x="463550" y="3270250"/>
            <a:ext cx="8077200" cy="238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Only require address translation on cache miss!     </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a:t>
            </a:r>
            <a:r>
              <a:rPr lang="en-US" altLang="en-US" sz="1800" i="1">
                <a:latin typeface="Arial" panose="020B0604020202020204" pitchFamily="34" charset="0"/>
              </a:rPr>
              <a:t>synonym problem: </a:t>
            </a:r>
            <a:r>
              <a:rPr lang="en-US" altLang="en-US" sz="1800">
                <a:latin typeface="Arial" panose="020B0604020202020204" pitchFamily="34" charset="0"/>
              </a:rPr>
              <a:t> two different virtual addresses map to same </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physical address  =&gt;  two different cache entries holding data for</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the same physical address!  </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nightmare for update:  must update all cache entries with same</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physical address or memory becomes inconsistent</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a:t>
            </a:r>
            <a:endParaRPr lang="en-US" altLang="en-US" sz="1800">
              <a:latin typeface="Arial" panose="020B0604020202020204" pitchFamily="34" charset="0"/>
            </a:endParaRPr>
          </a:p>
        </p:txBody>
      </p:sp>
      <p:grpSp>
        <p:nvGrpSpPr>
          <p:cNvPr id="401411" name="Group 3"/>
          <p:cNvGrpSpPr/>
          <p:nvPr/>
        </p:nvGrpSpPr>
        <p:grpSpPr bwMode="auto">
          <a:xfrm>
            <a:off x="1593850" y="952500"/>
            <a:ext cx="5334000" cy="2092325"/>
            <a:chOff x="1004" y="600"/>
            <a:chExt cx="3360" cy="1318"/>
          </a:xfrm>
        </p:grpSpPr>
        <p:sp>
          <p:nvSpPr>
            <p:cNvPr id="401412" name="Rectangle 4"/>
            <p:cNvSpPr>
              <a:spLocks noChangeArrowheads="1"/>
            </p:cNvSpPr>
            <p:nvPr/>
          </p:nvSpPr>
          <p:spPr bwMode="auto">
            <a:xfrm>
              <a:off x="2174" y="1731"/>
              <a:ext cx="38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data</a:t>
              </a:r>
              <a:endParaRPr lang="en-US" altLang="en-US" sz="1800">
                <a:latin typeface="Arial" panose="020B0604020202020204" pitchFamily="34" charset="0"/>
              </a:endParaRPr>
            </a:p>
          </p:txBody>
        </p:sp>
        <p:sp>
          <p:nvSpPr>
            <p:cNvPr id="401413" name="Line 5"/>
            <p:cNvSpPr>
              <a:spLocks noChangeShapeType="1"/>
            </p:cNvSpPr>
            <p:nvPr/>
          </p:nvSpPr>
          <p:spPr bwMode="auto">
            <a:xfrm>
              <a:off x="1028" y="662"/>
              <a:ext cx="638"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14" name="Line 6"/>
            <p:cNvSpPr>
              <a:spLocks noChangeShapeType="1"/>
            </p:cNvSpPr>
            <p:nvPr/>
          </p:nvSpPr>
          <p:spPr bwMode="auto">
            <a:xfrm>
              <a:off x="1670" y="666"/>
              <a:ext cx="0" cy="4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15" name="Line 7"/>
            <p:cNvSpPr>
              <a:spLocks noChangeShapeType="1"/>
            </p:cNvSpPr>
            <p:nvPr/>
          </p:nvSpPr>
          <p:spPr bwMode="auto">
            <a:xfrm flipH="1">
              <a:off x="1004" y="1120"/>
              <a:ext cx="67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16" name="Rectangle 8"/>
            <p:cNvSpPr>
              <a:spLocks noChangeArrowheads="1"/>
            </p:cNvSpPr>
            <p:nvPr/>
          </p:nvSpPr>
          <p:spPr bwMode="auto">
            <a:xfrm>
              <a:off x="1062" y="826"/>
              <a:ext cx="392"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CPU</a:t>
              </a:r>
              <a:endParaRPr lang="en-US" altLang="en-US" sz="1800">
                <a:latin typeface="Arial" panose="020B0604020202020204" pitchFamily="34" charset="0"/>
              </a:endParaRPr>
            </a:p>
          </p:txBody>
        </p:sp>
        <p:sp>
          <p:nvSpPr>
            <p:cNvPr id="401417" name="Rectangle 9"/>
            <p:cNvSpPr>
              <a:spLocks noChangeArrowheads="1"/>
            </p:cNvSpPr>
            <p:nvPr/>
          </p:nvSpPr>
          <p:spPr bwMode="auto">
            <a:xfrm>
              <a:off x="2091" y="677"/>
              <a:ext cx="695" cy="42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Trans-</a:t>
              </a:r>
              <a:endParaRPr lang="en-US" altLang="en-US" sz="1800">
                <a:latin typeface="Arial" panose="020B0604020202020204" pitchFamily="34" charset="0"/>
              </a:endParaRPr>
            </a:p>
            <a:p>
              <a:pPr algn="ctr"/>
              <a:r>
                <a:rPr lang="en-US" altLang="en-US" sz="1800">
                  <a:latin typeface="Arial" panose="020B0604020202020204" pitchFamily="34" charset="0"/>
                </a:rPr>
                <a:t>lation</a:t>
              </a:r>
              <a:endParaRPr lang="en-US" altLang="en-US" sz="1800">
                <a:latin typeface="Arial" panose="020B0604020202020204" pitchFamily="34" charset="0"/>
              </a:endParaRPr>
            </a:p>
          </p:txBody>
        </p:sp>
        <p:sp>
          <p:nvSpPr>
            <p:cNvPr id="401418" name="Rectangle 10"/>
            <p:cNvSpPr>
              <a:spLocks noChangeArrowheads="1"/>
            </p:cNvSpPr>
            <p:nvPr/>
          </p:nvSpPr>
          <p:spPr bwMode="auto">
            <a:xfrm>
              <a:off x="2091" y="1166"/>
              <a:ext cx="695" cy="426"/>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Cache</a:t>
              </a:r>
              <a:endParaRPr lang="en-US" altLang="en-US" sz="1800">
                <a:latin typeface="Arial" panose="020B0604020202020204" pitchFamily="34" charset="0"/>
              </a:endParaRPr>
            </a:p>
          </p:txBody>
        </p:sp>
        <p:sp>
          <p:nvSpPr>
            <p:cNvPr id="401419" name="Rectangle 11"/>
            <p:cNvSpPr>
              <a:spLocks noChangeArrowheads="1"/>
            </p:cNvSpPr>
            <p:nvPr/>
          </p:nvSpPr>
          <p:spPr bwMode="auto">
            <a:xfrm>
              <a:off x="3669" y="695"/>
              <a:ext cx="695" cy="427"/>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nchor="ctr"/>
            <a:lstStyle/>
            <a:p>
              <a:pPr algn="ctr"/>
              <a:r>
                <a:rPr lang="en-US" altLang="en-US" sz="1800">
                  <a:latin typeface="Arial" panose="020B0604020202020204" pitchFamily="34" charset="0"/>
                </a:rPr>
                <a:t>Main</a:t>
              </a:r>
              <a:endParaRPr lang="en-US" altLang="en-US" sz="1800">
                <a:latin typeface="Arial" panose="020B0604020202020204" pitchFamily="34" charset="0"/>
              </a:endParaRPr>
            </a:p>
            <a:p>
              <a:pPr algn="ctr"/>
              <a:r>
                <a:rPr lang="en-US" altLang="en-US" sz="1800">
                  <a:latin typeface="Arial" panose="020B0604020202020204" pitchFamily="34" charset="0"/>
                </a:rPr>
                <a:t>Memory</a:t>
              </a:r>
              <a:endParaRPr lang="en-US" altLang="en-US" sz="1800">
                <a:latin typeface="Arial" panose="020B0604020202020204" pitchFamily="34" charset="0"/>
              </a:endParaRPr>
            </a:p>
          </p:txBody>
        </p:sp>
        <p:sp>
          <p:nvSpPr>
            <p:cNvPr id="401420" name="Line 12"/>
            <p:cNvSpPr>
              <a:spLocks noChangeShapeType="1"/>
            </p:cNvSpPr>
            <p:nvPr/>
          </p:nvSpPr>
          <p:spPr bwMode="auto">
            <a:xfrm>
              <a:off x="1674" y="745"/>
              <a:ext cx="409"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1" name="Line 13"/>
            <p:cNvSpPr>
              <a:spLocks noChangeShapeType="1"/>
            </p:cNvSpPr>
            <p:nvPr/>
          </p:nvSpPr>
          <p:spPr bwMode="auto">
            <a:xfrm>
              <a:off x="1830" y="1233"/>
              <a:ext cx="253"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2" name="Line 14"/>
            <p:cNvSpPr>
              <a:spLocks noChangeShapeType="1"/>
            </p:cNvSpPr>
            <p:nvPr/>
          </p:nvSpPr>
          <p:spPr bwMode="auto">
            <a:xfrm>
              <a:off x="2794" y="745"/>
              <a:ext cx="867"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3" name="Line 15"/>
            <p:cNvSpPr>
              <a:spLocks noChangeShapeType="1"/>
            </p:cNvSpPr>
            <p:nvPr/>
          </p:nvSpPr>
          <p:spPr bwMode="auto">
            <a:xfrm flipH="1">
              <a:off x="3236" y="1096"/>
              <a:ext cx="425"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4" name="Line 16"/>
            <p:cNvSpPr>
              <a:spLocks noChangeShapeType="1"/>
            </p:cNvSpPr>
            <p:nvPr/>
          </p:nvSpPr>
          <p:spPr bwMode="auto">
            <a:xfrm>
              <a:off x="3223" y="1100"/>
              <a:ext cx="0" cy="60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5" name="Line 17"/>
            <p:cNvSpPr>
              <a:spLocks noChangeShapeType="1"/>
            </p:cNvSpPr>
            <p:nvPr/>
          </p:nvSpPr>
          <p:spPr bwMode="auto">
            <a:xfrm flipH="1">
              <a:off x="1380" y="1709"/>
              <a:ext cx="1847" cy="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6" name="Line 18"/>
            <p:cNvSpPr>
              <a:spLocks noChangeShapeType="1"/>
            </p:cNvSpPr>
            <p:nvPr/>
          </p:nvSpPr>
          <p:spPr bwMode="auto">
            <a:xfrm flipH="1" flipV="1">
              <a:off x="1372" y="1116"/>
              <a:ext cx="16" cy="603"/>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7" name="Line 19"/>
            <p:cNvSpPr>
              <a:spLocks noChangeShapeType="1"/>
            </p:cNvSpPr>
            <p:nvPr/>
          </p:nvSpPr>
          <p:spPr bwMode="auto">
            <a:xfrm flipV="1">
              <a:off x="2954" y="1437"/>
              <a:ext cx="0" cy="27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8" name="Line 20"/>
            <p:cNvSpPr>
              <a:spLocks noChangeShapeType="1"/>
            </p:cNvSpPr>
            <p:nvPr/>
          </p:nvSpPr>
          <p:spPr bwMode="auto">
            <a:xfrm flipH="1">
              <a:off x="2786" y="1441"/>
              <a:ext cx="172"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29" name="Line 21"/>
            <p:cNvSpPr>
              <a:spLocks noChangeShapeType="1"/>
            </p:cNvSpPr>
            <p:nvPr/>
          </p:nvSpPr>
          <p:spPr bwMode="auto">
            <a:xfrm flipH="1">
              <a:off x="1928" y="1429"/>
              <a:ext cx="163"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30" name="Line 22"/>
            <p:cNvSpPr>
              <a:spLocks noChangeShapeType="1"/>
            </p:cNvSpPr>
            <p:nvPr/>
          </p:nvSpPr>
          <p:spPr bwMode="auto">
            <a:xfrm>
              <a:off x="1932" y="1433"/>
              <a:ext cx="0" cy="272"/>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31" name="Oval 23"/>
            <p:cNvSpPr>
              <a:spLocks noChangeArrowheads="1"/>
            </p:cNvSpPr>
            <p:nvPr/>
          </p:nvSpPr>
          <p:spPr bwMode="auto">
            <a:xfrm>
              <a:off x="2950" y="1689"/>
              <a:ext cx="24" cy="22"/>
            </a:xfrm>
            <a:prstGeom prst="ellipse">
              <a:avLst/>
            </a:prstGeom>
            <a:solidFill>
              <a:schemeClr val="accent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32" name="Rectangle 24"/>
            <p:cNvSpPr>
              <a:spLocks noChangeArrowheads="1"/>
            </p:cNvSpPr>
            <p:nvPr/>
          </p:nvSpPr>
          <p:spPr bwMode="auto">
            <a:xfrm>
              <a:off x="1692" y="612"/>
              <a:ext cx="28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VA</a:t>
              </a:r>
              <a:endParaRPr lang="en-US" altLang="en-US" sz="1800">
                <a:latin typeface="Arial" panose="020B0604020202020204" pitchFamily="34" charset="0"/>
              </a:endParaRPr>
            </a:p>
          </p:txBody>
        </p:sp>
        <p:sp>
          <p:nvSpPr>
            <p:cNvPr id="401433" name="Rectangle 25"/>
            <p:cNvSpPr>
              <a:spLocks noChangeArrowheads="1"/>
            </p:cNvSpPr>
            <p:nvPr/>
          </p:nvSpPr>
          <p:spPr bwMode="auto">
            <a:xfrm>
              <a:off x="1667" y="1457"/>
              <a:ext cx="264"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hit</a:t>
              </a:r>
              <a:endParaRPr lang="en-US" altLang="en-US" sz="1800">
                <a:latin typeface="Arial" panose="020B0604020202020204" pitchFamily="34" charset="0"/>
              </a:endParaRPr>
            </a:p>
          </p:txBody>
        </p:sp>
        <p:sp>
          <p:nvSpPr>
            <p:cNvPr id="401434" name="Line 26"/>
            <p:cNvSpPr>
              <a:spLocks noChangeShapeType="1"/>
            </p:cNvSpPr>
            <p:nvPr/>
          </p:nvSpPr>
          <p:spPr bwMode="auto">
            <a:xfrm flipV="1">
              <a:off x="1809" y="747"/>
              <a:ext cx="0" cy="49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1435" name="Rectangle 27"/>
            <p:cNvSpPr>
              <a:spLocks noChangeArrowheads="1"/>
            </p:cNvSpPr>
            <p:nvPr/>
          </p:nvSpPr>
          <p:spPr bwMode="auto">
            <a:xfrm>
              <a:off x="2910" y="600"/>
              <a:ext cx="288" cy="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PA</a:t>
              </a:r>
              <a:endParaRPr lang="en-US" altLang="en-US" sz="1800">
                <a:latin typeface="Arial" panose="020B0604020202020204" pitchFamily="34" charset="0"/>
              </a:endParaRPr>
            </a:p>
          </p:txBody>
        </p:sp>
      </p:grpSp>
      <p:sp>
        <p:nvSpPr>
          <p:cNvPr id="401436" name="Rectangle 28"/>
          <p:cNvSpPr>
            <a:spLocks noGrp="1" noChangeArrowheads="1"/>
          </p:cNvSpPr>
          <p:nvPr>
            <p:ph type="title"/>
          </p:nvPr>
        </p:nvSpPr>
        <p:spPr>
          <a:xfrm>
            <a:off x="838200" y="152400"/>
            <a:ext cx="7924800" cy="368300"/>
          </a:xfrm>
        </p:spPr>
        <p:txBody>
          <a:bodyPr/>
          <a:lstStyle/>
          <a:p>
            <a:r>
              <a:rPr lang="en-US" altLang="en-US"/>
              <a:t>Another option: Virtually Addressed Cache</a:t>
            </a:r>
            <a:endParaRPr lang="en-US" altLang="en-US"/>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Date Placeholder 3"/>
          <p:cNvSpPr>
            <a:spLocks noGrp="1"/>
          </p:cNvSpPr>
          <p:nvPr>
            <p:ph type="dt" sz="half" idx="10"/>
          </p:nvPr>
        </p:nvSpPr>
        <p:spPr/>
        <p:txBody>
          <a:bodyPr/>
          <a:lstStyle/>
          <a:p>
            <a:r>
              <a:rPr lang="en-US" altLang="en-US"/>
              <a:t>COaA, LEC19 I/O</a:t>
            </a:r>
            <a:endParaRPr lang="en-US" altLang="en-US" dirty="0"/>
          </a:p>
        </p:txBody>
      </p:sp>
      <p:sp>
        <p:nvSpPr>
          <p:cNvPr id="18" name="Footer Placeholder 4"/>
          <p:cNvSpPr>
            <a:spLocks noGrp="1"/>
          </p:cNvSpPr>
          <p:nvPr>
            <p:ph type="ftr" sz="quarter" idx="11"/>
          </p:nvPr>
        </p:nvSpPr>
        <p:spPr/>
        <p:txBody>
          <a:bodyPr/>
          <a:lstStyle/>
          <a:p>
            <a:r>
              <a:rPr lang="en-US" altLang="en-US"/>
              <a:t>Northwestern Polytechnical University</a:t>
            </a:r>
            <a:endParaRPr lang="en-US" altLang="en-US" dirty="0"/>
          </a:p>
        </p:txBody>
      </p:sp>
      <p:pic>
        <p:nvPicPr>
          <p:cNvPr id="402434" name="Picture 2"/>
          <p:cNvPicPr>
            <a:picLocks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90888" y="609600"/>
            <a:ext cx="5853112" cy="625426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02435" name="Rectangle 3"/>
          <p:cNvSpPr>
            <a:spLocks noGrp="1" noChangeArrowheads="1"/>
          </p:cNvSpPr>
          <p:nvPr>
            <p:ph type="body" idx="1"/>
          </p:nvPr>
        </p:nvSpPr>
        <p:spPr>
          <a:xfrm>
            <a:off x="147638" y="685800"/>
            <a:ext cx="3067050" cy="6172200"/>
          </a:xfrm>
          <a:noFill/>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a:lnSpc>
                <a:spcPct val="75000"/>
              </a:lnSpc>
            </a:pPr>
            <a:endParaRPr lang="en-US" altLang="en-US" sz="1600" dirty="0"/>
          </a:p>
          <a:p>
            <a:pPr>
              <a:lnSpc>
                <a:spcPct val="75000"/>
              </a:lnSpc>
            </a:pPr>
            <a:r>
              <a:rPr lang="en-US" altLang="en-US" sz="1600" dirty="0"/>
              <a:t>TLBs fully associative</a:t>
            </a:r>
            <a:endParaRPr lang="en-US" altLang="en-US" sz="1600" dirty="0"/>
          </a:p>
          <a:p>
            <a:pPr>
              <a:lnSpc>
                <a:spcPct val="75000"/>
              </a:lnSpc>
            </a:pPr>
            <a:r>
              <a:rPr lang="en-US" altLang="en-US" sz="1600" dirty="0"/>
              <a:t>TLB updates in SW</a:t>
            </a:r>
            <a:br>
              <a:rPr lang="en-US" altLang="en-US" sz="1600" dirty="0"/>
            </a:br>
            <a:r>
              <a:rPr lang="en-US" altLang="en-US" sz="1600" dirty="0"/>
              <a:t>(“</a:t>
            </a:r>
            <a:r>
              <a:rPr lang="en-US" altLang="en-US" sz="1600" dirty="0" err="1"/>
              <a:t>Priv</a:t>
            </a:r>
            <a:r>
              <a:rPr lang="en-US" altLang="en-US" sz="1600" dirty="0"/>
              <a:t> Arch </a:t>
            </a:r>
            <a:r>
              <a:rPr lang="en-US" altLang="en-US" sz="1600" dirty="0" err="1"/>
              <a:t>Libr</a:t>
            </a:r>
            <a:r>
              <a:rPr lang="en-US" altLang="en-US" sz="1600" dirty="0"/>
              <a:t>”)</a:t>
            </a:r>
            <a:endParaRPr lang="en-US" altLang="en-US" sz="1600" dirty="0"/>
          </a:p>
          <a:p>
            <a:pPr>
              <a:lnSpc>
                <a:spcPct val="75000"/>
              </a:lnSpc>
            </a:pPr>
            <a:r>
              <a:rPr lang="en-US" altLang="en-US" sz="1600" dirty="0"/>
              <a:t>Separate </a:t>
            </a:r>
            <a:r>
              <a:rPr lang="en-US" altLang="en-US" sz="1600" dirty="0" err="1"/>
              <a:t>Instr</a:t>
            </a:r>
            <a:r>
              <a:rPr lang="en-US" altLang="en-US" sz="1600" dirty="0"/>
              <a:t> &amp; Data TLB &amp; Caches</a:t>
            </a:r>
            <a:endParaRPr lang="en-US" altLang="en-US" sz="1600" dirty="0"/>
          </a:p>
          <a:p>
            <a:pPr>
              <a:lnSpc>
                <a:spcPct val="75000"/>
              </a:lnSpc>
            </a:pPr>
            <a:r>
              <a:rPr lang="en-US" altLang="en-US" sz="1600" dirty="0"/>
              <a:t>Caches 8KB direct mapped, write thru</a:t>
            </a:r>
            <a:endParaRPr lang="en-US" altLang="en-US" sz="1600" dirty="0"/>
          </a:p>
          <a:p>
            <a:pPr>
              <a:lnSpc>
                <a:spcPct val="75000"/>
              </a:lnSpc>
            </a:pPr>
            <a:r>
              <a:rPr lang="en-US" altLang="en-US" sz="1600" dirty="0"/>
              <a:t>Critical 8 bytes first</a:t>
            </a:r>
            <a:endParaRPr lang="en-US" altLang="en-US" sz="1600" dirty="0"/>
          </a:p>
          <a:p>
            <a:pPr>
              <a:lnSpc>
                <a:spcPct val="75000"/>
              </a:lnSpc>
            </a:pPr>
            <a:r>
              <a:rPr lang="en-US" altLang="en-US" sz="1600" dirty="0" err="1"/>
              <a:t>Prefetch</a:t>
            </a:r>
            <a:r>
              <a:rPr lang="en-US" altLang="en-US" sz="1600" dirty="0"/>
              <a:t> instr. stream buffer</a:t>
            </a:r>
            <a:endParaRPr lang="en-US" altLang="en-US" sz="1600" dirty="0"/>
          </a:p>
          <a:p>
            <a:pPr>
              <a:lnSpc>
                <a:spcPct val="75000"/>
              </a:lnSpc>
            </a:pPr>
            <a:r>
              <a:rPr lang="en-US" altLang="en-US" sz="1600" dirty="0"/>
              <a:t>4 entry write buffer between D$ &amp; L2$</a:t>
            </a:r>
            <a:endParaRPr lang="en-US" altLang="en-US" sz="1600" dirty="0"/>
          </a:p>
          <a:p>
            <a:pPr>
              <a:lnSpc>
                <a:spcPct val="75000"/>
              </a:lnSpc>
            </a:pPr>
            <a:r>
              <a:rPr lang="en-US" altLang="en-US" sz="1600" dirty="0"/>
              <a:t>2 MB L2 cache, direct mapped, (off-chip)</a:t>
            </a:r>
            <a:endParaRPr lang="en-US" altLang="en-US" sz="1600" dirty="0"/>
          </a:p>
          <a:p>
            <a:pPr>
              <a:lnSpc>
                <a:spcPct val="75000"/>
              </a:lnSpc>
            </a:pPr>
            <a:r>
              <a:rPr lang="en-US" altLang="en-US" sz="1600" dirty="0"/>
              <a:t>256 bit path to main memory,  4 x 64-bit modules</a:t>
            </a:r>
            <a:endParaRPr lang="en-US" altLang="en-US" sz="1600" dirty="0"/>
          </a:p>
          <a:p>
            <a:pPr>
              <a:lnSpc>
                <a:spcPct val="75000"/>
              </a:lnSpc>
            </a:pPr>
            <a:r>
              <a:rPr lang="en-US" altLang="en-US" sz="1600" dirty="0"/>
              <a:t>Victim Buffer: to give read priority over write</a:t>
            </a:r>
            <a:endParaRPr lang="en-US" altLang="en-US" sz="1600" dirty="0"/>
          </a:p>
        </p:txBody>
      </p:sp>
      <p:sp>
        <p:nvSpPr>
          <p:cNvPr id="402436" name="Rectangle 4"/>
          <p:cNvSpPr>
            <a:spLocks noChangeArrowheads="1"/>
          </p:cNvSpPr>
          <p:nvPr/>
        </p:nvSpPr>
        <p:spPr bwMode="auto">
          <a:xfrm>
            <a:off x="3333750" y="4881563"/>
            <a:ext cx="9175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b="0">
                <a:latin typeface="Arial" panose="020B0604020202020204" pitchFamily="34" charset="0"/>
              </a:rPr>
              <a:t>Stream</a:t>
            </a:r>
            <a:endParaRPr lang="en-US" altLang="en-US" sz="1800" b="0">
              <a:latin typeface="Arial" panose="020B0604020202020204" pitchFamily="34" charset="0"/>
            </a:endParaRPr>
          </a:p>
          <a:p>
            <a:r>
              <a:rPr lang="en-US" altLang="en-US" sz="1800" b="0">
                <a:latin typeface="Arial" panose="020B0604020202020204" pitchFamily="34" charset="0"/>
              </a:rPr>
              <a:t>Buffer</a:t>
            </a:r>
            <a:endParaRPr lang="en-US" altLang="en-US" sz="1800" b="0">
              <a:latin typeface="Arial" panose="020B0604020202020204" pitchFamily="34" charset="0"/>
            </a:endParaRPr>
          </a:p>
        </p:txBody>
      </p:sp>
      <p:sp>
        <p:nvSpPr>
          <p:cNvPr id="402437" name="Rectangle 5"/>
          <p:cNvSpPr>
            <a:spLocks noChangeArrowheads="1"/>
          </p:cNvSpPr>
          <p:nvPr/>
        </p:nvSpPr>
        <p:spPr bwMode="auto">
          <a:xfrm>
            <a:off x="8324850" y="4214813"/>
            <a:ext cx="790575" cy="6381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b="0">
                <a:latin typeface="Arial" panose="020B0604020202020204" pitchFamily="34" charset="0"/>
              </a:rPr>
              <a:t>Write</a:t>
            </a:r>
            <a:endParaRPr lang="en-US" altLang="en-US" sz="1800" b="0">
              <a:latin typeface="Arial" panose="020B0604020202020204" pitchFamily="34" charset="0"/>
            </a:endParaRPr>
          </a:p>
          <a:p>
            <a:r>
              <a:rPr lang="en-US" altLang="en-US" sz="1800" b="0">
                <a:latin typeface="Arial" panose="020B0604020202020204" pitchFamily="34" charset="0"/>
              </a:rPr>
              <a:t>Buffer</a:t>
            </a:r>
            <a:endParaRPr lang="en-US" altLang="en-US" sz="1800" b="0">
              <a:latin typeface="Arial" panose="020B0604020202020204" pitchFamily="34" charset="0"/>
            </a:endParaRPr>
          </a:p>
        </p:txBody>
      </p:sp>
      <p:sp>
        <p:nvSpPr>
          <p:cNvPr id="402438" name="Rectangle 6"/>
          <p:cNvSpPr>
            <a:spLocks noChangeArrowheads="1"/>
          </p:cNvSpPr>
          <p:nvPr/>
        </p:nvSpPr>
        <p:spPr bwMode="auto">
          <a:xfrm>
            <a:off x="788555" y="5789860"/>
            <a:ext cx="14763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b="0">
                <a:latin typeface="Arial" panose="020B0604020202020204" pitchFamily="34" charset="0"/>
              </a:rPr>
              <a:t>Victim Buffer</a:t>
            </a:r>
            <a:endParaRPr lang="en-US" altLang="en-US" sz="1800" b="0">
              <a:latin typeface="Arial" panose="020B0604020202020204" pitchFamily="34" charset="0"/>
            </a:endParaRPr>
          </a:p>
        </p:txBody>
      </p:sp>
      <p:sp>
        <p:nvSpPr>
          <p:cNvPr id="402439" name="Rectangle 7"/>
          <p:cNvSpPr>
            <a:spLocks noChangeArrowheads="1"/>
          </p:cNvSpPr>
          <p:nvPr/>
        </p:nvSpPr>
        <p:spPr bwMode="auto">
          <a:xfrm>
            <a:off x="4476750" y="2347913"/>
            <a:ext cx="6254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b="0">
                <a:latin typeface="Arial" panose="020B0604020202020204" pitchFamily="34" charset="0"/>
              </a:rPr>
              <a:t>Instr</a:t>
            </a:r>
            <a:endParaRPr lang="en-US" altLang="en-US" sz="1800" b="0">
              <a:latin typeface="Arial" panose="020B0604020202020204" pitchFamily="34" charset="0"/>
            </a:endParaRPr>
          </a:p>
        </p:txBody>
      </p:sp>
      <p:sp>
        <p:nvSpPr>
          <p:cNvPr id="402440" name="Rectangle 8"/>
          <p:cNvSpPr>
            <a:spLocks noChangeArrowheads="1"/>
          </p:cNvSpPr>
          <p:nvPr/>
        </p:nvSpPr>
        <p:spPr bwMode="auto">
          <a:xfrm>
            <a:off x="7239000" y="2347913"/>
            <a:ext cx="663575" cy="36353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pattFill prst="narHorz">
                  <a:fgClr>
                    <a:schemeClr val="tx1"/>
                  </a:fgClr>
                  <a:bgClr>
                    <a:schemeClr val="bg1"/>
                  </a:bgClr>
                </a:patt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b="0">
                <a:latin typeface="Arial" panose="020B0604020202020204" pitchFamily="34" charset="0"/>
              </a:rPr>
              <a:t>Data</a:t>
            </a:r>
            <a:endParaRPr lang="en-US" altLang="en-US" sz="1800" b="0">
              <a:latin typeface="Arial" panose="020B0604020202020204" pitchFamily="34" charset="0"/>
            </a:endParaRPr>
          </a:p>
        </p:txBody>
      </p:sp>
      <p:sp>
        <p:nvSpPr>
          <p:cNvPr id="402441" name="Line 9"/>
          <p:cNvSpPr>
            <a:spLocks noChangeShapeType="1"/>
          </p:cNvSpPr>
          <p:nvPr/>
        </p:nvSpPr>
        <p:spPr bwMode="auto">
          <a:xfrm flipV="1">
            <a:off x="2743200" y="1447799"/>
            <a:ext cx="1828800" cy="20637"/>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2" name="Line 10"/>
          <p:cNvSpPr>
            <a:spLocks noChangeShapeType="1"/>
          </p:cNvSpPr>
          <p:nvPr/>
        </p:nvSpPr>
        <p:spPr bwMode="auto">
          <a:xfrm>
            <a:off x="2438400" y="2438400"/>
            <a:ext cx="2514600" cy="53340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3" name="Line 11"/>
          <p:cNvSpPr>
            <a:spLocks noChangeShapeType="1"/>
          </p:cNvSpPr>
          <p:nvPr/>
        </p:nvSpPr>
        <p:spPr bwMode="auto">
          <a:xfrm>
            <a:off x="2438400" y="3681414"/>
            <a:ext cx="2362200" cy="738186"/>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4" name="Line 12"/>
          <p:cNvSpPr>
            <a:spLocks noChangeShapeType="1"/>
          </p:cNvSpPr>
          <p:nvPr/>
        </p:nvSpPr>
        <p:spPr bwMode="auto">
          <a:xfrm>
            <a:off x="2743200" y="4572000"/>
            <a:ext cx="3581400" cy="129540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5" name="Line 13"/>
          <p:cNvSpPr>
            <a:spLocks noChangeShapeType="1"/>
          </p:cNvSpPr>
          <p:nvPr/>
        </p:nvSpPr>
        <p:spPr bwMode="auto">
          <a:xfrm>
            <a:off x="2590800" y="6096000"/>
            <a:ext cx="3733800" cy="45720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6" name="Line 14"/>
          <p:cNvSpPr>
            <a:spLocks noChangeShapeType="1"/>
          </p:cNvSpPr>
          <p:nvPr/>
        </p:nvSpPr>
        <p:spPr bwMode="auto">
          <a:xfrm>
            <a:off x="2667000" y="4038600"/>
            <a:ext cx="4191000" cy="60960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7" name="Line 15"/>
          <p:cNvSpPr>
            <a:spLocks noChangeShapeType="1"/>
          </p:cNvSpPr>
          <p:nvPr/>
        </p:nvSpPr>
        <p:spPr bwMode="auto">
          <a:xfrm>
            <a:off x="2667000" y="5410200"/>
            <a:ext cx="4800600" cy="22860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2448" name="Rectangle 16"/>
          <p:cNvSpPr>
            <a:spLocks noGrp="1" noChangeArrowheads="1"/>
          </p:cNvSpPr>
          <p:nvPr>
            <p:ph type="title"/>
          </p:nvPr>
        </p:nvSpPr>
        <p:spPr>
          <a:xfrm>
            <a:off x="774700" y="88900"/>
            <a:ext cx="6159500" cy="368300"/>
          </a:xfrm>
        </p:spPr>
        <p:txBody>
          <a:bodyPr/>
          <a:lstStyle/>
          <a:p>
            <a:r>
              <a:rPr lang="en-US" altLang="en-US"/>
              <a:t>Cache Optimization: Alpha 21064</a:t>
            </a:r>
            <a:endParaRPr lang="en-US" altLang="en-US"/>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COaA, LEC19 I/O</a:t>
            </a:r>
            <a:endParaRPr lang="en-US" altLang="en-US" dirty="0"/>
          </a:p>
        </p:txBody>
      </p:sp>
      <p:sp>
        <p:nvSpPr>
          <p:cNvPr id="7"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28034" name="Rectangle 2"/>
          <p:cNvSpPr>
            <a:spLocks noGrp="1" noChangeArrowheads="1"/>
          </p:cNvSpPr>
          <p:nvPr>
            <p:ph type="title"/>
          </p:nvPr>
        </p:nvSpPr>
        <p:spPr>
          <a:xfrm>
            <a:off x="871538" y="152400"/>
            <a:ext cx="8120062" cy="368300"/>
          </a:xfrm>
        </p:spPr>
        <p:txBody>
          <a:bodyPr/>
          <a:lstStyle/>
          <a:p>
            <a:r>
              <a:rPr lang="en-US" altLang="en-US" sz="2400" dirty="0"/>
              <a:t>Computers in the News: Sony </a:t>
            </a:r>
            <a:r>
              <a:rPr lang="en-US" altLang="en-US" sz="2400" dirty="0" err="1"/>
              <a:t>Playstation</a:t>
            </a:r>
            <a:r>
              <a:rPr lang="en-US" altLang="en-US" sz="2400" dirty="0"/>
              <a:t> 2000</a:t>
            </a:r>
            <a:endParaRPr lang="en-US" altLang="en-US" sz="2400" dirty="0"/>
          </a:p>
        </p:txBody>
      </p:sp>
      <p:sp>
        <p:nvSpPr>
          <p:cNvPr id="428035" name="Rectangle 3"/>
          <p:cNvSpPr>
            <a:spLocks noGrp="1" noChangeArrowheads="1"/>
          </p:cNvSpPr>
          <p:nvPr>
            <p:ph type="body" idx="1"/>
          </p:nvPr>
        </p:nvSpPr>
        <p:spPr>
          <a:xfrm>
            <a:off x="152400" y="5029200"/>
            <a:ext cx="8610600" cy="1479550"/>
          </a:xfrm>
        </p:spPr>
        <p:txBody>
          <a:bodyPr/>
          <a:lstStyle/>
          <a:p>
            <a:r>
              <a:rPr lang="en-US" altLang="en-US"/>
              <a:t>(as reported in Microprocessor Report, Vol 13, No. 5)</a:t>
            </a:r>
            <a:endParaRPr lang="en-US" altLang="en-US"/>
          </a:p>
          <a:p>
            <a:pPr lvl="1"/>
            <a:r>
              <a:rPr lang="en-US" altLang="en-US" sz="1600"/>
              <a:t>Emotion Engine: 6.2 GFLOPS, 75 million polygons per second</a:t>
            </a:r>
            <a:endParaRPr lang="en-US" altLang="en-US" sz="1600"/>
          </a:p>
          <a:p>
            <a:pPr lvl="1"/>
            <a:r>
              <a:rPr lang="en-US" altLang="en-US" sz="1600"/>
              <a:t>Graphics Synthesizer: 2.4 Billion pixels per second</a:t>
            </a:r>
            <a:endParaRPr lang="en-US" altLang="en-US" sz="1600"/>
          </a:p>
          <a:p>
            <a:pPr lvl="1"/>
            <a:r>
              <a:rPr lang="en-US" altLang="en-US" sz="1600"/>
              <a:t>Claim: </a:t>
            </a:r>
            <a:r>
              <a:rPr lang="en-US" altLang="en-US" sz="1600" i="1"/>
              <a:t>Toy Story </a:t>
            </a:r>
            <a:r>
              <a:rPr lang="en-US" altLang="en-US" sz="1600"/>
              <a:t>realism brought to games!</a:t>
            </a:r>
            <a:endParaRPr lang="en-US" altLang="en-US" sz="1600"/>
          </a:p>
        </p:txBody>
      </p:sp>
      <p:pic>
        <p:nvPicPr>
          <p:cNvPr id="428036" name="Picture 4" descr="H:\culler\tmp\fig1.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2000" y="685800"/>
            <a:ext cx="5073650" cy="4313238"/>
          </a:xfrm>
          <a:prstGeom prst="rect">
            <a:avLst/>
          </a:prstGeom>
          <a:noFill/>
          <a:extLst>
            <a:ext uri="{909E8E84-426E-40DD-AFC4-6F175D3DCCD1}">
              <a14:hiddenFill xmlns:a14="http://schemas.microsoft.com/office/drawing/2010/main">
                <a:solidFill>
                  <a:srgbClr val="FFFFFF"/>
                </a:solidFill>
              </a14:hiddenFill>
            </a:ext>
          </a:extLst>
        </p:spPr>
      </p:pic>
      <p:pic>
        <p:nvPicPr>
          <p:cNvPr id="428037" name="Picture 5" descr="U:\courses\cs152-sp99\images\fig4.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71600"/>
            <a:ext cx="2527300" cy="3200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Date Placeholder 3"/>
          <p:cNvSpPr>
            <a:spLocks noGrp="1"/>
          </p:cNvSpPr>
          <p:nvPr>
            <p:ph type="dt" sz="half" idx="10"/>
          </p:nvPr>
        </p:nvSpPr>
        <p:spPr/>
        <p:txBody>
          <a:bodyPr/>
          <a:lstStyle/>
          <a:p>
            <a:r>
              <a:rPr lang="en-US" altLang="en-US"/>
              <a:t>COaA, LEC19 I/O</a:t>
            </a:r>
            <a:endParaRPr lang="en-US" altLang="en-US" dirty="0"/>
          </a:p>
        </p:txBody>
      </p:sp>
      <p:sp>
        <p:nvSpPr>
          <p:cNvPr id="8"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29058" name="Rectangle 2"/>
          <p:cNvSpPr>
            <a:spLocks noGrp="1" noChangeArrowheads="1"/>
          </p:cNvSpPr>
          <p:nvPr>
            <p:ph type="title"/>
          </p:nvPr>
        </p:nvSpPr>
        <p:spPr>
          <a:xfrm>
            <a:off x="871538" y="234950"/>
            <a:ext cx="5910262" cy="368300"/>
          </a:xfrm>
        </p:spPr>
        <p:txBody>
          <a:bodyPr/>
          <a:lstStyle/>
          <a:p>
            <a:r>
              <a:rPr lang="en-US" altLang="en-US" dirty="0" err="1"/>
              <a:t>Playstation</a:t>
            </a:r>
            <a:r>
              <a:rPr lang="en-US" altLang="en-US" dirty="0"/>
              <a:t> 2000 Continued</a:t>
            </a:r>
            <a:endParaRPr lang="en-US" altLang="en-US" dirty="0"/>
          </a:p>
        </p:txBody>
      </p:sp>
      <p:sp>
        <p:nvSpPr>
          <p:cNvPr id="429059" name="Rectangle 3"/>
          <p:cNvSpPr>
            <a:spLocks noGrp="1" noChangeArrowheads="1"/>
          </p:cNvSpPr>
          <p:nvPr>
            <p:ph type="body" idx="1"/>
          </p:nvPr>
        </p:nvSpPr>
        <p:spPr>
          <a:xfrm>
            <a:off x="4343400" y="4495800"/>
            <a:ext cx="4724400" cy="1889125"/>
          </a:xfrm>
        </p:spPr>
        <p:txBody>
          <a:bodyPr/>
          <a:lstStyle/>
          <a:p>
            <a:r>
              <a:rPr lang="en-US" altLang="en-US"/>
              <a:t>Sample Vector Unit</a:t>
            </a:r>
            <a:endParaRPr lang="en-US" altLang="en-US"/>
          </a:p>
          <a:p>
            <a:pPr lvl="1"/>
            <a:r>
              <a:rPr lang="en-US" altLang="en-US"/>
              <a:t>2-wide VLIW</a:t>
            </a:r>
            <a:endParaRPr lang="en-US" altLang="en-US"/>
          </a:p>
          <a:p>
            <a:pPr lvl="1"/>
            <a:r>
              <a:rPr lang="en-US" altLang="en-US"/>
              <a:t>Includes Microcode Memory</a:t>
            </a:r>
            <a:endParaRPr lang="en-US" altLang="en-US"/>
          </a:p>
          <a:p>
            <a:pPr lvl="1"/>
            <a:r>
              <a:rPr lang="en-US" altLang="en-US"/>
              <a:t>High-level instructions like matrix-multiply </a:t>
            </a:r>
            <a:endParaRPr lang="en-US" altLang="en-US"/>
          </a:p>
          <a:p>
            <a:pPr lvl="1"/>
            <a:endParaRPr lang="en-US" altLang="en-US"/>
          </a:p>
        </p:txBody>
      </p:sp>
      <p:pic>
        <p:nvPicPr>
          <p:cNvPr id="429060" name="Picture 4" descr="U:\courses\cs152-sp99\images\fig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8600" y="838200"/>
            <a:ext cx="4343400" cy="3671888"/>
          </a:xfrm>
          <a:prstGeom prst="rect">
            <a:avLst/>
          </a:prstGeom>
          <a:noFill/>
          <a:extLst>
            <a:ext uri="{909E8E84-426E-40DD-AFC4-6F175D3DCCD1}">
              <a14:hiddenFill xmlns:a14="http://schemas.microsoft.com/office/drawing/2010/main">
                <a:solidFill>
                  <a:srgbClr val="FFFFFF"/>
                </a:solidFill>
              </a14:hiddenFill>
            </a:ext>
          </a:extLst>
        </p:spPr>
      </p:pic>
      <p:pic>
        <p:nvPicPr>
          <p:cNvPr id="429061" name="Picture 5" descr="U:\courses\cs152-sp99\images\fig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914400"/>
            <a:ext cx="4324350" cy="3635375"/>
          </a:xfrm>
          <a:prstGeom prst="rect">
            <a:avLst/>
          </a:prstGeom>
          <a:noFill/>
          <a:extLst>
            <a:ext uri="{909E8E84-426E-40DD-AFC4-6F175D3DCCD1}">
              <a14:hiddenFill xmlns:a14="http://schemas.microsoft.com/office/drawing/2010/main">
                <a:solidFill>
                  <a:srgbClr val="FFFFFF"/>
                </a:solidFill>
              </a14:hiddenFill>
            </a:ext>
          </a:extLst>
        </p:spPr>
      </p:pic>
      <p:sp>
        <p:nvSpPr>
          <p:cNvPr id="429062" name="Rectangle 6"/>
          <p:cNvSpPr>
            <a:spLocks noChangeArrowheads="1"/>
          </p:cNvSpPr>
          <p:nvPr/>
        </p:nvSpPr>
        <p:spPr bwMode="auto">
          <a:xfrm>
            <a:off x="152400" y="4495800"/>
            <a:ext cx="43434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203200" indent="-203200">
              <a:lnSpc>
                <a:spcPct val="85000"/>
              </a:lnSpc>
              <a:spcBef>
                <a:spcPct val="100000"/>
              </a:spcBef>
              <a:buSzPct val="100000"/>
              <a:buChar char="°"/>
              <a:defRPr b="1">
                <a:solidFill>
                  <a:schemeClr val="tx1"/>
                </a:solidFill>
                <a:latin typeface="Arial" panose="020B0604020202020204" pitchFamily="34" charset="0"/>
              </a:defRPr>
            </a:lvl1pPr>
            <a:lvl2pPr marL="685800" indent="-190500">
              <a:lnSpc>
                <a:spcPct val="85000"/>
              </a:lnSpc>
              <a:spcBef>
                <a:spcPct val="40000"/>
              </a:spcBef>
              <a:buSzPct val="100000"/>
              <a:buChar char="•"/>
              <a:defRPr b="1">
                <a:solidFill>
                  <a:schemeClr val="tx1"/>
                </a:solidFill>
                <a:latin typeface="Arial" panose="020B0604020202020204" pitchFamily="34" charset="0"/>
              </a:defRPr>
            </a:lvl2pPr>
            <a:lvl3pPr marL="1257300" indent="-342900">
              <a:lnSpc>
                <a:spcPct val="85000"/>
              </a:lnSpc>
              <a:spcBef>
                <a:spcPct val="40000"/>
              </a:spcBef>
              <a:buSzPct val="100000"/>
              <a:buChar char="-"/>
              <a:defRPr b="1">
                <a:solidFill>
                  <a:schemeClr val="tx1"/>
                </a:solidFill>
                <a:latin typeface="Arial" panose="020B0604020202020204" pitchFamily="34" charset="0"/>
              </a:defRPr>
            </a:lvl3pPr>
            <a:lvl4pPr marL="1714500" indent="-342900">
              <a:spcBef>
                <a:spcPct val="20000"/>
              </a:spcBef>
              <a:buChar char="–"/>
              <a:defRPr sz="2000">
                <a:solidFill>
                  <a:schemeClr val="tx1"/>
                </a:solidFill>
                <a:latin typeface="Times New Roman" panose="02020603050405020304" charset="0"/>
              </a:defRPr>
            </a:lvl4pPr>
            <a:lvl5pPr marL="2171700" indent="-342900">
              <a:spcBef>
                <a:spcPct val="20000"/>
              </a:spcBef>
              <a:buChar char="»"/>
              <a:defRPr sz="2000">
                <a:solidFill>
                  <a:schemeClr val="tx1"/>
                </a:solidFill>
                <a:latin typeface="Times New Roman" panose="02020603050405020304" charset="0"/>
              </a:defRPr>
            </a:lvl5pPr>
            <a:lvl6pPr marL="2628900" indent="-342900" eaLnBrk="0" fontAlgn="base" hangingPunct="0">
              <a:spcBef>
                <a:spcPct val="20000"/>
              </a:spcBef>
              <a:spcAft>
                <a:spcPct val="0"/>
              </a:spcAft>
              <a:buChar char="»"/>
              <a:defRPr sz="2000">
                <a:solidFill>
                  <a:schemeClr val="tx1"/>
                </a:solidFill>
                <a:latin typeface="Times New Roman" panose="02020603050405020304" charset="0"/>
              </a:defRPr>
            </a:lvl6pPr>
            <a:lvl7pPr marL="3086100" indent="-342900" eaLnBrk="0" fontAlgn="base" hangingPunct="0">
              <a:spcBef>
                <a:spcPct val="20000"/>
              </a:spcBef>
              <a:spcAft>
                <a:spcPct val="0"/>
              </a:spcAft>
              <a:buChar char="»"/>
              <a:defRPr sz="2000">
                <a:solidFill>
                  <a:schemeClr val="tx1"/>
                </a:solidFill>
                <a:latin typeface="Times New Roman" panose="02020603050405020304" charset="0"/>
              </a:defRPr>
            </a:lvl7pPr>
            <a:lvl8pPr marL="3543300" indent="-342900" eaLnBrk="0" fontAlgn="base" hangingPunct="0">
              <a:spcBef>
                <a:spcPct val="20000"/>
              </a:spcBef>
              <a:spcAft>
                <a:spcPct val="0"/>
              </a:spcAft>
              <a:buChar char="»"/>
              <a:defRPr sz="2000">
                <a:solidFill>
                  <a:schemeClr val="tx1"/>
                </a:solidFill>
                <a:latin typeface="Times New Roman" panose="02020603050405020304" charset="0"/>
              </a:defRPr>
            </a:lvl8pPr>
            <a:lvl9pPr marL="4000500" indent="-342900" eaLnBrk="0" fontAlgn="base" hangingPunct="0">
              <a:spcBef>
                <a:spcPct val="20000"/>
              </a:spcBef>
              <a:spcAft>
                <a:spcPct val="0"/>
              </a:spcAft>
              <a:buChar char="»"/>
              <a:defRPr sz="2000">
                <a:solidFill>
                  <a:schemeClr val="tx1"/>
                </a:solidFill>
                <a:latin typeface="Times New Roman" panose="02020603050405020304" charset="0"/>
              </a:defRPr>
            </a:lvl9pPr>
          </a:lstStyle>
          <a:p>
            <a:r>
              <a:rPr lang="en-US" altLang="en-US" sz="1800"/>
              <a:t>Emotion Engine:</a:t>
            </a:r>
            <a:endParaRPr lang="en-US" altLang="en-US" sz="1800"/>
          </a:p>
          <a:p>
            <a:pPr lvl="1"/>
            <a:r>
              <a:rPr lang="en-US" altLang="en-US" sz="1800"/>
              <a:t>Superscalar MIPS core</a:t>
            </a:r>
            <a:endParaRPr lang="en-US" altLang="en-US" sz="1800"/>
          </a:p>
          <a:p>
            <a:pPr lvl="1"/>
            <a:r>
              <a:rPr lang="en-US" altLang="en-US" sz="1800"/>
              <a:t>Vector Coprocessor Pipelines</a:t>
            </a:r>
            <a:endParaRPr lang="en-US" altLang="en-US" sz="1800"/>
          </a:p>
          <a:p>
            <a:pPr lvl="1"/>
            <a:r>
              <a:rPr lang="en-US" altLang="en-US" sz="1800"/>
              <a:t>RAMBUS DRAM interface</a:t>
            </a:r>
            <a:endParaRPr lang="en-US" altLang="en-US" sz="1800"/>
          </a:p>
          <a:p>
            <a:endParaRPr lang="en-US" altLang="en-US" sz="180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 name="Date Placeholder 3"/>
          <p:cNvSpPr>
            <a:spLocks noGrp="1"/>
          </p:cNvSpPr>
          <p:nvPr>
            <p:ph type="dt" sz="half" idx="10"/>
          </p:nvPr>
        </p:nvSpPr>
        <p:spPr/>
        <p:txBody>
          <a:bodyPr/>
          <a:lstStyle/>
          <a:p>
            <a:r>
              <a:rPr lang="en-US" altLang="en-US"/>
              <a:t>COaA, LEC19 I/O</a:t>
            </a:r>
            <a:endParaRPr lang="en-US" altLang="en-US" dirty="0"/>
          </a:p>
        </p:txBody>
      </p:sp>
      <p:sp>
        <p:nvSpPr>
          <p:cNvPr id="27"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3458" name="Rectangle 2"/>
          <p:cNvSpPr>
            <a:spLocks noGrp="1" noChangeArrowheads="1"/>
          </p:cNvSpPr>
          <p:nvPr>
            <p:ph type="body" idx="1"/>
          </p:nvPr>
        </p:nvSpPr>
        <p:spPr>
          <a:xfrm>
            <a:off x="685800" y="838200"/>
            <a:ext cx="7848600" cy="538162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buFontTx/>
              <a:buNone/>
            </a:pPr>
            <a:r>
              <a:rPr lang="en-US" altLang="en-US"/>
              <a:t>A Bus Is:</a:t>
            </a:r>
            <a:endParaRPr lang="en-US" altLang="en-US"/>
          </a:p>
          <a:p>
            <a:r>
              <a:rPr lang="en-US" altLang="en-US"/>
              <a:t>shared communication link</a:t>
            </a:r>
            <a:endParaRPr lang="en-US" altLang="en-US"/>
          </a:p>
          <a:p>
            <a:r>
              <a:rPr lang="en-US" altLang="en-US"/>
              <a:t>single set of wires used to connect multiple subsystems</a:t>
            </a:r>
            <a:endParaRPr lang="en-US" altLang="en-US"/>
          </a:p>
          <a:p>
            <a:pPr>
              <a:buFontTx/>
              <a:buNone/>
            </a:pPr>
            <a:endParaRPr lang="en-US" altLang="en-US"/>
          </a:p>
          <a:p>
            <a:pPr>
              <a:buFontTx/>
              <a:buNone/>
            </a:pPr>
            <a:endParaRPr lang="en-US" altLang="en-US"/>
          </a:p>
          <a:p>
            <a:pPr>
              <a:buFontTx/>
              <a:buNone/>
            </a:pPr>
            <a:endParaRPr lang="en-US" altLang="en-US"/>
          </a:p>
          <a:p>
            <a:pPr>
              <a:buFontTx/>
              <a:buNone/>
            </a:pPr>
            <a:endParaRPr lang="en-US" altLang="en-US"/>
          </a:p>
          <a:p>
            <a:endParaRPr lang="en-US" altLang="en-US"/>
          </a:p>
          <a:p>
            <a:endParaRPr lang="en-US" altLang="en-US">
              <a:solidFill>
                <a:schemeClr val="accent2"/>
              </a:solidFill>
            </a:endParaRPr>
          </a:p>
          <a:p>
            <a:r>
              <a:rPr lang="en-US" altLang="en-US">
                <a:solidFill>
                  <a:schemeClr val="accent2"/>
                </a:solidFill>
              </a:rPr>
              <a:t>A Bus is also a fundamental tool for composing large, complex systems</a:t>
            </a:r>
            <a:endParaRPr lang="en-US" altLang="en-US">
              <a:solidFill>
                <a:schemeClr val="accent2"/>
              </a:solidFill>
            </a:endParaRPr>
          </a:p>
          <a:p>
            <a:pPr lvl="1"/>
            <a:r>
              <a:rPr lang="en-US" altLang="en-US">
                <a:solidFill>
                  <a:schemeClr val="accent2"/>
                </a:solidFill>
              </a:rPr>
              <a:t>systematic means of abstraction</a:t>
            </a:r>
            <a:endParaRPr lang="en-US" altLang="en-US">
              <a:solidFill>
                <a:schemeClr val="accent2"/>
              </a:solidFill>
            </a:endParaRPr>
          </a:p>
        </p:txBody>
      </p:sp>
      <p:grpSp>
        <p:nvGrpSpPr>
          <p:cNvPr id="403459" name="Group 3"/>
          <p:cNvGrpSpPr/>
          <p:nvPr/>
        </p:nvGrpSpPr>
        <p:grpSpPr bwMode="auto">
          <a:xfrm>
            <a:off x="2590800" y="2438400"/>
            <a:ext cx="4779963" cy="2159000"/>
            <a:chOff x="1880" y="1320"/>
            <a:chExt cx="3011" cy="1360"/>
          </a:xfrm>
        </p:grpSpPr>
        <p:grpSp>
          <p:nvGrpSpPr>
            <p:cNvPr id="403460" name="Group 4"/>
            <p:cNvGrpSpPr/>
            <p:nvPr/>
          </p:nvGrpSpPr>
          <p:grpSpPr bwMode="auto">
            <a:xfrm>
              <a:off x="1954" y="1800"/>
              <a:ext cx="623" cy="357"/>
              <a:chOff x="1954" y="1800"/>
              <a:chExt cx="623" cy="357"/>
            </a:xfrm>
          </p:grpSpPr>
          <p:sp>
            <p:nvSpPr>
              <p:cNvPr id="403461" name="Rectangle 5"/>
              <p:cNvSpPr>
                <a:spLocks noChangeArrowheads="1"/>
              </p:cNvSpPr>
              <p:nvPr/>
            </p:nvSpPr>
            <p:spPr bwMode="auto">
              <a:xfrm>
                <a:off x="1954" y="1800"/>
                <a:ext cx="611" cy="3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62" name="Rectangle 6"/>
              <p:cNvSpPr>
                <a:spLocks noChangeArrowheads="1"/>
              </p:cNvSpPr>
              <p:nvPr/>
            </p:nvSpPr>
            <p:spPr bwMode="auto">
              <a:xfrm>
                <a:off x="2036" y="1906"/>
                <a:ext cx="541"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Control</a:t>
                </a:r>
                <a:endParaRPr lang="en-US" altLang="en-US"/>
              </a:p>
            </p:txBody>
          </p:sp>
        </p:grpSp>
        <p:grpSp>
          <p:nvGrpSpPr>
            <p:cNvPr id="403463" name="Group 7"/>
            <p:cNvGrpSpPr/>
            <p:nvPr/>
          </p:nvGrpSpPr>
          <p:grpSpPr bwMode="auto">
            <a:xfrm>
              <a:off x="1954" y="2248"/>
              <a:ext cx="671" cy="357"/>
              <a:chOff x="1954" y="2248"/>
              <a:chExt cx="671" cy="357"/>
            </a:xfrm>
          </p:grpSpPr>
          <p:sp>
            <p:nvSpPr>
              <p:cNvPr id="403464" name="Rectangle 8"/>
              <p:cNvSpPr>
                <a:spLocks noChangeArrowheads="1"/>
              </p:cNvSpPr>
              <p:nvPr/>
            </p:nvSpPr>
            <p:spPr bwMode="auto">
              <a:xfrm>
                <a:off x="1954" y="2248"/>
                <a:ext cx="611" cy="35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65" name="Rectangle 9"/>
              <p:cNvSpPr>
                <a:spLocks noChangeArrowheads="1"/>
              </p:cNvSpPr>
              <p:nvPr/>
            </p:nvSpPr>
            <p:spPr bwMode="auto">
              <a:xfrm>
                <a:off x="1999" y="2334"/>
                <a:ext cx="6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Datapath</a:t>
                </a:r>
                <a:endParaRPr lang="en-US" altLang="en-US"/>
              </a:p>
            </p:txBody>
          </p:sp>
        </p:grpSp>
        <p:sp>
          <p:nvSpPr>
            <p:cNvPr id="403466" name="Rectangle 10"/>
            <p:cNvSpPr>
              <a:spLocks noChangeArrowheads="1"/>
            </p:cNvSpPr>
            <p:nvPr/>
          </p:nvSpPr>
          <p:spPr bwMode="auto">
            <a:xfrm>
              <a:off x="3318" y="1613"/>
              <a:ext cx="501" cy="106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67" name="Rectangle 11"/>
            <p:cNvSpPr>
              <a:spLocks noChangeArrowheads="1"/>
            </p:cNvSpPr>
            <p:nvPr/>
          </p:nvSpPr>
          <p:spPr bwMode="auto">
            <a:xfrm>
              <a:off x="3272" y="2023"/>
              <a:ext cx="5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Memory</a:t>
              </a:r>
              <a:endParaRPr lang="en-US" altLang="en-US"/>
            </a:p>
          </p:txBody>
        </p:sp>
        <p:sp>
          <p:nvSpPr>
            <p:cNvPr id="403468" name="Rectangle 12"/>
            <p:cNvSpPr>
              <a:spLocks noChangeArrowheads="1"/>
            </p:cNvSpPr>
            <p:nvPr/>
          </p:nvSpPr>
          <p:spPr bwMode="auto">
            <a:xfrm>
              <a:off x="1880" y="1613"/>
              <a:ext cx="758" cy="1067"/>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69" name="Rectangle 13"/>
            <p:cNvSpPr>
              <a:spLocks noChangeArrowheads="1"/>
            </p:cNvSpPr>
            <p:nvPr/>
          </p:nvSpPr>
          <p:spPr bwMode="auto">
            <a:xfrm>
              <a:off x="1999" y="1599"/>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a:t>
              </a:r>
              <a:endParaRPr lang="en-US" altLang="en-US"/>
            </a:p>
          </p:txBody>
        </p:sp>
        <p:sp>
          <p:nvSpPr>
            <p:cNvPr id="403470" name="Rectangle 14"/>
            <p:cNvSpPr>
              <a:spLocks noChangeArrowheads="1"/>
            </p:cNvSpPr>
            <p:nvPr/>
          </p:nvSpPr>
          <p:spPr bwMode="auto">
            <a:xfrm>
              <a:off x="4387" y="1613"/>
              <a:ext cx="501" cy="43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1" name="Rectangle 15"/>
            <p:cNvSpPr>
              <a:spLocks noChangeArrowheads="1"/>
            </p:cNvSpPr>
            <p:nvPr/>
          </p:nvSpPr>
          <p:spPr bwMode="auto">
            <a:xfrm>
              <a:off x="4424" y="1748"/>
              <a:ext cx="420"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Input</a:t>
              </a:r>
              <a:endParaRPr lang="en-US" altLang="en-US"/>
            </a:p>
          </p:txBody>
        </p:sp>
        <p:sp>
          <p:nvSpPr>
            <p:cNvPr id="403472" name="Rectangle 16"/>
            <p:cNvSpPr>
              <a:spLocks noChangeArrowheads="1"/>
            </p:cNvSpPr>
            <p:nvPr/>
          </p:nvSpPr>
          <p:spPr bwMode="auto">
            <a:xfrm>
              <a:off x="4387" y="2248"/>
              <a:ext cx="501" cy="43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3" name="Rectangle 17"/>
            <p:cNvSpPr>
              <a:spLocks noChangeArrowheads="1"/>
            </p:cNvSpPr>
            <p:nvPr/>
          </p:nvSpPr>
          <p:spPr bwMode="auto">
            <a:xfrm>
              <a:off x="4378" y="2383"/>
              <a:ext cx="51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Output</a:t>
              </a:r>
              <a:endParaRPr lang="en-US" altLang="en-US"/>
            </a:p>
          </p:txBody>
        </p:sp>
        <p:sp>
          <p:nvSpPr>
            <p:cNvPr id="403474" name="Line 18"/>
            <p:cNvSpPr>
              <a:spLocks noChangeShapeType="1"/>
            </p:cNvSpPr>
            <p:nvPr/>
          </p:nvSpPr>
          <p:spPr bwMode="auto">
            <a:xfrm>
              <a:off x="2670" y="2128"/>
              <a:ext cx="616"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5" name="Line 19"/>
            <p:cNvSpPr>
              <a:spLocks noChangeShapeType="1"/>
            </p:cNvSpPr>
            <p:nvPr/>
          </p:nvSpPr>
          <p:spPr bwMode="auto">
            <a:xfrm>
              <a:off x="2339" y="1344"/>
              <a:ext cx="1685" cy="0"/>
            </a:xfrm>
            <a:prstGeom prst="line">
              <a:avLst/>
            </a:prstGeom>
            <a:noFill/>
            <a:ln w="762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6" name="Line 20"/>
            <p:cNvSpPr>
              <a:spLocks noChangeShapeType="1"/>
            </p:cNvSpPr>
            <p:nvPr/>
          </p:nvSpPr>
          <p:spPr bwMode="auto">
            <a:xfrm flipV="1">
              <a:off x="2315" y="1320"/>
              <a:ext cx="0" cy="309"/>
            </a:xfrm>
            <a:prstGeom prst="line">
              <a:avLst/>
            </a:prstGeom>
            <a:noFill/>
            <a:ln w="762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7" name="Line 21"/>
            <p:cNvSpPr>
              <a:spLocks noChangeShapeType="1"/>
            </p:cNvSpPr>
            <p:nvPr/>
          </p:nvSpPr>
          <p:spPr bwMode="auto">
            <a:xfrm>
              <a:off x="4090" y="1848"/>
              <a:ext cx="284" cy="0"/>
            </a:xfrm>
            <a:prstGeom prst="line">
              <a:avLst/>
            </a:prstGeom>
            <a:noFill/>
            <a:ln w="762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8" name="Line 22"/>
            <p:cNvSpPr>
              <a:spLocks noChangeShapeType="1"/>
            </p:cNvSpPr>
            <p:nvPr/>
          </p:nvSpPr>
          <p:spPr bwMode="auto">
            <a:xfrm flipH="1">
              <a:off x="4042" y="2445"/>
              <a:ext cx="380" cy="0"/>
            </a:xfrm>
            <a:prstGeom prst="line">
              <a:avLst/>
            </a:prstGeom>
            <a:noFill/>
            <a:ln w="762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3479" name="Line 23"/>
            <p:cNvSpPr>
              <a:spLocks noChangeShapeType="1"/>
            </p:cNvSpPr>
            <p:nvPr/>
          </p:nvSpPr>
          <p:spPr bwMode="auto">
            <a:xfrm flipV="1">
              <a:off x="4048" y="1320"/>
              <a:ext cx="0" cy="1168"/>
            </a:xfrm>
            <a:prstGeom prst="line">
              <a:avLst/>
            </a:prstGeom>
            <a:noFill/>
            <a:ln w="762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03480" name="Rectangle 24"/>
          <p:cNvSpPr>
            <a:spLocks noGrp="1" noChangeArrowheads="1"/>
          </p:cNvSpPr>
          <p:nvPr>
            <p:ph type="title"/>
          </p:nvPr>
        </p:nvSpPr>
        <p:spPr>
          <a:xfrm>
            <a:off x="871538" y="234950"/>
            <a:ext cx="6138862" cy="368300"/>
          </a:xfrm>
        </p:spPr>
        <p:txBody>
          <a:bodyPr/>
          <a:lstStyle/>
          <a:p>
            <a:r>
              <a:rPr lang="en-US" altLang="en-US"/>
              <a:t>What is a bus?</a:t>
            </a:r>
            <a:endParaRPr lang="en-US" altLang="en-US"/>
          </a:p>
        </p:txBody>
      </p:sp>
      <p:graphicFrame>
        <p:nvGraphicFramePr>
          <p:cNvPr id="403481" name="Object 25"/>
          <p:cNvGraphicFramePr>
            <a:graphicFrameLocks noChangeAspect="1"/>
          </p:cNvGraphicFramePr>
          <p:nvPr/>
        </p:nvGraphicFramePr>
        <p:xfrm>
          <a:off x="5890418" y="833437"/>
          <a:ext cx="2239963" cy="823913"/>
        </p:xfrm>
        <a:graphic>
          <a:graphicData uri="http://schemas.openxmlformats.org/presentationml/2006/ole">
            <mc:AlternateContent xmlns:mc="http://schemas.openxmlformats.org/markup-compatibility/2006">
              <mc:Choice xmlns:v="urn:schemas-microsoft-com:vml" Requires="v">
                <p:oleObj spid="_x0000_s2" name="Clip" r:id="rId1" imgW="7459980" imgH="2743200" progId="MS_ClipArt_Gallery.2">
                  <p:embed/>
                </p:oleObj>
              </mc:Choice>
              <mc:Fallback>
                <p:oleObj name="Clip" r:id="rId1" imgW="7459980" imgH="2743200" progId="MS_ClipArt_Gallery.2">
                  <p:embed/>
                  <p:pic>
                    <p:nvPicPr>
                      <p:cNvPr id="0"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90418" y="833437"/>
                        <a:ext cx="2239963" cy="823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03458">
                                            <p:txEl>
                                              <p:pRg st="0" end="0"/>
                                            </p:txEl>
                                          </p:spTgt>
                                        </p:tgtEl>
                                        <p:attrNameLst>
                                          <p:attrName>style.visibility</p:attrName>
                                        </p:attrNameLst>
                                      </p:cBhvr>
                                      <p:to>
                                        <p:strVal val="visible"/>
                                      </p:to>
                                    </p:set>
                                    <p:anim calcmode="lin" valueType="num">
                                      <p:cBhvr additive="base">
                                        <p:cTn id="7" dur="500" fill="hold"/>
                                        <p:tgtEl>
                                          <p:spTgt spid="40345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0345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03458">
                                            <p:txEl>
                                              <p:pRg st="1" end="1"/>
                                            </p:txEl>
                                          </p:spTgt>
                                        </p:tgtEl>
                                        <p:attrNameLst>
                                          <p:attrName>style.visibility</p:attrName>
                                        </p:attrNameLst>
                                      </p:cBhvr>
                                      <p:to>
                                        <p:strVal val="visible"/>
                                      </p:to>
                                    </p:set>
                                    <p:anim calcmode="lin" valueType="num">
                                      <p:cBhvr additive="base">
                                        <p:cTn id="13" dur="500" fill="hold"/>
                                        <p:tgtEl>
                                          <p:spTgt spid="40345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40345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403458">
                                            <p:txEl>
                                              <p:pRg st="2" end="2"/>
                                            </p:txEl>
                                          </p:spTgt>
                                        </p:tgtEl>
                                        <p:attrNameLst>
                                          <p:attrName>style.visibility</p:attrName>
                                        </p:attrNameLst>
                                      </p:cBhvr>
                                      <p:to>
                                        <p:strVal val="visible"/>
                                      </p:to>
                                    </p:set>
                                    <p:anim calcmode="lin" valueType="num">
                                      <p:cBhvr additive="base">
                                        <p:cTn id="19" dur="500" fill="hold"/>
                                        <p:tgtEl>
                                          <p:spTgt spid="40345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0345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03458">
                                            <p:txEl>
                                              <p:pRg st="9" end="9"/>
                                            </p:txEl>
                                          </p:spTgt>
                                        </p:tgtEl>
                                        <p:attrNameLst>
                                          <p:attrName>style.visibility</p:attrName>
                                        </p:attrNameLst>
                                      </p:cBhvr>
                                      <p:to>
                                        <p:strVal val="visible"/>
                                      </p:to>
                                    </p:set>
                                    <p:anim calcmode="lin" valueType="num">
                                      <p:cBhvr additive="base">
                                        <p:cTn id="25" dur="500" fill="hold"/>
                                        <p:tgtEl>
                                          <p:spTgt spid="403458">
                                            <p:txEl>
                                              <p:pRg st="9" end="9"/>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03458">
                                            <p:txEl>
                                              <p:pRg st="9" end="9"/>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03458">
                                            <p:txEl>
                                              <p:pRg st="10" end="10"/>
                                            </p:txEl>
                                          </p:spTgt>
                                        </p:tgtEl>
                                        <p:attrNameLst>
                                          <p:attrName>style.visibility</p:attrName>
                                        </p:attrNameLst>
                                      </p:cBhvr>
                                      <p:to>
                                        <p:strVal val="visible"/>
                                      </p:to>
                                    </p:set>
                                    <p:anim calcmode="lin" valueType="num">
                                      <p:cBhvr additive="base">
                                        <p:cTn id="29" dur="500" fill="hold"/>
                                        <p:tgtEl>
                                          <p:spTgt spid="403458">
                                            <p:txEl>
                                              <p:pRg st="10" end="10"/>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0345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403481"/>
                                        </p:tgtEl>
                                        <p:attrNameLst>
                                          <p:attrName>style.visibility</p:attrName>
                                        </p:attrNameLst>
                                      </p:cBhvr>
                                      <p:to>
                                        <p:strVal val="visible"/>
                                      </p:to>
                                    </p:set>
                                    <p:anim calcmode="lin" valueType="num">
                                      <p:cBhvr additive="base">
                                        <p:cTn id="35" dur="500" fill="hold"/>
                                        <p:tgtEl>
                                          <p:spTgt spid="403481"/>
                                        </p:tgtEl>
                                        <p:attrNameLst>
                                          <p:attrName>ppt_x</p:attrName>
                                        </p:attrNameLst>
                                      </p:cBhvr>
                                      <p:tavLst>
                                        <p:tav tm="0">
                                          <p:val>
                                            <p:strVal val="0-#ppt_w/2"/>
                                          </p:val>
                                        </p:tav>
                                        <p:tav tm="100000">
                                          <p:val>
                                            <p:strVal val="#ppt_x"/>
                                          </p:val>
                                        </p:tav>
                                      </p:tavLst>
                                    </p:anim>
                                    <p:anim calcmode="lin" valueType="num">
                                      <p:cBhvr additive="base">
                                        <p:cTn id="36" dur="500" fill="hold"/>
                                        <p:tgtEl>
                                          <p:spTgt spid="4034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58" grpId="0" autoUpdateAnimBg="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pic>
        <p:nvPicPr>
          <p:cNvPr id="404482" name="Picture 2"/>
          <p:cNvPicPr>
            <a:picLocks noGrp="1" noChangeArrowheads="1"/>
          </p:cNvPicPr>
          <p:nvPr>
            <p:ph type="body" idx="1"/>
          </p:nvPr>
        </p:nvPicPr>
        <p:blipFill>
          <a:blip r:embed="rId1">
            <a:extLst>
              <a:ext uri="{28A0092B-C50C-407E-A947-70E740481C1C}">
                <a14:useLocalDpi xmlns:a14="http://schemas.microsoft.com/office/drawing/2010/main" val="0"/>
              </a:ext>
            </a:extLst>
          </a:blip>
          <a:srcRect r="2205"/>
          <a:stretch>
            <a:fillRect/>
          </a:stretch>
        </p:blipFill>
        <p:spPr>
          <a:xfrm>
            <a:off x="457200" y="914400"/>
            <a:ext cx="8382000" cy="4789488"/>
          </a:xfrm>
          <a:noFill/>
          <a:extLst>
            <a:ext uri="{91240B29-F687-4F45-9708-019B960494DF}">
              <a14:hiddenLine xmlns:a14="http://schemas.microsoft.com/office/drawing/2010/main" w="12700">
                <a:solidFill>
                  <a:schemeClr val="tx1"/>
                </a:solidFill>
                <a:miter lim="800000"/>
                <a:headEnd/>
                <a:tailEnd/>
              </a14:hiddenLine>
            </a:ext>
          </a:extLst>
        </p:spPr>
      </p:pic>
      <p:sp>
        <p:nvSpPr>
          <p:cNvPr id="404483" name="Rectangle 3"/>
          <p:cNvSpPr>
            <a:spLocks noGrp="1" noChangeArrowheads="1"/>
          </p:cNvSpPr>
          <p:nvPr>
            <p:ph type="title"/>
          </p:nvPr>
        </p:nvSpPr>
        <p:spPr>
          <a:xfrm>
            <a:off x="871538" y="234950"/>
            <a:ext cx="4081462" cy="368300"/>
          </a:xfrm>
        </p:spPr>
        <p:txBody>
          <a:bodyPr/>
          <a:lstStyle/>
          <a:p>
            <a:r>
              <a:rPr lang="en-US" altLang="en-US"/>
              <a:t>Buses</a:t>
            </a:r>
            <a:endParaRPr lang="en-US" altLang="en-US"/>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ltLang="en-US"/>
              <a:t>COaA, LEC19 I/O</a:t>
            </a:r>
            <a:endParaRPr lang="en-US" altLang="en-US" dirty="0"/>
          </a:p>
        </p:txBody>
      </p:sp>
      <p:sp>
        <p:nvSpPr>
          <p:cNvPr id="23"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5506" name="Rectangle 2"/>
          <p:cNvSpPr>
            <a:spLocks noGrp="1" noChangeArrowheads="1"/>
          </p:cNvSpPr>
          <p:nvPr>
            <p:ph type="body" idx="1"/>
          </p:nvPr>
        </p:nvSpPr>
        <p:spPr>
          <a:xfrm>
            <a:off x="381000" y="3429000"/>
            <a:ext cx="8191500" cy="1962150"/>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20000"/>
              </a:spcBef>
            </a:pPr>
            <a:r>
              <a:rPr lang="en-US" altLang="en-US" sz="2400"/>
              <a:t>Versatility:</a:t>
            </a:r>
            <a:endParaRPr lang="en-US" altLang="en-US" sz="2400"/>
          </a:p>
          <a:p>
            <a:pPr lvl="1">
              <a:spcBef>
                <a:spcPct val="20000"/>
              </a:spcBef>
            </a:pPr>
            <a:r>
              <a:rPr lang="en-US" altLang="en-US" sz="2000"/>
              <a:t>New devices can be added easily</a:t>
            </a:r>
            <a:endParaRPr lang="en-US" altLang="en-US" sz="2000"/>
          </a:p>
          <a:p>
            <a:pPr lvl="1">
              <a:spcBef>
                <a:spcPct val="20000"/>
              </a:spcBef>
            </a:pPr>
            <a:r>
              <a:rPr lang="en-US" altLang="en-US" sz="2000"/>
              <a:t>Peripherals can be moved between computer systems that use the same bus standard</a:t>
            </a:r>
            <a:endParaRPr lang="en-US" altLang="en-US" sz="2000"/>
          </a:p>
          <a:p>
            <a:pPr>
              <a:spcBef>
                <a:spcPct val="20000"/>
              </a:spcBef>
            </a:pPr>
            <a:r>
              <a:rPr lang="en-US" altLang="en-US" sz="2400"/>
              <a:t>Low Cost:</a:t>
            </a:r>
            <a:endParaRPr lang="en-US" altLang="en-US" sz="2400"/>
          </a:p>
          <a:p>
            <a:pPr lvl="1">
              <a:spcBef>
                <a:spcPct val="20000"/>
              </a:spcBef>
            </a:pPr>
            <a:r>
              <a:rPr lang="en-US" altLang="en-US" sz="2000"/>
              <a:t>A single set of wires is shared in multiple ways</a:t>
            </a:r>
            <a:endParaRPr lang="en-US" altLang="en-US" sz="2000"/>
          </a:p>
        </p:txBody>
      </p:sp>
      <p:sp>
        <p:nvSpPr>
          <p:cNvPr id="405507" name="Line 3"/>
          <p:cNvSpPr>
            <a:spLocks noChangeShapeType="1"/>
          </p:cNvSpPr>
          <p:nvPr/>
        </p:nvSpPr>
        <p:spPr bwMode="auto">
          <a:xfrm>
            <a:off x="1333500" y="1219200"/>
            <a:ext cx="7010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5508" name="Group 4"/>
          <p:cNvGrpSpPr/>
          <p:nvPr/>
        </p:nvGrpSpPr>
        <p:grpSpPr bwMode="auto">
          <a:xfrm>
            <a:off x="7086600" y="2286000"/>
            <a:ext cx="1295400" cy="812800"/>
            <a:chOff x="4472" y="1448"/>
            <a:chExt cx="656" cy="512"/>
          </a:xfrm>
        </p:grpSpPr>
        <p:sp>
          <p:nvSpPr>
            <p:cNvPr id="405509" name="Rectangle 5"/>
            <p:cNvSpPr>
              <a:spLocks noChangeArrowheads="1"/>
            </p:cNvSpPr>
            <p:nvPr/>
          </p:nvSpPr>
          <p:spPr bwMode="auto">
            <a:xfrm>
              <a:off x="4472" y="1448"/>
              <a:ext cx="656" cy="51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0" name="Rectangle 6"/>
            <p:cNvSpPr>
              <a:spLocks noChangeArrowheads="1"/>
            </p:cNvSpPr>
            <p:nvPr/>
          </p:nvSpPr>
          <p:spPr bwMode="auto">
            <a:xfrm>
              <a:off x="4517" y="1601"/>
              <a:ext cx="5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a:t>Memory</a:t>
              </a:r>
              <a:endParaRPr lang="en-US" altLang="en-US"/>
            </a:p>
          </p:txBody>
        </p:sp>
      </p:grpSp>
      <p:grpSp>
        <p:nvGrpSpPr>
          <p:cNvPr id="405511" name="Group 7"/>
          <p:cNvGrpSpPr/>
          <p:nvPr/>
        </p:nvGrpSpPr>
        <p:grpSpPr bwMode="auto">
          <a:xfrm>
            <a:off x="1460500" y="2298700"/>
            <a:ext cx="1574800" cy="889000"/>
            <a:chOff x="920" y="1448"/>
            <a:chExt cx="992" cy="560"/>
          </a:xfrm>
        </p:grpSpPr>
        <p:sp>
          <p:nvSpPr>
            <p:cNvPr id="405512" name="Rectangle 8"/>
            <p:cNvSpPr>
              <a:spLocks noChangeArrowheads="1"/>
            </p:cNvSpPr>
            <p:nvPr/>
          </p:nvSpPr>
          <p:spPr bwMode="auto">
            <a:xfrm>
              <a:off x="920" y="1448"/>
              <a:ext cx="992" cy="56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3" name="Rectangle 9"/>
            <p:cNvSpPr>
              <a:spLocks noChangeArrowheads="1"/>
            </p:cNvSpPr>
            <p:nvPr/>
          </p:nvSpPr>
          <p:spPr bwMode="auto">
            <a:xfrm>
              <a:off x="1095" y="1632"/>
              <a:ext cx="64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a:t>Processer</a:t>
              </a:r>
              <a:endParaRPr lang="en-US" altLang="en-US"/>
            </a:p>
          </p:txBody>
        </p:sp>
      </p:grpSp>
      <p:sp>
        <p:nvSpPr>
          <p:cNvPr id="405514" name="Rectangle 10"/>
          <p:cNvSpPr>
            <a:spLocks noChangeArrowheads="1"/>
          </p:cNvSpPr>
          <p:nvPr/>
        </p:nvSpPr>
        <p:spPr bwMode="auto">
          <a:xfrm>
            <a:off x="3441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5" name="Rectangle 11"/>
          <p:cNvSpPr>
            <a:spLocks noChangeArrowheads="1"/>
          </p:cNvSpPr>
          <p:nvPr/>
        </p:nvSpPr>
        <p:spPr bwMode="auto">
          <a:xfrm>
            <a:off x="3467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5516" name="Line 12"/>
          <p:cNvSpPr>
            <a:spLocks noChangeShapeType="1"/>
          </p:cNvSpPr>
          <p:nvPr/>
        </p:nvSpPr>
        <p:spPr bwMode="auto">
          <a:xfrm>
            <a:off x="23241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7" name="Line 13"/>
          <p:cNvSpPr>
            <a:spLocks noChangeShapeType="1"/>
          </p:cNvSpPr>
          <p:nvPr/>
        </p:nvSpPr>
        <p:spPr bwMode="auto">
          <a:xfrm>
            <a:off x="76581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8" name="Line 14"/>
          <p:cNvSpPr>
            <a:spLocks noChangeShapeType="1"/>
          </p:cNvSpPr>
          <p:nvPr/>
        </p:nvSpPr>
        <p:spPr bwMode="auto">
          <a:xfrm>
            <a:off x="3924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19" name="Line 15"/>
          <p:cNvSpPr>
            <a:spLocks noChangeShapeType="1"/>
          </p:cNvSpPr>
          <p:nvPr/>
        </p:nvSpPr>
        <p:spPr bwMode="auto">
          <a:xfrm>
            <a:off x="5067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20" name="Rectangle 16"/>
          <p:cNvSpPr>
            <a:spLocks noChangeArrowheads="1"/>
          </p:cNvSpPr>
          <p:nvPr/>
        </p:nvSpPr>
        <p:spPr bwMode="auto">
          <a:xfrm>
            <a:off x="4584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21" name="Rectangle 17"/>
          <p:cNvSpPr>
            <a:spLocks noChangeArrowheads="1"/>
          </p:cNvSpPr>
          <p:nvPr/>
        </p:nvSpPr>
        <p:spPr bwMode="auto">
          <a:xfrm>
            <a:off x="4610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5522" name="Line 18"/>
          <p:cNvSpPr>
            <a:spLocks noChangeShapeType="1"/>
          </p:cNvSpPr>
          <p:nvPr/>
        </p:nvSpPr>
        <p:spPr bwMode="auto">
          <a:xfrm>
            <a:off x="6210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23" name="Rectangle 19"/>
          <p:cNvSpPr>
            <a:spLocks noChangeArrowheads="1"/>
          </p:cNvSpPr>
          <p:nvPr/>
        </p:nvSpPr>
        <p:spPr bwMode="auto">
          <a:xfrm>
            <a:off x="5727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5524" name="Rectangle 20"/>
          <p:cNvSpPr>
            <a:spLocks noChangeArrowheads="1"/>
          </p:cNvSpPr>
          <p:nvPr/>
        </p:nvSpPr>
        <p:spPr bwMode="auto">
          <a:xfrm>
            <a:off x="5753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5525" name="Rectangle 21"/>
          <p:cNvSpPr>
            <a:spLocks noGrp="1" noChangeArrowheads="1"/>
          </p:cNvSpPr>
          <p:nvPr>
            <p:ph type="title"/>
          </p:nvPr>
        </p:nvSpPr>
        <p:spPr>
          <a:xfrm>
            <a:off x="871538" y="234950"/>
            <a:ext cx="5218112" cy="368300"/>
          </a:xfrm>
        </p:spPr>
        <p:txBody>
          <a:bodyPr/>
          <a:lstStyle/>
          <a:p>
            <a:r>
              <a:rPr lang="en-US" altLang="en-US" dirty="0"/>
              <a:t>Advantages of Buses</a:t>
            </a:r>
            <a:endParaRPr lang="en-US" alt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type="body" idx="1"/>
          </p:nvPr>
        </p:nvSpPr>
        <p:spPr>
          <a:xfrm>
            <a:off x="266699" y="4876800"/>
            <a:ext cx="8702675" cy="1614488"/>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15000"/>
              </a:spcBef>
            </a:pPr>
            <a:r>
              <a:rPr lang="en-US" altLang="en-US" dirty="0"/>
              <a:t>Virtual memory =&gt; treat memory as a cache for the disk</a:t>
            </a:r>
            <a:endParaRPr lang="en-US" altLang="en-US" dirty="0"/>
          </a:p>
          <a:p>
            <a:pPr>
              <a:spcBef>
                <a:spcPct val="15000"/>
              </a:spcBef>
            </a:pPr>
            <a:r>
              <a:rPr lang="en-US" altLang="en-US" dirty="0"/>
              <a:t>Terminology: blocks in this cache are called “Pages”</a:t>
            </a:r>
            <a:endParaRPr lang="en-US" altLang="en-US" dirty="0"/>
          </a:p>
          <a:p>
            <a:pPr lvl="1">
              <a:spcBef>
                <a:spcPct val="15000"/>
              </a:spcBef>
            </a:pPr>
            <a:r>
              <a:rPr lang="en-US" altLang="en-US" sz="1600" dirty="0"/>
              <a:t>Typical size of a page: 1K — 8K</a:t>
            </a:r>
            <a:endParaRPr lang="en-US" altLang="en-US" sz="1600" dirty="0"/>
          </a:p>
          <a:p>
            <a:pPr>
              <a:spcBef>
                <a:spcPct val="15000"/>
              </a:spcBef>
            </a:pPr>
            <a:r>
              <a:rPr lang="en-US" altLang="en-US" dirty="0"/>
              <a:t>Page table maps virtual page numbers to physical frames</a:t>
            </a:r>
            <a:endParaRPr lang="en-US" altLang="en-US" dirty="0"/>
          </a:p>
          <a:p>
            <a:pPr lvl="1">
              <a:spcBef>
                <a:spcPct val="15000"/>
              </a:spcBef>
            </a:pPr>
            <a:r>
              <a:rPr lang="en-US" altLang="en-US" sz="1600" dirty="0"/>
              <a:t>“PTE” = Page Table Entry</a:t>
            </a:r>
            <a:endParaRPr lang="en-US" altLang="en-US" sz="1600" dirty="0"/>
          </a:p>
        </p:txBody>
      </p:sp>
      <p:grpSp>
        <p:nvGrpSpPr>
          <p:cNvPr id="425987" name="Group 3"/>
          <p:cNvGrpSpPr/>
          <p:nvPr/>
        </p:nvGrpSpPr>
        <p:grpSpPr bwMode="auto">
          <a:xfrm>
            <a:off x="0" y="671513"/>
            <a:ext cx="3048000" cy="4014787"/>
            <a:chOff x="672" y="1152"/>
            <a:chExt cx="1920" cy="2529"/>
          </a:xfrm>
        </p:grpSpPr>
        <p:sp>
          <p:nvSpPr>
            <p:cNvPr id="425988" name="Rectangle 4"/>
            <p:cNvSpPr>
              <a:spLocks noChangeArrowheads="1"/>
            </p:cNvSpPr>
            <p:nvPr/>
          </p:nvSpPr>
          <p:spPr bwMode="auto">
            <a:xfrm>
              <a:off x="1937" y="1577"/>
              <a:ext cx="424" cy="1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89" name="Rectangle 5"/>
            <p:cNvSpPr>
              <a:spLocks noChangeArrowheads="1"/>
            </p:cNvSpPr>
            <p:nvPr/>
          </p:nvSpPr>
          <p:spPr bwMode="auto">
            <a:xfrm>
              <a:off x="1937" y="1769"/>
              <a:ext cx="424" cy="1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0" name="Rectangle 6"/>
            <p:cNvSpPr>
              <a:spLocks noChangeArrowheads="1"/>
            </p:cNvSpPr>
            <p:nvPr/>
          </p:nvSpPr>
          <p:spPr bwMode="auto">
            <a:xfrm>
              <a:off x="1937" y="1961"/>
              <a:ext cx="424" cy="1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1" name="Rectangle 7"/>
            <p:cNvSpPr>
              <a:spLocks noChangeArrowheads="1"/>
            </p:cNvSpPr>
            <p:nvPr/>
          </p:nvSpPr>
          <p:spPr bwMode="auto">
            <a:xfrm>
              <a:off x="1937" y="2153"/>
              <a:ext cx="424" cy="184"/>
            </a:xfrm>
            <a:prstGeom prst="rect">
              <a:avLst/>
            </a:prstGeom>
            <a:solidFill>
              <a:schemeClr val="bg1"/>
            </a:solidFill>
            <a:ln w="2857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2" name="Rectangle 8"/>
            <p:cNvSpPr>
              <a:spLocks noChangeArrowheads="1"/>
            </p:cNvSpPr>
            <p:nvPr/>
          </p:nvSpPr>
          <p:spPr bwMode="auto">
            <a:xfrm>
              <a:off x="1671" y="1152"/>
              <a:ext cx="921"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sz="1400">
                  <a:latin typeface="Arial" panose="020B0604020202020204" pitchFamily="34" charset="0"/>
                </a:rPr>
                <a:t>Physical </a:t>
              </a:r>
              <a:endParaRPr lang="en-US" altLang="en-US" sz="1400">
                <a:latin typeface="Arial" panose="020B0604020202020204" pitchFamily="34" charset="0"/>
              </a:endParaRPr>
            </a:p>
            <a:p>
              <a:pPr algn="ctr"/>
              <a:r>
                <a:rPr lang="en-US" altLang="en-US" sz="1400">
                  <a:latin typeface="Arial" panose="020B0604020202020204" pitchFamily="34" charset="0"/>
                </a:rPr>
                <a:t>Address Space</a:t>
              </a:r>
              <a:endParaRPr lang="en-US" altLang="en-US" sz="1400">
                <a:latin typeface="Arial" panose="020B0604020202020204" pitchFamily="34" charset="0"/>
              </a:endParaRPr>
            </a:p>
          </p:txBody>
        </p:sp>
        <p:sp>
          <p:nvSpPr>
            <p:cNvPr id="425993" name="Rectangle 9"/>
            <p:cNvSpPr>
              <a:spLocks noChangeArrowheads="1"/>
            </p:cNvSpPr>
            <p:nvPr/>
          </p:nvSpPr>
          <p:spPr bwMode="auto">
            <a:xfrm>
              <a:off x="929" y="1577"/>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4" name="Rectangle 10"/>
            <p:cNvSpPr>
              <a:spLocks noChangeArrowheads="1"/>
            </p:cNvSpPr>
            <p:nvPr/>
          </p:nvSpPr>
          <p:spPr bwMode="auto">
            <a:xfrm>
              <a:off x="929" y="1769"/>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5" name="Rectangle 11"/>
            <p:cNvSpPr>
              <a:spLocks noChangeArrowheads="1"/>
            </p:cNvSpPr>
            <p:nvPr/>
          </p:nvSpPr>
          <p:spPr bwMode="auto">
            <a:xfrm>
              <a:off x="929" y="1961"/>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6" name="Rectangle 12"/>
            <p:cNvSpPr>
              <a:spLocks noChangeArrowheads="1"/>
            </p:cNvSpPr>
            <p:nvPr/>
          </p:nvSpPr>
          <p:spPr bwMode="auto">
            <a:xfrm>
              <a:off x="929" y="2153"/>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7" name="Rectangle 13"/>
            <p:cNvSpPr>
              <a:spLocks noChangeArrowheads="1"/>
            </p:cNvSpPr>
            <p:nvPr/>
          </p:nvSpPr>
          <p:spPr bwMode="auto">
            <a:xfrm>
              <a:off x="929" y="2345"/>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8" name="Rectangle 14"/>
            <p:cNvSpPr>
              <a:spLocks noChangeArrowheads="1"/>
            </p:cNvSpPr>
            <p:nvPr/>
          </p:nvSpPr>
          <p:spPr bwMode="auto">
            <a:xfrm>
              <a:off x="929" y="2537"/>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999" name="Rectangle 15"/>
            <p:cNvSpPr>
              <a:spLocks noChangeArrowheads="1"/>
            </p:cNvSpPr>
            <p:nvPr/>
          </p:nvSpPr>
          <p:spPr bwMode="auto">
            <a:xfrm>
              <a:off x="929" y="2729"/>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0" name="Rectangle 16"/>
            <p:cNvSpPr>
              <a:spLocks noChangeArrowheads="1"/>
            </p:cNvSpPr>
            <p:nvPr/>
          </p:nvSpPr>
          <p:spPr bwMode="auto">
            <a:xfrm>
              <a:off x="929" y="2921"/>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1" name="Rectangle 17"/>
            <p:cNvSpPr>
              <a:spLocks noChangeArrowheads="1"/>
            </p:cNvSpPr>
            <p:nvPr/>
          </p:nvSpPr>
          <p:spPr bwMode="auto">
            <a:xfrm>
              <a:off x="929" y="3113"/>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2" name="Rectangle 18"/>
            <p:cNvSpPr>
              <a:spLocks noChangeArrowheads="1"/>
            </p:cNvSpPr>
            <p:nvPr/>
          </p:nvSpPr>
          <p:spPr bwMode="auto">
            <a:xfrm>
              <a:off x="929" y="3305"/>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3" name="Rectangle 19"/>
            <p:cNvSpPr>
              <a:spLocks noChangeArrowheads="1"/>
            </p:cNvSpPr>
            <p:nvPr/>
          </p:nvSpPr>
          <p:spPr bwMode="auto">
            <a:xfrm>
              <a:off x="929" y="3497"/>
              <a:ext cx="424" cy="184"/>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4" name="Rectangle 20"/>
            <p:cNvSpPr>
              <a:spLocks noChangeArrowheads="1"/>
            </p:cNvSpPr>
            <p:nvPr/>
          </p:nvSpPr>
          <p:spPr bwMode="auto">
            <a:xfrm>
              <a:off x="672" y="1152"/>
              <a:ext cx="921"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sz="1400">
                  <a:solidFill>
                    <a:schemeClr val="accent2"/>
                  </a:solidFill>
                  <a:latin typeface="Arial" panose="020B0604020202020204" pitchFamily="34" charset="0"/>
                </a:rPr>
                <a:t>Virtual </a:t>
              </a:r>
              <a:endParaRPr lang="en-US" altLang="en-US" sz="1400">
                <a:solidFill>
                  <a:schemeClr val="accent2"/>
                </a:solidFill>
                <a:latin typeface="Arial" panose="020B0604020202020204" pitchFamily="34" charset="0"/>
              </a:endParaRPr>
            </a:p>
            <a:p>
              <a:pPr algn="ctr"/>
              <a:r>
                <a:rPr lang="en-US" altLang="en-US" sz="1400">
                  <a:solidFill>
                    <a:schemeClr val="accent2"/>
                  </a:solidFill>
                  <a:latin typeface="Arial" panose="020B0604020202020204" pitchFamily="34" charset="0"/>
                </a:rPr>
                <a:t>Address Space</a:t>
              </a:r>
              <a:endParaRPr lang="en-US" altLang="en-US" sz="1400">
                <a:solidFill>
                  <a:schemeClr val="accent2"/>
                </a:solidFill>
                <a:latin typeface="Arial" panose="020B0604020202020204" pitchFamily="34" charset="0"/>
              </a:endParaRPr>
            </a:p>
          </p:txBody>
        </p:sp>
        <p:sp>
          <p:nvSpPr>
            <p:cNvPr id="426005" name="Line 21"/>
            <p:cNvSpPr>
              <a:spLocks noChangeShapeType="1"/>
            </p:cNvSpPr>
            <p:nvPr/>
          </p:nvSpPr>
          <p:spPr bwMode="auto">
            <a:xfrm>
              <a:off x="1361" y="2053"/>
              <a:ext cx="568" cy="0"/>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6" name="Line 22"/>
            <p:cNvSpPr>
              <a:spLocks noChangeShapeType="1"/>
            </p:cNvSpPr>
            <p:nvPr/>
          </p:nvSpPr>
          <p:spPr bwMode="auto">
            <a:xfrm flipV="1">
              <a:off x="1361" y="1665"/>
              <a:ext cx="568" cy="824"/>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7" name="Line 23"/>
            <p:cNvSpPr>
              <a:spLocks noChangeShapeType="1"/>
            </p:cNvSpPr>
            <p:nvPr/>
          </p:nvSpPr>
          <p:spPr bwMode="auto">
            <a:xfrm flipV="1">
              <a:off x="1361" y="1857"/>
              <a:ext cx="568" cy="1160"/>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08" name="Line 24"/>
            <p:cNvSpPr>
              <a:spLocks noChangeShapeType="1"/>
            </p:cNvSpPr>
            <p:nvPr/>
          </p:nvSpPr>
          <p:spPr bwMode="auto">
            <a:xfrm flipV="1">
              <a:off x="1361" y="2241"/>
              <a:ext cx="568" cy="1160"/>
            </a:xfrm>
            <a:prstGeom prst="line">
              <a:avLst/>
            </a:prstGeom>
            <a:noFill/>
            <a:ln w="2857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26009" name="Rectangle 25"/>
          <p:cNvSpPr>
            <a:spLocks noGrp="1" noChangeArrowheads="1"/>
          </p:cNvSpPr>
          <p:nvPr>
            <p:ph type="title"/>
          </p:nvPr>
        </p:nvSpPr>
        <p:spPr>
          <a:xfrm>
            <a:off x="796925" y="152400"/>
            <a:ext cx="6975475" cy="368300"/>
          </a:xfrm>
        </p:spPr>
        <p:txBody>
          <a:bodyPr/>
          <a:lstStyle/>
          <a:p>
            <a:r>
              <a:rPr lang="en-US" altLang="en-US"/>
              <a:t>Recap: What is virtual memory?</a:t>
            </a:r>
            <a:endParaRPr lang="en-US" altLang="en-US"/>
          </a:p>
        </p:txBody>
      </p:sp>
      <p:grpSp>
        <p:nvGrpSpPr>
          <p:cNvPr id="426010" name="Group 26"/>
          <p:cNvGrpSpPr/>
          <p:nvPr/>
        </p:nvGrpSpPr>
        <p:grpSpPr bwMode="auto">
          <a:xfrm>
            <a:off x="2944813" y="849313"/>
            <a:ext cx="6024562" cy="3789362"/>
            <a:chOff x="1872" y="1536"/>
            <a:chExt cx="3795" cy="2387"/>
          </a:xfrm>
        </p:grpSpPr>
        <p:sp>
          <p:nvSpPr>
            <p:cNvPr id="426011" name="Rectangle 27"/>
            <p:cNvSpPr>
              <a:spLocks noChangeArrowheads="1"/>
            </p:cNvSpPr>
            <p:nvPr/>
          </p:nvSpPr>
          <p:spPr bwMode="auto">
            <a:xfrm>
              <a:off x="2304" y="1536"/>
              <a:ext cx="1144"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2"/>
                  </a:solidFill>
                  <a:latin typeface="Arial" panose="020B0604020202020204" pitchFamily="34" charset="0"/>
                </a:rPr>
                <a:t>Virtual Address</a:t>
              </a:r>
              <a:endParaRPr lang="en-US" altLang="en-US" sz="1800">
                <a:solidFill>
                  <a:schemeClr val="accent2"/>
                </a:solidFill>
                <a:latin typeface="Arial" panose="020B0604020202020204" pitchFamily="34" charset="0"/>
              </a:endParaRPr>
            </a:p>
          </p:txBody>
        </p:sp>
        <p:sp>
          <p:nvSpPr>
            <p:cNvPr id="426012" name="Line 28"/>
            <p:cNvSpPr>
              <a:spLocks noChangeShapeType="1"/>
            </p:cNvSpPr>
            <p:nvPr/>
          </p:nvSpPr>
          <p:spPr bwMode="auto">
            <a:xfrm>
              <a:off x="3068" y="2316"/>
              <a:ext cx="0" cy="83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3" name="Line 29"/>
            <p:cNvSpPr>
              <a:spLocks noChangeShapeType="1"/>
            </p:cNvSpPr>
            <p:nvPr/>
          </p:nvSpPr>
          <p:spPr bwMode="auto">
            <a:xfrm>
              <a:off x="4124" y="2316"/>
              <a:ext cx="0" cy="864"/>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4" name="Line 30"/>
            <p:cNvSpPr>
              <a:spLocks noChangeShapeType="1"/>
            </p:cNvSpPr>
            <p:nvPr/>
          </p:nvSpPr>
          <p:spPr bwMode="auto">
            <a:xfrm>
              <a:off x="3076" y="2508"/>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5" name="Line 31"/>
            <p:cNvSpPr>
              <a:spLocks noChangeShapeType="1"/>
            </p:cNvSpPr>
            <p:nvPr/>
          </p:nvSpPr>
          <p:spPr bwMode="auto">
            <a:xfrm>
              <a:off x="3076" y="2692"/>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6" name="Line 32"/>
            <p:cNvSpPr>
              <a:spLocks noChangeShapeType="1"/>
            </p:cNvSpPr>
            <p:nvPr/>
          </p:nvSpPr>
          <p:spPr bwMode="auto">
            <a:xfrm>
              <a:off x="3076" y="2908"/>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7" name="Line 33"/>
            <p:cNvSpPr>
              <a:spLocks noChangeShapeType="1"/>
            </p:cNvSpPr>
            <p:nvPr/>
          </p:nvSpPr>
          <p:spPr bwMode="auto">
            <a:xfrm>
              <a:off x="3076" y="3052"/>
              <a:ext cx="104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8" name="Line 34"/>
            <p:cNvSpPr>
              <a:spLocks noChangeShapeType="1"/>
            </p:cNvSpPr>
            <p:nvPr/>
          </p:nvSpPr>
          <p:spPr bwMode="auto">
            <a:xfrm>
              <a:off x="3276" y="2516"/>
              <a:ext cx="0" cy="504"/>
            </a:xfrm>
            <a:prstGeom prst="line">
              <a:avLst/>
            </a:prstGeom>
            <a:noFill/>
            <a:ln w="25400">
              <a:pattFill prst="dkUpDiag">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19" name="Line 35"/>
            <p:cNvSpPr>
              <a:spLocks noChangeShapeType="1"/>
            </p:cNvSpPr>
            <p:nvPr/>
          </p:nvSpPr>
          <p:spPr bwMode="auto">
            <a:xfrm>
              <a:off x="3708" y="2516"/>
              <a:ext cx="0" cy="504"/>
            </a:xfrm>
            <a:prstGeom prst="line">
              <a:avLst/>
            </a:prstGeom>
            <a:noFill/>
            <a:ln w="25400">
              <a:pattFill prst="dkUpDiag">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20" name="Rectangle 36"/>
            <p:cNvSpPr>
              <a:spLocks noChangeArrowheads="1"/>
            </p:cNvSpPr>
            <p:nvPr/>
          </p:nvSpPr>
          <p:spPr bwMode="auto">
            <a:xfrm>
              <a:off x="3152" y="2280"/>
              <a:ext cx="8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i="1">
                  <a:latin typeface="Arial" panose="020B0604020202020204" pitchFamily="34" charset="0"/>
                </a:rPr>
                <a:t>Page Table</a:t>
              </a:r>
              <a:endParaRPr lang="en-US" altLang="en-US" sz="1800" i="1">
                <a:latin typeface="Arial" panose="020B0604020202020204" pitchFamily="34" charset="0"/>
              </a:endParaRPr>
            </a:p>
          </p:txBody>
        </p:sp>
        <p:sp>
          <p:nvSpPr>
            <p:cNvPr id="426021" name="Line 37"/>
            <p:cNvSpPr>
              <a:spLocks noChangeShapeType="1"/>
            </p:cNvSpPr>
            <p:nvPr/>
          </p:nvSpPr>
          <p:spPr bwMode="auto">
            <a:xfrm>
              <a:off x="2708" y="2060"/>
              <a:ext cx="0" cy="69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22" name="Line 38"/>
            <p:cNvSpPr>
              <a:spLocks noChangeShapeType="1"/>
            </p:cNvSpPr>
            <p:nvPr/>
          </p:nvSpPr>
          <p:spPr bwMode="auto">
            <a:xfrm>
              <a:off x="2716" y="2764"/>
              <a:ext cx="34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23" name="Rectangle 39"/>
            <p:cNvSpPr>
              <a:spLocks noChangeArrowheads="1"/>
            </p:cNvSpPr>
            <p:nvPr/>
          </p:nvSpPr>
          <p:spPr bwMode="auto">
            <a:xfrm>
              <a:off x="2496" y="2768"/>
              <a:ext cx="424"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b="0">
                  <a:latin typeface="Arial" panose="020B0604020202020204" pitchFamily="34" charset="0"/>
                </a:rPr>
                <a:t>index</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into</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page</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table</a:t>
              </a:r>
              <a:endParaRPr lang="en-US" altLang="en-US" sz="1800" b="0">
                <a:latin typeface="Arial" panose="020B0604020202020204" pitchFamily="34" charset="0"/>
              </a:endParaRPr>
            </a:p>
          </p:txBody>
        </p:sp>
        <p:sp>
          <p:nvSpPr>
            <p:cNvPr id="426024" name="Rectangle 40"/>
            <p:cNvSpPr>
              <a:spLocks noChangeArrowheads="1"/>
            </p:cNvSpPr>
            <p:nvPr/>
          </p:nvSpPr>
          <p:spPr bwMode="auto">
            <a:xfrm>
              <a:off x="1872" y="2424"/>
              <a:ext cx="816" cy="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b="0">
                  <a:latin typeface="Arial" panose="020B0604020202020204" pitchFamily="34" charset="0"/>
                </a:rPr>
                <a:t>Page Table</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Base Reg</a:t>
              </a:r>
              <a:endParaRPr lang="en-US" altLang="en-US" sz="1800" b="0">
                <a:latin typeface="Arial" panose="020B0604020202020204" pitchFamily="34" charset="0"/>
              </a:endParaRPr>
            </a:p>
          </p:txBody>
        </p:sp>
        <p:sp>
          <p:nvSpPr>
            <p:cNvPr id="426025" name="Line 41"/>
            <p:cNvSpPr>
              <a:spLocks noChangeShapeType="1"/>
            </p:cNvSpPr>
            <p:nvPr/>
          </p:nvSpPr>
          <p:spPr bwMode="auto">
            <a:xfrm>
              <a:off x="2612" y="2596"/>
              <a:ext cx="448"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26" name="Rectangle 42"/>
            <p:cNvSpPr>
              <a:spLocks noChangeArrowheads="1"/>
            </p:cNvSpPr>
            <p:nvPr/>
          </p:nvSpPr>
          <p:spPr bwMode="auto">
            <a:xfrm>
              <a:off x="3080" y="2712"/>
              <a:ext cx="176"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V</a:t>
              </a:r>
              <a:endParaRPr lang="en-US" altLang="en-US" sz="1800">
                <a:latin typeface="Arial" panose="020B0604020202020204" pitchFamily="34" charset="0"/>
              </a:endParaRPr>
            </a:p>
          </p:txBody>
        </p:sp>
        <p:sp>
          <p:nvSpPr>
            <p:cNvPr id="426027" name="Rectangle 43"/>
            <p:cNvSpPr>
              <a:spLocks noChangeArrowheads="1"/>
            </p:cNvSpPr>
            <p:nvPr/>
          </p:nvSpPr>
          <p:spPr bwMode="auto">
            <a:xfrm>
              <a:off x="3280" y="2656"/>
              <a:ext cx="471" cy="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Access</a:t>
              </a:r>
              <a:endParaRPr lang="en-US" altLang="en-US" sz="1400">
                <a:latin typeface="Arial" panose="020B0604020202020204" pitchFamily="34" charset="0"/>
              </a:endParaRPr>
            </a:p>
            <a:p>
              <a:pPr>
                <a:lnSpc>
                  <a:spcPct val="90000"/>
                </a:lnSpc>
              </a:pPr>
              <a:r>
                <a:rPr lang="en-US" altLang="en-US" sz="1400">
                  <a:latin typeface="Arial" panose="020B0604020202020204" pitchFamily="34" charset="0"/>
                </a:rPr>
                <a:t>Rights</a:t>
              </a:r>
              <a:endParaRPr lang="en-US" altLang="en-US" sz="1400">
                <a:latin typeface="Arial" panose="020B0604020202020204" pitchFamily="34" charset="0"/>
              </a:endParaRPr>
            </a:p>
          </p:txBody>
        </p:sp>
        <p:sp>
          <p:nvSpPr>
            <p:cNvPr id="426028" name="Rectangle 44"/>
            <p:cNvSpPr>
              <a:spLocks noChangeArrowheads="1"/>
            </p:cNvSpPr>
            <p:nvPr/>
          </p:nvSpPr>
          <p:spPr bwMode="auto">
            <a:xfrm>
              <a:off x="3784" y="2728"/>
              <a:ext cx="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PA</a:t>
              </a:r>
              <a:endParaRPr lang="en-US" altLang="en-US" sz="1800">
                <a:solidFill>
                  <a:schemeClr val="bg2"/>
                </a:solidFill>
                <a:latin typeface="Arial" panose="020B0604020202020204" pitchFamily="34" charset="0"/>
              </a:endParaRPr>
            </a:p>
          </p:txBody>
        </p:sp>
        <p:grpSp>
          <p:nvGrpSpPr>
            <p:cNvPr id="426029" name="Group 45"/>
            <p:cNvGrpSpPr/>
            <p:nvPr/>
          </p:nvGrpSpPr>
          <p:grpSpPr bwMode="auto">
            <a:xfrm>
              <a:off x="2412" y="1712"/>
              <a:ext cx="1600" cy="452"/>
              <a:chOff x="2556" y="1712"/>
              <a:chExt cx="1600" cy="452"/>
            </a:xfrm>
          </p:grpSpPr>
          <p:sp>
            <p:nvSpPr>
              <p:cNvPr id="426030" name="Rectangle 46"/>
              <p:cNvSpPr>
                <a:spLocks noChangeArrowheads="1"/>
              </p:cNvSpPr>
              <p:nvPr/>
            </p:nvSpPr>
            <p:spPr bwMode="auto">
              <a:xfrm>
                <a:off x="2556" y="1868"/>
                <a:ext cx="1600"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31" name="Rectangle 47"/>
              <p:cNvSpPr>
                <a:spLocks noChangeArrowheads="1"/>
              </p:cNvSpPr>
              <p:nvPr/>
            </p:nvSpPr>
            <p:spPr bwMode="auto">
              <a:xfrm>
                <a:off x="2560" y="188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V page no.</a:t>
                </a:r>
                <a:endParaRPr lang="en-US" altLang="en-US" sz="1800">
                  <a:solidFill>
                    <a:schemeClr val="accent1"/>
                  </a:solidFill>
                  <a:latin typeface="Arial" panose="020B0604020202020204" pitchFamily="34" charset="0"/>
                </a:endParaRPr>
              </a:p>
            </p:txBody>
          </p:sp>
          <p:sp>
            <p:nvSpPr>
              <p:cNvPr id="426032" name="Rectangle 48"/>
              <p:cNvSpPr>
                <a:spLocks noChangeArrowheads="1"/>
              </p:cNvSpPr>
              <p:nvPr/>
            </p:nvSpPr>
            <p:spPr bwMode="auto">
              <a:xfrm>
                <a:off x="3648" y="188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offset</a:t>
                </a:r>
                <a:endParaRPr lang="en-US" altLang="en-US" sz="1800">
                  <a:latin typeface="Arial" panose="020B0604020202020204" pitchFamily="34" charset="0"/>
                </a:endParaRPr>
              </a:p>
            </p:txBody>
          </p:sp>
          <p:sp>
            <p:nvSpPr>
              <p:cNvPr id="426033" name="Line 49"/>
              <p:cNvSpPr>
                <a:spLocks noChangeShapeType="1"/>
              </p:cNvSpPr>
              <p:nvPr/>
            </p:nvSpPr>
            <p:spPr bwMode="auto">
              <a:xfrm>
                <a:off x="3492" y="186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34" name="Rectangle 50"/>
              <p:cNvSpPr>
                <a:spLocks noChangeArrowheads="1"/>
              </p:cNvSpPr>
              <p:nvPr/>
            </p:nvSpPr>
            <p:spPr bwMode="auto">
              <a:xfrm>
                <a:off x="3712" y="171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426035" name="Line 51"/>
              <p:cNvSpPr>
                <a:spLocks noChangeShapeType="1"/>
              </p:cNvSpPr>
              <p:nvPr/>
            </p:nvSpPr>
            <p:spPr bwMode="auto">
              <a:xfrm>
                <a:off x="3932" y="1780"/>
                <a:ext cx="22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36" name="Line 52"/>
              <p:cNvSpPr>
                <a:spLocks noChangeShapeType="1"/>
              </p:cNvSpPr>
              <p:nvPr/>
            </p:nvSpPr>
            <p:spPr bwMode="auto">
              <a:xfrm flipH="1">
                <a:off x="3484" y="1788"/>
                <a:ext cx="28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37" name="Line 53"/>
              <p:cNvSpPr>
                <a:spLocks noChangeShapeType="1"/>
              </p:cNvSpPr>
              <p:nvPr/>
            </p:nvSpPr>
            <p:spPr bwMode="auto">
              <a:xfrm>
                <a:off x="3828" y="2052"/>
                <a:ext cx="0" cy="1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26038" name="Line 54"/>
            <p:cNvSpPr>
              <a:spLocks noChangeShapeType="1"/>
            </p:cNvSpPr>
            <p:nvPr/>
          </p:nvSpPr>
          <p:spPr bwMode="auto">
            <a:xfrm flipV="1">
              <a:off x="3692" y="2160"/>
              <a:ext cx="1588" cy="12"/>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39" name="Line 55"/>
            <p:cNvSpPr>
              <a:spLocks noChangeShapeType="1"/>
            </p:cNvSpPr>
            <p:nvPr/>
          </p:nvSpPr>
          <p:spPr bwMode="auto">
            <a:xfrm>
              <a:off x="5280" y="2160"/>
              <a:ext cx="0" cy="1152"/>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40" name="Rectangle 56"/>
            <p:cNvSpPr>
              <a:spLocks noChangeArrowheads="1"/>
            </p:cNvSpPr>
            <p:nvPr/>
          </p:nvSpPr>
          <p:spPr bwMode="auto">
            <a:xfrm>
              <a:off x="3132" y="3152"/>
              <a:ext cx="896" cy="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gn="ctr">
                <a:lnSpc>
                  <a:spcPct val="85000"/>
                </a:lnSpc>
              </a:pPr>
              <a:r>
                <a:rPr lang="en-US" altLang="en-US" sz="1800" b="0">
                  <a:latin typeface="Arial" panose="020B0604020202020204" pitchFamily="34" charset="0"/>
                </a:rPr>
                <a:t>table located</a:t>
              </a:r>
              <a:endParaRPr lang="en-US" altLang="en-US" sz="1800" b="0">
                <a:latin typeface="Arial" panose="020B0604020202020204" pitchFamily="34" charset="0"/>
              </a:endParaRPr>
            </a:p>
            <a:p>
              <a:pPr algn="ctr">
                <a:lnSpc>
                  <a:spcPct val="85000"/>
                </a:lnSpc>
              </a:pPr>
              <a:r>
                <a:rPr lang="en-US" altLang="en-US" sz="1800" b="0">
                  <a:latin typeface="Arial" panose="020B0604020202020204" pitchFamily="34" charset="0"/>
                </a:rPr>
                <a:t>in physical</a:t>
              </a:r>
              <a:endParaRPr lang="en-US" altLang="en-US" sz="1800" b="0">
                <a:latin typeface="Arial" panose="020B0604020202020204" pitchFamily="34" charset="0"/>
              </a:endParaRPr>
            </a:p>
            <a:p>
              <a:pPr algn="ctr">
                <a:lnSpc>
                  <a:spcPct val="85000"/>
                </a:lnSpc>
              </a:pPr>
              <a:r>
                <a:rPr lang="en-US" altLang="en-US" sz="1800" b="0">
                  <a:latin typeface="Arial" panose="020B0604020202020204" pitchFamily="34" charset="0"/>
                </a:rPr>
                <a:t>memory</a:t>
              </a:r>
              <a:endParaRPr lang="en-US" altLang="en-US" sz="1800" b="0">
                <a:latin typeface="Arial" panose="020B0604020202020204" pitchFamily="34" charset="0"/>
              </a:endParaRPr>
            </a:p>
          </p:txBody>
        </p:sp>
        <p:grpSp>
          <p:nvGrpSpPr>
            <p:cNvPr id="426041" name="Group 57"/>
            <p:cNvGrpSpPr/>
            <p:nvPr/>
          </p:nvGrpSpPr>
          <p:grpSpPr bwMode="auto">
            <a:xfrm>
              <a:off x="4057" y="3316"/>
              <a:ext cx="1610" cy="374"/>
              <a:chOff x="3984" y="3708"/>
              <a:chExt cx="1610" cy="374"/>
            </a:xfrm>
          </p:grpSpPr>
          <p:sp>
            <p:nvSpPr>
              <p:cNvPr id="426042" name="Rectangle 58"/>
              <p:cNvSpPr>
                <a:spLocks noChangeArrowheads="1"/>
              </p:cNvSpPr>
              <p:nvPr/>
            </p:nvSpPr>
            <p:spPr bwMode="auto">
              <a:xfrm>
                <a:off x="3984" y="3708"/>
                <a:ext cx="1600"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43" name="Rectangle 59"/>
              <p:cNvSpPr>
                <a:spLocks noChangeArrowheads="1"/>
              </p:cNvSpPr>
              <p:nvPr/>
            </p:nvSpPr>
            <p:spPr bwMode="auto">
              <a:xfrm>
                <a:off x="3988" y="3720"/>
                <a:ext cx="808"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1"/>
                    </a:solidFill>
                    <a:latin typeface="Arial" panose="020B0604020202020204" pitchFamily="34" charset="0"/>
                  </a:rPr>
                  <a:t>P page no.</a:t>
                </a:r>
                <a:endParaRPr lang="en-US" altLang="en-US" sz="1800">
                  <a:solidFill>
                    <a:schemeClr val="accent1"/>
                  </a:solidFill>
                  <a:latin typeface="Arial" panose="020B0604020202020204" pitchFamily="34" charset="0"/>
                </a:endParaRPr>
              </a:p>
            </p:txBody>
          </p:sp>
          <p:sp>
            <p:nvSpPr>
              <p:cNvPr id="426044" name="Rectangle 60"/>
              <p:cNvSpPr>
                <a:spLocks noChangeArrowheads="1"/>
              </p:cNvSpPr>
              <p:nvPr/>
            </p:nvSpPr>
            <p:spPr bwMode="auto">
              <a:xfrm>
                <a:off x="5076" y="3720"/>
                <a:ext cx="472"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offset</a:t>
                </a:r>
                <a:endParaRPr lang="en-US" altLang="en-US" sz="1800">
                  <a:latin typeface="Arial" panose="020B0604020202020204" pitchFamily="34" charset="0"/>
                </a:endParaRPr>
              </a:p>
            </p:txBody>
          </p:sp>
          <p:sp>
            <p:nvSpPr>
              <p:cNvPr id="426045" name="Line 61"/>
              <p:cNvSpPr>
                <a:spLocks noChangeShapeType="1"/>
              </p:cNvSpPr>
              <p:nvPr/>
            </p:nvSpPr>
            <p:spPr bwMode="auto">
              <a:xfrm>
                <a:off x="4920" y="37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26046" name="Group 62"/>
              <p:cNvGrpSpPr/>
              <p:nvPr/>
            </p:nvGrpSpPr>
            <p:grpSpPr bwMode="auto">
              <a:xfrm>
                <a:off x="4922" y="3903"/>
                <a:ext cx="672" cy="179"/>
                <a:chOff x="4912" y="3552"/>
                <a:chExt cx="672" cy="179"/>
              </a:xfrm>
            </p:grpSpPr>
            <p:sp>
              <p:nvSpPr>
                <p:cNvPr id="426047" name="Rectangle 63"/>
                <p:cNvSpPr>
                  <a:spLocks noChangeArrowheads="1"/>
                </p:cNvSpPr>
                <p:nvPr/>
              </p:nvSpPr>
              <p:spPr bwMode="auto">
                <a:xfrm>
                  <a:off x="5140" y="3552"/>
                  <a:ext cx="24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10</a:t>
                  </a:r>
                  <a:endParaRPr lang="en-US" altLang="en-US" sz="1800">
                    <a:latin typeface="Arial" panose="020B0604020202020204" pitchFamily="34" charset="0"/>
                  </a:endParaRPr>
                </a:p>
              </p:txBody>
            </p:sp>
            <p:sp>
              <p:nvSpPr>
                <p:cNvPr id="426048" name="Line 64"/>
                <p:cNvSpPr>
                  <a:spLocks noChangeShapeType="1"/>
                </p:cNvSpPr>
                <p:nvPr/>
              </p:nvSpPr>
              <p:spPr bwMode="auto">
                <a:xfrm>
                  <a:off x="5360" y="3620"/>
                  <a:ext cx="224"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49" name="Line 65"/>
                <p:cNvSpPr>
                  <a:spLocks noChangeShapeType="1"/>
                </p:cNvSpPr>
                <p:nvPr/>
              </p:nvSpPr>
              <p:spPr bwMode="auto">
                <a:xfrm flipH="1">
                  <a:off x="4912" y="3628"/>
                  <a:ext cx="27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426050" name="Freeform 66"/>
            <p:cNvSpPr/>
            <p:nvPr/>
          </p:nvSpPr>
          <p:spPr bwMode="auto">
            <a:xfrm>
              <a:off x="4128" y="2784"/>
              <a:ext cx="384" cy="528"/>
            </a:xfrm>
            <a:custGeom>
              <a:avLst/>
              <a:gdLst>
                <a:gd name="T0" fmla="*/ 0 w 384"/>
                <a:gd name="T1" fmla="*/ 0 h 528"/>
                <a:gd name="T2" fmla="*/ 384 w 384"/>
                <a:gd name="T3" fmla="*/ 0 h 528"/>
                <a:gd name="T4" fmla="*/ 384 w 384"/>
                <a:gd name="T5" fmla="*/ 528 h 528"/>
              </a:gdLst>
              <a:ahLst/>
              <a:cxnLst>
                <a:cxn ang="0">
                  <a:pos x="T0" y="T1"/>
                </a:cxn>
                <a:cxn ang="0">
                  <a:pos x="T2" y="T3"/>
                </a:cxn>
                <a:cxn ang="0">
                  <a:pos x="T4" y="T5"/>
                </a:cxn>
              </a:cxnLst>
              <a:rect l="0" t="0" r="r" b="b"/>
              <a:pathLst>
                <a:path w="384" h="528">
                  <a:moveTo>
                    <a:pt x="0" y="0"/>
                  </a:moveTo>
                  <a:lnTo>
                    <a:pt x="384" y="0"/>
                  </a:lnTo>
                  <a:lnTo>
                    <a:pt x="384" y="528"/>
                  </a:lnTo>
                </a:path>
              </a:pathLst>
            </a:custGeom>
            <a:noFill/>
            <a:ln w="2857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6051" name="Rectangle 67"/>
            <p:cNvSpPr>
              <a:spLocks noChangeArrowheads="1"/>
            </p:cNvSpPr>
            <p:nvPr/>
          </p:nvSpPr>
          <p:spPr bwMode="auto">
            <a:xfrm>
              <a:off x="4272" y="3744"/>
              <a:ext cx="1280" cy="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solidFill>
                    <a:schemeClr val="accent2"/>
                  </a:solidFill>
                  <a:latin typeface="Arial" panose="020B0604020202020204" pitchFamily="34" charset="0"/>
                </a:rPr>
                <a:t>Physical Address</a:t>
              </a:r>
              <a:endParaRPr lang="en-US" altLang="en-US" sz="1800">
                <a:solidFill>
                  <a:schemeClr val="accent2"/>
                </a:solidFill>
                <a:latin typeface="Arial" panose="020B0604020202020204" pitchFamily="34" charset="0"/>
              </a:endParaRPr>
            </a:p>
          </p:txBody>
        </p:sp>
      </p:grpSp>
      <p:sp>
        <p:nvSpPr>
          <p:cNvPr id="2" name="Date Placeholder 1"/>
          <p:cNvSpPr>
            <a:spLocks noGrp="1"/>
          </p:cNvSpPr>
          <p:nvPr>
            <p:ph type="dt" sz="half" idx="10"/>
          </p:nvPr>
        </p:nvSpPr>
        <p:spPr/>
        <p:txBody>
          <a:bodyPr/>
          <a:lstStyle/>
          <a:p>
            <a:r>
              <a:rPr lang="en-US" altLang="en-US"/>
              <a:t>COaA, LEC19 I/O</a:t>
            </a:r>
            <a:endParaRPr lang="en-US" altLang="en-US" dirty="0"/>
          </a:p>
        </p:txBody>
      </p:sp>
      <p:sp>
        <p:nvSpPr>
          <p:cNvPr id="3" name="Footer Placeholder 2"/>
          <p:cNvSpPr>
            <a:spLocks noGrp="1"/>
          </p:cNvSpPr>
          <p:nvPr>
            <p:ph type="ftr" sz="quarter" idx="11"/>
          </p:nvPr>
        </p:nvSpPr>
        <p:spPr/>
        <p:txBody>
          <a:bodyPr/>
          <a:lstStyle/>
          <a:p>
            <a:r>
              <a:rPr lang="en-US" altLang="en-US"/>
              <a:t>Northwestern Polytechnical University</a:t>
            </a:r>
            <a:endParaRPr lang="en-US" alt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Date Placeholder 3"/>
          <p:cNvSpPr>
            <a:spLocks noGrp="1"/>
          </p:cNvSpPr>
          <p:nvPr>
            <p:ph type="dt" sz="half" idx="10"/>
          </p:nvPr>
        </p:nvSpPr>
        <p:spPr/>
        <p:txBody>
          <a:bodyPr/>
          <a:lstStyle/>
          <a:p>
            <a:r>
              <a:rPr lang="en-US" altLang="en-US"/>
              <a:t>COaA, LEC19 I/O</a:t>
            </a:r>
            <a:endParaRPr lang="en-US" altLang="en-US" dirty="0"/>
          </a:p>
        </p:txBody>
      </p:sp>
      <p:sp>
        <p:nvSpPr>
          <p:cNvPr id="23"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7554" name="Rectangle 2"/>
          <p:cNvSpPr>
            <a:spLocks noGrp="1" noChangeArrowheads="1"/>
          </p:cNvSpPr>
          <p:nvPr>
            <p:ph type="body" idx="1"/>
          </p:nvPr>
        </p:nvSpPr>
        <p:spPr>
          <a:xfrm>
            <a:off x="152400" y="3352800"/>
            <a:ext cx="8839200" cy="2660650"/>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20000"/>
              </a:spcBef>
            </a:pPr>
            <a:r>
              <a:rPr lang="en-US" altLang="en-US" sz="2400"/>
              <a:t>It creates a communication bottleneck</a:t>
            </a:r>
            <a:endParaRPr lang="en-US" altLang="en-US" sz="2400"/>
          </a:p>
          <a:p>
            <a:pPr lvl="1">
              <a:spcBef>
                <a:spcPct val="20000"/>
              </a:spcBef>
            </a:pPr>
            <a:r>
              <a:rPr lang="en-US" altLang="en-US" sz="2000"/>
              <a:t>The bandwidth of that bus can limit the maximum I/O throughput</a:t>
            </a:r>
            <a:endParaRPr lang="en-US" altLang="en-US" sz="2000"/>
          </a:p>
          <a:p>
            <a:pPr>
              <a:spcBef>
                <a:spcPct val="20000"/>
              </a:spcBef>
            </a:pPr>
            <a:r>
              <a:rPr lang="en-US" altLang="en-US" sz="2400"/>
              <a:t>The maximum bus speed is largely limited by:</a:t>
            </a:r>
            <a:endParaRPr lang="en-US" altLang="en-US" sz="2400"/>
          </a:p>
          <a:p>
            <a:pPr lvl="1">
              <a:spcBef>
                <a:spcPct val="20000"/>
              </a:spcBef>
            </a:pPr>
            <a:r>
              <a:rPr lang="en-US" altLang="en-US" sz="2000"/>
              <a:t>The </a:t>
            </a:r>
            <a:r>
              <a:rPr lang="en-US" altLang="en-US" sz="2000">
                <a:solidFill>
                  <a:schemeClr val="accent1"/>
                </a:solidFill>
              </a:rPr>
              <a:t>length</a:t>
            </a:r>
            <a:r>
              <a:rPr lang="en-US" altLang="en-US" sz="2000"/>
              <a:t> of the bus</a:t>
            </a:r>
            <a:endParaRPr lang="en-US" altLang="en-US" sz="2000"/>
          </a:p>
          <a:p>
            <a:pPr lvl="1">
              <a:spcBef>
                <a:spcPct val="20000"/>
              </a:spcBef>
            </a:pPr>
            <a:r>
              <a:rPr lang="en-US" altLang="en-US" sz="2000"/>
              <a:t>The </a:t>
            </a:r>
            <a:r>
              <a:rPr lang="en-US" altLang="en-US" sz="2000">
                <a:solidFill>
                  <a:schemeClr val="accent1"/>
                </a:solidFill>
              </a:rPr>
              <a:t>number</a:t>
            </a:r>
            <a:r>
              <a:rPr lang="en-US" altLang="en-US" sz="2000"/>
              <a:t> of devices on the bus</a:t>
            </a:r>
            <a:endParaRPr lang="en-US" altLang="en-US" sz="2000"/>
          </a:p>
          <a:p>
            <a:pPr lvl="1">
              <a:spcBef>
                <a:spcPct val="20000"/>
              </a:spcBef>
            </a:pPr>
            <a:r>
              <a:rPr lang="en-US" altLang="en-US" sz="2000"/>
              <a:t>The need to support a range of devices with:</a:t>
            </a:r>
            <a:endParaRPr lang="en-US" altLang="en-US" sz="2000"/>
          </a:p>
          <a:p>
            <a:pPr lvl="2">
              <a:spcBef>
                <a:spcPct val="20000"/>
              </a:spcBef>
            </a:pPr>
            <a:r>
              <a:rPr lang="en-US" altLang="en-US" sz="2000"/>
              <a:t>Widely varying latencies </a:t>
            </a:r>
            <a:endParaRPr lang="en-US" altLang="en-US" sz="2000"/>
          </a:p>
          <a:p>
            <a:pPr lvl="2">
              <a:spcBef>
                <a:spcPct val="20000"/>
              </a:spcBef>
            </a:pPr>
            <a:r>
              <a:rPr lang="en-US" altLang="en-US" sz="2000"/>
              <a:t>Widely varying data transfer rates</a:t>
            </a:r>
            <a:endParaRPr lang="en-US" altLang="en-US" sz="2000"/>
          </a:p>
        </p:txBody>
      </p:sp>
      <p:sp>
        <p:nvSpPr>
          <p:cNvPr id="407555" name="Line 3"/>
          <p:cNvSpPr>
            <a:spLocks noChangeShapeType="1"/>
          </p:cNvSpPr>
          <p:nvPr/>
        </p:nvSpPr>
        <p:spPr bwMode="auto">
          <a:xfrm>
            <a:off x="1333500" y="1219200"/>
            <a:ext cx="7010400" cy="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07556" name="Group 4"/>
          <p:cNvGrpSpPr/>
          <p:nvPr/>
        </p:nvGrpSpPr>
        <p:grpSpPr bwMode="auto">
          <a:xfrm>
            <a:off x="7099300" y="2298700"/>
            <a:ext cx="1130300" cy="812800"/>
            <a:chOff x="4472" y="1448"/>
            <a:chExt cx="656" cy="512"/>
          </a:xfrm>
        </p:grpSpPr>
        <p:sp>
          <p:nvSpPr>
            <p:cNvPr id="407557" name="Rectangle 5"/>
            <p:cNvSpPr>
              <a:spLocks noChangeArrowheads="1"/>
            </p:cNvSpPr>
            <p:nvPr/>
          </p:nvSpPr>
          <p:spPr bwMode="auto">
            <a:xfrm>
              <a:off x="4472" y="1448"/>
              <a:ext cx="656" cy="512"/>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58" name="Rectangle 6"/>
            <p:cNvSpPr>
              <a:spLocks noChangeArrowheads="1"/>
            </p:cNvSpPr>
            <p:nvPr/>
          </p:nvSpPr>
          <p:spPr bwMode="auto">
            <a:xfrm>
              <a:off x="4517" y="1601"/>
              <a:ext cx="583"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a:t>Memory</a:t>
              </a:r>
              <a:endParaRPr lang="en-US" altLang="en-US"/>
            </a:p>
          </p:txBody>
        </p:sp>
      </p:grpSp>
      <p:grpSp>
        <p:nvGrpSpPr>
          <p:cNvPr id="407559" name="Group 7"/>
          <p:cNvGrpSpPr/>
          <p:nvPr/>
        </p:nvGrpSpPr>
        <p:grpSpPr bwMode="auto">
          <a:xfrm>
            <a:off x="1460500" y="2298700"/>
            <a:ext cx="1574800" cy="889000"/>
            <a:chOff x="920" y="1448"/>
            <a:chExt cx="992" cy="560"/>
          </a:xfrm>
        </p:grpSpPr>
        <p:sp>
          <p:nvSpPr>
            <p:cNvPr id="407560" name="Rectangle 8"/>
            <p:cNvSpPr>
              <a:spLocks noChangeArrowheads="1"/>
            </p:cNvSpPr>
            <p:nvPr/>
          </p:nvSpPr>
          <p:spPr bwMode="auto">
            <a:xfrm>
              <a:off x="920" y="1448"/>
              <a:ext cx="992" cy="56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1" name="Rectangle 9"/>
            <p:cNvSpPr>
              <a:spLocks noChangeArrowheads="1"/>
            </p:cNvSpPr>
            <p:nvPr/>
          </p:nvSpPr>
          <p:spPr bwMode="auto">
            <a:xfrm>
              <a:off x="1095" y="1632"/>
              <a:ext cx="64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a:t>Processer</a:t>
              </a:r>
              <a:endParaRPr lang="en-US" altLang="en-US"/>
            </a:p>
          </p:txBody>
        </p:sp>
      </p:grpSp>
      <p:sp>
        <p:nvSpPr>
          <p:cNvPr id="407562" name="Rectangle 10"/>
          <p:cNvSpPr>
            <a:spLocks noChangeArrowheads="1"/>
          </p:cNvSpPr>
          <p:nvPr/>
        </p:nvSpPr>
        <p:spPr bwMode="auto">
          <a:xfrm>
            <a:off x="3441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3" name="Rectangle 11"/>
          <p:cNvSpPr>
            <a:spLocks noChangeArrowheads="1"/>
          </p:cNvSpPr>
          <p:nvPr/>
        </p:nvSpPr>
        <p:spPr bwMode="auto">
          <a:xfrm>
            <a:off x="3467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7564" name="Line 12"/>
          <p:cNvSpPr>
            <a:spLocks noChangeShapeType="1"/>
          </p:cNvSpPr>
          <p:nvPr/>
        </p:nvSpPr>
        <p:spPr bwMode="auto">
          <a:xfrm>
            <a:off x="23241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5" name="Line 13"/>
          <p:cNvSpPr>
            <a:spLocks noChangeShapeType="1"/>
          </p:cNvSpPr>
          <p:nvPr/>
        </p:nvSpPr>
        <p:spPr bwMode="auto">
          <a:xfrm>
            <a:off x="76581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6" name="Line 14"/>
          <p:cNvSpPr>
            <a:spLocks noChangeShapeType="1"/>
          </p:cNvSpPr>
          <p:nvPr/>
        </p:nvSpPr>
        <p:spPr bwMode="auto">
          <a:xfrm>
            <a:off x="3924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7" name="Line 15"/>
          <p:cNvSpPr>
            <a:spLocks noChangeShapeType="1"/>
          </p:cNvSpPr>
          <p:nvPr/>
        </p:nvSpPr>
        <p:spPr bwMode="auto">
          <a:xfrm>
            <a:off x="5067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8" name="Rectangle 16"/>
          <p:cNvSpPr>
            <a:spLocks noChangeArrowheads="1"/>
          </p:cNvSpPr>
          <p:nvPr/>
        </p:nvSpPr>
        <p:spPr bwMode="auto">
          <a:xfrm>
            <a:off x="4584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69" name="Rectangle 17"/>
          <p:cNvSpPr>
            <a:spLocks noChangeArrowheads="1"/>
          </p:cNvSpPr>
          <p:nvPr/>
        </p:nvSpPr>
        <p:spPr bwMode="auto">
          <a:xfrm>
            <a:off x="4610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7570" name="Line 18"/>
          <p:cNvSpPr>
            <a:spLocks noChangeShapeType="1"/>
          </p:cNvSpPr>
          <p:nvPr/>
        </p:nvSpPr>
        <p:spPr bwMode="auto">
          <a:xfrm>
            <a:off x="6210300" y="1219200"/>
            <a:ext cx="0" cy="1066800"/>
          </a:xfrm>
          <a:prstGeom prst="line">
            <a:avLst/>
          </a:prstGeom>
          <a:noFill/>
          <a:ln w="762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71" name="Rectangle 19"/>
          <p:cNvSpPr>
            <a:spLocks noChangeArrowheads="1"/>
          </p:cNvSpPr>
          <p:nvPr/>
        </p:nvSpPr>
        <p:spPr bwMode="auto">
          <a:xfrm>
            <a:off x="5727700" y="2298700"/>
            <a:ext cx="965200" cy="542925"/>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7572" name="Rectangle 20"/>
          <p:cNvSpPr>
            <a:spLocks noChangeArrowheads="1"/>
          </p:cNvSpPr>
          <p:nvPr/>
        </p:nvSpPr>
        <p:spPr bwMode="auto">
          <a:xfrm>
            <a:off x="5753100" y="2286000"/>
            <a:ext cx="9509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I/O Device</a:t>
            </a:r>
            <a:endParaRPr lang="en-US" altLang="en-US"/>
          </a:p>
        </p:txBody>
      </p:sp>
      <p:sp>
        <p:nvSpPr>
          <p:cNvPr id="407573" name="Rectangle 21"/>
          <p:cNvSpPr>
            <a:spLocks noGrp="1" noChangeArrowheads="1"/>
          </p:cNvSpPr>
          <p:nvPr>
            <p:ph type="title"/>
          </p:nvPr>
        </p:nvSpPr>
        <p:spPr>
          <a:xfrm>
            <a:off x="871538" y="234950"/>
            <a:ext cx="4856162" cy="368300"/>
          </a:xfrm>
        </p:spPr>
        <p:txBody>
          <a:bodyPr/>
          <a:lstStyle/>
          <a:p>
            <a:r>
              <a:rPr lang="en-US" altLang="en-US"/>
              <a:t>Disadvantage of Buses</a:t>
            </a:r>
            <a:endParaRPr lang="en-US" altLang="en-US"/>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3"/>
          <p:cNvSpPr>
            <a:spLocks noGrp="1"/>
          </p:cNvSpPr>
          <p:nvPr>
            <p:ph type="dt" sz="half" idx="10"/>
          </p:nvPr>
        </p:nvSpPr>
        <p:spPr/>
        <p:txBody>
          <a:bodyPr/>
          <a:lstStyle/>
          <a:p>
            <a:r>
              <a:rPr lang="en-US" altLang="en-US"/>
              <a:t>COaA, LEC19 I/O</a:t>
            </a:r>
            <a:endParaRPr lang="en-US" altLang="en-US" dirty="0"/>
          </a:p>
        </p:txBody>
      </p:sp>
      <p:sp>
        <p:nvSpPr>
          <p:cNvPr id="9"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09602" name="Rectangle 2"/>
          <p:cNvSpPr>
            <a:spLocks noGrp="1" noChangeArrowheads="1"/>
          </p:cNvSpPr>
          <p:nvPr>
            <p:ph type="body" idx="1"/>
          </p:nvPr>
        </p:nvSpPr>
        <p:spPr>
          <a:xfrm>
            <a:off x="571500" y="2590800"/>
            <a:ext cx="8191500" cy="2873375"/>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a:solidFill>
                  <a:schemeClr val="hlink"/>
                </a:solidFill>
              </a:rPr>
              <a:t>Control lines</a:t>
            </a:r>
            <a:r>
              <a:rPr lang="en-US" altLang="en-US" sz="2400"/>
              <a:t>:</a:t>
            </a:r>
            <a:endParaRPr lang="en-US" altLang="en-US" sz="2400"/>
          </a:p>
          <a:p>
            <a:pPr lvl="1"/>
            <a:r>
              <a:rPr lang="en-US" altLang="en-US" sz="2000"/>
              <a:t>Signal requests and acknowledgments</a:t>
            </a:r>
            <a:endParaRPr lang="en-US" altLang="en-US" sz="2000"/>
          </a:p>
          <a:p>
            <a:pPr lvl="1"/>
            <a:r>
              <a:rPr lang="en-US" altLang="en-US" sz="2000"/>
              <a:t>Indicate what type of information is on the data lines</a:t>
            </a:r>
            <a:endParaRPr lang="en-US" altLang="en-US" sz="2000"/>
          </a:p>
          <a:p>
            <a:r>
              <a:rPr lang="en-US" altLang="en-US" sz="2400">
                <a:solidFill>
                  <a:schemeClr val="accent1"/>
                </a:solidFill>
              </a:rPr>
              <a:t>Data lines </a:t>
            </a:r>
            <a:r>
              <a:rPr lang="en-US" altLang="en-US" sz="2400"/>
              <a:t>carry information between the source and the destination:</a:t>
            </a:r>
            <a:endParaRPr lang="en-US" altLang="en-US" sz="2400"/>
          </a:p>
          <a:p>
            <a:pPr lvl="1"/>
            <a:r>
              <a:rPr lang="en-US" altLang="en-US" sz="2000"/>
              <a:t>Data and Addresses</a:t>
            </a:r>
            <a:endParaRPr lang="en-US" altLang="en-US" sz="2000"/>
          </a:p>
          <a:p>
            <a:pPr lvl="1"/>
            <a:r>
              <a:rPr lang="en-US" altLang="en-US" sz="2000"/>
              <a:t>Complex commands</a:t>
            </a:r>
            <a:endParaRPr lang="en-US" altLang="en-US" sz="2000"/>
          </a:p>
        </p:txBody>
      </p:sp>
      <p:sp>
        <p:nvSpPr>
          <p:cNvPr id="409603" name="Line 3"/>
          <p:cNvSpPr>
            <a:spLocks noChangeShapeType="1"/>
          </p:cNvSpPr>
          <p:nvPr/>
        </p:nvSpPr>
        <p:spPr bwMode="auto">
          <a:xfrm>
            <a:off x="1765300" y="1752600"/>
            <a:ext cx="5918200" cy="0"/>
          </a:xfrm>
          <a:prstGeom prst="line">
            <a:avLst/>
          </a:prstGeom>
          <a:noFill/>
          <a:ln w="254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04" name="Line 4"/>
          <p:cNvSpPr>
            <a:spLocks noChangeShapeType="1"/>
          </p:cNvSpPr>
          <p:nvPr/>
        </p:nvSpPr>
        <p:spPr bwMode="auto">
          <a:xfrm>
            <a:off x="1778000" y="2133600"/>
            <a:ext cx="5969000" cy="0"/>
          </a:xfrm>
          <a:prstGeom prst="line">
            <a:avLst/>
          </a:prstGeom>
          <a:noFill/>
          <a:ln w="50800">
            <a:solidFill>
              <a:schemeClr val="accent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09605" name="Rectangle 5"/>
          <p:cNvSpPr>
            <a:spLocks noChangeArrowheads="1"/>
          </p:cNvSpPr>
          <p:nvPr/>
        </p:nvSpPr>
        <p:spPr bwMode="auto">
          <a:xfrm>
            <a:off x="4100513" y="1828800"/>
            <a:ext cx="11239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Data Lines</a:t>
            </a:r>
            <a:endParaRPr lang="en-US" altLang="en-US"/>
          </a:p>
        </p:txBody>
      </p:sp>
      <p:sp>
        <p:nvSpPr>
          <p:cNvPr id="409606" name="Rectangle 6"/>
          <p:cNvSpPr>
            <a:spLocks noChangeArrowheads="1"/>
          </p:cNvSpPr>
          <p:nvPr/>
        </p:nvSpPr>
        <p:spPr bwMode="auto">
          <a:xfrm>
            <a:off x="3948113" y="1447800"/>
            <a:ext cx="1384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Control Lines</a:t>
            </a:r>
            <a:endParaRPr lang="en-US" altLang="en-US"/>
          </a:p>
        </p:txBody>
      </p:sp>
      <p:sp>
        <p:nvSpPr>
          <p:cNvPr id="409607" name="Rectangle 7"/>
          <p:cNvSpPr>
            <a:spLocks noGrp="1" noChangeArrowheads="1"/>
          </p:cNvSpPr>
          <p:nvPr>
            <p:ph type="title"/>
          </p:nvPr>
        </p:nvSpPr>
        <p:spPr>
          <a:xfrm>
            <a:off x="871538" y="234950"/>
            <a:ext cx="6811962" cy="368300"/>
          </a:xfrm>
        </p:spPr>
        <p:txBody>
          <a:bodyPr/>
          <a:lstStyle/>
          <a:p>
            <a:r>
              <a:rPr lang="en-US" altLang="en-US" dirty="0"/>
              <a:t>The General Organization of a Bus</a:t>
            </a:r>
            <a:endParaRPr lang="en-US"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ltLang="en-US"/>
              <a:t>COaA, LEC19 I/O</a:t>
            </a:r>
            <a:endParaRPr lang="en-US" altLang="en-US" dirty="0"/>
          </a:p>
        </p:txBody>
      </p:sp>
      <p:sp>
        <p:nvSpPr>
          <p:cNvPr id="13"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11650" name="Rectangle 2"/>
          <p:cNvSpPr>
            <a:spLocks noGrp="1" noChangeArrowheads="1"/>
          </p:cNvSpPr>
          <p:nvPr>
            <p:ph type="body" idx="1"/>
          </p:nvPr>
        </p:nvSpPr>
        <p:spPr>
          <a:xfrm>
            <a:off x="495300" y="2819400"/>
            <a:ext cx="8191500" cy="3151188"/>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A </a:t>
            </a:r>
            <a:r>
              <a:rPr lang="en-US" altLang="en-US" sz="2000" u="sng">
                <a:solidFill>
                  <a:schemeClr val="accent1"/>
                </a:solidFill>
              </a:rPr>
              <a:t>bus transaction </a:t>
            </a:r>
            <a:r>
              <a:rPr lang="en-US" altLang="en-US" sz="2000"/>
              <a:t>includes two parts:</a:t>
            </a:r>
            <a:endParaRPr lang="en-US" altLang="en-US" sz="2000"/>
          </a:p>
          <a:p>
            <a:pPr lvl="1"/>
            <a:r>
              <a:rPr lang="en-US" altLang="en-US"/>
              <a:t>Issuing the command (and address)     – request</a:t>
            </a:r>
            <a:endParaRPr lang="en-US" altLang="en-US"/>
          </a:p>
          <a:p>
            <a:pPr lvl="1"/>
            <a:r>
              <a:rPr lang="en-US" altLang="en-US"/>
              <a:t>Transferring the data                               – action</a:t>
            </a:r>
            <a:endParaRPr lang="en-US" altLang="en-US"/>
          </a:p>
          <a:p>
            <a:r>
              <a:rPr lang="en-US" altLang="en-US" sz="2000"/>
              <a:t>Master is the one who starts the bus transaction by:</a:t>
            </a:r>
            <a:endParaRPr lang="en-US" altLang="en-US" sz="2000"/>
          </a:p>
          <a:p>
            <a:pPr lvl="1"/>
            <a:r>
              <a:rPr lang="en-US" altLang="en-US"/>
              <a:t>issuing the  command (and address)</a:t>
            </a:r>
            <a:endParaRPr lang="en-US" altLang="en-US"/>
          </a:p>
          <a:p>
            <a:r>
              <a:rPr lang="en-US" altLang="en-US" sz="2000"/>
              <a:t>Slave is the one who responds to the address by:</a:t>
            </a:r>
            <a:endParaRPr lang="en-US" altLang="en-US" sz="2000"/>
          </a:p>
          <a:p>
            <a:pPr lvl="1"/>
            <a:r>
              <a:rPr lang="en-US" altLang="en-US"/>
              <a:t>Sending data to the master if the master ask for data</a:t>
            </a:r>
            <a:endParaRPr lang="en-US" altLang="en-US"/>
          </a:p>
          <a:p>
            <a:pPr lvl="1"/>
            <a:r>
              <a:rPr lang="en-US" altLang="en-US"/>
              <a:t>Receiving data from the master if the master wants to send data</a:t>
            </a:r>
            <a:endParaRPr lang="en-US" altLang="en-US"/>
          </a:p>
        </p:txBody>
      </p:sp>
      <p:sp>
        <p:nvSpPr>
          <p:cNvPr id="411651" name="Rectangle 3"/>
          <p:cNvSpPr>
            <a:spLocks noChangeArrowheads="1"/>
          </p:cNvSpPr>
          <p:nvPr/>
        </p:nvSpPr>
        <p:spPr bwMode="auto">
          <a:xfrm>
            <a:off x="1536700" y="1308100"/>
            <a:ext cx="1346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2" name="Rectangle 4"/>
          <p:cNvSpPr>
            <a:spLocks noChangeArrowheads="1"/>
          </p:cNvSpPr>
          <p:nvPr/>
        </p:nvSpPr>
        <p:spPr bwMode="auto">
          <a:xfrm>
            <a:off x="1812925" y="1447800"/>
            <a:ext cx="8032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Master</a:t>
            </a:r>
            <a:endParaRPr lang="en-US" altLang="en-US"/>
          </a:p>
        </p:txBody>
      </p:sp>
      <p:sp>
        <p:nvSpPr>
          <p:cNvPr id="411653" name="Rectangle 5"/>
          <p:cNvSpPr>
            <a:spLocks noChangeArrowheads="1"/>
          </p:cNvSpPr>
          <p:nvPr/>
        </p:nvSpPr>
        <p:spPr bwMode="auto">
          <a:xfrm>
            <a:off x="6108700" y="1308100"/>
            <a:ext cx="1346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4" name="Rectangle 6"/>
          <p:cNvSpPr>
            <a:spLocks noChangeArrowheads="1"/>
          </p:cNvSpPr>
          <p:nvPr/>
        </p:nvSpPr>
        <p:spPr bwMode="auto">
          <a:xfrm>
            <a:off x="6464300" y="1447800"/>
            <a:ext cx="6445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Slave</a:t>
            </a:r>
            <a:endParaRPr lang="en-US" altLang="en-US"/>
          </a:p>
        </p:txBody>
      </p:sp>
      <p:sp>
        <p:nvSpPr>
          <p:cNvPr id="411655" name="Line 7"/>
          <p:cNvSpPr>
            <a:spLocks noChangeShapeType="1"/>
          </p:cNvSpPr>
          <p:nvPr/>
        </p:nvSpPr>
        <p:spPr bwMode="auto">
          <a:xfrm>
            <a:off x="2908300" y="1524000"/>
            <a:ext cx="3175000" cy="0"/>
          </a:xfrm>
          <a:prstGeom prst="line">
            <a:avLst/>
          </a:prstGeom>
          <a:noFill/>
          <a:ln w="254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6" name="Rectangle 8"/>
          <p:cNvSpPr>
            <a:spLocks noChangeArrowheads="1"/>
          </p:cNvSpPr>
          <p:nvPr/>
        </p:nvSpPr>
        <p:spPr bwMode="auto">
          <a:xfrm>
            <a:off x="3567113" y="1219200"/>
            <a:ext cx="22621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Master issues command</a:t>
            </a:r>
            <a:endParaRPr lang="en-US" altLang="en-US"/>
          </a:p>
        </p:txBody>
      </p:sp>
      <p:sp>
        <p:nvSpPr>
          <p:cNvPr id="411657" name="Line 9"/>
          <p:cNvSpPr>
            <a:spLocks noChangeShapeType="1"/>
          </p:cNvSpPr>
          <p:nvPr/>
        </p:nvSpPr>
        <p:spPr bwMode="auto">
          <a:xfrm flipH="1">
            <a:off x="2882900" y="1905000"/>
            <a:ext cx="32258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1658" name="Rectangle 10"/>
          <p:cNvSpPr>
            <a:spLocks noChangeArrowheads="1"/>
          </p:cNvSpPr>
          <p:nvPr/>
        </p:nvSpPr>
        <p:spPr bwMode="auto">
          <a:xfrm>
            <a:off x="3490913" y="1600200"/>
            <a:ext cx="2168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Data can go either way</a:t>
            </a:r>
            <a:endParaRPr lang="en-US" altLang="en-US"/>
          </a:p>
        </p:txBody>
      </p:sp>
      <p:sp>
        <p:nvSpPr>
          <p:cNvPr id="411659" name="Rectangle 11"/>
          <p:cNvSpPr>
            <a:spLocks noGrp="1" noChangeArrowheads="1"/>
          </p:cNvSpPr>
          <p:nvPr>
            <p:ph type="title"/>
          </p:nvPr>
        </p:nvSpPr>
        <p:spPr>
          <a:xfrm>
            <a:off x="871538" y="234950"/>
            <a:ext cx="6367462" cy="368300"/>
          </a:xfrm>
        </p:spPr>
        <p:txBody>
          <a:bodyPr/>
          <a:lstStyle/>
          <a:p>
            <a:r>
              <a:rPr lang="en-US" altLang="en-US"/>
              <a:t>Master versus Slave</a:t>
            </a:r>
            <a:endParaRPr lang="en-US" alt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13698" name="Rectangle 2"/>
          <p:cNvSpPr>
            <a:spLocks noGrp="1" noChangeArrowheads="1"/>
          </p:cNvSpPr>
          <p:nvPr>
            <p:ph type="title"/>
          </p:nvPr>
        </p:nvSpPr>
        <p:spPr>
          <a:xfrm>
            <a:off x="800100" y="228600"/>
            <a:ext cx="528955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Types of Buses</a:t>
            </a:r>
            <a:endParaRPr lang="en-US" altLang="en-US"/>
          </a:p>
        </p:txBody>
      </p:sp>
      <p:sp>
        <p:nvSpPr>
          <p:cNvPr id="413699" name="Rectangle 3"/>
          <p:cNvSpPr>
            <a:spLocks noGrp="1" noChangeArrowheads="1"/>
          </p:cNvSpPr>
          <p:nvPr>
            <p:ph type="body" idx="1"/>
          </p:nvPr>
        </p:nvSpPr>
        <p:spPr>
          <a:xfrm>
            <a:off x="304800" y="963612"/>
            <a:ext cx="8915400" cy="5208588"/>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1800" dirty="0"/>
              <a:t>Processor-Memory Bus (design specific)</a:t>
            </a:r>
            <a:endParaRPr lang="en-US" altLang="en-US" sz="1800" dirty="0"/>
          </a:p>
          <a:p>
            <a:pPr lvl="1"/>
            <a:r>
              <a:rPr lang="en-US" altLang="en-US" sz="2000" dirty="0"/>
              <a:t>Short and high speed</a:t>
            </a:r>
            <a:endParaRPr lang="en-US" altLang="en-US" sz="2000" dirty="0"/>
          </a:p>
          <a:p>
            <a:pPr lvl="1"/>
            <a:r>
              <a:rPr lang="en-US" altLang="en-US" sz="2000" dirty="0"/>
              <a:t>Only need to match the memory system</a:t>
            </a:r>
            <a:endParaRPr lang="en-US" altLang="en-US" sz="2000" dirty="0"/>
          </a:p>
          <a:p>
            <a:pPr lvl="2"/>
            <a:r>
              <a:rPr lang="en-US" altLang="en-US" sz="2000" dirty="0"/>
              <a:t>Maximize memory-to-processor bandwidth</a:t>
            </a:r>
            <a:endParaRPr lang="en-US" altLang="en-US" sz="2000" dirty="0"/>
          </a:p>
          <a:p>
            <a:pPr lvl="1"/>
            <a:r>
              <a:rPr lang="en-US" altLang="en-US" sz="2000" dirty="0"/>
              <a:t>Connects directly to the processor</a:t>
            </a:r>
            <a:endParaRPr lang="en-US" altLang="en-US" sz="2000" dirty="0"/>
          </a:p>
          <a:p>
            <a:pPr lvl="1"/>
            <a:r>
              <a:rPr lang="en-US" altLang="en-US" sz="2000" dirty="0"/>
              <a:t>Optimized for cache block transfers</a:t>
            </a:r>
            <a:endParaRPr lang="en-US" altLang="en-US" sz="2000" dirty="0"/>
          </a:p>
          <a:p>
            <a:r>
              <a:rPr lang="en-US" altLang="en-US" sz="1800" dirty="0"/>
              <a:t>I/O Bus (industry standard)</a:t>
            </a:r>
            <a:endParaRPr lang="en-US" altLang="en-US" sz="1800" dirty="0"/>
          </a:p>
          <a:p>
            <a:pPr lvl="1"/>
            <a:r>
              <a:rPr lang="en-US" altLang="en-US" sz="2000" dirty="0"/>
              <a:t>Usually is lengthy and slower</a:t>
            </a:r>
            <a:endParaRPr lang="en-US" altLang="en-US" sz="2000" dirty="0"/>
          </a:p>
          <a:p>
            <a:pPr lvl="1"/>
            <a:r>
              <a:rPr lang="en-US" altLang="en-US" sz="2000" dirty="0"/>
              <a:t>Need to match a wide range of I/O devices</a:t>
            </a:r>
            <a:endParaRPr lang="en-US" altLang="en-US" sz="2000" dirty="0"/>
          </a:p>
          <a:p>
            <a:pPr lvl="1"/>
            <a:r>
              <a:rPr lang="en-US" altLang="en-US" sz="2000" dirty="0"/>
              <a:t>Connects to the processor-memory bus or backplane bus</a:t>
            </a:r>
            <a:endParaRPr lang="en-US" altLang="en-US" sz="2000" dirty="0"/>
          </a:p>
          <a:p>
            <a:r>
              <a:rPr lang="en-US" altLang="en-US" sz="1800" dirty="0"/>
              <a:t>Backplane Bus (standard or proprietary)</a:t>
            </a:r>
            <a:endParaRPr lang="en-US" altLang="en-US" sz="1800" dirty="0"/>
          </a:p>
          <a:p>
            <a:pPr lvl="1"/>
            <a:r>
              <a:rPr lang="en-US" altLang="en-US" sz="2000" dirty="0"/>
              <a:t>Backplane: an interconnection structure within the chassis</a:t>
            </a:r>
            <a:endParaRPr lang="en-US" altLang="en-US" sz="2000" dirty="0"/>
          </a:p>
          <a:p>
            <a:pPr lvl="1"/>
            <a:r>
              <a:rPr lang="en-US" altLang="en-US" sz="2000" dirty="0"/>
              <a:t>Allow processors, memory, and I/O devices to coexist</a:t>
            </a:r>
            <a:endParaRPr lang="en-US" altLang="en-US" sz="2000" dirty="0"/>
          </a:p>
          <a:p>
            <a:pPr lvl="1"/>
            <a:r>
              <a:rPr lang="en-US" altLang="en-US" sz="2000" dirty="0"/>
              <a:t>Cost advantage: one bus for all components</a:t>
            </a:r>
            <a:endParaRPr lang="en-US" altLang="en-US" sz="2000"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Date Placeholder 3"/>
          <p:cNvSpPr>
            <a:spLocks noGrp="1"/>
          </p:cNvSpPr>
          <p:nvPr>
            <p:ph type="dt" sz="half" idx="10"/>
          </p:nvPr>
        </p:nvSpPr>
        <p:spPr/>
        <p:txBody>
          <a:bodyPr/>
          <a:lstStyle/>
          <a:p>
            <a:r>
              <a:rPr lang="en-US" altLang="en-US"/>
              <a:t>COaA, LEC19 I/O</a:t>
            </a:r>
            <a:endParaRPr lang="en-US" altLang="en-US" dirty="0"/>
          </a:p>
        </p:txBody>
      </p:sp>
      <p:sp>
        <p:nvSpPr>
          <p:cNvPr id="40"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15746" name="Rectangle 2"/>
          <p:cNvSpPr>
            <a:spLocks noGrp="1" noChangeArrowheads="1"/>
          </p:cNvSpPr>
          <p:nvPr>
            <p:ph type="title"/>
          </p:nvPr>
        </p:nvSpPr>
        <p:spPr>
          <a:xfrm>
            <a:off x="800100" y="228600"/>
            <a:ext cx="857250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a:t>A Computer System with One Bus: Backplane Bus</a:t>
            </a:r>
            <a:endParaRPr lang="en-US" altLang="en-US" sz="2400"/>
          </a:p>
        </p:txBody>
      </p:sp>
      <p:sp>
        <p:nvSpPr>
          <p:cNvPr id="415747" name="Rectangle 3"/>
          <p:cNvSpPr>
            <a:spLocks noGrp="1" noChangeArrowheads="1"/>
          </p:cNvSpPr>
          <p:nvPr>
            <p:ph type="body" idx="1"/>
          </p:nvPr>
        </p:nvSpPr>
        <p:spPr>
          <a:xfrm>
            <a:off x="495300" y="3200400"/>
            <a:ext cx="8191500" cy="268605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A single bus (the backplane bus) is used for:</a:t>
            </a:r>
            <a:endParaRPr lang="en-US" altLang="en-US" sz="2000"/>
          </a:p>
          <a:p>
            <a:pPr lvl="1"/>
            <a:r>
              <a:rPr lang="en-US" altLang="en-US"/>
              <a:t>Processor to memory communication</a:t>
            </a:r>
            <a:endParaRPr lang="en-US" altLang="en-US"/>
          </a:p>
          <a:p>
            <a:pPr lvl="1"/>
            <a:r>
              <a:rPr lang="en-US" altLang="en-US"/>
              <a:t>Communication between I/O devices and memory</a:t>
            </a:r>
            <a:endParaRPr lang="en-US" altLang="en-US"/>
          </a:p>
          <a:p>
            <a:r>
              <a:rPr lang="en-US" altLang="en-US" sz="2000"/>
              <a:t>Advantages: Simple and low cost</a:t>
            </a:r>
            <a:endParaRPr lang="en-US" altLang="en-US" sz="2000"/>
          </a:p>
          <a:p>
            <a:r>
              <a:rPr lang="en-US" altLang="en-US" sz="2000"/>
              <a:t>Disadvantages: slow and the bus can become a major bottleneck</a:t>
            </a:r>
            <a:endParaRPr lang="en-US" altLang="en-US" sz="2000"/>
          </a:p>
          <a:p>
            <a:r>
              <a:rPr lang="en-US" altLang="en-US" sz="2000"/>
              <a:t>Example: IBM PC - AT</a:t>
            </a:r>
            <a:endParaRPr lang="en-US" altLang="en-US" sz="2000"/>
          </a:p>
        </p:txBody>
      </p:sp>
      <p:sp>
        <p:nvSpPr>
          <p:cNvPr id="415748" name="Rectangle 4"/>
          <p:cNvSpPr>
            <a:spLocks noChangeArrowheads="1"/>
          </p:cNvSpPr>
          <p:nvPr/>
        </p:nvSpPr>
        <p:spPr bwMode="auto">
          <a:xfrm>
            <a:off x="622300" y="1308100"/>
            <a:ext cx="1346200" cy="584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5749" name="Group 5"/>
          <p:cNvGrpSpPr/>
          <p:nvPr/>
        </p:nvGrpSpPr>
        <p:grpSpPr bwMode="auto">
          <a:xfrm>
            <a:off x="2667000" y="1841500"/>
            <a:ext cx="609600" cy="431800"/>
            <a:chOff x="1680" y="1160"/>
            <a:chExt cx="384" cy="272"/>
          </a:xfrm>
        </p:grpSpPr>
        <p:sp>
          <p:nvSpPr>
            <p:cNvPr id="415750" name="Oval 6"/>
            <p:cNvSpPr>
              <a:spLocks noChangeArrowheads="1"/>
            </p:cNvSpPr>
            <p:nvPr/>
          </p:nvSpPr>
          <p:spPr bwMode="auto">
            <a:xfrm>
              <a:off x="1688"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1" name="Arc 7"/>
            <p:cNvSpPr/>
            <p:nvPr/>
          </p:nvSpPr>
          <p:spPr bwMode="auto">
            <a:xfrm>
              <a:off x="1872"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2" name="Arc 8"/>
            <p:cNvSpPr/>
            <p:nvPr/>
          </p:nvSpPr>
          <p:spPr bwMode="auto">
            <a:xfrm>
              <a:off x="1689"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3" name="Line 9"/>
            <p:cNvSpPr>
              <a:spLocks noChangeShapeType="1"/>
            </p:cNvSpPr>
            <p:nvPr/>
          </p:nvSpPr>
          <p:spPr bwMode="auto">
            <a:xfrm>
              <a:off x="2064"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4" name="Line 10"/>
            <p:cNvSpPr>
              <a:spLocks noChangeShapeType="1"/>
            </p:cNvSpPr>
            <p:nvPr/>
          </p:nvSpPr>
          <p:spPr bwMode="auto">
            <a:xfrm>
              <a:off x="1680"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755" name="Rectangle 11"/>
          <p:cNvSpPr>
            <a:spLocks noChangeArrowheads="1"/>
          </p:cNvSpPr>
          <p:nvPr/>
        </p:nvSpPr>
        <p:spPr bwMode="auto">
          <a:xfrm>
            <a:off x="747713" y="1447800"/>
            <a:ext cx="1028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a:t>
            </a:r>
            <a:endParaRPr lang="en-US" altLang="en-US"/>
          </a:p>
        </p:txBody>
      </p:sp>
      <p:sp>
        <p:nvSpPr>
          <p:cNvPr id="415756" name="Line 12"/>
          <p:cNvSpPr>
            <a:spLocks noChangeShapeType="1"/>
          </p:cNvSpPr>
          <p:nvPr/>
        </p:nvSpPr>
        <p:spPr bwMode="auto">
          <a:xfrm>
            <a:off x="1993900" y="1447800"/>
            <a:ext cx="50038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7" name="Line 13"/>
          <p:cNvSpPr>
            <a:spLocks noChangeShapeType="1"/>
          </p:cNvSpPr>
          <p:nvPr/>
        </p:nvSpPr>
        <p:spPr bwMode="auto">
          <a:xfrm>
            <a:off x="2971800" y="1460500"/>
            <a:ext cx="0" cy="431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8" name="Rectangle 14"/>
          <p:cNvSpPr>
            <a:spLocks noChangeArrowheads="1"/>
          </p:cNvSpPr>
          <p:nvPr/>
        </p:nvSpPr>
        <p:spPr bwMode="auto">
          <a:xfrm>
            <a:off x="7023100" y="1308100"/>
            <a:ext cx="1346200" cy="584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59" name="Rectangle 15"/>
          <p:cNvSpPr>
            <a:spLocks noChangeArrowheads="1"/>
          </p:cNvSpPr>
          <p:nvPr/>
        </p:nvSpPr>
        <p:spPr bwMode="auto">
          <a:xfrm>
            <a:off x="7224713" y="1447800"/>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Memory</a:t>
            </a:r>
            <a:endParaRPr lang="en-US" altLang="en-US"/>
          </a:p>
        </p:txBody>
      </p:sp>
      <p:sp>
        <p:nvSpPr>
          <p:cNvPr id="415760" name="Rectangle 16"/>
          <p:cNvSpPr>
            <a:spLocks noChangeArrowheads="1"/>
          </p:cNvSpPr>
          <p:nvPr/>
        </p:nvSpPr>
        <p:spPr bwMode="auto">
          <a:xfrm>
            <a:off x="4024313" y="2286000"/>
            <a:ext cx="11826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I/O Devices</a:t>
            </a:r>
            <a:endParaRPr lang="en-US" altLang="en-US"/>
          </a:p>
        </p:txBody>
      </p:sp>
      <p:grpSp>
        <p:nvGrpSpPr>
          <p:cNvPr id="415761" name="Group 17"/>
          <p:cNvGrpSpPr/>
          <p:nvPr/>
        </p:nvGrpSpPr>
        <p:grpSpPr bwMode="auto">
          <a:xfrm>
            <a:off x="3581400" y="1841500"/>
            <a:ext cx="609600" cy="431800"/>
            <a:chOff x="2256" y="1160"/>
            <a:chExt cx="384" cy="272"/>
          </a:xfrm>
        </p:grpSpPr>
        <p:sp>
          <p:nvSpPr>
            <p:cNvPr id="415762" name="Oval 18"/>
            <p:cNvSpPr>
              <a:spLocks noChangeArrowheads="1"/>
            </p:cNvSpPr>
            <p:nvPr/>
          </p:nvSpPr>
          <p:spPr bwMode="auto">
            <a:xfrm>
              <a:off x="2264"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63" name="Arc 19"/>
            <p:cNvSpPr/>
            <p:nvPr/>
          </p:nvSpPr>
          <p:spPr bwMode="auto">
            <a:xfrm>
              <a:off x="2448"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64" name="Arc 20"/>
            <p:cNvSpPr/>
            <p:nvPr/>
          </p:nvSpPr>
          <p:spPr bwMode="auto">
            <a:xfrm>
              <a:off x="2265"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65" name="Line 21"/>
            <p:cNvSpPr>
              <a:spLocks noChangeShapeType="1"/>
            </p:cNvSpPr>
            <p:nvPr/>
          </p:nvSpPr>
          <p:spPr bwMode="auto">
            <a:xfrm>
              <a:off x="2640"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66" name="Line 22"/>
            <p:cNvSpPr>
              <a:spLocks noChangeShapeType="1"/>
            </p:cNvSpPr>
            <p:nvPr/>
          </p:nvSpPr>
          <p:spPr bwMode="auto">
            <a:xfrm>
              <a:off x="2256"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767" name="Line 23"/>
          <p:cNvSpPr>
            <a:spLocks noChangeShapeType="1"/>
          </p:cNvSpPr>
          <p:nvPr/>
        </p:nvSpPr>
        <p:spPr bwMode="auto">
          <a:xfrm>
            <a:off x="3886200" y="1460500"/>
            <a:ext cx="0" cy="431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5768" name="Group 24"/>
          <p:cNvGrpSpPr/>
          <p:nvPr/>
        </p:nvGrpSpPr>
        <p:grpSpPr bwMode="auto">
          <a:xfrm>
            <a:off x="4495800" y="1841500"/>
            <a:ext cx="609600" cy="431800"/>
            <a:chOff x="2832" y="1160"/>
            <a:chExt cx="384" cy="272"/>
          </a:xfrm>
        </p:grpSpPr>
        <p:sp>
          <p:nvSpPr>
            <p:cNvPr id="415769" name="Oval 25"/>
            <p:cNvSpPr>
              <a:spLocks noChangeArrowheads="1"/>
            </p:cNvSpPr>
            <p:nvPr/>
          </p:nvSpPr>
          <p:spPr bwMode="auto">
            <a:xfrm>
              <a:off x="2840"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0" name="Arc 26"/>
            <p:cNvSpPr/>
            <p:nvPr/>
          </p:nvSpPr>
          <p:spPr bwMode="auto">
            <a:xfrm>
              <a:off x="3024"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1" name="Arc 27"/>
            <p:cNvSpPr/>
            <p:nvPr/>
          </p:nvSpPr>
          <p:spPr bwMode="auto">
            <a:xfrm>
              <a:off x="2841"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2" name="Line 28"/>
            <p:cNvSpPr>
              <a:spLocks noChangeShapeType="1"/>
            </p:cNvSpPr>
            <p:nvPr/>
          </p:nvSpPr>
          <p:spPr bwMode="auto">
            <a:xfrm>
              <a:off x="3216"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3" name="Line 29"/>
            <p:cNvSpPr>
              <a:spLocks noChangeShapeType="1"/>
            </p:cNvSpPr>
            <p:nvPr/>
          </p:nvSpPr>
          <p:spPr bwMode="auto">
            <a:xfrm>
              <a:off x="2832"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774" name="Line 30"/>
          <p:cNvSpPr>
            <a:spLocks noChangeShapeType="1"/>
          </p:cNvSpPr>
          <p:nvPr/>
        </p:nvSpPr>
        <p:spPr bwMode="auto">
          <a:xfrm>
            <a:off x="4800600" y="1460500"/>
            <a:ext cx="0" cy="431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5775" name="Group 31"/>
          <p:cNvGrpSpPr/>
          <p:nvPr/>
        </p:nvGrpSpPr>
        <p:grpSpPr bwMode="auto">
          <a:xfrm>
            <a:off x="5410200" y="1841500"/>
            <a:ext cx="609600" cy="431800"/>
            <a:chOff x="3408" y="1160"/>
            <a:chExt cx="384" cy="272"/>
          </a:xfrm>
        </p:grpSpPr>
        <p:sp>
          <p:nvSpPr>
            <p:cNvPr id="415776" name="Oval 32"/>
            <p:cNvSpPr>
              <a:spLocks noChangeArrowheads="1"/>
            </p:cNvSpPr>
            <p:nvPr/>
          </p:nvSpPr>
          <p:spPr bwMode="auto">
            <a:xfrm>
              <a:off x="3416"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7" name="Arc 33"/>
            <p:cNvSpPr/>
            <p:nvPr/>
          </p:nvSpPr>
          <p:spPr bwMode="auto">
            <a:xfrm>
              <a:off x="3600"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8" name="Arc 34"/>
            <p:cNvSpPr/>
            <p:nvPr/>
          </p:nvSpPr>
          <p:spPr bwMode="auto">
            <a:xfrm>
              <a:off x="3417"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79" name="Line 35"/>
            <p:cNvSpPr>
              <a:spLocks noChangeShapeType="1"/>
            </p:cNvSpPr>
            <p:nvPr/>
          </p:nvSpPr>
          <p:spPr bwMode="auto">
            <a:xfrm>
              <a:off x="3792"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80" name="Line 36"/>
            <p:cNvSpPr>
              <a:spLocks noChangeShapeType="1"/>
            </p:cNvSpPr>
            <p:nvPr/>
          </p:nvSpPr>
          <p:spPr bwMode="auto">
            <a:xfrm>
              <a:off x="3408"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5781" name="Line 37"/>
          <p:cNvSpPr>
            <a:spLocks noChangeShapeType="1"/>
          </p:cNvSpPr>
          <p:nvPr/>
        </p:nvSpPr>
        <p:spPr bwMode="auto">
          <a:xfrm>
            <a:off x="5715000" y="1460500"/>
            <a:ext cx="0" cy="431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5782" name="Rectangle 38"/>
          <p:cNvSpPr>
            <a:spLocks noChangeArrowheads="1"/>
          </p:cNvSpPr>
          <p:nvPr/>
        </p:nvSpPr>
        <p:spPr bwMode="auto">
          <a:xfrm>
            <a:off x="3643313" y="1143000"/>
            <a:ext cx="1473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Backplane Bus</a:t>
            </a:r>
            <a:endParaRPr lang="en-US" altLang="en-US"/>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Date Placeholder 3"/>
          <p:cNvSpPr>
            <a:spLocks noGrp="1"/>
          </p:cNvSpPr>
          <p:nvPr>
            <p:ph type="dt" sz="half" idx="10"/>
          </p:nvPr>
        </p:nvSpPr>
        <p:spPr/>
        <p:txBody>
          <a:bodyPr/>
          <a:lstStyle/>
          <a:p>
            <a:r>
              <a:rPr lang="en-US" altLang="en-US"/>
              <a:t>COaA, LEC19 I/O</a:t>
            </a:r>
            <a:endParaRPr lang="en-US" altLang="en-US" dirty="0"/>
          </a:p>
        </p:txBody>
      </p:sp>
      <p:sp>
        <p:nvSpPr>
          <p:cNvPr id="69"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17794" name="Rectangle 2"/>
          <p:cNvSpPr>
            <a:spLocks noGrp="1" noChangeArrowheads="1"/>
          </p:cNvSpPr>
          <p:nvPr>
            <p:ph type="title"/>
          </p:nvPr>
        </p:nvSpPr>
        <p:spPr>
          <a:xfrm>
            <a:off x="800100" y="228600"/>
            <a:ext cx="5187951"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A Two-Bus System</a:t>
            </a:r>
            <a:endParaRPr lang="en-US" altLang="en-US"/>
          </a:p>
        </p:txBody>
      </p:sp>
      <p:sp>
        <p:nvSpPr>
          <p:cNvPr id="417795" name="Rectangle 3"/>
          <p:cNvSpPr>
            <a:spLocks noGrp="1" noChangeArrowheads="1"/>
          </p:cNvSpPr>
          <p:nvPr>
            <p:ph type="body" idx="1"/>
          </p:nvPr>
        </p:nvSpPr>
        <p:spPr>
          <a:xfrm>
            <a:off x="139700" y="3487738"/>
            <a:ext cx="8839200" cy="1712912"/>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15000"/>
              </a:spcBef>
            </a:pPr>
            <a:r>
              <a:rPr lang="en-US" altLang="en-US" sz="2000"/>
              <a:t>I/O buses tap into the processor-memory bus via bus adaptors:</a:t>
            </a:r>
            <a:endParaRPr lang="en-US" altLang="en-US" sz="2000"/>
          </a:p>
          <a:p>
            <a:pPr lvl="1">
              <a:spcBef>
                <a:spcPct val="15000"/>
              </a:spcBef>
            </a:pPr>
            <a:r>
              <a:rPr lang="en-US" altLang="en-US"/>
              <a:t>Processor-memory bus: mainly for processor-memory traffic</a:t>
            </a:r>
            <a:endParaRPr lang="en-US" altLang="en-US"/>
          </a:p>
          <a:p>
            <a:pPr lvl="1">
              <a:spcBef>
                <a:spcPct val="15000"/>
              </a:spcBef>
            </a:pPr>
            <a:r>
              <a:rPr lang="en-US" altLang="en-US"/>
              <a:t>I/O buses: provide expansion slots for I/O devices</a:t>
            </a:r>
            <a:endParaRPr lang="en-US" altLang="en-US"/>
          </a:p>
          <a:p>
            <a:pPr>
              <a:spcBef>
                <a:spcPct val="15000"/>
              </a:spcBef>
            </a:pPr>
            <a:r>
              <a:rPr lang="en-US" altLang="en-US" sz="2000"/>
              <a:t>Apple Macintosh-II</a:t>
            </a:r>
            <a:endParaRPr lang="en-US" altLang="en-US" sz="2000"/>
          </a:p>
          <a:p>
            <a:pPr lvl="1">
              <a:spcBef>
                <a:spcPct val="15000"/>
              </a:spcBef>
            </a:pPr>
            <a:r>
              <a:rPr lang="en-US" altLang="en-US"/>
              <a:t>NuBus: Processor, memory, and a few selected I/O devices</a:t>
            </a:r>
            <a:endParaRPr lang="en-US" altLang="en-US"/>
          </a:p>
          <a:p>
            <a:pPr lvl="1">
              <a:spcBef>
                <a:spcPct val="15000"/>
              </a:spcBef>
            </a:pPr>
            <a:r>
              <a:rPr lang="en-US" altLang="en-US"/>
              <a:t>SCCI Bus: the rest of the I/O devices</a:t>
            </a:r>
            <a:endParaRPr lang="en-US" altLang="en-US"/>
          </a:p>
        </p:txBody>
      </p:sp>
      <p:grpSp>
        <p:nvGrpSpPr>
          <p:cNvPr id="417796" name="Group 4"/>
          <p:cNvGrpSpPr/>
          <p:nvPr/>
        </p:nvGrpSpPr>
        <p:grpSpPr bwMode="auto">
          <a:xfrm>
            <a:off x="681038" y="788988"/>
            <a:ext cx="7747000" cy="2501900"/>
            <a:chOff x="440" y="672"/>
            <a:chExt cx="4880" cy="1576"/>
          </a:xfrm>
        </p:grpSpPr>
        <p:sp>
          <p:nvSpPr>
            <p:cNvPr id="417797" name="Rectangle 5"/>
            <p:cNvSpPr>
              <a:spLocks noChangeArrowheads="1"/>
            </p:cNvSpPr>
            <p:nvPr/>
          </p:nvSpPr>
          <p:spPr bwMode="auto">
            <a:xfrm>
              <a:off x="440" y="776"/>
              <a:ext cx="848" cy="36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7798" name="Group 6"/>
            <p:cNvGrpSpPr/>
            <p:nvPr/>
          </p:nvGrpSpPr>
          <p:grpSpPr bwMode="auto">
            <a:xfrm>
              <a:off x="1968" y="1976"/>
              <a:ext cx="384" cy="272"/>
              <a:chOff x="1968" y="1976"/>
              <a:chExt cx="384" cy="272"/>
            </a:xfrm>
          </p:grpSpPr>
          <p:sp>
            <p:nvSpPr>
              <p:cNvPr id="417799" name="Oval 7"/>
              <p:cNvSpPr>
                <a:spLocks noChangeArrowheads="1"/>
              </p:cNvSpPr>
              <p:nvPr/>
            </p:nvSpPr>
            <p:spPr bwMode="auto">
              <a:xfrm>
                <a:off x="1976" y="1976"/>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0" name="Arc 8"/>
              <p:cNvSpPr/>
              <p:nvPr/>
            </p:nvSpPr>
            <p:spPr bwMode="auto">
              <a:xfrm>
                <a:off x="2160" y="2208"/>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1" name="Arc 9"/>
              <p:cNvSpPr/>
              <p:nvPr/>
            </p:nvSpPr>
            <p:spPr bwMode="auto">
              <a:xfrm>
                <a:off x="1977" y="2208"/>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2" name="Line 10"/>
              <p:cNvSpPr>
                <a:spLocks noChangeShapeType="1"/>
              </p:cNvSpPr>
              <p:nvPr/>
            </p:nvSpPr>
            <p:spPr bwMode="auto">
              <a:xfrm>
                <a:off x="2352"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3" name="Line 11"/>
              <p:cNvSpPr>
                <a:spLocks noChangeShapeType="1"/>
              </p:cNvSpPr>
              <p:nvPr/>
            </p:nvSpPr>
            <p:spPr bwMode="auto">
              <a:xfrm>
                <a:off x="1968"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7804" name="Rectangle 12"/>
            <p:cNvSpPr>
              <a:spLocks noChangeArrowheads="1"/>
            </p:cNvSpPr>
            <p:nvPr/>
          </p:nvSpPr>
          <p:spPr bwMode="auto">
            <a:xfrm>
              <a:off x="519" y="864"/>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a:t>
              </a:r>
              <a:endParaRPr lang="en-US" altLang="en-US"/>
            </a:p>
          </p:txBody>
        </p:sp>
        <p:sp>
          <p:nvSpPr>
            <p:cNvPr id="417805" name="Line 13"/>
            <p:cNvSpPr>
              <a:spLocks noChangeShapeType="1"/>
            </p:cNvSpPr>
            <p:nvPr/>
          </p:nvSpPr>
          <p:spPr bwMode="auto">
            <a:xfrm>
              <a:off x="1304" y="864"/>
              <a:ext cx="3152"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6" name="Line 14"/>
            <p:cNvSpPr>
              <a:spLocks noChangeShapeType="1"/>
            </p:cNvSpPr>
            <p:nvPr/>
          </p:nvSpPr>
          <p:spPr bwMode="auto">
            <a:xfrm>
              <a:off x="1776" y="872"/>
              <a:ext cx="0" cy="27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7" name="Rectangle 15"/>
            <p:cNvSpPr>
              <a:spLocks noChangeArrowheads="1"/>
            </p:cNvSpPr>
            <p:nvPr/>
          </p:nvSpPr>
          <p:spPr bwMode="auto">
            <a:xfrm>
              <a:off x="4472" y="776"/>
              <a:ext cx="848" cy="36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08" name="Rectangle 16"/>
            <p:cNvSpPr>
              <a:spLocks noChangeArrowheads="1"/>
            </p:cNvSpPr>
            <p:nvPr/>
          </p:nvSpPr>
          <p:spPr bwMode="auto">
            <a:xfrm>
              <a:off x="4599" y="864"/>
              <a:ext cx="5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Memory</a:t>
              </a:r>
              <a:endParaRPr lang="en-US" altLang="en-US"/>
            </a:p>
          </p:txBody>
        </p:sp>
        <p:sp>
          <p:nvSpPr>
            <p:cNvPr id="417809" name="Rectangle 17"/>
            <p:cNvSpPr>
              <a:spLocks noChangeArrowheads="1"/>
            </p:cNvSpPr>
            <p:nvPr/>
          </p:nvSpPr>
          <p:spPr bwMode="auto">
            <a:xfrm>
              <a:off x="3783" y="1632"/>
              <a:ext cx="32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I/O</a:t>
              </a:r>
              <a:endParaRPr lang="en-US" altLang="en-US"/>
            </a:p>
            <a:p>
              <a:pPr algn="ctr"/>
              <a:r>
                <a:rPr lang="en-US" altLang="en-US"/>
                <a:t>Bus</a:t>
              </a:r>
              <a:endParaRPr lang="en-US" altLang="en-US"/>
            </a:p>
          </p:txBody>
        </p:sp>
        <p:grpSp>
          <p:nvGrpSpPr>
            <p:cNvPr id="417810" name="Group 18"/>
            <p:cNvGrpSpPr/>
            <p:nvPr/>
          </p:nvGrpSpPr>
          <p:grpSpPr bwMode="auto">
            <a:xfrm>
              <a:off x="1968" y="1592"/>
              <a:ext cx="384" cy="272"/>
              <a:chOff x="1968" y="1592"/>
              <a:chExt cx="384" cy="272"/>
            </a:xfrm>
          </p:grpSpPr>
          <p:sp>
            <p:nvSpPr>
              <p:cNvPr id="417811" name="Oval 19"/>
              <p:cNvSpPr>
                <a:spLocks noChangeArrowheads="1"/>
              </p:cNvSpPr>
              <p:nvPr/>
            </p:nvSpPr>
            <p:spPr bwMode="auto">
              <a:xfrm>
                <a:off x="1976" y="1592"/>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2" name="Arc 20"/>
              <p:cNvSpPr/>
              <p:nvPr/>
            </p:nvSpPr>
            <p:spPr bwMode="auto">
              <a:xfrm>
                <a:off x="2160" y="1824"/>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3" name="Arc 21"/>
              <p:cNvSpPr/>
              <p:nvPr/>
            </p:nvSpPr>
            <p:spPr bwMode="auto">
              <a:xfrm>
                <a:off x="1977" y="1824"/>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4" name="Line 22"/>
              <p:cNvSpPr>
                <a:spLocks noChangeShapeType="1"/>
              </p:cNvSpPr>
              <p:nvPr/>
            </p:nvSpPr>
            <p:spPr bwMode="auto">
              <a:xfrm>
                <a:off x="2352"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5" name="Line 23"/>
              <p:cNvSpPr>
                <a:spLocks noChangeShapeType="1"/>
              </p:cNvSpPr>
              <p:nvPr/>
            </p:nvSpPr>
            <p:spPr bwMode="auto">
              <a:xfrm>
                <a:off x="1968"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7816" name="Line 24"/>
            <p:cNvSpPr>
              <a:spLocks noChangeShapeType="1"/>
            </p:cNvSpPr>
            <p:nvPr/>
          </p:nvSpPr>
          <p:spPr bwMode="auto">
            <a:xfrm>
              <a:off x="2928" y="872"/>
              <a:ext cx="0" cy="27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7" name="Line 25"/>
            <p:cNvSpPr>
              <a:spLocks noChangeShapeType="1"/>
            </p:cNvSpPr>
            <p:nvPr/>
          </p:nvSpPr>
          <p:spPr bwMode="auto">
            <a:xfrm>
              <a:off x="4032" y="872"/>
              <a:ext cx="0" cy="27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18" name="Rectangle 26"/>
            <p:cNvSpPr>
              <a:spLocks noChangeArrowheads="1"/>
            </p:cNvSpPr>
            <p:nvPr/>
          </p:nvSpPr>
          <p:spPr bwMode="auto">
            <a:xfrm>
              <a:off x="2199" y="672"/>
              <a:ext cx="138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 Memory Bus</a:t>
              </a:r>
              <a:endParaRPr lang="en-US" altLang="en-US"/>
            </a:p>
          </p:txBody>
        </p:sp>
        <p:sp>
          <p:nvSpPr>
            <p:cNvPr id="417819" name="Oval 27"/>
            <p:cNvSpPr>
              <a:spLocks noChangeArrowheads="1"/>
            </p:cNvSpPr>
            <p:nvPr/>
          </p:nvSpPr>
          <p:spPr bwMode="auto">
            <a:xfrm>
              <a:off x="1448" y="1160"/>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20" name="Rectangle 28"/>
            <p:cNvSpPr>
              <a:spLocks noChangeArrowheads="1"/>
            </p:cNvSpPr>
            <p:nvPr/>
          </p:nvSpPr>
          <p:spPr bwMode="auto">
            <a:xfrm>
              <a:off x="1527" y="1152"/>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sp>
          <p:nvSpPr>
            <p:cNvPr id="417821" name="Oval 29"/>
            <p:cNvSpPr>
              <a:spLocks noChangeArrowheads="1"/>
            </p:cNvSpPr>
            <p:nvPr/>
          </p:nvSpPr>
          <p:spPr bwMode="auto">
            <a:xfrm>
              <a:off x="2600" y="1160"/>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22" name="Rectangle 30"/>
            <p:cNvSpPr>
              <a:spLocks noChangeArrowheads="1"/>
            </p:cNvSpPr>
            <p:nvPr/>
          </p:nvSpPr>
          <p:spPr bwMode="auto">
            <a:xfrm>
              <a:off x="2679" y="1152"/>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sp>
          <p:nvSpPr>
            <p:cNvPr id="417823" name="Oval 31"/>
            <p:cNvSpPr>
              <a:spLocks noChangeArrowheads="1"/>
            </p:cNvSpPr>
            <p:nvPr/>
          </p:nvSpPr>
          <p:spPr bwMode="auto">
            <a:xfrm>
              <a:off x="3704" y="1160"/>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24" name="Rectangle 32"/>
            <p:cNvSpPr>
              <a:spLocks noChangeArrowheads="1"/>
            </p:cNvSpPr>
            <p:nvPr/>
          </p:nvSpPr>
          <p:spPr bwMode="auto">
            <a:xfrm>
              <a:off x="3783" y="1152"/>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sp>
          <p:nvSpPr>
            <p:cNvPr id="417825" name="Line 33"/>
            <p:cNvSpPr>
              <a:spLocks noChangeShapeType="1"/>
            </p:cNvSpPr>
            <p:nvPr/>
          </p:nvSpPr>
          <p:spPr bwMode="auto">
            <a:xfrm>
              <a:off x="1776" y="1544"/>
              <a:ext cx="0" cy="56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26" name="Line 34"/>
            <p:cNvSpPr>
              <a:spLocks noChangeShapeType="1"/>
            </p:cNvSpPr>
            <p:nvPr/>
          </p:nvSpPr>
          <p:spPr bwMode="auto">
            <a:xfrm>
              <a:off x="1784" y="2112"/>
              <a:ext cx="176"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27" name="Line 35"/>
            <p:cNvSpPr>
              <a:spLocks noChangeShapeType="1"/>
            </p:cNvSpPr>
            <p:nvPr/>
          </p:nvSpPr>
          <p:spPr bwMode="auto">
            <a:xfrm flipH="1">
              <a:off x="1768" y="1728"/>
              <a:ext cx="208"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7828" name="Group 36"/>
            <p:cNvGrpSpPr/>
            <p:nvPr/>
          </p:nvGrpSpPr>
          <p:grpSpPr bwMode="auto">
            <a:xfrm>
              <a:off x="3168" y="1976"/>
              <a:ext cx="384" cy="272"/>
              <a:chOff x="3168" y="1976"/>
              <a:chExt cx="384" cy="272"/>
            </a:xfrm>
          </p:grpSpPr>
          <p:sp>
            <p:nvSpPr>
              <p:cNvPr id="417829" name="Oval 37"/>
              <p:cNvSpPr>
                <a:spLocks noChangeArrowheads="1"/>
              </p:cNvSpPr>
              <p:nvPr/>
            </p:nvSpPr>
            <p:spPr bwMode="auto">
              <a:xfrm>
                <a:off x="3176" y="1976"/>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0" name="Arc 38"/>
              <p:cNvSpPr/>
              <p:nvPr/>
            </p:nvSpPr>
            <p:spPr bwMode="auto">
              <a:xfrm>
                <a:off x="3360" y="2208"/>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1" name="Arc 39"/>
              <p:cNvSpPr/>
              <p:nvPr/>
            </p:nvSpPr>
            <p:spPr bwMode="auto">
              <a:xfrm>
                <a:off x="3177" y="2208"/>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2" name="Line 40"/>
              <p:cNvSpPr>
                <a:spLocks noChangeShapeType="1"/>
              </p:cNvSpPr>
              <p:nvPr/>
            </p:nvSpPr>
            <p:spPr bwMode="auto">
              <a:xfrm>
                <a:off x="3552"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3" name="Line 41"/>
              <p:cNvSpPr>
                <a:spLocks noChangeShapeType="1"/>
              </p:cNvSpPr>
              <p:nvPr/>
            </p:nvSpPr>
            <p:spPr bwMode="auto">
              <a:xfrm>
                <a:off x="3168"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7834" name="Group 42"/>
            <p:cNvGrpSpPr/>
            <p:nvPr/>
          </p:nvGrpSpPr>
          <p:grpSpPr bwMode="auto">
            <a:xfrm>
              <a:off x="3168" y="1592"/>
              <a:ext cx="384" cy="272"/>
              <a:chOff x="3168" y="1592"/>
              <a:chExt cx="384" cy="272"/>
            </a:xfrm>
          </p:grpSpPr>
          <p:sp>
            <p:nvSpPr>
              <p:cNvPr id="417835" name="Oval 43"/>
              <p:cNvSpPr>
                <a:spLocks noChangeArrowheads="1"/>
              </p:cNvSpPr>
              <p:nvPr/>
            </p:nvSpPr>
            <p:spPr bwMode="auto">
              <a:xfrm>
                <a:off x="3176" y="1592"/>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6" name="Arc 44"/>
              <p:cNvSpPr/>
              <p:nvPr/>
            </p:nvSpPr>
            <p:spPr bwMode="auto">
              <a:xfrm>
                <a:off x="3360" y="1824"/>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7" name="Arc 45"/>
              <p:cNvSpPr/>
              <p:nvPr/>
            </p:nvSpPr>
            <p:spPr bwMode="auto">
              <a:xfrm>
                <a:off x="3177" y="1824"/>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8" name="Line 46"/>
              <p:cNvSpPr>
                <a:spLocks noChangeShapeType="1"/>
              </p:cNvSpPr>
              <p:nvPr/>
            </p:nvSpPr>
            <p:spPr bwMode="auto">
              <a:xfrm>
                <a:off x="3552"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39" name="Line 47"/>
              <p:cNvSpPr>
                <a:spLocks noChangeShapeType="1"/>
              </p:cNvSpPr>
              <p:nvPr/>
            </p:nvSpPr>
            <p:spPr bwMode="auto">
              <a:xfrm>
                <a:off x="3168"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7840" name="Line 48"/>
            <p:cNvSpPr>
              <a:spLocks noChangeShapeType="1"/>
            </p:cNvSpPr>
            <p:nvPr/>
          </p:nvSpPr>
          <p:spPr bwMode="auto">
            <a:xfrm>
              <a:off x="2976" y="1544"/>
              <a:ext cx="0" cy="56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1" name="Line 49"/>
            <p:cNvSpPr>
              <a:spLocks noChangeShapeType="1"/>
            </p:cNvSpPr>
            <p:nvPr/>
          </p:nvSpPr>
          <p:spPr bwMode="auto">
            <a:xfrm>
              <a:off x="2984" y="2112"/>
              <a:ext cx="176"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2" name="Line 50"/>
            <p:cNvSpPr>
              <a:spLocks noChangeShapeType="1"/>
            </p:cNvSpPr>
            <p:nvPr/>
          </p:nvSpPr>
          <p:spPr bwMode="auto">
            <a:xfrm flipH="1">
              <a:off x="2968" y="1728"/>
              <a:ext cx="208"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7843" name="Group 51"/>
            <p:cNvGrpSpPr/>
            <p:nvPr/>
          </p:nvGrpSpPr>
          <p:grpSpPr bwMode="auto">
            <a:xfrm>
              <a:off x="4272" y="1976"/>
              <a:ext cx="384" cy="272"/>
              <a:chOff x="4272" y="1976"/>
              <a:chExt cx="384" cy="272"/>
            </a:xfrm>
          </p:grpSpPr>
          <p:sp>
            <p:nvSpPr>
              <p:cNvPr id="417844" name="Oval 52"/>
              <p:cNvSpPr>
                <a:spLocks noChangeArrowheads="1"/>
              </p:cNvSpPr>
              <p:nvPr/>
            </p:nvSpPr>
            <p:spPr bwMode="auto">
              <a:xfrm>
                <a:off x="4280" y="1976"/>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5" name="Arc 53"/>
              <p:cNvSpPr/>
              <p:nvPr/>
            </p:nvSpPr>
            <p:spPr bwMode="auto">
              <a:xfrm>
                <a:off x="4464" y="2208"/>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6" name="Arc 54"/>
              <p:cNvSpPr/>
              <p:nvPr/>
            </p:nvSpPr>
            <p:spPr bwMode="auto">
              <a:xfrm>
                <a:off x="4281" y="2208"/>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7" name="Line 55"/>
              <p:cNvSpPr>
                <a:spLocks noChangeShapeType="1"/>
              </p:cNvSpPr>
              <p:nvPr/>
            </p:nvSpPr>
            <p:spPr bwMode="auto">
              <a:xfrm>
                <a:off x="4656"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48" name="Line 56"/>
              <p:cNvSpPr>
                <a:spLocks noChangeShapeType="1"/>
              </p:cNvSpPr>
              <p:nvPr/>
            </p:nvSpPr>
            <p:spPr bwMode="auto">
              <a:xfrm>
                <a:off x="4272" y="2024"/>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7849" name="Group 57"/>
            <p:cNvGrpSpPr/>
            <p:nvPr/>
          </p:nvGrpSpPr>
          <p:grpSpPr bwMode="auto">
            <a:xfrm>
              <a:off x="4272" y="1592"/>
              <a:ext cx="384" cy="272"/>
              <a:chOff x="4272" y="1592"/>
              <a:chExt cx="384" cy="272"/>
            </a:xfrm>
          </p:grpSpPr>
          <p:sp>
            <p:nvSpPr>
              <p:cNvPr id="417850" name="Oval 58"/>
              <p:cNvSpPr>
                <a:spLocks noChangeArrowheads="1"/>
              </p:cNvSpPr>
              <p:nvPr/>
            </p:nvSpPr>
            <p:spPr bwMode="auto">
              <a:xfrm>
                <a:off x="4280" y="1592"/>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1" name="Arc 59"/>
              <p:cNvSpPr/>
              <p:nvPr/>
            </p:nvSpPr>
            <p:spPr bwMode="auto">
              <a:xfrm>
                <a:off x="4464" y="1824"/>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2" name="Arc 60"/>
              <p:cNvSpPr/>
              <p:nvPr/>
            </p:nvSpPr>
            <p:spPr bwMode="auto">
              <a:xfrm>
                <a:off x="4281" y="1824"/>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3" name="Line 61"/>
              <p:cNvSpPr>
                <a:spLocks noChangeShapeType="1"/>
              </p:cNvSpPr>
              <p:nvPr/>
            </p:nvSpPr>
            <p:spPr bwMode="auto">
              <a:xfrm>
                <a:off x="4656"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4" name="Line 62"/>
              <p:cNvSpPr>
                <a:spLocks noChangeShapeType="1"/>
              </p:cNvSpPr>
              <p:nvPr/>
            </p:nvSpPr>
            <p:spPr bwMode="auto">
              <a:xfrm>
                <a:off x="4272" y="164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7855" name="Line 63"/>
            <p:cNvSpPr>
              <a:spLocks noChangeShapeType="1"/>
            </p:cNvSpPr>
            <p:nvPr/>
          </p:nvSpPr>
          <p:spPr bwMode="auto">
            <a:xfrm>
              <a:off x="4080" y="1544"/>
              <a:ext cx="0" cy="56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6" name="Line 64"/>
            <p:cNvSpPr>
              <a:spLocks noChangeShapeType="1"/>
            </p:cNvSpPr>
            <p:nvPr/>
          </p:nvSpPr>
          <p:spPr bwMode="auto">
            <a:xfrm>
              <a:off x="4088" y="2112"/>
              <a:ext cx="176"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7" name="Line 65"/>
            <p:cNvSpPr>
              <a:spLocks noChangeShapeType="1"/>
            </p:cNvSpPr>
            <p:nvPr/>
          </p:nvSpPr>
          <p:spPr bwMode="auto">
            <a:xfrm flipH="1">
              <a:off x="4072" y="1728"/>
              <a:ext cx="208"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7858" name="Rectangle 66"/>
            <p:cNvSpPr>
              <a:spLocks noChangeArrowheads="1"/>
            </p:cNvSpPr>
            <p:nvPr/>
          </p:nvSpPr>
          <p:spPr bwMode="auto">
            <a:xfrm>
              <a:off x="2679" y="1632"/>
              <a:ext cx="32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I/O</a:t>
              </a:r>
              <a:endParaRPr lang="en-US" altLang="en-US"/>
            </a:p>
            <a:p>
              <a:pPr algn="ctr"/>
              <a:r>
                <a:rPr lang="en-US" altLang="en-US"/>
                <a:t>Bus</a:t>
              </a:r>
              <a:endParaRPr lang="en-US" altLang="en-US"/>
            </a:p>
          </p:txBody>
        </p:sp>
        <p:sp>
          <p:nvSpPr>
            <p:cNvPr id="417859" name="Rectangle 67"/>
            <p:cNvSpPr>
              <a:spLocks noChangeArrowheads="1"/>
            </p:cNvSpPr>
            <p:nvPr/>
          </p:nvSpPr>
          <p:spPr bwMode="auto">
            <a:xfrm>
              <a:off x="1479" y="1632"/>
              <a:ext cx="320"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I/O</a:t>
              </a:r>
              <a:endParaRPr lang="en-US" altLang="en-US"/>
            </a:p>
            <a:p>
              <a:pPr algn="ctr"/>
              <a:r>
                <a:rPr lang="en-US" altLang="en-US"/>
                <a:t>Bus</a:t>
              </a:r>
              <a:endParaRPr lang="en-US" altLang="en-US"/>
            </a:p>
          </p:txBody>
        </p:sp>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3"/>
          <p:cNvSpPr>
            <a:spLocks noGrp="1"/>
          </p:cNvSpPr>
          <p:nvPr>
            <p:ph type="dt" sz="half" idx="10"/>
          </p:nvPr>
        </p:nvSpPr>
        <p:spPr/>
        <p:txBody>
          <a:bodyPr/>
          <a:lstStyle/>
          <a:p>
            <a:r>
              <a:rPr lang="en-US" altLang="en-US"/>
              <a:t>COaA, LEC19 I/O</a:t>
            </a:r>
            <a:endParaRPr lang="en-US" altLang="en-US" dirty="0"/>
          </a:p>
        </p:txBody>
      </p:sp>
      <p:sp>
        <p:nvSpPr>
          <p:cNvPr id="59"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19842" name="Rectangle 2"/>
          <p:cNvSpPr>
            <a:spLocks noGrp="1" noChangeArrowheads="1"/>
          </p:cNvSpPr>
          <p:nvPr>
            <p:ph type="title"/>
          </p:nvPr>
        </p:nvSpPr>
        <p:spPr>
          <a:xfrm>
            <a:off x="800100" y="228600"/>
            <a:ext cx="742950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dirty="0"/>
              <a:t>A Three-Bus System (+ backside cache)</a:t>
            </a:r>
            <a:endParaRPr lang="en-US" altLang="en-US" dirty="0"/>
          </a:p>
        </p:txBody>
      </p:sp>
      <p:sp>
        <p:nvSpPr>
          <p:cNvPr id="419843" name="Rectangle 3"/>
          <p:cNvSpPr>
            <a:spLocks noGrp="1" noChangeArrowheads="1"/>
          </p:cNvSpPr>
          <p:nvPr>
            <p:ph type="body" idx="1"/>
          </p:nvPr>
        </p:nvSpPr>
        <p:spPr>
          <a:xfrm>
            <a:off x="114300" y="4038600"/>
            <a:ext cx="8877300" cy="1465263"/>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20000"/>
              </a:spcBef>
            </a:pPr>
            <a:r>
              <a:rPr lang="en-US" altLang="en-US" sz="2000"/>
              <a:t>A small number of backplane buses tap into the processor-memory bus</a:t>
            </a:r>
            <a:endParaRPr lang="en-US" altLang="en-US" sz="2000"/>
          </a:p>
          <a:p>
            <a:pPr lvl="1">
              <a:spcBef>
                <a:spcPct val="20000"/>
              </a:spcBef>
            </a:pPr>
            <a:r>
              <a:rPr lang="en-US" altLang="en-US"/>
              <a:t>Processor-memory bus is only used for processor-memory traffic</a:t>
            </a:r>
            <a:endParaRPr lang="en-US" altLang="en-US"/>
          </a:p>
          <a:p>
            <a:pPr lvl="1">
              <a:spcBef>
                <a:spcPct val="20000"/>
              </a:spcBef>
            </a:pPr>
            <a:r>
              <a:rPr lang="en-US" altLang="en-US"/>
              <a:t>I/O buses are connected to the backplane bus</a:t>
            </a:r>
            <a:endParaRPr lang="en-US" altLang="en-US"/>
          </a:p>
          <a:p>
            <a:pPr>
              <a:spcBef>
                <a:spcPct val="20000"/>
              </a:spcBef>
            </a:pPr>
            <a:r>
              <a:rPr lang="en-US" altLang="en-US" sz="2000"/>
              <a:t>Advantage: loading on the processor bus is greatly reduced</a:t>
            </a:r>
            <a:endParaRPr lang="en-US" altLang="en-US" sz="2000"/>
          </a:p>
        </p:txBody>
      </p:sp>
      <p:grpSp>
        <p:nvGrpSpPr>
          <p:cNvPr id="419844" name="Group 4"/>
          <p:cNvGrpSpPr/>
          <p:nvPr/>
        </p:nvGrpSpPr>
        <p:grpSpPr bwMode="auto">
          <a:xfrm>
            <a:off x="328613" y="863600"/>
            <a:ext cx="8204200" cy="3035300"/>
            <a:chOff x="96" y="528"/>
            <a:chExt cx="5168" cy="1912"/>
          </a:xfrm>
        </p:grpSpPr>
        <p:sp>
          <p:nvSpPr>
            <p:cNvPr id="419845" name="Rectangle 5"/>
            <p:cNvSpPr>
              <a:spLocks noChangeArrowheads="1"/>
            </p:cNvSpPr>
            <p:nvPr/>
          </p:nvSpPr>
          <p:spPr bwMode="auto">
            <a:xfrm>
              <a:off x="384" y="632"/>
              <a:ext cx="848" cy="36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46" name="Rectangle 6"/>
            <p:cNvSpPr>
              <a:spLocks noChangeArrowheads="1"/>
            </p:cNvSpPr>
            <p:nvPr/>
          </p:nvSpPr>
          <p:spPr bwMode="auto">
            <a:xfrm>
              <a:off x="463" y="720"/>
              <a:ext cx="6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a:t>
              </a:r>
              <a:endParaRPr lang="en-US" altLang="en-US"/>
            </a:p>
          </p:txBody>
        </p:sp>
        <p:sp>
          <p:nvSpPr>
            <p:cNvPr id="419847" name="Line 7"/>
            <p:cNvSpPr>
              <a:spLocks noChangeShapeType="1"/>
            </p:cNvSpPr>
            <p:nvPr/>
          </p:nvSpPr>
          <p:spPr bwMode="auto">
            <a:xfrm>
              <a:off x="1248" y="720"/>
              <a:ext cx="3152"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48" name="Line 8"/>
            <p:cNvSpPr>
              <a:spLocks noChangeShapeType="1"/>
            </p:cNvSpPr>
            <p:nvPr/>
          </p:nvSpPr>
          <p:spPr bwMode="auto">
            <a:xfrm>
              <a:off x="1624" y="728"/>
              <a:ext cx="0" cy="272"/>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49" name="Rectangle 9"/>
            <p:cNvSpPr>
              <a:spLocks noChangeArrowheads="1"/>
            </p:cNvSpPr>
            <p:nvPr/>
          </p:nvSpPr>
          <p:spPr bwMode="auto">
            <a:xfrm>
              <a:off x="4416" y="632"/>
              <a:ext cx="848" cy="368"/>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50" name="Rectangle 10"/>
            <p:cNvSpPr>
              <a:spLocks noChangeArrowheads="1"/>
            </p:cNvSpPr>
            <p:nvPr/>
          </p:nvSpPr>
          <p:spPr bwMode="auto">
            <a:xfrm>
              <a:off x="4543" y="720"/>
              <a:ext cx="584"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Memory</a:t>
              </a:r>
              <a:endParaRPr lang="en-US" altLang="en-US"/>
            </a:p>
          </p:txBody>
        </p:sp>
        <p:sp>
          <p:nvSpPr>
            <p:cNvPr id="419851" name="Rectangle 11"/>
            <p:cNvSpPr>
              <a:spLocks noChangeArrowheads="1"/>
            </p:cNvSpPr>
            <p:nvPr/>
          </p:nvSpPr>
          <p:spPr bwMode="auto">
            <a:xfrm>
              <a:off x="2143" y="528"/>
              <a:ext cx="138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Processor Memory Bus</a:t>
              </a:r>
              <a:endParaRPr lang="en-US" altLang="en-US"/>
            </a:p>
          </p:txBody>
        </p:sp>
        <p:sp>
          <p:nvSpPr>
            <p:cNvPr id="419852" name="Oval 12"/>
            <p:cNvSpPr>
              <a:spLocks noChangeArrowheads="1"/>
            </p:cNvSpPr>
            <p:nvPr/>
          </p:nvSpPr>
          <p:spPr bwMode="auto">
            <a:xfrm>
              <a:off x="1296" y="1016"/>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53" name="Rectangle 13"/>
            <p:cNvSpPr>
              <a:spLocks noChangeArrowheads="1"/>
            </p:cNvSpPr>
            <p:nvPr/>
          </p:nvSpPr>
          <p:spPr bwMode="auto">
            <a:xfrm>
              <a:off x="1375" y="1008"/>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grpSp>
          <p:nvGrpSpPr>
            <p:cNvPr id="419854" name="Group 14"/>
            <p:cNvGrpSpPr/>
            <p:nvPr/>
          </p:nvGrpSpPr>
          <p:grpSpPr bwMode="auto">
            <a:xfrm>
              <a:off x="2112" y="1296"/>
              <a:ext cx="704" cy="376"/>
              <a:chOff x="2168" y="1440"/>
              <a:chExt cx="704" cy="376"/>
            </a:xfrm>
          </p:grpSpPr>
          <p:sp>
            <p:nvSpPr>
              <p:cNvPr id="419855" name="Oval 15"/>
              <p:cNvSpPr>
                <a:spLocks noChangeArrowheads="1"/>
              </p:cNvSpPr>
              <p:nvPr/>
            </p:nvSpPr>
            <p:spPr bwMode="auto">
              <a:xfrm>
                <a:off x="2168" y="1448"/>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56" name="Rectangle 16"/>
              <p:cNvSpPr>
                <a:spLocks noChangeArrowheads="1"/>
              </p:cNvSpPr>
              <p:nvPr/>
            </p:nvSpPr>
            <p:spPr bwMode="auto">
              <a:xfrm>
                <a:off x="2247" y="1440"/>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grpSp>
        <p:grpSp>
          <p:nvGrpSpPr>
            <p:cNvPr id="419857" name="Group 17"/>
            <p:cNvGrpSpPr/>
            <p:nvPr/>
          </p:nvGrpSpPr>
          <p:grpSpPr bwMode="auto">
            <a:xfrm>
              <a:off x="2112" y="1776"/>
              <a:ext cx="704" cy="376"/>
              <a:chOff x="2168" y="1920"/>
              <a:chExt cx="704" cy="376"/>
            </a:xfrm>
          </p:grpSpPr>
          <p:sp>
            <p:nvSpPr>
              <p:cNvPr id="419858" name="Oval 18"/>
              <p:cNvSpPr>
                <a:spLocks noChangeArrowheads="1"/>
              </p:cNvSpPr>
              <p:nvPr/>
            </p:nvSpPr>
            <p:spPr bwMode="auto">
              <a:xfrm>
                <a:off x="2168" y="1928"/>
                <a:ext cx="704" cy="368"/>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59" name="Rectangle 19"/>
              <p:cNvSpPr>
                <a:spLocks noChangeArrowheads="1"/>
              </p:cNvSpPr>
              <p:nvPr/>
            </p:nvSpPr>
            <p:spPr bwMode="auto">
              <a:xfrm>
                <a:off x="2247" y="1920"/>
                <a:ext cx="576"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Adaptor</a:t>
                </a:r>
                <a:endParaRPr lang="en-US" altLang="en-US"/>
              </a:p>
            </p:txBody>
          </p:sp>
        </p:grpSp>
        <p:sp>
          <p:nvSpPr>
            <p:cNvPr id="419860" name="Line 20"/>
            <p:cNvSpPr>
              <a:spLocks noChangeShapeType="1"/>
            </p:cNvSpPr>
            <p:nvPr/>
          </p:nvSpPr>
          <p:spPr bwMode="auto">
            <a:xfrm>
              <a:off x="1624" y="1400"/>
              <a:ext cx="0" cy="56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1" name="Line 21"/>
            <p:cNvSpPr>
              <a:spLocks noChangeShapeType="1"/>
            </p:cNvSpPr>
            <p:nvPr/>
          </p:nvSpPr>
          <p:spPr bwMode="auto">
            <a:xfrm>
              <a:off x="1632" y="1968"/>
              <a:ext cx="464"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2" name="Line 22"/>
            <p:cNvSpPr>
              <a:spLocks noChangeShapeType="1"/>
            </p:cNvSpPr>
            <p:nvPr/>
          </p:nvSpPr>
          <p:spPr bwMode="auto">
            <a:xfrm flipH="1">
              <a:off x="1616" y="1488"/>
              <a:ext cx="496"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419863" name="Group 23"/>
            <p:cNvGrpSpPr/>
            <p:nvPr/>
          </p:nvGrpSpPr>
          <p:grpSpPr bwMode="auto">
            <a:xfrm>
              <a:off x="3736" y="1016"/>
              <a:ext cx="384" cy="272"/>
              <a:chOff x="3792" y="1160"/>
              <a:chExt cx="384" cy="272"/>
            </a:xfrm>
          </p:grpSpPr>
          <p:sp>
            <p:nvSpPr>
              <p:cNvPr id="419864" name="Oval 24"/>
              <p:cNvSpPr>
                <a:spLocks noChangeArrowheads="1"/>
              </p:cNvSpPr>
              <p:nvPr/>
            </p:nvSpPr>
            <p:spPr bwMode="auto">
              <a:xfrm>
                <a:off x="3800"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5" name="Arc 25"/>
              <p:cNvSpPr/>
              <p:nvPr/>
            </p:nvSpPr>
            <p:spPr bwMode="auto">
              <a:xfrm>
                <a:off x="3984"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6" name="Arc 26"/>
              <p:cNvSpPr/>
              <p:nvPr/>
            </p:nvSpPr>
            <p:spPr bwMode="auto">
              <a:xfrm>
                <a:off x="3801"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7" name="Line 27"/>
              <p:cNvSpPr>
                <a:spLocks noChangeShapeType="1"/>
              </p:cNvSpPr>
              <p:nvPr/>
            </p:nvSpPr>
            <p:spPr bwMode="auto">
              <a:xfrm>
                <a:off x="4176"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68" name="Line 28"/>
              <p:cNvSpPr>
                <a:spLocks noChangeShapeType="1"/>
              </p:cNvSpPr>
              <p:nvPr/>
            </p:nvSpPr>
            <p:spPr bwMode="auto">
              <a:xfrm>
                <a:off x="3792"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9869" name="Group 29"/>
            <p:cNvGrpSpPr/>
            <p:nvPr/>
          </p:nvGrpSpPr>
          <p:grpSpPr bwMode="auto">
            <a:xfrm>
              <a:off x="3112" y="1016"/>
              <a:ext cx="384" cy="272"/>
              <a:chOff x="3168" y="1160"/>
              <a:chExt cx="384" cy="272"/>
            </a:xfrm>
          </p:grpSpPr>
          <p:sp>
            <p:nvSpPr>
              <p:cNvPr id="419870" name="Oval 30"/>
              <p:cNvSpPr>
                <a:spLocks noChangeArrowheads="1"/>
              </p:cNvSpPr>
              <p:nvPr/>
            </p:nvSpPr>
            <p:spPr bwMode="auto">
              <a:xfrm>
                <a:off x="3176" y="1160"/>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1" name="Arc 31"/>
              <p:cNvSpPr/>
              <p:nvPr/>
            </p:nvSpPr>
            <p:spPr bwMode="auto">
              <a:xfrm>
                <a:off x="3360" y="1392"/>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2" name="Arc 32"/>
              <p:cNvSpPr/>
              <p:nvPr/>
            </p:nvSpPr>
            <p:spPr bwMode="auto">
              <a:xfrm>
                <a:off x="3177" y="1392"/>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3" name="Line 33"/>
              <p:cNvSpPr>
                <a:spLocks noChangeShapeType="1"/>
              </p:cNvSpPr>
              <p:nvPr/>
            </p:nvSpPr>
            <p:spPr bwMode="auto">
              <a:xfrm>
                <a:off x="3552"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4" name="Line 34"/>
              <p:cNvSpPr>
                <a:spLocks noChangeShapeType="1"/>
              </p:cNvSpPr>
              <p:nvPr/>
            </p:nvSpPr>
            <p:spPr bwMode="auto">
              <a:xfrm>
                <a:off x="3168" y="1208"/>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9875" name="Line 35"/>
            <p:cNvSpPr>
              <a:spLocks noChangeShapeType="1"/>
            </p:cNvSpPr>
            <p:nvPr/>
          </p:nvSpPr>
          <p:spPr bwMode="auto">
            <a:xfrm>
              <a:off x="2832" y="1488"/>
              <a:ext cx="1088"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6" name="Line 36"/>
            <p:cNvSpPr>
              <a:spLocks noChangeShapeType="1"/>
            </p:cNvSpPr>
            <p:nvPr/>
          </p:nvSpPr>
          <p:spPr bwMode="auto">
            <a:xfrm>
              <a:off x="3304" y="1304"/>
              <a:ext cx="0" cy="176"/>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77" name="Rectangle 37"/>
            <p:cNvSpPr>
              <a:spLocks noChangeArrowheads="1"/>
            </p:cNvSpPr>
            <p:nvPr/>
          </p:nvSpPr>
          <p:spPr bwMode="auto">
            <a:xfrm>
              <a:off x="3330" y="1488"/>
              <a:ext cx="53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I/O Bus</a:t>
              </a:r>
              <a:endParaRPr lang="en-US" altLang="en-US"/>
            </a:p>
          </p:txBody>
        </p:sp>
        <p:sp>
          <p:nvSpPr>
            <p:cNvPr id="419878" name="Rectangle 38"/>
            <p:cNvSpPr>
              <a:spLocks noChangeArrowheads="1"/>
            </p:cNvSpPr>
            <p:nvPr/>
          </p:nvSpPr>
          <p:spPr bwMode="auto">
            <a:xfrm>
              <a:off x="96" y="1114"/>
              <a:ext cx="679"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Backside</a:t>
              </a:r>
              <a:endParaRPr lang="en-US" altLang="en-US"/>
            </a:p>
            <a:p>
              <a:pPr algn="ctr"/>
              <a:r>
                <a:rPr lang="en-US" altLang="en-US"/>
                <a:t>Cache bus</a:t>
              </a:r>
              <a:endParaRPr lang="en-US" altLang="en-US"/>
            </a:p>
          </p:txBody>
        </p:sp>
        <p:sp>
          <p:nvSpPr>
            <p:cNvPr id="419879" name="Line 39"/>
            <p:cNvSpPr>
              <a:spLocks noChangeShapeType="1"/>
            </p:cNvSpPr>
            <p:nvPr/>
          </p:nvSpPr>
          <p:spPr bwMode="auto">
            <a:xfrm>
              <a:off x="3928" y="1304"/>
              <a:ext cx="0" cy="176"/>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0" name="Line 40"/>
            <p:cNvSpPr>
              <a:spLocks noChangeShapeType="1"/>
            </p:cNvSpPr>
            <p:nvPr/>
          </p:nvSpPr>
          <p:spPr bwMode="auto">
            <a:xfrm>
              <a:off x="2832" y="1968"/>
              <a:ext cx="1088"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1" name="Line 41"/>
            <p:cNvSpPr>
              <a:spLocks noChangeShapeType="1"/>
            </p:cNvSpPr>
            <p:nvPr/>
          </p:nvSpPr>
          <p:spPr bwMode="auto">
            <a:xfrm>
              <a:off x="3304" y="1976"/>
              <a:ext cx="0" cy="176"/>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2" name="Line 42"/>
            <p:cNvSpPr>
              <a:spLocks noChangeShapeType="1"/>
            </p:cNvSpPr>
            <p:nvPr/>
          </p:nvSpPr>
          <p:spPr bwMode="auto">
            <a:xfrm>
              <a:off x="3928" y="1976"/>
              <a:ext cx="0" cy="176"/>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3" name="Rectangle 43"/>
            <p:cNvSpPr>
              <a:spLocks noChangeArrowheads="1"/>
            </p:cNvSpPr>
            <p:nvPr/>
          </p:nvSpPr>
          <p:spPr bwMode="auto">
            <a:xfrm>
              <a:off x="3330" y="1776"/>
              <a:ext cx="53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I/O Bus</a:t>
              </a:r>
              <a:endParaRPr lang="en-US" altLang="en-US"/>
            </a:p>
          </p:txBody>
        </p:sp>
        <p:grpSp>
          <p:nvGrpSpPr>
            <p:cNvPr id="419884" name="Group 44"/>
            <p:cNvGrpSpPr/>
            <p:nvPr/>
          </p:nvGrpSpPr>
          <p:grpSpPr bwMode="auto">
            <a:xfrm>
              <a:off x="3736" y="2168"/>
              <a:ext cx="384" cy="272"/>
              <a:chOff x="3792" y="2312"/>
              <a:chExt cx="384" cy="272"/>
            </a:xfrm>
          </p:grpSpPr>
          <p:sp>
            <p:nvSpPr>
              <p:cNvPr id="419885" name="Oval 45"/>
              <p:cNvSpPr>
                <a:spLocks noChangeArrowheads="1"/>
              </p:cNvSpPr>
              <p:nvPr/>
            </p:nvSpPr>
            <p:spPr bwMode="auto">
              <a:xfrm>
                <a:off x="3800" y="2312"/>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6" name="Arc 46"/>
              <p:cNvSpPr/>
              <p:nvPr/>
            </p:nvSpPr>
            <p:spPr bwMode="auto">
              <a:xfrm>
                <a:off x="3984" y="2544"/>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7" name="Arc 47"/>
              <p:cNvSpPr/>
              <p:nvPr/>
            </p:nvSpPr>
            <p:spPr bwMode="auto">
              <a:xfrm>
                <a:off x="3801" y="2544"/>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8" name="Line 48"/>
              <p:cNvSpPr>
                <a:spLocks noChangeShapeType="1"/>
              </p:cNvSpPr>
              <p:nvPr/>
            </p:nvSpPr>
            <p:spPr bwMode="auto">
              <a:xfrm>
                <a:off x="4176" y="236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89" name="Line 49"/>
              <p:cNvSpPr>
                <a:spLocks noChangeShapeType="1"/>
              </p:cNvSpPr>
              <p:nvPr/>
            </p:nvSpPr>
            <p:spPr bwMode="auto">
              <a:xfrm>
                <a:off x="3792" y="236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nvGrpSpPr>
            <p:cNvPr id="419890" name="Group 50"/>
            <p:cNvGrpSpPr/>
            <p:nvPr/>
          </p:nvGrpSpPr>
          <p:grpSpPr bwMode="auto">
            <a:xfrm>
              <a:off x="3112" y="2168"/>
              <a:ext cx="384" cy="272"/>
              <a:chOff x="3168" y="2312"/>
              <a:chExt cx="384" cy="272"/>
            </a:xfrm>
          </p:grpSpPr>
          <p:sp>
            <p:nvSpPr>
              <p:cNvPr id="419891" name="Oval 51"/>
              <p:cNvSpPr>
                <a:spLocks noChangeArrowheads="1"/>
              </p:cNvSpPr>
              <p:nvPr/>
            </p:nvSpPr>
            <p:spPr bwMode="auto">
              <a:xfrm>
                <a:off x="3176" y="2312"/>
                <a:ext cx="368" cy="8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2" name="Arc 52"/>
              <p:cNvSpPr/>
              <p:nvPr/>
            </p:nvSpPr>
            <p:spPr bwMode="auto">
              <a:xfrm>
                <a:off x="3360" y="2544"/>
                <a:ext cx="184" cy="40"/>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3" name="Arc 53"/>
              <p:cNvSpPr/>
              <p:nvPr/>
            </p:nvSpPr>
            <p:spPr bwMode="auto">
              <a:xfrm>
                <a:off x="3177" y="2544"/>
                <a:ext cx="184" cy="40"/>
              </a:xfrm>
              <a:custGeom>
                <a:avLst/>
                <a:gdLst>
                  <a:gd name="G0" fmla="+- 21600 0 0"/>
                  <a:gd name="G1" fmla="+- 0 0 0"/>
                  <a:gd name="G2" fmla="+- 21600 0 0"/>
                  <a:gd name="T0" fmla="*/ 21600 w 21600"/>
                  <a:gd name="T1" fmla="*/ 21600 h 21600"/>
                  <a:gd name="T2" fmla="*/ 0 w 21600"/>
                  <a:gd name="T3" fmla="*/ 0 h 21600"/>
                  <a:gd name="T4" fmla="*/ 21600 w 21600"/>
                  <a:gd name="T5" fmla="*/ 0 h 21600"/>
                </a:gdLst>
                <a:ahLst/>
                <a:cxnLst>
                  <a:cxn ang="0">
                    <a:pos x="T0" y="T1"/>
                  </a:cxn>
                  <a:cxn ang="0">
                    <a:pos x="T2" y="T3"/>
                  </a:cxn>
                  <a:cxn ang="0">
                    <a:pos x="T4" y="T5"/>
                  </a:cxn>
                </a:cxnLst>
                <a:rect l="0" t="0" r="r" b="b"/>
                <a:pathLst>
                  <a:path w="21600" h="21600" fill="none" extrusionOk="0">
                    <a:moveTo>
                      <a:pt x="21600" y="21599"/>
                    </a:moveTo>
                    <a:cubicBezTo>
                      <a:pt x="9670" y="21599"/>
                      <a:pt x="-1" y="11929"/>
                      <a:pt x="-1" y="-1"/>
                    </a:cubicBezTo>
                  </a:path>
                  <a:path w="21600" h="21600" stroke="0" extrusionOk="0">
                    <a:moveTo>
                      <a:pt x="21600" y="21599"/>
                    </a:moveTo>
                    <a:cubicBezTo>
                      <a:pt x="9670" y="21599"/>
                      <a:pt x="-1" y="11929"/>
                      <a:pt x="-1" y="-1"/>
                    </a:cubicBezTo>
                    <a:lnTo>
                      <a:pt x="21600" y="0"/>
                    </a:lnTo>
                    <a:close/>
                  </a:path>
                </a:pathLst>
              </a:custGeom>
              <a:noFill/>
              <a:ln w="25400" cap="rnd">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4" name="Line 54"/>
              <p:cNvSpPr>
                <a:spLocks noChangeShapeType="1"/>
              </p:cNvSpPr>
              <p:nvPr/>
            </p:nvSpPr>
            <p:spPr bwMode="auto">
              <a:xfrm>
                <a:off x="3552" y="236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19895" name="Line 55"/>
              <p:cNvSpPr>
                <a:spLocks noChangeShapeType="1"/>
              </p:cNvSpPr>
              <p:nvPr/>
            </p:nvSpPr>
            <p:spPr bwMode="auto">
              <a:xfrm>
                <a:off x="3168" y="2360"/>
                <a:ext cx="0" cy="176"/>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419896" name="Rectangle 56"/>
            <p:cNvSpPr>
              <a:spLocks noChangeArrowheads="1"/>
            </p:cNvSpPr>
            <p:nvPr/>
          </p:nvSpPr>
          <p:spPr bwMode="auto">
            <a:xfrm>
              <a:off x="432" y="1632"/>
              <a:ext cx="672" cy="240"/>
            </a:xfrm>
            <a:prstGeom prst="rect">
              <a:avLst/>
            </a:prstGeom>
            <a:noFill/>
            <a:ln w="28575">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0">
                  <a:latin typeface="Arial" panose="020B0604020202020204" pitchFamily="34" charset="0"/>
                </a:rPr>
                <a:t>L2 Cache</a:t>
              </a:r>
              <a:endParaRPr lang="en-US" altLang="en-US" sz="1800" b="0">
                <a:latin typeface="Arial" panose="020B0604020202020204" pitchFamily="34" charset="0"/>
              </a:endParaRPr>
            </a:p>
          </p:txBody>
        </p:sp>
        <p:sp>
          <p:nvSpPr>
            <p:cNvPr id="419897" name="Line 57"/>
            <p:cNvSpPr>
              <a:spLocks noChangeShapeType="1"/>
            </p:cNvSpPr>
            <p:nvPr/>
          </p:nvSpPr>
          <p:spPr bwMode="auto">
            <a:xfrm>
              <a:off x="768" y="1008"/>
              <a:ext cx="0" cy="633"/>
            </a:xfrm>
            <a:prstGeom prst="line">
              <a:avLst/>
            </a:prstGeom>
            <a:noFill/>
            <a:ln w="381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COaA, LEC19 I/O</a:t>
            </a:r>
            <a:endParaRPr lang="en-US" altLang="en-US" dirty="0"/>
          </a:p>
        </p:txBody>
      </p:sp>
      <p:sp>
        <p:nvSpPr>
          <p:cNvPr id="6"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21890" name="Rectangle 2"/>
          <p:cNvSpPr>
            <a:spLocks noGrp="1" noChangeArrowheads="1"/>
          </p:cNvSpPr>
          <p:nvPr>
            <p:ph type="title"/>
          </p:nvPr>
        </p:nvSpPr>
        <p:spPr>
          <a:xfrm>
            <a:off x="765175" y="227013"/>
            <a:ext cx="8228013" cy="368300"/>
          </a:xfrm>
        </p:spPr>
        <p:txBody>
          <a:bodyPr/>
          <a:lstStyle/>
          <a:p>
            <a:r>
              <a:rPr lang="en-US" altLang="en-US" sz="2400"/>
              <a:t>Main components of Intel Chipset: Pentium II/III</a:t>
            </a:r>
            <a:endParaRPr lang="en-US" altLang="en-US" sz="2400"/>
          </a:p>
        </p:txBody>
      </p:sp>
      <p:sp>
        <p:nvSpPr>
          <p:cNvPr id="421891" name="Rectangle 3"/>
          <p:cNvSpPr>
            <a:spLocks noGrp="1" noChangeArrowheads="1"/>
          </p:cNvSpPr>
          <p:nvPr>
            <p:ph type="body" idx="1"/>
          </p:nvPr>
        </p:nvSpPr>
        <p:spPr>
          <a:xfrm>
            <a:off x="279400" y="1192213"/>
            <a:ext cx="3886200" cy="5235575"/>
          </a:xfrm>
        </p:spPr>
        <p:txBody>
          <a:bodyPr/>
          <a:lstStyle/>
          <a:p>
            <a:r>
              <a:rPr lang="en-US" altLang="en-US"/>
              <a:t>Northbridge:</a:t>
            </a:r>
            <a:endParaRPr lang="en-US" altLang="en-US"/>
          </a:p>
          <a:p>
            <a:pPr lvl="1"/>
            <a:r>
              <a:rPr lang="en-US" altLang="en-US"/>
              <a:t>Handles memory</a:t>
            </a:r>
            <a:endParaRPr lang="en-US" altLang="en-US"/>
          </a:p>
          <a:p>
            <a:pPr lvl="1"/>
            <a:r>
              <a:rPr lang="en-US" altLang="en-US"/>
              <a:t>Graphics</a:t>
            </a:r>
            <a:endParaRPr lang="en-US" altLang="en-US"/>
          </a:p>
          <a:p>
            <a:r>
              <a:rPr lang="en-US" altLang="en-US"/>
              <a:t>Southbridge: I/O</a:t>
            </a:r>
            <a:endParaRPr lang="en-US" altLang="en-US"/>
          </a:p>
          <a:p>
            <a:pPr lvl="1"/>
            <a:r>
              <a:rPr lang="en-US" altLang="en-US"/>
              <a:t>PCI bus</a:t>
            </a:r>
            <a:endParaRPr lang="en-US" altLang="en-US"/>
          </a:p>
          <a:p>
            <a:pPr lvl="1"/>
            <a:r>
              <a:rPr lang="en-US" altLang="en-US"/>
              <a:t>Disk controllers</a:t>
            </a:r>
            <a:endParaRPr lang="en-US" altLang="en-US"/>
          </a:p>
          <a:p>
            <a:pPr lvl="1"/>
            <a:r>
              <a:rPr lang="en-US" altLang="en-US"/>
              <a:t>USB controlers</a:t>
            </a:r>
            <a:endParaRPr lang="en-US" altLang="en-US"/>
          </a:p>
          <a:p>
            <a:pPr lvl="1"/>
            <a:r>
              <a:rPr lang="en-US" altLang="en-US"/>
              <a:t>Audio</a:t>
            </a:r>
            <a:endParaRPr lang="en-US" altLang="en-US"/>
          </a:p>
          <a:p>
            <a:pPr lvl="1"/>
            <a:r>
              <a:rPr lang="en-US" altLang="en-US"/>
              <a:t>Serial I/O</a:t>
            </a:r>
            <a:endParaRPr lang="en-US" altLang="en-US"/>
          </a:p>
          <a:p>
            <a:pPr lvl="1"/>
            <a:r>
              <a:rPr lang="en-US" altLang="en-US"/>
              <a:t>Interrupt controller</a:t>
            </a:r>
            <a:endParaRPr lang="en-US" altLang="en-US"/>
          </a:p>
          <a:p>
            <a:pPr lvl="1"/>
            <a:r>
              <a:rPr lang="en-US" altLang="en-US"/>
              <a:t>Timers</a:t>
            </a:r>
            <a:endParaRPr lang="en-US" altLang="en-US"/>
          </a:p>
          <a:p>
            <a:pPr lvl="1"/>
            <a:endParaRPr lang="en-US" altLang="en-US"/>
          </a:p>
          <a:p>
            <a:pPr lvl="1"/>
            <a:endParaRPr lang="en-US" altLang="en-US"/>
          </a:p>
        </p:txBody>
      </p:sp>
      <p:pic>
        <p:nvPicPr>
          <p:cNvPr id="421892" name="Picture 4" descr="C:\temp\intel.t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2988" y="1241425"/>
            <a:ext cx="5410200" cy="4584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3"/>
          <p:cNvSpPr>
            <a:spLocks noGrp="1"/>
          </p:cNvSpPr>
          <p:nvPr>
            <p:ph type="dt" sz="half" idx="10"/>
          </p:nvPr>
        </p:nvSpPr>
        <p:spPr/>
        <p:txBody>
          <a:bodyPr/>
          <a:lstStyle/>
          <a:p>
            <a:r>
              <a:rPr lang="en-US" altLang="en-US"/>
              <a:t>COaA, LEC19 I/O</a:t>
            </a:r>
            <a:endParaRPr lang="en-US" altLang="en-US" dirty="0"/>
          </a:p>
        </p:txBody>
      </p:sp>
      <p:sp>
        <p:nvSpPr>
          <p:cNvPr id="7" name="Footer Placeholder 4"/>
          <p:cNvSpPr>
            <a:spLocks noGrp="1"/>
          </p:cNvSpPr>
          <p:nvPr>
            <p:ph type="ftr" sz="quarter" idx="11"/>
          </p:nvPr>
        </p:nvSpPr>
        <p:spPr/>
        <p:txBody>
          <a:bodyPr/>
          <a:lstStyle/>
          <a:p>
            <a:r>
              <a:rPr lang="en-US" altLang="en-US"/>
              <a:t>Northwestern Polytechnical University</a:t>
            </a:r>
            <a:endParaRPr lang="en-US" altLang="en-US" dirty="0"/>
          </a:p>
        </p:txBody>
      </p:sp>
      <p:pic>
        <p:nvPicPr>
          <p:cNvPr id="422914" name="Picture 2" descr="C:\temp\intel.tif"/>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953000" y="966787"/>
            <a:ext cx="4191000" cy="3551238"/>
          </a:xfrm>
          <a:prstGeom prst="rect">
            <a:avLst/>
          </a:prstGeom>
          <a:noFill/>
          <a:extLst>
            <a:ext uri="{909E8E84-426E-40DD-AFC4-6F175D3DCCD1}">
              <a14:hiddenFill xmlns:a14="http://schemas.microsoft.com/office/drawing/2010/main">
                <a:solidFill>
                  <a:srgbClr val="FFFFFF"/>
                </a:solidFill>
              </a14:hiddenFill>
            </a:ext>
          </a:extLst>
        </p:spPr>
      </p:pic>
      <p:sp>
        <p:nvSpPr>
          <p:cNvPr id="422915" name="Rectangle 3"/>
          <p:cNvSpPr>
            <a:spLocks noGrp="1" noChangeArrowheads="1"/>
          </p:cNvSpPr>
          <p:nvPr>
            <p:ph type="title"/>
          </p:nvPr>
        </p:nvSpPr>
        <p:spPr>
          <a:xfrm>
            <a:off x="871538" y="234950"/>
            <a:ext cx="7358062" cy="368300"/>
          </a:xfrm>
        </p:spPr>
        <p:txBody>
          <a:bodyPr/>
          <a:lstStyle/>
          <a:p>
            <a:r>
              <a:rPr lang="en-US" altLang="en-US"/>
              <a:t>What is DMA (Direct Memory Access)?</a:t>
            </a:r>
            <a:endParaRPr lang="en-US" altLang="en-US"/>
          </a:p>
        </p:txBody>
      </p:sp>
      <p:sp>
        <p:nvSpPr>
          <p:cNvPr id="422916" name="Rectangle 4"/>
          <p:cNvSpPr>
            <a:spLocks noGrp="1" noChangeArrowheads="1"/>
          </p:cNvSpPr>
          <p:nvPr>
            <p:ph type="body" idx="1"/>
          </p:nvPr>
        </p:nvSpPr>
        <p:spPr>
          <a:xfrm>
            <a:off x="52388" y="865187"/>
            <a:ext cx="8558212" cy="5002213"/>
          </a:xfrm>
        </p:spPr>
        <p:txBody>
          <a:bodyPr/>
          <a:lstStyle/>
          <a:p>
            <a:pPr>
              <a:spcBef>
                <a:spcPct val="20000"/>
              </a:spcBef>
            </a:pPr>
            <a:r>
              <a:rPr lang="en-US" altLang="en-US" sz="2000"/>
              <a:t>Typical I/O devices must </a:t>
            </a:r>
            <a:br>
              <a:rPr lang="en-US" altLang="en-US" sz="2000"/>
            </a:br>
            <a:r>
              <a:rPr lang="en-US" altLang="en-US" sz="2000"/>
              <a:t>transfer large amounts of </a:t>
            </a:r>
            <a:br>
              <a:rPr lang="en-US" altLang="en-US" sz="2000"/>
            </a:br>
            <a:r>
              <a:rPr lang="en-US" altLang="en-US" sz="2000"/>
              <a:t>data to memory of processor:</a:t>
            </a:r>
            <a:endParaRPr lang="en-US" altLang="en-US" sz="2000"/>
          </a:p>
          <a:p>
            <a:pPr lvl="1">
              <a:spcBef>
                <a:spcPct val="20000"/>
              </a:spcBef>
            </a:pPr>
            <a:r>
              <a:rPr lang="en-US" altLang="en-US" sz="1600"/>
              <a:t>Disk must transfer complete block </a:t>
            </a:r>
            <a:endParaRPr lang="en-US" altLang="en-US" sz="1600"/>
          </a:p>
          <a:p>
            <a:pPr lvl="1">
              <a:spcBef>
                <a:spcPct val="20000"/>
              </a:spcBef>
            </a:pPr>
            <a:r>
              <a:rPr lang="en-US" altLang="en-US" sz="1600"/>
              <a:t>Large packets from network</a:t>
            </a:r>
            <a:endParaRPr lang="en-US" altLang="en-US" sz="1600"/>
          </a:p>
          <a:p>
            <a:pPr lvl="1">
              <a:spcBef>
                <a:spcPct val="20000"/>
              </a:spcBef>
            </a:pPr>
            <a:r>
              <a:rPr lang="en-US" altLang="en-US" sz="1600"/>
              <a:t>Regions of frame buffer</a:t>
            </a:r>
            <a:endParaRPr lang="en-US" altLang="en-US" sz="1600"/>
          </a:p>
          <a:p>
            <a:pPr>
              <a:spcBef>
                <a:spcPct val="20000"/>
              </a:spcBef>
            </a:pPr>
            <a:r>
              <a:rPr lang="en-US" altLang="en-US" sz="2000"/>
              <a:t>DMA gives external device </a:t>
            </a:r>
            <a:br>
              <a:rPr lang="en-US" altLang="en-US" sz="2000"/>
            </a:br>
            <a:r>
              <a:rPr lang="en-US" altLang="en-US" sz="2000"/>
              <a:t>ability to access memory directly: </a:t>
            </a:r>
            <a:endParaRPr lang="en-US" altLang="en-US" sz="2000"/>
          </a:p>
          <a:p>
            <a:pPr lvl="1">
              <a:spcBef>
                <a:spcPct val="20000"/>
              </a:spcBef>
            </a:pPr>
            <a:r>
              <a:rPr lang="en-US" altLang="en-US"/>
              <a:t>much lower overhead than </a:t>
            </a:r>
            <a:br>
              <a:rPr lang="en-US" altLang="en-US"/>
            </a:br>
            <a:r>
              <a:rPr lang="en-US" altLang="en-US"/>
              <a:t>having processor request </a:t>
            </a:r>
            <a:br>
              <a:rPr lang="en-US" altLang="en-US"/>
            </a:br>
            <a:r>
              <a:rPr lang="en-US" altLang="en-US"/>
              <a:t>one word at a time.</a:t>
            </a:r>
            <a:endParaRPr lang="en-US" altLang="en-US"/>
          </a:p>
          <a:p>
            <a:pPr>
              <a:spcBef>
                <a:spcPct val="20000"/>
              </a:spcBef>
            </a:pPr>
            <a:r>
              <a:rPr lang="en-US" altLang="en-US" sz="2000"/>
              <a:t>Issue: Cache coherence:</a:t>
            </a:r>
            <a:endParaRPr lang="en-US" altLang="en-US" sz="2000"/>
          </a:p>
          <a:p>
            <a:pPr lvl="1">
              <a:spcBef>
                <a:spcPct val="20000"/>
              </a:spcBef>
            </a:pPr>
            <a:r>
              <a:rPr lang="en-US" altLang="en-US" sz="1600"/>
              <a:t>What if I/O devices write data that is currently in processor Cache?  </a:t>
            </a:r>
            <a:endParaRPr lang="en-US" altLang="en-US" sz="1600"/>
          </a:p>
          <a:p>
            <a:pPr lvl="2">
              <a:spcBef>
                <a:spcPct val="20000"/>
              </a:spcBef>
            </a:pPr>
            <a:r>
              <a:rPr lang="en-US" altLang="en-US" sz="1600"/>
              <a:t>The processor may never see new data!</a:t>
            </a:r>
            <a:endParaRPr lang="en-US" altLang="en-US" sz="1600"/>
          </a:p>
          <a:p>
            <a:pPr lvl="1">
              <a:spcBef>
                <a:spcPct val="20000"/>
              </a:spcBef>
            </a:pPr>
            <a:r>
              <a:rPr lang="en-US" altLang="en-US" sz="1600"/>
              <a:t>Solutions: </a:t>
            </a:r>
            <a:endParaRPr lang="en-US" altLang="en-US" sz="1600"/>
          </a:p>
          <a:p>
            <a:pPr lvl="2">
              <a:spcBef>
                <a:spcPct val="20000"/>
              </a:spcBef>
            </a:pPr>
            <a:r>
              <a:rPr lang="en-US" altLang="en-US" sz="1600"/>
              <a:t>Flush cache on every I/O operation (expensive)</a:t>
            </a:r>
            <a:endParaRPr lang="en-US" altLang="en-US" sz="1600"/>
          </a:p>
          <a:p>
            <a:pPr lvl="2">
              <a:spcBef>
                <a:spcPct val="20000"/>
              </a:spcBef>
            </a:pPr>
            <a:r>
              <a:rPr lang="en-US" altLang="en-US" sz="1600"/>
              <a:t>Have hardware invalidate cache lines (remember “Coherence” cache misses?)</a:t>
            </a:r>
            <a:endParaRPr lang="en-US" altLang="en-US" sz="1600"/>
          </a:p>
          <a:p>
            <a:pPr lvl="1">
              <a:spcBef>
                <a:spcPct val="20000"/>
              </a:spcBef>
              <a:buFontTx/>
              <a:buNone/>
            </a:pPr>
            <a:endParaRPr lang="en-US" altLang="en-US" sz="1600"/>
          </a:p>
        </p:txBody>
      </p:sp>
      <p:sp>
        <p:nvSpPr>
          <p:cNvPr id="422917" name="Line 5"/>
          <p:cNvSpPr>
            <a:spLocks noChangeShapeType="1"/>
          </p:cNvSpPr>
          <p:nvPr/>
        </p:nvSpPr>
        <p:spPr bwMode="auto">
          <a:xfrm flipV="1">
            <a:off x="3581400" y="2109787"/>
            <a:ext cx="2057400" cy="381000"/>
          </a:xfrm>
          <a:prstGeom prst="line">
            <a:avLst/>
          </a:prstGeom>
          <a:noFill/>
          <a:ln w="5715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COaA, LEC19 I/O</a:t>
            </a:r>
            <a:endParaRPr lang="en-US" altLang="en-US" dirty="0"/>
          </a:p>
        </p:txBody>
      </p:sp>
      <p:sp>
        <p:nvSpPr>
          <p:cNvPr id="16"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23938" name="Rectangle 2"/>
          <p:cNvSpPr>
            <a:spLocks noChangeArrowheads="1"/>
          </p:cNvSpPr>
          <p:nvPr/>
        </p:nvSpPr>
        <p:spPr bwMode="auto">
          <a:xfrm>
            <a:off x="3484563" y="3324225"/>
            <a:ext cx="18573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solidFill>
                  <a:schemeClr val="accent1"/>
                </a:solidFill>
                <a:latin typeface="Arial" panose="020B0604020202020204" pitchFamily="34" charset="0"/>
              </a:rPr>
              <a:t>Bunch of Wires</a:t>
            </a:r>
            <a:endParaRPr lang="en-US" altLang="en-US" sz="1800">
              <a:solidFill>
                <a:schemeClr val="accent1"/>
              </a:solidFill>
              <a:latin typeface="Arial" panose="020B0604020202020204" pitchFamily="34" charset="0"/>
            </a:endParaRPr>
          </a:p>
        </p:txBody>
      </p:sp>
      <p:sp>
        <p:nvSpPr>
          <p:cNvPr id="423939" name="Rectangle 3"/>
          <p:cNvSpPr>
            <a:spLocks noChangeArrowheads="1"/>
          </p:cNvSpPr>
          <p:nvPr/>
        </p:nvSpPr>
        <p:spPr bwMode="auto">
          <a:xfrm>
            <a:off x="2417763" y="5076825"/>
            <a:ext cx="41687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Physical / Mechanical Characterisics</a:t>
            </a:r>
            <a:endParaRPr lang="en-US" altLang="en-US" sz="1800">
              <a:latin typeface="Arial" panose="020B0604020202020204" pitchFamily="34" charset="0"/>
            </a:endParaRPr>
          </a:p>
          <a:p>
            <a:r>
              <a:rPr lang="en-US" altLang="en-US" sz="1800">
                <a:latin typeface="Arial" panose="020B0604020202020204" pitchFamily="34" charset="0"/>
              </a:rPr>
              <a:t>      – the connectors</a:t>
            </a:r>
            <a:endParaRPr lang="en-US" altLang="en-US" sz="1800">
              <a:latin typeface="Arial" panose="020B0604020202020204" pitchFamily="34" charset="0"/>
            </a:endParaRPr>
          </a:p>
        </p:txBody>
      </p:sp>
      <p:sp>
        <p:nvSpPr>
          <p:cNvPr id="423940" name="Rectangle 4"/>
          <p:cNvSpPr>
            <a:spLocks noChangeArrowheads="1"/>
          </p:cNvSpPr>
          <p:nvPr/>
        </p:nvSpPr>
        <p:spPr bwMode="auto">
          <a:xfrm>
            <a:off x="2951163" y="4086225"/>
            <a:ext cx="2682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Electrical Specification</a:t>
            </a:r>
            <a:endParaRPr lang="en-US" altLang="en-US" sz="1800">
              <a:latin typeface="Arial" panose="020B0604020202020204" pitchFamily="34" charset="0"/>
            </a:endParaRPr>
          </a:p>
        </p:txBody>
      </p:sp>
      <p:sp>
        <p:nvSpPr>
          <p:cNvPr id="423941" name="Rectangle 5"/>
          <p:cNvSpPr>
            <a:spLocks noChangeArrowheads="1"/>
          </p:cNvSpPr>
          <p:nvPr/>
        </p:nvSpPr>
        <p:spPr bwMode="auto">
          <a:xfrm>
            <a:off x="3200400" y="3276600"/>
            <a:ext cx="2425700" cy="520700"/>
          </a:xfrm>
          <a:prstGeom prst="rect">
            <a:avLst/>
          </a:prstGeom>
          <a:noFill/>
          <a:ln w="12700">
            <a:solidFill>
              <a:schemeClr val="accent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2" name="Rectangle 6"/>
          <p:cNvSpPr>
            <a:spLocks noChangeArrowheads="1"/>
          </p:cNvSpPr>
          <p:nvPr/>
        </p:nvSpPr>
        <p:spPr bwMode="auto">
          <a:xfrm>
            <a:off x="2743200" y="3962400"/>
            <a:ext cx="3263900" cy="7493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3" name="Rectangle 7"/>
          <p:cNvSpPr>
            <a:spLocks noChangeArrowheads="1"/>
          </p:cNvSpPr>
          <p:nvPr/>
        </p:nvSpPr>
        <p:spPr bwMode="auto">
          <a:xfrm>
            <a:off x="2209800" y="4800600"/>
            <a:ext cx="4483100" cy="1054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4" name="Rectangle 8"/>
          <p:cNvSpPr>
            <a:spLocks noChangeArrowheads="1"/>
          </p:cNvSpPr>
          <p:nvPr/>
        </p:nvSpPr>
        <p:spPr bwMode="auto">
          <a:xfrm>
            <a:off x="2417763" y="2638425"/>
            <a:ext cx="3978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Timing and Signaling Specification</a:t>
            </a:r>
            <a:endParaRPr lang="en-US" altLang="en-US" sz="1800">
              <a:latin typeface="Arial" panose="020B0604020202020204" pitchFamily="34" charset="0"/>
            </a:endParaRPr>
          </a:p>
        </p:txBody>
      </p:sp>
      <p:sp>
        <p:nvSpPr>
          <p:cNvPr id="423945" name="Rectangle 9"/>
          <p:cNvSpPr>
            <a:spLocks noChangeArrowheads="1"/>
          </p:cNvSpPr>
          <p:nvPr/>
        </p:nvSpPr>
        <p:spPr bwMode="auto">
          <a:xfrm>
            <a:off x="2286000" y="2514600"/>
            <a:ext cx="4178300" cy="596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6" name="Rectangle 10"/>
          <p:cNvSpPr>
            <a:spLocks noChangeArrowheads="1"/>
          </p:cNvSpPr>
          <p:nvPr/>
        </p:nvSpPr>
        <p:spPr bwMode="auto">
          <a:xfrm>
            <a:off x="2881313" y="1800225"/>
            <a:ext cx="31464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sz="1800">
                <a:latin typeface="Arial" panose="020B0604020202020204" pitchFamily="34" charset="0"/>
              </a:rPr>
              <a:t>Transaction Protocol</a:t>
            </a:r>
            <a:endParaRPr lang="en-US" altLang="en-US" sz="1800">
              <a:latin typeface="Arial" panose="020B0604020202020204" pitchFamily="34" charset="0"/>
            </a:endParaRPr>
          </a:p>
        </p:txBody>
      </p:sp>
      <p:sp>
        <p:nvSpPr>
          <p:cNvPr id="423947" name="Rectangle 11"/>
          <p:cNvSpPr>
            <a:spLocks noChangeArrowheads="1"/>
          </p:cNvSpPr>
          <p:nvPr/>
        </p:nvSpPr>
        <p:spPr bwMode="auto">
          <a:xfrm>
            <a:off x="1905000" y="1752600"/>
            <a:ext cx="4864100" cy="5207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8" name="Line 12"/>
          <p:cNvSpPr>
            <a:spLocks noChangeShapeType="1"/>
          </p:cNvSpPr>
          <p:nvPr/>
        </p:nvSpPr>
        <p:spPr bwMode="auto">
          <a:xfrm flipH="1">
            <a:off x="1130300" y="3498850"/>
            <a:ext cx="2070100" cy="0"/>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49" name="Line 13"/>
          <p:cNvSpPr>
            <a:spLocks noChangeShapeType="1"/>
          </p:cNvSpPr>
          <p:nvPr/>
        </p:nvSpPr>
        <p:spPr bwMode="auto">
          <a:xfrm flipH="1">
            <a:off x="5626100" y="3498850"/>
            <a:ext cx="2070100" cy="0"/>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3950" name="Rectangle 14"/>
          <p:cNvSpPr>
            <a:spLocks noGrp="1" noChangeArrowheads="1"/>
          </p:cNvSpPr>
          <p:nvPr>
            <p:ph type="title"/>
          </p:nvPr>
        </p:nvSpPr>
        <p:spPr>
          <a:xfrm>
            <a:off x="871538" y="234950"/>
            <a:ext cx="5715000" cy="368300"/>
          </a:xfrm>
        </p:spPr>
        <p:txBody>
          <a:bodyPr/>
          <a:lstStyle/>
          <a:p>
            <a:r>
              <a:rPr lang="en-US" altLang="en-US"/>
              <a:t>What defines a bus?</a:t>
            </a:r>
            <a:endParaRPr lang="en-US" altLang="en-US"/>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Date Placeholder 3"/>
          <p:cNvSpPr>
            <a:spLocks noGrp="1"/>
          </p:cNvSpPr>
          <p:nvPr>
            <p:ph type="dt" sz="half" idx="10"/>
          </p:nvPr>
        </p:nvSpPr>
        <p:spPr/>
        <p:txBody>
          <a:bodyPr/>
          <a:lstStyle/>
          <a:p>
            <a:r>
              <a:rPr lang="en-US" altLang="en-US"/>
              <a:t>COaA, LEC19 I/O</a:t>
            </a:r>
            <a:endParaRPr lang="en-US" altLang="en-US" dirty="0"/>
          </a:p>
        </p:txBody>
      </p:sp>
      <p:sp>
        <p:nvSpPr>
          <p:cNvPr id="61"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424962" name="Rectangle 2"/>
          <p:cNvSpPr>
            <a:spLocks noGrp="1" noChangeArrowheads="1"/>
          </p:cNvSpPr>
          <p:nvPr>
            <p:ph type="title"/>
          </p:nvPr>
        </p:nvSpPr>
        <p:spPr>
          <a:xfrm>
            <a:off x="758825" y="192942"/>
            <a:ext cx="7096125"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Recap: Implementing Large Page Tables</a:t>
            </a:r>
            <a:endParaRPr lang="en-US" altLang="en-US"/>
          </a:p>
        </p:txBody>
      </p:sp>
      <p:sp>
        <p:nvSpPr>
          <p:cNvPr id="424963" name="Rectangle 3"/>
          <p:cNvSpPr>
            <a:spLocks noChangeArrowheads="1"/>
          </p:cNvSpPr>
          <p:nvPr/>
        </p:nvSpPr>
        <p:spPr bwMode="auto">
          <a:xfrm>
            <a:off x="615950" y="1162050"/>
            <a:ext cx="25781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Two-level Page Tables</a:t>
            </a:r>
            <a:endParaRPr lang="en-US" altLang="en-US" sz="1800">
              <a:latin typeface="Arial" panose="020B0604020202020204" pitchFamily="34" charset="0"/>
            </a:endParaRPr>
          </a:p>
        </p:txBody>
      </p:sp>
      <p:sp>
        <p:nvSpPr>
          <p:cNvPr id="424964" name="Rectangle 4"/>
          <p:cNvSpPr>
            <a:spLocks noChangeArrowheads="1"/>
          </p:cNvSpPr>
          <p:nvPr/>
        </p:nvSpPr>
        <p:spPr bwMode="auto">
          <a:xfrm>
            <a:off x="4121150" y="2139950"/>
            <a:ext cx="520700" cy="1358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65" name="Rectangle 5" descr="75%"/>
          <p:cNvSpPr>
            <a:spLocks noChangeArrowheads="1"/>
          </p:cNvSpPr>
          <p:nvPr/>
        </p:nvSpPr>
        <p:spPr bwMode="auto">
          <a:xfrm>
            <a:off x="4121150" y="2368550"/>
            <a:ext cx="520700" cy="139700"/>
          </a:xfrm>
          <a:prstGeom prst="rect">
            <a:avLst/>
          </a:prstGeom>
          <a:pattFill prst="pct75">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66" name="Rectangle 6" descr="75%"/>
          <p:cNvSpPr>
            <a:spLocks noChangeArrowheads="1"/>
          </p:cNvSpPr>
          <p:nvPr/>
        </p:nvSpPr>
        <p:spPr bwMode="auto">
          <a:xfrm>
            <a:off x="4121150" y="2825750"/>
            <a:ext cx="520700" cy="139700"/>
          </a:xfrm>
          <a:prstGeom prst="rect">
            <a:avLst/>
          </a:prstGeom>
          <a:pattFill prst="pct75">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67" name="Rectangle 7" descr="75%"/>
          <p:cNvSpPr>
            <a:spLocks noChangeArrowheads="1"/>
          </p:cNvSpPr>
          <p:nvPr/>
        </p:nvSpPr>
        <p:spPr bwMode="auto">
          <a:xfrm>
            <a:off x="4121150" y="2978150"/>
            <a:ext cx="520700" cy="139700"/>
          </a:xfrm>
          <a:prstGeom prst="rect">
            <a:avLst/>
          </a:prstGeom>
          <a:pattFill prst="pct75">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68" name="Rectangle 8"/>
          <p:cNvSpPr>
            <a:spLocks noChangeArrowheads="1"/>
          </p:cNvSpPr>
          <p:nvPr/>
        </p:nvSpPr>
        <p:spPr bwMode="auto">
          <a:xfrm>
            <a:off x="5949950" y="1149350"/>
            <a:ext cx="520700" cy="1358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69" name="Rectangle 9" descr="50%"/>
          <p:cNvSpPr>
            <a:spLocks noChangeArrowheads="1"/>
          </p:cNvSpPr>
          <p:nvPr/>
        </p:nvSpPr>
        <p:spPr bwMode="auto">
          <a:xfrm>
            <a:off x="5949950" y="16827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0" name="Rectangle 10" descr="50%"/>
          <p:cNvSpPr>
            <a:spLocks noChangeArrowheads="1"/>
          </p:cNvSpPr>
          <p:nvPr/>
        </p:nvSpPr>
        <p:spPr bwMode="auto">
          <a:xfrm>
            <a:off x="5949950" y="18351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1" name="Rectangle 11" descr="50%"/>
          <p:cNvSpPr>
            <a:spLocks noChangeArrowheads="1"/>
          </p:cNvSpPr>
          <p:nvPr/>
        </p:nvSpPr>
        <p:spPr bwMode="auto">
          <a:xfrm>
            <a:off x="5949950" y="21399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2" name="Rectangle 12"/>
          <p:cNvSpPr>
            <a:spLocks noChangeArrowheads="1"/>
          </p:cNvSpPr>
          <p:nvPr/>
        </p:nvSpPr>
        <p:spPr bwMode="auto">
          <a:xfrm>
            <a:off x="5949950" y="2825750"/>
            <a:ext cx="520700" cy="1358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3" name="Rectangle 13" descr="50%"/>
          <p:cNvSpPr>
            <a:spLocks noChangeArrowheads="1"/>
          </p:cNvSpPr>
          <p:nvPr/>
        </p:nvSpPr>
        <p:spPr bwMode="auto">
          <a:xfrm>
            <a:off x="5949950" y="32067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4" name="Rectangle 14" descr="50%"/>
          <p:cNvSpPr>
            <a:spLocks noChangeArrowheads="1"/>
          </p:cNvSpPr>
          <p:nvPr/>
        </p:nvSpPr>
        <p:spPr bwMode="auto">
          <a:xfrm>
            <a:off x="5949950" y="33591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5" name="Rectangle 15" descr="50%"/>
          <p:cNvSpPr>
            <a:spLocks noChangeArrowheads="1"/>
          </p:cNvSpPr>
          <p:nvPr/>
        </p:nvSpPr>
        <p:spPr bwMode="auto">
          <a:xfrm>
            <a:off x="5949950" y="36639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6" name="Rectangle 16"/>
          <p:cNvSpPr>
            <a:spLocks noChangeArrowheads="1"/>
          </p:cNvSpPr>
          <p:nvPr/>
        </p:nvSpPr>
        <p:spPr bwMode="auto">
          <a:xfrm>
            <a:off x="5949950" y="4425950"/>
            <a:ext cx="520700" cy="1358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7" name="Rectangle 17" descr="50%"/>
          <p:cNvSpPr>
            <a:spLocks noChangeArrowheads="1"/>
          </p:cNvSpPr>
          <p:nvPr/>
        </p:nvSpPr>
        <p:spPr bwMode="auto">
          <a:xfrm>
            <a:off x="5949950" y="47307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8" name="Rectangle 18" descr="50%"/>
          <p:cNvSpPr>
            <a:spLocks noChangeArrowheads="1"/>
          </p:cNvSpPr>
          <p:nvPr/>
        </p:nvSpPr>
        <p:spPr bwMode="auto">
          <a:xfrm>
            <a:off x="5949950" y="51117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79" name="Rectangle 19" descr="50%"/>
          <p:cNvSpPr>
            <a:spLocks noChangeArrowheads="1"/>
          </p:cNvSpPr>
          <p:nvPr/>
        </p:nvSpPr>
        <p:spPr bwMode="auto">
          <a:xfrm>
            <a:off x="5949950" y="5416550"/>
            <a:ext cx="520700" cy="139700"/>
          </a:xfrm>
          <a:prstGeom prst="rect">
            <a:avLst/>
          </a:prstGeom>
          <a:pattFill prst="pct50">
            <a:fgClr>
              <a:schemeClr val="accent1"/>
            </a:fgClr>
            <a:bgClr>
              <a:schemeClr val="bg1"/>
            </a:bgClr>
          </a:patt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0" name="Line 20"/>
          <p:cNvSpPr>
            <a:spLocks noChangeShapeType="1"/>
          </p:cNvSpPr>
          <p:nvPr/>
        </p:nvSpPr>
        <p:spPr bwMode="auto">
          <a:xfrm flipV="1">
            <a:off x="4654550" y="1136650"/>
            <a:ext cx="1282700" cy="13081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1" name="Line 21"/>
          <p:cNvSpPr>
            <a:spLocks noChangeShapeType="1"/>
          </p:cNvSpPr>
          <p:nvPr/>
        </p:nvSpPr>
        <p:spPr bwMode="auto">
          <a:xfrm flipV="1">
            <a:off x="4578350" y="2813050"/>
            <a:ext cx="1358900" cy="88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82" name="Line 22"/>
          <p:cNvSpPr>
            <a:spLocks noChangeShapeType="1"/>
          </p:cNvSpPr>
          <p:nvPr/>
        </p:nvSpPr>
        <p:spPr bwMode="auto">
          <a:xfrm>
            <a:off x="4578350" y="3054350"/>
            <a:ext cx="1358900" cy="14351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3" name="Rectangle 23"/>
          <p:cNvSpPr>
            <a:spLocks noChangeArrowheads="1"/>
          </p:cNvSpPr>
          <p:nvPr/>
        </p:nvSpPr>
        <p:spPr bwMode="auto">
          <a:xfrm>
            <a:off x="7321550" y="28257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4" name="Rectangle 24"/>
          <p:cNvSpPr>
            <a:spLocks noChangeArrowheads="1"/>
          </p:cNvSpPr>
          <p:nvPr/>
        </p:nvSpPr>
        <p:spPr bwMode="auto">
          <a:xfrm>
            <a:off x="7473950" y="29781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5" name="Rectangle 25"/>
          <p:cNvSpPr>
            <a:spLocks noChangeArrowheads="1"/>
          </p:cNvSpPr>
          <p:nvPr/>
        </p:nvSpPr>
        <p:spPr bwMode="auto">
          <a:xfrm>
            <a:off x="7626350" y="31305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6" name="Rectangle 26"/>
          <p:cNvSpPr>
            <a:spLocks noChangeArrowheads="1"/>
          </p:cNvSpPr>
          <p:nvPr/>
        </p:nvSpPr>
        <p:spPr bwMode="auto">
          <a:xfrm>
            <a:off x="7778750" y="32829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7" name="Rectangle 27"/>
          <p:cNvSpPr>
            <a:spLocks noChangeArrowheads="1"/>
          </p:cNvSpPr>
          <p:nvPr/>
        </p:nvSpPr>
        <p:spPr bwMode="auto">
          <a:xfrm>
            <a:off x="7473950" y="9969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8" name="Rectangle 28"/>
          <p:cNvSpPr>
            <a:spLocks noChangeArrowheads="1"/>
          </p:cNvSpPr>
          <p:nvPr/>
        </p:nvSpPr>
        <p:spPr bwMode="auto">
          <a:xfrm>
            <a:off x="7626350" y="11493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89" name="Rectangle 29"/>
          <p:cNvSpPr>
            <a:spLocks noChangeArrowheads="1"/>
          </p:cNvSpPr>
          <p:nvPr/>
        </p:nvSpPr>
        <p:spPr bwMode="auto">
          <a:xfrm>
            <a:off x="7778750" y="13017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0" name="Line 30"/>
          <p:cNvSpPr>
            <a:spLocks noChangeShapeType="1"/>
          </p:cNvSpPr>
          <p:nvPr/>
        </p:nvSpPr>
        <p:spPr bwMode="auto">
          <a:xfrm flipV="1">
            <a:off x="6407150" y="984250"/>
            <a:ext cx="1054100" cy="774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1" name="Line 31"/>
          <p:cNvSpPr>
            <a:spLocks noChangeShapeType="1"/>
          </p:cNvSpPr>
          <p:nvPr/>
        </p:nvSpPr>
        <p:spPr bwMode="auto">
          <a:xfrm flipV="1">
            <a:off x="6407150" y="1136650"/>
            <a:ext cx="1206500" cy="774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2" name="Line 32"/>
          <p:cNvSpPr>
            <a:spLocks noChangeShapeType="1"/>
          </p:cNvSpPr>
          <p:nvPr/>
        </p:nvSpPr>
        <p:spPr bwMode="auto">
          <a:xfrm flipV="1">
            <a:off x="6407150" y="1365250"/>
            <a:ext cx="1358900" cy="850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3" name="Line 33"/>
          <p:cNvSpPr>
            <a:spLocks noChangeShapeType="1"/>
          </p:cNvSpPr>
          <p:nvPr/>
        </p:nvSpPr>
        <p:spPr bwMode="auto">
          <a:xfrm flipV="1">
            <a:off x="6407150" y="2889250"/>
            <a:ext cx="901700" cy="393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4" name="Line 34"/>
          <p:cNvSpPr>
            <a:spLocks noChangeShapeType="1"/>
          </p:cNvSpPr>
          <p:nvPr/>
        </p:nvSpPr>
        <p:spPr bwMode="auto">
          <a:xfrm flipV="1">
            <a:off x="6407150" y="3194050"/>
            <a:ext cx="1206500" cy="241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5" name="Line 35"/>
          <p:cNvSpPr>
            <a:spLocks noChangeShapeType="1"/>
          </p:cNvSpPr>
          <p:nvPr/>
        </p:nvSpPr>
        <p:spPr bwMode="auto">
          <a:xfrm flipV="1">
            <a:off x="6483350" y="3270250"/>
            <a:ext cx="1282700" cy="469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96" name="Rectangle 36"/>
          <p:cNvSpPr>
            <a:spLocks noChangeArrowheads="1"/>
          </p:cNvSpPr>
          <p:nvPr/>
        </p:nvSpPr>
        <p:spPr bwMode="auto">
          <a:xfrm>
            <a:off x="7473950" y="48069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useBgFill="1">
        <p:nvSpPr>
          <p:cNvPr id="424997" name="Rectangle 37"/>
          <p:cNvSpPr>
            <a:spLocks noChangeArrowheads="1"/>
          </p:cNvSpPr>
          <p:nvPr/>
        </p:nvSpPr>
        <p:spPr bwMode="auto">
          <a:xfrm>
            <a:off x="7626350" y="4959350"/>
            <a:ext cx="520700" cy="1358900"/>
          </a:xfrm>
          <a:prstGeom prst="rect">
            <a:avLst/>
          </a:prstGeom>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8" name="Line 38"/>
          <p:cNvSpPr>
            <a:spLocks noChangeShapeType="1"/>
          </p:cNvSpPr>
          <p:nvPr/>
        </p:nvSpPr>
        <p:spPr bwMode="auto">
          <a:xfrm flipV="1">
            <a:off x="6407150" y="4794250"/>
            <a:ext cx="977900" cy="3937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4999" name="Line 39"/>
          <p:cNvSpPr>
            <a:spLocks noChangeShapeType="1"/>
          </p:cNvSpPr>
          <p:nvPr/>
        </p:nvSpPr>
        <p:spPr bwMode="auto">
          <a:xfrm flipV="1">
            <a:off x="6407150" y="5022850"/>
            <a:ext cx="1130300" cy="469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00" name="Rectangle 40"/>
          <p:cNvSpPr>
            <a:spLocks noChangeArrowheads="1"/>
          </p:cNvSpPr>
          <p:nvPr/>
        </p:nvSpPr>
        <p:spPr bwMode="auto">
          <a:xfrm>
            <a:off x="615950" y="1847850"/>
            <a:ext cx="17653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32-bit address:</a:t>
            </a:r>
            <a:endParaRPr lang="en-US" altLang="en-US" sz="1800">
              <a:latin typeface="Arial" panose="020B0604020202020204" pitchFamily="34" charset="0"/>
            </a:endParaRPr>
          </a:p>
        </p:txBody>
      </p:sp>
      <p:sp>
        <p:nvSpPr>
          <p:cNvPr id="425001" name="Rectangle 41"/>
          <p:cNvSpPr>
            <a:spLocks noChangeArrowheads="1"/>
          </p:cNvSpPr>
          <p:nvPr/>
        </p:nvSpPr>
        <p:spPr bwMode="auto">
          <a:xfrm>
            <a:off x="692150" y="2368550"/>
            <a:ext cx="9779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02" name="Rectangle 42"/>
          <p:cNvSpPr>
            <a:spLocks noChangeArrowheads="1"/>
          </p:cNvSpPr>
          <p:nvPr/>
        </p:nvSpPr>
        <p:spPr bwMode="auto">
          <a:xfrm>
            <a:off x="1682750" y="2368550"/>
            <a:ext cx="9779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03" name="Rectangle 43"/>
          <p:cNvSpPr>
            <a:spLocks noChangeArrowheads="1"/>
          </p:cNvSpPr>
          <p:nvPr/>
        </p:nvSpPr>
        <p:spPr bwMode="auto">
          <a:xfrm>
            <a:off x="2673350" y="2368550"/>
            <a:ext cx="11303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04" name="Rectangle 44"/>
          <p:cNvSpPr>
            <a:spLocks noChangeArrowheads="1"/>
          </p:cNvSpPr>
          <p:nvPr/>
        </p:nvSpPr>
        <p:spPr bwMode="auto">
          <a:xfrm>
            <a:off x="692150" y="2406650"/>
            <a:ext cx="868363"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P1 index</a:t>
            </a:r>
            <a:endParaRPr lang="en-US" altLang="en-US" sz="1400">
              <a:latin typeface="Arial" panose="020B0604020202020204" pitchFamily="34" charset="0"/>
            </a:endParaRPr>
          </a:p>
        </p:txBody>
      </p:sp>
      <p:sp>
        <p:nvSpPr>
          <p:cNvPr id="425005" name="Rectangle 45"/>
          <p:cNvSpPr>
            <a:spLocks noChangeArrowheads="1"/>
          </p:cNvSpPr>
          <p:nvPr/>
        </p:nvSpPr>
        <p:spPr bwMode="auto">
          <a:xfrm>
            <a:off x="1682750" y="2406650"/>
            <a:ext cx="868363"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P2 index</a:t>
            </a:r>
            <a:endParaRPr lang="en-US" altLang="en-US" sz="1400">
              <a:latin typeface="Arial" panose="020B0604020202020204" pitchFamily="34" charset="0"/>
            </a:endParaRPr>
          </a:p>
        </p:txBody>
      </p:sp>
      <p:sp>
        <p:nvSpPr>
          <p:cNvPr id="425006" name="Rectangle 46"/>
          <p:cNvSpPr>
            <a:spLocks noChangeArrowheads="1"/>
          </p:cNvSpPr>
          <p:nvPr/>
        </p:nvSpPr>
        <p:spPr bwMode="auto">
          <a:xfrm>
            <a:off x="2673350" y="2406650"/>
            <a:ext cx="1082675"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page offest</a:t>
            </a:r>
            <a:endParaRPr lang="en-US" altLang="en-US" sz="1400">
              <a:latin typeface="Arial" panose="020B0604020202020204" pitchFamily="34" charset="0"/>
            </a:endParaRPr>
          </a:p>
        </p:txBody>
      </p:sp>
      <p:sp>
        <p:nvSpPr>
          <p:cNvPr id="425007" name="Rectangle 47"/>
          <p:cNvSpPr>
            <a:spLocks noChangeArrowheads="1"/>
          </p:cNvSpPr>
          <p:nvPr/>
        </p:nvSpPr>
        <p:spPr bwMode="auto">
          <a:xfrm>
            <a:off x="4044950" y="3625850"/>
            <a:ext cx="7493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4 bytes</a:t>
            </a:r>
            <a:endParaRPr lang="en-US" altLang="en-US" sz="1400">
              <a:latin typeface="Arial" panose="020B0604020202020204" pitchFamily="34" charset="0"/>
            </a:endParaRPr>
          </a:p>
        </p:txBody>
      </p:sp>
      <p:sp>
        <p:nvSpPr>
          <p:cNvPr id="425008" name="Line 48"/>
          <p:cNvSpPr>
            <a:spLocks noChangeShapeType="1"/>
          </p:cNvSpPr>
          <p:nvPr/>
        </p:nvSpPr>
        <p:spPr bwMode="auto">
          <a:xfrm>
            <a:off x="3740150" y="3733800"/>
            <a:ext cx="2921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09" name="Line 49"/>
          <p:cNvSpPr>
            <a:spLocks noChangeShapeType="1"/>
          </p:cNvSpPr>
          <p:nvPr/>
        </p:nvSpPr>
        <p:spPr bwMode="auto">
          <a:xfrm flipH="1">
            <a:off x="4794250" y="3733800"/>
            <a:ext cx="3175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10" name="Rectangle 50"/>
          <p:cNvSpPr>
            <a:spLocks noChangeArrowheads="1"/>
          </p:cNvSpPr>
          <p:nvPr/>
        </p:nvSpPr>
        <p:spPr bwMode="auto">
          <a:xfrm>
            <a:off x="5873750" y="5835650"/>
            <a:ext cx="7493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4 bytes</a:t>
            </a:r>
            <a:endParaRPr lang="en-US" altLang="en-US" sz="1400">
              <a:latin typeface="Arial" panose="020B0604020202020204" pitchFamily="34" charset="0"/>
            </a:endParaRPr>
          </a:p>
        </p:txBody>
      </p:sp>
      <p:sp>
        <p:nvSpPr>
          <p:cNvPr id="425011" name="Line 51"/>
          <p:cNvSpPr>
            <a:spLocks noChangeShapeType="1"/>
          </p:cNvSpPr>
          <p:nvPr/>
        </p:nvSpPr>
        <p:spPr bwMode="auto">
          <a:xfrm>
            <a:off x="5568950" y="5943600"/>
            <a:ext cx="2921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12" name="Line 52"/>
          <p:cNvSpPr>
            <a:spLocks noChangeShapeType="1"/>
          </p:cNvSpPr>
          <p:nvPr/>
        </p:nvSpPr>
        <p:spPr bwMode="auto">
          <a:xfrm flipH="1">
            <a:off x="6623050" y="5943600"/>
            <a:ext cx="3175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425013" name="Rectangle 53"/>
          <p:cNvSpPr>
            <a:spLocks noChangeArrowheads="1"/>
          </p:cNvSpPr>
          <p:nvPr/>
        </p:nvSpPr>
        <p:spPr bwMode="auto">
          <a:xfrm>
            <a:off x="7854950" y="1720850"/>
            <a:ext cx="49530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4KB</a:t>
            </a:r>
            <a:endParaRPr lang="en-US" altLang="en-US" sz="1400">
              <a:latin typeface="Arial" panose="020B0604020202020204" pitchFamily="34" charset="0"/>
            </a:endParaRPr>
          </a:p>
        </p:txBody>
      </p:sp>
      <p:sp>
        <p:nvSpPr>
          <p:cNvPr id="425014" name="Rectangle 54"/>
          <p:cNvSpPr>
            <a:spLocks noChangeArrowheads="1"/>
          </p:cNvSpPr>
          <p:nvPr/>
        </p:nvSpPr>
        <p:spPr bwMode="auto">
          <a:xfrm>
            <a:off x="996950" y="2178050"/>
            <a:ext cx="33655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10</a:t>
            </a:r>
            <a:endParaRPr lang="en-US" altLang="en-US" sz="1400">
              <a:latin typeface="Arial" panose="020B0604020202020204" pitchFamily="34" charset="0"/>
            </a:endParaRPr>
          </a:p>
        </p:txBody>
      </p:sp>
      <p:sp>
        <p:nvSpPr>
          <p:cNvPr id="425015" name="Rectangle 55"/>
          <p:cNvSpPr>
            <a:spLocks noChangeArrowheads="1"/>
          </p:cNvSpPr>
          <p:nvPr/>
        </p:nvSpPr>
        <p:spPr bwMode="auto">
          <a:xfrm>
            <a:off x="1911350" y="2178050"/>
            <a:ext cx="33655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10</a:t>
            </a:r>
            <a:endParaRPr lang="en-US" altLang="en-US" sz="1400">
              <a:latin typeface="Arial" panose="020B0604020202020204" pitchFamily="34" charset="0"/>
            </a:endParaRPr>
          </a:p>
        </p:txBody>
      </p:sp>
      <p:sp>
        <p:nvSpPr>
          <p:cNvPr id="425016" name="Rectangle 56"/>
          <p:cNvSpPr>
            <a:spLocks noChangeArrowheads="1"/>
          </p:cNvSpPr>
          <p:nvPr/>
        </p:nvSpPr>
        <p:spPr bwMode="auto">
          <a:xfrm>
            <a:off x="2825750" y="2178050"/>
            <a:ext cx="33655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12</a:t>
            </a:r>
            <a:endParaRPr lang="en-US" altLang="en-US" sz="1400">
              <a:latin typeface="Arial" panose="020B0604020202020204" pitchFamily="34" charset="0"/>
            </a:endParaRPr>
          </a:p>
        </p:txBody>
      </p:sp>
      <p:sp>
        <p:nvSpPr>
          <p:cNvPr id="425017" name="Rectangle 57"/>
          <p:cNvSpPr>
            <a:spLocks noChangeArrowheads="1"/>
          </p:cNvSpPr>
          <p:nvPr/>
        </p:nvSpPr>
        <p:spPr bwMode="auto">
          <a:xfrm>
            <a:off x="4044950" y="1568450"/>
            <a:ext cx="584200"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1K</a:t>
            </a:r>
            <a:endParaRPr lang="en-US" altLang="en-US" sz="1400">
              <a:latin typeface="Arial" panose="020B0604020202020204" pitchFamily="34" charset="0"/>
            </a:endParaRPr>
          </a:p>
          <a:p>
            <a:pPr>
              <a:lnSpc>
                <a:spcPct val="90000"/>
              </a:lnSpc>
            </a:pPr>
            <a:r>
              <a:rPr lang="en-US" altLang="en-US" sz="1400">
                <a:latin typeface="Arial" panose="020B0604020202020204" pitchFamily="34" charset="0"/>
              </a:rPr>
              <a:t>PTEs</a:t>
            </a:r>
            <a:endParaRPr lang="en-US" altLang="en-US" sz="1400">
              <a:latin typeface="Arial" panose="020B0604020202020204" pitchFamily="34" charset="0"/>
            </a:endParaRPr>
          </a:p>
        </p:txBody>
      </p:sp>
      <p:sp>
        <p:nvSpPr>
          <p:cNvPr id="425018" name="Rectangle 58"/>
          <p:cNvSpPr>
            <a:spLocks noChangeArrowheads="1"/>
          </p:cNvSpPr>
          <p:nvPr/>
        </p:nvSpPr>
        <p:spPr bwMode="auto">
          <a:xfrm>
            <a:off x="387350" y="4197350"/>
            <a:ext cx="2895600" cy="113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lvl1pPr marL="342900" indent="-342900">
              <a:defRPr sz="2400">
                <a:solidFill>
                  <a:schemeClr val="tx1"/>
                </a:solidFill>
                <a:latin typeface="Times New Roman" panose="02020603050405020304" charset="0"/>
              </a:defRPr>
            </a:lvl1pPr>
            <a:lvl2pPr marL="800100" indent="-342900">
              <a:defRPr sz="2400">
                <a:solidFill>
                  <a:schemeClr val="tx1"/>
                </a:solidFill>
                <a:latin typeface="Times New Roman" panose="02020603050405020304" charset="0"/>
              </a:defRPr>
            </a:lvl2pPr>
            <a:lvl3pPr marL="1257300" indent="-342900">
              <a:defRPr sz="2400">
                <a:solidFill>
                  <a:schemeClr val="tx1"/>
                </a:solidFill>
                <a:latin typeface="Times New Roman" panose="02020603050405020304" charset="0"/>
              </a:defRPr>
            </a:lvl3pPr>
            <a:lvl4pPr marL="1714500" indent="-342900">
              <a:defRPr sz="2400">
                <a:solidFill>
                  <a:schemeClr val="tx1"/>
                </a:solidFill>
                <a:latin typeface="Times New Roman" panose="02020603050405020304" charset="0"/>
              </a:defRPr>
            </a:lvl4pPr>
            <a:lvl5pPr marL="2171700" indent="-342900">
              <a:defRPr sz="2400">
                <a:solidFill>
                  <a:schemeClr val="tx1"/>
                </a:solidFill>
                <a:latin typeface="Times New Roman" panose="02020603050405020304" charset="0"/>
              </a:defRPr>
            </a:lvl5pPr>
            <a:lvl6pPr marL="2628900" indent="-342900" eaLnBrk="0" fontAlgn="base" hangingPunct="0">
              <a:spcBef>
                <a:spcPct val="0"/>
              </a:spcBef>
              <a:spcAft>
                <a:spcPct val="0"/>
              </a:spcAft>
              <a:defRPr sz="2400">
                <a:solidFill>
                  <a:schemeClr val="tx1"/>
                </a:solidFill>
                <a:latin typeface="Times New Roman" panose="02020603050405020304" charset="0"/>
              </a:defRPr>
            </a:lvl6pPr>
            <a:lvl7pPr marL="3086100" indent="-342900" eaLnBrk="0" fontAlgn="base" hangingPunct="0">
              <a:spcBef>
                <a:spcPct val="0"/>
              </a:spcBef>
              <a:spcAft>
                <a:spcPct val="0"/>
              </a:spcAft>
              <a:defRPr sz="2400">
                <a:solidFill>
                  <a:schemeClr val="tx1"/>
                </a:solidFill>
                <a:latin typeface="Times New Roman" panose="02020603050405020304" charset="0"/>
              </a:defRPr>
            </a:lvl7pPr>
            <a:lvl8pPr marL="3543300" indent="-342900" eaLnBrk="0" fontAlgn="base" hangingPunct="0">
              <a:spcBef>
                <a:spcPct val="0"/>
              </a:spcBef>
              <a:spcAft>
                <a:spcPct val="0"/>
              </a:spcAft>
              <a:defRPr sz="2400">
                <a:solidFill>
                  <a:schemeClr val="tx1"/>
                </a:solidFill>
                <a:latin typeface="Times New Roman" panose="02020603050405020304" charset="0"/>
              </a:defRPr>
            </a:lvl8pPr>
            <a:lvl9pPr marL="4000500" indent="-342900" eaLnBrk="0" fontAlgn="base" hangingPunct="0">
              <a:spcBef>
                <a:spcPct val="0"/>
              </a:spcBef>
              <a:spcAft>
                <a:spcPct val="0"/>
              </a:spcAft>
              <a:defRPr sz="2400">
                <a:solidFill>
                  <a:schemeClr val="tx1"/>
                </a:solidFill>
                <a:latin typeface="Times New Roman" panose="02020603050405020304" charset="0"/>
              </a:defRPr>
            </a:lvl9pPr>
          </a:lstStyle>
          <a:p>
            <a:pPr>
              <a:lnSpc>
                <a:spcPct val="91000"/>
              </a:lnSpc>
              <a:spcBef>
                <a:spcPct val="46000"/>
              </a:spcBef>
            </a:pPr>
            <a:r>
              <a:rPr lang="en-US" altLang="en-US" sz="1400" dirty="0">
                <a:latin typeface="Arial" panose="020B0604020202020204" pitchFamily="34" charset="0"/>
              </a:rPr>
              <a:t>° 4 GB virtual address space</a:t>
            </a:r>
            <a:endParaRPr lang="en-US" altLang="en-US" sz="1400" dirty="0">
              <a:latin typeface="Arial" panose="020B0604020202020204" pitchFamily="34" charset="0"/>
            </a:endParaRPr>
          </a:p>
          <a:p>
            <a:pPr>
              <a:lnSpc>
                <a:spcPct val="91000"/>
              </a:lnSpc>
              <a:spcBef>
                <a:spcPct val="46000"/>
              </a:spcBef>
            </a:pPr>
            <a:r>
              <a:rPr lang="en-US" altLang="en-US" sz="1400" dirty="0">
                <a:latin typeface="Arial" panose="020B0604020202020204" pitchFamily="34" charset="0"/>
              </a:rPr>
              <a:t>° 4 MB of PTE2</a:t>
            </a:r>
            <a:endParaRPr lang="en-US" altLang="en-US" sz="1400" dirty="0">
              <a:latin typeface="Arial" panose="020B0604020202020204" pitchFamily="34" charset="0"/>
            </a:endParaRPr>
          </a:p>
          <a:p>
            <a:pPr>
              <a:lnSpc>
                <a:spcPct val="91000"/>
              </a:lnSpc>
              <a:spcBef>
                <a:spcPct val="46000"/>
              </a:spcBef>
            </a:pPr>
            <a:r>
              <a:rPr lang="en-US" altLang="en-US" sz="1400" dirty="0">
                <a:latin typeface="Arial" panose="020B0604020202020204" pitchFamily="34" charset="0"/>
              </a:rPr>
              <a:t>	– paged, holes</a:t>
            </a:r>
            <a:endParaRPr lang="en-US" altLang="en-US" sz="1400" dirty="0">
              <a:latin typeface="Arial" panose="020B0604020202020204" pitchFamily="34" charset="0"/>
            </a:endParaRPr>
          </a:p>
          <a:p>
            <a:pPr>
              <a:lnSpc>
                <a:spcPct val="91000"/>
              </a:lnSpc>
              <a:spcBef>
                <a:spcPct val="46000"/>
              </a:spcBef>
            </a:pPr>
            <a:r>
              <a:rPr lang="en-US" altLang="en-US" sz="1400" dirty="0">
                <a:latin typeface="Arial" panose="020B0604020202020204" pitchFamily="34" charset="0"/>
              </a:rPr>
              <a:t>° 4 KB of PTE1</a:t>
            </a:r>
            <a:endParaRPr lang="en-US" altLang="en-US" sz="1400" dirty="0">
              <a:latin typeface="Arial" panose="020B0604020202020204" pitchFamily="34" charset="0"/>
            </a:endParaRPr>
          </a:p>
        </p:txBody>
      </p:sp>
      <p:sp>
        <p:nvSpPr>
          <p:cNvPr id="425019" name="Rectangle 59"/>
          <p:cNvSpPr>
            <a:spLocks noChangeArrowheads="1"/>
          </p:cNvSpPr>
          <p:nvPr/>
        </p:nvSpPr>
        <p:spPr bwMode="auto">
          <a:xfrm>
            <a:off x="387350" y="6051550"/>
            <a:ext cx="43561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What about a 48-64 bit address space?</a:t>
            </a:r>
            <a:endParaRPr lang="en-US" altLang="en-US" sz="1800">
              <a:latin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46114" name="Rectangle 2"/>
          <p:cNvSpPr>
            <a:spLocks noGrp="1" noChangeArrowheads="1"/>
          </p:cNvSpPr>
          <p:nvPr>
            <p:ph type="body" idx="1"/>
          </p:nvPr>
        </p:nvSpPr>
        <p:spPr>
          <a:xfrm>
            <a:off x="457200" y="838200"/>
            <a:ext cx="8191500" cy="4302125"/>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Synchronous Bus:</a:t>
            </a:r>
            <a:endParaRPr lang="en-US" altLang="en-US" sz="2000"/>
          </a:p>
          <a:p>
            <a:pPr marL="508000" lvl="1"/>
            <a:r>
              <a:rPr lang="en-US" altLang="en-US"/>
              <a:t>Includes a clock in the control lines</a:t>
            </a:r>
            <a:endParaRPr lang="en-US" altLang="en-US"/>
          </a:p>
          <a:p>
            <a:pPr marL="508000" lvl="1"/>
            <a:r>
              <a:rPr lang="en-US" altLang="en-US"/>
              <a:t>A fixed protocol relative to the clock</a:t>
            </a:r>
            <a:endParaRPr lang="en-US" altLang="en-US"/>
          </a:p>
          <a:p>
            <a:pPr marL="508000" lvl="1"/>
            <a:r>
              <a:rPr lang="en-US" altLang="en-US"/>
              <a:t>Advantage: little logic and very fast</a:t>
            </a:r>
            <a:endParaRPr lang="en-US" altLang="en-US"/>
          </a:p>
          <a:p>
            <a:pPr marL="508000" lvl="1"/>
            <a:r>
              <a:rPr lang="en-US" altLang="en-US"/>
              <a:t>Disadvantages:</a:t>
            </a:r>
            <a:endParaRPr lang="en-US" altLang="en-US"/>
          </a:p>
          <a:p>
            <a:pPr marL="965200" lvl="2"/>
            <a:r>
              <a:rPr lang="en-US" altLang="en-US"/>
              <a:t>Every device on the bus must run at the same clock rate</a:t>
            </a:r>
            <a:endParaRPr lang="en-US" altLang="en-US"/>
          </a:p>
          <a:p>
            <a:pPr marL="965200" lvl="2"/>
            <a:r>
              <a:rPr lang="en-US" altLang="en-US"/>
              <a:t>To avoid clock skew, they cannot be long if they are fast</a:t>
            </a:r>
            <a:endParaRPr lang="en-US" altLang="en-US"/>
          </a:p>
          <a:p>
            <a:r>
              <a:rPr lang="en-US" altLang="en-US" sz="2000"/>
              <a:t>Asynchronous Bus:</a:t>
            </a:r>
            <a:endParaRPr lang="en-US" altLang="en-US" sz="2000"/>
          </a:p>
          <a:p>
            <a:pPr marL="508000" lvl="1"/>
            <a:r>
              <a:rPr lang="en-US" altLang="en-US"/>
              <a:t>It is not clocked</a:t>
            </a:r>
            <a:endParaRPr lang="en-US" altLang="en-US"/>
          </a:p>
          <a:p>
            <a:pPr marL="508000" lvl="1"/>
            <a:r>
              <a:rPr lang="en-US" altLang="en-US"/>
              <a:t>It can accommodate a wide range of devices</a:t>
            </a:r>
            <a:endParaRPr lang="en-US" altLang="en-US"/>
          </a:p>
          <a:p>
            <a:pPr marL="508000" lvl="1"/>
            <a:r>
              <a:rPr lang="en-US" altLang="en-US"/>
              <a:t>It can be lengthened without worrying about clock skew</a:t>
            </a:r>
            <a:endParaRPr lang="en-US" altLang="en-US"/>
          </a:p>
          <a:p>
            <a:pPr marL="508000" lvl="1"/>
            <a:r>
              <a:rPr lang="en-US" altLang="en-US"/>
              <a:t>It requires a handshaking protocol</a:t>
            </a:r>
            <a:endParaRPr lang="en-US" altLang="en-US"/>
          </a:p>
        </p:txBody>
      </p:sp>
      <p:sp>
        <p:nvSpPr>
          <p:cNvPr id="346115" name="Rectangle 3"/>
          <p:cNvSpPr>
            <a:spLocks noGrp="1" noChangeArrowheads="1"/>
          </p:cNvSpPr>
          <p:nvPr>
            <p:ph type="title"/>
          </p:nvPr>
        </p:nvSpPr>
        <p:spPr>
          <a:xfrm>
            <a:off x="871538" y="234950"/>
            <a:ext cx="6672262" cy="368300"/>
          </a:xfrm>
        </p:spPr>
        <p:txBody>
          <a:bodyPr/>
          <a:lstStyle/>
          <a:p>
            <a:r>
              <a:rPr lang="en-US" altLang="en-US"/>
              <a:t>Synchronous and Asynchronous Bus</a:t>
            </a:r>
            <a:endParaRPr lang="en-US" altLang="en-US"/>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Date Placeholder 3"/>
          <p:cNvSpPr>
            <a:spLocks noGrp="1"/>
          </p:cNvSpPr>
          <p:nvPr>
            <p:ph type="dt" sz="half" idx="10"/>
          </p:nvPr>
        </p:nvSpPr>
        <p:spPr/>
        <p:txBody>
          <a:bodyPr/>
          <a:lstStyle/>
          <a:p>
            <a:r>
              <a:rPr lang="en-US" altLang="en-US"/>
              <a:t>COaA, LEC19 I/O</a:t>
            </a:r>
            <a:endParaRPr lang="en-US" altLang="en-US" dirty="0"/>
          </a:p>
        </p:txBody>
      </p:sp>
      <p:sp>
        <p:nvSpPr>
          <p:cNvPr id="57"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48162" name="Rectangle 2"/>
          <p:cNvSpPr>
            <a:spLocks noGrp="1" noChangeArrowheads="1"/>
          </p:cNvSpPr>
          <p:nvPr>
            <p:ph type="body" idx="1"/>
          </p:nvPr>
        </p:nvSpPr>
        <p:spPr>
          <a:xfrm>
            <a:off x="609600" y="5029200"/>
            <a:ext cx="7848600" cy="1182688"/>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Even memory busses are more complex than this</a:t>
            </a:r>
            <a:endParaRPr lang="en-US" altLang="en-US"/>
          </a:p>
          <a:p>
            <a:pPr lvl="1"/>
            <a:r>
              <a:rPr lang="en-US" altLang="en-US"/>
              <a:t>memory (slave) may take time to respond</a:t>
            </a:r>
            <a:endParaRPr lang="en-US" altLang="en-US"/>
          </a:p>
          <a:p>
            <a:pPr lvl="1"/>
            <a:r>
              <a:rPr lang="en-US" altLang="en-US"/>
              <a:t>it may need to control data rate</a:t>
            </a:r>
            <a:endParaRPr lang="en-US" altLang="en-US"/>
          </a:p>
        </p:txBody>
      </p:sp>
      <p:grpSp>
        <p:nvGrpSpPr>
          <p:cNvPr id="348163" name="Group 3"/>
          <p:cNvGrpSpPr/>
          <p:nvPr/>
        </p:nvGrpSpPr>
        <p:grpSpPr bwMode="auto">
          <a:xfrm>
            <a:off x="1371600" y="1073150"/>
            <a:ext cx="6859588" cy="4254500"/>
            <a:chOff x="864" y="676"/>
            <a:chExt cx="4321" cy="2680"/>
          </a:xfrm>
        </p:grpSpPr>
        <p:grpSp>
          <p:nvGrpSpPr>
            <p:cNvPr id="348164" name="Group 4"/>
            <p:cNvGrpSpPr/>
            <p:nvPr/>
          </p:nvGrpSpPr>
          <p:grpSpPr bwMode="auto">
            <a:xfrm>
              <a:off x="864" y="768"/>
              <a:ext cx="4321" cy="193"/>
              <a:chOff x="864" y="768"/>
              <a:chExt cx="4321" cy="193"/>
            </a:xfrm>
          </p:grpSpPr>
          <p:sp>
            <p:nvSpPr>
              <p:cNvPr id="348165" name="Freeform 5"/>
              <p:cNvSpPr/>
              <p:nvPr/>
            </p:nvSpPr>
            <p:spPr bwMode="auto">
              <a:xfrm>
                <a:off x="86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166" name="Freeform 6"/>
              <p:cNvSpPr/>
              <p:nvPr/>
            </p:nvSpPr>
            <p:spPr bwMode="auto">
              <a:xfrm>
                <a:off x="158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167" name="Freeform 7"/>
              <p:cNvSpPr/>
              <p:nvPr/>
            </p:nvSpPr>
            <p:spPr bwMode="auto">
              <a:xfrm>
                <a:off x="230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168" name="Freeform 8"/>
              <p:cNvSpPr/>
              <p:nvPr/>
            </p:nvSpPr>
            <p:spPr bwMode="auto">
              <a:xfrm>
                <a:off x="302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169" name="Freeform 9"/>
              <p:cNvSpPr/>
              <p:nvPr/>
            </p:nvSpPr>
            <p:spPr bwMode="auto">
              <a:xfrm>
                <a:off x="374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8170" name="Freeform 10"/>
              <p:cNvSpPr/>
              <p:nvPr/>
            </p:nvSpPr>
            <p:spPr bwMode="auto">
              <a:xfrm>
                <a:off x="446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348171" name="Line 11"/>
            <p:cNvSpPr>
              <a:spLocks noChangeShapeType="1"/>
            </p:cNvSpPr>
            <p:nvPr/>
          </p:nvSpPr>
          <p:spPr bwMode="auto">
            <a:xfrm>
              <a:off x="115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2" name="Line 12"/>
            <p:cNvSpPr>
              <a:spLocks noChangeShapeType="1"/>
            </p:cNvSpPr>
            <p:nvPr/>
          </p:nvSpPr>
          <p:spPr bwMode="auto">
            <a:xfrm>
              <a:off x="187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3" name="Line 13"/>
            <p:cNvSpPr>
              <a:spLocks noChangeShapeType="1"/>
            </p:cNvSpPr>
            <p:nvPr/>
          </p:nvSpPr>
          <p:spPr bwMode="auto">
            <a:xfrm>
              <a:off x="2592" y="676"/>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4" name="Line 14"/>
            <p:cNvSpPr>
              <a:spLocks noChangeShapeType="1"/>
            </p:cNvSpPr>
            <p:nvPr/>
          </p:nvSpPr>
          <p:spPr bwMode="auto">
            <a:xfrm>
              <a:off x="3312" y="676"/>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5" name="Line 15"/>
            <p:cNvSpPr>
              <a:spLocks noChangeShapeType="1"/>
            </p:cNvSpPr>
            <p:nvPr/>
          </p:nvSpPr>
          <p:spPr bwMode="auto">
            <a:xfrm>
              <a:off x="403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6" name="Line 16"/>
            <p:cNvSpPr>
              <a:spLocks noChangeShapeType="1"/>
            </p:cNvSpPr>
            <p:nvPr/>
          </p:nvSpPr>
          <p:spPr bwMode="auto">
            <a:xfrm>
              <a:off x="475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8177" name="Rectangle 17"/>
          <p:cNvSpPr>
            <a:spLocks noChangeArrowheads="1"/>
          </p:cNvSpPr>
          <p:nvPr/>
        </p:nvSpPr>
        <p:spPr bwMode="auto">
          <a:xfrm>
            <a:off x="366713" y="1654175"/>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BReq</a:t>
            </a:r>
            <a:endParaRPr lang="en-US" altLang="en-US" sz="1800">
              <a:latin typeface="Arial" panose="020B0604020202020204" pitchFamily="34" charset="0"/>
            </a:endParaRPr>
          </a:p>
        </p:txBody>
      </p:sp>
      <p:sp>
        <p:nvSpPr>
          <p:cNvPr id="348178" name="Line 18"/>
          <p:cNvSpPr>
            <a:spLocks noChangeShapeType="1"/>
          </p:cNvSpPr>
          <p:nvPr/>
        </p:nvSpPr>
        <p:spPr bwMode="auto">
          <a:xfrm>
            <a:off x="1530350" y="1828800"/>
            <a:ext cx="1358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79" name="Line 19"/>
          <p:cNvSpPr>
            <a:spLocks noChangeShapeType="1"/>
          </p:cNvSpPr>
          <p:nvPr/>
        </p:nvSpPr>
        <p:spPr bwMode="auto">
          <a:xfrm>
            <a:off x="1682750" y="2590800"/>
            <a:ext cx="368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0" name="Line 20"/>
          <p:cNvSpPr>
            <a:spLocks noChangeShapeType="1"/>
          </p:cNvSpPr>
          <p:nvPr/>
        </p:nvSpPr>
        <p:spPr bwMode="auto">
          <a:xfrm flipV="1">
            <a:off x="2063750" y="2279650"/>
            <a:ext cx="1397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1" name="Line 21"/>
          <p:cNvSpPr>
            <a:spLocks noChangeShapeType="1"/>
          </p:cNvSpPr>
          <p:nvPr/>
        </p:nvSpPr>
        <p:spPr bwMode="auto">
          <a:xfrm>
            <a:off x="2216150" y="2286000"/>
            <a:ext cx="3721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2" name="Rectangle 22"/>
          <p:cNvSpPr>
            <a:spLocks noChangeArrowheads="1"/>
          </p:cNvSpPr>
          <p:nvPr/>
        </p:nvSpPr>
        <p:spPr bwMode="auto">
          <a:xfrm>
            <a:off x="366713" y="2263775"/>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BG</a:t>
            </a:r>
            <a:endParaRPr lang="en-US" altLang="en-US" sz="1800">
              <a:latin typeface="Arial" panose="020B0604020202020204" pitchFamily="34" charset="0"/>
            </a:endParaRPr>
          </a:p>
        </p:txBody>
      </p:sp>
      <p:sp>
        <p:nvSpPr>
          <p:cNvPr id="348183" name="Line 23"/>
          <p:cNvSpPr>
            <a:spLocks noChangeShapeType="1"/>
          </p:cNvSpPr>
          <p:nvPr/>
        </p:nvSpPr>
        <p:spPr bwMode="auto">
          <a:xfrm flipH="1" flipV="1">
            <a:off x="2889250" y="18224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4" name="Line 24"/>
          <p:cNvSpPr>
            <a:spLocks noChangeShapeType="1"/>
          </p:cNvSpPr>
          <p:nvPr/>
        </p:nvSpPr>
        <p:spPr bwMode="auto">
          <a:xfrm>
            <a:off x="1606550" y="32004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5" name="Line 25"/>
          <p:cNvSpPr>
            <a:spLocks noChangeShapeType="1"/>
          </p:cNvSpPr>
          <p:nvPr/>
        </p:nvSpPr>
        <p:spPr bwMode="auto">
          <a:xfrm flipV="1">
            <a:off x="2368550" y="30416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6" name="Line 26"/>
          <p:cNvSpPr>
            <a:spLocks noChangeShapeType="1"/>
          </p:cNvSpPr>
          <p:nvPr/>
        </p:nvSpPr>
        <p:spPr bwMode="auto">
          <a:xfrm>
            <a:off x="2444750" y="30480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7" name="Line 27"/>
          <p:cNvSpPr>
            <a:spLocks noChangeShapeType="1"/>
          </p:cNvSpPr>
          <p:nvPr/>
        </p:nvSpPr>
        <p:spPr bwMode="auto">
          <a:xfrm>
            <a:off x="2444750" y="33528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88" name="Rectangle 28"/>
          <p:cNvSpPr>
            <a:spLocks noChangeArrowheads="1"/>
          </p:cNvSpPr>
          <p:nvPr/>
        </p:nvSpPr>
        <p:spPr bwMode="auto">
          <a:xfrm>
            <a:off x="2424113" y="3025775"/>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Cmd+Addr</a:t>
            </a:r>
            <a:endParaRPr lang="en-US" altLang="en-US" sz="1800">
              <a:latin typeface="Arial" panose="020B0604020202020204" pitchFamily="34" charset="0"/>
            </a:endParaRPr>
          </a:p>
        </p:txBody>
      </p:sp>
      <p:sp>
        <p:nvSpPr>
          <p:cNvPr id="348189" name="Line 29"/>
          <p:cNvSpPr>
            <a:spLocks noChangeShapeType="1"/>
          </p:cNvSpPr>
          <p:nvPr/>
        </p:nvSpPr>
        <p:spPr bwMode="auto">
          <a:xfrm>
            <a:off x="2368550" y="32067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0" name="Line 30"/>
          <p:cNvSpPr>
            <a:spLocks noChangeShapeType="1"/>
          </p:cNvSpPr>
          <p:nvPr/>
        </p:nvSpPr>
        <p:spPr bwMode="auto">
          <a:xfrm>
            <a:off x="3663950" y="30543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1" name="Line 31"/>
          <p:cNvSpPr>
            <a:spLocks noChangeShapeType="1"/>
          </p:cNvSpPr>
          <p:nvPr/>
        </p:nvSpPr>
        <p:spPr bwMode="auto">
          <a:xfrm flipV="1">
            <a:off x="3663950" y="31940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2" name="Line 32"/>
          <p:cNvSpPr>
            <a:spLocks noChangeShapeType="1"/>
          </p:cNvSpPr>
          <p:nvPr/>
        </p:nvSpPr>
        <p:spPr bwMode="auto">
          <a:xfrm>
            <a:off x="3740150" y="3200400"/>
            <a:ext cx="2959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3" name="Rectangle 33"/>
          <p:cNvSpPr>
            <a:spLocks noChangeArrowheads="1"/>
          </p:cNvSpPr>
          <p:nvPr/>
        </p:nvSpPr>
        <p:spPr bwMode="auto">
          <a:xfrm>
            <a:off x="366713" y="2949575"/>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R/W</a:t>
            </a:r>
            <a:endParaRPr lang="en-US" altLang="en-US" sz="1800">
              <a:latin typeface="Arial" panose="020B0604020202020204" pitchFamily="34" charset="0"/>
            </a:endParaRPr>
          </a:p>
          <a:p>
            <a:r>
              <a:rPr lang="en-US" altLang="en-US" sz="1800">
                <a:latin typeface="Arial" panose="020B0604020202020204" pitchFamily="34" charset="0"/>
              </a:rPr>
              <a:t>Address</a:t>
            </a:r>
            <a:endParaRPr lang="en-US" altLang="en-US" sz="1800">
              <a:latin typeface="Arial" panose="020B0604020202020204" pitchFamily="34" charset="0"/>
            </a:endParaRPr>
          </a:p>
        </p:txBody>
      </p:sp>
      <p:sp>
        <p:nvSpPr>
          <p:cNvPr id="348194" name="Line 34"/>
          <p:cNvSpPr>
            <a:spLocks noChangeShapeType="1"/>
          </p:cNvSpPr>
          <p:nvPr/>
        </p:nvSpPr>
        <p:spPr bwMode="auto">
          <a:xfrm>
            <a:off x="3054350" y="2133600"/>
            <a:ext cx="3644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5" name="Line 35"/>
          <p:cNvSpPr>
            <a:spLocks noChangeShapeType="1"/>
          </p:cNvSpPr>
          <p:nvPr/>
        </p:nvSpPr>
        <p:spPr bwMode="auto">
          <a:xfrm>
            <a:off x="2444750" y="38100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6" name="Line 36"/>
          <p:cNvSpPr>
            <a:spLocks noChangeShapeType="1"/>
          </p:cNvSpPr>
          <p:nvPr/>
        </p:nvSpPr>
        <p:spPr bwMode="auto">
          <a:xfrm flipV="1">
            <a:off x="3206750" y="36512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7" name="Line 37"/>
          <p:cNvSpPr>
            <a:spLocks noChangeShapeType="1"/>
          </p:cNvSpPr>
          <p:nvPr/>
        </p:nvSpPr>
        <p:spPr bwMode="auto">
          <a:xfrm>
            <a:off x="3282950" y="36576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8" name="Line 38"/>
          <p:cNvSpPr>
            <a:spLocks noChangeShapeType="1"/>
          </p:cNvSpPr>
          <p:nvPr/>
        </p:nvSpPr>
        <p:spPr bwMode="auto">
          <a:xfrm>
            <a:off x="3282950" y="39624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199" name="Rectangle 39"/>
          <p:cNvSpPr>
            <a:spLocks noChangeArrowheads="1"/>
          </p:cNvSpPr>
          <p:nvPr/>
        </p:nvSpPr>
        <p:spPr bwMode="auto">
          <a:xfrm>
            <a:off x="3262313" y="363537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Data1</a:t>
            </a:r>
            <a:endParaRPr lang="en-US" altLang="en-US" sz="1800">
              <a:latin typeface="Arial" panose="020B0604020202020204" pitchFamily="34" charset="0"/>
            </a:endParaRPr>
          </a:p>
        </p:txBody>
      </p:sp>
      <p:sp>
        <p:nvSpPr>
          <p:cNvPr id="348200" name="Line 40"/>
          <p:cNvSpPr>
            <a:spLocks noChangeShapeType="1"/>
          </p:cNvSpPr>
          <p:nvPr/>
        </p:nvSpPr>
        <p:spPr bwMode="auto">
          <a:xfrm>
            <a:off x="3206750" y="38163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1" name="Line 41"/>
          <p:cNvSpPr>
            <a:spLocks noChangeShapeType="1"/>
          </p:cNvSpPr>
          <p:nvPr/>
        </p:nvSpPr>
        <p:spPr bwMode="auto">
          <a:xfrm>
            <a:off x="4502150" y="36639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2" name="Line 42"/>
          <p:cNvSpPr>
            <a:spLocks noChangeShapeType="1"/>
          </p:cNvSpPr>
          <p:nvPr/>
        </p:nvSpPr>
        <p:spPr bwMode="auto">
          <a:xfrm flipV="1">
            <a:off x="4502150" y="38036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3" name="Line 43"/>
          <p:cNvSpPr>
            <a:spLocks noChangeShapeType="1"/>
          </p:cNvSpPr>
          <p:nvPr/>
        </p:nvSpPr>
        <p:spPr bwMode="auto">
          <a:xfrm>
            <a:off x="4578350" y="3810000"/>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4" name="Line 44"/>
          <p:cNvSpPr>
            <a:spLocks noChangeShapeType="1"/>
          </p:cNvSpPr>
          <p:nvPr/>
        </p:nvSpPr>
        <p:spPr bwMode="auto">
          <a:xfrm flipV="1">
            <a:off x="4806950" y="36512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5" name="Line 45"/>
          <p:cNvSpPr>
            <a:spLocks noChangeShapeType="1"/>
          </p:cNvSpPr>
          <p:nvPr/>
        </p:nvSpPr>
        <p:spPr bwMode="auto">
          <a:xfrm>
            <a:off x="4883150" y="36576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6" name="Line 46"/>
          <p:cNvSpPr>
            <a:spLocks noChangeShapeType="1"/>
          </p:cNvSpPr>
          <p:nvPr/>
        </p:nvSpPr>
        <p:spPr bwMode="auto">
          <a:xfrm>
            <a:off x="4883150" y="39624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7" name="Rectangle 47"/>
          <p:cNvSpPr>
            <a:spLocks noChangeArrowheads="1"/>
          </p:cNvSpPr>
          <p:nvPr/>
        </p:nvSpPr>
        <p:spPr bwMode="auto">
          <a:xfrm>
            <a:off x="4862513" y="363537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Data2</a:t>
            </a:r>
            <a:endParaRPr lang="en-US" altLang="en-US" sz="1800">
              <a:latin typeface="Arial" panose="020B0604020202020204" pitchFamily="34" charset="0"/>
            </a:endParaRPr>
          </a:p>
        </p:txBody>
      </p:sp>
      <p:sp>
        <p:nvSpPr>
          <p:cNvPr id="348208" name="Line 48"/>
          <p:cNvSpPr>
            <a:spLocks noChangeShapeType="1"/>
          </p:cNvSpPr>
          <p:nvPr/>
        </p:nvSpPr>
        <p:spPr bwMode="auto">
          <a:xfrm>
            <a:off x="4806950" y="38163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09" name="Line 49"/>
          <p:cNvSpPr>
            <a:spLocks noChangeShapeType="1"/>
          </p:cNvSpPr>
          <p:nvPr/>
        </p:nvSpPr>
        <p:spPr bwMode="auto">
          <a:xfrm>
            <a:off x="5797550" y="36639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0" name="Line 50"/>
          <p:cNvSpPr>
            <a:spLocks noChangeShapeType="1"/>
          </p:cNvSpPr>
          <p:nvPr/>
        </p:nvSpPr>
        <p:spPr bwMode="auto">
          <a:xfrm flipV="1">
            <a:off x="5797550" y="38036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1" name="Line 51"/>
          <p:cNvSpPr>
            <a:spLocks noChangeShapeType="1"/>
          </p:cNvSpPr>
          <p:nvPr/>
        </p:nvSpPr>
        <p:spPr bwMode="auto">
          <a:xfrm>
            <a:off x="5873750" y="38100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2" name="Line 52"/>
          <p:cNvSpPr>
            <a:spLocks noChangeShapeType="1"/>
          </p:cNvSpPr>
          <p:nvPr/>
        </p:nvSpPr>
        <p:spPr bwMode="auto">
          <a:xfrm flipH="1" flipV="1">
            <a:off x="5937250" y="2279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3" name="Line 53"/>
          <p:cNvSpPr>
            <a:spLocks noChangeShapeType="1"/>
          </p:cNvSpPr>
          <p:nvPr/>
        </p:nvSpPr>
        <p:spPr bwMode="auto">
          <a:xfrm>
            <a:off x="6102350" y="25908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8214" name="Rectangle 54"/>
          <p:cNvSpPr>
            <a:spLocks noChangeArrowheads="1"/>
          </p:cNvSpPr>
          <p:nvPr/>
        </p:nvSpPr>
        <p:spPr bwMode="auto">
          <a:xfrm>
            <a:off x="366713" y="3711575"/>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a:t>
            </a:r>
            <a:endParaRPr lang="en-US" altLang="en-US" sz="1800">
              <a:latin typeface="Arial" panose="020B0604020202020204" pitchFamily="34" charset="0"/>
            </a:endParaRPr>
          </a:p>
        </p:txBody>
      </p:sp>
      <p:sp>
        <p:nvSpPr>
          <p:cNvPr id="348215" name="Rectangle 55"/>
          <p:cNvSpPr>
            <a:spLocks noGrp="1" noChangeArrowheads="1"/>
          </p:cNvSpPr>
          <p:nvPr>
            <p:ph type="title"/>
          </p:nvPr>
        </p:nvSpPr>
        <p:spPr>
          <a:xfrm>
            <a:off x="871538" y="234950"/>
            <a:ext cx="6291262" cy="368300"/>
          </a:xfrm>
        </p:spPr>
        <p:txBody>
          <a:bodyPr/>
          <a:lstStyle/>
          <a:p>
            <a:r>
              <a:rPr lang="en-US" altLang="en-US"/>
              <a:t>Simple Synchronous Protocol</a:t>
            </a:r>
            <a:endParaRPr lang="en-US" alt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Date Placeholder 3"/>
          <p:cNvSpPr>
            <a:spLocks noGrp="1"/>
          </p:cNvSpPr>
          <p:nvPr>
            <p:ph type="dt" sz="half" idx="10"/>
          </p:nvPr>
        </p:nvSpPr>
        <p:spPr/>
        <p:txBody>
          <a:bodyPr/>
          <a:lstStyle/>
          <a:p>
            <a:r>
              <a:rPr lang="en-US" altLang="en-US"/>
              <a:t>COaA, LEC19 I/O</a:t>
            </a:r>
            <a:endParaRPr lang="en-US" altLang="en-US" dirty="0"/>
          </a:p>
        </p:txBody>
      </p:sp>
      <p:sp>
        <p:nvSpPr>
          <p:cNvPr id="7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49186" name="Rectangle 2"/>
          <p:cNvSpPr>
            <a:spLocks noGrp="1" noChangeArrowheads="1"/>
          </p:cNvSpPr>
          <p:nvPr>
            <p:ph type="body" idx="1"/>
          </p:nvPr>
        </p:nvSpPr>
        <p:spPr>
          <a:xfrm>
            <a:off x="609600" y="5486400"/>
            <a:ext cx="7848600" cy="792163"/>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Slave indicates when it is prepared for data xfer</a:t>
            </a:r>
            <a:endParaRPr lang="en-US" altLang="en-US"/>
          </a:p>
          <a:p>
            <a:r>
              <a:rPr lang="en-US" altLang="en-US"/>
              <a:t>Actual transfer goes at bus rate</a:t>
            </a:r>
            <a:endParaRPr lang="en-US" altLang="en-US"/>
          </a:p>
        </p:txBody>
      </p:sp>
      <p:grpSp>
        <p:nvGrpSpPr>
          <p:cNvPr id="349187" name="Group 3"/>
          <p:cNvGrpSpPr/>
          <p:nvPr/>
        </p:nvGrpSpPr>
        <p:grpSpPr bwMode="auto">
          <a:xfrm>
            <a:off x="1371600" y="1073150"/>
            <a:ext cx="6859588" cy="4254500"/>
            <a:chOff x="864" y="676"/>
            <a:chExt cx="4321" cy="2680"/>
          </a:xfrm>
        </p:grpSpPr>
        <p:grpSp>
          <p:nvGrpSpPr>
            <p:cNvPr id="349188" name="Group 4"/>
            <p:cNvGrpSpPr/>
            <p:nvPr/>
          </p:nvGrpSpPr>
          <p:grpSpPr bwMode="auto">
            <a:xfrm>
              <a:off x="864" y="768"/>
              <a:ext cx="4321" cy="193"/>
              <a:chOff x="864" y="768"/>
              <a:chExt cx="4321" cy="193"/>
            </a:xfrm>
          </p:grpSpPr>
          <p:sp>
            <p:nvSpPr>
              <p:cNvPr id="349189" name="Freeform 5"/>
              <p:cNvSpPr/>
              <p:nvPr/>
            </p:nvSpPr>
            <p:spPr bwMode="auto">
              <a:xfrm>
                <a:off x="86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9190" name="Freeform 6"/>
              <p:cNvSpPr/>
              <p:nvPr/>
            </p:nvSpPr>
            <p:spPr bwMode="auto">
              <a:xfrm>
                <a:off x="158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9191" name="Freeform 7"/>
              <p:cNvSpPr/>
              <p:nvPr/>
            </p:nvSpPr>
            <p:spPr bwMode="auto">
              <a:xfrm>
                <a:off x="230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9192" name="Freeform 8"/>
              <p:cNvSpPr/>
              <p:nvPr/>
            </p:nvSpPr>
            <p:spPr bwMode="auto">
              <a:xfrm>
                <a:off x="302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9193" name="Freeform 9"/>
              <p:cNvSpPr/>
              <p:nvPr/>
            </p:nvSpPr>
            <p:spPr bwMode="auto">
              <a:xfrm>
                <a:off x="374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sp>
            <p:nvSpPr>
              <p:cNvPr id="349194" name="Freeform 10"/>
              <p:cNvSpPr/>
              <p:nvPr/>
            </p:nvSpPr>
            <p:spPr bwMode="auto">
              <a:xfrm>
                <a:off x="4464" y="768"/>
                <a:ext cx="721" cy="193"/>
              </a:xfrm>
              <a:custGeom>
                <a:avLst/>
                <a:gdLst>
                  <a:gd name="T0" fmla="*/ 0 w 721"/>
                  <a:gd name="T1" fmla="*/ 192 h 193"/>
                  <a:gd name="T2" fmla="*/ 240 w 721"/>
                  <a:gd name="T3" fmla="*/ 192 h 193"/>
                  <a:gd name="T4" fmla="*/ 336 w 721"/>
                  <a:gd name="T5" fmla="*/ 0 h 193"/>
                  <a:gd name="T6" fmla="*/ 528 w 721"/>
                  <a:gd name="T7" fmla="*/ 0 h 193"/>
                  <a:gd name="T8" fmla="*/ 624 w 721"/>
                  <a:gd name="T9" fmla="*/ 192 h 193"/>
                  <a:gd name="T10" fmla="*/ 720 w 721"/>
                  <a:gd name="T11" fmla="*/ 192 h 193"/>
                </a:gdLst>
                <a:ahLst/>
                <a:cxnLst>
                  <a:cxn ang="0">
                    <a:pos x="T0" y="T1"/>
                  </a:cxn>
                  <a:cxn ang="0">
                    <a:pos x="T2" y="T3"/>
                  </a:cxn>
                  <a:cxn ang="0">
                    <a:pos x="T4" y="T5"/>
                  </a:cxn>
                  <a:cxn ang="0">
                    <a:pos x="T6" y="T7"/>
                  </a:cxn>
                  <a:cxn ang="0">
                    <a:pos x="T8" y="T9"/>
                  </a:cxn>
                  <a:cxn ang="0">
                    <a:pos x="T10" y="T11"/>
                  </a:cxn>
                </a:cxnLst>
                <a:rect l="0" t="0" r="r" b="b"/>
                <a:pathLst>
                  <a:path w="721" h="193">
                    <a:moveTo>
                      <a:pt x="0" y="192"/>
                    </a:moveTo>
                    <a:lnTo>
                      <a:pt x="240" y="192"/>
                    </a:lnTo>
                    <a:lnTo>
                      <a:pt x="336" y="0"/>
                    </a:lnTo>
                    <a:lnTo>
                      <a:pt x="528" y="0"/>
                    </a:lnTo>
                    <a:lnTo>
                      <a:pt x="624" y="192"/>
                    </a:lnTo>
                    <a:lnTo>
                      <a:pt x="720" y="192"/>
                    </a:lnTo>
                  </a:path>
                </a:pathLst>
              </a:custGeom>
              <a:noFill/>
              <a:ln w="12700" cap="rnd" cmpd="sng">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endParaRPr lang="en-US"/>
              </a:p>
            </p:txBody>
          </p:sp>
        </p:grpSp>
        <p:sp>
          <p:nvSpPr>
            <p:cNvPr id="349195" name="Line 11"/>
            <p:cNvSpPr>
              <a:spLocks noChangeShapeType="1"/>
            </p:cNvSpPr>
            <p:nvPr/>
          </p:nvSpPr>
          <p:spPr bwMode="auto">
            <a:xfrm>
              <a:off x="115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96" name="Line 12"/>
            <p:cNvSpPr>
              <a:spLocks noChangeShapeType="1"/>
            </p:cNvSpPr>
            <p:nvPr/>
          </p:nvSpPr>
          <p:spPr bwMode="auto">
            <a:xfrm>
              <a:off x="187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97" name="Line 13"/>
            <p:cNvSpPr>
              <a:spLocks noChangeShapeType="1"/>
            </p:cNvSpPr>
            <p:nvPr/>
          </p:nvSpPr>
          <p:spPr bwMode="auto">
            <a:xfrm>
              <a:off x="2592" y="676"/>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98" name="Line 14"/>
            <p:cNvSpPr>
              <a:spLocks noChangeShapeType="1"/>
            </p:cNvSpPr>
            <p:nvPr/>
          </p:nvSpPr>
          <p:spPr bwMode="auto">
            <a:xfrm>
              <a:off x="3312" y="676"/>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199" name="Line 15"/>
            <p:cNvSpPr>
              <a:spLocks noChangeShapeType="1"/>
            </p:cNvSpPr>
            <p:nvPr/>
          </p:nvSpPr>
          <p:spPr bwMode="auto">
            <a:xfrm>
              <a:off x="403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0" name="Line 16"/>
            <p:cNvSpPr>
              <a:spLocks noChangeShapeType="1"/>
            </p:cNvSpPr>
            <p:nvPr/>
          </p:nvSpPr>
          <p:spPr bwMode="auto">
            <a:xfrm>
              <a:off x="4752" y="724"/>
              <a:ext cx="0" cy="2632"/>
            </a:xfrm>
            <a:prstGeom prst="line">
              <a:avLst/>
            </a:prstGeom>
            <a:noFill/>
            <a:ln w="12700">
              <a:solidFill>
                <a:schemeClr val="tx1"/>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49201" name="Rectangle 17"/>
          <p:cNvSpPr>
            <a:spLocks noChangeArrowheads="1"/>
          </p:cNvSpPr>
          <p:nvPr/>
        </p:nvSpPr>
        <p:spPr bwMode="auto">
          <a:xfrm>
            <a:off x="366713" y="1654175"/>
            <a:ext cx="777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BReq</a:t>
            </a:r>
            <a:endParaRPr lang="en-US" altLang="en-US" sz="1800">
              <a:latin typeface="Arial" panose="020B0604020202020204" pitchFamily="34" charset="0"/>
            </a:endParaRPr>
          </a:p>
        </p:txBody>
      </p:sp>
      <p:sp>
        <p:nvSpPr>
          <p:cNvPr id="349202" name="Line 18"/>
          <p:cNvSpPr>
            <a:spLocks noChangeShapeType="1"/>
          </p:cNvSpPr>
          <p:nvPr/>
        </p:nvSpPr>
        <p:spPr bwMode="auto">
          <a:xfrm>
            <a:off x="3206750" y="3810000"/>
            <a:ext cx="1358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3" name="Line 19"/>
          <p:cNvSpPr>
            <a:spLocks noChangeShapeType="1"/>
          </p:cNvSpPr>
          <p:nvPr/>
        </p:nvSpPr>
        <p:spPr bwMode="auto">
          <a:xfrm>
            <a:off x="1682750" y="2590800"/>
            <a:ext cx="368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4" name="Line 20"/>
          <p:cNvSpPr>
            <a:spLocks noChangeShapeType="1"/>
          </p:cNvSpPr>
          <p:nvPr/>
        </p:nvSpPr>
        <p:spPr bwMode="auto">
          <a:xfrm flipV="1">
            <a:off x="2063750" y="2279650"/>
            <a:ext cx="1397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5" name="Line 21"/>
          <p:cNvSpPr>
            <a:spLocks noChangeShapeType="1"/>
          </p:cNvSpPr>
          <p:nvPr/>
        </p:nvSpPr>
        <p:spPr bwMode="auto">
          <a:xfrm>
            <a:off x="2216150" y="2286000"/>
            <a:ext cx="3721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6" name="Rectangle 22"/>
          <p:cNvSpPr>
            <a:spLocks noChangeArrowheads="1"/>
          </p:cNvSpPr>
          <p:nvPr/>
        </p:nvSpPr>
        <p:spPr bwMode="auto">
          <a:xfrm>
            <a:off x="366713" y="2263775"/>
            <a:ext cx="5238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BG</a:t>
            </a:r>
            <a:endParaRPr lang="en-US" altLang="en-US" sz="1800">
              <a:latin typeface="Arial" panose="020B0604020202020204" pitchFamily="34" charset="0"/>
            </a:endParaRPr>
          </a:p>
        </p:txBody>
      </p:sp>
      <p:sp>
        <p:nvSpPr>
          <p:cNvPr id="349207" name="Line 23"/>
          <p:cNvSpPr>
            <a:spLocks noChangeShapeType="1"/>
          </p:cNvSpPr>
          <p:nvPr/>
        </p:nvSpPr>
        <p:spPr bwMode="auto">
          <a:xfrm flipH="1" flipV="1">
            <a:off x="4565650" y="3803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8" name="Line 24"/>
          <p:cNvSpPr>
            <a:spLocks noChangeShapeType="1"/>
          </p:cNvSpPr>
          <p:nvPr/>
        </p:nvSpPr>
        <p:spPr bwMode="auto">
          <a:xfrm>
            <a:off x="1606550" y="32004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09" name="Line 25"/>
          <p:cNvSpPr>
            <a:spLocks noChangeShapeType="1"/>
          </p:cNvSpPr>
          <p:nvPr/>
        </p:nvSpPr>
        <p:spPr bwMode="auto">
          <a:xfrm flipV="1">
            <a:off x="2368550" y="30416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0" name="Line 26"/>
          <p:cNvSpPr>
            <a:spLocks noChangeShapeType="1"/>
          </p:cNvSpPr>
          <p:nvPr/>
        </p:nvSpPr>
        <p:spPr bwMode="auto">
          <a:xfrm>
            <a:off x="2444750" y="30480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1" name="Line 27"/>
          <p:cNvSpPr>
            <a:spLocks noChangeShapeType="1"/>
          </p:cNvSpPr>
          <p:nvPr/>
        </p:nvSpPr>
        <p:spPr bwMode="auto">
          <a:xfrm>
            <a:off x="2444750" y="3352800"/>
            <a:ext cx="1206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2" name="Rectangle 28"/>
          <p:cNvSpPr>
            <a:spLocks noChangeArrowheads="1"/>
          </p:cNvSpPr>
          <p:nvPr/>
        </p:nvSpPr>
        <p:spPr bwMode="auto">
          <a:xfrm>
            <a:off x="2424113" y="3025775"/>
            <a:ext cx="13557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Cmd+Addr</a:t>
            </a:r>
            <a:endParaRPr lang="en-US" altLang="en-US" sz="1800">
              <a:latin typeface="Arial" panose="020B0604020202020204" pitchFamily="34" charset="0"/>
            </a:endParaRPr>
          </a:p>
        </p:txBody>
      </p:sp>
      <p:sp>
        <p:nvSpPr>
          <p:cNvPr id="349213" name="Line 29"/>
          <p:cNvSpPr>
            <a:spLocks noChangeShapeType="1"/>
          </p:cNvSpPr>
          <p:nvPr/>
        </p:nvSpPr>
        <p:spPr bwMode="auto">
          <a:xfrm>
            <a:off x="2368550" y="32067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4" name="Line 30"/>
          <p:cNvSpPr>
            <a:spLocks noChangeShapeType="1"/>
          </p:cNvSpPr>
          <p:nvPr/>
        </p:nvSpPr>
        <p:spPr bwMode="auto">
          <a:xfrm>
            <a:off x="3663950" y="30543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5" name="Line 31"/>
          <p:cNvSpPr>
            <a:spLocks noChangeShapeType="1"/>
          </p:cNvSpPr>
          <p:nvPr/>
        </p:nvSpPr>
        <p:spPr bwMode="auto">
          <a:xfrm flipV="1">
            <a:off x="3663950" y="31940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6" name="Line 32"/>
          <p:cNvSpPr>
            <a:spLocks noChangeShapeType="1"/>
          </p:cNvSpPr>
          <p:nvPr/>
        </p:nvSpPr>
        <p:spPr bwMode="auto">
          <a:xfrm>
            <a:off x="3740150" y="3200400"/>
            <a:ext cx="2959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7" name="Rectangle 33"/>
          <p:cNvSpPr>
            <a:spLocks noChangeArrowheads="1"/>
          </p:cNvSpPr>
          <p:nvPr/>
        </p:nvSpPr>
        <p:spPr bwMode="auto">
          <a:xfrm>
            <a:off x="366713" y="2949575"/>
            <a:ext cx="1095375" cy="63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R/W</a:t>
            </a:r>
            <a:endParaRPr lang="en-US" altLang="en-US" sz="1800">
              <a:latin typeface="Arial" panose="020B0604020202020204" pitchFamily="34" charset="0"/>
            </a:endParaRPr>
          </a:p>
          <a:p>
            <a:r>
              <a:rPr lang="en-US" altLang="en-US" sz="1800">
                <a:latin typeface="Arial" panose="020B0604020202020204" pitchFamily="34" charset="0"/>
              </a:rPr>
              <a:t>Address</a:t>
            </a:r>
            <a:endParaRPr lang="en-US" altLang="en-US" sz="1800">
              <a:latin typeface="Arial" panose="020B0604020202020204" pitchFamily="34" charset="0"/>
            </a:endParaRPr>
          </a:p>
        </p:txBody>
      </p:sp>
      <p:sp>
        <p:nvSpPr>
          <p:cNvPr id="349218" name="Line 34"/>
          <p:cNvSpPr>
            <a:spLocks noChangeShapeType="1"/>
          </p:cNvSpPr>
          <p:nvPr/>
        </p:nvSpPr>
        <p:spPr bwMode="auto">
          <a:xfrm>
            <a:off x="3054350" y="2133600"/>
            <a:ext cx="3644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19" name="Line 35"/>
          <p:cNvSpPr>
            <a:spLocks noChangeShapeType="1"/>
          </p:cNvSpPr>
          <p:nvPr/>
        </p:nvSpPr>
        <p:spPr bwMode="auto">
          <a:xfrm>
            <a:off x="4425950" y="4876800"/>
            <a:ext cx="29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0" name="Line 36"/>
          <p:cNvSpPr>
            <a:spLocks noChangeShapeType="1"/>
          </p:cNvSpPr>
          <p:nvPr/>
        </p:nvSpPr>
        <p:spPr bwMode="auto">
          <a:xfrm flipV="1">
            <a:off x="4730750" y="47180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1" name="Line 37"/>
          <p:cNvSpPr>
            <a:spLocks noChangeShapeType="1"/>
          </p:cNvSpPr>
          <p:nvPr/>
        </p:nvSpPr>
        <p:spPr bwMode="auto">
          <a:xfrm>
            <a:off x="4806950" y="4724400"/>
            <a:ext cx="825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2" name="Line 38"/>
          <p:cNvSpPr>
            <a:spLocks noChangeShapeType="1"/>
          </p:cNvSpPr>
          <p:nvPr/>
        </p:nvSpPr>
        <p:spPr bwMode="auto">
          <a:xfrm>
            <a:off x="4806950" y="5029200"/>
            <a:ext cx="825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3" name="Rectangle 39"/>
          <p:cNvSpPr>
            <a:spLocks noChangeArrowheads="1"/>
          </p:cNvSpPr>
          <p:nvPr/>
        </p:nvSpPr>
        <p:spPr bwMode="auto">
          <a:xfrm>
            <a:off x="4786313" y="470217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Data1</a:t>
            </a:r>
            <a:endParaRPr lang="en-US" altLang="en-US" sz="1800">
              <a:latin typeface="Arial" panose="020B0604020202020204" pitchFamily="34" charset="0"/>
            </a:endParaRPr>
          </a:p>
        </p:txBody>
      </p:sp>
      <p:sp>
        <p:nvSpPr>
          <p:cNvPr id="349224" name="Line 40"/>
          <p:cNvSpPr>
            <a:spLocks noChangeShapeType="1"/>
          </p:cNvSpPr>
          <p:nvPr/>
        </p:nvSpPr>
        <p:spPr bwMode="auto">
          <a:xfrm>
            <a:off x="4730750" y="48831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5" name="Line 41"/>
          <p:cNvSpPr>
            <a:spLocks noChangeShapeType="1"/>
          </p:cNvSpPr>
          <p:nvPr/>
        </p:nvSpPr>
        <p:spPr bwMode="auto">
          <a:xfrm>
            <a:off x="5645150" y="47307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6" name="Line 42"/>
          <p:cNvSpPr>
            <a:spLocks noChangeShapeType="1"/>
          </p:cNvSpPr>
          <p:nvPr/>
        </p:nvSpPr>
        <p:spPr bwMode="auto">
          <a:xfrm flipV="1">
            <a:off x="5645150" y="48704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7" name="Line 43"/>
          <p:cNvSpPr>
            <a:spLocks noChangeShapeType="1"/>
          </p:cNvSpPr>
          <p:nvPr/>
        </p:nvSpPr>
        <p:spPr bwMode="auto">
          <a:xfrm>
            <a:off x="5721350" y="4876800"/>
            <a:ext cx="215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8" name="Line 44"/>
          <p:cNvSpPr>
            <a:spLocks noChangeShapeType="1"/>
          </p:cNvSpPr>
          <p:nvPr/>
        </p:nvSpPr>
        <p:spPr bwMode="auto">
          <a:xfrm flipV="1">
            <a:off x="5949950" y="47180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29" name="Line 45"/>
          <p:cNvSpPr>
            <a:spLocks noChangeShapeType="1"/>
          </p:cNvSpPr>
          <p:nvPr/>
        </p:nvSpPr>
        <p:spPr bwMode="auto">
          <a:xfrm>
            <a:off x="6026150" y="47244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0" name="Line 46"/>
          <p:cNvSpPr>
            <a:spLocks noChangeShapeType="1"/>
          </p:cNvSpPr>
          <p:nvPr/>
        </p:nvSpPr>
        <p:spPr bwMode="auto">
          <a:xfrm>
            <a:off x="6026150" y="50292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1" name="Rectangle 47"/>
          <p:cNvSpPr>
            <a:spLocks noChangeArrowheads="1"/>
          </p:cNvSpPr>
          <p:nvPr/>
        </p:nvSpPr>
        <p:spPr bwMode="auto">
          <a:xfrm>
            <a:off x="6005513" y="470217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Data2</a:t>
            </a:r>
            <a:endParaRPr lang="en-US" altLang="en-US" sz="1800">
              <a:latin typeface="Arial" panose="020B0604020202020204" pitchFamily="34" charset="0"/>
            </a:endParaRPr>
          </a:p>
        </p:txBody>
      </p:sp>
      <p:sp>
        <p:nvSpPr>
          <p:cNvPr id="349232" name="Line 48"/>
          <p:cNvSpPr>
            <a:spLocks noChangeShapeType="1"/>
          </p:cNvSpPr>
          <p:nvPr/>
        </p:nvSpPr>
        <p:spPr bwMode="auto">
          <a:xfrm>
            <a:off x="5949950" y="48831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3" name="Line 49"/>
          <p:cNvSpPr>
            <a:spLocks noChangeShapeType="1"/>
          </p:cNvSpPr>
          <p:nvPr/>
        </p:nvSpPr>
        <p:spPr bwMode="auto">
          <a:xfrm>
            <a:off x="6940550" y="4730750"/>
            <a:ext cx="635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4" name="Line 50"/>
          <p:cNvSpPr>
            <a:spLocks noChangeShapeType="1"/>
          </p:cNvSpPr>
          <p:nvPr/>
        </p:nvSpPr>
        <p:spPr bwMode="auto">
          <a:xfrm flipV="1">
            <a:off x="6940550" y="4870450"/>
            <a:ext cx="63500" cy="165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5" name="Line 51"/>
          <p:cNvSpPr>
            <a:spLocks noChangeShapeType="1"/>
          </p:cNvSpPr>
          <p:nvPr/>
        </p:nvSpPr>
        <p:spPr bwMode="auto">
          <a:xfrm>
            <a:off x="7016750" y="4876800"/>
            <a:ext cx="901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6" name="Line 52"/>
          <p:cNvSpPr>
            <a:spLocks noChangeShapeType="1"/>
          </p:cNvSpPr>
          <p:nvPr/>
        </p:nvSpPr>
        <p:spPr bwMode="auto">
          <a:xfrm flipH="1" flipV="1">
            <a:off x="5937250" y="2279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7" name="Line 53"/>
          <p:cNvSpPr>
            <a:spLocks noChangeShapeType="1"/>
          </p:cNvSpPr>
          <p:nvPr/>
        </p:nvSpPr>
        <p:spPr bwMode="auto">
          <a:xfrm>
            <a:off x="6102350" y="25908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38" name="Rectangle 54"/>
          <p:cNvSpPr>
            <a:spLocks noChangeArrowheads="1"/>
          </p:cNvSpPr>
          <p:nvPr/>
        </p:nvSpPr>
        <p:spPr bwMode="auto">
          <a:xfrm>
            <a:off x="1509713" y="4778375"/>
            <a:ext cx="676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Data</a:t>
            </a:r>
            <a:endParaRPr lang="en-US" altLang="en-US" sz="1800">
              <a:latin typeface="Arial" panose="020B0604020202020204" pitchFamily="34" charset="0"/>
            </a:endParaRPr>
          </a:p>
        </p:txBody>
      </p:sp>
      <p:sp>
        <p:nvSpPr>
          <p:cNvPr id="349239" name="Line 55"/>
          <p:cNvSpPr>
            <a:spLocks noChangeShapeType="1"/>
          </p:cNvSpPr>
          <p:nvPr/>
        </p:nvSpPr>
        <p:spPr bwMode="auto">
          <a:xfrm>
            <a:off x="2749550" y="4876800"/>
            <a:ext cx="749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0" name="Line 56"/>
          <p:cNvSpPr>
            <a:spLocks noChangeShapeType="1"/>
          </p:cNvSpPr>
          <p:nvPr/>
        </p:nvSpPr>
        <p:spPr bwMode="auto">
          <a:xfrm flipV="1">
            <a:off x="3511550" y="4718050"/>
            <a:ext cx="63500" cy="16510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1" name="Line 57"/>
          <p:cNvSpPr>
            <a:spLocks noChangeShapeType="1"/>
          </p:cNvSpPr>
          <p:nvPr/>
        </p:nvSpPr>
        <p:spPr bwMode="auto">
          <a:xfrm>
            <a:off x="3587750" y="4724400"/>
            <a:ext cx="82550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2" name="Line 58"/>
          <p:cNvSpPr>
            <a:spLocks noChangeShapeType="1"/>
          </p:cNvSpPr>
          <p:nvPr/>
        </p:nvSpPr>
        <p:spPr bwMode="auto">
          <a:xfrm>
            <a:off x="3587750" y="5029200"/>
            <a:ext cx="825500" cy="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3" name="Rectangle 59"/>
          <p:cNvSpPr>
            <a:spLocks noChangeArrowheads="1"/>
          </p:cNvSpPr>
          <p:nvPr/>
        </p:nvSpPr>
        <p:spPr bwMode="auto">
          <a:xfrm>
            <a:off x="3567113" y="4702175"/>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solidFill>
                  <a:schemeClr val="bg2"/>
                </a:solidFill>
                <a:latin typeface="Arial" panose="020B0604020202020204" pitchFamily="34" charset="0"/>
              </a:rPr>
              <a:t>Data1</a:t>
            </a:r>
            <a:endParaRPr lang="en-US" altLang="en-US" sz="1800">
              <a:solidFill>
                <a:schemeClr val="bg2"/>
              </a:solidFill>
              <a:latin typeface="Arial" panose="020B0604020202020204" pitchFamily="34" charset="0"/>
            </a:endParaRPr>
          </a:p>
        </p:txBody>
      </p:sp>
      <p:sp>
        <p:nvSpPr>
          <p:cNvPr id="349244" name="Line 60"/>
          <p:cNvSpPr>
            <a:spLocks noChangeShapeType="1"/>
          </p:cNvSpPr>
          <p:nvPr/>
        </p:nvSpPr>
        <p:spPr bwMode="auto">
          <a:xfrm>
            <a:off x="3511550" y="4883150"/>
            <a:ext cx="63500" cy="13970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5" name="Line 61"/>
          <p:cNvSpPr>
            <a:spLocks noChangeShapeType="1"/>
          </p:cNvSpPr>
          <p:nvPr/>
        </p:nvSpPr>
        <p:spPr bwMode="auto">
          <a:xfrm>
            <a:off x="4425950" y="4730750"/>
            <a:ext cx="63500" cy="13970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6" name="Line 62"/>
          <p:cNvSpPr>
            <a:spLocks noChangeShapeType="1"/>
          </p:cNvSpPr>
          <p:nvPr/>
        </p:nvSpPr>
        <p:spPr bwMode="auto">
          <a:xfrm flipV="1">
            <a:off x="4425950" y="4870450"/>
            <a:ext cx="63500" cy="165100"/>
          </a:xfrm>
          <a:prstGeom prst="line">
            <a:avLst/>
          </a:prstGeom>
          <a:noFill/>
          <a:ln w="12700">
            <a:solidFill>
              <a:schemeClr val="bg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7" name="Line 63"/>
          <p:cNvSpPr>
            <a:spLocks noChangeShapeType="1"/>
          </p:cNvSpPr>
          <p:nvPr/>
        </p:nvSpPr>
        <p:spPr bwMode="auto">
          <a:xfrm>
            <a:off x="1530350" y="1828800"/>
            <a:ext cx="1358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8" name="Line 64"/>
          <p:cNvSpPr>
            <a:spLocks noChangeShapeType="1"/>
          </p:cNvSpPr>
          <p:nvPr/>
        </p:nvSpPr>
        <p:spPr bwMode="auto">
          <a:xfrm flipH="1" flipV="1">
            <a:off x="2889250" y="18224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49" name="Line 65"/>
          <p:cNvSpPr>
            <a:spLocks noChangeShapeType="1"/>
          </p:cNvSpPr>
          <p:nvPr/>
        </p:nvSpPr>
        <p:spPr bwMode="auto">
          <a:xfrm flipH="1" flipV="1">
            <a:off x="3117850" y="3803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0" name="Line 66"/>
          <p:cNvSpPr>
            <a:spLocks noChangeShapeType="1"/>
          </p:cNvSpPr>
          <p:nvPr/>
        </p:nvSpPr>
        <p:spPr bwMode="auto">
          <a:xfrm flipV="1">
            <a:off x="3130550" y="3803650"/>
            <a:ext cx="1397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1" name="Line 67"/>
          <p:cNvSpPr>
            <a:spLocks noChangeShapeType="1"/>
          </p:cNvSpPr>
          <p:nvPr/>
        </p:nvSpPr>
        <p:spPr bwMode="auto">
          <a:xfrm flipH="1" flipV="1">
            <a:off x="2889250" y="3803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2" name="Line 68"/>
          <p:cNvSpPr>
            <a:spLocks noChangeShapeType="1"/>
          </p:cNvSpPr>
          <p:nvPr/>
        </p:nvSpPr>
        <p:spPr bwMode="auto">
          <a:xfrm flipV="1">
            <a:off x="2901950" y="3803650"/>
            <a:ext cx="1397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3" name="Line 69"/>
          <p:cNvSpPr>
            <a:spLocks noChangeShapeType="1"/>
          </p:cNvSpPr>
          <p:nvPr/>
        </p:nvSpPr>
        <p:spPr bwMode="auto">
          <a:xfrm flipH="1" flipV="1">
            <a:off x="2660650" y="3803650"/>
            <a:ext cx="165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4" name="Line 70"/>
          <p:cNvSpPr>
            <a:spLocks noChangeShapeType="1"/>
          </p:cNvSpPr>
          <p:nvPr/>
        </p:nvSpPr>
        <p:spPr bwMode="auto">
          <a:xfrm flipV="1">
            <a:off x="2673350" y="3803650"/>
            <a:ext cx="1397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5" name="Rectangle 71"/>
          <p:cNvSpPr>
            <a:spLocks noChangeArrowheads="1"/>
          </p:cNvSpPr>
          <p:nvPr/>
        </p:nvSpPr>
        <p:spPr bwMode="auto">
          <a:xfrm>
            <a:off x="366713" y="3863975"/>
            <a:ext cx="6635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Wait</a:t>
            </a:r>
            <a:endParaRPr lang="en-US" altLang="en-US" sz="1800">
              <a:latin typeface="Arial" panose="020B0604020202020204" pitchFamily="34" charset="0"/>
            </a:endParaRPr>
          </a:p>
        </p:txBody>
      </p:sp>
      <p:sp>
        <p:nvSpPr>
          <p:cNvPr id="349256" name="Line 72"/>
          <p:cNvSpPr>
            <a:spLocks noChangeShapeType="1"/>
          </p:cNvSpPr>
          <p:nvPr/>
        </p:nvSpPr>
        <p:spPr bwMode="auto">
          <a:xfrm>
            <a:off x="4730750" y="4114800"/>
            <a:ext cx="2120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49257" name="Rectangle 73"/>
          <p:cNvSpPr>
            <a:spLocks noGrp="1" noChangeArrowheads="1"/>
          </p:cNvSpPr>
          <p:nvPr>
            <p:ph type="title"/>
          </p:nvPr>
        </p:nvSpPr>
        <p:spPr>
          <a:xfrm>
            <a:off x="871538" y="234950"/>
            <a:ext cx="6215062" cy="368300"/>
          </a:xfrm>
        </p:spPr>
        <p:txBody>
          <a:bodyPr/>
          <a:lstStyle/>
          <a:p>
            <a:r>
              <a:rPr lang="en-US" altLang="en-US"/>
              <a:t>Typical Synchronous Protocol</a:t>
            </a:r>
            <a:endParaRPr lang="en-US"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Date Placeholder 3"/>
          <p:cNvSpPr>
            <a:spLocks noGrp="1"/>
          </p:cNvSpPr>
          <p:nvPr>
            <p:ph type="dt" sz="half" idx="10"/>
          </p:nvPr>
        </p:nvSpPr>
        <p:spPr/>
        <p:txBody>
          <a:bodyPr/>
          <a:lstStyle/>
          <a:p>
            <a:r>
              <a:rPr lang="en-US" altLang="en-US"/>
              <a:t>COaA, LEC19 I/O</a:t>
            </a:r>
            <a:endParaRPr lang="en-US" altLang="en-US" dirty="0"/>
          </a:p>
        </p:txBody>
      </p:sp>
      <p:sp>
        <p:nvSpPr>
          <p:cNvPr id="56"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0210" name="Line 2"/>
          <p:cNvSpPr>
            <a:spLocks noChangeShapeType="1"/>
          </p:cNvSpPr>
          <p:nvPr/>
        </p:nvSpPr>
        <p:spPr bwMode="auto">
          <a:xfrm>
            <a:off x="2743200" y="9969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1" name="Line 3"/>
          <p:cNvSpPr>
            <a:spLocks noChangeShapeType="1"/>
          </p:cNvSpPr>
          <p:nvPr/>
        </p:nvSpPr>
        <p:spPr bwMode="auto">
          <a:xfrm>
            <a:off x="6248400" y="920750"/>
            <a:ext cx="0" cy="30353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2" name="Rectangle 4"/>
          <p:cNvSpPr>
            <a:spLocks noChangeArrowheads="1"/>
          </p:cNvSpPr>
          <p:nvPr/>
        </p:nvSpPr>
        <p:spPr bwMode="auto">
          <a:xfrm>
            <a:off x="1079500" y="1320800"/>
            <a:ext cx="10414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Address</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Data</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Read</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Req</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Ack</a:t>
            </a:r>
            <a:endParaRPr lang="en-US" altLang="en-US" sz="1800">
              <a:latin typeface="Arial" panose="020B0604020202020204" pitchFamily="34" charset="0"/>
            </a:endParaRPr>
          </a:p>
        </p:txBody>
      </p:sp>
      <p:sp>
        <p:nvSpPr>
          <p:cNvPr id="350213" name="Line 5"/>
          <p:cNvSpPr>
            <a:spLocks noChangeShapeType="1"/>
          </p:cNvSpPr>
          <p:nvPr/>
        </p:nvSpPr>
        <p:spPr bwMode="auto">
          <a:xfrm>
            <a:off x="2292350" y="2590800"/>
            <a:ext cx="4787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4" name="Line 6"/>
          <p:cNvSpPr>
            <a:spLocks noChangeShapeType="1"/>
          </p:cNvSpPr>
          <p:nvPr/>
        </p:nvSpPr>
        <p:spPr bwMode="auto">
          <a:xfrm flipV="1">
            <a:off x="2597150" y="1289050"/>
            <a:ext cx="292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5" name="Line 7"/>
          <p:cNvSpPr>
            <a:spLocks noChangeShapeType="1"/>
          </p:cNvSpPr>
          <p:nvPr/>
        </p:nvSpPr>
        <p:spPr bwMode="auto">
          <a:xfrm>
            <a:off x="2520950" y="1301750"/>
            <a:ext cx="3683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6" name="Line 8"/>
          <p:cNvSpPr>
            <a:spLocks noChangeShapeType="1"/>
          </p:cNvSpPr>
          <p:nvPr/>
        </p:nvSpPr>
        <p:spPr bwMode="auto">
          <a:xfrm flipH="1">
            <a:off x="2279650" y="1295400"/>
            <a:ext cx="241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7" name="Line 9"/>
          <p:cNvSpPr>
            <a:spLocks noChangeShapeType="1"/>
          </p:cNvSpPr>
          <p:nvPr/>
        </p:nvSpPr>
        <p:spPr bwMode="auto">
          <a:xfrm flipH="1">
            <a:off x="2279650" y="1600200"/>
            <a:ext cx="31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8" name="Line 10"/>
          <p:cNvSpPr>
            <a:spLocks noChangeShapeType="1"/>
          </p:cNvSpPr>
          <p:nvPr/>
        </p:nvSpPr>
        <p:spPr bwMode="auto">
          <a:xfrm>
            <a:off x="2901950" y="12954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19" name="Line 11"/>
          <p:cNvSpPr>
            <a:spLocks noChangeShapeType="1"/>
          </p:cNvSpPr>
          <p:nvPr/>
        </p:nvSpPr>
        <p:spPr bwMode="auto">
          <a:xfrm>
            <a:off x="2901950" y="16002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0" name="Line 12"/>
          <p:cNvSpPr>
            <a:spLocks noChangeShapeType="1"/>
          </p:cNvSpPr>
          <p:nvPr/>
        </p:nvSpPr>
        <p:spPr bwMode="auto">
          <a:xfrm>
            <a:off x="6026150" y="1301750"/>
            <a:ext cx="4445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1" name="Line 13"/>
          <p:cNvSpPr>
            <a:spLocks noChangeShapeType="1"/>
          </p:cNvSpPr>
          <p:nvPr/>
        </p:nvSpPr>
        <p:spPr bwMode="auto">
          <a:xfrm flipV="1">
            <a:off x="6026150" y="1289050"/>
            <a:ext cx="3683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2" name="Line 14"/>
          <p:cNvSpPr>
            <a:spLocks noChangeShapeType="1"/>
          </p:cNvSpPr>
          <p:nvPr/>
        </p:nvSpPr>
        <p:spPr bwMode="auto">
          <a:xfrm>
            <a:off x="6407150" y="12954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3" name="Line 15"/>
          <p:cNvSpPr>
            <a:spLocks noChangeShapeType="1"/>
          </p:cNvSpPr>
          <p:nvPr/>
        </p:nvSpPr>
        <p:spPr bwMode="auto">
          <a:xfrm>
            <a:off x="6483350" y="1600200"/>
            <a:ext cx="596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4" name="Line 16"/>
          <p:cNvSpPr>
            <a:spLocks noChangeShapeType="1"/>
          </p:cNvSpPr>
          <p:nvPr/>
        </p:nvSpPr>
        <p:spPr bwMode="auto">
          <a:xfrm flipV="1">
            <a:off x="2597150" y="1822450"/>
            <a:ext cx="292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5" name="Line 17"/>
          <p:cNvSpPr>
            <a:spLocks noChangeShapeType="1"/>
          </p:cNvSpPr>
          <p:nvPr/>
        </p:nvSpPr>
        <p:spPr bwMode="auto">
          <a:xfrm>
            <a:off x="2520950" y="1835150"/>
            <a:ext cx="3683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6" name="Line 18"/>
          <p:cNvSpPr>
            <a:spLocks noChangeShapeType="1"/>
          </p:cNvSpPr>
          <p:nvPr/>
        </p:nvSpPr>
        <p:spPr bwMode="auto">
          <a:xfrm flipH="1">
            <a:off x="2279650" y="1828800"/>
            <a:ext cx="241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7" name="Line 19"/>
          <p:cNvSpPr>
            <a:spLocks noChangeShapeType="1"/>
          </p:cNvSpPr>
          <p:nvPr/>
        </p:nvSpPr>
        <p:spPr bwMode="auto">
          <a:xfrm flipH="1">
            <a:off x="2279650" y="2133600"/>
            <a:ext cx="31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8" name="Line 20"/>
          <p:cNvSpPr>
            <a:spLocks noChangeShapeType="1"/>
          </p:cNvSpPr>
          <p:nvPr/>
        </p:nvSpPr>
        <p:spPr bwMode="auto">
          <a:xfrm>
            <a:off x="2901950" y="18288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29" name="Line 21"/>
          <p:cNvSpPr>
            <a:spLocks noChangeShapeType="1"/>
          </p:cNvSpPr>
          <p:nvPr/>
        </p:nvSpPr>
        <p:spPr bwMode="auto">
          <a:xfrm>
            <a:off x="2901950" y="21336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0" name="Line 22"/>
          <p:cNvSpPr>
            <a:spLocks noChangeShapeType="1"/>
          </p:cNvSpPr>
          <p:nvPr/>
        </p:nvSpPr>
        <p:spPr bwMode="auto">
          <a:xfrm>
            <a:off x="6026150" y="1835150"/>
            <a:ext cx="4445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1" name="Line 23"/>
          <p:cNvSpPr>
            <a:spLocks noChangeShapeType="1"/>
          </p:cNvSpPr>
          <p:nvPr/>
        </p:nvSpPr>
        <p:spPr bwMode="auto">
          <a:xfrm flipV="1">
            <a:off x="6026150" y="1822450"/>
            <a:ext cx="3683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2" name="Line 24"/>
          <p:cNvSpPr>
            <a:spLocks noChangeShapeType="1"/>
          </p:cNvSpPr>
          <p:nvPr/>
        </p:nvSpPr>
        <p:spPr bwMode="auto">
          <a:xfrm>
            <a:off x="6407150" y="18288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3" name="Line 25"/>
          <p:cNvSpPr>
            <a:spLocks noChangeShapeType="1"/>
          </p:cNvSpPr>
          <p:nvPr/>
        </p:nvSpPr>
        <p:spPr bwMode="auto">
          <a:xfrm>
            <a:off x="6483350" y="2133600"/>
            <a:ext cx="596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4" name="Rectangle 26"/>
          <p:cNvSpPr>
            <a:spLocks noChangeArrowheads="1"/>
          </p:cNvSpPr>
          <p:nvPr/>
        </p:nvSpPr>
        <p:spPr bwMode="auto">
          <a:xfrm>
            <a:off x="2908300" y="1320800"/>
            <a:ext cx="2743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Master Asserts Address</a:t>
            </a:r>
            <a:endParaRPr lang="en-US" altLang="en-US" sz="1800">
              <a:latin typeface="Arial" panose="020B0604020202020204" pitchFamily="34" charset="0"/>
            </a:endParaRPr>
          </a:p>
        </p:txBody>
      </p:sp>
      <p:sp>
        <p:nvSpPr>
          <p:cNvPr id="350235" name="Rectangle 27"/>
          <p:cNvSpPr>
            <a:spLocks noChangeArrowheads="1"/>
          </p:cNvSpPr>
          <p:nvPr/>
        </p:nvSpPr>
        <p:spPr bwMode="auto">
          <a:xfrm>
            <a:off x="2908300" y="1854200"/>
            <a:ext cx="2324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Master Asserts Data</a:t>
            </a:r>
            <a:endParaRPr lang="en-US" altLang="en-US" sz="1800">
              <a:latin typeface="Arial" panose="020B0604020202020204" pitchFamily="34" charset="0"/>
            </a:endParaRPr>
          </a:p>
        </p:txBody>
      </p:sp>
      <p:sp>
        <p:nvSpPr>
          <p:cNvPr id="350236" name="Rectangle 28"/>
          <p:cNvSpPr>
            <a:spLocks noChangeArrowheads="1"/>
          </p:cNvSpPr>
          <p:nvPr/>
        </p:nvSpPr>
        <p:spPr bwMode="auto">
          <a:xfrm>
            <a:off x="6565900" y="1320800"/>
            <a:ext cx="1600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Next Address</a:t>
            </a:r>
            <a:endParaRPr lang="en-US" altLang="en-US" sz="1800">
              <a:latin typeface="Arial" panose="020B0604020202020204" pitchFamily="34" charset="0"/>
            </a:endParaRPr>
          </a:p>
        </p:txBody>
      </p:sp>
      <p:sp>
        <p:nvSpPr>
          <p:cNvPr id="350237" name="Rectangle 29"/>
          <p:cNvSpPr>
            <a:spLocks noChangeArrowheads="1"/>
          </p:cNvSpPr>
          <p:nvPr/>
        </p:nvSpPr>
        <p:spPr bwMode="auto">
          <a:xfrm>
            <a:off x="1054100" y="5232400"/>
            <a:ext cx="25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8" name="Line 30"/>
          <p:cNvSpPr>
            <a:spLocks noChangeShapeType="1"/>
          </p:cNvSpPr>
          <p:nvPr/>
        </p:nvSpPr>
        <p:spPr bwMode="auto">
          <a:xfrm>
            <a:off x="2292350" y="2362200"/>
            <a:ext cx="29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39" name="Line 31"/>
          <p:cNvSpPr>
            <a:spLocks noChangeShapeType="1"/>
          </p:cNvSpPr>
          <p:nvPr/>
        </p:nvSpPr>
        <p:spPr bwMode="auto">
          <a:xfrm>
            <a:off x="2597150" y="2368550"/>
            <a:ext cx="3683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0" name="Line 32"/>
          <p:cNvSpPr>
            <a:spLocks noChangeShapeType="1"/>
          </p:cNvSpPr>
          <p:nvPr/>
        </p:nvSpPr>
        <p:spPr bwMode="auto">
          <a:xfrm flipV="1">
            <a:off x="6026150" y="2355850"/>
            <a:ext cx="3683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1" name="Line 33"/>
          <p:cNvSpPr>
            <a:spLocks noChangeShapeType="1"/>
          </p:cNvSpPr>
          <p:nvPr/>
        </p:nvSpPr>
        <p:spPr bwMode="auto">
          <a:xfrm>
            <a:off x="6407150" y="23622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2" name="Line 34"/>
          <p:cNvSpPr>
            <a:spLocks noChangeShapeType="1"/>
          </p:cNvSpPr>
          <p:nvPr/>
        </p:nvSpPr>
        <p:spPr bwMode="auto">
          <a:xfrm>
            <a:off x="2292350" y="3048000"/>
            <a:ext cx="977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3" name="Line 35"/>
          <p:cNvSpPr>
            <a:spLocks noChangeShapeType="1"/>
          </p:cNvSpPr>
          <p:nvPr/>
        </p:nvSpPr>
        <p:spPr bwMode="auto">
          <a:xfrm flipV="1">
            <a:off x="3282950" y="2813050"/>
            <a:ext cx="2159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4" name="Line 36"/>
          <p:cNvSpPr>
            <a:spLocks noChangeShapeType="1"/>
          </p:cNvSpPr>
          <p:nvPr/>
        </p:nvSpPr>
        <p:spPr bwMode="auto">
          <a:xfrm>
            <a:off x="3511550" y="2819400"/>
            <a:ext cx="158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5" name="Line 37"/>
          <p:cNvSpPr>
            <a:spLocks noChangeShapeType="1"/>
          </p:cNvSpPr>
          <p:nvPr/>
        </p:nvSpPr>
        <p:spPr bwMode="auto">
          <a:xfrm>
            <a:off x="5111750" y="2825750"/>
            <a:ext cx="2159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6" name="Line 38"/>
          <p:cNvSpPr>
            <a:spLocks noChangeShapeType="1"/>
          </p:cNvSpPr>
          <p:nvPr/>
        </p:nvSpPr>
        <p:spPr bwMode="auto">
          <a:xfrm>
            <a:off x="5340350" y="3048000"/>
            <a:ext cx="1663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7" name="Line 39"/>
          <p:cNvSpPr>
            <a:spLocks noChangeShapeType="1"/>
          </p:cNvSpPr>
          <p:nvPr/>
        </p:nvSpPr>
        <p:spPr bwMode="auto">
          <a:xfrm>
            <a:off x="2368550" y="3505200"/>
            <a:ext cx="1435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8" name="Line 40"/>
          <p:cNvSpPr>
            <a:spLocks noChangeShapeType="1"/>
          </p:cNvSpPr>
          <p:nvPr/>
        </p:nvSpPr>
        <p:spPr bwMode="auto">
          <a:xfrm flipV="1">
            <a:off x="3816350" y="3270250"/>
            <a:ext cx="2159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49" name="Line 41"/>
          <p:cNvSpPr>
            <a:spLocks noChangeShapeType="1"/>
          </p:cNvSpPr>
          <p:nvPr/>
        </p:nvSpPr>
        <p:spPr bwMode="auto">
          <a:xfrm>
            <a:off x="4044950" y="3276600"/>
            <a:ext cx="158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0" name="Line 42"/>
          <p:cNvSpPr>
            <a:spLocks noChangeShapeType="1"/>
          </p:cNvSpPr>
          <p:nvPr/>
        </p:nvSpPr>
        <p:spPr bwMode="auto">
          <a:xfrm>
            <a:off x="5645150" y="3282950"/>
            <a:ext cx="2159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1" name="Line 43"/>
          <p:cNvSpPr>
            <a:spLocks noChangeShapeType="1"/>
          </p:cNvSpPr>
          <p:nvPr/>
        </p:nvSpPr>
        <p:spPr bwMode="auto">
          <a:xfrm>
            <a:off x="5873750" y="3505200"/>
            <a:ext cx="1282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2" name="Line 44"/>
          <p:cNvSpPr>
            <a:spLocks noChangeShapeType="1"/>
          </p:cNvSpPr>
          <p:nvPr/>
        </p:nvSpPr>
        <p:spPr bwMode="auto">
          <a:xfrm>
            <a:off x="3352800" y="9969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3" name="Line 45"/>
          <p:cNvSpPr>
            <a:spLocks noChangeShapeType="1"/>
          </p:cNvSpPr>
          <p:nvPr/>
        </p:nvSpPr>
        <p:spPr bwMode="auto">
          <a:xfrm>
            <a:off x="5791200" y="9969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4" name="Rectangle 46"/>
          <p:cNvSpPr>
            <a:spLocks noChangeArrowheads="1"/>
          </p:cNvSpPr>
          <p:nvPr/>
        </p:nvSpPr>
        <p:spPr bwMode="auto">
          <a:xfrm>
            <a:off x="546100" y="787400"/>
            <a:ext cx="2057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Write Transaction</a:t>
            </a:r>
            <a:endParaRPr lang="en-US" altLang="en-US" sz="1800">
              <a:latin typeface="Arial" panose="020B0604020202020204" pitchFamily="34" charset="0"/>
            </a:endParaRPr>
          </a:p>
        </p:txBody>
      </p:sp>
      <p:sp>
        <p:nvSpPr>
          <p:cNvPr id="350255" name="Line 47"/>
          <p:cNvSpPr>
            <a:spLocks noChangeShapeType="1"/>
          </p:cNvSpPr>
          <p:nvPr/>
        </p:nvSpPr>
        <p:spPr bwMode="auto">
          <a:xfrm>
            <a:off x="3962400" y="9969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6" name="Line 48"/>
          <p:cNvSpPr>
            <a:spLocks noChangeShapeType="1"/>
          </p:cNvSpPr>
          <p:nvPr/>
        </p:nvSpPr>
        <p:spPr bwMode="auto">
          <a:xfrm>
            <a:off x="5181600" y="9969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57" name="Rectangle 49"/>
          <p:cNvSpPr>
            <a:spLocks noChangeArrowheads="1"/>
          </p:cNvSpPr>
          <p:nvPr/>
        </p:nvSpPr>
        <p:spPr bwMode="auto">
          <a:xfrm>
            <a:off x="2679700" y="4064000"/>
            <a:ext cx="38227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t0      t1       t2                 t3     t4    t5</a:t>
            </a:r>
            <a:endParaRPr lang="en-US" altLang="en-US" sz="1800">
              <a:latin typeface="Arial" panose="020B0604020202020204" pitchFamily="34" charset="0"/>
            </a:endParaRPr>
          </a:p>
        </p:txBody>
      </p:sp>
      <p:sp>
        <p:nvSpPr>
          <p:cNvPr id="350258" name="Rectangle 50"/>
          <p:cNvSpPr>
            <a:spLocks noGrp="1" noChangeArrowheads="1"/>
          </p:cNvSpPr>
          <p:nvPr>
            <p:ph type="body" idx="1"/>
          </p:nvPr>
        </p:nvSpPr>
        <p:spPr>
          <a:xfrm>
            <a:off x="396875" y="4343400"/>
            <a:ext cx="8747125" cy="2141538"/>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50000"/>
              </a:spcBef>
              <a:buFontTx/>
              <a:buNone/>
            </a:pPr>
            <a:r>
              <a:rPr lang="en-US" altLang="en-US"/>
              <a:t>t0 :  Master has obtained control and asserts address, direction, data</a:t>
            </a:r>
            <a:endParaRPr lang="en-US" altLang="en-US"/>
          </a:p>
          <a:p>
            <a:pPr>
              <a:spcBef>
                <a:spcPct val="50000"/>
              </a:spcBef>
              <a:buFontTx/>
              <a:buNone/>
            </a:pPr>
            <a:r>
              <a:rPr lang="en-US" altLang="en-US"/>
              <a:t>	    Waits a specified amount of time for slaves to decode target.</a:t>
            </a:r>
            <a:endParaRPr lang="en-US" altLang="en-US"/>
          </a:p>
          <a:p>
            <a:pPr>
              <a:spcBef>
                <a:spcPct val="50000"/>
              </a:spcBef>
              <a:buFontTx/>
              <a:buNone/>
            </a:pPr>
            <a:r>
              <a:rPr lang="en-US" altLang="en-US"/>
              <a:t>t1:   Master asserts request line</a:t>
            </a:r>
            <a:endParaRPr lang="en-US" altLang="en-US"/>
          </a:p>
          <a:p>
            <a:pPr>
              <a:spcBef>
                <a:spcPct val="50000"/>
              </a:spcBef>
              <a:buFontTx/>
              <a:buNone/>
            </a:pPr>
            <a:r>
              <a:rPr lang="en-US" altLang="en-US"/>
              <a:t>t2:   Slave asserts ack, indicating data received</a:t>
            </a:r>
            <a:endParaRPr lang="en-US" altLang="en-US"/>
          </a:p>
          <a:p>
            <a:pPr>
              <a:spcBef>
                <a:spcPct val="50000"/>
              </a:spcBef>
              <a:buFontTx/>
              <a:buNone/>
            </a:pPr>
            <a:r>
              <a:rPr lang="en-US" altLang="en-US"/>
              <a:t>t3:   Master releases req</a:t>
            </a:r>
            <a:endParaRPr lang="en-US" altLang="en-US"/>
          </a:p>
          <a:p>
            <a:pPr>
              <a:spcBef>
                <a:spcPct val="50000"/>
              </a:spcBef>
              <a:buFontTx/>
              <a:buNone/>
            </a:pPr>
            <a:r>
              <a:rPr lang="en-US" altLang="en-US"/>
              <a:t>t4:   Slave releases ack</a:t>
            </a:r>
            <a:endParaRPr lang="en-US" altLang="en-US"/>
          </a:p>
        </p:txBody>
      </p:sp>
      <p:sp>
        <p:nvSpPr>
          <p:cNvPr id="350259" name="Line 51"/>
          <p:cNvSpPr>
            <a:spLocks noChangeShapeType="1"/>
          </p:cNvSpPr>
          <p:nvPr/>
        </p:nvSpPr>
        <p:spPr bwMode="auto">
          <a:xfrm>
            <a:off x="3435350" y="2978150"/>
            <a:ext cx="368300" cy="368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60" name="Line 52"/>
          <p:cNvSpPr>
            <a:spLocks noChangeShapeType="1"/>
          </p:cNvSpPr>
          <p:nvPr/>
        </p:nvSpPr>
        <p:spPr bwMode="auto">
          <a:xfrm flipV="1">
            <a:off x="4044950" y="2965450"/>
            <a:ext cx="977900" cy="469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61" name="Line 53"/>
          <p:cNvSpPr>
            <a:spLocks noChangeShapeType="1"/>
          </p:cNvSpPr>
          <p:nvPr/>
        </p:nvSpPr>
        <p:spPr bwMode="auto">
          <a:xfrm>
            <a:off x="5340350" y="2901950"/>
            <a:ext cx="368300" cy="368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0262" name="Rectangle 54"/>
          <p:cNvSpPr>
            <a:spLocks noGrp="1" noChangeArrowheads="1"/>
          </p:cNvSpPr>
          <p:nvPr>
            <p:ph type="title"/>
          </p:nvPr>
        </p:nvSpPr>
        <p:spPr>
          <a:xfrm>
            <a:off x="871538" y="234950"/>
            <a:ext cx="6367462" cy="368300"/>
          </a:xfrm>
        </p:spPr>
        <p:txBody>
          <a:bodyPr/>
          <a:lstStyle/>
          <a:p>
            <a:r>
              <a:rPr lang="en-US" altLang="en-US"/>
              <a:t>Asynchronous Write Transaction</a:t>
            </a:r>
            <a:endParaRPr lang="en-US" altLang="en-US"/>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Date Placeholder 3"/>
          <p:cNvSpPr>
            <a:spLocks noGrp="1"/>
          </p:cNvSpPr>
          <p:nvPr>
            <p:ph type="dt" sz="half" idx="10"/>
          </p:nvPr>
        </p:nvSpPr>
        <p:spPr/>
        <p:txBody>
          <a:bodyPr/>
          <a:lstStyle/>
          <a:p>
            <a:r>
              <a:rPr lang="en-US" altLang="en-US"/>
              <a:t>COaA, LEC19 I/O</a:t>
            </a:r>
            <a:endParaRPr lang="en-US" altLang="en-US" dirty="0"/>
          </a:p>
        </p:txBody>
      </p:sp>
      <p:sp>
        <p:nvSpPr>
          <p:cNvPr id="59"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1234" name="Line 2"/>
          <p:cNvSpPr>
            <a:spLocks noChangeShapeType="1"/>
          </p:cNvSpPr>
          <p:nvPr/>
        </p:nvSpPr>
        <p:spPr bwMode="auto">
          <a:xfrm>
            <a:off x="2743200" y="8445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35" name="Line 3"/>
          <p:cNvSpPr>
            <a:spLocks noChangeShapeType="1"/>
          </p:cNvSpPr>
          <p:nvPr/>
        </p:nvSpPr>
        <p:spPr bwMode="auto">
          <a:xfrm>
            <a:off x="6248400" y="768350"/>
            <a:ext cx="0" cy="30353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36" name="Rectangle 4"/>
          <p:cNvSpPr>
            <a:spLocks noChangeArrowheads="1"/>
          </p:cNvSpPr>
          <p:nvPr/>
        </p:nvSpPr>
        <p:spPr bwMode="auto">
          <a:xfrm>
            <a:off x="1079500" y="1168400"/>
            <a:ext cx="1041400" cy="2151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Address</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Data</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Read</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Req</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Ack</a:t>
            </a:r>
            <a:endParaRPr lang="en-US" altLang="en-US" sz="1800">
              <a:latin typeface="Arial" panose="020B0604020202020204" pitchFamily="34" charset="0"/>
            </a:endParaRPr>
          </a:p>
        </p:txBody>
      </p:sp>
      <p:sp>
        <p:nvSpPr>
          <p:cNvPr id="351237" name="Line 5"/>
          <p:cNvSpPr>
            <a:spLocks noChangeShapeType="1"/>
          </p:cNvSpPr>
          <p:nvPr/>
        </p:nvSpPr>
        <p:spPr bwMode="auto">
          <a:xfrm flipV="1">
            <a:off x="2597150" y="1136650"/>
            <a:ext cx="292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38" name="Line 6"/>
          <p:cNvSpPr>
            <a:spLocks noChangeShapeType="1"/>
          </p:cNvSpPr>
          <p:nvPr/>
        </p:nvSpPr>
        <p:spPr bwMode="auto">
          <a:xfrm>
            <a:off x="2520950" y="1149350"/>
            <a:ext cx="3683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39" name="Line 7"/>
          <p:cNvSpPr>
            <a:spLocks noChangeShapeType="1"/>
          </p:cNvSpPr>
          <p:nvPr/>
        </p:nvSpPr>
        <p:spPr bwMode="auto">
          <a:xfrm flipH="1">
            <a:off x="2279650" y="1143000"/>
            <a:ext cx="241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0" name="Line 8"/>
          <p:cNvSpPr>
            <a:spLocks noChangeShapeType="1"/>
          </p:cNvSpPr>
          <p:nvPr/>
        </p:nvSpPr>
        <p:spPr bwMode="auto">
          <a:xfrm flipH="1">
            <a:off x="2279650" y="1447800"/>
            <a:ext cx="31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1" name="Line 9"/>
          <p:cNvSpPr>
            <a:spLocks noChangeShapeType="1"/>
          </p:cNvSpPr>
          <p:nvPr/>
        </p:nvSpPr>
        <p:spPr bwMode="auto">
          <a:xfrm>
            <a:off x="2901950" y="11430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2" name="Line 10"/>
          <p:cNvSpPr>
            <a:spLocks noChangeShapeType="1"/>
          </p:cNvSpPr>
          <p:nvPr/>
        </p:nvSpPr>
        <p:spPr bwMode="auto">
          <a:xfrm>
            <a:off x="2901950" y="1447800"/>
            <a:ext cx="3111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3" name="Line 11"/>
          <p:cNvSpPr>
            <a:spLocks noChangeShapeType="1"/>
          </p:cNvSpPr>
          <p:nvPr/>
        </p:nvSpPr>
        <p:spPr bwMode="auto">
          <a:xfrm>
            <a:off x="6026150" y="1149350"/>
            <a:ext cx="4445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4" name="Line 12"/>
          <p:cNvSpPr>
            <a:spLocks noChangeShapeType="1"/>
          </p:cNvSpPr>
          <p:nvPr/>
        </p:nvSpPr>
        <p:spPr bwMode="auto">
          <a:xfrm flipV="1">
            <a:off x="6026150" y="1136650"/>
            <a:ext cx="3683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5" name="Line 13"/>
          <p:cNvSpPr>
            <a:spLocks noChangeShapeType="1"/>
          </p:cNvSpPr>
          <p:nvPr/>
        </p:nvSpPr>
        <p:spPr bwMode="auto">
          <a:xfrm>
            <a:off x="6407150" y="11430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6" name="Line 14"/>
          <p:cNvSpPr>
            <a:spLocks noChangeShapeType="1"/>
          </p:cNvSpPr>
          <p:nvPr/>
        </p:nvSpPr>
        <p:spPr bwMode="auto">
          <a:xfrm>
            <a:off x="6483350" y="1447800"/>
            <a:ext cx="596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7" name="Line 15"/>
          <p:cNvSpPr>
            <a:spLocks noChangeShapeType="1"/>
          </p:cNvSpPr>
          <p:nvPr/>
        </p:nvSpPr>
        <p:spPr bwMode="auto">
          <a:xfrm flipV="1">
            <a:off x="3657600" y="1670050"/>
            <a:ext cx="2921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48" name="Line 16"/>
          <p:cNvSpPr>
            <a:spLocks noChangeShapeType="1"/>
          </p:cNvSpPr>
          <p:nvPr/>
        </p:nvSpPr>
        <p:spPr bwMode="auto">
          <a:xfrm>
            <a:off x="3581400" y="1682750"/>
            <a:ext cx="3683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351249" name="Group 17"/>
          <p:cNvGrpSpPr/>
          <p:nvPr/>
        </p:nvGrpSpPr>
        <p:grpSpPr bwMode="auto">
          <a:xfrm>
            <a:off x="2286000" y="1676400"/>
            <a:ext cx="1371600" cy="304800"/>
            <a:chOff x="1240" y="1056"/>
            <a:chExt cx="1064" cy="192"/>
          </a:xfrm>
        </p:grpSpPr>
        <p:sp>
          <p:nvSpPr>
            <p:cNvPr id="351250" name="Line 18"/>
            <p:cNvSpPr>
              <a:spLocks noChangeShapeType="1"/>
            </p:cNvSpPr>
            <p:nvPr/>
          </p:nvSpPr>
          <p:spPr bwMode="auto">
            <a:xfrm flipH="1">
              <a:off x="1240" y="1056"/>
              <a:ext cx="1016"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1" name="Line 19"/>
            <p:cNvSpPr>
              <a:spLocks noChangeShapeType="1"/>
            </p:cNvSpPr>
            <p:nvPr/>
          </p:nvSpPr>
          <p:spPr bwMode="auto">
            <a:xfrm flipH="1">
              <a:off x="1240" y="1248"/>
              <a:ext cx="1064"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51252" name="Line 20"/>
          <p:cNvSpPr>
            <a:spLocks noChangeShapeType="1"/>
          </p:cNvSpPr>
          <p:nvPr/>
        </p:nvSpPr>
        <p:spPr bwMode="auto">
          <a:xfrm>
            <a:off x="3962400" y="1676400"/>
            <a:ext cx="1739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3" name="Line 21"/>
          <p:cNvSpPr>
            <a:spLocks noChangeShapeType="1"/>
          </p:cNvSpPr>
          <p:nvPr/>
        </p:nvSpPr>
        <p:spPr bwMode="auto">
          <a:xfrm>
            <a:off x="3962400" y="1981200"/>
            <a:ext cx="1739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4" name="Line 22"/>
          <p:cNvSpPr>
            <a:spLocks noChangeShapeType="1"/>
          </p:cNvSpPr>
          <p:nvPr/>
        </p:nvSpPr>
        <p:spPr bwMode="auto">
          <a:xfrm>
            <a:off x="5715000" y="1682750"/>
            <a:ext cx="44450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5" name="Line 23"/>
          <p:cNvSpPr>
            <a:spLocks noChangeShapeType="1"/>
          </p:cNvSpPr>
          <p:nvPr/>
        </p:nvSpPr>
        <p:spPr bwMode="auto">
          <a:xfrm flipV="1">
            <a:off x="5715000" y="1670050"/>
            <a:ext cx="368300" cy="317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6" name="Line 24"/>
          <p:cNvSpPr>
            <a:spLocks noChangeShapeType="1"/>
          </p:cNvSpPr>
          <p:nvPr/>
        </p:nvSpPr>
        <p:spPr bwMode="auto">
          <a:xfrm>
            <a:off x="6096000" y="1676400"/>
            <a:ext cx="9144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7" name="Line 25"/>
          <p:cNvSpPr>
            <a:spLocks noChangeShapeType="1"/>
          </p:cNvSpPr>
          <p:nvPr/>
        </p:nvSpPr>
        <p:spPr bwMode="auto">
          <a:xfrm>
            <a:off x="6172200" y="1981200"/>
            <a:ext cx="8382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58" name="Rectangle 26"/>
          <p:cNvSpPr>
            <a:spLocks noChangeArrowheads="1"/>
          </p:cNvSpPr>
          <p:nvPr/>
        </p:nvSpPr>
        <p:spPr bwMode="auto">
          <a:xfrm>
            <a:off x="2908300" y="1168400"/>
            <a:ext cx="2743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Master Asserts Address</a:t>
            </a:r>
            <a:endParaRPr lang="en-US" altLang="en-US" sz="1800">
              <a:latin typeface="Arial" panose="020B0604020202020204" pitchFamily="34" charset="0"/>
            </a:endParaRPr>
          </a:p>
        </p:txBody>
      </p:sp>
      <p:sp>
        <p:nvSpPr>
          <p:cNvPr id="351259" name="Rectangle 27"/>
          <p:cNvSpPr>
            <a:spLocks noChangeArrowheads="1"/>
          </p:cNvSpPr>
          <p:nvPr/>
        </p:nvSpPr>
        <p:spPr bwMode="auto">
          <a:xfrm>
            <a:off x="6565900" y="1168400"/>
            <a:ext cx="16002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Next Address</a:t>
            </a:r>
            <a:endParaRPr lang="en-US" altLang="en-US" sz="1800">
              <a:latin typeface="Arial" panose="020B0604020202020204" pitchFamily="34" charset="0"/>
            </a:endParaRPr>
          </a:p>
        </p:txBody>
      </p:sp>
      <p:sp>
        <p:nvSpPr>
          <p:cNvPr id="351260" name="Line 28"/>
          <p:cNvSpPr>
            <a:spLocks noChangeShapeType="1"/>
          </p:cNvSpPr>
          <p:nvPr/>
        </p:nvSpPr>
        <p:spPr bwMode="auto">
          <a:xfrm>
            <a:off x="2292350" y="2209800"/>
            <a:ext cx="29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1" name="Line 29"/>
          <p:cNvSpPr>
            <a:spLocks noChangeShapeType="1"/>
          </p:cNvSpPr>
          <p:nvPr/>
        </p:nvSpPr>
        <p:spPr bwMode="auto">
          <a:xfrm>
            <a:off x="2597150" y="2216150"/>
            <a:ext cx="139700" cy="1397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2" name="Line 30"/>
          <p:cNvSpPr>
            <a:spLocks noChangeShapeType="1"/>
          </p:cNvSpPr>
          <p:nvPr/>
        </p:nvSpPr>
        <p:spPr bwMode="auto">
          <a:xfrm flipV="1">
            <a:off x="6254750" y="2203450"/>
            <a:ext cx="13970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3" name="Line 31"/>
          <p:cNvSpPr>
            <a:spLocks noChangeShapeType="1"/>
          </p:cNvSpPr>
          <p:nvPr/>
        </p:nvSpPr>
        <p:spPr bwMode="auto">
          <a:xfrm>
            <a:off x="6407150" y="22098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4" name="Line 32"/>
          <p:cNvSpPr>
            <a:spLocks noChangeShapeType="1"/>
          </p:cNvSpPr>
          <p:nvPr/>
        </p:nvSpPr>
        <p:spPr bwMode="auto">
          <a:xfrm>
            <a:off x="2292350" y="2895600"/>
            <a:ext cx="977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5" name="Line 33"/>
          <p:cNvSpPr>
            <a:spLocks noChangeShapeType="1"/>
          </p:cNvSpPr>
          <p:nvPr/>
        </p:nvSpPr>
        <p:spPr bwMode="auto">
          <a:xfrm flipV="1">
            <a:off x="3282950" y="2660650"/>
            <a:ext cx="2159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6" name="Line 34"/>
          <p:cNvSpPr>
            <a:spLocks noChangeShapeType="1"/>
          </p:cNvSpPr>
          <p:nvPr/>
        </p:nvSpPr>
        <p:spPr bwMode="auto">
          <a:xfrm>
            <a:off x="3511550" y="2667000"/>
            <a:ext cx="158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7" name="Line 35"/>
          <p:cNvSpPr>
            <a:spLocks noChangeShapeType="1"/>
          </p:cNvSpPr>
          <p:nvPr/>
        </p:nvSpPr>
        <p:spPr bwMode="auto">
          <a:xfrm>
            <a:off x="5111750" y="2673350"/>
            <a:ext cx="2159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8" name="Line 36"/>
          <p:cNvSpPr>
            <a:spLocks noChangeShapeType="1"/>
          </p:cNvSpPr>
          <p:nvPr/>
        </p:nvSpPr>
        <p:spPr bwMode="auto">
          <a:xfrm>
            <a:off x="5340350" y="2895600"/>
            <a:ext cx="1663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69" name="Line 37"/>
          <p:cNvSpPr>
            <a:spLocks noChangeShapeType="1"/>
          </p:cNvSpPr>
          <p:nvPr/>
        </p:nvSpPr>
        <p:spPr bwMode="auto">
          <a:xfrm>
            <a:off x="2368550" y="3352800"/>
            <a:ext cx="1435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0" name="Line 38"/>
          <p:cNvSpPr>
            <a:spLocks noChangeShapeType="1"/>
          </p:cNvSpPr>
          <p:nvPr/>
        </p:nvSpPr>
        <p:spPr bwMode="auto">
          <a:xfrm flipV="1">
            <a:off x="3816350" y="3117850"/>
            <a:ext cx="2159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1" name="Line 39"/>
          <p:cNvSpPr>
            <a:spLocks noChangeShapeType="1"/>
          </p:cNvSpPr>
          <p:nvPr/>
        </p:nvSpPr>
        <p:spPr bwMode="auto">
          <a:xfrm>
            <a:off x="4044950" y="3124200"/>
            <a:ext cx="158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2" name="Line 40"/>
          <p:cNvSpPr>
            <a:spLocks noChangeShapeType="1"/>
          </p:cNvSpPr>
          <p:nvPr/>
        </p:nvSpPr>
        <p:spPr bwMode="auto">
          <a:xfrm>
            <a:off x="5645150" y="3130550"/>
            <a:ext cx="2159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3" name="Line 41"/>
          <p:cNvSpPr>
            <a:spLocks noChangeShapeType="1"/>
          </p:cNvSpPr>
          <p:nvPr/>
        </p:nvSpPr>
        <p:spPr bwMode="auto">
          <a:xfrm>
            <a:off x="5873750" y="3352800"/>
            <a:ext cx="1282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4" name="Line 42"/>
          <p:cNvSpPr>
            <a:spLocks noChangeShapeType="1"/>
          </p:cNvSpPr>
          <p:nvPr/>
        </p:nvSpPr>
        <p:spPr bwMode="auto">
          <a:xfrm>
            <a:off x="3352800" y="8445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5" name="Line 43"/>
          <p:cNvSpPr>
            <a:spLocks noChangeShapeType="1"/>
          </p:cNvSpPr>
          <p:nvPr/>
        </p:nvSpPr>
        <p:spPr bwMode="auto">
          <a:xfrm>
            <a:off x="5791200" y="8445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6" name="Line 44"/>
          <p:cNvSpPr>
            <a:spLocks noChangeShapeType="1"/>
          </p:cNvSpPr>
          <p:nvPr/>
        </p:nvSpPr>
        <p:spPr bwMode="auto">
          <a:xfrm>
            <a:off x="3962400" y="8445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7" name="Line 45"/>
          <p:cNvSpPr>
            <a:spLocks noChangeShapeType="1"/>
          </p:cNvSpPr>
          <p:nvPr/>
        </p:nvSpPr>
        <p:spPr bwMode="auto">
          <a:xfrm>
            <a:off x="5181600" y="844550"/>
            <a:ext cx="0" cy="2959100"/>
          </a:xfrm>
          <a:prstGeom prst="line">
            <a:avLst/>
          </a:prstGeom>
          <a:noFill/>
          <a:ln w="12700">
            <a:pattFill prst="pct75">
              <a:fgClr>
                <a:schemeClr val="tx1"/>
              </a:fgClr>
              <a:bgClr>
                <a:schemeClr val="bg1"/>
              </a:bgClr>
            </a:patt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78" name="Rectangle 46"/>
          <p:cNvSpPr>
            <a:spLocks noChangeArrowheads="1"/>
          </p:cNvSpPr>
          <p:nvPr/>
        </p:nvSpPr>
        <p:spPr bwMode="auto">
          <a:xfrm>
            <a:off x="2755900" y="3606800"/>
            <a:ext cx="38227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t0      t1       t2                 t3     t4    t5</a:t>
            </a:r>
            <a:endParaRPr lang="en-US" altLang="en-US" sz="1800">
              <a:latin typeface="Arial" panose="020B0604020202020204" pitchFamily="34" charset="0"/>
            </a:endParaRPr>
          </a:p>
        </p:txBody>
      </p:sp>
      <p:sp>
        <p:nvSpPr>
          <p:cNvPr id="351279" name="Rectangle 47"/>
          <p:cNvSpPr>
            <a:spLocks noGrp="1" noChangeArrowheads="1"/>
          </p:cNvSpPr>
          <p:nvPr>
            <p:ph type="body" idx="1"/>
          </p:nvPr>
        </p:nvSpPr>
        <p:spPr>
          <a:xfrm>
            <a:off x="228600" y="4114800"/>
            <a:ext cx="8610600" cy="233997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65000"/>
              </a:spcBef>
              <a:buFontTx/>
              <a:buNone/>
            </a:pPr>
            <a:r>
              <a:rPr lang="en-US" altLang="en-US"/>
              <a:t>t0 :  Master has obtained control and asserts address, direction, data</a:t>
            </a:r>
            <a:endParaRPr lang="en-US" altLang="en-US"/>
          </a:p>
          <a:p>
            <a:pPr>
              <a:spcBef>
                <a:spcPct val="65000"/>
              </a:spcBef>
              <a:buFontTx/>
              <a:buNone/>
            </a:pPr>
            <a:r>
              <a:rPr lang="en-US" altLang="en-US"/>
              <a:t>	    Waits a specified amount of time for slaves to decode target.</a:t>
            </a:r>
            <a:endParaRPr lang="en-US" altLang="en-US"/>
          </a:p>
          <a:p>
            <a:pPr>
              <a:spcBef>
                <a:spcPct val="65000"/>
              </a:spcBef>
              <a:buFontTx/>
              <a:buNone/>
            </a:pPr>
            <a:r>
              <a:rPr lang="en-US" altLang="en-US"/>
              <a:t>t1:   Master asserts request line</a:t>
            </a:r>
            <a:endParaRPr lang="en-US" altLang="en-US"/>
          </a:p>
          <a:p>
            <a:pPr>
              <a:spcBef>
                <a:spcPct val="65000"/>
              </a:spcBef>
              <a:buFontTx/>
              <a:buNone/>
            </a:pPr>
            <a:r>
              <a:rPr lang="en-US" altLang="en-US"/>
              <a:t>t2:   Slave asserts ack, indicating ready to transmit data</a:t>
            </a:r>
            <a:endParaRPr lang="en-US" altLang="en-US"/>
          </a:p>
          <a:p>
            <a:pPr>
              <a:spcBef>
                <a:spcPct val="65000"/>
              </a:spcBef>
              <a:buFontTx/>
              <a:buNone/>
            </a:pPr>
            <a:r>
              <a:rPr lang="en-US" altLang="en-US"/>
              <a:t>t3:   Master releases req, data received</a:t>
            </a:r>
            <a:endParaRPr lang="en-US" altLang="en-US"/>
          </a:p>
          <a:p>
            <a:pPr>
              <a:spcBef>
                <a:spcPct val="65000"/>
              </a:spcBef>
              <a:buFontTx/>
              <a:buNone/>
            </a:pPr>
            <a:r>
              <a:rPr lang="en-US" altLang="en-US"/>
              <a:t>t4:   Slave releases ack</a:t>
            </a:r>
            <a:endParaRPr lang="en-US" altLang="en-US"/>
          </a:p>
        </p:txBody>
      </p:sp>
      <p:sp>
        <p:nvSpPr>
          <p:cNvPr id="351280" name="Line 48"/>
          <p:cNvSpPr>
            <a:spLocks noChangeShapeType="1"/>
          </p:cNvSpPr>
          <p:nvPr/>
        </p:nvSpPr>
        <p:spPr bwMode="auto">
          <a:xfrm>
            <a:off x="3435350" y="2825750"/>
            <a:ext cx="368300" cy="368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1" name="Line 49"/>
          <p:cNvSpPr>
            <a:spLocks noChangeShapeType="1"/>
          </p:cNvSpPr>
          <p:nvPr/>
        </p:nvSpPr>
        <p:spPr bwMode="auto">
          <a:xfrm flipV="1">
            <a:off x="4044950" y="2813050"/>
            <a:ext cx="977900" cy="4699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2" name="Line 50"/>
          <p:cNvSpPr>
            <a:spLocks noChangeShapeType="1"/>
          </p:cNvSpPr>
          <p:nvPr/>
        </p:nvSpPr>
        <p:spPr bwMode="auto">
          <a:xfrm>
            <a:off x="5340350" y="2749550"/>
            <a:ext cx="368300" cy="36830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3" name="Line 51"/>
          <p:cNvSpPr>
            <a:spLocks noChangeShapeType="1"/>
          </p:cNvSpPr>
          <p:nvPr/>
        </p:nvSpPr>
        <p:spPr bwMode="auto">
          <a:xfrm flipV="1">
            <a:off x="2520950" y="2203450"/>
            <a:ext cx="368300" cy="241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4" name="Line 52"/>
          <p:cNvSpPr>
            <a:spLocks noChangeShapeType="1"/>
          </p:cNvSpPr>
          <p:nvPr/>
        </p:nvSpPr>
        <p:spPr bwMode="auto">
          <a:xfrm>
            <a:off x="2901950" y="2209800"/>
            <a:ext cx="31877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5" name="Line 53"/>
          <p:cNvSpPr>
            <a:spLocks noChangeShapeType="1"/>
          </p:cNvSpPr>
          <p:nvPr/>
        </p:nvSpPr>
        <p:spPr bwMode="auto">
          <a:xfrm>
            <a:off x="6102350" y="2216150"/>
            <a:ext cx="292100" cy="215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6" name="Line 54"/>
          <p:cNvSpPr>
            <a:spLocks noChangeShapeType="1"/>
          </p:cNvSpPr>
          <p:nvPr/>
        </p:nvSpPr>
        <p:spPr bwMode="auto">
          <a:xfrm>
            <a:off x="6407150" y="2438400"/>
            <a:ext cx="673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7" name="Line 55"/>
          <p:cNvSpPr>
            <a:spLocks noChangeShapeType="1"/>
          </p:cNvSpPr>
          <p:nvPr/>
        </p:nvSpPr>
        <p:spPr bwMode="auto">
          <a:xfrm flipH="1">
            <a:off x="2279650" y="2438400"/>
            <a:ext cx="2413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1288" name="Rectangle 56"/>
          <p:cNvSpPr>
            <a:spLocks noGrp="1" noChangeArrowheads="1"/>
          </p:cNvSpPr>
          <p:nvPr>
            <p:ph type="title"/>
          </p:nvPr>
        </p:nvSpPr>
        <p:spPr>
          <a:xfrm>
            <a:off x="871538" y="234950"/>
            <a:ext cx="6519862" cy="368300"/>
          </a:xfrm>
        </p:spPr>
        <p:txBody>
          <a:bodyPr/>
          <a:lstStyle/>
          <a:p>
            <a:r>
              <a:rPr lang="en-US" altLang="en-US"/>
              <a:t>Asynchronous Read Transaction</a:t>
            </a:r>
            <a:endParaRPr lang="en-US" altLang="en-US"/>
          </a:p>
        </p:txBody>
      </p:sp>
      <p:sp>
        <p:nvSpPr>
          <p:cNvPr id="351289" name="Rectangle 57"/>
          <p:cNvSpPr>
            <a:spLocks noChangeArrowheads="1"/>
          </p:cNvSpPr>
          <p:nvPr/>
        </p:nvSpPr>
        <p:spPr bwMode="auto">
          <a:xfrm>
            <a:off x="3990975" y="1693863"/>
            <a:ext cx="1282700" cy="28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Slave Data</a:t>
            </a:r>
            <a:endParaRPr lang="en-US" altLang="en-US" sz="1800">
              <a:latin typeface="Arial" panose="020B0604020202020204" pitchFamily="34"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2258" name="Rectangle 2"/>
          <p:cNvSpPr>
            <a:spLocks noGrp="1" noChangeArrowheads="1"/>
          </p:cNvSpPr>
          <p:nvPr>
            <p:ph type="title"/>
          </p:nvPr>
        </p:nvSpPr>
        <p:spPr>
          <a:xfrm>
            <a:off x="917575" y="228600"/>
            <a:ext cx="8150225"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Multiple Potential Bus Masters: the Need for Arbitration</a:t>
            </a:r>
            <a:endParaRPr lang="en-US" altLang="en-US" sz="2000"/>
          </a:p>
        </p:txBody>
      </p:sp>
      <p:sp>
        <p:nvSpPr>
          <p:cNvPr id="352259" name="Rectangle 3"/>
          <p:cNvSpPr>
            <a:spLocks noGrp="1" noChangeArrowheads="1"/>
          </p:cNvSpPr>
          <p:nvPr>
            <p:ph type="body" idx="1"/>
          </p:nvPr>
        </p:nvSpPr>
        <p:spPr>
          <a:xfrm>
            <a:off x="228600" y="838200"/>
            <a:ext cx="8686800" cy="546417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lnSpc>
                <a:spcPct val="90000"/>
              </a:lnSpc>
              <a:spcBef>
                <a:spcPct val="25000"/>
              </a:spcBef>
            </a:pPr>
            <a:r>
              <a:rPr lang="en-US" altLang="en-US" sz="2000"/>
              <a:t>Bus arbitration scheme:</a:t>
            </a:r>
            <a:endParaRPr lang="en-US" altLang="en-US" sz="2000"/>
          </a:p>
          <a:p>
            <a:pPr lvl="1">
              <a:lnSpc>
                <a:spcPct val="90000"/>
              </a:lnSpc>
              <a:spcBef>
                <a:spcPct val="25000"/>
              </a:spcBef>
            </a:pPr>
            <a:r>
              <a:rPr lang="en-US" altLang="en-US" sz="2000" dirty="0"/>
              <a:t>A bus master  wanting  to use the bus asserts the bus request</a:t>
            </a:r>
            <a:endParaRPr lang="en-US" altLang="en-US" sz="2000" dirty="0"/>
          </a:p>
          <a:p>
            <a:pPr lvl="1">
              <a:lnSpc>
                <a:spcPct val="90000"/>
              </a:lnSpc>
              <a:spcBef>
                <a:spcPct val="25000"/>
              </a:spcBef>
            </a:pPr>
            <a:r>
              <a:rPr lang="en-US" altLang="en-US" sz="2000" dirty="0"/>
              <a:t>A bus master cannot use the bus until its request is granted</a:t>
            </a:r>
            <a:endParaRPr lang="en-US" altLang="en-US" sz="2000" dirty="0"/>
          </a:p>
          <a:p>
            <a:pPr lvl="1">
              <a:lnSpc>
                <a:spcPct val="90000"/>
              </a:lnSpc>
              <a:spcBef>
                <a:spcPct val="25000"/>
              </a:spcBef>
            </a:pPr>
            <a:r>
              <a:rPr lang="en-US" altLang="en-US" sz="2000" dirty="0"/>
              <a:t>A bus master must signal to the arbiter after finish using the bus</a:t>
            </a:r>
            <a:endParaRPr lang="en-US" altLang="en-US" sz="2000" dirty="0"/>
          </a:p>
          <a:p>
            <a:pPr>
              <a:lnSpc>
                <a:spcPct val="90000"/>
              </a:lnSpc>
              <a:spcBef>
                <a:spcPct val="25000"/>
              </a:spcBef>
            </a:pPr>
            <a:r>
              <a:rPr lang="en-US" altLang="en-US" sz="2000" dirty="0"/>
              <a:t>Bus arbitration schemes usually try to balance two factors:</a:t>
            </a:r>
            <a:endParaRPr lang="en-US" altLang="en-US" sz="2000" dirty="0"/>
          </a:p>
          <a:p>
            <a:pPr lvl="1">
              <a:lnSpc>
                <a:spcPct val="90000"/>
              </a:lnSpc>
              <a:spcBef>
                <a:spcPct val="25000"/>
              </a:spcBef>
            </a:pPr>
            <a:r>
              <a:rPr lang="en-US" altLang="en-US" sz="2000" dirty="0"/>
              <a:t>Bus priority: the highest priority device should be serviced first</a:t>
            </a:r>
            <a:endParaRPr lang="en-US" altLang="en-US" sz="2000" dirty="0"/>
          </a:p>
          <a:p>
            <a:pPr lvl="1">
              <a:lnSpc>
                <a:spcPct val="90000"/>
              </a:lnSpc>
              <a:spcBef>
                <a:spcPct val="25000"/>
              </a:spcBef>
            </a:pPr>
            <a:r>
              <a:rPr lang="en-US" altLang="en-US" sz="2000" dirty="0"/>
              <a:t>Fairness: Even the lowest priority device should never</a:t>
            </a:r>
            <a:br>
              <a:rPr lang="en-US" altLang="en-US" sz="2000" dirty="0"/>
            </a:br>
            <a:r>
              <a:rPr lang="en-US" altLang="en-US" sz="2000" dirty="0"/>
              <a:t>                  be completely locked out from the bus</a:t>
            </a:r>
            <a:endParaRPr lang="en-US" altLang="en-US" sz="2000" dirty="0"/>
          </a:p>
          <a:p>
            <a:pPr>
              <a:lnSpc>
                <a:spcPct val="90000"/>
              </a:lnSpc>
              <a:spcBef>
                <a:spcPct val="25000"/>
              </a:spcBef>
            </a:pPr>
            <a:r>
              <a:rPr lang="en-US" altLang="en-US" sz="2000" dirty="0"/>
              <a:t>Bus arbitration schemes can be divided into four broad classes:</a:t>
            </a:r>
            <a:endParaRPr lang="en-US" altLang="en-US" sz="2000" dirty="0"/>
          </a:p>
          <a:p>
            <a:pPr lvl="1">
              <a:lnSpc>
                <a:spcPct val="90000"/>
              </a:lnSpc>
              <a:spcBef>
                <a:spcPct val="25000"/>
              </a:spcBef>
            </a:pPr>
            <a:r>
              <a:rPr lang="en-US" altLang="en-US" sz="2000" dirty="0"/>
              <a:t>Daisy chain arbitration</a:t>
            </a:r>
            <a:endParaRPr lang="en-US" altLang="en-US" sz="2000" dirty="0"/>
          </a:p>
          <a:p>
            <a:pPr lvl="1">
              <a:lnSpc>
                <a:spcPct val="90000"/>
              </a:lnSpc>
              <a:spcBef>
                <a:spcPct val="25000"/>
              </a:spcBef>
            </a:pPr>
            <a:r>
              <a:rPr lang="en-US" altLang="en-US" sz="2000" dirty="0"/>
              <a:t>Centralized, parallel arbitration</a:t>
            </a:r>
            <a:endParaRPr lang="en-US" altLang="en-US" sz="2000" dirty="0"/>
          </a:p>
          <a:p>
            <a:pPr lvl="1">
              <a:lnSpc>
                <a:spcPct val="90000"/>
              </a:lnSpc>
              <a:spcBef>
                <a:spcPct val="25000"/>
              </a:spcBef>
            </a:pPr>
            <a:r>
              <a:rPr lang="en-US" altLang="en-US" sz="2000" dirty="0"/>
              <a:t>Distributed arbitration by self-selection: each device wanting the bus places a code indicating its identity on the bus.</a:t>
            </a:r>
            <a:endParaRPr lang="en-US" altLang="en-US" sz="2000" dirty="0"/>
          </a:p>
          <a:p>
            <a:pPr lvl="1">
              <a:lnSpc>
                <a:spcPct val="90000"/>
              </a:lnSpc>
              <a:spcBef>
                <a:spcPct val="25000"/>
              </a:spcBef>
            </a:pPr>
            <a:r>
              <a:rPr lang="en-US" altLang="en-US" sz="2000" dirty="0"/>
              <a:t>Distributed arbitration by collision detection: </a:t>
            </a:r>
            <a:br>
              <a:rPr lang="en-US" altLang="en-US" sz="2000" dirty="0"/>
            </a:br>
            <a:r>
              <a:rPr lang="en-US" altLang="en-US" sz="2000" dirty="0"/>
              <a:t>        Each device just “goes for it”.  Problems found after the fact.</a:t>
            </a:r>
            <a:endParaRPr lang="en-US" altLang="en-US" sz="2000" dirty="0"/>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Date Placeholder 3"/>
          <p:cNvSpPr>
            <a:spLocks noGrp="1"/>
          </p:cNvSpPr>
          <p:nvPr>
            <p:ph type="dt" sz="half" idx="10"/>
          </p:nvPr>
        </p:nvSpPr>
        <p:spPr/>
        <p:txBody>
          <a:bodyPr/>
          <a:lstStyle/>
          <a:p>
            <a:r>
              <a:rPr lang="en-US" altLang="en-US"/>
              <a:t>COaA, LEC19 I/O</a:t>
            </a:r>
            <a:endParaRPr lang="en-US" altLang="en-US" dirty="0"/>
          </a:p>
        </p:txBody>
      </p:sp>
      <p:sp>
        <p:nvSpPr>
          <p:cNvPr id="13"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4306" name="Rectangle 2"/>
          <p:cNvSpPr>
            <a:spLocks noGrp="1" noChangeArrowheads="1"/>
          </p:cNvSpPr>
          <p:nvPr>
            <p:ph type="body" idx="1"/>
          </p:nvPr>
        </p:nvSpPr>
        <p:spPr>
          <a:xfrm>
            <a:off x="238125" y="2041525"/>
            <a:ext cx="8740775" cy="41148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dirty="0"/>
              <a:t>One of the most important issues in bus design:</a:t>
            </a:r>
            <a:endParaRPr lang="en-US" altLang="en-US" sz="2000" dirty="0"/>
          </a:p>
          <a:p>
            <a:pPr lvl="1"/>
            <a:r>
              <a:rPr lang="en-US" altLang="en-US" sz="2000" dirty="0"/>
              <a:t>How is the bus reserved by a device that wishes to use it?</a:t>
            </a:r>
            <a:endParaRPr lang="en-US" altLang="en-US" sz="2000" dirty="0"/>
          </a:p>
          <a:p>
            <a:r>
              <a:rPr lang="en-US" altLang="en-US" sz="2000" dirty="0"/>
              <a:t>Chaos is avoided by a master-slave arrangement:</a:t>
            </a:r>
            <a:endParaRPr lang="en-US" altLang="en-US" sz="2000" dirty="0"/>
          </a:p>
          <a:p>
            <a:pPr lvl="1"/>
            <a:r>
              <a:rPr lang="en-US" altLang="en-US" sz="2000" dirty="0"/>
              <a:t>Only the bus master can control access to the bus:</a:t>
            </a:r>
            <a:endParaRPr lang="en-US" altLang="en-US" sz="2000" dirty="0"/>
          </a:p>
          <a:p>
            <a:pPr lvl="2">
              <a:buFontTx/>
              <a:buNone/>
            </a:pPr>
            <a:r>
              <a:rPr lang="en-US" altLang="en-US" sz="2000" dirty="0"/>
              <a:t>It initiates and controls all bus requests</a:t>
            </a:r>
            <a:endParaRPr lang="en-US" altLang="en-US" sz="2000" dirty="0"/>
          </a:p>
          <a:p>
            <a:pPr lvl="1"/>
            <a:r>
              <a:rPr lang="en-US" altLang="en-US" sz="2000" dirty="0"/>
              <a:t>A slave responds to read and write requests</a:t>
            </a:r>
            <a:endParaRPr lang="en-US" altLang="en-US" sz="2000" dirty="0"/>
          </a:p>
          <a:p>
            <a:r>
              <a:rPr lang="en-US" altLang="en-US" sz="2000" dirty="0"/>
              <a:t>The simplest system:</a:t>
            </a:r>
            <a:endParaRPr lang="en-US" altLang="en-US" sz="2000" dirty="0"/>
          </a:p>
          <a:p>
            <a:pPr lvl="1"/>
            <a:r>
              <a:rPr lang="en-US" altLang="en-US" sz="2000" dirty="0"/>
              <a:t>Processor is the only bus master</a:t>
            </a:r>
            <a:endParaRPr lang="en-US" altLang="en-US" sz="2000" dirty="0"/>
          </a:p>
          <a:p>
            <a:pPr lvl="1"/>
            <a:r>
              <a:rPr lang="en-US" altLang="en-US" sz="2000" dirty="0"/>
              <a:t>All bus requests must be controlled by the processor</a:t>
            </a:r>
            <a:endParaRPr lang="en-US" altLang="en-US" sz="2000" dirty="0"/>
          </a:p>
          <a:p>
            <a:pPr lvl="1"/>
            <a:r>
              <a:rPr lang="en-US" altLang="en-US" sz="2000" dirty="0"/>
              <a:t>Major drawback: the processor  is involved in every transaction</a:t>
            </a:r>
            <a:endParaRPr lang="en-US" altLang="en-US" sz="2000" dirty="0"/>
          </a:p>
        </p:txBody>
      </p:sp>
      <p:sp>
        <p:nvSpPr>
          <p:cNvPr id="354307" name="Rectangle 3"/>
          <p:cNvSpPr>
            <a:spLocks noChangeArrowheads="1"/>
          </p:cNvSpPr>
          <p:nvPr/>
        </p:nvSpPr>
        <p:spPr bwMode="auto">
          <a:xfrm>
            <a:off x="927100" y="1003300"/>
            <a:ext cx="1346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4308" name="Rectangle 4"/>
          <p:cNvSpPr>
            <a:spLocks noChangeArrowheads="1"/>
          </p:cNvSpPr>
          <p:nvPr/>
        </p:nvSpPr>
        <p:spPr bwMode="auto">
          <a:xfrm>
            <a:off x="1203325" y="1143000"/>
            <a:ext cx="8032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Master</a:t>
            </a:r>
            <a:endParaRPr lang="en-US" altLang="en-US"/>
          </a:p>
        </p:txBody>
      </p:sp>
      <p:sp>
        <p:nvSpPr>
          <p:cNvPr id="354309" name="Rectangle 5"/>
          <p:cNvSpPr>
            <a:spLocks noChangeArrowheads="1"/>
          </p:cNvSpPr>
          <p:nvPr/>
        </p:nvSpPr>
        <p:spPr bwMode="auto">
          <a:xfrm>
            <a:off x="6489700" y="1003300"/>
            <a:ext cx="1346200" cy="8128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4310" name="Rectangle 6"/>
          <p:cNvSpPr>
            <a:spLocks noChangeArrowheads="1"/>
          </p:cNvSpPr>
          <p:nvPr/>
        </p:nvSpPr>
        <p:spPr bwMode="auto">
          <a:xfrm>
            <a:off x="6845300" y="1143000"/>
            <a:ext cx="6445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Slave</a:t>
            </a:r>
            <a:endParaRPr lang="en-US" altLang="en-US"/>
          </a:p>
        </p:txBody>
      </p:sp>
      <p:sp>
        <p:nvSpPr>
          <p:cNvPr id="354311" name="Line 7"/>
          <p:cNvSpPr>
            <a:spLocks noChangeShapeType="1"/>
          </p:cNvSpPr>
          <p:nvPr/>
        </p:nvSpPr>
        <p:spPr bwMode="auto">
          <a:xfrm>
            <a:off x="2298700" y="1219200"/>
            <a:ext cx="4165600" cy="0"/>
          </a:xfrm>
          <a:prstGeom prst="line">
            <a:avLst/>
          </a:prstGeom>
          <a:noFill/>
          <a:ln w="254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4312" name="Rectangle 8"/>
          <p:cNvSpPr>
            <a:spLocks noChangeArrowheads="1"/>
          </p:cNvSpPr>
          <p:nvPr/>
        </p:nvSpPr>
        <p:spPr bwMode="auto">
          <a:xfrm>
            <a:off x="2728913" y="914400"/>
            <a:ext cx="31178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Control: Master initiates requests</a:t>
            </a:r>
            <a:endParaRPr lang="en-US" altLang="en-US"/>
          </a:p>
        </p:txBody>
      </p:sp>
      <p:sp>
        <p:nvSpPr>
          <p:cNvPr id="354313" name="Line 9"/>
          <p:cNvSpPr>
            <a:spLocks noChangeShapeType="1"/>
          </p:cNvSpPr>
          <p:nvPr/>
        </p:nvSpPr>
        <p:spPr bwMode="auto">
          <a:xfrm flipH="1">
            <a:off x="2273300" y="1600200"/>
            <a:ext cx="4216400" cy="0"/>
          </a:xfrm>
          <a:prstGeom prst="line">
            <a:avLst/>
          </a:prstGeom>
          <a:noFill/>
          <a:ln w="25400">
            <a:solidFill>
              <a:schemeClr val="accent2"/>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4314" name="Rectangle 10"/>
          <p:cNvSpPr>
            <a:spLocks noChangeArrowheads="1"/>
          </p:cNvSpPr>
          <p:nvPr/>
        </p:nvSpPr>
        <p:spPr bwMode="auto">
          <a:xfrm>
            <a:off x="3186113" y="1295400"/>
            <a:ext cx="21685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Data can go either way</a:t>
            </a:r>
            <a:endParaRPr lang="en-US" altLang="en-US"/>
          </a:p>
        </p:txBody>
      </p:sp>
      <p:sp>
        <p:nvSpPr>
          <p:cNvPr id="354315" name="Rectangle 11"/>
          <p:cNvSpPr>
            <a:spLocks noGrp="1" noChangeArrowheads="1"/>
          </p:cNvSpPr>
          <p:nvPr>
            <p:ph type="title"/>
          </p:nvPr>
        </p:nvSpPr>
        <p:spPr>
          <a:xfrm>
            <a:off x="871538" y="234950"/>
            <a:ext cx="6016625" cy="368300"/>
          </a:xfrm>
        </p:spPr>
        <p:txBody>
          <a:bodyPr/>
          <a:lstStyle/>
          <a:p>
            <a:r>
              <a:rPr lang="en-US" altLang="en-US" sz="2400"/>
              <a:t>Arbitration: Obtaining Access to the Bus</a:t>
            </a:r>
            <a:endParaRPr lang="en-US" altLang="en-US" sz="2400"/>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Date Placeholder 3"/>
          <p:cNvSpPr>
            <a:spLocks noGrp="1"/>
          </p:cNvSpPr>
          <p:nvPr>
            <p:ph type="dt" sz="half" idx="10"/>
          </p:nvPr>
        </p:nvSpPr>
        <p:spPr/>
        <p:txBody>
          <a:bodyPr/>
          <a:lstStyle/>
          <a:p>
            <a:r>
              <a:rPr lang="en-US" altLang="en-US"/>
              <a:t>COaA, LEC19 I/O</a:t>
            </a:r>
            <a:endParaRPr lang="en-US" altLang="en-US" dirty="0"/>
          </a:p>
        </p:txBody>
      </p:sp>
      <p:sp>
        <p:nvSpPr>
          <p:cNvPr id="52"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6354" name="Rectangle 2"/>
          <p:cNvSpPr>
            <a:spLocks noGrp="1" noChangeArrowheads="1"/>
          </p:cNvSpPr>
          <p:nvPr>
            <p:ph type="title"/>
          </p:nvPr>
        </p:nvSpPr>
        <p:spPr>
          <a:xfrm>
            <a:off x="800100" y="228600"/>
            <a:ext cx="622300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a:t>The Daisy Chain Bus Arbitrations Scheme</a:t>
            </a:r>
            <a:endParaRPr lang="en-US" altLang="en-US" sz="2400"/>
          </a:p>
        </p:txBody>
      </p:sp>
      <p:sp>
        <p:nvSpPr>
          <p:cNvPr id="356355" name="Rectangle 3"/>
          <p:cNvSpPr>
            <a:spLocks noGrp="1" noChangeArrowheads="1"/>
          </p:cNvSpPr>
          <p:nvPr>
            <p:ph type="body" idx="1"/>
          </p:nvPr>
        </p:nvSpPr>
        <p:spPr>
          <a:xfrm>
            <a:off x="495300" y="4191000"/>
            <a:ext cx="8191500" cy="1957388"/>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a:t>Advantage: simple</a:t>
            </a:r>
            <a:endParaRPr lang="en-US" altLang="en-US" sz="2400"/>
          </a:p>
          <a:p>
            <a:r>
              <a:rPr lang="en-US" altLang="en-US" sz="2400"/>
              <a:t>Disadvantages:</a:t>
            </a:r>
            <a:endParaRPr lang="en-US" altLang="en-US" sz="2400"/>
          </a:p>
          <a:p>
            <a:pPr lvl="1"/>
            <a:r>
              <a:rPr lang="en-US" altLang="en-US"/>
              <a:t>Cannot assure fairness:</a:t>
            </a:r>
            <a:br>
              <a:rPr lang="en-US" altLang="en-US"/>
            </a:br>
            <a:r>
              <a:rPr lang="en-US" altLang="en-US"/>
              <a:t>     A low-priority device may be locked out indefinitely</a:t>
            </a:r>
            <a:endParaRPr lang="en-US" altLang="en-US"/>
          </a:p>
          <a:p>
            <a:pPr lvl="1"/>
            <a:r>
              <a:rPr lang="en-US" altLang="en-US"/>
              <a:t>The use of the daisy chain grant signal also limits the bus speed</a:t>
            </a:r>
            <a:endParaRPr lang="en-US" altLang="en-US"/>
          </a:p>
        </p:txBody>
      </p:sp>
      <p:sp>
        <p:nvSpPr>
          <p:cNvPr id="356356" name="Rectangle 4"/>
          <p:cNvSpPr>
            <a:spLocks noChangeArrowheads="1"/>
          </p:cNvSpPr>
          <p:nvPr/>
        </p:nvSpPr>
        <p:spPr bwMode="auto">
          <a:xfrm>
            <a:off x="927100" y="2451100"/>
            <a:ext cx="1193800" cy="965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57" name="Rectangle 5"/>
          <p:cNvSpPr>
            <a:spLocks noChangeArrowheads="1"/>
          </p:cNvSpPr>
          <p:nvPr/>
        </p:nvSpPr>
        <p:spPr bwMode="auto">
          <a:xfrm>
            <a:off x="1128713" y="2667000"/>
            <a:ext cx="8366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Arbiter</a:t>
            </a:r>
            <a:endParaRPr lang="en-US" altLang="en-US"/>
          </a:p>
        </p:txBody>
      </p:sp>
      <p:sp>
        <p:nvSpPr>
          <p:cNvPr id="356358" name="Rectangle 6"/>
          <p:cNvSpPr>
            <a:spLocks noChangeArrowheads="1"/>
          </p:cNvSpPr>
          <p:nvPr/>
        </p:nvSpPr>
        <p:spPr bwMode="auto">
          <a:xfrm>
            <a:off x="2832100" y="1231900"/>
            <a:ext cx="9652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59" name="Rectangle 7"/>
          <p:cNvSpPr>
            <a:spLocks noChangeArrowheads="1"/>
          </p:cNvSpPr>
          <p:nvPr/>
        </p:nvSpPr>
        <p:spPr bwMode="auto">
          <a:xfrm>
            <a:off x="2881313" y="1295400"/>
            <a:ext cx="927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1</a:t>
            </a:r>
            <a:endParaRPr lang="en-US" altLang="en-US"/>
          </a:p>
          <a:p>
            <a:pPr algn="ctr"/>
            <a:r>
              <a:rPr lang="en-US" altLang="en-US"/>
              <a:t>Highest</a:t>
            </a:r>
            <a:endParaRPr lang="en-US" altLang="en-US"/>
          </a:p>
          <a:p>
            <a:pPr algn="ctr"/>
            <a:r>
              <a:rPr lang="en-US" altLang="en-US"/>
              <a:t>Priority</a:t>
            </a:r>
            <a:endParaRPr lang="en-US" altLang="en-US"/>
          </a:p>
        </p:txBody>
      </p:sp>
      <p:sp>
        <p:nvSpPr>
          <p:cNvPr id="356360" name="Rectangle 8"/>
          <p:cNvSpPr>
            <a:spLocks noChangeArrowheads="1"/>
          </p:cNvSpPr>
          <p:nvPr/>
        </p:nvSpPr>
        <p:spPr bwMode="auto">
          <a:xfrm>
            <a:off x="7099300" y="1231900"/>
            <a:ext cx="8890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1" name="Rectangle 9"/>
          <p:cNvSpPr>
            <a:spLocks noChangeArrowheads="1"/>
          </p:cNvSpPr>
          <p:nvPr/>
        </p:nvSpPr>
        <p:spPr bwMode="auto">
          <a:xfrm>
            <a:off x="6996113" y="1295400"/>
            <a:ext cx="10795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N</a:t>
            </a:r>
            <a:endParaRPr lang="en-US" altLang="en-US"/>
          </a:p>
          <a:p>
            <a:pPr algn="ctr"/>
            <a:r>
              <a:rPr lang="en-US" altLang="en-US"/>
              <a:t>Lowest</a:t>
            </a:r>
            <a:endParaRPr lang="en-US" altLang="en-US"/>
          </a:p>
          <a:p>
            <a:pPr algn="ctr"/>
            <a:r>
              <a:rPr lang="en-US" altLang="en-US"/>
              <a:t>Priority</a:t>
            </a:r>
            <a:endParaRPr lang="en-US" altLang="en-US"/>
          </a:p>
        </p:txBody>
      </p:sp>
      <p:sp>
        <p:nvSpPr>
          <p:cNvPr id="356362" name="Rectangle 10"/>
          <p:cNvSpPr>
            <a:spLocks noChangeArrowheads="1"/>
          </p:cNvSpPr>
          <p:nvPr/>
        </p:nvSpPr>
        <p:spPr bwMode="auto">
          <a:xfrm>
            <a:off x="4432300" y="1231900"/>
            <a:ext cx="8890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3" name="Rectangle 11"/>
          <p:cNvSpPr>
            <a:spLocks noChangeArrowheads="1"/>
          </p:cNvSpPr>
          <p:nvPr/>
        </p:nvSpPr>
        <p:spPr bwMode="auto">
          <a:xfrm>
            <a:off x="4405313" y="1524000"/>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2</a:t>
            </a:r>
            <a:endParaRPr lang="en-US" altLang="en-US"/>
          </a:p>
        </p:txBody>
      </p:sp>
      <p:sp>
        <p:nvSpPr>
          <p:cNvPr id="356364" name="Oval 12"/>
          <p:cNvSpPr>
            <a:spLocks noChangeArrowheads="1"/>
          </p:cNvSpPr>
          <p:nvPr/>
        </p:nvSpPr>
        <p:spPr bwMode="auto">
          <a:xfrm>
            <a:off x="57975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5" name="Oval 13"/>
          <p:cNvSpPr>
            <a:spLocks noChangeArrowheads="1"/>
          </p:cNvSpPr>
          <p:nvPr/>
        </p:nvSpPr>
        <p:spPr bwMode="auto">
          <a:xfrm>
            <a:off x="61023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6" name="Oval 14"/>
          <p:cNvSpPr>
            <a:spLocks noChangeArrowheads="1"/>
          </p:cNvSpPr>
          <p:nvPr/>
        </p:nvSpPr>
        <p:spPr bwMode="auto">
          <a:xfrm>
            <a:off x="64071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7" name="Line 15"/>
          <p:cNvSpPr>
            <a:spLocks noChangeShapeType="1"/>
          </p:cNvSpPr>
          <p:nvPr/>
        </p:nvSpPr>
        <p:spPr bwMode="auto">
          <a:xfrm>
            <a:off x="2146300" y="2590800"/>
            <a:ext cx="7366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8" name="Line 16"/>
          <p:cNvSpPr>
            <a:spLocks noChangeShapeType="1"/>
          </p:cNvSpPr>
          <p:nvPr/>
        </p:nvSpPr>
        <p:spPr bwMode="auto">
          <a:xfrm flipV="1">
            <a:off x="2895600" y="2120900"/>
            <a:ext cx="0" cy="4826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69" name="Line 17"/>
          <p:cNvSpPr>
            <a:spLocks noChangeShapeType="1"/>
          </p:cNvSpPr>
          <p:nvPr/>
        </p:nvSpPr>
        <p:spPr bwMode="auto">
          <a:xfrm flipV="1">
            <a:off x="4495800" y="2120900"/>
            <a:ext cx="0" cy="4826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0" name="Line 18"/>
          <p:cNvSpPr>
            <a:spLocks noChangeShapeType="1"/>
          </p:cNvSpPr>
          <p:nvPr/>
        </p:nvSpPr>
        <p:spPr bwMode="auto">
          <a:xfrm flipV="1">
            <a:off x="3733800" y="2120900"/>
            <a:ext cx="0" cy="4826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1" name="Line 19"/>
          <p:cNvSpPr>
            <a:spLocks noChangeShapeType="1"/>
          </p:cNvSpPr>
          <p:nvPr/>
        </p:nvSpPr>
        <p:spPr bwMode="auto">
          <a:xfrm>
            <a:off x="3746500" y="2590800"/>
            <a:ext cx="7366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2" name="Line 20"/>
          <p:cNvSpPr>
            <a:spLocks noChangeShapeType="1"/>
          </p:cNvSpPr>
          <p:nvPr/>
        </p:nvSpPr>
        <p:spPr bwMode="auto">
          <a:xfrm flipV="1">
            <a:off x="5257800" y="2120900"/>
            <a:ext cx="0" cy="4826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3" name="Line 21"/>
          <p:cNvSpPr>
            <a:spLocks noChangeShapeType="1"/>
          </p:cNvSpPr>
          <p:nvPr/>
        </p:nvSpPr>
        <p:spPr bwMode="auto">
          <a:xfrm>
            <a:off x="5270500" y="2590800"/>
            <a:ext cx="889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4" name="Line 22"/>
          <p:cNvSpPr>
            <a:spLocks noChangeShapeType="1"/>
          </p:cNvSpPr>
          <p:nvPr/>
        </p:nvSpPr>
        <p:spPr bwMode="auto">
          <a:xfrm flipV="1">
            <a:off x="7162800" y="2120900"/>
            <a:ext cx="0" cy="4826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5" name="Line 23"/>
          <p:cNvSpPr>
            <a:spLocks noChangeShapeType="1"/>
          </p:cNvSpPr>
          <p:nvPr/>
        </p:nvSpPr>
        <p:spPr bwMode="auto">
          <a:xfrm>
            <a:off x="6261100" y="2590800"/>
            <a:ext cx="889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6" name="Line 24"/>
          <p:cNvSpPr>
            <a:spLocks noChangeShapeType="1"/>
          </p:cNvSpPr>
          <p:nvPr/>
        </p:nvSpPr>
        <p:spPr bwMode="auto">
          <a:xfrm flipV="1">
            <a:off x="6184900" y="2425700"/>
            <a:ext cx="50800" cy="254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7" name="Line 25"/>
          <p:cNvSpPr>
            <a:spLocks noChangeShapeType="1"/>
          </p:cNvSpPr>
          <p:nvPr/>
        </p:nvSpPr>
        <p:spPr bwMode="auto">
          <a:xfrm flipV="1">
            <a:off x="6261100" y="2425700"/>
            <a:ext cx="50800" cy="254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8" name="Line 26"/>
          <p:cNvSpPr>
            <a:spLocks noChangeShapeType="1"/>
          </p:cNvSpPr>
          <p:nvPr/>
        </p:nvSpPr>
        <p:spPr bwMode="auto">
          <a:xfrm>
            <a:off x="2146300" y="3276600"/>
            <a:ext cx="4013200" cy="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79" name="Line 27"/>
          <p:cNvSpPr>
            <a:spLocks noChangeShapeType="1"/>
          </p:cNvSpPr>
          <p:nvPr/>
        </p:nvSpPr>
        <p:spPr bwMode="auto">
          <a:xfrm>
            <a:off x="5029200" y="2146300"/>
            <a:ext cx="0" cy="1117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0" name="Line 28"/>
          <p:cNvSpPr>
            <a:spLocks noChangeShapeType="1"/>
          </p:cNvSpPr>
          <p:nvPr/>
        </p:nvSpPr>
        <p:spPr bwMode="auto">
          <a:xfrm>
            <a:off x="3505200" y="2146300"/>
            <a:ext cx="0" cy="1117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1" name="Line 29"/>
          <p:cNvSpPr>
            <a:spLocks noChangeShapeType="1"/>
          </p:cNvSpPr>
          <p:nvPr/>
        </p:nvSpPr>
        <p:spPr bwMode="auto">
          <a:xfrm flipV="1">
            <a:off x="6184900" y="3111500"/>
            <a:ext cx="50800" cy="254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2" name="Line 30"/>
          <p:cNvSpPr>
            <a:spLocks noChangeShapeType="1"/>
          </p:cNvSpPr>
          <p:nvPr/>
        </p:nvSpPr>
        <p:spPr bwMode="auto">
          <a:xfrm flipV="1">
            <a:off x="6261100" y="3111500"/>
            <a:ext cx="50800" cy="254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3" name="Oval 31"/>
          <p:cNvSpPr>
            <a:spLocks noChangeArrowheads="1"/>
          </p:cNvSpPr>
          <p:nvPr/>
        </p:nvSpPr>
        <p:spPr bwMode="auto">
          <a:xfrm>
            <a:off x="3441700" y="3213100"/>
            <a:ext cx="127000" cy="127000"/>
          </a:xfrm>
          <a:prstGeom prst="ellipse">
            <a:avLst/>
          </a:prstGeom>
          <a:solidFill>
            <a:schemeClr val="accent1"/>
          </a:solidFill>
          <a:ln w="25400">
            <a:solidFill>
              <a:schemeClr val="accent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4" name="Oval 32"/>
          <p:cNvSpPr>
            <a:spLocks noChangeArrowheads="1"/>
          </p:cNvSpPr>
          <p:nvPr/>
        </p:nvSpPr>
        <p:spPr bwMode="auto">
          <a:xfrm>
            <a:off x="4965700" y="3213100"/>
            <a:ext cx="127000" cy="127000"/>
          </a:xfrm>
          <a:prstGeom prst="ellipse">
            <a:avLst/>
          </a:prstGeom>
          <a:solidFill>
            <a:schemeClr val="accent1"/>
          </a:solidFill>
          <a:ln w="25400">
            <a:solidFill>
              <a:schemeClr val="accent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5" name="Line 33"/>
          <p:cNvSpPr>
            <a:spLocks noChangeShapeType="1"/>
          </p:cNvSpPr>
          <p:nvPr/>
        </p:nvSpPr>
        <p:spPr bwMode="auto">
          <a:xfrm>
            <a:off x="7696200" y="2146300"/>
            <a:ext cx="0" cy="1117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6" name="Oval 34"/>
          <p:cNvSpPr>
            <a:spLocks noChangeArrowheads="1"/>
          </p:cNvSpPr>
          <p:nvPr/>
        </p:nvSpPr>
        <p:spPr bwMode="auto">
          <a:xfrm>
            <a:off x="7632700" y="3213100"/>
            <a:ext cx="127000" cy="127000"/>
          </a:xfrm>
          <a:prstGeom prst="ellipse">
            <a:avLst/>
          </a:prstGeom>
          <a:solidFill>
            <a:schemeClr val="accent1"/>
          </a:solidFill>
          <a:ln w="25400">
            <a:solidFill>
              <a:schemeClr val="accent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7" name="Line 35"/>
          <p:cNvSpPr>
            <a:spLocks noChangeShapeType="1"/>
          </p:cNvSpPr>
          <p:nvPr/>
        </p:nvSpPr>
        <p:spPr bwMode="auto">
          <a:xfrm>
            <a:off x="6261100" y="3276600"/>
            <a:ext cx="14224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8" name="Line 36"/>
          <p:cNvSpPr>
            <a:spLocks noChangeShapeType="1"/>
          </p:cNvSpPr>
          <p:nvPr/>
        </p:nvSpPr>
        <p:spPr bwMode="auto">
          <a:xfrm>
            <a:off x="2146300" y="2895600"/>
            <a:ext cx="4013200" cy="0"/>
          </a:xfrm>
          <a:prstGeom prst="line">
            <a:avLst/>
          </a:prstGeom>
          <a:noFill/>
          <a:ln w="25400">
            <a:solidFill>
              <a:schemeClr val="accent2"/>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89" name="Line 37"/>
          <p:cNvSpPr>
            <a:spLocks noChangeShapeType="1"/>
          </p:cNvSpPr>
          <p:nvPr/>
        </p:nvSpPr>
        <p:spPr bwMode="auto">
          <a:xfrm flipV="1">
            <a:off x="6184900" y="2730500"/>
            <a:ext cx="50800" cy="254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0" name="Line 38"/>
          <p:cNvSpPr>
            <a:spLocks noChangeShapeType="1"/>
          </p:cNvSpPr>
          <p:nvPr/>
        </p:nvSpPr>
        <p:spPr bwMode="auto">
          <a:xfrm flipV="1">
            <a:off x="6261100" y="2730500"/>
            <a:ext cx="50800" cy="254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1" name="Oval 39"/>
          <p:cNvSpPr>
            <a:spLocks noChangeArrowheads="1"/>
          </p:cNvSpPr>
          <p:nvPr/>
        </p:nvSpPr>
        <p:spPr bwMode="auto">
          <a:xfrm>
            <a:off x="3136900" y="2832100"/>
            <a:ext cx="127000" cy="127000"/>
          </a:xfrm>
          <a:prstGeom prst="ellipse">
            <a:avLst/>
          </a:prstGeom>
          <a:solidFill>
            <a:schemeClr val="accent2"/>
          </a:solidFill>
          <a:ln w="25400">
            <a:solidFill>
              <a:schemeClr val="accent2"/>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2" name="Oval 40"/>
          <p:cNvSpPr>
            <a:spLocks noChangeArrowheads="1"/>
          </p:cNvSpPr>
          <p:nvPr/>
        </p:nvSpPr>
        <p:spPr bwMode="auto">
          <a:xfrm>
            <a:off x="4660900" y="2832100"/>
            <a:ext cx="127000" cy="127000"/>
          </a:xfrm>
          <a:prstGeom prst="ellipse">
            <a:avLst/>
          </a:prstGeom>
          <a:solidFill>
            <a:schemeClr val="accent2"/>
          </a:solidFill>
          <a:ln w="25400">
            <a:solidFill>
              <a:schemeClr val="accent2"/>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3" name="Line 41"/>
          <p:cNvSpPr>
            <a:spLocks noChangeShapeType="1"/>
          </p:cNvSpPr>
          <p:nvPr/>
        </p:nvSpPr>
        <p:spPr bwMode="auto">
          <a:xfrm>
            <a:off x="6261100" y="2895600"/>
            <a:ext cx="11176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4" name="Line 42"/>
          <p:cNvSpPr>
            <a:spLocks noChangeShapeType="1"/>
          </p:cNvSpPr>
          <p:nvPr/>
        </p:nvSpPr>
        <p:spPr bwMode="auto">
          <a:xfrm>
            <a:off x="3200400" y="2146300"/>
            <a:ext cx="0" cy="7366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5" name="Line 43"/>
          <p:cNvSpPr>
            <a:spLocks noChangeShapeType="1"/>
          </p:cNvSpPr>
          <p:nvPr/>
        </p:nvSpPr>
        <p:spPr bwMode="auto">
          <a:xfrm>
            <a:off x="4724400" y="2146300"/>
            <a:ext cx="0" cy="7366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6" name="Line 44"/>
          <p:cNvSpPr>
            <a:spLocks noChangeShapeType="1"/>
          </p:cNvSpPr>
          <p:nvPr/>
        </p:nvSpPr>
        <p:spPr bwMode="auto">
          <a:xfrm>
            <a:off x="7391400" y="2146300"/>
            <a:ext cx="0" cy="7366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6397" name="Rectangle 45"/>
          <p:cNvSpPr>
            <a:spLocks noChangeArrowheads="1"/>
          </p:cNvSpPr>
          <p:nvPr/>
        </p:nvSpPr>
        <p:spPr bwMode="auto">
          <a:xfrm>
            <a:off x="2119313" y="22860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Grant</a:t>
            </a:r>
            <a:endParaRPr lang="en-US" altLang="en-US"/>
          </a:p>
        </p:txBody>
      </p:sp>
      <p:sp>
        <p:nvSpPr>
          <p:cNvPr id="356398" name="Rectangle 46"/>
          <p:cNvSpPr>
            <a:spLocks noChangeArrowheads="1"/>
          </p:cNvSpPr>
          <p:nvPr/>
        </p:nvSpPr>
        <p:spPr bwMode="auto">
          <a:xfrm>
            <a:off x="3719513" y="22860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Grant</a:t>
            </a:r>
            <a:endParaRPr lang="en-US" altLang="en-US"/>
          </a:p>
        </p:txBody>
      </p:sp>
      <p:sp>
        <p:nvSpPr>
          <p:cNvPr id="356399" name="Rectangle 47"/>
          <p:cNvSpPr>
            <a:spLocks noChangeArrowheads="1"/>
          </p:cNvSpPr>
          <p:nvPr/>
        </p:nvSpPr>
        <p:spPr bwMode="auto">
          <a:xfrm>
            <a:off x="5243513" y="22860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Grant</a:t>
            </a:r>
            <a:endParaRPr lang="en-US" altLang="en-US"/>
          </a:p>
        </p:txBody>
      </p:sp>
      <p:sp>
        <p:nvSpPr>
          <p:cNvPr id="356400" name="Rectangle 48"/>
          <p:cNvSpPr>
            <a:spLocks noChangeArrowheads="1"/>
          </p:cNvSpPr>
          <p:nvPr/>
        </p:nvSpPr>
        <p:spPr bwMode="auto">
          <a:xfrm>
            <a:off x="5243513" y="2590800"/>
            <a:ext cx="8366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Release</a:t>
            </a:r>
            <a:endParaRPr lang="en-US" altLang="en-US"/>
          </a:p>
        </p:txBody>
      </p:sp>
      <p:sp>
        <p:nvSpPr>
          <p:cNvPr id="356401" name="Rectangle 49"/>
          <p:cNvSpPr>
            <a:spLocks noChangeArrowheads="1"/>
          </p:cNvSpPr>
          <p:nvPr/>
        </p:nvSpPr>
        <p:spPr bwMode="auto">
          <a:xfrm>
            <a:off x="5243513" y="2971800"/>
            <a:ext cx="8810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Request</a:t>
            </a:r>
            <a:endParaRPr lang="en-US" altLang="en-US"/>
          </a:p>
        </p:txBody>
      </p:sp>
      <p:sp>
        <p:nvSpPr>
          <p:cNvPr id="356402" name="Rectangle 50"/>
          <p:cNvSpPr>
            <a:spLocks noChangeArrowheads="1"/>
          </p:cNvSpPr>
          <p:nvPr/>
        </p:nvSpPr>
        <p:spPr bwMode="auto">
          <a:xfrm>
            <a:off x="4862513" y="3482975"/>
            <a:ext cx="1196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wired-OR</a:t>
            </a:r>
            <a:endParaRPr lang="en-US" altLang="en-US" sz="1800">
              <a:latin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Date Placeholder 3"/>
          <p:cNvSpPr>
            <a:spLocks noGrp="1"/>
          </p:cNvSpPr>
          <p:nvPr>
            <p:ph type="dt" sz="half" idx="10"/>
          </p:nvPr>
        </p:nvSpPr>
        <p:spPr/>
        <p:txBody>
          <a:bodyPr/>
          <a:lstStyle/>
          <a:p>
            <a:r>
              <a:rPr lang="en-US" altLang="en-US"/>
              <a:t>COaA, LEC19 I/O</a:t>
            </a:r>
            <a:endParaRPr lang="en-US" altLang="en-US" dirty="0"/>
          </a:p>
        </p:txBody>
      </p:sp>
      <p:sp>
        <p:nvSpPr>
          <p:cNvPr id="44"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8402" name="Rectangle 2"/>
          <p:cNvSpPr>
            <a:spLocks noGrp="1" noChangeArrowheads="1"/>
          </p:cNvSpPr>
          <p:nvPr>
            <p:ph type="body" idx="1"/>
          </p:nvPr>
        </p:nvSpPr>
        <p:spPr>
          <a:xfrm>
            <a:off x="685800" y="5486400"/>
            <a:ext cx="7848600" cy="568325"/>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Used in essentially all processor-memory busses and in high-speed I/O busses</a:t>
            </a:r>
            <a:endParaRPr lang="en-US" altLang="en-US" sz="2000"/>
          </a:p>
        </p:txBody>
      </p:sp>
      <p:sp>
        <p:nvSpPr>
          <p:cNvPr id="358403" name="Rectangle 3"/>
          <p:cNvSpPr>
            <a:spLocks noChangeArrowheads="1"/>
          </p:cNvSpPr>
          <p:nvPr/>
        </p:nvSpPr>
        <p:spPr bwMode="auto">
          <a:xfrm>
            <a:off x="927100" y="2451100"/>
            <a:ext cx="1193800" cy="1422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04" name="Rectangle 4"/>
          <p:cNvSpPr>
            <a:spLocks noChangeArrowheads="1"/>
          </p:cNvSpPr>
          <p:nvPr/>
        </p:nvSpPr>
        <p:spPr bwMode="auto">
          <a:xfrm>
            <a:off x="1128713" y="2667000"/>
            <a:ext cx="83661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a:t>Bus</a:t>
            </a:r>
            <a:endParaRPr lang="en-US" altLang="en-US"/>
          </a:p>
          <a:p>
            <a:pPr algn="ctr"/>
            <a:r>
              <a:rPr lang="en-US" altLang="en-US"/>
              <a:t>Arbiter</a:t>
            </a:r>
            <a:endParaRPr lang="en-US" altLang="en-US"/>
          </a:p>
        </p:txBody>
      </p:sp>
      <p:sp>
        <p:nvSpPr>
          <p:cNvPr id="358405" name="Rectangle 5"/>
          <p:cNvSpPr>
            <a:spLocks noChangeArrowheads="1"/>
          </p:cNvSpPr>
          <p:nvPr/>
        </p:nvSpPr>
        <p:spPr bwMode="auto">
          <a:xfrm>
            <a:off x="2832100" y="1231900"/>
            <a:ext cx="9652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06" name="Rectangle 6"/>
          <p:cNvSpPr>
            <a:spLocks noChangeArrowheads="1"/>
          </p:cNvSpPr>
          <p:nvPr/>
        </p:nvSpPr>
        <p:spPr bwMode="auto">
          <a:xfrm>
            <a:off x="2881313" y="1371600"/>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1</a:t>
            </a:r>
            <a:endParaRPr lang="en-US" altLang="en-US"/>
          </a:p>
        </p:txBody>
      </p:sp>
      <p:sp>
        <p:nvSpPr>
          <p:cNvPr id="358407" name="Rectangle 7"/>
          <p:cNvSpPr>
            <a:spLocks noChangeArrowheads="1"/>
          </p:cNvSpPr>
          <p:nvPr/>
        </p:nvSpPr>
        <p:spPr bwMode="auto">
          <a:xfrm>
            <a:off x="7099300" y="1231900"/>
            <a:ext cx="8890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08" name="Rectangle 8"/>
          <p:cNvSpPr>
            <a:spLocks noChangeArrowheads="1"/>
          </p:cNvSpPr>
          <p:nvPr/>
        </p:nvSpPr>
        <p:spPr bwMode="auto">
          <a:xfrm>
            <a:off x="6996113" y="1447800"/>
            <a:ext cx="10795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N</a:t>
            </a:r>
            <a:endParaRPr lang="en-US" altLang="en-US"/>
          </a:p>
        </p:txBody>
      </p:sp>
      <p:sp>
        <p:nvSpPr>
          <p:cNvPr id="358409" name="Rectangle 9"/>
          <p:cNvSpPr>
            <a:spLocks noChangeArrowheads="1"/>
          </p:cNvSpPr>
          <p:nvPr/>
        </p:nvSpPr>
        <p:spPr bwMode="auto">
          <a:xfrm>
            <a:off x="4432300" y="1231900"/>
            <a:ext cx="8890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0" name="Rectangle 10"/>
          <p:cNvSpPr>
            <a:spLocks noChangeArrowheads="1"/>
          </p:cNvSpPr>
          <p:nvPr/>
        </p:nvSpPr>
        <p:spPr bwMode="auto">
          <a:xfrm>
            <a:off x="4405313" y="1524000"/>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pPr algn="ctr"/>
            <a:r>
              <a:rPr lang="en-US" altLang="en-US"/>
              <a:t>Device 2</a:t>
            </a:r>
            <a:endParaRPr lang="en-US" altLang="en-US"/>
          </a:p>
        </p:txBody>
      </p:sp>
      <p:sp>
        <p:nvSpPr>
          <p:cNvPr id="358411" name="Oval 11"/>
          <p:cNvSpPr>
            <a:spLocks noChangeArrowheads="1"/>
          </p:cNvSpPr>
          <p:nvPr/>
        </p:nvSpPr>
        <p:spPr bwMode="auto">
          <a:xfrm>
            <a:off x="57975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2" name="Oval 12"/>
          <p:cNvSpPr>
            <a:spLocks noChangeArrowheads="1"/>
          </p:cNvSpPr>
          <p:nvPr/>
        </p:nvSpPr>
        <p:spPr bwMode="auto">
          <a:xfrm>
            <a:off x="61023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3" name="Oval 13"/>
          <p:cNvSpPr>
            <a:spLocks noChangeArrowheads="1"/>
          </p:cNvSpPr>
          <p:nvPr/>
        </p:nvSpPr>
        <p:spPr bwMode="auto">
          <a:xfrm>
            <a:off x="6407150" y="1606550"/>
            <a:ext cx="63500" cy="635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4" name="Line 14"/>
          <p:cNvSpPr>
            <a:spLocks noChangeShapeType="1"/>
          </p:cNvSpPr>
          <p:nvPr/>
        </p:nvSpPr>
        <p:spPr bwMode="auto">
          <a:xfrm>
            <a:off x="2146300" y="2590800"/>
            <a:ext cx="7366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5" name="Line 15"/>
          <p:cNvSpPr>
            <a:spLocks noChangeShapeType="1"/>
          </p:cNvSpPr>
          <p:nvPr/>
        </p:nvSpPr>
        <p:spPr bwMode="auto">
          <a:xfrm flipV="1">
            <a:off x="2895600" y="2120900"/>
            <a:ext cx="0" cy="4826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6" name="Line 16"/>
          <p:cNvSpPr>
            <a:spLocks noChangeShapeType="1"/>
          </p:cNvSpPr>
          <p:nvPr/>
        </p:nvSpPr>
        <p:spPr bwMode="auto">
          <a:xfrm>
            <a:off x="2146300" y="2743200"/>
            <a:ext cx="1346200" cy="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7" name="Line 17"/>
          <p:cNvSpPr>
            <a:spLocks noChangeShapeType="1"/>
          </p:cNvSpPr>
          <p:nvPr/>
        </p:nvSpPr>
        <p:spPr bwMode="auto">
          <a:xfrm>
            <a:off x="3505200" y="2146300"/>
            <a:ext cx="0" cy="5842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18" name="Rectangle 18"/>
          <p:cNvSpPr>
            <a:spLocks noChangeArrowheads="1"/>
          </p:cNvSpPr>
          <p:nvPr/>
        </p:nvSpPr>
        <p:spPr bwMode="auto">
          <a:xfrm>
            <a:off x="2119313" y="2286000"/>
            <a:ext cx="7127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t>Grant</a:t>
            </a:r>
            <a:endParaRPr lang="en-US" altLang="en-US"/>
          </a:p>
        </p:txBody>
      </p:sp>
      <p:sp>
        <p:nvSpPr>
          <p:cNvPr id="358419" name="Rectangle 19"/>
          <p:cNvSpPr>
            <a:spLocks noChangeArrowheads="1"/>
          </p:cNvSpPr>
          <p:nvPr/>
        </p:nvSpPr>
        <p:spPr bwMode="auto">
          <a:xfrm>
            <a:off x="3567113" y="2263775"/>
            <a:ext cx="612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Req</a:t>
            </a:r>
            <a:endParaRPr lang="en-US" altLang="en-US" sz="1800">
              <a:latin typeface="Arial" panose="020B0604020202020204" pitchFamily="34" charset="0"/>
            </a:endParaRPr>
          </a:p>
        </p:txBody>
      </p:sp>
      <p:sp>
        <p:nvSpPr>
          <p:cNvPr id="358420" name="Line 20"/>
          <p:cNvSpPr>
            <a:spLocks noChangeShapeType="1"/>
          </p:cNvSpPr>
          <p:nvPr/>
        </p:nvSpPr>
        <p:spPr bwMode="auto">
          <a:xfrm>
            <a:off x="2146300" y="2895600"/>
            <a:ext cx="2413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1" name="Line 21"/>
          <p:cNvSpPr>
            <a:spLocks noChangeShapeType="1"/>
          </p:cNvSpPr>
          <p:nvPr/>
        </p:nvSpPr>
        <p:spPr bwMode="auto">
          <a:xfrm flipV="1">
            <a:off x="4572000" y="2120900"/>
            <a:ext cx="0" cy="7874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2" name="Line 22"/>
          <p:cNvSpPr>
            <a:spLocks noChangeShapeType="1"/>
          </p:cNvSpPr>
          <p:nvPr/>
        </p:nvSpPr>
        <p:spPr bwMode="auto">
          <a:xfrm>
            <a:off x="2146300" y="3048000"/>
            <a:ext cx="3022600" cy="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3" name="Line 23"/>
          <p:cNvSpPr>
            <a:spLocks noChangeShapeType="1"/>
          </p:cNvSpPr>
          <p:nvPr/>
        </p:nvSpPr>
        <p:spPr bwMode="auto">
          <a:xfrm>
            <a:off x="5181600" y="2146300"/>
            <a:ext cx="0" cy="889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4" name="Line 24"/>
          <p:cNvSpPr>
            <a:spLocks noChangeShapeType="1"/>
          </p:cNvSpPr>
          <p:nvPr/>
        </p:nvSpPr>
        <p:spPr bwMode="auto">
          <a:xfrm>
            <a:off x="2146300" y="3505200"/>
            <a:ext cx="51562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5" name="Line 25"/>
          <p:cNvSpPr>
            <a:spLocks noChangeShapeType="1"/>
          </p:cNvSpPr>
          <p:nvPr/>
        </p:nvSpPr>
        <p:spPr bwMode="auto">
          <a:xfrm flipV="1">
            <a:off x="7315200" y="2120900"/>
            <a:ext cx="0" cy="1397000"/>
          </a:xfrm>
          <a:prstGeom prst="line">
            <a:avLst/>
          </a:prstGeom>
          <a:noFill/>
          <a:ln w="25400">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6" name="Line 26"/>
          <p:cNvSpPr>
            <a:spLocks noChangeShapeType="1"/>
          </p:cNvSpPr>
          <p:nvPr/>
        </p:nvSpPr>
        <p:spPr bwMode="auto">
          <a:xfrm>
            <a:off x="2146300" y="3657600"/>
            <a:ext cx="5765800" cy="0"/>
          </a:xfrm>
          <a:prstGeom prst="line">
            <a:avLst/>
          </a:prstGeom>
          <a:noFill/>
          <a:ln w="25400">
            <a:solidFill>
              <a:schemeClr val="accent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7" name="Line 27"/>
          <p:cNvSpPr>
            <a:spLocks noChangeShapeType="1"/>
          </p:cNvSpPr>
          <p:nvPr/>
        </p:nvSpPr>
        <p:spPr bwMode="auto">
          <a:xfrm>
            <a:off x="7924800" y="2146300"/>
            <a:ext cx="0" cy="1498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8" name="Line 28"/>
          <p:cNvSpPr>
            <a:spLocks noChangeShapeType="1"/>
          </p:cNvSpPr>
          <p:nvPr/>
        </p:nvSpPr>
        <p:spPr bwMode="auto">
          <a:xfrm>
            <a:off x="5029200" y="2146300"/>
            <a:ext cx="0" cy="271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29" name="Line 29"/>
          <p:cNvSpPr>
            <a:spLocks noChangeShapeType="1"/>
          </p:cNvSpPr>
          <p:nvPr/>
        </p:nvSpPr>
        <p:spPr bwMode="auto">
          <a:xfrm>
            <a:off x="2679700" y="4876800"/>
            <a:ext cx="5156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0" name="Line 30"/>
          <p:cNvSpPr>
            <a:spLocks noChangeShapeType="1"/>
          </p:cNvSpPr>
          <p:nvPr/>
        </p:nvSpPr>
        <p:spPr bwMode="auto">
          <a:xfrm>
            <a:off x="2603500" y="4495800"/>
            <a:ext cx="5232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1" name="Line 31"/>
          <p:cNvSpPr>
            <a:spLocks noChangeShapeType="1"/>
          </p:cNvSpPr>
          <p:nvPr/>
        </p:nvSpPr>
        <p:spPr bwMode="auto">
          <a:xfrm>
            <a:off x="4876800" y="2146300"/>
            <a:ext cx="0" cy="2336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2" name="Oval 32"/>
          <p:cNvSpPr>
            <a:spLocks noChangeArrowheads="1"/>
          </p:cNvSpPr>
          <p:nvPr/>
        </p:nvSpPr>
        <p:spPr bwMode="auto">
          <a:xfrm>
            <a:off x="4813300" y="4432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3" name="Oval 33"/>
          <p:cNvSpPr>
            <a:spLocks noChangeArrowheads="1"/>
          </p:cNvSpPr>
          <p:nvPr/>
        </p:nvSpPr>
        <p:spPr bwMode="auto">
          <a:xfrm>
            <a:off x="4965700" y="4813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4" name="Line 34"/>
          <p:cNvSpPr>
            <a:spLocks noChangeShapeType="1"/>
          </p:cNvSpPr>
          <p:nvPr/>
        </p:nvSpPr>
        <p:spPr bwMode="auto">
          <a:xfrm>
            <a:off x="3276600" y="2146300"/>
            <a:ext cx="0" cy="271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5" name="Line 35"/>
          <p:cNvSpPr>
            <a:spLocks noChangeShapeType="1"/>
          </p:cNvSpPr>
          <p:nvPr/>
        </p:nvSpPr>
        <p:spPr bwMode="auto">
          <a:xfrm>
            <a:off x="3124200" y="2146300"/>
            <a:ext cx="0" cy="2336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6" name="Oval 36"/>
          <p:cNvSpPr>
            <a:spLocks noChangeArrowheads="1"/>
          </p:cNvSpPr>
          <p:nvPr/>
        </p:nvSpPr>
        <p:spPr bwMode="auto">
          <a:xfrm>
            <a:off x="3060700" y="4432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7" name="Oval 37"/>
          <p:cNvSpPr>
            <a:spLocks noChangeArrowheads="1"/>
          </p:cNvSpPr>
          <p:nvPr/>
        </p:nvSpPr>
        <p:spPr bwMode="auto">
          <a:xfrm>
            <a:off x="3213100" y="4813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8" name="Line 38"/>
          <p:cNvSpPr>
            <a:spLocks noChangeShapeType="1"/>
          </p:cNvSpPr>
          <p:nvPr/>
        </p:nvSpPr>
        <p:spPr bwMode="auto">
          <a:xfrm>
            <a:off x="7696200" y="2146300"/>
            <a:ext cx="0" cy="271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39" name="Line 39"/>
          <p:cNvSpPr>
            <a:spLocks noChangeShapeType="1"/>
          </p:cNvSpPr>
          <p:nvPr/>
        </p:nvSpPr>
        <p:spPr bwMode="auto">
          <a:xfrm>
            <a:off x="7543800" y="2146300"/>
            <a:ext cx="0" cy="2336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40" name="Oval 40"/>
          <p:cNvSpPr>
            <a:spLocks noChangeArrowheads="1"/>
          </p:cNvSpPr>
          <p:nvPr/>
        </p:nvSpPr>
        <p:spPr bwMode="auto">
          <a:xfrm>
            <a:off x="7480300" y="4432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41" name="Oval 41"/>
          <p:cNvSpPr>
            <a:spLocks noChangeArrowheads="1"/>
          </p:cNvSpPr>
          <p:nvPr/>
        </p:nvSpPr>
        <p:spPr bwMode="auto">
          <a:xfrm>
            <a:off x="7632700" y="4813300"/>
            <a:ext cx="127000" cy="127000"/>
          </a:xfrm>
          <a:prstGeom prst="ellipse">
            <a:avLst/>
          </a:prstGeom>
          <a:solidFill>
            <a:schemeClr val="accent1"/>
          </a:solidFill>
          <a:ln w="25400">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58442" name="Rectangle 42"/>
          <p:cNvSpPr>
            <a:spLocks noGrp="1" noChangeArrowheads="1"/>
          </p:cNvSpPr>
          <p:nvPr>
            <p:ph type="title"/>
          </p:nvPr>
        </p:nvSpPr>
        <p:spPr>
          <a:xfrm>
            <a:off x="871538" y="234950"/>
            <a:ext cx="6227762" cy="368300"/>
          </a:xfrm>
        </p:spPr>
        <p:txBody>
          <a:bodyPr/>
          <a:lstStyle/>
          <a:p>
            <a:r>
              <a:rPr lang="en-US" altLang="en-US"/>
              <a:t>Centralized Parallel Arbitration</a:t>
            </a:r>
            <a:endParaRPr lang="en-US" altLang="en-US"/>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59426" name="Rectangle 2"/>
          <p:cNvSpPr>
            <a:spLocks noGrp="1" noChangeArrowheads="1"/>
          </p:cNvSpPr>
          <p:nvPr>
            <p:ph type="body" idx="1"/>
          </p:nvPr>
        </p:nvSpPr>
        <p:spPr>
          <a:xfrm>
            <a:off x="228600" y="976312"/>
            <a:ext cx="8610600" cy="5500688"/>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dirty="0"/>
              <a:t>Separate versus multiplexed address and data lines:</a:t>
            </a:r>
            <a:endParaRPr lang="en-US" altLang="en-US" sz="2000" dirty="0"/>
          </a:p>
          <a:p>
            <a:pPr marL="508000" lvl="1"/>
            <a:r>
              <a:rPr lang="en-US" altLang="en-US" sz="2000" dirty="0"/>
              <a:t>Address and data can be transmitted in one bus cycle if separate address and data lines are available</a:t>
            </a:r>
            <a:endParaRPr lang="en-US" altLang="en-US" sz="2000" dirty="0"/>
          </a:p>
          <a:p>
            <a:pPr marL="508000" lvl="1"/>
            <a:r>
              <a:rPr lang="en-US" altLang="en-US" sz="2000" dirty="0"/>
              <a:t>Cost: (a) more bus lines, (b) increased complexity</a:t>
            </a:r>
            <a:endParaRPr lang="en-US" altLang="en-US" sz="2000" dirty="0"/>
          </a:p>
          <a:p>
            <a:r>
              <a:rPr lang="en-US" altLang="en-US" sz="2000" dirty="0"/>
              <a:t>Data bus width:</a:t>
            </a:r>
            <a:endParaRPr lang="en-US" altLang="en-US" sz="2000" dirty="0"/>
          </a:p>
          <a:p>
            <a:pPr marL="508000" lvl="1"/>
            <a:r>
              <a:rPr lang="en-US" altLang="en-US" sz="2000" dirty="0"/>
              <a:t>By increasing the width of the data bus, transfers of multiple words require fewer bus cycles</a:t>
            </a:r>
            <a:endParaRPr lang="en-US" altLang="en-US" sz="2000" dirty="0"/>
          </a:p>
          <a:p>
            <a:pPr marL="508000" lvl="1"/>
            <a:r>
              <a:rPr lang="en-US" altLang="en-US" sz="2000" dirty="0"/>
              <a:t>Example: SPARCstation 20’s memory bus is 128 bit wide</a:t>
            </a:r>
            <a:endParaRPr lang="en-US" altLang="en-US" sz="2000" dirty="0"/>
          </a:p>
          <a:p>
            <a:pPr marL="508000" lvl="1"/>
            <a:r>
              <a:rPr lang="en-US" altLang="en-US" sz="2000" dirty="0"/>
              <a:t>Cost: more bus lines</a:t>
            </a:r>
            <a:endParaRPr lang="en-US" altLang="en-US" sz="2000" dirty="0"/>
          </a:p>
          <a:p>
            <a:r>
              <a:rPr lang="en-US" altLang="en-US" sz="2000" dirty="0"/>
              <a:t>Block transfers:</a:t>
            </a:r>
            <a:endParaRPr lang="en-US" altLang="en-US" sz="2000" dirty="0"/>
          </a:p>
          <a:p>
            <a:pPr marL="508000" lvl="1"/>
            <a:r>
              <a:rPr lang="en-US" altLang="en-US" sz="2000" dirty="0"/>
              <a:t>Allow the bus to transfer multiple words in back-to-back bus cycles</a:t>
            </a:r>
            <a:endParaRPr lang="en-US" altLang="en-US" sz="2000" dirty="0"/>
          </a:p>
          <a:p>
            <a:pPr marL="508000" lvl="1"/>
            <a:r>
              <a:rPr lang="en-US" altLang="en-US" sz="2000" dirty="0"/>
              <a:t>Only one address needs to be sent at the beginning</a:t>
            </a:r>
            <a:endParaRPr lang="en-US" altLang="en-US" sz="2000" dirty="0"/>
          </a:p>
          <a:p>
            <a:pPr marL="508000" lvl="1"/>
            <a:r>
              <a:rPr lang="en-US" altLang="en-US" sz="2000" dirty="0"/>
              <a:t>The bus is not released until the last word is transferred</a:t>
            </a:r>
            <a:endParaRPr lang="en-US" altLang="en-US" sz="2000" dirty="0"/>
          </a:p>
          <a:p>
            <a:pPr marL="508000" lvl="1"/>
            <a:r>
              <a:rPr lang="en-US" altLang="en-US" sz="2000" dirty="0"/>
              <a:t>Cost: (a) increased complexity</a:t>
            </a:r>
            <a:br>
              <a:rPr lang="en-US" altLang="en-US" sz="2000" dirty="0"/>
            </a:br>
            <a:r>
              <a:rPr lang="en-US" altLang="en-US" sz="2000" dirty="0"/>
              <a:t>          (b) decreased response time for request</a:t>
            </a:r>
            <a:endParaRPr lang="en-US" altLang="en-US" sz="2000" dirty="0"/>
          </a:p>
        </p:txBody>
      </p:sp>
      <p:sp>
        <p:nvSpPr>
          <p:cNvPr id="359427" name="Rectangle 3"/>
          <p:cNvSpPr>
            <a:spLocks noGrp="1" noChangeArrowheads="1"/>
          </p:cNvSpPr>
          <p:nvPr>
            <p:ph type="title"/>
          </p:nvPr>
        </p:nvSpPr>
        <p:spPr>
          <a:xfrm>
            <a:off x="871538" y="234950"/>
            <a:ext cx="6291262" cy="368300"/>
          </a:xfrm>
        </p:spPr>
        <p:txBody>
          <a:bodyPr/>
          <a:lstStyle/>
          <a:p>
            <a:r>
              <a:rPr lang="en-US" altLang="en-US"/>
              <a:t>Increasing the Bus Bandwidth</a:t>
            </a:r>
            <a:endParaRPr lang="en-US" altLang="en-US"/>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Date Placeholder 3"/>
          <p:cNvSpPr>
            <a:spLocks noGrp="1"/>
          </p:cNvSpPr>
          <p:nvPr>
            <p:ph type="dt" sz="half" idx="10"/>
          </p:nvPr>
        </p:nvSpPr>
        <p:spPr/>
        <p:txBody>
          <a:bodyPr/>
          <a:lstStyle/>
          <a:p>
            <a:r>
              <a:rPr lang="en-US" altLang="en-US"/>
              <a:t>COaA, LEC19 I/O</a:t>
            </a:r>
            <a:endParaRPr lang="en-US" altLang="en-US" dirty="0"/>
          </a:p>
        </p:txBody>
      </p:sp>
      <p:sp>
        <p:nvSpPr>
          <p:cNvPr id="77"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292866" name="Rectangle 2"/>
          <p:cNvSpPr>
            <a:spLocks noGrp="1" noChangeArrowheads="1"/>
          </p:cNvSpPr>
          <p:nvPr>
            <p:ph type="title"/>
          </p:nvPr>
        </p:nvSpPr>
        <p:spPr>
          <a:xfrm>
            <a:off x="836611" y="166688"/>
            <a:ext cx="8096251"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dirty="0"/>
              <a:t>Recap: Making address translation </a:t>
            </a:r>
            <a:r>
              <a:rPr lang="en-US" altLang="zh-CN" sz="2400" dirty="0"/>
              <a:t>p</a:t>
            </a:r>
            <a:r>
              <a:rPr lang="en-US" altLang="en-US" sz="2400" dirty="0"/>
              <a:t>ractical: TLB</a:t>
            </a:r>
            <a:endParaRPr lang="en-US" altLang="en-US" sz="2400" dirty="0"/>
          </a:p>
        </p:txBody>
      </p:sp>
      <p:sp>
        <p:nvSpPr>
          <p:cNvPr id="292867" name="Rectangle 3"/>
          <p:cNvSpPr>
            <a:spLocks noGrp="1" noChangeArrowheads="1"/>
          </p:cNvSpPr>
          <p:nvPr>
            <p:ph type="body" idx="1"/>
          </p:nvPr>
        </p:nvSpPr>
        <p:spPr>
          <a:xfrm>
            <a:off x="609600" y="922337"/>
            <a:ext cx="7772400" cy="1058863"/>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1600" dirty="0"/>
              <a:t>Virtual memory =&gt; memory acts like a cache for the disk</a:t>
            </a:r>
            <a:endParaRPr lang="en-US" altLang="en-US" sz="1600" dirty="0"/>
          </a:p>
          <a:p>
            <a:r>
              <a:rPr lang="en-US" altLang="en-US" sz="1600" dirty="0"/>
              <a:t>Page table maps virtual page numbers to physical frames</a:t>
            </a:r>
            <a:endParaRPr lang="en-US" altLang="en-US" sz="1600" dirty="0"/>
          </a:p>
          <a:p>
            <a:r>
              <a:rPr lang="en-US" altLang="en-US" sz="1600" dirty="0"/>
              <a:t>Translation Look-aside Buffer (TLB)  is a cache translations</a:t>
            </a:r>
            <a:endParaRPr lang="en-US" altLang="en-US" sz="1600" dirty="0"/>
          </a:p>
        </p:txBody>
      </p:sp>
      <p:grpSp>
        <p:nvGrpSpPr>
          <p:cNvPr id="292868" name="Group 4"/>
          <p:cNvGrpSpPr/>
          <p:nvPr/>
        </p:nvGrpSpPr>
        <p:grpSpPr bwMode="auto">
          <a:xfrm>
            <a:off x="304800" y="2514600"/>
            <a:ext cx="3109913" cy="3721100"/>
            <a:chOff x="624" y="1488"/>
            <a:chExt cx="1959" cy="2344"/>
          </a:xfrm>
        </p:grpSpPr>
        <p:sp>
          <p:nvSpPr>
            <p:cNvPr id="292869" name="Rectangle 5"/>
            <p:cNvSpPr>
              <a:spLocks noChangeArrowheads="1"/>
            </p:cNvSpPr>
            <p:nvPr/>
          </p:nvSpPr>
          <p:spPr bwMode="auto">
            <a:xfrm>
              <a:off x="1680" y="1488"/>
              <a:ext cx="903"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sz="1400">
                  <a:latin typeface="Arial" panose="020B0604020202020204" pitchFamily="34" charset="0"/>
                </a:rPr>
                <a:t>Physical</a:t>
              </a:r>
              <a:endParaRPr lang="en-US" altLang="en-US" sz="1400">
                <a:latin typeface="Arial" panose="020B0604020202020204" pitchFamily="34" charset="0"/>
              </a:endParaRPr>
            </a:p>
            <a:p>
              <a:pPr algn="ctr"/>
              <a:r>
                <a:rPr lang="en-US" altLang="en-US" sz="1400">
                  <a:latin typeface="Arial" panose="020B0604020202020204" pitchFamily="34" charset="0"/>
                </a:rPr>
                <a:t>Memory Space</a:t>
              </a:r>
              <a:endParaRPr lang="en-US" altLang="en-US" sz="1400">
                <a:latin typeface="Arial" panose="020B0604020202020204" pitchFamily="34" charset="0"/>
              </a:endParaRPr>
            </a:p>
          </p:txBody>
        </p:sp>
        <p:sp>
          <p:nvSpPr>
            <p:cNvPr id="292870" name="Rectangle 6"/>
            <p:cNvSpPr>
              <a:spLocks noChangeArrowheads="1"/>
            </p:cNvSpPr>
            <p:nvPr/>
          </p:nvSpPr>
          <p:spPr bwMode="auto">
            <a:xfrm>
              <a:off x="624" y="1488"/>
              <a:ext cx="952" cy="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pPr algn="ctr"/>
              <a:r>
                <a:rPr lang="en-US" altLang="en-US" sz="1400">
                  <a:solidFill>
                    <a:schemeClr val="accent2"/>
                  </a:solidFill>
                  <a:latin typeface="Arial" panose="020B0604020202020204" pitchFamily="34" charset="0"/>
                </a:rPr>
                <a:t>Virtual</a:t>
              </a:r>
              <a:endParaRPr lang="en-US" altLang="en-US" sz="1400">
                <a:solidFill>
                  <a:schemeClr val="accent2"/>
                </a:solidFill>
                <a:latin typeface="Arial" panose="020B0604020202020204" pitchFamily="34" charset="0"/>
              </a:endParaRPr>
            </a:p>
            <a:p>
              <a:pPr algn="ctr"/>
              <a:r>
                <a:rPr lang="en-US" altLang="en-US" sz="1400">
                  <a:solidFill>
                    <a:schemeClr val="accent2"/>
                  </a:solidFill>
                  <a:latin typeface="Arial" panose="020B0604020202020204" pitchFamily="34" charset="0"/>
                </a:rPr>
                <a:t> Address Space</a:t>
              </a:r>
              <a:endParaRPr lang="en-US" altLang="en-US" sz="1400">
                <a:solidFill>
                  <a:schemeClr val="accent2"/>
                </a:solidFill>
                <a:latin typeface="Arial" panose="020B0604020202020204" pitchFamily="34" charset="0"/>
              </a:endParaRPr>
            </a:p>
          </p:txBody>
        </p:sp>
        <p:grpSp>
          <p:nvGrpSpPr>
            <p:cNvPr id="292871" name="Group 7"/>
            <p:cNvGrpSpPr/>
            <p:nvPr/>
          </p:nvGrpSpPr>
          <p:grpSpPr bwMode="auto">
            <a:xfrm>
              <a:off x="864" y="1920"/>
              <a:ext cx="1432" cy="1912"/>
              <a:chOff x="1012" y="1684"/>
              <a:chExt cx="1432" cy="1912"/>
            </a:xfrm>
          </p:grpSpPr>
          <p:sp>
            <p:nvSpPr>
              <p:cNvPr id="292872" name="Rectangle 8"/>
              <p:cNvSpPr>
                <a:spLocks noChangeArrowheads="1"/>
              </p:cNvSpPr>
              <p:nvPr/>
            </p:nvSpPr>
            <p:spPr bwMode="auto">
              <a:xfrm>
                <a:off x="2020" y="1684"/>
                <a:ext cx="424" cy="18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3" name="Rectangle 9"/>
              <p:cNvSpPr>
                <a:spLocks noChangeArrowheads="1"/>
              </p:cNvSpPr>
              <p:nvPr/>
            </p:nvSpPr>
            <p:spPr bwMode="auto">
              <a:xfrm>
                <a:off x="2020" y="1876"/>
                <a:ext cx="424" cy="18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4" name="Rectangle 10"/>
              <p:cNvSpPr>
                <a:spLocks noChangeArrowheads="1"/>
              </p:cNvSpPr>
              <p:nvPr/>
            </p:nvSpPr>
            <p:spPr bwMode="auto">
              <a:xfrm>
                <a:off x="2020" y="2068"/>
                <a:ext cx="424" cy="18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5" name="Rectangle 11"/>
              <p:cNvSpPr>
                <a:spLocks noChangeArrowheads="1"/>
              </p:cNvSpPr>
              <p:nvPr/>
            </p:nvSpPr>
            <p:spPr bwMode="auto">
              <a:xfrm>
                <a:off x="2020" y="2260"/>
                <a:ext cx="424" cy="184"/>
              </a:xfrm>
              <a:prstGeom prst="rect">
                <a:avLst/>
              </a:prstGeom>
              <a:solidFill>
                <a:schemeClr val="bg1"/>
              </a:solidFill>
              <a:ln w="381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6" name="Rectangle 12"/>
              <p:cNvSpPr>
                <a:spLocks noChangeArrowheads="1"/>
              </p:cNvSpPr>
              <p:nvPr/>
            </p:nvSpPr>
            <p:spPr bwMode="auto">
              <a:xfrm>
                <a:off x="1012" y="1684"/>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7" name="Rectangle 13"/>
              <p:cNvSpPr>
                <a:spLocks noChangeArrowheads="1"/>
              </p:cNvSpPr>
              <p:nvPr/>
            </p:nvSpPr>
            <p:spPr bwMode="auto">
              <a:xfrm>
                <a:off x="1012" y="1876"/>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8" name="Rectangle 14"/>
              <p:cNvSpPr>
                <a:spLocks noChangeArrowheads="1"/>
              </p:cNvSpPr>
              <p:nvPr/>
            </p:nvSpPr>
            <p:spPr bwMode="auto">
              <a:xfrm>
                <a:off x="1012" y="2068"/>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79" name="Rectangle 15"/>
              <p:cNvSpPr>
                <a:spLocks noChangeArrowheads="1"/>
              </p:cNvSpPr>
              <p:nvPr/>
            </p:nvSpPr>
            <p:spPr bwMode="auto">
              <a:xfrm>
                <a:off x="1012" y="2260"/>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0" name="Rectangle 16"/>
              <p:cNvSpPr>
                <a:spLocks noChangeArrowheads="1"/>
              </p:cNvSpPr>
              <p:nvPr/>
            </p:nvSpPr>
            <p:spPr bwMode="auto">
              <a:xfrm>
                <a:off x="1012" y="2452"/>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1" name="Rectangle 17"/>
              <p:cNvSpPr>
                <a:spLocks noChangeArrowheads="1"/>
              </p:cNvSpPr>
              <p:nvPr/>
            </p:nvSpPr>
            <p:spPr bwMode="auto">
              <a:xfrm>
                <a:off x="1012" y="2644"/>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2" name="Rectangle 18"/>
              <p:cNvSpPr>
                <a:spLocks noChangeArrowheads="1"/>
              </p:cNvSpPr>
              <p:nvPr/>
            </p:nvSpPr>
            <p:spPr bwMode="auto">
              <a:xfrm>
                <a:off x="1012" y="2836"/>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3" name="Rectangle 19"/>
              <p:cNvSpPr>
                <a:spLocks noChangeArrowheads="1"/>
              </p:cNvSpPr>
              <p:nvPr/>
            </p:nvSpPr>
            <p:spPr bwMode="auto">
              <a:xfrm>
                <a:off x="1012" y="3028"/>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4" name="Rectangle 20"/>
              <p:cNvSpPr>
                <a:spLocks noChangeArrowheads="1"/>
              </p:cNvSpPr>
              <p:nvPr/>
            </p:nvSpPr>
            <p:spPr bwMode="auto">
              <a:xfrm>
                <a:off x="1012" y="3220"/>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5" name="Rectangle 21"/>
              <p:cNvSpPr>
                <a:spLocks noChangeArrowheads="1"/>
              </p:cNvSpPr>
              <p:nvPr/>
            </p:nvSpPr>
            <p:spPr bwMode="auto">
              <a:xfrm>
                <a:off x="1012" y="3412"/>
                <a:ext cx="424" cy="184"/>
              </a:xfrm>
              <a:prstGeom prst="rect">
                <a:avLst/>
              </a:prstGeom>
              <a:solidFill>
                <a:schemeClr val="bg1"/>
              </a:solidFill>
              <a:ln w="3810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6" name="Line 22"/>
              <p:cNvSpPr>
                <a:spLocks noChangeShapeType="1"/>
              </p:cNvSpPr>
              <p:nvPr/>
            </p:nvSpPr>
            <p:spPr bwMode="auto">
              <a:xfrm>
                <a:off x="1444" y="2160"/>
                <a:ext cx="568" cy="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7" name="Line 23"/>
              <p:cNvSpPr>
                <a:spLocks noChangeShapeType="1"/>
              </p:cNvSpPr>
              <p:nvPr/>
            </p:nvSpPr>
            <p:spPr bwMode="auto">
              <a:xfrm flipV="1">
                <a:off x="1444" y="1772"/>
                <a:ext cx="568" cy="824"/>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8" name="Line 24"/>
              <p:cNvSpPr>
                <a:spLocks noChangeShapeType="1"/>
              </p:cNvSpPr>
              <p:nvPr/>
            </p:nvSpPr>
            <p:spPr bwMode="auto">
              <a:xfrm flipV="1">
                <a:off x="1444" y="1964"/>
                <a:ext cx="568" cy="116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89" name="Line 25"/>
              <p:cNvSpPr>
                <a:spLocks noChangeShapeType="1"/>
              </p:cNvSpPr>
              <p:nvPr/>
            </p:nvSpPr>
            <p:spPr bwMode="auto">
              <a:xfrm flipV="1">
                <a:off x="1444" y="2348"/>
                <a:ext cx="568" cy="1160"/>
              </a:xfrm>
              <a:prstGeom prst="line">
                <a:avLst/>
              </a:prstGeom>
              <a:noFill/>
              <a:ln w="381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grpSp>
      <p:sp>
        <p:nvSpPr>
          <p:cNvPr id="292890" name="Rectangle 26"/>
          <p:cNvSpPr>
            <a:spLocks noChangeArrowheads="1"/>
          </p:cNvSpPr>
          <p:nvPr/>
        </p:nvSpPr>
        <p:spPr bwMode="auto">
          <a:xfrm>
            <a:off x="6172200" y="5105400"/>
            <a:ext cx="5746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latin typeface="Arial" panose="020B0604020202020204" pitchFamily="34" charset="0"/>
              </a:rPr>
              <a:t>TLB</a:t>
            </a:r>
            <a:endParaRPr lang="en-US" altLang="en-US" sz="1400">
              <a:latin typeface="Arial" panose="020B0604020202020204" pitchFamily="34" charset="0"/>
            </a:endParaRPr>
          </a:p>
        </p:txBody>
      </p:sp>
      <p:sp>
        <p:nvSpPr>
          <p:cNvPr id="292891" name="Rectangle 27"/>
          <p:cNvSpPr>
            <a:spLocks noChangeArrowheads="1"/>
          </p:cNvSpPr>
          <p:nvPr/>
        </p:nvSpPr>
        <p:spPr bwMode="auto">
          <a:xfrm flipH="1">
            <a:off x="5848350" y="5399088"/>
            <a:ext cx="1206500" cy="825500"/>
          </a:xfrm>
          <a:prstGeom prst="rect">
            <a:avLst/>
          </a:prstGeom>
          <a:solidFill>
            <a:srgbClr val="00FF00"/>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2" name="Rectangle 28"/>
          <p:cNvSpPr>
            <a:spLocks noChangeArrowheads="1"/>
          </p:cNvSpPr>
          <p:nvPr/>
        </p:nvSpPr>
        <p:spPr bwMode="auto">
          <a:xfrm flipH="1">
            <a:off x="6305550" y="30368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3" name="Rectangle 29"/>
          <p:cNvSpPr>
            <a:spLocks noChangeArrowheads="1"/>
          </p:cNvSpPr>
          <p:nvPr/>
        </p:nvSpPr>
        <p:spPr bwMode="auto">
          <a:xfrm flipH="1">
            <a:off x="6019800" y="2716213"/>
            <a:ext cx="1116013"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Page Table</a:t>
            </a:r>
            <a:endParaRPr lang="en-US" altLang="en-US" sz="1400">
              <a:latin typeface="Arial" panose="020B0604020202020204" pitchFamily="34" charset="0"/>
            </a:endParaRPr>
          </a:p>
        </p:txBody>
      </p:sp>
      <p:sp>
        <p:nvSpPr>
          <p:cNvPr id="292894" name="Rectangle 30"/>
          <p:cNvSpPr>
            <a:spLocks noChangeArrowheads="1"/>
          </p:cNvSpPr>
          <p:nvPr/>
        </p:nvSpPr>
        <p:spPr bwMode="auto">
          <a:xfrm flipH="1">
            <a:off x="6305550" y="31892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5" name="Rectangle 31"/>
          <p:cNvSpPr>
            <a:spLocks noChangeArrowheads="1"/>
          </p:cNvSpPr>
          <p:nvPr/>
        </p:nvSpPr>
        <p:spPr bwMode="auto">
          <a:xfrm flipH="1">
            <a:off x="6305550" y="33416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6" name="Rectangle 32"/>
          <p:cNvSpPr>
            <a:spLocks noChangeArrowheads="1"/>
          </p:cNvSpPr>
          <p:nvPr/>
        </p:nvSpPr>
        <p:spPr bwMode="auto">
          <a:xfrm flipH="1">
            <a:off x="6305550" y="34940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7" name="Rectangle 33"/>
          <p:cNvSpPr>
            <a:spLocks noChangeArrowheads="1"/>
          </p:cNvSpPr>
          <p:nvPr/>
        </p:nvSpPr>
        <p:spPr bwMode="auto">
          <a:xfrm flipH="1">
            <a:off x="6305550" y="36464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8" name="Rectangle 34"/>
          <p:cNvSpPr>
            <a:spLocks noChangeArrowheads="1"/>
          </p:cNvSpPr>
          <p:nvPr/>
        </p:nvSpPr>
        <p:spPr bwMode="auto">
          <a:xfrm flipH="1">
            <a:off x="6305550" y="37988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899" name="Rectangle 35"/>
          <p:cNvSpPr>
            <a:spLocks noChangeArrowheads="1"/>
          </p:cNvSpPr>
          <p:nvPr/>
        </p:nvSpPr>
        <p:spPr bwMode="auto">
          <a:xfrm flipH="1">
            <a:off x="6305550" y="39512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00" name="Rectangle 36"/>
          <p:cNvSpPr>
            <a:spLocks noChangeArrowheads="1"/>
          </p:cNvSpPr>
          <p:nvPr/>
        </p:nvSpPr>
        <p:spPr bwMode="auto">
          <a:xfrm flipH="1">
            <a:off x="6305550" y="41036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01" name="Rectangle 37"/>
          <p:cNvSpPr>
            <a:spLocks noChangeArrowheads="1"/>
          </p:cNvSpPr>
          <p:nvPr/>
        </p:nvSpPr>
        <p:spPr bwMode="auto">
          <a:xfrm flipH="1">
            <a:off x="6305550" y="42560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02" name="Rectangle 38"/>
          <p:cNvSpPr>
            <a:spLocks noChangeArrowheads="1"/>
          </p:cNvSpPr>
          <p:nvPr/>
        </p:nvSpPr>
        <p:spPr bwMode="auto">
          <a:xfrm flipH="1">
            <a:off x="6305550" y="44084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03" name="Rectangle 39"/>
          <p:cNvSpPr>
            <a:spLocks noChangeArrowheads="1"/>
          </p:cNvSpPr>
          <p:nvPr/>
        </p:nvSpPr>
        <p:spPr bwMode="auto">
          <a:xfrm flipH="1">
            <a:off x="6305550" y="45608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04" name="Rectangle 40"/>
          <p:cNvSpPr>
            <a:spLocks noChangeArrowheads="1"/>
          </p:cNvSpPr>
          <p:nvPr/>
        </p:nvSpPr>
        <p:spPr bwMode="auto">
          <a:xfrm flipH="1">
            <a:off x="6305550" y="47132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92905" name="Group 41"/>
          <p:cNvGrpSpPr/>
          <p:nvPr/>
        </p:nvGrpSpPr>
        <p:grpSpPr bwMode="auto">
          <a:xfrm>
            <a:off x="6408738" y="3260725"/>
            <a:ext cx="279400" cy="1520825"/>
            <a:chOff x="2785" y="2064"/>
            <a:chExt cx="176" cy="958"/>
          </a:xfrm>
        </p:grpSpPr>
        <p:sp>
          <p:nvSpPr>
            <p:cNvPr id="292906" name="Rectangle 42"/>
            <p:cNvSpPr>
              <a:spLocks noChangeArrowheads="1"/>
            </p:cNvSpPr>
            <p:nvPr/>
          </p:nvSpPr>
          <p:spPr bwMode="auto">
            <a:xfrm flipH="1">
              <a:off x="2785" y="2064"/>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2</a:t>
              </a:r>
              <a:endParaRPr lang="en-US" altLang="en-US" sz="1400">
                <a:latin typeface="Arial" panose="020B0604020202020204" pitchFamily="34" charset="0"/>
              </a:endParaRPr>
            </a:p>
          </p:txBody>
        </p:sp>
        <p:sp>
          <p:nvSpPr>
            <p:cNvPr id="292907" name="Rectangle 43"/>
            <p:cNvSpPr>
              <a:spLocks noChangeArrowheads="1"/>
            </p:cNvSpPr>
            <p:nvPr/>
          </p:nvSpPr>
          <p:spPr bwMode="auto">
            <a:xfrm flipH="1">
              <a:off x="2785" y="2352"/>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0</a:t>
              </a:r>
              <a:endParaRPr lang="en-US" altLang="en-US" sz="1400">
                <a:latin typeface="Arial" panose="020B0604020202020204" pitchFamily="34" charset="0"/>
              </a:endParaRPr>
            </a:p>
          </p:txBody>
        </p:sp>
        <p:sp>
          <p:nvSpPr>
            <p:cNvPr id="292908" name="Rectangle 44"/>
            <p:cNvSpPr>
              <a:spLocks noChangeArrowheads="1"/>
            </p:cNvSpPr>
            <p:nvPr/>
          </p:nvSpPr>
          <p:spPr bwMode="auto">
            <a:xfrm flipH="1">
              <a:off x="2785" y="2640"/>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1</a:t>
              </a:r>
              <a:endParaRPr lang="en-US" altLang="en-US" sz="1400">
                <a:latin typeface="Arial" panose="020B0604020202020204" pitchFamily="34" charset="0"/>
              </a:endParaRPr>
            </a:p>
          </p:txBody>
        </p:sp>
        <p:sp>
          <p:nvSpPr>
            <p:cNvPr id="292909" name="Rectangle 45"/>
            <p:cNvSpPr>
              <a:spLocks noChangeArrowheads="1"/>
            </p:cNvSpPr>
            <p:nvPr/>
          </p:nvSpPr>
          <p:spPr bwMode="auto">
            <a:xfrm flipH="1">
              <a:off x="2785" y="2832"/>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3</a:t>
              </a:r>
              <a:endParaRPr lang="en-US" altLang="en-US" sz="1400">
                <a:latin typeface="Arial" panose="020B0604020202020204" pitchFamily="34" charset="0"/>
              </a:endParaRPr>
            </a:p>
          </p:txBody>
        </p:sp>
      </p:grpSp>
      <p:sp>
        <p:nvSpPr>
          <p:cNvPr id="292910" name="Line 46"/>
          <p:cNvSpPr>
            <a:spLocks noChangeShapeType="1"/>
          </p:cNvSpPr>
          <p:nvPr/>
        </p:nvSpPr>
        <p:spPr bwMode="auto">
          <a:xfrm flipH="1">
            <a:off x="5003800" y="2590800"/>
            <a:ext cx="0" cy="814388"/>
          </a:xfrm>
          <a:prstGeom prst="line">
            <a:avLst/>
          </a:prstGeom>
          <a:noFill/>
          <a:ln w="381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11" name="Line 47"/>
          <p:cNvSpPr>
            <a:spLocks noChangeShapeType="1"/>
          </p:cNvSpPr>
          <p:nvPr/>
        </p:nvSpPr>
        <p:spPr bwMode="auto">
          <a:xfrm>
            <a:off x="4997450" y="3411538"/>
            <a:ext cx="1308100" cy="0"/>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92912" name="Group 48"/>
          <p:cNvGrpSpPr/>
          <p:nvPr/>
        </p:nvGrpSpPr>
        <p:grpSpPr bwMode="auto">
          <a:xfrm>
            <a:off x="4495800" y="2057400"/>
            <a:ext cx="1441450" cy="631825"/>
            <a:chOff x="2976" y="1488"/>
            <a:chExt cx="908" cy="398"/>
          </a:xfrm>
        </p:grpSpPr>
        <p:sp>
          <p:nvSpPr>
            <p:cNvPr id="292913" name="Rectangle 49"/>
            <p:cNvSpPr>
              <a:spLocks noChangeArrowheads="1"/>
            </p:cNvSpPr>
            <p:nvPr/>
          </p:nvSpPr>
          <p:spPr bwMode="auto">
            <a:xfrm flipH="1">
              <a:off x="2976" y="1488"/>
              <a:ext cx="908"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virtual address</a:t>
              </a:r>
              <a:endParaRPr lang="en-US" altLang="en-US" sz="1400">
                <a:latin typeface="Arial" panose="020B0604020202020204" pitchFamily="34" charset="0"/>
              </a:endParaRPr>
            </a:p>
          </p:txBody>
        </p:sp>
        <p:grpSp>
          <p:nvGrpSpPr>
            <p:cNvPr id="292914" name="Group 50"/>
            <p:cNvGrpSpPr/>
            <p:nvPr/>
          </p:nvGrpSpPr>
          <p:grpSpPr bwMode="auto">
            <a:xfrm>
              <a:off x="3073" y="1695"/>
              <a:ext cx="713" cy="191"/>
              <a:chOff x="3011" y="1695"/>
              <a:chExt cx="713" cy="191"/>
            </a:xfrm>
          </p:grpSpPr>
          <p:sp>
            <p:nvSpPr>
              <p:cNvPr id="292915" name="Rectangle 51"/>
              <p:cNvSpPr>
                <a:spLocks noChangeArrowheads="1"/>
              </p:cNvSpPr>
              <p:nvPr/>
            </p:nvSpPr>
            <p:spPr bwMode="auto">
              <a:xfrm flipH="1">
                <a:off x="3012" y="1722"/>
                <a:ext cx="712" cy="136"/>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16" name="Line 52"/>
              <p:cNvSpPr>
                <a:spLocks noChangeShapeType="1"/>
              </p:cNvSpPr>
              <p:nvPr/>
            </p:nvSpPr>
            <p:spPr bwMode="auto">
              <a:xfrm flipH="1">
                <a:off x="3392" y="1722"/>
                <a:ext cx="0"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17" name="Rectangle 53"/>
              <p:cNvSpPr>
                <a:spLocks noChangeArrowheads="1"/>
              </p:cNvSpPr>
              <p:nvPr/>
            </p:nvSpPr>
            <p:spPr bwMode="auto">
              <a:xfrm>
                <a:off x="3011" y="1696"/>
                <a:ext cx="37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page</a:t>
                </a:r>
                <a:endParaRPr lang="en-US" altLang="en-US" sz="1400">
                  <a:latin typeface="Arial" panose="020B0604020202020204" pitchFamily="34" charset="0"/>
                </a:endParaRPr>
              </a:p>
            </p:txBody>
          </p:sp>
          <p:sp>
            <p:nvSpPr>
              <p:cNvPr id="292918" name="Rectangle 54"/>
              <p:cNvSpPr>
                <a:spLocks noChangeArrowheads="1"/>
              </p:cNvSpPr>
              <p:nvPr/>
            </p:nvSpPr>
            <p:spPr bwMode="auto">
              <a:xfrm flipH="1">
                <a:off x="3407" y="1695"/>
                <a:ext cx="25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off</a:t>
                </a:r>
                <a:endParaRPr lang="en-US" altLang="en-US" sz="1400">
                  <a:latin typeface="Arial" panose="020B0604020202020204" pitchFamily="34" charset="0"/>
                </a:endParaRPr>
              </a:p>
            </p:txBody>
          </p:sp>
        </p:grpSp>
      </p:grpSp>
      <p:sp>
        <p:nvSpPr>
          <p:cNvPr id="292919" name="Rectangle 55"/>
          <p:cNvSpPr>
            <a:spLocks noChangeArrowheads="1"/>
          </p:cNvSpPr>
          <p:nvPr/>
        </p:nvSpPr>
        <p:spPr bwMode="auto">
          <a:xfrm flipH="1">
            <a:off x="6000750" y="57038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20" name="Rectangle 56"/>
          <p:cNvSpPr>
            <a:spLocks noChangeArrowheads="1"/>
          </p:cNvSpPr>
          <p:nvPr/>
        </p:nvSpPr>
        <p:spPr bwMode="auto">
          <a:xfrm flipH="1">
            <a:off x="6000750" y="58562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21" name="Rectangle 57"/>
          <p:cNvSpPr>
            <a:spLocks noChangeArrowheads="1"/>
          </p:cNvSpPr>
          <p:nvPr/>
        </p:nvSpPr>
        <p:spPr bwMode="auto">
          <a:xfrm flipH="1">
            <a:off x="6457950" y="57038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22" name="Rectangle 58"/>
          <p:cNvSpPr>
            <a:spLocks noChangeArrowheads="1"/>
          </p:cNvSpPr>
          <p:nvPr/>
        </p:nvSpPr>
        <p:spPr bwMode="auto">
          <a:xfrm flipH="1">
            <a:off x="6457950" y="5856288"/>
            <a:ext cx="444500" cy="139700"/>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23" name="Line 59"/>
          <p:cNvSpPr>
            <a:spLocks noChangeShapeType="1"/>
          </p:cNvSpPr>
          <p:nvPr/>
        </p:nvSpPr>
        <p:spPr bwMode="auto">
          <a:xfrm flipH="1">
            <a:off x="5003800" y="3417888"/>
            <a:ext cx="0" cy="2425700"/>
          </a:xfrm>
          <a:prstGeom prst="line">
            <a:avLst/>
          </a:prstGeom>
          <a:noFill/>
          <a:ln w="381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24" name="Line 60"/>
          <p:cNvSpPr>
            <a:spLocks noChangeShapeType="1"/>
          </p:cNvSpPr>
          <p:nvPr/>
        </p:nvSpPr>
        <p:spPr bwMode="auto">
          <a:xfrm>
            <a:off x="4997450" y="5849938"/>
            <a:ext cx="927100" cy="0"/>
          </a:xfrm>
          <a:prstGeom prst="line">
            <a:avLst/>
          </a:prstGeom>
          <a:noFill/>
          <a:ln w="381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nvGrpSpPr>
          <p:cNvPr id="292925" name="Group 61"/>
          <p:cNvGrpSpPr/>
          <p:nvPr/>
        </p:nvGrpSpPr>
        <p:grpSpPr bwMode="auto">
          <a:xfrm>
            <a:off x="5845175" y="5410200"/>
            <a:ext cx="1204913" cy="682625"/>
            <a:chOff x="2544" y="3408"/>
            <a:chExt cx="759" cy="430"/>
          </a:xfrm>
        </p:grpSpPr>
        <p:sp>
          <p:nvSpPr>
            <p:cNvPr id="292926" name="Rectangle 62"/>
            <p:cNvSpPr>
              <a:spLocks noChangeArrowheads="1"/>
            </p:cNvSpPr>
            <p:nvPr/>
          </p:nvSpPr>
          <p:spPr bwMode="auto">
            <a:xfrm flipH="1">
              <a:off x="2977" y="3552"/>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2</a:t>
              </a:r>
              <a:endParaRPr lang="en-US" altLang="en-US" sz="1400">
                <a:latin typeface="Arial" panose="020B0604020202020204" pitchFamily="34" charset="0"/>
              </a:endParaRPr>
            </a:p>
          </p:txBody>
        </p:sp>
        <p:sp>
          <p:nvSpPr>
            <p:cNvPr id="292927" name="Rectangle 63"/>
            <p:cNvSpPr>
              <a:spLocks noChangeArrowheads="1"/>
            </p:cNvSpPr>
            <p:nvPr/>
          </p:nvSpPr>
          <p:spPr bwMode="auto">
            <a:xfrm flipH="1">
              <a:off x="2544" y="3408"/>
              <a:ext cx="41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frame</a:t>
              </a:r>
              <a:endParaRPr lang="en-US" altLang="en-US" sz="1400">
                <a:latin typeface="Arial" panose="020B0604020202020204" pitchFamily="34" charset="0"/>
              </a:endParaRPr>
            </a:p>
          </p:txBody>
        </p:sp>
        <p:sp>
          <p:nvSpPr>
            <p:cNvPr id="292928" name="Rectangle 64"/>
            <p:cNvSpPr>
              <a:spLocks noChangeArrowheads="1"/>
            </p:cNvSpPr>
            <p:nvPr/>
          </p:nvSpPr>
          <p:spPr bwMode="auto">
            <a:xfrm flipH="1">
              <a:off x="2929" y="3408"/>
              <a:ext cx="37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page</a:t>
              </a:r>
              <a:endParaRPr lang="en-US" altLang="en-US" sz="1400">
                <a:latin typeface="Arial" panose="020B0604020202020204" pitchFamily="34" charset="0"/>
              </a:endParaRPr>
            </a:p>
          </p:txBody>
        </p:sp>
        <p:sp>
          <p:nvSpPr>
            <p:cNvPr id="292929" name="Rectangle 65"/>
            <p:cNvSpPr>
              <a:spLocks noChangeArrowheads="1"/>
            </p:cNvSpPr>
            <p:nvPr/>
          </p:nvSpPr>
          <p:spPr bwMode="auto">
            <a:xfrm flipH="1">
              <a:off x="2689" y="3552"/>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2</a:t>
              </a:r>
              <a:endParaRPr lang="en-US" altLang="en-US" sz="1400">
                <a:latin typeface="Arial" panose="020B0604020202020204" pitchFamily="34" charset="0"/>
              </a:endParaRPr>
            </a:p>
          </p:txBody>
        </p:sp>
        <p:sp>
          <p:nvSpPr>
            <p:cNvPr id="292930" name="Rectangle 66"/>
            <p:cNvSpPr>
              <a:spLocks noChangeArrowheads="1"/>
            </p:cNvSpPr>
            <p:nvPr/>
          </p:nvSpPr>
          <p:spPr bwMode="auto">
            <a:xfrm flipH="1">
              <a:off x="2977" y="3648"/>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5</a:t>
              </a:r>
              <a:endParaRPr lang="en-US" altLang="en-US" sz="1400">
                <a:latin typeface="Arial" panose="020B0604020202020204" pitchFamily="34" charset="0"/>
              </a:endParaRPr>
            </a:p>
          </p:txBody>
        </p:sp>
        <p:sp>
          <p:nvSpPr>
            <p:cNvPr id="292931" name="Rectangle 67"/>
            <p:cNvSpPr>
              <a:spLocks noChangeArrowheads="1"/>
            </p:cNvSpPr>
            <p:nvPr/>
          </p:nvSpPr>
          <p:spPr bwMode="auto">
            <a:xfrm flipH="1">
              <a:off x="2689" y="3648"/>
              <a:ext cx="17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0</a:t>
              </a:r>
              <a:endParaRPr lang="en-US" altLang="en-US" sz="1400">
                <a:latin typeface="Arial" panose="020B0604020202020204" pitchFamily="34" charset="0"/>
              </a:endParaRPr>
            </a:p>
          </p:txBody>
        </p:sp>
      </p:grpSp>
      <p:grpSp>
        <p:nvGrpSpPr>
          <p:cNvPr id="292932" name="Group 68"/>
          <p:cNvGrpSpPr/>
          <p:nvPr/>
        </p:nvGrpSpPr>
        <p:grpSpPr bwMode="auto">
          <a:xfrm>
            <a:off x="7315200" y="4648200"/>
            <a:ext cx="1617663" cy="631825"/>
            <a:chOff x="2976" y="1488"/>
            <a:chExt cx="1019" cy="398"/>
          </a:xfrm>
        </p:grpSpPr>
        <p:sp>
          <p:nvSpPr>
            <p:cNvPr id="292933" name="Rectangle 69"/>
            <p:cNvSpPr>
              <a:spLocks noChangeArrowheads="1"/>
            </p:cNvSpPr>
            <p:nvPr/>
          </p:nvSpPr>
          <p:spPr bwMode="auto">
            <a:xfrm flipH="1">
              <a:off x="2976" y="1488"/>
              <a:ext cx="101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physical address</a:t>
              </a:r>
              <a:endParaRPr lang="en-US" altLang="en-US" sz="1400">
                <a:latin typeface="Arial" panose="020B0604020202020204" pitchFamily="34" charset="0"/>
              </a:endParaRPr>
            </a:p>
          </p:txBody>
        </p:sp>
        <p:grpSp>
          <p:nvGrpSpPr>
            <p:cNvPr id="292934" name="Group 70"/>
            <p:cNvGrpSpPr/>
            <p:nvPr/>
          </p:nvGrpSpPr>
          <p:grpSpPr bwMode="auto">
            <a:xfrm>
              <a:off x="3073" y="1695"/>
              <a:ext cx="713" cy="191"/>
              <a:chOff x="3011" y="1695"/>
              <a:chExt cx="713" cy="191"/>
            </a:xfrm>
          </p:grpSpPr>
          <p:sp>
            <p:nvSpPr>
              <p:cNvPr id="292935" name="Rectangle 71"/>
              <p:cNvSpPr>
                <a:spLocks noChangeArrowheads="1"/>
              </p:cNvSpPr>
              <p:nvPr/>
            </p:nvSpPr>
            <p:spPr bwMode="auto">
              <a:xfrm flipH="1">
                <a:off x="3012" y="1722"/>
                <a:ext cx="712" cy="136"/>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36" name="Line 72"/>
              <p:cNvSpPr>
                <a:spLocks noChangeShapeType="1"/>
              </p:cNvSpPr>
              <p:nvPr/>
            </p:nvSpPr>
            <p:spPr bwMode="auto">
              <a:xfrm flipH="1">
                <a:off x="3392" y="1722"/>
                <a:ext cx="0"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292937" name="Rectangle 73"/>
              <p:cNvSpPr>
                <a:spLocks noChangeArrowheads="1"/>
              </p:cNvSpPr>
              <p:nvPr/>
            </p:nvSpPr>
            <p:spPr bwMode="auto">
              <a:xfrm>
                <a:off x="3011" y="1696"/>
                <a:ext cx="37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page</a:t>
                </a:r>
                <a:endParaRPr lang="en-US" altLang="en-US" sz="1400">
                  <a:latin typeface="Arial" panose="020B0604020202020204" pitchFamily="34" charset="0"/>
                </a:endParaRPr>
              </a:p>
            </p:txBody>
          </p:sp>
          <p:sp>
            <p:nvSpPr>
              <p:cNvPr id="292938" name="Rectangle 74"/>
              <p:cNvSpPr>
                <a:spLocks noChangeArrowheads="1"/>
              </p:cNvSpPr>
              <p:nvPr/>
            </p:nvSpPr>
            <p:spPr bwMode="auto">
              <a:xfrm flipH="1">
                <a:off x="3407" y="1695"/>
                <a:ext cx="256"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off</a:t>
                </a:r>
                <a:endParaRPr lang="en-US" altLang="en-US" sz="1400">
                  <a:latin typeface="Arial" panose="020B0604020202020204" pitchFamily="34" charset="0"/>
                </a:endParaRPr>
              </a:p>
            </p:txBody>
          </p:sp>
        </p:grpSp>
      </p:grpSp>
      <p:sp>
        <p:nvSpPr>
          <p:cNvPr id="292939" name="Freeform 75"/>
          <p:cNvSpPr/>
          <p:nvPr/>
        </p:nvSpPr>
        <p:spPr bwMode="auto">
          <a:xfrm>
            <a:off x="7086600" y="5257800"/>
            <a:ext cx="685800" cy="533400"/>
          </a:xfrm>
          <a:custGeom>
            <a:avLst/>
            <a:gdLst>
              <a:gd name="T0" fmla="*/ 0 w 432"/>
              <a:gd name="T1" fmla="*/ 336 h 336"/>
              <a:gd name="T2" fmla="*/ 432 w 432"/>
              <a:gd name="T3" fmla="*/ 336 h 336"/>
              <a:gd name="T4" fmla="*/ 432 w 432"/>
              <a:gd name="T5" fmla="*/ 0 h 336"/>
            </a:gdLst>
            <a:ahLst/>
            <a:cxnLst>
              <a:cxn ang="0">
                <a:pos x="T0" y="T1"/>
              </a:cxn>
              <a:cxn ang="0">
                <a:pos x="T2" y="T3"/>
              </a:cxn>
              <a:cxn ang="0">
                <a:pos x="T4" y="T5"/>
              </a:cxn>
            </a:cxnLst>
            <a:rect l="0" t="0" r="r" b="b"/>
            <a:pathLst>
              <a:path w="432" h="336">
                <a:moveTo>
                  <a:pt x="0" y="336"/>
                </a:moveTo>
                <a:lnTo>
                  <a:pt x="432" y="336"/>
                </a:lnTo>
                <a:lnTo>
                  <a:pt x="432" y="0"/>
                </a:lnTo>
              </a:path>
            </a:pathLst>
          </a:custGeom>
          <a:noFill/>
          <a:ln w="28575"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61474" name="Rectangle 2"/>
          <p:cNvSpPr>
            <a:spLocks noGrp="1" noChangeArrowheads="1"/>
          </p:cNvSpPr>
          <p:nvPr>
            <p:ph type="body" idx="1"/>
          </p:nvPr>
        </p:nvSpPr>
        <p:spPr>
          <a:xfrm>
            <a:off x="228600" y="762000"/>
            <a:ext cx="8686800" cy="5357813"/>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400"/>
              <a:t>Overlapped arbitration</a:t>
            </a:r>
            <a:endParaRPr lang="en-US" altLang="en-US" sz="2400"/>
          </a:p>
          <a:p>
            <a:pPr lvl="1"/>
            <a:r>
              <a:rPr lang="en-US" altLang="en-US"/>
              <a:t>perform arbitration for next transaction during current transaction</a:t>
            </a:r>
            <a:endParaRPr lang="en-US" altLang="en-US"/>
          </a:p>
          <a:p>
            <a:r>
              <a:rPr lang="en-US" altLang="en-US" sz="2400"/>
              <a:t>Bus parking</a:t>
            </a:r>
            <a:endParaRPr lang="en-US" altLang="en-US" sz="2400"/>
          </a:p>
          <a:p>
            <a:pPr lvl="1"/>
            <a:r>
              <a:rPr lang="en-US" altLang="en-US"/>
              <a:t>master can holds onto bus and performs multiple transactions as long as no other master makes request</a:t>
            </a:r>
            <a:endParaRPr lang="en-US" altLang="en-US"/>
          </a:p>
          <a:p>
            <a:r>
              <a:rPr lang="en-US" altLang="en-US" sz="2400"/>
              <a:t>Overlapped address / data phases (prev. slide)</a:t>
            </a:r>
            <a:endParaRPr lang="en-US" altLang="en-US" sz="2400"/>
          </a:p>
          <a:p>
            <a:pPr lvl="1"/>
            <a:r>
              <a:rPr lang="en-US" altLang="en-US"/>
              <a:t>requires one of the above techniques</a:t>
            </a:r>
            <a:endParaRPr lang="en-US" altLang="en-US"/>
          </a:p>
          <a:p>
            <a:r>
              <a:rPr lang="en-US" altLang="en-US" sz="2400"/>
              <a:t>Split-phase (or packet switched) bus</a:t>
            </a:r>
            <a:endParaRPr lang="en-US" altLang="en-US" sz="2400"/>
          </a:p>
          <a:p>
            <a:pPr lvl="1"/>
            <a:r>
              <a:rPr lang="en-US" altLang="en-US"/>
              <a:t>completely separate address and data phases</a:t>
            </a:r>
            <a:endParaRPr lang="en-US" altLang="en-US"/>
          </a:p>
          <a:p>
            <a:pPr lvl="1"/>
            <a:r>
              <a:rPr lang="en-US" altLang="en-US"/>
              <a:t>arbitrate separately for each</a:t>
            </a:r>
            <a:endParaRPr lang="en-US" altLang="en-US"/>
          </a:p>
          <a:p>
            <a:pPr lvl="1"/>
            <a:r>
              <a:rPr lang="en-US" altLang="en-US"/>
              <a:t>address phase yield a tag which is matched with data phase</a:t>
            </a:r>
            <a:endParaRPr lang="en-US" altLang="en-US"/>
          </a:p>
          <a:p>
            <a:r>
              <a:rPr lang="en-US" altLang="en-US" sz="2400"/>
              <a:t>“All of the above” in most modern buses</a:t>
            </a:r>
            <a:endParaRPr lang="en-US" altLang="en-US" sz="2400"/>
          </a:p>
        </p:txBody>
      </p:sp>
      <p:sp>
        <p:nvSpPr>
          <p:cNvPr id="361475" name="Rectangle 3"/>
          <p:cNvSpPr>
            <a:spLocks noGrp="1" noChangeArrowheads="1"/>
          </p:cNvSpPr>
          <p:nvPr>
            <p:ph type="title"/>
          </p:nvPr>
        </p:nvSpPr>
        <p:spPr>
          <a:xfrm>
            <a:off x="871538" y="234950"/>
            <a:ext cx="7434262" cy="368300"/>
          </a:xfrm>
        </p:spPr>
        <p:txBody>
          <a:bodyPr/>
          <a:lstStyle/>
          <a:p>
            <a:r>
              <a:rPr lang="en-US" altLang="en-US" sz="2400" dirty="0"/>
              <a:t>Increasing Transaction Rate on</a:t>
            </a:r>
            <a:r>
              <a:rPr lang="zh-CN" altLang="en-US" sz="2400" dirty="0"/>
              <a:t> </a:t>
            </a:r>
            <a:r>
              <a:rPr lang="en-US" altLang="en-US" sz="2400" dirty="0" err="1"/>
              <a:t>Multimaster</a:t>
            </a:r>
            <a:r>
              <a:rPr lang="en-US" altLang="en-US" sz="2400" dirty="0"/>
              <a:t> Bus</a:t>
            </a:r>
            <a:endParaRPr lang="en-US" altLang="en-US" sz="2400" dirty="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62498" name="Rectangle 2"/>
          <p:cNvSpPr>
            <a:spLocks noGrp="1" noChangeArrowheads="1"/>
          </p:cNvSpPr>
          <p:nvPr>
            <p:ph type="body" idx="1"/>
          </p:nvPr>
        </p:nvSpPr>
        <p:spPr>
          <a:xfrm>
            <a:off x="228600" y="1095375"/>
            <a:ext cx="8610600" cy="393382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35000"/>
              </a:spcBef>
            </a:pPr>
            <a:r>
              <a:rPr lang="en-US" altLang="en-US" sz="2000"/>
              <a:t>All signals sampled on rising edge</a:t>
            </a:r>
            <a:endParaRPr lang="en-US" altLang="en-US" sz="2000"/>
          </a:p>
          <a:p>
            <a:pPr>
              <a:spcBef>
                <a:spcPct val="35000"/>
              </a:spcBef>
            </a:pPr>
            <a:r>
              <a:rPr lang="en-US" altLang="en-US" sz="2000" dirty="0"/>
              <a:t>Centralized Parallel Arbitration</a:t>
            </a:r>
            <a:endParaRPr lang="en-US" altLang="en-US" sz="2000" dirty="0"/>
          </a:p>
          <a:p>
            <a:pPr lvl="1">
              <a:spcBef>
                <a:spcPct val="35000"/>
              </a:spcBef>
            </a:pPr>
            <a:r>
              <a:rPr lang="en-US" altLang="en-US" sz="1600" dirty="0"/>
              <a:t>overlapped with previous transaction</a:t>
            </a:r>
            <a:endParaRPr lang="en-US" altLang="en-US" sz="2200" dirty="0"/>
          </a:p>
          <a:p>
            <a:pPr>
              <a:spcBef>
                <a:spcPct val="35000"/>
              </a:spcBef>
            </a:pPr>
            <a:r>
              <a:rPr lang="en-US" altLang="en-US" sz="2000" dirty="0"/>
              <a:t>All transfers are (unlimited) </a:t>
            </a:r>
            <a:r>
              <a:rPr lang="en-US" altLang="en-US" sz="2000" u="sng" dirty="0"/>
              <a:t>bursts</a:t>
            </a:r>
            <a:endParaRPr lang="en-US" altLang="en-US" sz="2000" dirty="0"/>
          </a:p>
          <a:p>
            <a:pPr>
              <a:spcBef>
                <a:spcPct val="35000"/>
              </a:spcBef>
            </a:pPr>
            <a:r>
              <a:rPr lang="en-US" altLang="en-US" sz="2000" dirty="0"/>
              <a:t>Address phase starts by asserting FRAME#</a:t>
            </a:r>
            <a:endParaRPr lang="en-US" altLang="en-US" sz="2000" dirty="0"/>
          </a:p>
          <a:p>
            <a:pPr>
              <a:spcBef>
                <a:spcPct val="35000"/>
              </a:spcBef>
            </a:pPr>
            <a:r>
              <a:rPr lang="en-US" altLang="en-US" sz="2000" dirty="0"/>
              <a:t>Next cycle “initiator” asserts </a:t>
            </a:r>
            <a:r>
              <a:rPr lang="en-US" altLang="en-US" sz="2000" dirty="0" err="1"/>
              <a:t>cmd</a:t>
            </a:r>
            <a:r>
              <a:rPr lang="en-US" altLang="en-US" sz="2000" dirty="0"/>
              <a:t> and address</a:t>
            </a:r>
            <a:endParaRPr lang="en-US" altLang="en-US" sz="2000" dirty="0"/>
          </a:p>
          <a:p>
            <a:pPr>
              <a:spcBef>
                <a:spcPct val="35000"/>
              </a:spcBef>
            </a:pPr>
            <a:r>
              <a:rPr lang="en-US" altLang="en-US" sz="2000" dirty="0"/>
              <a:t>Data transfers happen when</a:t>
            </a:r>
            <a:endParaRPr lang="en-US" altLang="en-US" sz="2000" dirty="0"/>
          </a:p>
          <a:p>
            <a:pPr lvl="1">
              <a:spcBef>
                <a:spcPct val="35000"/>
              </a:spcBef>
            </a:pPr>
            <a:r>
              <a:rPr lang="en-US" altLang="en-US" sz="1600" dirty="0"/>
              <a:t>IRDY# asserted by master when ready to transfer data</a:t>
            </a:r>
            <a:endParaRPr lang="en-US" altLang="en-US" sz="1600" dirty="0"/>
          </a:p>
          <a:p>
            <a:pPr lvl="1">
              <a:spcBef>
                <a:spcPct val="35000"/>
              </a:spcBef>
            </a:pPr>
            <a:r>
              <a:rPr lang="en-US" altLang="en-US" sz="1600" dirty="0"/>
              <a:t>TRDY# asserted by target when ready to transfer data</a:t>
            </a:r>
            <a:endParaRPr lang="en-US" altLang="en-US" sz="1600" dirty="0"/>
          </a:p>
          <a:p>
            <a:pPr lvl="1">
              <a:spcBef>
                <a:spcPct val="35000"/>
              </a:spcBef>
            </a:pPr>
            <a:r>
              <a:rPr lang="en-US" altLang="en-US" sz="1600" dirty="0"/>
              <a:t>transfer when both asserted on rising edge</a:t>
            </a:r>
            <a:endParaRPr lang="en-US" altLang="en-US" sz="2200" dirty="0"/>
          </a:p>
          <a:p>
            <a:pPr>
              <a:spcBef>
                <a:spcPct val="35000"/>
              </a:spcBef>
            </a:pPr>
            <a:r>
              <a:rPr lang="en-US" altLang="en-US" sz="2000" dirty="0"/>
              <a:t>FRAME# </a:t>
            </a:r>
            <a:r>
              <a:rPr lang="en-US" altLang="en-US" sz="2000" dirty="0" err="1"/>
              <a:t>deasserted</a:t>
            </a:r>
            <a:r>
              <a:rPr lang="en-US" altLang="en-US" sz="2000" dirty="0"/>
              <a:t> when master intends to complete only one more data transfer</a:t>
            </a:r>
            <a:endParaRPr lang="en-US" altLang="en-US" sz="2000" dirty="0"/>
          </a:p>
        </p:txBody>
      </p:sp>
      <p:sp>
        <p:nvSpPr>
          <p:cNvPr id="362499" name="Rectangle 3"/>
          <p:cNvSpPr>
            <a:spLocks noGrp="1" noChangeArrowheads="1"/>
          </p:cNvSpPr>
          <p:nvPr>
            <p:ph type="title"/>
          </p:nvPr>
        </p:nvSpPr>
        <p:spPr>
          <a:xfrm>
            <a:off x="871538" y="234950"/>
            <a:ext cx="6519862" cy="368300"/>
          </a:xfrm>
        </p:spPr>
        <p:txBody>
          <a:bodyPr/>
          <a:lstStyle/>
          <a:p>
            <a:r>
              <a:rPr lang="en-US" altLang="en-US" dirty="0"/>
              <a:t>PCI Read/Write Transactions</a:t>
            </a:r>
            <a:endParaRPr lang="en-US" altLang="en-US" dirty="0"/>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ltLang="en-US"/>
              <a:t>COaA, LEC19 I/O</a:t>
            </a:r>
            <a:endParaRPr lang="en-US" altLang="en-US" dirty="0"/>
          </a:p>
        </p:txBody>
      </p:sp>
      <p:sp>
        <p:nvSpPr>
          <p:cNvPr id="6" name="Footer Placeholder 4"/>
          <p:cNvSpPr>
            <a:spLocks noGrp="1"/>
          </p:cNvSpPr>
          <p:nvPr>
            <p:ph type="ftr" sz="quarter" idx="11"/>
          </p:nvPr>
        </p:nvSpPr>
        <p:spPr/>
        <p:txBody>
          <a:bodyPr/>
          <a:lstStyle/>
          <a:p>
            <a:r>
              <a:rPr lang="en-US" altLang="en-US"/>
              <a:t>Northwestern Polytechnical University</a:t>
            </a:r>
            <a:endParaRPr lang="en-US" altLang="en-US" dirty="0"/>
          </a:p>
        </p:txBody>
      </p:sp>
      <p:pic>
        <p:nvPicPr>
          <p:cNvPr id="363522" name="Picture 2"/>
          <p:cNvPicPr>
            <a:picLocks noGrp="1" noChangeAspect="1" noChangeArrowheads="1"/>
          </p:cNvPicPr>
          <p:nvPr>
            <p:ph type="body" idx="1"/>
          </p:nvPr>
        </p:nvPicPr>
        <p:blipFill>
          <a:blip r:embed="rId1">
            <a:extLst>
              <a:ext uri="{28A0092B-C50C-407E-A947-70E740481C1C}">
                <a14:useLocalDpi xmlns:a14="http://schemas.microsoft.com/office/drawing/2010/main" val="0"/>
              </a:ext>
            </a:extLst>
          </a:blip>
          <a:srcRect r="2621"/>
          <a:stretch>
            <a:fillRect/>
          </a:stretch>
        </p:blipFill>
        <p:spPr>
          <a:xfrm>
            <a:off x="939800" y="831850"/>
            <a:ext cx="7048500" cy="4805363"/>
          </a:xfrm>
          <a:noFill/>
          <a:extLst>
            <a:ext uri="{91240B29-F687-4F45-9708-019B960494DF}">
              <a14:hiddenLine xmlns:a14="http://schemas.microsoft.com/office/drawing/2010/main" w="12700">
                <a:solidFill>
                  <a:schemeClr val="tx1"/>
                </a:solidFill>
                <a:miter lim="800000"/>
                <a:headEnd/>
                <a:tailEnd/>
              </a14:hiddenLine>
            </a:ext>
          </a:extLst>
        </p:spPr>
      </p:pic>
      <p:sp>
        <p:nvSpPr>
          <p:cNvPr id="363523" name="Rectangle 3"/>
          <p:cNvSpPr>
            <a:spLocks noChangeArrowheads="1"/>
          </p:cNvSpPr>
          <p:nvPr/>
        </p:nvSpPr>
        <p:spPr bwMode="auto">
          <a:xfrm>
            <a:off x="519113" y="5768975"/>
            <a:ext cx="7280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800">
                <a:latin typeface="Arial" panose="020B0604020202020204" pitchFamily="34" charset="0"/>
              </a:rPr>
              <a:t>– Turn-around cycle on any signal driven by more than one agent</a:t>
            </a:r>
            <a:endParaRPr lang="en-US" altLang="en-US" sz="1800">
              <a:latin typeface="Arial" panose="020B0604020202020204" pitchFamily="34" charset="0"/>
            </a:endParaRPr>
          </a:p>
        </p:txBody>
      </p:sp>
      <p:sp>
        <p:nvSpPr>
          <p:cNvPr id="363524" name="Rectangle 4"/>
          <p:cNvSpPr>
            <a:spLocks noGrp="1" noChangeArrowheads="1"/>
          </p:cNvSpPr>
          <p:nvPr>
            <p:ph type="title"/>
          </p:nvPr>
        </p:nvSpPr>
        <p:spPr>
          <a:xfrm>
            <a:off x="871538" y="234950"/>
            <a:ext cx="6215062" cy="368300"/>
          </a:xfrm>
        </p:spPr>
        <p:txBody>
          <a:bodyPr/>
          <a:lstStyle/>
          <a:p>
            <a:r>
              <a:rPr lang="en-US" altLang="en-US"/>
              <a:t>PCI Read Transaction</a:t>
            </a:r>
            <a:endParaRPr lang="en-US" altLang="en-US"/>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pic>
        <p:nvPicPr>
          <p:cNvPr id="3645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838200"/>
            <a:ext cx="6873875" cy="4846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64547" name="Rectangle 3"/>
          <p:cNvSpPr>
            <a:spLocks noGrp="1" noChangeArrowheads="1"/>
          </p:cNvSpPr>
          <p:nvPr>
            <p:ph type="title"/>
          </p:nvPr>
        </p:nvSpPr>
        <p:spPr>
          <a:xfrm>
            <a:off x="871538" y="234950"/>
            <a:ext cx="5605462" cy="368300"/>
          </a:xfrm>
        </p:spPr>
        <p:txBody>
          <a:bodyPr/>
          <a:lstStyle/>
          <a:p>
            <a:r>
              <a:rPr lang="en-US" altLang="en-US"/>
              <a:t>PCI Write Transaction</a:t>
            </a:r>
            <a:endParaRPr lang="en-US" alt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65570" name="Rectangle 1026"/>
          <p:cNvSpPr>
            <a:spLocks noGrp="1" noChangeArrowheads="1"/>
          </p:cNvSpPr>
          <p:nvPr>
            <p:ph type="body" idx="1"/>
          </p:nvPr>
        </p:nvSpPr>
        <p:spPr>
          <a:xfrm>
            <a:off x="228600" y="838200"/>
            <a:ext cx="8497888" cy="3835400"/>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spcBef>
                <a:spcPct val="30000"/>
              </a:spcBef>
            </a:pPr>
            <a:r>
              <a:rPr lang="en-US" altLang="en-US" sz="2400"/>
              <a:t>Push bus efficiency toward 100% under common usage</a:t>
            </a:r>
            <a:endParaRPr lang="en-US" altLang="en-US" sz="2400"/>
          </a:p>
          <a:p>
            <a:pPr>
              <a:spcBef>
                <a:spcPct val="30000"/>
              </a:spcBef>
            </a:pPr>
            <a:r>
              <a:rPr lang="en-US" altLang="en-US" sz="2400"/>
              <a:t>Bus Parking</a:t>
            </a:r>
            <a:endParaRPr lang="en-US" altLang="en-US" sz="2400"/>
          </a:p>
          <a:p>
            <a:pPr lvl="1">
              <a:spcBef>
                <a:spcPct val="30000"/>
              </a:spcBef>
            </a:pPr>
            <a:r>
              <a:rPr lang="en-US" altLang="en-US"/>
              <a:t>retain bus grant for previous master until another makes request</a:t>
            </a:r>
            <a:endParaRPr lang="en-US" altLang="en-US"/>
          </a:p>
          <a:p>
            <a:pPr lvl="1">
              <a:spcBef>
                <a:spcPct val="30000"/>
              </a:spcBef>
            </a:pPr>
            <a:r>
              <a:rPr lang="en-US" altLang="en-US"/>
              <a:t>granted master can start next transfer without arbitration</a:t>
            </a:r>
            <a:endParaRPr lang="en-US" altLang="en-US"/>
          </a:p>
          <a:p>
            <a:pPr>
              <a:spcBef>
                <a:spcPct val="30000"/>
              </a:spcBef>
            </a:pPr>
            <a:r>
              <a:rPr lang="en-US" altLang="en-US" sz="2400"/>
              <a:t>Arbitrary Burst length</a:t>
            </a:r>
            <a:endParaRPr lang="en-US" altLang="en-US"/>
          </a:p>
          <a:p>
            <a:pPr lvl="1">
              <a:spcBef>
                <a:spcPct val="30000"/>
              </a:spcBef>
            </a:pPr>
            <a:r>
              <a:rPr lang="en-US" altLang="en-US"/>
              <a:t>initiator and target can exert flow control with xRDY</a:t>
            </a:r>
            <a:endParaRPr lang="en-US" altLang="en-US"/>
          </a:p>
          <a:p>
            <a:pPr lvl="1">
              <a:spcBef>
                <a:spcPct val="30000"/>
              </a:spcBef>
            </a:pPr>
            <a:r>
              <a:rPr lang="en-US" altLang="en-US"/>
              <a:t>target can disconnect request with STOP (abort or retry)</a:t>
            </a:r>
            <a:endParaRPr lang="en-US" altLang="en-US"/>
          </a:p>
          <a:p>
            <a:pPr lvl="1">
              <a:spcBef>
                <a:spcPct val="30000"/>
              </a:spcBef>
            </a:pPr>
            <a:r>
              <a:rPr lang="en-US" altLang="en-US"/>
              <a:t>master can disconnect by deasserting FRAME</a:t>
            </a:r>
            <a:endParaRPr lang="en-US" altLang="en-US"/>
          </a:p>
          <a:p>
            <a:pPr lvl="1">
              <a:spcBef>
                <a:spcPct val="30000"/>
              </a:spcBef>
            </a:pPr>
            <a:r>
              <a:rPr lang="en-US" altLang="en-US"/>
              <a:t>arbiter can disconnect by deasserting GNT</a:t>
            </a:r>
            <a:endParaRPr lang="en-US" altLang="en-US"/>
          </a:p>
          <a:p>
            <a:pPr>
              <a:spcBef>
                <a:spcPct val="30000"/>
              </a:spcBef>
            </a:pPr>
            <a:r>
              <a:rPr lang="en-US" altLang="en-US" sz="2400"/>
              <a:t>Delayed (pended, split-phase) transactions</a:t>
            </a:r>
            <a:endParaRPr lang="en-US" altLang="en-US"/>
          </a:p>
          <a:p>
            <a:pPr lvl="1">
              <a:spcBef>
                <a:spcPct val="30000"/>
              </a:spcBef>
            </a:pPr>
            <a:r>
              <a:rPr lang="en-US" altLang="en-US"/>
              <a:t>free the bus after request to slow device</a:t>
            </a:r>
            <a:endParaRPr lang="en-US" altLang="en-US"/>
          </a:p>
        </p:txBody>
      </p:sp>
      <p:sp>
        <p:nvSpPr>
          <p:cNvPr id="365571" name="Rectangle 1027"/>
          <p:cNvSpPr>
            <a:spLocks noGrp="1" noChangeArrowheads="1"/>
          </p:cNvSpPr>
          <p:nvPr>
            <p:ph type="title"/>
          </p:nvPr>
        </p:nvSpPr>
        <p:spPr>
          <a:xfrm>
            <a:off x="871538" y="234950"/>
            <a:ext cx="5300662" cy="368300"/>
          </a:xfrm>
        </p:spPr>
        <p:txBody>
          <a:bodyPr/>
          <a:lstStyle/>
          <a:p>
            <a:r>
              <a:rPr lang="en-US" altLang="en-US"/>
              <a:t>PCI Optimizations</a:t>
            </a:r>
            <a:endParaRPr lang="en-US" altLang="en-US"/>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186370" name="Rectangle 2"/>
          <p:cNvSpPr>
            <a:spLocks noGrp="1" noChangeArrowheads="1"/>
          </p:cNvSpPr>
          <p:nvPr>
            <p:ph type="title"/>
          </p:nvPr>
        </p:nvSpPr>
        <p:spPr>
          <a:xfrm>
            <a:off x="871538" y="234950"/>
            <a:ext cx="4919662" cy="368300"/>
          </a:xfrm>
        </p:spPr>
        <p:txBody>
          <a:bodyPr/>
          <a:lstStyle/>
          <a:p>
            <a:r>
              <a:rPr lang="en-US" altLang="en-US" dirty="0"/>
              <a:t>Bus Summary</a:t>
            </a:r>
            <a:endParaRPr lang="en-US" altLang="en-US" dirty="0"/>
          </a:p>
        </p:txBody>
      </p:sp>
      <p:sp>
        <p:nvSpPr>
          <p:cNvPr id="186371" name="Rectangle 3"/>
          <p:cNvSpPr>
            <a:spLocks noGrp="1" noChangeArrowheads="1"/>
          </p:cNvSpPr>
          <p:nvPr>
            <p:ph type="body" idx="1"/>
          </p:nvPr>
        </p:nvSpPr>
        <p:spPr>
          <a:xfrm>
            <a:off x="304800" y="954087"/>
            <a:ext cx="8191500" cy="4837113"/>
          </a:xfrm>
        </p:spPr>
        <p:txBody>
          <a:bodyPr/>
          <a:lstStyle/>
          <a:p>
            <a:pPr>
              <a:spcBef>
                <a:spcPct val="10000"/>
              </a:spcBef>
            </a:pPr>
            <a:r>
              <a:rPr lang="en-US" altLang="en-US" sz="2000"/>
              <a:t>Buses are an important technique for building large-scale systems</a:t>
            </a:r>
            <a:endParaRPr lang="en-US" altLang="en-US" sz="2000"/>
          </a:p>
          <a:p>
            <a:pPr lvl="1">
              <a:spcBef>
                <a:spcPct val="10000"/>
              </a:spcBef>
            </a:pPr>
            <a:r>
              <a:rPr lang="en-US" altLang="en-US" sz="2000" dirty="0"/>
              <a:t>Their speed is critically dependent on factors such as length, number of devices, etc.</a:t>
            </a:r>
            <a:endParaRPr lang="en-US" altLang="en-US" sz="2000" dirty="0"/>
          </a:p>
          <a:p>
            <a:pPr lvl="1">
              <a:spcBef>
                <a:spcPct val="10000"/>
              </a:spcBef>
            </a:pPr>
            <a:r>
              <a:rPr lang="en-US" altLang="en-US" sz="2000" dirty="0"/>
              <a:t>Critically limited by capacitance</a:t>
            </a:r>
            <a:endParaRPr lang="en-US" altLang="en-US" sz="2000" dirty="0"/>
          </a:p>
          <a:p>
            <a:pPr lvl="1">
              <a:spcBef>
                <a:spcPct val="10000"/>
              </a:spcBef>
            </a:pPr>
            <a:r>
              <a:rPr lang="en-US" altLang="en-US" sz="2000" dirty="0"/>
              <a:t>Tricks: esoteric drive technology such as GTL</a:t>
            </a:r>
            <a:endParaRPr lang="en-US" altLang="en-US" sz="2000" dirty="0"/>
          </a:p>
          <a:p>
            <a:pPr>
              <a:spcBef>
                <a:spcPct val="10000"/>
              </a:spcBef>
            </a:pPr>
            <a:r>
              <a:rPr lang="en-US" altLang="en-US" sz="2000" dirty="0"/>
              <a:t>Important terminology:</a:t>
            </a:r>
            <a:endParaRPr lang="en-US" altLang="en-US" sz="2000" dirty="0"/>
          </a:p>
          <a:p>
            <a:pPr lvl="1">
              <a:spcBef>
                <a:spcPct val="10000"/>
              </a:spcBef>
            </a:pPr>
            <a:r>
              <a:rPr lang="en-US" altLang="en-US" sz="2000" dirty="0"/>
              <a:t>Master: The device that can initiate new transactions</a:t>
            </a:r>
            <a:endParaRPr lang="en-US" altLang="en-US" sz="2000" dirty="0"/>
          </a:p>
          <a:p>
            <a:pPr lvl="1">
              <a:spcBef>
                <a:spcPct val="10000"/>
              </a:spcBef>
            </a:pPr>
            <a:r>
              <a:rPr lang="en-US" altLang="en-US" sz="2000" dirty="0"/>
              <a:t>Slaves: Devices that respond to the master</a:t>
            </a:r>
            <a:endParaRPr lang="en-US" altLang="en-US" sz="2000" dirty="0"/>
          </a:p>
          <a:p>
            <a:pPr>
              <a:spcBef>
                <a:spcPct val="10000"/>
              </a:spcBef>
            </a:pPr>
            <a:r>
              <a:rPr lang="en-US" altLang="en-US" sz="2000" dirty="0"/>
              <a:t>Two types of bus timing:</a:t>
            </a:r>
            <a:endParaRPr lang="en-US" altLang="en-US" sz="2000" dirty="0"/>
          </a:p>
          <a:p>
            <a:pPr lvl="1">
              <a:spcBef>
                <a:spcPct val="10000"/>
              </a:spcBef>
            </a:pPr>
            <a:r>
              <a:rPr lang="en-US" altLang="en-US" sz="2000" dirty="0"/>
              <a:t>Synchronous: bus includes clock</a:t>
            </a:r>
            <a:endParaRPr lang="en-US" altLang="en-US" sz="2000" dirty="0"/>
          </a:p>
          <a:p>
            <a:pPr lvl="1">
              <a:spcBef>
                <a:spcPct val="10000"/>
              </a:spcBef>
            </a:pPr>
            <a:r>
              <a:rPr lang="en-US" altLang="en-US" sz="2000" dirty="0"/>
              <a:t>Asynchronous: no clock, just REQ/ACK strobing</a:t>
            </a:r>
            <a:endParaRPr lang="en-US" altLang="en-US" sz="2000" dirty="0"/>
          </a:p>
          <a:p>
            <a:pPr>
              <a:spcBef>
                <a:spcPct val="10000"/>
              </a:spcBef>
            </a:pPr>
            <a:r>
              <a:rPr lang="en-US" altLang="en-US" sz="2000" dirty="0"/>
              <a:t>Direct Memory Access (DMA) allows fast, burst transfer into processor’s memory:</a:t>
            </a:r>
            <a:endParaRPr lang="en-US" altLang="en-US" sz="2000" dirty="0"/>
          </a:p>
          <a:p>
            <a:pPr lvl="1">
              <a:spcBef>
                <a:spcPct val="10000"/>
              </a:spcBef>
            </a:pPr>
            <a:r>
              <a:rPr lang="en-US" altLang="en-US" sz="2000" dirty="0"/>
              <a:t>Processor’s memory acts like a slave</a:t>
            </a:r>
            <a:endParaRPr lang="en-US" altLang="en-US" sz="2000" dirty="0"/>
          </a:p>
          <a:p>
            <a:pPr lvl="1">
              <a:spcBef>
                <a:spcPct val="10000"/>
              </a:spcBef>
            </a:pPr>
            <a:r>
              <a:rPr lang="en-US" altLang="en-US" sz="2000" dirty="0"/>
              <a:t>Probably requires some form of cache-coherence so that </a:t>
            </a:r>
            <a:r>
              <a:rPr lang="en-US" altLang="en-US" sz="2000" dirty="0" err="1"/>
              <a:t>DMA’ed</a:t>
            </a:r>
            <a:r>
              <a:rPr lang="en-US" altLang="en-US" sz="2000" dirty="0"/>
              <a:t> memory can be invalidated from cache.</a:t>
            </a:r>
            <a:endParaRPr lang="en-US" altLang="en-US"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262146" name="Rectangle 2"/>
          <p:cNvSpPr>
            <a:spLocks noGrp="1" noChangeArrowheads="1"/>
          </p:cNvSpPr>
          <p:nvPr>
            <p:ph type="title"/>
          </p:nvPr>
        </p:nvSpPr>
        <p:spPr>
          <a:xfrm>
            <a:off x="800100" y="228600"/>
            <a:ext cx="438150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dirty="0"/>
              <a:t>I/O Summary:</a:t>
            </a:r>
            <a:endParaRPr lang="en-US" altLang="en-US" dirty="0"/>
          </a:p>
        </p:txBody>
      </p:sp>
      <p:sp>
        <p:nvSpPr>
          <p:cNvPr id="262147" name="Rectangle 3"/>
          <p:cNvSpPr>
            <a:spLocks noGrp="1" noChangeArrowheads="1"/>
          </p:cNvSpPr>
          <p:nvPr>
            <p:ph type="body" idx="1"/>
          </p:nvPr>
        </p:nvSpPr>
        <p:spPr>
          <a:xfrm>
            <a:off x="228600" y="762000"/>
            <a:ext cx="8534400" cy="4003675"/>
          </a:xfrm>
          <a:noFill/>
          <a:extLst>
            <a:ext uri="{91240B29-F687-4F45-9708-019B960494DF}">
              <a14:hiddenLine xmlns:a14="http://schemas.microsoft.com/office/drawing/2010/main" w="12700">
                <a:solidFill>
                  <a:schemeClr val="tx1"/>
                </a:solidFill>
                <a:miter lim="800000"/>
                <a:headEnd/>
                <a:tailEnd/>
              </a14:hiddenLine>
            </a:ext>
          </a:extLst>
        </p:spPr>
        <p:txBody>
          <a:bodyPr/>
          <a:lstStyle/>
          <a:p>
            <a:pPr>
              <a:lnSpc>
                <a:spcPct val="90000"/>
              </a:lnSpc>
              <a:spcBef>
                <a:spcPct val="30000"/>
              </a:spcBef>
            </a:pPr>
            <a:r>
              <a:rPr lang="en-US" altLang="en-US" sz="2400" dirty="0"/>
              <a:t>I/O performance limited by weakest link in chain between OS  and device</a:t>
            </a:r>
            <a:endParaRPr lang="en-US" altLang="en-US" sz="2400" dirty="0"/>
          </a:p>
          <a:p>
            <a:pPr>
              <a:lnSpc>
                <a:spcPct val="90000"/>
              </a:lnSpc>
              <a:spcBef>
                <a:spcPct val="30000"/>
              </a:spcBef>
            </a:pPr>
            <a:r>
              <a:rPr lang="en-US" altLang="en-US" sz="2400" dirty="0"/>
              <a:t>Three Components of Disk Access Time:</a:t>
            </a:r>
            <a:endParaRPr lang="en-US" altLang="en-US" sz="2400" dirty="0"/>
          </a:p>
          <a:p>
            <a:pPr lvl="1">
              <a:lnSpc>
                <a:spcPct val="90000"/>
              </a:lnSpc>
              <a:spcBef>
                <a:spcPct val="30000"/>
              </a:spcBef>
            </a:pPr>
            <a:r>
              <a:rPr lang="en-US" altLang="en-US" dirty="0"/>
              <a:t>Seek Time: advertised to be 8 to 12 </a:t>
            </a:r>
            <a:r>
              <a:rPr lang="en-US" altLang="en-US" dirty="0" err="1"/>
              <a:t>ms.</a:t>
            </a:r>
            <a:r>
              <a:rPr lang="en-US" altLang="en-US" dirty="0"/>
              <a:t>  May be lower in real life.</a:t>
            </a:r>
            <a:endParaRPr lang="en-US" altLang="en-US" dirty="0"/>
          </a:p>
          <a:p>
            <a:pPr lvl="1">
              <a:lnSpc>
                <a:spcPct val="90000"/>
              </a:lnSpc>
              <a:spcBef>
                <a:spcPct val="30000"/>
              </a:spcBef>
            </a:pPr>
            <a:r>
              <a:rPr lang="en-US" altLang="en-US" dirty="0"/>
              <a:t>Rotational Latency: 4.1 </a:t>
            </a:r>
            <a:r>
              <a:rPr lang="en-US" altLang="en-US" dirty="0" err="1"/>
              <a:t>ms</a:t>
            </a:r>
            <a:r>
              <a:rPr lang="en-US" altLang="en-US" dirty="0"/>
              <a:t> at 7200 RPM and 8.3 </a:t>
            </a:r>
            <a:r>
              <a:rPr lang="en-US" altLang="en-US" dirty="0" err="1"/>
              <a:t>ms</a:t>
            </a:r>
            <a:r>
              <a:rPr lang="en-US" altLang="en-US" dirty="0"/>
              <a:t> at 3600 RPM</a:t>
            </a:r>
            <a:endParaRPr lang="en-US" altLang="en-US" dirty="0"/>
          </a:p>
          <a:p>
            <a:pPr lvl="1">
              <a:lnSpc>
                <a:spcPct val="90000"/>
              </a:lnSpc>
              <a:spcBef>
                <a:spcPct val="30000"/>
              </a:spcBef>
            </a:pPr>
            <a:r>
              <a:rPr lang="en-US" altLang="en-US" dirty="0"/>
              <a:t>Transfer Time: 2 to 12 MB per second</a:t>
            </a:r>
            <a:endParaRPr lang="en-US" altLang="en-US" dirty="0"/>
          </a:p>
          <a:p>
            <a:pPr>
              <a:lnSpc>
                <a:spcPct val="90000"/>
              </a:lnSpc>
              <a:spcBef>
                <a:spcPct val="30000"/>
              </a:spcBef>
            </a:pPr>
            <a:r>
              <a:rPr lang="en-US" altLang="en-US" sz="2400" dirty="0"/>
              <a:t>I/O device notifying the operating system:</a:t>
            </a:r>
            <a:endParaRPr lang="en-US" altLang="en-US" sz="2400" dirty="0"/>
          </a:p>
          <a:p>
            <a:pPr lvl="1">
              <a:lnSpc>
                <a:spcPct val="90000"/>
              </a:lnSpc>
              <a:spcBef>
                <a:spcPct val="30000"/>
              </a:spcBef>
            </a:pPr>
            <a:r>
              <a:rPr lang="en-US" altLang="en-US" dirty="0"/>
              <a:t>Polling: it can waste a lot of processor time</a:t>
            </a:r>
            <a:endParaRPr lang="en-US" altLang="en-US" dirty="0"/>
          </a:p>
          <a:p>
            <a:pPr lvl="1">
              <a:lnSpc>
                <a:spcPct val="90000"/>
              </a:lnSpc>
              <a:spcBef>
                <a:spcPct val="30000"/>
              </a:spcBef>
            </a:pPr>
            <a:r>
              <a:rPr lang="en-US" altLang="en-US" dirty="0"/>
              <a:t>I/O interrupt: similar to exception except it is asynchronous</a:t>
            </a:r>
            <a:endParaRPr lang="en-US" altLang="en-US" dirty="0"/>
          </a:p>
          <a:p>
            <a:pPr>
              <a:lnSpc>
                <a:spcPct val="90000"/>
              </a:lnSpc>
              <a:spcBef>
                <a:spcPct val="30000"/>
              </a:spcBef>
            </a:pPr>
            <a:r>
              <a:rPr lang="en-US" altLang="en-US" sz="2400" dirty="0"/>
              <a:t>Delegating I/O responsibility from the CPU: </a:t>
            </a:r>
            <a:endParaRPr lang="en-US" altLang="en-US" sz="2400" dirty="0"/>
          </a:p>
          <a:p>
            <a:pPr lvl="1">
              <a:lnSpc>
                <a:spcPct val="90000"/>
              </a:lnSpc>
              <a:spcBef>
                <a:spcPct val="30000"/>
              </a:spcBef>
            </a:pPr>
            <a:r>
              <a:rPr lang="en-US" altLang="en-US" dirty="0"/>
              <a:t>DMA, or even IOP</a:t>
            </a:r>
            <a:endParaRPr lang="en-US" alt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Date Placeholder 3"/>
          <p:cNvSpPr>
            <a:spLocks noGrp="1"/>
          </p:cNvSpPr>
          <p:nvPr>
            <p:ph type="dt" sz="half" idx="10"/>
          </p:nvPr>
        </p:nvSpPr>
        <p:spPr/>
        <p:txBody>
          <a:bodyPr/>
          <a:lstStyle/>
          <a:p>
            <a:r>
              <a:rPr lang="en-US" altLang="en-US"/>
              <a:t>COaA, LEC19 I/O</a:t>
            </a:r>
            <a:endParaRPr lang="en-US" altLang="en-US" dirty="0"/>
          </a:p>
        </p:txBody>
      </p:sp>
      <p:sp>
        <p:nvSpPr>
          <p:cNvPr id="17"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3218" name="Rectangle 2"/>
          <p:cNvSpPr>
            <a:spLocks noGrp="1" noChangeArrowheads="1"/>
          </p:cNvSpPr>
          <p:nvPr>
            <p:ph type="title"/>
          </p:nvPr>
        </p:nvSpPr>
        <p:spPr>
          <a:xfrm>
            <a:off x="765174" y="152400"/>
            <a:ext cx="6854825" cy="368300"/>
          </a:xfrm>
        </p:spPr>
        <p:txBody>
          <a:bodyPr/>
          <a:lstStyle/>
          <a:p>
            <a:r>
              <a:rPr lang="en-US" altLang="en-US"/>
              <a:t>TLB organization: include protection</a:t>
            </a:r>
            <a:endParaRPr lang="en-US" altLang="en-US"/>
          </a:p>
        </p:txBody>
      </p:sp>
      <p:sp>
        <p:nvSpPr>
          <p:cNvPr id="393219" name="Rectangle 3"/>
          <p:cNvSpPr>
            <a:spLocks noGrp="1" noChangeArrowheads="1"/>
          </p:cNvSpPr>
          <p:nvPr>
            <p:ph type="body" idx="1"/>
          </p:nvPr>
        </p:nvSpPr>
        <p:spPr>
          <a:xfrm>
            <a:off x="762000" y="2971800"/>
            <a:ext cx="8191500" cy="3336925"/>
          </a:xfrm>
        </p:spPr>
        <p:txBody>
          <a:bodyPr/>
          <a:lstStyle/>
          <a:p>
            <a:pPr>
              <a:tabLst>
                <a:tab pos="4122420" algn="l"/>
              </a:tabLst>
            </a:pPr>
            <a:r>
              <a:rPr lang="en-US" altLang="en-US"/>
              <a:t>TLB usually organized as </a:t>
            </a:r>
            <a:r>
              <a:rPr lang="en-US" altLang="en-US">
                <a:solidFill>
                  <a:schemeClr val="accent1"/>
                </a:solidFill>
              </a:rPr>
              <a:t>fully-associative cache</a:t>
            </a:r>
            <a:endParaRPr lang="en-US" altLang="en-US">
              <a:solidFill>
                <a:schemeClr val="accent1"/>
              </a:solidFill>
            </a:endParaRPr>
          </a:p>
          <a:p>
            <a:pPr lvl="1">
              <a:tabLst>
                <a:tab pos="4122420" algn="l"/>
              </a:tabLst>
            </a:pPr>
            <a:r>
              <a:rPr lang="en-US" altLang="en-US"/>
              <a:t>Lookup is by Virtual Address</a:t>
            </a:r>
            <a:endParaRPr lang="en-US" altLang="en-US"/>
          </a:p>
          <a:p>
            <a:pPr lvl="1">
              <a:tabLst>
                <a:tab pos="4122420" algn="l"/>
              </a:tabLst>
            </a:pPr>
            <a:r>
              <a:rPr lang="en-US" altLang="en-US"/>
              <a:t>Returns Physical Address + other info</a:t>
            </a:r>
            <a:endParaRPr lang="en-US" altLang="en-US"/>
          </a:p>
          <a:p>
            <a:pPr>
              <a:tabLst>
                <a:tab pos="4122420" algn="l"/>
              </a:tabLst>
            </a:pPr>
            <a:r>
              <a:rPr lang="en-US" altLang="en-US"/>
              <a:t>Dirty =&gt; Page modified (Y/N)?  	</a:t>
            </a:r>
            <a:br>
              <a:rPr lang="en-US" altLang="en-US"/>
            </a:br>
            <a:r>
              <a:rPr lang="en-US" altLang="en-US"/>
              <a:t>Ref =&gt; Page touched (Y/N)?</a:t>
            </a:r>
            <a:br>
              <a:rPr lang="en-US" altLang="en-US"/>
            </a:br>
            <a:r>
              <a:rPr lang="en-US" altLang="en-US"/>
              <a:t>Valid =&gt; TLB entry valid (Y/N)?  	</a:t>
            </a:r>
            <a:br>
              <a:rPr lang="en-US" altLang="en-US"/>
            </a:br>
            <a:r>
              <a:rPr lang="en-US" altLang="en-US"/>
              <a:t>Access =&gt; Read? Write? </a:t>
            </a:r>
            <a:br>
              <a:rPr lang="en-US" altLang="en-US"/>
            </a:br>
            <a:r>
              <a:rPr lang="en-US" altLang="en-US"/>
              <a:t>ASID =&gt; Which User?</a:t>
            </a:r>
            <a:endParaRPr lang="en-US" altLang="en-US"/>
          </a:p>
          <a:p>
            <a:pPr lvl="1">
              <a:tabLst>
                <a:tab pos="4122420" algn="l"/>
              </a:tabLst>
            </a:pPr>
            <a:endParaRPr lang="en-US" altLang="en-US"/>
          </a:p>
        </p:txBody>
      </p:sp>
      <p:sp>
        <p:nvSpPr>
          <p:cNvPr id="393220" name="Rectangle 4"/>
          <p:cNvSpPr>
            <a:spLocks noChangeArrowheads="1"/>
          </p:cNvSpPr>
          <p:nvPr/>
        </p:nvSpPr>
        <p:spPr bwMode="auto">
          <a:xfrm>
            <a:off x="762000" y="1117600"/>
            <a:ext cx="7467600" cy="14732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1" name="Rectangle 5"/>
          <p:cNvSpPr>
            <a:spLocks noChangeArrowheads="1"/>
          </p:cNvSpPr>
          <p:nvPr/>
        </p:nvSpPr>
        <p:spPr bwMode="auto">
          <a:xfrm>
            <a:off x="762000" y="1143000"/>
            <a:ext cx="75438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Virtual Address   Physical Address   Dirty   Ref   Valid   Access ASID</a:t>
            </a:r>
            <a:endParaRPr lang="en-US" altLang="en-US" sz="1800">
              <a:latin typeface="Arial" panose="020B0604020202020204" pitchFamily="34" charset="0"/>
            </a:endParaRPr>
          </a:p>
        </p:txBody>
      </p:sp>
      <p:sp>
        <p:nvSpPr>
          <p:cNvPr id="393222" name="Line 6"/>
          <p:cNvSpPr>
            <a:spLocks noChangeShapeType="1"/>
          </p:cNvSpPr>
          <p:nvPr/>
        </p:nvSpPr>
        <p:spPr bwMode="auto">
          <a:xfrm>
            <a:off x="2597150" y="1117600"/>
            <a:ext cx="0" cy="147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3" name="Line 7"/>
          <p:cNvSpPr>
            <a:spLocks noChangeShapeType="1"/>
          </p:cNvSpPr>
          <p:nvPr/>
        </p:nvSpPr>
        <p:spPr bwMode="auto">
          <a:xfrm>
            <a:off x="4705350" y="1168400"/>
            <a:ext cx="0" cy="1422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4" name="Line 8"/>
          <p:cNvSpPr>
            <a:spLocks noChangeShapeType="1"/>
          </p:cNvSpPr>
          <p:nvPr/>
        </p:nvSpPr>
        <p:spPr bwMode="auto">
          <a:xfrm>
            <a:off x="5403850" y="1117600"/>
            <a:ext cx="0" cy="147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5" name="Line 9"/>
          <p:cNvSpPr>
            <a:spLocks noChangeShapeType="1"/>
          </p:cNvSpPr>
          <p:nvPr/>
        </p:nvSpPr>
        <p:spPr bwMode="auto">
          <a:xfrm>
            <a:off x="5975350" y="1117600"/>
            <a:ext cx="0" cy="147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6" name="Line 10"/>
          <p:cNvSpPr>
            <a:spLocks noChangeShapeType="1"/>
          </p:cNvSpPr>
          <p:nvPr/>
        </p:nvSpPr>
        <p:spPr bwMode="auto">
          <a:xfrm>
            <a:off x="6724650" y="1117600"/>
            <a:ext cx="0" cy="147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7" name="Line 11"/>
          <p:cNvSpPr>
            <a:spLocks noChangeShapeType="1"/>
          </p:cNvSpPr>
          <p:nvPr/>
        </p:nvSpPr>
        <p:spPr bwMode="auto">
          <a:xfrm flipV="1">
            <a:off x="774700" y="1371600"/>
            <a:ext cx="7454900" cy="444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28" name="Text Box 12"/>
          <p:cNvSpPr txBox="1">
            <a:spLocks noChangeArrowheads="1"/>
          </p:cNvSpPr>
          <p:nvPr/>
        </p:nvSpPr>
        <p:spPr bwMode="auto">
          <a:xfrm>
            <a:off x="838200" y="1524000"/>
            <a:ext cx="739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1pPr>
            <a:lvl2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2pPr>
            <a:lvl3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3pPr>
            <a:lvl4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4pPr>
            <a:lvl5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5pPr>
            <a:lvl6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6pPr>
            <a:lvl7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7pPr>
            <a:lvl8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8pPr>
            <a:lvl9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9pPr>
          </a:lstStyle>
          <a:p>
            <a:pPr>
              <a:spcBef>
                <a:spcPct val="50000"/>
              </a:spcBef>
            </a:pPr>
            <a:r>
              <a:rPr lang="en-US" altLang="en-US" sz="1800" b="0">
                <a:latin typeface="Arial" panose="020B0604020202020204" pitchFamily="34" charset="0"/>
              </a:rPr>
              <a:t>	0xFA00	0x0003	Y	N	Y	R/W	34</a:t>
            </a:r>
            <a:endParaRPr lang="en-US" altLang="en-US" sz="1800" b="0">
              <a:latin typeface="Arial" panose="020B0604020202020204" pitchFamily="34" charset="0"/>
            </a:endParaRPr>
          </a:p>
        </p:txBody>
      </p:sp>
      <p:sp>
        <p:nvSpPr>
          <p:cNvPr id="393229" name="Line 13"/>
          <p:cNvSpPr>
            <a:spLocks noChangeShapeType="1"/>
          </p:cNvSpPr>
          <p:nvPr/>
        </p:nvSpPr>
        <p:spPr bwMode="auto">
          <a:xfrm>
            <a:off x="7620000" y="1143000"/>
            <a:ext cx="0" cy="13970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30" name="Line 14"/>
          <p:cNvSpPr>
            <a:spLocks noChangeShapeType="1"/>
          </p:cNvSpPr>
          <p:nvPr/>
        </p:nvSpPr>
        <p:spPr bwMode="auto">
          <a:xfrm>
            <a:off x="7620000" y="1143000"/>
            <a:ext cx="0" cy="14732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3231" name="Text Box 15"/>
          <p:cNvSpPr txBox="1">
            <a:spLocks noChangeArrowheads="1"/>
          </p:cNvSpPr>
          <p:nvPr/>
        </p:nvSpPr>
        <p:spPr bwMode="auto">
          <a:xfrm>
            <a:off x="838200" y="1524000"/>
            <a:ext cx="73914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1pPr>
            <a:lvl2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2pPr>
            <a:lvl3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3pPr>
            <a:lvl4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4pPr>
            <a:lvl5pPr>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5pPr>
            <a:lvl6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6pPr>
            <a:lvl7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7pPr>
            <a:lvl8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8pPr>
            <a:lvl9pPr eaLnBrk="0" fontAlgn="base" hangingPunct="0">
              <a:spcBef>
                <a:spcPct val="0"/>
              </a:spcBef>
              <a:spcAft>
                <a:spcPct val="0"/>
              </a:spcAft>
              <a:tabLst>
                <a:tab pos="804545" algn="ctr"/>
                <a:tab pos="2743200" algn="ctr"/>
                <a:tab pos="4122420" algn="ctr"/>
                <a:tab pos="4795520" algn="ctr"/>
                <a:tab pos="5435600" algn="ctr"/>
                <a:tab pos="6224270" algn="ctr"/>
                <a:tab pos="6979920" algn="ctr"/>
              </a:tabLst>
              <a:defRPr sz="2400">
                <a:solidFill>
                  <a:schemeClr val="tx1"/>
                </a:solidFill>
                <a:latin typeface="Times New Roman" panose="02020603050405020304" charset="0"/>
              </a:defRPr>
            </a:lvl9pPr>
          </a:lstStyle>
          <a:p>
            <a:pPr>
              <a:spcBef>
                <a:spcPct val="50000"/>
              </a:spcBef>
            </a:pPr>
            <a:r>
              <a:rPr lang="en-US" altLang="en-US" sz="1800" b="0">
                <a:solidFill>
                  <a:schemeClr val="accent2"/>
                </a:solidFill>
                <a:latin typeface="Arial" panose="020B0604020202020204" pitchFamily="34" charset="0"/>
              </a:rPr>
              <a:t>	0xFA00	0x0003	Y	N	Y	R/W	34</a:t>
            </a:r>
            <a:br>
              <a:rPr lang="en-US" altLang="en-US" sz="1800" b="0">
                <a:solidFill>
                  <a:schemeClr val="accent2"/>
                </a:solidFill>
                <a:latin typeface="Arial" panose="020B0604020202020204" pitchFamily="34" charset="0"/>
              </a:rPr>
            </a:br>
            <a:r>
              <a:rPr lang="en-US" altLang="en-US" sz="1800" b="0">
                <a:solidFill>
                  <a:schemeClr val="accent2"/>
                </a:solidFill>
                <a:latin typeface="Arial" panose="020B0604020202020204" pitchFamily="34" charset="0"/>
              </a:rPr>
              <a:t>	0x0040	0x0010	N	Y	Y	R	0</a:t>
            </a:r>
            <a:br>
              <a:rPr lang="en-US" altLang="en-US" sz="1800" b="0">
                <a:solidFill>
                  <a:schemeClr val="accent2"/>
                </a:solidFill>
                <a:latin typeface="Arial" panose="020B0604020202020204" pitchFamily="34" charset="0"/>
              </a:rPr>
            </a:br>
            <a:r>
              <a:rPr lang="en-US" altLang="en-US" sz="1800" b="0">
                <a:solidFill>
                  <a:schemeClr val="accent2"/>
                </a:solidFill>
                <a:latin typeface="Arial" panose="020B0604020202020204" pitchFamily="34" charset="0"/>
              </a:rPr>
              <a:t>	0x0041	0x0011	N	Y	Y	R	0</a:t>
            </a:r>
            <a:endParaRPr lang="en-US" altLang="en-US" sz="1800" b="0">
              <a:solidFill>
                <a:schemeClr val="accent2"/>
              </a:solidFill>
              <a:latin typeface="Arial" panose="020B06040202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Date Placeholder 3"/>
          <p:cNvSpPr>
            <a:spLocks noGrp="1"/>
          </p:cNvSpPr>
          <p:nvPr>
            <p:ph type="dt" sz="half" idx="10"/>
          </p:nvPr>
        </p:nvSpPr>
        <p:spPr/>
        <p:txBody>
          <a:bodyPr/>
          <a:lstStyle/>
          <a:p>
            <a:r>
              <a:rPr lang="en-US" altLang="en-US"/>
              <a:t>COaA, LEC19 I/O</a:t>
            </a:r>
            <a:endParaRPr lang="en-US" altLang="en-US" dirty="0"/>
          </a:p>
        </p:txBody>
      </p:sp>
      <p:sp>
        <p:nvSpPr>
          <p:cNvPr id="53"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4242" name="Rectangle 2"/>
          <p:cNvSpPr>
            <a:spLocks noGrp="1" noChangeArrowheads="1"/>
          </p:cNvSpPr>
          <p:nvPr>
            <p:ph type="title"/>
          </p:nvPr>
        </p:nvSpPr>
        <p:spPr>
          <a:xfrm>
            <a:off x="800100" y="228600"/>
            <a:ext cx="7962900"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a:t>Example: R3000 pipeline includes TLB stages</a:t>
            </a:r>
            <a:endParaRPr lang="en-US" altLang="en-US"/>
          </a:p>
        </p:txBody>
      </p:sp>
      <p:sp>
        <p:nvSpPr>
          <p:cNvPr id="394243" name="Rectangle 3" descr="20%"/>
          <p:cNvSpPr>
            <a:spLocks noChangeArrowheads="1"/>
          </p:cNvSpPr>
          <p:nvPr/>
        </p:nvSpPr>
        <p:spPr bwMode="auto">
          <a:xfrm>
            <a:off x="5610225" y="1730375"/>
            <a:ext cx="1384300" cy="276225"/>
          </a:xfrm>
          <a:prstGeom prst="rect">
            <a:avLst/>
          </a:prstGeom>
          <a:pattFill prst="pct20">
            <a:fgClr>
              <a:schemeClr val="accent1"/>
            </a:fgClr>
            <a:bgClr>
              <a:schemeClr val="bg1"/>
            </a:bgClr>
          </a:patt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4" name="Rectangle 4"/>
          <p:cNvSpPr>
            <a:spLocks noChangeArrowheads="1"/>
          </p:cNvSpPr>
          <p:nvPr/>
        </p:nvSpPr>
        <p:spPr bwMode="auto">
          <a:xfrm>
            <a:off x="1457325" y="1301750"/>
            <a:ext cx="1374775" cy="342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5" name="Rectangle 5"/>
          <p:cNvSpPr>
            <a:spLocks noChangeArrowheads="1"/>
          </p:cNvSpPr>
          <p:nvPr/>
        </p:nvSpPr>
        <p:spPr bwMode="auto">
          <a:xfrm>
            <a:off x="2844800" y="1301750"/>
            <a:ext cx="1371600" cy="342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6" name="Rectangle 6"/>
          <p:cNvSpPr>
            <a:spLocks noChangeArrowheads="1"/>
          </p:cNvSpPr>
          <p:nvPr/>
        </p:nvSpPr>
        <p:spPr bwMode="auto">
          <a:xfrm>
            <a:off x="4229100" y="1301750"/>
            <a:ext cx="1374775" cy="342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7" name="Rectangle 7"/>
          <p:cNvSpPr>
            <a:spLocks noChangeArrowheads="1"/>
          </p:cNvSpPr>
          <p:nvPr/>
        </p:nvSpPr>
        <p:spPr bwMode="auto">
          <a:xfrm>
            <a:off x="5616575" y="1301750"/>
            <a:ext cx="1371600" cy="342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8" name="Rectangle 8"/>
          <p:cNvSpPr>
            <a:spLocks noChangeArrowheads="1"/>
          </p:cNvSpPr>
          <p:nvPr/>
        </p:nvSpPr>
        <p:spPr bwMode="auto">
          <a:xfrm>
            <a:off x="7000875" y="1301750"/>
            <a:ext cx="1374775" cy="3429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49" name="Rectangle 9"/>
          <p:cNvSpPr>
            <a:spLocks noChangeArrowheads="1"/>
          </p:cNvSpPr>
          <p:nvPr/>
        </p:nvSpPr>
        <p:spPr bwMode="auto">
          <a:xfrm>
            <a:off x="1501775" y="1384300"/>
            <a:ext cx="1100138"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Inst Fetch</a:t>
            </a:r>
            <a:endParaRPr lang="en-US" altLang="en-US">
              <a:latin typeface="Arial" panose="020B0604020202020204" pitchFamily="34" charset="0"/>
            </a:endParaRPr>
          </a:p>
        </p:txBody>
      </p:sp>
      <p:sp>
        <p:nvSpPr>
          <p:cNvPr id="394250" name="Rectangle 10"/>
          <p:cNvSpPr>
            <a:spLocks noChangeArrowheads="1"/>
          </p:cNvSpPr>
          <p:nvPr/>
        </p:nvSpPr>
        <p:spPr bwMode="auto">
          <a:xfrm>
            <a:off x="3009900" y="1343025"/>
            <a:ext cx="10191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Dcd/ Reg</a:t>
            </a:r>
            <a:endParaRPr lang="en-US" altLang="en-US">
              <a:latin typeface="Arial" panose="020B0604020202020204" pitchFamily="34" charset="0"/>
            </a:endParaRPr>
          </a:p>
        </p:txBody>
      </p:sp>
      <p:sp>
        <p:nvSpPr>
          <p:cNvPr id="394251" name="Rectangle 11"/>
          <p:cNvSpPr>
            <a:spLocks noChangeArrowheads="1"/>
          </p:cNvSpPr>
          <p:nvPr/>
        </p:nvSpPr>
        <p:spPr bwMode="auto">
          <a:xfrm>
            <a:off x="4273550" y="1384300"/>
            <a:ext cx="117951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ALU  /  E.A</a:t>
            </a:r>
            <a:endParaRPr lang="en-US" altLang="en-US">
              <a:latin typeface="Arial" panose="020B0604020202020204" pitchFamily="34" charset="0"/>
            </a:endParaRPr>
          </a:p>
        </p:txBody>
      </p:sp>
      <p:sp>
        <p:nvSpPr>
          <p:cNvPr id="394252" name="Rectangle 12"/>
          <p:cNvSpPr>
            <a:spLocks noChangeArrowheads="1"/>
          </p:cNvSpPr>
          <p:nvPr/>
        </p:nvSpPr>
        <p:spPr bwMode="auto">
          <a:xfrm>
            <a:off x="5721350" y="1384300"/>
            <a:ext cx="9191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Memory</a:t>
            </a:r>
            <a:endParaRPr lang="en-US" altLang="en-US">
              <a:latin typeface="Arial" panose="020B0604020202020204" pitchFamily="34" charset="0"/>
            </a:endParaRPr>
          </a:p>
        </p:txBody>
      </p:sp>
      <p:sp>
        <p:nvSpPr>
          <p:cNvPr id="394253" name="Rectangle 13"/>
          <p:cNvSpPr>
            <a:spLocks noChangeArrowheads="1"/>
          </p:cNvSpPr>
          <p:nvPr/>
        </p:nvSpPr>
        <p:spPr bwMode="auto">
          <a:xfrm>
            <a:off x="7105650" y="1384300"/>
            <a:ext cx="108902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Write Reg</a:t>
            </a:r>
            <a:endParaRPr lang="en-US" altLang="en-US">
              <a:latin typeface="Arial" panose="020B0604020202020204" pitchFamily="34" charset="0"/>
            </a:endParaRPr>
          </a:p>
        </p:txBody>
      </p:sp>
      <p:sp>
        <p:nvSpPr>
          <p:cNvPr id="394254" name="Line 14"/>
          <p:cNvSpPr>
            <a:spLocks noChangeShapeType="1"/>
          </p:cNvSpPr>
          <p:nvPr/>
        </p:nvSpPr>
        <p:spPr bwMode="auto">
          <a:xfrm>
            <a:off x="1450975"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55" name="Line 15"/>
          <p:cNvSpPr>
            <a:spLocks noChangeShapeType="1"/>
          </p:cNvSpPr>
          <p:nvPr/>
        </p:nvSpPr>
        <p:spPr bwMode="auto">
          <a:xfrm>
            <a:off x="2114550"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56" name="Line 16"/>
          <p:cNvSpPr>
            <a:spLocks noChangeShapeType="1"/>
          </p:cNvSpPr>
          <p:nvPr/>
        </p:nvSpPr>
        <p:spPr bwMode="auto">
          <a:xfrm>
            <a:off x="3498850"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57" name="Line 17"/>
          <p:cNvSpPr>
            <a:spLocks noChangeShapeType="1"/>
          </p:cNvSpPr>
          <p:nvPr/>
        </p:nvSpPr>
        <p:spPr bwMode="auto">
          <a:xfrm>
            <a:off x="4222750"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58" name="Line 18"/>
          <p:cNvSpPr>
            <a:spLocks noChangeShapeType="1"/>
          </p:cNvSpPr>
          <p:nvPr/>
        </p:nvSpPr>
        <p:spPr bwMode="auto">
          <a:xfrm>
            <a:off x="5610225"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59" name="Line 19"/>
          <p:cNvSpPr>
            <a:spLocks noChangeShapeType="1"/>
          </p:cNvSpPr>
          <p:nvPr/>
        </p:nvSpPr>
        <p:spPr bwMode="auto">
          <a:xfrm>
            <a:off x="6994525"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0" name="Line 20"/>
          <p:cNvSpPr>
            <a:spLocks noChangeShapeType="1"/>
          </p:cNvSpPr>
          <p:nvPr/>
        </p:nvSpPr>
        <p:spPr bwMode="auto">
          <a:xfrm>
            <a:off x="7658100" y="16970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1" name="Line 21"/>
          <p:cNvSpPr>
            <a:spLocks noChangeShapeType="1"/>
          </p:cNvSpPr>
          <p:nvPr/>
        </p:nvSpPr>
        <p:spPr bwMode="auto">
          <a:xfrm>
            <a:off x="4222750" y="20526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2" name="Line 22"/>
          <p:cNvSpPr>
            <a:spLocks noChangeShapeType="1"/>
          </p:cNvSpPr>
          <p:nvPr/>
        </p:nvSpPr>
        <p:spPr bwMode="auto">
          <a:xfrm>
            <a:off x="4886325" y="20526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3" name="Line 23"/>
          <p:cNvSpPr>
            <a:spLocks noChangeShapeType="1"/>
          </p:cNvSpPr>
          <p:nvPr/>
        </p:nvSpPr>
        <p:spPr bwMode="auto">
          <a:xfrm>
            <a:off x="5610225" y="20526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4" name="Rectangle 24"/>
          <p:cNvSpPr>
            <a:spLocks noChangeArrowheads="1"/>
          </p:cNvSpPr>
          <p:nvPr/>
        </p:nvSpPr>
        <p:spPr bwMode="auto">
          <a:xfrm>
            <a:off x="1441450" y="1704975"/>
            <a:ext cx="6149975"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 </a:t>
            </a:r>
            <a:r>
              <a:rPr lang="en-US" altLang="en-US">
                <a:solidFill>
                  <a:schemeClr val="hlink"/>
                </a:solidFill>
                <a:latin typeface="Arial" panose="020B0604020202020204" pitchFamily="34" charset="0"/>
              </a:rPr>
              <a:t>TLB </a:t>
            </a:r>
            <a:r>
              <a:rPr lang="en-US" altLang="en-US">
                <a:latin typeface="Arial" panose="020B0604020202020204" pitchFamily="34" charset="0"/>
              </a:rPr>
              <a:t>      I-Cache          RF        Operation                                WB</a:t>
            </a:r>
            <a:endParaRPr lang="en-US" altLang="en-US">
              <a:latin typeface="Arial" panose="020B0604020202020204" pitchFamily="34" charset="0"/>
            </a:endParaRPr>
          </a:p>
        </p:txBody>
      </p:sp>
      <p:sp>
        <p:nvSpPr>
          <p:cNvPr id="394265" name="Line 25"/>
          <p:cNvSpPr>
            <a:spLocks noChangeShapeType="1"/>
          </p:cNvSpPr>
          <p:nvPr/>
        </p:nvSpPr>
        <p:spPr bwMode="auto">
          <a:xfrm>
            <a:off x="6994525" y="2052638"/>
            <a:ext cx="0" cy="3032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66" name="Rectangle 26"/>
          <p:cNvSpPr>
            <a:spLocks noChangeArrowheads="1"/>
          </p:cNvSpPr>
          <p:nvPr/>
        </p:nvSpPr>
        <p:spPr bwMode="auto">
          <a:xfrm>
            <a:off x="4273550" y="2057400"/>
            <a:ext cx="2493963" cy="271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a:latin typeface="Arial" panose="020B0604020202020204" pitchFamily="34" charset="0"/>
              </a:rPr>
              <a:t> E.A.    </a:t>
            </a:r>
            <a:r>
              <a:rPr lang="en-US" altLang="en-US">
                <a:solidFill>
                  <a:schemeClr val="hlink"/>
                </a:solidFill>
                <a:latin typeface="Arial" panose="020B0604020202020204" pitchFamily="34" charset="0"/>
              </a:rPr>
              <a:t>TLB</a:t>
            </a:r>
            <a:r>
              <a:rPr lang="en-US" altLang="en-US">
                <a:latin typeface="Arial" panose="020B0604020202020204" pitchFamily="34" charset="0"/>
              </a:rPr>
              <a:t>        D-Cache</a:t>
            </a:r>
            <a:endParaRPr lang="en-US" altLang="en-US">
              <a:latin typeface="Arial" panose="020B0604020202020204" pitchFamily="34" charset="0"/>
            </a:endParaRPr>
          </a:p>
        </p:txBody>
      </p:sp>
      <p:sp>
        <p:nvSpPr>
          <p:cNvPr id="394267" name="Rectangle 27"/>
          <p:cNvSpPr>
            <a:spLocks noChangeArrowheads="1"/>
          </p:cNvSpPr>
          <p:nvPr/>
        </p:nvSpPr>
        <p:spPr bwMode="auto">
          <a:xfrm>
            <a:off x="741363" y="984250"/>
            <a:ext cx="2181225"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latin typeface="Arial" panose="020B0604020202020204" pitchFamily="34" charset="0"/>
              </a:rPr>
              <a:t>MIPS R3000 Pipeline</a:t>
            </a:r>
            <a:endParaRPr lang="en-US" altLang="en-US">
              <a:latin typeface="Arial" panose="020B0604020202020204" pitchFamily="34" charset="0"/>
            </a:endParaRPr>
          </a:p>
        </p:txBody>
      </p:sp>
      <p:sp>
        <p:nvSpPr>
          <p:cNvPr id="394268" name="Rectangle 28"/>
          <p:cNvSpPr>
            <a:spLocks noChangeArrowheads="1"/>
          </p:cNvSpPr>
          <p:nvPr/>
        </p:nvSpPr>
        <p:spPr bwMode="auto">
          <a:xfrm>
            <a:off x="1122363" y="3979863"/>
            <a:ext cx="6191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ASID</a:t>
            </a:r>
            <a:endParaRPr lang="en-US" altLang="en-US" sz="1400">
              <a:latin typeface="Arial" panose="020B0604020202020204" pitchFamily="34" charset="0"/>
            </a:endParaRPr>
          </a:p>
        </p:txBody>
      </p:sp>
      <p:sp>
        <p:nvSpPr>
          <p:cNvPr id="394269" name="Rectangle 29"/>
          <p:cNvSpPr>
            <a:spLocks noChangeArrowheads="1"/>
          </p:cNvSpPr>
          <p:nvPr/>
        </p:nvSpPr>
        <p:spPr bwMode="auto">
          <a:xfrm>
            <a:off x="1149350" y="3968750"/>
            <a:ext cx="5969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0" name="Rectangle 30"/>
          <p:cNvSpPr>
            <a:spLocks noChangeArrowheads="1"/>
          </p:cNvSpPr>
          <p:nvPr/>
        </p:nvSpPr>
        <p:spPr bwMode="auto">
          <a:xfrm>
            <a:off x="1835150" y="3968750"/>
            <a:ext cx="1397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1" name="Rectangle 31"/>
          <p:cNvSpPr>
            <a:spLocks noChangeArrowheads="1"/>
          </p:cNvSpPr>
          <p:nvPr/>
        </p:nvSpPr>
        <p:spPr bwMode="auto">
          <a:xfrm>
            <a:off x="1987550" y="3968750"/>
            <a:ext cx="1397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2" name="Rectangle 32"/>
          <p:cNvSpPr>
            <a:spLocks noChangeArrowheads="1"/>
          </p:cNvSpPr>
          <p:nvPr/>
        </p:nvSpPr>
        <p:spPr bwMode="auto">
          <a:xfrm>
            <a:off x="2139950" y="3968750"/>
            <a:ext cx="1397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3" name="Rectangle 33"/>
          <p:cNvSpPr>
            <a:spLocks noChangeArrowheads="1"/>
          </p:cNvSpPr>
          <p:nvPr/>
        </p:nvSpPr>
        <p:spPr bwMode="auto">
          <a:xfrm>
            <a:off x="1835150" y="3968750"/>
            <a:ext cx="21209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4" name="Rectangle 34"/>
          <p:cNvSpPr>
            <a:spLocks noChangeArrowheads="1"/>
          </p:cNvSpPr>
          <p:nvPr/>
        </p:nvSpPr>
        <p:spPr bwMode="auto">
          <a:xfrm>
            <a:off x="3968750" y="3968750"/>
            <a:ext cx="1282700" cy="2921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75" name="Rectangle 35"/>
          <p:cNvSpPr>
            <a:spLocks noChangeArrowheads="1"/>
          </p:cNvSpPr>
          <p:nvPr/>
        </p:nvSpPr>
        <p:spPr bwMode="auto">
          <a:xfrm>
            <a:off x="2341563" y="3979863"/>
            <a:ext cx="15557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V. Page Number</a:t>
            </a:r>
            <a:endParaRPr lang="en-US" altLang="en-US" sz="1400">
              <a:latin typeface="Arial" panose="020B0604020202020204" pitchFamily="34" charset="0"/>
            </a:endParaRPr>
          </a:p>
        </p:txBody>
      </p:sp>
      <p:sp>
        <p:nvSpPr>
          <p:cNvPr id="394276" name="Rectangle 36"/>
          <p:cNvSpPr>
            <a:spLocks noChangeArrowheads="1"/>
          </p:cNvSpPr>
          <p:nvPr/>
        </p:nvSpPr>
        <p:spPr bwMode="auto">
          <a:xfrm>
            <a:off x="4094163" y="3979863"/>
            <a:ext cx="7048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Offset</a:t>
            </a:r>
            <a:endParaRPr lang="en-US" altLang="en-US" sz="1400">
              <a:latin typeface="Arial" panose="020B0604020202020204" pitchFamily="34" charset="0"/>
            </a:endParaRPr>
          </a:p>
        </p:txBody>
      </p:sp>
      <p:sp>
        <p:nvSpPr>
          <p:cNvPr id="394277" name="Rectangle 37"/>
          <p:cNvSpPr>
            <a:spLocks noChangeArrowheads="1"/>
          </p:cNvSpPr>
          <p:nvPr/>
        </p:nvSpPr>
        <p:spPr bwMode="auto">
          <a:xfrm>
            <a:off x="4322763" y="42084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12</a:t>
            </a:r>
            <a:endParaRPr lang="en-US" altLang="en-US" sz="1400">
              <a:latin typeface="Arial" panose="020B0604020202020204" pitchFamily="34" charset="0"/>
            </a:endParaRPr>
          </a:p>
        </p:txBody>
      </p:sp>
      <p:sp>
        <p:nvSpPr>
          <p:cNvPr id="394278" name="Rectangle 38"/>
          <p:cNvSpPr>
            <a:spLocks noChangeArrowheads="1"/>
          </p:cNvSpPr>
          <p:nvPr/>
        </p:nvSpPr>
        <p:spPr bwMode="auto">
          <a:xfrm>
            <a:off x="2951163" y="4284663"/>
            <a:ext cx="390525"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20</a:t>
            </a:r>
            <a:endParaRPr lang="en-US" altLang="en-US" sz="1400">
              <a:latin typeface="Arial" panose="020B0604020202020204" pitchFamily="34" charset="0"/>
            </a:endParaRPr>
          </a:p>
        </p:txBody>
      </p:sp>
      <p:sp>
        <p:nvSpPr>
          <p:cNvPr id="394279" name="Rectangle 39"/>
          <p:cNvSpPr>
            <a:spLocks noChangeArrowheads="1"/>
          </p:cNvSpPr>
          <p:nvPr/>
        </p:nvSpPr>
        <p:spPr bwMode="auto">
          <a:xfrm>
            <a:off x="1274763" y="4208463"/>
            <a:ext cx="29210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6</a:t>
            </a:r>
            <a:endParaRPr lang="en-US" altLang="en-US" sz="1400">
              <a:latin typeface="Arial" panose="020B0604020202020204" pitchFamily="34" charset="0"/>
            </a:endParaRPr>
          </a:p>
        </p:txBody>
      </p:sp>
      <p:sp>
        <p:nvSpPr>
          <p:cNvPr id="394280" name="Line 40"/>
          <p:cNvSpPr>
            <a:spLocks noChangeShapeType="1"/>
          </p:cNvSpPr>
          <p:nvPr/>
        </p:nvSpPr>
        <p:spPr bwMode="auto">
          <a:xfrm>
            <a:off x="1828800" y="4349750"/>
            <a:ext cx="0" cy="63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1" name="Line 41"/>
          <p:cNvSpPr>
            <a:spLocks noChangeShapeType="1"/>
          </p:cNvSpPr>
          <p:nvPr/>
        </p:nvSpPr>
        <p:spPr bwMode="auto">
          <a:xfrm>
            <a:off x="1835150" y="4419600"/>
            <a:ext cx="444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2" name="Line 42"/>
          <p:cNvSpPr>
            <a:spLocks noChangeShapeType="1"/>
          </p:cNvSpPr>
          <p:nvPr/>
        </p:nvSpPr>
        <p:spPr bwMode="auto">
          <a:xfrm flipV="1">
            <a:off x="2286000" y="4337050"/>
            <a:ext cx="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3" name="Line 43"/>
          <p:cNvSpPr>
            <a:spLocks noChangeShapeType="1"/>
          </p:cNvSpPr>
          <p:nvPr/>
        </p:nvSpPr>
        <p:spPr bwMode="auto">
          <a:xfrm>
            <a:off x="2057400" y="4425950"/>
            <a:ext cx="0" cy="292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4" name="Rectangle 44"/>
          <p:cNvSpPr>
            <a:spLocks noChangeArrowheads="1"/>
          </p:cNvSpPr>
          <p:nvPr/>
        </p:nvSpPr>
        <p:spPr bwMode="auto">
          <a:xfrm>
            <a:off x="1503363" y="4818063"/>
            <a:ext cx="4511675" cy="93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0xx User segment (caching based on PT/TLB entry)</a:t>
            </a:r>
            <a:endParaRPr lang="en-US" altLang="en-US" sz="1400">
              <a:latin typeface="Arial" panose="020B0604020202020204" pitchFamily="34" charset="0"/>
            </a:endParaRPr>
          </a:p>
          <a:p>
            <a:r>
              <a:rPr lang="en-US" altLang="en-US" sz="1400">
                <a:latin typeface="Arial" panose="020B0604020202020204" pitchFamily="34" charset="0"/>
              </a:rPr>
              <a:t>100 Kernel physical space, cached</a:t>
            </a:r>
            <a:endParaRPr lang="en-US" altLang="en-US" sz="1400">
              <a:latin typeface="Arial" panose="020B0604020202020204" pitchFamily="34" charset="0"/>
            </a:endParaRPr>
          </a:p>
          <a:p>
            <a:r>
              <a:rPr lang="en-US" altLang="en-US" sz="1400">
                <a:latin typeface="Arial" panose="020B0604020202020204" pitchFamily="34" charset="0"/>
              </a:rPr>
              <a:t>101 Kernel physical space, uncached</a:t>
            </a:r>
            <a:endParaRPr lang="en-US" altLang="en-US" sz="1400">
              <a:latin typeface="Arial" panose="020B0604020202020204" pitchFamily="34" charset="0"/>
            </a:endParaRPr>
          </a:p>
          <a:p>
            <a:r>
              <a:rPr lang="en-US" altLang="en-US" sz="1400">
                <a:latin typeface="Arial" panose="020B0604020202020204" pitchFamily="34" charset="0"/>
              </a:rPr>
              <a:t>11x Kernel virtual space</a:t>
            </a:r>
            <a:endParaRPr lang="en-US" altLang="en-US" sz="1400">
              <a:latin typeface="Arial" panose="020B0604020202020204" pitchFamily="34" charset="0"/>
            </a:endParaRPr>
          </a:p>
        </p:txBody>
      </p:sp>
      <p:sp>
        <p:nvSpPr>
          <p:cNvPr id="394285" name="Line 45"/>
          <p:cNvSpPr>
            <a:spLocks noChangeShapeType="1"/>
          </p:cNvSpPr>
          <p:nvPr/>
        </p:nvSpPr>
        <p:spPr bwMode="auto">
          <a:xfrm>
            <a:off x="1149350" y="4572000"/>
            <a:ext cx="5969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6" name="Line 46"/>
          <p:cNvSpPr>
            <a:spLocks noChangeShapeType="1"/>
          </p:cNvSpPr>
          <p:nvPr/>
        </p:nvSpPr>
        <p:spPr bwMode="auto">
          <a:xfrm flipV="1">
            <a:off x="1752600" y="4489450"/>
            <a:ext cx="0" cy="8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7" name="Line 47"/>
          <p:cNvSpPr>
            <a:spLocks noChangeShapeType="1"/>
          </p:cNvSpPr>
          <p:nvPr/>
        </p:nvSpPr>
        <p:spPr bwMode="auto">
          <a:xfrm>
            <a:off x="1447800" y="4578350"/>
            <a:ext cx="0" cy="1358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8" name="Line 48"/>
          <p:cNvSpPr>
            <a:spLocks noChangeShapeType="1"/>
          </p:cNvSpPr>
          <p:nvPr/>
        </p:nvSpPr>
        <p:spPr bwMode="auto">
          <a:xfrm>
            <a:off x="1143000" y="4502150"/>
            <a:ext cx="0" cy="63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4289" name="Rectangle 49"/>
          <p:cNvSpPr>
            <a:spLocks noChangeArrowheads="1"/>
          </p:cNvSpPr>
          <p:nvPr/>
        </p:nvSpPr>
        <p:spPr bwMode="auto">
          <a:xfrm>
            <a:off x="1274763" y="5961063"/>
            <a:ext cx="32829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sz="1400">
                <a:latin typeface="Arial" panose="020B0604020202020204" pitchFamily="34" charset="0"/>
              </a:rPr>
              <a:t>Allows context switching among</a:t>
            </a:r>
            <a:endParaRPr lang="en-US" altLang="en-US" sz="1400">
              <a:latin typeface="Arial" panose="020B0604020202020204" pitchFamily="34" charset="0"/>
            </a:endParaRPr>
          </a:p>
          <a:p>
            <a:r>
              <a:rPr lang="en-US" altLang="en-US" sz="1400">
                <a:latin typeface="Arial" panose="020B0604020202020204" pitchFamily="34" charset="0"/>
              </a:rPr>
              <a:t>64 user processes without TLB flush</a:t>
            </a:r>
            <a:endParaRPr lang="en-US" altLang="en-US" sz="1400">
              <a:latin typeface="Arial" panose="020B0604020202020204" pitchFamily="34" charset="0"/>
            </a:endParaRPr>
          </a:p>
        </p:txBody>
      </p:sp>
      <p:sp>
        <p:nvSpPr>
          <p:cNvPr id="394290" name="Rectangle 50"/>
          <p:cNvSpPr>
            <a:spLocks noChangeArrowheads="1"/>
          </p:cNvSpPr>
          <p:nvPr/>
        </p:nvSpPr>
        <p:spPr bwMode="auto">
          <a:xfrm>
            <a:off x="817563" y="3346450"/>
            <a:ext cx="234950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latin typeface="Arial" panose="020B0604020202020204" pitchFamily="34" charset="0"/>
              </a:rPr>
              <a:t>Virtual Address Space</a:t>
            </a:r>
            <a:endParaRPr lang="en-US" altLang="en-US">
              <a:latin typeface="Arial" panose="020B0604020202020204" pitchFamily="34" charset="0"/>
            </a:endParaRPr>
          </a:p>
        </p:txBody>
      </p:sp>
      <p:sp>
        <p:nvSpPr>
          <p:cNvPr id="394291" name="Rectangle 51"/>
          <p:cNvSpPr>
            <a:spLocks noChangeArrowheads="1"/>
          </p:cNvSpPr>
          <p:nvPr/>
        </p:nvSpPr>
        <p:spPr bwMode="auto">
          <a:xfrm>
            <a:off x="817563" y="2584450"/>
            <a:ext cx="6700837"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latin typeface="Arial" panose="020B0604020202020204" pitchFamily="34" charset="0"/>
              </a:rPr>
              <a:t>TLB</a:t>
            </a:r>
            <a:endParaRPr lang="en-US" altLang="en-US">
              <a:latin typeface="Arial" panose="020B0604020202020204" pitchFamily="34" charset="0"/>
            </a:endParaRPr>
          </a:p>
          <a:p>
            <a:pPr lvl="1"/>
            <a:r>
              <a:rPr lang="en-US" altLang="en-US">
                <a:latin typeface="Arial" panose="020B0604020202020204" pitchFamily="34" charset="0"/>
              </a:rPr>
              <a:t>64 entry, on-chip,  fully associative, software TLB fault handler</a:t>
            </a:r>
            <a:endParaRPr lang="en-US" altLang="en-US">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ltLang="en-US"/>
              <a:t>COaA, LEC19 I/O</a:t>
            </a:r>
            <a:endParaRPr lang="en-US" altLang="en-US" dirty="0"/>
          </a:p>
        </p:txBody>
      </p:sp>
      <p:sp>
        <p:nvSpPr>
          <p:cNvPr id="5"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5266" name="Rectangle 2"/>
          <p:cNvSpPr>
            <a:spLocks noGrp="1" noChangeArrowheads="1"/>
          </p:cNvSpPr>
          <p:nvPr>
            <p:ph type="title"/>
          </p:nvPr>
        </p:nvSpPr>
        <p:spPr>
          <a:xfrm>
            <a:off x="765175" y="227013"/>
            <a:ext cx="7540625" cy="368300"/>
          </a:xfrm>
        </p:spPr>
        <p:txBody>
          <a:bodyPr/>
          <a:lstStyle/>
          <a:p>
            <a:r>
              <a:rPr lang="en-US" altLang="en-US"/>
              <a:t>What is the replacement policy for TLBs?</a:t>
            </a:r>
            <a:endParaRPr lang="en-US" altLang="en-US"/>
          </a:p>
        </p:txBody>
      </p:sp>
      <p:sp>
        <p:nvSpPr>
          <p:cNvPr id="395267" name="Rectangle 3"/>
          <p:cNvSpPr>
            <a:spLocks noGrp="1" noChangeArrowheads="1"/>
          </p:cNvSpPr>
          <p:nvPr>
            <p:ph type="body" idx="1"/>
          </p:nvPr>
        </p:nvSpPr>
        <p:spPr>
          <a:xfrm>
            <a:off x="304026" y="836613"/>
            <a:ext cx="8191500" cy="5772150"/>
          </a:xfrm>
        </p:spPr>
        <p:txBody>
          <a:bodyPr/>
          <a:lstStyle/>
          <a:p>
            <a:r>
              <a:rPr lang="en-US" altLang="en-US" sz="1800" dirty="0"/>
              <a:t>On a TLB miss, we check the page table for an entry.</a:t>
            </a:r>
            <a:br>
              <a:rPr lang="en-US" altLang="en-US" sz="1800" dirty="0"/>
            </a:br>
            <a:r>
              <a:rPr lang="en-US" altLang="en-US" sz="1800" dirty="0"/>
              <a:t>Two architectural possibilities:</a:t>
            </a:r>
            <a:endParaRPr lang="en-US" altLang="en-US" sz="1800" dirty="0"/>
          </a:p>
          <a:p>
            <a:pPr lvl="1"/>
            <a:r>
              <a:rPr lang="en-US" altLang="en-US" sz="1800" dirty="0"/>
              <a:t>Hardware “table-walk” (Sparc, among others)</a:t>
            </a:r>
            <a:endParaRPr lang="en-US" altLang="en-US" sz="1800" dirty="0"/>
          </a:p>
          <a:p>
            <a:pPr lvl="2"/>
            <a:r>
              <a:rPr lang="en-US" altLang="en-US" sz="1800" dirty="0"/>
              <a:t>Structure of page table must be known to hardware</a:t>
            </a:r>
            <a:endParaRPr lang="en-US" altLang="en-US" sz="1800" dirty="0"/>
          </a:p>
          <a:p>
            <a:pPr lvl="1"/>
            <a:r>
              <a:rPr lang="en-US" altLang="en-US" sz="1800" dirty="0"/>
              <a:t>Software “table-walk” (MIPS was one of the first)</a:t>
            </a:r>
            <a:endParaRPr lang="en-US" altLang="en-US" sz="1800" dirty="0"/>
          </a:p>
          <a:p>
            <a:pPr lvl="2"/>
            <a:r>
              <a:rPr lang="en-US" altLang="en-US" sz="1800" dirty="0"/>
              <a:t>Lots of flexibility</a:t>
            </a:r>
            <a:endParaRPr lang="en-US" altLang="en-US" sz="1800" dirty="0"/>
          </a:p>
          <a:p>
            <a:pPr lvl="2"/>
            <a:r>
              <a:rPr lang="en-US" altLang="en-US" sz="1800" dirty="0"/>
              <a:t>Can be expensive with modern operating systems.</a:t>
            </a:r>
            <a:endParaRPr lang="en-US" altLang="en-US" sz="1800" dirty="0"/>
          </a:p>
          <a:p>
            <a:r>
              <a:rPr lang="en-US" altLang="en-US" sz="1800" dirty="0"/>
              <a:t>What if missing Entry is not in page table?</a:t>
            </a:r>
            <a:endParaRPr lang="en-US" altLang="en-US" sz="1800" dirty="0"/>
          </a:p>
          <a:p>
            <a:pPr lvl="1"/>
            <a:r>
              <a:rPr lang="en-US" altLang="en-US" sz="1800" dirty="0"/>
              <a:t>This is called a “Page Fault”</a:t>
            </a:r>
            <a:br>
              <a:rPr lang="en-US" altLang="en-US" sz="1800" dirty="0"/>
            </a:br>
            <a:r>
              <a:rPr lang="en-US" altLang="en-US" sz="1800" dirty="0">
                <a:sym typeface="Symbol" panose="05050102010706020507" charset="2"/>
              </a:rPr>
              <a:t> </a:t>
            </a:r>
            <a:r>
              <a:rPr lang="en-US" altLang="en-US" sz="1800" dirty="0"/>
              <a:t>requested virtual page is not in memory</a:t>
            </a:r>
            <a:endParaRPr lang="en-US" altLang="en-US" sz="1800" dirty="0"/>
          </a:p>
          <a:p>
            <a:pPr lvl="1"/>
            <a:r>
              <a:rPr lang="en-US" altLang="en-US" sz="1800" dirty="0"/>
              <a:t>Operating system must take over </a:t>
            </a:r>
            <a:endParaRPr lang="en-US" altLang="en-US" sz="1800" dirty="0"/>
          </a:p>
          <a:p>
            <a:pPr lvl="1"/>
            <a:r>
              <a:rPr lang="en-US" altLang="en-US" sz="1800" dirty="0"/>
              <a:t>pick a page to discard (possibly writing it to disk)</a:t>
            </a:r>
            <a:endParaRPr lang="en-US" altLang="en-US" sz="1800" dirty="0"/>
          </a:p>
          <a:p>
            <a:pPr lvl="2"/>
            <a:r>
              <a:rPr lang="en-US" altLang="en-US" sz="1800" dirty="0"/>
              <a:t>start loading the page in from disk</a:t>
            </a:r>
            <a:endParaRPr lang="en-US" altLang="en-US" sz="1800" dirty="0"/>
          </a:p>
          <a:p>
            <a:pPr lvl="2"/>
            <a:r>
              <a:rPr lang="en-US" altLang="en-US" sz="1800" dirty="0"/>
              <a:t>schedule some other process to run</a:t>
            </a:r>
            <a:endParaRPr lang="en-US" altLang="en-US" sz="1800" dirty="0"/>
          </a:p>
          <a:p>
            <a:r>
              <a:rPr lang="en-US" altLang="en-US" sz="1800" dirty="0"/>
              <a:t>Note: possible that parts of page table are not even in memory (I.e. paged out!)</a:t>
            </a:r>
            <a:endParaRPr lang="en-US" altLang="en-US" sz="1800" dirty="0"/>
          </a:p>
          <a:p>
            <a:pPr lvl="1"/>
            <a:r>
              <a:rPr lang="en-US" altLang="en-US" sz="1800" dirty="0"/>
              <a:t>The root of the page table always “pegged” in memory</a:t>
            </a:r>
            <a:endParaRPr lang="en-US" altLang="en-US" sz="18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Date Placeholder 3"/>
          <p:cNvSpPr>
            <a:spLocks noGrp="1"/>
          </p:cNvSpPr>
          <p:nvPr>
            <p:ph type="dt" sz="half" idx="10"/>
          </p:nvPr>
        </p:nvSpPr>
        <p:spPr/>
        <p:txBody>
          <a:bodyPr/>
          <a:lstStyle/>
          <a:p>
            <a:r>
              <a:rPr lang="en-US" altLang="en-US"/>
              <a:t>COaA, LEC19 I/O</a:t>
            </a:r>
            <a:endParaRPr lang="en-US" altLang="en-US" dirty="0"/>
          </a:p>
        </p:txBody>
      </p:sp>
      <p:sp>
        <p:nvSpPr>
          <p:cNvPr id="16"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6290" name="Rectangle 2"/>
          <p:cNvSpPr>
            <a:spLocks noGrp="1" noChangeArrowheads="1"/>
          </p:cNvSpPr>
          <p:nvPr>
            <p:ph type="title"/>
          </p:nvPr>
        </p:nvSpPr>
        <p:spPr>
          <a:xfrm>
            <a:off x="838200" y="228600"/>
            <a:ext cx="8069263"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Page Replacement: Not Recently Used  (1-bit LRU, Clock) </a:t>
            </a:r>
            <a:endParaRPr lang="en-US" altLang="en-US" sz="2000"/>
          </a:p>
        </p:txBody>
      </p:sp>
      <p:grpSp>
        <p:nvGrpSpPr>
          <p:cNvPr id="396291" name="Group 3"/>
          <p:cNvGrpSpPr/>
          <p:nvPr/>
        </p:nvGrpSpPr>
        <p:grpSpPr bwMode="auto">
          <a:xfrm>
            <a:off x="609600" y="990600"/>
            <a:ext cx="6248400" cy="5314950"/>
            <a:chOff x="1056" y="839"/>
            <a:chExt cx="3936" cy="3348"/>
          </a:xfrm>
        </p:grpSpPr>
        <p:sp>
          <p:nvSpPr>
            <p:cNvPr id="396292" name="Oval 4"/>
            <p:cNvSpPr>
              <a:spLocks noChangeArrowheads="1"/>
            </p:cNvSpPr>
            <p:nvPr/>
          </p:nvSpPr>
          <p:spPr bwMode="auto">
            <a:xfrm>
              <a:off x="1104" y="1008"/>
              <a:ext cx="1872" cy="1824"/>
            </a:xfrm>
            <a:prstGeom prst="ellipse">
              <a:avLst/>
            </a:prstGeom>
            <a:noFill/>
            <a:ln w="76200">
              <a:solidFill>
                <a:schemeClr val="tx1"/>
              </a:solidFill>
              <a:prstDash val="dash"/>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2400" b="0">
                  <a:latin typeface="Arial" panose="020B0604020202020204" pitchFamily="34" charset="0"/>
                </a:rPr>
                <a:t>Set of all pages</a:t>
              </a:r>
              <a:endParaRPr lang="en-US" altLang="en-US" sz="2400" b="0">
                <a:latin typeface="Arial" panose="020B0604020202020204" pitchFamily="34" charset="0"/>
              </a:endParaRPr>
            </a:p>
            <a:p>
              <a:pPr algn="ctr"/>
              <a:r>
                <a:rPr lang="en-US" altLang="en-US" sz="2400" b="0">
                  <a:latin typeface="Arial" panose="020B0604020202020204" pitchFamily="34" charset="0"/>
                </a:rPr>
                <a:t>in Memory</a:t>
              </a:r>
              <a:endParaRPr lang="en-US" altLang="en-US" sz="2400" b="0">
                <a:latin typeface="Arial" panose="020B0604020202020204" pitchFamily="34" charset="0"/>
              </a:endParaRPr>
            </a:p>
          </p:txBody>
        </p:sp>
        <p:sp>
          <p:nvSpPr>
            <p:cNvPr id="396293" name="Line 5"/>
            <p:cNvSpPr>
              <a:spLocks noChangeShapeType="1"/>
            </p:cNvSpPr>
            <p:nvPr/>
          </p:nvSpPr>
          <p:spPr bwMode="auto">
            <a:xfrm flipH="1">
              <a:off x="2832" y="1152"/>
              <a:ext cx="432" cy="288"/>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6294" name="Line 6"/>
            <p:cNvSpPr>
              <a:spLocks noChangeShapeType="1"/>
            </p:cNvSpPr>
            <p:nvPr/>
          </p:nvSpPr>
          <p:spPr bwMode="auto">
            <a:xfrm flipV="1">
              <a:off x="1680" y="2832"/>
              <a:ext cx="96" cy="432"/>
            </a:xfrm>
            <a:prstGeom prst="line">
              <a:avLst/>
            </a:prstGeom>
            <a:noFill/>
            <a:ln w="762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6295" name="Text Box 7"/>
            <p:cNvSpPr txBox="1">
              <a:spLocks noChangeArrowheads="1"/>
            </p:cNvSpPr>
            <p:nvPr/>
          </p:nvSpPr>
          <p:spPr bwMode="auto">
            <a:xfrm>
              <a:off x="3350" y="839"/>
              <a:ext cx="1642"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a:solidFill>
                    <a:schemeClr val="accent1"/>
                  </a:solidFill>
                  <a:latin typeface="Arial" panose="020B0604020202020204" pitchFamily="34" charset="0"/>
                </a:rPr>
                <a:t>Tail pointer:</a:t>
              </a:r>
              <a:endParaRPr lang="en-US" altLang="en-US" sz="1800">
                <a:latin typeface="Arial" panose="020B0604020202020204" pitchFamily="34" charset="0"/>
              </a:endParaRPr>
            </a:p>
            <a:p>
              <a:r>
                <a:rPr lang="en-US" altLang="en-US" sz="1800">
                  <a:latin typeface="Arial" panose="020B0604020202020204" pitchFamily="34" charset="0"/>
                </a:rPr>
                <a:t>Mark pages as “not used recently</a:t>
              </a:r>
              <a:endParaRPr lang="en-US" altLang="en-US" sz="1800">
                <a:latin typeface="Arial" panose="020B0604020202020204" pitchFamily="34" charset="0"/>
              </a:endParaRPr>
            </a:p>
          </p:txBody>
        </p:sp>
        <p:sp>
          <p:nvSpPr>
            <p:cNvPr id="396296" name="Text Box 8"/>
            <p:cNvSpPr txBox="1">
              <a:spLocks noChangeArrowheads="1"/>
            </p:cNvSpPr>
            <p:nvPr/>
          </p:nvSpPr>
          <p:spPr bwMode="auto">
            <a:xfrm>
              <a:off x="1152" y="3264"/>
              <a:ext cx="2688" cy="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r>
                <a:rPr lang="en-US" altLang="en-US" sz="1800">
                  <a:solidFill>
                    <a:schemeClr val="accent1"/>
                  </a:solidFill>
                  <a:latin typeface="Arial" panose="020B0604020202020204" pitchFamily="34" charset="0"/>
                </a:rPr>
                <a:t>Head pointer:</a:t>
              </a:r>
              <a:br>
                <a:rPr lang="en-US" altLang="en-US" sz="1800">
                  <a:latin typeface="Arial" panose="020B0604020202020204" pitchFamily="34" charset="0"/>
                </a:rPr>
              </a:br>
              <a:r>
                <a:rPr lang="en-US" altLang="en-US" sz="1800">
                  <a:latin typeface="Arial" panose="020B0604020202020204" pitchFamily="34" charset="0"/>
                </a:rPr>
                <a:t>Place pages on free list if they are still marked as “not used”.  Schedule dirty pages for writing to disk</a:t>
              </a:r>
              <a:endParaRPr lang="en-US" altLang="en-US" sz="1800">
                <a:latin typeface="Arial" panose="020B0604020202020204" pitchFamily="34" charset="0"/>
              </a:endParaRPr>
            </a:p>
            <a:p>
              <a:endParaRPr lang="en-US" altLang="en-US" sz="1800">
                <a:latin typeface="Arial" panose="020B0604020202020204" pitchFamily="34" charset="0"/>
              </a:endParaRPr>
            </a:p>
          </p:txBody>
        </p:sp>
        <p:sp>
          <p:nvSpPr>
            <p:cNvPr id="396297" name="Arc 9"/>
            <p:cNvSpPr/>
            <p:nvPr/>
          </p:nvSpPr>
          <p:spPr bwMode="auto">
            <a:xfrm>
              <a:off x="2976" y="1488"/>
              <a:ext cx="336" cy="623"/>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endParaRPr lang="en-US" altLang="en-US" sz="1800" b="0">
                <a:solidFill>
                  <a:schemeClr val="accent1"/>
                </a:solidFill>
                <a:latin typeface="Arial" panose="020B0604020202020204" pitchFamily="34" charset="0"/>
              </a:endParaRPr>
            </a:p>
          </p:txBody>
        </p:sp>
        <p:sp>
          <p:nvSpPr>
            <p:cNvPr id="396298" name="Arc 10"/>
            <p:cNvSpPr/>
            <p:nvPr/>
          </p:nvSpPr>
          <p:spPr bwMode="auto">
            <a:xfrm rot="7706348">
              <a:off x="1200" y="2448"/>
              <a:ext cx="336" cy="623"/>
            </a:xfrm>
            <a:custGeom>
              <a:avLst/>
              <a:gdLst>
                <a:gd name="G0" fmla="+- 0 0 0"/>
                <a:gd name="G1" fmla="+- 16787 0 0"/>
                <a:gd name="G2" fmla="+- 21600 0 0"/>
                <a:gd name="T0" fmla="*/ 13592 w 21600"/>
                <a:gd name="T1" fmla="*/ 0 h 29328"/>
                <a:gd name="T2" fmla="*/ 17587 w 21600"/>
                <a:gd name="T3" fmla="*/ 29328 h 29328"/>
                <a:gd name="T4" fmla="*/ 0 w 21600"/>
                <a:gd name="T5" fmla="*/ 16787 h 29328"/>
              </a:gdLst>
              <a:ahLst/>
              <a:cxnLst>
                <a:cxn ang="0">
                  <a:pos x="T0" y="T1"/>
                </a:cxn>
                <a:cxn ang="0">
                  <a:pos x="T2" y="T3"/>
                </a:cxn>
                <a:cxn ang="0">
                  <a:pos x="T4" y="T5"/>
                </a:cxn>
              </a:cxnLst>
              <a:rect l="0" t="0" r="r" b="b"/>
              <a:pathLst>
                <a:path w="21600" h="29328" fill="none" extrusionOk="0">
                  <a:moveTo>
                    <a:pt x="13592" y="-1"/>
                  </a:moveTo>
                  <a:cubicBezTo>
                    <a:pt x="18657" y="4100"/>
                    <a:pt x="21600" y="10269"/>
                    <a:pt x="21600" y="16787"/>
                  </a:cubicBezTo>
                  <a:cubicBezTo>
                    <a:pt x="21600" y="21283"/>
                    <a:pt x="20197" y="25667"/>
                    <a:pt x="17586" y="29327"/>
                  </a:cubicBezTo>
                </a:path>
                <a:path w="21600" h="29328" stroke="0" extrusionOk="0">
                  <a:moveTo>
                    <a:pt x="13592" y="-1"/>
                  </a:moveTo>
                  <a:cubicBezTo>
                    <a:pt x="18657" y="4100"/>
                    <a:pt x="21600" y="10269"/>
                    <a:pt x="21600" y="16787"/>
                  </a:cubicBezTo>
                  <a:cubicBezTo>
                    <a:pt x="21600" y="21283"/>
                    <a:pt x="20197" y="25667"/>
                    <a:pt x="17586" y="29327"/>
                  </a:cubicBezTo>
                  <a:lnTo>
                    <a:pt x="0" y="16787"/>
                  </a:lnTo>
                  <a:close/>
                </a:path>
              </a:pathLst>
            </a:custGeom>
            <a:noFill/>
            <a:ln w="57150">
              <a:solidFill>
                <a:schemeClr val="accent1"/>
              </a:solidFill>
              <a:roun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grpSp>
      <p:sp>
        <p:nvSpPr>
          <p:cNvPr id="396299" name="Rectangle 11"/>
          <p:cNvSpPr>
            <a:spLocks noChangeArrowheads="1"/>
          </p:cNvSpPr>
          <p:nvPr/>
        </p:nvSpPr>
        <p:spPr bwMode="auto">
          <a:xfrm>
            <a:off x="7010400" y="2971800"/>
            <a:ext cx="990600" cy="2209800"/>
          </a:xfrm>
          <a:prstGeom prst="rect">
            <a:avLst/>
          </a:prstGeom>
          <a:noFill/>
          <a:ln w="127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r>
              <a:rPr lang="en-US" altLang="en-US" sz="1800" b="0">
                <a:latin typeface="Arial" panose="020B0604020202020204" pitchFamily="34" charset="0"/>
              </a:rPr>
              <a:t>Freelist</a:t>
            </a:r>
            <a:endParaRPr lang="en-US" altLang="en-US" sz="1800" b="0">
              <a:latin typeface="Arial" panose="020B0604020202020204" pitchFamily="34" charset="0"/>
            </a:endParaRPr>
          </a:p>
        </p:txBody>
      </p:sp>
      <p:sp>
        <p:nvSpPr>
          <p:cNvPr id="396300" name="Freeform 12"/>
          <p:cNvSpPr/>
          <p:nvPr/>
        </p:nvSpPr>
        <p:spPr bwMode="auto">
          <a:xfrm>
            <a:off x="1981200" y="2832100"/>
            <a:ext cx="4953000" cy="2095500"/>
          </a:xfrm>
          <a:custGeom>
            <a:avLst/>
            <a:gdLst>
              <a:gd name="T0" fmla="*/ 0 w 3120"/>
              <a:gd name="T1" fmla="*/ 952 h 1320"/>
              <a:gd name="T2" fmla="*/ 1584 w 3120"/>
              <a:gd name="T3" fmla="*/ 1192 h 1320"/>
              <a:gd name="T4" fmla="*/ 2640 w 3120"/>
              <a:gd name="T5" fmla="*/ 184 h 1320"/>
              <a:gd name="T6" fmla="*/ 3120 w 3120"/>
              <a:gd name="T7" fmla="*/ 88 h 1320"/>
            </a:gdLst>
            <a:ahLst/>
            <a:cxnLst>
              <a:cxn ang="0">
                <a:pos x="T0" y="T1"/>
              </a:cxn>
              <a:cxn ang="0">
                <a:pos x="T2" y="T3"/>
              </a:cxn>
              <a:cxn ang="0">
                <a:pos x="T4" y="T5"/>
              </a:cxn>
              <a:cxn ang="0">
                <a:pos x="T6" y="T7"/>
              </a:cxn>
            </a:cxnLst>
            <a:rect l="0" t="0" r="r" b="b"/>
            <a:pathLst>
              <a:path w="3120" h="1320">
                <a:moveTo>
                  <a:pt x="0" y="952"/>
                </a:moveTo>
                <a:cubicBezTo>
                  <a:pt x="572" y="1136"/>
                  <a:pt x="1144" y="1320"/>
                  <a:pt x="1584" y="1192"/>
                </a:cubicBezTo>
                <a:cubicBezTo>
                  <a:pt x="2024" y="1064"/>
                  <a:pt x="2384" y="368"/>
                  <a:pt x="2640" y="184"/>
                </a:cubicBezTo>
                <a:cubicBezTo>
                  <a:pt x="2896" y="0"/>
                  <a:pt x="3008" y="44"/>
                  <a:pt x="3120" y="88"/>
                </a:cubicBezTo>
              </a:path>
            </a:pathLst>
          </a:custGeom>
          <a:noFill/>
          <a:ln w="57150" cap="flat" cmpd="sng">
            <a:solidFill>
              <a:schemeClr val="accent2"/>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6301" name="Line 13"/>
          <p:cNvSpPr>
            <a:spLocks noChangeShapeType="1"/>
          </p:cNvSpPr>
          <p:nvPr/>
        </p:nvSpPr>
        <p:spPr bwMode="auto">
          <a:xfrm>
            <a:off x="7543800" y="5181600"/>
            <a:ext cx="0" cy="457200"/>
          </a:xfrm>
          <a:prstGeom prst="line">
            <a:avLst/>
          </a:prstGeom>
          <a:noFill/>
          <a:ln w="5715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6302" name="Text Box 14"/>
          <p:cNvSpPr txBox="1">
            <a:spLocks noChangeArrowheads="1"/>
          </p:cNvSpPr>
          <p:nvPr/>
        </p:nvSpPr>
        <p:spPr bwMode="auto">
          <a:xfrm>
            <a:off x="6934200" y="5565775"/>
            <a:ext cx="176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r>
              <a:rPr lang="en-US" altLang="en-US" sz="2400" b="0">
                <a:solidFill>
                  <a:schemeClr val="accent2"/>
                </a:solidFill>
                <a:latin typeface="Arial" panose="020B0604020202020204" pitchFamily="34" charset="0"/>
              </a:rPr>
              <a:t>Free Pages</a:t>
            </a:r>
            <a:endParaRPr lang="en-US" altLang="en-US" sz="2400" b="0">
              <a:solidFill>
                <a:schemeClr val="accent2"/>
              </a:solidFill>
              <a:latin typeface="Arial" panose="020B06040202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Date Placeholder 3"/>
          <p:cNvSpPr>
            <a:spLocks noGrp="1"/>
          </p:cNvSpPr>
          <p:nvPr>
            <p:ph type="dt" sz="half" idx="10"/>
          </p:nvPr>
        </p:nvSpPr>
        <p:spPr/>
        <p:txBody>
          <a:bodyPr/>
          <a:lstStyle/>
          <a:p>
            <a:r>
              <a:rPr lang="en-US" altLang="en-US"/>
              <a:t>COaA, LEC19 I/O</a:t>
            </a:r>
            <a:endParaRPr lang="en-US" altLang="en-US" dirty="0"/>
          </a:p>
        </p:txBody>
      </p:sp>
      <p:sp>
        <p:nvSpPr>
          <p:cNvPr id="30" name="Footer Placeholder 4"/>
          <p:cNvSpPr>
            <a:spLocks noGrp="1"/>
          </p:cNvSpPr>
          <p:nvPr>
            <p:ph type="ftr" sz="quarter" idx="11"/>
          </p:nvPr>
        </p:nvSpPr>
        <p:spPr/>
        <p:txBody>
          <a:bodyPr/>
          <a:lstStyle/>
          <a:p>
            <a:r>
              <a:rPr lang="en-US" altLang="en-US"/>
              <a:t>Northwestern Polytechnical University</a:t>
            </a:r>
            <a:endParaRPr lang="en-US" altLang="en-US" dirty="0"/>
          </a:p>
        </p:txBody>
      </p:sp>
      <p:sp>
        <p:nvSpPr>
          <p:cNvPr id="397314" name="Rectangle 2"/>
          <p:cNvSpPr>
            <a:spLocks noGrp="1" noChangeArrowheads="1"/>
          </p:cNvSpPr>
          <p:nvPr>
            <p:ph type="title"/>
          </p:nvPr>
        </p:nvSpPr>
        <p:spPr>
          <a:xfrm>
            <a:off x="745331" y="190500"/>
            <a:ext cx="8526463" cy="368300"/>
          </a:xfrm>
          <a:noFill/>
          <a:extLst>
            <a:ext uri="{91240B29-F687-4F45-9708-019B960494DF}">
              <a14:hiddenLine xmlns:a14="http://schemas.microsoft.com/office/drawing/2010/main" w="12700">
                <a:solidFill>
                  <a:schemeClr val="tx1"/>
                </a:solidFill>
                <a:miter lim="800000"/>
                <a:headEnd/>
                <a:tailEnd/>
              </a14:hiddenLine>
            </a:ext>
          </a:extLst>
        </p:spPr>
        <p:txBody>
          <a:bodyPr/>
          <a:lstStyle/>
          <a:p>
            <a:r>
              <a:rPr lang="en-US" altLang="en-US" sz="2000"/>
              <a:t>Page Replacement: Not Recently Used  (1-bit LRU, Clock) </a:t>
            </a:r>
            <a:endParaRPr lang="en-US" altLang="en-US" sz="2000"/>
          </a:p>
        </p:txBody>
      </p:sp>
      <p:sp>
        <p:nvSpPr>
          <p:cNvPr id="397315" name="Rectangle 3"/>
          <p:cNvSpPr>
            <a:spLocks noChangeArrowheads="1"/>
          </p:cNvSpPr>
          <p:nvPr/>
        </p:nvSpPr>
        <p:spPr bwMode="auto">
          <a:xfrm>
            <a:off x="768350" y="984250"/>
            <a:ext cx="7823200" cy="1684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Associated with each page is a “used” flag such that</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used flag 	= 1  if the page has been referenced in recent past</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 0  otherwise</a:t>
            </a:r>
            <a:endParaRPr lang="en-US" altLang="en-US" sz="1800">
              <a:latin typeface="Arial" panose="020B0604020202020204" pitchFamily="34" charset="0"/>
            </a:endParaRPr>
          </a:p>
          <a:p>
            <a:pPr>
              <a:lnSpc>
                <a:spcPct val="85000"/>
              </a:lnSpc>
            </a:pP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if replacement is necessary, choose any page frame such that its</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reference bit is 0.  This is a page that has not been referenced in the</a:t>
            </a:r>
            <a:endParaRPr lang="en-US" altLang="en-US" sz="1800">
              <a:latin typeface="Arial" panose="020B0604020202020204" pitchFamily="34" charset="0"/>
            </a:endParaRPr>
          </a:p>
          <a:p>
            <a:pPr>
              <a:lnSpc>
                <a:spcPct val="85000"/>
              </a:lnSpc>
            </a:pPr>
            <a:r>
              <a:rPr lang="en-US" altLang="en-US" sz="1800">
                <a:latin typeface="Arial" panose="020B0604020202020204" pitchFamily="34" charset="0"/>
              </a:rPr>
              <a:t>     recent past</a:t>
            </a:r>
            <a:endParaRPr lang="en-US" altLang="en-US" sz="1800">
              <a:latin typeface="Arial" panose="020B0604020202020204" pitchFamily="34" charset="0"/>
            </a:endParaRPr>
          </a:p>
        </p:txBody>
      </p:sp>
      <p:sp>
        <p:nvSpPr>
          <p:cNvPr id="397316" name="Line 4"/>
          <p:cNvSpPr>
            <a:spLocks noChangeShapeType="1"/>
          </p:cNvSpPr>
          <p:nvPr/>
        </p:nvSpPr>
        <p:spPr bwMode="auto">
          <a:xfrm>
            <a:off x="1377950" y="2997200"/>
            <a:ext cx="32258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17" name="Line 5"/>
          <p:cNvSpPr>
            <a:spLocks noChangeShapeType="1"/>
          </p:cNvSpPr>
          <p:nvPr/>
        </p:nvSpPr>
        <p:spPr bwMode="auto">
          <a:xfrm>
            <a:off x="1377950" y="3276600"/>
            <a:ext cx="3238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18" name="Line 6"/>
          <p:cNvSpPr>
            <a:spLocks noChangeShapeType="1"/>
          </p:cNvSpPr>
          <p:nvPr/>
        </p:nvSpPr>
        <p:spPr bwMode="auto">
          <a:xfrm>
            <a:off x="1377950" y="3556000"/>
            <a:ext cx="28575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19" name="Line 7"/>
          <p:cNvSpPr>
            <a:spLocks noChangeShapeType="1"/>
          </p:cNvSpPr>
          <p:nvPr/>
        </p:nvSpPr>
        <p:spPr bwMode="auto">
          <a:xfrm>
            <a:off x="1377950" y="3797300"/>
            <a:ext cx="283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0" name="Line 8"/>
          <p:cNvSpPr>
            <a:spLocks noChangeShapeType="1"/>
          </p:cNvSpPr>
          <p:nvPr/>
        </p:nvSpPr>
        <p:spPr bwMode="auto">
          <a:xfrm>
            <a:off x="1377950" y="4076700"/>
            <a:ext cx="283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1" name="Line 9"/>
          <p:cNvSpPr>
            <a:spLocks noChangeShapeType="1"/>
          </p:cNvSpPr>
          <p:nvPr/>
        </p:nvSpPr>
        <p:spPr bwMode="auto">
          <a:xfrm>
            <a:off x="1377950" y="4356100"/>
            <a:ext cx="2832100" cy="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2" name="Line 10"/>
          <p:cNvSpPr>
            <a:spLocks noChangeShapeType="1"/>
          </p:cNvSpPr>
          <p:nvPr/>
        </p:nvSpPr>
        <p:spPr bwMode="auto">
          <a:xfrm>
            <a:off x="1790700" y="2724150"/>
            <a:ext cx="0" cy="1943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3" name="Line 11"/>
          <p:cNvSpPr>
            <a:spLocks noChangeShapeType="1"/>
          </p:cNvSpPr>
          <p:nvPr/>
        </p:nvSpPr>
        <p:spPr bwMode="auto">
          <a:xfrm>
            <a:off x="4610100" y="2749550"/>
            <a:ext cx="0" cy="19685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4" name="Line 12"/>
          <p:cNvSpPr>
            <a:spLocks noChangeShapeType="1"/>
          </p:cNvSpPr>
          <p:nvPr/>
        </p:nvSpPr>
        <p:spPr bwMode="auto">
          <a:xfrm>
            <a:off x="2298700" y="2749550"/>
            <a:ext cx="0" cy="1930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5" name="Rectangle 13"/>
          <p:cNvSpPr>
            <a:spLocks noChangeArrowheads="1"/>
          </p:cNvSpPr>
          <p:nvPr/>
        </p:nvSpPr>
        <p:spPr bwMode="auto">
          <a:xfrm>
            <a:off x="2508250" y="3028950"/>
            <a:ext cx="1892300" cy="296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a:latin typeface="Arial" panose="020B0604020202020204" pitchFamily="34" charset="0"/>
              </a:rPr>
              <a:t>page table entry</a:t>
            </a:r>
            <a:endParaRPr lang="en-US" altLang="en-US" sz="1800">
              <a:latin typeface="Arial" panose="020B0604020202020204" pitchFamily="34" charset="0"/>
            </a:endParaRPr>
          </a:p>
        </p:txBody>
      </p:sp>
      <p:sp>
        <p:nvSpPr>
          <p:cNvPr id="397326" name="Rectangle 14"/>
          <p:cNvSpPr>
            <a:spLocks noChangeArrowheads="1"/>
          </p:cNvSpPr>
          <p:nvPr/>
        </p:nvSpPr>
        <p:spPr bwMode="auto">
          <a:xfrm>
            <a:off x="463550" y="3486150"/>
            <a:ext cx="69850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i="1">
                <a:latin typeface="Arial" panose="020B0604020202020204" pitchFamily="34" charset="0"/>
              </a:rPr>
              <a:t>page</a:t>
            </a:r>
            <a:endParaRPr lang="en-US" altLang="en-US" sz="1800" i="1">
              <a:latin typeface="Arial" panose="020B0604020202020204" pitchFamily="34" charset="0"/>
            </a:endParaRPr>
          </a:p>
          <a:p>
            <a:pPr>
              <a:lnSpc>
                <a:spcPct val="85000"/>
              </a:lnSpc>
            </a:pPr>
            <a:r>
              <a:rPr lang="en-US" altLang="en-US" sz="1800" i="1">
                <a:latin typeface="Arial" panose="020B0604020202020204" pitchFamily="34" charset="0"/>
              </a:rPr>
              <a:t>table</a:t>
            </a:r>
            <a:endParaRPr lang="en-US" altLang="en-US" sz="1800" i="1">
              <a:latin typeface="Arial" panose="020B0604020202020204" pitchFamily="34" charset="0"/>
            </a:endParaRPr>
          </a:p>
          <a:p>
            <a:pPr>
              <a:lnSpc>
                <a:spcPct val="85000"/>
              </a:lnSpc>
            </a:pPr>
            <a:r>
              <a:rPr lang="en-US" altLang="en-US" sz="1800" i="1">
                <a:latin typeface="Arial" panose="020B0604020202020204" pitchFamily="34" charset="0"/>
              </a:rPr>
              <a:t>entry</a:t>
            </a:r>
            <a:endParaRPr lang="en-US" altLang="en-US" sz="1800" i="1">
              <a:latin typeface="Arial" panose="020B0604020202020204" pitchFamily="34" charset="0"/>
            </a:endParaRPr>
          </a:p>
        </p:txBody>
      </p:sp>
      <p:sp>
        <p:nvSpPr>
          <p:cNvPr id="397327" name="Line 15"/>
          <p:cNvSpPr>
            <a:spLocks noChangeShapeType="1"/>
          </p:cNvSpPr>
          <p:nvPr/>
        </p:nvSpPr>
        <p:spPr bwMode="auto">
          <a:xfrm flipH="1">
            <a:off x="4603750" y="3136900"/>
            <a:ext cx="609600" cy="0"/>
          </a:xfrm>
          <a:prstGeom prst="line">
            <a:avLst/>
          </a:prstGeom>
          <a:noFill/>
          <a:ln w="127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28" name="Rectangle 16"/>
          <p:cNvSpPr>
            <a:spLocks noChangeArrowheads="1"/>
          </p:cNvSpPr>
          <p:nvPr/>
        </p:nvSpPr>
        <p:spPr bwMode="auto">
          <a:xfrm>
            <a:off x="5187950" y="3028950"/>
            <a:ext cx="3251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b="0">
                <a:latin typeface="Arial" panose="020B0604020202020204" pitchFamily="34" charset="0"/>
              </a:rPr>
              <a:t>last replaced pointer (lrp)</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if replacement is to take place,</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advance lrp to next entry (mod</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table size) until one with a 0 bit</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is found;  this is the target for</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replacement;  As a side effect,</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all examined PTE's have their</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used bits set to zero.</a:t>
            </a:r>
            <a:endParaRPr lang="en-US" altLang="en-US" sz="1800" b="0">
              <a:latin typeface="Arial" panose="020B0604020202020204" pitchFamily="34" charset="0"/>
            </a:endParaRPr>
          </a:p>
        </p:txBody>
      </p:sp>
      <p:sp>
        <p:nvSpPr>
          <p:cNvPr id="397329" name="Rectangle 17"/>
          <p:cNvSpPr>
            <a:spLocks noChangeArrowheads="1"/>
          </p:cNvSpPr>
          <p:nvPr/>
        </p:nvSpPr>
        <p:spPr bwMode="auto">
          <a:xfrm>
            <a:off x="1447800" y="3028950"/>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1     0</a:t>
            </a:r>
            <a:endParaRPr lang="en-US" altLang="en-US" sz="1800">
              <a:latin typeface="Arial" panose="020B0604020202020204" pitchFamily="34" charset="0"/>
            </a:endParaRPr>
          </a:p>
        </p:txBody>
      </p:sp>
      <p:sp>
        <p:nvSpPr>
          <p:cNvPr id="397330" name="Line 18"/>
          <p:cNvSpPr>
            <a:spLocks noChangeShapeType="1"/>
          </p:cNvSpPr>
          <p:nvPr/>
        </p:nvSpPr>
        <p:spPr bwMode="auto">
          <a:xfrm flipH="1">
            <a:off x="4603750" y="3949700"/>
            <a:ext cx="609600" cy="0"/>
          </a:xfrm>
          <a:prstGeom prst="line">
            <a:avLst/>
          </a:prstGeom>
          <a:noFill/>
          <a:ln w="12700">
            <a:pattFill prst="dkUpDiag">
              <a:fgClr>
                <a:schemeClr val="tx1"/>
              </a:fgClr>
              <a:bgClr>
                <a:schemeClr val="bg1"/>
              </a:bgClr>
            </a:patt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31" name="Rectangle 19"/>
          <p:cNvSpPr>
            <a:spLocks noChangeArrowheads="1"/>
          </p:cNvSpPr>
          <p:nvPr/>
        </p:nvSpPr>
        <p:spPr bwMode="auto">
          <a:xfrm>
            <a:off x="2343150" y="4946650"/>
            <a:ext cx="40259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85000"/>
              </a:lnSpc>
            </a:pPr>
            <a:r>
              <a:rPr lang="en-US" altLang="en-US" sz="1800" b="0">
                <a:latin typeface="Arial" panose="020B0604020202020204" pitchFamily="34" charset="0"/>
              </a:rPr>
              <a:t>Or search for the a page that is both </a:t>
            </a:r>
            <a:endParaRPr lang="en-US" altLang="en-US" sz="1800" b="0">
              <a:latin typeface="Arial" panose="020B0604020202020204" pitchFamily="34" charset="0"/>
            </a:endParaRPr>
          </a:p>
          <a:p>
            <a:pPr>
              <a:lnSpc>
                <a:spcPct val="85000"/>
              </a:lnSpc>
            </a:pPr>
            <a:r>
              <a:rPr lang="en-US" altLang="en-US" sz="1800" b="0">
                <a:latin typeface="Arial" panose="020B0604020202020204" pitchFamily="34" charset="0"/>
              </a:rPr>
              <a:t>not recently  referenced AND not dirty.</a:t>
            </a:r>
            <a:endParaRPr lang="en-US" altLang="en-US" sz="1800" b="0">
              <a:latin typeface="Arial" panose="020B0604020202020204" pitchFamily="34" charset="0"/>
            </a:endParaRPr>
          </a:p>
        </p:txBody>
      </p:sp>
      <p:sp>
        <p:nvSpPr>
          <p:cNvPr id="397332" name="Line 20"/>
          <p:cNvSpPr>
            <a:spLocks noChangeShapeType="1"/>
          </p:cNvSpPr>
          <p:nvPr/>
        </p:nvSpPr>
        <p:spPr bwMode="auto">
          <a:xfrm>
            <a:off x="1371600" y="2749550"/>
            <a:ext cx="0" cy="18161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endParaRPr lang="en-US"/>
          </a:p>
        </p:txBody>
      </p:sp>
      <p:sp>
        <p:nvSpPr>
          <p:cNvPr id="397333" name="Rectangle 21"/>
          <p:cNvSpPr>
            <a:spLocks noChangeArrowheads="1"/>
          </p:cNvSpPr>
          <p:nvPr/>
        </p:nvSpPr>
        <p:spPr bwMode="auto">
          <a:xfrm>
            <a:off x="1758950" y="2711450"/>
            <a:ext cx="552450"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used</a:t>
            </a:r>
            <a:endParaRPr lang="en-US" altLang="en-US" sz="1400">
              <a:latin typeface="Arial" panose="020B0604020202020204" pitchFamily="34" charset="0"/>
            </a:endParaRPr>
          </a:p>
        </p:txBody>
      </p:sp>
      <p:sp>
        <p:nvSpPr>
          <p:cNvPr id="397334" name="Rectangle 22"/>
          <p:cNvSpPr>
            <a:spLocks noChangeArrowheads="1"/>
          </p:cNvSpPr>
          <p:nvPr/>
        </p:nvSpPr>
        <p:spPr bwMode="auto">
          <a:xfrm>
            <a:off x="1301750" y="2711450"/>
            <a:ext cx="523875" cy="25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63500" tIns="25400" rIns="63500" bIns="25400">
            <a:spAutoFit/>
          </a:bodyPr>
          <a:lstStyle/>
          <a:p>
            <a:pPr>
              <a:lnSpc>
                <a:spcPct val="90000"/>
              </a:lnSpc>
            </a:pPr>
            <a:r>
              <a:rPr lang="en-US" altLang="en-US" sz="1400">
                <a:latin typeface="Arial" panose="020B0604020202020204" pitchFamily="34" charset="0"/>
              </a:rPr>
              <a:t>dirty</a:t>
            </a:r>
            <a:endParaRPr lang="en-US" altLang="en-US" sz="1400">
              <a:latin typeface="Arial" panose="020B0604020202020204" pitchFamily="34" charset="0"/>
            </a:endParaRPr>
          </a:p>
        </p:txBody>
      </p:sp>
      <p:sp>
        <p:nvSpPr>
          <p:cNvPr id="397335" name="Rectangle 23"/>
          <p:cNvSpPr>
            <a:spLocks noChangeArrowheads="1"/>
          </p:cNvSpPr>
          <p:nvPr/>
        </p:nvSpPr>
        <p:spPr bwMode="auto">
          <a:xfrm>
            <a:off x="512763" y="5556250"/>
            <a:ext cx="8102600"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488" tIns="44450" rIns="90488" bIns="44450">
            <a:spAutoFit/>
          </a:bodyPr>
          <a:lstStyle/>
          <a:p>
            <a:r>
              <a:rPr lang="en-US" altLang="en-US" sz="1800">
                <a:solidFill>
                  <a:schemeClr val="accent1"/>
                </a:solidFill>
                <a:latin typeface="Arial" panose="020B0604020202020204" pitchFamily="34" charset="0"/>
              </a:rPr>
              <a:t>Architecture part: support dirty and used bits in the page table</a:t>
            </a:r>
            <a:endParaRPr lang="en-US" altLang="en-US" sz="1800">
              <a:solidFill>
                <a:schemeClr val="accent1"/>
              </a:solidFill>
              <a:latin typeface="Arial" panose="020B0604020202020204" pitchFamily="34" charset="0"/>
            </a:endParaRPr>
          </a:p>
          <a:p>
            <a:r>
              <a:rPr lang="en-US" altLang="en-US" sz="1800">
                <a:solidFill>
                  <a:schemeClr val="accent1"/>
                </a:solidFill>
                <a:latin typeface="Arial" panose="020B0604020202020204" pitchFamily="34" charset="0"/>
              </a:rPr>
              <a:t> =&gt; may need to update PTE on any instruction fetch, load, store</a:t>
            </a:r>
            <a:endParaRPr lang="en-US" altLang="en-US" sz="1800">
              <a:solidFill>
                <a:schemeClr val="accent1"/>
              </a:solidFill>
              <a:latin typeface="Arial" panose="020B0604020202020204" pitchFamily="34" charset="0"/>
            </a:endParaRPr>
          </a:p>
          <a:p>
            <a:r>
              <a:rPr lang="en-US" altLang="en-US" sz="1800">
                <a:solidFill>
                  <a:schemeClr val="accent1"/>
                </a:solidFill>
                <a:latin typeface="Arial" panose="020B0604020202020204" pitchFamily="34" charset="0"/>
              </a:rPr>
              <a:t>How does TLB affect this design problem?  Software TLB miss?</a:t>
            </a:r>
            <a:endParaRPr lang="en-US" altLang="en-US" sz="1800">
              <a:solidFill>
                <a:schemeClr val="hlink"/>
              </a:solidFill>
              <a:latin typeface="Arial" panose="020B0604020202020204" pitchFamily="34" charset="0"/>
            </a:endParaRPr>
          </a:p>
        </p:txBody>
      </p:sp>
      <p:sp>
        <p:nvSpPr>
          <p:cNvPr id="397336" name="Rectangle 24"/>
          <p:cNvSpPr>
            <a:spLocks noChangeArrowheads="1"/>
          </p:cNvSpPr>
          <p:nvPr/>
        </p:nvSpPr>
        <p:spPr bwMode="auto">
          <a:xfrm>
            <a:off x="5008563" y="2660650"/>
            <a:ext cx="2012950" cy="34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90488" tIns="44450" rIns="90488" bIns="44450">
            <a:spAutoFit/>
          </a:bodyPr>
          <a:lstStyle/>
          <a:p>
            <a:r>
              <a:rPr lang="en-US" altLang="en-US">
                <a:latin typeface="Arial" panose="020B0604020202020204" pitchFamily="34" charset="0"/>
              </a:rPr>
              <a:t>page fault handler:</a:t>
            </a:r>
            <a:endParaRPr lang="en-US" altLang="en-US">
              <a:latin typeface="Arial" panose="020B0604020202020204" pitchFamily="34" charset="0"/>
            </a:endParaRPr>
          </a:p>
        </p:txBody>
      </p:sp>
      <p:sp>
        <p:nvSpPr>
          <p:cNvPr id="397337" name="Rectangle 25"/>
          <p:cNvSpPr>
            <a:spLocks noChangeArrowheads="1"/>
          </p:cNvSpPr>
          <p:nvPr/>
        </p:nvSpPr>
        <p:spPr bwMode="auto">
          <a:xfrm>
            <a:off x="1447800" y="3276600"/>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1     0</a:t>
            </a:r>
            <a:endParaRPr lang="en-US" altLang="en-US" sz="1800">
              <a:latin typeface="Arial" panose="020B0604020202020204" pitchFamily="34" charset="0"/>
            </a:endParaRPr>
          </a:p>
        </p:txBody>
      </p:sp>
      <p:sp>
        <p:nvSpPr>
          <p:cNvPr id="397338" name="Rectangle 26"/>
          <p:cNvSpPr>
            <a:spLocks noChangeArrowheads="1"/>
          </p:cNvSpPr>
          <p:nvPr/>
        </p:nvSpPr>
        <p:spPr bwMode="auto">
          <a:xfrm>
            <a:off x="1447800" y="3543300"/>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0     1</a:t>
            </a:r>
            <a:endParaRPr lang="en-US" altLang="en-US" sz="1800">
              <a:latin typeface="Arial" panose="020B0604020202020204" pitchFamily="34" charset="0"/>
            </a:endParaRPr>
          </a:p>
        </p:txBody>
      </p:sp>
      <p:sp>
        <p:nvSpPr>
          <p:cNvPr id="397339" name="Rectangle 27"/>
          <p:cNvSpPr>
            <a:spLocks noChangeArrowheads="1"/>
          </p:cNvSpPr>
          <p:nvPr/>
        </p:nvSpPr>
        <p:spPr bwMode="auto">
          <a:xfrm>
            <a:off x="1447800" y="3810000"/>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1     1</a:t>
            </a:r>
            <a:endParaRPr lang="en-US" altLang="en-US" sz="1800">
              <a:latin typeface="Arial" panose="020B0604020202020204" pitchFamily="34" charset="0"/>
            </a:endParaRPr>
          </a:p>
        </p:txBody>
      </p:sp>
      <p:sp>
        <p:nvSpPr>
          <p:cNvPr id="397340" name="Rectangle 28"/>
          <p:cNvSpPr>
            <a:spLocks noChangeArrowheads="1"/>
          </p:cNvSpPr>
          <p:nvPr/>
        </p:nvSpPr>
        <p:spPr bwMode="auto">
          <a:xfrm>
            <a:off x="1447800" y="4114800"/>
            <a:ext cx="806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63500" tIns="25400" rIns="63500" bIns="25400">
            <a:spAutoFit/>
          </a:bodyPr>
          <a:lstStyle/>
          <a:p>
            <a:pPr>
              <a:lnSpc>
                <a:spcPct val="85000"/>
              </a:lnSpc>
            </a:pPr>
            <a:r>
              <a:rPr lang="en-US" altLang="en-US" sz="1800">
                <a:latin typeface="Arial" panose="020B0604020202020204" pitchFamily="34" charset="0"/>
              </a:rPr>
              <a:t>0     0</a:t>
            </a:r>
            <a:endParaRPr lang="en-US" altLang="en-US" sz="1800">
              <a:latin typeface="Arial" panose="020B0604020202020204" pitchFamily="34" charset="0"/>
            </a:endParaRPr>
          </a:p>
        </p:txBody>
      </p:sp>
    </p:spTree>
  </p:cSld>
  <p:clrMapOvr>
    <a:masterClrMapping/>
  </p:clrMapOvr>
  <p:transition/>
</p:sld>
</file>

<file path=ppt/theme/theme1.xml><?xml version="1.0" encoding="utf-8"?>
<a:theme xmlns:a="http://schemas.openxmlformats.org/drawingml/2006/main" name="Microsoft Office 98">
  <a:themeElements>
    <a:clrScheme name="Microsoft Office 98">
      <a:dk1>
        <a:srgbClr val="000000"/>
      </a:dk1>
      <a:lt1>
        <a:srgbClr val="FFFFFF"/>
      </a:lt1>
      <a:dk2>
        <a:srgbClr val="A7A7A7"/>
      </a:dk2>
      <a:lt2>
        <a:srgbClr val="535353"/>
      </a:lt2>
      <a:accent1>
        <a:srgbClr val="E32D91"/>
      </a:accent1>
      <a:accent2>
        <a:srgbClr val="C830CC"/>
      </a:accent2>
      <a:accent3>
        <a:srgbClr val="4EA6DC"/>
      </a:accent3>
      <a:accent4>
        <a:srgbClr val="4775E7"/>
      </a:accent4>
      <a:accent5>
        <a:srgbClr val="8971E1"/>
      </a:accent5>
      <a:accent6>
        <a:srgbClr val="D54773"/>
      </a:accent6>
      <a:hlink>
        <a:srgbClr val="0000FF"/>
      </a:hlink>
      <a:folHlink>
        <a:srgbClr val="FF00FF"/>
      </a:folHlink>
    </a:clrScheme>
    <a:fontScheme name="Microsoft Office 98">
      <a:majorFont>
        <a:latin typeface="Helvetica"/>
        <a:ea typeface="Helvetica"/>
        <a:cs typeface="Helvetica"/>
      </a:majorFont>
      <a:minorFont>
        <a:latin typeface="Arial"/>
        <a:ea typeface="Arial"/>
        <a:cs typeface="Arial"/>
      </a:minorFont>
    </a:fontScheme>
    <a:fmtScheme name="Microsoft Office 9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1"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1" i="0" u="none" strike="noStrike" cap="none" spc="0" normalizeH="0" baseline="0">
            <a:ln>
              <a:noFill/>
            </a:ln>
            <a:solidFill>
              <a:srgbClr val="000000"/>
            </a:solidFill>
            <a:effectLst/>
            <a:uFillTx/>
            <a:latin typeface="+mn-lt"/>
            <a:ea typeface="+mn-ea"/>
            <a:cs typeface="+mn-cs"/>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Lecture18-Pipeline-tomasulo</Template>
  <TotalTime>0</TotalTime>
  <Words>20062</Words>
  <Application>WPS 演示</Application>
  <PresentationFormat>全屏显示(4:3)</PresentationFormat>
  <Paragraphs>1204</Paragraphs>
  <Slides>46</Slides>
  <Notes>46</Notes>
  <HiddenSlides>2</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61" baseType="lpstr">
      <vt:lpstr>Arial</vt:lpstr>
      <vt:lpstr>宋体</vt:lpstr>
      <vt:lpstr>Wingdings</vt:lpstr>
      <vt:lpstr>Times New Roman</vt:lpstr>
      <vt:lpstr>Arial</vt:lpstr>
      <vt:lpstr>Times New Roman</vt:lpstr>
      <vt:lpstr>Calibri</vt:lpstr>
      <vt:lpstr>Calibri</vt:lpstr>
      <vt:lpstr>黑体</vt:lpstr>
      <vt:lpstr>Symbol</vt:lpstr>
      <vt:lpstr>微软雅黑</vt:lpstr>
      <vt:lpstr>Arial Unicode MS</vt:lpstr>
      <vt:lpstr>等线</vt:lpstr>
      <vt:lpstr>Microsoft Office 98</vt:lpstr>
      <vt:lpstr>MS_ClipArt_Gallery.2</vt:lpstr>
      <vt:lpstr>Lecture 19 Input/Output</vt:lpstr>
      <vt:lpstr>Recap: What is virtual memory?</vt:lpstr>
      <vt:lpstr>Recap: Implementing Large Page Tables</vt:lpstr>
      <vt:lpstr>Recap: Making address translation practical: TLB</vt:lpstr>
      <vt:lpstr>TLB organization: include protection</vt:lpstr>
      <vt:lpstr>Example: R3000 pipeline includes TLB stages</vt:lpstr>
      <vt:lpstr>What is the replacement policy for TLBs?</vt:lpstr>
      <vt:lpstr>Page Replacement: Not Recently Used  (1-bit LRU, Clock) </vt:lpstr>
      <vt:lpstr>Page Replacement: Not Recently Used  (1-bit LRU, Clock) </vt:lpstr>
      <vt:lpstr>Reducing translation time further</vt:lpstr>
      <vt:lpstr>Overlapped TLB &amp; Cache Access</vt:lpstr>
      <vt:lpstr>Problems With Overlapped TLB Access</vt:lpstr>
      <vt:lpstr>Another option: Virtually Addressed Cache</vt:lpstr>
      <vt:lpstr>Cache Optimization: Alpha 21064</vt:lpstr>
      <vt:lpstr>Computers in the News: Sony Playstation 2000</vt:lpstr>
      <vt:lpstr>Playstation 2000 Continued</vt:lpstr>
      <vt:lpstr>What is a bus?</vt:lpstr>
      <vt:lpstr>Buses</vt:lpstr>
      <vt:lpstr>Advantages of Buses</vt:lpstr>
      <vt:lpstr>Disadvantage of Buses</vt:lpstr>
      <vt:lpstr>The General Organization of a Bus</vt:lpstr>
      <vt:lpstr>Master versus Slave</vt:lpstr>
      <vt:lpstr>Types of Buses</vt:lpstr>
      <vt:lpstr>A Computer System with One Bus: Backplane Bus</vt:lpstr>
      <vt:lpstr>A Two-Bus System</vt:lpstr>
      <vt:lpstr>A Three-Bus System (+ backside cache)</vt:lpstr>
      <vt:lpstr>Main components of Intel Chipset: Pentium II/III</vt:lpstr>
      <vt:lpstr>What is DMA (Direct Memory Access)?</vt:lpstr>
      <vt:lpstr>What defines a bus?</vt:lpstr>
      <vt:lpstr>Synchronous and Asynchronous Bus</vt:lpstr>
      <vt:lpstr>Simple Synchronous Protocol</vt:lpstr>
      <vt:lpstr>Typical Synchronous Protocol</vt:lpstr>
      <vt:lpstr>Asynchronous Write Transaction</vt:lpstr>
      <vt:lpstr>Asynchronous Read Transaction</vt:lpstr>
      <vt:lpstr>Multiple Potential Bus Masters: the Need for Arbitration</vt:lpstr>
      <vt:lpstr>Arbitration: Obtaining Access to the Bus</vt:lpstr>
      <vt:lpstr>The Daisy Chain Bus Arbitrations Scheme</vt:lpstr>
      <vt:lpstr>Centralized Parallel Arbitration</vt:lpstr>
      <vt:lpstr>Increasing the Bus Bandwidth</vt:lpstr>
      <vt:lpstr>Increasing Transaction Rate on Multimaster Bus</vt:lpstr>
      <vt:lpstr>PCI Read/Write Transactions</vt:lpstr>
      <vt:lpstr>PCI Read Transaction</vt:lpstr>
      <vt:lpstr>PCI Write Transaction</vt:lpstr>
      <vt:lpstr>PCI Optimizations</vt:lpstr>
      <vt:lpstr>Bus Summary</vt:lpstr>
      <vt:lpstr>I/O Summary:</vt:lpstr>
    </vt:vector>
  </TitlesOfParts>
  <LinksUpToDate>false</LinksUpToDate>
  <SharedDoc>false</SharedDoc>
  <HyperlinksChanged>false</HyperlinksChanged>
  <AppVersion>14.0000</AppVersion>
  <Pages>51</Page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CS152: Computer Architecture and Engineering</dc:title>
  <dc:creator>John Kubiatowicz</dc:creator>
  <dc:subject>I/O Continued</dc:subject>
  <cp:lastModifiedBy>安建峰</cp:lastModifiedBy>
  <cp:revision>105</cp:revision>
  <cp:lastPrinted>2017-06-12T13:23:00Z</cp:lastPrinted>
  <dcterms:created xsi:type="dcterms:W3CDTF">1997-11-07T06:42:00Z</dcterms:created>
  <dcterms:modified xsi:type="dcterms:W3CDTF">2025-06-12T04:57:34Z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72CD3F6A6CAC42B1AD8361FD1607F8FF_12</vt:lpwstr>
  </property>
  <property fmtid="{D5CDD505-2E9C-101B-9397-08002B2CF9AE}" pid="3" name="KSOProductBuildVer">
    <vt:lpwstr>2052-12.1.0.20784</vt:lpwstr>
  </property>
</Properties>
</file>