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7" r:id="rId6"/>
    <p:sldId id="257" r:id="rId7"/>
    <p:sldId id="261" r:id="rId8"/>
    <p:sldId id="262" r:id="rId9"/>
    <p:sldId id="264" r:id="rId10"/>
    <p:sldId id="265" r:id="rId11"/>
    <p:sldId id="266" r:id="rId12"/>
    <p:sldId id="273" r:id="rId13"/>
    <p:sldId id="272" r:id="rId14"/>
    <p:sldId id="269" r:id="rId15"/>
    <p:sldId id="270" r:id="rId16"/>
    <p:sldId id="268"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0B7388-683F-4EF7-A517-02251E6CBED0}" v="5" dt="2023-04-12T19:16:39.6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1" autoAdjust="0"/>
    <p:restoredTop sz="94660"/>
  </p:normalViewPr>
  <p:slideViewPr>
    <p:cSldViewPr snapToGrid="0">
      <p:cViewPr varScale="1">
        <p:scale>
          <a:sx n="62" d="100"/>
          <a:sy n="62" d="100"/>
        </p:scale>
        <p:origin x="86" y="16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in Catlin" userId="53649d5b69ef8385" providerId="LiveId" clId="{FE0B7388-683F-4EF7-A517-02251E6CBED0}"/>
    <pc:docChg chg="custSel addSld delSld modSld sldOrd">
      <pc:chgData name="Colin Catlin" userId="53649d5b69ef8385" providerId="LiveId" clId="{FE0B7388-683F-4EF7-A517-02251E6CBED0}" dt="2023-04-12T22:10:09.204" v="3341" actId="114"/>
      <pc:docMkLst>
        <pc:docMk/>
      </pc:docMkLst>
      <pc:sldChg chg="modSp mod">
        <pc:chgData name="Colin Catlin" userId="53649d5b69ef8385" providerId="LiveId" clId="{FE0B7388-683F-4EF7-A517-02251E6CBED0}" dt="2023-04-11T16:07:47.948" v="2117" actId="20577"/>
        <pc:sldMkLst>
          <pc:docMk/>
          <pc:sldMk cId="281617780" sldId="256"/>
        </pc:sldMkLst>
        <pc:spChg chg="mod">
          <ac:chgData name="Colin Catlin" userId="53649d5b69ef8385" providerId="LiveId" clId="{FE0B7388-683F-4EF7-A517-02251E6CBED0}" dt="2023-04-11T16:07:47.948" v="2117" actId="20577"/>
          <ac:spMkLst>
            <pc:docMk/>
            <pc:sldMk cId="281617780" sldId="256"/>
            <ac:spMk id="3" creationId="{AE12CEEF-2E14-45F2-BBDB-2A2BC5038DF7}"/>
          </ac:spMkLst>
        </pc:spChg>
      </pc:sldChg>
      <pc:sldChg chg="modSp mod">
        <pc:chgData name="Colin Catlin" userId="53649d5b69ef8385" providerId="LiveId" clId="{FE0B7388-683F-4EF7-A517-02251E6CBED0}" dt="2023-04-11T16:08:23.486" v="2198" actId="20577"/>
        <pc:sldMkLst>
          <pc:docMk/>
          <pc:sldMk cId="2130360855" sldId="258"/>
        </pc:sldMkLst>
        <pc:spChg chg="mod">
          <ac:chgData name="Colin Catlin" userId="53649d5b69ef8385" providerId="LiveId" clId="{FE0B7388-683F-4EF7-A517-02251E6CBED0}" dt="2023-04-11T16:08:23.486" v="2198" actId="20577"/>
          <ac:spMkLst>
            <pc:docMk/>
            <pc:sldMk cId="2130360855" sldId="258"/>
            <ac:spMk id="3" creationId="{031B6499-C2C6-0770-461A-0E685D44C637}"/>
          </ac:spMkLst>
        </pc:spChg>
      </pc:sldChg>
      <pc:sldChg chg="modSp mod">
        <pc:chgData name="Colin Catlin" userId="53649d5b69ef8385" providerId="LiveId" clId="{FE0B7388-683F-4EF7-A517-02251E6CBED0}" dt="2023-04-12T19:16:41.005" v="2653" actId="6549"/>
        <pc:sldMkLst>
          <pc:docMk/>
          <pc:sldMk cId="3572789219" sldId="261"/>
        </pc:sldMkLst>
        <pc:spChg chg="mod">
          <ac:chgData name="Colin Catlin" userId="53649d5b69ef8385" providerId="LiveId" clId="{FE0B7388-683F-4EF7-A517-02251E6CBED0}" dt="2023-04-12T19:16:41.005" v="2653" actId="6549"/>
          <ac:spMkLst>
            <pc:docMk/>
            <pc:sldMk cId="3572789219" sldId="261"/>
            <ac:spMk id="3" creationId="{A2554436-0077-2F76-C27E-E599696FC197}"/>
          </ac:spMkLst>
        </pc:spChg>
      </pc:sldChg>
      <pc:sldChg chg="modSp mod">
        <pc:chgData name="Colin Catlin" userId="53649d5b69ef8385" providerId="LiveId" clId="{FE0B7388-683F-4EF7-A517-02251E6CBED0}" dt="2023-04-11T16:14:13.476" v="2273" actId="20577"/>
        <pc:sldMkLst>
          <pc:docMk/>
          <pc:sldMk cId="2558281653" sldId="262"/>
        </pc:sldMkLst>
        <pc:spChg chg="mod">
          <ac:chgData name="Colin Catlin" userId="53649d5b69ef8385" providerId="LiveId" clId="{FE0B7388-683F-4EF7-A517-02251E6CBED0}" dt="2023-04-11T16:14:13.476" v="2273" actId="20577"/>
          <ac:spMkLst>
            <pc:docMk/>
            <pc:sldMk cId="2558281653" sldId="262"/>
            <ac:spMk id="3" creationId="{0FE96B92-CF6D-5AAA-F3FE-E2F6E4E1558C}"/>
          </ac:spMkLst>
        </pc:spChg>
      </pc:sldChg>
      <pc:sldChg chg="ord">
        <pc:chgData name="Colin Catlin" userId="53649d5b69ef8385" providerId="LiveId" clId="{FE0B7388-683F-4EF7-A517-02251E6CBED0}" dt="2023-04-11T14:38:13.890" v="1178"/>
        <pc:sldMkLst>
          <pc:docMk/>
          <pc:sldMk cId="356330632" sldId="263"/>
        </pc:sldMkLst>
      </pc:sldChg>
      <pc:sldChg chg="modSp mod">
        <pc:chgData name="Colin Catlin" userId="53649d5b69ef8385" providerId="LiveId" clId="{FE0B7388-683F-4EF7-A517-02251E6CBED0}" dt="2023-04-12T22:09:39.177" v="3340" actId="20577"/>
        <pc:sldMkLst>
          <pc:docMk/>
          <pc:sldMk cId="906136819" sldId="265"/>
        </pc:sldMkLst>
        <pc:spChg chg="mod">
          <ac:chgData name="Colin Catlin" userId="53649d5b69ef8385" providerId="LiveId" clId="{FE0B7388-683F-4EF7-A517-02251E6CBED0}" dt="2023-04-12T22:09:39.177" v="3340" actId="20577"/>
          <ac:spMkLst>
            <pc:docMk/>
            <pc:sldMk cId="906136819" sldId="265"/>
            <ac:spMk id="3" creationId="{B4B9DEF3-6481-0E83-250E-2BB0C6BA50BA}"/>
          </ac:spMkLst>
        </pc:spChg>
      </pc:sldChg>
      <pc:sldChg chg="modSp mod">
        <pc:chgData name="Colin Catlin" userId="53649d5b69ef8385" providerId="LiveId" clId="{FE0B7388-683F-4EF7-A517-02251E6CBED0}" dt="2023-04-12T20:53:27.001" v="2690" actId="27636"/>
        <pc:sldMkLst>
          <pc:docMk/>
          <pc:sldMk cId="3627256711" sldId="266"/>
        </pc:sldMkLst>
        <pc:spChg chg="mod">
          <ac:chgData name="Colin Catlin" userId="53649d5b69ef8385" providerId="LiveId" clId="{FE0B7388-683F-4EF7-A517-02251E6CBED0}" dt="2023-04-11T14:42:12.952" v="1389" actId="20577"/>
          <ac:spMkLst>
            <pc:docMk/>
            <pc:sldMk cId="3627256711" sldId="266"/>
            <ac:spMk id="2" creationId="{AFD77C15-7380-7B59-8850-4BF05F9BCFE6}"/>
          </ac:spMkLst>
        </pc:spChg>
        <pc:spChg chg="mod">
          <ac:chgData name="Colin Catlin" userId="53649d5b69ef8385" providerId="LiveId" clId="{FE0B7388-683F-4EF7-A517-02251E6CBED0}" dt="2023-04-12T20:53:27.001" v="2690" actId="27636"/>
          <ac:spMkLst>
            <pc:docMk/>
            <pc:sldMk cId="3627256711" sldId="266"/>
            <ac:spMk id="3" creationId="{3E110894-6427-1E55-0170-3673F6CA961F}"/>
          </ac:spMkLst>
        </pc:spChg>
      </pc:sldChg>
      <pc:sldChg chg="modSp new mod">
        <pc:chgData name="Colin Catlin" userId="53649d5b69ef8385" providerId="LiveId" clId="{FE0B7388-683F-4EF7-A517-02251E6CBED0}" dt="2023-04-11T14:14:14.659" v="461" actId="20577"/>
        <pc:sldMkLst>
          <pc:docMk/>
          <pc:sldMk cId="4125823303" sldId="267"/>
        </pc:sldMkLst>
        <pc:spChg chg="mod">
          <ac:chgData name="Colin Catlin" userId="53649d5b69ef8385" providerId="LiveId" clId="{FE0B7388-683F-4EF7-A517-02251E6CBED0}" dt="2023-04-11T14:13:46.671" v="272" actId="20577"/>
          <ac:spMkLst>
            <pc:docMk/>
            <pc:sldMk cId="4125823303" sldId="267"/>
            <ac:spMk id="2" creationId="{BF81B5FB-D102-B8C0-A696-B9234ED05FA8}"/>
          </ac:spMkLst>
        </pc:spChg>
        <pc:spChg chg="mod">
          <ac:chgData name="Colin Catlin" userId="53649d5b69ef8385" providerId="LiveId" clId="{FE0B7388-683F-4EF7-A517-02251E6CBED0}" dt="2023-04-11T14:14:14.659" v="461" actId="20577"/>
          <ac:spMkLst>
            <pc:docMk/>
            <pc:sldMk cId="4125823303" sldId="267"/>
            <ac:spMk id="3" creationId="{7BDE116D-467D-05F1-B99B-B614A895EF27}"/>
          </ac:spMkLst>
        </pc:spChg>
      </pc:sldChg>
      <pc:sldChg chg="modSp new mod">
        <pc:chgData name="Colin Catlin" userId="53649d5b69ef8385" providerId="LiveId" clId="{FE0B7388-683F-4EF7-A517-02251E6CBED0}" dt="2023-04-12T22:10:09.204" v="3341" actId="114"/>
        <pc:sldMkLst>
          <pc:docMk/>
          <pc:sldMk cId="3786760923" sldId="268"/>
        </pc:sldMkLst>
        <pc:spChg chg="mod">
          <ac:chgData name="Colin Catlin" userId="53649d5b69ef8385" providerId="LiveId" clId="{FE0B7388-683F-4EF7-A517-02251E6CBED0}" dt="2023-04-11T14:14:28.326" v="472" actId="20577"/>
          <ac:spMkLst>
            <pc:docMk/>
            <pc:sldMk cId="3786760923" sldId="268"/>
            <ac:spMk id="2" creationId="{EE404686-195A-E40B-F980-5C0C40D2CA6E}"/>
          </ac:spMkLst>
        </pc:spChg>
        <pc:spChg chg="mod">
          <ac:chgData name="Colin Catlin" userId="53649d5b69ef8385" providerId="LiveId" clId="{FE0B7388-683F-4EF7-A517-02251E6CBED0}" dt="2023-04-12T22:10:09.204" v="3341" actId="114"/>
          <ac:spMkLst>
            <pc:docMk/>
            <pc:sldMk cId="3786760923" sldId="268"/>
            <ac:spMk id="3" creationId="{33ECA224-65D3-1171-AF57-413B3BD1B95A}"/>
          </ac:spMkLst>
        </pc:spChg>
      </pc:sldChg>
      <pc:sldChg chg="modSp new mod">
        <pc:chgData name="Colin Catlin" userId="53649d5b69ef8385" providerId="LiveId" clId="{FE0B7388-683F-4EF7-A517-02251E6CBED0}" dt="2023-04-11T18:26:46.527" v="2629" actId="20577"/>
        <pc:sldMkLst>
          <pc:docMk/>
          <pc:sldMk cId="643658521" sldId="269"/>
        </pc:sldMkLst>
        <pc:spChg chg="mod">
          <ac:chgData name="Colin Catlin" userId="53649d5b69ef8385" providerId="LiveId" clId="{FE0B7388-683F-4EF7-A517-02251E6CBED0}" dt="2023-04-11T16:03:23.133" v="1882" actId="20577"/>
          <ac:spMkLst>
            <pc:docMk/>
            <pc:sldMk cId="643658521" sldId="269"/>
            <ac:spMk id="2" creationId="{D4B782EC-87B5-3396-CF98-478B6EB0C423}"/>
          </ac:spMkLst>
        </pc:spChg>
        <pc:spChg chg="mod">
          <ac:chgData name="Colin Catlin" userId="53649d5b69ef8385" providerId="LiveId" clId="{FE0B7388-683F-4EF7-A517-02251E6CBED0}" dt="2023-04-11T18:26:46.527" v="2629" actId="20577"/>
          <ac:spMkLst>
            <pc:docMk/>
            <pc:sldMk cId="643658521" sldId="269"/>
            <ac:spMk id="3" creationId="{409656C0-C879-A3E1-268E-3D15A18C6F32}"/>
          </ac:spMkLst>
        </pc:spChg>
      </pc:sldChg>
      <pc:sldChg chg="addSp delSp modSp new mod ord">
        <pc:chgData name="Colin Catlin" userId="53649d5b69ef8385" providerId="LiveId" clId="{FE0B7388-683F-4EF7-A517-02251E6CBED0}" dt="2023-04-12T19:12:19.563" v="2649"/>
        <pc:sldMkLst>
          <pc:docMk/>
          <pc:sldMk cId="3519460595" sldId="270"/>
        </pc:sldMkLst>
        <pc:spChg chg="del">
          <ac:chgData name="Colin Catlin" userId="53649d5b69ef8385" providerId="LiveId" clId="{FE0B7388-683F-4EF7-A517-02251E6CBED0}" dt="2023-04-12T19:11:56.969" v="2643" actId="478"/>
          <ac:spMkLst>
            <pc:docMk/>
            <pc:sldMk cId="3519460595" sldId="270"/>
            <ac:spMk id="2" creationId="{0CDA0E35-0A69-3A0B-F221-17CBDBFEEC0C}"/>
          </ac:spMkLst>
        </pc:spChg>
        <pc:spChg chg="del">
          <ac:chgData name="Colin Catlin" userId="53649d5b69ef8385" providerId="LiveId" clId="{FE0B7388-683F-4EF7-A517-02251E6CBED0}" dt="2023-04-12T19:10:31.903" v="2631" actId="931"/>
          <ac:spMkLst>
            <pc:docMk/>
            <pc:sldMk cId="3519460595" sldId="270"/>
            <ac:spMk id="3" creationId="{06A2CA4C-2E4D-F306-77CE-437557027168}"/>
          </ac:spMkLst>
        </pc:spChg>
        <pc:picChg chg="add mod">
          <ac:chgData name="Colin Catlin" userId="53649d5b69ef8385" providerId="LiveId" clId="{FE0B7388-683F-4EF7-A517-02251E6CBED0}" dt="2023-04-12T19:10:56.017" v="2635" actId="1076"/>
          <ac:picMkLst>
            <pc:docMk/>
            <pc:sldMk cId="3519460595" sldId="270"/>
            <ac:picMk id="5" creationId="{C11BAE91-54D5-B7B4-0CF8-0C0CEE6465F2}"/>
          </ac:picMkLst>
        </pc:picChg>
      </pc:sldChg>
      <pc:sldChg chg="new del">
        <pc:chgData name="Colin Catlin" userId="53649d5b69ef8385" providerId="LiveId" clId="{FE0B7388-683F-4EF7-A517-02251E6CBED0}" dt="2023-04-12T19:11:26.523" v="2639" actId="2696"/>
        <pc:sldMkLst>
          <pc:docMk/>
          <pc:sldMk cId="905055411" sldId="271"/>
        </pc:sldMkLst>
      </pc:sldChg>
      <pc:sldChg chg="delSp modSp add mod ord">
        <pc:chgData name="Colin Catlin" userId="53649d5b69ef8385" providerId="LiveId" clId="{FE0B7388-683F-4EF7-A517-02251E6CBED0}" dt="2023-04-12T19:12:17.035" v="2647"/>
        <pc:sldMkLst>
          <pc:docMk/>
          <pc:sldMk cId="2436217438" sldId="272"/>
        </pc:sldMkLst>
        <pc:spChg chg="del">
          <ac:chgData name="Colin Catlin" userId="53649d5b69ef8385" providerId="LiveId" clId="{FE0B7388-683F-4EF7-A517-02251E6CBED0}" dt="2023-04-12T19:11:54.315" v="2642" actId="478"/>
          <ac:spMkLst>
            <pc:docMk/>
            <pc:sldMk cId="2436217438" sldId="272"/>
            <ac:spMk id="2" creationId="{0CDA0E35-0A69-3A0B-F221-17CBDBFEEC0C}"/>
          </ac:spMkLst>
        </pc:spChg>
        <pc:picChg chg="mod">
          <ac:chgData name="Colin Catlin" userId="53649d5b69ef8385" providerId="LiveId" clId="{FE0B7388-683F-4EF7-A517-02251E6CBED0}" dt="2023-04-12T19:11:47.017" v="2641" actId="14826"/>
          <ac:picMkLst>
            <pc:docMk/>
            <pc:sldMk cId="2436217438" sldId="272"/>
            <ac:picMk id="5" creationId="{C11BAE91-54D5-B7B4-0CF8-0C0CEE6465F2}"/>
          </ac:picMkLst>
        </pc:picChg>
      </pc:sldChg>
      <pc:sldChg chg="add del">
        <pc:chgData name="Colin Catlin" userId="53649d5b69ef8385" providerId="LiveId" clId="{FE0B7388-683F-4EF7-A517-02251E6CBED0}" dt="2023-04-12T19:11:28.921" v="2640" actId="2696"/>
        <pc:sldMkLst>
          <pc:docMk/>
          <pc:sldMk cId="1040981562" sldId="273"/>
        </pc:sldMkLst>
      </pc:sldChg>
      <pc:sldChg chg="modSp new mod">
        <pc:chgData name="Colin Catlin" userId="53649d5b69ef8385" providerId="LiveId" clId="{FE0B7388-683F-4EF7-A517-02251E6CBED0}" dt="2023-04-12T20:57:29.229" v="3125" actId="20577"/>
        <pc:sldMkLst>
          <pc:docMk/>
          <pc:sldMk cId="4023412183" sldId="273"/>
        </pc:sldMkLst>
        <pc:spChg chg="mod">
          <ac:chgData name="Colin Catlin" userId="53649d5b69ef8385" providerId="LiveId" clId="{FE0B7388-683F-4EF7-A517-02251E6CBED0}" dt="2023-04-12T20:56:08.154" v="2745" actId="20577"/>
          <ac:spMkLst>
            <pc:docMk/>
            <pc:sldMk cId="4023412183" sldId="273"/>
            <ac:spMk id="2" creationId="{A5E3198F-C8E1-3D99-0A6D-1BC3A00BF2D8}"/>
          </ac:spMkLst>
        </pc:spChg>
        <pc:spChg chg="mod">
          <ac:chgData name="Colin Catlin" userId="53649d5b69ef8385" providerId="LiveId" clId="{FE0B7388-683F-4EF7-A517-02251E6CBED0}" dt="2023-04-12T20:57:29.229" v="3125" actId="20577"/>
          <ac:spMkLst>
            <pc:docMk/>
            <pc:sldMk cId="4023412183" sldId="273"/>
            <ac:spMk id="3" creationId="{4B19BA8F-DEDB-827F-0540-8E9A5D50137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4EAC6-DFB9-E8B9-FD0F-1BEE3010ED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F19985-B382-5842-9A69-7D5D56948A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803442-837F-C53A-BCF2-9A6D04A635A4}"/>
              </a:ext>
            </a:extLst>
          </p:cNvPr>
          <p:cNvSpPr>
            <a:spLocks noGrp="1"/>
          </p:cNvSpPr>
          <p:nvPr>
            <p:ph type="dt" sz="half" idx="10"/>
          </p:nvPr>
        </p:nvSpPr>
        <p:spPr/>
        <p:txBody>
          <a:bodyPr/>
          <a:lstStyle/>
          <a:p>
            <a:fld id="{B2EA37BB-3BBA-4EA9-9123-84B3149689F1}" type="datetimeFigureOut">
              <a:rPr lang="en-US" smtClean="0"/>
              <a:t>4/12/2023</a:t>
            </a:fld>
            <a:endParaRPr lang="en-US"/>
          </a:p>
        </p:txBody>
      </p:sp>
      <p:sp>
        <p:nvSpPr>
          <p:cNvPr id="5" name="Footer Placeholder 4">
            <a:extLst>
              <a:ext uri="{FF2B5EF4-FFF2-40B4-BE49-F238E27FC236}">
                <a16:creationId xmlns:a16="http://schemas.microsoft.com/office/drawing/2014/main" id="{D5BEAA72-8C6D-23D7-CCF9-386735AD18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58F5DA-76C7-41B9-186F-1F82C07D7801}"/>
              </a:ext>
            </a:extLst>
          </p:cNvPr>
          <p:cNvSpPr>
            <a:spLocks noGrp="1"/>
          </p:cNvSpPr>
          <p:nvPr>
            <p:ph type="sldNum" sz="quarter" idx="12"/>
          </p:nvPr>
        </p:nvSpPr>
        <p:spPr/>
        <p:txBody>
          <a:bodyPr/>
          <a:lstStyle/>
          <a:p>
            <a:fld id="{7BE5CAF6-BBCD-4456-B6D5-9B3B165C540E}" type="slidenum">
              <a:rPr lang="en-US" smtClean="0"/>
              <a:t>‹#›</a:t>
            </a:fld>
            <a:endParaRPr lang="en-US"/>
          </a:p>
        </p:txBody>
      </p:sp>
    </p:spTree>
    <p:extLst>
      <p:ext uri="{BB962C8B-B14F-4D97-AF65-F5344CB8AC3E}">
        <p14:creationId xmlns:p14="http://schemas.microsoft.com/office/powerpoint/2010/main" val="3869749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2A8AD-F4E7-BA0C-569C-32228BB0A5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955588-17E7-AD49-ADEC-85A3C68C34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F37CE-04D5-BD77-B7C4-E48033EC889C}"/>
              </a:ext>
            </a:extLst>
          </p:cNvPr>
          <p:cNvSpPr>
            <a:spLocks noGrp="1"/>
          </p:cNvSpPr>
          <p:nvPr>
            <p:ph type="dt" sz="half" idx="10"/>
          </p:nvPr>
        </p:nvSpPr>
        <p:spPr/>
        <p:txBody>
          <a:bodyPr/>
          <a:lstStyle/>
          <a:p>
            <a:fld id="{B2EA37BB-3BBA-4EA9-9123-84B3149689F1}" type="datetimeFigureOut">
              <a:rPr lang="en-US" smtClean="0"/>
              <a:t>4/12/2023</a:t>
            </a:fld>
            <a:endParaRPr lang="en-US"/>
          </a:p>
        </p:txBody>
      </p:sp>
      <p:sp>
        <p:nvSpPr>
          <p:cNvPr id="5" name="Footer Placeholder 4">
            <a:extLst>
              <a:ext uri="{FF2B5EF4-FFF2-40B4-BE49-F238E27FC236}">
                <a16:creationId xmlns:a16="http://schemas.microsoft.com/office/drawing/2014/main" id="{353AE34A-3261-FC24-0664-048F5D0573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671C9D-8E19-90C1-C213-89AB5083F991}"/>
              </a:ext>
            </a:extLst>
          </p:cNvPr>
          <p:cNvSpPr>
            <a:spLocks noGrp="1"/>
          </p:cNvSpPr>
          <p:nvPr>
            <p:ph type="sldNum" sz="quarter" idx="12"/>
          </p:nvPr>
        </p:nvSpPr>
        <p:spPr/>
        <p:txBody>
          <a:bodyPr/>
          <a:lstStyle/>
          <a:p>
            <a:fld id="{7BE5CAF6-BBCD-4456-B6D5-9B3B165C540E}" type="slidenum">
              <a:rPr lang="en-US" smtClean="0"/>
              <a:t>‹#›</a:t>
            </a:fld>
            <a:endParaRPr lang="en-US"/>
          </a:p>
        </p:txBody>
      </p:sp>
    </p:spTree>
    <p:extLst>
      <p:ext uri="{BB962C8B-B14F-4D97-AF65-F5344CB8AC3E}">
        <p14:creationId xmlns:p14="http://schemas.microsoft.com/office/powerpoint/2010/main" val="2380537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BF6F7D-4D4C-687C-F321-371153777C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BE7993-DC8E-D087-D49A-EEAEA05532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158696-F173-1598-94B7-41BAD67570A4}"/>
              </a:ext>
            </a:extLst>
          </p:cNvPr>
          <p:cNvSpPr>
            <a:spLocks noGrp="1"/>
          </p:cNvSpPr>
          <p:nvPr>
            <p:ph type="dt" sz="half" idx="10"/>
          </p:nvPr>
        </p:nvSpPr>
        <p:spPr/>
        <p:txBody>
          <a:bodyPr/>
          <a:lstStyle/>
          <a:p>
            <a:fld id="{B2EA37BB-3BBA-4EA9-9123-84B3149689F1}" type="datetimeFigureOut">
              <a:rPr lang="en-US" smtClean="0"/>
              <a:t>4/12/2023</a:t>
            </a:fld>
            <a:endParaRPr lang="en-US"/>
          </a:p>
        </p:txBody>
      </p:sp>
      <p:sp>
        <p:nvSpPr>
          <p:cNvPr id="5" name="Footer Placeholder 4">
            <a:extLst>
              <a:ext uri="{FF2B5EF4-FFF2-40B4-BE49-F238E27FC236}">
                <a16:creationId xmlns:a16="http://schemas.microsoft.com/office/drawing/2014/main" id="{3BD4AC2B-B282-E9AB-5DF0-93C084B171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598101-752D-4535-4C50-99467CE49F3A}"/>
              </a:ext>
            </a:extLst>
          </p:cNvPr>
          <p:cNvSpPr>
            <a:spLocks noGrp="1"/>
          </p:cNvSpPr>
          <p:nvPr>
            <p:ph type="sldNum" sz="quarter" idx="12"/>
          </p:nvPr>
        </p:nvSpPr>
        <p:spPr/>
        <p:txBody>
          <a:bodyPr/>
          <a:lstStyle/>
          <a:p>
            <a:fld id="{7BE5CAF6-BBCD-4456-B6D5-9B3B165C540E}" type="slidenum">
              <a:rPr lang="en-US" smtClean="0"/>
              <a:t>‹#›</a:t>
            </a:fld>
            <a:endParaRPr lang="en-US"/>
          </a:p>
        </p:txBody>
      </p:sp>
    </p:spTree>
    <p:extLst>
      <p:ext uri="{BB962C8B-B14F-4D97-AF65-F5344CB8AC3E}">
        <p14:creationId xmlns:p14="http://schemas.microsoft.com/office/powerpoint/2010/main" val="668388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70D0A-8FF9-4B55-27FD-09B86B97D9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E4F5E6-0129-587E-C613-C4C006528E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93508D-1985-616A-3BCA-2F95AADB90CF}"/>
              </a:ext>
            </a:extLst>
          </p:cNvPr>
          <p:cNvSpPr>
            <a:spLocks noGrp="1"/>
          </p:cNvSpPr>
          <p:nvPr>
            <p:ph type="dt" sz="half" idx="10"/>
          </p:nvPr>
        </p:nvSpPr>
        <p:spPr/>
        <p:txBody>
          <a:bodyPr/>
          <a:lstStyle/>
          <a:p>
            <a:fld id="{B2EA37BB-3BBA-4EA9-9123-84B3149689F1}" type="datetimeFigureOut">
              <a:rPr lang="en-US" smtClean="0"/>
              <a:t>4/12/2023</a:t>
            </a:fld>
            <a:endParaRPr lang="en-US"/>
          </a:p>
        </p:txBody>
      </p:sp>
      <p:sp>
        <p:nvSpPr>
          <p:cNvPr id="5" name="Footer Placeholder 4">
            <a:extLst>
              <a:ext uri="{FF2B5EF4-FFF2-40B4-BE49-F238E27FC236}">
                <a16:creationId xmlns:a16="http://schemas.microsoft.com/office/drawing/2014/main" id="{56D038D5-5669-6CF3-CF3E-664BE4C8BD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48253-F27A-8B93-6D66-199990E0BDC3}"/>
              </a:ext>
            </a:extLst>
          </p:cNvPr>
          <p:cNvSpPr>
            <a:spLocks noGrp="1"/>
          </p:cNvSpPr>
          <p:nvPr>
            <p:ph type="sldNum" sz="quarter" idx="12"/>
          </p:nvPr>
        </p:nvSpPr>
        <p:spPr/>
        <p:txBody>
          <a:bodyPr/>
          <a:lstStyle/>
          <a:p>
            <a:fld id="{7BE5CAF6-BBCD-4456-B6D5-9B3B165C540E}" type="slidenum">
              <a:rPr lang="en-US" smtClean="0"/>
              <a:t>‹#›</a:t>
            </a:fld>
            <a:endParaRPr lang="en-US"/>
          </a:p>
        </p:txBody>
      </p:sp>
    </p:spTree>
    <p:extLst>
      <p:ext uri="{BB962C8B-B14F-4D97-AF65-F5344CB8AC3E}">
        <p14:creationId xmlns:p14="http://schemas.microsoft.com/office/powerpoint/2010/main" val="2369502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670D3-4AED-4BA7-98AD-36EEA609CB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4DF510-BC71-921E-E635-0E60DF5CF8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77B7CA-4EEC-CB1B-8EF8-6BF2366A44D5}"/>
              </a:ext>
            </a:extLst>
          </p:cNvPr>
          <p:cNvSpPr>
            <a:spLocks noGrp="1"/>
          </p:cNvSpPr>
          <p:nvPr>
            <p:ph type="dt" sz="half" idx="10"/>
          </p:nvPr>
        </p:nvSpPr>
        <p:spPr/>
        <p:txBody>
          <a:bodyPr/>
          <a:lstStyle/>
          <a:p>
            <a:fld id="{B2EA37BB-3BBA-4EA9-9123-84B3149689F1}" type="datetimeFigureOut">
              <a:rPr lang="en-US" smtClean="0"/>
              <a:t>4/12/2023</a:t>
            </a:fld>
            <a:endParaRPr lang="en-US"/>
          </a:p>
        </p:txBody>
      </p:sp>
      <p:sp>
        <p:nvSpPr>
          <p:cNvPr id="5" name="Footer Placeholder 4">
            <a:extLst>
              <a:ext uri="{FF2B5EF4-FFF2-40B4-BE49-F238E27FC236}">
                <a16:creationId xmlns:a16="http://schemas.microsoft.com/office/drawing/2014/main" id="{8B1D3055-0EEF-929A-32DE-B6C618E61C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47384E-C559-D196-BCFE-74DE22FEAA9E}"/>
              </a:ext>
            </a:extLst>
          </p:cNvPr>
          <p:cNvSpPr>
            <a:spLocks noGrp="1"/>
          </p:cNvSpPr>
          <p:nvPr>
            <p:ph type="sldNum" sz="quarter" idx="12"/>
          </p:nvPr>
        </p:nvSpPr>
        <p:spPr/>
        <p:txBody>
          <a:bodyPr/>
          <a:lstStyle/>
          <a:p>
            <a:fld id="{7BE5CAF6-BBCD-4456-B6D5-9B3B165C540E}" type="slidenum">
              <a:rPr lang="en-US" smtClean="0"/>
              <a:t>‹#›</a:t>
            </a:fld>
            <a:endParaRPr lang="en-US"/>
          </a:p>
        </p:txBody>
      </p:sp>
    </p:spTree>
    <p:extLst>
      <p:ext uri="{BB962C8B-B14F-4D97-AF65-F5344CB8AC3E}">
        <p14:creationId xmlns:p14="http://schemas.microsoft.com/office/powerpoint/2010/main" val="3400044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EBF23-A048-5AD0-FB96-D4A67B73FB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D0B4E0-925A-7A93-9FF5-BF941D66A4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F74DF5-15B9-9A34-157F-48E095BF43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6181A7-D2B2-2E87-C9E6-DDE350102FA7}"/>
              </a:ext>
            </a:extLst>
          </p:cNvPr>
          <p:cNvSpPr>
            <a:spLocks noGrp="1"/>
          </p:cNvSpPr>
          <p:nvPr>
            <p:ph type="dt" sz="half" idx="10"/>
          </p:nvPr>
        </p:nvSpPr>
        <p:spPr/>
        <p:txBody>
          <a:bodyPr/>
          <a:lstStyle/>
          <a:p>
            <a:fld id="{B2EA37BB-3BBA-4EA9-9123-84B3149689F1}" type="datetimeFigureOut">
              <a:rPr lang="en-US" smtClean="0"/>
              <a:t>4/12/2023</a:t>
            </a:fld>
            <a:endParaRPr lang="en-US"/>
          </a:p>
        </p:txBody>
      </p:sp>
      <p:sp>
        <p:nvSpPr>
          <p:cNvPr id="6" name="Footer Placeholder 5">
            <a:extLst>
              <a:ext uri="{FF2B5EF4-FFF2-40B4-BE49-F238E27FC236}">
                <a16:creationId xmlns:a16="http://schemas.microsoft.com/office/drawing/2014/main" id="{892F7B73-EFA6-502A-5A08-168235EEA7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6F53B1-D9BD-DC0A-F3E4-F263A503D575}"/>
              </a:ext>
            </a:extLst>
          </p:cNvPr>
          <p:cNvSpPr>
            <a:spLocks noGrp="1"/>
          </p:cNvSpPr>
          <p:nvPr>
            <p:ph type="sldNum" sz="quarter" idx="12"/>
          </p:nvPr>
        </p:nvSpPr>
        <p:spPr/>
        <p:txBody>
          <a:bodyPr/>
          <a:lstStyle/>
          <a:p>
            <a:fld id="{7BE5CAF6-BBCD-4456-B6D5-9B3B165C540E}" type="slidenum">
              <a:rPr lang="en-US" smtClean="0"/>
              <a:t>‹#›</a:t>
            </a:fld>
            <a:endParaRPr lang="en-US"/>
          </a:p>
        </p:txBody>
      </p:sp>
    </p:spTree>
    <p:extLst>
      <p:ext uri="{BB962C8B-B14F-4D97-AF65-F5344CB8AC3E}">
        <p14:creationId xmlns:p14="http://schemas.microsoft.com/office/powerpoint/2010/main" val="278879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ACB0C-DDAC-E432-C8F9-6B3BE315B0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BD9C90-0C5D-348F-B9CA-135607C197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F12E02-63A0-9D47-E39D-863D8261FF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C44F86-1EB7-E538-FFE3-9CCC775476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2142CC-F7FB-FE49-95A5-86D126BAA3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E74C5B-FD5E-CF92-87EA-3CD85DD18FE4}"/>
              </a:ext>
            </a:extLst>
          </p:cNvPr>
          <p:cNvSpPr>
            <a:spLocks noGrp="1"/>
          </p:cNvSpPr>
          <p:nvPr>
            <p:ph type="dt" sz="half" idx="10"/>
          </p:nvPr>
        </p:nvSpPr>
        <p:spPr/>
        <p:txBody>
          <a:bodyPr/>
          <a:lstStyle/>
          <a:p>
            <a:fld id="{B2EA37BB-3BBA-4EA9-9123-84B3149689F1}" type="datetimeFigureOut">
              <a:rPr lang="en-US" smtClean="0"/>
              <a:t>4/12/2023</a:t>
            </a:fld>
            <a:endParaRPr lang="en-US"/>
          </a:p>
        </p:txBody>
      </p:sp>
      <p:sp>
        <p:nvSpPr>
          <p:cNvPr id="8" name="Footer Placeholder 7">
            <a:extLst>
              <a:ext uri="{FF2B5EF4-FFF2-40B4-BE49-F238E27FC236}">
                <a16:creationId xmlns:a16="http://schemas.microsoft.com/office/drawing/2014/main" id="{559491E0-5114-37A3-A240-CE32DC95F8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44F5D7-743C-60AA-91A4-4E13FF8F5125}"/>
              </a:ext>
            </a:extLst>
          </p:cNvPr>
          <p:cNvSpPr>
            <a:spLocks noGrp="1"/>
          </p:cNvSpPr>
          <p:nvPr>
            <p:ph type="sldNum" sz="quarter" idx="12"/>
          </p:nvPr>
        </p:nvSpPr>
        <p:spPr/>
        <p:txBody>
          <a:bodyPr/>
          <a:lstStyle/>
          <a:p>
            <a:fld id="{7BE5CAF6-BBCD-4456-B6D5-9B3B165C540E}" type="slidenum">
              <a:rPr lang="en-US" smtClean="0"/>
              <a:t>‹#›</a:t>
            </a:fld>
            <a:endParaRPr lang="en-US"/>
          </a:p>
        </p:txBody>
      </p:sp>
    </p:spTree>
    <p:extLst>
      <p:ext uri="{BB962C8B-B14F-4D97-AF65-F5344CB8AC3E}">
        <p14:creationId xmlns:p14="http://schemas.microsoft.com/office/powerpoint/2010/main" val="2740253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ECAC4-89A5-16B6-866E-3EFD901D8C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10CD08-D01B-3EFA-CBF6-B47F9B470D9E}"/>
              </a:ext>
            </a:extLst>
          </p:cNvPr>
          <p:cNvSpPr>
            <a:spLocks noGrp="1"/>
          </p:cNvSpPr>
          <p:nvPr>
            <p:ph type="dt" sz="half" idx="10"/>
          </p:nvPr>
        </p:nvSpPr>
        <p:spPr/>
        <p:txBody>
          <a:bodyPr/>
          <a:lstStyle/>
          <a:p>
            <a:fld id="{B2EA37BB-3BBA-4EA9-9123-84B3149689F1}" type="datetimeFigureOut">
              <a:rPr lang="en-US" smtClean="0"/>
              <a:t>4/12/2023</a:t>
            </a:fld>
            <a:endParaRPr lang="en-US"/>
          </a:p>
        </p:txBody>
      </p:sp>
      <p:sp>
        <p:nvSpPr>
          <p:cNvPr id="4" name="Footer Placeholder 3">
            <a:extLst>
              <a:ext uri="{FF2B5EF4-FFF2-40B4-BE49-F238E27FC236}">
                <a16:creationId xmlns:a16="http://schemas.microsoft.com/office/drawing/2014/main" id="{AFE2B677-711B-20AD-740E-211FC1161B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4A8E5D-C6FB-36E5-A829-515DEC5807CE}"/>
              </a:ext>
            </a:extLst>
          </p:cNvPr>
          <p:cNvSpPr>
            <a:spLocks noGrp="1"/>
          </p:cNvSpPr>
          <p:nvPr>
            <p:ph type="sldNum" sz="quarter" idx="12"/>
          </p:nvPr>
        </p:nvSpPr>
        <p:spPr/>
        <p:txBody>
          <a:bodyPr/>
          <a:lstStyle/>
          <a:p>
            <a:fld id="{7BE5CAF6-BBCD-4456-B6D5-9B3B165C540E}" type="slidenum">
              <a:rPr lang="en-US" smtClean="0"/>
              <a:t>‹#›</a:t>
            </a:fld>
            <a:endParaRPr lang="en-US"/>
          </a:p>
        </p:txBody>
      </p:sp>
    </p:spTree>
    <p:extLst>
      <p:ext uri="{BB962C8B-B14F-4D97-AF65-F5344CB8AC3E}">
        <p14:creationId xmlns:p14="http://schemas.microsoft.com/office/powerpoint/2010/main" val="2790154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6B4828-430A-31A5-FAAF-F367373E0640}"/>
              </a:ext>
            </a:extLst>
          </p:cNvPr>
          <p:cNvSpPr>
            <a:spLocks noGrp="1"/>
          </p:cNvSpPr>
          <p:nvPr>
            <p:ph type="dt" sz="half" idx="10"/>
          </p:nvPr>
        </p:nvSpPr>
        <p:spPr/>
        <p:txBody>
          <a:bodyPr/>
          <a:lstStyle/>
          <a:p>
            <a:fld id="{B2EA37BB-3BBA-4EA9-9123-84B3149689F1}" type="datetimeFigureOut">
              <a:rPr lang="en-US" smtClean="0"/>
              <a:t>4/12/2023</a:t>
            </a:fld>
            <a:endParaRPr lang="en-US"/>
          </a:p>
        </p:txBody>
      </p:sp>
      <p:sp>
        <p:nvSpPr>
          <p:cNvPr id="3" name="Footer Placeholder 2">
            <a:extLst>
              <a:ext uri="{FF2B5EF4-FFF2-40B4-BE49-F238E27FC236}">
                <a16:creationId xmlns:a16="http://schemas.microsoft.com/office/drawing/2014/main" id="{ADAC3164-CF27-9DBF-A433-4CF332AF5E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9A47FE-3632-6791-2331-5E253149B8D1}"/>
              </a:ext>
            </a:extLst>
          </p:cNvPr>
          <p:cNvSpPr>
            <a:spLocks noGrp="1"/>
          </p:cNvSpPr>
          <p:nvPr>
            <p:ph type="sldNum" sz="quarter" idx="12"/>
          </p:nvPr>
        </p:nvSpPr>
        <p:spPr/>
        <p:txBody>
          <a:bodyPr/>
          <a:lstStyle/>
          <a:p>
            <a:fld id="{7BE5CAF6-BBCD-4456-B6D5-9B3B165C540E}" type="slidenum">
              <a:rPr lang="en-US" smtClean="0"/>
              <a:t>‹#›</a:t>
            </a:fld>
            <a:endParaRPr lang="en-US"/>
          </a:p>
        </p:txBody>
      </p:sp>
    </p:spTree>
    <p:extLst>
      <p:ext uri="{BB962C8B-B14F-4D97-AF65-F5344CB8AC3E}">
        <p14:creationId xmlns:p14="http://schemas.microsoft.com/office/powerpoint/2010/main" val="2254298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E20A2-909C-EA04-A1A6-84470279FF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0B9AC2-CBA3-F890-8F4B-0C401EA677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05118D-AC0D-94EC-3B0B-8EC581171E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F00162-CB25-BAEE-51BF-BF26F5977BC2}"/>
              </a:ext>
            </a:extLst>
          </p:cNvPr>
          <p:cNvSpPr>
            <a:spLocks noGrp="1"/>
          </p:cNvSpPr>
          <p:nvPr>
            <p:ph type="dt" sz="half" idx="10"/>
          </p:nvPr>
        </p:nvSpPr>
        <p:spPr/>
        <p:txBody>
          <a:bodyPr/>
          <a:lstStyle/>
          <a:p>
            <a:fld id="{B2EA37BB-3BBA-4EA9-9123-84B3149689F1}" type="datetimeFigureOut">
              <a:rPr lang="en-US" smtClean="0"/>
              <a:t>4/12/2023</a:t>
            </a:fld>
            <a:endParaRPr lang="en-US"/>
          </a:p>
        </p:txBody>
      </p:sp>
      <p:sp>
        <p:nvSpPr>
          <p:cNvPr id="6" name="Footer Placeholder 5">
            <a:extLst>
              <a:ext uri="{FF2B5EF4-FFF2-40B4-BE49-F238E27FC236}">
                <a16:creationId xmlns:a16="http://schemas.microsoft.com/office/drawing/2014/main" id="{C382FED9-37AE-9834-E881-9823FEB85F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30FE2A-84E4-B0BA-E8AA-80BB2F90C631}"/>
              </a:ext>
            </a:extLst>
          </p:cNvPr>
          <p:cNvSpPr>
            <a:spLocks noGrp="1"/>
          </p:cNvSpPr>
          <p:nvPr>
            <p:ph type="sldNum" sz="quarter" idx="12"/>
          </p:nvPr>
        </p:nvSpPr>
        <p:spPr/>
        <p:txBody>
          <a:bodyPr/>
          <a:lstStyle/>
          <a:p>
            <a:fld id="{7BE5CAF6-BBCD-4456-B6D5-9B3B165C540E}" type="slidenum">
              <a:rPr lang="en-US" smtClean="0"/>
              <a:t>‹#›</a:t>
            </a:fld>
            <a:endParaRPr lang="en-US"/>
          </a:p>
        </p:txBody>
      </p:sp>
    </p:spTree>
    <p:extLst>
      <p:ext uri="{BB962C8B-B14F-4D97-AF65-F5344CB8AC3E}">
        <p14:creationId xmlns:p14="http://schemas.microsoft.com/office/powerpoint/2010/main" val="4062010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7CEF-33D6-8977-9DB6-44E19267B1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064712-2C47-928D-1581-E5A07C6C40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BC31AB-3864-3E18-078F-8F017E9B34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5E69B7-BABB-0437-661A-1F7B4E855BC9}"/>
              </a:ext>
            </a:extLst>
          </p:cNvPr>
          <p:cNvSpPr>
            <a:spLocks noGrp="1"/>
          </p:cNvSpPr>
          <p:nvPr>
            <p:ph type="dt" sz="half" idx="10"/>
          </p:nvPr>
        </p:nvSpPr>
        <p:spPr/>
        <p:txBody>
          <a:bodyPr/>
          <a:lstStyle/>
          <a:p>
            <a:fld id="{B2EA37BB-3BBA-4EA9-9123-84B3149689F1}" type="datetimeFigureOut">
              <a:rPr lang="en-US" smtClean="0"/>
              <a:t>4/12/2023</a:t>
            </a:fld>
            <a:endParaRPr lang="en-US"/>
          </a:p>
        </p:txBody>
      </p:sp>
      <p:sp>
        <p:nvSpPr>
          <p:cNvPr id="6" name="Footer Placeholder 5">
            <a:extLst>
              <a:ext uri="{FF2B5EF4-FFF2-40B4-BE49-F238E27FC236}">
                <a16:creationId xmlns:a16="http://schemas.microsoft.com/office/drawing/2014/main" id="{13DB117C-D476-A160-93B5-569534E1E5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0FAF79-6016-BA1D-9DEF-C796544BDD49}"/>
              </a:ext>
            </a:extLst>
          </p:cNvPr>
          <p:cNvSpPr>
            <a:spLocks noGrp="1"/>
          </p:cNvSpPr>
          <p:nvPr>
            <p:ph type="sldNum" sz="quarter" idx="12"/>
          </p:nvPr>
        </p:nvSpPr>
        <p:spPr/>
        <p:txBody>
          <a:bodyPr/>
          <a:lstStyle/>
          <a:p>
            <a:fld id="{7BE5CAF6-BBCD-4456-B6D5-9B3B165C540E}" type="slidenum">
              <a:rPr lang="en-US" smtClean="0"/>
              <a:t>‹#›</a:t>
            </a:fld>
            <a:endParaRPr lang="en-US"/>
          </a:p>
        </p:txBody>
      </p:sp>
    </p:spTree>
    <p:extLst>
      <p:ext uri="{BB962C8B-B14F-4D97-AF65-F5344CB8AC3E}">
        <p14:creationId xmlns:p14="http://schemas.microsoft.com/office/powerpoint/2010/main" val="743824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B69150-8F21-80E0-F657-6DE4545A8D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F87FF0-F00A-A923-7043-3F05512AEA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7DB2C9-EF3A-093C-29AF-D2FB9E6FB8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EA37BB-3BBA-4EA9-9123-84B3149689F1}" type="datetimeFigureOut">
              <a:rPr lang="en-US" smtClean="0"/>
              <a:t>4/12/2023</a:t>
            </a:fld>
            <a:endParaRPr lang="en-US"/>
          </a:p>
        </p:txBody>
      </p:sp>
      <p:sp>
        <p:nvSpPr>
          <p:cNvPr id="5" name="Footer Placeholder 4">
            <a:extLst>
              <a:ext uri="{FF2B5EF4-FFF2-40B4-BE49-F238E27FC236}">
                <a16:creationId xmlns:a16="http://schemas.microsoft.com/office/drawing/2014/main" id="{B98A5477-78A5-8CCC-06DF-4FA44D19A0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9A94D0-EC53-7EC4-FD52-1AF43942A0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E5CAF6-BBCD-4456-B6D5-9B3B165C540E}" type="slidenum">
              <a:rPr lang="en-US" smtClean="0"/>
              <a:t>‹#›</a:t>
            </a:fld>
            <a:endParaRPr lang="en-US"/>
          </a:p>
        </p:txBody>
      </p:sp>
    </p:spTree>
    <p:extLst>
      <p:ext uri="{BB962C8B-B14F-4D97-AF65-F5344CB8AC3E}">
        <p14:creationId xmlns:p14="http://schemas.microsoft.com/office/powerpoint/2010/main" val="1494181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syllepsis.live/2023/04/03/winning-the-m6-financial-forecasting-decision-categor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mofc.unic.ac.cy/the-m6-competi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yllepsis.live/2022/01/22/ranked-probability-score-in-pyth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A929E-097B-99E0-366F-8D2FAD72F18A}"/>
              </a:ext>
            </a:extLst>
          </p:cNvPr>
          <p:cNvSpPr>
            <a:spLocks noGrp="1"/>
          </p:cNvSpPr>
          <p:nvPr>
            <p:ph type="ctrTitle"/>
          </p:nvPr>
        </p:nvSpPr>
        <p:spPr/>
        <p:txBody>
          <a:bodyPr/>
          <a:lstStyle/>
          <a:p>
            <a:r>
              <a:rPr lang="en-US" dirty="0"/>
              <a:t>The M6 Competition</a:t>
            </a:r>
          </a:p>
        </p:txBody>
      </p:sp>
      <p:sp>
        <p:nvSpPr>
          <p:cNvPr id="3" name="Subtitle 2">
            <a:extLst>
              <a:ext uri="{FF2B5EF4-FFF2-40B4-BE49-F238E27FC236}">
                <a16:creationId xmlns:a16="http://schemas.microsoft.com/office/drawing/2014/main" id="{AE12CEEF-2E14-45F2-BBDB-2A2BC5038DF7}"/>
              </a:ext>
            </a:extLst>
          </p:cNvPr>
          <p:cNvSpPr>
            <a:spLocks noGrp="1"/>
          </p:cNvSpPr>
          <p:nvPr>
            <p:ph type="subTitle" idx="1"/>
          </p:nvPr>
        </p:nvSpPr>
        <p:spPr/>
        <p:txBody>
          <a:bodyPr/>
          <a:lstStyle/>
          <a:p>
            <a:r>
              <a:rPr lang="en-US" dirty="0"/>
              <a:t>Methodology and Lessons Learned</a:t>
            </a:r>
          </a:p>
          <a:p>
            <a:endParaRPr lang="en-US" dirty="0"/>
          </a:p>
          <a:p>
            <a:r>
              <a:rPr lang="en-US" dirty="0"/>
              <a:t>Colin Catlin</a:t>
            </a:r>
          </a:p>
        </p:txBody>
      </p:sp>
    </p:spTree>
    <p:extLst>
      <p:ext uri="{BB962C8B-B14F-4D97-AF65-F5344CB8AC3E}">
        <p14:creationId xmlns:p14="http://schemas.microsoft.com/office/powerpoint/2010/main" val="281617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EF897-33C9-D04C-1290-75F05101E0FA}"/>
              </a:ext>
            </a:extLst>
          </p:cNvPr>
          <p:cNvSpPr>
            <a:spLocks noGrp="1"/>
          </p:cNvSpPr>
          <p:nvPr>
            <p:ph type="title"/>
          </p:nvPr>
        </p:nvSpPr>
        <p:spPr/>
        <p:txBody>
          <a:bodyPr/>
          <a:lstStyle/>
          <a:p>
            <a:r>
              <a:rPr lang="en-US" dirty="0"/>
              <a:t>My Process</a:t>
            </a:r>
          </a:p>
        </p:txBody>
      </p:sp>
      <p:sp>
        <p:nvSpPr>
          <p:cNvPr id="3" name="Content Placeholder 2">
            <a:extLst>
              <a:ext uri="{FF2B5EF4-FFF2-40B4-BE49-F238E27FC236}">
                <a16:creationId xmlns:a16="http://schemas.microsoft.com/office/drawing/2014/main" id="{B4B9DEF3-6481-0E83-250E-2BB0C6BA50BA}"/>
              </a:ext>
            </a:extLst>
          </p:cNvPr>
          <p:cNvSpPr>
            <a:spLocks noGrp="1"/>
          </p:cNvSpPr>
          <p:nvPr>
            <p:ph idx="1"/>
          </p:nvPr>
        </p:nvSpPr>
        <p:spPr>
          <a:xfrm>
            <a:off x="838200" y="1445742"/>
            <a:ext cx="10515600" cy="5135532"/>
          </a:xfrm>
        </p:spPr>
        <p:txBody>
          <a:bodyPr>
            <a:normAutofit fontScale="92500"/>
          </a:bodyPr>
          <a:lstStyle/>
          <a:p>
            <a:r>
              <a:rPr lang="en-US" dirty="0"/>
              <a:t>Source daily stock data (</a:t>
            </a:r>
            <a:r>
              <a:rPr lang="en-US" dirty="0" err="1"/>
              <a:t>yfinance</a:t>
            </a:r>
            <a:r>
              <a:rPr lang="en-US" dirty="0"/>
              <a:t>)</a:t>
            </a:r>
          </a:p>
          <a:p>
            <a:r>
              <a:rPr lang="en-US" dirty="0"/>
              <a:t>Write up code for the competition’s evaluation metrics</a:t>
            </a:r>
          </a:p>
          <a:p>
            <a:r>
              <a:rPr lang="en-US" dirty="0"/>
              <a:t>Come up with ways of converting </a:t>
            </a:r>
            <a:r>
              <a:rPr lang="en-US" dirty="0" err="1"/>
              <a:t>AutoTS</a:t>
            </a:r>
            <a:r>
              <a:rPr lang="en-US" dirty="0"/>
              <a:t> outputs to competition outputs</a:t>
            </a:r>
          </a:p>
          <a:p>
            <a:r>
              <a:rPr lang="en-US" dirty="0"/>
              <a:t>Write up a loop to test different </a:t>
            </a:r>
            <a:r>
              <a:rPr lang="en-US" dirty="0" err="1"/>
              <a:t>AutoTS</a:t>
            </a:r>
            <a:r>
              <a:rPr lang="en-US" dirty="0"/>
              <a:t> params + different forecast to investment decision methodologies</a:t>
            </a:r>
          </a:p>
          <a:p>
            <a:r>
              <a:rPr lang="en-US" dirty="0"/>
              <a:t>Powerful computing hardware was critical to being able to run and test so many parameters and models</a:t>
            </a:r>
          </a:p>
          <a:p>
            <a:r>
              <a:rPr lang="en-US" dirty="0"/>
              <a:t>Write up submission script using best test parameters, this using an evolving template building on each previous submission.</a:t>
            </a:r>
          </a:p>
          <a:p>
            <a:r>
              <a:rPr lang="en-US" dirty="0"/>
              <a:t>Throughout competition, following </a:t>
            </a:r>
            <a:r>
              <a:rPr lang="en-US" dirty="0" err="1"/>
              <a:t>AutoTS</a:t>
            </a:r>
            <a:r>
              <a:rPr lang="en-US" dirty="0"/>
              <a:t> updates, rerun test loop and do minor tuning updates. Major activity Jan-Feb ‘22, May-June ‘22, Sept-Oct ’22</a:t>
            </a:r>
          </a:p>
        </p:txBody>
      </p:sp>
    </p:spTree>
    <p:extLst>
      <p:ext uri="{BB962C8B-B14F-4D97-AF65-F5344CB8AC3E}">
        <p14:creationId xmlns:p14="http://schemas.microsoft.com/office/powerpoint/2010/main" val="906136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77C15-7380-7B59-8850-4BF05F9BCFE6}"/>
              </a:ext>
            </a:extLst>
          </p:cNvPr>
          <p:cNvSpPr>
            <a:spLocks noGrp="1"/>
          </p:cNvSpPr>
          <p:nvPr>
            <p:ph type="title"/>
          </p:nvPr>
        </p:nvSpPr>
        <p:spPr/>
        <p:txBody>
          <a:bodyPr/>
          <a:lstStyle/>
          <a:p>
            <a:r>
              <a:rPr lang="en-US" dirty="0"/>
              <a:t>Forecasting Methodology</a:t>
            </a:r>
          </a:p>
        </p:txBody>
      </p:sp>
      <p:sp>
        <p:nvSpPr>
          <p:cNvPr id="3" name="Content Placeholder 2">
            <a:extLst>
              <a:ext uri="{FF2B5EF4-FFF2-40B4-BE49-F238E27FC236}">
                <a16:creationId xmlns:a16="http://schemas.microsoft.com/office/drawing/2014/main" id="{3E110894-6427-1E55-0170-3673F6CA961F}"/>
              </a:ext>
            </a:extLst>
          </p:cNvPr>
          <p:cNvSpPr>
            <a:spLocks noGrp="1"/>
          </p:cNvSpPr>
          <p:nvPr>
            <p:ph idx="1"/>
          </p:nvPr>
        </p:nvSpPr>
        <p:spPr/>
        <p:txBody>
          <a:bodyPr>
            <a:normAutofit lnSpcReduction="10000"/>
          </a:bodyPr>
          <a:lstStyle/>
          <a:p>
            <a:r>
              <a:rPr lang="en-US" dirty="0"/>
              <a:t>5 years of history used. Converted to 4 week frequency as I only care about accuracy of the destination.</a:t>
            </a:r>
          </a:p>
          <a:p>
            <a:r>
              <a:rPr lang="en-US" dirty="0"/>
              <a:t>A constant was using </a:t>
            </a:r>
            <a:r>
              <a:rPr lang="en-US" dirty="0" err="1"/>
              <a:t>AutoTS</a:t>
            </a:r>
            <a:r>
              <a:rPr lang="en-US" dirty="0"/>
              <a:t>. Actual params/models changed monthly and I made lots of updates to </a:t>
            </a:r>
            <a:r>
              <a:rPr lang="en-US" dirty="0" err="1"/>
              <a:t>AutoTS</a:t>
            </a:r>
            <a:r>
              <a:rPr lang="en-US" dirty="0"/>
              <a:t> over the year.</a:t>
            </a:r>
          </a:p>
          <a:p>
            <a:r>
              <a:rPr lang="en-US" dirty="0"/>
              <a:t>Provided a few external regressors but they weren’t often used.</a:t>
            </a:r>
          </a:p>
          <a:p>
            <a:r>
              <a:rPr lang="en-US" dirty="0"/>
              <a:t>Used an evolving template, sometimes including ensembles</a:t>
            </a:r>
          </a:p>
          <a:p>
            <a:r>
              <a:rPr lang="en-US" dirty="0"/>
              <a:t>Multivariate models (shared information among series) were usually a bit better than univariate models for this data.</a:t>
            </a:r>
          </a:p>
          <a:p>
            <a:r>
              <a:rPr lang="en-US" dirty="0"/>
              <a:t>‘Directional’ accuracy is a concept I developed specifically as a result of this competition</a:t>
            </a:r>
          </a:p>
        </p:txBody>
      </p:sp>
    </p:spTree>
    <p:extLst>
      <p:ext uri="{BB962C8B-B14F-4D97-AF65-F5344CB8AC3E}">
        <p14:creationId xmlns:p14="http://schemas.microsoft.com/office/powerpoint/2010/main" val="3627256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3198F-C8E1-3D99-0A6D-1BC3A00BF2D8}"/>
              </a:ext>
            </a:extLst>
          </p:cNvPr>
          <p:cNvSpPr>
            <a:spLocks noGrp="1"/>
          </p:cNvSpPr>
          <p:nvPr>
            <p:ph type="title"/>
          </p:nvPr>
        </p:nvSpPr>
        <p:spPr/>
        <p:txBody>
          <a:bodyPr/>
          <a:lstStyle/>
          <a:p>
            <a:r>
              <a:rPr lang="en-US" dirty="0"/>
              <a:t>Directional Accuracy</a:t>
            </a:r>
          </a:p>
        </p:txBody>
      </p:sp>
      <p:sp>
        <p:nvSpPr>
          <p:cNvPr id="3" name="Content Placeholder 2">
            <a:extLst>
              <a:ext uri="{FF2B5EF4-FFF2-40B4-BE49-F238E27FC236}">
                <a16:creationId xmlns:a16="http://schemas.microsoft.com/office/drawing/2014/main" id="{4B19BA8F-DEDB-827F-0540-8E9A5D501379}"/>
              </a:ext>
            </a:extLst>
          </p:cNvPr>
          <p:cNvSpPr>
            <a:spLocks noGrp="1"/>
          </p:cNvSpPr>
          <p:nvPr>
            <p:ph idx="1"/>
          </p:nvPr>
        </p:nvSpPr>
        <p:spPr/>
        <p:txBody>
          <a:bodyPr/>
          <a:lstStyle/>
          <a:p>
            <a:r>
              <a:rPr lang="en-US" dirty="0"/>
              <a:t>Directional Weighted Absolute Error (DWAE):</a:t>
            </a:r>
          </a:p>
          <a:p>
            <a:pPr lvl="1"/>
            <a:r>
              <a:rPr lang="en-US" dirty="0"/>
              <a:t>If forecast and actuals moved in the same direction (growth or decline) relative to last data point, then use MAE, else use (RMSE + 1)</a:t>
            </a:r>
          </a:p>
          <a:p>
            <a:r>
              <a:rPr lang="en-US" dirty="0"/>
              <a:t>Origin Directional Accuracy (ODA):</a:t>
            </a:r>
          </a:p>
          <a:p>
            <a:pPr lvl="1"/>
            <a:r>
              <a:rPr lang="en-US" dirty="0"/>
              <a:t>% of points that move in same direction (growth or decline) relative to last known historic data point</a:t>
            </a:r>
          </a:p>
        </p:txBody>
      </p:sp>
    </p:spTree>
    <p:extLst>
      <p:ext uri="{BB962C8B-B14F-4D97-AF65-F5344CB8AC3E}">
        <p14:creationId xmlns:p14="http://schemas.microsoft.com/office/powerpoint/2010/main" val="4023412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11BAE91-54D5-B7B4-0CF8-0C0CEE6465F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215028" y="1027906"/>
            <a:ext cx="7761943" cy="5174628"/>
          </a:xfrm>
        </p:spPr>
      </p:pic>
    </p:spTree>
    <p:extLst>
      <p:ext uri="{BB962C8B-B14F-4D97-AF65-F5344CB8AC3E}">
        <p14:creationId xmlns:p14="http://schemas.microsoft.com/office/powerpoint/2010/main" val="2436217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782EC-87B5-3396-CF98-478B6EB0C423}"/>
              </a:ext>
            </a:extLst>
          </p:cNvPr>
          <p:cNvSpPr>
            <a:spLocks noGrp="1"/>
          </p:cNvSpPr>
          <p:nvPr>
            <p:ph type="title"/>
          </p:nvPr>
        </p:nvSpPr>
        <p:spPr/>
        <p:txBody>
          <a:bodyPr/>
          <a:lstStyle/>
          <a:p>
            <a:r>
              <a:rPr lang="en-US" dirty="0"/>
              <a:t>Forecast to Decision</a:t>
            </a:r>
          </a:p>
        </p:txBody>
      </p:sp>
      <p:sp>
        <p:nvSpPr>
          <p:cNvPr id="3" name="Content Placeholder 2">
            <a:extLst>
              <a:ext uri="{FF2B5EF4-FFF2-40B4-BE49-F238E27FC236}">
                <a16:creationId xmlns:a16="http://schemas.microsoft.com/office/drawing/2014/main" id="{409656C0-C879-A3E1-268E-3D15A18C6F32}"/>
              </a:ext>
            </a:extLst>
          </p:cNvPr>
          <p:cNvSpPr>
            <a:spLocks noGrp="1"/>
          </p:cNvSpPr>
          <p:nvPr>
            <p:ph idx="1"/>
          </p:nvPr>
        </p:nvSpPr>
        <p:spPr/>
        <p:txBody>
          <a:bodyPr/>
          <a:lstStyle/>
          <a:p>
            <a:r>
              <a:rPr lang="en-US" dirty="0"/>
              <a:t>Need to combine price outputs into a decision.</a:t>
            </a:r>
          </a:p>
          <a:p>
            <a:r>
              <a:rPr lang="en-US" dirty="0"/>
              <a:t>Testing showed probabilistic forecasts to be useful, to remove stocks where direction is uncertain.</a:t>
            </a:r>
          </a:p>
          <a:p>
            <a:r>
              <a:rPr lang="en-US" dirty="0"/>
              <a:t>Convert forecasted price into forecasted % return</a:t>
            </a:r>
          </a:p>
          <a:p>
            <a:r>
              <a:rPr lang="en-US" dirty="0"/>
              <a:t>“Hinge” – average of upper and lower returns (tends to be near zero for higher uncertainty forecasts as chance of up/down is </a:t>
            </a:r>
            <a:r>
              <a:rPr lang="en-US"/>
              <a:t>near even)</a:t>
            </a:r>
            <a:endParaRPr lang="en-US" dirty="0"/>
          </a:p>
          <a:p>
            <a:r>
              <a:rPr lang="en-US" dirty="0"/>
              <a:t>“Agreement” – only invest where all forecasts agree on direction</a:t>
            </a:r>
          </a:p>
          <a:p>
            <a:r>
              <a:rPr lang="en-US" dirty="0"/>
              <a:t>Round toward zero</a:t>
            </a:r>
          </a:p>
        </p:txBody>
      </p:sp>
    </p:spTree>
    <p:extLst>
      <p:ext uri="{BB962C8B-B14F-4D97-AF65-F5344CB8AC3E}">
        <p14:creationId xmlns:p14="http://schemas.microsoft.com/office/powerpoint/2010/main" val="643658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11BAE91-54D5-B7B4-0CF8-0C0CEE6465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5028" y="1027906"/>
            <a:ext cx="7761943" cy="5174628"/>
          </a:xfrm>
        </p:spPr>
      </p:pic>
    </p:spTree>
    <p:extLst>
      <p:ext uri="{BB962C8B-B14F-4D97-AF65-F5344CB8AC3E}">
        <p14:creationId xmlns:p14="http://schemas.microsoft.com/office/powerpoint/2010/main" val="3519460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04686-195A-E40B-F980-5C0C40D2CA6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3ECA224-65D3-1171-AF57-413B3BD1B95A}"/>
              </a:ext>
            </a:extLst>
          </p:cNvPr>
          <p:cNvSpPr>
            <a:spLocks noGrp="1"/>
          </p:cNvSpPr>
          <p:nvPr>
            <p:ph idx="1"/>
          </p:nvPr>
        </p:nvSpPr>
        <p:spPr>
          <a:xfrm>
            <a:off x="838200" y="1825625"/>
            <a:ext cx="10515600" cy="4539080"/>
          </a:xfrm>
        </p:spPr>
        <p:txBody>
          <a:bodyPr>
            <a:normAutofit/>
          </a:bodyPr>
          <a:lstStyle/>
          <a:p>
            <a:r>
              <a:rPr lang="en-US" dirty="0"/>
              <a:t>Time series forecasting alone with limited external information are indeed capable of strong performance in complex scenarios, here beating the stock market.</a:t>
            </a:r>
          </a:p>
          <a:p>
            <a:r>
              <a:rPr lang="en-US" dirty="0"/>
              <a:t>Taking </a:t>
            </a:r>
            <a:r>
              <a:rPr lang="en-US" i="1" dirty="0"/>
              <a:t>probabilistic</a:t>
            </a:r>
            <a:r>
              <a:rPr lang="en-US" dirty="0"/>
              <a:t> forecasts to actionable decisions is challenging, but can be successful, if perhaps not very ‘explainable’.</a:t>
            </a:r>
          </a:p>
          <a:p>
            <a:r>
              <a:rPr lang="en-US" dirty="0"/>
              <a:t>Multivariate models were usually better and horizontal </a:t>
            </a:r>
            <a:r>
              <a:rPr lang="en-US" dirty="0" err="1"/>
              <a:t>ensembling</a:t>
            </a:r>
            <a:r>
              <a:rPr lang="en-US" dirty="0"/>
              <a:t> was not necessary (all series here are similar).</a:t>
            </a:r>
          </a:p>
          <a:p>
            <a:r>
              <a:rPr lang="en-US" dirty="0"/>
              <a:t>Importance of choosing good evaluation metrics.</a:t>
            </a:r>
          </a:p>
          <a:p>
            <a:r>
              <a:rPr lang="en-US" dirty="0" err="1"/>
              <a:t>AutoTS</a:t>
            </a:r>
            <a:r>
              <a:rPr lang="en-US" dirty="0"/>
              <a:t> is amazingly awesome. </a:t>
            </a:r>
            <a:r>
              <a:rPr lang="en-US" dirty="0" err="1"/>
              <a:t>AutoML</a:t>
            </a:r>
            <a:r>
              <a:rPr lang="en-US" dirty="0"/>
              <a:t> in general should not be ignored, although it isn’t always required.</a:t>
            </a:r>
          </a:p>
        </p:txBody>
      </p:sp>
    </p:spTree>
    <p:extLst>
      <p:ext uri="{BB962C8B-B14F-4D97-AF65-F5344CB8AC3E}">
        <p14:creationId xmlns:p14="http://schemas.microsoft.com/office/powerpoint/2010/main" val="3786760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59556-7A5D-29C0-2BDA-50964C0CF8C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F840A4-C5E8-5C7B-E696-61538BAC1541}"/>
              </a:ext>
            </a:extLst>
          </p:cNvPr>
          <p:cNvSpPr>
            <a:spLocks noGrp="1"/>
          </p:cNvSpPr>
          <p:nvPr>
            <p:ph idx="1"/>
          </p:nvPr>
        </p:nvSpPr>
        <p:spPr/>
        <p:txBody>
          <a:bodyPr/>
          <a:lstStyle/>
          <a:p>
            <a:pPr marL="0" indent="0">
              <a:buNone/>
            </a:pPr>
            <a:r>
              <a:rPr lang="en-US" dirty="0">
                <a:hlinkClick r:id="rId2"/>
              </a:rPr>
              <a:t>https://syllepsis.live/2023/04/03/winning-the-m6-financial-forecasting-decision-category/</a:t>
            </a:r>
            <a:r>
              <a:rPr lang="en-US" dirty="0"/>
              <a:t> </a:t>
            </a:r>
          </a:p>
        </p:txBody>
      </p:sp>
    </p:spTree>
    <p:extLst>
      <p:ext uri="{BB962C8B-B14F-4D97-AF65-F5344CB8AC3E}">
        <p14:creationId xmlns:p14="http://schemas.microsoft.com/office/powerpoint/2010/main" val="356330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639B8-AD99-D32F-28DE-4284674E1A96}"/>
              </a:ext>
            </a:extLst>
          </p:cNvPr>
          <p:cNvSpPr>
            <a:spLocks noGrp="1"/>
          </p:cNvSpPr>
          <p:nvPr>
            <p:ph type="title"/>
          </p:nvPr>
        </p:nvSpPr>
        <p:spPr/>
        <p:txBody>
          <a:bodyPr/>
          <a:lstStyle/>
          <a:p>
            <a:r>
              <a:rPr lang="en-US" dirty="0"/>
              <a:t>Brief M-series competition history</a:t>
            </a:r>
          </a:p>
        </p:txBody>
      </p:sp>
      <p:sp>
        <p:nvSpPr>
          <p:cNvPr id="3" name="Content Placeholder 2">
            <a:extLst>
              <a:ext uri="{FF2B5EF4-FFF2-40B4-BE49-F238E27FC236}">
                <a16:creationId xmlns:a16="http://schemas.microsoft.com/office/drawing/2014/main" id="{031B6499-C2C6-0770-461A-0E685D44C637}"/>
              </a:ext>
            </a:extLst>
          </p:cNvPr>
          <p:cNvSpPr>
            <a:spLocks noGrp="1"/>
          </p:cNvSpPr>
          <p:nvPr>
            <p:ph idx="1"/>
          </p:nvPr>
        </p:nvSpPr>
        <p:spPr/>
        <p:txBody>
          <a:bodyPr/>
          <a:lstStyle/>
          <a:p>
            <a:r>
              <a:rPr lang="en-US" dirty="0"/>
              <a:t>Not related to BMW cars, although that’s what Google will show</a:t>
            </a:r>
          </a:p>
          <a:p>
            <a:r>
              <a:rPr lang="en-US" dirty="0"/>
              <a:t>Started and still run by Spyros </a:t>
            </a:r>
            <a:r>
              <a:rPr lang="en-US" b="1" dirty="0" err="1"/>
              <a:t>M</a:t>
            </a:r>
            <a:r>
              <a:rPr lang="en-US" dirty="0" err="1"/>
              <a:t>akridakis</a:t>
            </a:r>
            <a:r>
              <a:rPr lang="en-US" dirty="0"/>
              <a:t>, based in Crete</a:t>
            </a:r>
          </a:p>
          <a:p>
            <a:r>
              <a:rPr lang="en-US" dirty="0"/>
              <a:t>First in 1982, then 1993, 2000, 2020, 2021, and 2022</a:t>
            </a:r>
          </a:p>
          <a:p>
            <a:pPr lvl="1"/>
            <a:r>
              <a:rPr lang="en-US" dirty="0"/>
              <a:t>Easier to collect results now, and faster innovation</a:t>
            </a:r>
          </a:p>
          <a:p>
            <a:pPr lvl="1"/>
            <a:r>
              <a:rPr lang="en-US" dirty="0"/>
              <a:t>A placeholder for an M7 competition is already on their website</a:t>
            </a:r>
          </a:p>
          <a:p>
            <a:pPr marL="457200" lvl="1" indent="0">
              <a:buNone/>
            </a:pPr>
            <a:endParaRPr lang="en-US" dirty="0"/>
          </a:p>
          <a:p>
            <a:r>
              <a:rPr lang="en-US" dirty="0"/>
              <a:t>Generally a strong reputation in the forecasting world</a:t>
            </a:r>
          </a:p>
        </p:txBody>
      </p:sp>
    </p:spTree>
    <p:extLst>
      <p:ext uri="{BB962C8B-B14F-4D97-AF65-F5344CB8AC3E}">
        <p14:creationId xmlns:p14="http://schemas.microsoft.com/office/powerpoint/2010/main" val="2130360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6D6B3-0BA2-9C9C-E15E-254905069AA5}"/>
              </a:ext>
            </a:extLst>
          </p:cNvPr>
          <p:cNvSpPr>
            <a:spLocks noGrp="1"/>
          </p:cNvSpPr>
          <p:nvPr>
            <p:ph type="title"/>
          </p:nvPr>
        </p:nvSpPr>
        <p:spPr/>
        <p:txBody>
          <a:bodyPr/>
          <a:lstStyle/>
          <a:p>
            <a:r>
              <a:rPr lang="en-US" dirty="0"/>
              <a:t>M6 Background</a:t>
            </a:r>
          </a:p>
        </p:txBody>
      </p:sp>
      <p:sp>
        <p:nvSpPr>
          <p:cNvPr id="3" name="Content Placeholder 2">
            <a:extLst>
              <a:ext uri="{FF2B5EF4-FFF2-40B4-BE49-F238E27FC236}">
                <a16:creationId xmlns:a16="http://schemas.microsoft.com/office/drawing/2014/main" id="{5BE4923D-92A2-D11C-A275-6737E0AE6849}"/>
              </a:ext>
            </a:extLst>
          </p:cNvPr>
          <p:cNvSpPr>
            <a:spLocks noGrp="1"/>
          </p:cNvSpPr>
          <p:nvPr>
            <p:ph idx="1"/>
          </p:nvPr>
        </p:nvSpPr>
        <p:spPr/>
        <p:txBody>
          <a:bodyPr>
            <a:normAutofit lnSpcReduction="10000"/>
          </a:bodyPr>
          <a:lstStyle/>
          <a:p>
            <a:r>
              <a:rPr lang="en-US" dirty="0"/>
              <a:t>Open to anyone, 163 teams on final leaderboard</a:t>
            </a:r>
          </a:p>
          <a:p>
            <a:r>
              <a:rPr lang="en-US" dirty="0"/>
              <a:t>Hosted by University of Nicosia, with various tech sponsors</a:t>
            </a:r>
          </a:p>
          <a:p>
            <a:r>
              <a:rPr lang="en-US" dirty="0"/>
              <a:t>$300,000 in total prizes</a:t>
            </a:r>
          </a:p>
          <a:p>
            <a:r>
              <a:rPr lang="en-US" dirty="0"/>
              <a:t>12 test submissions every 4 weeks, predicting 4 weeks ahead</a:t>
            </a:r>
          </a:p>
          <a:p>
            <a:r>
              <a:rPr lang="en-US" dirty="0"/>
              <a:t>About 40 hours from stock market close to submission deadline each submission Sunday at noon. Runtime is a constraint.</a:t>
            </a:r>
          </a:p>
          <a:p>
            <a:r>
              <a:rPr lang="en-US" dirty="0"/>
              <a:t>Forecasting 100 pre-designated Stocks/ETFs</a:t>
            </a:r>
          </a:p>
          <a:p>
            <a:pPr marL="0" indent="0">
              <a:buNone/>
            </a:pPr>
            <a:endParaRPr lang="en-US" dirty="0"/>
          </a:p>
          <a:p>
            <a:pPr marL="0" indent="0">
              <a:buNone/>
            </a:pPr>
            <a:r>
              <a:rPr lang="en-US" dirty="0">
                <a:hlinkClick r:id="rId2"/>
              </a:rPr>
              <a:t>https://mofc.unic.ac.cy/the-m6-competition/</a:t>
            </a:r>
            <a:r>
              <a:rPr lang="en-US" dirty="0"/>
              <a:t> </a:t>
            </a:r>
          </a:p>
        </p:txBody>
      </p:sp>
    </p:spTree>
    <p:extLst>
      <p:ext uri="{BB962C8B-B14F-4D97-AF65-F5344CB8AC3E}">
        <p14:creationId xmlns:p14="http://schemas.microsoft.com/office/powerpoint/2010/main" val="2444148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660D1-8461-346A-D5EC-7BCB805BA53E}"/>
              </a:ext>
            </a:extLst>
          </p:cNvPr>
          <p:cNvSpPr>
            <a:spLocks noGrp="1"/>
          </p:cNvSpPr>
          <p:nvPr>
            <p:ph type="title"/>
          </p:nvPr>
        </p:nvSpPr>
        <p:spPr>
          <a:xfrm>
            <a:off x="838200" y="365125"/>
            <a:ext cx="10515600" cy="898191"/>
          </a:xfrm>
        </p:spPr>
        <p:txBody>
          <a:bodyPr>
            <a:normAutofit fontScale="90000"/>
          </a:bodyPr>
          <a:lstStyle/>
          <a:p>
            <a:r>
              <a:rPr lang="en-US" dirty="0"/>
              <a:t>Ten Official Hypotheses of the M6 Competition</a:t>
            </a:r>
          </a:p>
        </p:txBody>
      </p:sp>
      <p:sp>
        <p:nvSpPr>
          <p:cNvPr id="3" name="Content Placeholder 2">
            <a:extLst>
              <a:ext uri="{FF2B5EF4-FFF2-40B4-BE49-F238E27FC236}">
                <a16:creationId xmlns:a16="http://schemas.microsoft.com/office/drawing/2014/main" id="{42D4C0CC-3855-3106-C9B4-A6249C4D7E5B}"/>
              </a:ext>
            </a:extLst>
          </p:cNvPr>
          <p:cNvSpPr>
            <a:spLocks noGrp="1"/>
          </p:cNvSpPr>
          <p:nvPr>
            <p:ph idx="1"/>
          </p:nvPr>
        </p:nvSpPr>
        <p:spPr>
          <a:xfrm>
            <a:off x="838200" y="1359568"/>
            <a:ext cx="10515600" cy="5227721"/>
          </a:xfrm>
        </p:spPr>
        <p:txBody>
          <a:bodyPr>
            <a:normAutofit fontScale="92500"/>
          </a:bodyPr>
          <a:lstStyle/>
          <a:p>
            <a:pPr>
              <a:buFont typeface="+mj-lt"/>
              <a:buAutoNum type="arabicPeriod"/>
            </a:pPr>
            <a:r>
              <a:rPr lang="en-US" sz="1600" dirty="0">
                <a:effectLst/>
              </a:rPr>
              <a:t>The efficient market hypothesis will hold for the great majority of teams but this will not be the case for the top-performing ones.</a:t>
            </a:r>
          </a:p>
          <a:p>
            <a:pPr>
              <a:buFont typeface="+mj-lt"/>
              <a:buAutoNum type="arabicPeriod"/>
            </a:pPr>
            <a:r>
              <a:rPr lang="en-US" sz="1600" dirty="0">
                <a:effectLst/>
              </a:rPr>
              <a:t>Team rankings based on information ratios will be different from rankings based on portfolio returns or rankings based on the volatility of portfolio returns.</a:t>
            </a:r>
          </a:p>
          <a:p>
            <a:pPr>
              <a:buFont typeface="+mj-lt"/>
              <a:buAutoNum type="arabicPeriod"/>
            </a:pPr>
            <a:r>
              <a:rPr lang="en-US" sz="1600" dirty="0">
                <a:effectLst/>
              </a:rPr>
              <a:t>There will be a weak link between the ability of teams to accurately forecast individual rankings of assets and risk adjusted returns on investment. The magnitude of this link will increase in tandem with team rankings, on average. Additionally, team portfolios will in general be more concentrated and risky than can be theoretically justified given the accuracy of their forecasts.</a:t>
            </a:r>
          </a:p>
          <a:p>
            <a:pPr>
              <a:buFont typeface="+mj-lt"/>
              <a:buAutoNum type="arabicPeriod"/>
            </a:pPr>
            <a:r>
              <a:rPr lang="en-US" sz="1600" dirty="0">
                <a:effectLst/>
              </a:rPr>
              <a:t>Top performing teams in the investment challenge will build their portfolios using assets that they can forecast more accurately.</a:t>
            </a:r>
          </a:p>
          <a:p>
            <a:pPr>
              <a:buFont typeface="+mj-lt"/>
              <a:buAutoNum type="arabicPeriod"/>
            </a:pPr>
            <a:r>
              <a:rPr lang="en-US" sz="1600" dirty="0">
                <a:effectLst/>
              </a:rPr>
              <a:t>Teams will be measurably overconfident in the accuracy of their forecasts, on average. Namely, forecasts will be less dispersed and have smaller variance than observed in the data.</a:t>
            </a:r>
          </a:p>
          <a:p>
            <a:pPr>
              <a:buFont typeface="+mj-lt"/>
              <a:buAutoNum type="arabicPeriod"/>
            </a:pPr>
            <a:r>
              <a:rPr lang="en-US" sz="1600" dirty="0">
                <a:effectLst/>
              </a:rPr>
              <a:t>There will be a small group of participants that clearly outperform the average both in terms of forecast accuracy and portfolio returns.</a:t>
            </a:r>
          </a:p>
          <a:p>
            <a:pPr>
              <a:buFont typeface="+mj-lt"/>
              <a:buAutoNum type="arabicPeriod"/>
            </a:pPr>
            <a:r>
              <a:rPr lang="en-US" sz="1600" dirty="0">
                <a:effectLst/>
              </a:rPr>
              <a:t>Averaging forecast rankings (investment weights) across all teams for each asset will yield rankings (weights) that outperform those of the majority of the teams, except in cases where the very worst teams are removed from the average.</a:t>
            </a:r>
          </a:p>
          <a:p>
            <a:pPr>
              <a:buFont typeface="+mj-lt"/>
              <a:buAutoNum type="arabicPeriod"/>
            </a:pPr>
            <a:r>
              <a:rPr lang="en-US" sz="1600" dirty="0">
                <a:effectLst/>
              </a:rPr>
              <a:t>Teams that employ consistent strategies throughout the competition will perform better than those that change their strategies significantly from one submission point to another.</a:t>
            </a:r>
          </a:p>
          <a:p>
            <a:pPr>
              <a:buFont typeface="+mj-lt"/>
              <a:buAutoNum type="arabicPeriod"/>
            </a:pPr>
            <a:r>
              <a:rPr lang="en-US" sz="1600" dirty="0">
                <a:effectLst/>
              </a:rPr>
              <a:t>Submissions based on pure judgment or that rely heavily on judgment will perform worse than those based on data-driven methods, on average.</a:t>
            </a:r>
          </a:p>
          <a:p>
            <a:pPr>
              <a:buFont typeface="+mj-lt"/>
              <a:buAutoNum type="arabicPeriod"/>
            </a:pPr>
            <a:r>
              <a:rPr lang="en-US" sz="1600" dirty="0">
                <a:effectLst/>
              </a:rPr>
              <a:t>The top-performing teams in the forecasting challenge will employ more sophisticated methods compared to the top-performing teams in the investment challenge.</a:t>
            </a:r>
          </a:p>
          <a:p>
            <a:endParaRPr lang="en-US" sz="1600" dirty="0"/>
          </a:p>
        </p:txBody>
      </p:sp>
    </p:spTree>
    <p:extLst>
      <p:ext uri="{BB962C8B-B14F-4D97-AF65-F5344CB8AC3E}">
        <p14:creationId xmlns:p14="http://schemas.microsoft.com/office/powerpoint/2010/main" val="259771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1B5FB-D102-B8C0-A696-B9234ED05FA8}"/>
              </a:ext>
            </a:extLst>
          </p:cNvPr>
          <p:cNvSpPr>
            <a:spLocks noGrp="1"/>
          </p:cNvSpPr>
          <p:nvPr>
            <p:ph type="title"/>
          </p:nvPr>
        </p:nvSpPr>
        <p:spPr/>
        <p:txBody>
          <a:bodyPr/>
          <a:lstStyle/>
          <a:p>
            <a:r>
              <a:rPr lang="en-US" dirty="0"/>
              <a:t>My Personal Hypothesis</a:t>
            </a:r>
          </a:p>
        </p:txBody>
      </p:sp>
      <p:sp>
        <p:nvSpPr>
          <p:cNvPr id="3" name="Content Placeholder 2">
            <a:extLst>
              <a:ext uri="{FF2B5EF4-FFF2-40B4-BE49-F238E27FC236}">
                <a16:creationId xmlns:a16="http://schemas.microsoft.com/office/drawing/2014/main" id="{7BDE116D-467D-05F1-B99B-B614A895EF27}"/>
              </a:ext>
            </a:extLst>
          </p:cNvPr>
          <p:cNvSpPr>
            <a:spLocks noGrp="1"/>
          </p:cNvSpPr>
          <p:nvPr>
            <p:ph idx="1"/>
          </p:nvPr>
        </p:nvSpPr>
        <p:spPr/>
        <p:txBody>
          <a:bodyPr/>
          <a:lstStyle/>
          <a:p>
            <a:r>
              <a:rPr lang="en-US" dirty="0"/>
              <a:t>That I will do well in the forecasting division compared to others, but that my model won’t have enough information from just the time series to beat the market</a:t>
            </a:r>
          </a:p>
        </p:txBody>
      </p:sp>
    </p:spTree>
    <p:extLst>
      <p:ext uri="{BB962C8B-B14F-4D97-AF65-F5344CB8AC3E}">
        <p14:creationId xmlns:p14="http://schemas.microsoft.com/office/powerpoint/2010/main" val="4125823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787B5-F461-7E50-45A0-911C4CD0A291}"/>
              </a:ext>
            </a:extLst>
          </p:cNvPr>
          <p:cNvSpPr>
            <a:spLocks noGrp="1"/>
          </p:cNvSpPr>
          <p:nvPr>
            <p:ph type="title"/>
          </p:nvPr>
        </p:nvSpPr>
        <p:spPr/>
        <p:txBody>
          <a:bodyPr/>
          <a:lstStyle/>
          <a:p>
            <a:r>
              <a:rPr lang="en-US" dirty="0"/>
              <a:t>The M6 Submission Format</a:t>
            </a:r>
          </a:p>
        </p:txBody>
      </p:sp>
      <p:pic>
        <p:nvPicPr>
          <p:cNvPr id="5" name="Content Placeholder 4">
            <a:extLst>
              <a:ext uri="{FF2B5EF4-FFF2-40B4-BE49-F238E27FC236}">
                <a16:creationId xmlns:a16="http://schemas.microsoft.com/office/drawing/2014/main" id="{C80930EA-7830-D6C7-1D57-059C2C5F11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6918" y="1825625"/>
            <a:ext cx="7678164" cy="4351338"/>
          </a:xfrm>
        </p:spPr>
      </p:pic>
    </p:spTree>
    <p:extLst>
      <p:ext uri="{BB962C8B-B14F-4D97-AF65-F5344CB8AC3E}">
        <p14:creationId xmlns:p14="http://schemas.microsoft.com/office/powerpoint/2010/main" val="2203314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5CBB8-B156-AA1A-9EAF-F254CEB70996}"/>
              </a:ext>
            </a:extLst>
          </p:cNvPr>
          <p:cNvSpPr>
            <a:spLocks noGrp="1"/>
          </p:cNvSpPr>
          <p:nvPr>
            <p:ph type="title"/>
          </p:nvPr>
        </p:nvSpPr>
        <p:spPr/>
        <p:txBody>
          <a:bodyPr/>
          <a:lstStyle/>
          <a:p>
            <a:r>
              <a:rPr lang="en-US" dirty="0"/>
              <a:t>Forecasting Category</a:t>
            </a:r>
          </a:p>
        </p:txBody>
      </p:sp>
      <p:sp>
        <p:nvSpPr>
          <p:cNvPr id="3" name="Content Placeholder 2">
            <a:extLst>
              <a:ext uri="{FF2B5EF4-FFF2-40B4-BE49-F238E27FC236}">
                <a16:creationId xmlns:a16="http://schemas.microsoft.com/office/drawing/2014/main" id="{A2554436-0077-2F76-C27E-E599696FC197}"/>
              </a:ext>
            </a:extLst>
          </p:cNvPr>
          <p:cNvSpPr>
            <a:spLocks noGrp="1"/>
          </p:cNvSpPr>
          <p:nvPr>
            <p:ph idx="1"/>
          </p:nvPr>
        </p:nvSpPr>
        <p:spPr/>
        <p:txBody>
          <a:bodyPr>
            <a:normAutofit lnSpcReduction="10000"/>
          </a:bodyPr>
          <a:lstStyle/>
          <a:p>
            <a:r>
              <a:rPr lang="en-US" dirty="0"/>
              <a:t>Submit the probability a stock’s returns will fall within a certain quantile (Rank 1 -5). </a:t>
            </a:r>
            <a:r>
              <a:rPr lang="en-US" dirty="0" err="1"/>
              <a:t>Ie</a:t>
            </a:r>
            <a:r>
              <a:rPr lang="en-US" dirty="0"/>
              <a:t>. Top 20%, 20</a:t>
            </a:r>
            <a:r>
              <a:rPr lang="en-US" baseline="30000" dirty="0"/>
              <a:t>th</a:t>
            </a:r>
            <a:r>
              <a:rPr lang="en-US" dirty="0"/>
              <a:t>-40</a:t>
            </a:r>
            <a:r>
              <a:rPr lang="en-US" baseline="30000" dirty="0"/>
              <a:t>th</a:t>
            </a:r>
            <a:r>
              <a:rPr lang="en-US" dirty="0"/>
              <a:t>%... Essentially into groups of 1</a:t>
            </a:r>
            <a:r>
              <a:rPr lang="en-US" baseline="30000" dirty="0"/>
              <a:t>st</a:t>
            </a:r>
            <a:r>
              <a:rPr lang="en-US" dirty="0"/>
              <a:t>, 2</a:t>
            </a:r>
            <a:r>
              <a:rPr lang="en-US" baseline="30000" dirty="0"/>
              <a:t>nd</a:t>
            </a:r>
            <a:r>
              <a:rPr lang="en-US" dirty="0"/>
              <a:t>, 3</a:t>
            </a:r>
            <a:r>
              <a:rPr lang="en-US" baseline="30000" dirty="0"/>
              <a:t>rd</a:t>
            </a:r>
            <a:r>
              <a:rPr lang="en-US" dirty="0"/>
              <a:t>, 4</a:t>
            </a:r>
            <a:r>
              <a:rPr lang="en-US" baseline="30000" dirty="0"/>
              <a:t>th</a:t>
            </a:r>
            <a:r>
              <a:rPr lang="en-US" dirty="0"/>
              <a:t>, and 5</a:t>
            </a:r>
            <a:r>
              <a:rPr lang="en-US" baseline="30000" dirty="0"/>
              <a:t>th</a:t>
            </a:r>
            <a:r>
              <a:rPr lang="en-US" dirty="0"/>
              <a:t> place.</a:t>
            </a:r>
          </a:p>
          <a:p>
            <a:r>
              <a:rPr lang="en-US" dirty="0"/>
              <a:t>Utilizes the ranked probability score (RPS) to evaluate ranks</a:t>
            </a:r>
          </a:p>
          <a:p>
            <a:r>
              <a:rPr lang="en-US" dirty="0"/>
              <a:t>RPS favors closeness, so predicting someone will finish 1</a:t>
            </a:r>
            <a:r>
              <a:rPr lang="en-US" baseline="30000" dirty="0"/>
              <a:t>st</a:t>
            </a:r>
            <a:r>
              <a:rPr lang="en-US" dirty="0"/>
              <a:t> and they finish 2</a:t>
            </a:r>
            <a:r>
              <a:rPr lang="en-US" baseline="30000" dirty="0"/>
              <a:t>nd</a:t>
            </a:r>
            <a:r>
              <a:rPr lang="en-US" dirty="0"/>
              <a:t> is much better than predicting they are first and they finish last.</a:t>
            </a:r>
          </a:p>
          <a:p>
            <a:pPr marL="0" indent="0">
              <a:buNone/>
            </a:pPr>
            <a:endParaRPr lang="en-US" dirty="0"/>
          </a:p>
          <a:p>
            <a:pPr marL="0" indent="0">
              <a:buNone/>
            </a:pPr>
            <a:endParaRPr lang="en-US" dirty="0"/>
          </a:p>
          <a:p>
            <a:pPr marL="0" indent="0">
              <a:buNone/>
            </a:pPr>
            <a:r>
              <a:rPr lang="en-US" dirty="0">
                <a:hlinkClick r:id="rId2"/>
              </a:rPr>
              <a:t>https://syllepsis.live/2022/01/22/ranked-probability-score-in-python/</a:t>
            </a:r>
            <a:endParaRPr lang="en-US" dirty="0"/>
          </a:p>
        </p:txBody>
      </p:sp>
    </p:spTree>
    <p:extLst>
      <p:ext uri="{BB962C8B-B14F-4D97-AF65-F5344CB8AC3E}">
        <p14:creationId xmlns:p14="http://schemas.microsoft.com/office/powerpoint/2010/main" val="3572789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F2B33-ED53-559A-CB01-853E78D5C662}"/>
              </a:ext>
            </a:extLst>
          </p:cNvPr>
          <p:cNvSpPr>
            <a:spLocks noGrp="1"/>
          </p:cNvSpPr>
          <p:nvPr>
            <p:ph type="title"/>
          </p:nvPr>
        </p:nvSpPr>
        <p:spPr/>
        <p:txBody>
          <a:bodyPr/>
          <a:lstStyle/>
          <a:p>
            <a:r>
              <a:rPr lang="en-US" dirty="0"/>
              <a:t>Problems of the RPS Metric</a:t>
            </a:r>
          </a:p>
        </p:txBody>
      </p:sp>
      <p:sp>
        <p:nvSpPr>
          <p:cNvPr id="3" name="Content Placeholder 2">
            <a:extLst>
              <a:ext uri="{FF2B5EF4-FFF2-40B4-BE49-F238E27FC236}">
                <a16:creationId xmlns:a16="http://schemas.microsoft.com/office/drawing/2014/main" id="{0FE96B92-CF6D-5AAA-F3FE-E2F6E4E1558C}"/>
              </a:ext>
            </a:extLst>
          </p:cNvPr>
          <p:cNvSpPr>
            <a:spLocks noGrp="1"/>
          </p:cNvSpPr>
          <p:nvPr>
            <p:ph idx="1"/>
          </p:nvPr>
        </p:nvSpPr>
        <p:spPr>
          <a:xfrm>
            <a:off x="838200" y="1825625"/>
            <a:ext cx="10515600" cy="4667250"/>
          </a:xfrm>
        </p:spPr>
        <p:txBody>
          <a:bodyPr>
            <a:normAutofit/>
          </a:bodyPr>
          <a:lstStyle/>
          <a:p>
            <a:r>
              <a:rPr lang="en-US" i="1" dirty="0"/>
              <a:t>Choosing a good evaluation metric is hard, especially for forecasting</a:t>
            </a:r>
          </a:p>
          <a:p>
            <a:r>
              <a:rPr lang="en-US" dirty="0"/>
              <a:t>Almost all teams fall within the same narrow range of scores from 0.155 to 0.165, and no correlation with investment performance (or indeed with other metrics like SMAPE in my experience)</a:t>
            </a:r>
          </a:p>
          <a:p>
            <a:r>
              <a:rPr lang="en-US" dirty="0"/>
              <a:t>“Most stocks follow the market most of the time”</a:t>
            </a:r>
          </a:p>
          <a:p>
            <a:r>
              <a:rPr lang="en-US" dirty="0"/>
              <a:t>Actual variance between the stocks that determines the ranking is often very small, and effectively random</a:t>
            </a:r>
          </a:p>
          <a:p>
            <a:r>
              <a:rPr lang="en-US" dirty="0"/>
              <a:t>Requires predicting all stocks with high accuracy.</a:t>
            </a:r>
          </a:p>
          <a:p>
            <a:r>
              <a:rPr lang="en-US" dirty="0"/>
              <a:t>The fact that my forecasts were good enough to beat the market but failed to do well in the RPS should be pretty indicative</a:t>
            </a:r>
          </a:p>
        </p:txBody>
      </p:sp>
    </p:spTree>
    <p:extLst>
      <p:ext uri="{BB962C8B-B14F-4D97-AF65-F5344CB8AC3E}">
        <p14:creationId xmlns:p14="http://schemas.microsoft.com/office/powerpoint/2010/main" val="2558281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5D892-BB34-74F6-29F5-E9BB1E6CCD8D}"/>
              </a:ext>
            </a:extLst>
          </p:cNvPr>
          <p:cNvSpPr>
            <a:spLocks noGrp="1"/>
          </p:cNvSpPr>
          <p:nvPr>
            <p:ph type="title"/>
          </p:nvPr>
        </p:nvSpPr>
        <p:spPr/>
        <p:txBody>
          <a:bodyPr/>
          <a:lstStyle/>
          <a:p>
            <a:r>
              <a:rPr lang="en-US" dirty="0"/>
              <a:t>Decision Category</a:t>
            </a:r>
          </a:p>
        </p:txBody>
      </p:sp>
      <p:sp>
        <p:nvSpPr>
          <p:cNvPr id="3" name="Content Placeholder 2">
            <a:extLst>
              <a:ext uri="{FF2B5EF4-FFF2-40B4-BE49-F238E27FC236}">
                <a16:creationId xmlns:a16="http://schemas.microsoft.com/office/drawing/2014/main" id="{2C478CB0-D453-A4D2-57F9-462A8E0BE325}"/>
              </a:ext>
            </a:extLst>
          </p:cNvPr>
          <p:cNvSpPr>
            <a:spLocks noGrp="1"/>
          </p:cNvSpPr>
          <p:nvPr>
            <p:ph idx="1"/>
          </p:nvPr>
        </p:nvSpPr>
        <p:spPr/>
        <p:txBody>
          <a:bodyPr/>
          <a:lstStyle/>
          <a:p>
            <a:r>
              <a:rPr lang="en-US" dirty="0"/>
              <a:t>Can invest a total of an absolute “1”, so each decision is effectively a % of your portfolio in that stock.</a:t>
            </a:r>
          </a:p>
          <a:p>
            <a:r>
              <a:rPr lang="en-US" dirty="0"/>
              <a:t>Amounts can be negative (‘short’)</a:t>
            </a:r>
          </a:p>
          <a:p>
            <a:r>
              <a:rPr lang="en-US" dirty="0"/>
              <a:t>Challenge is going to be taking forecasts (with probabilistic bounds) and turning them into confident decisions.</a:t>
            </a:r>
          </a:p>
        </p:txBody>
      </p:sp>
    </p:spTree>
    <p:extLst>
      <p:ext uri="{BB962C8B-B14F-4D97-AF65-F5344CB8AC3E}">
        <p14:creationId xmlns:p14="http://schemas.microsoft.com/office/powerpoint/2010/main" val="165907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2304</TotalTime>
  <Words>1212</Words>
  <Application>Microsoft Office PowerPoint</Application>
  <PresentationFormat>Widescreen</PresentationFormat>
  <Paragraphs>87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The M6 Competition</vt:lpstr>
      <vt:lpstr>Brief M-series competition history</vt:lpstr>
      <vt:lpstr>M6 Background</vt:lpstr>
      <vt:lpstr>Ten Official Hypotheses of the M6 Competition</vt:lpstr>
      <vt:lpstr>My Personal Hypothesis</vt:lpstr>
      <vt:lpstr>The M6 Submission Format</vt:lpstr>
      <vt:lpstr>Forecasting Category</vt:lpstr>
      <vt:lpstr>Problems of the RPS Metric</vt:lpstr>
      <vt:lpstr>Decision Category</vt:lpstr>
      <vt:lpstr>My Process</vt:lpstr>
      <vt:lpstr>Forecasting Methodology</vt:lpstr>
      <vt:lpstr>Directional Accuracy</vt:lpstr>
      <vt:lpstr>PowerPoint Presentation</vt:lpstr>
      <vt:lpstr>Forecast to Decision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M6 Competition</dc:title>
  <dc:creator>Colin Catlin</dc:creator>
  <cp:lastModifiedBy>Colin Catlin</cp:lastModifiedBy>
  <cp:revision>1</cp:revision>
  <dcterms:created xsi:type="dcterms:W3CDTF">2023-04-10T17:22:49Z</dcterms:created>
  <dcterms:modified xsi:type="dcterms:W3CDTF">2023-04-12T22:10:10Z</dcterms:modified>
</cp:coreProperties>
</file>