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3CB6EC-2119-4B17-A6AE-AB6AABBCF2B9}">
  <a:tblStyle styleId="{D63CB6EC-2119-4B17-A6AE-AB6AABBCF2B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obster-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a9a6fa78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a9a6fa78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a9a6fa78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a9a6fa78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f8b9d2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f8b9d2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a9a6fa78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a9a6fa7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9a6fa78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9a6fa78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992060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992060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8b9d26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8b9d26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a9a6fa7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a9a6fa7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e9920601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e9920601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e992060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e992060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99206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99206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e992060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e992060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992060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e992060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5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AIRPORT MANAGEMENT SYSTEM</a:t>
            </a:r>
            <a:endParaRPr/>
          </a:p>
        </p:txBody>
      </p:sp>
      <p:sp>
        <p:nvSpPr>
          <p:cNvPr id="55" name="Google Shape;55;p13"/>
          <p:cNvSpPr txBox="1"/>
          <p:nvPr>
            <p:ph idx="1" type="subTitle"/>
          </p:nvPr>
        </p:nvSpPr>
        <p:spPr>
          <a:xfrm>
            <a:off x="311700" y="2102375"/>
            <a:ext cx="8520600" cy="7926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18CSC303J-</a:t>
            </a:r>
            <a:r>
              <a:rPr lang="en">
                <a:solidFill>
                  <a:schemeClr val="lt1"/>
                </a:solidFill>
              </a:rPr>
              <a:t>DBMS Project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The various users are: </a:t>
            </a:r>
            <a:endParaRPr>
              <a:solidFill>
                <a:schemeClr val="dk1"/>
              </a:solidFill>
            </a:endParaRPr>
          </a:p>
          <a:p>
            <a:pPr indent="0" lvl="0" marL="0" rtl="0" algn="l">
              <a:spcBef>
                <a:spcPts val="1200"/>
              </a:spcBef>
              <a:spcAft>
                <a:spcPts val="0"/>
              </a:spcAft>
              <a:buNone/>
            </a:pPr>
            <a:r>
              <a:rPr lang="en">
                <a:solidFill>
                  <a:schemeClr val="dk1"/>
                </a:solidFill>
              </a:rPr>
              <a:t>1. Booking Agent: They would easily verify the names and information of the passengers travelling across a series of flight manifests. They would be able to clear passengers for their flight. </a:t>
            </a:r>
            <a:endParaRPr>
              <a:solidFill>
                <a:schemeClr val="dk1"/>
              </a:solidFill>
            </a:endParaRPr>
          </a:p>
          <a:p>
            <a:pPr indent="0" lvl="0" marL="0" rtl="0" algn="l">
              <a:spcBef>
                <a:spcPts val="1200"/>
              </a:spcBef>
              <a:spcAft>
                <a:spcPts val="0"/>
              </a:spcAft>
              <a:buNone/>
            </a:pPr>
            <a:r>
              <a:rPr lang="en">
                <a:solidFill>
                  <a:schemeClr val="dk1"/>
                </a:solidFill>
              </a:rPr>
              <a:t>2. Workers: They would require information about passengers travelling in their respective flights. Before the flight, they generate a report of all checked in passengers who have cleared security. The report would contain details of number of passengers and their names. </a:t>
            </a:r>
            <a:endParaRPr>
              <a:solidFill>
                <a:schemeClr val="dk1"/>
              </a:solidFill>
            </a:endParaRPr>
          </a:p>
          <a:p>
            <a:pPr indent="0" lvl="0" marL="0" rtl="0" algn="l">
              <a:spcBef>
                <a:spcPts val="1200"/>
              </a:spcBef>
              <a:spcAft>
                <a:spcPts val="0"/>
              </a:spcAft>
              <a:buNone/>
            </a:pPr>
            <a:r>
              <a:rPr lang="en">
                <a:solidFill>
                  <a:schemeClr val="dk1"/>
                </a:solidFill>
              </a:rPr>
              <a:t>3. Ticket: Passengers can use their unique booking ID and last name to access flight information and perform self check in. They can also search and book flights. Unique booking ID would be generated for each booking.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data maintained would be as follows: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1. Ticket information: Maintain list of passengers and their respective flight information.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2. Flight information: Maintain list of flights and their departure/arrival timings along with the maximum size of passengers that could be accommodated on each flight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2106900"/>
            <a:ext cx="8520600" cy="929700"/>
          </a:xfrm>
          <a:prstGeom prst="rect">
            <a:avLst/>
          </a:prstGeom>
        </p:spPr>
        <p:txBody>
          <a:bodyPr anchorCtr="0" anchor="t" bIns="91425" lIns="91425" spcFirstLastPara="1" rIns="91425" wrap="square" tIns="91425">
            <a:normAutofit/>
          </a:bodyPr>
          <a:lstStyle/>
          <a:p>
            <a:pPr indent="0" lvl="0" marL="6502" rtl="0" algn="ctr">
              <a:lnSpc>
                <a:spcPct val="100000"/>
              </a:lnSpc>
              <a:spcBef>
                <a:spcPts val="0"/>
              </a:spcBef>
              <a:spcAft>
                <a:spcPts val="0"/>
              </a:spcAft>
              <a:buClr>
                <a:schemeClr val="dk1"/>
              </a:buClr>
              <a:buSzPts val="1100"/>
              <a:buFont typeface="Arial"/>
              <a:buNone/>
            </a:pPr>
            <a:r>
              <a:rPr lang="en" sz="4900">
                <a:solidFill>
                  <a:schemeClr val="dk1"/>
                </a:solidFill>
                <a:latin typeface="Lobster"/>
                <a:ea typeface="Lobster"/>
                <a:cs typeface="Lobster"/>
                <a:sym typeface="Lobster"/>
              </a:rPr>
              <a:t>TECH STACK</a:t>
            </a:r>
            <a:endParaRPr sz="4300">
              <a:latin typeface="Lobster"/>
              <a:ea typeface="Lobster"/>
              <a:cs typeface="Lobster"/>
              <a:sym typeface="Lobs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317950"/>
            <a:ext cx="8520600" cy="4251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HTML</a:t>
            </a:r>
            <a:endParaRPr sz="2100"/>
          </a:p>
          <a:p>
            <a:pPr indent="-361950" lvl="0" marL="457200" rtl="0" algn="l">
              <a:spcBef>
                <a:spcPts val="0"/>
              </a:spcBef>
              <a:spcAft>
                <a:spcPts val="0"/>
              </a:spcAft>
              <a:buSzPts val="2100"/>
              <a:buChar char="●"/>
            </a:pPr>
            <a:r>
              <a:rPr lang="en" sz="2100"/>
              <a:t>CSS</a:t>
            </a:r>
            <a:endParaRPr sz="2100"/>
          </a:p>
          <a:p>
            <a:pPr indent="-361950" lvl="0" marL="457200" rtl="0" algn="l">
              <a:spcBef>
                <a:spcPts val="0"/>
              </a:spcBef>
              <a:spcAft>
                <a:spcPts val="0"/>
              </a:spcAft>
              <a:buSzPts val="2100"/>
              <a:buChar char="●"/>
            </a:pPr>
            <a:r>
              <a:rPr lang="en" sz="2100"/>
              <a:t>Java Script</a:t>
            </a:r>
            <a:endParaRPr sz="2100"/>
          </a:p>
          <a:p>
            <a:pPr indent="-361950" lvl="0" marL="457200" rtl="0" algn="l">
              <a:spcBef>
                <a:spcPts val="0"/>
              </a:spcBef>
              <a:spcAft>
                <a:spcPts val="0"/>
              </a:spcAft>
              <a:buSzPts val="2100"/>
              <a:buChar char="●"/>
            </a:pPr>
            <a:r>
              <a:rPr lang="en" sz="2100"/>
              <a:t>Django</a:t>
            </a:r>
            <a:endParaRPr sz="2100"/>
          </a:p>
          <a:p>
            <a:pPr indent="-361950" lvl="0" marL="457200" rtl="0" algn="l">
              <a:spcBef>
                <a:spcPts val="0"/>
              </a:spcBef>
              <a:spcAft>
                <a:spcPts val="0"/>
              </a:spcAft>
              <a:buSzPts val="2100"/>
              <a:buChar char="●"/>
            </a:pPr>
            <a:r>
              <a:rPr lang="en" sz="2100"/>
              <a:t>MySQL database</a:t>
            </a:r>
            <a:endParaRPr sz="2100"/>
          </a:p>
        </p:txBody>
      </p:sp>
      <p:pic>
        <p:nvPicPr>
          <p:cNvPr id="125" name="Google Shape;125;p25"/>
          <p:cNvPicPr preferRelativeResize="0"/>
          <p:nvPr/>
        </p:nvPicPr>
        <p:blipFill>
          <a:blip r:embed="rId3">
            <a:alphaModFix/>
          </a:blip>
          <a:stretch>
            <a:fillRect/>
          </a:stretch>
        </p:blipFill>
        <p:spPr>
          <a:xfrm>
            <a:off x="503125" y="2637228"/>
            <a:ext cx="2179425" cy="991625"/>
          </a:xfrm>
          <a:prstGeom prst="rect">
            <a:avLst/>
          </a:prstGeom>
          <a:noFill/>
          <a:ln>
            <a:noFill/>
          </a:ln>
        </p:spPr>
      </p:pic>
      <p:pic>
        <p:nvPicPr>
          <p:cNvPr id="126" name="Google Shape;126;p25"/>
          <p:cNvPicPr preferRelativeResize="0"/>
          <p:nvPr/>
        </p:nvPicPr>
        <p:blipFill>
          <a:blip r:embed="rId4">
            <a:alphaModFix/>
          </a:blip>
          <a:stretch>
            <a:fillRect/>
          </a:stretch>
        </p:blipFill>
        <p:spPr>
          <a:xfrm>
            <a:off x="3047675" y="3206812"/>
            <a:ext cx="2179425" cy="1362138"/>
          </a:xfrm>
          <a:prstGeom prst="rect">
            <a:avLst/>
          </a:prstGeom>
          <a:noFill/>
          <a:ln>
            <a:noFill/>
          </a:ln>
        </p:spPr>
      </p:pic>
      <p:pic>
        <p:nvPicPr>
          <p:cNvPr id="127" name="Google Shape;127;p25"/>
          <p:cNvPicPr preferRelativeResize="0"/>
          <p:nvPr/>
        </p:nvPicPr>
        <p:blipFill>
          <a:blip r:embed="rId5">
            <a:alphaModFix/>
          </a:blip>
          <a:stretch>
            <a:fillRect/>
          </a:stretch>
        </p:blipFill>
        <p:spPr>
          <a:xfrm>
            <a:off x="4179925" y="383424"/>
            <a:ext cx="3830101" cy="232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0" y="1440175"/>
            <a:ext cx="8520600" cy="135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000">
                <a:latin typeface="Lobster"/>
                <a:ea typeface="Lobster"/>
                <a:cs typeface="Lobster"/>
                <a:sym typeface="Lobster"/>
              </a:rPr>
              <a:t>The End</a:t>
            </a:r>
            <a:endParaRPr sz="70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347025"/>
            <a:ext cx="8520600" cy="987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MEMBERS</a:t>
            </a:r>
            <a:endParaRPr/>
          </a:p>
        </p:txBody>
      </p:sp>
      <p:sp>
        <p:nvSpPr>
          <p:cNvPr id="61" name="Google Shape;61;p14"/>
          <p:cNvSpPr txBox="1"/>
          <p:nvPr>
            <p:ph idx="1" type="subTitle"/>
          </p:nvPr>
        </p:nvSpPr>
        <p:spPr>
          <a:xfrm>
            <a:off x="311700" y="1425300"/>
            <a:ext cx="8520600" cy="178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Mahima Khatri RA1911003010761</a:t>
            </a:r>
            <a:endParaRPr/>
          </a:p>
          <a:p>
            <a:pPr indent="0" lvl="0" marL="0" rtl="0" algn="ctr">
              <a:spcBef>
                <a:spcPts val="0"/>
              </a:spcBef>
              <a:spcAft>
                <a:spcPts val="0"/>
              </a:spcAft>
              <a:buNone/>
            </a:pPr>
            <a:r>
              <a:rPr lang="en"/>
              <a:t>Mudit Jindal RA191103010762</a:t>
            </a:r>
            <a:endParaRPr/>
          </a:p>
          <a:p>
            <a:pPr indent="0" lvl="0" marL="0" rtl="0" algn="ctr">
              <a:spcBef>
                <a:spcPts val="0"/>
              </a:spcBef>
              <a:spcAft>
                <a:spcPts val="0"/>
              </a:spcAft>
              <a:buNone/>
            </a:pPr>
            <a:r>
              <a:rPr lang="en"/>
              <a:t>Charvy Gugalia RA1911003010767</a:t>
            </a:r>
            <a:endParaRPr/>
          </a:p>
        </p:txBody>
      </p:sp>
      <p:pic>
        <p:nvPicPr>
          <p:cNvPr id="62" name="Google Shape;62;p14"/>
          <p:cNvPicPr preferRelativeResize="0"/>
          <p:nvPr/>
        </p:nvPicPr>
        <p:blipFill>
          <a:blip r:embed="rId3">
            <a:alphaModFix/>
          </a:blip>
          <a:stretch>
            <a:fillRect/>
          </a:stretch>
        </p:blipFill>
        <p:spPr>
          <a:xfrm>
            <a:off x="3175538" y="3000525"/>
            <a:ext cx="2792924" cy="197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1161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000">
                <a:latin typeface="Lobster"/>
                <a:ea typeface="Lobster"/>
                <a:cs typeface="Lobster"/>
                <a:sym typeface="Lobster"/>
              </a:rPr>
              <a:t>ABSTRACT</a:t>
            </a:r>
            <a:endParaRPr sz="7000">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Abstract</a:t>
            </a:r>
            <a:endParaRPr b="1" sz="28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dk1"/>
                </a:solidFill>
              </a:rPr>
              <a:t>Airport Management System is a web application, developed to maintain the details of passengers, security personnel and flight staff in an airport. It maintains the information about the personal details of the passengers and their bookings. The passengers have the ability to generate and download their flight ticket in a pdf format. The details of the security personnel and the flight staff for each flight is also stored. They can log in and perform their respective functionalities such as clearing and checking in passengers and generating the flight report. </a:t>
            </a:r>
            <a:endParaRPr>
              <a:solidFill>
                <a:schemeClr val="dk1"/>
              </a:solidFill>
            </a:endParaRPr>
          </a:p>
          <a:p>
            <a:pPr indent="0" lvl="0" marL="0" rtl="0" algn="l">
              <a:spcBef>
                <a:spcPts val="1200"/>
              </a:spcBef>
              <a:spcAft>
                <a:spcPts val="0"/>
              </a:spcAft>
              <a:buNone/>
            </a:pPr>
            <a:r>
              <a:rPr lang="en">
                <a:solidFill>
                  <a:schemeClr val="dk1"/>
                </a:solidFill>
              </a:rPr>
              <a:t>This system is an application developed in python3.5. It is user-friendly and very intuitive. It is fast and can perform many operations which are necessary for an airport. It is simple to understand and can even be used by people who are not even familiar with the workings of an airport. </a:t>
            </a:r>
            <a:endParaRPr>
              <a:solidFill>
                <a:schemeClr val="dk1"/>
              </a:solidFill>
            </a:endParaRPr>
          </a:p>
          <a:p>
            <a:pPr indent="0" lvl="0" marL="0" rtl="0" algn="l">
              <a:spcBef>
                <a:spcPts val="1200"/>
              </a:spcBef>
              <a:spcAft>
                <a:spcPts val="1200"/>
              </a:spcAft>
              <a:buNone/>
            </a:pPr>
            <a:r>
              <a:rPr lang="en">
                <a:solidFill>
                  <a:schemeClr val="dk1"/>
                </a:solidFill>
              </a:rPr>
              <a:t>This software package has been developed using HTML, CSS and Javascript at Front End and Django at Back End with Microsoft SQL Server database. This version of the software has a multi-user approach. For further enhancement or development of the package, user’s feedback will be considered.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1161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000">
                <a:latin typeface="Lobster"/>
                <a:ea typeface="Lobster"/>
                <a:cs typeface="Lobster"/>
                <a:sym typeface="Lobster"/>
              </a:rPr>
              <a:t>ER DIAGRAM</a:t>
            </a:r>
            <a:endParaRPr sz="7000">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7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720"/>
              <a:t>E</a:t>
            </a:r>
            <a:r>
              <a:rPr b="1" lang="en" sz="3720"/>
              <a:t>R Diagram</a:t>
            </a:r>
            <a:endParaRPr b="1" sz="3720"/>
          </a:p>
        </p:txBody>
      </p:sp>
      <p:sp>
        <p:nvSpPr>
          <p:cNvPr id="84" name="Google Shape;84;p18"/>
          <p:cNvSpPr txBox="1"/>
          <p:nvPr>
            <p:ph idx="1" type="body"/>
          </p:nvPr>
        </p:nvSpPr>
        <p:spPr>
          <a:xfrm>
            <a:off x="311700" y="15627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50">
                <a:solidFill>
                  <a:srgbClr val="222222"/>
                </a:solidFill>
              </a:rPr>
              <a:t>ER Diagram</a:t>
            </a:r>
            <a:r>
              <a:rPr lang="en" sz="2350">
                <a:solidFill>
                  <a:srgbClr val="222222"/>
                </a:solidFill>
              </a:rPr>
              <a:t> stands for Entity Relationship Diagram, also known as ERD is a diagram that displays the relationship of entity sets stored in a database. In other words, ER diagrams help to explain the logical structure of databases. ER diagrams are created based on three basic concepts: entities, attributes and relationships.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9"/>
          <p:cNvPicPr preferRelativeResize="0"/>
          <p:nvPr/>
        </p:nvPicPr>
        <p:blipFill rotWithShape="1">
          <a:blip r:embed="rId3">
            <a:alphaModFix/>
          </a:blip>
          <a:srcRect b="9134" l="12061" r="8377" t="10103"/>
          <a:stretch/>
        </p:blipFill>
        <p:spPr>
          <a:xfrm>
            <a:off x="370062" y="111550"/>
            <a:ext cx="8403874" cy="479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2106900"/>
            <a:ext cx="8520600" cy="929700"/>
          </a:xfrm>
          <a:prstGeom prst="rect">
            <a:avLst/>
          </a:prstGeom>
        </p:spPr>
        <p:txBody>
          <a:bodyPr anchorCtr="0" anchor="t" bIns="91425" lIns="91425" spcFirstLastPara="1" rIns="91425" wrap="square" tIns="91425">
            <a:normAutofit/>
          </a:bodyPr>
          <a:lstStyle/>
          <a:p>
            <a:pPr indent="0" lvl="0" marL="6502" rtl="0" algn="ctr">
              <a:lnSpc>
                <a:spcPct val="100000"/>
              </a:lnSpc>
              <a:spcBef>
                <a:spcPts val="0"/>
              </a:spcBef>
              <a:spcAft>
                <a:spcPts val="0"/>
              </a:spcAft>
              <a:buClr>
                <a:schemeClr val="dk1"/>
              </a:buClr>
              <a:buSzPts val="1100"/>
              <a:buFont typeface="Arial"/>
              <a:buNone/>
            </a:pPr>
            <a:r>
              <a:rPr lang="en" sz="4900">
                <a:solidFill>
                  <a:schemeClr val="dk1"/>
                </a:solidFill>
                <a:latin typeface="Lobster"/>
                <a:ea typeface="Lobster"/>
                <a:cs typeface="Lobster"/>
                <a:sym typeface="Lobster"/>
              </a:rPr>
              <a:t>TABLES &amp; CONSTRAINTS</a:t>
            </a:r>
            <a:endParaRPr sz="4300">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FFF"/>
        </a:solidFill>
      </p:bgPr>
    </p:bg>
    <p:spTree>
      <p:nvGrpSpPr>
        <p:cNvPr id="100" name="Shape 100"/>
        <p:cNvGrpSpPr/>
        <p:nvPr/>
      </p:nvGrpSpPr>
      <p:grpSpPr>
        <a:xfrm>
          <a:off x="0" y="0"/>
          <a:ext cx="0" cy="0"/>
          <a:chOff x="0" y="0"/>
          <a:chExt cx="0" cy="0"/>
        </a:xfrm>
      </p:grpSpPr>
      <p:graphicFrame>
        <p:nvGraphicFramePr>
          <p:cNvPr id="101" name="Google Shape;101;p21"/>
          <p:cNvGraphicFramePr/>
          <p:nvPr/>
        </p:nvGraphicFramePr>
        <p:xfrm>
          <a:off x="1263125" y="1362575"/>
          <a:ext cx="3000000" cy="3000000"/>
        </p:xfrm>
        <a:graphic>
          <a:graphicData uri="http://schemas.openxmlformats.org/drawingml/2006/table">
            <a:tbl>
              <a:tblPr>
                <a:noFill/>
                <a:tableStyleId>{D63CB6EC-2119-4B17-A6AE-AB6AABBCF2B9}</a:tableStyleId>
              </a:tblPr>
              <a:tblGrid>
                <a:gridCol w="992275"/>
                <a:gridCol w="2020925"/>
                <a:gridCol w="2020925"/>
                <a:gridCol w="1019575"/>
              </a:tblGrid>
              <a:tr h="398200">
                <a:tc>
                  <a:txBody>
                    <a:bodyPr/>
                    <a:lstStyle/>
                    <a:p>
                      <a:pPr indent="0" lvl="0" marL="77724" rtl="0" algn="l">
                        <a:spcBef>
                          <a:spcPts val="0"/>
                        </a:spcBef>
                        <a:spcAft>
                          <a:spcPts val="0"/>
                        </a:spcAft>
                        <a:buNone/>
                      </a:pPr>
                      <a:r>
                        <a:rPr lang="en" sz="1000"/>
                        <a:t>Attribute</a:t>
                      </a:r>
                      <a:endParaRPr sz="1000"/>
                    </a:p>
                  </a:txBody>
                  <a:tcPr marT="63500" marB="63500" marR="63500" marL="63500"/>
                </a:tc>
                <a:tc>
                  <a:txBody>
                    <a:bodyPr/>
                    <a:lstStyle/>
                    <a:p>
                      <a:pPr indent="0" lvl="0" marL="79375" rtl="0" algn="l">
                        <a:spcBef>
                          <a:spcPts val="0"/>
                        </a:spcBef>
                        <a:spcAft>
                          <a:spcPts val="0"/>
                        </a:spcAft>
                        <a:buNone/>
                      </a:pPr>
                      <a:r>
                        <a:rPr lang="en" sz="1000"/>
                        <a:t>Description</a:t>
                      </a:r>
                      <a:endParaRPr sz="1000"/>
                    </a:p>
                  </a:txBody>
                  <a:tcPr marT="63500" marB="63500" marR="63500" marL="63500"/>
                </a:tc>
                <a:tc>
                  <a:txBody>
                    <a:bodyPr/>
                    <a:lstStyle/>
                    <a:p>
                      <a:pPr indent="0" lvl="0" marL="79375" rtl="0" algn="l">
                        <a:spcBef>
                          <a:spcPts val="0"/>
                        </a:spcBef>
                        <a:spcAft>
                          <a:spcPts val="0"/>
                        </a:spcAft>
                        <a:buNone/>
                      </a:pPr>
                      <a:r>
                        <a:rPr lang="en" sz="1000">
                          <a:solidFill>
                            <a:schemeClr val="dk1"/>
                          </a:solidFill>
                        </a:rPr>
                        <a:t>Data Type</a:t>
                      </a:r>
                      <a:endParaRPr sz="1000">
                        <a:solidFill>
                          <a:schemeClr val="dk1"/>
                        </a:solidFill>
                      </a:endParaRPr>
                    </a:p>
                  </a:txBody>
                  <a:tcPr marT="63500" marB="63500" marR="63500" marL="63500"/>
                </a:tc>
                <a:tc>
                  <a:txBody>
                    <a:bodyPr/>
                    <a:lstStyle/>
                    <a:p>
                      <a:pPr indent="0" lvl="0" marL="84836" rtl="0" algn="l">
                        <a:spcBef>
                          <a:spcPts val="0"/>
                        </a:spcBef>
                        <a:spcAft>
                          <a:spcPts val="0"/>
                        </a:spcAft>
                        <a:buNone/>
                      </a:pPr>
                      <a:r>
                        <a:rPr lang="en" sz="1000"/>
                        <a:t>Constraint</a:t>
                      </a:r>
                      <a:endParaRPr sz="1000"/>
                    </a:p>
                  </a:txBody>
                  <a:tcPr marT="63500" marB="63500" marR="63500" marL="63500"/>
                </a:tc>
              </a:tr>
              <a:tr h="398200">
                <a:tc>
                  <a:txBody>
                    <a:bodyPr/>
                    <a:lstStyle/>
                    <a:p>
                      <a:pPr indent="0" lvl="0" marL="77724" rtl="0" algn="l">
                        <a:spcBef>
                          <a:spcPts val="0"/>
                        </a:spcBef>
                        <a:spcAft>
                          <a:spcPts val="0"/>
                        </a:spcAft>
                        <a:buNone/>
                      </a:pPr>
                      <a:r>
                        <a:rPr lang="en" sz="1000"/>
                        <a:t>ID</a:t>
                      </a:r>
                      <a:endParaRPr sz="1000"/>
                    </a:p>
                  </a:txBody>
                  <a:tcPr marT="63500" marB="63500" marR="63500" marL="63500"/>
                </a:tc>
                <a:tc>
                  <a:txBody>
                    <a:bodyPr/>
                    <a:lstStyle/>
                    <a:p>
                      <a:pPr indent="0" lvl="0" marL="79375" rtl="0" algn="l">
                        <a:spcBef>
                          <a:spcPts val="0"/>
                        </a:spcBef>
                        <a:spcAft>
                          <a:spcPts val="0"/>
                        </a:spcAft>
                        <a:buNone/>
                      </a:pPr>
                      <a:r>
                        <a:rPr lang="en" sz="1000"/>
                        <a:t>Unique id of staff</a:t>
                      </a:r>
                      <a:endParaRPr sz="1000"/>
                    </a:p>
                  </a:txBody>
                  <a:tcPr marT="63500" marB="63500" marR="63500" marL="63500"/>
                </a:tc>
                <a:tc>
                  <a:txBody>
                    <a:bodyPr/>
                    <a:lstStyle/>
                    <a:p>
                      <a:pPr indent="0" lvl="0" marL="79375" rtl="0" algn="l">
                        <a:spcBef>
                          <a:spcPts val="0"/>
                        </a:spcBef>
                        <a:spcAft>
                          <a:spcPts val="0"/>
                        </a:spcAft>
                        <a:buNone/>
                      </a:pPr>
                      <a:r>
                        <a:rPr lang="en" sz="1000">
                          <a:solidFill>
                            <a:schemeClr val="dk1"/>
                          </a:solidFill>
                        </a:rPr>
                        <a:t>int(20)</a:t>
                      </a:r>
                      <a:endParaRPr sz="1000">
                        <a:solidFill>
                          <a:schemeClr val="dk1"/>
                        </a:solidFill>
                      </a:endParaRPr>
                    </a:p>
                  </a:txBody>
                  <a:tcPr marT="63500" marB="63500" marR="63500" marL="63500"/>
                </a:tc>
                <a:tc>
                  <a:txBody>
                    <a:bodyPr/>
                    <a:lstStyle/>
                    <a:p>
                      <a:pPr indent="0" lvl="0" marL="84836" rtl="0" algn="l">
                        <a:spcBef>
                          <a:spcPts val="0"/>
                        </a:spcBef>
                        <a:spcAft>
                          <a:spcPts val="0"/>
                        </a:spcAft>
                        <a:buNone/>
                      </a:pPr>
                      <a:r>
                        <a:rPr lang="en" sz="1000"/>
                        <a:t>Primary Key</a:t>
                      </a:r>
                      <a:endParaRPr sz="1000"/>
                    </a:p>
                  </a:txBody>
                  <a:tcPr marT="63500" marB="63500" marR="63500" marL="63500"/>
                </a:tc>
              </a:tr>
              <a:tr h="398200">
                <a:tc>
                  <a:txBody>
                    <a:bodyPr/>
                    <a:lstStyle/>
                    <a:p>
                      <a:pPr indent="0" lvl="0" marL="77724" rtl="0" algn="l">
                        <a:spcBef>
                          <a:spcPts val="0"/>
                        </a:spcBef>
                        <a:spcAft>
                          <a:spcPts val="0"/>
                        </a:spcAft>
                        <a:buNone/>
                      </a:pPr>
                      <a:r>
                        <a:rPr lang="en" sz="1000"/>
                        <a:t>name </a:t>
                      </a:r>
                      <a:endParaRPr sz="1000"/>
                    </a:p>
                  </a:txBody>
                  <a:tcPr marT="63500" marB="63500" marR="63500" marL="63500"/>
                </a:tc>
                <a:tc>
                  <a:txBody>
                    <a:bodyPr/>
                    <a:lstStyle/>
                    <a:p>
                      <a:pPr indent="0" lvl="0" marL="79375" rtl="0" algn="l">
                        <a:spcBef>
                          <a:spcPts val="0"/>
                        </a:spcBef>
                        <a:spcAft>
                          <a:spcPts val="0"/>
                        </a:spcAft>
                        <a:buNone/>
                      </a:pPr>
                      <a:r>
                        <a:rPr lang="en" sz="1000"/>
                        <a:t>worker name </a:t>
                      </a:r>
                      <a:endParaRPr sz="1000"/>
                    </a:p>
                  </a:txBody>
                  <a:tcPr marT="63500" marB="63500" marR="63500" marL="63500"/>
                </a:tc>
                <a:tc>
                  <a:txBody>
                    <a:bodyPr/>
                    <a:lstStyle/>
                    <a:p>
                      <a:pPr indent="0" lvl="0" marL="79375" rtl="0" algn="l">
                        <a:spcBef>
                          <a:spcPts val="0"/>
                        </a:spcBef>
                        <a:spcAft>
                          <a:spcPts val="0"/>
                        </a:spcAft>
                        <a:buClr>
                          <a:schemeClr val="dk1"/>
                        </a:buClr>
                        <a:buSzPts val="1100"/>
                        <a:buFont typeface="Arial"/>
                        <a:buNone/>
                      </a:pPr>
                      <a:r>
                        <a:rPr lang="en" sz="1000">
                          <a:solidFill>
                            <a:schemeClr val="dk1"/>
                          </a:solidFill>
                        </a:rPr>
                        <a:t>varchar(25) </a:t>
                      </a:r>
                      <a:endParaRPr sz="1000"/>
                    </a:p>
                  </a:txBody>
                  <a:tcPr marT="63500" marB="63500" marR="63500" marL="63500"/>
                </a:tc>
                <a:tc>
                  <a:txBody>
                    <a:bodyPr/>
                    <a:lstStyle/>
                    <a:p>
                      <a:pPr indent="0" lvl="0" marL="84836" rtl="0" algn="l">
                        <a:spcBef>
                          <a:spcPts val="0"/>
                        </a:spcBef>
                        <a:spcAft>
                          <a:spcPts val="0"/>
                        </a:spcAft>
                        <a:buNone/>
                      </a:pPr>
                      <a:r>
                        <a:rPr lang="en" sz="1000"/>
                        <a:t>NOT NULL</a:t>
                      </a:r>
                      <a:endParaRPr sz="1000"/>
                    </a:p>
                  </a:txBody>
                  <a:tcPr marT="63500" marB="63500" marR="63500" marL="63500"/>
                </a:tc>
              </a:tr>
              <a:tr h="466875">
                <a:tc>
                  <a:txBody>
                    <a:bodyPr/>
                    <a:lstStyle/>
                    <a:p>
                      <a:pPr indent="0" lvl="0" marL="77978" rtl="0" algn="l">
                        <a:spcBef>
                          <a:spcPts val="0"/>
                        </a:spcBef>
                        <a:spcAft>
                          <a:spcPts val="0"/>
                        </a:spcAft>
                        <a:buNone/>
                      </a:pPr>
                      <a:r>
                        <a:rPr lang="en" sz="1000"/>
                        <a:t>age </a:t>
                      </a:r>
                      <a:endParaRPr sz="1000"/>
                    </a:p>
                  </a:txBody>
                  <a:tcPr marT="63500" marB="63500" marR="63500" marL="63500"/>
                </a:tc>
                <a:tc>
                  <a:txBody>
                    <a:bodyPr/>
                    <a:lstStyle/>
                    <a:p>
                      <a:pPr indent="0" lvl="0" marL="79375" rtl="0" algn="l">
                        <a:spcBef>
                          <a:spcPts val="0"/>
                        </a:spcBef>
                        <a:spcAft>
                          <a:spcPts val="0"/>
                        </a:spcAft>
                        <a:buNone/>
                      </a:pPr>
                      <a:r>
                        <a:rPr lang="en" sz="1000"/>
                        <a:t>worker age </a:t>
                      </a:r>
                      <a:endParaRPr sz="1000"/>
                    </a:p>
                  </a:txBody>
                  <a:tcPr marT="63500" marB="63500" marR="63500" marL="63500"/>
                </a:tc>
                <a:tc>
                  <a:txBody>
                    <a:bodyPr/>
                    <a:lstStyle/>
                    <a:p>
                      <a:pPr indent="0" lvl="0" marL="79375" rtl="0" algn="l">
                        <a:spcBef>
                          <a:spcPts val="0"/>
                        </a:spcBef>
                        <a:spcAft>
                          <a:spcPts val="0"/>
                        </a:spcAft>
                        <a:buClr>
                          <a:schemeClr val="dk1"/>
                        </a:buClr>
                        <a:buSzPts val="1100"/>
                        <a:buFont typeface="Arial"/>
                        <a:buNone/>
                      </a:pPr>
                      <a:r>
                        <a:rPr lang="en" sz="1000">
                          <a:solidFill>
                            <a:schemeClr val="dk1"/>
                          </a:solidFill>
                        </a:rPr>
                        <a:t>int(5) </a:t>
                      </a:r>
                      <a:endParaRPr sz="1000">
                        <a:solidFill>
                          <a:schemeClr val="dk1"/>
                        </a:solidFill>
                      </a:endParaRPr>
                    </a:p>
                    <a:p>
                      <a:pPr indent="0" lvl="0" marL="79375" rtl="0" algn="l">
                        <a:spcBef>
                          <a:spcPts val="0"/>
                        </a:spcBef>
                        <a:spcAft>
                          <a:spcPts val="0"/>
                        </a:spcAft>
                        <a:buNone/>
                      </a:pPr>
                      <a:r>
                        <a:t/>
                      </a:r>
                      <a:endParaRPr sz="1000"/>
                    </a:p>
                  </a:txBody>
                  <a:tcPr marT="63500" marB="63500" marR="63500" marL="63500"/>
                </a:tc>
                <a:tc>
                  <a:txBody>
                    <a:bodyPr/>
                    <a:lstStyle/>
                    <a:p>
                      <a:pPr indent="0" lvl="0" marL="84836" rtl="0" algn="l">
                        <a:spcBef>
                          <a:spcPts val="0"/>
                        </a:spcBef>
                        <a:spcAft>
                          <a:spcPts val="0"/>
                        </a:spcAft>
                        <a:buNone/>
                      </a:pPr>
                      <a:r>
                        <a:rPr lang="en" sz="1000"/>
                        <a:t>NOT NULL</a:t>
                      </a:r>
                      <a:endParaRPr sz="1000"/>
                    </a:p>
                  </a:txBody>
                  <a:tcPr marT="63500" marB="63500" marR="63500" marL="63500"/>
                </a:tc>
              </a:tr>
              <a:tr h="398200">
                <a:tc>
                  <a:txBody>
                    <a:bodyPr/>
                    <a:lstStyle/>
                    <a:p>
                      <a:pPr indent="0" lvl="0" marL="76962" rtl="0" algn="l">
                        <a:spcBef>
                          <a:spcPts val="0"/>
                        </a:spcBef>
                        <a:spcAft>
                          <a:spcPts val="0"/>
                        </a:spcAft>
                        <a:buNone/>
                      </a:pPr>
                      <a:r>
                        <a:rPr lang="en" sz="1000"/>
                        <a:t>payment </a:t>
                      </a:r>
                      <a:endParaRPr sz="1000"/>
                    </a:p>
                  </a:txBody>
                  <a:tcPr marT="63500" marB="63500" marR="63500" marL="63500"/>
                </a:tc>
                <a:tc>
                  <a:txBody>
                    <a:bodyPr/>
                    <a:lstStyle/>
                    <a:p>
                      <a:pPr indent="0" lvl="0" marL="85090" rtl="0" algn="l">
                        <a:spcBef>
                          <a:spcPts val="0"/>
                        </a:spcBef>
                        <a:spcAft>
                          <a:spcPts val="0"/>
                        </a:spcAft>
                        <a:buNone/>
                      </a:pPr>
                      <a:r>
                        <a:rPr lang="en" sz="1000"/>
                        <a:t>Payment method </a:t>
                      </a:r>
                      <a:endParaRPr sz="1000"/>
                    </a:p>
                  </a:txBody>
                  <a:tcPr marT="63500" marB="63500" marR="63500" marL="63500"/>
                </a:tc>
                <a:tc>
                  <a:txBody>
                    <a:bodyPr/>
                    <a:lstStyle/>
                    <a:p>
                      <a:pPr indent="0" lvl="0" marL="85090" rtl="0" algn="l">
                        <a:spcBef>
                          <a:spcPts val="0"/>
                        </a:spcBef>
                        <a:spcAft>
                          <a:spcPts val="0"/>
                        </a:spcAft>
                        <a:buClr>
                          <a:schemeClr val="dk1"/>
                        </a:buClr>
                        <a:buSzPts val="1100"/>
                        <a:buFont typeface="Arial"/>
                        <a:buNone/>
                      </a:pPr>
                      <a:r>
                        <a:rPr lang="en" sz="1000">
                          <a:solidFill>
                            <a:schemeClr val="dk1"/>
                          </a:solidFill>
                        </a:rPr>
                        <a:t>varchar(25) </a:t>
                      </a:r>
                      <a:endParaRPr sz="1000">
                        <a:solidFill>
                          <a:schemeClr val="dk1"/>
                        </a:solidFill>
                      </a:endParaRPr>
                    </a:p>
                    <a:p>
                      <a:pPr indent="0" lvl="0" marL="85090" rtl="0" algn="l">
                        <a:spcBef>
                          <a:spcPts val="0"/>
                        </a:spcBef>
                        <a:spcAft>
                          <a:spcPts val="0"/>
                        </a:spcAft>
                        <a:buNone/>
                      </a:pPr>
                      <a:r>
                        <a:t/>
                      </a:r>
                      <a:endParaRPr sz="1000"/>
                    </a:p>
                  </a:txBody>
                  <a:tcPr marT="63500" marB="63500" marR="63500" marL="63500"/>
                </a:tc>
                <a:tc>
                  <a:txBody>
                    <a:bodyPr/>
                    <a:lstStyle/>
                    <a:p>
                      <a:pPr indent="0" lvl="0" marL="84836" rtl="0" algn="l">
                        <a:spcBef>
                          <a:spcPts val="0"/>
                        </a:spcBef>
                        <a:spcAft>
                          <a:spcPts val="0"/>
                        </a:spcAft>
                        <a:buNone/>
                      </a:pPr>
                      <a:r>
                        <a:rPr lang="en" sz="1000"/>
                        <a:t>NOT NULL</a:t>
                      </a:r>
                      <a:endParaRPr sz="1000"/>
                    </a:p>
                  </a:txBody>
                  <a:tcPr marT="63500" marB="63500" marR="63500" marL="63500"/>
                </a:tc>
              </a:tr>
              <a:tr h="466875">
                <a:tc>
                  <a:txBody>
                    <a:bodyPr/>
                    <a:lstStyle/>
                    <a:p>
                      <a:pPr indent="0" lvl="0" marL="80391" rtl="0" algn="l">
                        <a:spcBef>
                          <a:spcPts val="0"/>
                        </a:spcBef>
                        <a:spcAft>
                          <a:spcPts val="0"/>
                        </a:spcAft>
                        <a:buNone/>
                      </a:pPr>
                      <a:r>
                        <a:rPr lang="en" sz="1000"/>
                        <a:t>Store name </a:t>
                      </a:r>
                      <a:endParaRPr sz="1000"/>
                    </a:p>
                  </a:txBody>
                  <a:tcPr marT="63500" marB="63500" marR="63500" marL="63500"/>
                </a:tc>
                <a:tc>
                  <a:txBody>
                    <a:bodyPr/>
                    <a:lstStyle/>
                    <a:p>
                      <a:pPr indent="0" lvl="0" marL="84836" rtl="0" algn="l">
                        <a:spcBef>
                          <a:spcPts val="0"/>
                        </a:spcBef>
                        <a:spcAft>
                          <a:spcPts val="0"/>
                        </a:spcAft>
                        <a:buNone/>
                      </a:pPr>
                      <a:r>
                        <a:rPr lang="en" sz="1000"/>
                        <a:t>Name of the store </a:t>
                      </a:r>
                      <a:endParaRPr sz="1000"/>
                    </a:p>
                  </a:txBody>
                  <a:tcPr marT="63500" marB="63500" marR="63500" marL="63500"/>
                </a:tc>
                <a:tc>
                  <a:txBody>
                    <a:bodyPr/>
                    <a:lstStyle/>
                    <a:p>
                      <a:pPr indent="0" lvl="0" marL="84836" rtl="0" algn="l">
                        <a:spcBef>
                          <a:spcPts val="0"/>
                        </a:spcBef>
                        <a:spcAft>
                          <a:spcPts val="0"/>
                        </a:spcAft>
                        <a:buNone/>
                      </a:pPr>
                      <a:r>
                        <a:rPr lang="en" sz="1000"/>
                        <a:t>V</a:t>
                      </a:r>
                      <a:r>
                        <a:rPr lang="en" sz="1000">
                          <a:solidFill>
                            <a:schemeClr val="dk1"/>
                          </a:solidFill>
                        </a:rPr>
                        <a:t>archar(35)</a:t>
                      </a:r>
                      <a:endParaRPr sz="1000"/>
                    </a:p>
                  </a:txBody>
                  <a:tcPr marT="63500" marB="63500" marR="63500" marL="63500"/>
                </a:tc>
                <a:tc>
                  <a:txBody>
                    <a:bodyPr/>
                    <a:lstStyle/>
                    <a:p>
                      <a:pPr indent="0" lvl="0" marL="86106" rtl="0" algn="l">
                        <a:spcBef>
                          <a:spcPts val="0"/>
                        </a:spcBef>
                        <a:spcAft>
                          <a:spcPts val="0"/>
                        </a:spcAft>
                        <a:buNone/>
                      </a:pPr>
                      <a:r>
                        <a:rPr lang="en" sz="1000"/>
                        <a:t>Foreign Key</a:t>
                      </a:r>
                      <a:endParaRPr sz="1000"/>
                    </a:p>
                  </a:txBody>
                  <a:tcPr marT="63500" marB="63500" marR="63500" marL="63500"/>
                </a:tc>
              </a:tr>
              <a:tr h="398200">
                <a:tc>
                  <a:txBody>
                    <a:bodyPr/>
                    <a:lstStyle/>
                    <a:p>
                      <a:pPr indent="0" lvl="0" marL="61849" rtl="0" algn="l">
                        <a:spcBef>
                          <a:spcPts val="0"/>
                        </a:spcBef>
                        <a:spcAft>
                          <a:spcPts val="0"/>
                        </a:spcAft>
                        <a:buNone/>
                      </a:pPr>
                      <a:r>
                        <a:rPr lang="en" sz="1000"/>
                        <a:t>job </a:t>
                      </a:r>
                      <a:endParaRPr sz="1000"/>
                    </a:p>
                  </a:txBody>
                  <a:tcPr marT="63500" marB="63500" marR="63500" marL="63500"/>
                </a:tc>
                <a:tc>
                  <a:txBody>
                    <a:bodyPr/>
                    <a:lstStyle/>
                    <a:p>
                      <a:pPr indent="0" lvl="0" marL="81026" rtl="0" algn="l">
                        <a:spcBef>
                          <a:spcPts val="0"/>
                        </a:spcBef>
                        <a:spcAft>
                          <a:spcPts val="0"/>
                        </a:spcAft>
                        <a:buNone/>
                      </a:pPr>
                      <a:r>
                        <a:rPr lang="en" sz="1000"/>
                        <a:t>Workers’s Job </a:t>
                      </a:r>
                      <a:endParaRPr sz="1000"/>
                    </a:p>
                  </a:txBody>
                  <a:tcPr marT="63500" marB="63500" marR="63500" marL="63500"/>
                </a:tc>
                <a:tc>
                  <a:txBody>
                    <a:bodyPr/>
                    <a:lstStyle/>
                    <a:p>
                      <a:pPr indent="0" lvl="0" marL="81026" rtl="0" algn="l">
                        <a:spcBef>
                          <a:spcPts val="0"/>
                        </a:spcBef>
                        <a:spcAft>
                          <a:spcPts val="0"/>
                        </a:spcAft>
                        <a:buClr>
                          <a:schemeClr val="dk1"/>
                        </a:buClr>
                        <a:buSzPts val="1100"/>
                        <a:buFont typeface="Arial"/>
                        <a:buNone/>
                      </a:pPr>
                      <a:r>
                        <a:rPr lang="en" sz="1000">
                          <a:solidFill>
                            <a:schemeClr val="dk1"/>
                          </a:solidFill>
                        </a:rPr>
                        <a:t>varchar(35) </a:t>
                      </a:r>
                      <a:endParaRPr sz="1000">
                        <a:solidFill>
                          <a:schemeClr val="dk1"/>
                        </a:solidFill>
                      </a:endParaRPr>
                    </a:p>
                    <a:p>
                      <a:pPr indent="0" lvl="0" marL="81026" rtl="0" algn="l">
                        <a:spcBef>
                          <a:spcPts val="0"/>
                        </a:spcBef>
                        <a:spcAft>
                          <a:spcPts val="0"/>
                        </a:spcAft>
                        <a:buNone/>
                      </a:pPr>
                      <a:r>
                        <a:t/>
                      </a:r>
                      <a:endParaRPr sz="1000"/>
                    </a:p>
                  </a:txBody>
                  <a:tcPr marT="63500" marB="63500" marR="63500" marL="63500"/>
                </a:tc>
                <a:tc>
                  <a:txBody>
                    <a:bodyPr/>
                    <a:lstStyle/>
                    <a:p>
                      <a:pPr indent="0" lvl="0" marL="84836" rtl="0" algn="l">
                        <a:spcBef>
                          <a:spcPts val="0"/>
                        </a:spcBef>
                        <a:spcAft>
                          <a:spcPts val="0"/>
                        </a:spcAft>
                        <a:buNone/>
                      </a:pPr>
                      <a:r>
                        <a:rPr lang="en" sz="1000"/>
                        <a:t>NOT NULL</a:t>
                      </a:r>
                      <a:endParaRPr sz="1000"/>
                    </a:p>
                  </a:txBody>
                  <a:tcPr marT="63500" marB="63500" marR="63500" marL="63500"/>
                </a:tc>
              </a:tr>
              <a:tr h="466875">
                <a:tc>
                  <a:txBody>
                    <a:bodyPr/>
                    <a:lstStyle/>
                    <a:p>
                      <a:pPr indent="0" lvl="0" marL="73152" rtl="0" algn="l">
                        <a:spcBef>
                          <a:spcPts val="0"/>
                        </a:spcBef>
                        <a:spcAft>
                          <a:spcPts val="0"/>
                        </a:spcAft>
                        <a:buNone/>
                      </a:pPr>
                      <a:r>
                        <a:rPr lang="en" sz="1000"/>
                        <a:t>Airport Name </a:t>
                      </a:r>
                      <a:endParaRPr sz="1000"/>
                    </a:p>
                  </a:txBody>
                  <a:tcPr marT="63500" marB="63500" marR="63500" marL="63500"/>
                </a:tc>
                <a:tc>
                  <a:txBody>
                    <a:bodyPr/>
                    <a:lstStyle/>
                    <a:p>
                      <a:pPr indent="0" lvl="0" marL="84836" rtl="0" algn="l">
                        <a:spcBef>
                          <a:spcPts val="0"/>
                        </a:spcBef>
                        <a:spcAft>
                          <a:spcPts val="0"/>
                        </a:spcAft>
                        <a:buNone/>
                      </a:pPr>
                      <a:r>
                        <a:rPr lang="en" sz="1000"/>
                        <a:t>Name of the Airport </a:t>
                      </a:r>
                      <a:endParaRPr sz="1000"/>
                    </a:p>
                  </a:txBody>
                  <a:tcPr marT="63500" marB="63500" marR="63500" marL="63500"/>
                </a:tc>
                <a:tc>
                  <a:txBody>
                    <a:bodyPr/>
                    <a:lstStyle/>
                    <a:p>
                      <a:pPr indent="0" lvl="0" marL="84836" rtl="0" algn="l">
                        <a:spcBef>
                          <a:spcPts val="0"/>
                        </a:spcBef>
                        <a:spcAft>
                          <a:spcPts val="0"/>
                        </a:spcAft>
                        <a:buClr>
                          <a:schemeClr val="dk1"/>
                        </a:buClr>
                        <a:buSzPts val="1100"/>
                        <a:buFont typeface="Arial"/>
                        <a:buNone/>
                      </a:pPr>
                      <a:r>
                        <a:rPr lang="en" sz="1000">
                          <a:solidFill>
                            <a:schemeClr val="dk1"/>
                          </a:solidFill>
                        </a:rPr>
                        <a:t>varchar(35)</a:t>
                      </a:r>
                      <a:endParaRPr sz="1000"/>
                    </a:p>
                  </a:txBody>
                  <a:tcPr marT="63500" marB="63500" marR="63500" marL="63500"/>
                </a:tc>
                <a:tc>
                  <a:txBody>
                    <a:bodyPr/>
                    <a:lstStyle/>
                    <a:p>
                      <a:pPr indent="0" lvl="0" marL="84836" rtl="0" algn="l">
                        <a:spcBef>
                          <a:spcPts val="0"/>
                        </a:spcBef>
                        <a:spcAft>
                          <a:spcPts val="0"/>
                        </a:spcAft>
                        <a:buNone/>
                      </a:pPr>
                      <a:r>
                        <a:rPr lang="en" sz="1000"/>
                        <a:t>NOT NULL</a:t>
                      </a:r>
                      <a:endParaRPr sz="1000"/>
                    </a:p>
                  </a:txBody>
                  <a:tcPr marT="63500" marB="63500" marR="63500" marL="63500"/>
                </a:tc>
              </a:tr>
            </a:tbl>
          </a:graphicData>
        </a:graphic>
      </p:graphicFrame>
      <p:sp>
        <p:nvSpPr>
          <p:cNvPr id="102" name="Google Shape;102;p21"/>
          <p:cNvSpPr txBox="1"/>
          <p:nvPr/>
        </p:nvSpPr>
        <p:spPr>
          <a:xfrm>
            <a:off x="304800" y="235475"/>
            <a:ext cx="7429200" cy="1276800"/>
          </a:xfrm>
          <a:prstGeom prst="rect">
            <a:avLst/>
          </a:prstGeom>
          <a:noFill/>
          <a:ln>
            <a:noFill/>
          </a:ln>
        </p:spPr>
        <p:txBody>
          <a:bodyPr anchorCtr="0" anchor="ctr" bIns="91425" lIns="91425" spcFirstLastPara="1" rIns="91425" wrap="square" tIns="91425">
            <a:noAutofit/>
          </a:bodyPr>
          <a:lstStyle/>
          <a:p>
            <a:pPr indent="0" lvl="0" marL="0" rtl="0" algn="ctr">
              <a:spcBef>
                <a:spcPts val="1213"/>
              </a:spcBef>
              <a:spcAft>
                <a:spcPts val="0"/>
              </a:spcAft>
              <a:buNone/>
            </a:pPr>
            <a:r>
              <a:rPr lang="en" sz="2500"/>
              <a:t>1. TABLE – Worker</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