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60" r:id="rId5"/>
    <p:sldId id="261" r:id="rId6"/>
    <p:sldId id="262" r:id="rId7"/>
    <p:sldId id="274" r:id="rId8"/>
    <p:sldId id="275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57" r:id="rId19"/>
    <p:sldId id="258" r:id="rId20"/>
    <p:sldId id="259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108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ED08-94D8-43CF-97AD-5C451B9CA01A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FADAC-7DBF-4287-9768-9F5F96D9AB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91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ED08-94D8-43CF-97AD-5C451B9CA01A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FADAC-7DBF-4287-9768-9F5F96D9AB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958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ED08-94D8-43CF-97AD-5C451B9CA01A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FADAC-7DBF-4287-9768-9F5F96D9AB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632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ED08-94D8-43CF-97AD-5C451B9CA01A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FADAC-7DBF-4287-9768-9F5F96D9AB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491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ED08-94D8-43CF-97AD-5C451B9CA01A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FADAC-7DBF-4287-9768-9F5F96D9AB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329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ED08-94D8-43CF-97AD-5C451B9CA01A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FADAC-7DBF-4287-9768-9F5F96D9AB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941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ED08-94D8-43CF-97AD-5C451B9CA01A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FADAC-7DBF-4287-9768-9F5F96D9AB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89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ED08-94D8-43CF-97AD-5C451B9CA01A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FADAC-7DBF-4287-9768-9F5F96D9AB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767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ED08-94D8-43CF-97AD-5C451B9CA01A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FADAC-7DBF-4287-9768-9F5F96D9AB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758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ED08-94D8-43CF-97AD-5C451B9CA01A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FADAC-7DBF-4287-9768-9F5F96D9AB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460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ED08-94D8-43CF-97AD-5C451B9CA01A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FADAC-7DBF-4287-9768-9F5F96D9AB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407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CED08-94D8-43CF-97AD-5C451B9CA01A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FADAC-7DBF-4287-9768-9F5F96D9AB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31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itignore.io/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www.gitignore.io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GITHUB </a:t>
            </a:r>
            <a:r>
              <a:rPr lang="ko-KR" altLang="en-US" dirty="0" smtClean="0"/>
              <a:t>사용하기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08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404664"/>
            <a:ext cx="33778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GITHUB </a:t>
            </a:r>
            <a:r>
              <a:rPr lang="ko-KR" altLang="en-US" dirty="0" smtClean="0"/>
              <a:t>시작하기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ko-KR" altLang="en-US" dirty="0" err="1" smtClean="0"/>
              <a:t>이클립스에</a:t>
            </a:r>
            <a:r>
              <a:rPr lang="ko-KR" altLang="en-US" dirty="0" smtClean="0"/>
              <a:t> 저장소 연동하기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72855" y="1484784"/>
            <a:ext cx="3406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err="1" smtClean="0"/>
              <a:t>이클립스에</a:t>
            </a:r>
            <a:r>
              <a:rPr lang="ko-KR" altLang="en-US" dirty="0" smtClean="0"/>
              <a:t> 저장소 연결하기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99592" y="2060848"/>
            <a:ext cx="7209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메뉴에서 </a:t>
            </a:r>
            <a:r>
              <a:rPr lang="en-US" altLang="ko-KR" dirty="0" smtClean="0"/>
              <a:t>window &gt; perspective &gt; Open Perspective &gt; other &gt; GIT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564904"/>
            <a:ext cx="2432703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915816" y="2564904"/>
            <a:ext cx="560495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773384" y="2780928"/>
            <a:ext cx="2872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아이콘 생성확인 및 클릭</a:t>
            </a:r>
            <a:r>
              <a:rPr lang="en-US" altLang="ko-KR" dirty="0" smtClean="0"/>
              <a:t>!!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6" idx="1"/>
            <a:endCxn id="6146" idx="3"/>
          </p:cNvCxnSpPr>
          <p:nvPr/>
        </p:nvCxnSpPr>
        <p:spPr>
          <a:xfrm flipH="1" flipV="1">
            <a:off x="3476311" y="2924944"/>
            <a:ext cx="297073" cy="406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733317"/>
            <a:ext cx="7344816" cy="503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4427984" y="3693672"/>
            <a:ext cx="360040" cy="4576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75856" y="4211796"/>
            <a:ext cx="580607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Clone a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repository and add the clone to this view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2816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404664"/>
            <a:ext cx="33778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GITHUB </a:t>
            </a:r>
            <a:r>
              <a:rPr lang="ko-KR" altLang="en-US" dirty="0" smtClean="0"/>
              <a:t>시작하기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ko-KR" altLang="en-US" dirty="0" err="1" smtClean="0"/>
              <a:t>이클립스에</a:t>
            </a:r>
            <a:r>
              <a:rPr lang="ko-KR" altLang="en-US" dirty="0" smtClean="0"/>
              <a:t> 저장소 연동하기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72855" y="1484784"/>
            <a:ext cx="24016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err="1" smtClean="0"/>
              <a:t>이클립스에</a:t>
            </a:r>
            <a:r>
              <a:rPr lang="ko-KR" altLang="en-US" dirty="0" smtClean="0"/>
              <a:t> 저장소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 연결하기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384" y="1484784"/>
            <a:ext cx="4838700" cy="503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27584" y="2960077"/>
            <a:ext cx="2738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복사된 주소가 자동으로 </a:t>
            </a:r>
            <a:endParaRPr lang="en-US" altLang="ko-KR" dirty="0" smtClean="0"/>
          </a:p>
          <a:p>
            <a:r>
              <a:rPr lang="en-US" altLang="ko-KR" dirty="0" smtClean="0"/>
              <a:t>URL</a:t>
            </a:r>
            <a:r>
              <a:rPr lang="ko-KR" altLang="en-US" dirty="0" smtClean="0"/>
              <a:t>입력박스에 작성됨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3" idx="3"/>
          </p:cNvCxnSpPr>
          <p:nvPr/>
        </p:nvCxnSpPr>
        <p:spPr>
          <a:xfrm flipV="1">
            <a:off x="3565834" y="2852936"/>
            <a:ext cx="1222190" cy="43030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5220072" y="4509120"/>
            <a:ext cx="3240360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115616" y="4509120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자신의 계정 입력</a:t>
            </a:r>
            <a:endParaRPr lang="ko-KR" altLang="en-US"/>
          </a:p>
        </p:txBody>
      </p:sp>
      <p:cxnSp>
        <p:nvCxnSpPr>
          <p:cNvPr id="15" name="직선 화살표 연결선 14"/>
          <p:cNvCxnSpPr>
            <a:stCxn id="13" idx="3"/>
            <a:endCxn id="11" idx="1"/>
          </p:cNvCxnSpPr>
          <p:nvPr/>
        </p:nvCxnSpPr>
        <p:spPr>
          <a:xfrm>
            <a:off x="3079615" y="4693786"/>
            <a:ext cx="2140457" cy="1033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5536" y="5795972"/>
            <a:ext cx="3315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Next</a:t>
            </a:r>
            <a:r>
              <a:rPr lang="ko-KR" altLang="en-US" dirty="0" smtClean="0">
                <a:solidFill>
                  <a:srgbClr val="FF0000"/>
                </a:solidFill>
              </a:rPr>
              <a:t>를 계속 클릭하여 </a:t>
            </a:r>
            <a:r>
              <a:rPr lang="en-US" altLang="ko-KR" dirty="0" smtClean="0">
                <a:solidFill>
                  <a:srgbClr val="FF0000"/>
                </a:solidFill>
              </a:rPr>
              <a:t>finish</a:t>
            </a:r>
            <a:r>
              <a:rPr lang="ko-KR" altLang="en-US" dirty="0" smtClean="0">
                <a:solidFill>
                  <a:srgbClr val="FF0000"/>
                </a:solidFill>
              </a:rPr>
              <a:t>함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414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404664"/>
            <a:ext cx="33778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GITHUB </a:t>
            </a:r>
            <a:r>
              <a:rPr lang="ko-KR" altLang="en-US" dirty="0" smtClean="0"/>
              <a:t>시작하기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ko-KR" altLang="en-US" dirty="0" err="1" smtClean="0"/>
              <a:t>이클립스에</a:t>
            </a:r>
            <a:r>
              <a:rPr lang="ko-KR" altLang="en-US" dirty="0" smtClean="0"/>
              <a:t> 저장소 연동하기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72855" y="1484784"/>
            <a:ext cx="4724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err="1" smtClean="0"/>
              <a:t>이클립스에</a:t>
            </a:r>
            <a:r>
              <a:rPr lang="ko-KR" altLang="en-US" dirty="0" smtClean="0"/>
              <a:t> 생성된 저장소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구조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319" y="2132856"/>
            <a:ext cx="4439953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413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404664"/>
            <a:ext cx="33778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GITHUB </a:t>
            </a:r>
            <a:r>
              <a:rPr lang="ko-KR" altLang="en-US" dirty="0" smtClean="0"/>
              <a:t>시작하기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ko-KR" altLang="en-US" dirty="0" err="1" smtClean="0"/>
              <a:t>이클립스에</a:t>
            </a:r>
            <a:r>
              <a:rPr lang="ko-KR" altLang="en-US" dirty="0" smtClean="0"/>
              <a:t> 저장소 연동하기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72855" y="1484784"/>
            <a:ext cx="6340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err="1" smtClean="0"/>
              <a:t>이클립스에</a:t>
            </a:r>
            <a:r>
              <a:rPr lang="ko-KR" altLang="en-US" dirty="0" smtClean="0"/>
              <a:t> 생성된 프로젝트를 원격저장소에 </a:t>
            </a:r>
            <a:r>
              <a:rPr lang="ko-KR" altLang="en-US" dirty="0" err="1" smtClean="0"/>
              <a:t>임포트하기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47" y="2636912"/>
            <a:ext cx="2943225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12847" y="2132856"/>
            <a:ext cx="6560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일반적인 프로젝트 생성 </a:t>
            </a:r>
            <a:r>
              <a:rPr lang="en-US" altLang="ko-KR" dirty="0" smtClean="0"/>
              <a:t>( </a:t>
            </a:r>
            <a:r>
              <a:rPr lang="en-US" altLang="ko-KR" dirty="0" err="1" smtClean="0"/>
              <a:t>javaEE</a:t>
            </a:r>
            <a:r>
              <a:rPr lang="en-US" altLang="ko-KR" dirty="0" smtClean="0"/>
              <a:t> Project Explorer</a:t>
            </a:r>
            <a:r>
              <a:rPr lang="ko-KR" altLang="en-US" dirty="0" smtClean="0"/>
              <a:t>로 돌아와서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72855" y="4653136"/>
            <a:ext cx="4174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생성된 프로젝트를 저장소로 공유한다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5301208"/>
            <a:ext cx="5735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프로젝트 오른쪽 마우스클릭 </a:t>
            </a:r>
            <a:r>
              <a:rPr lang="en-US" altLang="ko-KR" dirty="0" smtClean="0"/>
              <a:t>&gt; team &gt; share project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3163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404664"/>
            <a:ext cx="33778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GITHUB </a:t>
            </a:r>
            <a:r>
              <a:rPr lang="ko-KR" altLang="en-US" dirty="0" smtClean="0"/>
              <a:t>시작하기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ko-KR" altLang="en-US" dirty="0" err="1" smtClean="0"/>
              <a:t>이클립스에</a:t>
            </a:r>
            <a:r>
              <a:rPr lang="ko-KR" altLang="en-US" dirty="0" smtClean="0"/>
              <a:t> 저장소 연동하기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72855" y="1484784"/>
            <a:ext cx="6340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err="1" smtClean="0"/>
              <a:t>이클립스에</a:t>
            </a:r>
            <a:r>
              <a:rPr lang="ko-KR" altLang="en-US" dirty="0" smtClean="0"/>
              <a:t> 생성된 프로젝트를 원격저장소에 </a:t>
            </a:r>
            <a:r>
              <a:rPr lang="ko-KR" altLang="en-US" dirty="0" err="1" smtClean="0"/>
              <a:t>임포트하기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72855" y="2060848"/>
            <a:ext cx="5179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Share project</a:t>
            </a:r>
            <a:r>
              <a:rPr lang="ko-KR" altLang="en-US" dirty="0" smtClean="0"/>
              <a:t>를 클릭하면 해당 화면이 나타난다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780928"/>
            <a:ext cx="3757684" cy="3158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34241" y="3645024"/>
            <a:ext cx="48838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630385" y="5589240"/>
            <a:ext cx="1001584" cy="2934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546" y="2780928"/>
            <a:ext cx="4786834" cy="3158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5070723" y="3536057"/>
            <a:ext cx="3509342" cy="2339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644008" y="5939454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로컬에 저장소를 설정한다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6087672" y="3789040"/>
            <a:ext cx="538291" cy="20936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404664"/>
            <a:ext cx="33778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GITHUB </a:t>
            </a:r>
            <a:r>
              <a:rPr lang="ko-KR" altLang="en-US" dirty="0" smtClean="0"/>
              <a:t>시작하기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ko-KR" altLang="en-US" dirty="0" err="1" smtClean="0"/>
              <a:t>이클립스에</a:t>
            </a:r>
            <a:r>
              <a:rPr lang="ko-KR" altLang="en-US" dirty="0" smtClean="0"/>
              <a:t> 저장소 연동하기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72855" y="1484784"/>
            <a:ext cx="6340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err="1" smtClean="0"/>
              <a:t>이클립스에</a:t>
            </a:r>
            <a:r>
              <a:rPr lang="ko-KR" altLang="en-US" dirty="0" smtClean="0"/>
              <a:t> 생성된 프로젝트를 원격저장소에 </a:t>
            </a:r>
            <a:r>
              <a:rPr lang="ko-KR" altLang="en-US" dirty="0" err="1" smtClean="0"/>
              <a:t>임포트하기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92" y="2708920"/>
            <a:ext cx="4136112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27584" y="2204864"/>
            <a:ext cx="4831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프로젝트 이름에 </a:t>
            </a:r>
            <a:r>
              <a:rPr lang="en-US" altLang="ko-KR" dirty="0" smtClean="0"/>
              <a:t>[testGit03 master]</a:t>
            </a:r>
            <a:r>
              <a:rPr lang="ko-KR" altLang="en-US" dirty="0"/>
              <a:t> </a:t>
            </a:r>
            <a:r>
              <a:rPr lang="ko-KR" altLang="en-US" dirty="0" smtClean="0"/>
              <a:t>추가된다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27584" y="4509120"/>
            <a:ext cx="792088" cy="1152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644008" y="4005064"/>
            <a:ext cx="41953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원격 저장소에 추가될 </a:t>
            </a:r>
            <a:r>
              <a:rPr lang="ko-KR" altLang="en-US" dirty="0" err="1" smtClean="0"/>
              <a:t>파일들에대해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물음표로 표시된다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Commit</a:t>
            </a:r>
            <a:r>
              <a:rPr lang="ko-KR" altLang="en-US" dirty="0" smtClean="0"/>
              <a:t>과</a:t>
            </a:r>
            <a:r>
              <a:rPr lang="en-US" altLang="ko-KR" dirty="0" smtClean="0"/>
              <a:t> Push</a:t>
            </a:r>
            <a:r>
              <a:rPr lang="ko-KR" altLang="en-US" dirty="0" smtClean="0"/>
              <a:t>를 실행하여 반영한다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7623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404664"/>
            <a:ext cx="33778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GITHUB </a:t>
            </a:r>
            <a:r>
              <a:rPr lang="ko-KR" altLang="en-US" dirty="0" smtClean="0"/>
              <a:t>시작하기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ko-KR" altLang="en-US" dirty="0" err="1" smtClean="0"/>
              <a:t>이클립스에</a:t>
            </a:r>
            <a:r>
              <a:rPr lang="ko-KR" altLang="en-US" dirty="0" smtClean="0"/>
              <a:t> 저장소 연동하기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72855" y="1484784"/>
            <a:ext cx="6340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err="1" smtClean="0"/>
              <a:t>이클립스에</a:t>
            </a:r>
            <a:r>
              <a:rPr lang="ko-KR" altLang="en-US" dirty="0" smtClean="0"/>
              <a:t> 생성된 프로젝트를 원격저장소에 </a:t>
            </a:r>
            <a:r>
              <a:rPr lang="ko-KR" altLang="en-US" dirty="0" err="1" smtClean="0"/>
              <a:t>임포트하기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99592" y="2060848"/>
            <a:ext cx="5166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프로젝트 오른쪽 마우스 클릭</a:t>
            </a:r>
            <a:r>
              <a:rPr lang="en-US" altLang="ko-KR" dirty="0"/>
              <a:t> </a:t>
            </a:r>
            <a:r>
              <a:rPr lang="en-US" altLang="ko-KR" dirty="0" smtClean="0"/>
              <a:t>&gt; team &gt; commit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159" y="2461538"/>
            <a:ext cx="7117233" cy="4156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115616" y="3068960"/>
            <a:ext cx="3168352" cy="14706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Commit</a:t>
            </a:r>
            <a:r>
              <a:rPr lang="ko-KR" altLang="en-US" dirty="0" smtClean="0">
                <a:solidFill>
                  <a:srgbClr val="FF0000"/>
                </a:solidFill>
              </a:rPr>
              <a:t>할 목록들 표시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15616" y="4912338"/>
            <a:ext cx="3168352" cy="14706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Commit</a:t>
            </a:r>
            <a:r>
              <a:rPr lang="ko-KR" altLang="en-US" dirty="0" smtClean="0">
                <a:solidFill>
                  <a:srgbClr val="FF0000"/>
                </a:solidFill>
              </a:rPr>
              <a:t>할 목록을 실행하기 위해 </a:t>
            </a:r>
            <a:r>
              <a:rPr lang="en-US" altLang="ko-KR" dirty="0" smtClean="0">
                <a:solidFill>
                  <a:srgbClr val="FF0000"/>
                </a:solidFill>
              </a:rPr>
              <a:t>staged</a:t>
            </a:r>
            <a:r>
              <a:rPr lang="ko-KR" altLang="en-US" dirty="0" smtClean="0">
                <a:solidFill>
                  <a:srgbClr val="FF0000"/>
                </a:solidFill>
              </a:rPr>
              <a:t>에 추가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499992" y="2996951"/>
            <a:ext cx="3456384" cy="26507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Commit</a:t>
            </a:r>
            <a:r>
              <a:rPr lang="ko-KR" altLang="en-US" dirty="0" smtClean="0">
                <a:solidFill>
                  <a:srgbClr val="FF0000"/>
                </a:solidFill>
              </a:rPr>
              <a:t>할 메시지를 작성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내가 추가</a:t>
            </a:r>
            <a:r>
              <a:rPr lang="en-US" altLang="ko-KR" dirty="0" smtClean="0">
                <a:solidFill>
                  <a:srgbClr val="FF0000"/>
                </a:solidFill>
              </a:rPr>
              <a:t>,</a:t>
            </a:r>
            <a:r>
              <a:rPr lang="ko-KR" altLang="en-US" dirty="0" smtClean="0">
                <a:solidFill>
                  <a:srgbClr val="FF0000"/>
                </a:solidFill>
              </a:rPr>
              <a:t>수정</a:t>
            </a:r>
            <a:r>
              <a:rPr lang="en-US" altLang="ko-KR" dirty="0" smtClean="0">
                <a:solidFill>
                  <a:srgbClr val="FF0000"/>
                </a:solidFill>
              </a:rPr>
              <a:t>,</a:t>
            </a:r>
            <a:r>
              <a:rPr lang="ko-KR" altLang="en-US" dirty="0" err="1" smtClean="0">
                <a:solidFill>
                  <a:srgbClr val="FF0000"/>
                </a:solidFill>
              </a:rPr>
              <a:t>삭제등</a:t>
            </a:r>
            <a:r>
              <a:rPr lang="ko-KR" altLang="en-US" dirty="0" smtClean="0">
                <a:solidFill>
                  <a:srgbClr val="FF0000"/>
                </a:solidFill>
              </a:rPr>
              <a:t> 작업의 내용을 상세히 적는다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724128" y="6165304"/>
            <a:ext cx="115212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948264" y="6165304"/>
            <a:ext cx="115212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253029" y="6268277"/>
            <a:ext cx="19768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rgbClr val="FF0000"/>
                </a:solidFill>
              </a:rPr>
              <a:t>로컬저장소에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커밋과</a:t>
            </a:r>
            <a:r>
              <a:rPr lang="ko-KR" altLang="en-US" sz="1100" dirty="0" smtClean="0">
                <a:solidFill>
                  <a:srgbClr val="FF0000"/>
                </a:solidFill>
              </a:rPr>
              <a:t> </a:t>
            </a:r>
            <a:endParaRPr lang="en-US" altLang="ko-KR" sz="1100" dirty="0" smtClean="0">
              <a:solidFill>
                <a:srgbClr val="FF0000"/>
              </a:solidFill>
            </a:endParaRPr>
          </a:p>
          <a:p>
            <a:r>
              <a:rPr lang="ko-KR" altLang="en-US" sz="1100" dirty="0" smtClean="0">
                <a:solidFill>
                  <a:srgbClr val="FF0000"/>
                </a:solidFill>
              </a:rPr>
              <a:t>원격저장소에 반영을 동시에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cxnSp>
        <p:nvCxnSpPr>
          <p:cNvPr id="15" name="꺾인 연결선 14"/>
          <p:cNvCxnSpPr>
            <a:stCxn id="9" idx="0"/>
            <a:endCxn id="7" idx="0"/>
          </p:cNvCxnSpPr>
          <p:nvPr/>
        </p:nvCxnSpPr>
        <p:spPr>
          <a:xfrm rot="5400000" flipH="1" flipV="1">
            <a:off x="5719330" y="5687416"/>
            <a:ext cx="102973" cy="1058751"/>
          </a:xfrm>
          <a:prstGeom prst="bentConnector3">
            <a:avLst>
              <a:gd name="adj1" fmla="val 322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491721" y="5759678"/>
            <a:ext cx="16450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rgbClr val="FF0000"/>
                </a:solidFill>
              </a:rPr>
              <a:t>로컬저장소에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커밋하기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cxnSp>
        <p:nvCxnSpPr>
          <p:cNvPr id="17" name="꺾인 연결선 16"/>
          <p:cNvCxnSpPr>
            <a:stCxn id="18" idx="2"/>
            <a:endCxn id="14" idx="3"/>
          </p:cNvCxnSpPr>
          <p:nvPr/>
        </p:nvCxnSpPr>
        <p:spPr>
          <a:xfrm rot="5400000">
            <a:off x="8063291" y="6058389"/>
            <a:ext cx="288032" cy="213830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152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404664"/>
            <a:ext cx="33778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GITHUB </a:t>
            </a:r>
            <a:r>
              <a:rPr lang="ko-KR" altLang="en-US" dirty="0" smtClean="0"/>
              <a:t>시작하기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ko-KR" altLang="en-US" dirty="0" err="1" smtClean="0"/>
              <a:t>이클립스에</a:t>
            </a:r>
            <a:r>
              <a:rPr lang="ko-KR" altLang="en-US" dirty="0" smtClean="0"/>
              <a:t> 저장소 연동하기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72855" y="1484784"/>
            <a:ext cx="6340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err="1" smtClean="0"/>
              <a:t>이클립스에</a:t>
            </a:r>
            <a:r>
              <a:rPr lang="ko-KR" altLang="en-US" dirty="0" smtClean="0"/>
              <a:t> 생성된 프로젝트를 원격저장소에 </a:t>
            </a:r>
            <a:r>
              <a:rPr lang="ko-KR" altLang="en-US" dirty="0" err="1" smtClean="0"/>
              <a:t>임포트하기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56" y="2207114"/>
            <a:ext cx="8172400" cy="3166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11560" y="4465248"/>
            <a:ext cx="8075609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195736" y="5373216"/>
            <a:ext cx="5261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원격저장소에 추가된 프로젝트를 확인할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725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7544" y="548680"/>
            <a:ext cx="828092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.</a:t>
            </a:r>
            <a:r>
              <a:rPr lang="en-US" altLang="ko-KR" b="1" dirty="0" err="1"/>
              <a:t>gitignore</a:t>
            </a:r>
            <a:r>
              <a:rPr lang="en-US" altLang="ko-KR" b="1" dirty="0"/>
              <a:t> </a:t>
            </a:r>
            <a:r>
              <a:rPr lang="ko-KR" altLang="en-US" b="1" dirty="0"/>
              <a:t>파일이란</a:t>
            </a:r>
            <a:r>
              <a:rPr lang="en-US" altLang="ko-KR" b="1" dirty="0"/>
              <a:t>?</a:t>
            </a:r>
          </a:p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시스템을 사용하여 </a:t>
            </a:r>
            <a:r>
              <a:rPr lang="ko-KR" altLang="en-US" dirty="0" smtClean="0"/>
              <a:t>여러 </a:t>
            </a:r>
            <a:r>
              <a:rPr lang="ko-KR" altLang="en-US" dirty="0" err="1" smtClean="0"/>
              <a:t>명이서</a:t>
            </a:r>
            <a:r>
              <a:rPr lang="ko-KR" altLang="en-US" dirty="0" smtClean="0"/>
              <a:t> </a:t>
            </a:r>
            <a:r>
              <a:rPr lang="ko-KR" altLang="en-US" dirty="0"/>
              <a:t>팀 작업을 </a:t>
            </a:r>
            <a:r>
              <a:rPr lang="ko-KR" altLang="en-US" dirty="0" err="1"/>
              <a:t>진행하다보면</a:t>
            </a:r>
            <a:r>
              <a:rPr lang="ko-KR" altLang="en-US" dirty="0"/>
              <a:t> 팀 내에서 공유되지 않기를 원하는 파일들이 생길 때가 있습니다</a:t>
            </a:r>
            <a:r>
              <a:rPr lang="en-US" altLang="ko-KR" dirty="0"/>
              <a:t>. </a:t>
            </a:r>
            <a:r>
              <a:rPr lang="ko-KR" altLang="en-US" dirty="0"/>
              <a:t>예를 든다면 </a:t>
            </a:r>
            <a:r>
              <a:rPr lang="ko-KR" altLang="en-US" dirty="0" err="1"/>
              <a:t>이클립스를</a:t>
            </a:r>
            <a:r>
              <a:rPr lang="ko-KR" altLang="en-US" dirty="0"/>
              <a:t> 기반으로 하여 진행하는 프로젝트에는 “</a:t>
            </a:r>
            <a:r>
              <a:rPr lang="en-US" altLang="ko-KR" dirty="0"/>
              <a:t>.</a:t>
            </a:r>
            <a:r>
              <a:rPr lang="en-US" altLang="ko-KR" dirty="0" err="1"/>
              <a:t>classpath</a:t>
            </a:r>
            <a:r>
              <a:rPr lang="en-US" altLang="ko-KR" dirty="0"/>
              <a:t>”</a:t>
            </a:r>
            <a:r>
              <a:rPr lang="ko-KR" altLang="en-US" dirty="0"/>
              <a:t>와 “</a:t>
            </a:r>
            <a:r>
              <a:rPr lang="en-US" altLang="ko-KR" dirty="0"/>
              <a:t>.project”</a:t>
            </a:r>
            <a:r>
              <a:rPr lang="ko-KR" altLang="en-US" dirty="0"/>
              <a:t>라는 파일이 생성되는데 이 파일들은 현재 내가 사용하는 </a:t>
            </a:r>
            <a:r>
              <a:rPr lang="en-US" altLang="ko-KR" dirty="0"/>
              <a:t>PC</a:t>
            </a:r>
            <a:r>
              <a:rPr lang="ko-KR" altLang="en-US" dirty="0"/>
              <a:t>를 기반으로 하여 각종 참조 경로들을 담고 있는 파일이기 때문에 이 파일들까지 </a:t>
            </a:r>
            <a:r>
              <a:rPr lang="en-US" altLang="ko-KR" dirty="0" err="1"/>
              <a:t>Git</a:t>
            </a:r>
            <a:r>
              <a:rPr lang="ko-KR" altLang="en-US" dirty="0"/>
              <a:t>을 통해서 공유된다면 모든 팀원들이 로컬 </a:t>
            </a:r>
            <a:r>
              <a:rPr lang="en-US" altLang="ko-KR" dirty="0"/>
              <a:t>PC</a:t>
            </a:r>
            <a:r>
              <a:rPr lang="ko-KR" altLang="en-US" dirty="0"/>
              <a:t>상의 경로를 동일하게 설정해 놓고 프로젝트를 진행하지 않는 이상 </a:t>
            </a:r>
            <a:r>
              <a:rPr lang="en-US" altLang="ko-KR" dirty="0" err="1"/>
              <a:t>Git</a:t>
            </a:r>
            <a:r>
              <a:rPr lang="ko-KR" altLang="en-US" dirty="0"/>
              <a:t>에서 소스코드를 </a:t>
            </a:r>
            <a:r>
              <a:rPr lang="en-US" altLang="ko-KR" dirty="0"/>
              <a:t>Pull </a:t>
            </a:r>
            <a:r>
              <a:rPr lang="ko-KR" altLang="en-US" dirty="0"/>
              <a:t>받을 때 마다 </a:t>
            </a:r>
            <a:r>
              <a:rPr lang="ko-KR" altLang="en-US" dirty="0" err="1"/>
              <a:t>이클립스의</a:t>
            </a:r>
            <a:r>
              <a:rPr lang="ko-KR" altLang="en-US" dirty="0"/>
              <a:t> 설정을 통해서 </a:t>
            </a:r>
            <a:r>
              <a:rPr lang="en-US" altLang="ko-KR" dirty="0" err="1"/>
              <a:t>classpath</a:t>
            </a:r>
            <a:r>
              <a:rPr lang="en-US" altLang="ko-KR" dirty="0"/>
              <a:t> </a:t>
            </a:r>
            <a:r>
              <a:rPr lang="ko-KR" altLang="en-US" dirty="0" err="1"/>
              <a:t>경로값들을</a:t>
            </a:r>
            <a:r>
              <a:rPr lang="ko-KR" altLang="en-US" dirty="0"/>
              <a:t> 수정해야 하는 경우가 발생하게 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 다른 경우는 소스코드 안에 연동 대상 시스템의 계정 정보가 명시되는 경우 입니다</a:t>
            </a:r>
            <a:r>
              <a:rPr lang="en-US" altLang="ko-KR" dirty="0"/>
              <a:t>. </a:t>
            </a:r>
            <a:r>
              <a:rPr lang="ko-KR" altLang="en-US" dirty="0" err="1"/>
              <a:t>구글과</a:t>
            </a:r>
            <a:r>
              <a:rPr lang="ko-KR" altLang="en-US" dirty="0"/>
              <a:t> 연동하여 메일 발송 기능을 구현한 경우 소스코드에 아이디와 비밀번호를 모두 입력한다면 모든 소스코드가 </a:t>
            </a:r>
            <a:r>
              <a:rPr lang="ko-KR" altLang="en-US" dirty="0" err="1"/>
              <a:t>오픈되는</a:t>
            </a:r>
            <a:r>
              <a:rPr lang="ko-KR" altLang="en-US" dirty="0"/>
              <a:t>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사이트에서는 내 </a:t>
            </a:r>
            <a:r>
              <a:rPr lang="ko-KR" altLang="en-US" dirty="0" err="1"/>
              <a:t>구글</a:t>
            </a:r>
            <a:r>
              <a:rPr lang="ko-KR" altLang="en-US" dirty="0"/>
              <a:t> 계정 정보를 모든 사람들이 볼 수 있게 됩니다</a:t>
            </a:r>
            <a:r>
              <a:rPr lang="en-US" altLang="ko-KR" dirty="0"/>
              <a:t>. </a:t>
            </a:r>
            <a:r>
              <a:rPr lang="ko-KR" altLang="en-US" dirty="0"/>
              <a:t>이 경우 </a:t>
            </a:r>
            <a:r>
              <a:rPr lang="en-US" altLang="ko-KR" dirty="0" err="1"/>
              <a:t>Github</a:t>
            </a:r>
            <a:r>
              <a:rPr lang="ko-KR" altLang="en-US" dirty="0"/>
              <a:t>의 계정을 유료로 전환하여 프로젝트를 비공개로 진행하거나 계정정보가 포함된 소스파일은 </a:t>
            </a:r>
            <a:r>
              <a:rPr lang="en-US" altLang="ko-KR" dirty="0" err="1"/>
              <a:t>Git</a:t>
            </a:r>
            <a:r>
              <a:rPr lang="ko-KR" altLang="en-US" dirty="0"/>
              <a:t>에 </a:t>
            </a:r>
            <a:r>
              <a:rPr lang="en-US" altLang="ko-KR" dirty="0"/>
              <a:t>Push</a:t>
            </a:r>
            <a:r>
              <a:rPr lang="ko-KR" altLang="en-US" dirty="0"/>
              <a:t>되지 않도록 설정하고 해당 소스의 샘플파일을 별도로 올려 두는 방법이 있습니다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이와 같은 처리가 </a:t>
            </a:r>
            <a:r>
              <a:rPr lang="ko-KR" altLang="en-US" dirty="0" err="1"/>
              <a:t>가능하려면</a:t>
            </a:r>
            <a:r>
              <a:rPr lang="ko-KR" altLang="en-US" dirty="0"/>
              <a:t> </a:t>
            </a:r>
            <a:r>
              <a:rPr lang="en-US" altLang="ko-KR" dirty="0" err="1"/>
              <a:t>Git</a:t>
            </a:r>
            <a:r>
              <a:rPr lang="ko-KR" altLang="en-US" dirty="0"/>
              <a:t>에 소스코드를 </a:t>
            </a:r>
            <a:r>
              <a:rPr lang="en-US" altLang="ko-KR" dirty="0"/>
              <a:t>Push</a:t>
            </a:r>
            <a:r>
              <a:rPr lang="ko-KR" altLang="en-US" dirty="0"/>
              <a:t>할 때 특정 파일이 제외되도록 하는 설정이 가능해야 합니다</a:t>
            </a:r>
            <a:r>
              <a:rPr lang="en-US" altLang="ko-KR" dirty="0"/>
              <a:t>. </a:t>
            </a:r>
            <a:r>
              <a:rPr lang="ko-KR" altLang="en-US" b="1" dirty="0"/>
              <a:t>“</a:t>
            </a:r>
            <a:r>
              <a:rPr lang="en-US" altLang="ko-KR" b="1" dirty="0"/>
              <a:t>.</a:t>
            </a:r>
            <a:r>
              <a:rPr lang="en-US" altLang="ko-KR" b="1" dirty="0" err="1"/>
              <a:t>gitignore</a:t>
            </a:r>
            <a:r>
              <a:rPr lang="en-US" altLang="ko-KR" b="1" dirty="0"/>
              <a:t>” </a:t>
            </a:r>
            <a:r>
              <a:rPr lang="ko-KR" altLang="en-US" b="1" dirty="0"/>
              <a:t>파일은 </a:t>
            </a:r>
            <a:r>
              <a:rPr lang="en-US" altLang="ko-KR" b="1" dirty="0" err="1"/>
              <a:t>Git</a:t>
            </a:r>
            <a:r>
              <a:rPr lang="ko-KR" altLang="en-US" b="1" dirty="0"/>
              <a:t>에 소스를 올릴 때 특정 파일이름 패턴이 업로드 되지 않도록 설정하는 파일입니다</a:t>
            </a:r>
            <a:r>
              <a:rPr lang="en-US" altLang="ko-KR" b="1" dirty="0"/>
              <a:t>.</a:t>
            </a:r>
            <a:r>
              <a:rPr lang="ko-KR" altLang="en-US" dirty="0"/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2007729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7544" y="548680"/>
            <a:ext cx="828092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.</a:t>
            </a:r>
            <a:r>
              <a:rPr lang="en-US" altLang="ko-KR" b="1" dirty="0" err="1"/>
              <a:t>gitignore</a:t>
            </a:r>
            <a:r>
              <a:rPr lang="en-US" altLang="ko-KR" b="1" dirty="0"/>
              <a:t> </a:t>
            </a:r>
            <a:r>
              <a:rPr lang="ko-KR" altLang="en-US" b="1" dirty="0" smtClean="0"/>
              <a:t>파일 기본값 생성하기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en-US" altLang="ko-KR" sz="1600" dirty="0" err="1"/>
              <a:t>Github</a:t>
            </a:r>
            <a:r>
              <a:rPr lang="en-US" altLang="ko-KR" sz="1600" dirty="0"/>
              <a:t> </a:t>
            </a:r>
            <a:r>
              <a:rPr lang="ko-KR" altLang="en-US" sz="1600" dirty="0"/>
              <a:t>사이트에서 프로젝트를 생성할 때 “</a:t>
            </a:r>
            <a:r>
              <a:rPr lang="en-US" altLang="ko-KR" sz="1600" dirty="0"/>
              <a:t>Add .</a:t>
            </a:r>
            <a:r>
              <a:rPr lang="en-US" altLang="ko-KR" sz="1600" dirty="0" err="1"/>
              <a:t>gitignore</a:t>
            </a:r>
            <a:r>
              <a:rPr lang="en-US" altLang="ko-KR" sz="1600" dirty="0"/>
              <a:t>” </a:t>
            </a:r>
            <a:r>
              <a:rPr lang="ko-KR" altLang="en-US" sz="1600" dirty="0"/>
              <a:t>버튼을 클릭하면 사용하는 </a:t>
            </a:r>
            <a:r>
              <a:rPr lang="ko-KR" altLang="en-US" sz="1600" b="1" dirty="0"/>
              <a:t>언어나 플랫폼 종류에 따라서 적절한 제외목록 파일을 자동으로 생성해 줍니다</a:t>
            </a:r>
            <a:r>
              <a:rPr lang="en-US" altLang="ko-KR" sz="1600" dirty="0"/>
              <a:t>. </a:t>
            </a:r>
            <a:r>
              <a:rPr lang="ko-KR" altLang="en-US" sz="1600" dirty="0"/>
              <a:t>물론 여기에서 생성하는 파일은 나중에 필요에 따라서 얼마든지 수정할 수 있습니다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자동으로 생성되는 제외 규칙은 기본적으로 각 </a:t>
            </a:r>
            <a:r>
              <a:rPr lang="en-US" altLang="ko-KR" sz="1600" dirty="0"/>
              <a:t>PC</a:t>
            </a:r>
            <a:r>
              <a:rPr lang="ko-KR" altLang="en-US" sz="1600" dirty="0"/>
              <a:t>마다 개별적으로 갖추어야 하는 설정 정보를 저장하는 파일과 *</a:t>
            </a:r>
            <a:r>
              <a:rPr lang="en-US" altLang="ko-KR" sz="1600" dirty="0"/>
              <a:t>.jar</a:t>
            </a:r>
            <a:r>
              <a:rPr lang="ko-KR" altLang="en-US" sz="1600" dirty="0"/>
              <a:t>나 </a:t>
            </a:r>
            <a:r>
              <a:rPr lang="en-US" altLang="ko-KR" sz="1600" dirty="0" err="1"/>
              <a:t>npm</a:t>
            </a:r>
            <a:r>
              <a:rPr lang="ko-KR" altLang="en-US" sz="1600" dirty="0"/>
              <a:t>등에서 </a:t>
            </a:r>
            <a:r>
              <a:rPr lang="ko-KR" altLang="en-US" sz="1600" dirty="0" err="1"/>
              <a:t>내려받은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오픈소스</a:t>
            </a:r>
            <a:r>
              <a:rPr lang="ko-KR" altLang="en-US" sz="1600" dirty="0"/>
              <a:t> 라이브러리 목록입니다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492896"/>
            <a:ext cx="6581775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33689" y="6024939"/>
            <a:ext cx="84587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만약 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  <a:r>
              <a:rPr lang="en-US" altLang="ko-KR" sz="1400" dirty="0" err="1">
                <a:solidFill>
                  <a:srgbClr val="FF0000"/>
                </a:solidFill>
              </a:rPr>
              <a:t>gitignore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>
                <a:solidFill>
                  <a:srgbClr val="FF0000"/>
                </a:solidFill>
              </a:rPr>
              <a:t>파일을 생성</a:t>
            </a:r>
            <a:r>
              <a:rPr lang="en-US" altLang="ko-KR" sz="1400" dirty="0">
                <a:solidFill>
                  <a:srgbClr val="FF0000"/>
                </a:solidFill>
              </a:rPr>
              <a:t>/</a:t>
            </a:r>
            <a:r>
              <a:rPr lang="ko-KR" altLang="en-US" sz="1400" dirty="0">
                <a:solidFill>
                  <a:srgbClr val="FF0000"/>
                </a:solidFill>
              </a:rPr>
              <a:t>수정 하였다면 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  <a:r>
              <a:rPr lang="en-US" altLang="ko-KR" sz="1400" dirty="0" err="1">
                <a:solidFill>
                  <a:srgbClr val="FF0000"/>
                </a:solidFill>
              </a:rPr>
              <a:t>gitignore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>
                <a:solidFill>
                  <a:srgbClr val="FF0000"/>
                </a:solidFill>
              </a:rPr>
              <a:t>파일만 먼저 </a:t>
            </a:r>
            <a:r>
              <a:rPr lang="en-US" altLang="ko-KR" sz="1400" dirty="0">
                <a:solidFill>
                  <a:srgbClr val="FF0000"/>
                </a:solidFill>
              </a:rPr>
              <a:t>add &gt; commit &gt; push </a:t>
            </a:r>
            <a:r>
              <a:rPr lang="ko-KR" altLang="en-US" sz="1400" dirty="0">
                <a:solidFill>
                  <a:srgbClr val="FF0000"/>
                </a:solidFill>
              </a:rPr>
              <a:t>과정을 거쳐서 </a:t>
            </a:r>
            <a:r>
              <a:rPr lang="en-US" altLang="ko-KR" sz="1400" dirty="0" err="1">
                <a:solidFill>
                  <a:srgbClr val="FF0000"/>
                </a:solidFill>
              </a:rPr>
              <a:t>github</a:t>
            </a:r>
            <a:r>
              <a:rPr lang="ko-KR" altLang="en-US" sz="1400" dirty="0">
                <a:solidFill>
                  <a:srgbClr val="FF0000"/>
                </a:solidFill>
              </a:rPr>
              <a:t>에 등록해야 합니다</a:t>
            </a:r>
            <a:r>
              <a:rPr lang="en-US" altLang="ko-KR" sz="1400" dirty="0">
                <a:solidFill>
                  <a:srgbClr val="FF0000"/>
                </a:solidFill>
              </a:rPr>
              <a:t>. 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6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404664"/>
            <a:ext cx="26853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GITHUB </a:t>
            </a:r>
            <a:r>
              <a:rPr lang="ko-KR" altLang="en-US" sz="2000" b="1" dirty="0" smtClean="0"/>
              <a:t>시작하기</a:t>
            </a:r>
            <a:endParaRPr lang="en-US" altLang="ko-KR" sz="2000" b="1" dirty="0" smtClean="0"/>
          </a:p>
          <a:p>
            <a:endParaRPr lang="en-US" altLang="ko-KR" dirty="0"/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원격 저장소 생성하기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00386" y="1484784"/>
            <a:ext cx="81476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>
                <a:hlinkClick r:id="rId2"/>
              </a:rPr>
              <a:t>https://github.com</a:t>
            </a:r>
            <a:r>
              <a:rPr lang="en-US" altLang="ko-KR" dirty="0"/>
              <a:t> </a:t>
            </a:r>
            <a:r>
              <a:rPr lang="en-US" altLang="ko-KR" dirty="0" smtClean="0"/>
              <a:t>&gt;&gt; </a:t>
            </a:r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17329" y="4798387"/>
            <a:ext cx="844065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rgbClr val="FFC000"/>
                </a:solidFill>
              </a:rPr>
              <a:t>① </a:t>
            </a:r>
            <a:r>
              <a:rPr lang="ko-KR" altLang="en-US" sz="1400" dirty="0" err="1" smtClean="0"/>
              <a:t>이메일은</a:t>
            </a:r>
            <a:r>
              <a:rPr lang="en-US" altLang="ko-KR" sz="1400" dirty="0" smtClean="0"/>
              <a:t> Gmail</a:t>
            </a:r>
            <a:r>
              <a:rPr lang="ko-KR" altLang="en-US" sz="1400" dirty="0" smtClean="0"/>
              <a:t>사용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비밀번호는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github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레파지토리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비밀번호</a:t>
            </a:r>
            <a:endParaRPr lang="en-US" altLang="ko-KR" sz="1400" dirty="0"/>
          </a:p>
          <a:p>
            <a:r>
              <a:rPr lang="en-US" altLang="ko-KR" sz="1400" dirty="0" smtClean="0"/>
              <a:t>    Username</a:t>
            </a:r>
            <a:r>
              <a:rPr lang="ko-KR" altLang="en-US" sz="1400" dirty="0"/>
              <a:t>은</a:t>
            </a:r>
            <a:r>
              <a:rPr lang="en-US" altLang="ko-KR" sz="1400" dirty="0"/>
              <a:t> </a:t>
            </a:r>
            <a:r>
              <a:rPr lang="ko-KR" altLang="en-US" sz="1400" dirty="0"/>
              <a:t>본명사용</a:t>
            </a:r>
            <a:r>
              <a:rPr lang="en-US" altLang="ko-KR" sz="1400" dirty="0"/>
              <a:t> (</a:t>
            </a:r>
            <a:r>
              <a:rPr lang="ko-KR" altLang="en-US" sz="1400" dirty="0"/>
              <a:t>이니셜 등</a:t>
            </a:r>
            <a:r>
              <a:rPr lang="en-US" altLang="ko-KR" sz="1400" dirty="0" smtClean="0"/>
              <a:t>)</a:t>
            </a:r>
            <a:endParaRPr lang="en-US" altLang="ko-KR" sz="1400" b="1" dirty="0" smtClean="0">
              <a:solidFill>
                <a:srgbClr val="FFC000"/>
              </a:solidFill>
            </a:endParaRPr>
          </a:p>
          <a:p>
            <a:r>
              <a:rPr lang="ko-KR" altLang="en-US" sz="1400" b="1" dirty="0" smtClean="0">
                <a:solidFill>
                  <a:srgbClr val="FFC000"/>
                </a:solidFill>
              </a:rPr>
              <a:t>② </a:t>
            </a:r>
            <a:r>
              <a:rPr lang="en-US" altLang="ko-KR" sz="1400" dirty="0" smtClean="0"/>
              <a:t>Continue</a:t>
            </a:r>
            <a:r>
              <a:rPr lang="ko-KR" altLang="en-US" sz="1400" dirty="0" smtClean="0"/>
              <a:t>누</a:t>
            </a:r>
            <a:r>
              <a:rPr lang="ko-KR" altLang="en-US" sz="1400" dirty="0"/>
              <a:t>름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&gt;&gt; skip </a:t>
            </a:r>
            <a:r>
              <a:rPr lang="ko-KR" altLang="en-US" sz="1400" dirty="0" smtClean="0"/>
              <a:t>클릭</a:t>
            </a:r>
            <a:endParaRPr lang="en-US" altLang="ko-KR" sz="1400" b="1" dirty="0" smtClean="0">
              <a:solidFill>
                <a:srgbClr val="FFC000"/>
              </a:solidFill>
            </a:endParaRPr>
          </a:p>
          <a:p>
            <a:r>
              <a:rPr lang="ko-KR" altLang="en-US" sz="1400" b="1" dirty="0" smtClean="0">
                <a:solidFill>
                  <a:srgbClr val="FFC000"/>
                </a:solidFill>
              </a:rPr>
              <a:t>③</a:t>
            </a:r>
            <a:r>
              <a:rPr lang="en-US" altLang="ko-KR" sz="1400" dirty="0" smtClean="0"/>
              <a:t> Start a </a:t>
            </a:r>
            <a:r>
              <a:rPr lang="en-US" altLang="ko-KR" sz="1400" dirty="0" err="1" smtClean="0"/>
              <a:t>projsect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클릭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79512" y="2142570"/>
            <a:ext cx="2808311" cy="2041611"/>
            <a:chOff x="2627784" y="2174014"/>
            <a:chExt cx="2808311" cy="204161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7784" y="2174014"/>
              <a:ext cx="2808311" cy="20416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2627784" y="3630850"/>
              <a:ext cx="595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 smtClean="0">
                  <a:solidFill>
                    <a:srgbClr val="FFC000"/>
                  </a:solidFill>
                </a:rPr>
                <a:t>①</a:t>
              </a:r>
              <a:endParaRPr lang="ko-KR" altLang="en-US" sz="3200" b="1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155797" y="2142570"/>
            <a:ext cx="2563718" cy="2064632"/>
            <a:chOff x="6015011" y="2229820"/>
            <a:chExt cx="2563718" cy="2064632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5011" y="2229820"/>
              <a:ext cx="2563718" cy="2064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6015011" y="3630849"/>
              <a:ext cx="595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 smtClean="0">
                  <a:solidFill>
                    <a:srgbClr val="FFC000"/>
                  </a:solidFill>
                </a:rPr>
                <a:t>②</a:t>
              </a:r>
              <a:endParaRPr lang="ko-KR" altLang="en-US" sz="3200" b="1" dirty="0">
                <a:solidFill>
                  <a:srgbClr val="FFC000"/>
                </a:solidFill>
              </a:endParaRPr>
            </a:p>
          </p:txBody>
        </p:sp>
      </p:grpSp>
      <p:pic>
        <p:nvPicPr>
          <p:cNvPr id="1028" name="Picture 4" descr="C:\Users\gur15\Desktop\KakaoTalk_20180427_142628346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738" y="2362030"/>
            <a:ext cx="3021938" cy="176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778738" y="3599406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FFC000"/>
                </a:solidFill>
              </a:rPr>
              <a:t>③</a:t>
            </a:r>
            <a:endParaRPr lang="ko-KR" altLang="en-US" sz="32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40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7544" y="548680"/>
            <a:ext cx="828092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일반적으로 사용되는 제외 목록 설정 내용들</a:t>
            </a:r>
          </a:p>
          <a:p>
            <a:endParaRPr lang="en-US" altLang="ko-KR" b="1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/>
              <a:t>실행파일 </a:t>
            </a:r>
            <a:r>
              <a:rPr lang="ko-KR" altLang="en-US" dirty="0" smtClean="0"/>
              <a:t>제외하기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.com, *.class, *.</a:t>
            </a:r>
            <a:r>
              <a:rPr lang="en-US" altLang="ko-KR" dirty="0" err="1" smtClean="0"/>
              <a:t>dll</a:t>
            </a:r>
            <a:r>
              <a:rPr lang="en-US" altLang="ko-KR" dirty="0" smtClean="0"/>
              <a:t>, *.exe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/>
              <a:t>문서 형식 파일 </a:t>
            </a:r>
            <a:r>
              <a:rPr lang="ko-KR" altLang="en-US" dirty="0" smtClean="0"/>
              <a:t>제외하기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.</a:t>
            </a:r>
            <a:r>
              <a:rPr lang="en-US" altLang="ko-KR" dirty="0" err="1" smtClean="0"/>
              <a:t>pptx</a:t>
            </a:r>
            <a:r>
              <a:rPr lang="en-US" altLang="ko-KR" dirty="0" smtClean="0"/>
              <a:t>, .</a:t>
            </a:r>
            <a:r>
              <a:rPr lang="en-US" altLang="ko-KR" dirty="0" err="1" smtClean="0"/>
              <a:t>docx</a:t>
            </a:r>
            <a:r>
              <a:rPr lang="en-US" altLang="ko-KR" dirty="0" smtClean="0"/>
              <a:t> , .</a:t>
            </a:r>
            <a:r>
              <a:rPr lang="en-US" altLang="ko-KR" dirty="0" err="1" smtClean="0"/>
              <a:t>ppt</a:t>
            </a:r>
            <a:r>
              <a:rPr lang="en-US" altLang="ko-KR" dirty="0" smtClean="0"/>
              <a:t> , .</a:t>
            </a:r>
            <a:r>
              <a:rPr lang="en-US" altLang="ko-KR" dirty="0" err="1" smtClean="0"/>
              <a:t>xlsx</a:t>
            </a:r>
            <a:r>
              <a:rPr lang="en-US" altLang="ko-KR" dirty="0" smtClean="0"/>
              <a:t>, .</a:t>
            </a:r>
            <a:r>
              <a:rPr lang="en-US" altLang="ko-KR" dirty="0" err="1" smtClean="0"/>
              <a:t>pdf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endParaRPr lang="ko-KR" alt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/>
              <a:t>패키지 파일 </a:t>
            </a:r>
            <a:r>
              <a:rPr lang="ko-KR" altLang="en-US" dirty="0" smtClean="0"/>
              <a:t>제외하기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*.tar , *.zip, *.jar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endParaRPr lang="ko-KR" alt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/>
              <a:t>로그 파일</a:t>
            </a:r>
            <a:r>
              <a:rPr lang="en-US" altLang="ko-KR" dirty="0"/>
              <a:t>, </a:t>
            </a:r>
            <a:r>
              <a:rPr lang="ko-KR" altLang="en-US" dirty="0"/>
              <a:t>업로드 폴더 </a:t>
            </a:r>
            <a:r>
              <a:rPr lang="ko-KR" altLang="en-US" dirty="0" smtClean="0"/>
              <a:t>제외하기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*.log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endParaRPr lang="ko-KR" alt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/>
              <a:t>맥</a:t>
            </a:r>
            <a:r>
              <a:rPr lang="en-US" altLang="ko-KR" dirty="0"/>
              <a:t>, </a:t>
            </a:r>
            <a:r>
              <a:rPr lang="ko-KR" altLang="en-US" dirty="0"/>
              <a:t>윈도우용 시스템 파일 </a:t>
            </a:r>
            <a:r>
              <a:rPr lang="ko-KR" altLang="en-US" dirty="0" smtClean="0"/>
              <a:t>제외하기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.Trashes , </a:t>
            </a:r>
            <a:r>
              <a:rPr lang="en-US" altLang="ko-KR" dirty="0" err="1" smtClean="0"/>
              <a:t>Thumbs.db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endParaRPr lang="ko-KR" alt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err="1"/>
              <a:t>이클립스용</a:t>
            </a:r>
            <a:r>
              <a:rPr lang="ko-KR" altLang="en-US" dirty="0"/>
              <a:t> 설정 파일 제외하기</a:t>
            </a:r>
          </a:p>
          <a:p>
            <a:r>
              <a:rPr lang="en-US" altLang="ko-KR" dirty="0" smtClean="0"/>
              <a:t> - *.settings, *.</a:t>
            </a:r>
            <a:r>
              <a:rPr lang="en-US" altLang="ko-KR" dirty="0" err="1" smtClean="0"/>
              <a:t>classpath</a:t>
            </a:r>
            <a:r>
              <a:rPr lang="en-US" altLang="ko-KR" dirty="0" smtClean="0"/>
              <a:t> , *.project , *.target </a:t>
            </a:r>
            <a:r>
              <a:rPr lang="ko-KR" altLang="en-US" dirty="0" smtClean="0"/>
              <a:t>등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67544" y="6165304"/>
            <a:ext cx="7941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hlinkClick r:id="rId2"/>
              </a:rPr>
              <a:t>https://www.gitignore.io/</a:t>
            </a:r>
            <a:r>
              <a:rPr lang="en-US" altLang="ko-KR" dirty="0" smtClean="0">
                <a:solidFill>
                  <a:srgbClr val="FF0000"/>
                </a:solidFill>
              </a:rPr>
              <a:t>   : .</a:t>
            </a:r>
            <a:r>
              <a:rPr lang="en-US" altLang="ko-KR" dirty="0" err="1" smtClean="0">
                <a:solidFill>
                  <a:srgbClr val="FF0000"/>
                </a:solidFill>
              </a:rPr>
              <a:t>gitignore</a:t>
            </a:r>
            <a:r>
              <a:rPr lang="ko-KR" altLang="en-US" dirty="0" smtClean="0">
                <a:solidFill>
                  <a:srgbClr val="FF0000"/>
                </a:solidFill>
              </a:rPr>
              <a:t>를 자동으로 생성해주는 사이트 참고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49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7544" y="548680"/>
            <a:ext cx="85689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hlinkClick r:id="rId2"/>
              </a:rPr>
              <a:t>https://www.gitignore.io/ </a:t>
            </a:r>
            <a:r>
              <a:rPr lang="ko-KR" altLang="en-US" b="1" dirty="0" smtClean="0"/>
              <a:t>사용시</a:t>
            </a:r>
            <a:r>
              <a:rPr lang="en-US" altLang="ko-KR" b="1" dirty="0" smtClean="0"/>
              <a:t>(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r>
              <a:rPr lang="en-US" altLang="ko-KR" dirty="0" err="1">
                <a:solidFill>
                  <a:srgbClr val="FF0000"/>
                </a:solidFill>
              </a:rPr>
              <a:t>gitignore</a:t>
            </a:r>
            <a:r>
              <a:rPr lang="ko-KR" altLang="en-US" dirty="0">
                <a:solidFill>
                  <a:srgbClr val="FF0000"/>
                </a:solidFill>
              </a:rPr>
              <a:t>를 자동으로 생성해주는 사이트 </a:t>
            </a:r>
            <a:r>
              <a:rPr lang="ko-KR" altLang="en-US" dirty="0" smtClean="0">
                <a:solidFill>
                  <a:srgbClr val="FF0000"/>
                </a:solidFill>
              </a:rPr>
              <a:t>참고</a:t>
            </a:r>
            <a:r>
              <a:rPr lang="en-US" altLang="ko-KR" b="1" dirty="0" smtClean="0"/>
              <a:t>)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현재 </a:t>
            </a:r>
            <a:r>
              <a:rPr lang="en-US" altLang="ko-KR" dirty="0" smtClean="0"/>
              <a:t>Windows(</a:t>
            </a:r>
            <a:r>
              <a:rPr lang="ko-KR" altLang="en-US" dirty="0" smtClean="0"/>
              <a:t>또는 </a:t>
            </a:r>
            <a:r>
              <a:rPr lang="en-US" altLang="ko-KR" dirty="0" err="1" smtClean="0"/>
              <a:t>macOS</a:t>
            </a:r>
            <a:r>
              <a:rPr lang="en-US" altLang="ko-KR" dirty="0" smtClean="0"/>
              <a:t>), Eclipse, java</a:t>
            </a:r>
            <a:r>
              <a:rPr lang="ko-KR" altLang="en-US" dirty="0" smtClean="0"/>
              <a:t>일시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생성된 파일은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gitignore</a:t>
            </a:r>
            <a:r>
              <a:rPr lang="ko-KR" altLang="en-US" dirty="0" smtClean="0"/>
              <a:t>파일에 </a:t>
            </a:r>
            <a:r>
              <a:rPr lang="ko-KR" altLang="en-US" dirty="0" err="1" smtClean="0"/>
              <a:t>붙혀넣기</a:t>
            </a:r>
            <a:r>
              <a:rPr lang="ko-KR" altLang="en-US" dirty="0"/>
              <a:t> </a:t>
            </a:r>
            <a:r>
              <a:rPr lang="ko-KR" altLang="en-US" dirty="0" smtClean="0"/>
              <a:t>설정 완료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en-US" altLang="ko-KR" dirty="0" smtClean="0"/>
              <a:t>Windows(</a:t>
            </a:r>
            <a:r>
              <a:rPr lang="en-US" altLang="ko-KR" dirty="0" err="1" smtClean="0"/>
              <a:t>macOS</a:t>
            </a:r>
            <a:r>
              <a:rPr lang="en-US" altLang="ko-KR" dirty="0" smtClean="0"/>
              <a:t>), eclipse, java </a:t>
            </a:r>
            <a:r>
              <a:rPr lang="ko-KR" altLang="en-US" dirty="0" smtClean="0"/>
              <a:t>검색하고 </a:t>
            </a:r>
            <a:r>
              <a:rPr lang="ko-KR" altLang="en-US" dirty="0" err="1" smtClean="0"/>
              <a:t>선택후</a:t>
            </a:r>
            <a:r>
              <a:rPr lang="ko-KR" altLang="en-US" dirty="0" smtClean="0"/>
              <a:t> </a:t>
            </a:r>
            <a:r>
              <a:rPr lang="en-US" altLang="ko-KR" dirty="0" smtClean="0"/>
              <a:t>Create </a:t>
            </a:r>
            <a:r>
              <a:rPr lang="ko-KR" altLang="en-US" dirty="0" smtClean="0"/>
              <a:t>클릭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467544" y="6165304"/>
            <a:ext cx="7941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hlinkClick r:id="rId2"/>
              </a:rPr>
              <a:t>https://www.gitignore.io/</a:t>
            </a:r>
            <a:r>
              <a:rPr lang="en-US" altLang="ko-KR" dirty="0" smtClean="0">
                <a:solidFill>
                  <a:srgbClr val="FF0000"/>
                </a:solidFill>
              </a:rPr>
              <a:t>   : .</a:t>
            </a:r>
            <a:r>
              <a:rPr lang="en-US" altLang="ko-KR" dirty="0" err="1" smtClean="0">
                <a:solidFill>
                  <a:srgbClr val="FF0000"/>
                </a:solidFill>
              </a:rPr>
              <a:t>gitignore</a:t>
            </a:r>
            <a:r>
              <a:rPr lang="ko-KR" altLang="en-US" dirty="0" smtClean="0">
                <a:solidFill>
                  <a:srgbClr val="FF0000"/>
                </a:solidFill>
              </a:rPr>
              <a:t>를 자동으로 생성해주는 사이트 참고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06" y="1988840"/>
            <a:ext cx="7847013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136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95536" y="404664"/>
            <a:ext cx="1641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</a:t>
            </a:r>
            <a:r>
              <a:rPr lang="en-US" altLang="ko-KR" dirty="0" err="1"/>
              <a:t>gitignore</a:t>
            </a:r>
            <a:r>
              <a:rPr lang="ko-KR" altLang="en-US" dirty="0"/>
              <a:t>파일</a:t>
            </a:r>
            <a:endParaRPr lang="en-US" altLang="ko-KR" dirty="0"/>
          </a:p>
          <a:p>
            <a:endParaRPr lang="en-US" altLang="ko-KR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443736"/>
              </p:ext>
            </p:extLst>
          </p:nvPr>
        </p:nvGraphicFramePr>
        <p:xfrm>
          <a:off x="755576" y="866330"/>
          <a:ext cx="8064896" cy="5734169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4032448"/>
                <a:gridCol w="4032448"/>
              </a:tblGrid>
              <a:tr h="759833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/>
                        <a:t>1. Eclipse</a:t>
                      </a:r>
                      <a:r>
                        <a:rPr lang="ko-KR" altLang="en-US" b="1" dirty="0" smtClean="0"/>
                        <a:t> 부분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539141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### Eclipse ###</a:t>
                      </a:r>
                    </a:p>
                    <a:p>
                      <a:endParaRPr lang="en-US" altLang="ko-KR" dirty="0" smtClean="0"/>
                    </a:p>
                    <a:p>
                      <a:r>
                        <a:rPr lang="en-US" altLang="ko-KR" dirty="0" smtClean="0"/>
                        <a:t>.metadata</a:t>
                      </a:r>
                    </a:p>
                    <a:p>
                      <a:r>
                        <a:rPr lang="en-US" altLang="ko-KR" dirty="0" smtClean="0"/>
                        <a:t>bin/</a:t>
                      </a:r>
                    </a:p>
                    <a:p>
                      <a:r>
                        <a:rPr lang="en-US" altLang="ko-KR" dirty="0" err="1" smtClean="0"/>
                        <a:t>tmp</a:t>
                      </a:r>
                      <a:r>
                        <a:rPr lang="en-US" altLang="ko-KR" dirty="0" smtClean="0"/>
                        <a:t>/</a:t>
                      </a:r>
                    </a:p>
                    <a:p>
                      <a:r>
                        <a:rPr lang="en-US" altLang="ko-KR" dirty="0" smtClean="0"/>
                        <a:t>*.</a:t>
                      </a:r>
                      <a:r>
                        <a:rPr lang="en-US" altLang="ko-KR" dirty="0" err="1" smtClean="0"/>
                        <a:t>tmp</a:t>
                      </a:r>
                      <a:endParaRPr lang="en-US" altLang="ko-KR" dirty="0" smtClean="0"/>
                    </a:p>
                    <a:p>
                      <a:r>
                        <a:rPr lang="en-US" altLang="ko-KR" dirty="0" smtClean="0"/>
                        <a:t>*.</a:t>
                      </a:r>
                      <a:r>
                        <a:rPr lang="en-US" altLang="ko-KR" dirty="0" err="1" smtClean="0"/>
                        <a:t>bak</a:t>
                      </a:r>
                      <a:endParaRPr lang="en-US" altLang="ko-KR" dirty="0" smtClean="0"/>
                    </a:p>
                    <a:p>
                      <a:r>
                        <a:rPr lang="en-US" altLang="ko-KR" dirty="0" smtClean="0"/>
                        <a:t>*.</a:t>
                      </a:r>
                      <a:r>
                        <a:rPr lang="en-US" altLang="ko-KR" dirty="0" err="1" smtClean="0"/>
                        <a:t>swp</a:t>
                      </a:r>
                      <a:endParaRPr lang="en-US" altLang="ko-KR" dirty="0" smtClean="0"/>
                    </a:p>
                    <a:p>
                      <a:r>
                        <a:rPr lang="en-US" altLang="ko-KR" dirty="0" smtClean="0"/>
                        <a:t>*~.nib</a:t>
                      </a:r>
                    </a:p>
                    <a:p>
                      <a:r>
                        <a:rPr lang="en-US" altLang="ko-KR" dirty="0" err="1" smtClean="0"/>
                        <a:t>local.properties</a:t>
                      </a:r>
                      <a:endParaRPr lang="en-US" altLang="ko-KR" dirty="0" smtClean="0"/>
                    </a:p>
                    <a:p>
                      <a:r>
                        <a:rPr lang="en-US" altLang="ko-KR" dirty="0" smtClean="0"/>
                        <a:t>.settings/</a:t>
                      </a:r>
                    </a:p>
                    <a:p>
                      <a:r>
                        <a:rPr lang="en-US" altLang="ko-KR" dirty="0" smtClean="0"/>
                        <a:t>.</a:t>
                      </a:r>
                      <a:r>
                        <a:rPr lang="en-US" altLang="ko-KR" dirty="0" err="1" smtClean="0"/>
                        <a:t>loadpath</a:t>
                      </a:r>
                      <a:endParaRPr lang="en-US" altLang="ko-KR" dirty="0" smtClean="0"/>
                    </a:p>
                    <a:p>
                      <a:r>
                        <a:rPr lang="en-US" altLang="ko-KR" dirty="0" smtClean="0"/>
                        <a:t>.recommenders</a:t>
                      </a:r>
                    </a:p>
                    <a:p>
                      <a:endParaRPr lang="en-US" altLang="ko-KR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80000"/>
                        </a:lnSpc>
                      </a:pPr>
                      <a:r>
                        <a:rPr lang="en-US" altLang="ko-KR" dirty="0" smtClean="0"/>
                        <a:t># External tool builders</a:t>
                      </a:r>
                    </a:p>
                    <a:p>
                      <a:pPr latinLnBrk="1">
                        <a:lnSpc>
                          <a:spcPct val="80000"/>
                        </a:lnSpc>
                      </a:pPr>
                      <a:r>
                        <a:rPr lang="en-US" altLang="ko-KR" dirty="0" smtClean="0"/>
                        <a:t>.</a:t>
                      </a:r>
                      <a:r>
                        <a:rPr lang="en-US" altLang="ko-KR" dirty="0" err="1" smtClean="0"/>
                        <a:t>externalToolBuilders</a:t>
                      </a:r>
                      <a:r>
                        <a:rPr lang="en-US" altLang="ko-KR" dirty="0" smtClean="0"/>
                        <a:t>/</a:t>
                      </a:r>
                    </a:p>
                    <a:p>
                      <a:pPr latinLnBrk="1">
                        <a:lnSpc>
                          <a:spcPct val="80000"/>
                        </a:lnSpc>
                      </a:pPr>
                      <a:endParaRPr lang="en-US" altLang="ko-KR" dirty="0" smtClean="0"/>
                    </a:p>
                    <a:p>
                      <a:pPr latinLnBrk="1">
                        <a:lnSpc>
                          <a:spcPct val="80000"/>
                        </a:lnSpc>
                      </a:pPr>
                      <a:r>
                        <a:rPr lang="en-US" altLang="ko-KR" dirty="0" smtClean="0"/>
                        <a:t># Locally stored "Eclipse launch configurations"</a:t>
                      </a:r>
                    </a:p>
                    <a:p>
                      <a:pPr latinLnBrk="1">
                        <a:lnSpc>
                          <a:spcPct val="80000"/>
                        </a:lnSpc>
                      </a:pPr>
                      <a:r>
                        <a:rPr lang="en-US" altLang="ko-KR" dirty="0" smtClean="0"/>
                        <a:t>*.launch</a:t>
                      </a:r>
                    </a:p>
                    <a:p>
                      <a:pPr latinLnBrk="1">
                        <a:lnSpc>
                          <a:spcPct val="80000"/>
                        </a:lnSpc>
                      </a:pPr>
                      <a:endParaRPr lang="en-US" altLang="ko-KR" dirty="0" smtClean="0"/>
                    </a:p>
                    <a:p>
                      <a:pPr latinLnBrk="1">
                        <a:lnSpc>
                          <a:spcPct val="80000"/>
                        </a:lnSpc>
                      </a:pPr>
                      <a:r>
                        <a:rPr lang="en-US" altLang="ko-KR" dirty="0" smtClean="0"/>
                        <a:t># </a:t>
                      </a:r>
                      <a:r>
                        <a:rPr lang="en-US" altLang="ko-KR" dirty="0" err="1" smtClean="0"/>
                        <a:t>PyDev</a:t>
                      </a:r>
                      <a:r>
                        <a:rPr lang="en-US" altLang="ko-KR" dirty="0" smtClean="0"/>
                        <a:t> specific (Python IDE for Eclipse)</a:t>
                      </a:r>
                    </a:p>
                    <a:p>
                      <a:pPr latinLnBrk="1">
                        <a:lnSpc>
                          <a:spcPct val="80000"/>
                        </a:lnSpc>
                      </a:pPr>
                      <a:r>
                        <a:rPr lang="en-US" altLang="ko-KR" dirty="0" smtClean="0"/>
                        <a:t>*.</a:t>
                      </a:r>
                      <a:r>
                        <a:rPr lang="en-US" altLang="ko-KR" dirty="0" err="1" smtClean="0"/>
                        <a:t>pydevproject</a:t>
                      </a:r>
                      <a:endParaRPr lang="en-US" altLang="ko-KR" dirty="0" smtClean="0"/>
                    </a:p>
                    <a:p>
                      <a:pPr latinLnBrk="1">
                        <a:lnSpc>
                          <a:spcPct val="80000"/>
                        </a:lnSpc>
                      </a:pPr>
                      <a:endParaRPr lang="en-US" altLang="ko-KR" dirty="0" smtClean="0"/>
                    </a:p>
                    <a:p>
                      <a:pPr latinLnBrk="1">
                        <a:lnSpc>
                          <a:spcPct val="80000"/>
                        </a:lnSpc>
                      </a:pPr>
                      <a:r>
                        <a:rPr lang="en-US" altLang="ko-KR" dirty="0" smtClean="0"/>
                        <a:t># CDT-specific (C/C++ Development Tooling)</a:t>
                      </a:r>
                    </a:p>
                    <a:p>
                      <a:pPr latinLnBrk="1">
                        <a:lnSpc>
                          <a:spcPct val="80000"/>
                        </a:lnSpc>
                      </a:pPr>
                      <a:r>
                        <a:rPr lang="en-US" altLang="ko-KR" dirty="0" smtClean="0"/>
                        <a:t>.</a:t>
                      </a:r>
                      <a:r>
                        <a:rPr lang="en-US" altLang="ko-KR" dirty="0" err="1" smtClean="0"/>
                        <a:t>cproject</a:t>
                      </a:r>
                      <a:endParaRPr lang="en-US" altLang="ko-KR" dirty="0" smtClean="0"/>
                    </a:p>
                    <a:p>
                      <a:pPr latinLnBrk="1">
                        <a:lnSpc>
                          <a:spcPct val="80000"/>
                        </a:lnSpc>
                      </a:pPr>
                      <a:endParaRPr lang="en-US" altLang="ko-KR" dirty="0" smtClean="0"/>
                    </a:p>
                    <a:p>
                      <a:pPr latinLnBrk="1">
                        <a:lnSpc>
                          <a:spcPct val="80000"/>
                        </a:lnSpc>
                      </a:pPr>
                      <a:r>
                        <a:rPr lang="en-US" altLang="ko-KR" dirty="0" smtClean="0"/>
                        <a:t># Java annotation processor (APT)</a:t>
                      </a:r>
                    </a:p>
                    <a:p>
                      <a:pPr latinLnBrk="1">
                        <a:lnSpc>
                          <a:spcPct val="80000"/>
                        </a:lnSpc>
                      </a:pPr>
                      <a:r>
                        <a:rPr lang="en-US" altLang="ko-KR" dirty="0" smtClean="0"/>
                        <a:t>.</a:t>
                      </a:r>
                      <a:r>
                        <a:rPr lang="en-US" altLang="ko-KR" dirty="0" err="1" smtClean="0"/>
                        <a:t>factorypath</a:t>
                      </a:r>
                      <a:endParaRPr lang="en-US" altLang="ko-KR" dirty="0" smtClean="0"/>
                    </a:p>
                    <a:p>
                      <a:pPr latinLnBrk="1">
                        <a:lnSpc>
                          <a:spcPct val="80000"/>
                        </a:lnSpc>
                      </a:pPr>
                      <a:endParaRPr lang="en-US" altLang="ko-KR" dirty="0" smtClean="0"/>
                    </a:p>
                    <a:p>
                      <a:pPr latinLnBrk="1">
                        <a:lnSpc>
                          <a:spcPct val="80000"/>
                        </a:lnSpc>
                      </a:pPr>
                      <a:r>
                        <a:rPr lang="en-US" altLang="ko-KR" dirty="0" smtClean="0"/>
                        <a:t># PDT-specific (PHP Development Tools)</a:t>
                      </a:r>
                    </a:p>
                    <a:p>
                      <a:pPr latinLnBrk="1">
                        <a:lnSpc>
                          <a:spcPct val="80000"/>
                        </a:lnSpc>
                      </a:pPr>
                      <a:r>
                        <a:rPr lang="en-US" altLang="ko-KR" dirty="0" smtClean="0"/>
                        <a:t>.</a:t>
                      </a:r>
                      <a:r>
                        <a:rPr lang="en-US" altLang="ko-KR" dirty="0" err="1" smtClean="0"/>
                        <a:t>buildpath</a:t>
                      </a:r>
                      <a:endParaRPr lang="en-US" altLang="ko-KR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737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95536" y="404664"/>
            <a:ext cx="1641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</a:t>
            </a:r>
            <a:r>
              <a:rPr lang="en-US" altLang="ko-KR" dirty="0" err="1"/>
              <a:t>gitignore</a:t>
            </a:r>
            <a:r>
              <a:rPr lang="ko-KR" altLang="en-US" dirty="0"/>
              <a:t>파일</a:t>
            </a:r>
            <a:endParaRPr lang="en-US" altLang="ko-KR" dirty="0"/>
          </a:p>
          <a:p>
            <a:endParaRPr lang="en-US" altLang="ko-KR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101485"/>
              </p:ext>
            </p:extLst>
          </p:nvPr>
        </p:nvGraphicFramePr>
        <p:xfrm>
          <a:off x="755576" y="866330"/>
          <a:ext cx="8064896" cy="5459849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4032448"/>
                <a:gridCol w="4032448"/>
              </a:tblGrid>
              <a:tr h="759833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/>
                        <a:t>1. Eclipse</a:t>
                      </a:r>
                      <a:r>
                        <a:rPr lang="ko-KR" altLang="en-US" b="1" dirty="0" smtClean="0"/>
                        <a:t> 부분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539141">
                <a:tc>
                  <a:txBody>
                    <a:bodyPr/>
                    <a:lstStyle/>
                    <a:p>
                      <a:pPr latinLnBrk="1">
                        <a:lnSpc>
                          <a:spcPct val="80000"/>
                        </a:lnSpc>
                      </a:pPr>
                      <a:r>
                        <a:rPr lang="en-US" altLang="ko-KR" dirty="0" smtClean="0"/>
                        <a:t># </a:t>
                      </a:r>
                      <a:r>
                        <a:rPr lang="en-US" altLang="ko-KR" dirty="0" err="1" smtClean="0"/>
                        <a:t>sbteclipse</a:t>
                      </a:r>
                      <a:r>
                        <a:rPr lang="en-US" altLang="ko-KR" dirty="0" smtClean="0"/>
                        <a:t> plugin</a:t>
                      </a:r>
                    </a:p>
                    <a:p>
                      <a:pPr latinLnBrk="1">
                        <a:lnSpc>
                          <a:spcPct val="80000"/>
                        </a:lnSpc>
                      </a:pPr>
                      <a:r>
                        <a:rPr lang="en-US" altLang="ko-KR" dirty="0" smtClean="0"/>
                        <a:t>.target</a:t>
                      </a:r>
                    </a:p>
                    <a:p>
                      <a:pPr latinLnBrk="1">
                        <a:lnSpc>
                          <a:spcPct val="80000"/>
                        </a:lnSpc>
                      </a:pPr>
                      <a:endParaRPr lang="en-US" altLang="ko-KR" dirty="0" smtClean="0"/>
                    </a:p>
                    <a:p>
                      <a:pPr latinLnBrk="1">
                        <a:lnSpc>
                          <a:spcPct val="80000"/>
                        </a:lnSpc>
                      </a:pPr>
                      <a:r>
                        <a:rPr lang="en-US" altLang="ko-KR" dirty="0" smtClean="0"/>
                        <a:t># Tern plugin</a:t>
                      </a:r>
                    </a:p>
                    <a:p>
                      <a:pPr latinLnBrk="1">
                        <a:lnSpc>
                          <a:spcPct val="80000"/>
                        </a:lnSpc>
                      </a:pPr>
                      <a:r>
                        <a:rPr lang="en-US" altLang="ko-KR" dirty="0" smtClean="0"/>
                        <a:t>.tern-project</a:t>
                      </a:r>
                    </a:p>
                    <a:p>
                      <a:pPr latinLnBrk="1">
                        <a:lnSpc>
                          <a:spcPct val="80000"/>
                        </a:lnSpc>
                      </a:pPr>
                      <a:endParaRPr lang="en-US" altLang="ko-KR" dirty="0" smtClean="0"/>
                    </a:p>
                    <a:p>
                      <a:pPr latinLnBrk="1">
                        <a:lnSpc>
                          <a:spcPct val="80000"/>
                        </a:lnSpc>
                      </a:pPr>
                      <a:r>
                        <a:rPr lang="en-US" altLang="ko-KR" dirty="0" smtClean="0"/>
                        <a:t># </a:t>
                      </a:r>
                      <a:r>
                        <a:rPr lang="en-US" altLang="ko-KR" dirty="0" err="1" smtClean="0"/>
                        <a:t>TeXlipse</a:t>
                      </a:r>
                      <a:r>
                        <a:rPr lang="en-US" altLang="ko-KR" dirty="0" smtClean="0"/>
                        <a:t> plugin</a:t>
                      </a:r>
                    </a:p>
                    <a:p>
                      <a:pPr latinLnBrk="1">
                        <a:lnSpc>
                          <a:spcPct val="80000"/>
                        </a:lnSpc>
                      </a:pPr>
                      <a:r>
                        <a:rPr lang="en-US" altLang="ko-KR" dirty="0" smtClean="0"/>
                        <a:t>.</a:t>
                      </a:r>
                      <a:r>
                        <a:rPr lang="en-US" altLang="ko-KR" dirty="0" err="1" smtClean="0"/>
                        <a:t>texlipse</a:t>
                      </a:r>
                      <a:endParaRPr lang="en-US" altLang="ko-KR" dirty="0" smtClean="0"/>
                    </a:p>
                    <a:p>
                      <a:pPr latinLnBrk="1">
                        <a:lnSpc>
                          <a:spcPct val="80000"/>
                        </a:lnSpc>
                      </a:pPr>
                      <a:endParaRPr lang="en-US" altLang="ko-KR" dirty="0" smtClean="0"/>
                    </a:p>
                    <a:p>
                      <a:pPr latinLnBrk="1">
                        <a:lnSpc>
                          <a:spcPct val="80000"/>
                        </a:lnSpc>
                      </a:pPr>
                      <a:r>
                        <a:rPr lang="en-US" altLang="ko-KR" dirty="0" smtClean="0"/>
                        <a:t># STS (Spring Tool Suite)</a:t>
                      </a:r>
                    </a:p>
                    <a:p>
                      <a:pPr latinLnBrk="1">
                        <a:lnSpc>
                          <a:spcPct val="80000"/>
                        </a:lnSpc>
                      </a:pPr>
                      <a:r>
                        <a:rPr lang="en-US" altLang="ko-KR" dirty="0" smtClean="0"/>
                        <a:t>.</a:t>
                      </a:r>
                      <a:r>
                        <a:rPr lang="en-US" altLang="ko-KR" dirty="0" err="1" smtClean="0"/>
                        <a:t>springBeans</a:t>
                      </a:r>
                      <a:endParaRPr lang="en-US" altLang="ko-KR" dirty="0" smtClean="0"/>
                    </a:p>
                    <a:p>
                      <a:pPr latinLnBrk="1">
                        <a:lnSpc>
                          <a:spcPct val="80000"/>
                        </a:lnSpc>
                      </a:pPr>
                      <a:endParaRPr lang="en-US" altLang="ko-KR" dirty="0" smtClean="0"/>
                    </a:p>
                    <a:p>
                      <a:pPr latinLnBrk="1">
                        <a:lnSpc>
                          <a:spcPct val="80000"/>
                        </a:lnSpc>
                      </a:pPr>
                      <a:r>
                        <a:rPr lang="en-US" altLang="ko-KR" dirty="0" smtClean="0"/>
                        <a:t># Code Recommenders</a:t>
                      </a:r>
                    </a:p>
                    <a:p>
                      <a:pPr latinLnBrk="1">
                        <a:lnSpc>
                          <a:spcPct val="80000"/>
                        </a:lnSpc>
                      </a:pPr>
                      <a:r>
                        <a:rPr lang="en-US" altLang="ko-KR" dirty="0" smtClean="0"/>
                        <a:t>.recommenders/</a:t>
                      </a:r>
                    </a:p>
                    <a:p>
                      <a:pPr latinLnBrk="1">
                        <a:lnSpc>
                          <a:spcPct val="80000"/>
                        </a:lnSpc>
                      </a:pPr>
                      <a:endParaRPr lang="en-US" altLang="ko-KR" dirty="0" smtClean="0"/>
                    </a:p>
                    <a:p>
                      <a:pPr latinLnBrk="1">
                        <a:lnSpc>
                          <a:spcPct val="80000"/>
                        </a:lnSpc>
                      </a:pPr>
                      <a:r>
                        <a:rPr lang="en-US" altLang="ko-KR" dirty="0" smtClean="0"/>
                        <a:t># Scala IDE specific (Scala &amp;amp; Java development for Eclipse)</a:t>
                      </a:r>
                    </a:p>
                    <a:p>
                      <a:pPr latinLnBrk="1">
                        <a:lnSpc>
                          <a:spcPct val="80000"/>
                        </a:lnSpc>
                      </a:pPr>
                      <a:r>
                        <a:rPr lang="en-US" altLang="ko-KR" dirty="0" smtClean="0"/>
                        <a:t>.cache-main</a:t>
                      </a:r>
                    </a:p>
                    <a:p>
                      <a:pPr latinLnBrk="1">
                        <a:lnSpc>
                          <a:spcPct val="80000"/>
                        </a:lnSpc>
                      </a:pPr>
                      <a:r>
                        <a:rPr lang="en-US" altLang="ko-KR" dirty="0" smtClean="0"/>
                        <a:t>.</a:t>
                      </a:r>
                      <a:r>
                        <a:rPr lang="en-US" altLang="ko-KR" dirty="0" err="1" smtClean="0"/>
                        <a:t>scala_dependencies</a:t>
                      </a:r>
                      <a:endParaRPr lang="en-US" altLang="ko-KR" dirty="0" smtClean="0"/>
                    </a:p>
                    <a:p>
                      <a:pPr latinLnBrk="1">
                        <a:lnSpc>
                          <a:spcPct val="80000"/>
                        </a:lnSpc>
                      </a:pPr>
                      <a:r>
                        <a:rPr lang="en-US" altLang="ko-KR" dirty="0" smtClean="0"/>
                        <a:t>.worksheet</a:t>
                      </a:r>
                      <a:endParaRPr lang="ko-KR" altLang="en-US" dirty="0" smtClean="0"/>
                    </a:p>
                    <a:p>
                      <a:pPr latinLnBrk="1">
                        <a:lnSpc>
                          <a:spcPct val="80000"/>
                        </a:lnSpc>
                      </a:pP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80000"/>
                        </a:lnSpc>
                      </a:pPr>
                      <a:r>
                        <a:rPr lang="en-US" altLang="ko-KR" dirty="0" smtClean="0"/>
                        <a:t>### Eclipse Patch ### </a:t>
                      </a:r>
                    </a:p>
                    <a:p>
                      <a:pPr latinLnBrk="1">
                        <a:lnSpc>
                          <a:spcPct val="80000"/>
                        </a:lnSpc>
                      </a:pPr>
                      <a:r>
                        <a:rPr lang="en-US" altLang="ko-KR" dirty="0" smtClean="0"/>
                        <a:t># Eclipse Core </a:t>
                      </a:r>
                    </a:p>
                    <a:p>
                      <a:pPr latinLnBrk="1">
                        <a:lnSpc>
                          <a:spcPct val="80000"/>
                        </a:lnSpc>
                      </a:pPr>
                      <a:r>
                        <a:rPr lang="en-US" altLang="ko-KR" dirty="0" smtClean="0"/>
                        <a:t>.project </a:t>
                      </a:r>
                    </a:p>
                    <a:p>
                      <a:pPr latinLnBrk="1">
                        <a:lnSpc>
                          <a:spcPct val="80000"/>
                        </a:lnSpc>
                      </a:pPr>
                      <a:endParaRPr lang="en-US" altLang="ko-KR" dirty="0" smtClean="0"/>
                    </a:p>
                    <a:p>
                      <a:pPr latinLnBrk="1">
                        <a:lnSpc>
                          <a:spcPct val="80000"/>
                        </a:lnSpc>
                      </a:pPr>
                      <a:r>
                        <a:rPr lang="en-US" altLang="ko-KR" dirty="0" smtClean="0"/>
                        <a:t># JDT-specific (Eclipse Java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smtClean="0"/>
                        <a:t>Development Tools) </a:t>
                      </a:r>
                    </a:p>
                    <a:p>
                      <a:pPr latinLnBrk="1">
                        <a:lnSpc>
                          <a:spcPct val="80000"/>
                        </a:lnSpc>
                      </a:pPr>
                      <a:r>
                        <a:rPr lang="en-US" altLang="ko-KR" dirty="0" smtClean="0"/>
                        <a:t>.</a:t>
                      </a:r>
                      <a:r>
                        <a:rPr lang="en-US" altLang="ko-KR" dirty="0" err="1" smtClean="0"/>
                        <a:t>classpath</a:t>
                      </a:r>
                      <a:r>
                        <a:rPr lang="en-US" altLang="ko-KR" dirty="0" smtClean="0"/>
                        <a:t> </a:t>
                      </a:r>
                    </a:p>
                    <a:p>
                      <a:pPr latinLnBrk="1">
                        <a:lnSpc>
                          <a:spcPct val="80000"/>
                        </a:lnSpc>
                      </a:pPr>
                      <a:endParaRPr lang="en-US" altLang="ko-KR" dirty="0" smtClean="0"/>
                    </a:p>
                    <a:p>
                      <a:pPr latinLnBrk="1">
                        <a:lnSpc>
                          <a:spcPct val="80000"/>
                        </a:lnSpc>
                      </a:pPr>
                      <a:r>
                        <a:rPr lang="en-US" altLang="ko-KR" dirty="0" smtClean="0"/>
                        <a:t># Annotation Processing </a:t>
                      </a:r>
                    </a:p>
                    <a:p>
                      <a:pPr latinLnBrk="1">
                        <a:lnSpc>
                          <a:spcPct val="80000"/>
                        </a:lnSpc>
                      </a:pPr>
                      <a:r>
                        <a:rPr lang="en-US" altLang="ko-KR" dirty="0" smtClean="0"/>
                        <a:t>.</a:t>
                      </a:r>
                      <a:r>
                        <a:rPr lang="en-US" altLang="ko-KR" dirty="0" err="1" smtClean="0"/>
                        <a:t>apt_generated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169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95536" y="404664"/>
            <a:ext cx="1641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</a:t>
            </a:r>
            <a:r>
              <a:rPr lang="en-US" altLang="ko-KR" dirty="0" err="1"/>
              <a:t>gitignore</a:t>
            </a:r>
            <a:r>
              <a:rPr lang="ko-KR" altLang="en-US" dirty="0"/>
              <a:t>파일</a:t>
            </a:r>
            <a:endParaRPr lang="en-US" altLang="ko-KR" dirty="0"/>
          </a:p>
          <a:p>
            <a:endParaRPr lang="en-US" altLang="ko-KR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665435"/>
              </p:ext>
            </p:extLst>
          </p:nvPr>
        </p:nvGraphicFramePr>
        <p:xfrm>
          <a:off x="755576" y="866330"/>
          <a:ext cx="8064896" cy="5298974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4032448"/>
                <a:gridCol w="4032448"/>
              </a:tblGrid>
              <a:tr h="7598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/>
                        <a:t>2. Java</a:t>
                      </a:r>
                      <a:r>
                        <a:rPr lang="ko-KR" altLang="en-US" b="1" dirty="0" smtClean="0"/>
                        <a:t> 부분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/>
                        <a:t>3. Windows</a:t>
                      </a:r>
                      <a:r>
                        <a:rPr lang="ko-KR" altLang="en-US" b="1" dirty="0" smtClean="0"/>
                        <a:t> 부분</a:t>
                      </a:r>
                    </a:p>
                  </a:txBody>
                  <a:tcPr anchor="ctr"/>
                </a:tc>
              </a:tr>
              <a:tr h="4539141">
                <a:tc>
                  <a:txBody>
                    <a:bodyPr/>
                    <a:lstStyle/>
                    <a:p>
                      <a:pPr latinLnBrk="1">
                        <a:lnSpc>
                          <a:spcPct val="80000"/>
                        </a:lnSpc>
                      </a:pPr>
                      <a:r>
                        <a:rPr lang="en-US" altLang="ko-KR" dirty="0" smtClean="0"/>
                        <a:t>### Java ### </a:t>
                      </a:r>
                    </a:p>
                    <a:p>
                      <a:pPr latinLnBrk="1">
                        <a:lnSpc>
                          <a:spcPct val="80000"/>
                        </a:lnSpc>
                      </a:pPr>
                      <a:r>
                        <a:rPr lang="en-US" altLang="ko-KR" dirty="0" smtClean="0"/>
                        <a:t># Compiled class file </a:t>
                      </a:r>
                    </a:p>
                    <a:p>
                      <a:pPr latinLnBrk="1">
                        <a:lnSpc>
                          <a:spcPct val="80000"/>
                        </a:lnSpc>
                      </a:pPr>
                      <a:r>
                        <a:rPr lang="en-US" altLang="ko-KR" dirty="0" smtClean="0"/>
                        <a:t>*.class </a:t>
                      </a:r>
                    </a:p>
                    <a:p>
                      <a:pPr latinLnBrk="1">
                        <a:lnSpc>
                          <a:spcPct val="80000"/>
                        </a:lnSpc>
                      </a:pPr>
                      <a:endParaRPr lang="en-US" altLang="ko-KR" dirty="0" smtClean="0"/>
                    </a:p>
                    <a:p>
                      <a:pPr latinLnBrk="1">
                        <a:lnSpc>
                          <a:spcPct val="80000"/>
                        </a:lnSpc>
                      </a:pPr>
                      <a:r>
                        <a:rPr lang="en-US" altLang="ko-KR" dirty="0" smtClean="0"/>
                        <a:t># Log file </a:t>
                      </a:r>
                    </a:p>
                    <a:p>
                      <a:pPr latinLnBrk="1">
                        <a:lnSpc>
                          <a:spcPct val="80000"/>
                        </a:lnSpc>
                      </a:pPr>
                      <a:r>
                        <a:rPr lang="en-US" altLang="ko-KR" dirty="0" smtClean="0"/>
                        <a:t>*.log </a:t>
                      </a:r>
                    </a:p>
                    <a:p>
                      <a:pPr latinLnBrk="1">
                        <a:lnSpc>
                          <a:spcPct val="80000"/>
                        </a:lnSpc>
                      </a:pPr>
                      <a:endParaRPr lang="en-US" altLang="ko-KR" dirty="0" smtClean="0"/>
                    </a:p>
                    <a:p>
                      <a:pPr latinLnBrk="1">
                        <a:lnSpc>
                          <a:spcPct val="80000"/>
                        </a:lnSpc>
                      </a:pPr>
                      <a:r>
                        <a:rPr lang="en-US" altLang="ko-KR" dirty="0" smtClean="0"/>
                        <a:t># </a:t>
                      </a:r>
                      <a:r>
                        <a:rPr lang="en-US" altLang="ko-KR" dirty="0" err="1" smtClean="0"/>
                        <a:t>BlueJ</a:t>
                      </a:r>
                      <a:r>
                        <a:rPr lang="en-US" altLang="ko-KR" dirty="0" smtClean="0"/>
                        <a:t> files </a:t>
                      </a:r>
                    </a:p>
                    <a:p>
                      <a:pPr latinLnBrk="1">
                        <a:lnSpc>
                          <a:spcPct val="80000"/>
                        </a:lnSpc>
                      </a:pPr>
                      <a:r>
                        <a:rPr lang="en-US" altLang="ko-KR" dirty="0" smtClean="0"/>
                        <a:t>*.</a:t>
                      </a:r>
                      <a:r>
                        <a:rPr lang="en-US" altLang="ko-KR" dirty="0" err="1" smtClean="0"/>
                        <a:t>ctxt</a:t>
                      </a:r>
                      <a:r>
                        <a:rPr lang="en-US" altLang="ko-KR" dirty="0" smtClean="0"/>
                        <a:t> </a:t>
                      </a:r>
                    </a:p>
                    <a:p>
                      <a:pPr latinLnBrk="1">
                        <a:lnSpc>
                          <a:spcPct val="80000"/>
                        </a:lnSpc>
                      </a:pPr>
                      <a:endParaRPr lang="en-US" altLang="ko-KR" dirty="0" smtClean="0"/>
                    </a:p>
                    <a:p>
                      <a:pPr latinLnBrk="1">
                        <a:lnSpc>
                          <a:spcPct val="80000"/>
                        </a:lnSpc>
                      </a:pPr>
                      <a:r>
                        <a:rPr lang="en-US" altLang="ko-KR" dirty="0" smtClean="0"/>
                        <a:t># Mobile Tools for Java (J2ME) </a:t>
                      </a:r>
                    </a:p>
                    <a:p>
                      <a:pPr latinLnBrk="1">
                        <a:lnSpc>
                          <a:spcPct val="80000"/>
                        </a:lnSpc>
                      </a:pPr>
                      <a:r>
                        <a:rPr lang="en-US" altLang="ko-KR" dirty="0" smtClean="0"/>
                        <a:t>.</a:t>
                      </a:r>
                      <a:r>
                        <a:rPr lang="en-US" altLang="ko-KR" dirty="0" err="1" smtClean="0"/>
                        <a:t>mtj.tmp</a:t>
                      </a:r>
                      <a:r>
                        <a:rPr lang="en-US" altLang="ko-KR" dirty="0" smtClean="0"/>
                        <a:t>/ </a:t>
                      </a:r>
                    </a:p>
                    <a:p>
                      <a:pPr latinLnBrk="1">
                        <a:lnSpc>
                          <a:spcPct val="80000"/>
                        </a:lnSpc>
                      </a:pPr>
                      <a:endParaRPr lang="en-US" altLang="ko-KR" dirty="0" smtClean="0"/>
                    </a:p>
                    <a:p>
                      <a:pPr latinLnBrk="1">
                        <a:lnSpc>
                          <a:spcPct val="80000"/>
                        </a:lnSpc>
                      </a:pPr>
                      <a:r>
                        <a:rPr lang="en-US" altLang="ko-KR" dirty="0" smtClean="0"/>
                        <a:t># Package Files #</a:t>
                      </a:r>
                      <a:r>
                        <a:rPr lang="en-US" altLang="ko-KR" baseline="0" dirty="0" smtClean="0"/>
                        <a:t> </a:t>
                      </a:r>
                    </a:p>
                    <a:p>
                      <a:pPr latinLnBrk="1">
                        <a:lnSpc>
                          <a:spcPct val="80000"/>
                        </a:lnSpc>
                      </a:pPr>
                      <a:r>
                        <a:rPr lang="en-US" altLang="ko-KR" dirty="0" smtClean="0"/>
                        <a:t>*.jar </a:t>
                      </a:r>
                    </a:p>
                    <a:p>
                      <a:pPr latinLnBrk="1">
                        <a:lnSpc>
                          <a:spcPct val="80000"/>
                        </a:lnSpc>
                      </a:pPr>
                      <a:r>
                        <a:rPr lang="en-US" altLang="ko-KR" dirty="0" smtClean="0"/>
                        <a:t>*.war </a:t>
                      </a:r>
                    </a:p>
                    <a:p>
                      <a:pPr latinLnBrk="1">
                        <a:lnSpc>
                          <a:spcPct val="80000"/>
                        </a:lnSpc>
                      </a:pPr>
                      <a:r>
                        <a:rPr lang="en-US" altLang="ko-KR" dirty="0" smtClean="0"/>
                        <a:t>*.ear </a:t>
                      </a:r>
                    </a:p>
                    <a:p>
                      <a:pPr latinLnBrk="1">
                        <a:lnSpc>
                          <a:spcPct val="80000"/>
                        </a:lnSpc>
                      </a:pPr>
                      <a:r>
                        <a:rPr lang="en-US" altLang="ko-KR" dirty="0" smtClean="0"/>
                        <a:t>*.zip </a:t>
                      </a:r>
                    </a:p>
                    <a:p>
                      <a:pPr latinLnBrk="1">
                        <a:lnSpc>
                          <a:spcPct val="80000"/>
                        </a:lnSpc>
                      </a:pPr>
                      <a:r>
                        <a:rPr lang="en-US" altLang="ko-KR" dirty="0" smtClean="0"/>
                        <a:t>*.tar.gz </a:t>
                      </a:r>
                    </a:p>
                    <a:p>
                      <a:pPr latinLnBrk="1">
                        <a:lnSpc>
                          <a:spcPct val="80000"/>
                        </a:lnSpc>
                      </a:pPr>
                      <a:r>
                        <a:rPr lang="en-US" altLang="ko-KR" dirty="0" smtClean="0"/>
                        <a:t>*.</a:t>
                      </a:r>
                      <a:r>
                        <a:rPr lang="en-US" altLang="ko-KR" dirty="0" err="1" smtClean="0"/>
                        <a:t>rar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80000"/>
                        </a:lnSpc>
                      </a:pPr>
                      <a:r>
                        <a:rPr lang="en-US" altLang="ko-KR" dirty="0" smtClean="0"/>
                        <a:t>### Windows ### </a:t>
                      </a:r>
                    </a:p>
                    <a:p>
                      <a:pPr latinLnBrk="1">
                        <a:lnSpc>
                          <a:spcPct val="80000"/>
                        </a:lnSpc>
                      </a:pPr>
                      <a:r>
                        <a:rPr lang="en-US" altLang="ko-KR" dirty="0" smtClean="0"/>
                        <a:t># Windows thumbnail cache files </a:t>
                      </a:r>
                    </a:p>
                    <a:p>
                      <a:pPr latinLnBrk="1">
                        <a:lnSpc>
                          <a:spcPct val="80000"/>
                        </a:lnSpc>
                      </a:pPr>
                      <a:r>
                        <a:rPr lang="en-US" altLang="ko-KR" dirty="0" err="1" smtClean="0"/>
                        <a:t>Thumbs.db</a:t>
                      </a:r>
                      <a:r>
                        <a:rPr lang="en-US" altLang="ko-KR" dirty="0" smtClean="0"/>
                        <a:t> </a:t>
                      </a:r>
                    </a:p>
                    <a:p>
                      <a:pPr latinLnBrk="1">
                        <a:lnSpc>
                          <a:spcPct val="80000"/>
                        </a:lnSpc>
                      </a:pPr>
                      <a:r>
                        <a:rPr lang="en-US" altLang="ko-KR" dirty="0" err="1" smtClean="0"/>
                        <a:t>ehthumbs.db</a:t>
                      </a:r>
                      <a:r>
                        <a:rPr lang="en-US" altLang="ko-KR" dirty="0" smtClean="0"/>
                        <a:t> </a:t>
                      </a:r>
                    </a:p>
                    <a:p>
                      <a:pPr latinLnBrk="1">
                        <a:lnSpc>
                          <a:spcPct val="80000"/>
                        </a:lnSpc>
                      </a:pPr>
                      <a:r>
                        <a:rPr lang="en-US" altLang="ko-KR" dirty="0" err="1" smtClean="0"/>
                        <a:t>ehthumbs_vista.db</a:t>
                      </a:r>
                      <a:r>
                        <a:rPr lang="en-US" altLang="ko-KR" dirty="0" smtClean="0"/>
                        <a:t> </a:t>
                      </a:r>
                    </a:p>
                    <a:p>
                      <a:pPr latinLnBrk="1">
                        <a:lnSpc>
                          <a:spcPct val="80000"/>
                        </a:lnSpc>
                      </a:pPr>
                      <a:endParaRPr lang="en-US" altLang="ko-KR" dirty="0" smtClean="0"/>
                    </a:p>
                    <a:p>
                      <a:pPr latinLnBrk="1">
                        <a:lnSpc>
                          <a:spcPct val="80000"/>
                        </a:lnSpc>
                      </a:pPr>
                      <a:r>
                        <a:rPr lang="en-US" altLang="ko-KR" dirty="0" smtClean="0"/>
                        <a:t># Folder </a:t>
                      </a:r>
                      <a:r>
                        <a:rPr lang="en-US" altLang="ko-KR" dirty="0" err="1" smtClean="0"/>
                        <a:t>config</a:t>
                      </a:r>
                      <a:r>
                        <a:rPr lang="en-US" altLang="ko-KR" dirty="0" smtClean="0"/>
                        <a:t> file </a:t>
                      </a:r>
                    </a:p>
                    <a:p>
                      <a:pPr latinLnBrk="1">
                        <a:lnSpc>
                          <a:spcPct val="80000"/>
                        </a:lnSpc>
                      </a:pPr>
                      <a:r>
                        <a:rPr lang="en-US" altLang="ko-KR" dirty="0" smtClean="0"/>
                        <a:t>Desktop.ini </a:t>
                      </a:r>
                    </a:p>
                    <a:p>
                      <a:pPr latinLnBrk="1">
                        <a:lnSpc>
                          <a:spcPct val="80000"/>
                        </a:lnSpc>
                      </a:pPr>
                      <a:endParaRPr lang="en-US" altLang="ko-KR" dirty="0" smtClean="0"/>
                    </a:p>
                    <a:p>
                      <a:pPr latinLnBrk="1">
                        <a:lnSpc>
                          <a:spcPct val="80000"/>
                        </a:lnSpc>
                      </a:pPr>
                      <a:r>
                        <a:rPr lang="en-US" altLang="ko-KR" dirty="0" smtClean="0"/>
                        <a:t># Recycle Bin used on file shares </a:t>
                      </a:r>
                    </a:p>
                    <a:p>
                      <a:pPr latinLnBrk="1">
                        <a:lnSpc>
                          <a:spcPct val="80000"/>
                        </a:lnSpc>
                      </a:pPr>
                      <a:r>
                        <a:rPr lang="en-US" altLang="ko-KR" dirty="0" smtClean="0"/>
                        <a:t>$RECYCLE.BIN/ </a:t>
                      </a:r>
                    </a:p>
                    <a:p>
                      <a:pPr latinLnBrk="1">
                        <a:lnSpc>
                          <a:spcPct val="80000"/>
                        </a:lnSpc>
                      </a:pPr>
                      <a:endParaRPr lang="en-US" altLang="ko-KR" dirty="0" smtClean="0"/>
                    </a:p>
                    <a:p>
                      <a:pPr latinLnBrk="1">
                        <a:lnSpc>
                          <a:spcPct val="80000"/>
                        </a:lnSpc>
                      </a:pPr>
                      <a:r>
                        <a:rPr lang="en-US" altLang="ko-KR" dirty="0" smtClean="0"/>
                        <a:t># Windows Installer files </a:t>
                      </a:r>
                    </a:p>
                    <a:p>
                      <a:pPr latinLnBrk="1">
                        <a:lnSpc>
                          <a:spcPct val="80000"/>
                        </a:lnSpc>
                      </a:pPr>
                      <a:r>
                        <a:rPr lang="en-US" altLang="ko-KR" dirty="0" smtClean="0"/>
                        <a:t>*.cab </a:t>
                      </a:r>
                    </a:p>
                    <a:p>
                      <a:pPr latinLnBrk="1">
                        <a:lnSpc>
                          <a:spcPct val="80000"/>
                        </a:lnSpc>
                      </a:pPr>
                      <a:r>
                        <a:rPr lang="en-US" altLang="ko-KR" dirty="0" smtClean="0"/>
                        <a:t>*.</a:t>
                      </a:r>
                      <a:r>
                        <a:rPr lang="en-US" altLang="ko-KR" dirty="0" err="1" smtClean="0"/>
                        <a:t>msi</a:t>
                      </a:r>
                      <a:r>
                        <a:rPr lang="en-US" altLang="ko-KR" dirty="0" smtClean="0"/>
                        <a:t> </a:t>
                      </a:r>
                    </a:p>
                    <a:p>
                      <a:pPr latinLnBrk="1">
                        <a:lnSpc>
                          <a:spcPct val="80000"/>
                        </a:lnSpc>
                      </a:pPr>
                      <a:r>
                        <a:rPr lang="en-US" altLang="ko-KR" dirty="0" smtClean="0"/>
                        <a:t>*.</a:t>
                      </a:r>
                      <a:r>
                        <a:rPr lang="en-US" altLang="ko-KR" dirty="0" err="1" smtClean="0"/>
                        <a:t>msm</a:t>
                      </a:r>
                      <a:r>
                        <a:rPr lang="en-US" altLang="ko-KR" dirty="0" smtClean="0"/>
                        <a:t> </a:t>
                      </a:r>
                    </a:p>
                    <a:p>
                      <a:pPr latinLnBrk="1">
                        <a:lnSpc>
                          <a:spcPct val="80000"/>
                        </a:lnSpc>
                      </a:pPr>
                      <a:r>
                        <a:rPr lang="en-US" altLang="ko-KR" dirty="0" smtClean="0"/>
                        <a:t>*.</a:t>
                      </a:r>
                      <a:r>
                        <a:rPr lang="en-US" altLang="ko-KR" dirty="0" err="1" smtClean="0"/>
                        <a:t>msp</a:t>
                      </a:r>
                      <a:r>
                        <a:rPr lang="en-US" altLang="ko-KR" dirty="0" smtClean="0"/>
                        <a:t> </a:t>
                      </a:r>
                    </a:p>
                    <a:p>
                      <a:pPr latinLnBrk="1">
                        <a:lnSpc>
                          <a:spcPct val="80000"/>
                        </a:lnSpc>
                      </a:pPr>
                      <a:endParaRPr lang="en-US" altLang="ko-KR" dirty="0" smtClean="0"/>
                    </a:p>
                    <a:p>
                      <a:pPr latinLnBrk="1">
                        <a:lnSpc>
                          <a:spcPct val="80000"/>
                        </a:lnSpc>
                      </a:pPr>
                      <a:r>
                        <a:rPr lang="en-US" altLang="ko-KR" dirty="0" smtClean="0"/>
                        <a:t># Windows shortcuts </a:t>
                      </a:r>
                    </a:p>
                    <a:p>
                      <a:pPr latinLnBrk="1">
                        <a:lnSpc>
                          <a:spcPct val="80000"/>
                        </a:lnSpc>
                      </a:pPr>
                      <a:r>
                        <a:rPr lang="en-US" altLang="ko-KR" dirty="0" smtClean="0"/>
                        <a:t>*.</a:t>
                      </a:r>
                      <a:r>
                        <a:rPr lang="en-US" altLang="ko-KR" dirty="0" err="1" smtClean="0"/>
                        <a:t>lnk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759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95536" y="404664"/>
            <a:ext cx="1641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</a:t>
            </a:r>
            <a:r>
              <a:rPr lang="en-US" altLang="ko-KR" dirty="0" err="1"/>
              <a:t>gitignore</a:t>
            </a:r>
            <a:r>
              <a:rPr lang="ko-KR" altLang="en-US" dirty="0"/>
              <a:t>파일</a:t>
            </a:r>
            <a:endParaRPr lang="en-US" altLang="ko-KR" dirty="0"/>
          </a:p>
          <a:p>
            <a:endParaRPr lang="en-US" altLang="ko-KR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623142"/>
              </p:ext>
            </p:extLst>
          </p:nvPr>
        </p:nvGraphicFramePr>
        <p:xfrm>
          <a:off x="755576" y="866330"/>
          <a:ext cx="8064896" cy="5459849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4032448"/>
                <a:gridCol w="4032448"/>
              </a:tblGrid>
              <a:tr h="759833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/>
                        <a:t>4. </a:t>
                      </a:r>
                      <a:r>
                        <a:rPr lang="en-US" altLang="ko-KR" b="1" dirty="0" err="1" smtClean="0"/>
                        <a:t>macOS</a:t>
                      </a:r>
                      <a:r>
                        <a:rPr lang="en-US" altLang="ko-KR" b="1" dirty="0" smtClean="0"/>
                        <a:t> </a:t>
                      </a:r>
                      <a:r>
                        <a:rPr lang="ko-KR" altLang="en-US" b="1" dirty="0" smtClean="0"/>
                        <a:t>부분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1" dirty="0" smtClean="0"/>
                    </a:p>
                  </a:txBody>
                  <a:tcPr anchor="ctr"/>
                </a:tc>
              </a:tr>
              <a:tr h="4539141">
                <a:tc>
                  <a:txBody>
                    <a:bodyPr/>
                    <a:lstStyle/>
                    <a:p>
                      <a:pPr latinLnBrk="1">
                        <a:lnSpc>
                          <a:spcPct val="80000"/>
                        </a:lnSpc>
                      </a:pPr>
                      <a:r>
                        <a:rPr lang="en-US" altLang="ko-KR" dirty="0" smtClean="0"/>
                        <a:t>### </a:t>
                      </a:r>
                      <a:r>
                        <a:rPr lang="en-US" altLang="ko-KR" dirty="0" err="1" smtClean="0"/>
                        <a:t>macOS</a:t>
                      </a:r>
                      <a:r>
                        <a:rPr lang="en-US" altLang="ko-KR" dirty="0" smtClean="0"/>
                        <a:t> ### </a:t>
                      </a:r>
                    </a:p>
                    <a:p>
                      <a:pPr latinLnBrk="1">
                        <a:lnSpc>
                          <a:spcPct val="80000"/>
                        </a:lnSpc>
                      </a:pPr>
                      <a:r>
                        <a:rPr lang="en-US" altLang="ko-KR" dirty="0" smtClean="0"/>
                        <a:t>*.</a:t>
                      </a:r>
                      <a:r>
                        <a:rPr lang="en-US" altLang="ko-KR" dirty="0" err="1" smtClean="0"/>
                        <a:t>DS_Store</a:t>
                      </a:r>
                      <a:r>
                        <a:rPr lang="en-US" altLang="ko-KR" dirty="0" smtClean="0"/>
                        <a:t> </a:t>
                      </a:r>
                    </a:p>
                    <a:p>
                      <a:pPr latinLnBrk="1">
                        <a:lnSpc>
                          <a:spcPct val="80000"/>
                        </a:lnSpc>
                      </a:pPr>
                      <a:r>
                        <a:rPr lang="en-US" altLang="ko-KR" dirty="0" smtClean="0"/>
                        <a:t>.</a:t>
                      </a:r>
                      <a:r>
                        <a:rPr lang="en-US" altLang="ko-KR" dirty="0" err="1" smtClean="0"/>
                        <a:t>AppleDouble</a:t>
                      </a:r>
                      <a:r>
                        <a:rPr lang="en-US" altLang="ko-KR" dirty="0" smtClean="0"/>
                        <a:t> </a:t>
                      </a:r>
                    </a:p>
                    <a:p>
                      <a:pPr latinLnBrk="1">
                        <a:lnSpc>
                          <a:spcPct val="80000"/>
                        </a:lnSpc>
                      </a:pPr>
                      <a:r>
                        <a:rPr lang="en-US" altLang="ko-KR" dirty="0" smtClean="0"/>
                        <a:t>.</a:t>
                      </a:r>
                      <a:r>
                        <a:rPr lang="en-US" altLang="ko-KR" dirty="0" err="1" smtClean="0"/>
                        <a:t>LSOverride</a:t>
                      </a:r>
                      <a:r>
                        <a:rPr lang="en-US" altLang="ko-KR" dirty="0" smtClean="0"/>
                        <a:t> </a:t>
                      </a:r>
                    </a:p>
                    <a:p>
                      <a:pPr latinLnBrk="1">
                        <a:lnSpc>
                          <a:spcPct val="80000"/>
                        </a:lnSpc>
                      </a:pPr>
                      <a:endParaRPr lang="en-US" altLang="ko-KR" dirty="0" smtClean="0"/>
                    </a:p>
                    <a:p>
                      <a:pPr latinLnBrk="1">
                        <a:lnSpc>
                          <a:spcPct val="80000"/>
                        </a:lnSpc>
                      </a:pPr>
                      <a:r>
                        <a:rPr lang="en-US" altLang="ko-KR" dirty="0" smtClean="0"/>
                        <a:t># Icon must end with two \r </a:t>
                      </a:r>
                    </a:p>
                    <a:p>
                      <a:pPr latinLnBrk="1">
                        <a:lnSpc>
                          <a:spcPct val="80000"/>
                        </a:lnSpc>
                      </a:pPr>
                      <a:r>
                        <a:rPr lang="en-US" altLang="ko-KR" dirty="0" smtClean="0"/>
                        <a:t>Icon </a:t>
                      </a:r>
                    </a:p>
                    <a:p>
                      <a:pPr latinLnBrk="1">
                        <a:lnSpc>
                          <a:spcPct val="80000"/>
                        </a:lnSpc>
                      </a:pPr>
                      <a:endParaRPr lang="en-US" altLang="ko-KR" dirty="0" smtClean="0"/>
                    </a:p>
                    <a:p>
                      <a:pPr latinLnBrk="1">
                        <a:lnSpc>
                          <a:spcPct val="80000"/>
                        </a:lnSpc>
                      </a:pPr>
                      <a:r>
                        <a:rPr lang="en-US" altLang="ko-KR" dirty="0" smtClean="0"/>
                        <a:t># Thumbnails </a:t>
                      </a:r>
                    </a:p>
                    <a:p>
                      <a:pPr latinLnBrk="1">
                        <a:lnSpc>
                          <a:spcPct val="80000"/>
                        </a:lnSpc>
                      </a:pPr>
                      <a:r>
                        <a:rPr lang="en-US" altLang="ko-KR" dirty="0" smtClean="0"/>
                        <a:t>._* </a:t>
                      </a:r>
                    </a:p>
                    <a:p>
                      <a:pPr latinLnBrk="1">
                        <a:lnSpc>
                          <a:spcPct val="80000"/>
                        </a:lnSpc>
                      </a:pPr>
                      <a:endParaRPr lang="en-US" altLang="ko-KR" dirty="0" smtClean="0"/>
                    </a:p>
                    <a:p>
                      <a:pPr latinLnBrk="1">
                        <a:lnSpc>
                          <a:spcPct val="80000"/>
                        </a:lnSpc>
                      </a:pPr>
                      <a:r>
                        <a:rPr lang="en-US" altLang="ko-KR" dirty="0" smtClean="0"/>
                        <a:t># Files that might appear in the root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smtClean="0"/>
                        <a:t>of a volume </a:t>
                      </a:r>
                    </a:p>
                    <a:p>
                      <a:pPr latinLnBrk="1">
                        <a:lnSpc>
                          <a:spcPct val="80000"/>
                        </a:lnSpc>
                      </a:pPr>
                      <a:r>
                        <a:rPr lang="en-US" altLang="ko-KR" dirty="0" smtClean="0"/>
                        <a:t>.DocumentRevisions-V100 </a:t>
                      </a:r>
                    </a:p>
                    <a:p>
                      <a:pPr latinLnBrk="1">
                        <a:lnSpc>
                          <a:spcPct val="80000"/>
                        </a:lnSpc>
                      </a:pPr>
                      <a:r>
                        <a:rPr lang="en-US" altLang="ko-KR" dirty="0" smtClean="0"/>
                        <a:t>.</a:t>
                      </a:r>
                      <a:r>
                        <a:rPr lang="en-US" altLang="ko-KR" dirty="0" err="1" smtClean="0"/>
                        <a:t>fseventsd</a:t>
                      </a:r>
                      <a:r>
                        <a:rPr lang="en-US" altLang="ko-KR" dirty="0" smtClean="0"/>
                        <a:t> </a:t>
                      </a:r>
                    </a:p>
                    <a:p>
                      <a:pPr latinLnBrk="1">
                        <a:lnSpc>
                          <a:spcPct val="80000"/>
                        </a:lnSpc>
                      </a:pPr>
                      <a:r>
                        <a:rPr lang="en-US" altLang="ko-KR" dirty="0" smtClean="0"/>
                        <a:t>.Spotlight-V100 </a:t>
                      </a:r>
                    </a:p>
                    <a:p>
                      <a:pPr latinLnBrk="1">
                        <a:lnSpc>
                          <a:spcPct val="80000"/>
                        </a:lnSpc>
                      </a:pPr>
                      <a:r>
                        <a:rPr lang="en-US" altLang="ko-KR" dirty="0" smtClean="0"/>
                        <a:t>.</a:t>
                      </a:r>
                      <a:r>
                        <a:rPr lang="en-US" altLang="ko-KR" dirty="0" err="1" smtClean="0"/>
                        <a:t>TemporaryItems</a:t>
                      </a:r>
                      <a:r>
                        <a:rPr lang="en-US" altLang="ko-KR" dirty="0" smtClean="0"/>
                        <a:t> </a:t>
                      </a:r>
                    </a:p>
                    <a:p>
                      <a:pPr latinLnBrk="1">
                        <a:lnSpc>
                          <a:spcPct val="80000"/>
                        </a:lnSpc>
                      </a:pPr>
                      <a:r>
                        <a:rPr lang="en-US" altLang="ko-KR" dirty="0" smtClean="0"/>
                        <a:t>.Trashes </a:t>
                      </a:r>
                    </a:p>
                    <a:p>
                      <a:pPr latinLnBrk="1">
                        <a:lnSpc>
                          <a:spcPct val="80000"/>
                        </a:lnSpc>
                      </a:pPr>
                      <a:r>
                        <a:rPr lang="en-US" altLang="ko-KR" dirty="0" smtClean="0"/>
                        <a:t>.</a:t>
                      </a:r>
                      <a:r>
                        <a:rPr lang="en-US" altLang="ko-KR" dirty="0" err="1" smtClean="0"/>
                        <a:t>VolumeIcon.icns</a:t>
                      </a:r>
                      <a:r>
                        <a:rPr lang="en-US" altLang="ko-KR" dirty="0" smtClean="0"/>
                        <a:t> </a:t>
                      </a:r>
                    </a:p>
                    <a:p>
                      <a:pPr latinLnBrk="1">
                        <a:lnSpc>
                          <a:spcPct val="80000"/>
                        </a:lnSpc>
                      </a:pPr>
                      <a:r>
                        <a:rPr lang="en-US" altLang="ko-KR" dirty="0" smtClean="0"/>
                        <a:t>.</a:t>
                      </a:r>
                      <a:r>
                        <a:rPr lang="en-US" altLang="ko-KR" dirty="0" err="1" smtClean="0"/>
                        <a:t>com.apple.timemachine.donotpresent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# Directories potentially created on remote AFP share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.</a:t>
                      </a:r>
                      <a:r>
                        <a:rPr lang="en-US" altLang="ko-KR" dirty="0" err="1" smtClean="0"/>
                        <a:t>AppleDB</a:t>
                      </a:r>
                      <a:r>
                        <a:rPr lang="en-US" altLang="ko-KR" dirty="0" smtClean="0"/>
                        <a:t>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.</a:t>
                      </a:r>
                      <a:r>
                        <a:rPr lang="en-US" altLang="ko-KR" dirty="0" err="1" smtClean="0"/>
                        <a:t>AppleDesktop</a:t>
                      </a:r>
                      <a:r>
                        <a:rPr lang="en-US" altLang="ko-KR" dirty="0" smtClean="0"/>
                        <a:t>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Network Trash Folder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Temporary Items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.</a:t>
                      </a:r>
                      <a:r>
                        <a:rPr lang="en-US" altLang="ko-KR" dirty="0" err="1" smtClean="0"/>
                        <a:t>apdisk</a:t>
                      </a:r>
                      <a:endParaRPr lang="en-US" altLang="ko-KR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960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404664"/>
            <a:ext cx="32640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GITHUB </a:t>
            </a:r>
            <a:r>
              <a:rPr lang="ko-KR" altLang="en-US" dirty="0" smtClean="0"/>
              <a:t>시작하기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파일 </a:t>
            </a:r>
            <a:r>
              <a:rPr lang="en-US" altLang="ko-KR" dirty="0" smtClean="0"/>
              <a:t>Push</a:t>
            </a:r>
            <a:r>
              <a:rPr lang="ko-KR" altLang="en-US" dirty="0" smtClean="0"/>
              <a:t>중 충돌 해결방법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72855" y="1484784"/>
            <a:ext cx="8087470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여러 사람들과 프로젝트를 </a:t>
            </a:r>
            <a:r>
              <a:rPr lang="ko-KR" altLang="en-US" dirty="0" err="1" smtClean="0"/>
              <a:t>하다보면</a:t>
            </a:r>
            <a:r>
              <a:rPr lang="ko-KR" altLang="en-US" dirty="0"/>
              <a:t> </a:t>
            </a:r>
            <a:r>
              <a:rPr lang="ko-KR" altLang="en-US" dirty="0" smtClean="0"/>
              <a:t>동일 파일을 동시에 </a:t>
            </a:r>
            <a:r>
              <a:rPr lang="en-US" altLang="ko-KR" dirty="0" smtClean="0"/>
              <a:t>Push</a:t>
            </a:r>
            <a:r>
              <a:rPr lang="ko-KR" altLang="en-US" dirty="0" smtClean="0"/>
              <a:t>하는 경우가</a:t>
            </a:r>
            <a:endParaRPr lang="en-US" altLang="ko-KR" dirty="0" smtClean="0"/>
          </a:p>
          <a:p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이 경우 충돌</a:t>
            </a:r>
            <a:r>
              <a:rPr lang="en-US" altLang="ko-KR" dirty="0" smtClean="0"/>
              <a:t>(Conflict)</a:t>
            </a:r>
            <a:r>
              <a:rPr lang="ko-KR" altLang="en-US" dirty="0" smtClean="0"/>
              <a:t>이 발생한다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해결 방법은 다음과 같다</a:t>
            </a:r>
            <a:endParaRPr lang="en-US" altLang="ko-KR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94" y="4365104"/>
            <a:ext cx="2332317" cy="1183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9510" y="6090464"/>
            <a:ext cx="4728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해당 </a:t>
            </a:r>
            <a:r>
              <a:rPr lang="ko-KR" altLang="en-US" dirty="0" smtClean="0"/>
              <a:t>프로젝트 </a:t>
            </a:r>
            <a:r>
              <a:rPr lang="ko-KR" altLang="en-US" dirty="0" err="1" smtClean="0"/>
              <a:t>우클릭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Team </a:t>
            </a:r>
          </a:p>
          <a:p>
            <a:r>
              <a:rPr lang="en-US" altLang="ko-KR" dirty="0" smtClean="0"/>
              <a:t>-&gt; Synchronize workspace </a:t>
            </a:r>
            <a:r>
              <a:rPr lang="ko-KR" altLang="en-US" dirty="0" smtClean="0"/>
              <a:t>클릭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43245" y="6093296"/>
            <a:ext cx="5100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충돌 </a:t>
            </a:r>
            <a:r>
              <a:rPr lang="ko-KR" altLang="en-US" dirty="0" smtClean="0"/>
              <a:t>파일 </a:t>
            </a:r>
            <a:r>
              <a:rPr lang="ko-KR" altLang="en-US" dirty="0" err="1" smtClean="0"/>
              <a:t>우클릭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Make as Merged </a:t>
            </a:r>
            <a:r>
              <a:rPr lang="ko-KR" altLang="en-US" dirty="0" smtClean="0"/>
              <a:t>클릭</a:t>
            </a: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946449"/>
            <a:ext cx="4504680" cy="147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7690" y="3640329"/>
            <a:ext cx="1589534" cy="223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1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404664"/>
            <a:ext cx="32640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GITHUB </a:t>
            </a:r>
            <a:r>
              <a:rPr lang="ko-KR" altLang="en-US" dirty="0" smtClean="0"/>
              <a:t>시작하기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파일 </a:t>
            </a:r>
            <a:r>
              <a:rPr lang="en-US" altLang="ko-KR" dirty="0" smtClean="0"/>
              <a:t>Push</a:t>
            </a:r>
            <a:r>
              <a:rPr lang="ko-KR" altLang="en-US" dirty="0" smtClean="0"/>
              <a:t>중 충돌 해결방법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72855" y="1484784"/>
            <a:ext cx="808747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여러 사람들과 프로젝트를 </a:t>
            </a:r>
            <a:r>
              <a:rPr lang="ko-KR" altLang="en-US" dirty="0" err="1" smtClean="0"/>
              <a:t>하다보면</a:t>
            </a:r>
            <a:r>
              <a:rPr lang="ko-KR" altLang="en-US" dirty="0"/>
              <a:t> </a:t>
            </a:r>
            <a:r>
              <a:rPr lang="ko-KR" altLang="en-US" dirty="0" smtClean="0"/>
              <a:t>동일 파일을 동시에 </a:t>
            </a:r>
            <a:r>
              <a:rPr lang="en-US" altLang="ko-KR" dirty="0" smtClean="0"/>
              <a:t>Push</a:t>
            </a:r>
            <a:r>
              <a:rPr lang="ko-KR" altLang="en-US" dirty="0" smtClean="0"/>
              <a:t>하는 경우가</a:t>
            </a:r>
            <a:endParaRPr lang="en-US" altLang="ko-KR" dirty="0" smtClean="0"/>
          </a:p>
          <a:p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이 경우 충돌</a:t>
            </a:r>
            <a:r>
              <a:rPr lang="en-US" altLang="ko-KR" dirty="0" smtClean="0"/>
              <a:t>(Conflict)</a:t>
            </a:r>
            <a:r>
              <a:rPr lang="ko-KR" altLang="en-US" dirty="0" smtClean="0"/>
              <a:t>이 발생한다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해결방법은 다음과 같다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915" y="2708920"/>
            <a:ext cx="181927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659570" y="3019554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 Pull</a:t>
            </a:r>
            <a:r>
              <a:rPr lang="ko-KR" altLang="en-US" dirty="0" smtClean="0"/>
              <a:t>을 클릭한다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20" y="4077072"/>
            <a:ext cx="4335328" cy="1643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971600" y="4710023"/>
            <a:ext cx="822694" cy="352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971600" y="5062207"/>
            <a:ext cx="4032448" cy="2861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설명선 1(강조선) 6"/>
          <p:cNvSpPr/>
          <p:nvPr/>
        </p:nvSpPr>
        <p:spPr>
          <a:xfrm>
            <a:off x="2699792" y="3699520"/>
            <a:ext cx="4464496" cy="881608"/>
          </a:xfrm>
          <a:prstGeom prst="accentCallout1">
            <a:avLst>
              <a:gd name="adj1" fmla="val 18750"/>
              <a:gd name="adj2" fmla="val -8333"/>
              <a:gd name="adj3" fmla="val 118371"/>
              <a:gd name="adj4" fmla="val -282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로컬 서버</a:t>
            </a:r>
            <a:r>
              <a:rPr lang="en-US" altLang="ko-KR" dirty="0" smtClean="0"/>
              <a:t>(workspace) </a:t>
            </a:r>
            <a:r>
              <a:rPr lang="ko-KR" altLang="en-US" dirty="0" smtClean="0"/>
              <a:t>파일 코드</a:t>
            </a:r>
            <a:endParaRPr lang="ko-KR" altLang="en-US" dirty="0"/>
          </a:p>
        </p:txBody>
      </p:sp>
      <p:sp>
        <p:nvSpPr>
          <p:cNvPr id="16" name="설명선 1(강조선) 15"/>
          <p:cNvSpPr/>
          <p:nvPr/>
        </p:nvSpPr>
        <p:spPr>
          <a:xfrm>
            <a:off x="3228245" y="5476841"/>
            <a:ext cx="4464496" cy="881608"/>
          </a:xfrm>
          <a:prstGeom prst="accentCallout1">
            <a:avLst>
              <a:gd name="adj1" fmla="val 18750"/>
              <a:gd name="adj2" fmla="val -8333"/>
              <a:gd name="adj3" fmla="val -14703"/>
              <a:gd name="adj4" fmla="val -224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원격 서버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) </a:t>
            </a:r>
            <a:r>
              <a:rPr lang="ko-KR" altLang="en-US" dirty="0" smtClean="0"/>
              <a:t>파일 코드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895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404664"/>
            <a:ext cx="32640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GITHUB </a:t>
            </a:r>
            <a:r>
              <a:rPr lang="ko-KR" altLang="en-US" dirty="0" smtClean="0"/>
              <a:t>시작하기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파일 </a:t>
            </a:r>
            <a:r>
              <a:rPr lang="en-US" altLang="ko-KR" dirty="0" smtClean="0"/>
              <a:t>Push</a:t>
            </a:r>
            <a:r>
              <a:rPr lang="ko-KR" altLang="en-US" dirty="0" smtClean="0"/>
              <a:t>중 충돌 해결방법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72855" y="1484784"/>
            <a:ext cx="808747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여러 사람들과 프로젝트를 </a:t>
            </a:r>
            <a:r>
              <a:rPr lang="ko-KR" altLang="en-US" dirty="0" err="1" smtClean="0"/>
              <a:t>하다보면</a:t>
            </a:r>
            <a:r>
              <a:rPr lang="ko-KR" altLang="en-US" dirty="0"/>
              <a:t> </a:t>
            </a:r>
            <a:r>
              <a:rPr lang="ko-KR" altLang="en-US" dirty="0" smtClean="0"/>
              <a:t>동일 파일을 동시에 </a:t>
            </a:r>
            <a:r>
              <a:rPr lang="en-US" altLang="ko-KR" dirty="0" smtClean="0"/>
              <a:t>Push</a:t>
            </a:r>
            <a:r>
              <a:rPr lang="ko-KR" altLang="en-US" dirty="0" smtClean="0"/>
              <a:t>하는 경우가</a:t>
            </a:r>
            <a:endParaRPr lang="en-US" altLang="ko-KR" dirty="0" smtClean="0"/>
          </a:p>
          <a:p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이 경우 충돌</a:t>
            </a:r>
            <a:r>
              <a:rPr lang="en-US" altLang="ko-KR" dirty="0" smtClean="0"/>
              <a:t>(Conflict)</a:t>
            </a:r>
            <a:r>
              <a:rPr lang="ko-KR" altLang="en-US" dirty="0" smtClean="0"/>
              <a:t>이 발생한다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해결방법은 다음과 같다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55" y="2708920"/>
            <a:ext cx="3323081" cy="1520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0" y="3356992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알맞은 코드로 수정한 후 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14" y="4667715"/>
            <a:ext cx="3589691" cy="1785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771800" y="6093296"/>
            <a:ext cx="728518" cy="239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설명선 1 8"/>
          <p:cNvSpPr/>
          <p:nvPr/>
        </p:nvSpPr>
        <p:spPr>
          <a:xfrm>
            <a:off x="2509059" y="5084207"/>
            <a:ext cx="1655610" cy="649049"/>
          </a:xfrm>
          <a:prstGeom prst="borderCallout1">
            <a:avLst>
              <a:gd name="adj1" fmla="val 70539"/>
              <a:gd name="adj2" fmla="val 100044"/>
              <a:gd name="adj3" fmla="val -53499"/>
              <a:gd name="adj4" fmla="val 15236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148063" y="4438050"/>
            <a:ext cx="3744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Conflict </a:t>
            </a:r>
            <a:r>
              <a:rPr lang="ko-KR" altLang="en-US" dirty="0" smtClean="0"/>
              <a:t>발생 후 </a:t>
            </a:r>
            <a:r>
              <a:rPr lang="en-US" altLang="ko-KR" dirty="0" smtClean="0"/>
              <a:t>Pull -&gt;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저장하면 자동 생성되는 </a:t>
            </a:r>
            <a:r>
              <a:rPr lang="en-US" altLang="ko-KR" dirty="0" smtClean="0"/>
              <a:t>Message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32040" y="5949280"/>
            <a:ext cx="3642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5. Commit and Push </a:t>
            </a:r>
            <a:r>
              <a:rPr lang="ko-KR" altLang="en-US" dirty="0" smtClean="0"/>
              <a:t>클릭하면 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131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404664"/>
            <a:ext cx="26853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GITHUB </a:t>
            </a:r>
            <a:r>
              <a:rPr lang="ko-KR" altLang="en-US" sz="2000" b="1" dirty="0" smtClean="0"/>
              <a:t>시작하기</a:t>
            </a:r>
            <a:endParaRPr lang="en-US" altLang="ko-KR" sz="2000" b="1" dirty="0" smtClean="0"/>
          </a:p>
          <a:p>
            <a:endParaRPr lang="en-US" altLang="ko-KR" dirty="0"/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원격 저장소 생성하기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00386" y="1484784"/>
            <a:ext cx="81476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>
                <a:hlinkClick r:id="rId2"/>
              </a:rPr>
              <a:t>https://github.com</a:t>
            </a:r>
            <a:r>
              <a:rPr lang="en-US" altLang="ko-KR" dirty="0"/>
              <a:t> </a:t>
            </a:r>
            <a:r>
              <a:rPr lang="en-US" altLang="ko-KR" dirty="0" smtClean="0"/>
              <a:t>&gt;&gt; </a:t>
            </a:r>
            <a:r>
              <a:rPr lang="ko-KR" altLang="en-US" dirty="0" smtClean="0"/>
              <a:t>회원가입 </a:t>
            </a:r>
            <a:r>
              <a:rPr lang="en-US" altLang="ko-KR" dirty="0" smtClean="0"/>
              <a:t>&gt;&gt; </a:t>
            </a:r>
            <a:r>
              <a:rPr lang="ko-KR" altLang="en-US" dirty="0" err="1" smtClean="0"/>
              <a:t>이메일</a:t>
            </a:r>
            <a:r>
              <a:rPr lang="ko-KR" altLang="en-US" dirty="0" smtClean="0"/>
              <a:t> 인증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54" y="2060848"/>
            <a:ext cx="7236296" cy="1823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600386" y="4077072"/>
            <a:ext cx="40666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“Verify </a:t>
            </a:r>
            <a:r>
              <a:rPr lang="en-US" altLang="ko-KR" sz="1400" dirty="0"/>
              <a:t>email </a:t>
            </a:r>
            <a:r>
              <a:rPr lang="en-US" altLang="ko-KR" sz="1400" dirty="0" smtClean="0"/>
              <a:t>address” </a:t>
            </a:r>
            <a:r>
              <a:rPr lang="ko-KR" altLang="en-US" sz="1400" dirty="0" smtClean="0"/>
              <a:t>클릭해 </a:t>
            </a:r>
            <a:r>
              <a:rPr lang="ko-KR" altLang="en-US" sz="1400" dirty="0" err="1" smtClean="0"/>
              <a:t>이메일</a:t>
            </a:r>
            <a:r>
              <a:rPr lang="ko-KR" altLang="en-US" sz="1400" dirty="0" smtClean="0"/>
              <a:t> 인증 완료</a:t>
            </a:r>
            <a:endParaRPr lang="ko-KR" altLang="en-US" sz="1400" dirty="0"/>
          </a:p>
        </p:txBody>
      </p:sp>
      <p:pic>
        <p:nvPicPr>
          <p:cNvPr id="3075" name="Picture 3" descr="C:\Users\gur15\Desktop\KakaoTalk_20180427_14262834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706" y="4496608"/>
            <a:ext cx="3953967" cy="2311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755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404664"/>
            <a:ext cx="26853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GITHUB </a:t>
            </a:r>
            <a:r>
              <a:rPr lang="ko-KR" altLang="en-US" dirty="0" smtClean="0"/>
              <a:t>시작하기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원격 저장소 생성하기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72855" y="1484784"/>
            <a:ext cx="4280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>
                <a:hlinkClick r:id="rId2"/>
              </a:rPr>
              <a:t>https://github.com</a:t>
            </a:r>
            <a:r>
              <a:rPr lang="en-US" altLang="ko-KR" dirty="0" smtClean="0"/>
              <a:t>  </a:t>
            </a:r>
            <a:r>
              <a:rPr lang="ko-KR" altLang="en-US" dirty="0" smtClean="0"/>
              <a:t>사이트 접속하기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44" y="2545085"/>
            <a:ext cx="76295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524328" y="2545085"/>
            <a:ext cx="576064" cy="5238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83568" y="1979548"/>
            <a:ext cx="4068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회원가입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프로젝트 생성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645024"/>
            <a:ext cx="3160046" cy="2355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꺾인 연결선 8"/>
          <p:cNvCxnSpPr>
            <a:stCxn id="6" idx="2"/>
            <a:endCxn id="2051" idx="0"/>
          </p:cNvCxnSpPr>
          <p:nvPr/>
        </p:nvCxnSpPr>
        <p:spPr>
          <a:xfrm rot="5400000">
            <a:off x="4749944" y="582608"/>
            <a:ext cx="576064" cy="5548769"/>
          </a:xfrm>
          <a:prstGeom prst="bent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005064"/>
            <a:ext cx="3887671" cy="1608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직선 화살표 연결선 12"/>
          <p:cNvCxnSpPr>
            <a:stCxn id="2051" idx="3"/>
            <a:endCxn id="2052" idx="1"/>
          </p:cNvCxnSpPr>
          <p:nvPr/>
        </p:nvCxnSpPr>
        <p:spPr>
          <a:xfrm flipV="1">
            <a:off x="3843614" y="4809523"/>
            <a:ext cx="1016418" cy="1315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3614" y="4365104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로그인 후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948264" y="4941168"/>
            <a:ext cx="1440160" cy="5238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308304" y="5613982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프로젝트 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817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404664"/>
            <a:ext cx="2685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GITHUB </a:t>
            </a:r>
            <a:r>
              <a:rPr lang="ko-KR" altLang="en-US" dirty="0" smtClean="0"/>
              <a:t>시작하기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원격 저장소 생성하기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72855" y="1484784"/>
            <a:ext cx="2401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프로젝트 </a:t>
            </a:r>
            <a:r>
              <a:rPr lang="ko-KR" altLang="en-US" dirty="0" err="1" smtClean="0"/>
              <a:t>셋팅하기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08042"/>
            <a:ext cx="39814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953050" y="2245514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저장소 이름 설정하기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440480" y="2219089"/>
            <a:ext cx="2512570" cy="4509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284984"/>
            <a:ext cx="6600825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669500" y="2852936"/>
            <a:ext cx="7289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Ignore</a:t>
            </a:r>
            <a:r>
              <a:rPr lang="ko-KR" altLang="en-US" dirty="0" smtClean="0"/>
              <a:t>설정하기</a:t>
            </a:r>
            <a:r>
              <a:rPr lang="en-US" altLang="ko-KR" dirty="0" smtClean="0"/>
              <a:t>: </a:t>
            </a:r>
            <a:r>
              <a:rPr lang="ko-KR" altLang="en-US" dirty="0" smtClean="0"/>
              <a:t>버전관리에서 제외시킬 파일 설정</a:t>
            </a:r>
            <a:r>
              <a:rPr lang="en-US" altLang="ko-KR" dirty="0" smtClean="0"/>
              <a:t>(</a:t>
            </a:r>
            <a:r>
              <a:rPr lang="ko-KR" altLang="en-US" dirty="0" smtClean="0">
                <a:solidFill>
                  <a:srgbClr val="0070C0"/>
                </a:solidFill>
              </a:rPr>
              <a:t>별도 설명첨부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971600" y="5013176"/>
            <a:ext cx="1584176" cy="4509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767" y="5466209"/>
            <a:ext cx="2489105" cy="1028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723873" y="5589240"/>
            <a:ext cx="5262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Java</a:t>
            </a:r>
            <a:r>
              <a:rPr lang="ko-KR" altLang="en-US" sz="1400" dirty="0" smtClean="0"/>
              <a:t>를 선택하면 </a:t>
            </a:r>
            <a:r>
              <a:rPr lang="en-US" altLang="ko-KR" sz="1400" dirty="0" smtClean="0"/>
              <a:t>java</a:t>
            </a:r>
            <a:r>
              <a:rPr lang="ko-KR" altLang="en-US" sz="1400" dirty="0" smtClean="0"/>
              <a:t>환경에 맞는 </a:t>
            </a:r>
            <a:r>
              <a:rPr lang="ko-KR" altLang="en-US" sz="1400" dirty="0" err="1" smtClean="0"/>
              <a:t>셋팅이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자동생성됨</a:t>
            </a:r>
            <a:r>
              <a:rPr lang="en-US" altLang="ko-KR" sz="1400" dirty="0" smtClean="0"/>
              <a:t>(.</a:t>
            </a:r>
            <a:r>
              <a:rPr lang="en-US" altLang="ko-KR" sz="1400" dirty="0" err="1" smtClean="0"/>
              <a:t>gitignore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cxnSp>
        <p:nvCxnSpPr>
          <p:cNvPr id="11" name="직선 화살표 연결선 10"/>
          <p:cNvCxnSpPr>
            <a:stCxn id="7" idx="1"/>
            <a:endCxn id="3076" idx="3"/>
          </p:cNvCxnSpPr>
          <p:nvPr/>
        </p:nvCxnSpPr>
        <p:spPr>
          <a:xfrm flipH="1">
            <a:off x="3419872" y="5743129"/>
            <a:ext cx="304001" cy="23739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6075730"/>
            <a:ext cx="140017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858105" y="6075730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클릭하면 생성됨</a:t>
            </a:r>
            <a:endParaRPr lang="ko-KR" altLang="en-US" dirty="0"/>
          </a:p>
        </p:txBody>
      </p:sp>
      <p:cxnSp>
        <p:nvCxnSpPr>
          <p:cNvPr id="17" name="직선 화살표 연결선 16"/>
          <p:cNvCxnSpPr>
            <a:stCxn id="12" idx="1"/>
            <a:endCxn id="3077" idx="3"/>
          </p:cNvCxnSpPr>
          <p:nvPr/>
        </p:nvCxnSpPr>
        <p:spPr>
          <a:xfrm flipH="1">
            <a:off x="5468119" y="6260396"/>
            <a:ext cx="389986" cy="2488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45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404664"/>
            <a:ext cx="2685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GITHUB </a:t>
            </a:r>
            <a:r>
              <a:rPr lang="ko-KR" altLang="en-US" dirty="0" smtClean="0"/>
              <a:t>시작하기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원격 저장소 생성하기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12340"/>
            <a:ext cx="7524328" cy="3892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672855" y="1484784"/>
            <a:ext cx="3950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생성된 프로젝트 저장소 결과화면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55576" y="2420888"/>
            <a:ext cx="165618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55576" y="4725144"/>
            <a:ext cx="982635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871479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생성된 저장소 이름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35696" y="5579948"/>
            <a:ext cx="3112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생성된 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r>
              <a:rPr lang="en-US" altLang="ko-KR" b="1" dirty="0" err="1" smtClean="0">
                <a:solidFill>
                  <a:srgbClr val="FF0000"/>
                </a:solidFill>
              </a:rPr>
              <a:t>gitignore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파일 확인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3" name="직선 화살표 연결선 12"/>
          <p:cNvCxnSpPr>
            <a:stCxn id="9" idx="1"/>
            <a:endCxn id="8" idx="3"/>
          </p:cNvCxnSpPr>
          <p:nvPr/>
        </p:nvCxnSpPr>
        <p:spPr>
          <a:xfrm flipH="1" flipV="1">
            <a:off x="2411760" y="2564904"/>
            <a:ext cx="459719" cy="406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endCxn id="21" idx="2"/>
          </p:cNvCxnSpPr>
          <p:nvPr/>
        </p:nvCxnSpPr>
        <p:spPr>
          <a:xfrm flipH="1" flipV="1">
            <a:off x="1246894" y="5013176"/>
            <a:ext cx="588802" cy="7514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855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72" y="2703909"/>
            <a:ext cx="8557918" cy="3749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5536" y="404664"/>
            <a:ext cx="2685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GITHUB </a:t>
            </a:r>
            <a:r>
              <a:rPr lang="ko-KR" altLang="en-US" dirty="0" smtClean="0"/>
              <a:t>시작하기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원격 저장소 생성하기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72855" y="1484784"/>
            <a:ext cx="29450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프로젝트 팀원 추가하기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868144" y="3097080"/>
            <a:ext cx="936104" cy="4509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39066" y="3928045"/>
            <a:ext cx="2044702" cy="4509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642328" y="5296197"/>
            <a:ext cx="6178143" cy="4509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83568" y="1979548"/>
            <a:ext cx="62993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Settings &gt;&gt; Collaborators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&gt;&gt; </a:t>
            </a:r>
            <a:r>
              <a:rPr lang="ko-KR" altLang="en-US" dirty="0" smtClean="0"/>
              <a:t>팀원 </a:t>
            </a:r>
            <a:r>
              <a:rPr lang="en-US" altLang="ko-KR" dirty="0" smtClean="0"/>
              <a:t>Username </a:t>
            </a:r>
            <a:r>
              <a:rPr lang="ko-KR" altLang="en-US" dirty="0" smtClean="0"/>
              <a:t>또는 </a:t>
            </a:r>
            <a:r>
              <a:rPr lang="ko-KR" altLang="en-US" dirty="0" err="1" smtClean="0"/>
              <a:t>이메일</a:t>
            </a:r>
            <a:r>
              <a:rPr lang="ko-KR" altLang="en-US" dirty="0" smtClean="0"/>
              <a:t> 적고 </a:t>
            </a:r>
            <a:r>
              <a:rPr lang="en-US" altLang="ko-KR" dirty="0" smtClean="0"/>
              <a:t>Add collaborator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9878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gur15\Desktop\KakaoTalk_20180427_15234265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82" y="2564904"/>
            <a:ext cx="2995071" cy="3827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5536" y="404664"/>
            <a:ext cx="2685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GITHUB </a:t>
            </a:r>
            <a:r>
              <a:rPr lang="ko-KR" altLang="en-US" dirty="0" smtClean="0"/>
              <a:t>시작하기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원격 저장소 생성하기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72855" y="1484784"/>
            <a:ext cx="611789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가입한 </a:t>
            </a:r>
            <a:r>
              <a:rPr lang="ko-KR" altLang="en-US" dirty="0" err="1" smtClean="0"/>
              <a:t>이메일에서</a:t>
            </a:r>
            <a:r>
              <a:rPr lang="ko-KR" altLang="en-US" dirty="0" smtClean="0"/>
              <a:t> 프로젝트 초대장 확인</a:t>
            </a:r>
            <a:endParaRPr lang="en-US" altLang="ko-KR" dirty="0" smtClean="0"/>
          </a:p>
          <a:p>
            <a:r>
              <a:rPr lang="en-US" altLang="ko-KR" dirty="0" smtClean="0"/>
              <a:t>   &gt;&gt; “View invitation” </a:t>
            </a:r>
            <a:r>
              <a:rPr lang="ko-KR" altLang="en-US" dirty="0" smtClean="0"/>
              <a:t>클릭 </a:t>
            </a:r>
            <a:r>
              <a:rPr lang="en-US" altLang="ko-KR" dirty="0" smtClean="0"/>
              <a:t>&gt;&gt; “Accept invitation” </a:t>
            </a:r>
            <a:r>
              <a:rPr lang="ko-KR" altLang="en-US" dirty="0" smtClean="0"/>
              <a:t>클릭</a:t>
            </a:r>
            <a:endParaRPr lang="en-US" altLang="ko-KR" dirty="0" smtClean="0"/>
          </a:p>
          <a:p>
            <a:r>
              <a:rPr lang="en-US" altLang="ko-KR" dirty="0" smtClean="0"/>
              <a:t> &gt;&gt; </a:t>
            </a:r>
            <a:r>
              <a:rPr lang="ko-KR" altLang="en-US" dirty="0" err="1" smtClean="0"/>
              <a:t>레파지토리</a:t>
            </a:r>
            <a:r>
              <a:rPr lang="ko-KR" altLang="en-US" dirty="0" smtClean="0"/>
              <a:t> 페이지 이다</a:t>
            </a:r>
            <a:endParaRPr lang="ko-KR" altLang="en-US" dirty="0"/>
          </a:p>
        </p:txBody>
      </p:sp>
      <p:pic>
        <p:nvPicPr>
          <p:cNvPr id="5123" name="Picture 3" descr="C:\Users\gur15\Desktop\KakaoTalk_20180427_15263204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800" y="2210469"/>
            <a:ext cx="4440599" cy="224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gur15\Desktop\2018-04-27_15330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800" y="4478902"/>
            <a:ext cx="4440599" cy="214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313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404664"/>
            <a:ext cx="33778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GITHUB </a:t>
            </a:r>
            <a:r>
              <a:rPr lang="ko-KR" altLang="en-US" dirty="0" smtClean="0"/>
              <a:t>시작하기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ko-KR" altLang="en-US" dirty="0" err="1" smtClean="0"/>
              <a:t>이클립스에</a:t>
            </a:r>
            <a:r>
              <a:rPr lang="ko-KR" altLang="en-US" dirty="0" smtClean="0"/>
              <a:t> 저장소 연동하기</a:t>
            </a:r>
            <a:endParaRPr lang="ko-KR" alt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12340"/>
            <a:ext cx="7524328" cy="3892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672855" y="1484784"/>
            <a:ext cx="2714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저장소 주소 복사하기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7134484" y="4135012"/>
            <a:ext cx="114542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/>
          <p:cNvCxnSpPr>
            <a:stCxn id="14" idx="1"/>
            <a:endCxn id="5122" idx="3"/>
          </p:cNvCxnSpPr>
          <p:nvPr/>
        </p:nvCxnSpPr>
        <p:spPr>
          <a:xfrm flipH="1" flipV="1">
            <a:off x="5967806" y="3858802"/>
            <a:ext cx="1166678" cy="42022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931" y="2858677"/>
            <a:ext cx="3952875" cy="2000250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glow rad="228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5395096" y="3924899"/>
            <a:ext cx="40104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283968" y="32849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복사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20" name="직선 화살표 연결선 19"/>
          <p:cNvCxnSpPr>
            <a:stCxn id="17" idx="3"/>
          </p:cNvCxnSpPr>
          <p:nvPr/>
        </p:nvCxnSpPr>
        <p:spPr>
          <a:xfrm>
            <a:off x="4930299" y="3469650"/>
            <a:ext cx="665317" cy="45524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399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</TotalTime>
  <Words>1390</Words>
  <Application>Microsoft Office PowerPoint</Application>
  <PresentationFormat>화면 슬라이드 쇼(4:3)</PresentationFormat>
  <Paragraphs>316</Paragraphs>
  <Slides>28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Office 테마</vt:lpstr>
      <vt:lpstr>GITHUB 사용하기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HK_Lab4</dc:creator>
  <cp:lastModifiedBy>Kangdonghyeok Sin</cp:lastModifiedBy>
  <cp:revision>70</cp:revision>
  <dcterms:created xsi:type="dcterms:W3CDTF">2018-03-05T01:18:04Z</dcterms:created>
  <dcterms:modified xsi:type="dcterms:W3CDTF">2018-05-03T07:20:25Z</dcterms:modified>
</cp:coreProperties>
</file>