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105" d="100"/>
          <a:sy n="105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55EF-E982-96E9-E732-AB19C1640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CE218-A0CB-9601-3FE1-8A3EE8B0A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E0441-64D1-D43A-E348-BE45F7BB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9137-712C-804F-8DAC-E89A1AEC2A9F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4D338-43E2-CA88-6FC1-148776DC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26FE-8B76-7C7F-61FC-9B9F2A5C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723C-807D-C341-ADFF-2C4165D7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6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8952-7D3D-F704-2139-FCC20966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560BD-A99D-3779-6223-9DFD8C8D3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7F587-1679-EDE3-FB9B-F79366D5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9137-712C-804F-8DAC-E89A1AEC2A9F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923D8-935D-F8C0-E879-31E5C2B10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39F37-A6FC-842E-A104-64B93113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723C-807D-C341-ADFF-2C4165D7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8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A749D-B7A2-B55C-762D-F48CAF8DD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F7B32-43B2-1FC2-7361-B21E2FD50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FCF67-6A35-41A7-A572-BED5ED8C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9137-712C-804F-8DAC-E89A1AEC2A9F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D5419-9204-B059-281C-8BDF97E2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7941E-8569-5D27-4CBA-9D579180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723C-807D-C341-ADFF-2C4165D7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8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F859-4FD5-F8DB-0C42-E38B8DF8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FE10B-A1FA-C282-B64B-B44F863FC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3D464-5F5A-B7C2-5049-879281D3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9137-712C-804F-8DAC-E89A1AEC2A9F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9B58F-F236-EB28-51A7-C666C2AA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2AEDE-7ECA-2CCF-09EC-2F25BA961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723C-807D-C341-ADFF-2C4165D7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6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E8EF-642B-3038-6A78-FB57FB57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CF1A2-D0C4-51C1-B204-83F98D615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54941-01ED-809C-F91B-A2F5653B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9137-712C-804F-8DAC-E89A1AEC2A9F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CF8C1-7C9A-8C80-F58D-95D51E804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6C3B3-0F29-A048-350B-6C2DFADC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723C-807D-C341-ADFF-2C4165D7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9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B9AE-6DEA-90F0-2BC3-41C996A1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947C5-36A2-EE08-0F06-CB13022ED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CB05F-A562-12D9-AF66-D5BFEC8C9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F9333-8D22-71C3-F71F-9E60C105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9137-712C-804F-8DAC-E89A1AEC2A9F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6C595-0DA7-3DE9-F6D4-512DF45D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E5301-AC90-E21A-3CB9-C3F61801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723C-807D-C341-ADFF-2C4165D7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5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76987-F7AA-33C9-0124-38A6487C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F8027-85C3-3541-8F9E-39F4029B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D5AFE-6162-530E-40DB-C33BE5744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07413-7F7B-63D3-882A-F13DEBD4E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DAD56-F32F-90D4-BBD5-5B73F31A2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26971-CF67-21E0-A95C-D1761FE8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9137-712C-804F-8DAC-E89A1AEC2A9F}" type="datetimeFigureOut">
              <a:rPr lang="en-US" smtClean="0"/>
              <a:t>5/24/23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BD6F98-5629-FB55-05A6-E7F4414E7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2A070-BAEB-34CB-1AF3-95E6E6BA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723C-807D-C341-ADFF-2C4165D7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66A7-6D98-025F-759F-E507F734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3BF7A5-992E-EFE1-3A84-6738BEDE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9137-712C-804F-8DAC-E89A1AEC2A9F}" type="datetimeFigureOut">
              <a:rPr lang="en-US" smtClean="0"/>
              <a:t>5/24/23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1B346-3BEA-0B0A-F389-AD9BBD01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E19E7-4374-265F-DAA2-C258AADD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723C-807D-C341-ADFF-2C4165D7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A2E33C-35F8-C0F6-6B51-AE4FBBF8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9137-712C-804F-8DAC-E89A1AEC2A9F}" type="datetimeFigureOut">
              <a:rPr lang="en-US" smtClean="0"/>
              <a:t>5/24/23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34E24-8102-2C53-3350-7D110BE55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66BA3-C9F1-0585-9CC8-B00C9119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723C-807D-C341-ADFF-2C4165D7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9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E67E-488E-1FAF-7B27-CE26FD27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A69C7-F218-1618-B172-4C3C9E91C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FDD72-D050-A2FB-4B79-5B9F03809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9A48F-61D5-9098-95DC-A13184F65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9137-712C-804F-8DAC-E89A1AEC2A9F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21AAE-6339-4265-634B-19AEDCB6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13361-6C94-94D3-2708-EB682149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723C-807D-C341-ADFF-2C4165D7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3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F67C-3E8A-C4DE-5E75-FCC002395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5D760-F6CD-EC84-5487-5678C4494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AA4BD-68D0-8459-0E16-97E604473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AFEA2-409B-ACEA-9C60-C63E0298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9137-712C-804F-8DAC-E89A1AEC2A9F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31DCD-842E-BB56-F613-110E00AC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FA866-2528-C82A-2086-B8741C9E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723C-807D-C341-ADFF-2C4165D7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1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A1CFFA-8DBB-E572-3BD0-9371B4EB0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A5610-DC39-9E50-6701-9B3470923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99243-BDB7-C510-62AA-919A40E83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19137-712C-804F-8DAC-E89A1AEC2A9F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7351F-D876-7E44-C72F-F4974D98D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27AD9-18E3-BC6F-8897-2E2CDC8E9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E723C-807D-C341-ADFF-2C4165D7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2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91F533-F66B-514B-20D9-2C951869D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904" y="908137"/>
            <a:ext cx="4398514" cy="587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Calibri" panose="020F0502020204030204" pitchFamily="34" charset="0"/>
                <a:cs typeface="Times New Roman"/>
              </a:rPr>
              <a:t>Records identified: (n =201)</a:t>
            </a:r>
            <a:endParaRPr kumimoji="0" lang="en-AU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7D9204-DE1F-80B6-B7B8-EC3FE5892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2760" y="715380"/>
            <a:ext cx="5018250" cy="91108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altLang="en-US" sz="2000" dirty="0">
              <a:solidFill>
                <a:srgbClr val="000000"/>
              </a:solidFill>
              <a:latin typeface="Arial"/>
              <a:ea typeface="Calibri" panose="020F0502020204030204" pitchFamily="34" charset="0"/>
              <a:cs typeface="Arial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Calibri" panose="020F0502020204030204" pitchFamily="34" charset="0"/>
                <a:cs typeface="Arial"/>
              </a:rPr>
              <a:t>Records removed </a:t>
            </a:r>
            <a:r>
              <a:rPr kumimoji="0" lang="en-AU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Calibri" panose="020F0502020204030204" pitchFamily="34" charset="0"/>
                <a:cs typeface="Arial"/>
              </a:rPr>
              <a:t>before screening</a:t>
            </a:r>
            <a:r>
              <a:rPr kumimoji="0" lang="en-A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Calibri" panose="020F0502020204030204" pitchFamily="34" charset="0"/>
                <a:cs typeface="Arial"/>
              </a:rPr>
              <a:t>:</a:t>
            </a:r>
            <a:endParaRPr lang="en-AU" altLang="en-US" sz="2000" b="0" i="0" u="none" strike="noStrike" cap="none" normalizeH="0" baseline="0" dirty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Duplicate records removed  (n = </a:t>
            </a:r>
            <a:r>
              <a:rPr lang="en-AU" altLang="en-US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kumimoji="0" lang="en-A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)</a:t>
            </a:r>
            <a:endParaRPr kumimoji="0" lang="en-AU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B57B42-788B-D134-E905-A0CA10CC5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460" y="1852736"/>
            <a:ext cx="4426338" cy="6592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A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Calibri" panose="020F0502020204030204" pitchFamily="34" charset="0"/>
                <a:cs typeface="Arial"/>
              </a:rPr>
              <a:t>Records screened</a:t>
            </a:r>
            <a:r>
              <a:rPr lang="en-AU" altLang="en-US" sz="2000" dirty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Arial"/>
              </a:rPr>
              <a:t> </a:t>
            </a:r>
            <a:r>
              <a:rPr kumimoji="0" lang="en-A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Calibri" panose="020F0502020204030204" pitchFamily="34" charset="0"/>
                <a:cs typeface="Arial"/>
              </a:rPr>
              <a:t>(n = </a:t>
            </a:r>
            <a:r>
              <a:rPr lang="en-AU" altLang="en-US" sz="2000" dirty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Arial"/>
              </a:rPr>
              <a:t>201</a:t>
            </a:r>
            <a:r>
              <a:rPr kumimoji="0" lang="en-A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Calibri" panose="020F0502020204030204" pitchFamily="34" charset="0"/>
                <a:cs typeface="Arial"/>
              </a:rPr>
              <a:t>)</a:t>
            </a:r>
            <a:endParaRPr kumimoji="0" lang="en-AU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EC4FB-6C46-BBF0-F7E8-3CDF42EF9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9379" y="1759666"/>
            <a:ext cx="5031630" cy="79194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A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Calibri" panose="020F0502020204030204" pitchFamily="34" charset="0"/>
                <a:cs typeface="Arial"/>
              </a:rPr>
              <a:t>Records excluded</a:t>
            </a:r>
            <a:r>
              <a:rPr lang="en-AU" altLang="en-US" sz="2000" dirty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Arial"/>
              </a:rPr>
              <a:t> (</a:t>
            </a:r>
            <a:r>
              <a:rPr kumimoji="0" lang="en-A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Calibri" panose="020F0502020204030204" pitchFamily="34" charset="0"/>
                <a:cs typeface="Arial"/>
              </a:rPr>
              <a:t>n = </a:t>
            </a:r>
            <a:r>
              <a:rPr lang="en-AU" altLang="en-US" sz="2000" dirty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Arial"/>
              </a:rPr>
              <a:t>157</a:t>
            </a:r>
            <a:r>
              <a:rPr kumimoji="0" lang="en-A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Calibri" panose="020F0502020204030204" pitchFamily="34" charset="0"/>
                <a:cs typeface="Arial"/>
              </a:rPr>
              <a:t>)</a:t>
            </a:r>
            <a:endParaRPr lang="en-AU" altLang="en-US" sz="2000" b="0" i="0" u="none" strike="noStrike" cap="none" normalizeH="0" baseline="0" dirty="0">
              <a:ln>
                <a:noFill/>
              </a:ln>
              <a:effectLst/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019640-75F9-D619-79D0-950576F13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081" y="2793303"/>
            <a:ext cx="4426337" cy="101817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Calibri" panose="020F0502020204030204" pitchFamily="34" charset="0"/>
                <a:cs typeface="Arial"/>
              </a:rPr>
              <a:t>Reports sought for retrieval</a:t>
            </a:r>
            <a:r>
              <a:rPr lang="en-AU" altLang="en-US" sz="2000" dirty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Arial"/>
              </a:rPr>
              <a:t>:</a:t>
            </a:r>
            <a:endParaRPr kumimoji="0" lang="en-AU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000" dirty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Arial"/>
              </a:rPr>
              <a:t>Included: (</a:t>
            </a:r>
            <a:r>
              <a:rPr kumimoji="0" lang="en-A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Calibri" panose="020F0502020204030204" pitchFamily="34" charset="0"/>
                <a:cs typeface="Arial"/>
              </a:rPr>
              <a:t>n = </a:t>
            </a:r>
            <a:r>
              <a:rPr lang="en-AU" altLang="en-US" sz="2000" dirty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Arial"/>
              </a:rPr>
              <a:t>32),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AU" altLang="en-US" sz="2000" dirty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Arial"/>
              </a:rPr>
              <a:t>maybe: (n=12)</a:t>
            </a:r>
            <a:endParaRPr lang="en-AU" altLang="en-US" sz="2000" b="0" i="0" u="none" strike="noStrike" cap="none" normalizeH="0" baseline="0" dirty="0">
              <a:ln>
                <a:noFill/>
              </a:ln>
              <a:effectLst/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9EE6C9-010B-DB83-BC15-55B8E1DE8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2759" y="2928927"/>
            <a:ext cx="5031633" cy="66931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altLang="en-US" sz="2000" dirty="0">
              <a:solidFill>
                <a:srgbClr val="000000"/>
              </a:solidFill>
              <a:latin typeface="Arial"/>
              <a:ea typeface="Calibri" panose="020F0502020204030204" pitchFamily="34" charset="0"/>
              <a:cs typeface="Arial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kumimoji="0" lang="en-A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Calibri" panose="020F0502020204030204" pitchFamily="34" charset="0"/>
                <a:cs typeface="Arial"/>
              </a:rPr>
              <a:t>Reports not retrieved</a:t>
            </a:r>
            <a:r>
              <a:rPr lang="en-AU" altLang="en-US" sz="2000" dirty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Arial"/>
              </a:rPr>
              <a:t> </a:t>
            </a:r>
            <a:r>
              <a:rPr kumimoji="0" lang="en-A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Calibri" panose="020F0502020204030204" pitchFamily="34" charset="0"/>
                <a:cs typeface="Arial"/>
              </a:rPr>
              <a:t>(n =</a:t>
            </a:r>
            <a:r>
              <a:rPr lang="en-AU" altLang="en-US" sz="2000" dirty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Arial"/>
              </a:rPr>
              <a:t>1</a:t>
            </a:r>
            <a:r>
              <a:rPr kumimoji="0" lang="en-AU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Calibri" panose="020F0502020204030204" pitchFamily="34" charset="0"/>
                <a:cs typeface="Arial"/>
              </a:rPr>
              <a:t> )</a:t>
            </a:r>
            <a:endParaRPr lang="en-AU" dirty="0"/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AU" altLang="en-US" sz="2000" dirty="0">
              <a:latin typeface="Arial"/>
              <a:cs typeface="Arial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CCB284-FA8E-BC22-97D7-58872159B936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5663798" y="1170921"/>
            <a:ext cx="1288962" cy="30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7B9E06-6ADA-F095-0B75-3CB87D218562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650418" y="2155639"/>
            <a:ext cx="1288961" cy="39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11814B-905D-79AF-385E-ADF9C6B5A4E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677497" y="3263586"/>
            <a:ext cx="1275262" cy="11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29">
            <a:extLst>
              <a:ext uri="{FF2B5EF4-FFF2-40B4-BE49-F238E27FC236}">
                <a16:creationId xmlns:a16="http://schemas.microsoft.com/office/drawing/2014/main" id="{C237AC2D-9E11-8100-6A22-725B87D4F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914" y="178031"/>
            <a:ext cx="7877811" cy="440893"/>
          </a:xfrm>
          <a:prstGeom prst="flowChartAlternateProcess">
            <a:avLst/>
          </a:prstGeom>
          <a:solidFill>
            <a:srgbClr val="FFC000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Identification of studies via </a:t>
            </a:r>
            <a:r>
              <a:rPr lang="en-AU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OVID MEDLINE</a:t>
            </a:r>
            <a:endParaRPr kumimoji="0" lang="en-AU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Flowchart: Alternate Process 31">
            <a:extLst>
              <a:ext uri="{FF2B5EF4-FFF2-40B4-BE49-F238E27FC236}">
                <a16:creationId xmlns:a16="http://schemas.microsoft.com/office/drawing/2014/main" id="{D1878537-3FB1-9E74-22C2-ECFDA3EF74B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426906" y="828243"/>
            <a:ext cx="1902189" cy="440299"/>
          </a:xfrm>
          <a:prstGeom prst="flowChartAlternateProcess">
            <a:avLst/>
          </a:prstGeom>
          <a:solidFill>
            <a:srgbClr val="9CC2E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Identification</a:t>
            </a:r>
            <a:endParaRPr kumimoji="0" lang="en-AU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Flowchart: Alternate Process 32">
            <a:extLst>
              <a:ext uri="{FF2B5EF4-FFF2-40B4-BE49-F238E27FC236}">
                <a16:creationId xmlns:a16="http://schemas.microsoft.com/office/drawing/2014/main" id="{2A751C30-1032-87DC-C4E6-B5041F06236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756686" y="3139385"/>
            <a:ext cx="2592483" cy="440301"/>
          </a:xfrm>
          <a:prstGeom prst="flowChartAlternateProcess">
            <a:avLst/>
          </a:prstGeom>
          <a:solidFill>
            <a:srgbClr val="9CC2E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Screening</a:t>
            </a:r>
            <a:endParaRPr kumimoji="0" lang="en-AU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97B15-750A-4D15-BB63-8D8BA18D5D62}"/>
              </a:ext>
            </a:extLst>
          </p:cNvPr>
          <p:cNvCxnSpPr>
            <a:cxnSpLocks/>
          </p:cNvCxnSpPr>
          <p:nvPr/>
        </p:nvCxnSpPr>
        <p:spPr>
          <a:xfrm>
            <a:off x="3055937" y="1495437"/>
            <a:ext cx="0" cy="335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030173-DBD5-2E3B-6723-8B45F4326067}"/>
              </a:ext>
            </a:extLst>
          </p:cNvPr>
          <p:cNvCxnSpPr>
            <a:cxnSpLocks/>
          </p:cNvCxnSpPr>
          <p:nvPr/>
        </p:nvCxnSpPr>
        <p:spPr>
          <a:xfrm>
            <a:off x="3055937" y="2511998"/>
            <a:ext cx="0" cy="281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422BFC2-0B24-372C-359B-4008E6FB2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937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EF8C4-DD0F-8516-52D9-5C6439D50FC2}"/>
              </a:ext>
            </a:extLst>
          </p:cNvPr>
          <p:cNvSpPr txBox="1"/>
          <p:nvPr/>
        </p:nvSpPr>
        <p:spPr>
          <a:xfrm>
            <a:off x="6195862" y="3896837"/>
            <a:ext cx="587420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Reports excluded</a:t>
            </a:r>
          </a:p>
          <a:p>
            <a:r>
              <a:rPr lang="en-US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Reason 1: Commentary (n=1)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Reason 2: Observational study (n=1)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Reason 3: Wrong outcome (n=9)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Reason 4: Methods paper (n=3)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Reason 5: Wrong exposure (n = 8)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Reason 6: Wrong aim (n = 4)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Reason 7: Wrong population (!=EUR) (n = 1)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Reason 8: Wrong instruments (!=BMI) n(1)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3C9DA8-E8AF-FE4D-B830-3DA4511C4FB3}"/>
              </a:ext>
            </a:extLst>
          </p:cNvPr>
          <p:cNvSpPr txBox="1"/>
          <p:nvPr/>
        </p:nvSpPr>
        <p:spPr>
          <a:xfrm>
            <a:off x="1184036" y="4065483"/>
            <a:ext cx="440307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Reports assessed for eligibility (n=43)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968DDD-892B-6350-AA00-4390DD8CEA72}"/>
              </a:ext>
            </a:extLst>
          </p:cNvPr>
          <p:cNvCxnSpPr/>
          <p:nvPr/>
        </p:nvCxnSpPr>
        <p:spPr>
          <a:xfrm>
            <a:off x="3029681" y="3811482"/>
            <a:ext cx="0" cy="25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B89510-2E22-A0B6-825B-EC908AAFEA51}"/>
              </a:ext>
            </a:extLst>
          </p:cNvPr>
          <p:cNvSpPr txBox="1"/>
          <p:nvPr/>
        </p:nvSpPr>
        <p:spPr>
          <a:xfrm>
            <a:off x="1184036" y="5119807"/>
            <a:ext cx="439737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Studies included (n=15)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D88B05-05CC-80F8-635E-0E0A6EBE8333}"/>
              </a:ext>
            </a:extLst>
          </p:cNvPr>
          <p:cNvCxnSpPr/>
          <p:nvPr/>
        </p:nvCxnSpPr>
        <p:spPr>
          <a:xfrm>
            <a:off x="3022424" y="4773369"/>
            <a:ext cx="7257" cy="326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10DC83-04E5-7174-D8EA-4EEC21A1043B}"/>
              </a:ext>
            </a:extLst>
          </p:cNvPr>
          <p:cNvCxnSpPr>
            <a:cxnSpLocks/>
          </p:cNvCxnSpPr>
          <p:nvPr/>
        </p:nvCxnSpPr>
        <p:spPr>
          <a:xfrm>
            <a:off x="5581409" y="4583055"/>
            <a:ext cx="599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Alternate Process 31">
            <a:extLst>
              <a:ext uri="{FF2B5EF4-FFF2-40B4-BE49-F238E27FC236}">
                <a16:creationId xmlns:a16="http://schemas.microsoft.com/office/drawing/2014/main" id="{36BE7164-ECA7-6079-3035-EDA8C7EF025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125884" y="5292082"/>
            <a:ext cx="1315513" cy="455668"/>
          </a:xfrm>
          <a:prstGeom prst="flowChartAlternateProcess">
            <a:avLst/>
          </a:prstGeom>
          <a:solidFill>
            <a:srgbClr val="9CC2E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altLang="en-US" sz="2000" b="1">
                <a:solidFill>
                  <a:srgbClr val="000000"/>
                </a:solidFill>
                <a:latin typeface="Arial"/>
                <a:cs typeface="Arial"/>
              </a:rPr>
              <a:t>Included</a:t>
            </a:r>
            <a:endParaRPr kumimoji="0" lang="en-AU" altLang="en-US" sz="2000" b="0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04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173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Winfred Gatua</dc:creator>
  <cp:lastModifiedBy>Winfred Gatua</cp:lastModifiedBy>
  <cp:revision>2</cp:revision>
  <dcterms:created xsi:type="dcterms:W3CDTF">2023-05-18T06:50:24Z</dcterms:created>
  <dcterms:modified xsi:type="dcterms:W3CDTF">2023-05-24T13:57:17Z</dcterms:modified>
</cp:coreProperties>
</file>