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sldIdLst>
    <p:sldId id="287" r:id="rId2"/>
    <p:sldId id="273" r:id="rId3"/>
    <p:sldId id="296" r:id="rId4"/>
    <p:sldId id="297" r:id="rId5"/>
    <p:sldId id="298" r:id="rId6"/>
    <p:sldId id="299" r:id="rId7"/>
    <p:sldId id="300" r:id="rId8"/>
    <p:sldId id="301" r:id="rId9"/>
    <p:sldId id="302" r:id="rId10"/>
    <p:sldId id="303" r:id="rId11"/>
    <p:sldId id="304" r:id="rId12"/>
    <p:sldId id="305" r:id="rId13"/>
    <p:sldId id="306" r:id="rId14"/>
    <p:sldId id="307" r:id="rId15"/>
    <p:sldId id="308" r:id="rId16"/>
    <p:sldId id="309" r:id="rId17"/>
    <p:sldId id="283" r:id="rId18"/>
  </p:sldIdLst>
  <p:sldSz cx="9144000" cy="6858000" type="screen4x3"/>
  <p:notesSz cx="6858000" cy="9144000"/>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23">
          <p15:clr>
            <a:srgbClr val="A4A3A4"/>
          </p15:clr>
        </p15:guide>
        <p15:guide id="2" pos="295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88EFC"/>
    <a:srgbClr val="FE978C"/>
    <a:srgbClr val="FFA850"/>
    <a:srgbClr val="5B81CF"/>
    <a:srgbClr val="EAFBFF"/>
    <a:srgbClr val="76A4DC"/>
    <a:srgbClr val="248C51"/>
    <a:srgbClr val="5B76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p:cViewPr varScale="1">
        <p:scale>
          <a:sx n="82" d="100"/>
          <a:sy n="82" d="100"/>
        </p:scale>
        <p:origin x="125" y="62"/>
      </p:cViewPr>
      <p:guideLst>
        <p:guide orient="horz" pos="2123"/>
        <p:guide pos="295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Tree>
    <p:extLst>
      <p:ext uri="{BB962C8B-B14F-4D97-AF65-F5344CB8AC3E}">
        <p14:creationId xmlns:p14="http://schemas.microsoft.com/office/powerpoint/2010/main" val="2308328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248739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08423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745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Tree>
    <p:extLst>
      <p:ext uri="{BB962C8B-B14F-4D97-AF65-F5344CB8AC3E}">
        <p14:creationId xmlns:p14="http://schemas.microsoft.com/office/powerpoint/2010/main" val="81882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2504"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271186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376071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421241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030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Tree>
    <p:extLst>
      <p:ext uri="{BB962C8B-B14F-4D97-AF65-F5344CB8AC3E}">
        <p14:creationId xmlns:p14="http://schemas.microsoft.com/office/powerpoint/2010/main" val="3957017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Tree>
    <p:extLst>
      <p:ext uri="{BB962C8B-B14F-4D97-AF65-F5344CB8AC3E}">
        <p14:creationId xmlns:p14="http://schemas.microsoft.com/office/powerpoint/2010/main" val="716711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D9D9D9">
                <a:alpha val="73000"/>
              </a:srgbClr>
            </a:gs>
            <a:gs pos="100000">
              <a:srgbClr val="FFFFFF">
                <a:alpha val="85689"/>
              </a:srgbClr>
            </a:gs>
          </a:gsLst>
          <a:lin ang="5400000" scaled="1"/>
        </a:gra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2800" b="1" kern="1200">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itchFamily="34" charset="0"/>
          <a:ea typeface="宋体" pitchFamily="2" charset="-122"/>
        </a:defRPr>
      </a:lvl2pPr>
      <a:lvl3pPr algn="l" rtl="0" eaLnBrk="0" fontAlgn="base" hangingPunct="0">
        <a:spcBef>
          <a:spcPct val="0"/>
        </a:spcBef>
        <a:spcAft>
          <a:spcPct val="0"/>
        </a:spcAft>
        <a:defRPr sz="2800" b="1">
          <a:solidFill>
            <a:schemeClr val="tx1"/>
          </a:solidFill>
          <a:latin typeface="Arial" pitchFamily="34" charset="0"/>
          <a:ea typeface="宋体" pitchFamily="2" charset="-122"/>
        </a:defRPr>
      </a:lvl3pPr>
      <a:lvl4pPr algn="l" rtl="0" eaLnBrk="0" fontAlgn="base" hangingPunct="0">
        <a:spcBef>
          <a:spcPct val="0"/>
        </a:spcBef>
        <a:spcAft>
          <a:spcPct val="0"/>
        </a:spcAft>
        <a:defRPr sz="2800" b="1">
          <a:solidFill>
            <a:schemeClr val="tx1"/>
          </a:solidFill>
          <a:latin typeface="Arial" pitchFamily="34" charset="0"/>
          <a:ea typeface="宋体" pitchFamily="2" charset="-122"/>
        </a:defRPr>
      </a:lvl4pPr>
      <a:lvl5pPr algn="l" rtl="0" eaLnBrk="0" fontAlgn="base" hangingPunct="0">
        <a:spcBef>
          <a:spcPct val="0"/>
        </a:spcBef>
        <a:spcAft>
          <a:spcPct val="0"/>
        </a:spcAft>
        <a:defRPr sz="2800" b="1">
          <a:solidFill>
            <a:schemeClr val="tx1"/>
          </a:solidFill>
          <a:latin typeface="Arial" pitchFamily="34" charset="0"/>
          <a:ea typeface="宋体" pitchFamily="2" charset="-122"/>
        </a:defRPr>
      </a:lvl5pPr>
      <a:lvl6pPr marL="457200" algn="l" rtl="0" eaLnBrk="0" fontAlgn="base" hangingPunct="0">
        <a:spcBef>
          <a:spcPct val="0"/>
        </a:spcBef>
        <a:spcAft>
          <a:spcPct val="0"/>
        </a:spcAft>
        <a:defRPr sz="2800" b="1">
          <a:solidFill>
            <a:schemeClr val="tx1"/>
          </a:solidFill>
          <a:latin typeface="Arial" pitchFamily="34" charset="0"/>
          <a:ea typeface="宋体" pitchFamily="2" charset="-122"/>
        </a:defRPr>
      </a:lvl6pPr>
      <a:lvl7pPr marL="914400" algn="l" rtl="0" eaLnBrk="0" fontAlgn="base" hangingPunct="0">
        <a:spcBef>
          <a:spcPct val="0"/>
        </a:spcBef>
        <a:spcAft>
          <a:spcPct val="0"/>
        </a:spcAft>
        <a:defRPr sz="2800" b="1">
          <a:solidFill>
            <a:schemeClr val="tx1"/>
          </a:solidFill>
          <a:latin typeface="Arial" pitchFamily="34" charset="0"/>
          <a:ea typeface="宋体" pitchFamily="2" charset="-122"/>
        </a:defRPr>
      </a:lvl7pPr>
      <a:lvl8pPr marL="1371600" algn="l" rtl="0" eaLnBrk="0" fontAlgn="base" hangingPunct="0">
        <a:spcBef>
          <a:spcPct val="0"/>
        </a:spcBef>
        <a:spcAft>
          <a:spcPct val="0"/>
        </a:spcAft>
        <a:defRPr sz="2800" b="1">
          <a:solidFill>
            <a:schemeClr val="tx1"/>
          </a:solidFill>
          <a:latin typeface="Arial" pitchFamily="34" charset="0"/>
          <a:ea typeface="宋体" pitchFamily="2" charset="-122"/>
        </a:defRPr>
      </a:lvl8pPr>
      <a:lvl9pPr marL="1828800" algn="l" rtl="0" eaLnBrk="0" fontAlgn="base" hangingPunct="0">
        <a:spcBef>
          <a:spcPct val="0"/>
        </a:spcBef>
        <a:spcAft>
          <a:spcPct val="0"/>
        </a:spcAft>
        <a:defRPr sz="2800" b="1">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2050"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1" name="圆角矩形 18"/>
          <p:cNvGrpSpPr>
            <a:grpSpLocks/>
          </p:cNvGrpSpPr>
          <p:nvPr/>
        </p:nvGrpSpPr>
        <p:grpSpPr bwMode="auto">
          <a:xfrm>
            <a:off x="6215063" y="3562350"/>
            <a:ext cx="742950" cy="742950"/>
            <a:chOff x="0" y="0"/>
            <a:chExt cx="468" cy="468"/>
          </a:xfrm>
        </p:grpSpPr>
        <p:pic>
          <p:nvPicPr>
            <p:cNvPr id="208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2" name="圆角矩形 13"/>
          <p:cNvGrpSpPr>
            <a:grpSpLocks/>
          </p:cNvGrpSpPr>
          <p:nvPr/>
        </p:nvGrpSpPr>
        <p:grpSpPr bwMode="auto">
          <a:xfrm>
            <a:off x="4856163" y="2206625"/>
            <a:ext cx="530225" cy="525463"/>
            <a:chOff x="0" y="0"/>
            <a:chExt cx="334" cy="331"/>
          </a:xfrm>
        </p:grpSpPr>
        <p:pic>
          <p:nvPicPr>
            <p:cNvPr id="207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3" name="圆角矩形 12"/>
          <p:cNvGrpSpPr>
            <a:grpSpLocks/>
          </p:cNvGrpSpPr>
          <p:nvPr/>
        </p:nvGrpSpPr>
        <p:grpSpPr bwMode="auto">
          <a:xfrm>
            <a:off x="6232525" y="2413000"/>
            <a:ext cx="1225550" cy="1225550"/>
            <a:chOff x="0" y="0"/>
            <a:chExt cx="772" cy="772"/>
          </a:xfrm>
        </p:grpSpPr>
        <p:pic>
          <p:nvPicPr>
            <p:cNvPr id="207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4" name="圆角矩形 9"/>
          <p:cNvGrpSpPr>
            <a:grpSpLocks/>
          </p:cNvGrpSpPr>
          <p:nvPr/>
        </p:nvGrpSpPr>
        <p:grpSpPr bwMode="auto">
          <a:xfrm>
            <a:off x="3648075" y="2566988"/>
            <a:ext cx="446088" cy="444500"/>
            <a:chOff x="0" y="0"/>
            <a:chExt cx="281" cy="280"/>
          </a:xfrm>
        </p:grpSpPr>
        <p:pic>
          <p:nvPicPr>
            <p:cNvPr id="207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5" name="圆角矩形 4"/>
          <p:cNvGrpSpPr>
            <a:grpSpLocks/>
          </p:cNvGrpSpPr>
          <p:nvPr/>
        </p:nvGrpSpPr>
        <p:grpSpPr bwMode="auto">
          <a:xfrm>
            <a:off x="2428875" y="1847850"/>
            <a:ext cx="523875" cy="530225"/>
            <a:chOff x="0" y="0"/>
            <a:chExt cx="330" cy="334"/>
          </a:xfrm>
        </p:grpSpPr>
        <p:pic>
          <p:nvPicPr>
            <p:cNvPr id="207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6" name="标题 1"/>
          <p:cNvGrpSpPr>
            <a:grpSpLocks/>
          </p:cNvGrpSpPr>
          <p:nvPr/>
        </p:nvGrpSpPr>
        <p:grpSpPr bwMode="auto">
          <a:xfrm>
            <a:off x="1692275" y="2206625"/>
            <a:ext cx="5302250" cy="2066925"/>
            <a:chOff x="0" y="0"/>
            <a:chExt cx="3340" cy="1302"/>
          </a:xfrm>
        </p:grpSpPr>
        <p:pic>
          <p:nvPicPr>
            <p:cNvPr id="207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在</a:t>
              </a:r>
              <a:r>
                <a:rPr lang="en-US" altLang="zh-CN" sz="3200" b="1">
                  <a:latin typeface="微软雅黑" pitchFamily="34" charset="-122"/>
                  <a:ea typeface="微软雅黑" pitchFamily="34" charset="-122"/>
                </a:rPr>
                <a:t>SRAM</a:t>
              </a:r>
              <a:r>
                <a:rPr lang="zh-CN" altLang="en-US" sz="3200" b="1">
                  <a:latin typeface="微软雅黑" pitchFamily="34" charset="-122"/>
                  <a:ea typeface="微软雅黑" pitchFamily="34" charset="-122"/>
                </a:rPr>
                <a:t>中调试代码</a:t>
              </a:r>
              <a:endParaRPr lang="zh-CN" altLang="en-US" sz="3200" b="1" dirty="0">
                <a:latin typeface="微软雅黑" pitchFamily="34" charset="-122"/>
                <a:ea typeface="微软雅黑" pitchFamily="34" charset="-122"/>
              </a:endParaRPr>
            </a:p>
          </p:txBody>
        </p:sp>
      </p:grpSp>
      <p:grpSp>
        <p:nvGrpSpPr>
          <p:cNvPr id="2057" name="圆角矩形 8"/>
          <p:cNvGrpSpPr>
            <a:grpSpLocks/>
          </p:cNvGrpSpPr>
          <p:nvPr/>
        </p:nvGrpSpPr>
        <p:grpSpPr bwMode="auto">
          <a:xfrm>
            <a:off x="1435100" y="2566988"/>
            <a:ext cx="446088" cy="444500"/>
            <a:chOff x="0" y="0"/>
            <a:chExt cx="281" cy="280"/>
          </a:xfrm>
        </p:grpSpPr>
        <p:pic>
          <p:nvPicPr>
            <p:cNvPr id="206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8" name="圆角矩形 11"/>
          <p:cNvGrpSpPr>
            <a:grpSpLocks/>
          </p:cNvGrpSpPr>
          <p:nvPr/>
        </p:nvGrpSpPr>
        <p:grpSpPr bwMode="auto">
          <a:xfrm>
            <a:off x="5970588" y="2384425"/>
            <a:ext cx="1055687" cy="1054100"/>
            <a:chOff x="0" y="0"/>
            <a:chExt cx="665" cy="664"/>
          </a:xfrm>
        </p:grpSpPr>
        <p:pic>
          <p:nvPicPr>
            <p:cNvPr id="206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2059"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零死角玩转</a:t>
            </a:r>
            <a:r>
              <a:rPr lang="en-US" altLang="zh-CN" sz="3200" b="1">
                <a:latin typeface="微软雅黑" pitchFamily="34" charset="-122"/>
                <a:ea typeface="微软雅黑" pitchFamily="34" charset="-122"/>
              </a:rPr>
              <a:t>STM32</a:t>
            </a:r>
            <a:endParaRPr lang="zh-CN" altLang="en-US" sz="3200" b="1" dirty="0">
              <a:latin typeface="微软雅黑" pitchFamily="34" charset="-122"/>
              <a:ea typeface="微软雅黑" pitchFamily="34" charset="-122"/>
            </a:endParaRPr>
          </a:p>
        </p:txBody>
      </p:sp>
      <p:grpSp>
        <p:nvGrpSpPr>
          <p:cNvPr id="2060" name="标题 1"/>
          <p:cNvGrpSpPr>
            <a:grpSpLocks/>
          </p:cNvGrpSpPr>
          <p:nvPr/>
        </p:nvGrpSpPr>
        <p:grpSpPr bwMode="auto">
          <a:xfrm>
            <a:off x="1781175" y="4365104"/>
            <a:ext cx="5208588" cy="938212"/>
            <a:chOff x="0" y="0"/>
            <a:chExt cx="3340" cy="1302"/>
          </a:xfrm>
        </p:grpSpPr>
        <p:pic>
          <p:nvPicPr>
            <p:cNvPr id="2064"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5"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grpSp>
        <p:nvGrpSpPr>
          <p:cNvPr id="2061" name="标题 1"/>
          <p:cNvGrpSpPr>
            <a:grpSpLocks/>
          </p:cNvGrpSpPr>
          <p:nvPr/>
        </p:nvGrpSpPr>
        <p:grpSpPr bwMode="auto">
          <a:xfrm>
            <a:off x="1763713" y="5227091"/>
            <a:ext cx="5210175" cy="938213"/>
            <a:chOff x="0" y="0"/>
            <a:chExt cx="3340" cy="1302"/>
          </a:xfrm>
        </p:grpSpPr>
        <p:pic>
          <p:nvPicPr>
            <p:cNvPr id="2062"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3"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www.firebbs.cn</a:t>
              </a:r>
            </a:p>
          </p:txBody>
        </p:sp>
      </p:grpSp>
      <p:pic>
        <p:nvPicPr>
          <p:cNvPr id="34" name="Picture 2" descr="C:\Users\Administrator\Desktop\taoba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58013" y="4537670"/>
            <a:ext cx="1038186" cy="1038186"/>
          </a:xfrm>
          <a:prstGeom prst="rect">
            <a:avLst/>
          </a:prstGeom>
          <a:noFill/>
          <a:extLst>
            <a:ext uri="{909E8E84-426E-40DD-AFC4-6F175D3DCCD1}">
              <a14:hiddenFill xmlns:a14="http://schemas.microsoft.com/office/drawing/2010/main">
                <a:solidFill>
                  <a:srgbClr val="FFFFFF"/>
                </a:solidFill>
              </a14:hiddenFill>
            </a:ext>
          </a:extLst>
        </p:spPr>
      </p:pic>
      <p:sp>
        <p:nvSpPr>
          <p:cNvPr id="35" name="文本框 3"/>
          <p:cNvSpPr txBox="1">
            <a:spLocks noChangeArrowheads="1"/>
          </p:cNvSpPr>
          <p:nvPr/>
        </p:nvSpPr>
        <p:spPr bwMode="auto">
          <a:xfrm>
            <a:off x="6765938" y="5661248"/>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a:latin typeface="微软雅黑" pitchFamily="34" charset="-122"/>
                <a:ea typeface="微软雅黑" pitchFamily="34" charset="-122"/>
              </a:rPr>
              <a:t>扫描进入淘宝店铺</a:t>
            </a:r>
            <a:endParaRPr lang="zh-CN" altLang="zh-CN" sz="1200" b="1" dirty="0">
              <a:latin typeface="微软雅黑" pitchFamily="34" charset="-122"/>
              <a:ea typeface="微软雅黑"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a:r>
              <a:rPr lang="zh-CN" altLang="en-US" sz="3200" b="1"/>
              <a:t>在</a:t>
            </a:r>
            <a:r>
              <a:rPr lang="en-US" altLang="zh-CN" sz="3200" b="1"/>
              <a:t>RAM</a:t>
            </a:r>
            <a:r>
              <a:rPr lang="zh-CN" altLang="en-US" sz="3200" b="1"/>
              <a:t>中调试代码</a:t>
            </a:r>
          </a:p>
        </p:txBody>
      </p:sp>
      <p:sp>
        <p:nvSpPr>
          <p:cNvPr id="4" name="矩形 3"/>
          <p:cNvSpPr/>
          <p:nvPr/>
        </p:nvSpPr>
        <p:spPr>
          <a:xfrm>
            <a:off x="323528" y="1196752"/>
            <a:ext cx="2723823" cy="461665"/>
          </a:xfrm>
          <a:prstGeom prst="rect">
            <a:avLst/>
          </a:prstGeom>
        </p:spPr>
        <p:txBody>
          <a:bodyPr wrap="none">
            <a:spAutoFit/>
          </a:bodyPr>
          <a:lstStyle/>
          <a:p>
            <a:r>
              <a:rPr lang="en-US" altLang="zh-CN" sz="2400" b="1"/>
              <a:t>STM32</a:t>
            </a:r>
            <a:r>
              <a:rPr lang="zh-CN" altLang="en-US" sz="2400" b="1"/>
              <a:t>的启动方式</a:t>
            </a:r>
          </a:p>
        </p:txBody>
      </p:sp>
      <p:sp>
        <p:nvSpPr>
          <p:cNvPr id="2" name="矩形 1"/>
          <p:cNvSpPr/>
          <p:nvPr/>
        </p:nvSpPr>
        <p:spPr>
          <a:xfrm>
            <a:off x="501135" y="1724030"/>
            <a:ext cx="7848872" cy="3831818"/>
          </a:xfrm>
          <a:prstGeom prst="rect">
            <a:avLst/>
          </a:prstGeom>
        </p:spPr>
        <p:txBody>
          <a:bodyPr wrap="square">
            <a:spAutoFit/>
          </a:bodyPr>
          <a:lstStyle/>
          <a:p>
            <a:pPr marL="285750" lvl="0" indent="-285750">
              <a:lnSpc>
                <a:spcPct val="150000"/>
              </a:lnSpc>
              <a:buFont typeface="Arial" panose="020B0604020202020204" pitchFamily="34" charset="0"/>
              <a:buChar char="•"/>
            </a:pPr>
            <a:r>
              <a:rPr lang="zh-CN" altLang="zh-CN" b="1">
                <a:solidFill>
                  <a:srgbClr val="FF0000"/>
                </a:solidFill>
              </a:rPr>
              <a:t>系统存储器启动方式</a:t>
            </a:r>
          </a:p>
          <a:p>
            <a:pPr>
              <a:lnSpc>
                <a:spcPct val="150000"/>
              </a:lnSpc>
            </a:pPr>
            <a:r>
              <a:rPr lang="en-US" altLang="zh-CN"/>
              <a:t>	</a:t>
            </a:r>
            <a:r>
              <a:rPr lang="zh-CN" altLang="zh-CN"/>
              <a:t>当芯片上电后采样到</a:t>
            </a:r>
            <a:r>
              <a:rPr lang="en-US" altLang="zh-CN"/>
              <a:t>BOOT0</a:t>
            </a:r>
            <a:r>
              <a:rPr lang="zh-CN" altLang="zh-CN"/>
              <a:t>引脚为高电平，</a:t>
            </a:r>
            <a:r>
              <a:rPr lang="en-US" altLang="zh-CN"/>
              <a:t>BOOT1</a:t>
            </a:r>
            <a:r>
              <a:rPr lang="zh-CN" altLang="zh-CN"/>
              <a:t>为低电平时，内核将从系统存储器的</a:t>
            </a:r>
            <a:r>
              <a:rPr lang="en-US" altLang="zh-CN"/>
              <a:t>0x1FFFF000</a:t>
            </a:r>
            <a:r>
              <a:rPr lang="zh-CN" altLang="zh-CN"/>
              <a:t>及</a:t>
            </a:r>
            <a:r>
              <a:rPr lang="en-US" altLang="zh-CN"/>
              <a:t>0x1FFFF004</a:t>
            </a:r>
            <a:r>
              <a:rPr lang="zh-CN" altLang="zh-CN"/>
              <a:t>获取</a:t>
            </a:r>
            <a:r>
              <a:rPr lang="en-US" altLang="zh-CN"/>
              <a:t>MSP</a:t>
            </a:r>
            <a:r>
              <a:rPr lang="zh-CN" altLang="zh-CN"/>
              <a:t>及</a:t>
            </a:r>
            <a:r>
              <a:rPr lang="en-US" altLang="zh-CN"/>
              <a:t>PC</a:t>
            </a:r>
            <a:r>
              <a:rPr lang="zh-CN" altLang="zh-CN"/>
              <a:t>值进行自举。系统存储器是一段特殊的空间，用户不能访问，</a:t>
            </a:r>
            <a:r>
              <a:rPr lang="en-US" altLang="zh-CN"/>
              <a:t>ST</a:t>
            </a:r>
            <a:r>
              <a:rPr lang="zh-CN" altLang="zh-CN"/>
              <a:t>公司在芯片出厂前就在系统存储器中固化了一段代码</a:t>
            </a:r>
            <a:r>
              <a:rPr lang="zh-CN" altLang="zh-CN"/>
              <a:t>。因而使用系统存储器启动方式时，内核会执行该代码，该代码运行时，会为</a:t>
            </a:r>
            <a:r>
              <a:rPr lang="en-US" altLang="zh-CN"/>
              <a:t>ISP</a:t>
            </a:r>
            <a:r>
              <a:rPr lang="zh-CN" altLang="zh-CN"/>
              <a:t>提供支持</a:t>
            </a:r>
            <a:r>
              <a:rPr lang="en-US" altLang="zh-CN"/>
              <a:t>(In System Program)</a:t>
            </a:r>
            <a:r>
              <a:rPr lang="zh-CN" altLang="zh-CN"/>
              <a:t>，如检测</a:t>
            </a:r>
            <a:r>
              <a:rPr lang="en-US" altLang="zh-CN"/>
              <a:t>USART1/3</a:t>
            </a:r>
            <a:r>
              <a:rPr lang="zh-CN" altLang="zh-CN"/>
              <a:t>、</a:t>
            </a:r>
            <a:r>
              <a:rPr lang="en-US" altLang="zh-CN"/>
              <a:t>CAN2</a:t>
            </a:r>
            <a:r>
              <a:rPr lang="zh-CN" altLang="zh-CN"/>
              <a:t>及</a:t>
            </a:r>
            <a:r>
              <a:rPr lang="en-US" altLang="zh-CN"/>
              <a:t>USB</a:t>
            </a:r>
            <a:r>
              <a:rPr lang="zh-CN" altLang="zh-CN"/>
              <a:t>通讯接口传输过来的信息，并根据这些信息更新自己内部</a:t>
            </a:r>
            <a:r>
              <a:rPr lang="en-US" altLang="zh-CN"/>
              <a:t>FLASH</a:t>
            </a:r>
            <a:r>
              <a:rPr lang="zh-CN" altLang="zh-CN"/>
              <a:t>的内容，达到升级产品应用程序的目的，因此这种启动方式也称为</a:t>
            </a:r>
            <a:r>
              <a:rPr lang="en-US" altLang="zh-CN"/>
              <a:t>ISP</a:t>
            </a:r>
            <a:r>
              <a:rPr lang="zh-CN" altLang="zh-CN"/>
              <a:t>启动方式。</a:t>
            </a:r>
          </a:p>
        </p:txBody>
      </p:sp>
    </p:spTree>
    <p:extLst>
      <p:ext uri="{BB962C8B-B14F-4D97-AF65-F5344CB8AC3E}">
        <p14:creationId xmlns:p14="http://schemas.microsoft.com/office/powerpoint/2010/main" val="3596876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a:r>
              <a:rPr lang="zh-CN" altLang="en-US" sz="3200" b="1"/>
              <a:t>在</a:t>
            </a:r>
            <a:r>
              <a:rPr lang="en-US" altLang="zh-CN" sz="3200" b="1"/>
              <a:t>RAM</a:t>
            </a:r>
            <a:r>
              <a:rPr lang="zh-CN" altLang="en-US" sz="3200" b="1"/>
              <a:t>中调试代码</a:t>
            </a:r>
          </a:p>
        </p:txBody>
      </p:sp>
      <p:sp>
        <p:nvSpPr>
          <p:cNvPr id="4" name="矩形 3"/>
          <p:cNvSpPr/>
          <p:nvPr/>
        </p:nvSpPr>
        <p:spPr>
          <a:xfrm>
            <a:off x="323528" y="1196752"/>
            <a:ext cx="3376245" cy="461665"/>
          </a:xfrm>
          <a:prstGeom prst="rect">
            <a:avLst/>
          </a:prstGeom>
        </p:spPr>
        <p:txBody>
          <a:bodyPr wrap="none">
            <a:spAutoFit/>
          </a:bodyPr>
          <a:lstStyle/>
          <a:p>
            <a:r>
              <a:rPr lang="zh-CN" altLang="en-US" sz="2400" b="1"/>
              <a:t>内部</a:t>
            </a:r>
            <a:r>
              <a:rPr lang="en-US" altLang="zh-CN" sz="2400" b="1"/>
              <a:t>FLASH</a:t>
            </a:r>
            <a:r>
              <a:rPr lang="zh-CN" altLang="en-US" sz="2400" b="1"/>
              <a:t>的启动过程</a:t>
            </a:r>
          </a:p>
        </p:txBody>
      </p:sp>
      <p:sp>
        <p:nvSpPr>
          <p:cNvPr id="2" name="矩形 1"/>
          <p:cNvSpPr/>
          <p:nvPr/>
        </p:nvSpPr>
        <p:spPr>
          <a:xfrm>
            <a:off x="501135" y="1724030"/>
            <a:ext cx="7848872" cy="646331"/>
          </a:xfrm>
          <a:prstGeom prst="rect">
            <a:avLst/>
          </a:prstGeom>
        </p:spPr>
        <p:txBody>
          <a:bodyPr wrap="square">
            <a:spAutoFit/>
          </a:bodyPr>
          <a:lstStyle/>
          <a:p>
            <a:r>
              <a:rPr lang="en-US" altLang="zh-CN"/>
              <a:t>	</a:t>
            </a:r>
            <a:r>
              <a:rPr lang="zh-CN" altLang="en-US"/>
              <a:t>下面</a:t>
            </a:r>
            <a:r>
              <a:rPr lang="zh-CN" altLang="zh-CN"/>
              <a:t>以最常规的内部</a:t>
            </a:r>
            <a:r>
              <a:rPr lang="en-US" altLang="zh-CN"/>
              <a:t>FLASH</a:t>
            </a:r>
            <a:r>
              <a:rPr lang="zh-CN" altLang="zh-CN"/>
              <a:t>启动方式来分析自举过程，主要理解</a:t>
            </a:r>
            <a:r>
              <a:rPr lang="en-US" altLang="zh-CN"/>
              <a:t>MSP</a:t>
            </a:r>
            <a:r>
              <a:rPr lang="zh-CN" altLang="zh-CN"/>
              <a:t>和</a:t>
            </a:r>
            <a:r>
              <a:rPr lang="en-US" altLang="zh-CN"/>
              <a:t>PC</a:t>
            </a:r>
            <a:r>
              <a:rPr lang="zh-CN" altLang="zh-CN"/>
              <a:t>内容是怎样被存储到</a:t>
            </a:r>
            <a:r>
              <a:rPr lang="en-US" altLang="zh-CN"/>
              <a:t>0x08000000</a:t>
            </a:r>
            <a:r>
              <a:rPr lang="zh-CN" altLang="zh-CN"/>
              <a:t>和</a:t>
            </a:r>
            <a:r>
              <a:rPr lang="en-US" altLang="zh-CN"/>
              <a:t>0x08000004</a:t>
            </a:r>
            <a:r>
              <a:rPr lang="zh-CN" altLang="zh-CN"/>
              <a:t>这两个地址的。</a:t>
            </a:r>
          </a:p>
        </p:txBody>
      </p:sp>
      <p:sp>
        <p:nvSpPr>
          <p:cNvPr id="3" name="矩形 2"/>
          <p:cNvSpPr/>
          <p:nvPr/>
        </p:nvSpPr>
        <p:spPr>
          <a:xfrm>
            <a:off x="5076056" y="4297451"/>
            <a:ext cx="3506088" cy="369332"/>
          </a:xfrm>
          <a:prstGeom prst="rect">
            <a:avLst/>
          </a:prstGeom>
        </p:spPr>
        <p:txBody>
          <a:bodyPr wrap="none">
            <a:spAutoFit/>
          </a:bodyPr>
          <a:lstStyle/>
          <a:p>
            <a:r>
              <a:rPr lang="en-US" altLang="zh-CN"/>
              <a:t>STM32F1</a:t>
            </a:r>
            <a:r>
              <a:rPr lang="zh-CN" altLang="zh-CN"/>
              <a:t>默认的启动文件的代码</a:t>
            </a:r>
            <a:endParaRPr lang="zh-CN" altLang="en-US"/>
          </a:p>
        </p:txBody>
      </p:sp>
      <p:pic>
        <p:nvPicPr>
          <p:cNvPr id="8" name="图片 7"/>
          <p:cNvPicPr/>
          <p:nvPr/>
        </p:nvPicPr>
        <p:blipFill>
          <a:blip r:embed="rId3">
            <a:extLst>
              <a:ext uri="{28A0092B-C50C-407E-A947-70E740481C1C}">
                <a14:useLocalDpi xmlns:a14="http://schemas.microsoft.com/office/drawing/2010/main" val="0"/>
              </a:ext>
            </a:extLst>
          </a:blip>
          <a:stretch>
            <a:fillRect/>
          </a:stretch>
        </p:blipFill>
        <p:spPr>
          <a:xfrm>
            <a:off x="1068557" y="2303390"/>
            <a:ext cx="3096344" cy="4530021"/>
          </a:xfrm>
          <a:prstGeom prst="rect">
            <a:avLst/>
          </a:prstGeom>
          <a:ln w="12700">
            <a:solidFill>
              <a:schemeClr val="tx1"/>
            </a:solidFill>
          </a:ln>
        </p:spPr>
      </p:pic>
    </p:spTree>
    <p:extLst>
      <p:ext uri="{BB962C8B-B14F-4D97-AF65-F5344CB8AC3E}">
        <p14:creationId xmlns:p14="http://schemas.microsoft.com/office/powerpoint/2010/main" val="4172834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a:r>
              <a:rPr lang="zh-CN" altLang="en-US" sz="3200" b="1"/>
              <a:t>在</a:t>
            </a:r>
            <a:r>
              <a:rPr lang="en-US" altLang="zh-CN" sz="3200" b="1"/>
              <a:t>RAM</a:t>
            </a:r>
            <a:r>
              <a:rPr lang="zh-CN" altLang="en-US" sz="3200" b="1"/>
              <a:t>中调试代码</a:t>
            </a:r>
          </a:p>
        </p:txBody>
      </p:sp>
      <p:sp>
        <p:nvSpPr>
          <p:cNvPr id="4" name="矩形 3"/>
          <p:cNvSpPr/>
          <p:nvPr/>
        </p:nvSpPr>
        <p:spPr>
          <a:xfrm>
            <a:off x="323528" y="1052736"/>
            <a:ext cx="3376245" cy="461665"/>
          </a:xfrm>
          <a:prstGeom prst="rect">
            <a:avLst/>
          </a:prstGeom>
        </p:spPr>
        <p:txBody>
          <a:bodyPr wrap="none">
            <a:spAutoFit/>
          </a:bodyPr>
          <a:lstStyle/>
          <a:p>
            <a:r>
              <a:rPr lang="zh-CN" altLang="en-US" sz="2400" b="1"/>
              <a:t>内部</a:t>
            </a:r>
            <a:r>
              <a:rPr lang="en-US" altLang="zh-CN" sz="2400" b="1"/>
              <a:t>FLASH</a:t>
            </a:r>
            <a:r>
              <a:rPr lang="zh-CN" altLang="en-US" sz="2400" b="1"/>
              <a:t>的启动过程</a:t>
            </a:r>
          </a:p>
        </p:txBody>
      </p:sp>
      <p:sp>
        <p:nvSpPr>
          <p:cNvPr id="5" name="矩形 4"/>
          <p:cNvSpPr/>
          <p:nvPr/>
        </p:nvSpPr>
        <p:spPr>
          <a:xfrm>
            <a:off x="4355976" y="1268760"/>
            <a:ext cx="4572000" cy="5584477"/>
          </a:xfrm>
          <a:prstGeom prst="rect">
            <a:avLst/>
          </a:prstGeom>
        </p:spPr>
        <p:txBody>
          <a:bodyPr>
            <a:spAutoFit/>
          </a:bodyPr>
          <a:lstStyle/>
          <a:p>
            <a:pPr marL="285750" indent="-285750">
              <a:lnSpc>
                <a:spcPct val="150000"/>
              </a:lnSpc>
              <a:buFont typeface="Arial" panose="020B0604020202020204" pitchFamily="34" charset="0"/>
              <a:buChar char="•"/>
            </a:pPr>
            <a:r>
              <a:rPr lang="zh-CN" altLang="zh-CN" sz="1600"/>
              <a:t>启动文件的开头定义了一个大小为</a:t>
            </a:r>
            <a:r>
              <a:rPr lang="en-US" altLang="zh-CN" sz="1600"/>
              <a:t>0x400</a:t>
            </a:r>
            <a:r>
              <a:rPr lang="zh-CN" altLang="zh-CN" sz="1600"/>
              <a:t>的栈空间，且栈顶的</a:t>
            </a:r>
            <a:r>
              <a:rPr lang="zh-CN" altLang="en-US" sz="1600"/>
              <a:t>地址</a:t>
            </a:r>
            <a:r>
              <a:rPr lang="zh-CN" altLang="zh-CN" sz="1600"/>
              <a:t>使用标号“</a:t>
            </a:r>
            <a:r>
              <a:rPr lang="en-US" altLang="zh-CN" sz="1600"/>
              <a:t>__initial_sp</a:t>
            </a:r>
            <a:r>
              <a:rPr lang="zh-CN" altLang="zh-CN" sz="1600"/>
              <a:t>”来表示；</a:t>
            </a:r>
            <a:endParaRPr lang="en-US" altLang="zh-CN" sz="1600"/>
          </a:p>
          <a:p>
            <a:pPr marL="285750" indent="-285750">
              <a:lnSpc>
                <a:spcPct val="150000"/>
              </a:lnSpc>
              <a:buFont typeface="Arial" panose="020B0604020202020204" pitchFamily="34" charset="0"/>
              <a:buChar char="•"/>
            </a:pPr>
            <a:r>
              <a:rPr lang="zh-CN" altLang="zh-CN" sz="1600"/>
              <a:t>在图下方定义了一个名为“</a:t>
            </a:r>
            <a:r>
              <a:rPr lang="en-US" altLang="zh-CN" sz="1600"/>
              <a:t>Reset_Handler</a:t>
            </a:r>
            <a:r>
              <a:rPr lang="zh-CN" altLang="zh-CN" sz="1600"/>
              <a:t>”的子程序，它就是芯片启动后第一个执行的代码。在汇编语法中，程序的名字和标号都包含它所在的地址，因此，</a:t>
            </a:r>
            <a:r>
              <a:rPr lang="zh-CN" altLang="en-US" sz="1600"/>
              <a:t>它</a:t>
            </a:r>
            <a:r>
              <a:rPr lang="zh-CN" altLang="zh-CN" sz="1600"/>
              <a:t>的目标是把“</a:t>
            </a:r>
            <a:r>
              <a:rPr lang="en-US" altLang="zh-CN" sz="1600"/>
              <a:t>__initial_sp</a:t>
            </a:r>
            <a:r>
              <a:rPr lang="zh-CN" altLang="zh-CN" sz="1600"/>
              <a:t>”和“</a:t>
            </a:r>
            <a:r>
              <a:rPr lang="en-US" altLang="zh-CN" sz="1600"/>
              <a:t>Reset_Handler</a:t>
            </a:r>
            <a:r>
              <a:rPr lang="zh-CN" altLang="zh-CN" sz="1600"/>
              <a:t>”赋值到</a:t>
            </a:r>
            <a:r>
              <a:rPr lang="en-US" altLang="zh-CN" sz="1600"/>
              <a:t>0x08000000</a:t>
            </a:r>
            <a:r>
              <a:rPr lang="zh-CN" altLang="zh-CN" sz="1600"/>
              <a:t>和</a:t>
            </a:r>
            <a:r>
              <a:rPr lang="en-US" altLang="zh-CN" sz="1600"/>
              <a:t>0x08000004</a:t>
            </a:r>
            <a:r>
              <a:rPr lang="zh-CN" altLang="zh-CN" sz="1600"/>
              <a:t>地址空间存储，这样内核自举的时候就可以获得栈顶地址以及第一条要执行的指令了。</a:t>
            </a:r>
            <a:endParaRPr lang="en-US" altLang="zh-CN" sz="1600"/>
          </a:p>
          <a:p>
            <a:pPr marL="285750" indent="-285750">
              <a:lnSpc>
                <a:spcPct val="150000"/>
              </a:lnSpc>
              <a:buFont typeface="Arial" panose="020B0604020202020204" pitchFamily="34" charset="0"/>
              <a:buChar char="•"/>
            </a:pPr>
            <a:r>
              <a:rPr lang="zh-CN" altLang="zh-CN" sz="1600"/>
              <a:t>在启动代码的中间部分，使用了汇编关键字“</a:t>
            </a:r>
            <a:r>
              <a:rPr lang="en-US" altLang="zh-CN" sz="1600"/>
              <a:t>DCD</a:t>
            </a:r>
            <a:r>
              <a:rPr lang="zh-CN" altLang="zh-CN" sz="1600"/>
              <a:t>” 把“</a:t>
            </a:r>
            <a:r>
              <a:rPr lang="en-US" altLang="zh-CN" sz="1600"/>
              <a:t>__initial_sp</a:t>
            </a:r>
            <a:r>
              <a:rPr lang="zh-CN" altLang="zh-CN" sz="1600"/>
              <a:t>”和“</a:t>
            </a:r>
            <a:r>
              <a:rPr lang="en-US" altLang="zh-CN" sz="1600"/>
              <a:t>Reset_Handler</a:t>
            </a:r>
            <a:r>
              <a:rPr lang="zh-CN" altLang="zh-CN" sz="1600"/>
              <a:t>”定义到了最前面的地址空间。</a:t>
            </a:r>
          </a:p>
        </p:txBody>
      </p:sp>
      <p:pic>
        <p:nvPicPr>
          <p:cNvPr id="7" name="图片 6"/>
          <p:cNvPicPr/>
          <p:nvPr/>
        </p:nvPicPr>
        <p:blipFill>
          <a:blip r:embed="rId3">
            <a:extLst>
              <a:ext uri="{28A0092B-C50C-407E-A947-70E740481C1C}">
                <a14:useLocalDpi xmlns:a14="http://schemas.microsoft.com/office/drawing/2010/main" val="0"/>
              </a:ext>
            </a:extLst>
          </a:blip>
          <a:stretch>
            <a:fillRect/>
          </a:stretch>
        </p:blipFill>
        <p:spPr>
          <a:xfrm>
            <a:off x="539552" y="1628800"/>
            <a:ext cx="3510697" cy="5040560"/>
          </a:xfrm>
          <a:prstGeom prst="rect">
            <a:avLst/>
          </a:prstGeom>
          <a:ln w="12700">
            <a:solidFill>
              <a:schemeClr val="tx1"/>
            </a:solidFill>
          </a:ln>
        </p:spPr>
      </p:pic>
    </p:spTree>
    <p:extLst>
      <p:ext uri="{BB962C8B-B14F-4D97-AF65-F5344CB8AC3E}">
        <p14:creationId xmlns:p14="http://schemas.microsoft.com/office/powerpoint/2010/main" val="63099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a:r>
              <a:rPr lang="zh-CN" altLang="en-US" sz="3200" b="1"/>
              <a:t>在</a:t>
            </a:r>
            <a:r>
              <a:rPr lang="en-US" altLang="zh-CN" sz="3200" b="1"/>
              <a:t>RAM</a:t>
            </a:r>
            <a:r>
              <a:rPr lang="zh-CN" altLang="en-US" sz="3200" b="1"/>
              <a:t>中调试代码</a:t>
            </a:r>
          </a:p>
        </p:txBody>
      </p:sp>
      <p:sp>
        <p:nvSpPr>
          <p:cNvPr id="4" name="矩形 3"/>
          <p:cNvSpPr/>
          <p:nvPr/>
        </p:nvSpPr>
        <p:spPr>
          <a:xfrm>
            <a:off x="323528" y="1052736"/>
            <a:ext cx="3376245" cy="461665"/>
          </a:xfrm>
          <a:prstGeom prst="rect">
            <a:avLst/>
          </a:prstGeom>
        </p:spPr>
        <p:txBody>
          <a:bodyPr wrap="none">
            <a:spAutoFit/>
          </a:bodyPr>
          <a:lstStyle/>
          <a:p>
            <a:r>
              <a:rPr lang="zh-CN" altLang="en-US" sz="2400" b="1"/>
              <a:t>内部</a:t>
            </a:r>
            <a:r>
              <a:rPr lang="en-US" altLang="zh-CN" sz="2400" b="1"/>
              <a:t>FLASH</a:t>
            </a:r>
            <a:r>
              <a:rPr lang="zh-CN" altLang="en-US" sz="2400" b="1"/>
              <a:t>的启动过程</a:t>
            </a:r>
          </a:p>
        </p:txBody>
      </p:sp>
      <p:sp>
        <p:nvSpPr>
          <p:cNvPr id="5" name="矩形 4"/>
          <p:cNvSpPr/>
          <p:nvPr/>
        </p:nvSpPr>
        <p:spPr>
          <a:xfrm>
            <a:off x="395536" y="1508591"/>
            <a:ext cx="8316416" cy="1200329"/>
          </a:xfrm>
          <a:prstGeom prst="rect">
            <a:avLst/>
          </a:prstGeom>
        </p:spPr>
        <p:txBody>
          <a:bodyPr wrap="square">
            <a:spAutoFit/>
          </a:bodyPr>
          <a:lstStyle/>
          <a:p>
            <a:pPr>
              <a:lnSpc>
                <a:spcPct val="150000"/>
              </a:lnSpc>
            </a:pPr>
            <a:r>
              <a:rPr lang="en-US" altLang="zh-CN" sz="1600"/>
              <a:t>	</a:t>
            </a:r>
            <a:r>
              <a:rPr lang="zh-CN" altLang="zh-CN" sz="1600"/>
              <a:t>在启动文件中把设置栈顶及首条指令地址到了最前面的地址空间，但这并没有指定绝对地址，各种内容的绝对地址是由链接器根据分散加载文件</a:t>
            </a:r>
            <a:r>
              <a:rPr lang="en-US" altLang="zh-CN" sz="1600"/>
              <a:t>(*.sct)</a:t>
            </a:r>
            <a:r>
              <a:rPr lang="zh-CN" altLang="zh-CN" sz="1600"/>
              <a:t>分配的，</a:t>
            </a:r>
            <a:r>
              <a:rPr lang="en-US" altLang="zh-CN" sz="1600"/>
              <a:t>STM32F103ZE/VE</a:t>
            </a:r>
            <a:r>
              <a:rPr lang="zh-CN" altLang="zh-CN" sz="1600"/>
              <a:t>型号的默认分散加载文件配置</a:t>
            </a:r>
            <a:r>
              <a:rPr lang="zh-CN" altLang="en-US" sz="1600"/>
              <a:t>如下：</a:t>
            </a:r>
            <a:endParaRPr lang="zh-CN" altLang="zh-CN" sz="1600"/>
          </a:p>
        </p:txBody>
      </p:sp>
      <p:pic>
        <p:nvPicPr>
          <p:cNvPr id="2" name="图片 1"/>
          <p:cNvPicPr>
            <a:picLocks noChangeAspect="1"/>
          </p:cNvPicPr>
          <p:nvPr/>
        </p:nvPicPr>
        <p:blipFill>
          <a:blip r:embed="rId3"/>
          <a:stretch>
            <a:fillRect/>
          </a:stretch>
        </p:blipFill>
        <p:spPr>
          <a:xfrm>
            <a:off x="369978" y="2708920"/>
            <a:ext cx="8315325" cy="3657600"/>
          </a:xfrm>
          <a:prstGeom prst="rect">
            <a:avLst/>
          </a:prstGeom>
        </p:spPr>
      </p:pic>
    </p:spTree>
    <p:extLst>
      <p:ext uri="{BB962C8B-B14F-4D97-AF65-F5344CB8AC3E}">
        <p14:creationId xmlns:p14="http://schemas.microsoft.com/office/powerpoint/2010/main" val="2165252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a:r>
              <a:rPr lang="zh-CN" altLang="en-US" sz="3200" b="1"/>
              <a:t>在</a:t>
            </a:r>
            <a:r>
              <a:rPr lang="en-US" altLang="zh-CN" sz="3200" b="1"/>
              <a:t>RAM</a:t>
            </a:r>
            <a:r>
              <a:rPr lang="zh-CN" altLang="en-US" sz="3200" b="1"/>
              <a:t>中调试代码</a:t>
            </a:r>
          </a:p>
        </p:txBody>
      </p:sp>
      <p:sp>
        <p:nvSpPr>
          <p:cNvPr id="4" name="矩形 3"/>
          <p:cNvSpPr/>
          <p:nvPr/>
        </p:nvSpPr>
        <p:spPr>
          <a:xfrm>
            <a:off x="323528" y="1052736"/>
            <a:ext cx="3376245" cy="461665"/>
          </a:xfrm>
          <a:prstGeom prst="rect">
            <a:avLst/>
          </a:prstGeom>
        </p:spPr>
        <p:txBody>
          <a:bodyPr wrap="none">
            <a:spAutoFit/>
          </a:bodyPr>
          <a:lstStyle/>
          <a:p>
            <a:r>
              <a:rPr lang="zh-CN" altLang="en-US" sz="2400" b="1"/>
              <a:t>内部</a:t>
            </a:r>
            <a:r>
              <a:rPr lang="en-US" altLang="zh-CN" sz="2400" b="1"/>
              <a:t>FLASH</a:t>
            </a:r>
            <a:r>
              <a:rPr lang="zh-CN" altLang="en-US" sz="2400" b="1"/>
              <a:t>的启动过程</a:t>
            </a:r>
          </a:p>
        </p:txBody>
      </p:sp>
      <p:sp>
        <p:nvSpPr>
          <p:cNvPr id="5" name="矩形 4"/>
          <p:cNvSpPr/>
          <p:nvPr/>
        </p:nvSpPr>
        <p:spPr>
          <a:xfrm>
            <a:off x="575292" y="4581128"/>
            <a:ext cx="8316416" cy="2308324"/>
          </a:xfrm>
          <a:prstGeom prst="rect">
            <a:avLst/>
          </a:prstGeom>
        </p:spPr>
        <p:txBody>
          <a:bodyPr wrap="square">
            <a:spAutoFit/>
          </a:bodyPr>
          <a:lstStyle/>
          <a:p>
            <a:pPr>
              <a:lnSpc>
                <a:spcPct val="150000"/>
              </a:lnSpc>
            </a:pPr>
            <a:r>
              <a:rPr lang="en-US" altLang="zh-CN" sz="1600"/>
              <a:t>	</a:t>
            </a:r>
            <a:r>
              <a:rPr lang="zh-CN" altLang="zh-CN" sz="1600"/>
              <a:t>分散加载文件把加载区和执行区的首地址都设置为</a:t>
            </a:r>
            <a:r>
              <a:rPr lang="en-US" altLang="zh-CN" sz="1600"/>
              <a:t>0x08000000</a:t>
            </a:r>
            <a:r>
              <a:rPr lang="zh-CN" altLang="zh-CN" sz="1600"/>
              <a:t>，正好是内部</a:t>
            </a:r>
            <a:r>
              <a:rPr lang="en-US" altLang="zh-CN" sz="1600"/>
              <a:t>FLASH</a:t>
            </a:r>
            <a:r>
              <a:rPr lang="zh-CN" altLang="zh-CN" sz="1600"/>
              <a:t>的首地址，因此汇编文件中定义的栈顶及首条指令地址会被存储到</a:t>
            </a:r>
            <a:r>
              <a:rPr lang="en-US" altLang="zh-CN" sz="1600"/>
              <a:t>0x08000000</a:t>
            </a:r>
            <a:r>
              <a:rPr lang="zh-CN" altLang="zh-CN" sz="1600"/>
              <a:t>和</a:t>
            </a:r>
            <a:r>
              <a:rPr lang="en-US" altLang="zh-CN" sz="1600"/>
              <a:t>0x08000004</a:t>
            </a:r>
            <a:r>
              <a:rPr lang="zh-CN" altLang="zh-CN" sz="1600"/>
              <a:t>的地址空间。</a:t>
            </a:r>
          </a:p>
          <a:p>
            <a:pPr>
              <a:lnSpc>
                <a:spcPct val="150000"/>
              </a:lnSpc>
            </a:pPr>
            <a:r>
              <a:rPr lang="en-US" altLang="zh-CN" sz="1600"/>
              <a:t>	</a:t>
            </a:r>
            <a:r>
              <a:rPr lang="zh-CN" altLang="zh-CN" sz="1600"/>
              <a:t>类似地，如果修改分散加载文件，把加载区和执行区的首地址设置为内部</a:t>
            </a:r>
            <a:r>
              <a:rPr lang="en-US" altLang="zh-CN" sz="1600"/>
              <a:t>SRAM</a:t>
            </a:r>
            <a:r>
              <a:rPr lang="zh-CN" altLang="zh-CN" sz="1600"/>
              <a:t>的首地址</a:t>
            </a:r>
            <a:r>
              <a:rPr lang="en-US" altLang="zh-CN" sz="1600"/>
              <a:t>0x20000000</a:t>
            </a:r>
            <a:r>
              <a:rPr lang="zh-CN" altLang="zh-CN" sz="1600"/>
              <a:t>，那么栈顶和首条指令地址将会被存储到</a:t>
            </a:r>
            <a:r>
              <a:rPr lang="en-US" altLang="zh-CN" sz="1600"/>
              <a:t>0x20000000</a:t>
            </a:r>
            <a:r>
              <a:rPr lang="zh-CN" altLang="zh-CN" sz="1600"/>
              <a:t>和</a:t>
            </a:r>
            <a:r>
              <a:rPr lang="en-US" altLang="zh-CN" sz="1600"/>
              <a:t>0x20000004</a:t>
            </a:r>
            <a:r>
              <a:rPr lang="zh-CN" altLang="zh-CN" sz="1600"/>
              <a:t>的地址空间了。</a:t>
            </a:r>
          </a:p>
        </p:txBody>
      </p:sp>
      <p:pic>
        <p:nvPicPr>
          <p:cNvPr id="2" name="图片 1"/>
          <p:cNvPicPr>
            <a:picLocks noChangeAspect="1"/>
          </p:cNvPicPr>
          <p:nvPr/>
        </p:nvPicPr>
        <p:blipFill>
          <a:blip r:embed="rId3"/>
          <a:stretch>
            <a:fillRect/>
          </a:stretch>
        </p:blipFill>
        <p:spPr>
          <a:xfrm>
            <a:off x="1610553" y="1607163"/>
            <a:ext cx="6245894" cy="2747335"/>
          </a:xfrm>
          <a:prstGeom prst="rect">
            <a:avLst/>
          </a:prstGeom>
        </p:spPr>
      </p:pic>
    </p:spTree>
    <p:extLst>
      <p:ext uri="{BB962C8B-B14F-4D97-AF65-F5344CB8AC3E}">
        <p14:creationId xmlns:p14="http://schemas.microsoft.com/office/powerpoint/2010/main" val="294308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a:r>
              <a:rPr lang="zh-CN" altLang="en-US" sz="3200" b="1"/>
              <a:t>在</a:t>
            </a:r>
            <a:r>
              <a:rPr lang="en-US" altLang="zh-CN" sz="3200" b="1"/>
              <a:t>RAM</a:t>
            </a:r>
            <a:r>
              <a:rPr lang="zh-CN" altLang="en-US" sz="3200" b="1"/>
              <a:t>中调试代码</a:t>
            </a:r>
          </a:p>
        </p:txBody>
      </p:sp>
      <p:sp>
        <p:nvSpPr>
          <p:cNvPr id="4" name="矩形 3"/>
          <p:cNvSpPr/>
          <p:nvPr/>
        </p:nvSpPr>
        <p:spPr>
          <a:xfrm>
            <a:off x="323528" y="1052736"/>
            <a:ext cx="3376245" cy="461665"/>
          </a:xfrm>
          <a:prstGeom prst="rect">
            <a:avLst/>
          </a:prstGeom>
        </p:spPr>
        <p:txBody>
          <a:bodyPr wrap="none">
            <a:spAutoFit/>
          </a:bodyPr>
          <a:lstStyle/>
          <a:p>
            <a:r>
              <a:rPr lang="zh-CN" altLang="en-US" sz="2400" b="1"/>
              <a:t>内部</a:t>
            </a:r>
            <a:r>
              <a:rPr lang="en-US" altLang="zh-CN" sz="2400" b="1"/>
              <a:t>FLASH</a:t>
            </a:r>
            <a:r>
              <a:rPr lang="zh-CN" altLang="en-US" sz="2400" b="1"/>
              <a:t>的启动过程</a:t>
            </a:r>
          </a:p>
        </p:txBody>
      </p:sp>
      <p:sp>
        <p:nvSpPr>
          <p:cNvPr id="5" name="矩形 4"/>
          <p:cNvSpPr/>
          <p:nvPr/>
        </p:nvSpPr>
        <p:spPr>
          <a:xfrm>
            <a:off x="360040" y="1628800"/>
            <a:ext cx="8316416" cy="413831"/>
          </a:xfrm>
          <a:prstGeom prst="rect">
            <a:avLst/>
          </a:prstGeom>
        </p:spPr>
        <p:txBody>
          <a:bodyPr wrap="square">
            <a:spAutoFit/>
          </a:bodyPr>
          <a:lstStyle/>
          <a:p>
            <a:pPr>
              <a:lnSpc>
                <a:spcPct val="150000"/>
              </a:lnSpc>
            </a:pPr>
            <a:r>
              <a:rPr lang="en-US" altLang="zh-CN" sz="1600"/>
              <a:t>	</a:t>
            </a:r>
            <a:r>
              <a:rPr lang="zh-CN" altLang="zh-CN" sz="1600"/>
              <a:t>可以查看反汇编代码及</a:t>
            </a:r>
            <a:r>
              <a:rPr lang="en-US" altLang="zh-CN" sz="1600"/>
              <a:t>map</a:t>
            </a:r>
            <a:r>
              <a:rPr lang="zh-CN" altLang="zh-CN" sz="1600"/>
              <a:t>文件信息来了解各个地址空间存储的内容</a:t>
            </a:r>
            <a:r>
              <a:rPr lang="zh-CN" altLang="en-US" sz="1600"/>
              <a:t>：</a:t>
            </a:r>
            <a:endParaRPr lang="zh-CN" altLang="zh-CN" sz="1600"/>
          </a:p>
        </p:txBody>
      </p:sp>
      <p:sp>
        <p:nvSpPr>
          <p:cNvPr id="2" name="矩形 1"/>
          <p:cNvSpPr/>
          <p:nvPr/>
        </p:nvSpPr>
        <p:spPr>
          <a:xfrm>
            <a:off x="539552" y="5445224"/>
            <a:ext cx="8208912" cy="923330"/>
          </a:xfrm>
          <a:prstGeom prst="rect">
            <a:avLst/>
          </a:prstGeom>
        </p:spPr>
        <p:txBody>
          <a:bodyPr wrap="square">
            <a:spAutoFit/>
          </a:bodyPr>
          <a:lstStyle/>
          <a:p>
            <a:pPr>
              <a:lnSpc>
                <a:spcPct val="150000"/>
              </a:lnSpc>
            </a:pPr>
            <a:r>
              <a:rPr lang="en-US" altLang="zh-CN"/>
              <a:t>	</a:t>
            </a:r>
            <a:r>
              <a:rPr lang="zh-CN" altLang="zh-CN"/>
              <a:t>这是多彩流水灯工程编译后的信息，它的启动文件及分散加载文件都按默认配置。其中反汇编代码是使用</a:t>
            </a:r>
            <a:r>
              <a:rPr lang="en-US" altLang="zh-CN"/>
              <a:t>fromelf</a:t>
            </a:r>
            <a:r>
              <a:rPr lang="zh-CN" altLang="zh-CN"/>
              <a:t>工具从</a:t>
            </a:r>
            <a:r>
              <a:rPr lang="en-US" altLang="zh-CN"/>
              <a:t>axf</a:t>
            </a:r>
            <a:r>
              <a:rPr lang="zh-CN" altLang="zh-CN"/>
              <a:t>文件生成的</a:t>
            </a:r>
            <a:r>
              <a:rPr lang="zh-CN" altLang="en-US"/>
              <a:t>。</a:t>
            </a:r>
          </a:p>
        </p:txBody>
      </p:sp>
      <p:pic>
        <p:nvPicPr>
          <p:cNvPr id="8" name="图片 7"/>
          <p:cNvPicPr/>
          <p:nvPr/>
        </p:nvPicPr>
        <p:blipFill>
          <a:blip r:embed="rId3">
            <a:extLst>
              <a:ext uri="{28A0092B-C50C-407E-A947-70E740481C1C}">
                <a14:useLocalDpi xmlns:a14="http://schemas.microsoft.com/office/drawing/2010/main" val="0"/>
              </a:ext>
            </a:extLst>
          </a:blip>
          <a:stretch>
            <a:fillRect/>
          </a:stretch>
        </p:blipFill>
        <p:spPr>
          <a:xfrm>
            <a:off x="2567538" y="1972913"/>
            <a:ext cx="3901420" cy="3575295"/>
          </a:xfrm>
          <a:prstGeom prst="rect">
            <a:avLst/>
          </a:prstGeom>
          <a:ln>
            <a:solidFill>
              <a:schemeClr val="tx1"/>
            </a:solidFill>
          </a:ln>
        </p:spPr>
      </p:pic>
    </p:spTree>
    <p:extLst>
      <p:ext uri="{BB962C8B-B14F-4D97-AF65-F5344CB8AC3E}">
        <p14:creationId xmlns:p14="http://schemas.microsoft.com/office/powerpoint/2010/main" val="2818071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a:r>
              <a:rPr lang="zh-CN" altLang="en-US" sz="3200" b="1"/>
              <a:t>在</a:t>
            </a:r>
            <a:r>
              <a:rPr lang="en-US" altLang="zh-CN" sz="3200" b="1"/>
              <a:t>RAM</a:t>
            </a:r>
            <a:r>
              <a:rPr lang="zh-CN" altLang="en-US" sz="3200" b="1"/>
              <a:t>中调试代码</a:t>
            </a:r>
          </a:p>
        </p:txBody>
      </p:sp>
      <p:sp>
        <p:nvSpPr>
          <p:cNvPr id="4" name="矩形 3"/>
          <p:cNvSpPr/>
          <p:nvPr/>
        </p:nvSpPr>
        <p:spPr>
          <a:xfrm>
            <a:off x="323528" y="1052736"/>
            <a:ext cx="3376245" cy="461665"/>
          </a:xfrm>
          <a:prstGeom prst="rect">
            <a:avLst/>
          </a:prstGeom>
        </p:spPr>
        <p:txBody>
          <a:bodyPr wrap="none">
            <a:spAutoFit/>
          </a:bodyPr>
          <a:lstStyle/>
          <a:p>
            <a:r>
              <a:rPr lang="zh-CN" altLang="en-US" sz="2400" b="1"/>
              <a:t>内部</a:t>
            </a:r>
            <a:r>
              <a:rPr lang="en-US" altLang="zh-CN" sz="2400" b="1"/>
              <a:t>FLASH</a:t>
            </a:r>
            <a:r>
              <a:rPr lang="zh-CN" altLang="en-US" sz="2400" b="1"/>
              <a:t>的启动过程</a:t>
            </a:r>
          </a:p>
        </p:txBody>
      </p:sp>
      <p:sp>
        <p:nvSpPr>
          <p:cNvPr id="2" name="矩形 1"/>
          <p:cNvSpPr/>
          <p:nvPr/>
        </p:nvSpPr>
        <p:spPr>
          <a:xfrm>
            <a:off x="413792" y="1700808"/>
            <a:ext cx="8208912" cy="5078313"/>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zh-CN"/>
              <a:t>可了解到，这个工程的</a:t>
            </a:r>
            <a:r>
              <a:rPr lang="en-US" altLang="zh-CN"/>
              <a:t>0x08000000</a:t>
            </a:r>
            <a:r>
              <a:rPr lang="zh-CN" altLang="zh-CN"/>
              <a:t>地址存储的值为</a:t>
            </a:r>
            <a:r>
              <a:rPr lang="en-US" altLang="zh-CN"/>
              <a:t>0x20000400</a:t>
            </a:r>
            <a:r>
              <a:rPr lang="zh-CN" altLang="zh-CN"/>
              <a:t>，</a:t>
            </a:r>
            <a:r>
              <a:rPr lang="en-US" altLang="zh-CN"/>
              <a:t>0x08000004</a:t>
            </a:r>
            <a:r>
              <a:rPr lang="zh-CN" altLang="zh-CN"/>
              <a:t>地址存储的值为</a:t>
            </a:r>
            <a:r>
              <a:rPr lang="en-US" altLang="zh-CN"/>
              <a:t>0x08000145 </a:t>
            </a:r>
            <a:r>
              <a:rPr lang="zh-CN" altLang="zh-CN"/>
              <a:t>，</a:t>
            </a:r>
            <a:r>
              <a:rPr lang="zh-CN" altLang="zh-CN"/>
              <a:t>查看</a:t>
            </a:r>
            <a:r>
              <a:rPr lang="en-US" altLang="zh-CN"/>
              <a:t>map</a:t>
            </a:r>
            <a:r>
              <a:rPr lang="zh-CN" altLang="zh-CN"/>
              <a:t>文件，这两个值正好是栈顶地址</a:t>
            </a:r>
            <a:r>
              <a:rPr lang="en-US" altLang="zh-CN"/>
              <a:t>__initial_sp</a:t>
            </a:r>
            <a:r>
              <a:rPr lang="zh-CN" altLang="zh-CN"/>
              <a:t>以及首条指令</a:t>
            </a:r>
            <a:r>
              <a:rPr lang="en-US" altLang="zh-CN"/>
              <a:t>Reset_Handler</a:t>
            </a:r>
            <a:r>
              <a:rPr lang="zh-CN" altLang="zh-CN"/>
              <a:t>的地址。下载器会根据</a:t>
            </a:r>
            <a:r>
              <a:rPr lang="en-US" altLang="zh-CN"/>
              <a:t>axf</a:t>
            </a:r>
            <a:r>
              <a:rPr lang="zh-CN" altLang="zh-CN"/>
              <a:t>文件</a:t>
            </a:r>
            <a:r>
              <a:rPr lang="en-US" altLang="zh-CN"/>
              <a:t>(bin</a:t>
            </a:r>
            <a:r>
              <a:rPr lang="zh-CN" altLang="zh-CN"/>
              <a:t>、</a:t>
            </a:r>
            <a:r>
              <a:rPr lang="en-US" altLang="zh-CN"/>
              <a:t>hex</a:t>
            </a:r>
            <a:r>
              <a:rPr lang="zh-CN" altLang="zh-CN"/>
              <a:t>类似</a:t>
            </a:r>
            <a:r>
              <a:rPr lang="en-US" altLang="zh-CN"/>
              <a:t>)</a:t>
            </a:r>
            <a:r>
              <a:rPr lang="zh-CN" altLang="zh-CN"/>
              <a:t>存储相应的内容到内部</a:t>
            </a:r>
            <a:r>
              <a:rPr lang="en-US" altLang="zh-CN"/>
              <a:t>FLASH</a:t>
            </a:r>
            <a:r>
              <a:rPr lang="zh-CN" altLang="zh-CN"/>
              <a:t>中</a:t>
            </a:r>
            <a:r>
              <a:rPr lang="zh-CN" altLang="zh-CN"/>
              <a:t>。</a:t>
            </a:r>
          </a:p>
          <a:p>
            <a:pPr marL="285750" indent="-285750">
              <a:lnSpc>
                <a:spcPct val="150000"/>
              </a:lnSpc>
              <a:buFont typeface="Arial" panose="020B0604020202020204" pitchFamily="34" charset="0"/>
              <a:buChar char="•"/>
            </a:pPr>
            <a:r>
              <a:rPr lang="zh-CN" altLang="zh-CN"/>
              <a:t>由此可知，</a:t>
            </a:r>
            <a:r>
              <a:rPr lang="en-US" altLang="zh-CN"/>
              <a:t> BOOT0</a:t>
            </a:r>
            <a:r>
              <a:rPr lang="zh-CN" altLang="zh-CN"/>
              <a:t>为低电平时，内核复位后，从</a:t>
            </a:r>
            <a:r>
              <a:rPr lang="en-US" altLang="zh-CN"/>
              <a:t>0x08000000</a:t>
            </a:r>
            <a:r>
              <a:rPr lang="zh-CN" altLang="zh-CN"/>
              <a:t>读取到栈顶地址为</a:t>
            </a:r>
            <a:r>
              <a:rPr lang="en-US" altLang="zh-CN"/>
              <a:t>0x20000400</a:t>
            </a:r>
            <a:r>
              <a:rPr lang="zh-CN" altLang="zh-CN"/>
              <a:t>，了解到子程序的栈空间范围，再从</a:t>
            </a:r>
            <a:r>
              <a:rPr lang="en-US" altLang="zh-CN"/>
              <a:t>0x08000004</a:t>
            </a:r>
            <a:r>
              <a:rPr lang="zh-CN" altLang="zh-CN"/>
              <a:t>读取到第一条指令的存储地址为</a:t>
            </a:r>
            <a:r>
              <a:rPr lang="en-US" altLang="zh-CN"/>
              <a:t>0x08000145</a:t>
            </a:r>
            <a:r>
              <a:rPr lang="zh-CN" altLang="zh-CN"/>
              <a:t>，于是跳转到该地址执行代码，即从</a:t>
            </a:r>
            <a:r>
              <a:rPr lang="en-US" altLang="zh-CN"/>
              <a:t>ResetHandler</a:t>
            </a:r>
            <a:r>
              <a:rPr lang="zh-CN" altLang="zh-CN"/>
              <a:t>开始运行，运行</a:t>
            </a:r>
            <a:r>
              <a:rPr lang="en-US" altLang="zh-CN"/>
              <a:t>SystemInit</a:t>
            </a:r>
            <a:r>
              <a:rPr lang="zh-CN" altLang="zh-CN"/>
              <a:t>、</a:t>
            </a:r>
            <a:r>
              <a:rPr lang="en-US" altLang="zh-CN"/>
              <a:t>__main(</a:t>
            </a:r>
            <a:r>
              <a:rPr lang="zh-CN" altLang="zh-CN"/>
              <a:t>包含分散加载代码</a:t>
            </a:r>
            <a:r>
              <a:rPr lang="en-US" altLang="zh-CN"/>
              <a:t>)</a:t>
            </a:r>
            <a:r>
              <a:rPr lang="zh-CN" altLang="zh-CN"/>
              <a:t>，最后跳转到</a:t>
            </a:r>
            <a:r>
              <a:rPr lang="en-US" altLang="zh-CN"/>
              <a:t>C</a:t>
            </a:r>
            <a:r>
              <a:rPr lang="zh-CN" altLang="zh-CN"/>
              <a:t>语言的</a:t>
            </a:r>
            <a:r>
              <a:rPr lang="en-US" altLang="zh-CN"/>
              <a:t>main</a:t>
            </a:r>
            <a:r>
              <a:rPr lang="zh-CN" altLang="zh-CN"/>
              <a:t>函数</a:t>
            </a:r>
            <a:r>
              <a:rPr lang="zh-CN" altLang="zh-CN"/>
              <a:t>。</a:t>
            </a:r>
          </a:p>
          <a:p>
            <a:pPr marL="285750" indent="-285750">
              <a:lnSpc>
                <a:spcPct val="150000"/>
              </a:lnSpc>
              <a:buFont typeface="Arial" panose="020B0604020202020204" pitchFamily="34" charset="0"/>
              <a:buChar char="•"/>
            </a:pPr>
            <a:r>
              <a:rPr lang="zh-CN" altLang="zh-CN"/>
              <a:t>对比在内部</a:t>
            </a:r>
            <a:r>
              <a:rPr lang="en-US" altLang="zh-CN"/>
              <a:t>FLASH</a:t>
            </a:r>
            <a:r>
              <a:rPr lang="zh-CN" altLang="zh-CN"/>
              <a:t>中运行代码的过程，可了解到若希望在内部</a:t>
            </a:r>
            <a:r>
              <a:rPr lang="en-US" altLang="zh-CN"/>
              <a:t>SRAM</a:t>
            </a:r>
            <a:r>
              <a:rPr lang="zh-CN" altLang="zh-CN"/>
              <a:t>中调试代码，需要设置启动方式为从内部</a:t>
            </a:r>
            <a:r>
              <a:rPr lang="en-US" altLang="zh-CN"/>
              <a:t>SRAM</a:t>
            </a:r>
            <a:r>
              <a:rPr lang="zh-CN" altLang="zh-CN"/>
              <a:t>启动，修改分散加载文件控制代码空间到内部</a:t>
            </a:r>
            <a:r>
              <a:rPr lang="en-US" altLang="zh-CN"/>
              <a:t>SRAM</a:t>
            </a:r>
            <a:r>
              <a:rPr lang="zh-CN" altLang="zh-CN"/>
              <a:t>地址以及把生成程序下载到芯片的内部</a:t>
            </a:r>
            <a:r>
              <a:rPr lang="en-US" altLang="zh-CN"/>
              <a:t>SRAM</a:t>
            </a:r>
            <a:r>
              <a:rPr lang="zh-CN" altLang="zh-CN"/>
              <a:t>中。</a:t>
            </a:r>
          </a:p>
        </p:txBody>
      </p:sp>
    </p:spTree>
    <p:extLst>
      <p:ext uri="{BB962C8B-B14F-4D97-AF65-F5344CB8AC3E}">
        <p14:creationId xmlns:p14="http://schemas.microsoft.com/office/powerpoint/2010/main" val="148613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1266"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67" name="圆角矩形 18"/>
          <p:cNvGrpSpPr>
            <a:grpSpLocks/>
          </p:cNvGrpSpPr>
          <p:nvPr/>
        </p:nvGrpSpPr>
        <p:grpSpPr bwMode="auto">
          <a:xfrm>
            <a:off x="6215063" y="3284984"/>
            <a:ext cx="742950" cy="742950"/>
            <a:chOff x="0" y="0"/>
            <a:chExt cx="468" cy="468"/>
          </a:xfrm>
        </p:grpSpPr>
        <p:pic>
          <p:nvPicPr>
            <p:cNvPr id="1129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9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8" name="圆角矩形 13"/>
          <p:cNvGrpSpPr>
            <a:grpSpLocks/>
          </p:cNvGrpSpPr>
          <p:nvPr/>
        </p:nvGrpSpPr>
        <p:grpSpPr bwMode="auto">
          <a:xfrm>
            <a:off x="4856163" y="2010841"/>
            <a:ext cx="530225" cy="525463"/>
            <a:chOff x="0" y="0"/>
            <a:chExt cx="334" cy="331"/>
          </a:xfrm>
        </p:grpSpPr>
        <p:pic>
          <p:nvPicPr>
            <p:cNvPr id="1128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9" name="圆角矩形 12"/>
          <p:cNvGrpSpPr>
            <a:grpSpLocks/>
          </p:cNvGrpSpPr>
          <p:nvPr/>
        </p:nvGrpSpPr>
        <p:grpSpPr bwMode="auto">
          <a:xfrm>
            <a:off x="6232525" y="1858441"/>
            <a:ext cx="1225550" cy="1225550"/>
            <a:chOff x="0" y="0"/>
            <a:chExt cx="772" cy="772"/>
          </a:xfrm>
        </p:grpSpPr>
        <p:pic>
          <p:nvPicPr>
            <p:cNvPr id="1128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0" name="圆角矩形 9"/>
          <p:cNvGrpSpPr>
            <a:grpSpLocks/>
          </p:cNvGrpSpPr>
          <p:nvPr/>
        </p:nvGrpSpPr>
        <p:grpSpPr bwMode="auto">
          <a:xfrm>
            <a:off x="3648075" y="2371204"/>
            <a:ext cx="446088" cy="444500"/>
            <a:chOff x="0" y="0"/>
            <a:chExt cx="281" cy="280"/>
          </a:xfrm>
        </p:grpSpPr>
        <p:pic>
          <p:nvPicPr>
            <p:cNvPr id="1128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1" name="圆角矩形 4"/>
          <p:cNvGrpSpPr>
            <a:grpSpLocks/>
          </p:cNvGrpSpPr>
          <p:nvPr/>
        </p:nvGrpSpPr>
        <p:grpSpPr bwMode="auto">
          <a:xfrm>
            <a:off x="2428875" y="1652066"/>
            <a:ext cx="523875" cy="530225"/>
            <a:chOff x="0" y="0"/>
            <a:chExt cx="330" cy="334"/>
          </a:xfrm>
        </p:grpSpPr>
        <p:pic>
          <p:nvPicPr>
            <p:cNvPr id="1128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2" name="标题 1"/>
          <p:cNvGrpSpPr>
            <a:grpSpLocks/>
          </p:cNvGrpSpPr>
          <p:nvPr/>
        </p:nvGrpSpPr>
        <p:grpSpPr bwMode="auto">
          <a:xfrm>
            <a:off x="1692275" y="2298179"/>
            <a:ext cx="5302250" cy="2066925"/>
            <a:chOff x="0" y="0"/>
            <a:chExt cx="3340" cy="1302"/>
          </a:xfrm>
        </p:grpSpPr>
        <p:pic>
          <p:nvPicPr>
            <p:cNvPr id="1128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THANKS</a:t>
              </a:r>
              <a:endParaRPr lang="zh-CN" altLang="en-US" sz="3200" b="1">
                <a:latin typeface="微软雅黑" pitchFamily="34" charset="-122"/>
                <a:ea typeface="微软雅黑" pitchFamily="34" charset="-122"/>
              </a:endParaRPr>
            </a:p>
          </p:txBody>
        </p:sp>
      </p:grpSp>
      <p:grpSp>
        <p:nvGrpSpPr>
          <p:cNvPr id="11273" name="圆角矩形 8"/>
          <p:cNvGrpSpPr>
            <a:grpSpLocks/>
          </p:cNvGrpSpPr>
          <p:nvPr/>
        </p:nvGrpSpPr>
        <p:grpSpPr bwMode="auto">
          <a:xfrm>
            <a:off x="1435100" y="2371204"/>
            <a:ext cx="446088" cy="444500"/>
            <a:chOff x="0" y="0"/>
            <a:chExt cx="281" cy="280"/>
          </a:xfrm>
        </p:grpSpPr>
        <p:pic>
          <p:nvPicPr>
            <p:cNvPr id="1127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4" name="圆角矩形 11"/>
          <p:cNvGrpSpPr>
            <a:grpSpLocks/>
          </p:cNvGrpSpPr>
          <p:nvPr/>
        </p:nvGrpSpPr>
        <p:grpSpPr bwMode="auto">
          <a:xfrm>
            <a:off x="5970588" y="2188641"/>
            <a:ext cx="1055687" cy="1054100"/>
            <a:chOff x="0" y="0"/>
            <a:chExt cx="665" cy="664"/>
          </a:xfrm>
        </p:grpSpPr>
        <p:pic>
          <p:nvPicPr>
            <p:cNvPr id="1127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112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a:latin typeface="微软雅黑" pitchFamily="34" charset="-122"/>
                <a:ea typeface="微软雅黑" pitchFamily="34" charset="-122"/>
              </a:rPr>
              <a:t>零死角玩转</a:t>
            </a:r>
            <a:r>
              <a:rPr lang="en-US" altLang="zh-CN" sz="3200" b="1" dirty="0">
                <a:latin typeface="微软雅黑" pitchFamily="34" charset="-122"/>
                <a:ea typeface="微软雅黑" pitchFamily="34" charset="-122"/>
              </a:rPr>
              <a:t>STM32</a:t>
            </a:r>
            <a:endParaRPr lang="zh-CN" altLang="en-US" sz="3200" b="1" dirty="0">
              <a:latin typeface="微软雅黑" pitchFamily="34" charset="-122"/>
              <a:ea typeface="微软雅黑" pitchFamily="34" charset="-122"/>
            </a:endParaRPr>
          </a:p>
        </p:txBody>
      </p:sp>
      <p:grpSp>
        <p:nvGrpSpPr>
          <p:cNvPr id="28" name="标题 1"/>
          <p:cNvGrpSpPr>
            <a:grpSpLocks/>
          </p:cNvGrpSpPr>
          <p:nvPr/>
        </p:nvGrpSpPr>
        <p:grpSpPr bwMode="auto">
          <a:xfrm>
            <a:off x="1666081" y="4365104"/>
            <a:ext cx="5210175" cy="938213"/>
            <a:chOff x="0" y="0"/>
            <a:chExt cx="3340" cy="1302"/>
          </a:xfrm>
        </p:grpSpPr>
        <p:pic>
          <p:nvPicPr>
            <p:cNvPr id="29"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www.firebbs.cn</a:t>
              </a:r>
            </a:p>
          </p:txBody>
        </p:sp>
      </p:grpSp>
      <p:grpSp>
        <p:nvGrpSpPr>
          <p:cNvPr id="34" name="标题 1"/>
          <p:cNvGrpSpPr>
            <a:grpSpLocks/>
          </p:cNvGrpSpPr>
          <p:nvPr/>
        </p:nvGrpSpPr>
        <p:grpSpPr bwMode="auto">
          <a:xfrm>
            <a:off x="1667668" y="5157192"/>
            <a:ext cx="5208588" cy="938212"/>
            <a:chOff x="0" y="0"/>
            <a:chExt cx="3340" cy="1302"/>
          </a:xfrm>
        </p:grpSpPr>
        <p:pic>
          <p:nvPicPr>
            <p:cNvPr id="35"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pic>
        <p:nvPicPr>
          <p:cNvPr id="1026" name="Picture 2" descr="C:\Users\Administrator\Desktop\taoba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58013" y="4537670"/>
            <a:ext cx="1038186" cy="1038186"/>
          </a:xfrm>
          <a:prstGeom prst="rect">
            <a:avLst/>
          </a:prstGeom>
          <a:noFill/>
          <a:extLst>
            <a:ext uri="{909E8E84-426E-40DD-AFC4-6F175D3DCCD1}">
              <a14:hiddenFill xmlns:a14="http://schemas.microsoft.com/office/drawing/2010/main">
                <a:solidFill>
                  <a:srgbClr val="FFFFFF"/>
                </a:solidFill>
              </a14:hiddenFill>
            </a:ext>
          </a:extLst>
        </p:spPr>
      </p:pic>
      <p:sp>
        <p:nvSpPr>
          <p:cNvPr id="40" name="文本框 3"/>
          <p:cNvSpPr txBox="1">
            <a:spLocks noChangeArrowheads="1"/>
          </p:cNvSpPr>
          <p:nvPr/>
        </p:nvSpPr>
        <p:spPr bwMode="auto">
          <a:xfrm>
            <a:off x="6765938" y="5661248"/>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a:latin typeface="微软雅黑" pitchFamily="34" charset="-122"/>
                <a:ea typeface="微软雅黑" pitchFamily="34" charset="-122"/>
              </a:rPr>
              <a:t>扫描进入淘宝店铺</a:t>
            </a:r>
            <a:endParaRPr lang="zh-CN" altLang="zh-CN" sz="1200" b="1" dirty="0">
              <a:latin typeface="微软雅黑" pitchFamily="34" charset="-122"/>
              <a:ea typeface="微软雅黑"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主讲内容</a:t>
            </a:r>
          </a:p>
        </p:txBody>
      </p:sp>
      <p:sp>
        <p:nvSpPr>
          <p:cNvPr id="27" name="对角圆角矩形 26"/>
          <p:cNvSpPr/>
          <p:nvPr/>
        </p:nvSpPr>
        <p:spPr bwMode="auto">
          <a:xfrm>
            <a:off x="2067605" y="1052736"/>
            <a:ext cx="785818" cy="785818"/>
          </a:xfrm>
          <a:prstGeom prst="round2DiagRect">
            <a:avLst/>
          </a:prstGeom>
          <a:gradFill flip="none" rotWithShape="1">
            <a:gsLst>
              <a:gs pos="0">
                <a:schemeClr val="bg1">
                  <a:lumMod val="9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rgbClr val="C00000"/>
                </a:solidFill>
                <a:effectLst>
                  <a:innerShdw blurRad="114300">
                    <a:prstClr val="black"/>
                  </a:innerShdw>
                </a:effectLst>
                <a:latin typeface="微软雅黑" pitchFamily="34" charset="-122"/>
                <a:ea typeface="微软雅黑" pitchFamily="34" charset="-122"/>
              </a:rPr>
              <a:t>01</a:t>
            </a:r>
            <a:endParaRPr lang="zh-CN" altLang="en-US" sz="3200" dirty="0">
              <a:solidFill>
                <a:srgbClr val="C00000"/>
              </a:solidFill>
              <a:effectLst>
                <a:innerShdw blurRad="114300">
                  <a:prstClr val="black"/>
                </a:innerShdw>
              </a:effectLst>
              <a:latin typeface="微软雅黑" pitchFamily="34" charset="-122"/>
              <a:ea typeface="微软雅黑" pitchFamily="34" charset="-122"/>
            </a:endParaRPr>
          </a:p>
        </p:txBody>
      </p:sp>
      <p:cxnSp>
        <p:nvCxnSpPr>
          <p:cNvPr id="28" name="直接连接符 27"/>
          <p:cNvCxnSpPr/>
          <p:nvPr/>
        </p:nvCxnSpPr>
        <p:spPr>
          <a:xfrm>
            <a:off x="3059832" y="1800694"/>
            <a:ext cx="4143375"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3059832" y="1174429"/>
            <a:ext cx="4102405" cy="523220"/>
          </a:xfrm>
          <a:prstGeom prst="rect">
            <a:avLst/>
          </a:prstGeom>
        </p:spPr>
        <p:txBody>
          <a:bodyPr wrap="none">
            <a:spAutoFit/>
          </a:bodyPr>
          <a:lstStyle/>
          <a:p>
            <a:pPr eaLnBrk="1" fontAlgn="auto" hangingPunct="1">
              <a:spcBef>
                <a:spcPts val="0"/>
              </a:spcBef>
              <a:spcAft>
                <a:spcPts val="0"/>
              </a:spcAft>
              <a:defRPr/>
            </a:pPr>
            <a:r>
              <a:rPr lang="zh-CN" altLang="en-US" sz="2800" b="1">
                <a:solidFill>
                  <a:prstClr val="black"/>
                </a:solidFill>
                <a:latin typeface="微软雅黑" pitchFamily="34" charset="-122"/>
                <a:ea typeface="微软雅黑" pitchFamily="34" charset="-122"/>
                <a:cs typeface="+mj-cs"/>
              </a:rPr>
              <a:t>在</a:t>
            </a:r>
            <a:r>
              <a:rPr lang="en-US" altLang="zh-CN" sz="2800" b="1">
                <a:solidFill>
                  <a:prstClr val="black"/>
                </a:solidFill>
                <a:latin typeface="微软雅黑" pitchFamily="34" charset="-122"/>
                <a:ea typeface="微软雅黑" pitchFamily="34" charset="-122"/>
                <a:cs typeface="+mj-cs"/>
              </a:rPr>
              <a:t>RAM</a:t>
            </a:r>
            <a:r>
              <a:rPr lang="zh-CN" altLang="en-US" sz="2800" b="1">
                <a:solidFill>
                  <a:prstClr val="black"/>
                </a:solidFill>
                <a:latin typeface="微软雅黑" pitchFamily="34" charset="-122"/>
                <a:ea typeface="微软雅黑" pitchFamily="34" charset="-122"/>
                <a:cs typeface="+mj-cs"/>
              </a:rPr>
              <a:t>中调试代码</a:t>
            </a:r>
            <a:r>
              <a:rPr lang="en-US" altLang="zh-CN" sz="2800" b="1">
                <a:solidFill>
                  <a:prstClr val="black"/>
                </a:solidFill>
                <a:latin typeface="微软雅黑" pitchFamily="34" charset="-122"/>
                <a:ea typeface="微软雅黑" pitchFamily="34" charset="-122"/>
                <a:cs typeface="+mj-cs"/>
              </a:rPr>
              <a:t>-</a:t>
            </a:r>
            <a:r>
              <a:rPr lang="zh-CN" altLang="en-US" sz="2800" b="1">
                <a:solidFill>
                  <a:prstClr val="black"/>
                </a:solidFill>
                <a:latin typeface="微软雅黑" pitchFamily="34" charset="-122"/>
                <a:ea typeface="微软雅黑" pitchFamily="34" charset="-122"/>
                <a:cs typeface="+mj-cs"/>
              </a:rPr>
              <a:t>简介</a:t>
            </a:r>
            <a:endParaRPr lang="zh-CN" altLang="en-US" sz="2800" b="1" dirty="0">
              <a:solidFill>
                <a:prstClr val="black"/>
              </a:solidFill>
              <a:latin typeface="微软雅黑" pitchFamily="34" charset="-122"/>
              <a:ea typeface="微软雅黑" pitchFamily="34" charset="-122"/>
              <a:cs typeface="+mj-cs"/>
            </a:endParaRPr>
          </a:p>
        </p:txBody>
      </p:sp>
      <p:sp>
        <p:nvSpPr>
          <p:cNvPr id="30" name="对角圆角矩形 29"/>
          <p:cNvSpPr/>
          <p:nvPr/>
        </p:nvSpPr>
        <p:spPr bwMode="auto">
          <a:xfrm>
            <a:off x="2022906" y="3284984"/>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a:solidFill>
                  <a:srgbClr val="00B050"/>
                </a:solidFill>
                <a:effectLst>
                  <a:innerShdw blurRad="114300">
                    <a:prstClr val="black"/>
                  </a:innerShdw>
                </a:effectLst>
                <a:latin typeface="微软雅黑" pitchFamily="34" charset="-122"/>
                <a:ea typeface="微软雅黑" pitchFamily="34" charset="-122"/>
              </a:rPr>
              <a:t>03</a:t>
            </a:r>
            <a:endParaRPr lang="zh-CN" altLang="en-US" sz="3200" dirty="0">
              <a:solidFill>
                <a:srgbClr val="00B050"/>
              </a:solidFill>
              <a:effectLst>
                <a:innerShdw blurRad="114300">
                  <a:prstClr val="black"/>
                </a:innerShdw>
              </a:effectLst>
              <a:latin typeface="微软雅黑" pitchFamily="34" charset="-122"/>
              <a:ea typeface="微软雅黑" pitchFamily="34" charset="-122"/>
            </a:endParaRPr>
          </a:p>
        </p:txBody>
      </p:sp>
      <p:cxnSp>
        <p:nvCxnSpPr>
          <p:cNvPr id="31" name="直接连接符 30"/>
          <p:cNvCxnSpPr/>
          <p:nvPr/>
        </p:nvCxnSpPr>
        <p:spPr>
          <a:xfrm>
            <a:off x="3221168" y="4947438"/>
            <a:ext cx="4143375" cy="1588"/>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3101570" y="3356992"/>
            <a:ext cx="3885294" cy="523220"/>
          </a:xfrm>
          <a:prstGeom prst="rect">
            <a:avLst/>
          </a:prstGeom>
        </p:spPr>
        <p:txBody>
          <a:bodyPr wrap="none">
            <a:spAutoFit/>
          </a:bodyPr>
          <a:lstStyle/>
          <a:p>
            <a:pPr fontAlgn="auto">
              <a:spcBef>
                <a:spcPts val="0"/>
              </a:spcBef>
              <a:spcAft>
                <a:spcPts val="0"/>
              </a:spcAft>
              <a:defRPr/>
            </a:pPr>
            <a:r>
              <a:rPr lang="zh-CN" altLang="en-US" sz="2800" b="1">
                <a:solidFill>
                  <a:prstClr val="black"/>
                </a:solidFill>
                <a:latin typeface="微软雅黑" pitchFamily="34" charset="-122"/>
                <a:ea typeface="微软雅黑" pitchFamily="34" charset="-122"/>
                <a:cs typeface="+mj-cs"/>
              </a:rPr>
              <a:t>内部</a:t>
            </a:r>
            <a:r>
              <a:rPr lang="en-US" altLang="zh-CN" sz="2800" b="1">
                <a:solidFill>
                  <a:prstClr val="black"/>
                </a:solidFill>
                <a:latin typeface="微软雅黑" pitchFamily="34" charset="-122"/>
                <a:ea typeface="微软雅黑" pitchFamily="34" charset="-122"/>
                <a:cs typeface="+mj-cs"/>
              </a:rPr>
              <a:t>FLASH</a:t>
            </a:r>
            <a:r>
              <a:rPr lang="zh-CN" altLang="en-US" sz="2800" b="1">
                <a:solidFill>
                  <a:prstClr val="black"/>
                </a:solidFill>
                <a:latin typeface="微软雅黑" pitchFamily="34" charset="-122"/>
                <a:ea typeface="微软雅黑" pitchFamily="34" charset="-122"/>
                <a:cs typeface="+mj-cs"/>
              </a:rPr>
              <a:t>的启动过程</a:t>
            </a:r>
            <a:endParaRPr lang="zh-CN" altLang="en-US" sz="2800" b="1" dirty="0">
              <a:solidFill>
                <a:prstClr val="black"/>
              </a:solidFill>
              <a:latin typeface="微软雅黑" pitchFamily="34" charset="-122"/>
              <a:ea typeface="微软雅黑" pitchFamily="34" charset="-122"/>
              <a:cs typeface="+mj-cs"/>
            </a:endParaRPr>
          </a:p>
        </p:txBody>
      </p:sp>
      <p:sp>
        <p:nvSpPr>
          <p:cNvPr id="39" name="对角圆角矩形 38"/>
          <p:cNvSpPr/>
          <p:nvPr/>
        </p:nvSpPr>
        <p:spPr bwMode="auto">
          <a:xfrm>
            <a:off x="2026627" y="4299366"/>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a:solidFill>
                  <a:srgbClr val="FF0000"/>
                </a:solidFill>
                <a:effectLst>
                  <a:innerShdw blurRad="114300">
                    <a:prstClr val="black"/>
                  </a:innerShdw>
                </a:effectLst>
                <a:latin typeface="微软雅黑" pitchFamily="34" charset="-122"/>
                <a:ea typeface="微软雅黑" pitchFamily="34" charset="-122"/>
              </a:rPr>
              <a:t>04</a:t>
            </a:r>
            <a:endParaRPr lang="zh-CN" altLang="en-US" sz="3200" dirty="0">
              <a:solidFill>
                <a:srgbClr val="FF0000"/>
              </a:solidFill>
              <a:effectLst>
                <a:innerShdw blurRad="114300">
                  <a:prstClr val="black"/>
                </a:innerShdw>
              </a:effectLst>
              <a:latin typeface="微软雅黑" pitchFamily="34" charset="-122"/>
              <a:ea typeface="微软雅黑" pitchFamily="34" charset="-122"/>
            </a:endParaRPr>
          </a:p>
        </p:txBody>
      </p:sp>
      <p:cxnSp>
        <p:nvCxnSpPr>
          <p:cNvPr id="40" name="直接连接符 39"/>
          <p:cNvCxnSpPr/>
          <p:nvPr/>
        </p:nvCxnSpPr>
        <p:spPr>
          <a:xfrm>
            <a:off x="3164929" y="4005064"/>
            <a:ext cx="4143375" cy="1587"/>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3131840" y="4443382"/>
            <a:ext cx="4517583" cy="461665"/>
          </a:xfrm>
          <a:prstGeom prst="rect">
            <a:avLst/>
          </a:prstGeom>
        </p:spPr>
        <p:txBody>
          <a:bodyPr wrap="none">
            <a:spAutoFit/>
          </a:bodyPr>
          <a:lstStyle/>
          <a:p>
            <a:pPr fontAlgn="auto">
              <a:spcBef>
                <a:spcPts val="0"/>
              </a:spcBef>
              <a:spcAft>
                <a:spcPts val="0"/>
              </a:spcAft>
              <a:defRPr/>
            </a:pPr>
            <a:r>
              <a:rPr lang="zh-CN" altLang="en-US" sz="2400" b="1">
                <a:solidFill>
                  <a:prstClr val="black"/>
                </a:solidFill>
                <a:latin typeface="微软雅黑" pitchFamily="34" charset="-122"/>
                <a:ea typeface="微软雅黑" pitchFamily="34" charset="-122"/>
                <a:cs typeface="+mj-cs"/>
              </a:rPr>
              <a:t>实验：在内部</a:t>
            </a:r>
            <a:r>
              <a:rPr lang="en-US" altLang="zh-CN" sz="2400" b="1">
                <a:solidFill>
                  <a:prstClr val="black"/>
                </a:solidFill>
                <a:latin typeface="微软雅黑" pitchFamily="34" charset="-122"/>
                <a:ea typeface="微软雅黑" pitchFamily="34" charset="-122"/>
                <a:cs typeface="+mj-cs"/>
              </a:rPr>
              <a:t>SRAM</a:t>
            </a:r>
            <a:r>
              <a:rPr lang="zh-CN" altLang="en-US" sz="2400" b="1">
                <a:solidFill>
                  <a:prstClr val="black"/>
                </a:solidFill>
                <a:latin typeface="微软雅黑" pitchFamily="34" charset="-122"/>
                <a:ea typeface="微软雅黑" pitchFamily="34" charset="-122"/>
                <a:cs typeface="+mj-cs"/>
              </a:rPr>
              <a:t>中调试代码</a:t>
            </a:r>
            <a:endParaRPr lang="zh-CN" altLang="en-US" sz="2400" b="1" dirty="0">
              <a:solidFill>
                <a:prstClr val="black"/>
              </a:solidFill>
              <a:latin typeface="微软雅黑" pitchFamily="34" charset="-122"/>
              <a:ea typeface="微软雅黑" pitchFamily="34" charset="-122"/>
              <a:cs typeface="+mj-cs"/>
            </a:endParaRPr>
          </a:p>
        </p:txBody>
      </p:sp>
      <p:sp>
        <p:nvSpPr>
          <p:cNvPr id="14" name="对角圆角矩形 13"/>
          <p:cNvSpPr/>
          <p:nvPr/>
        </p:nvSpPr>
        <p:spPr bwMode="auto">
          <a:xfrm>
            <a:off x="2057990" y="2211134"/>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chemeClr val="accent6">
                    <a:lumMod val="75000"/>
                  </a:schemeClr>
                </a:solidFill>
                <a:effectLst>
                  <a:innerShdw blurRad="114300">
                    <a:prstClr val="black"/>
                  </a:innerShdw>
                </a:effectLst>
                <a:latin typeface="微软雅黑" pitchFamily="34" charset="-122"/>
                <a:ea typeface="微软雅黑" pitchFamily="34" charset="-122"/>
              </a:rPr>
              <a:t>02</a:t>
            </a:r>
            <a:endParaRPr lang="zh-CN" altLang="en-US" sz="3200" dirty="0">
              <a:solidFill>
                <a:schemeClr val="accent6">
                  <a:lumMod val="75000"/>
                </a:schemeClr>
              </a:solidFill>
              <a:effectLst>
                <a:innerShdw blurRad="114300">
                  <a:prstClr val="black"/>
                </a:innerShdw>
              </a:effectLst>
              <a:latin typeface="微软雅黑" pitchFamily="34" charset="-122"/>
              <a:ea typeface="微软雅黑" pitchFamily="34" charset="-122"/>
            </a:endParaRPr>
          </a:p>
        </p:txBody>
      </p:sp>
      <p:sp>
        <p:nvSpPr>
          <p:cNvPr id="15" name="矩形 14"/>
          <p:cNvSpPr/>
          <p:nvPr/>
        </p:nvSpPr>
        <p:spPr>
          <a:xfrm>
            <a:off x="3068481" y="2276872"/>
            <a:ext cx="3231975" cy="523220"/>
          </a:xfrm>
          <a:prstGeom prst="rect">
            <a:avLst/>
          </a:prstGeom>
        </p:spPr>
        <p:txBody>
          <a:bodyPr wrap="none">
            <a:spAutoFit/>
          </a:bodyPr>
          <a:lstStyle/>
          <a:p>
            <a:pPr fontAlgn="auto">
              <a:spcBef>
                <a:spcPts val="0"/>
              </a:spcBef>
              <a:spcAft>
                <a:spcPts val="0"/>
              </a:spcAft>
              <a:defRPr/>
            </a:pPr>
            <a:r>
              <a:rPr lang="en-US" altLang="zh-CN" sz="2800" b="1">
                <a:solidFill>
                  <a:prstClr val="black"/>
                </a:solidFill>
                <a:latin typeface="微软雅黑" pitchFamily="34" charset="-122"/>
                <a:ea typeface="微软雅黑" pitchFamily="34" charset="-122"/>
                <a:cs typeface="+mj-cs"/>
              </a:rPr>
              <a:t>STM32</a:t>
            </a:r>
            <a:r>
              <a:rPr lang="zh-CN" altLang="en-US" sz="2800" b="1">
                <a:solidFill>
                  <a:prstClr val="black"/>
                </a:solidFill>
                <a:latin typeface="微软雅黑" pitchFamily="34" charset="-122"/>
                <a:ea typeface="微软雅黑" pitchFamily="34" charset="-122"/>
                <a:cs typeface="+mj-cs"/>
              </a:rPr>
              <a:t>的启动方式</a:t>
            </a:r>
            <a:endParaRPr lang="zh-CN" altLang="en-US" sz="2800" b="1" dirty="0">
              <a:solidFill>
                <a:prstClr val="black"/>
              </a:solidFill>
              <a:latin typeface="微软雅黑" pitchFamily="34" charset="-122"/>
              <a:ea typeface="微软雅黑" pitchFamily="34" charset="-122"/>
              <a:cs typeface="+mj-cs"/>
            </a:endParaRPr>
          </a:p>
        </p:txBody>
      </p:sp>
      <p:cxnSp>
        <p:nvCxnSpPr>
          <p:cNvPr id="16" name="直接连接符 15"/>
          <p:cNvCxnSpPr/>
          <p:nvPr/>
        </p:nvCxnSpPr>
        <p:spPr>
          <a:xfrm>
            <a:off x="3131840" y="2924944"/>
            <a:ext cx="4143375" cy="1587"/>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3269343" y="5450048"/>
            <a:ext cx="3595856" cy="923330"/>
          </a:xfrm>
          <a:prstGeom prst="rect">
            <a:avLst/>
          </a:prstGeom>
        </p:spPr>
        <p:txBody>
          <a:bodyPr wrap="none">
            <a:spAutoFit/>
          </a:bodyPr>
          <a:lstStyle/>
          <a:p>
            <a:pPr algn="ctr" fontAlgn="auto">
              <a:lnSpc>
                <a:spcPct val="150000"/>
              </a:lnSpc>
              <a:spcBef>
                <a:spcPts val="0"/>
              </a:spcBef>
              <a:spcAft>
                <a:spcPts val="0"/>
              </a:spcAft>
              <a:defRPr/>
            </a:pPr>
            <a:r>
              <a:rPr lang="zh-CN" altLang="en-US" b="1">
                <a:solidFill>
                  <a:prstClr val="black"/>
                </a:solidFill>
                <a:latin typeface="微软雅黑" pitchFamily="34" charset="-122"/>
                <a:ea typeface="微软雅黑" pitchFamily="34" charset="-122"/>
              </a:rPr>
              <a:t>参考资料</a:t>
            </a:r>
            <a:r>
              <a:rPr lang="en-US" altLang="zh-CN" b="1">
                <a:solidFill>
                  <a:prstClr val="black"/>
                </a:solidFill>
                <a:latin typeface="微软雅黑" pitchFamily="34" charset="-122"/>
                <a:ea typeface="微软雅黑" pitchFamily="34" charset="-122"/>
              </a:rPr>
              <a:t>:《</a:t>
            </a:r>
            <a:r>
              <a:rPr lang="zh-CN" altLang="en-US" b="1">
                <a:solidFill>
                  <a:prstClr val="black"/>
                </a:solidFill>
                <a:latin typeface="微软雅黑" pitchFamily="34" charset="-122"/>
                <a:ea typeface="微软雅黑" pitchFamily="34" charset="-122"/>
              </a:rPr>
              <a:t>零死角玩转</a:t>
            </a:r>
            <a:r>
              <a:rPr lang="en-US" altLang="zh-CN" b="1">
                <a:solidFill>
                  <a:prstClr val="black"/>
                </a:solidFill>
                <a:latin typeface="微软雅黑" pitchFamily="34" charset="-122"/>
                <a:ea typeface="微软雅黑" pitchFamily="34" charset="-122"/>
              </a:rPr>
              <a:t>STM32》</a:t>
            </a:r>
          </a:p>
          <a:p>
            <a:pPr algn="ctr" fontAlgn="auto">
              <a:lnSpc>
                <a:spcPct val="150000"/>
              </a:lnSpc>
              <a:spcBef>
                <a:spcPts val="0"/>
              </a:spcBef>
              <a:spcAft>
                <a:spcPts val="0"/>
              </a:spcAft>
              <a:defRPr/>
            </a:pPr>
            <a:r>
              <a:rPr lang="zh-CN" altLang="en-US" b="1">
                <a:solidFill>
                  <a:prstClr val="black"/>
                </a:solidFill>
                <a:latin typeface="微软雅黑" pitchFamily="34" charset="-122"/>
                <a:ea typeface="微软雅黑" pitchFamily="34" charset="-122"/>
              </a:rPr>
              <a:t>“在</a:t>
            </a:r>
            <a:r>
              <a:rPr lang="en-US" altLang="zh-CN" b="1">
                <a:solidFill>
                  <a:prstClr val="black"/>
                </a:solidFill>
                <a:latin typeface="微软雅黑" pitchFamily="34" charset="-122"/>
                <a:ea typeface="微软雅黑" pitchFamily="34" charset="-122"/>
              </a:rPr>
              <a:t>SRAM</a:t>
            </a:r>
            <a:r>
              <a:rPr lang="zh-CN" altLang="en-US" b="1">
                <a:solidFill>
                  <a:prstClr val="black"/>
                </a:solidFill>
                <a:latin typeface="微软雅黑" pitchFamily="34" charset="-122"/>
                <a:ea typeface="微软雅黑" pitchFamily="34" charset="-122"/>
              </a:rPr>
              <a:t>中调试代码”章节</a:t>
            </a:r>
            <a:endParaRPr lang="zh-CN" altLang="en-US" b="1" dirty="0">
              <a:solidFill>
                <a:prstClr val="black"/>
              </a:solidFill>
              <a:latin typeface="微软雅黑" pitchFamily="34" charset="-122"/>
              <a:ea typeface="微软雅黑"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a:r>
              <a:rPr lang="zh-CN" altLang="en-US" sz="3200" b="1"/>
              <a:t>在</a:t>
            </a:r>
            <a:r>
              <a:rPr lang="en-US" altLang="zh-CN" sz="3200" b="1"/>
              <a:t>RAM</a:t>
            </a:r>
            <a:r>
              <a:rPr lang="zh-CN" altLang="en-US" sz="3200" b="1"/>
              <a:t>中调试代码</a:t>
            </a:r>
          </a:p>
        </p:txBody>
      </p:sp>
      <p:sp>
        <p:nvSpPr>
          <p:cNvPr id="4" name="矩形 3"/>
          <p:cNvSpPr/>
          <p:nvPr/>
        </p:nvSpPr>
        <p:spPr>
          <a:xfrm>
            <a:off x="323528" y="1196752"/>
            <a:ext cx="2743059" cy="461665"/>
          </a:xfrm>
          <a:prstGeom prst="rect">
            <a:avLst/>
          </a:prstGeom>
        </p:spPr>
        <p:txBody>
          <a:bodyPr wrap="none">
            <a:spAutoFit/>
          </a:bodyPr>
          <a:lstStyle/>
          <a:p>
            <a:r>
              <a:rPr lang="zh-CN" altLang="en-US" sz="2400" b="1"/>
              <a:t>在</a:t>
            </a:r>
            <a:r>
              <a:rPr lang="en-US" altLang="zh-CN" sz="2400" b="1"/>
              <a:t>RAM</a:t>
            </a:r>
            <a:r>
              <a:rPr lang="zh-CN" altLang="en-US" sz="2400" b="1"/>
              <a:t>中调试代码</a:t>
            </a:r>
          </a:p>
        </p:txBody>
      </p:sp>
      <p:sp>
        <p:nvSpPr>
          <p:cNvPr id="5" name="矩形 4"/>
          <p:cNvSpPr/>
          <p:nvPr/>
        </p:nvSpPr>
        <p:spPr>
          <a:xfrm>
            <a:off x="467544" y="1720840"/>
            <a:ext cx="8136904" cy="2531527"/>
          </a:xfrm>
          <a:prstGeom prst="rect">
            <a:avLst/>
          </a:prstGeom>
        </p:spPr>
        <p:txBody>
          <a:bodyPr wrap="square">
            <a:spAutoFit/>
          </a:bodyPr>
          <a:lstStyle/>
          <a:p>
            <a:pPr>
              <a:lnSpc>
                <a:spcPct val="150000"/>
              </a:lnSpc>
            </a:pPr>
            <a:r>
              <a:rPr lang="en-US" altLang="zh-CN"/>
              <a:t>	</a:t>
            </a:r>
            <a:r>
              <a:rPr lang="zh-CN" altLang="zh-CN"/>
              <a:t>一般情况下，我们在</a:t>
            </a:r>
            <a:r>
              <a:rPr lang="en-US" altLang="zh-CN"/>
              <a:t>MDK</a:t>
            </a:r>
            <a:r>
              <a:rPr lang="zh-CN" altLang="zh-CN"/>
              <a:t>中编写工程应用后，调试时都是把程序下载到芯片的内部</a:t>
            </a:r>
            <a:r>
              <a:rPr lang="en-US" altLang="zh-CN"/>
              <a:t>FLASH</a:t>
            </a:r>
            <a:r>
              <a:rPr lang="zh-CN" altLang="zh-CN"/>
              <a:t>运行测试的，代码的</a:t>
            </a:r>
            <a:r>
              <a:rPr lang="en-US" altLang="zh-CN"/>
              <a:t>CODE</a:t>
            </a:r>
            <a:r>
              <a:rPr lang="zh-CN" altLang="zh-CN"/>
              <a:t>及</a:t>
            </a:r>
            <a:r>
              <a:rPr lang="en-US" altLang="zh-CN"/>
              <a:t>RW-data</a:t>
            </a:r>
            <a:r>
              <a:rPr lang="zh-CN" altLang="zh-CN"/>
              <a:t>的内容被写入到内部</a:t>
            </a:r>
            <a:r>
              <a:rPr lang="en-US" altLang="zh-CN"/>
              <a:t>FLASH</a:t>
            </a:r>
            <a:r>
              <a:rPr lang="zh-CN" altLang="zh-CN"/>
              <a:t>中存储。但在某些应用场合下却不希望或不能修改内部</a:t>
            </a:r>
            <a:r>
              <a:rPr lang="en-US" altLang="zh-CN"/>
              <a:t>FLASH</a:t>
            </a:r>
            <a:r>
              <a:rPr lang="zh-CN" altLang="zh-CN"/>
              <a:t>的内容，这时就可以使用</a:t>
            </a:r>
            <a:r>
              <a:rPr lang="en-US" altLang="zh-CN"/>
              <a:t>RAM</a:t>
            </a:r>
            <a:r>
              <a:rPr lang="zh-CN" altLang="zh-CN"/>
              <a:t>调试功能了，它的本质是把原来存储在内部</a:t>
            </a:r>
            <a:r>
              <a:rPr lang="en-US" altLang="zh-CN"/>
              <a:t>FLASH</a:t>
            </a:r>
            <a:r>
              <a:rPr lang="zh-CN" altLang="zh-CN"/>
              <a:t>的代码</a:t>
            </a:r>
            <a:r>
              <a:rPr lang="en-US" altLang="zh-CN"/>
              <a:t>(CODE</a:t>
            </a:r>
            <a:r>
              <a:rPr lang="zh-CN" altLang="zh-CN"/>
              <a:t>及</a:t>
            </a:r>
            <a:r>
              <a:rPr lang="en-US" altLang="zh-CN"/>
              <a:t>RW-data</a:t>
            </a:r>
            <a:r>
              <a:rPr lang="zh-CN" altLang="zh-CN"/>
              <a:t>的内容</a:t>
            </a:r>
            <a:r>
              <a:rPr lang="en-US" altLang="zh-CN"/>
              <a:t>)</a:t>
            </a:r>
            <a:r>
              <a:rPr lang="zh-CN" altLang="zh-CN"/>
              <a:t>改为存储到</a:t>
            </a:r>
            <a:r>
              <a:rPr lang="en-US" altLang="zh-CN"/>
              <a:t>SRAM</a:t>
            </a:r>
            <a:r>
              <a:rPr lang="zh-CN" altLang="zh-CN"/>
              <a:t>中</a:t>
            </a:r>
            <a:r>
              <a:rPr lang="en-US" altLang="zh-CN"/>
              <a:t>(</a:t>
            </a:r>
            <a:r>
              <a:rPr lang="zh-CN" altLang="zh-CN"/>
              <a:t>内部</a:t>
            </a:r>
            <a:r>
              <a:rPr lang="en-US" altLang="zh-CN"/>
              <a:t>SRAM</a:t>
            </a:r>
            <a:r>
              <a:rPr lang="zh-CN" altLang="zh-CN"/>
              <a:t>或外部</a:t>
            </a:r>
            <a:r>
              <a:rPr lang="en-US" altLang="zh-CN"/>
              <a:t>SDRAM</a:t>
            </a:r>
            <a:r>
              <a:rPr lang="zh-CN" altLang="zh-CN"/>
              <a:t>均可</a:t>
            </a:r>
            <a:r>
              <a:rPr lang="en-US" altLang="zh-CN"/>
              <a:t>)</a:t>
            </a:r>
            <a:r>
              <a:rPr lang="zh-CN" altLang="zh-CN"/>
              <a:t>，芯片复位后从</a:t>
            </a:r>
            <a:r>
              <a:rPr lang="en-US" altLang="zh-CN"/>
              <a:t>SRAM</a:t>
            </a:r>
            <a:r>
              <a:rPr lang="zh-CN" altLang="zh-CN"/>
              <a:t>中加载代码并运行。</a:t>
            </a:r>
          </a:p>
        </p:txBody>
      </p:sp>
    </p:spTree>
    <p:extLst>
      <p:ext uri="{BB962C8B-B14F-4D97-AF65-F5344CB8AC3E}">
        <p14:creationId xmlns:p14="http://schemas.microsoft.com/office/powerpoint/2010/main" val="2081575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a:r>
              <a:rPr lang="zh-CN" altLang="en-US" sz="3200" b="1"/>
              <a:t>在</a:t>
            </a:r>
            <a:r>
              <a:rPr lang="en-US" altLang="zh-CN" sz="3200" b="1"/>
              <a:t>RAM</a:t>
            </a:r>
            <a:r>
              <a:rPr lang="zh-CN" altLang="en-US" sz="3200" b="1"/>
              <a:t>中调试代码</a:t>
            </a:r>
          </a:p>
        </p:txBody>
      </p:sp>
      <p:sp>
        <p:nvSpPr>
          <p:cNvPr id="4" name="矩形 3"/>
          <p:cNvSpPr/>
          <p:nvPr/>
        </p:nvSpPr>
        <p:spPr>
          <a:xfrm>
            <a:off x="323528" y="1196752"/>
            <a:ext cx="2743059" cy="461665"/>
          </a:xfrm>
          <a:prstGeom prst="rect">
            <a:avLst/>
          </a:prstGeom>
        </p:spPr>
        <p:txBody>
          <a:bodyPr wrap="none">
            <a:spAutoFit/>
          </a:bodyPr>
          <a:lstStyle/>
          <a:p>
            <a:r>
              <a:rPr lang="zh-CN" altLang="en-US" sz="2400" b="1"/>
              <a:t>在</a:t>
            </a:r>
            <a:r>
              <a:rPr lang="en-US" altLang="zh-CN" sz="2400" b="1"/>
              <a:t>RAM</a:t>
            </a:r>
            <a:r>
              <a:rPr lang="zh-CN" altLang="en-US" sz="2400" b="1"/>
              <a:t>中调试代码</a:t>
            </a:r>
          </a:p>
        </p:txBody>
      </p:sp>
      <p:sp>
        <p:nvSpPr>
          <p:cNvPr id="5" name="矩形 4"/>
          <p:cNvSpPr/>
          <p:nvPr/>
        </p:nvSpPr>
        <p:spPr>
          <a:xfrm>
            <a:off x="467544" y="1720840"/>
            <a:ext cx="8136904" cy="3362524"/>
          </a:xfrm>
          <a:prstGeom prst="rect">
            <a:avLst/>
          </a:prstGeom>
        </p:spPr>
        <p:txBody>
          <a:bodyPr wrap="square">
            <a:spAutoFit/>
          </a:bodyPr>
          <a:lstStyle/>
          <a:p>
            <a:pPr>
              <a:lnSpc>
                <a:spcPct val="150000"/>
              </a:lnSpc>
            </a:pPr>
            <a:r>
              <a:rPr lang="en-US" altLang="zh-CN"/>
              <a:t>	</a:t>
            </a:r>
            <a:r>
              <a:rPr lang="zh-CN" altLang="zh-CN"/>
              <a:t>把代码下载到</a:t>
            </a:r>
            <a:r>
              <a:rPr lang="en-US" altLang="zh-CN"/>
              <a:t>RAM</a:t>
            </a:r>
            <a:r>
              <a:rPr lang="zh-CN" altLang="zh-CN"/>
              <a:t>中调试有如下优点：</a:t>
            </a:r>
          </a:p>
          <a:p>
            <a:pPr marL="285750" lvl="0" indent="-285750">
              <a:lnSpc>
                <a:spcPct val="150000"/>
              </a:lnSpc>
              <a:buFont typeface="Arial" panose="020B0604020202020204" pitchFamily="34" charset="0"/>
              <a:buChar char="•"/>
            </a:pPr>
            <a:r>
              <a:rPr lang="zh-CN" altLang="zh-CN"/>
              <a:t>下载程序非常快。</a:t>
            </a:r>
            <a:r>
              <a:rPr lang="en-US" altLang="zh-CN"/>
              <a:t>RAM</a:t>
            </a:r>
            <a:r>
              <a:rPr lang="zh-CN" altLang="zh-CN"/>
              <a:t>存储器的写入速度比在内部</a:t>
            </a:r>
            <a:r>
              <a:rPr lang="en-US" altLang="zh-CN"/>
              <a:t>FLASH</a:t>
            </a:r>
            <a:r>
              <a:rPr lang="zh-CN" altLang="zh-CN"/>
              <a:t>中要快得多，且没有擦除过程，因此在</a:t>
            </a:r>
            <a:r>
              <a:rPr lang="en-US" altLang="zh-CN"/>
              <a:t>RAM</a:t>
            </a:r>
            <a:r>
              <a:rPr lang="zh-CN" altLang="zh-CN"/>
              <a:t>上调试程序时程序几乎是秒下的，对于需要频繁改动代码的调试过程，能节约很多时间，省去了烦人的擦除与写入</a:t>
            </a:r>
            <a:r>
              <a:rPr lang="en-US" altLang="zh-CN"/>
              <a:t>FLASH</a:t>
            </a:r>
            <a:r>
              <a:rPr lang="zh-CN" altLang="zh-CN"/>
              <a:t>过程。另外，</a:t>
            </a:r>
            <a:r>
              <a:rPr lang="en-US" altLang="zh-CN"/>
              <a:t>STM32</a:t>
            </a:r>
            <a:r>
              <a:rPr lang="zh-CN" altLang="zh-CN"/>
              <a:t>的内部</a:t>
            </a:r>
            <a:r>
              <a:rPr lang="en-US" altLang="zh-CN"/>
              <a:t>FLASH</a:t>
            </a:r>
            <a:r>
              <a:rPr lang="zh-CN" altLang="zh-CN"/>
              <a:t>可擦除次数为</a:t>
            </a:r>
            <a:r>
              <a:rPr lang="en-US" altLang="zh-CN"/>
              <a:t>1</a:t>
            </a:r>
            <a:r>
              <a:rPr lang="zh-CN" altLang="zh-CN"/>
              <a:t>万次，虽然一般的调试过程都不会擦除这么多次导致</a:t>
            </a:r>
            <a:r>
              <a:rPr lang="en-US" altLang="zh-CN"/>
              <a:t>FLASH</a:t>
            </a:r>
            <a:r>
              <a:rPr lang="zh-CN" altLang="zh-CN"/>
              <a:t>失效，但这确实也是一个考虑使用</a:t>
            </a:r>
            <a:r>
              <a:rPr lang="en-US" altLang="zh-CN"/>
              <a:t>RAM</a:t>
            </a:r>
            <a:r>
              <a:rPr lang="zh-CN" altLang="zh-CN"/>
              <a:t>的因素。</a:t>
            </a:r>
          </a:p>
          <a:p>
            <a:pPr marL="285750" lvl="0" indent="-285750">
              <a:lnSpc>
                <a:spcPct val="150000"/>
              </a:lnSpc>
              <a:buFont typeface="Arial" panose="020B0604020202020204" pitchFamily="34" charset="0"/>
              <a:buChar char="•"/>
            </a:pPr>
            <a:r>
              <a:rPr lang="zh-CN" altLang="zh-CN"/>
              <a:t>不改写内部</a:t>
            </a:r>
            <a:r>
              <a:rPr lang="en-US" altLang="zh-CN"/>
              <a:t>FLASH</a:t>
            </a:r>
            <a:r>
              <a:rPr lang="zh-CN" altLang="zh-CN"/>
              <a:t>的原有程序。</a:t>
            </a:r>
          </a:p>
          <a:p>
            <a:pPr marL="285750" lvl="0" indent="-285750">
              <a:lnSpc>
                <a:spcPct val="150000"/>
              </a:lnSpc>
              <a:buFont typeface="Arial" panose="020B0604020202020204" pitchFamily="34" charset="0"/>
              <a:buChar char="•"/>
            </a:pPr>
            <a:r>
              <a:rPr lang="zh-CN" altLang="zh-CN"/>
              <a:t>对于内部</a:t>
            </a:r>
            <a:r>
              <a:rPr lang="en-US" altLang="zh-CN"/>
              <a:t>FLASH</a:t>
            </a:r>
            <a:r>
              <a:rPr lang="zh-CN" altLang="zh-CN"/>
              <a:t>被锁定的芯片，可以把解锁程序下载到</a:t>
            </a:r>
            <a:r>
              <a:rPr lang="en-US" altLang="zh-CN"/>
              <a:t>RAM</a:t>
            </a:r>
            <a:r>
              <a:rPr lang="zh-CN" altLang="zh-CN"/>
              <a:t>上，进行解锁。</a:t>
            </a:r>
          </a:p>
        </p:txBody>
      </p:sp>
    </p:spTree>
    <p:extLst>
      <p:ext uri="{BB962C8B-B14F-4D97-AF65-F5344CB8AC3E}">
        <p14:creationId xmlns:p14="http://schemas.microsoft.com/office/powerpoint/2010/main" val="1224051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a:r>
              <a:rPr lang="zh-CN" altLang="en-US" sz="3200" b="1"/>
              <a:t>在</a:t>
            </a:r>
            <a:r>
              <a:rPr lang="en-US" altLang="zh-CN" sz="3200" b="1"/>
              <a:t>RAM</a:t>
            </a:r>
            <a:r>
              <a:rPr lang="zh-CN" altLang="en-US" sz="3200" b="1"/>
              <a:t>中调试代码</a:t>
            </a:r>
          </a:p>
        </p:txBody>
      </p:sp>
      <p:sp>
        <p:nvSpPr>
          <p:cNvPr id="4" name="矩形 3"/>
          <p:cNvSpPr/>
          <p:nvPr/>
        </p:nvSpPr>
        <p:spPr>
          <a:xfrm>
            <a:off x="323528" y="1196752"/>
            <a:ext cx="2743059" cy="461665"/>
          </a:xfrm>
          <a:prstGeom prst="rect">
            <a:avLst/>
          </a:prstGeom>
        </p:spPr>
        <p:txBody>
          <a:bodyPr wrap="none">
            <a:spAutoFit/>
          </a:bodyPr>
          <a:lstStyle/>
          <a:p>
            <a:r>
              <a:rPr lang="zh-CN" altLang="en-US" sz="2400" b="1"/>
              <a:t>在</a:t>
            </a:r>
            <a:r>
              <a:rPr lang="en-US" altLang="zh-CN" sz="2400" b="1"/>
              <a:t>RAM</a:t>
            </a:r>
            <a:r>
              <a:rPr lang="zh-CN" altLang="en-US" sz="2400" b="1"/>
              <a:t>中调试代码</a:t>
            </a:r>
          </a:p>
        </p:txBody>
      </p:sp>
      <p:sp>
        <p:nvSpPr>
          <p:cNvPr id="5" name="矩形 4"/>
          <p:cNvSpPr/>
          <p:nvPr/>
        </p:nvSpPr>
        <p:spPr>
          <a:xfrm>
            <a:off x="467544" y="1720840"/>
            <a:ext cx="8136904" cy="4247317"/>
          </a:xfrm>
          <a:prstGeom prst="rect">
            <a:avLst/>
          </a:prstGeom>
        </p:spPr>
        <p:txBody>
          <a:bodyPr wrap="square">
            <a:spAutoFit/>
          </a:bodyPr>
          <a:lstStyle/>
          <a:p>
            <a:pPr>
              <a:lnSpc>
                <a:spcPct val="150000"/>
              </a:lnSpc>
            </a:pPr>
            <a:r>
              <a:rPr lang="en-US" altLang="zh-CN"/>
              <a:t>	</a:t>
            </a:r>
            <a:r>
              <a:rPr lang="zh-CN" altLang="zh-CN"/>
              <a:t>相对地，把代码下载到</a:t>
            </a:r>
            <a:r>
              <a:rPr lang="en-US" altLang="zh-CN"/>
              <a:t>RAM</a:t>
            </a:r>
            <a:r>
              <a:rPr lang="zh-CN" altLang="zh-CN"/>
              <a:t>中调试有如下缺点：</a:t>
            </a:r>
          </a:p>
          <a:p>
            <a:pPr marL="285750" lvl="0" indent="-285750">
              <a:lnSpc>
                <a:spcPct val="150000"/>
              </a:lnSpc>
              <a:buFont typeface="Arial" panose="020B0604020202020204" pitchFamily="34" charset="0"/>
              <a:buChar char="•"/>
            </a:pPr>
            <a:r>
              <a:rPr lang="zh-CN" altLang="zh-CN"/>
              <a:t>存储在</a:t>
            </a:r>
            <a:r>
              <a:rPr lang="en-US" altLang="zh-CN"/>
              <a:t>RAM</a:t>
            </a:r>
            <a:r>
              <a:rPr lang="zh-CN" altLang="zh-CN"/>
              <a:t>上的程序掉电后会丢失，不能像</a:t>
            </a:r>
            <a:r>
              <a:rPr lang="en-US" altLang="zh-CN"/>
              <a:t>FLASH</a:t>
            </a:r>
            <a:r>
              <a:rPr lang="zh-CN" altLang="zh-CN"/>
              <a:t>那样保存。</a:t>
            </a:r>
          </a:p>
          <a:p>
            <a:pPr marL="285750" lvl="0" indent="-285750">
              <a:lnSpc>
                <a:spcPct val="150000"/>
              </a:lnSpc>
              <a:buFont typeface="Arial" panose="020B0604020202020204" pitchFamily="34" charset="0"/>
              <a:buChar char="•"/>
            </a:pPr>
            <a:r>
              <a:rPr lang="zh-CN" altLang="zh-CN"/>
              <a:t>若使用</a:t>
            </a:r>
            <a:r>
              <a:rPr lang="en-US" altLang="zh-CN"/>
              <a:t>STM32</a:t>
            </a:r>
            <a:r>
              <a:rPr lang="zh-CN" altLang="zh-CN"/>
              <a:t>的内部</a:t>
            </a:r>
            <a:r>
              <a:rPr lang="en-US" altLang="zh-CN"/>
              <a:t>SRAM</a:t>
            </a:r>
            <a:r>
              <a:rPr lang="zh-CN" altLang="zh-CN"/>
              <a:t>存储程序，程序的执行速度与在</a:t>
            </a:r>
            <a:r>
              <a:rPr lang="en-US" altLang="zh-CN"/>
              <a:t>FLASH</a:t>
            </a:r>
            <a:r>
              <a:rPr lang="zh-CN" altLang="zh-CN"/>
              <a:t>上执行速度无异，但</a:t>
            </a:r>
            <a:r>
              <a:rPr lang="en-US" altLang="zh-CN"/>
              <a:t>SRAM</a:t>
            </a:r>
            <a:r>
              <a:rPr lang="zh-CN" altLang="zh-CN"/>
              <a:t>空间较小。</a:t>
            </a:r>
          </a:p>
          <a:p>
            <a:pPr marL="285750" lvl="0" indent="-285750">
              <a:lnSpc>
                <a:spcPct val="150000"/>
              </a:lnSpc>
              <a:buFont typeface="Arial" panose="020B0604020202020204" pitchFamily="34" charset="0"/>
              <a:buChar char="•"/>
            </a:pPr>
            <a:r>
              <a:rPr lang="zh-CN" altLang="zh-CN"/>
              <a:t>若使用外部扩展的</a:t>
            </a:r>
            <a:r>
              <a:rPr lang="en-US" altLang="zh-CN"/>
              <a:t>SRAM</a:t>
            </a:r>
            <a:r>
              <a:rPr lang="zh-CN" altLang="zh-CN"/>
              <a:t>存储程序，程序空间非常大，但</a:t>
            </a:r>
            <a:r>
              <a:rPr lang="en-US" altLang="zh-CN"/>
              <a:t>STM32</a:t>
            </a:r>
            <a:r>
              <a:rPr lang="zh-CN" altLang="zh-CN"/>
              <a:t>读取</a:t>
            </a:r>
            <a:r>
              <a:rPr lang="zh-CN" altLang="en-US"/>
              <a:t>外部</a:t>
            </a:r>
            <a:r>
              <a:rPr lang="en-US" altLang="zh-CN"/>
              <a:t>SRAM</a:t>
            </a:r>
            <a:r>
              <a:rPr lang="zh-CN" altLang="zh-CN"/>
              <a:t>的速度比读取内部</a:t>
            </a:r>
            <a:r>
              <a:rPr lang="en-US" altLang="zh-CN"/>
              <a:t>FLASH</a:t>
            </a:r>
            <a:r>
              <a:rPr lang="zh-CN" altLang="zh-CN"/>
              <a:t>慢，这会导致程序总执行时间增加，因此在</a:t>
            </a:r>
            <a:r>
              <a:rPr lang="zh-CN" altLang="en-US"/>
              <a:t>外部</a:t>
            </a:r>
            <a:r>
              <a:rPr lang="en-US" altLang="zh-CN"/>
              <a:t>SRAM</a:t>
            </a:r>
            <a:r>
              <a:rPr lang="zh-CN" altLang="zh-CN"/>
              <a:t>中调试的程序无法完美仿真在内部</a:t>
            </a:r>
            <a:r>
              <a:rPr lang="en-US" altLang="zh-CN"/>
              <a:t>FLASH</a:t>
            </a:r>
            <a:r>
              <a:rPr lang="zh-CN" altLang="zh-CN"/>
              <a:t>运行时的环境。另外，由于</a:t>
            </a:r>
            <a:r>
              <a:rPr lang="en-US" altLang="zh-CN"/>
              <a:t>STM32</a:t>
            </a:r>
            <a:r>
              <a:rPr lang="zh-CN" altLang="zh-CN"/>
              <a:t>无法直接从</a:t>
            </a:r>
            <a:r>
              <a:rPr lang="zh-CN" altLang="en-US"/>
              <a:t>外部</a:t>
            </a:r>
            <a:r>
              <a:rPr lang="en-US" altLang="zh-CN"/>
              <a:t>SRAM</a:t>
            </a:r>
            <a:r>
              <a:rPr lang="zh-CN" altLang="zh-CN"/>
              <a:t>中启动且应用程序复制到</a:t>
            </a:r>
            <a:r>
              <a:rPr lang="zh-CN" altLang="en-US"/>
              <a:t>外部</a:t>
            </a:r>
            <a:r>
              <a:rPr lang="en-US" altLang="zh-CN"/>
              <a:t>SRAM</a:t>
            </a:r>
            <a:r>
              <a:rPr lang="zh-CN" altLang="zh-CN"/>
              <a:t>的过程比较复杂</a:t>
            </a:r>
            <a:r>
              <a:rPr lang="en-US" altLang="zh-CN"/>
              <a:t>(</a:t>
            </a:r>
            <a:r>
              <a:rPr lang="zh-CN" altLang="zh-CN"/>
              <a:t>下载程序前需要使</a:t>
            </a:r>
            <a:r>
              <a:rPr lang="en-US" altLang="zh-CN"/>
              <a:t>STM32</a:t>
            </a:r>
            <a:r>
              <a:rPr lang="zh-CN" altLang="zh-CN"/>
              <a:t>能正常控制</a:t>
            </a:r>
            <a:r>
              <a:rPr lang="zh-CN" altLang="en-US"/>
              <a:t>外部</a:t>
            </a:r>
            <a:r>
              <a:rPr lang="en-US" altLang="zh-CN"/>
              <a:t>SRAM</a:t>
            </a:r>
            <a:r>
              <a:rPr lang="en-US" altLang="zh-CN"/>
              <a:t>)</a:t>
            </a:r>
            <a:r>
              <a:rPr lang="zh-CN" altLang="zh-CN"/>
              <a:t>，所以在很少会在</a:t>
            </a:r>
            <a:r>
              <a:rPr lang="en-US" altLang="zh-CN"/>
              <a:t>STM32</a:t>
            </a:r>
            <a:r>
              <a:rPr lang="zh-CN" altLang="zh-CN"/>
              <a:t>的</a:t>
            </a:r>
            <a:r>
              <a:rPr lang="zh-CN" altLang="en-US"/>
              <a:t>外部</a:t>
            </a:r>
            <a:r>
              <a:rPr lang="en-US" altLang="zh-CN"/>
              <a:t>SRAM</a:t>
            </a:r>
            <a:r>
              <a:rPr lang="zh-CN" altLang="zh-CN"/>
              <a:t>中调试程序。</a:t>
            </a:r>
          </a:p>
        </p:txBody>
      </p:sp>
    </p:spTree>
    <p:extLst>
      <p:ext uri="{BB962C8B-B14F-4D97-AF65-F5344CB8AC3E}">
        <p14:creationId xmlns:p14="http://schemas.microsoft.com/office/powerpoint/2010/main" val="4079892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a:r>
              <a:rPr lang="zh-CN" altLang="en-US" sz="3200" b="1"/>
              <a:t>在</a:t>
            </a:r>
            <a:r>
              <a:rPr lang="en-US" altLang="zh-CN" sz="3200" b="1"/>
              <a:t>RAM</a:t>
            </a:r>
            <a:r>
              <a:rPr lang="zh-CN" altLang="en-US" sz="3200" b="1"/>
              <a:t>中调试代码</a:t>
            </a:r>
          </a:p>
        </p:txBody>
      </p:sp>
      <p:sp>
        <p:nvSpPr>
          <p:cNvPr id="4" name="矩形 3"/>
          <p:cNvSpPr/>
          <p:nvPr/>
        </p:nvSpPr>
        <p:spPr>
          <a:xfrm>
            <a:off x="323528" y="1196752"/>
            <a:ext cx="2723823" cy="461665"/>
          </a:xfrm>
          <a:prstGeom prst="rect">
            <a:avLst/>
          </a:prstGeom>
        </p:spPr>
        <p:txBody>
          <a:bodyPr wrap="none">
            <a:spAutoFit/>
          </a:bodyPr>
          <a:lstStyle/>
          <a:p>
            <a:r>
              <a:rPr lang="en-US" altLang="zh-CN" sz="2400" b="1"/>
              <a:t>STM32</a:t>
            </a:r>
            <a:r>
              <a:rPr lang="zh-CN" altLang="en-US" sz="2400" b="1"/>
              <a:t>的启动方式</a:t>
            </a:r>
          </a:p>
        </p:txBody>
      </p:sp>
      <p:sp>
        <p:nvSpPr>
          <p:cNvPr id="5" name="矩形 4"/>
          <p:cNvSpPr/>
          <p:nvPr/>
        </p:nvSpPr>
        <p:spPr>
          <a:xfrm>
            <a:off x="467544" y="1720840"/>
            <a:ext cx="8136904" cy="869533"/>
          </a:xfrm>
          <a:prstGeom prst="rect">
            <a:avLst/>
          </a:prstGeom>
        </p:spPr>
        <p:txBody>
          <a:bodyPr wrap="square">
            <a:spAutoFit/>
          </a:bodyPr>
          <a:lstStyle/>
          <a:p>
            <a:pPr>
              <a:lnSpc>
                <a:spcPct val="150000"/>
              </a:lnSpc>
            </a:pPr>
            <a:r>
              <a:rPr lang="en-US" altLang="zh-CN"/>
              <a:t>	</a:t>
            </a:r>
            <a:r>
              <a:rPr lang="zh-CN" altLang="zh-CN"/>
              <a:t>在前面讲解的</a:t>
            </a:r>
            <a:r>
              <a:rPr lang="en-US" altLang="zh-CN"/>
              <a:t>STM32</a:t>
            </a:r>
            <a:r>
              <a:rPr lang="zh-CN" altLang="zh-CN"/>
              <a:t>启动代码章节了解到</a:t>
            </a:r>
            <a:r>
              <a:rPr lang="en-US" altLang="zh-CN"/>
              <a:t>CM-4</a:t>
            </a:r>
            <a:r>
              <a:rPr lang="zh-CN" altLang="zh-CN"/>
              <a:t>内核在离开复位状态后的工作过程如下</a:t>
            </a:r>
            <a:r>
              <a:rPr lang="zh-CN" altLang="en-US"/>
              <a:t>：</a:t>
            </a:r>
            <a:endParaRPr lang="zh-CN" altLang="zh-CN"/>
          </a:p>
        </p:txBody>
      </p:sp>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1547664" y="4272071"/>
            <a:ext cx="6406241" cy="1101145"/>
          </a:xfrm>
          <a:prstGeom prst="rect">
            <a:avLst/>
          </a:prstGeom>
          <a:noFill/>
          <a:ln>
            <a:solidFill>
              <a:schemeClr val="tx1"/>
            </a:solidFill>
          </a:ln>
        </p:spPr>
      </p:pic>
      <p:sp>
        <p:nvSpPr>
          <p:cNvPr id="2" name="矩形 1"/>
          <p:cNvSpPr/>
          <p:nvPr/>
        </p:nvSpPr>
        <p:spPr>
          <a:xfrm>
            <a:off x="467544" y="2828836"/>
            <a:ext cx="8136904" cy="1285032"/>
          </a:xfrm>
          <a:prstGeom prst="rect">
            <a:avLst/>
          </a:prstGeom>
        </p:spPr>
        <p:txBody>
          <a:bodyPr wrap="square">
            <a:spAutoFit/>
          </a:bodyPr>
          <a:lstStyle/>
          <a:p>
            <a:pPr marL="285750" lvl="0" indent="-285750">
              <a:lnSpc>
                <a:spcPct val="150000"/>
              </a:lnSpc>
              <a:buFont typeface="Arial" panose="020B0604020202020204" pitchFamily="34" charset="0"/>
              <a:buChar char="•"/>
            </a:pPr>
            <a:r>
              <a:rPr lang="zh-CN" altLang="zh-CN"/>
              <a:t>从地址</a:t>
            </a:r>
            <a:r>
              <a:rPr lang="en-US" altLang="zh-CN"/>
              <a:t>0x00000000</a:t>
            </a:r>
            <a:r>
              <a:rPr lang="zh-CN" altLang="zh-CN"/>
              <a:t>处取出栈指针</a:t>
            </a:r>
            <a:r>
              <a:rPr lang="en-US" altLang="zh-CN"/>
              <a:t>MSP</a:t>
            </a:r>
            <a:r>
              <a:rPr lang="zh-CN" altLang="zh-CN"/>
              <a:t>的初始值，该值就是栈顶的地址。</a:t>
            </a:r>
          </a:p>
          <a:p>
            <a:pPr marL="285750" lvl="0" indent="-285750">
              <a:lnSpc>
                <a:spcPct val="150000"/>
              </a:lnSpc>
              <a:buFont typeface="Arial" panose="020B0604020202020204" pitchFamily="34" charset="0"/>
              <a:buChar char="•"/>
            </a:pPr>
            <a:r>
              <a:rPr lang="zh-CN" altLang="zh-CN"/>
              <a:t>从地址</a:t>
            </a:r>
            <a:r>
              <a:rPr lang="en-US" altLang="zh-CN"/>
              <a:t>0x00000004</a:t>
            </a:r>
            <a:r>
              <a:rPr lang="zh-CN" altLang="zh-CN"/>
              <a:t>处取出程序指针</a:t>
            </a:r>
            <a:r>
              <a:rPr lang="en-US" altLang="zh-CN"/>
              <a:t>PC</a:t>
            </a:r>
            <a:r>
              <a:rPr lang="zh-CN" altLang="zh-CN"/>
              <a:t>的初始值，该值指向复位后应执行的第一条指令。</a:t>
            </a:r>
          </a:p>
        </p:txBody>
      </p:sp>
      <p:sp>
        <p:nvSpPr>
          <p:cNvPr id="3" name="矩形 2"/>
          <p:cNvSpPr/>
          <p:nvPr/>
        </p:nvSpPr>
        <p:spPr>
          <a:xfrm>
            <a:off x="539552" y="5733256"/>
            <a:ext cx="8064896" cy="646331"/>
          </a:xfrm>
          <a:prstGeom prst="rect">
            <a:avLst/>
          </a:prstGeom>
        </p:spPr>
        <p:txBody>
          <a:bodyPr wrap="square">
            <a:spAutoFit/>
          </a:bodyPr>
          <a:lstStyle/>
          <a:p>
            <a:r>
              <a:rPr lang="en-US" altLang="zh-CN"/>
              <a:t>	</a:t>
            </a:r>
            <a:r>
              <a:rPr lang="zh-CN" altLang="zh-CN"/>
              <a:t>上述过程由内核自动设置运行环境并执行主体程序，因此它被称为自举过程。</a:t>
            </a:r>
          </a:p>
        </p:txBody>
      </p:sp>
    </p:spTree>
    <p:extLst>
      <p:ext uri="{BB962C8B-B14F-4D97-AF65-F5344CB8AC3E}">
        <p14:creationId xmlns:p14="http://schemas.microsoft.com/office/powerpoint/2010/main" val="1286582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a:r>
              <a:rPr lang="zh-CN" altLang="en-US" sz="3200" b="1"/>
              <a:t>在</a:t>
            </a:r>
            <a:r>
              <a:rPr lang="en-US" altLang="zh-CN" sz="3200" b="1"/>
              <a:t>RAM</a:t>
            </a:r>
            <a:r>
              <a:rPr lang="zh-CN" altLang="en-US" sz="3200" b="1"/>
              <a:t>中调试代码</a:t>
            </a:r>
          </a:p>
        </p:txBody>
      </p:sp>
      <p:sp>
        <p:nvSpPr>
          <p:cNvPr id="4" name="矩形 3"/>
          <p:cNvSpPr/>
          <p:nvPr/>
        </p:nvSpPr>
        <p:spPr>
          <a:xfrm>
            <a:off x="323528" y="1196752"/>
            <a:ext cx="2723823" cy="461665"/>
          </a:xfrm>
          <a:prstGeom prst="rect">
            <a:avLst/>
          </a:prstGeom>
        </p:spPr>
        <p:txBody>
          <a:bodyPr wrap="none">
            <a:spAutoFit/>
          </a:bodyPr>
          <a:lstStyle/>
          <a:p>
            <a:r>
              <a:rPr lang="en-US" altLang="zh-CN" sz="2400" b="1"/>
              <a:t>STM32</a:t>
            </a:r>
            <a:r>
              <a:rPr lang="zh-CN" altLang="en-US" sz="2400" b="1"/>
              <a:t>的启动方式</a:t>
            </a:r>
          </a:p>
        </p:txBody>
      </p:sp>
      <p:sp>
        <p:nvSpPr>
          <p:cNvPr id="5" name="矩形 4"/>
          <p:cNvSpPr/>
          <p:nvPr/>
        </p:nvSpPr>
        <p:spPr>
          <a:xfrm>
            <a:off x="467544" y="1720840"/>
            <a:ext cx="8136904" cy="1754326"/>
          </a:xfrm>
          <a:prstGeom prst="rect">
            <a:avLst/>
          </a:prstGeom>
        </p:spPr>
        <p:txBody>
          <a:bodyPr wrap="square">
            <a:spAutoFit/>
          </a:bodyPr>
          <a:lstStyle/>
          <a:p>
            <a:pPr>
              <a:lnSpc>
                <a:spcPct val="150000"/>
              </a:lnSpc>
            </a:pPr>
            <a:r>
              <a:rPr lang="en-US" altLang="zh-CN"/>
              <a:t>	</a:t>
            </a:r>
            <a:r>
              <a:rPr lang="zh-CN" altLang="zh-CN"/>
              <a:t>虽然内核是固定访问</a:t>
            </a:r>
            <a:r>
              <a:rPr lang="en-US" altLang="zh-CN"/>
              <a:t>0x00000000</a:t>
            </a:r>
            <a:r>
              <a:rPr lang="zh-CN" altLang="zh-CN"/>
              <a:t>和</a:t>
            </a:r>
            <a:r>
              <a:rPr lang="en-US" altLang="zh-CN"/>
              <a:t>0x00000004</a:t>
            </a:r>
            <a:r>
              <a:rPr lang="zh-CN" altLang="zh-CN"/>
              <a:t>地址的，但实际上这两个地址可以被重映射到其它地址空间。以</a:t>
            </a:r>
            <a:r>
              <a:rPr lang="en-US" altLang="zh-CN"/>
              <a:t>STM32F103</a:t>
            </a:r>
            <a:r>
              <a:rPr lang="zh-CN" altLang="zh-CN"/>
              <a:t>为例，根据芯片引出的</a:t>
            </a:r>
            <a:r>
              <a:rPr lang="en-US" altLang="zh-CN"/>
              <a:t>BOOT0</a:t>
            </a:r>
            <a:r>
              <a:rPr lang="zh-CN" altLang="zh-CN"/>
              <a:t>及</a:t>
            </a:r>
            <a:r>
              <a:rPr lang="en-US" altLang="zh-CN"/>
              <a:t>BOOT1</a:t>
            </a:r>
            <a:r>
              <a:rPr lang="zh-CN" altLang="zh-CN"/>
              <a:t>引脚的电平情况，这两个地址可以被映射到内部</a:t>
            </a:r>
            <a:r>
              <a:rPr lang="en-US" altLang="zh-CN"/>
              <a:t>FLASH</a:t>
            </a:r>
            <a:r>
              <a:rPr lang="zh-CN" altLang="zh-CN"/>
              <a:t>、内部</a:t>
            </a:r>
            <a:r>
              <a:rPr lang="en-US" altLang="zh-CN"/>
              <a:t>SRAM</a:t>
            </a:r>
            <a:r>
              <a:rPr lang="zh-CN" altLang="zh-CN"/>
              <a:t>以及系统存储器中，不同的映射配置</a:t>
            </a:r>
            <a:r>
              <a:rPr lang="zh-CN" altLang="en-US"/>
              <a:t>如下：</a:t>
            </a:r>
            <a:endParaRPr lang="zh-CN" altLang="zh-CN"/>
          </a:p>
        </p:txBody>
      </p:sp>
      <p:graphicFrame>
        <p:nvGraphicFramePr>
          <p:cNvPr id="7" name="表格 6"/>
          <p:cNvGraphicFramePr>
            <a:graphicFrameLocks noGrp="1"/>
          </p:cNvGraphicFramePr>
          <p:nvPr>
            <p:extLst>
              <p:ext uri="{D42A27DB-BD31-4B8C-83A1-F6EECF244321}">
                <p14:modId xmlns:p14="http://schemas.microsoft.com/office/powerpoint/2010/main" val="1305944414"/>
              </p:ext>
            </p:extLst>
          </p:nvPr>
        </p:nvGraphicFramePr>
        <p:xfrm>
          <a:off x="467546" y="3645024"/>
          <a:ext cx="8219255" cy="2376264"/>
        </p:xfrm>
        <a:graphic>
          <a:graphicData uri="http://schemas.openxmlformats.org/drawingml/2006/table">
            <a:tbl>
              <a:tblPr firstRow="1" firstCol="1" bandRow="1">
                <a:tableStyleId>{5C22544A-7EE6-4342-B048-85BDC9FD1C3A}</a:tableStyleId>
              </a:tblPr>
              <a:tblGrid>
                <a:gridCol w="1643851">
                  <a:extLst>
                    <a:ext uri="{9D8B030D-6E8A-4147-A177-3AD203B41FA5}">
                      <a16:colId xmlns:a16="http://schemas.microsoft.com/office/drawing/2014/main" val="20000"/>
                    </a:ext>
                  </a:extLst>
                </a:gridCol>
                <a:gridCol w="1643851">
                  <a:extLst>
                    <a:ext uri="{9D8B030D-6E8A-4147-A177-3AD203B41FA5}">
                      <a16:colId xmlns:a16="http://schemas.microsoft.com/office/drawing/2014/main" val="20001"/>
                    </a:ext>
                  </a:extLst>
                </a:gridCol>
                <a:gridCol w="1643851">
                  <a:extLst>
                    <a:ext uri="{9D8B030D-6E8A-4147-A177-3AD203B41FA5}">
                      <a16:colId xmlns:a16="http://schemas.microsoft.com/office/drawing/2014/main" val="20002"/>
                    </a:ext>
                  </a:extLst>
                </a:gridCol>
                <a:gridCol w="1643851">
                  <a:extLst>
                    <a:ext uri="{9D8B030D-6E8A-4147-A177-3AD203B41FA5}">
                      <a16:colId xmlns:a16="http://schemas.microsoft.com/office/drawing/2014/main" val="20003"/>
                    </a:ext>
                  </a:extLst>
                </a:gridCol>
                <a:gridCol w="1643851">
                  <a:extLst>
                    <a:ext uri="{9D8B030D-6E8A-4147-A177-3AD203B41FA5}">
                      <a16:colId xmlns:a16="http://schemas.microsoft.com/office/drawing/2014/main" val="20004"/>
                    </a:ext>
                  </a:extLst>
                </a:gridCol>
              </a:tblGrid>
              <a:tr h="950505">
                <a:tc>
                  <a:txBody>
                    <a:bodyPr/>
                    <a:lstStyle/>
                    <a:p>
                      <a:pPr algn="just">
                        <a:lnSpc>
                          <a:spcPct val="150000"/>
                        </a:lnSpc>
                        <a:spcAft>
                          <a:spcPts val="0"/>
                        </a:spcAft>
                      </a:pPr>
                      <a:r>
                        <a:rPr lang="en-US" sz="1600">
                          <a:effectLst/>
                        </a:rPr>
                        <a:t>BOOT1</a:t>
                      </a:r>
                      <a:endParaRPr lang="zh-CN" sz="1600">
                        <a:effectLst/>
                        <a:latin typeface="Times New Roman"/>
                        <a:ea typeface="黑体"/>
                      </a:endParaRPr>
                    </a:p>
                  </a:txBody>
                  <a:tcPr marL="68580" marR="68580" marT="0" marB="0" anchor="ctr"/>
                </a:tc>
                <a:tc>
                  <a:txBody>
                    <a:bodyPr/>
                    <a:lstStyle/>
                    <a:p>
                      <a:pPr algn="just">
                        <a:lnSpc>
                          <a:spcPct val="150000"/>
                        </a:lnSpc>
                        <a:spcAft>
                          <a:spcPts val="0"/>
                        </a:spcAft>
                      </a:pPr>
                      <a:r>
                        <a:rPr lang="en-US" sz="1600">
                          <a:effectLst/>
                        </a:rPr>
                        <a:t>BOOT0</a:t>
                      </a:r>
                      <a:endParaRPr lang="zh-CN" sz="1600">
                        <a:effectLst/>
                        <a:latin typeface="Times New Roman"/>
                        <a:ea typeface="黑体"/>
                      </a:endParaRPr>
                    </a:p>
                  </a:txBody>
                  <a:tcPr marL="68580" marR="68580" marT="0" marB="0" anchor="ctr"/>
                </a:tc>
                <a:tc>
                  <a:txBody>
                    <a:bodyPr/>
                    <a:lstStyle/>
                    <a:p>
                      <a:pPr algn="just">
                        <a:lnSpc>
                          <a:spcPct val="150000"/>
                        </a:lnSpc>
                        <a:spcAft>
                          <a:spcPts val="0"/>
                        </a:spcAft>
                      </a:pPr>
                      <a:r>
                        <a:rPr lang="zh-CN" sz="1600">
                          <a:effectLst/>
                        </a:rPr>
                        <a:t>映射到的存储器</a:t>
                      </a:r>
                      <a:endParaRPr lang="zh-CN" sz="1600">
                        <a:effectLst/>
                        <a:latin typeface="Times New Roman"/>
                        <a:ea typeface="黑体"/>
                      </a:endParaRPr>
                    </a:p>
                  </a:txBody>
                  <a:tcPr marL="68580" marR="68580" marT="0" marB="0" anchor="ctr"/>
                </a:tc>
                <a:tc>
                  <a:txBody>
                    <a:bodyPr/>
                    <a:lstStyle/>
                    <a:p>
                      <a:pPr algn="just">
                        <a:lnSpc>
                          <a:spcPct val="150000"/>
                        </a:lnSpc>
                        <a:spcAft>
                          <a:spcPts val="0"/>
                        </a:spcAft>
                      </a:pPr>
                      <a:r>
                        <a:rPr lang="en-US" sz="1600">
                          <a:effectLst/>
                        </a:rPr>
                        <a:t>0x00000000</a:t>
                      </a:r>
                      <a:endParaRPr lang="zh-CN" sz="1600">
                        <a:effectLst/>
                      </a:endParaRPr>
                    </a:p>
                    <a:p>
                      <a:pPr algn="just">
                        <a:lnSpc>
                          <a:spcPct val="150000"/>
                        </a:lnSpc>
                        <a:spcAft>
                          <a:spcPts val="0"/>
                        </a:spcAft>
                      </a:pPr>
                      <a:r>
                        <a:rPr lang="zh-CN" sz="1600">
                          <a:effectLst/>
                        </a:rPr>
                        <a:t>地址映射到</a:t>
                      </a:r>
                      <a:endParaRPr lang="zh-CN" sz="1600">
                        <a:effectLst/>
                        <a:latin typeface="Times New Roman"/>
                        <a:ea typeface="黑体"/>
                      </a:endParaRPr>
                    </a:p>
                  </a:txBody>
                  <a:tcPr marL="68580" marR="68580" marT="0" marB="0" anchor="ctr"/>
                </a:tc>
                <a:tc>
                  <a:txBody>
                    <a:bodyPr/>
                    <a:lstStyle/>
                    <a:p>
                      <a:pPr algn="just">
                        <a:lnSpc>
                          <a:spcPct val="150000"/>
                        </a:lnSpc>
                        <a:spcAft>
                          <a:spcPts val="0"/>
                        </a:spcAft>
                      </a:pPr>
                      <a:r>
                        <a:rPr lang="en-US" sz="1600">
                          <a:effectLst/>
                        </a:rPr>
                        <a:t>0x00000004</a:t>
                      </a:r>
                      <a:endParaRPr lang="zh-CN" sz="1600">
                        <a:effectLst/>
                      </a:endParaRPr>
                    </a:p>
                    <a:p>
                      <a:pPr algn="just">
                        <a:lnSpc>
                          <a:spcPct val="150000"/>
                        </a:lnSpc>
                        <a:spcAft>
                          <a:spcPts val="0"/>
                        </a:spcAft>
                      </a:pPr>
                      <a:r>
                        <a:rPr lang="zh-CN" sz="1600">
                          <a:effectLst/>
                        </a:rPr>
                        <a:t>地址映射到</a:t>
                      </a:r>
                      <a:endParaRPr lang="zh-CN" sz="1600">
                        <a:effectLst/>
                        <a:latin typeface="Times New Roman"/>
                        <a:ea typeface="黑体"/>
                      </a:endParaRPr>
                    </a:p>
                  </a:txBody>
                  <a:tcPr marL="68580" marR="68580" marT="0" marB="0" anchor="ctr"/>
                </a:tc>
                <a:extLst>
                  <a:ext uri="{0D108BD9-81ED-4DB2-BD59-A6C34878D82A}">
                    <a16:rowId xmlns:a16="http://schemas.microsoft.com/office/drawing/2014/main" val="10000"/>
                  </a:ext>
                </a:extLst>
              </a:tr>
              <a:tr h="475253">
                <a:tc>
                  <a:txBody>
                    <a:bodyPr/>
                    <a:lstStyle/>
                    <a:p>
                      <a:pPr algn="just">
                        <a:lnSpc>
                          <a:spcPct val="150000"/>
                        </a:lnSpc>
                        <a:spcAft>
                          <a:spcPts val="0"/>
                        </a:spcAft>
                      </a:pPr>
                      <a:r>
                        <a:rPr lang="en-US" sz="1200">
                          <a:effectLst/>
                        </a:rPr>
                        <a:t>x</a:t>
                      </a:r>
                      <a:endParaRPr lang="zh-CN" sz="1200">
                        <a:effectLst/>
                        <a:latin typeface="Times New Roman"/>
                        <a:ea typeface="宋体"/>
                      </a:endParaRPr>
                    </a:p>
                  </a:txBody>
                  <a:tcPr marL="68580" marR="68580" marT="0" marB="0" anchor="ctr"/>
                </a:tc>
                <a:tc>
                  <a:txBody>
                    <a:bodyPr/>
                    <a:lstStyle/>
                    <a:p>
                      <a:pPr algn="just">
                        <a:lnSpc>
                          <a:spcPct val="150000"/>
                        </a:lnSpc>
                        <a:spcAft>
                          <a:spcPts val="0"/>
                        </a:spcAft>
                      </a:pPr>
                      <a:r>
                        <a:rPr lang="en-US" sz="1200">
                          <a:effectLst/>
                        </a:rPr>
                        <a:t>0</a:t>
                      </a:r>
                      <a:endParaRPr lang="zh-CN" sz="1200">
                        <a:effectLst/>
                        <a:latin typeface="Times New Roman"/>
                        <a:ea typeface="宋体"/>
                      </a:endParaRPr>
                    </a:p>
                  </a:txBody>
                  <a:tcPr marL="68580" marR="68580" marT="0" marB="0" anchor="ctr"/>
                </a:tc>
                <a:tc>
                  <a:txBody>
                    <a:bodyPr/>
                    <a:lstStyle/>
                    <a:p>
                      <a:pPr algn="just">
                        <a:lnSpc>
                          <a:spcPct val="150000"/>
                        </a:lnSpc>
                        <a:spcAft>
                          <a:spcPts val="0"/>
                        </a:spcAft>
                      </a:pPr>
                      <a:r>
                        <a:rPr lang="zh-CN" sz="1200">
                          <a:effectLst/>
                        </a:rPr>
                        <a:t>内部</a:t>
                      </a:r>
                      <a:r>
                        <a:rPr lang="en-US" sz="1200">
                          <a:effectLst/>
                        </a:rPr>
                        <a:t>FLASH</a:t>
                      </a:r>
                      <a:endParaRPr lang="zh-CN" sz="1200">
                        <a:effectLst/>
                        <a:latin typeface="Times New Roman"/>
                        <a:ea typeface="宋体"/>
                      </a:endParaRPr>
                    </a:p>
                  </a:txBody>
                  <a:tcPr marL="68580" marR="68580" marT="0" marB="0" anchor="ctr"/>
                </a:tc>
                <a:tc>
                  <a:txBody>
                    <a:bodyPr/>
                    <a:lstStyle/>
                    <a:p>
                      <a:pPr algn="just">
                        <a:lnSpc>
                          <a:spcPct val="150000"/>
                        </a:lnSpc>
                        <a:spcAft>
                          <a:spcPts val="0"/>
                        </a:spcAft>
                      </a:pPr>
                      <a:r>
                        <a:rPr lang="en-US" sz="1200">
                          <a:effectLst/>
                        </a:rPr>
                        <a:t>0x08000000</a:t>
                      </a:r>
                      <a:endParaRPr lang="zh-CN" sz="1200">
                        <a:effectLst/>
                        <a:latin typeface="Times New Roman"/>
                        <a:ea typeface="宋体"/>
                      </a:endParaRPr>
                    </a:p>
                  </a:txBody>
                  <a:tcPr marL="68580" marR="68580" marT="0" marB="0" anchor="ctr"/>
                </a:tc>
                <a:tc>
                  <a:txBody>
                    <a:bodyPr/>
                    <a:lstStyle/>
                    <a:p>
                      <a:pPr algn="just">
                        <a:lnSpc>
                          <a:spcPct val="150000"/>
                        </a:lnSpc>
                        <a:spcAft>
                          <a:spcPts val="0"/>
                        </a:spcAft>
                      </a:pPr>
                      <a:r>
                        <a:rPr lang="en-US" sz="1200">
                          <a:effectLst/>
                        </a:rPr>
                        <a:t>0x08000004</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1"/>
                  </a:ext>
                </a:extLst>
              </a:tr>
              <a:tr h="475253">
                <a:tc>
                  <a:txBody>
                    <a:bodyPr/>
                    <a:lstStyle/>
                    <a:p>
                      <a:pPr algn="just">
                        <a:lnSpc>
                          <a:spcPct val="150000"/>
                        </a:lnSpc>
                        <a:spcAft>
                          <a:spcPts val="0"/>
                        </a:spcAft>
                      </a:pPr>
                      <a:r>
                        <a:rPr lang="en-US" sz="1200">
                          <a:effectLst/>
                        </a:rPr>
                        <a:t>1</a:t>
                      </a:r>
                      <a:endParaRPr lang="zh-CN" sz="1200">
                        <a:effectLst/>
                        <a:latin typeface="Times New Roman"/>
                        <a:ea typeface="宋体"/>
                      </a:endParaRPr>
                    </a:p>
                  </a:txBody>
                  <a:tcPr marL="68580" marR="68580" marT="0" marB="0" anchor="ctr"/>
                </a:tc>
                <a:tc>
                  <a:txBody>
                    <a:bodyPr/>
                    <a:lstStyle/>
                    <a:p>
                      <a:pPr algn="just">
                        <a:lnSpc>
                          <a:spcPct val="150000"/>
                        </a:lnSpc>
                        <a:spcAft>
                          <a:spcPts val="0"/>
                        </a:spcAft>
                      </a:pPr>
                      <a:r>
                        <a:rPr lang="en-US" sz="1200">
                          <a:effectLst/>
                        </a:rPr>
                        <a:t>1</a:t>
                      </a:r>
                      <a:endParaRPr lang="zh-CN" sz="1200">
                        <a:effectLst/>
                        <a:latin typeface="Times New Roman"/>
                        <a:ea typeface="宋体"/>
                      </a:endParaRPr>
                    </a:p>
                  </a:txBody>
                  <a:tcPr marL="68580" marR="68580" marT="0" marB="0" anchor="ctr"/>
                </a:tc>
                <a:tc>
                  <a:txBody>
                    <a:bodyPr/>
                    <a:lstStyle/>
                    <a:p>
                      <a:pPr algn="just">
                        <a:lnSpc>
                          <a:spcPct val="150000"/>
                        </a:lnSpc>
                        <a:spcAft>
                          <a:spcPts val="0"/>
                        </a:spcAft>
                      </a:pPr>
                      <a:r>
                        <a:rPr lang="zh-CN" sz="1200">
                          <a:effectLst/>
                        </a:rPr>
                        <a:t>内部</a:t>
                      </a:r>
                      <a:r>
                        <a:rPr lang="en-US" sz="1200">
                          <a:effectLst/>
                        </a:rPr>
                        <a:t>SRAM</a:t>
                      </a:r>
                      <a:endParaRPr lang="zh-CN" sz="1200">
                        <a:effectLst/>
                        <a:latin typeface="Times New Roman"/>
                        <a:ea typeface="宋体"/>
                      </a:endParaRPr>
                    </a:p>
                  </a:txBody>
                  <a:tcPr marL="68580" marR="68580" marT="0" marB="0" anchor="ctr"/>
                </a:tc>
                <a:tc>
                  <a:txBody>
                    <a:bodyPr/>
                    <a:lstStyle/>
                    <a:p>
                      <a:pPr algn="just">
                        <a:lnSpc>
                          <a:spcPct val="150000"/>
                        </a:lnSpc>
                        <a:spcAft>
                          <a:spcPts val="0"/>
                        </a:spcAft>
                      </a:pPr>
                      <a:r>
                        <a:rPr lang="en-US" sz="1200">
                          <a:effectLst/>
                        </a:rPr>
                        <a:t>0x20000000</a:t>
                      </a:r>
                      <a:endParaRPr lang="zh-CN" sz="1200">
                        <a:effectLst/>
                        <a:latin typeface="Times New Roman"/>
                        <a:ea typeface="宋体"/>
                      </a:endParaRPr>
                    </a:p>
                  </a:txBody>
                  <a:tcPr marL="68580" marR="68580" marT="0" marB="0" anchor="ctr"/>
                </a:tc>
                <a:tc>
                  <a:txBody>
                    <a:bodyPr/>
                    <a:lstStyle/>
                    <a:p>
                      <a:pPr algn="just">
                        <a:lnSpc>
                          <a:spcPct val="150000"/>
                        </a:lnSpc>
                        <a:spcAft>
                          <a:spcPts val="0"/>
                        </a:spcAft>
                      </a:pPr>
                      <a:r>
                        <a:rPr lang="en-US" sz="1200">
                          <a:effectLst/>
                        </a:rPr>
                        <a:t>0x20000004</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2"/>
                  </a:ext>
                </a:extLst>
              </a:tr>
              <a:tr h="475253">
                <a:tc>
                  <a:txBody>
                    <a:bodyPr/>
                    <a:lstStyle/>
                    <a:p>
                      <a:pPr algn="just">
                        <a:lnSpc>
                          <a:spcPct val="150000"/>
                        </a:lnSpc>
                        <a:spcAft>
                          <a:spcPts val="0"/>
                        </a:spcAft>
                      </a:pPr>
                      <a:r>
                        <a:rPr lang="en-US" sz="1200">
                          <a:effectLst/>
                        </a:rPr>
                        <a:t>0</a:t>
                      </a:r>
                      <a:endParaRPr lang="zh-CN" sz="1200">
                        <a:effectLst/>
                        <a:latin typeface="Times New Roman"/>
                        <a:ea typeface="宋体"/>
                      </a:endParaRPr>
                    </a:p>
                  </a:txBody>
                  <a:tcPr marL="68580" marR="68580" marT="0" marB="0" anchor="ctr"/>
                </a:tc>
                <a:tc>
                  <a:txBody>
                    <a:bodyPr/>
                    <a:lstStyle/>
                    <a:p>
                      <a:pPr algn="just">
                        <a:lnSpc>
                          <a:spcPct val="150000"/>
                        </a:lnSpc>
                        <a:spcAft>
                          <a:spcPts val="0"/>
                        </a:spcAft>
                      </a:pPr>
                      <a:r>
                        <a:rPr lang="en-US" sz="1200">
                          <a:effectLst/>
                        </a:rPr>
                        <a:t>1</a:t>
                      </a:r>
                      <a:endParaRPr lang="zh-CN" sz="1200">
                        <a:effectLst/>
                        <a:latin typeface="Times New Roman"/>
                        <a:ea typeface="宋体"/>
                      </a:endParaRPr>
                    </a:p>
                  </a:txBody>
                  <a:tcPr marL="68580" marR="68580" marT="0" marB="0" anchor="ctr"/>
                </a:tc>
                <a:tc>
                  <a:txBody>
                    <a:bodyPr/>
                    <a:lstStyle/>
                    <a:p>
                      <a:pPr algn="just">
                        <a:lnSpc>
                          <a:spcPct val="150000"/>
                        </a:lnSpc>
                        <a:spcAft>
                          <a:spcPts val="0"/>
                        </a:spcAft>
                      </a:pPr>
                      <a:r>
                        <a:rPr lang="zh-CN" sz="1200">
                          <a:effectLst/>
                        </a:rPr>
                        <a:t>系统存储器</a:t>
                      </a:r>
                      <a:endParaRPr lang="zh-CN" sz="1200">
                        <a:effectLst/>
                        <a:latin typeface="Times New Roman"/>
                        <a:ea typeface="宋体"/>
                      </a:endParaRPr>
                    </a:p>
                  </a:txBody>
                  <a:tcPr marL="68580" marR="68580" marT="0" marB="0" anchor="ctr"/>
                </a:tc>
                <a:tc>
                  <a:txBody>
                    <a:bodyPr/>
                    <a:lstStyle/>
                    <a:p>
                      <a:pPr algn="just">
                        <a:lnSpc>
                          <a:spcPct val="150000"/>
                        </a:lnSpc>
                        <a:spcAft>
                          <a:spcPts val="0"/>
                        </a:spcAft>
                      </a:pPr>
                      <a:r>
                        <a:rPr lang="en-US" sz="1200">
                          <a:effectLst/>
                        </a:rPr>
                        <a:t>0x1FFF0000</a:t>
                      </a:r>
                      <a:endParaRPr lang="zh-CN" sz="1200">
                        <a:effectLst/>
                        <a:latin typeface="Times New Roman"/>
                        <a:ea typeface="宋体"/>
                      </a:endParaRPr>
                    </a:p>
                  </a:txBody>
                  <a:tcPr marL="68580" marR="68580" marT="0" marB="0" anchor="ctr"/>
                </a:tc>
                <a:tc>
                  <a:txBody>
                    <a:bodyPr/>
                    <a:lstStyle/>
                    <a:p>
                      <a:pPr algn="just">
                        <a:lnSpc>
                          <a:spcPct val="150000"/>
                        </a:lnSpc>
                        <a:spcAft>
                          <a:spcPts val="0"/>
                        </a:spcAft>
                      </a:pPr>
                      <a:r>
                        <a:rPr lang="en-US" sz="1200">
                          <a:effectLst/>
                        </a:rPr>
                        <a:t>0x1FFF0004</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60041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a:r>
              <a:rPr lang="zh-CN" altLang="en-US" sz="3200" b="1"/>
              <a:t>在</a:t>
            </a:r>
            <a:r>
              <a:rPr lang="en-US" altLang="zh-CN" sz="3200" b="1"/>
              <a:t>RAM</a:t>
            </a:r>
            <a:r>
              <a:rPr lang="zh-CN" altLang="en-US" sz="3200" b="1"/>
              <a:t>中调试代码</a:t>
            </a:r>
          </a:p>
        </p:txBody>
      </p:sp>
      <p:sp>
        <p:nvSpPr>
          <p:cNvPr id="4" name="矩形 3"/>
          <p:cNvSpPr/>
          <p:nvPr/>
        </p:nvSpPr>
        <p:spPr>
          <a:xfrm>
            <a:off x="323528" y="1196752"/>
            <a:ext cx="2723823" cy="461665"/>
          </a:xfrm>
          <a:prstGeom prst="rect">
            <a:avLst/>
          </a:prstGeom>
        </p:spPr>
        <p:txBody>
          <a:bodyPr wrap="none">
            <a:spAutoFit/>
          </a:bodyPr>
          <a:lstStyle/>
          <a:p>
            <a:r>
              <a:rPr lang="en-US" altLang="zh-CN" sz="2400" b="1"/>
              <a:t>STM32</a:t>
            </a:r>
            <a:r>
              <a:rPr lang="zh-CN" altLang="en-US" sz="2400" b="1"/>
              <a:t>的启动方式</a:t>
            </a:r>
          </a:p>
        </p:txBody>
      </p:sp>
      <p:sp>
        <p:nvSpPr>
          <p:cNvPr id="5" name="矩形 4"/>
          <p:cNvSpPr/>
          <p:nvPr/>
        </p:nvSpPr>
        <p:spPr>
          <a:xfrm>
            <a:off x="467544" y="1720840"/>
            <a:ext cx="8136904" cy="1338828"/>
          </a:xfrm>
          <a:prstGeom prst="rect">
            <a:avLst/>
          </a:prstGeom>
        </p:spPr>
        <p:txBody>
          <a:bodyPr wrap="square">
            <a:spAutoFit/>
          </a:bodyPr>
          <a:lstStyle/>
          <a:p>
            <a:pPr>
              <a:lnSpc>
                <a:spcPct val="150000"/>
              </a:lnSpc>
            </a:pPr>
            <a:r>
              <a:rPr lang="en-US" altLang="zh-CN"/>
              <a:t>	</a:t>
            </a:r>
            <a:r>
              <a:rPr lang="zh-CN" altLang="zh-CN"/>
              <a:t>内核在离开复位状态后会从映射的地址中取值给栈指针</a:t>
            </a:r>
            <a:r>
              <a:rPr lang="en-US" altLang="zh-CN"/>
              <a:t>MSP</a:t>
            </a:r>
            <a:r>
              <a:rPr lang="zh-CN" altLang="zh-CN"/>
              <a:t>及程序指针</a:t>
            </a:r>
            <a:r>
              <a:rPr lang="en-US" altLang="zh-CN"/>
              <a:t>PC</a:t>
            </a:r>
            <a:r>
              <a:rPr lang="zh-CN" altLang="zh-CN"/>
              <a:t>，然后执行指令，一般以存储器的类型来区分自举过程，例如内部</a:t>
            </a:r>
            <a:r>
              <a:rPr lang="en-US" altLang="zh-CN"/>
              <a:t>FLASH</a:t>
            </a:r>
            <a:r>
              <a:rPr lang="zh-CN" altLang="zh-CN"/>
              <a:t>启动方式、内部</a:t>
            </a:r>
            <a:r>
              <a:rPr lang="en-US" altLang="zh-CN"/>
              <a:t>SRAM</a:t>
            </a:r>
            <a:r>
              <a:rPr lang="zh-CN" altLang="zh-CN"/>
              <a:t>启动方式以及系统存储器启动方式。</a:t>
            </a:r>
          </a:p>
        </p:txBody>
      </p:sp>
      <p:sp>
        <p:nvSpPr>
          <p:cNvPr id="2" name="矩形 1"/>
          <p:cNvSpPr/>
          <p:nvPr/>
        </p:nvSpPr>
        <p:spPr>
          <a:xfrm>
            <a:off x="501135" y="3059668"/>
            <a:ext cx="7848872" cy="3362524"/>
          </a:xfrm>
          <a:prstGeom prst="rect">
            <a:avLst/>
          </a:prstGeom>
        </p:spPr>
        <p:txBody>
          <a:bodyPr wrap="square">
            <a:spAutoFit/>
          </a:bodyPr>
          <a:lstStyle/>
          <a:p>
            <a:pPr marL="285750" lvl="0" indent="-285750">
              <a:lnSpc>
                <a:spcPct val="150000"/>
              </a:lnSpc>
              <a:buFont typeface="Arial" panose="020B0604020202020204" pitchFamily="34" charset="0"/>
              <a:buChar char="•"/>
            </a:pPr>
            <a:r>
              <a:rPr lang="zh-CN" altLang="zh-CN" b="1">
                <a:solidFill>
                  <a:srgbClr val="FF0000"/>
                </a:solidFill>
              </a:rPr>
              <a:t>内部</a:t>
            </a:r>
            <a:r>
              <a:rPr lang="en-US" altLang="zh-CN" b="1">
                <a:solidFill>
                  <a:srgbClr val="FF0000"/>
                </a:solidFill>
              </a:rPr>
              <a:t>FLASH</a:t>
            </a:r>
            <a:r>
              <a:rPr lang="zh-CN" altLang="zh-CN" b="1">
                <a:solidFill>
                  <a:srgbClr val="FF0000"/>
                </a:solidFill>
              </a:rPr>
              <a:t>启动方式</a:t>
            </a:r>
          </a:p>
          <a:p>
            <a:pPr>
              <a:lnSpc>
                <a:spcPct val="150000"/>
              </a:lnSpc>
            </a:pPr>
            <a:r>
              <a:rPr lang="en-US" altLang="zh-CN"/>
              <a:t>	</a:t>
            </a:r>
            <a:r>
              <a:rPr lang="zh-CN" altLang="zh-CN"/>
              <a:t>当芯片上电后采样到</a:t>
            </a:r>
            <a:r>
              <a:rPr lang="en-US" altLang="zh-CN"/>
              <a:t>BOOT0</a:t>
            </a:r>
            <a:r>
              <a:rPr lang="zh-CN" altLang="zh-CN"/>
              <a:t>引脚为低电平时，</a:t>
            </a:r>
            <a:r>
              <a:rPr lang="en-US" altLang="zh-CN"/>
              <a:t> 0x00000000</a:t>
            </a:r>
            <a:r>
              <a:rPr lang="zh-CN" altLang="zh-CN"/>
              <a:t>和</a:t>
            </a:r>
            <a:r>
              <a:rPr lang="en-US" altLang="zh-CN"/>
              <a:t>0x00000004</a:t>
            </a:r>
            <a:r>
              <a:rPr lang="zh-CN" altLang="zh-CN"/>
              <a:t>地址被映射到内部</a:t>
            </a:r>
            <a:r>
              <a:rPr lang="en-US" altLang="zh-CN"/>
              <a:t>FLASH</a:t>
            </a:r>
            <a:r>
              <a:rPr lang="zh-CN" altLang="zh-CN"/>
              <a:t>的首地址</a:t>
            </a:r>
            <a:r>
              <a:rPr lang="en-US" altLang="zh-CN"/>
              <a:t>0x08000000</a:t>
            </a:r>
            <a:r>
              <a:rPr lang="zh-CN" altLang="zh-CN"/>
              <a:t>和</a:t>
            </a:r>
            <a:r>
              <a:rPr lang="en-US" altLang="zh-CN"/>
              <a:t>0x08000004</a:t>
            </a:r>
            <a:r>
              <a:rPr lang="zh-CN" altLang="zh-CN"/>
              <a:t>。因此，内核离开复位状态后，读取内部</a:t>
            </a:r>
            <a:r>
              <a:rPr lang="en-US" altLang="zh-CN"/>
              <a:t>FLASH</a:t>
            </a:r>
            <a:r>
              <a:rPr lang="zh-CN" altLang="zh-CN"/>
              <a:t>的</a:t>
            </a:r>
            <a:r>
              <a:rPr lang="en-US" altLang="zh-CN"/>
              <a:t>0x08000000</a:t>
            </a:r>
            <a:r>
              <a:rPr lang="zh-CN" altLang="zh-CN"/>
              <a:t>地址空间存储的内容，赋值给栈指针</a:t>
            </a:r>
            <a:r>
              <a:rPr lang="en-US" altLang="zh-CN"/>
              <a:t>MSP</a:t>
            </a:r>
            <a:r>
              <a:rPr lang="zh-CN" altLang="zh-CN"/>
              <a:t>，作为栈顶地址，再读取内部</a:t>
            </a:r>
            <a:r>
              <a:rPr lang="en-US" altLang="zh-CN"/>
              <a:t>FLASH</a:t>
            </a:r>
            <a:r>
              <a:rPr lang="zh-CN" altLang="zh-CN"/>
              <a:t>的</a:t>
            </a:r>
            <a:r>
              <a:rPr lang="en-US" altLang="zh-CN"/>
              <a:t>0x08000004</a:t>
            </a:r>
            <a:r>
              <a:rPr lang="zh-CN" altLang="zh-CN"/>
              <a:t>地址空间存储的内容，赋值给程序指针</a:t>
            </a:r>
            <a:r>
              <a:rPr lang="en-US" altLang="zh-CN"/>
              <a:t>PC</a:t>
            </a:r>
            <a:r>
              <a:rPr lang="zh-CN" altLang="zh-CN"/>
              <a:t>，作为将要执行的第一条指令所在的地址。具备这两个条件后，内核就可以开始从</a:t>
            </a:r>
            <a:r>
              <a:rPr lang="en-US" altLang="zh-CN"/>
              <a:t>PC</a:t>
            </a:r>
            <a:r>
              <a:rPr lang="zh-CN" altLang="zh-CN"/>
              <a:t>指向的地址中读取指令执行了。</a:t>
            </a:r>
          </a:p>
        </p:txBody>
      </p:sp>
    </p:spTree>
    <p:extLst>
      <p:ext uri="{BB962C8B-B14F-4D97-AF65-F5344CB8AC3E}">
        <p14:creationId xmlns:p14="http://schemas.microsoft.com/office/powerpoint/2010/main" val="1494220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a:r>
              <a:rPr lang="zh-CN" altLang="en-US" sz="3200" b="1"/>
              <a:t>在</a:t>
            </a:r>
            <a:r>
              <a:rPr lang="en-US" altLang="zh-CN" sz="3200" b="1"/>
              <a:t>RAM</a:t>
            </a:r>
            <a:r>
              <a:rPr lang="zh-CN" altLang="en-US" sz="3200" b="1"/>
              <a:t>中调试代码</a:t>
            </a:r>
          </a:p>
        </p:txBody>
      </p:sp>
      <p:sp>
        <p:nvSpPr>
          <p:cNvPr id="4" name="矩形 3"/>
          <p:cNvSpPr/>
          <p:nvPr/>
        </p:nvSpPr>
        <p:spPr>
          <a:xfrm>
            <a:off x="323528" y="1196752"/>
            <a:ext cx="2723823" cy="461665"/>
          </a:xfrm>
          <a:prstGeom prst="rect">
            <a:avLst/>
          </a:prstGeom>
        </p:spPr>
        <p:txBody>
          <a:bodyPr wrap="none">
            <a:spAutoFit/>
          </a:bodyPr>
          <a:lstStyle/>
          <a:p>
            <a:r>
              <a:rPr lang="en-US" altLang="zh-CN" sz="2400" b="1"/>
              <a:t>STM32</a:t>
            </a:r>
            <a:r>
              <a:rPr lang="zh-CN" altLang="en-US" sz="2400" b="1"/>
              <a:t>的启动方式</a:t>
            </a:r>
          </a:p>
        </p:txBody>
      </p:sp>
      <p:sp>
        <p:nvSpPr>
          <p:cNvPr id="2" name="矩形 1"/>
          <p:cNvSpPr/>
          <p:nvPr/>
        </p:nvSpPr>
        <p:spPr>
          <a:xfrm>
            <a:off x="501135" y="1724030"/>
            <a:ext cx="7848872" cy="3000821"/>
          </a:xfrm>
          <a:prstGeom prst="rect">
            <a:avLst/>
          </a:prstGeom>
        </p:spPr>
        <p:txBody>
          <a:bodyPr wrap="square">
            <a:spAutoFit/>
          </a:bodyPr>
          <a:lstStyle/>
          <a:p>
            <a:pPr marL="285750" lvl="0" indent="-285750">
              <a:lnSpc>
                <a:spcPct val="150000"/>
              </a:lnSpc>
              <a:buFont typeface="Arial" panose="020B0604020202020204" pitchFamily="34" charset="0"/>
              <a:buChar char="•"/>
            </a:pPr>
            <a:r>
              <a:rPr lang="zh-CN" altLang="zh-CN" b="1">
                <a:solidFill>
                  <a:srgbClr val="FF0000"/>
                </a:solidFill>
              </a:rPr>
              <a:t>内部</a:t>
            </a:r>
            <a:r>
              <a:rPr lang="en-US" altLang="zh-CN" b="1">
                <a:solidFill>
                  <a:srgbClr val="FF0000"/>
                </a:solidFill>
              </a:rPr>
              <a:t>SRAM</a:t>
            </a:r>
            <a:r>
              <a:rPr lang="zh-CN" altLang="zh-CN" b="1">
                <a:solidFill>
                  <a:srgbClr val="FF0000"/>
                </a:solidFill>
              </a:rPr>
              <a:t>启动方式</a:t>
            </a:r>
          </a:p>
          <a:p>
            <a:pPr>
              <a:lnSpc>
                <a:spcPct val="150000"/>
              </a:lnSpc>
            </a:pPr>
            <a:r>
              <a:rPr lang="en-US" altLang="zh-CN"/>
              <a:t>	</a:t>
            </a:r>
            <a:r>
              <a:rPr lang="zh-CN" altLang="zh-CN"/>
              <a:t>类似地，当芯片上电后采样到</a:t>
            </a:r>
            <a:r>
              <a:rPr lang="en-US" altLang="zh-CN"/>
              <a:t>BOOT0</a:t>
            </a:r>
            <a:r>
              <a:rPr lang="zh-CN" altLang="zh-CN"/>
              <a:t>和</a:t>
            </a:r>
            <a:r>
              <a:rPr lang="en-US" altLang="zh-CN"/>
              <a:t>BOOT1</a:t>
            </a:r>
            <a:r>
              <a:rPr lang="zh-CN" altLang="zh-CN"/>
              <a:t>引脚均为高电平时，</a:t>
            </a:r>
            <a:r>
              <a:rPr lang="en-US" altLang="zh-CN"/>
              <a:t>0x00000000</a:t>
            </a:r>
            <a:r>
              <a:rPr lang="zh-CN" altLang="zh-CN"/>
              <a:t>和</a:t>
            </a:r>
            <a:r>
              <a:rPr lang="en-US" altLang="zh-CN"/>
              <a:t>0x00000004</a:t>
            </a:r>
            <a:r>
              <a:rPr lang="zh-CN" altLang="zh-CN"/>
              <a:t>地址被映射到内部</a:t>
            </a:r>
            <a:r>
              <a:rPr lang="en-US" altLang="zh-CN"/>
              <a:t>SRAM</a:t>
            </a:r>
            <a:r>
              <a:rPr lang="zh-CN" altLang="zh-CN"/>
              <a:t>的首地址</a:t>
            </a:r>
            <a:r>
              <a:rPr lang="en-US" altLang="zh-CN"/>
              <a:t>0x20000000</a:t>
            </a:r>
            <a:r>
              <a:rPr lang="zh-CN" altLang="zh-CN"/>
              <a:t>和</a:t>
            </a:r>
            <a:r>
              <a:rPr lang="en-US" altLang="zh-CN"/>
              <a:t>0x20000004</a:t>
            </a:r>
            <a:r>
              <a:rPr lang="zh-CN" altLang="zh-CN"/>
              <a:t>，内核从</a:t>
            </a:r>
            <a:r>
              <a:rPr lang="en-US" altLang="zh-CN"/>
              <a:t>SRAM</a:t>
            </a:r>
            <a:r>
              <a:rPr lang="zh-CN" altLang="zh-CN"/>
              <a:t>空间获取内容进行自举。</a:t>
            </a:r>
          </a:p>
          <a:p>
            <a:pPr>
              <a:lnSpc>
                <a:spcPct val="150000"/>
              </a:lnSpc>
            </a:pPr>
            <a:r>
              <a:rPr lang="en-US" altLang="zh-CN"/>
              <a:t>	</a:t>
            </a:r>
            <a:r>
              <a:rPr lang="zh-CN" altLang="zh-CN"/>
              <a:t>在实际应用中，由启动文件</a:t>
            </a:r>
            <a:r>
              <a:rPr lang="en-US" altLang="zh-CN"/>
              <a:t>startup_stm32f10x.s</a:t>
            </a:r>
            <a:r>
              <a:rPr lang="zh-CN" altLang="zh-CN"/>
              <a:t>决定了</a:t>
            </a:r>
            <a:r>
              <a:rPr lang="en-US" altLang="zh-CN"/>
              <a:t>0x00000000</a:t>
            </a:r>
            <a:r>
              <a:rPr lang="zh-CN" altLang="zh-CN"/>
              <a:t>和</a:t>
            </a:r>
            <a:r>
              <a:rPr lang="en-US" altLang="zh-CN"/>
              <a:t>0x00000004</a:t>
            </a:r>
            <a:r>
              <a:rPr lang="zh-CN" altLang="zh-CN"/>
              <a:t>地址存储什么内容，链接时，由分散加载文件</a:t>
            </a:r>
            <a:r>
              <a:rPr lang="en-US" altLang="zh-CN"/>
              <a:t>(sct)</a:t>
            </a:r>
            <a:r>
              <a:rPr lang="zh-CN" altLang="zh-CN"/>
              <a:t>决定这些内容的绝对地址，即分配到内部</a:t>
            </a:r>
            <a:r>
              <a:rPr lang="en-US" altLang="zh-CN"/>
              <a:t>FLASH</a:t>
            </a:r>
            <a:r>
              <a:rPr lang="zh-CN" altLang="zh-CN"/>
              <a:t>还是内部</a:t>
            </a:r>
            <a:r>
              <a:rPr lang="en-US" altLang="zh-CN"/>
              <a:t>SRAM</a:t>
            </a:r>
            <a:r>
              <a:rPr lang="zh-CN" altLang="zh-CN"/>
              <a:t>。</a:t>
            </a:r>
          </a:p>
        </p:txBody>
      </p:sp>
    </p:spTree>
    <p:extLst>
      <p:ext uri="{BB962C8B-B14F-4D97-AF65-F5344CB8AC3E}">
        <p14:creationId xmlns:p14="http://schemas.microsoft.com/office/powerpoint/2010/main" val="2539601855"/>
      </p:ext>
    </p:extLst>
  </p:cSld>
  <p:clrMapOvr>
    <a:masterClrMapping/>
  </p:clrMapOvr>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3421</TotalTime>
  <Pages>0</Pages>
  <Words>660</Words>
  <Characters>0</Characters>
  <Application>Microsoft Office PowerPoint</Application>
  <DocSecurity>0</DocSecurity>
  <PresentationFormat>全屏显示(4:3)</PresentationFormat>
  <Lines>0</Lines>
  <Paragraphs>106</Paragraphs>
  <Slides>17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17</vt:i4>
      </vt:variant>
    </vt:vector>
  </HeadingPairs>
  <TitlesOfParts>
    <vt:vector size="23" baseType="lpstr">
      <vt:lpstr>黑体</vt:lpstr>
      <vt:lpstr>宋体</vt:lpstr>
      <vt:lpstr>微软雅黑</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wushaoxia(武绍霞)</dc:creator>
  <cp:lastModifiedBy>flyleaf_PC</cp:lastModifiedBy>
  <cp:revision>352</cp:revision>
  <dcterms:created xsi:type="dcterms:W3CDTF">2014-09-22T09:17:55Z</dcterms:created>
  <dcterms:modified xsi:type="dcterms:W3CDTF">2016-11-07T07:06:39Z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2052-10.1.0.5345</vt:lpwstr>
  </property>
</Properties>
</file>