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398" r:id="rId5"/>
    <p:sldId id="399" r:id="rId6"/>
    <p:sldId id="401" r:id="rId7"/>
    <p:sldId id="402" r:id="rId8"/>
    <p:sldId id="403" r:id="rId9"/>
    <p:sldId id="404" r:id="rId10"/>
    <p:sldId id="405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489365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备份域电路（后备供电区域）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的</a:t>
            </a:r>
            <a:r>
              <a:rPr lang="en-US" altLang="zh-CN"/>
              <a:t>LSE</a:t>
            </a:r>
            <a:r>
              <a:rPr lang="zh-CN" altLang="zh-CN"/>
              <a:t>振荡器、</a:t>
            </a:r>
            <a:r>
              <a:rPr lang="en-US" altLang="zh-CN"/>
              <a:t>RTC</a:t>
            </a:r>
            <a:r>
              <a:rPr lang="zh-CN" altLang="zh-CN"/>
              <a:t>及备份寄存器这些器件被包含进备份域电路中，这部分的电路可以通过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V</a:t>
            </a:r>
            <a:r>
              <a:rPr lang="en-US" altLang="zh-CN" baseline="-25000"/>
              <a:t>BAT</a:t>
            </a:r>
            <a:r>
              <a:rPr lang="zh-CN" altLang="zh-CN"/>
              <a:t>引脚获取供电电源，在实际应用中一般会使用</a:t>
            </a:r>
            <a:r>
              <a:rPr lang="en-US" altLang="zh-CN"/>
              <a:t>3V</a:t>
            </a:r>
            <a:r>
              <a:rPr lang="zh-CN" altLang="zh-CN"/>
              <a:t>的钮扣电池对该引脚供电。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3201788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在图中备份域电路的左侧有一个电源开关结构，它的功能类似</a:t>
            </a:r>
            <a:r>
              <a:rPr lang="zh-CN" altLang="en-US"/>
              <a:t>下图的</a:t>
            </a:r>
            <a:r>
              <a:rPr lang="zh-CN" altLang="zh-CN"/>
              <a:t>双二极管，在它的“</a:t>
            </a:r>
            <a:r>
              <a:rPr lang="en-US" altLang="zh-CN"/>
              <a:t>1”</a:t>
            </a:r>
            <a:r>
              <a:rPr lang="zh-CN" altLang="zh-CN"/>
              <a:t>处连接了</a:t>
            </a:r>
            <a:r>
              <a:rPr lang="en-US" altLang="zh-CN"/>
              <a:t>V</a:t>
            </a:r>
            <a:r>
              <a:rPr lang="en-US" altLang="zh-CN" baseline="-25000"/>
              <a:t>BAT</a:t>
            </a:r>
            <a:r>
              <a:rPr lang="zh-CN" altLang="zh-CN"/>
              <a:t>电源，“</a:t>
            </a:r>
            <a:r>
              <a:rPr lang="en-US" altLang="zh-CN"/>
              <a:t>2</a:t>
            </a:r>
            <a:r>
              <a:rPr lang="zh-CN" altLang="zh-CN"/>
              <a:t>”处连接了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主电源</a:t>
            </a:r>
            <a:r>
              <a:rPr lang="en-US" altLang="zh-CN"/>
              <a:t>(</a:t>
            </a:r>
            <a:r>
              <a:rPr lang="zh-CN" altLang="zh-CN"/>
              <a:t>一般为</a:t>
            </a:r>
            <a:r>
              <a:rPr lang="en-US" altLang="zh-CN"/>
              <a:t>3.3V)</a:t>
            </a:r>
            <a:r>
              <a:rPr lang="zh-CN" altLang="zh-CN"/>
              <a:t>，右侧“</a:t>
            </a:r>
            <a:r>
              <a:rPr lang="en-US" altLang="zh-CN"/>
              <a:t>3”</a:t>
            </a:r>
            <a:r>
              <a:rPr lang="zh-CN" altLang="zh-CN"/>
              <a:t>处引出到备份域电路中。当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主电源存在时，由于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电压较高，备份域电路通过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供电，节省钮扣电池的电源，仅当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掉电时，备份域电路由钮扣电池通过</a:t>
            </a:r>
            <a:r>
              <a:rPr lang="en-US" altLang="zh-CN"/>
              <a:t>V</a:t>
            </a:r>
            <a:r>
              <a:rPr lang="en-US" altLang="zh-CN" baseline="-25000"/>
              <a:t>BAT</a:t>
            </a:r>
            <a:r>
              <a:rPr lang="zh-CN" altLang="zh-CN"/>
              <a:t>供电，保证电路能持续运行，从而可利用它保留关键数据。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75" b="5208"/>
          <a:stretch/>
        </p:blipFill>
        <p:spPr bwMode="auto">
          <a:xfrm>
            <a:off x="3770883" y="5327553"/>
            <a:ext cx="1746250" cy="14712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245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“电源管理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实现低功耗”章节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720840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电源对电子设备的重要性不言而喻，它是保证系统稳定运行的基础，而保证系统能稳定运行后，又有低功耗的要求。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很多应用场合中都对电子设备的功耗要求非常苛刻，如某些传感器信息采集设备，仅靠小型的电池提供电源，要求工作长达数年之久，且期间不需要任何维护；由于智慧穿戴设备的小型化要求，电池体积不能太大导致容量也比较小，所以也很有必要从控制功耗入手，提高设备的续行时间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有专门的电源管理外设监控电源并管理设备的运行模式，确保系统正常运行，并尽量降低器件的功耗。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电源监控器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84784"/>
            <a:ext cx="8208912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芯片主要通过引脚</a:t>
            </a:r>
            <a:r>
              <a:rPr lang="en-US" altLang="zh-CN"/>
              <a:t>VDD</a:t>
            </a:r>
            <a:r>
              <a:rPr lang="zh-CN" altLang="zh-CN"/>
              <a:t>从外部获取电源，在它的内部具有电源监控器用于检测</a:t>
            </a:r>
            <a:r>
              <a:rPr lang="en-US" altLang="zh-CN"/>
              <a:t>VDD</a:t>
            </a:r>
            <a:r>
              <a:rPr lang="zh-CN" altLang="zh-CN"/>
              <a:t>的电压，以实现复位功能及掉电紧急处理功能，保证系统可靠地运行。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635961" y="2897056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1. </a:t>
            </a:r>
            <a:r>
              <a:rPr lang="zh-CN" altLang="en-US" b="1"/>
              <a:t>上电复位与掉电复位</a:t>
            </a:r>
            <a:r>
              <a:rPr lang="en-US" altLang="zh-CN" b="1"/>
              <a:t>(POR</a:t>
            </a:r>
            <a:r>
              <a:rPr lang="zh-CN" altLang="en-US" b="1"/>
              <a:t>与</a:t>
            </a:r>
            <a:r>
              <a:rPr lang="en-US" altLang="zh-CN" b="1"/>
              <a:t>PDR)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35960" y="3461201"/>
            <a:ext cx="8040495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当检测到</a:t>
            </a:r>
            <a:r>
              <a:rPr lang="en-US" altLang="zh-CN"/>
              <a:t>VDD</a:t>
            </a:r>
            <a:r>
              <a:rPr lang="zh-CN" altLang="zh-CN"/>
              <a:t>的电压低于阈值</a:t>
            </a:r>
            <a:r>
              <a:rPr lang="en-US" altLang="zh-CN"/>
              <a:t>VPOR</a:t>
            </a:r>
            <a:r>
              <a:rPr lang="zh-CN" altLang="zh-CN"/>
              <a:t>及</a:t>
            </a:r>
            <a:r>
              <a:rPr lang="en-US" altLang="zh-CN"/>
              <a:t>VPDR</a:t>
            </a:r>
            <a:r>
              <a:rPr lang="zh-CN" altLang="zh-CN"/>
              <a:t>时，无需外部电路辅助，</a:t>
            </a:r>
            <a:r>
              <a:rPr lang="en-US" altLang="zh-CN"/>
              <a:t>STM32</a:t>
            </a:r>
            <a:r>
              <a:rPr lang="zh-CN" altLang="zh-CN"/>
              <a:t>芯片会自动保持在复位状态，防止因电压不足强行工作而带来严重的后果。在刚开始电压低于</a:t>
            </a:r>
            <a:r>
              <a:rPr lang="en-US" altLang="zh-CN"/>
              <a:t>VPOR</a:t>
            </a:r>
            <a:r>
              <a:rPr lang="zh-CN" altLang="zh-CN"/>
              <a:t>时</a:t>
            </a:r>
            <a:r>
              <a:rPr lang="en-US" altLang="zh-CN"/>
              <a:t>(</a:t>
            </a:r>
            <a:r>
              <a:rPr lang="zh-CN" altLang="zh-CN"/>
              <a:t>约</a:t>
            </a:r>
            <a:r>
              <a:rPr lang="en-US" altLang="zh-CN"/>
              <a:t>1.92V)</a:t>
            </a:r>
            <a:r>
              <a:rPr lang="zh-CN" altLang="zh-CN"/>
              <a:t>，</a:t>
            </a:r>
            <a:r>
              <a:rPr lang="en-US" altLang="zh-CN"/>
              <a:t>STM32</a:t>
            </a:r>
            <a:r>
              <a:rPr lang="zh-CN" altLang="zh-CN"/>
              <a:t>保持在上电复位状态</a:t>
            </a:r>
            <a:r>
              <a:rPr lang="en-US" altLang="zh-CN"/>
              <a:t>(POR</a:t>
            </a:r>
            <a:r>
              <a:rPr lang="zh-CN" altLang="zh-CN"/>
              <a:t>，</a:t>
            </a:r>
            <a:r>
              <a:rPr lang="en-US" altLang="zh-CN"/>
              <a:t>Power On Reset)</a:t>
            </a:r>
            <a:r>
              <a:rPr lang="zh-CN" altLang="zh-CN"/>
              <a:t>，当</a:t>
            </a:r>
            <a:r>
              <a:rPr lang="en-US" altLang="zh-CN"/>
              <a:t>VDD</a:t>
            </a:r>
            <a:r>
              <a:rPr lang="zh-CN" altLang="zh-CN"/>
              <a:t>电压持续上升至大于</a:t>
            </a:r>
            <a:r>
              <a:rPr lang="en-US" altLang="zh-CN"/>
              <a:t>VPOR</a:t>
            </a:r>
            <a:r>
              <a:rPr lang="zh-CN" altLang="zh-CN"/>
              <a:t>时，芯片开始正常运行，而在芯片正常运行的时候，当检测到</a:t>
            </a:r>
            <a:r>
              <a:rPr lang="en-US" altLang="zh-CN"/>
              <a:t>VDD</a:t>
            </a:r>
            <a:r>
              <a:rPr lang="zh-CN" altLang="zh-CN"/>
              <a:t>电压下降至低于</a:t>
            </a:r>
            <a:r>
              <a:rPr lang="en-US" altLang="zh-CN"/>
              <a:t>VPDR</a:t>
            </a:r>
            <a:r>
              <a:rPr lang="zh-CN" altLang="zh-CN"/>
              <a:t>阈值</a:t>
            </a:r>
            <a:r>
              <a:rPr lang="en-US" altLang="zh-CN"/>
              <a:t>(</a:t>
            </a:r>
            <a:r>
              <a:rPr lang="zh-CN" altLang="zh-CN"/>
              <a:t>约</a:t>
            </a:r>
            <a:r>
              <a:rPr lang="en-US" altLang="zh-CN"/>
              <a:t>1.88V)</a:t>
            </a:r>
            <a:r>
              <a:rPr lang="zh-CN" altLang="zh-CN"/>
              <a:t>，会进入掉电复位状态</a:t>
            </a:r>
            <a:r>
              <a:rPr lang="en-US" altLang="zh-CN"/>
              <a:t>(PDR</a:t>
            </a:r>
            <a:r>
              <a:rPr lang="zh-CN" altLang="zh-CN"/>
              <a:t>，</a:t>
            </a:r>
            <a:r>
              <a:rPr lang="en-US" altLang="zh-CN"/>
              <a:t>Power Down Reset)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5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6235074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539903" y="1196752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1. </a:t>
            </a:r>
            <a:r>
              <a:rPr lang="zh-CN" altLang="en-US" b="1"/>
              <a:t>上电复位与掉电复位</a:t>
            </a:r>
            <a:r>
              <a:rPr lang="en-US" altLang="zh-CN" b="1"/>
              <a:t>(POR</a:t>
            </a:r>
            <a:r>
              <a:rPr lang="zh-CN" altLang="en-US" b="1"/>
              <a:t>与</a:t>
            </a:r>
            <a:r>
              <a:rPr lang="en-US" altLang="zh-CN" b="1"/>
              <a:t>PDR)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2436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3" y="119675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3. </a:t>
            </a:r>
            <a:r>
              <a:rPr lang="zh-CN" altLang="en-US" b="1"/>
              <a:t>可编程电压检测器</a:t>
            </a:r>
            <a:r>
              <a:rPr lang="en-US" altLang="zh-CN" b="1"/>
              <a:t>PVD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83568" y="1657582"/>
            <a:ext cx="7632848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上述</a:t>
            </a:r>
            <a:r>
              <a:rPr lang="en-US" altLang="zh-CN"/>
              <a:t>POR</a:t>
            </a:r>
            <a:r>
              <a:rPr lang="zh-CN" altLang="en-US"/>
              <a:t>、</a:t>
            </a:r>
            <a:r>
              <a:rPr lang="en-US" altLang="zh-CN"/>
              <a:t>PDR</a:t>
            </a:r>
            <a:r>
              <a:rPr lang="zh-CN" altLang="en-US"/>
              <a:t>功能是使用其电压阈值与外部供电电压</a:t>
            </a:r>
            <a:r>
              <a:rPr lang="en-US" altLang="zh-CN"/>
              <a:t>VDD</a:t>
            </a:r>
            <a:r>
              <a:rPr lang="zh-CN" altLang="en-US"/>
              <a:t>比较，当低于工作阈值时，会直接进入复位状态，这可防止电压不足导致的误操作。除此之外，</a:t>
            </a:r>
            <a:r>
              <a:rPr lang="en-US" altLang="zh-CN"/>
              <a:t>STM32</a:t>
            </a:r>
            <a:r>
              <a:rPr lang="zh-CN" altLang="en-US"/>
              <a:t>还提供了可编程电压检测器</a:t>
            </a:r>
            <a:r>
              <a:rPr lang="en-US" altLang="zh-CN"/>
              <a:t>PVD</a:t>
            </a:r>
            <a:r>
              <a:rPr lang="zh-CN" altLang="en-US"/>
              <a:t>，它也是实时检测</a:t>
            </a:r>
            <a:r>
              <a:rPr lang="en-US" altLang="zh-CN"/>
              <a:t>VDD</a:t>
            </a:r>
            <a:r>
              <a:rPr lang="zh-CN" altLang="en-US"/>
              <a:t>的电压，当检测到电压低于编程的</a:t>
            </a:r>
            <a:r>
              <a:rPr lang="en-US" altLang="zh-CN"/>
              <a:t>VPVD</a:t>
            </a:r>
            <a:r>
              <a:rPr lang="zh-CN" altLang="en-US"/>
              <a:t>阈值时，会向内核产生一个</a:t>
            </a:r>
            <a:r>
              <a:rPr lang="en-US" altLang="zh-CN"/>
              <a:t>PVD</a:t>
            </a:r>
            <a:r>
              <a:rPr lang="zh-CN" altLang="en-US"/>
              <a:t>中断</a:t>
            </a:r>
            <a:r>
              <a:rPr lang="en-US" altLang="zh-CN"/>
              <a:t>(EXTI16</a:t>
            </a:r>
            <a:r>
              <a:rPr lang="zh-CN" altLang="en-US"/>
              <a:t>线中断</a:t>
            </a:r>
            <a:r>
              <a:rPr lang="en-US" altLang="zh-CN"/>
              <a:t>)</a:t>
            </a:r>
            <a:r>
              <a:rPr lang="zh-CN" altLang="en-US"/>
              <a:t>以使内核在复位前进行紧急处理。该电压阈值可通过电源控制寄存器</a:t>
            </a:r>
            <a:r>
              <a:rPr lang="en-US" altLang="zh-CN"/>
              <a:t>PWR_CSR</a:t>
            </a:r>
            <a:r>
              <a:rPr lang="zh-CN" altLang="en-US"/>
              <a:t>设置。</a:t>
            </a:r>
          </a:p>
        </p:txBody>
      </p:sp>
    </p:spTree>
    <p:extLst>
      <p:ext uri="{BB962C8B-B14F-4D97-AF65-F5344CB8AC3E}">
        <p14:creationId xmlns:p14="http://schemas.microsoft.com/office/powerpoint/2010/main" val="82149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3" y="119675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3. </a:t>
            </a:r>
            <a:r>
              <a:rPr lang="zh-CN" altLang="en-US" b="1"/>
              <a:t>可编程电压检测器</a:t>
            </a:r>
            <a:r>
              <a:rPr lang="en-US" altLang="zh-CN" b="1"/>
              <a:t>PVD</a:t>
            </a:r>
            <a:endParaRPr lang="zh-CN" alt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79" y="1700808"/>
            <a:ext cx="7338313" cy="8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/>
              <a:t>使用</a:t>
            </a:r>
            <a:r>
              <a:rPr lang="en-US" altLang="zh-CN"/>
              <a:t>PVD</a:t>
            </a:r>
            <a:r>
              <a:rPr lang="zh-CN" altLang="en-US"/>
              <a:t>可配置</a:t>
            </a:r>
            <a:r>
              <a:rPr lang="en-US" altLang="zh-CN"/>
              <a:t>8</a:t>
            </a:r>
            <a:r>
              <a:rPr lang="zh-CN" altLang="en-US"/>
              <a:t>个等级，如下表。其中的上升沿和下降沿分别表示类似前面图中的</a:t>
            </a:r>
            <a:r>
              <a:rPr lang="en-US" altLang="zh-CN"/>
              <a:t>VDD</a:t>
            </a:r>
            <a:r>
              <a:rPr lang="zh-CN" altLang="en-US"/>
              <a:t>电压上升过程及下降过程的阈值。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21507"/>
              </p:ext>
            </p:extLst>
          </p:nvPr>
        </p:nvGraphicFramePr>
        <p:xfrm>
          <a:off x="1187623" y="2570341"/>
          <a:ext cx="6794362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689">
                  <a:extLst>
                    <a:ext uri="{9D8B030D-6E8A-4147-A177-3AD203B41FA5}">
                      <a16:colId xmlns:a16="http://schemas.microsoft.com/office/drawing/2014/main" val="2739875420"/>
                    </a:ext>
                  </a:extLst>
                </a:gridCol>
                <a:gridCol w="1690689">
                  <a:extLst>
                    <a:ext uri="{9D8B030D-6E8A-4147-A177-3AD203B41FA5}">
                      <a16:colId xmlns:a16="http://schemas.microsoft.com/office/drawing/2014/main" val="37477061"/>
                    </a:ext>
                  </a:extLst>
                </a:gridCol>
                <a:gridCol w="853246">
                  <a:extLst>
                    <a:ext uri="{9D8B030D-6E8A-4147-A177-3AD203B41FA5}">
                      <a16:colId xmlns:a16="http://schemas.microsoft.com/office/drawing/2014/main" val="1046048680"/>
                    </a:ext>
                  </a:extLst>
                </a:gridCol>
                <a:gridCol w="853246">
                  <a:extLst>
                    <a:ext uri="{9D8B030D-6E8A-4147-A177-3AD203B41FA5}">
                      <a16:colId xmlns:a16="http://schemas.microsoft.com/office/drawing/2014/main" val="4162884048"/>
                    </a:ext>
                  </a:extLst>
                </a:gridCol>
                <a:gridCol w="853246">
                  <a:extLst>
                    <a:ext uri="{9D8B030D-6E8A-4147-A177-3AD203B41FA5}">
                      <a16:colId xmlns:a16="http://schemas.microsoft.com/office/drawing/2014/main" val="3997817071"/>
                    </a:ext>
                  </a:extLst>
                </a:gridCol>
                <a:gridCol w="853246">
                  <a:extLst>
                    <a:ext uri="{9D8B030D-6E8A-4147-A177-3AD203B41FA5}">
                      <a16:colId xmlns:a16="http://schemas.microsoft.com/office/drawing/2014/main" val="7660664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阈值等级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条件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最小值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典型值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最大值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单位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748189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516653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109371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91870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4866265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81327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5742241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9287716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6648627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652973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4523857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561488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5691337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6029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221364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9753622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94407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38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为了方便进行电源管理，</a:t>
            </a:r>
            <a:r>
              <a:rPr lang="en-US" altLang="zh-CN"/>
              <a:t>STM32</a:t>
            </a:r>
            <a:r>
              <a:rPr lang="zh-CN" altLang="zh-CN"/>
              <a:t>把它的外设、内核等模块跟据功能划分了供电区域，其内部电源区域划分</a:t>
            </a:r>
            <a:r>
              <a:rPr lang="zh-CN" altLang="en-US"/>
              <a:t>如图。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21" y="2203123"/>
            <a:ext cx="4344670" cy="4307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84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的电源系统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52680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 STM32</a:t>
            </a:r>
            <a:r>
              <a:rPr lang="zh-CN" altLang="zh-CN"/>
              <a:t>的电源系统主要分为备份域电路、内核电路以及</a:t>
            </a:r>
            <a:r>
              <a:rPr lang="en-US" altLang="zh-CN"/>
              <a:t>ADC</a:t>
            </a:r>
            <a:r>
              <a:rPr lang="zh-CN" altLang="zh-CN"/>
              <a:t>电路三部分，介绍如下：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2666727"/>
            <a:ext cx="8208912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ADC</a:t>
            </a:r>
            <a:r>
              <a:rPr lang="zh-CN" altLang="zh-CN"/>
              <a:t>电源及参考电压（</a:t>
            </a:r>
            <a:r>
              <a:rPr lang="en-US" altLang="zh-CN"/>
              <a:t>V</a:t>
            </a:r>
            <a:r>
              <a:rPr lang="en-US" altLang="zh-CN" baseline="-25000"/>
              <a:t>DDA</a:t>
            </a:r>
            <a:r>
              <a:rPr lang="zh-CN" altLang="zh-CN"/>
              <a:t>供电区域）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为了提高转换精度，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ADC</a:t>
            </a:r>
            <a:r>
              <a:rPr lang="zh-CN" altLang="zh-CN"/>
              <a:t>配有独立的电源接口，方便进行单独的滤波。</a:t>
            </a:r>
            <a:r>
              <a:rPr lang="en-US" altLang="zh-CN"/>
              <a:t>ADC</a:t>
            </a:r>
            <a:r>
              <a:rPr lang="zh-CN" altLang="zh-CN"/>
              <a:t>的工作电源使用</a:t>
            </a:r>
            <a:r>
              <a:rPr lang="en-US" altLang="zh-CN"/>
              <a:t>V</a:t>
            </a:r>
            <a:r>
              <a:rPr lang="en-US" altLang="zh-CN" baseline="-25000"/>
              <a:t>DDA</a:t>
            </a:r>
            <a:r>
              <a:rPr lang="zh-CN" altLang="zh-CN"/>
              <a:t>引脚输入，使用</a:t>
            </a:r>
            <a:r>
              <a:rPr lang="en-US" altLang="zh-CN"/>
              <a:t>V</a:t>
            </a:r>
            <a:r>
              <a:rPr lang="en-US" altLang="zh-CN" baseline="-25000"/>
              <a:t>SSA</a:t>
            </a:r>
            <a:r>
              <a:rPr lang="zh-CN" altLang="zh-CN"/>
              <a:t>作为独立的地连接，</a:t>
            </a:r>
            <a:r>
              <a:rPr lang="en-US" altLang="zh-CN"/>
              <a:t>V</a:t>
            </a:r>
            <a:r>
              <a:rPr lang="en-US" altLang="zh-CN" baseline="-25000"/>
              <a:t>REF</a:t>
            </a:r>
            <a:r>
              <a:rPr lang="zh-CN" altLang="zh-CN"/>
              <a:t>引脚则为</a:t>
            </a:r>
            <a:r>
              <a:rPr lang="en-US" altLang="zh-CN"/>
              <a:t>ADC</a:t>
            </a:r>
            <a:r>
              <a:rPr lang="zh-CN" altLang="zh-CN"/>
              <a:t>提供测量使用的参考电压。</a:t>
            </a:r>
          </a:p>
        </p:txBody>
      </p:sp>
    </p:spTree>
    <p:extLst>
      <p:ext uri="{BB962C8B-B14F-4D97-AF65-F5344CB8AC3E}">
        <p14:creationId xmlns:p14="http://schemas.microsoft.com/office/powerpoint/2010/main" val="85274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Pages>0</Pages>
  <Words>369</Words>
  <Characters>0</Characters>
  <Application>Microsoft Office PowerPoint</Application>
  <DocSecurity>0</DocSecurity>
  <PresentationFormat>全屏显示(4:3)</PresentationFormat>
  <Lines>0</Lines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318</cp:revision>
  <dcterms:created xsi:type="dcterms:W3CDTF">2014-09-22T09:17:55Z</dcterms:created>
  <dcterms:modified xsi:type="dcterms:W3CDTF">2016-12-05T06:42:26Z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