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notesMasterIdLst>
    <p:notesMasterId r:id="rId13"/>
  </p:notesMasterIdLst>
  <p:sldIdLst>
    <p:sldId id="287" r:id="rId3"/>
    <p:sldId id="414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F51A2-8C33-457D-A461-8BDBF5BD3951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95F7-4AF8-41C9-80BF-8C3D089DA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2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95F7-4AF8-41C9-80BF-8C3D089DA5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3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334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92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36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44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40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33129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73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3253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0830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8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619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电源管理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实现低功耗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4569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220486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578599"/>
            <a:ext cx="3950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的电源管理简介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342734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5200674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3558648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电源管理相关的库函数及命令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44371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4213167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456841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电源管理实验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3554" y="5805264"/>
            <a:ext cx="4499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“电源管理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实现低功耗”章节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2342843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47414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低功耗模式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1286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9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STM32</a:t>
            </a:r>
            <a:r>
              <a:rPr lang="zh-CN" altLang="en-US" sz="2400" b="1"/>
              <a:t>的功耗模式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按功耗由高到低排列，</a:t>
            </a:r>
            <a:r>
              <a:rPr lang="en-US" altLang="zh-CN"/>
              <a:t>STM32</a:t>
            </a:r>
            <a:r>
              <a:rPr lang="zh-CN" altLang="zh-CN"/>
              <a:t>具有运行、睡眠、停止和待机四种工作模式。上电复位后</a:t>
            </a:r>
            <a:r>
              <a:rPr lang="en-US" altLang="zh-CN"/>
              <a:t>STM32</a:t>
            </a:r>
            <a:r>
              <a:rPr lang="zh-CN" altLang="zh-CN"/>
              <a:t>处于运行状态时，当内核不需要继续运行，就可以选择进入后面的三种低功耗模式降低功耗，这三种模式中，电源消耗不同、唤醒时间不同、唤醒源不同，用户需要根据应用需求，选择最佳的低功耗模式。三种低功耗的模式说明见</a:t>
            </a:r>
            <a:r>
              <a:rPr lang="zh-CN" altLang="en-US"/>
              <a:t>下表。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422108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这三种低功耗模式层层递进，运行的时钟或芯片功能越来越少，因而功耗越来越低。</a:t>
            </a:r>
          </a:p>
        </p:txBody>
      </p:sp>
    </p:spTree>
    <p:extLst>
      <p:ext uri="{BB962C8B-B14F-4D97-AF65-F5344CB8AC3E}">
        <p14:creationId xmlns:p14="http://schemas.microsoft.com/office/powerpoint/2010/main" val="35736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6890"/>
              </p:ext>
            </p:extLst>
          </p:nvPr>
        </p:nvGraphicFramePr>
        <p:xfrm>
          <a:off x="107504" y="1126577"/>
          <a:ext cx="8856986" cy="539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60498997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430887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44686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0209727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73209990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414702001"/>
                    </a:ext>
                  </a:extLst>
                </a:gridCol>
                <a:gridCol w="1152130">
                  <a:extLst>
                    <a:ext uri="{9D8B030D-6E8A-4147-A177-3AD203B41FA5}">
                      <a16:colId xmlns:a16="http://schemas.microsoft.com/office/drawing/2014/main" val="378862687"/>
                    </a:ext>
                  </a:extLst>
                </a:gridCol>
              </a:tblGrid>
              <a:tr h="8929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1.8V</a:t>
                      </a:r>
                      <a:r>
                        <a:rPr lang="zh-CN" sz="1400">
                          <a:effectLst/>
                        </a:rPr>
                        <a:t>区域时钟的影响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VDD</a:t>
                      </a:r>
                      <a:r>
                        <a:rPr lang="zh-CN" sz="1400">
                          <a:effectLst/>
                        </a:rPr>
                        <a:t>区域 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调压器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val="2271237604"/>
                  </a:ext>
                </a:extLst>
              </a:tr>
              <a:tr h="369839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睡眠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内核停止，所有外设包括</a:t>
                      </a:r>
                      <a:r>
                        <a:rPr lang="en-US" sz="1200">
                          <a:effectLst/>
                        </a:rPr>
                        <a:t>M3</a:t>
                      </a:r>
                      <a:r>
                        <a:rPr lang="zh-CN" sz="1200">
                          <a:effectLst/>
                        </a:rPr>
                        <a:t>核心的外设，如</a:t>
                      </a:r>
                      <a:r>
                        <a:rPr lang="en-US" sz="1200">
                          <a:effectLst/>
                        </a:rPr>
                        <a:t>NVIC</a:t>
                      </a:r>
                      <a:r>
                        <a:rPr lang="zh-CN" sz="1200">
                          <a:effectLst/>
                        </a:rPr>
                        <a:t>、系统时钟</a:t>
                      </a:r>
                      <a:r>
                        <a:rPr lang="en-US" sz="1200">
                          <a:effectLst/>
                        </a:rPr>
                        <a:t>(SysTick)</a:t>
                      </a:r>
                      <a:r>
                        <a:rPr lang="zh-CN" sz="1200">
                          <a:effectLst/>
                        </a:rPr>
                        <a:t>等仍在运行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任一中断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内核时钟关，对其他时钟和</a:t>
                      </a:r>
                      <a:r>
                        <a:rPr lang="en-US" sz="1200">
                          <a:effectLst/>
                        </a:rPr>
                        <a:t>ADC</a:t>
                      </a:r>
                      <a:r>
                        <a:rPr lang="zh-CN" sz="1200">
                          <a:effectLst/>
                        </a:rPr>
                        <a:t>时钟无影响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val="1246184120"/>
                  </a:ext>
                </a:extLst>
              </a:tr>
              <a:tr h="11836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唤醒事件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95018"/>
                  </a:ext>
                </a:extLst>
              </a:tr>
              <a:tr h="1440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所有的时钟都已停止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+LPDS 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  <a:r>
                        <a:rPr lang="en-US" sz="1200">
                          <a:effectLst/>
                        </a:rPr>
                        <a:t>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任一外部中断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在外部中断寄存器中设置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关闭所有</a:t>
                      </a:r>
                      <a:r>
                        <a:rPr lang="en-US" sz="1200">
                          <a:effectLst/>
                        </a:rPr>
                        <a:t>1.8V</a:t>
                      </a:r>
                      <a:r>
                        <a:rPr lang="zh-CN" sz="1200">
                          <a:effectLst/>
                        </a:rPr>
                        <a:t>区域的时钟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HSE</a:t>
                      </a:r>
                      <a:r>
                        <a:rPr lang="zh-CN" sz="1200">
                          <a:effectLst/>
                        </a:rPr>
                        <a:t>的振荡器关闭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开启或处于低功耗模式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依据电源控制寄存器的设定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val="3780588055"/>
                  </a:ext>
                </a:extLst>
              </a:tr>
              <a:tr h="1024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待机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</a:t>
                      </a:r>
                      <a:r>
                        <a:rPr lang="zh-CN" sz="1200">
                          <a:effectLst/>
                        </a:rPr>
                        <a:t>电源关闭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WKUP </a:t>
                      </a:r>
                      <a:r>
                        <a:rPr lang="zh-CN" sz="1200">
                          <a:effectLst/>
                        </a:rPr>
                        <a:t>引脚的上升沿、</a:t>
                      </a:r>
                      <a:r>
                        <a:rPr lang="en-US" sz="1200">
                          <a:effectLst/>
                        </a:rPr>
                        <a:t>RTC</a:t>
                      </a:r>
                      <a:r>
                        <a:rPr lang="zh-CN" sz="1200">
                          <a:effectLst/>
                        </a:rPr>
                        <a:t>闹钟事件、</a:t>
                      </a:r>
                      <a:r>
                        <a:rPr lang="en-US" sz="1200">
                          <a:effectLst/>
                        </a:rPr>
                        <a:t>NRST </a:t>
                      </a:r>
                      <a:r>
                        <a:rPr lang="zh-CN" sz="1200">
                          <a:effectLst/>
                        </a:rPr>
                        <a:t>引脚上的外部复位、</a:t>
                      </a:r>
                      <a:r>
                        <a:rPr lang="en-US" sz="1200">
                          <a:effectLst/>
                        </a:rPr>
                        <a:t>IWDG </a:t>
                      </a:r>
                      <a:r>
                        <a:rPr lang="zh-CN" sz="1200">
                          <a:effectLst/>
                        </a:rPr>
                        <a:t>复位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621456"/>
                  </a:ext>
                </a:extLst>
              </a:tr>
              <a:tr h="418636"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extLst>
                  <a:ext uri="{0D108BD9-81ED-4DB2-BD59-A6C34878D82A}">
                    <a16:rowId xmlns:a16="http://schemas.microsoft.com/office/drawing/2014/main" val="306269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在睡眠模式中，仅关闭了内核时钟，内核停止运行，但其片上外设，</a:t>
            </a:r>
            <a:r>
              <a:rPr lang="en-US" altLang="zh-CN"/>
              <a:t>CM3</a:t>
            </a:r>
            <a:r>
              <a:rPr lang="zh-CN" altLang="en-US"/>
              <a:t>核心的外设全都还照常运行。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有两种方式进入睡眠模式，它的进入方式决定了从睡眠唤醒的方式，分别是</a:t>
            </a:r>
            <a:r>
              <a:rPr lang="en-US" altLang="zh-CN"/>
              <a:t>WFI(wait for interrupt)</a:t>
            </a:r>
            <a:r>
              <a:rPr lang="zh-CN" altLang="en-US"/>
              <a:t>和</a:t>
            </a:r>
            <a:r>
              <a:rPr lang="en-US" altLang="zh-CN"/>
              <a:t>WFE(wait for event)</a:t>
            </a:r>
            <a:r>
              <a:rPr lang="zh-CN" altLang="en-US"/>
              <a:t>，即由等待“中断”唤醒和由“事件”唤醒。睡眠模式的各种特性见下表：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睡眠模式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47215"/>
              </p:ext>
            </p:extLst>
          </p:nvPr>
        </p:nvGraphicFramePr>
        <p:xfrm>
          <a:off x="568412" y="3501008"/>
          <a:ext cx="799288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特性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立即睡眠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在执行 </a:t>
                      </a:r>
                      <a:r>
                        <a:rPr lang="en-US" sz="1050">
                          <a:effectLst/>
                        </a:rPr>
                        <a:t>WFI </a:t>
                      </a:r>
                      <a:r>
                        <a:rPr lang="zh-CN" sz="1050">
                          <a:effectLst/>
                        </a:rPr>
                        <a:t>或 </a:t>
                      </a:r>
                      <a:r>
                        <a:rPr lang="en-US" sz="1050">
                          <a:effectLst/>
                        </a:rPr>
                        <a:t>WFE </a:t>
                      </a:r>
                      <a:r>
                        <a:rPr lang="zh-CN" sz="1050">
                          <a:effectLst/>
                        </a:rPr>
                        <a:t>指令时立即进入睡眠模式。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退出时睡眠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在退出优先级最低的中断服务程序后才进入睡眠模式。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6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进入方式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内核寄存器的</a:t>
                      </a:r>
                      <a:r>
                        <a:rPr lang="en-US" sz="900">
                          <a:effectLst/>
                        </a:rPr>
                        <a:t>SLEEPDEEP = 0 </a:t>
                      </a:r>
                      <a:r>
                        <a:rPr lang="zh-CN" sz="900">
                          <a:effectLst/>
                        </a:rPr>
                        <a:t>，然后</a:t>
                      </a: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指令即可进入睡眠模式；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另外若内核寄存器的</a:t>
                      </a:r>
                      <a:r>
                        <a:rPr lang="en-US" sz="900">
                          <a:effectLst/>
                        </a:rPr>
                        <a:t>SLEEPONEXIT=0</a:t>
                      </a:r>
                      <a:r>
                        <a:rPr lang="zh-CN" sz="900">
                          <a:effectLst/>
                        </a:rPr>
                        <a:t>时，进入“立即睡眠”模式，</a:t>
                      </a:r>
                      <a:r>
                        <a:rPr lang="en-US" sz="900">
                          <a:effectLst/>
                        </a:rPr>
                        <a:t>SLEEPONEXIT=1</a:t>
                      </a:r>
                      <a:r>
                        <a:rPr lang="zh-CN" sz="900">
                          <a:effectLst/>
                        </a:rPr>
                        <a:t>时，进入“退出时睡眠”模式。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唤醒方式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指令睡眠的，则可使用任意中断唤醒；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指令睡眠的，则由事件唤醒。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睡眠时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关闭内核时钟，内核停止，而外设正常运行，在软件上表现为不再执行新的代码。这个状态会保留睡眠前的内核寄存器、内存的数据。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唤醒延迟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无延迟。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唤醒后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后的程序。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zh-CN" altLang="zh-CN"/>
              <a:t>停止模式中，进一步关闭了其它所有的时钟，于是所有的外设都停止了工作，但由于其</a:t>
            </a:r>
            <a:r>
              <a:rPr lang="en-US" altLang="zh-CN"/>
              <a:t>1.8V</a:t>
            </a:r>
            <a:r>
              <a:rPr lang="zh-CN" altLang="zh-CN"/>
              <a:t>区域的部分电源没有关闭，还保留了内核的寄存器、内存的信息，所以从停止模式唤醒，并重新开启时钟后，还可以从上次停止处继续执行代码。停止模式可以由任意一个外部中断</a:t>
            </a:r>
            <a:r>
              <a:rPr lang="en-US" altLang="zh-CN"/>
              <a:t>(EXTI)</a:t>
            </a:r>
            <a:r>
              <a:rPr lang="zh-CN" altLang="zh-CN"/>
              <a:t>唤醒，在停止模式中可以选择电压调节器为开模式或低功耗模式。</a:t>
            </a:r>
            <a:r>
              <a:rPr lang="zh-CN" altLang="zh-CN"/>
              <a:t>停止模式的各种特性见</a:t>
            </a:r>
            <a:r>
              <a:rPr lang="zh-CN" altLang="en-US"/>
              <a:t>下表：</a:t>
            </a: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</a:p>
        </p:txBody>
      </p:sp>
    </p:spTree>
    <p:extLst>
      <p:ext uri="{BB962C8B-B14F-4D97-AF65-F5344CB8AC3E}">
        <p14:creationId xmlns:p14="http://schemas.microsoft.com/office/powerpoint/2010/main" val="144233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68011"/>
              </p:ext>
            </p:extLst>
          </p:nvPr>
        </p:nvGraphicFramePr>
        <p:xfrm>
          <a:off x="465438" y="1466739"/>
          <a:ext cx="8355034" cy="4610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特性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调压器低功耗模式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在停止模式下调压器可工作在正常模式或低功耗模式，可进一步降低功耗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进入方式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内核寄存器的</a:t>
                      </a:r>
                      <a:r>
                        <a:rPr lang="en-US" sz="1050">
                          <a:effectLst/>
                        </a:rPr>
                        <a:t>SLEEPDEEP =1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寄存器中的</a:t>
                      </a:r>
                      <a:r>
                        <a:rPr lang="en-US" sz="1050">
                          <a:effectLst/>
                        </a:rPr>
                        <a:t>PDDS=0</a:t>
                      </a:r>
                      <a:r>
                        <a:rPr lang="zh-CN" sz="1050">
                          <a:effectLst/>
                        </a:rPr>
                        <a:t>，然后</a:t>
                      </a: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指令即可进入停止模式</a:t>
                      </a:r>
                      <a:r>
                        <a:rPr lang="zh-CN" sz="1050">
                          <a:effectLst/>
                        </a:rPr>
                        <a:t>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LPDS=0</a:t>
                      </a:r>
                      <a:r>
                        <a:rPr lang="zh-CN" sz="1200">
                          <a:effectLst/>
                        </a:rPr>
                        <a:t>时，调压器工作在正常模式，</a:t>
                      </a:r>
                      <a:r>
                        <a:rPr lang="en-US" sz="1200">
                          <a:effectLst/>
                        </a:rPr>
                        <a:t>LPDS=1</a:t>
                      </a:r>
                      <a:r>
                        <a:rPr lang="zh-CN" sz="1200">
                          <a:effectLst/>
                        </a:rPr>
                        <a:t>时工作在低功耗模式；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指令睡眠的，可使用任意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线的中断唤醒；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指令睡眠的，可使用任意配置为事件模式的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线事件唤醒。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内核停止，片上外设也停止。这个状态会保留停止前的内核寄存器、内存的数据。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唤醒延迟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基础延迟为</a:t>
                      </a: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振荡器的启动时间，若调压器工作在低功耗模式，还需要加上调压器从低功耗切换至正常模式下的时间。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后的程序。唤醒后，</a:t>
                      </a:r>
                      <a:r>
                        <a:rPr lang="en-US" sz="1200">
                          <a:effectLst/>
                        </a:rPr>
                        <a:t>STM32</a:t>
                      </a:r>
                      <a:r>
                        <a:rPr lang="zh-CN" sz="1200">
                          <a:effectLst/>
                        </a:rPr>
                        <a:t>会使用</a:t>
                      </a:r>
                      <a:r>
                        <a:rPr lang="en-US" sz="1200">
                          <a:effectLst/>
                        </a:rPr>
                        <a:t>HIS</a:t>
                      </a:r>
                      <a:r>
                        <a:rPr lang="zh-CN" sz="1200">
                          <a:effectLst/>
                        </a:rPr>
                        <a:t>作为系统时钟。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6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待机模式，它除了关闭所有的时钟，还把</a:t>
            </a:r>
            <a:r>
              <a:rPr lang="en-US" altLang="zh-CN"/>
              <a:t>1.8V</a:t>
            </a:r>
            <a:r>
              <a:rPr lang="zh-CN" altLang="zh-CN"/>
              <a:t>区域的电源也完全关闭了，也就是说，从待机模式唤醒后，由于没有之前代码的运行记录，只能对芯片复位，重新检测</a:t>
            </a:r>
            <a:r>
              <a:rPr lang="en-US" altLang="zh-CN"/>
              <a:t>boot</a:t>
            </a:r>
            <a:r>
              <a:rPr lang="zh-CN" altLang="zh-CN"/>
              <a:t>条件，从头开始执行程序。它有四种唤醒方式，分别是</a:t>
            </a:r>
            <a:r>
              <a:rPr lang="en-US" altLang="zh-CN"/>
              <a:t>WKUP(PA0)</a:t>
            </a:r>
            <a:r>
              <a:rPr lang="zh-CN" altLang="zh-CN"/>
              <a:t>引脚的上升沿，</a:t>
            </a:r>
            <a:r>
              <a:rPr lang="en-US" altLang="zh-CN"/>
              <a:t>RTC</a:t>
            </a:r>
            <a:r>
              <a:rPr lang="zh-CN" altLang="zh-CN"/>
              <a:t>闹钟事件，</a:t>
            </a:r>
            <a:r>
              <a:rPr lang="en-US" altLang="zh-CN"/>
              <a:t>NRST</a:t>
            </a:r>
            <a:r>
              <a:rPr lang="zh-CN" altLang="zh-CN"/>
              <a:t>引脚的复位和</a:t>
            </a:r>
            <a:r>
              <a:rPr lang="en-US" altLang="zh-CN"/>
              <a:t>IWDG(</a:t>
            </a:r>
            <a:r>
              <a:rPr lang="zh-CN" altLang="zh-CN"/>
              <a:t>独立看门狗</a:t>
            </a:r>
            <a:r>
              <a:rPr lang="en-US" altLang="zh-CN"/>
              <a:t>)</a:t>
            </a:r>
            <a:r>
              <a:rPr lang="zh-CN" altLang="zh-CN"/>
              <a:t>复位。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待机模式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45620"/>
              </p:ext>
            </p:extLst>
          </p:nvPr>
        </p:nvGraphicFramePr>
        <p:xfrm>
          <a:off x="465438" y="3456796"/>
          <a:ext cx="8211018" cy="326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特性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SLEEPDEEP 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PDDS=1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寄存器中的唤醒状态位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WUF=0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，然后调用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WFI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WFE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指令即可进入待机模式；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引脚的上升沿，</a:t>
                      </a:r>
                      <a:r>
                        <a:rPr lang="en-US" sz="1400">
                          <a:effectLst/>
                        </a:rPr>
                        <a:t>RTC</a:t>
                      </a:r>
                      <a:r>
                        <a:rPr lang="zh-CN" sz="1400">
                          <a:effectLst/>
                        </a:rPr>
                        <a:t>闹钟、唤醒、入侵、时间戳事件或</a:t>
                      </a:r>
                      <a:r>
                        <a:rPr lang="en-US" sz="1400">
                          <a:effectLst/>
                        </a:rPr>
                        <a:t>NRST</a:t>
                      </a:r>
                      <a:r>
                        <a:rPr lang="zh-CN" sz="1400">
                          <a:effectLst/>
                        </a:rPr>
                        <a:t>引脚外部复位及</a:t>
                      </a:r>
                      <a:r>
                        <a:rPr lang="en-US" sz="1400">
                          <a:effectLst/>
                        </a:rPr>
                        <a:t>IWDG</a:t>
                      </a:r>
                      <a:r>
                        <a:rPr lang="zh-CN" sz="1400">
                          <a:effectLst/>
                        </a:rPr>
                        <a:t>复位唤醒。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待机时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内核停止，片上外设也停止；内核寄存器、内存的数据会丢失；除复位引脚、</a:t>
                      </a:r>
                      <a:r>
                        <a:rPr lang="en-US" sz="1400">
                          <a:effectLst/>
                        </a:rPr>
                        <a:t>RTC_AF1</a:t>
                      </a:r>
                      <a:r>
                        <a:rPr lang="zh-CN" sz="1400">
                          <a:effectLst/>
                        </a:rPr>
                        <a:t>引脚及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引脚，其它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口均工作在高阻态。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唤醒延迟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芯片复位的时间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相当于芯片复位，在程序表现为从头开始执行代码。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0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电源管理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实现低功耗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340768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在以上讲解的睡眠模式、停止模式及待机模式中，若备份域电源正常供电，备份域内的</a:t>
            </a:r>
            <a:r>
              <a:rPr lang="en-US" altLang="zh-CN"/>
              <a:t>RTC</a:t>
            </a:r>
            <a:r>
              <a:rPr lang="zh-CN" altLang="zh-CN"/>
              <a:t>都可以正常运行，备份域内的寄存器的数据会被保存，不受功耗</a:t>
            </a:r>
            <a:r>
              <a:rPr lang="zh-CN" altLang="zh-CN"/>
              <a:t>模式影响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284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</TotalTime>
  <Pages>0</Pages>
  <Words>869</Words>
  <Characters>0</Characters>
  <Application>Microsoft Office PowerPoint</Application>
  <DocSecurity>0</DocSecurity>
  <PresentationFormat>全屏显示(4:3)</PresentationFormat>
  <Lines>0</Lines>
  <Paragraphs>117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黑体</vt:lpstr>
      <vt:lpstr>宋体</vt:lpstr>
      <vt:lpstr>微软雅黑</vt:lpstr>
      <vt:lpstr>Arial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316</cp:revision>
  <dcterms:created xsi:type="dcterms:W3CDTF">2014-09-22T09:17:55Z</dcterms:created>
  <dcterms:modified xsi:type="dcterms:W3CDTF">2016-11-07T02:26:50Z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