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311" r:id="rId3"/>
    <p:sldId id="312" r:id="rId4"/>
    <p:sldId id="296" r:id="rId5"/>
    <p:sldId id="313" r:id="rId6"/>
    <p:sldId id="317" r:id="rId7"/>
    <p:sldId id="314" r:id="rId8"/>
    <p:sldId id="315" r:id="rId9"/>
    <p:sldId id="318" r:id="rId10"/>
    <p:sldId id="319" r:id="rId11"/>
    <p:sldId id="320" r:id="rId12"/>
    <p:sldId id="316" r:id="rId13"/>
    <p:sldId id="321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561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450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69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528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751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4869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0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63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453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0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7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42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9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得到数据后，函数开始对</a:t>
            </a:r>
            <a:r>
              <a:rPr lang="en-US" altLang="zh-CN"/>
              <a:t>FLASH_OPTKEYR</a:t>
            </a:r>
            <a:r>
              <a:rPr lang="zh-CN" altLang="zh-CN"/>
              <a:t>寄存器写入解锁码，然后操作</a:t>
            </a:r>
            <a:r>
              <a:rPr lang="en-US" altLang="zh-CN"/>
              <a:t>FLASH_CR</a:t>
            </a:r>
            <a:r>
              <a:rPr lang="zh-CN" altLang="zh-CN"/>
              <a:t>寄存器的</a:t>
            </a:r>
            <a:r>
              <a:rPr lang="en-US" altLang="zh-CN"/>
              <a:t>OPTPG</a:t>
            </a:r>
            <a:r>
              <a:rPr lang="zh-CN" altLang="zh-CN"/>
              <a:t>位准备写入，写入的时候它直接往指向选项字节的结构体</a:t>
            </a:r>
            <a:r>
              <a:rPr lang="en-US" altLang="zh-CN"/>
              <a:t>OB</a:t>
            </a:r>
            <a:r>
              <a:rPr lang="zh-CN" altLang="zh-CN"/>
              <a:t>赋值，如</a:t>
            </a:r>
            <a:r>
              <a:rPr lang="en-US" altLang="zh-CN"/>
              <a:t>OB-&gt;WRP0 = WRP0_Data</a:t>
            </a:r>
            <a:r>
              <a:rPr lang="zh-CN" altLang="zh-CN"/>
              <a:t>，注意在这部分写入的时候，根据前面的运算，可知</a:t>
            </a:r>
            <a:r>
              <a:rPr lang="en-US" altLang="zh-CN"/>
              <a:t>WRP0_Data</a:t>
            </a:r>
            <a:r>
              <a:rPr lang="zh-CN" altLang="zh-CN"/>
              <a:t>中只包含了</a:t>
            </a:r>
            <a:r>
              <a:rPr lang="en-US" altLang="zh-CN"/>
              <a:t>WRP0</a:t>
            </a:r>
            <a:r>
              <a:rPr lang="zh-CN" altLang="zh-CN"/>
              <a:t>的内容，而</a:t>
            </a:r>
            <a:r>
              <a:rPr lang="en-US" altLang="zh-CN"/>
              <a:t>nWRP0</a:t>
            </a:r>
            <a:r>
              <a:rPr lang="zh-CN" altLang="zh-CN"/>
              <a:t>的值为</a:t>
            </a:r>
            <a:r>
              <a:rPr lang="en-US" altLang="zh-CN"/>
              <a:t>0</a:t>
            </a:r>
            <a:r>
              <a:rPr lang="zh-CN" altLang="zh-CN"/>
              <a:t>，这个</a:t>
            </a:r>
            <a:r>
              <a:rPr lang="en-US" altLang="zh-CN"/>
              <a:t>nWRP0</a:t>
            </a:r>
            <a:r>
              <a:rPr lang="zh-CN" altLang="zh-CN"/>
              <a:t>的值最终会由芯片自动产生。代码后面的</a:t>
            </a:r>
            <a:r>
              <a:rPr lang="en-US" altLang="zh-CN"/>
              <a:t>WRP1/2/3</a:t>
            </a:r>
            <a:r>
              <a:rPr lang="zh-CN" altLang="zh-CN"/>
              <a:t>操作类似。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仔细研究了这个库函数后，可知它内部并没有对</a:t>
            </a:r>
            <a:r>
              <a:rPr lang="en-US" altLang="zh-CN"/>
              <a:t>FLASH_CR</a:t>
            </a:r>
            <a:r>
              <a:rPr lang="zh-CN" altLang="zh-CN"/>
              <a:t>的访问作解锁操作，所以在调用本函数前，需要先调用</a:t>
            </a:r>
            <a:r>
              <a:rPr lang="en-US" altLang="zh-CN"/>
              <a:t>FLASH_Unlock</a:t>
            </a:r>
            <a:r>
              <a:rPr lang="zh-CN" altLang="zh-CN"/>
              <a:t>解锁。另外，库文件中并没有直接的函数用于解除保护，但实际上解除保护也可以使用这个函数来处理，例如使用输入参数</a:t>
            </a:r>
            <a:r>
              <a:rPr lang="en-US" altLang="zh-CN"/>
              <a:t>0</a:t>
            </a:r>
            <a:r>
              <a:rPr lang="zh-CN" altLang="zh-CN"/>
              <a:t>来调用函数</a:t>
            </a:r>
            <a:r>
              <a:rPr lang="en-US" altLang="zh-CN"/>
              <a:t>FLASH_EnableWriteProtection(0)</a:t>
            </a:r>
            <a:r>
              <a:rPr lang="zh-CN" altLang="zh-CN"/>
              <a:t>，根据代码的处理，它最终会向</a:t>
            </a:r>
            <a:r>
              <a:rPr lang="en-US" altLang="zh-CN"/>
              <a:t>WRP0/1/2/3</a:t>
            </a:r>
            <a:r>
              <a:rPr lang="zh-CN" altLang="zh-CN"/>
              <a:t>选项字节全写入</a:t>
            </a:r>
            <a:r>
              <a:rPr lang="en-US" altLang="zh-CN"/>
              <a:t>1</a:t>
            </a:r>
            <a:r>
              <a:rPr lang="zh-CN" altLang="zh-CN"/>
              <a:t>，从而达到整片</a:t>
            </a:r>
            <a:r>
              <a:rPr lang="en-US" altLang="zh-CN"/>
              <a:t>FLASH</a:t>
            </a:r>
            <a:r>
              <a:rPr lang="zh-CN" altLang="zh-CN"/>
              <a:t>解除写保护的目的。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7504" y="1036196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设置读保护及解除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26295" y="1360593"/>
            <a:ext cx="8477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类似地，库文件中提供了函数</a:t>
            </a:r>
            <a:r>
              <a:rPr lang="en-US" altLang="zh-CN"/>
              <a:t>FLASH_ReadOutProtection </a:t>
            </a:r>
            <a:r>
              <a:rPr lang="zh-CN" altLang="zh-CN"/>
              <a:t>来设置</a:t>
            </a:r>
            <a:r>
              <a:rPr lang="en-US" altLang="zh-CN"/>
              <a:t>FLASH</a:t>
            </a:r>
            <a:r>
              <a:rPr lang="zh-CN" altLang="zh-CN"/>
              <a:t>的读保护及解除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28" y="2625204"/>
            <a:ext cx="4355976" cy="35746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" y="2482027"/>
            <a:ext cx="4568907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设置读保护及解除</a:t>
            </a:r>
          </a:p>
        </p:txBody>
      </p:sp>
      <p:sp>
        <p:nvSpPr>
          <p:cNvPr id="5" name="矩形 4"/>
          <p:cNvSpPr/>
          <p:nvPr/>
        </p:nvSpPr>
        <p:spPr>
          <a:xfrm>
            <a:off x="247861" y="1916832"/>
            <a:ext cx="8633989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由于读保护都是针对整个芯片的，所以读保护的配置函数相对简单，它通过输入参数</a:t>
            </a:r>
            <a:r>
              <a:rPr lang="en-US" altLang="zh-CN"/>
              <a:t>ENABLE</a:t>
            </a:r>
            <a:r>
              <a:rPr lang="zh-CN" altLang="en-US"/>
              <a:t>或</a:t>
            </a:r>
            <a:r>
              <a:rPr lang="en-US" altLang="zh-CN"/>
              <a:t>DISABL</a:t>
            </a:r>
            <a:r>
              <a:rPr lang="zh-CN" altLang="en-US"/>
              <a:t>参数来进行保护或解除。它的内部处理与前面介绍的修改选项字节过程完全一致，当要进行读保护时，往选项字节结构体</a:t>
            </a:r>
            <a:r>
              <a:rPr lang="en-US" altLang="zh-CN"/>
              <a:t>OB-&gt;RDP</a:t>
            </a:r>
            <a:r>
              <a:rPr lang="zh-CN" altLang="en-US"/>
              <a:t>写入</a:t>
            </a:r>
            <a:r>
              <a:rPr lang="en-US" altLang="zh-CN"/>
              <a:t>0x00</a:t>
            </a:r>
            <a:r>
              <a:rPr lang="zh-CN" altLang="en-US"/>
              <a:t>（实际上写入非</a:t>
            </a:r>
            <a:r>
              <a:rPr lang="en-US" altLang="zh-CN"/>
              <a:t>0xA5</a:t>
            </a:r>
            <a:r>
              <a:rPr lang="zh-CN" altLang="en-US"/>
              <a:t>的值均可达到目的），而要解除读保护时，则写入</a:t>
            </a:r>
            <a:r>
              <a:rPr lang="en-US" altLang="zh-CN"/>
              <a:t>0xA5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要注意的是，本函数同样有对</a:t>
            </a:r>
            <a:r>
              <a:rPr lang="en-US" altLang="zh-CN"/>
              <a:t>FLASH_CR</a:t>
            </a:r>
            <a:r>
              <a:rPr lang="zh-CN" altLang="en-US"/>
              <a:t>寄存器的访问，但并没有进行解锁操作，所以调用本函数前，同样需要先使用</a:t>
            </a:r>
            <a:r>
              <a:rPr lang="en-US" altLang="zh-CN"/>
              <a:t>FLASH_Unlock</a:t>
            </a:r>
            <a:r>
              <a:rPr lang="zh-CN" altLang="en-US"/>
              <a:t>函数解锁。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84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选项字节与读写保护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修改选项字节的过程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根据前面的说明，修改选项字节的内容可修改读写保护配置，不过选项字节复位后的默认状态是始终可以读但被写保护的，因此它具有类似前面《读写内部</a:t>
            </a:r>
            <a:r>
              <a:rPr lang="en-US" altLang="zh-CN"/>
              <a:t>FLASH</a:t>
            </a:r>
            <a:r>
              <a:rPr lang="zh-CN" altLang="zh-CN"/>
              <a:t>》章节提到的</a:t>
            </a:r>
            <a:r>
              <a:rPr lang="en-US" altLang="zh-CN"/>
              <a:t>FLASH_CR</a:t>
            </a:r>
            <a:r>
              <a:rPr lang="zh-CN" altLang="zh-CN"/>
              <a:t>寄存器的访问限制，要想修改，需要先对</a:t>
            </a:r>
            <a:r>
              <a:rPr lang="en-US" altLang="zh-CN"/>
              <a:t>FLASH_OPTKEYR</a:t>
            </a:r>
            <a:r>
              <a:rPr lang="zh-CN" altLang="zh-CN"/>
              <a:t>寄存器写入解锁编码。由于修改选项字节时也需要访问</a:t>
            </a:r>
            <a:r>
              <a:rPr lang="en-US" altLang="zh-CN"/>
              <a:t>FLASH_CR</a:t>
            </a:r>
            <a:r>
              <a:rPr lang="zh-CN" altLang="zh-CN"/>
              <a:t>寄存器，所以同样也要对</a:t>
            </a:r>
            <a:r>
              <a:rPr lang="en-US" altLang="zh-CN"/>
              <a:t>FLASH_KEYR</a:t>
            </a:r>
            <a:r>
              <a:rPr lang="zh-CN" altLang="zh-CN"/>
              <a:t>写入解锁编码。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150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50785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修改选项字节的配置步骤如下：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解除</a:t>
            </a:r>
            <a:r>
              <a:rPr lang="en-US" altLang="zh-CN"/>
              <a:t>FLASH_CR</a:t>
            </a:r>
            <a:r>
              <a:rPr lang="zh-CN" altLang="en-US"/>
              <a:t>寄存器的访问限制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往</a:t>
            </a:r>
            <a:r>
              <a:rPr lang="en-US" altLang="zh-CN"/>
              <a:t>FPEC</a:t>
            </a:r>
            <a:r>
              <a:rPr lang="zh-CN" altLang="en-US"/>
              <a:t>键寄存器 </a:t>
            </a:r>
            <a:r>
              <a:rPr lang="en-US" altLang="zh-CN"/>
              <a:t>FLASH_KEYR</a:t>
            </a:r>
            <a:r>
              <a:rPr lang="zh-CN" altLang="en-US"/>
              <a:t>中写入 </a:t>
            </a:r>
            <a:r>
              <a:rPr lang="en-US" altLang="zh-CN"/>
              <a:t>KEY1 = 0x45670123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再往</a:t>
            </a:r>
            <a:r>
              <a:rPr lang="en-US" altLang="zh-CN"/>
              <a:t>FPEC</a:t>
            </a:r>
            <a:r>
              <a:rPr lang="zh-CN" altLang="en-US"/>
              <a:t>键寄存器 </a:t>
            </a:r>
            <a:r>
              <a:rPr lang="en-US" altLang="zh-CN"/>
              <a:t>FLASH_KEYR</a:t>
            </a:r>
            <a:r>
              <a:rPr lang="zh-CN" altLang="en-US"/>
              <a:t>中写入 </a:t>
            </a:r>
            <a:r>
              <a:rPr lang="en-US" altLang="zh-CN"/>
              <a:t>KEY2 = 0xCDEF89AB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解除对选项字节的访问限制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往</a:t>
            </a:r>
            <a:r>
              <a:rPr lang="en-US" altLang="zh-CN"/>
              <a:t>FLASH_OPTKEYR</a:t>
            </a:r>
            <a:r>
              <a:rPr lang="zh-CN" altLang="en-US"/>
              <a:t>中写入 </a:t>
            </a:r>
            <a:r>
              <a:rPr lang="en-US" altLang="zh-CN"/>
              <a:t>KEY1 = 0x45670123</a:t>
            </a:r>
          </a:p>
        </p:txBody>
      </p:sp>
    </p:spTree>
    <p:extLst>
      <p:ext uri="{BB962C8B-B14F-4D97-AF65-F5344CB8AC3E}">
        <p14:creationId xmlns:p14="http://schemas.microsoft.com/office/powerpoint/2010/main" val="8233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1500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修改选项字节的过程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84482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再往</a:t>
            </a:r>
            <a:r>
              <a:rPr lang="en-US" altLang="zh-CN"/>
              <a:t>FLASH_OPTKEYR</a:t>
            </a:r>
            <a:r>
              <a:rPr lang="zh-CN" altLang="en-US"/>
              <a:t>中写入 </a:t>
            </a:r>
            <a:r>
              <a:rPr lang="en-US" altLang="zh-CN"/>
              <a:t>KEY2 = 0xCDEF89AB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配置</a:t>
            </a:r>
            <a:r>
              <a:rPr lang="en-US" altLang="zh-CN"/>
              <a:t>FLASH_CR</a:t>
            </a:r>
            <a:r>
              <a:rPr lang="zh-CN" altLang="en-US"/>
              <a:t>的</a:t>
            </a:r>
            <a:r>
              <a:rPr lang="en-US" altLang="zh-CN"/>
              <a:t>OPTPG</a:t>
            </a:r>
            <a:r>
              <a:rPr lang="zh-CN" altLang="en-US"/>
              <a:t>位，准备修改选项字节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直接使用指针操作修改选项字节的内容，根据需要修改</a:t>
            </a:r>
            <a:r>
              <a:rPr lang="en-US" altLang="zh-CN"/>
              <a:t>RDP</a:t>
            </a:r>
            <a:r>
              <a:rPr lang="zh-CN" altLang="en-US"/>
              <a:t>、</a:t>
            </a:r>
            <a:r>
              <a:rPr lang="en-US" altLang="zh-CN"/>
              <a:t>WRP</a:t>
            </a:r>
            <a:r>
              <a:rPr lang="zh-CN" altLang="en-US"/>
              <a:t>等内容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对于读保护的解除，由于它会擦除</a:t>
            </a:r>
            <a:r>
              <a:rPr lang="en-US" altLang="zh-CN"/>
              <a:t>FLASH</a:t>
            </a:r>
            <a:r>
              <a:rPr lang="zh-CN" altLang="en-US"/>
              <a:t>的内容，所以需要检测状态寄存器标志位以确认</a:t>
            </a:r>
            <a:r>
              <a:rPr lang="en-US" altLang="zh-CN"/>
              <a:t>FLASH</a:t>
            </a:r>
            <a:r>
              <a:rPr lang="zh-CN" altLang="en-US"/>
              <a:t>擦除操作完成。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若是设置读保护及其解除，需要给芯片重新上电复位，以使新配置的选项字节生效；对于设置写保护及其解除，需要给芯片进行系统复位，以使新配置的选项字节生效。</a:t>
            </a:r>
          </a:p>
        </p:txBody>
      </p:sp>
    </p:spTree>
    <p:extLst>
      <p:ext uri="{BB962C8B-B14F-4D97-AF65-F5344CB8AC3E}">
        <p14:creationId xmlns:p14="http://schemas.microsoft.com/office/powerpoint/2010/main" val="7122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0" y="958083"/>
            <a:ext cx="2916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选项字结构体定义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141649" y="3495476"/>
            <a:ext cx="8390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标准库中定义的选项字节结构体，包含了</a:t>
            </a:r>
            <a:r>
              <a:rPr lang="en-US" altLang="zh-CN"/>
              <a:t>RDP</a:t>
            </a:r>
            <a:r>
              <a:rPr lang="zh-CN" altLang="zh-CN"/>
              <a:t>、</a:t>
            </a:r>
            <a:r>
              <a:rPr lang="en-US" altLang="zh-CN"/>
              <a:t>USER</a:t>
            </a:r>
            <a:r>
              <a:rPr lang="zh-CN" altLang="zh-CN"/>
              <a:t>、</a:t>
            </a:r>
            <a:r>
              <a:rPr lang="en-US" altLang="zh-CN"/>
              <a:t>DATA0/1</a:t>
            </a:r>
            <a:r>
              <a:rPr lang="zh-CN" altLang="zh-CN"/>
              <a:t>及</a:t>
            </a:r>
            <a:r>
              <a:rPr lang="en-US" altLang="zh-CN"/>
              <a:t>WRP0/1/2/3</a:t>
            </a:r>
            <a:r>
              <a:rPr lang="zh-CN" altLang="zh-CN"/>
              <a:t>这些内容，每个结构体成员指向选项字节对应选项的原始配置码及反码。不过，根据手册中的说明可了解到，当向选项字节的这些地址写入配置时，它会自动取低位字节计算出高位字节的值再存储，即自动取反码，非常方便。例如程序中执行操作给结构体成员</a:t>
            </a:r>
            <a:r>
              <a:rPr lang="en-US" altLang="zh-CN"/>
              <a:t>WRP0</a:t>
            </a:r>
            <a:r>
              <a:rPr lang="zh-CN" altLang="zh-CN"/>
              <a:t>赋值为</a:t>
            </a:r>
            <a:r>
              <a:rPr lang="en-US" altLang="zh-CN"/>
              <a:t>0x0011</a:t>
            </a:r>
            <a:r>
              <a:rPr lang="zh-CN" altLang="zh-CN"/>
              <a:t>时，最终它会自动写入</a:t>
            </a:r>
            <a:r>
              <a:rPr lang="en-US" altLang="zh-CN"/>
              <a:t>0xEE11</a:t>
            </a:r>
            <a:r>
              <a:rPr lang="zh-CN" altLang="zh-CN"/>
              <a:t>（</a:t>
            </a:r>
            <a:r>
              <a:rPr lang="en-US" altLang="zh-CN"/>
              <a:t>0xEE</a:t>
            </a:r>
            <a:r>
              <a:rPr lang="zh-CN" altLang="zh-CN"/>
              <a:t>是</a:t>
            </a:r>
            <a:r>
              <a:rPr lang="en-US" altLang="zh-CN"/>
              <a:t>0x11</a:t>
            </a:r>
            <a:r>
              <a:rPr lang="zh-CN" altLang="zh-CN"/>
              <a:t>的反码）。最后，从</a:t>
            </a:r>
            <a:r>
              <a:rPr lang="en-US" altLang="zh-CN"/>
              <a:t>OB_BASE</a:t>
            </a:r>
            <a:r>
              <a:rPr lang="zh-CN" altLang="zh-CN"/>
              <a:t>宏的定义可以确认它所指向的正是前面介绍的选项字节基地址，说明若在程序中使用该结构体赋值，会直接把内容写入到选项字节地址对应的空间中。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99" y="1388366"/>
            <a:ext cx="4789490" cy="21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库文件提供了</a:t>
            </a:r>
            <a:r>
              <a:rPr lang="en-US" altLang="zh-CN"/>
              <a:t>FLASH_EnableWriteProtection</a:t>
            </a:r>
            <a:r>
              <a:rPr lang="zh-CN" altLang="zh-CN"/>
              <a:t>函数，可用于设置写保护及解除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" y="2077701"/>
            <a:ext cx="4454777" cy="20463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" y="4124065"/>
            <a:ext cx="4454777" cy="855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8" y="4945980"/>
            <a:ext cx="4454777" cy="465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951" y="2086076"/>
            <a:ext cx="3843481" cy="46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该函数的输入参数可选</a:t>
            </a:r>
            <a:r>
              <a:rPr lang="en-US" altLang="zh-CN"/>
              <a:t>FLASH_WRProt_Pages0to1</a:t>
            </a:r>
            <a:r>
              <a:rPr lang="zh-CN" altLang="zh-CN"/>
              <a:t>至</a:t>
            </a:r>
            <a:r>
              <a:rPr lang="en-US" altLang="zh-CN"/>
              <a:t>FLASH_WRProt_Pages62to511</a:t>
            </a:r>
            <a:r>
              <a:rPr lang="zh-CN" altLang="zh-CN"/>
              <a:t>等宏，该参数用于指定要对哪些页进行写保护。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从该宏的定义方式可了解到，它用一个</a:t>
            </a:r>
            <a:r>
              <a:rPr lang="en-US" altLang="zh-CN"/>
              <a:t>32</a:t>
            </a:r>
            <a:r>
              <a:rPr lang="zh-CN" altLang="zh-CN"/>
              <a:t>位的数值表示</a:t>
            </a:r>
            <a:r>
              <a:rPr lang="en-US" altLang="zh-CN"/>
              <a:t>WRP0/1/2/3</a:t>
            </a:r>
            <a:r>
              <a:rPr lang="zh-CN" altLang="zh-CN"/>
              <a:t>，而宏名中的页码使用数据位</a:t>
            </a:r>
            <a:r>
              <a:rPr lang="en-US" altLang="zh-CN"/>
              <a:t>1</a:t>
            </a:r>
            <a:r>
              <a:rPr lang="zh-CN" altLang="zh-CN"/>
              <a:t>来在</a:t>
            </a:r>
            <a:r>
              <a:rPr lang="en-US" altLang="zh-CN"/>
              <a:t>WRP0/1/2/3</a:t>
            </a:r>
            <a:r>
              <a:rPr lang="zh-CN" altLang="zh-CN"/>
              <a:t>中对应的位作掩码指示。如控制页</a:t>
            </a:r>
            <a:r>
              <a:rPr lang="en-US" altLang="zh-CN"/>
              <a:t>0</a:t>
            </a:r>
            <a:r>
              <a:rPr lang="zh-CN" altLang="zh-CN"/>
              <a:t>至页</a:t>
            </a:r>
            <a:r>
              <a:rPr lang="en-US" altLang="zh-CN"/>
              <a:t>1</a:t>
            </a:r>
            <a:r>
              <a:rPr lang="zh-CN" altLang="zh-CN"/>
              <a:t>的宏</a:t>
            </a:r>
            <a:r>
              <a:rPr lang="en-US" altLang="zh-CN"/>
              <a:t>FLASH_WRProt_Pages0to1</a:t>
            </a:r>
            <a:r>
              <a:rPr lang="zh-CN" altLang="zh-CN"/>
              <a:t>，它由</a:t>
            </a:r>
            <a:r>
              <a:rPr lang="en-US" altLang="zh-CN"/>
              <a:t>WRP0</a:t>
            </a:r>
            <a:r>
              <a:rPr lang="zh-CN" altLang="zh-CN"/>
              <a:t>最低位控制，所以其宏值为</a:t>
            </a:r>
            <a:r>
              <a:rPr lang="en-US" altLang="zh-CN"/>
              <a:t>0x00000001</a:t>
            </a:r>
            <a:r>
              <a:rPr lang="zh-CN" altLang="zh-CN"/>
              <a:t>（</a:t>
            </a:r>
            <a:r>
              <a:rPr lang="en-US" altLang="zh-CN"/>
              <a:t>bit0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）；类似地，控制页</a:t>
            </a:r>
            <a:r>
              <a:rPr lang="en-US" altLang="zh-CN"/>
              <a:t>2</a:t>
            </a:r>
            <a:r>
              <a:rPr lang="zh-CN" altLang="zh-CN"/>
              <a:t>至页</a:t>
            </a:r>
            <a:r>
              <a:rPr lang="en-US" altLang="zh-CN"/>
              <a:t>3</a:t>
            </a:r>
            <a:r>
              <a:rPr lang="zh-CN" altLang="zh-CN"/>
              <a:t>的宏</a:t>
            </a:r>
            <a:r>
              <a:rPr lang="en-US" altLang="zh-CN"/>
              <a:t>FLASH_WRProt_Pages2to3</a:t>
            </a:r>
            <a:r>
              <a:rPr lang="zh-CN" altLang="zh-CN"/>
              <a:t>，由</a:t>
            </a:r>
            <a:r>
              <a:rPr lang="en-US" altLang="zh-CN"/>
              <a:t>WRP0</a:t>
            </a:r>
            <a:r>
              <a:rPr lang="zh-CN" altLang="zh-CN"/>
              <a:t>的</a:t>
            </a:r>
            <a:r>
              <a:rPr lang="en-US" altLang="zh-CN"/>
              <a:t>bit1</a:t>
            </a:r>
            <a:r>
              <a:rPr lang="zh-CN" altLang="zh-CN"/>
              <a:t>控制，所以其宏值为</a:t>
            </a:r>
            <a:r>
              <a:rPr lang="en-US" altLang="zh-CN"/>
              <a:t>0x00000002</a:t>
            </a:r>
            <a:r>
              <a:rPr lang="zh-CN" altLang="zh-CN"/>
              <a:t>（</a:t>
            </a:r>
            <a:r>
              <a:rPr lang="en-US" altLang="zh-CN"/>
              <a:t>bit1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）。</a:t>
            </a:r>
            <a:r>
              <a:rPr lang="en-US" altLang="zh-CN"/>
              <a:t>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6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311735" y="1196752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设置写保护及解除</a:t>
            </a:r>
          </a:p>
        </p:txBody>
      </p:sp>
      <p:sp>
        <p:nvSpPr>
          <p:cNvPr id="2" name="矩形 1"/>
          <p:cNvSpPr/>
          <p:nvPr/>
        </p:nvSpPr>
        <p:spPr>
          <a:xfrm>
            <a:off x="343350" y="1633820"/>
            <a:ext cx="8477122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	</a:t>
            </a:r>
            <a:r>
              <a:rPr lang="zh-CN" altLang="zh-CN"/>
              <a:t>理解了输入参数宏的结构后，即可分析函数中的具体代码。其中最核心要理解的是对输入参数的运算，输入参数</a:t>
            </a:r>
            <a:r>
              <a:rPr lang="en-US" altLang="zh-CN"/>
              <a:t>FLASH_Pages</a:t>
            </a:r>
            <a:r>
              <a:rPr lang="zh-CN" altLang="zh-CN"/>
              <a:t>自身会进行取反操作，从而用于指示要保护页的宏对应的数据位会被置</a:t>
            </a:r>
            <a:r>
              <a:rPr lang="en-US" altLang="zh-CN"/>
              <a:t>0</a:t>
            </a:r>
            <a:r>
              <a:rPr lang="zh-CN" altLang="zh-CN"/>
              <a:t>，而在选项字节</a:t>
            </a:r>
            <a:r>
              <a:rPr lang="en-US" altLang="zh-CN"/>
              <a:t>WRP</a:t>
            </a:r>
            <a:r>
              <a:rPr lang="zh-CN" altLang="zh-CN"/>
              <a:t>中，被写</a:t>
            </a:r>
            <a:r>
              <a:rPr lang="en-US" altLang="zh-CN"/>
              <a:t>0</a:t>
            </a:r>
            <a:r>
              <a:rPr lang="zh-CN" altLang="zh-CN"/>
              <a:t>的数据位对应的页会被保护。</a:t>
            </a:r>
            <a:r>
              <a:rPr lang="en-US" altLang="zh-CN"/>
              <a:t>FLASH_Pages</a:t>
            </a:r>
            <a:r>
              <a:rPr lang="zh-CN" altLang="zh-CN"/>
              <a:t>取反后的值被分解成</a:t>
            </a:r>
            <a:r>
              <a:rPr lang="en-US" altLang="zh-CN"/>
              <a:t>WRP0/1/2/3_Data</a:t>
            </a:r>
            <a:r>
              <a:rPr lang="zh-CN" altLang="zh-CN"/>
              <a:t>四个部分，所以在后面的代码中，可以直接把</a:t>
            </a:r>
            <a:r>
              <a:rPr lang="en-US" altLang="zh-CN"/>
              <a:t>WRP0/1/2/3_Data</a:t>
            </a:r>
            <a:r>
              <a:rPr lang="zh-CN" altLang="zh-CN"/>
              <a:t>变量的值写入到选项字节中。关于这部分运算，您可以亲自代入几个宏进行运算，加深理解。</a:t>
            </a:r>
          </a:p>
        </p:txBody>
      </p:sp>
    </p:spTree>
    <p:extLst>
      <p:ext uri="{BB962C8B-B14F-4D97-AF65-F5344CB8AC3E}">
        <p14:creationId xmlns:p14="http://schemas.microsoft.com/office/powerpoint/2010/main" val="135360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Pages>0</Pages>
  <Words>421</Words>
  <Characters>0</Characters>
  <Application>Microsoft Office PowerPoint</Application>
  <DocSecurity>0</DocSecurity>
  <PresentationFormat>全屏显示(4:3)</PresentationFormat>
  <Lines>0</Lines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363</cp:revision>
  <dcterms:created xsi:type="dcterms:W3CDTF">2014-09-22T09:17:55Z</dcterms:created>
  <dcterms:modified xsi:type="dcterms:W3CDTF">2016-12-12T02:20:05Z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