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6" r:id="rId4"/>
    <p:sldId id="297" r:id="rId5"/>
    <p:sldId id="298" r:id="rId6"/>
    <p:sldId id="299" r:id="rId7"/>
    <p:sldId id="303" r:id="rId8"/>
    <p:sldId id="302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77" y="9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查看工程的空间分布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的库函数介绍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en-US" altLang="zh-CN"/>
              <a:t>STM32</a:t>
            </a:r>
            <a:r>
              <a:rPr lang="zh-CN" altLang="zh-CN"/>
              <a:t>芯片内部有一个</a:t>
            </a:r>
            <a:r>
              <a:rPr lang="en-US" altLang="zh-CN"/>
              <a:t>FLASH</a:t>
            </a:r>
            <a:r>
              <a:rPr lang="zh-CN" altLang="zh-CN"/>
              <a:t>存储器，它主要用于存储代码，我们在电脑上编写好应用程序后，使用下载器把编译后的代码文件烧录到该内部</a:t>
            </a:r>
            <a:r>
              <a:rPr lang="en-US" altLang="zh-CN"/>
              <a:t>FLASH</a:t>
            </a:r>
            <a:r>
              <a:rPr lang="zh-CN" altLang="zh-CN"/>
              <a:t>中，由于</a:t>
            </a:r>
            <a:r>
              <a:rPr lang="en-US" altLang="zh-CN"/>
              <a:t>FLASH</a:t>
            </a:r>
            <a:r>
              <a:rPr lang="zh-CN" altLang="zh-CN"/>
              <a:t>存储器的内容在掉电后不会丢失，芯片重新上电复位后，内核可从内部</a:t>
            </a:r>
            <a:r>
              <a:rPr lang="en-US" altLang="zh-CN"/>
              <a:t>FLASH</a:t>
            </a:r>
            <a:r>
              <a:rPr lang="zh-CN" altLang="zh-CN"/>
              <a:t>中加载代码并运行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97" y="3421370"/>
            <a:ext cx="4178718" cy="327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的内部</a:t>
            </a:r>
            <a:r>
              <a:rPr lang="en-US" altLang="zh-CN" sz="2400" b="1"/>
              <a:t>FLASH</a:t>
            </a:r>
            <a:r>
              <a:rPr lang="zh-CN" altLang="en-US" sz="2400" b="1"/>
              <a:t>简介 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除了使用外部的工具（如下载器）读写内部</a:t>
            </a:r>
            <a:r>
              <a:rPr lang="en-US" altLang="zh-CN"/>
              <a:t>FLASH</a:t>
            </a:r>
            <a:r>
              <a:rPr lang="zh-CN" altLang="zh-CN"/>
              <a:t>外，</a:t>
            </a:r>
            <a:r>
              <a:rPr lang="en-US" altLang="zh-CN"/>
              <a:t>STM32</a:t>
            </a:r>
            <a:r>
              <a:rPr lang="zh-CN" altLang="zh-CN"/>
              <a:t>芯片在运行的时候，也能对自身的内部</a:t>
            </a:r>
            <a:r>
              <a:rPr lang="en-US" altLang="zh-CN"/>
              <a:t>FLASH</a:t>
            </a:r>
            <a:r>
              <a:rPr lang="zh-CN" altLang="zh-CN"/>
              <a:t>进行读写，因此，若内部</a:t>
            </a:r>
            <a:r>
              <a:rPr lang="en-US" altLang="zh-CN"/>
              <a:t>FLASH</a:t>
            </a:r>
            <a:r>
              <a:rPr lang="zh-CN" altLang="zh-CN"/>
              <a:t>存储了应用程序后还有剩余的空间，我们可以把它像外部</a:t>
            </a:r>
            <a:r>
              <a:rPr lang="en-US" altLang="zh-CN"/>
              <a:t>SPI-FLASH</a:t>
            </a:r>
            <a:r>
              <a:rPr lang="zh-CN" altLang="zh-CN"/>
              <a:t>那样利用起来，存储一些程序运行时产生的需要掉电保存的数据。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由于访问内部</a:t>
            </a:r>
            <a:r>
              <a:rPr lang="en-US" altLang="zh-CN"/>
              <a:t>FLASH</a:t>
            </a:r>
            <a:r>
              <a:rPr lang="zh-CN" altLang="zh-CN"/>
              <a:t>的速度要比外部的</a:t>
            </a:r>
            <a:r>
              <a:rPr lang="en-US" altLang="zh-CN"/>
              <a:t>SPI-FLASH</a:t>
            </a:r>
            <a:r>
              <a:rPr lang="zh-CN" altLang="zh-CN"/>
              <a:t>快得多，所以在紧急状态下常常会使用内部</a:t>
            </a:r>
            <a:r>
              <a:rPr lang="en-US" altLang="zh-CN"/>
              <a:t>FLASH</a:t>
            </a:r>
            <a:r>
              <a:rPr lang="zh-CN" altLang="zh-CN"/>
              <a:t>存储关键记录；为了防止应用程序被抄袭，有的应用会禁止读写内部</a:t>
            </a:r>
            <a:r>
              <a:rPr lang="en-US" altLang="zh-CN"/>
              <a:t>FLASH</a:t>
            </a:r>
            <a:r>
              <a:rPr lang="zh-CN" altLang="zh-CN"/>
              <a:t>中的内容，或者在第一次运行时计算加密信息并记录到某些区域，然后删除自身的部分加密代码，这些应用都涉及到内部</a:t>
            </a:r>
            <a:r>
              <a:rPr lang="en-US" altLang="zh-CN"/>
              <a:t>FLASH</a:t>
            </a:r>
            <a:r>
              <a:rPr lang="zh-CN" altLang="zh-CN"/>
              <a:t>的操作。</a:t>
            </a:r>
          </a:p>
        </p:txBody>
      </p:sp>
    </p:spTree>
    <p:extLst>
      <p:ext uri="{BB962C8B-B14F-4D97-AF65-F5344CB8AC3E}">
        <p14:creationId xmlns:p14="http://schemas.microsoft.com/office/powerpoint/2010/main" val="31608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的内部</a:t>
            </a:r>
            <a:r>
              <a:rPr lang="en-US" altLang="zh-CN"/>
              <a:t>FLASH</a:t>
            </a:r>
            <a:r>
              <a:rPr lang="zh-CN" altLang="zh-CN"/>
              <a:t>包含主存储器、系统存储器以及选项字节区域，它们的地址分布及大小</a:t>
            </a:r>
            <a:r>
              <a:rPr lang="zh-CN" altLang="en-US"/>
              <a:t>如下：</a:t>
            </a:r>
            <a:endParaRPr lang="zh-CN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54288"/>
              </p:ext>
            </p:extLst>
          </p:nvPr>
        </p:nvGraphicFramePr>
        <p:xfrm>
          <a:off x="755576" y="2696146"/>
          <a:ext cx="7543648" cy="3823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1672">
                  <a:extLst>
                    <a:ext uri="{9D8B030D-6E8A-4147-A177-3AD203B41FA5}">
                      <a16:colId xmlns:a16="http://schemas.microsoft.com/office/drawing/2014/main" val="201897622"/>
                    </a:ext>
                  </a:extLst>
                </a:gridCol>
                <a:gridCol w="1171192">
                  <a:extLst>
                    <a:ext uri="{9D8B030D-6E8A-4147-A177-3AD203B41FA5}">
                      <a16:colId xmlns:a16="http://schemas.microsoft.com/office/drawing/2014/main" val="3077872723"/>
                    </a:ext>
                  </a:extLst>
                </a:gridCol>
                <a:gridCol w="2972593">
                  <a:extLst>
                    <a:ext uri="{9D8B030D-6E8A-4147-A177-3AD203B41FA5}">
                      <a16:colId xmlns:a16="http://schemas.microsoft.com/office/drawing/2014/main" val="525428429"/>
                    </a:ext>
                  </a:extLst>
                </a:gridCol>
                <a:gridCol w="1728191">
                  <a:extLst>
                    <a:ext uri="{9D8B030D-6E8A-4147-A177-3AD203B41FA5}">
                      <a16:colId xmlns:a16="http://schemas.microsoft.com/office/drawing/2014/main" val="2235145704"/>
                    </a:ext>
                  </a:extLst>
                </a:gridCol>
              </a:tblGrid>
              <a:tr h="4448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区域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块地址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大小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2670772435"/>
                  </a:ext>
                </a:extLst>
              </a:tr>
              <a:tr h="390790">
                <a:tc rowSpan="8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主存储器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0000 - 0x0800 07FF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62563524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0800 - 0x0800 0FFF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3100522630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1000 - 0x0801 17FF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1861852420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0x0800 1800 - 0x0801 FFFF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2652114295"/>
                  </a:ext>
                </a:extLst>
              </a:tr>
              <a:tr h="237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3434151612"/>
                  </a:ext>
                </a:extLst>
              </a:tr>
              <a:tr h="237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1768311367"/>
                  </a:ext>
                </a:extLst>
              </a:tr>
              <a:tr h="2375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3950316783"/>
                  </a:ext>
                </a:extLst>
              </a:tr>
              <a:tr h="3907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页</a:t>
                      </a:r>
                      <a:r>
                        <a:rPr lang="en-US" sz="1200">
                          <a:effectLst/>
                        </a:rPr>
                        <a:t>255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0x0807 F800 - 0x0807 FFFF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3783276923"/>
                  </a:ext>
                </a:extLst>
              </a:tr>
              <a:tr h="39079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系统存储区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F000 - 0x1FFF F7FF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 Kbytes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2580053934"/>
                  </a:ext>
                </a:extLst>
              </a:tr>
              <a:tr h="31049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选项字节 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0x1FFF F800 - 0x1FFF F80F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 bytes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7456" marR="37456" marT="0" marB="0" anchor="b"/>
                </a:tc>
                <a:extLst>
                  <a:ext uri="{0D108BD9-81ED-4DB2-BD59-A6C34878D82A}">
                    <a16:rowId xmlns:a16="http://schemas.microsoft.com/office/drawing/2014/main" val="76824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4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517382" y="2204864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主存储器</a:t>
            </a:r>
          </a:p>
          <a:p>
            <a:r>
              <a:rPr lang="en-US" altLang="zh-CN"/>
              <a:t>	</a:t>
            </a:r>
            <a:r>
              <a:rPr lang="zh-CN" altLang="zh-CN"/>
              <a:t>一般我们说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的时候，都是指这个主存储器区域，它是存储用户应用程序的空间，芯片型号说明中的</a:t>
            </a:r>
            <a:r>
              <a:rPr lang="en-US" altLang="zh-CN"/>
              <a:t>256K FLASH</a:t>
            </a:r>
            <a:r>
              <a:rPr lang="zh-CN" altLang="zh-CN"/>
              <a:t>、</a:t>
            </a:r>
            <a:r>
              <a:rPr lang="en-US" altLang="zh-CN"/>
              <a:t>512K FLASH</a:t>
            </a:r>
            <a:r>
              <a:rPr lang="zh-CN" altLang="zh-CN"/>
              <a:t>都是指这个区域的大小。</a:t>
            </a:r>
          </a:p>
          <a:p>
            <a:r>
              <a:rPr lang="en-US" altLang="zh-CN"/>
              <a:t>	</a:t>
            </a:r>
            <a:r>
              <a:rPr lang="zh-CN" altLang="zh-CN"/>
              <a:t>主存储器</a:t>
            </a:r>
            <a:r>
              <a:rPr lang="zh-CN" altLang="zh-CN"/>
              <a:t>分为</a:t>
            </a:r>
            <a:r>
              <a:rPr lang="en-US" altLang="zh-CN"/>
              <a:t>256</a:t>
            </a:r>
            <a:r>
              <a:rPr lang="zh-CN" altLang="zh-CN"/>
              <a:t>页，每页大小为</a:t>
            </a:r>
            <a:r>
              <a:rPr lang="en-US" altLang="zh-CN"/>
              <a:t>2KB</a:t>
            </a:r>
            <a:r>
              <a:rPr lang="zh-CN" altLang="zh-CN"/>
              <a:t>，共</a:t>
            </a:r>
            <a:r>
              <a:rPr lang="en-US" altLang="zh-CN"/>
              <a:t>512KB</a:t>
            </a:r>
            <a:r>
              <a:rPr lang="zh-CN" altLang="zh-CN"/>
              <a:t>。这个分页的概念，实质就是</a:t>
            </a:r>
            <a:r>
              <a:rPr lang="en-US" altLang="zh-CN"/>
              <a:t>FLASH</a:t>
            </a:r>
            <a:r>
              <a:rPr lang="zh-CN" altLang="zh-CN"/>
              <a:t>存储器的扇区，与其它</a:t>
            </a:r>
            <a:r>
              <a:rPr lang="en-US" altLang="zh-CN"/>
              <a:t>FLASH</a:t>
            </a:r>
            <a:r>
              <a:rPr lang="zh-CN" altLang="zh-CN"/>
              <a:t>一样，在写入数据前，要先按页（扇区）擦除。</a:t>
            </a:r>
          </a:p>
          <a:p>
            <a:r>
              <a:rPr lang="en-US" altLang="zh-CN"/>
              <a:t>	</a:t>
            </a:r>
            <a:r>
              <a:rPr lang="zh-CN" altLang="zh-CN"/>
              <a:t>注意</a:t>
            </a:r>
            <a:r>
              <a:rPr lang="zh-CN" altLang="zh-CN"/>
              <a:t>上表中的主存储器是本实验板使用的</a:t>
            </a:r>
            <a:r>
              <a:rPr lang="en-US" altLang="zh-CN"/>
              <a:t>STM32ZET6</a:t>
            </a:r>
            <a:r>
              <a:rPr lang="zh-CN" altLang="zh-CN"/>
              <a:t>型号芯片的参数，即</a:t>
            </a:r>
            <a:r>
              <a:rPr lang="en-US" altLang="zh-CN"/>
              <a:t>STM32F1</a:t>
            </a:r>
            <a:r>
              <a:rPr lang="zh-CN" altLang="zh-CN"/>
              <a:t>大容量产品。若使用超大容量、中容量或小容量产品，它们主存储器的页数量、页大小均有不同，使用的时候要注意区分。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548864" y="155679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FLASH</a:t>
            </a:r>
            <a:r>
              <a:rPr lang="zh-CN" altLang="en-US"/>
              <a:t>的</a:t>
            </a:r>
            <a:r>
              <a:rPr lang="zh-CN" altLang="zh-CN"/>
              <a:t>各个存储区域的说明如下：</a:t>
            </a:r>
          </a:p>
        </p:txBody>
      </p:sp>
    </p:spTree>
    <p:extLst>
      <p:ext uri="{BB962C8B-B14F-4D97-AF65-F5344CB8AC3E}">
        <p14:creationId xmlns:p14="http://schemas.microsoft.com/office/powerpoint/2010/main" val="209981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FLASH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52168"/>
              </p:ext>
            </p:extLst>
          </p:nvPr>
        </p:nvGraphicFramePr>
        <p:xfrm>
          <a:off x="971601" y="1567712"/>
          <a:ext cx="6408710" cy="4813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220">
                  <a:extLst>
                    <a:ext uri="{9D8B030D-6E8A-4147-A177-3AD203B41FA5}">
                      <a16:colId xmlns:a16="http://schemas.microsoft.com/office/drawing/2014/main" val="812778955"/>
                    </a:ext>
                  </a:extLst>
                </a:gridCol>
                <a:gridCol w="973782">
                  <a:extLst>
                    <a:ext uri="{9D8B030D-6E8A-4147-A177-3AD203B41FA5}">
                      <a16:colId xmlns:a16="http://schemas.microsoft.com/office/drawing/2014/main" val="2293435509"/>
                    </a:ext>
                  </a:extLst>
                </a:gridCol>
                <a:gridCol w="565179">
                  <a:extLst>
                    <a:ext uri="{9D8B030D-6E8A-4147-A177-3AD203B41FA5}">
                      <a16:colId xmlns:a16="http://schemas.microsoft.com/office/drawing/2014/main" val="1204686462"/>
                    </a:ext>
                  </a:extLst>
                </a:gridCol>
                <a:gridCol w="859073">
                  <a:extLst>
                    <a:ext uri="{9D8B030D-6E8A-4147-A177-3AD203B41FA5}">
                      <a16:colId xmlns:a16="http://schemas.microsoft.com/office/drawing/2014/main" val="3200160305"/>
                    </a:ext>
                  </a:extLst>
                </a:gridCol>
                <a:gridCol w="711706">
                  <a:extLst>
                    <a:ext uri="{9D8B030D-6E8A-4147-A177-3AD203B41FA5}">
                      <a16:colId xmlns:a16="http://schemas.microsoft.com/office/drawing/2014/main" val="141643132"/>
                    </a:ext>
                  </a:extLst>
                </a:gridCol>
                <a:gridCol w="831440">
                  <a:extLst>
                    <a:ext uri="{9D8B030D-6E8A-4147-A177-3AD203B41FA5}">
                      <a16:colId xmlns:a16="http://schemas.microsoft.com/office/drawing/2014/main" val="3703168248"/>
                    </a:ext>
                  </a:extLst>
                </a:gridCol>
                <a:gridCol w="711706">
                  <a:extLst>
                    <a:ext uri="{9D8B030D-6E8A-4147-A177-3AD203B41FA5}">
                      <a16:colId xmlns:a16="http://schemas.microsoft.com/office/drawing/2014/main" val="694387"/>
                    </a:ext>
                  </a:extLst>
                </a:gridCol>
                <a:gridCol w="830604">
                  <a:extLst>
                    <a:ext uri="{9D8B030D-6E8A-4147-A177-3AD203B41FA5}">
                      <a16:colId xmlns:a16="http://schemas.microsoft.com/office/drawing/2014/main" val="1142751270"/>
                    </a:ext>
                  </a:extLst>
                </a:gridCol>
              </a:tblGrid>
              <a:tr h="4662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型号范例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STM32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843555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家族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“STM32 “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32bit</a:t>
                      </a:r>
                      <a:r>
                        <a:rPr lang="zh-CN" sz="1050">
                          <a:effectLst/>
                        </a:rPr>
                        <a:t>的</a:t>
                      </a:r>
                      <a:r>
                        <a:rPr lang="en-US" sz="1050">
                          <a:effectLst/>
                        </a:rPr>
                        <a:t>MCU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55235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产品类型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“F”</a:t>
                      </a:r>
                      <a:r>
                        <a:rPr lang="zh-CN" sz="1050">
                          <a:effectLst/>
                        </a:rPr>
                        <a:t>表示基础型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69808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具体特性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“103”</a:t>
                      </a:r>
                      <a:r>
                        <a:rPr lang="zh-CN" sz="1050">
                          <a:effectLst/>
                        </a:rPr>
                        <a:t>基础型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44130"/>
                  </a:ext>
                </a:extLst>
              </a:tr>
              <a:tr h="154758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引脚数目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“Z”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144</a:t>
                      </a:r>
                      <a:r>
                        <a:rPr lang="zh-CN" sz="1050">
                          <a:effectLst/>
                        </a:rPr>
                        <a:t>个引脚，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其他常用的为：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48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64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V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100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Z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144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208</a:t>
                      </a:r>
                      <a:r>
                        <a:rPr lang="zh-CN" sz="1050">
                          <a:effectLst/>
                        </a:rPr>
                        <a:t>引脚，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216</a:t>
                      </a:r>
                      <a:r>
                        <a:rPr lang="zh-CN" sz="1050">
                          <a:effectLst/>
                        </a:rPr>
                        <a:t>引脚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92620"/>
                  </a:ext>
                </a:extLst>
              </a:tr>
              <a:tr h="18325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FLASH</a:t>
                      </a:r>
                      <a:r>
                        <a:rPr lang="zh-CN" sz="1050">
                          <a:effectLst/>
                        </a:rPr>
                        <a:t>大小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512KB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其他常用的为：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16KB</a:t>
                      </a:r>
                      <a:r>
                        <a:rPr lang="zh-CN" sz="1050">
                          <a:effectLst/>
                        </a:rPr>
                        <a:t>（小容量</a:t>
                      </a:r>
                      <a:r>
                        <a:rPr lang="en-US" sz="1050">
                          <a:effectLst/>
                        </a:rPr>
                        <a:t>ld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32KB</a:t>
                      </a:r>
                      <a:r>
                        <a:rPr lang="zh-CN" sz="1050">
                          <a:effectLst/>
                        </a:rPr>
                        <a:t>（小容量</a:t>
                      </a:r>
                      <a:r>
                        <a:rPr lang="en-US" sz="1050">
                          <a:effectLst/>
                        </a:rPr>
                        <a:t>ld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64KB</a:t>
                      </a:r>
                      <a:r>
                        <a:rPr lang="zh-CN" sz="1050">
                          <a:effectLst/>
                        </a:rPr>
                        <a:t>（中容量</a:t>
                      </a:r>
                      <a:r>
                        <a:rPr lang="en-US" sz="1050">
                          <a:effectLst/>
                        </a:rPr>
                        <a:t>md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128KB</a:t>
                      </a:r>
                      <a:r>
                        <a:rPr lang="zh-CN" sz="1050">
                          <a:effectLst/>
                        </a:rPr>
                        <a:t>（中容量</a:t>
                      </a:r>
                      <a:r>
                        <a:rPr lang="en-US" sz="1050">
                          <a:effectLst/>
                        </a:rPr>
                        <a:t>md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256 KB</a:t>
                      </a:r>
                      <a:r>
                        <a:rPr lang="zh-CN" sz="1050">
                          <a:effectLst/>
                        </a:rPr>
                        <a:t>（大容量</a:t>
                      </a:r>
                      <a:r>
                        <a:rPr lang="en-US" sz="1050">
                          <a:effectLst/>
                        </a:rPr>
                        <a:t>hd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512 KB</a:t>
                      </a:r>
                      <a:r>
                        <a:rPr lang="zh-CN" sz="1050">
                          <a:effectLst/>
                        </a:rPr>
                        <a:t>（大容量</a:t>
                      </a:r>
                      <a:r>
                        <a:rPr lang="en-US" sz="1050">
                          <a:effectLst/>
                        </a:rPr>
                        <a:t>hd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768KB</a:t>
                      </a:r>
                      <a:r>
                        <a:rPr lang="zh-CN" sz="1050">
                          <a:effectLst/>
                        </a:rPr>
                        <a:t>（超大容量</a:t>
                      </a:r>
                      <a:r>
                        <a:rPr lang="en-US" sz="1050">
                          <a:effectLst/>
                        </a:rPr>
                        <a:t>xl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1024KB</a:t>
                      </a:r>
                      <a:r>
                        <a:rPr lang="zh-CN" sz="1050">
                          <a:effectLst/>
                        </a:rPr>
                        <a:t>（超大容量</a:t>
                      </a:r>
                      <a:r>
                        <a:rPr lang="en-US" sz="1050">
                          <a:effectLst/>
                        </a:rPr>
                        <a:t>xl</a:t>
                      </a:r>
                      <a:r>
                        <a:rPr lang="zh-CN" sz="1050">
                          <a:effectLst/>
                        </a:rPr>
                        <a:t>），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89986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封装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“T”</a:t>
                      </a:r>
                      <a:r>
                        <a:rPr lang="zh-CN" sz="1050">
                          <a:effectLst/>
                        </a:rPr>
                        <a:t>表示</a:t>
                      </a:r>
                      <a:r>
                        <a:rPr lang="en-US" sz="1050">
                          <a:effectLst/>
                        </a:rPr>
                        <a:t>QFP</a:t>
                      </a:r>
                      <a:r>
                        <a:rPr lang="zh-CN" sz="1050">
                          <a:effectLst/>
                        </a:rPr>
                        <a:t>封装，这个是最常用的封装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50260"/>
                  </a:ext>
                </a:extLst>
              </a:tr>
              <a:tr h="19344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温度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“6”</a:t>
                      </a:r>
                      <a:r>
                        <a:rPr lang="zh-CN" sz="1050">
                          <a:effectLst/>
                        </a:rPr>
                        <a:t>表示温度等级为</a:t>
                      </a:r>
                      <a:r>
                        <a:rPr lang="en-US" sz="1050">
                          <a:effectLst/>
                        </a:rPr>
                        <a:t>A </a:t>
                      </a:r>
                      <a:r>
                        <a:rPr lang="zh-CN" sz="1050">
                          <a:effectLst/>
                        </a:rPr>
                        <a:t>：</a:t>
                      </a:r>
                      <a:r>
                        <a:rPr lang="en-US" sz="1050">
                          <a:effectLst/>
                        </a:rPr>
                        <a:t>-40~85</a:t>
                      </a:r>
                      <a:r>
                        <a:rPr lang="zh-CN" sz="1050">
                          <a:effectLst/>
                        </a:rPr>
                        <a:t>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5286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7503" y="1115001"/>
            <a:ext cx="7272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>
                <a:latin typeface="Times New Roman" panose="02020603050405020304" pitchFamily="18" charset="0"/>
              </a:rPr>
              <a:t>STM32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  <a:r>
              <a:rPr lang="en-US" altLang="zh-CN">
                <a:latin typeface="Times New Roman" panose="02020603050405020304" pitchFamily="18" charset="0"/>
              </a:rPr>
              <a:t>FLASH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的容量类型可根据它的型号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名获知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0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内部</a:t>
            </a:r>
            <a:r>
              <a:rPr lang="en-US" altLang="zh-CN" sz="2400" b="1"/>
              <a:t>FLASH</a:t>
            </a:r>
            <a:r>
              <a:rPr lang="zh-CN" altLang="en-US" sz="2400" b="1"/>
              <a:t>的构成</a:t>
            </a:r>
          </a:p>
        </p:txBody>
      </p:sp>
      <p:sp>
        <p:nvSpPr>
          <p:cNvPr id="2" name="矩形 1"/>
          <p:cNvSpPr/>
          <p:nvPr/>
        </p:nvSpPr>
        <p:spPr>
          <a:xfrm>
            <a:off x="496404" y="2204864"/>
            <a:ext cx="8136904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系统存储区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系统存储区是用户不能访问的区域，它在芯片出厂时已经固化了启动代码，它负责实现串口、</a:t>
            </a:r>
            <a:r>
              <a:rPr lang="en-US" altLang="zh-CN"/>
              <a:t>USB</a:t>
            </a:r>
            <a:r>
              <a:rPr lang="zh-CN" altLang="zh-CN"/>
              <a:t>以及</a:t>
            </a:r>
            <a:r>
              <a:rPr lang="en-US" altLang="zh-CN"/>
              <a:t>CAN</a:t>
            </a:r>
            <a:r>
              <a:rPr lang="zh-CN" altLang="zh-CN"/>
              <a:t>等</a:t>
            </a:r>
            <a:r>
              <a:rPr lang="en-US" altLang="zh-CN"/>
              <a:t>ISP</a:t>
            </a:r>
            <a:r>
              <a:rPr lang="zh-CN" altLang="zh-CN"/>
              <a:t>烧录功能。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选项字节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选项字节用于配置</a:t>
            </a:r>
            <a:r>
              <a:rPr lang="en-US" altLang="zh-CN"/>
              <a:t>FLASH</a:t>
            </a:r>
            <a:r>
              <a:rPr lang="zh-CN" altLang="zh-CN"/>
              <a:t>的读写保护、待机</a:t>
            </a:r>
            <a:r>
              <a:rPr lang="en-US" altLang="zh-CN"/>
              <a:t>/</a:t>
            </a:r>
            <a:r>
              <a:rPr lang="zh-CN" altLang="zh-CN"/>
              <a:t>停机复位、软件</a:t>
            </a:r>
            <a:r>
              <a:rPr lang="en-US" altLang="zh-CN"/>
              <a:t>/</a:t>
            </a:r>
            <a:r>
              <a:rPr lang="zh-CN" altLang="zh-CN"/>
              <a:t>硬件看门狗等功能，这部分共</a:t>
            </a:r>
            <a:r>
              <a:rPr lang="en-US" altLang="zh-CN"/>
              <a:t>16</a:t>
            </a:r>
            <a:r>
              <a:rPr lang="zh-CN" altLang="zh-CN"/>
              <a:t>字节。可以通过修改</a:t>
            </a:r>
            <a:r>
              <a:rPr lang="en-US" altLang="zh-CN"/>
              <a:t>FLASH</a:t>
            </a:r>
            <a:r>
              <a:rPr lang="zh-CN" altLang="zh-CN"/>
              <a:t>的选项控制寄存器修改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927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Pages>0</Pages>
  <Words>404</Words>
  <Characters>0</Characters>
  <Application>Microsoft Office PowerPoint</Application>
  <DocSecurity>0</DocSecurity>
  <PresentationFormat>全屏显示(4:3)</PresentationFormat>
  <Lines>0</Lines>
  <Paragraphs>121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364</cp:revision>
  <dcterms:created xsi:type="dcterms:W3CDTF">2014-09-22T09:17:55Z</dcterms:created>
  <dcterms:modified xsi:type="dcterms:W3CDTF">2016-11-07T08:36:23Z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